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27" r:id="rId11"/>
    <p:sldId id="337" r:id="rId12"/>
    <p:sldId id="339" r:id="rId13"/>
    <p:sldId id="305" r:id="rId14"/>
    <p:sldId id="306" r:id="rId15"/>
    <p:sldId id="307" r:id="rId16"/>
    <p:sldId id="335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28" r:id="rId29"/>
    <p:sldId id="329" r:id="rId30"/>
    <p:sldId id="330" r:id="rId31"/>
    <p:sldId id="331" r:id="rId32"/>
    <p:sldId id="332" r:id="rId33"/>
    <p:sldId id="334" r:id="rId34"/>
    <p:sldId id="333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36" r:id="rId43"/>
    <p:sldId id="326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4EAD1-41C6-4FD5-84C7-5508E0B18039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62300-FE30-42E1-9C18-BB84942A05F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37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62300-FE30-42E1-9C18-BB84942A05F1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CF52C-514F-4856-82CA-8E0D1DA40DF2}" type="slidenum">
              <a:rPr lang="nl-NL"/>
              <a:pPr/>
              <a:t>29</a:t>
            </a:fld>
            <a:endParaRPr lang="nl-NL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7913" y="914400"/>
            <a:ext cx="4702175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2512D-1949-4674-B479-8DB97283090D}" type="slidenum">
              <a:rPr lang="nl-NL"/>
              <a:pPr/>
              <a:t>30</a:t>
            </a:fld>
            <a:endParaRPr lang="nl-NL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7913" y="914400"/>
            <a:ext cx="4702175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B9DC-B247-4C01-8013-67272CC0F0BF}" type="datetimeFigureOut">
              <a:rPr lang="nl-NL" smtClean="0"/>
              <a:pPr/>
              <a:t>22-03-19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9A43-CB23-4269-A622-C8CC1A1436D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nl/url?sa=i&amp;rct=j&amp;q=&amp;esrc=s&amp;source=images&amp;cd=&amp;cad=rja&amp;uact=8&amp;ved=0CAcQjRw&amp;url=http://www.bewustebende.nl/diabetes-ii.html&amp;ei=6hRrVc73MMu3Ub-DgMgF&amp;bvm=bv.94455598,d.d24&amp;psig=AFQjCNEt0fxAJTJByJU6JOjP5Xqe2L0Vsw&amp;ust=1433167415254354" TargetMode="Externa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-document1.doc"/><Relationship Id="rId5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55776" y="2780928"/>
            <a:ext cx="3369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Prof </a:t>
            </a:r>
            <a:r>
              <a:rPr lang="nl-NL" dirty="0" err="1" smtClean="0"/>
              <a:t>dr</a:t>
            </a:r>
            <a:r>
              <a:rPr lang="nl-NL" dirty="0" smtClean="0"/>
              <a:t> Harry </a:t>
            </a:r>
            <a:r>
              <a:rPr lang="nl-NL" dirty="0" smtClean="0"/>
              <a:t>Heijerman</a:t>
            </a:r>
          </a:p>
          <a:p>
            <a:pPr algn="ctr"/>
            <a:r>
              <a:rPr lang="nl-NL" dirty="0" err="1" smtClean="0"/>
              <a:t>University</a:t>
            </a:r>
            <a:r>
              <a:rPr lang="nl-NL" dirty="0" smtClean="0"/>
              <a:t> </a:t>
            </a:r>
            <a:r>
              <a:rPr lang="nl-NL" dirty="0" err="1" smtClean="0"/>
              <a:t>Medical</a:t>
            </a:r>
            <a:r>
              <a:rPr lang="nl-NL" dirty="0" smtClean="0"/>
              <a:t> Center Utrecht</a:t>
            </a:r>
          </a:p>
          <a:p>
            <a:pPr algn="ctr"/>
            <a:r>
              <a:rPr lang="nl-NL" dirty="0" err="1" smtClean="0"/>
              <a:t>Cystic</a:t>
            </a:r>
            <a:r>
              <a:rPr lang="nl-NL" dirty="0" smtClean="0"/>
              <a:t> </a:t>
            </a:r>
            <a:r>
              <a:rPr lang="nl-NL" dirty="0" err="1" smtClean="0"/>
              <a:t>Fibrosis</a:t>
            </a:r>
            <a:r>
              <a:rPr lang="nl-NL" dirty="0" smtClean="0"/>
              <a:t> Center</a:t>
            </a:r>
          </a:p>
          <a:p>
            <a:pPr algn="ctr"/>
            <a:r>
              <a:rPr lang="nl-NL" dirty="0" smtClean="0"/>
              <a:t>Utrecht</a:t>
            </a:r>
          </a:p>
          <a:p>
            <a:pPr algn="ctr"/>
            <a:r>
              <a:rPr lang="nl-NL" dirty="0" smtClean="0"/>
              <a:t>The </a:t>
            </a:r>
            <a:r>
              <a:rPr lang="nl-NL" dirty="0" err="1" smtClean="0"/>
              <a:t>Netherlands</a:t>
            </a:r>
            <a:endParaRPr lang="nl-NL" dirty="0"/>
          </a:p>
        </p:txBody>
      </p:sp>
      <p:pic>
        <p:nvPicPr>
          <p:cNvPr id="54274" name="Picture 2" descr="UMC Utre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3338736" cy="2225824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2267744" y="1556792"/>
            <a:ext cx="408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CF in </a:t>
            </a:r>
            <a:r>
              <a:rPr lang="nl-NL" sz="2400" b="1" dirty="0" err="1" smtClean="0"/>
              <a:t>Adults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what</a:t>
            </a:r>
            <a:r>
              <a:rPr lang="nl-NL" sz="2400" b="1" dirty="0" smtClean="0"/>
              <a:t> is different?</a:t>
            </a:r>
            <a:endParaRPr lang="nl-NL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837" y="302878"/>
            <a:ext cx="7131555" cy="49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827584" y="6237312"/>
            <a:ext cx="22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UK trust </a:t>
            </a:r>
            <a:r>
              <a:rPr lang="nl-NL" dirty="0" err="1" smtClean="0"/>
              <a:t>registry</a:t>
            </a:r>
            <a:r>
              <a:rPr lang="nl-NL" dirty="0" smtClean="0"/>
              <a:t> 2017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2483768" y="2204864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259632" y="566124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2013: 36%</a:t>
            </a:r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print"/>
          <a:srcRect b="49754"/>
          <a:stretch>
            <a:fillRect/>
          </a:stretch>
        </p:blipFill>
        <p:spPr bwMode="auto">
          <a:xfrm>
            <a:off x="1475656" y="548680"/>
            <a:ext cx="572487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1989138"/>
            <a:ext cx="4464756" cy="2952750"/>
            <a:chOff x="340" y="1071"/>
            <a:chExt cx="4077" cy="219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0" y="1071"/>
              <a:ext cx="4077" cy="2190"/>
              <a:chOff x="340" y="1071"/>
              <a:chExt cx="4077" cy="2190"/>
            </a:xfrm>
          </p:grpSpPr>
          <p:pic>
            <p:nvPicPr>
              <p:cNvPr id="13824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0" y="1071"/>
                <a:ext cx="4077" cy="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8248" name="Text Box 8"/>
              <p:cNvSpPr txBox="1">
                <a:spLocks noChangeArrowheads="1"/>
              </p:cNvSpPr>
              <p:nvPr/>
            </p:nvSpPr>
            <p:spPr bwMode="auto">
              <a:xfrm>
                <a:off x="4136" y="1308"/>
                <a:ext cx="169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nl-NL" sz="800"/>
              </a:p>
            </p:txBody>
          </p:sp>
        </p:grpSp>
        <p:sp>
          <p:nvSpPr>
            <p:cNvPr id="138249" name="Text Box 9"/>
            <p:cNvSpPr txBox="1">
              <a:spLocks noChangeArrowheads="1"/>
            </p:cNvSpPr>
            <p:nvPr/>
          </p:nvSpPr>
          <p:spPr bwMode="auto">
            <a:xfrm>
              <a:off x="2790" y="1362"/>
              <a:ext cx="16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 sz="700"/>
            </a:p>
          </p:txBody>
        </p:sp>
      </p:grpSp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57" y="2205039"/>
            <a:ext cx="460727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0" y="6165304"/>
            <a:ext cx="856967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1000" dirty="0" err="1"/>
              <a:t>Ratjen</a:t>
            </a:r>
            <a:r>
              <a:rPr lang="nl-NL" sz="1000" dirty="0"/>
              <a:t> F et al. </a:t>
            </a:r>
            <a:r>
              <a:rPr lang="nl-NL" sz="1000" i="1" dirty="0"/>
              <a:t>Thorax</a:t>
            </a:r>
            <a:r>
              <a:rPr lang="nl-NL" sz="1000" dirty="0"/>
              <a:t>. 2010; 65:286-291.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764704"/>
            <a:ext cx="783073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 smtClean="0">
                <a:solidFill>
                  <a:schemeClr val="accent3">
                    <a:lumMod val="50000"/>
                  </a:schemeClr>
                </a:solidFill>
              </a:rPr>
              <a:t>Summary</a:t>
            </a:r>
            <a:endParaRPr lang="nl-NL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nl-NL" dirty="0"/>
          </a:p>
          <a:p>
            <a:r>
              <a:rPr lang="nl-NL" sz="2400" dirty="0" err="1" smtClean="0"/>
              <a:t>Study</a:t>
            </a:r>
            <a:r>
              <a:rPr lang="nl-NL" sz="2400" dirty="0" smtClean="0"/>
              <a:t>			</a:t>
            </a:r>
            <a:r>
              <a:rPr lang="nl-NL" sz="2400" dirty="0" err="1" smtClean="0"/>
              <a:t>Year</a:t>
            </a:r>
            <a:r>
              <a:rPr lang="nl-NL" sz="2400" dirty="0" smtClean="0"/>
              <a:t>	</a:t>
            </a:r>
            <a:r>
              <a:rPr lang="nl-NL" sz="2400" dirty="0" err="1" smtClean="0"/>
              <a:t>age</a:t>
            </a:r>
            <a:r>
              <a:rPr lang="nl-NL" sz="2400" dirty="0" smtClean="0"/>
              <a:t>		</a:t>
            </a:r>
            <a:r>
              <a:rPr lang="nl-NL" sz="2400" dirty="0" err="1" smtClean="0"/>
              <a:t>failure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 err="1" smtClean="0"/>
              <a:t>Littlewood</a:t>
            </a:r>
            <a:r>
              <a:rPr lang="nl-NL" sz="2400" dirty="0" smtClean="0"/>
              <a:t>		1985	&lt;16		35%</a:t>
            </a:r>
          </a:p>
          <a:p>
            <a:r>
              <a:rPr lang="nl-NL" sz="2400" dirty="0" err="1" smtClean="0"/>
              <a:t>Frederiksen</a:t>
            </a:r>
            <a:r>
              <a:rPr lang="nl-NL" sz="2400" dirty="0" smtClean="0"/>
              <a:t>		1997	&lt;18 		15-20%</a:t>
            </a:r>
          </a:p>
          <a:p>
            <a:r>
              <a:rPr lang="nl-NL" sz="2400" dirty="0" err="1" smtClean="0"/>
              <a:t>Ratjen</a:t>
            </a:r>
            <a:r>
              <a:rPr lang="nl-NL" sz="2400" dirty="0" smtClean="0"/>
              <a:t> (Elite)		2010	&lt;18		15-20%</a:t>
            </a:r>
          </a:p>
          <a:p>
            <a:r>
              <a:rPr lang="nl-NL" sz="2400" dirty="0" err="1" smtClean="0"/>
              <a:t>Treggiari</a:t>
            </a:r>
            <a:r>
              <a:rPr lang="nl-NL" sz="2400" dirty="0" smtClean="0"/>
              <a:t> (EPIC)	2011	&lt;12		15-20%</a:t>
            </a:r>
          </a:p>
          <a:p>
            <a:r>
              <a:rPr lang="nl-NL" sz="2400" dirty="0" err="1" smtClean="0"/>
              <a:t>Wainwright</a:t>
            </a:r>
            <a:r>
              <a:rPr lang="nl-NL" sz="2400" dirty="0" smtClean="0"/>
              <a:t>		1011	&lt; 5		10-12%</a:t>
            </a:r>
          </a:p>
          <a:p>
            <a:r>
              <a:rPr lang="nl-NL" sz="2400" dirty="0" err="1" smtClean="0"/>
              <a:t>Tacetti</a:t>
            </a:r>
            <a:r>
              <a:rPr lang="nl-NL" sz="2400" dirty="0" smtClean="0"/>
              <a:t>			2012	7.5 </a:t>
            </a:r>
            <a:r>
              <a:rPr lang="nl-NL" sz="1600" dirty="0" smtClean="0"/>
              <a:t>(</a:t>
            </a:r>
            <a:r>
              <a:rPr lang="nl-NL" sz="1600" dirty="0" err="1" smtClean="0"/>
              <a:t>med</a:t>
            </a:r>
            <a:r>
              <a:rPr lang="nl-NL" sz="1600" dirty="0" smtClean="0"/>
              <a:t>)</a:t>
            </a:r>
            <a:r>
              <a:rPr lang="nl-NL" sz="2400" dirty="0" smtClean="0"/>
              <a:t>	35%</a:t>
            </a:r>
          </a:p>
          <a:p>
            <a:r>
              <a:rPr lang="nl-NL" sz="2400" dirty="0" err="1" smtClean="0"/>
              <a:t>Tramper</a:t>
            </a:r>
            <a:r>
              <a:rPr lang="nl-NL" sz="2400" dirty="0" smtClean="0"/>
              <a:t> Sanders	2010	&lt;18		12% </a:t>
            </a:r>
            <a:r>
              <a:rPr lang="nl-NL" sz="1400" dirty="0" smtClean="0"/>
              <a:t>(</a:t>
            </a:r>
            <a:r>
              <a:rPr lang="nl-NL" sz="1400" dirty="0" err="1" smtClean="0"/>
              <a:t>treatment</a:t>
            </a:r>
            <a:r>
              <a:rPr lang="nl-NL" sz="1400" dirty="0" smtClean="0"/>
              <a:t> </a:t>
            </a:r>
            <a:r>
              <a:rPr lang="nl-NL" sz="1400" dirty="0" err="1" smtClean="0"/>
              <a:t>group</a:t>
            </a:r>
            <a:r>
              <a:rPr lang="nl-NL" sz="1400" dirty="0" smtClean="0"/>
              <a:t>)</a:t>
            </a:r>
            <a:endParaRPr lang="nl-NL" sz="2400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899592" y="4725144"/>
            <a:ext cx="57377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 smtClean="0"/>
          </a:p>
          <a:p>
            <a:r>
              <a:rPr lang="nl-NL" dirty="0" err="1" smtClean="0"/>
              <a:t>Eradication</a:t>
            </a:r>
            <a:r>
              <a:rPr lang="nl-NL" dirty="0" smtClean="0"/>
              <a:t> </a:t>
            </a:r>
            <a:r>
              <a:rPr lang="nl-NL" dirty="0" err="1" smtClean="0"/>
              <a:t>therapy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successful</a:t>
            </a:r>
            <a:r>
              <a:rPr lang="nl-NL" dirty="0" smtClean="0"/>
              <a:t> in </a:t>
            </a:r>
            <a:r>
              <a:rPr lang="nl-NL" dirty="0" err="1" smtClean="0"/>
              <a:t>older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endParaRPr lang="nl-NL" dirty="0"/>
          </a:p>
          <a:p>
            <a:r>
              <a:rPr lang="nl-NL" b="1" dirty="0" smtClean="0"/>
              <a:t>No studies in </a:t>
            </a:r>
            <a:r>
              <a:rPr lang="nl-NL" b="1" dirty="0" err="1" smtClean="0"/>
              <a:t>adults</a:t>
            </a:r>
            <a:r>
              <a:rPr lang="nl-NL" b="1" dirty="0" smtClean="0"/>
              <a:t>.</a:t>
            </a:r>
          </a:p>
          <a:p>
            <a:endParaRPr lang="nl-NL" b="1" dirty="0" smtClean="0"/>
          </a:p>
          <a:p>
            <a:endParaRPr lang="nl-NL" b="1" dirty="0"/>
          </a:p>
        </p:txBody>
      </p:sp>
      <p:sp>
        <p:nvSpPr>
          <p:cNvPr id="5" name="Rechthoek 4"/>
          <p:cNvSpPr/>
          <p:nvPr/>
        </p:nvSpPr>
        <p:spPr>
          <a:xfrm>
            <a:off x="971600" y="5877272"/>
            <a:ext cx="326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New </a:t>
            </a:r>
            <a:r>
              <a:rPr lang="nl-NL" dirty="0" err="1" smtClean="0"/>
              <a:t>pathogens</a:t>
            </a:r>
            <a:r>
              <a:rPr lang="nl-NL" dirty="0" smtClean="0"/>
              <a:t>, S. </a:t>
            </a:r>
            <a:r>
              <a:rPr lang="nl-NL" dirty="0" err="1" smtClean="0"/>
              <a:t>Maltophilia</a:t>
            </a:r>
            <a:r>
              <a:rPr lang="nl-NL" dirty="0" smtClean="0"/>
              <a:t>??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980728"/>
            <a:ext cx="7832978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Microbiology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adults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with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CF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compared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children</a:t>
            </a:r>
            <a:endParaRPr lang="nl-NL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nl-NL" dirty="0" smtClean="0"/>
          </a:p>
          <a:p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Same</a:t>
            </a:r>
            <a:r>
              <a:rPr lang="nl-NL" dirty="0" smtClean="0"/>
              <a:t> </a:t>
            </a:r>
            <a:r>
              <a:rPr lang="nl-NL" dirty="0" err="1" smtClean="0"/>
              <a:t>rate</a:t>
            </a:r>
            <a:r>
              <a:rPr lang="nl-NL" dirty="0" smtClean="0"/>
              <a:t> of </a:t>
            </a:r>
            <a:r>
              <a:rPr lang="nl-NL" dirty="0" err="1" smtClean="0"/>
              <a:t>aquisition</a:t>
            </a:r>
            <a:r>
              <a:rPr lang="nl-NL" dirty="0" smtClean="0"/>
              <a:t> of 1st Pseudomonas (</a:t>
            </a:r>
            <a:r>
              <a:rPr lang="nl-NL" dirty="0" err="1" smtClean="0"/>
              <a:t>no</a:t>
            </a:r>
            <a:r>
              <a:rPr lang="nl-NL" dirty="0" smtClean="0"/>
              <a:t> studies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eradication</a:t>
            </a:r>
            <a:r>
              <a:rPr lang="nl-NL" dirty="0" smtClean="0"/>
              <a:t> in </a:t>
            </a:r>
            <a:r>
              <a:rPr lang="nl-NL" dirty="0" err="1" smtClean="0"/>
              <a:t>adults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More </a:t>
            </a:r>
            <a:r>
              <a:rPr lang="nl-NL" dirty="0" err="1" smtClean="0"/>
              <a:t>chronic</a:t>
            </a:r>
            <a:r>
              <a:rPr lang="nl-NL" dirty="0" smtClean="0"/>
              <a:t> </a:t>
            </a:r>
            <a:r>
              <a:rPr lang="nl-NL" dirty="0" err="1" smtClean="0"/>
              <a:t>infection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 PA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More </a:t>
            </a:r>
            <a:r>
              <a:rPr lang="nl-NL" dirty="0" err="1" smtClean="0"/>
              <a:t>multidrug</a:t>
            </a:r>
            <a:r>
              <a:rPr lang="nl-NL" dirty="0" smtClean="0"/>
              <a:t> </a:t>
            </a:r>
            <a:r>
              <a:rPr lang="nl-NL" dirty="0" err="1" smtClean="0"/>
              <a:t>resistant</a:t>
            </a:r>
            <a:r>
              <a:rPr lang="nl-NL" dirty="0" smtClean="0"/>
              <a:t>  PA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More </a:t>
            </a:r>
            <a:r>
              <a:rPr lang="nl-NL" dirty="0" err="1" smtClean="0"/>
              <a:t>Achromobacter</a:t>
            </a: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More </a:t>
            </a:r>
            <a:r>
              <a:rPr lang="nl-NL" dirty="0" err="1" smtClean="0"/>
              <a:t>non-tuberculous</a:t>
            </a:r>
            <a:r>
              <a:rPr lang="nl-NL" dirty="0" smtClean="0"/>
              <a:t> </a:t>
            </a:r>
            <a:r>
              <a:rPr lang="nl-NL" dirty="0" err="1" smtClean="0"/>
              <a:t>Mycobacteria</a:t>
            </a: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 More </a:t>
            </a:r>
            <a:r>
              <a:rPr lang="nl-NL" dirty="0" err="1" smtClean="0"/>
              <a:t>Burkholderia</a:t>
            </a:r>
            <a:r>
              <a:rPr lang="nl-NL" dirty="0" smtClean="0"/>
              <a:t> </a:t>
            </a:r>
            <a:r>
              <a:rPr lang="nl-NL" dirty="0" err="1" smtClean="0"/>
              <a:t>cepacia</a:t>
            </a:r>
            <a:r>
              <a:rPr lang="nl-NL" dirty="0" smtClean="0"/>
              <a:t> complex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More </a:t>
            </a:r>
            <a:r>
              <a:rPr lang="nl-NL" dirty="0" err="1" smtClean="0"/>
              <a:t>Aspergillus</a:t>
            </a:r>
            <a:r>
              <a:rPr lang="nl-NL" dirty="0" smtClean="0"/>
              <a:t> species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 descr="378fig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24583" name="AutoShape 7" descr="378fig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24585" name="AutoShape 9" descr="378fig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24587" name="AutoShape 11" descr="378fig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24589" name="AutoShape 13" descr="378fig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8460432" y="5373216"/>
            <a:ext cx="5040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 l="1158" r="48461" b="3762"/>
          <a:stretch>
            <a:fillRect/>
          </a:stretch>
        </p:blipFill>
        <p:spPr bwMode="auto">
          <a:xfrm>
            <a:off x="827584" y="404664"/>
            <a:ext cx="7200800" cy="612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3"/>
          <p:cNvGrpSpPr/>
          <p:nvPr/>
        </p:nvGrpSpPr>
        <p:grpSpPr>
          <a:xfrm>
            <a:off x="827584" y="548680"/>
            <a:ext cx="7776864" cy="5544616"/>
            <a:chOff x="1187624" y="980728"/>
            <a:chExt cx="6686550" cy="4536504"/>
          </a:xfrm>
        </p:grpSpPr>
        <p:pic>
          <p:nvPicPr>
            <p:cNvPr id="921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980728"/>
              <a:ext cx="6686550" cy="435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hthoek 2"/>
            <p:cNvSpPr/>
            <p:nvPr/>
          </p:nvSpPr>
          <p:spPr>
            <a:xfrm>
              <a:off x="1187624" y="5157192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ekstvak 4"/>
          <p:cNvSpPr txBox="1"/>
          <p:nvPr/>
        </p:nvSpPr>
        <p:spPr>
          <a:xfrm>
            <a:off x="467544" y="6381328"/>
            <a:ext cx="231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De Boer , Thorax 2011 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79712" y="2420888"/>
            <a:ext cx="469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accent3">
                    <a:lumMod val="50000"/>
                  </a:schemeClr>
                </a:solidFill>
              </a:rPr>
              <a:t>Non-pulmonary</a:t>
            </a: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800" b="1" dirty="0" err="1" smtClean="0">
                <a:solidFill>
                  <a:schemeClr val="accent3">
                    <a:lumMod val="50000"/>
                  </a:schemeClr>
                </a:solidFill>
              </a:rPr>
              <a:t>complications</a:t>
            </a:r>
            <a:endParaRPr lang="nl-N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64488" cy="455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3440" t="13300" r="60731" b="17401"/>
          <a:stretch>
            <a:fillRect/>
          </a:stretch>
        </p:blipFill>
        <p:spPr bwMode="auto">
          <a:xfrm>
            <a:off x="899592" y="260648"/>
            <a:ext cx="7776864" cy="62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19872" y="332656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CFRD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s://encrypted-tbn0.gstatic.com/images?q=tbn:ANd9GcQ_SNoHk8cm7UM5n2RjPPmALhEZKuB8EVV2HvXZZ8TtsHnaRQ3FD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497833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5436097" y="1628802"/>
            <a:ext cx="35816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1600 </a:t>
            </a:r>
            <a:r>
              <a:rPr lang="nl-NL" dirty="0" err="1" smtClean="0"/>
              <a:t>patients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CF</a:t>
            </a:r>
          </a:p>
          <a:p>
            <a:endParaRPr lang="nl-NL" dirty="0"/>
          </a:p>
          <a:p>
            <a:r>
              <a:rPr lang="nl-NL" dirty="0" smtClean="0"/>
              <a:t>2017:  900 </a:t>
            </a:r>
            <a:r>
              <a:rPr lang="nl-NL" dirty="0" err="1" smtClean="0"/>
              <a:t>patients</a:t>
            </a:r>
            <a:r>
              <a:rPr lang="nl-NL" dirty="0" smtClean="0"/>
              <a:t> &gt; 18 </a:t>
            </a:r>
            <a:r>
              <a:rPr lang="nl-NL" dirty="0" err="1" smtClean="0"/>
              <a:t>years</a:t>
            </a:r>
            <a:r>
              <a:rPr lang="nl-NL" dirty="0" smtClean="0"/>
              <a:t> (56%)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grpSp>
        <p:nvGrpSpPr>
          <p:cNvPr id="2" name="Groep 17"/>
          <p:cNvGrpSpPr/>
          <p:nvPr/>
        </p:nvGrpSpPr>
        <p:grpSpPr>
          <a:xfrm>
            <a:off x="347531" y="1052737"/>
            <a:ext cx="3576398" cy="4334883"/>
            <a:chOff x="1475656" y="1412776"/>
            <a:chExt cx="3384376" cy="3758819"/>
          </a:xfrm>
        </p:grpSpPr>
        <p:grpSp>
          <p:nvGrpSpPr>
            <p:cNvPr id="3" name="Groep 10"/>
            <p:cNvGrpSpPr/>
            <p:nvPr/>
          </p:nvGrpSpPr>
          <p:grpSpPr>
            <a:xfrm>
              <a:off x="1619672" y="1412776"/>
              <a:ext cx="3240360" cy="3758819"/>
              <a:chOff x="2627784" y="1484784"/>
              <a:chExt cx="3240360" cy="3758819"/>
            </a:xfrm>
          </p:grpSpPr>
          <p:pic>
            <p:nvPicPr>
              <p:cNvPr id="1026" name="Picture 2" descr="http://www.netnummer.info/nl/071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784" y="1484784"/>
                <a:ext cx="3240360" cy="3758819"/>
              </a:xfrm>
              <a:prstGeom prst="rect">
                <a:avLst/>
              </a:prstGeom>
              <a:noFill/>
            </p:spPr>
          </p:pic>
          <p:sp>
            <p:nvSpPr>
              <p:cNvPr id="4" name="Ovaal 3"/>
              <p:cNvSpPr/>
              <p:nvPr/>
            </p:nvSpPr>
            <p:spPr>
              <a:xfrm>
                <a:off x="4115521" y="3357948"/>
                <a:ext cx="457928" cy="437071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" name="Ovaal 5"/>
              <p:cNvSpPr/>
              <p:nvPr/>
            </p:nvSpPr>
            <p:spPr>
              <a:xfrm>
                <a:off x="3419872" y="3645024"/>
                <a:ext cx="288032" cy="2796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Ovaal 6"/>
              <p:cNvSpPr/>
              <p:nvPr/>
            </p:nvSpPr>
            <p:spPr>
              <a:xfrm>
                <a:off x="3923928" y="3068960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Ovaal 7"/>
              <p:cNvSpPr/>
              <p:nvPr/>
            </p:nvSpPr>
            <p:spPr>
              <a:xfrm>
                <a:off x="4644008" y="5013176"/>
                <a:ext cx="135632" cy="13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/>
              <p:cNvSpPr/>
              <p:nvPr/>
            </p:nvSpPr>
            <p:spPr>
              <a:xfrm>
                <a:off x="5220072" y="20608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Ovaal 9"/>
              <p:cNvSpPr/>
              <p:nvPr/>
            </p:nvSpPr>
            <p:spPr>
              <a:xfrm>
                <a:off x="4788024" y="3933056"/>
                <a:ext cx="135632" cy="1356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7" name="Rechthoek 16"/>
            <p:cNvSpPr/>
            <p:nvPr/>
          </p:nvSpPr>
          <p:spPr>
            <a:xfrm>
              <a:off x="1475656" y="4581128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9" name="Tekstvak 18"/>
          <p:cNvSpPr txBox="1"/>
          <p:nvPr/>
        </p:nvSpPr>
        <p:spPr>
          <a:xfrm>
            <a:off x="3347864" y="404664"/>
            <a:ext cx="291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CF in The </a:t>
            </a:r>
            <a:r>
              <a:rPr lang="nl-NL" dirty="0" err="1" smtClean="0"/>
              <a:t>Netherlands</a:t>
            </a:r>
            <a:r>
              <a:rPr lang="nl-NL" dirty="0" smtClean="0"/>
              <a:t> (2017)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5020050" y="3068961"/>
            <a:ext cx="3968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UMC Utrecht: 	</a:t>
            </a:r>
            <a:r>
              <a:rPr lang="nl-NL" dirty="0" smtClean="0"/>
              <a:t>250 </a:t>
            </a:r>
            <a:r>
              <a:rPr lang="nl-NL" dirty="0" err="1" smtClean="0"/>
              <a:t>adults</a:t>
            </a:r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/>
              <a:t>	215 </a:t>
            </a:r>
            <a:r>
              <a:rPr lang="nl-NL" dirty="0" err="1" smtClean="0"/>
              <a:t>children</a:t>
            </a:r>
            <a:endParaRPr lang="nl-NL" dirty="0" smtClean="0"/>
          </a:p>
          <a:p>
            <a:r>
              <a:rPr lang="nl-NL" dirty="0" smtClean="0"/>
              <a:t>		65   </a:t>
            </a:r>
            <a:r>
              <a:rPr lang="nl-NL" dirty="0" err="1" smtClean="0"/>
              <a:t>adults</a:t>
            </a:r>
            <a:r>
              <a:rPr lang="nl-NL" dirty="0" smtClean="0"/>
              <a:t> post </a:t>
            </a:r>
            <a:r>
              <a:rPr lang="nl-NL" dirty="0" err="1" smtClean="0"/>
              <a:t>LTx</a:t>
            </a:r>
            <a:endParaRPr lang="nl-NL" dirty="0"/>
          </a:p>
        </p:txBody>
      </p:sp>
      <p:sp>
        <p:nvSpPr>
          <p:cNvPr id="20" name="Ovaal 19"/>
          <p:cNvSpPr/>
          <p:nvPr/>
        </p:nvSpPr>
        <p:spPr>
          <a:xfrm>
            <a:off x="1371645" y="3068961"/>
            <a:ext cx="305055" cy="332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5111" y="1341439"/>
            <a:ext cx="8207022" cy="4495800"/>
            <a:chOff x="280" y="543"/>
            <a:chExt cx="5816" cy="283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280" y="543"/>
              <a:ext cx="5808" cy="28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nl-NL"/>
            </a:p>
          </p:txBody>
        </p:sp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1584" y="720"/>
              <a:ext cx="3168" cy="21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nl-NL" dirty="0" err="1"/>
                <a:t>Normal</a:t>
              </a:r>
              <a:r>
                <a:rPr lang="nl-NL" dirty="0"/>
                <a:t> glucose </a:t>
              </a:r>
              <a:r>
                <a:rPr lang="nl-NL" dirty="0" err="1"/>
                <a:t>tolerance</a:t>
              </a:r>
              <a:endParaRPr lang="nl-NL" dirty="0"/>
            </a:p>
            <a:p>
              <a:pPr algn="ctr"/>
              <a:endParaRPr lang="nl-NL" dirty="0"/>
            </a:p>
            <a:p>
              <a:pPr algn="ctr"/>
              <a:endParaRPr lang="nl-NL" dirty="0"/>
            </a:p>
            <a:p>
              <a:pPr algn="ctr"/>
              <a:r>
                <a:rPr lang="nl-NL" dirty="0" err="1"/>
                <a:t>Impaired</a:t>
              </a:r>
              <a:r>
                <a:rPr lang="nl-NL" dirty="0"/>
                <a:t> glucose </a:t>
              </a:r>
              <a:r>
                <a:rPr lang="nl-NL" dirty="0" err="1"/>
                <a:t>tolerance</a:t>
              </a:r>
              <a:endParaRPr lang="nl-NL" dirty="0"/>
            </a:p>
            <a:p>
              <a:pPr algn="ctr"/>
              <a:endParaRPr lang="nl-NL" dirty="0"/>
            </a:p>
            <a:p>
              <a:pPr algn="ctr"/>
              <a:endParaRPr lang="nl-NL" dirty="0"/>
            </a:p>
            <a:p>
              <a:pPr algn="ctr"/>
              <a:r>
                <a:rPr lang="nl-NL" dirty="0"/>
                <a:t>CFRD </a:t>
              </a:r>
              <a:r>
                <a:rPr lang="nl-NL" u="sng" dirty="0"/>
                <a:t>without</a:t>
              </a:r>
              <a:r>
                <a:rPr lang="nl-NL" dirty="0"/>
                <a:t> </a:t>
              </a:r>
              <a:r>
                <a:rPr lang="nl-NL" dirty="0" err="1"/>
                <a:t>fasting</a:t>
              </a:r>
              <a:r>
                <a:rPr lang="nl-NL" dirty="0"/>
                <a:t> </a:t>
              </a:r>
              <a:r>
                <a:rPr lang="nl-NL" dirty="0" err="1"/>
                <a:t>hyperglycaemia</a:t>
              </a:r>
              <a:endParaRPr lang="nl-NL" dirty="0"/>
            </a:p>
            <a:p>
              <a:pPr algn="ctr"/>
              <a:endParaRPr lang="nl-NL" dirty="0"/>
            </a:p>
            <a:p>
              <a:pPr algn="ctr"/>
              <a:endParaRPr lang="nl-NL" dirty="0"/>
            </a:p>
            <a:p>
              <a:pPr algn="ctr"/>
              <a:r>
                <a:rPr lang="nl-NL" dirty="0"/>
                <a:t>CFRD </a:t>
              </a:r>
              <a:r>
                <a:rPr lang="nl-NL" u="sng" dirty="0" err="1"/>
                <a:t>with</a:t>
              </a:r>
              <a:r>
                <a:rPr lang="nl-NL" dirty="0"/>
                <a:t> </a:t>
              </a:r>
              <a:r>
                <a:rPr lang="nl-NL" dirty="0" err="1"/>
                <a:t>fasting</a:t>
              </a:r>
              <a:r>
                <a:rPr lang="nl-NL" dirty="0"/>
                <a:t> </a:t>
              </a:r>
              <a:r>
                <a:rPr lang="nl-NL" dirty="0" err="1"/>
                <a:t>hyperglycaemia</a:t>
              </a:r>
              <a:endParaRPr lang="nl-NL" dirty="0"/>
            </a:p>
            <a:p>
              <a:pPr algn="ctr"/>
              <a:endParaRPr lang="nl-NL" dirty="0"/>
            </a:p>
            <a:p>
              <a:pPr algn="ctr"/>
              <a:endParaRPr lang="nl-NL" dirty="0"/>
            </a:p>
          </p:txBody>
        </p:sp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3087" y="951"/>
              <a:ext cx="0" cy="3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3087" y="1495"/>
              <a:ext cx="0" cy="3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3087" y="1976"/>
              <a:ext cx="0" cy="3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440" y="768"/>
              <a:ext cx="0" cy="2352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4896" y="768"/>
              <a:ext cx="0" cy="2352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464" y="1274"/>
              <a:ext cx="862" cy="7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nl-NL"/>
                <a:t>Insulin</a:t>
              </a:r>
            </a:p>
            <a:p>
              <a:pPr algn="ctr"/>
              <a:r>
                <a:rPr lang="nl-NL"/>
                <a:t>Production</a:t>
              </a:r>
            </a:p>
            <a:p>
              <a:pPr algn="ctr"/>
              <a:r>
                <a:rPr lang="nl-NL"/>
                <a:t>=</a:t>
              </a:r>
            </a:p>
            <a:p>
              <a:pPr algn="ctr"/>
              <a:r>
                <a:rPr lang="nl-NL"/>
                <a:t>time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5040" y="768"/>
              <a:ext cx="1056" cy="19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nl-NL"/>
                <a:t>_</a:t>
              </a:r>
            </a:p>
            <a:p>
              <a:endParaRPr lang="nl-NL"/>
            </a:p>
            <a:p>
              <a:endParaRPr lang="nl-NL"/>
            </a:p>
            <a:p>
              <a:r>
                <a:rPr lang="nl-NL"/>
                <a:t>Insulin</a:t>
              </a:r>
            </a:p>
            <a:p>
              <a:endParaRPr lang="nl-NL"/>
            </a:p>
            <a:p>
              <a:r>
                <a:rPr lang="nl-NL"/>
                <a:t>Resistance</a:t>
              </a:r>
            </a:p>
            <a:p>
              <a:endParaRPr lang="nl-NL"/>
            </a:p>
            <a:p>
              <a:endParaRPr lang="nl-NL"/>
            </a:p>
            <a:p>
              <a:pPr algn="ctr"/>
              <a:r>
                <a:rPr lang="nl-NL"/>
                <a:t>+</a:t>
              </a:r>
            </a:p>
            <a:p>
              <a:endParaRPr lang="nl-NL"/>
            </a:p>
            <a:p>
              <a:endParaRPr lang="nl-NL"/>
            </a:p>
          </p:txBody>
        </p:sp>
      </p:grp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573867" y="304800"/>
            <a:ext cx="4143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3200" b="1" dirty="0" err="1">
                <a:solidFill>
                  <a:schemeClr val="accent3">
                    <a:lumMod val="50000"/>
                  </a:schemeClr>
                </a:solidFill>
              </a:rPr>
              <a:t>Pathofysiology</a:t>
            </a:r>
            <a:r>
              <a:rPr lang="nl-NL" sz="3200" b="1" dirty="0">
                <a:solidFill>
                  <a:schemeClr val="accent3">
                    <a:lumMod val="50000"/>
                  </a:schemeClr>
                </a:solidFill>
              </a:rPr>
              <a:t> of CFRD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49587" cy="439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323528" y="6525344"/>
            <a:ext cx="257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Lewis</a:t>
            </a:r>
            <a:r>
              <a:rPr lang="nl-NL" dirty="0" smtClean="0"/>
              <a:t> et al. AJRCCM 2015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267744" y="314096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 = 462</a:t>
            </a:r>
            <a:endParaRPr lang="nl-NL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568952" cy="42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471814" cy="52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8784976" cy="43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6525344"/>
            <a:ext cx="257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Lewis</a:t>
            </a:r>
            <a:r>
              <a:rPr lang="nl-NL" dirty="0" smtClean="0"/>
              <a:t> et al. AJRCCM 2015</a:t>
            </a:r>
            <a:endParaRPr lang="nl-NL" dirty="0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2915816" y="2852936"/>
            <a:ext cx="41764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6804248" y="5085184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64488" cy="455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941168"/>
            <a:ext cx="6084167" cy="162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9015" cy="400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192688" cy="493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539552" y="6453336"/>
            <a:ext cx="5779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Brodsky</a:t>
            </a:r>
            <a:r>
              <a:rPr lang="nl-NL" sz="1400" dirty="0" smtClean="0"/>
              <a:t> et al. Diabetes Care 2011                      Jackson et al. </a:t>
            </a:r>
            <a:r>
              <a:rPr lang="nl-NL" sz="1400" dirty="0" err="1" smtClean="0"/>
              <a:t>Diabet</a:t>
            </a:r>
            <a:r>
              <a:rPr lang="nl-NL" sz="1400" dirty="0" smtClean="0"/>
              <a:t> </a:t>
            </a:r>
            <a:r>
              <a:rPr lang="nl-NL" sz="1400" dirty="0" err="1" smtClean="0"/>
              <a:t>Med</a:t>
            </a:r>
            <a:r>
              <a:rPr lang="nl-NL" sz="1400" dirty="0" smtClean="0"/>
              <a:t> 2017</a:t>
            </a:r>
            <a:endParaRPr lang="nl-NL" sz="1400" dirty="0"/>
          </a:p>
        </p:txBody>
      </p:sp>
      <p:sp>
        <p:nvSpPr>
          <p:cNvPr id="4" name="Tekstvak 3"/>
          <p:cNvSpPr txBox="1"/>
          <p:nvPr/>
        </p:nvSpPr>
        <p:spPr>
          <a:xfrm>
            <a:off x="0" y="5661248"/>
            <a:ext cx="914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GCT: 50gr glucose </a:t>
            </a:r>
            <a:r>
              <a:rPr lang="nl-NL" dirty="0" err="1" smtClean="0"/>
              <a:t>oral</a:t>
            </a:r>
            <a:r>
              <a:rPr lang="nl-NL" dirty="0" smtClean="0"/>
              <a:t> intake </a:t>
            </a:r>
            <a:r>
              <a:rPr lang="nl-NL" dirty="0" err="1" smtClean="0"/>
              <a:t>followed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glucose </a:t>
            </a:r>
            <a:r>
              <a:rPr lang="nl-NL" dirty="0" err="1" smtClean="0"/>
              <a:t>measurement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finger </a:t>
            </a:r>
            <a:r>
              <a:rPr lang="nl-NL" dirty="0" err="1" smtClean="0"/>
              <a:t>prick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60 </a:t>
            </a:r>
            <a:r>
              <a:rPr lang="nl-NL" dirty="0" err="1" smtClean="0"/>
              <a:t>minutes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4" name="Object 0"/>
          <p:cNvGraphicFramePr>
            <a:graphicFrameLocks noChangeAspect="1"/>
          </p:cNvGraphicFramePr>
          <p:nvPr/>
        </p:nvGraphicFramePr>
        <p:xfrm>
          <a:off x="544689" y="242888"/>
          <a:ext cx="7635523" cy="657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Document" r:id="rId4" imgW="6109920" imgH="4678200" progId="Word.Document.8">
                  <p:embed/>
                </p:oleObj>
              </mc:Choice>
              <mc:Fallback>
                <p:oleObj name="Document" r:id="rId4" imgW="6109920" imgH="46782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9" y="242888"/>
                        <a:ext cx="7635523" cy="657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JL-RECHTS 2"/>
          <p:cNvSpPr/>
          <p:nvPr/>
        </p:nvSpPr>
        <p:spPr>
          <a:xfrm rot="10800000">
            <a:off x="8028384" y="3501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23528" y="6453336"/>
            <a:ext cx="282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Van den Berg et al. JCF 2008</a:t>
            </a: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6300192" y="4581128"/>
            <a:ext cx="2448272" cy="14847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6948264" y="4797152"/>
            <a:ext cx="1455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Renal</a:t>
            </a:r>
            <a:r>
              <a:rPr lang="nl-NL" dirty="0" smtClean="0"/>
              <a:t> </a:t>
            </a:r>
            <a:r>
              <a:rPr lang="nl-NL" dirty="0" err="1" smtClean="0"/>
              <a:t>disease</a:t>
            </a:r>
            <a:endParaRPr lang="nl-NL" dirty="0" smtClean="0"/>
          </a:p>
          <a:p>
            <a:r>
              <a:rPr lang="nl-NL" dirty="0" smtClean="0"/>
              <a:t>in CF.</a:t>
            </a:r>
          </a:p>
          <a:p>
            <a:r>
              <a:rPr lang="nl-NL" dirty="0" smtClean="0"/>
              <a:t>Few data…..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07704" y="692696"/>
            <a:ext cx="518462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accent3">
                    <a:lumMod val="50000"/>
                  </a:schemeClr>
                </a:solidFill>
              </a:rPr>
              <a:t>Renal</a:t>
            </a: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800" b="1" dirty="0" err="1" smtClean="0">
                <a:solidFill>
                  <a:schemeClr val="accent3">
                    <a:lumMod val="50000"/>
                  </a:schemeClr>
                </a:solidFill>
              </a:rPr>
              <a:t>disease</a:t>
            </a:r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 in CF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Aminoglycoside</a:t>
            </a:r>
            <a:r>
              <a:rPr lang="nl-NL" dirty="0" smtClean="0"/>
              <a:t> </a:t>
            </a:r>
            <a:r>
              <a:rPr lang="nl-NL" dirty="0" err="1" smtClean="0"/>
              <a:t>induced</a:t>
            </a:r>
            <a:r>
              <a:rPr lang="nl-NL" dirty="0" smtClean="0"/>
              <a:t> </a:t>
            </a:r>
            <a:r>
              <a:rPr lang="nl-NL" dirty="0" err="1" smtClean="0"/>
              <a:t>toxicity</a:t>
            </a:r>
            <a:r>
              <a:rPr lang="nl-NL" dirty="0" smtClean="0"/>
              <a:t> 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Colomycin</a:t>
            </a:r>
            <a:r>
              <a:rPr lang="nl-NL" dirty="0" smtClean="0"/>
              <a:t> </a:t>
            </a:r>
            <a:r>
              <a:rPr lang="nl-NL" dirty="0" err="1" smtClean="0"/>
              <a:t>induced</a:t>
            </a:r>
            <a:r>
              <a:rPr lang="nl-NL" dirty="0" smtClean="0"/>
              <a:t> </a:t>
            </a:r>
            <a:r>
              <a:rPr lang="nl-NL" dirty="0" err="1" smtClean="0"/>
              <a:t>toxicity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Interstitial</a:t>
            </a:r>
            <a:r>
              <a:rPr lang="nl-NL" dirty="0" smtClean="0"/>
              <a:t> </a:t>
            </a:r>
            <a:r>
              <a:rPr lang="nl-NL" dirty="0" err="1" smtClean="0"/>
              <a:t>nephritis</a:t>
            </a:r>
            <a:r>
              <a:rPr lang="nl-NL" dirty="0" smtClean="0"/>
              <a:t> </a:t>
            </a:r>
            <a:r>
              <a:rPr lang="nl-NL" dirty="0" err="1" smtClean="0"/>
              <a:t>due</a:t>
            </a:r>
            <a:r>
              <a:rPr lang="nl-NL" dirty="0" smtClean="0"/>
              <a:t> to </a:t>
            </a:r>
            <a:r>
              <a:rPr lang="nl-NL" dirty="0" err="1" smtClean="0"/>
              <a:t>medication</a:t>
            </a:r>
            <a:r>
              <a:rPr lang="nl-NL" dirty="0" smtClean="0"/>
              <a:t> (</a:t>
            </a:r>
            <a:r>
              <a:rPr lang="nl-NL" dirty="0" err="1" smtClean="0"/>
              <a:t>Quinolones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CFRD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renal</a:t>
            </a:r>
            <a:r>
              <a:rPr lang="nl-NL" dirty="0" smtClean="0"/>
              <a:t> </a:t>
            </a:r>
            <a:r>
              <a:rPr lang="nl-NL" dirty="0" err="1" smtClean="0"/>
              <a:t>disease</a:t>
            </a:r>
            <a:r>
              <a:rPr lang="nl-NL" dirty="0" smtClean="0"/>
              <a:t> 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CF-specific</a:t>
            </a:r>
            <a:r>
              <a:rPr lang="nl-NL" dirty="0" smtClean="0"/>
              <a:t> </a:t>
            </a:r>
            <a:r>
              <a:rPr lang="nl-NL" dirty="0" err="1" smtClean="0"/>
              <a:t>nodular</a:t>
            </a:r>
            <a:r>
              <a:rPr lang="nl-NL" dirty="0" smtClean="0"/>
              <a:t> </a:t>
            </a:r>
            <a:r>
              <a:rPr lang="nl-NL" dirty="0" err="1" smtClean="0"/>
              <a:t>glomerulosclerosis</a:t>
            </a:r>
            <a:r>
              <a:rPr lang="nl-NL" dirty="0" smtClean="0"/>
              <a:t>?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Amyloidosis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292080" y="1988840"/>
            <a:ext cx="25383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smtClean="0"/>
              <a:t>(</a:t>
            </a:r>
            <a:r>
              <a:rPr lang="nl-NL" sz="1200" dirty="0" err="1" smtClean="0"/>
              <a:t>renal</a:t>
            </a:r>
            <a:r>
              <a:rPr lang="nl-NL" sz="1200" dirty="0" smtClean="0"/>
              <a:t> </a:t>
            </a:r>
            <a:r>
              <a:rPr lang="nl-NL" sz="1200" dirty="0" err="1" smtClean="0"/>
              <a:t>proximal</a:t>
            </a:r>
            <a:r>
              <a:rPr lang="nl-NL" sz="1200" dirty="0" smtClean="0"/>
              <a:t> </a:t>
            </a:r>
            <a:r>
              <a:rPr lang="nl-NL" sz="1200" dirty="0" err="1" smtClean="0"/>
              <a:t>tubule</a:t>
            </a:r>
            <a:r>
              <a:rPr lang="nl-NL" sz="1200" dirty="0" smtClean="0"/>
              <a:t> </a:t>
            </a:r>
            <a:r>
              <a:rPr lang="nl-NL" sz="1200" dirty="0" err="1" smtClean="0"/>
              <a:t>epithelial</a:t>
            </a:r>
            <a:r>
              <a:rPr lang="nl-NL" sz="1200" dirty="0" smtClean="0"/>
              <a:t> </a:t>
            </a:r>
            <a:r>
              <a:rPr lang="nl-NL" sz="1200" dirty="0" err="1" smtClean="0"/>
              <a:t>cells</a:t>
            </a:r>
            <a:r>
              <a:rPr lang="nl-NL" sz="1200" dirty="0" smtClean="0"/>
              <a:t>)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115733" y="2667001"/>
            <a:ext cx="2911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4000" dirty="0" err="1">
                <a:solidFill>
                  <a:schemeClr val="accent3">
                    <a:lumMod val="50000"/>
                  </a:schemeClr>
                </a:solidFill>
              </a:rPr>
              <a:t>Osteoporosis</a:t>
            </a:r>
            <a:endParaRPr lang="nl-NL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1590676"/>
            <a:ext cx="5113867" cy="4899025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-1106311" y="6497639"/>
            <a:ext cx="6836834" cy="2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400" b="1">
                <a:solidFill>
                  <a:srgbClr val="000000"/>
                </a:solidFill>
                <a:latin typeface="Arial" pitchFamily="34" charset="0"/>
              </a:rPr>
              <a:t>Aris, R. M. et. al. Ann Intern Med 1998;128:186-193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2279" y="25862"/>
            <a:ext cx="8818033" cy="161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b="1">
                <a:solidFill>
                  <a:srgbClr val="000000"/>
                </a:solidFill>
                <a:latin typeface="Arial" pitchFamily="34" charset="0"/>
              </a:rPr>
              <a:t>Percentage of patients with cystic fibrosis (CF) aged 18 to 29 years (16 men and 25 women) and 30 to 39 years (19 men and 10 women; 1 patient aged 40 years and 1 patient aged 46 years were included in this group) with normal bone mineral density (T-score, 0 +/- 1), osteopenia (T-score 2.5), and osteoporosis </a:t>
            </a:r>
            <a:r>
              <a:rPr lang="nl-NL" sz="1800" b="1">
                <a:solidFill>
                  <a:srgbClr val="000000"/>
                </a:solidFill>
                <a:latin typeface="Arial" pitchFamily="34" charset="0"/>
              </a:rPr>
              <a:t>(T-score &lt; or = to -2.5)</a:t>
            </a:r>
          </a:p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875867" y="3041650"/>
            <a:ext cx="311008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latin typeface="Arial" pitchFamily="34" charset="0"/>
              </a:rPr>
              <a:t>White bars indicate normal bone mineral density; </a:t>
            </a:r>
          </a:p>
          <a:p>
            <a:pPr eaLnBrk="0" hangingPunct="0"/>
            <a:r>
              <a:rPr lang="en-GB" sz="1600">
                <a:latin typeface="Arial" pitchFamily="34" charset="0"/>
              </a:rPr>
              <a:t>Striped bars indicate osteopenia;  Black bars indicate osteoporosis</a:t>
            </a:r>
            <a:r>
              <a:rPr lang="en-GB" sz="600">
                <a:latin typeface="Arial" pitchFamily="34" charset="0"/>
              </a:rPr>
              <a:t>.</a:t>
            </a:r>
          </a:p>
          <a:p>
            <a:pPr eaLnBrk="0" hangingPunct="0"/>
            <a:endParaRPr lang="en-GB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| Effect of novel therapies on life expectancy of cystic fibrosis patients â Schematic illustration of how the discovery and introduction of novel cystic fibrosis (CF) treatments have influenced the patients' survival over the decades. HTS: high throughput screening, AZLI, aztreonam for inhalation solution; TIP, tobramycin inhalation solution; KALY, Kalydeco TM ; ORK, Orkambi TM . * enteric-coated pancreatic enzymes. (Reproduced and adapted with permission of European Respiratory SocietyÂ©: The European Lung White Book Respiratory Health and Disease in Europe, 2 nd Ed. Â© 2013 European Respiratory Society, Sheffield, UK. Print ISBN: 978-1-84984-042-2, Online ISBN: 978-1-84984-043-9). Â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794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371601"/>
            <a:ext cx="5784145" cy="4899025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93333" y="838200"/>
            <a:ext cx="5599289" cy="2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400" b="1">
                <a:solidFill>
                  <a:srgbClr val="000000"/>
                </a:solidFill>
                <a:latin typeface="Arial" pitchFamily="34" charset="0"/>
              </a:rPr>
              <a:t>Aris, R. M. et. al. Ann Intern Med 1998;128:186-193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689600" y="2209801"/>
            <a:ext cx="319757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 sz="1800"/>
          </a:p>
          <a:p>
            <a:endParaRPr lang="nl-NL" sz="1800"/>
          </a:p>
          <a:p>
            <a:r>
              <a:rPr lang="nl-NL" sz="1800"/>
              <a:t>CF women 17-34 years</a:t>
            </a:r>
          </a:p>
          <a:p>
            <a:r>
              <a:rPr lang="nl-NL" sz="1800"/>
              <a:t>1.7 vs 3.7 /100 pat.years (p=0,015)</a:t>
            </a:r>
          </a:p>
          <a:p>
            <a:endParaRPr lang="nl-NL" sz="1800"/>
          </a:p>
          <a:p>
            <a:r>
              <a:rPr lang="nl-NL" sz="1800"/>
              <a:t>CF men 25-45 years</a:t>
            </a:r>
          </a:p>
          <a:p>
            <a:r>
              <a:rPr lang="nl-NL" sz="1800"/>
              <a:t>2.8vs 8.5 /100 pat.years (p=0,04)</a:t>
            </a:r>
          </a:p>
          <a:p>
            <a:endParaRPr lang="nl-NL" sz="1800"/>
          </a:p>
          <a:p>
            <a:endParaRPr lang="nl-NL" sz="180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28267" y="1524000"/>
            <a:ext cx="788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N = 70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l-NL" b="1">
                <a:latin typeface="Arial" pitchFamily="34" charset="0"/>
              </a:rPr>
              <a:t>Increased Rate of Fractures and Severe Kyphosis </a:t>
            </a:r>
          </a:p>
          <a:p>
            <a:pPr algn="ctr" eaLnBrk="0" hangingPunct="0"/>
            <a:r>
              <a:rPr lang="nl-NL" sz="1800" b="1">
                <a:latin typeface="Arial" pitchFamily="34" charset="0"/>
              </a:rPr>
              <a:t>Sequelae of Living into Adulthood with Cystic Fibrosis</a:t>
            </a:r>
          </a:p>
          <a:p>
            <a:pPr eaLnBrk="0" hangingPunct="0"/>
            <a:endParaRPr lang="nl-NL" sz="280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9552" y="404664"/>
            <a:ext cx="8380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chemeClr val="accent3">
                    <a:lumMod val="50000"/>
                  </a:schemeClr>
                </a:solidFill>
              </a:rPr>
              <a:t>Risk factors </a:t>
            </a:r>
            <a:r>
              <a:rPr lang="nl-NL" sz="3200" b="1" dirty="0" err="1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NL" sz="3200" b="1" dirty="0">
                <a:solidFill>
                  <a:schemeClr val="accent3">
                    <a:lumMod val="50000"/>
                  </a:schemeClr>
                </a:solidFill>
              </a:rPr>
              <a:t> the </a:t>
            </a:r>
            <a:r>
              <a:rPr lang="nl-NL" sz="3200" b="1" dirty="0" err="1">
                <a:solidFill>
                  <a:schemeClr val="accent3">
                    <a:lumMod val="50000"/>
                  </a:schemeClr>
                </a:solidFill>
              </a:rPr>
              <a:t>development</a:t>
            </a:r>
            <a:r>
              <a:rPr lang="nl-NL" sz="3200" b="1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3200" b="1" dirty="0" err="1">
                <a:solidFill>
                  <a:schemeClr val="accent3">
                    <a:lumMod val="50000"/>
                  </a:schemeClr>
                </a:solidFill>
              </a:rPr>
              <a:t>osteoporosis</a:t>
            </a:r>
            <a:endParaRPr lang="nl-N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12801" y="1828800"/>
            <a:ext cx="575439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nl-NL" sz="2000"/>
              <a:t> </a:t>
            </a:r>
            <a:r>
              <a:rPr lang="nl-NL"/>
              <a:t>Age at puberty, BMI, cumulative steroid dose (Aris 1998)</a:t>
            </a:r>
          </a:p>
          <a:p>
            <a:pPr>
              <a:buFontTx/>
              <a:buChar char="•"/>
            </a:pPr>
            <a:endParaRPr lang="nl-NL"/>
          </a:p>
          <a:p>
            <a:pPr>
              <a:buFontTx/>
              <a:buChar char="•"/>
            </a:pPr>
            <a:r>
              <a:rPr lang="nl-NL"/>
              <a:t> Severe pulmonary disease, corticosteroids (Conway 2000)</a:t>
            </a:r>
          </a:p>
          <a:p>
            <a:pPr>
              <a:buFontTx/>
              <a:buChar char="•"/>
            </a:pPr>
            <a:endParaRPr lang="nl-NL"/>
          </a:p>
          <a:p>
            <a:pPr>
              <a:buFontTx/>
              <a:buChar char="•"/>
            </a:pPr>
            <a:r>
              <a:rPr lang="nl-NL"/>
              <a:t> Physical inactivity, BMI (Frangolias 2003)</a:t>
            </a:r>
          </a:p>
          <a:p>
            <a:pPr>
              <a:buFontTx/>
              <a:buChar char="•"/>
            </a:pPr>
            <a:endParaRPr lang="nl-NL"/>
          </a:p>
          <a:p>
            <a:pPr>
              <a:buFontTx/>
              <a:buChar char="•"/>
            </a:pPr>
            <a:r>
              <a:rPr lang="nl-NL"/>
              <a:t> BMI, FEV1, physical activity ( Haworth 1999)</a:t>
            </a:r>
          </a:p>
          <a:p>
            <a:pPr>
              <a:buFontTx/>
              <a:buChar char="•"/>
            </a:pPr>
            <a:endParaRPr lang="nl-NL"/>
          </a:p>
          <a:p>
            <a:pPr>
              <a:buFontTx/>
              <a:buChar char="•"/>
            </a:pPr>
            <a:r>
              <a:rPr lang="nl-NL"/>
              <a:t> Etc.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709333" y="4876801"/>
            <a:ext cx="263681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Malnutrition</a:t>
            </a:r>
          </a:p>
          <a:p>
            <a:r>
              <a:rPr lang="nl-NL"/>
              <a:t>Severe pulmonary disease</a:t>
            </a:r>
          </a:p>
          <a:p>
            <a:r>
              <a:rPr lang="nl-NL"/>
              <a:t>Cumulative steroid dose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63888" y="2852936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err="1" smtClean="0">
                <a:solidFill>
                  <a:schemeClr val="accent3">
                    <a:lumMod val="50000"/>
                  </a:schemeClr>
                </a:solidFill>
              </a:rPr>
              <a:t>Cancer</a:t>
            </a:r>
            <a:endParaRPr lang="nl-NL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15616" y="1916832"/>
            <a:ext cx="5814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1- 	risk of colorectal cancer (CRC) in adults with CF is </a:t>
            </a:r>
          </a:p>
          <a:p>
            <a:r>
              <a:rPr lang="en-US" dirty="0" smtClean="0"/>
              <a:t>	5 – 10 times greater compared to the general 	population, </a:t>
            </a:r>
          </a:p>
          <a:p>
            <a:r>
              <a:rPr lang="en-US" dirty="0" smtClean="0"/>
              <a:t>2- 	and 25 – 30 times greater in CF patients after an 	organ transplantation.</a:t>
            </a:r>
          </a:p>
          <a:p>
            <a:endParaRPr lang="en-US" dirty="0" smtClean="0"/>
          </a:p>
          <a:p>
            <a:r>
              <a:rPr lang="en-US" dirty="0" smtClean="0"/>
              <a:t>3-	Testicular Cancer: up to 3 times greater</a:t>
            </a:r>
          </a:p>
          <a:p>
            <a:endParaRPr lang="en-US" dirty="0" smtClean="0"/>
          </a:p>
          <a:p>
            <a:r>
              <a:rPr lang="en-US" dirty="0" smtClean="0"/>
              <a:t>4-	Lymphoid Cancer: up to 3 times greater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555776" y="476672"/>
            <a:ext cx="253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accent3">
                    <a:lumMod val="50000"/>
                  </a:schemeClr>
                </a:solidFill>
              </a:rPr>
              <a:t>RISK of CANCER</a:t>
            </a:r>
            <a:endParaRPr lang="nl-N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15616" y="1412776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Global risk of cancer in CF is no different from that of the general population</a:t>
            </a:r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1043608" y="6021288"/>
            <a:ext cx="6190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Global risk of </a:t>
            </a:r>
            <a:r>
              <a:rPr lang="nl-NL" dirty="0" err="1" smtClean="0"/>
              <a:t>cancer</a:t>
            </a:r>
            <a:r>
              <a:rPr lang="nl-NL" dirty="0" smtClean="0"/>
              <a:t> in CF </a:t>
            </a:r>
            <a:r>
              <a:rPr lang="nl-NL" dirty="0" err="1" smtClean="0"/>
              <a:t>patients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organ</a:t>
            </a:r>
            <a:r>
              <a:rPr lang="nl-NL" dirty="0" smtClean="0"/>
              <a:t> </a:t>
            </a:r>
            <a:r>
              <a:rPr lang="nl-NL" dirty="0" err="1" smtClean="0"/>
              <a:t>tranplantation</a:t>
            </a:r>
            <a:endParaRPr lang="nl-NL" dirty="0" smtClean="0"/>
          </a:p>
          <a:p>
            <a:r>
              <a:rPr lang="nl-NL" dirty="0" smtClean="0"/>
              <a:t>Is up to 4 </a:t>
            </a:r>
            <a:r>
              <a:rPr lang="nl-NL" dirty="0" err="1" smtClean="0"/>
              <a:t>times</a:t>
            </a:r>
            <a:r>
              <a:rPr lang="nl-NL" dirty="0" smtClean="0"/>
              <a:t> </a:t>
            </a:r>
            <a:r>
              <a:rPr lang="nl-NL" dirty="0" err="1" smtClean="0"/>
              <a:t>greater</a:t>
            </a:r>
            <a:r>
              <a:rPr lang="nl-NL" dirty="0" smtClean="0"/>
              <a:t> </a:t>
            </a:r>
            <a:r>
              <a:rPr lang="nl-NL" dirty="0" err="1" smtClean="0"/>
              <a:t>compared</a:t>
            </a:r>
            <a:r>
              <a:rPr lang="nl-NL" dirty="0" smtClean="0"/>
              <a:t> to the </a:t>
            </a:r>
            <a:r>
              <a:rPr lang="nl-NL" dirty="0" err="1" smtClean="0"/>
              <a:t>general</a:t>
            </a:r>
            <a:r>
              <a:rPr lang="nl-NL" dirty="0" smtClean="0"/>
              <a:t> </a:t>
            </a:r>
            <a:r>
              <a:rPr lang="nl-NL" dirty="0" err="1" smtClean="0"/>
              <a:t>population</a:t>
            </a:r>
            <a:endParaRPr lang="nl-N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836712"/>
            <a:ext cx="5448604" cy="58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2627784" y="260648"/>
            <a:ext cx="409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Screening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colorectal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cancer</a:t>
            </a:r>
            <a:endParaRPr lang="nl-N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588224" y="6453336"/>
            <a:ext cx="24416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dirty="0" err="1" smtClean="0"/>
              <a:t>Hadjiliadis</a:t>
            </a:r>
            <a:r>
              <a:rPr lang="nl-NL" sz="1100" dirty="0" smtClean="0"/>
              <a:t> et al. </a:t>
            </a:r>
            <a:r>
              <a:rPr lang="nl-NL" sz="1100" dirty="0" err="1" smtClean="0"/>
              <a:t>Gastroenterology</a:t>
            </a:r>
            <a:r>
              <a:rPr lang="nl-NL" sz="1100" dirty="0" smtClean="0"/>
              <a:t> 2018</a:t>
            </a:r>
            <a:endParaRPr lang="nl-NL" sz="11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131840" y="2492896"/>
            <a:ext cx="2134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3600" dirty="0" err="1" smtClean="0">
                <a:solidFill>
                  <a:schemeClr val="accent3">
                    <a:lumMod val="50000"/>
                  </a:schemeClr>
                </a:solidFill>
              </a:rPr>
              <a:t>Pregnancy</a:t>
            </a:r>
            <a:endParaRPr lang="nl-NL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l="2229" b="3228"/>
          <a:stretch>
            <a:fillRect/>
          </a:stretch>
        </p:blipFill>
        <p:spPr bwMode="auto">
          <a:xfrm>
            <a:off x="1259632" y="980728"/>
            <a:ext cx="6480720" cy="43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 l="2990" t="90499" r="11625" b="5819"/>
          <a:stretch>
            <a:fillRect/>
          </a:stretch>
        </p:blipFill>
        <p:spPr bwMode="auto">
          <a:xfrm>
            <a:off x="395536" y="6381328"/>
            <a:ext cx="640871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 l="2441" t="2420" r="459" b="3478"/>
          <a:stretch>
            <a:fillRect/>
          </a:stretch>
        </p:blipFill>
        <p:spPr bwMode="auto">
          <a:xfrm>
            <a:off x="1115616" y="188640"/>
            <a:ext cx="70567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 l="2665" t="5682" r="3173" b="4545"/>
          <a:stretch>
            <a:fillRect/>
          </a:stretch>
        </p:blipFill>
        <p:spPr bwMode="auto">
          <a:xfrm>
            <a:off x="755576" y="548680"/>
            <a:ext cx="76328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50156" y="704851"/>
            <a:ext cx="5368906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3200" b="1" dirty="0" err="1">
                <a:solidFill>
                  <a:schemeClr val="accent3">
                    <a:lumMod val="50000"/>
                  </a:schemeClr>
                </a:solidFill>
              </a:rPr>
              <a:t>Pregnancy</a:t>
            </a:r>
            <a:endParaRPr lang="nl-NL" sz="32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l-NL" sz="3200" dirty="0"/>
          </a:p>
          <a:p>
            <a:r>
              <a:rPr lang="nl-NL" dirty="0" err="1"/>
              <a:t>What</a:t>
            </a:r>
            <a:r>
              <a:rPr lang="nl-NL" dirty="0"/>
              <a:t> to </a:t>
            </a:r>
            <a:r>
              <a:rPr lang="nl-NL" dirty="0" err="1"/>
              <a:t>advise</a:t>
            </a:r>
            <a:r>
              <a:rPr lang="nl-NL" dirty="0"/>
              <a:t> the </a:t>
            </a:r>
            <a:r>
              <a:rPr lang="nl-NL" dirty="0" err="1"/>
              <a:t>individual</a:t>
            </a:r>
            <a:r>
              <a:rPr lang="nl-NL" dirty="0"/>
              <a:t> </a:t>
            </a:r>
            <a:r>
              <a:rPr lang="nl-NL" dirty="0" err="1"/>
              <a:t>patient</a:t>
            </a:r>
            <a:r>
              <a:rPr lang="nl-NL" dirty="0"/>
              <a:t>??</a:t>
            </a:r>
          </a:p>
          <a:p>
            <a:endParaRPr lang="nl-NL" dirty="0"/>
          </a:p>
          <a:p>
            <a:r>
              <a:rPr lang="nl-NL" dirty="0"/>
              <a:t>High risk??:	FEV 1 &lt; 70% </a:t>
            </a:r>
            <a:r>
              <a:rPr lang="nl-NL" dirty="0" err="1"/>
              <a:t>or</a:t>
            </a:r>
            <a:r>
              <a:rPr lang="nl-NL" dirty="0"/>
              <a:t> even </a:t>
            </a:r>
            <a:r>
              <a:rPr lang="nl-NL" dirty="0" err="1"/>
              <a:t>lower</a:t>
            </a:r>
            <a:r>
              <a:rPr lang="nl-NL" dirty="0"/>
              <a:t> (&lt;40%)</a:t>
            </a:r>
          </a:p>
          <a:p>
            <a:r>
              <a:rPr lang="nl-NL" dirty="0"/>
              <a:t>		</a:t>
            </a:r>
            <a:r>
              <a:rPr lang="nl-NL" dirty="0" err="1" smtClean="0"/>
              <a:t>B.cepacia</a:t>
            </a:r>
            <a:r>
              <a:rPr lang="nl-NL" dirty="0" smtClean="0"/>
              <a:t>, </a:t>
            </a:r>
            <a:r>
              <a:rPr lang="nl-NL" dirty="0" err="1" smtClean="0"/>
              <a:t>Mycobacteria</a:t>
            </a:r>
            <a:endParaRPr lang="nl-NL" dirty="0"/>
          </a:p>
          <a:p>
            <a:r>
              <a:rPr lang="nl-NL" dirty="0"/>
              <a:t>		</a:t>
            </a:r>
            <a:r>
              <a:rPr lang="nl-NL" dirty="0" err="1"/>
              <a:t>Malnutrition</a:t>
            </a:r>
            <a:endParaRPr lang="nl-NL" dirty="0"/>
          </a:p>
          <a:p>
            <a:r>
              <a:rPr lang="nl-NL" dirty="0"/>
              <a:t>		CFRD</a:t>
            </a:r>
          </a:p>
          <a:p>
            <a:r>
              <a:rPr lang="nl-NL" dirty="0"/>
              <a:t>		????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All data </a:t>
            </a:r>
            <a:r>
              <a:rPr lang="nl-NL" dirty="0" err="1"/>
              <a:t>available</a:t>
            </a:r>
            <a:r>
              <a:rPr lang="nl-NL" dirty="0"/>
              <a:t> are </a:t>
            </a:r>
            <a:r>
              <a:rPr lang="nl-NL" dirty="0" err="1"/>
              <a:t>biased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preconceptional</a:t>
            </a:r>
            <a:r>
              <a:rPr lang="nl-NL" dirty="0"/>
              <a:t> </a:t>
            </a:r>
            <a:r>
              <a:rPr lang="nl-NL" dirty="0" err="1"/>
              <a:t>advise</a:t>
            </a:r>
            <a:r>
              <a:rPr lang="nl-NL" dirty="0"/>
              <a:t>!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979712" y="5157192"/>
            <a:ext cx="62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All </a:t>
            </a:r>
            <a:r>
              <a:rPr lang="nl-NL" dirty="0" err="1" smtClean="0"/>
              <a:t>adult</a:t>
            </a:r>
            <a:r>
              <a:rPr lang="nl-NL" dirty="0" smtClean="0"/>
              <a:t> CF centers </a:t>
            </a:r>
            <a:r>
              <a:rPr lang="nl-NL" dirty="0" err="1" smtClean="0"/>
              <a:t>should</a:t>
            </a:r>
            <a:r>
              <a:rPr lang="nl-NL" dirty="0" smtClean="0"/>
              <a:t> have  a CF </a:t>
            </a:r>
            <a:r>
              <a:rPr lang="nl-NL" dirty="0" err="1" smtClean="0"/>
              <a:t>specialised</a:t>
            </a:r>
            <a:r>
              <a:rPr lang="nl-NL" dirty="0" smtClean="0"/>
              <a:t> </a:t>
            </a:r>
            <a:r>
              <a:rPr lang="nl-NL" dirty="0" err="1" smtClean="0"/>
              <a:t>obstetric</a:t>
            </a:r>
            <a:r>
              <a:rPr lang="nl-NL" dirty="0" smtClean="0"/>
              <a:t> team,</a:t>
            </a:r>
          </a:p>
          <a:p>
            <a:r>
              <a:rPr lang="nl-NL" dirty="0" err="1" smtClean="0"/>
              <a:t>Including</a:t>
            </a:r>
            <a:r>
              <a:rPr lang="nl-NL" dirty="0" smtClean="0"/>
              <a:t> a </a:t>
            </a:r>
            <a:r>
              <a:rPr lang="nl-NL" dirty="0" err="1" smtClean="0"/>
              <a:t>clinical</a:t>
            </a:r>
            <a:r>
              <a:rPr lang="nl-NL" dirty="0" smtClean="0"/>
              <a:t> </a:t>
            </a:r>
            <a:r>
              <a:rPr lang="nl-NL" dirty="0" err="1" smtClean="0"/>
              <a:t>pharmacologist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 b="36315"/>
          <a:stretch>
            <a:fillRect/>
          </a:stretch>
        </p:blipFill>
        <p:spPr bwMode="auto">
          <a:xfrm>
            <a:off x="0" y="1412776"/>
            <a:ext cx="90781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17847" y="476672"/>
            <a:ext cx="6629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Even more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than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paediatrician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an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adult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CF doctor </a:t>
            </a:r>
          </a:p>
          <a:p>
            <a:pPr algn="ctr"/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should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more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than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pulmonologist</a:t>
            </a:r>
            <a:endParaRPr lang="nl-N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55776" y="2780928"/>
            <a:ext cx="3986797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accent3">
                    <a:lumMod val="50000"/>
                  </a:schemeClr>
                </a:solidFill>
              </a:rPr>
              <a:t>Infectious</a:t>
            </a: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accent3">
                    <a:lumMod val="50000"/>
                  </a:schemeClr>
                </a:solidFill>
              </a:rPr>
              <a:t>disease</a:t>
            </a:r>
            <a:endParaRPr lang="nl-NL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accent3">
                    <a:lumMod val="50000"/>
                  </a:schemeClr>
                </a:solidFill>
              </a:rPr>
              <a:t>Endocrinology</a:t>
            </a:r>
            <a:endParaRPr lang="nl-NL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accent3">
                    <a:lumMod val="50000"/>
                  </a:schemeClr>
                </a:solidFill>
              </a:rPr>
              <a:t>Gastrointestinal</a:t>
            </a: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accent3">
                    <a:lumMod val="50000"/>
                  </a:schemeClr>
                </a:solidFill>
              </a:rPr>
              <a:t>diseases</a:t>
            </a:r>
            <a:endParaRPr lang="nl-NL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800" dirty="0" err="1" smtClean="0">
                <a:solidFill>
                  <a:schemeClr val="accent3">
                    <a:lumMod val="50000"/>
                  </a:schemeClr>
                </a:solidFill>
              </a:rPr>
              <a:t>Gynaecology</a:t>
            </a:r>
            <a:endParaRPr lang="nl-NL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</a:rPr>
              <a:t> General </a:t>
            </a:r>
            <a:r>
              <a:rPr lang="nl-NL" sz="2800" dirty="0" err="1" smtClean="0">
                <a:solidFill>
                  <a:schemeClr val="accent3">
                    <a:lumMod val="50000"/>
                  </a:schemeClr>
                </a:solidFill>
              </a:rPr>
              <a:t>practitioner</a:t>
            </a:r>
            <a:endParaRPr lang="nl-NL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1844824"/>
            <a:ext cx="78420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nl-NL" sz="2400" dirty="0" smtClean="0"/>
              <a:t> </a:t>
            </a:r>
            <a:r>
              <a:rPr lang="nl-NL" sz="2400" dirty="0" err="1" smtClean="0"/>
              <a:t>An</a:t>
            </a:r>
            <a:r>
              <a:rPr lang="nl-NL" sz="2400" dirty="0" smtClean="0"/>
              <a:t> </a:t>
            </a:r>
            <a:r>
              <a:rPr lang="nl-NL" sz="2400" dirty="0" err="1" smtClean="0"/>
              <a:t>increasing</a:t>
            </a:r>
            <a:r>
              <a:rPr lang="nl-NL" sz="2400" dirty="0" smtClean="0"/>
              <a:t> </a:t>
            </a:r>
            <a:r>
              <a:rPr lang="nl-NL" sz="2400" dirty="0" err="1" smtClean="0"/>
              <a:t>number</a:t>
            </a:r>
            <a:r>
              <a:rPr lang="nl-NL" sz="2400" dirty="0" smtClean="0"/>
              <a:t> of  (</a:t>
            </a:r>
            <a:r>
              <a:rPr lang="nl-NL" sz="2400" dirty="0" err="1" smtClean="0"/>
              <a:t>adult</a:t>
            </a:r>
            <a:r>
              <a:rPr lang="nl-NL" sz="2400" dirty="0" smtClean="0"/>
              <a:t>)  </a:t>
            </a:r>
            <a:r>
              <a:rPr lang="nl-NL" sz="2400" dirty="0" err="1" smtClean="0"/>
              <a:t>patients</a:t>
            </a:r>
            <a:endParaRPr lang="nl-NL" sz="2400" dirty="0" smtClean="0"/>
          </a:p>
          <a:p>
            <a:endParaRPr lang="nl-NL" sz="2400" dirty="0" smtClean="0"/>
          </a:p>
          <a:p>
            <a:pPr>
              <a:buFontTx/>
              <a:buChar char="-"/>
            </a:pP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increased</a:t>
            </a:r>
            <a:r>
              <a:rPr lang="nl-NL" sz="2400" dirty="0" smtClean="0"/>
              <a:t> survival more complex </a:t>
            </a:r>
            <a:r>
              <a:rPr lang="nl-NL" sz="2400" dirty="0" err="1" smtClean="0"/>
              <a:t>lung</a:t>
            </a:r>
            <a:r>
              <a:rPr lang="nl-NL" sz="2400" dirty="0" smtClean="0"/>
              <a:t> </a:t>
            </a:r>
            <a:r>
              <a:rPr lang="nl-NL" sz="2400" dirty="0" err="1" smtClean="0"/>
              <a:t>disease</a:t>
            </a:r>
            <a:endParaRPr lang="nl-NL" sz="2400" dirty="0" smtClean="0"/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increased</a:t>
            </a:r>
            <a:r>
              <a:rPr lang="nl-NL" sz="2400" dirty="0" smtClean="0"/>
              <a:t> survival more </a:t>
            </a:r>
            <a:r>
              <a:rPr lang="nl-NL" sz="2400" u="sng" dirty="0" smtClean="0"/>
              <a:t>non</a:t>
            </a:r>
            <a:r>
              <a:rPr lang="nl-NL" sz="2400" dirty="0" smtClean="0"/>
              <a:t> </a:t>
            </a:r>
            <a:r>
              <a:rPr lang="nl-NL" sz="2400" dirty="0" err="1" smtClean="0"/>
              <a:t>pulmonary</a:t>
            </a:r>
            <a:r>
              <a:rPr lang="nl-NL" sz="2400" dirty="0" smtClean="0"/>
              <a:t> </a:t>
            </a:r>
            <a:r>
              <a:rPr lang="nl-NL" sz="2400" dirty="0" err="1" smtClean="0"/>
              <a:t>complications</a:t>
            </a:r>
            <a:r>
              <a:rPr lang="nl-NL" sz="2400" dirty="0" smtClean="0"/>
              <a:t>.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0913" y="-1152721"/>
            <a:ext cx="5373214" cy="877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bp3.blogger.com/_BdsJnCzoXIM/R6x_TqfHwUI/AAAAAAAAACU/2gyUmy3pars/s320/Toothless%2BOld%2B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5794" y="1268760"/>
            <a:ext cx="3328370" cy="399096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3547886" y="5877273"/>
            <a:ext cx="268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The End</a:t>
            </a:r>
            <a:endParaRPr lang="nl-NL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err="1" smtClean="0">
                <a:solidFill>
                  <a:srgbClr val="002060"/>
                </a:solidFill>
              </a:rPr>
              <a:t>Current</a:t>
            </a:r>
            <a:r>
              <a:rPr lang="fr-FR" sz="3600" b="1" dirty="0" smtClean="0">
                <a:solidFill>
                  <a:srgbClr val="002060"/>
                </a:solidFill>
              </a:rPr>
              <a:t> </a:t>
            </a:r>
            <a:r>
              <a:rPr lang="fr-FR" sz="3600" b="1" dirty="0" err="1" smtClean="0">
                <a:solidFill>
                  <a:srgbClr val="002060"/>
                </a:solidFill>
              </a:rPr>
              <a:t>epidemiology</a:t>
            </a:r>
            <a:r>
              <a:rPr lang="fr-FR" sz="3600" b="1" dirty="0" smtClean="0">
                <a:solidFill>
                  <a:srgbClr val="002060"/>
                </a:solidFill>
              </a:rPr>
              <a:t> of CF in Europe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3" name="Groupe 11"/>
          <p:cNvGrpSpPr/>
          <p:nvPr/>
        </p:nvGrpSpPr>
        <p:grpSpPr>
          <a:xfrm>
            <a:off x="323528" y="1124744"/>
            <a:ext cx="8458343" cy="4967617"/>
            <a:chOff x="323528" y="1412776"/>
            <a:chExt cx="8458343" cy="49676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412776"/>
              <a:ext cx="6414666" cy="496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cteur droit 5"/>
            <p:cNvCxnSpPr/>
            <p:nvPr/>
          </p:nvCxnSpPr>
          <p:spPr>
            <a:xfrm>
              <a:off x="1187624" y="4797152"/>
              <a:ext cx="698477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7452320" y="4293096"/>
              <a:ext cx="81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ADULT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483118" y="5013176"/>
              <a:ext cx="12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PAEDIATRIC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195736" y="3280338"/>
              <a:ext cx="747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</a:rPr>
                <a:t>50 % 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364088" y="3280338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</a:rPr>
                <a:t>28 %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120943" y="6539061"/>
            <a:ext cx="3934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McCormick</a:t>
            </a:r>
            <a:r>
              <a:rPr lang="en-US" sz="1600" b="1" i="1" dirty="0" smtClean="0">
                <a:solidFill>
                  <a:srgbClr val="002060"/>
                </a:solidFill>
              </a:rPr>
              <a:t> et al. Lancet </a:t>
            </a:r>
            <a:r>
              <a:rPr lang="en-US" sz="1600" b="1" dirty="0">
                <a:solidFill>
                  <a:srgbClr val="002060"/>
                </a:solidFill>
              </a:rPr>
              <a:t>2010; 375: 1007–13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43075" y="6067425"/>
            <a:ext cx="5908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66"/>
                </a:solidFill>
              </a:rPr>
              <a:t>No data on future trends in the </a:t>
            </a:r>
            <a:r>
              <a:rPr lang="fr-FR" sz="2000" b="1" dirty="0" err="1" smtClean="0">
                <a:solidFill>
                  <a:srgbClr val="000066"/>
                </a:solidFill>
              </a:rPr>
              <a:t>number</a:t>
            </a:r>
            <a:r>
              <a:rPr lang="fr-FR" sz="2000" b="1" dirty="0" smtClean="0">
                <a:solidFill>
                  <a:srgbClr val="000066"/>
                </a:solidFill>
              </a:rPr>
              <a:t> of CF patients</a:t>
            </a:r>
            <a:endParaRPr lang="en-US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9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69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683568" y="40466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Future trends in cystic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fibrosis demography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in 34 European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countries.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95536" y="6309320"/>
            <a:ext cx="22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Burgel</a:t>
            </a:r>
            <a:r>
              <a:rPr lang="nl-NL" dirty="0" smtClean="0"/>
              <a:t> et al. ERJ 2015 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99592" y="3140968"/>
            <a:ext cx="77048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95536" y="6381328"/>
            <a:ext cx="28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CFF </a:t>
            </a:r>
            <a:r>
              <a:rPr lang="nl-NL" dirty="0" err="1" smtClean="0"/>
              <a:t>annual</a:t>
            </a:r>
            <a:r>
              <a:rPr lang="nl-NL" dirty="0" smtClean="0"/>
              <a:t> data report 2017</a:t>
            </a:r>
            <a:endParaRPr lang="nl-NL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 l="1168" r="5397" b="66538"/>
          <a:stretch>
            <a:fillRect/>
          </a:stretch>
        </p:blipFill>
        <p:spPr bwMode="auto">
          <a:xfrm>
            <a:off x="1547664" y="82435"/>
            <a:ext cx="5760640" cy="303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 l="30755" t="34562" r="10597" b="34770"/>
          <a:stretch>
            <a:fillRect/>
          </a:stretch>
        </p:blipFill>
        <p:spPr bwMode="auto">
          <a:xfrm>
            <a:off x="539552" y="2996952"/>
            <a:ext cx="4032448" cy="309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 l="15735" t="67177" r="27047" b="5562"/>
          <a:stretch>
            <a:fillRect/>
          </a:stretch>
        </p:blipFill>
        <p:spPr bwMode="auto">
          <a:xfrm>
            <a:off x="4644008" y="3068960"/>
            <a:ext cx="4094169" cy="28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51" y="1412776"/>
            <a:ext cx="8911149" cy="396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JL-OMLAAG 2"/>
          <p:cNvSpPr/>
          <p:nvPr/>
        </p:nvSpPr>
        <p:spPr>
          <a:xfrm>
            <a:off x="5580112" y="2996952"/>
            <a:ext cx="14401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-OMLAAG 3"/>
          <p:cNvSpPr/>
          <p:nvPr/>
        </p:nvSpPr>
        <p:spPr>
          <a:xfrm>
            <a:off x="7452320" y="3284984"/>
            <a:ext cx="14401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LAAG 7"/>
          <p:cNvSpPr/>
          <p:nvPr/>
        </p:nvSpPr>
        <p:spPr>
          <a:xfrm rot="10800000">
            <a:off x="4644008" y="3068960"/>
            <a:ext cx="216024" cy="11521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05136" y="-1384448"/>
            <a:ext cx="4853078" cy="886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755576" y="5805264"/>
            <a:ext cx="276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CF Trust </a:t>
            </a:r>
            <a:r>
              <a:rPr lang="nl-NL" dirty="0" err="1" smtClean="0"/>
              <a:t>annual</a:t>
            </a:r>
            <a:r>
              <a:rPr lang="nl-NL" dirty="0" smtClean="0"/>
              <a:t> report 2013</a:t>
            </a:r>
            <a:endParaRPr lang="nl-NL" dirty="0"/>
          </a:p>
        </p:txBody>
      </p:sp>
      <p:grpSp>
        <p:nvGrpSpPr>
          <p:cNvPr id="2" name="Groep 6"/>
          <p:cNvGrpSpPr/>
          <p:nvPr/>
        </p:nvGrpSpPr>
        <p:grpSpPr>
          <a:xfrm>
            <a:off x="7596336" y="2204864"/>
            <a:ext cx="1080120" cy="432048"/>
            <a:chOff x="7596336" y="2204864"/>
            <a:chExt cx="1080120" cy="432048"/>
          </a:xfrm>
        </p:grpSpPr>
        <p:sp>
          <p:nvSpPr>
            <p:cNvPr id="4" name="Ovaal 3"/>
            <p:cNvSpPr/>
            <p:nvPr/>
          </p:nvSpPr>
          <p:spPr>
            <a:xfrm>
              <a:off x="7596336" y="2204864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>
              <a:off x="8244408" y="2204864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Ovaal 6"/>
          <p:cNvSpPr/>
          <p:nvPr/>
        </p:nvSpPr>
        <p:spPr>
          <a:xfrm>
            <a:off x="2915816" y="22048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749</Words>
  <Application>Microsoft Macintosh PowerPoint</Application>
  <PresentationFormat>Diavoorstelling (4:3)</PresentationFormat>
  <Paragraphs>186</Paragraphs>
  <Slides>43</Slides>
  <Notes>3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5" baseType="lpstr">
      <vt:lpstr>Office-thema</vt:lpstr>
      <vt:lpstr>Document</vt:lpstr>
      <vt:lpstr>PowerPoint-presentatie</vt:lpstr>
      <vt:lpstr>PowerPoint-presentatie</vt:lpstr>
      <vt:lpstr>PowerPoint-presentatie</vt:lpstr>
      <vt:lpstr>PowerPoint-presentatie</vt:lpstr>
      <vt:lpstr>Current epidemiology of CF in Europe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Heijerman</dc:creator>
  <cp:lastModifiedBy>Harry Heijerman</cp:lastModifiedBy>
  <cp:revision>51</cp:revision>
  <dcterms:created xsi:type="dcterms:W3CDTF">2012-10-28T19:12:46Z</dcterms:created>
  <dcterms:modified xsi:type="dcterms:W3CDTF">2019-03-22T16:18:03Z</dcterms:modified>
</cp:coreProperties>
</file>