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71" r:id="rId3"/>
    <p:sldId id="406" r:id="rId4"/>
    <p:sldId id="407" r:id="rId5"/>
    <p:sldId id="791" r:id="rId6"/>
    <p:sldId id="792" r:id="rId7"/>
    <p:sldId id="397" r:id="rId8"/>
    <p:sldId id="391" r:id="rId9"/>
    <p:sldId id="392" r:id="rId10"/>
    <p:sldId id="782" r:id="rId11"/>
    <p:sldId id="395" r:id="rId12"/>
    <p:sldId id="394" r:id="rId13"/>
    <p:sldId id="396" r:id="rId14"/>
    <p:sldId id="398" r:id="rId15"/>
    <p:sldId id="783" r:id="rId16"/>
    <p:sldId id="780" r:id="rId17"/>
    <p:sldId id="787" r:id="rId18"/>
    <p:sldId id="788" r:id="rId19"/>
    <p:sldId id="789" r:id="rId20"/>
    <p:sldId id="790" r:id="rId21"/>
    <p:sldId id="761" r:id="rId22"/>
    <p:sldId id="376" r:id="rId23"/>
    <p:sldId id="402" r:id="rId24"/>
    <p:sldId id="784" r:id="rId25"/>
    <p:sldId id="403" r:id="rId26"/>
    <p:sldId id="277" r:id="rId27"/>
    <p:sldId id="532" r:id="rId28"/>
    <p:sldId id="527" r:id="rId29"/>
    <p:sldId id="405" r:id="rId30"/>
    <p:sldId id="258" r:id="rId31"/>
    <p:sldId id="292" r:id="rId32"/>
    <p:sldId id="298" r:id="rId33"/>
    <p:sldId id="796" r:id="rId34"/>
    <p:sldId id="465" r:id="rId35"/>
    <p:sldId id="486" r:id="rId36"/>
    <p:sldId id="492" r:id="rId37"/>
    <p:sldId id="499" r:id="rId38"/>
    <p:sldId id="517" r:id="rId39"/>
    <p:sldId id="280" r:id="rId40"/>
    <p:sldId id="798" r:id="rId41"/>
    <p:sldId id="37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3552" autoAdjust="0"/>
  </p:normalViewPr>
  <p:slideViewPr>
    <p:cSldViewPr snapToGrid="0">
      <p:cViewPr varScale="1">
        <p:scale>
          <a:sx n="68" d="100"/>
          <a:sy n="68" d="100"/>
        </p:scale>
        <p:origin x="6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D:\Vertex\VERTEX%202019%20AKTUALNI\Working_table_Samples_Vertex_2019_actual_02.2019_FI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ofPieChart>
        <c:ofPieType val="pie"/>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List1!$C$1:$C$21</c:f>
              <c:strCache>
                <c:ptCount val="21"/>
                <c:pt idx="0">
                  <c:v>F508del</c:v>
                </c:pt>
                <c:pt idx="1">
                  <c:v>R1162X</c:v>
                </c:pt>
                <c:pt idx="2">
                  <c:v>S549R(T- &gt;G)</c:v>
                </c:pt>
                <c:pt idx="3">
                  <c:v>N1303K</c:v>
                </c:pt>
                <c:pt idx="4">
                  <c:v>3199del</c:v>
                </c:pt>
                <c:pt idx="5">
                  <c:v>R334W</c:v>
                </c:pt>
                <c:pt idx="6">
                  <c:v>1548delG</c:v>
                </c:pt>
                <c:pt idx="7">
                  <c:v>2789+5G&gt;A</c:v>
                </c:pt>
                <c:pt idx="8">
                  <c:v>CFTRdele17a-18</c:v>
                </c:pt>
                <c:pt idx="9">
                  <c:v>G378X</c:v>
                </c:pt>
                <c:pt idx="10">
                  <c:v>G542X</c:v>
                </c:pt>
                <c:pt idx="11">
                  <c:v>R1066C</c:v>
                </c:pt>
                <c:pt idx="12">
                  <c:v>R1066H</c:v>
                </c:pt>
                <c:pt idx="13">
                  <c:v>2183delAA&gt;G</c:v>
                </c:pt>
                <c:pt idx="14">
                  <c:v>3129del4</c:v>
                </c:pt>
                <c:pt idx="15">
                  <c:v>3670del</c:v>
                </c:pt>
                <c:pt idx="16">
                  <c:v>3272-26A&gt;G</c:v>
                </c:pt>
                <c:pt idx="17">
                  <c:v>1525-1G&gt;A</c:v>
                </c:pt>
                <c:pt idx="18">
                  <c:v>4382delA</c:v>
                </c:pt>
                <c:pt idx="19">
                  <c:v>Glu632Thrfs*9</c:v>
                </c:pt>
                <c:pt idx="20">
                  <c:v>W1282X</c:v>
                </c:pt>
              </c:strCache>
            </c:strRef>
          </c:cat>
          <c:val>
            <c:numRef>
              <c:f>List1!$D$1:$D$21</c:f>
              <c:numCache>
                <c:formatCode>General</c:formatCode>
                <c:ptCount val="21"/>
                <c:pt idx="0">
                  <c:v>63</c:v>
                </c:pt>
                <c:pt idx="1">
                  <c:v>8</c:v>
                </c:pt>
                <c:pt idx="2">
                  <c:v>7</c:v>
                </c:pt>
                <c:pt idx="3">
                  <c:v>6</c:v>
                </c:pt>
                <c:pt idx="4">
                  <c:v>5</c:v>
                </c:pt>
                <c:pt idx="5">
                  <c:v>5</c:v>
                </c:pt>
                <c:pt idx="6">
                  <c:v>4</c:v>
                </c:pt>
                <c:pt idx="7">
                  <c:v>4</c:v>
                </c:pt>
                <c:pt idx="8">
                  <c:v>4</c:v>
                </c:pt>
                <c:pt idx="9">
                  <c:v>4</c:v>
                </c:pt>
                <c:pt idx="10">
                  <c:v>4</c:v>
                </c:pt>
                <c:pt idx="11">
                  <c:v>4</c:v>
                </c:pt>
                <c:pt idx="12">
                  <c:v>4</c:v>
                </c:pt>
                <c:pt idx="13">
                  <c:v>3</c:v>
                </c:pt>
                <c:pt idx="14">
                  <c:v>3</c:v>
                </c:pt>
                <c:pt idx="15">
                  <c:v>3</c:v>
                </c:pt>
                <c:pt idx="16">
                  <c:v>2</c:v>
                </c:pt>
                <c:pt idx="17">
                  <c:v>2</c:v>
                </c:pt>
                <c:pt idx="18">
                  <c:v>2</c:v>
                </c:pt>
                <c:pt idx="19">
                  <c:v>2</c:v>
                </c:pt>
                <c:pt idx="20">
                  <c:v>2</c:v>
                </c:pt>
              </c:numCache>
            </c:numRef>
          </c:val>
          <c:extLst>
            <c:ext xmlns:c16="http://schemas.microsoft.com/office/drawing/2014/chart" uri="{C3380CC4-5D6E-409C-BE32-E72D297353CC}">
              <c16:uniqueId val="{00000000-317E-4189-849F-267CCDBA2A92}"/>
            </c:ext>
          </c:extLst>
        </c:ser>
        <c:dLbls>
          <c:showLegendKey val="0"/>
          <c:showVal val="0"/>
          <c:showCatName val="0"/>
          <c:showSerName val="0"/>
          <c:showPercent val="0"/>
          <c:showBubbleSize val="0"/>
          <c:showLeaderLines val="1"/>
        </c:dLbls>
        <c:gapWidth val="100"/>
        <c:splitType val="pos"/>
        <c:splitPos val="8"/>
        <c:secondPieSize val="75"/>
        <c:serLines/>
      </c:ofPieChart>
    </c:plotArea>
    <c:legend>
      <c:legendPos val="r"/>
      <c:overlay val="0"/>
    </c:legend>
    <c:plotVisOnly val="1"/>
    <c:dispBlanksAs val="gap"/>
    <c:showDLblsOverMax val="0"/>
  </c:chart>
  <c:spPr>
    <a:solidFill>
      <a:srgbClr val="FFEDB3"/>
    </a:solid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90C350-9ED3-437C-8DF6-B205F571383B}" type="doc">
      <dgm:prSet loTypeId="urn:microsoft.com/office/officeart/2005/8/layout/vProcess5" loCatId="process" qsTypeId="urn:microsoft.com/office/officeart/2005/8/quickstyle/simple2" qsCatId="simple" csTypeId="urn:microsoft.com/office/officeart/2005/8/colors/colorful3" csCatId="colorful" phldr="1"/>
      <dgm:spPr/>
      <dgm:t>
        <a:bodyPr/>
        <a:lstStyle/>
        <a:p>
          <a:endParaRPr lang="en-US"/>
        </a:p>
      </dgm:t>
    </dgm:pt>
    <dgm:pt modelId="{8D1D9A83-9412-4094-8269-7B69CA67FFEA}">
      <dgm:prSet custT="1"/>
      <dgm:spPr/>
      <dgm:t>
        <a:bodyPr/>
        <a:lstStyle/>
        <a:p>
          <a:r>
            <a:rPr lang="en-US" sz="2800" dirty="0"/>
            <a:t>Is CF of low prevalence in Egypt?</a:t>
          </a:r>
        </a:p>
      </dgm:t>
    </dgm:pt>
    <dgm:pt modelId="{34D9FB2E-F3B2-49F0-8D79-2F495C916A6A}" type="parTrans" cxnId="{9979D882-9CFF-454A-9282-5241055A601A}">
      <dgm:prSet/>
      <dgm:spPr/>
      <dgm:t>
        <a:bodyPr/>
        <a:lstStyle/>
        <a:p>
          <a:endParaRPr lang="en-US"/>
        </a:p>
      </dgm:t>
    </dgm:pt>
    <dgm:pt modelId="{97D6C225-C1DD-44CB-90A4-BA7660ED512B}" type="sibTrans" cxnId="{9979D882-9CFF-454A-9282-5241055A601A}">
      <dgm:prSet/>
      <dgm:spPr/>
      <dgm:t>
        <a:bodyPr/>
        <a:lstStyle/>
        <a:p>
          <a:endParaRPr lang="en-US"/>
        </a:p>
      </dgm:t>
    </dgm:pt>
    <dgm:pt modelId="{6DA44FD6-4363-4856-BAA0-F20844F4A369}">
      <dgm:prSet/>
      <dgm:spPr/>
      <dgm:t>
        <a:bodyPr/>
        <a:lstStyle/>
        <a:p>
          <a:r>
            <a:rPr lang="en-US" dirty="0"/>
            <a:t>How do they present in Egypt and why would their presentation vary from the presentations in developed countries?</a:t>
          </a:r>
        </a:p>
      </dgm:t>
    </dgm:pt>
    <dgm:pt modelId="{50275726-313C-416B-9153-5778D8477A98}" type="parTrans" cxnId="{90F96785-57C7-4C84-8CEB-558F25D45780}">
      <dgm:prSet/>
      <dgm:spPr/>
      <dgm:t>
        <a:bodyPr/>
        <a:lstStyle/>
        <a:p>
          <a:endParaRPr lang="en-US"/>
        </a:p>
      </dgm:t>
    </dgm:pt>
    <dgm:pt modelId="{E961B146-D237-44E1-92B5-06D51C0BA37F}" type="sibTrans" cxnId="{90F96785-57C7-4C84-8CEB-558F25D45780}">
      <dgm:prSet/>
      <dgm:spPr/>
      <dgm:t>
        <a:bodyPr/>
        <a:lstStyle/>
        <a:p>
          <a:endParaRPr lang="en-US"/>
        </a:p>
      </dgm:t>
    </dgm:pt>
    <dgm:pt modelId="{296BBA1F-97FA-43D4-A6EC-EF60E712DB90}">
      <dgm:prSet/>
      <dgm:spPr/>
      <dgm:t>
        <a:bodyPr/>
        <a:lstStyle/>
        <a:p>
          <a:r>
            <a:rPr lang="en-US"/>
            <a:t>What is their treatment plan?</a:t>
          </a:r>
        </a:p>
      </dgm:t>
    </dgm:pt>
    <dgm:pt modelId="{EAA95928-543E-45F8-8480-1C4AEFED32DE}" type="parTrans" cxnId="{F4AF8307-04C1-4D14-9120-62C6243B49D6}">
      <dgm:prSet/>
      <dgm:spPr/>
      <dgm:t>
        <a:bodyPr/>
        <a:lstStyle/>
        <a:p>
          <a:endParaRPr lang="en-US"/>
        </a:p>
      </dgm:t>
    </dgm:pt>
    <dgm:pt modelId="{B4B7C706-151F-41A2-9A99-1EE5909D8ECB}" type="sibTrans" cxnId="{F4AF8307-04C1-4D14-9120-62C6243B49D6}">
      <dgm:prSet/>
      <dgm:spPr/>
      <dgm:t>
        <a:bodyPr/>
        <a:lstStyle/>
        <a:p>
          <a:endParaRPr lang="en-US"/>
        </a:p>
      </dgm:t>
    </dgm:pt>
    <dgm:pt modelId="{D51F7AD1-9143-4CAC-899B-EBB79F6B0FCE}">
      <dgm:prSet/>
      <dgm:spPr/>
      <dgm:t>
        <a:bodyPr/>
        <a:lstStyle/>
        <a:p>
          <a:r>
            <a:rPr lang="en-US" dirty="0"/>
            <a:t>Special care and infection control?</a:t>
          </a:r>
        </a:p>
      </dgm:t>
    </dgm:pt>
    <dgm:pt modelId="{E88109C8-1644-4DFE-B519-49B9FD116617}" type="parTrans" cxnId="{496C6DA4-732B-4B24-80D5-2B7D1630E5DB}">
      <dgm:prSet/>
      <dgm:spPr/>
      <dgm:t>
        <a:bodyPr/>
        <a:lstStyle/>
        <a:p>
          <a:endParaRPr lang="en-US"/>
        </a:p>
      </dgm:t>
    </dgm:pt>
    <dgm:pt modelId="{46337BF1-DF78-4794-8D0D-FA23BB35F719}" type="sibTrans" cxnId="{496C6DA4-732B-4B24-80D5-2B7D1630E5DB}">
      <dgm:prSet/>
      <dgm:spPr/>
      <dgm:t>
        <a:bodyPr/>
        <a:lstStyle/>
        <a:p>
          <a:endParaRPr lang="en-US"/>
        </a:p>
      </dgm:t>
    </dgm:pt>
    <dgm:pt modelId="{8EE300CF-7A95-43A0-8413-7DA785E55D55}">
      <dgm:prSet/>
      <dgm:spPr/>
      <dgm:t>
        <a:bodyPr/>
        <a:lstStyle/>
        <a:p>
          <a:r>
            <a:rPr lang="en-US"/>
            <a:t>What is needed for CF patients in Egypt?</a:t>
          </a:r>
        </a:p>
      </dgm:t>
    </dgm:pt>
    <dgm:pt modelId="{CAD09022-CE8B-43CD-80A4-61C24C02E2CF}" type="parTrans" cxnId="{63AE31EC-4D28-4ED9-929A-3D320A890357}">
      <dgm:prSet/>
      <dgm:spPr/>
      <dgm:t>
        <a:bodyPr/>
        <a:lstStyle/>
        <a:p>
          <a:endParaRPr lang="en-US"/>
        </a:p>
      </dgm:t>
    </dgm:pt>
    <dgm:pt modelId="{80EB891E-562D-4A94-921E-9CD6F5DF23C1}" type="sibTrans" cxnId="{63AE31EC-4D28-4ED9-929A-3D320A890357}">
      <dgm:prSet/>
      <dgm:spPr/>
      <dgm:t>
        <a:bodyPr/>
        <a:lstStyle/>
        <a:p>
          <a:endParaRPr lang="en-US"/>
        </a:p>
      </dgm:t>
    </dgm:pt>
    <dgm:pt modelId="{018327AC-2FF1-478F-A950-B8A699B22FF6}" type="pres">
      <dgm:prSet presAssocID="{A290C350-9ED3-437C-8DF6-B205F571383B}" presName="outerComposite" presStyleCnt="0">
        <dgm:presLayoutVars>
          <dgm:chMax val="5"/>
          <dgm:dir/>
          <dgm:resizeHandles val="exact"/>
        </dgm:presLayoutVars>
      </dgm:prSet>
      <dgm:spPr/>
      <dgm:t>
        <a:bodyPr/>
        <a:lstStyle/>
        <a:p>
          <a:endParaRPr lang="tr-TR"/>
        </a:p>
      </dgm:t>
    </dgm:pt>
    <dgm:pt modelId="{30736F23-5E68-42A3-A8B1-91D7EEB35D57}" type="pres">
      <dgm:prSet presAssocID="{A290C350-9ED3-437C-8DF6-B205F571383B}" presName="dummyMaxCanvas" presStyleCnt="0">
        <dgm:presLayoutVars/>
      </dgm:prSet>
      <dgm:spPr/>
    </dgm:pt>
    <dgm:pt modelId="{DB95A12F-B012-4868-B5A4-FC4618352E19}" type="pres">
      <dgm:prSet presAssocID="{A290C350-9ED3-437C-8DF6-B205F571383B}" presName="FiveNodes_1" presStyleLbl="node1" presStyleIdx="0" presStyleCnt="5">
        <dgm:presLayoutVars>
          <dgm:bulletEnabled val="1"/>
        </dgm:presLayoutVars>
      </dgm:prSet>
      <dgm:spPr/>
      <dgm:t>
        <a:bodyPr/>
        <a:lstStyle/>
        <a:p>
          <a:endParaRPr lang="tr-TR"/>
        </a:p>
      </dgm:t>
    </dgm:pt>
    <dgm:pt modelId="{30C88F0E-74BB-476D-BE1D-CFAB1CDC9387}" type="pres">
      <dgm:prSet presAssocID="{A290C350-9ED3-437C-8DF6-B205F571383B}" presName="FiveNodes_2" presStyleLbl="node1" presStyleIdx="1" presStyleCnt="5">
        <dgm:presLayoutVars>
          <dgm:bulletEnabled val="1"/>
        </dgm:presLayoutVars>
      </dgm:prSet>
      <dgm:spPr/>
      <dgm:t>
        <a:bodyPr/>
        <a:lstStyle/>
        <a:p>
          <a:endParaRPr lang="tr-TR"/>
        </a:p>
      </dgm:t>
    </dgm:pt>
    <dgm:pt modelId="{A65729BA-72A7-489E-82AB-FCEA46C7268D}" type="pres">
      <dgm:prSet presAssocID="{A290C350-9ED3-437C-8DF6-B205F571383B}" presName="FiveNodes_3" presStyleLbl="node1" presStyleIdx="2" presStyleCnt="5">
        <dgm:presLayoutVars>
          <dgm:bulletEnabled val="1"/>
        </dgm:presLayoutVars>
      </dgm:prSet>
      <dgm:spPr/>
      <dgm:t>
        <a:bodyPr/>
        <a:lstStyle/>
        <a:p>
          <a:endParaRPr lang="tr-TR"/>
        </a:p>
      </dgm:t>
    </dgm:pt>
    <dgm:pt modelId="{A8E8B255-1728-4872-9761-F88FE9E1FD71}" type="pres">
      <dgm:prSet presAssocID="{A290C350-9ED3-437C-8DF6-B205F571383B}" presName="FiveNodes_4" presStyleLbl="node1" presStyleIdx="3" presStyleCnt="5">
        <dgm:presLayoutVars>
          <dgm:bulletEnabled val="1"/>
        </dgm:presLayoutVars>
      </dgm:prSet>
      <dgm:spPr/>
      <dgm:t>
        <a:bodyPr/>
        <a:lstStyle/>
        <a:p>
          <a:endParaRPr lang="tr-TR"/>
        </a:p>
      </dgm:t>
    </dgm:pt>
    <dgm:pt modelId="{2B811001-BAF5-46E5-9DC5-89251BB4744F}" type="pres">
      <dgm:prSet presAssocID="{A290C350-9ED3-437C-8DF6-B205F571383B}" presName="FiveNodes_5" presStyleLbl="node1" presStyleIdx="4" presStyleCnt="5">
        <dgm:presLayoutVars>
          <dgm:bulletEnabled val="1"/>
        </dgm:presLayoutVars>
      </dgm:prSet>
      <dgm:spPr/>
      <dgm:t>
        <a:bodyPr/>
        <a:lstStyle/>
        <a:p>
          <a:endParaRPr lang="tr-TR"/>
        </a:p>
      </dgm:t>
    </dgm:pt>
    <dgm:pt modelId="{516CDF07-495B-4667-AC24-05A054C35F49}" type="pres">
      <dgm:prSet presAssocID="{A290C350-9ED3-437C-8DF6-B205F571383B}" presName="FiveConn_1-2" presStyleLbl="fgAccFollowNode1" presStyleIdx="0" presStyleCnt="4">
        <dgm:presLayoutVars>
          <dgm:bulletEnabled val="1"/>
        </dgm:presLayoutVars>
      </dgm:prSet>
      <dgm:spPr/>
      <dgm:t>
        <a:bodyPr/>
        <a:lstStyle/>
        <a:p>
          <a:endParaRPr lang="tr-TR"/>
        </a:p>
      </dgm:t>
    </dgm:pt>
    <dgm:pt modelId="{FF1B7E39-1DEE-4049-BD1C-CF324E094FCD}" type="pres">
      <dgm:prSet presAssocID="{A290C350-9ED3-437C-8DF6-B205F571383B}" presName="FiveConn_2-3" presStyleLbl="fgAccFollowNode1" presStyleIdx="1" presStyleCnt="4">
        <dgm:presLayoutVars>
          <dgm:bulletEnabled val="1"/>
        </dgm:presLayoutVars>
      </dgm:prSet>
      <dgm:spPr/>
      <dgm:t>
        <a:bodyPr/>
        <a:lstStyle/>
        <a:p>
          <a:endParaRPr lang="tr-TR"/>
        </a:p>
      </dgm:t>
    </dgm:pt>
    <dgm:pt modelId="{E90CA87E-FAA4-4A17-8151-B36C917D662A}" type="pres">
      <dgm:prSet presAssocID="{A290C350-9ED3-437C-8DF6-B205F571383B}" presName="FiveConn_3-4" presStyleLbl="fgAccFollowNode1" presStyleIdx="2" presStyleCnt="4">
        <dgm:presLayoutVars>
          <dgm:bulletEnabled val="1"/>
        </dgm:presLayoutVars>
      </dgm:prSet>
      <dgm:spPr/>
      <dgm:t>
        <a:bodyPr/>
        <a:lstStyle/>
        <a:p>
          <a:endParaRPr lang="tr-TR"/>
        </a:p>
      </dgm:t>
    </dgm:pt>
    <dgm:pt modelId="{5504804B-AAFA-40A1-97F2-D7BB7FE76744}" type="pres">
      <dgm:prSet presAssocID="{A290C350-9ED3-437C-8DF6-B205F571383B}" presName="FiveConn_4-5" presStyleLbl="fgAccFollowNode1" presStyleIdx="3" presStyleCnt="4">
        <dgm:presLayoutVars>
          <dgm:bulletEnabled val="1"/>
        </dgm:presLayoutVars>
      </dgm:prSet>
      <dgm:spPr/>
      <dgm:t>
        <a:bodyPr/>
        <a:lstStyle/>
        <a:p>
          <a:endParaRPr lang="tr-TR"/>
        </a:p>
      </dgm:t>
    </dgm:pt>
    <dgm:pt modelId="{17C97CC5-229C-4451-9CA7-1ECBE586F83A}" type="pres">
      <dgm:prSet presAssocID="{A290C350-9ED3-437C-8DF6-B205F571383B}" presName="FiveNodes_1_text" presStyleLbl="node1" presStyleIdx="4" presStyleCnt="5">
        <dgm:presLayoutVars>
          <dgm:bulletEnabled val="1"/>
        </dgm:presLayoutVars>
      </dgm:prSet>
      <dgm:spPr/>
      <dgm:t>
        <a:bodyPr/>
        <a:lstStyle/>
        <a:p>
          <a:endParaRPr lang="tr-TR"/>
        </a:p>
      </dgm:t>
    </dgm:pt>
    <dgm:pt modelId="{BB14C36D-4ECB-4004-B536-D4619491726C}" type="pres">
      <dgm:prSet presAssocID="{A290C350-9ED3-437C-8DF6-B205F571383B}" presName="FiveNodes_2_text" presStyleLbl="node1" presStyleIdx="4" presStyleCnt="5">
        <dgm:presLayoutVars>
          <dgm:bulletEnabled val="1"/>
        </dgm:presLayoutVars>
      </dgm:prSet>
      <dgm:spPr/>
      <dgm:t>
        <a:bodyPr/>
        <a:lstStyle/>
        <a:p>
          <a:endParaRPr lang="tr-TR"/>
        </a:p>
      </dgm:t>
    </dgm:pt>
    <dgm:pt modelId="{4B8D8CBC-3F44-411A-80D7-4AA5B1607E45}" type="pres">
      <dgm:prSet presAssocID="{A290C350-9ED3-437C-8DF6-B205F571383B}" presName="FiveNodes_3_text" presStyleLbl="node1" presStyleIdx="4" presStyleCnt="5">
        <dgm:presLayoutVars>
          <dgm:bulletEnabled val="1"/>
        </dgm:presLayoutVars>
      </dgm:prSet>
      <dgm:spPr/>
      <dgm:t>
        <a:bodyPr/>
        <a:lstStyle/>
        <a:p>
          <a:endParaRPr lang="tr-TR"/>
        </a:p>
      </dgm:t>
    </dgm:pt>
    <dgm:pt modelId="{F63A8836-C15B-493C-A988-1EDAAC2CD9E6}" type="pres">
      <dgm:prSet presAssocID="{A290C350-9ED3-437C-8DF6-B205F571383B}" presName="FiveNodes_4_text" presStyleLbl="node1" presStyleIdx="4" presStyleCnt="5">
        <dgm:presLayoutVars>
          <dgm:bulletEnabled val="1"/>
        </dgm:presLayoutVars>
      </dgm:prSet>
      <dgm:spPr/>
      <dgm:t>
        <a:bodyPr/>
        <a:lstStyle/>
        <a:p>
          <a:endParaRPr lang="tr-TR"/>
        </a:p>
      </dgm:t>
    </dgm:pt>
    <dgm:pt modelId="{E5508322-1D01-4428-A5D6-1C46B42257B6}" type="pres">
      <dgm:prSet presAssocID="{A290C350-9ED3-437C-8DF6-B205F571383B}" presName="FiveNodes_5_text" presStyleLbl="node1" presStyleIdx="4" presStyleCnt="5">
        <dgm:presLayoutVars>
          <dgm:bulletEnabled val="1"/>
        </dgm:presLayoutVars>
      </dgm:prSet>
      <dgm:spPr/>
      <dgm:t>
        <a:bodyPr/>
        <a:lstStyle/>
        <a:p>
          <a:endParaRPr lang="tr-TR"/>
        </a:p>
      </dgm:t>
    </dgm:pt>
  </dgm:ptLst>
  <dgm:cxnLst>
    <dgm:cxn modelId="{402C7C9B-7794-4EB5-892D-4D6A8E6D0442}" type="presOf" srcId="{D51F7AD1-9143-4CAC-899B-EBB79F6B0FCE}" destId="{F63A8836-C15B-493C-A988-1EDAAC2CD9E6}" srcOrd="1" destOrd="0" presId="urn:microsoft.com/office/officeart/2005/8/layout/vProcess5"/>
    <dgm:cxn modelId="{703A50B4-E6BF-4E26-8CC0-62C1812A3473}" type="presOf" srcId="{6DA44FD6-4363-4856-BAA0-F20844F4A369}" destId="{30C88F0E-74BB-476D-BE1D-CFAB1CDC9387}" srcOrd="0" destOrd="0" presId="urn:microsoft.com/office/officeart/2005/8/layout/vProcess5"/>
    <dgm:cxn modelId="{49729226-E5F6-4162-8726-835749EAD451}" type="presOf" srcId="{8D1D9A83-9412-4094-8269-7B69CA67FFEA}" destId="{17C97CC5-229C-4451-9CA7-1ECBE586F83A}" srcOrd="1" destOrd="0" presId="urn:microsoft.com/office/officeart/2005/8/layout/vProcess5"/>
    <dgm:cxn modelId="{288E44C4-6FC8-4B03-B473-177F60740FC5}" type="presOf" srcId="{A290C350-9ED3-437C-8DF6-B205F571383B}" destId="{018327AC-2FF1-478F-A950-B8A699B22FF6}" srcOrd="0" destOrd="0" presId="urn:microsoft.com/office/officeart/2005/8/layout/vProcess5"/>
    <dgm:cxn modelId="{D8561336-7BE3-4217-BBB9-7FE32BEC4122}" type="presOf" srcId="{97D6C225-C1DD-44CB-90A4-BA7660ED512B}" destId="{516CDF07-495B-4667-AC24-05A054C35F49}" srcOrd="0" destOrd="0" presId="urn:microsoft.com/office/officeart/2005/8/layout/vProcess5"/>
    <dgm:cxn modelId="{FC8169D5-2411-406A-B1FA-27CDBCF30427}" type="presOf" srcId="{6DA44FD6-4363-4856-BAA0-F20844F4A369}" destId="{BB14C36D-4ECB-4004-B536-D4619491726C}" srcOrd="1" destOrd="0" presId="urn:microsoft.com/office/officeart/2005/8/layout/vProcess5"/>
    <dgm:cxn modelId="{496C6DA4-732B-4B24-80D5-2B7D1630E5DB}" srcId="{A290C350-9ED3-437C-8DF6-B205F571383B}" destId="{D51F7AD1-9143-4CAC-899B-EBB79F6B0FCE}" srcOrd="3" destOrd="0" parTransId="{E88109C8-1644-4DFE-B519-49B9FD116617}" sibTransId="{46337BF1-DF78-4794-8D0D-FA23BB35F719}"/>
    <dgm:cxn modelId="{2568837A-F516-469F-8391-449B30DE5021}" type="presOf" srcId="{E961B146-D237-44E1-92B5-06D51C0BA37F}" destId="{FF1B7E39-1DEE-4049-BD1C-CF324E094FCD}" srcOrd="0" destOrd="0" presId="urn:microsoft.com/office/officeart/2005/8/layout/vProcess5"/>
    <dgm:cxn modelId="{5FCC5BC0-7709-4420-B02D-B4C918142CA1}" type="presOf" srcId="{296BBA1F-97FA-43D4-A6EC-EF60E712DB90}" destId="{A65729BA-72A7-489E-82AB-FCEA46C7268D}" srcOrd="0" destOrd="0" presId="urn:microsoft.com/office/officeart/2005/8/layout/vProcess5"/>
    <dgm:cxn modelId="{05404982-035B-4ABF-B2CB-B0EEDD1279C7}" type="presOf" srcId="{B4B7C706-151F-41A2-9A99-1EE5909D8ECB}" destId="{E90CA87E-FAA4-4A17-8151-B36C917D662A}" srcOrd="0" destOrd="0" presId="urn:microsoft.com/office/officeart/2005/8/layout/vProcess5"/>
    <dgm:cxn modelId="{DE102865-CF40-4CBD-B783-9BB5A913E46B}" type="presOf" srcId="{8EE300CF-7A95-43A0-8413-7DA785E55D55}" destId="{2B811001-BAF5-46E5-9DC5-89251BB4744F}" srcOrd="0" destOrd="0" presId="urn:microsoft.com/office/officeart/2005/8/layout/vProcess5"/>
    <dgm:cxn modelId="{90F96785-57C7-4C84-8CEB-558F25D45780}" srcId="{A290C350-9ED3-437C-8DF6-B205F571383B}" destId="{6DA44FD6-4363-4856-BAA0-F20844F4A369}" srcOrd="1" destOrd="0" parTransId="{50275726-313C-416B-9153-5778D8477A98}" sibTransId="{E961B146-D237-44E1-92B5-06D51C0BA37F}"/>
    <dgm:cxn modelId="{80D7602A-3AE7-4D17-AFAE-60D9ECD426EE}" type="presOf" srcId="{8EE300CF-7A95-43A0-8413-7DA785E55D55}" destId="{E5508322-1D01-4428-A5D6-1C46B42257B6}" srcOrd="1" destOrd="0" presId="urn:microsoft.com/office/officeart/2005/8/layout/vProcess5"/>
    <dgm:cxn modelId="{BA1F5D4B-5AF5-46DC-BEC6-84D28068A59A}" type="presOf" srcId="{D51F7AD1-9143-4CAC-899B-EBB79F6B0FCE}" destId="{A8E8B255-1728-4872-9761-F88FE9E1FD71}" srcOrd="0" destOrd="0" presId="urn:microsoft.com/office/officeart/2005/8/layout/vProcess5"/>
    <dgm:cxn modelId="{49A0E3AC-ADA2-41E1-8803-AA9B9A1C2420}" type="presOf" srcId="{46337BF1-DF78-4794-8D0D-FA23BB35F719}" destId="{5504804B-AAFA-40A1-97F2-D7BB7FE76744}" srcOrd="0" destOrd="0" presId="urn:microsoft.com/office/officeart/2005/8/layout/vProcess5"/>
    <dgm:cxn modelId="{9979D882-9CFF-454A-9282-5241055A601A}" srcId="{A290C350-9ED3-437C-8DF6-B205F571383B}" destId="{8D1D9A83-9412-4094-8269-7B69CA67FFEA}" srcOrd="0" destOrd="0" parTransId="{34D9FB2E-F3B2-49F0-8D79-2F495C916A6A}" sibTransId="{97D6C225-C1DD-44CB-90A4-BA7660ED512B}"/>
    <dgm:cxn modelId="{C7B1F779-DC60-4C3C-A6E1-A66271DFFFAB}" type="presOf" srcId="{8D1D9A83-9412-4094-8269-7B69CA67FFEA}" destId="{DB95A12F-B012-4868-B5A4-FC4618352E19}" srcOrd="0" destOrd="0" presId="urn:microsoft.com/office/officeart/2005/8/layout/vProcess5"/>
    <dgm:cxn modelId="{AE0F6A4B-500F-465D-AE20-1CBE50B210E7}" type="presOf" srcId="{296BBA1F-97FA-43D4-A6EC-EF60E712DB90}" destId="{4B8D8CBC-3F44-411A-80D7-4AA5B1607E45}" srcOrd="1" destOrd="0" presId="urn:microsoft.com/office/officeart/2005/8/layout/vProcess5"/>
    <dgm:cxn modelId="{F4AF8307-04C1-4D14-9120-62C6243B49D6}" srcId="{A290C350-9ED3-437C-8DF6-B205F571383B}" destId="{296BBA1F-97FA-43D4-A6EC-EF60E712DB90}" srcOrd="2" destOrd="0" parTransId="{EAA95928-543E-45F8-8480-1C4AEFED32DE}" sibTransId="{B4B7C706-151F-41A2-9A99-1EE5909D8ECB}"/>
    <dgm:cxn modelId="{63AE31EC-4D28-4ED9-929A-3D320A890357}" srcId="{A290C350-9ED3-437C-8DF6-B205F571383B}" destId="{8EE300CF-7A95-43A0-8413-7DA785E55D55}" srcOrd="4" destOrd="0" parTransId="{CAD09022-CE8B-43CD-80A4-61C24C02E2CF}" sibTransId="{80EB891E-562D-4A94-921E-9CD6F5DF23C1}"/>
    <dgm:cxn modelId="{E67A108F-759D-4603-A72A-B5CF579AC774}" type="presParOf" srcId="{018327AC-2FF1-478F-A950-B8A699B22FF6}" destId="{30736F23-5E68-42A3-A8B1-91D7EEB35D57}" srcOrd="0" destOrd="0" presId="urn:microsoft.com/office/officeart/2005/8/layout/vProcess5"/>
    <dgm:cxn modelId="{7ABBD165-FB1B-4B50-981F-0C7D0B04CF77}" type="presParOf" srcId="{018327AC-2FF1-478F-A950-B8A699B22FF6}" destId="{DB95A12F-B012-4868-B5A4-FC4618352E19}" srcOrd="1" destOrd="0" presId="urn:microsoft.com/office/officeart/2005/8/layout/vProcess5"/>
    <dgm:cxn modelId="{3AF9A0CA-05D8-4377-8EFA-14AA0FF74352}" type="presParOf" srcId="{018327AC-2FF1-478F-A950-B8A699B22FF6}" destId="{30C88F0E-74BB-476D-BE1D-CFAB1CDC9387}" srcOrd="2" destOrd="0" presId="urn:microsoft.com/office/officeart/2005/8/layout/vProcess5"/>
    <dgm:cxn modelId="{0FEA2DF3-DCD2-4E53-ABCF-188FB6C5B51F}" type="presParOf" srcId="{018327AC-2FF1-478F-A950-B8A699B22FF6}" destId="{A65729BA-72A7-489E-82AB-FCEA46C7268D}" srcOrd="3" destOrd="0" presId="urn:microsoft.com/office/officeart/2005/8/layout/vProcess5"/>
    <dgm:cxn modelId="{A3976099-1FE6-4FBD-8685-22C3D246FA10}" type="presParOf" srcId="{018327AC-2FF1-478F-A950-B8A699B22FF6}" destId="{A8E8B255-1728-4872-9761-F88FE9E1FD71}" srcOrd="4" destOrd="0" presId="urn:microsoft.com/office/officeart/2005/8/layout/vProcess5"/>
    <dgm:cxn modelId="{8E17413F-78A2-4553-B980-1644CE53FB43}" type="presParOf" srcId="{018327AC-2FF1-478F-A950-B8A699B22FF6}" destId="{2B811001-BAF5-46E5-9DC5-89251BB4744F}" srcOrd="5" destOrd="0" presId="urn:microsoft.com/office/officeart/2005/8/layout/vProcess5"/>
    <dgm:cxn modelId="{CCC2004C-91A5-4950-B5C7-6E8402524B12}" type="presParOf" srcId="{018327AC-2FF1-478F-A950-B8A699B22FF6}" destId="{516CDF07-495B-4667-AC24-05A054C35F49}" srcOrd="6" destOrd="0" presId="urn:microsoft.com/office/officeart/2005/8/layout/vProcess5"/>
    <dgm:cxn modelId="{71700FEF-AD57-46CF-A8D6-B23B42E7F318}" type="presParOf" srcId="{018327AC-2FF1-478F-A950-B8A699B22FF6}" destId="{FF1B7E39-1DEE-4049-BD1C-CF324E094FCD}" srcOrd="7" destOrd="0" presId="urn:microsoft.com/office/officeart/2005/8/layout/vProcess5"/>
    <dgm:cxn modelId="{92CA3481-2ACF-4DA6-9AA3-428563148CEF}" type="presParOf" srcId="{018327AC-2FF1-478F-A950-B8A699B22FF6}" destId="{E90CA87E-FAA4-4A17-8151-B36C917D662A}" srcOrd="8" destOrd="0" presId="urn:microsoft.com/office/officeart/2005/8/layout/vProcess5"/>
    <dgm:cxn modelId="{BE44D87A-A095-4720-8390-C5ECB53A07A9}" type="presParOf" srcId="{018327AC-2FF1-478F-A950-B8A699B22FF6}" destId="{5504804B-AAFA-40A1-97F2-D7BB7FE76744}" srcOrd="9" destOrd="0" presId="urn:microsoft.com/office/officeart/2005/8/layout/vProcess5"/>
    <dgm:cxn modelId="{F650A792-8B3F-48E1-858C-F32E4C411D42}" type="presParOf" srcId="{018327AC-2FF1-478F-A950-B8A699B22FF6}" destId="{17C97CC5-229C-4451-9CA7-1ECBE586F83A}" srcOrd="10" destOrd="0" presId="urn:microsoft.com/office/officeart/2005/8/layout/vProcess5"/>
    <dgm:cxn modelId="{9891B12A-3E18-493F-9DFC-01ED84D33397}" type="presParOf" srcId="{018327AC-2FF1-478F-A950-B8A699B22FF6}" destId="{BB14C36D-4ECB-4004-B536-D4619491726C}" srcOrd="11" destOrd="0" presId="urn:microsoft.com/office/officeart/2005/8/layout/vProcess5"/>
    <dgm:cxn modelId="{A023CBD9-1CAF-475B-B177-A00F817023C8}" type="presParOf" srcId="{018327AC-2FF1-478F-A950-B8A699B22FF6}" destId="{4B8D8CBC-3F44-411A-80D7-4AA5B1607E45}" srcOrd="12" destOrd="0" presId="urn:microsoft.com/office/officeart/2005/8/layout/vProcess5"/>
    <dgm:cxn modelId="{C05CFEC2-5D87-43A4-AA60-AB1999C44E9C}" type="presParOf" srcId="{018327AC-2FF1-478F-A950-B8A699B22FF6}" destId="{F63A8836-C15B-493C-A988-1EDAAC2CD9E6}" srcOrd="13" destOrd="0" presId="urn:microsoft.com/office/officeart/2005/8/layout/vProcess5"/>
    <dgm:cxn modelId="{1539E223-3B03-4D97-A886-AF308D6DA64C}" type="presParOf" srcId="{018327AC-2FF1-478F-A950-B8A699B22FF6}" destId="{E5508322-1D01-4428-A5D6-1C46B42257B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90C350-9ED3-437C-8DF6-B205F571383B}" type="doc">
      <dgm:prSet loTypeId="urn:microsoft.com/office/officeart/2005/8/layout/vProcess5" loCatId="process" qsTypeId="urn:microsoft.com/office/officeart/2005/8/quickstyle/simple2" qsCatId="simple" csTypeId="urn:microsoft.com/office/officeart/2005/8/colors/colorful3" csCatId="colorful" phldr="1"/>
      <dgm:spPr/>
      <dgm:t>
        <a:bodyPr/>
        <a:lstStyle/>
        <a:p>
          <a:endParaRPr lang="en-US"/>
        </a:p>
      </dgm:t>
    </dgm:pt>
    <dgm:pt modelId="{6DA44FD6-4363-4856-BAA0-F20844F4A369}">
      <dgm:prSet custT="1"/>
      <dgm:spPr/>
      <dgm:t>
        <a:bodyPr/>
        <a:lstStyle/>
        <a:p>
          <a:r>
            <a:rPr lang="en-US" sz="2400" dirty="0">
              <a:solidFill>
                <a:srgbClr val="FFFF00"/>
              </a:solidFill>
            </a:rPr>
            <a:t>How do they present in Egypt and why would their presentation vary from the presentations in developed countries?</a:t>
          </a:r>
        </a:p>
      </dgm:t>
    </dgm:pt>
    <dgm:pt modelId="{50275726-313C-416B-9153-5778D8477A98}" type="parTrans" cxnId="{90F96785-57C7-4C84-8CEB-558F25D45780}">
      <dgm:prSet/>
      <dgm:spPr/>
      <dgm:t>
        <a:bodyPr/>
        <a:lstStyle/>
        <a:p>
          <a:endParaRPr lang="en-US"/>
        </a:p>
      </dgm:t>
    </dgm:pt>
    <dgm:pt modelId="{E961B146-D237-44E1-92B5-06D51C0BA37F}" type="sibTrans" cxnId="{90F96785-57C7-4C84-8CEB-558F25D45780}">
      <dgm:prSet/>
      <dgm:spPr/>
      <dgm:t>
        <a:bodyPr/>
        <a:lstStyle/>
        <a:p>
          <a:endParaRPr lang="en-US"/>
        </a:p>
      </dgm:t>
    </dgm:pt>
    <dgm:pt modelId="{296BBA1F-97FA-43D4-A6EC-EF60E712DB90}">
      <dgm:prSet/>
      <dgm:spPr/>
      <dgm:t>
        <a:bodyPr/>
        <a:lstStyle/>
        <a:p>
          <a:r>
            <a:rPr lang="en-US"/>
            <a:t>What is their treatment plan?</a:t>
          </a:r>
        </a:p>
      </dgm:t>
    </dgm:pt>
    <dgm:pt modelId="{EAA95928-543E-45F8-8480-1C4AEFED32DE}" type="parTrans" cxnId="{F4AF8307-04C1-4D14-9120-62C6243B49D6}">
      <dgm:prSet/>
      <dgm:spPr/>
      <dgm:t>
        <a:bodyPr/>
        <a:lstStyle/>
        <a:p>
          <a:endParaRPr lang="en-US"/>
        </a:p>
      </dgm:t>
    </dgm:pt>
    <dgm:pt modelId="{B4B7C706-151F-41A2-9A99-1EE5909D8ECB}" type="sibTrans" cxnId="{F4AF8307-04C1-4D14-9120-62C6243B49D6}">
      <dgm:prSet/>
      <dgm:spPr/>
      <dgm:t>
        <a:bodyPr/>
        <a:lstStyle/>
        <a:p>
          <a:endParaRPr lang="en-US"/>
        </a:p>
      </dgm:t>
    </dgm:pt>
    <dgm:pt modelId="{D51F7AD1-9143-4CAC-899B-EBB79F6B0FCE}">
      <dgm:prSet/>
      <dgm:spPr/>
      <dgm:t>
        <a:bodyPr/>
        <a:lstStyle/>
        <a:p>
          <a:r>
            <a:rPr lang="en-US" dirty="0"/>
            <a:t>Special care and infection control?</a:t>
          </a:r>
        </a:p>
      </dgm:t>
    </dgm:pt>
    <dgm:pt modelId="{E88109C8-1644-4DFE-B519-49B9FD116617}" type="parTrans" cxnId="{496C6DA4-732B-4B24-80D5-2B7D1630E5DB}">
      <dgm:prSet/>
      <dgm:spPr/>
      <dgm:t>
        <a:bodyPr/>
        <a:lstStyle/>
        <a:p>
          <a:endParaRPr lang="en-US"/>
        </a:p>
      </dgm:t>
    </dgm:pt>
    <dgm:pt modelId="{46337BF1-DF78-4794-8D0D-FA23BB35F719}" type="sibTrans" cxnId="{496C6DA4-732B-4B24-80D5-2B7D1630E5DB}">
      <dgm:prSet/>
      <dgm:spPr/>
      <dgm:t>
        <a:bodyPr/>
        <a:lstStyle/>
        <a:p>
          <a:endParaRPr lang="en-US"/>
        </a:p>
      </dgm:t>
    </dgm:pt>
    <dgm:pt modelId="{8EE300CF-7A95-43A0-8413-7DA785E55D55}">
      <dgm:prSet/>
      <dgm:spPr/>
      <dgm:t>
        <a:bodyPr/>
        <a:lstStyle/>
        <a:p>
          <a:r>
            <a:rPr lang="en-US"/>
            <a:t>What is needed for CF patients in Egypt?</a:t>
          </a:r>
        </a:p>
      </dgm:t>
    </dgm:pt>
    <dgm:pt modelId="{CAD09022-CE8B-43CD-80A4-61C24C02E2CF}" type="parTrans" cxnId="{63AE31EC-4D28-4ED9-929A-3D320A890357}">
      <dgm:prSet/>
      <dgm:spPr/>
      <dgm:t>
        <a:bodyPr/>
        <a:lstStyle/>
        <a:p>
          <a:endParaRPr lang="en-US"/>
        </a:p>
      </dgm:t>
    </dgm:pt>
    <dgm:pt modelId="{80EB891E-562D-4A94-921E-9CD6F5DF23C1}" type="sibTrans" cxnId="{63AE31EC-4D28-4ED9-929A-3D320A890357}">
      <dgm:prSet/>
      <dgm:spPr/>
      <dgm:t>
        <a:bodyPr/>
        <a:lstStyle/>
        <a:p>
          <a:endParaRPr lang="en-US"/>
        </a:p>
      </dgm:t>
    </dgm:pt>
    <dgm:pt modelId="{018327AC-2FF1-478F-A950-B8A699B22FF6}" type="pres">
      <dgm:prSet presAssocID="{A290C350-9ED3-437C-8DF6-B205F571383B}" presName="outerComposite" presStyleCnt="0">
        <dgm:presLayoutVars>
          <dgm:chMax val="5"/>
          <dgm:dir/>
          <dgm:resizeHandles val="exact"/>
        </dgm:presLayoutVars>
      </dgm:prSet>
      <dgm:spPr/>
      <dgm:t>
        <a:bodyPr/>
        <a:lstStyle/>
        <a:p>
          <a:endParaRPr lang="tr-TR"/>
        </a:p>
      </dgm:t>
    </dgm:pt>
    <dgm:pt modelId="{30736F23-5E68-42A3-A8B1-91D7EEB35D57}" type="pres">
      <dgm:prSet presAssocID="{A290C350-9ED3-437C-8DF6-B205F571383B}" presName="dummyMaxCanvas" presStyleCnt="0">
        <dgm:presLayoutVars/>
      </dgm:prSet>
      <dgm:spPr/>
    </dgm:pt>
    <dgm:pt modelId="{D9FE8141-20CC-49F3-BF70-9F801663111A}" type="pres">
      <dgm:prSet presAssocID="{A290C350-9ED3-437C-8DF6-B205F571383B}" presName="FourNodes_1" presStyleLbl="node1" presStyleIdx="0" presStyleCnt="4" custScaleY="119923">
        <dgm:presLayoutVars>
          <dgm:bulletEnabled val="1"/>
        </dgm:presLayoutVars>
      </dgm:prSet>
      <dgm:spPr/>
      <dgm:t>
        <a:bodyPr/>
        <a:lstStyle/>
        <a:p>
          <a:endParaRPr lang="tr-TR"/>
        </a:p>
      </dgm:t>
    </dgm:pt>
    <dgm:pt modelId="{EC579402-CB1B-4342-B253-15D0E3A725F5}" type="pres">
      <dgm:prSet presAssocID="{A290C350-9ED3-437C-8DF6-B205F571383B}" presName="FourNodes_2" presStyleLbl="node1" presStyleIdx="1" presStyleCnt="4">
        <dgm:presLayoutVars>
          <dgm:bulletEnabled val="1"/>
        </dgm:presLayoutVars>
      </dgm:prSet>
      <dgm:spPr/>
      <dgm:t>
        <a:bodyPr/>
        <a:lstStyle/>
        <a:p>
          <a:endParaRPr lang="tr-TR"/>
        </a:p>
      </dgm:t>
    </dgm:pt>
    <dgm:pt modelId="{55ED4A27-2759-400B-8021-1874D3A4CD1C}" type="pres">
      <dgm:prSet presAssocID="{A290C350-9ED3-437C-8DF6-B205F571383B}" presName="FourNodes_3" presStyleLbl="node1" presStyleIdx="2" presStyleCnt="4">
        <dgm:presLayoutVars>
          <dgm:bulletEnabled val="1"/>
        </dgm:presLayoutVars>
      </dgm:prSet>
      <dgm:spPr/>
      <dgm:t>
        <a:bodyPr/>
        <a:lstStyle/>
        <a:p>
          <a:endParaRPr lang="tr-TR"/>
        </a:p>
      </dgm:t>
    </dgm:pt>
    <dgm:pt modelId="{F21C70B4-EC10-400A-85CE-AEFE52CED0A1}" type="pres">
      <dgm:prSet presAssocID="{A290C350-9ED3-437C-8DF6-B205F571383B}" presName="FourNodes_4" presStyleLbl="node1" presStyleIdx="3" presStyleCnt="4">
        <dgm:presLayoutVars>
          <dgm:bulletEnabled val="1"/>
        </dgm:presLayoutVars>
      </dgm:prSet>
      <dgm:spPr/>
      <dgm:t>
        <a:bodyPr/>
        <a:lstStyle/>
        <a:p>
          <a:endParaRPr lang="tr-TR"/>
        </a:p>
      </dgm:t>
    </dgm:pt>
    <dgm:pt modelId="{3D1021F9-F21A-4169-8279-293B4E240815}" type="pres">
      <dgm:prSet presAssocID="{A290C350-9ED3-437C-8DF6-B205F571383B}" presName="FourConn_1-2" presStyleLbl="fgAccFollowNode1" presStyleIdx="0" presStyleCnt="3">
        <dgm:presLayoutVars>
          <dgm:bulletEnabled val="1"/>
        </dgm:presLayoutVars>
      </dgm:prSet>
      <dgm:spPr/>
      <dgm:t>
        <a:bodyPr/>
        <a:lstStyle/>
        <a:p>
          <a:endParaRPr lang="tr-TR"/>
        </a:p>
      </dgm:t>
    </dgm:pt>
    <dgm:pt modelId="{434EB477-4B93-48B1-A136-B4BDC7B436D4}" type="pres">
      <dgm:prSet presAssocID="{A290C350-9ED3-437C-8DF6-B205F571383B}" presName="FourConn_2-3" presStyleLbl="fgAccFollowNode1" presStyleIdx="1" presStyleCnt="3">
        <dgm:presLayoutVars>
          <dgm:bulletEnabled val="1"/>
        </dgm:presLayoutVars>
      </dgm:prSet>
      <dgm:spPr/>
      <dgm:t>
        <a:bodyPr/>
        <a:lstStyle/>
        <a:p>
          <a:endParaRPr lang="tr-TR"/>
        </a:p>
      </dgm:t>
    </dgm:pt>
    <dgm:pt modelId="{5AD210CA-6F58-437D-9ABB-4899BE1FA3B3}" type="pres">
      <dgm:prSet presAssocID="{A290C350-9ED3-437C-8DF6-B205F571383B}" presName="FourConn_3-4" presStyleLbl="fgAccFollowNode1" presStyleIdx="2" presStyleCnt="3">
        <dgm:presLayoutVars>
          <dgm:bulletEnabled val="1"/>
        </dgm:presLayoutVars>
      </dgm:prSet>
      <dgm:spPr/>
      <dgm:t>
        <a:bodyPr/>
        <a:lstStyle/>
        <a:p>
          <a:endParaRPr lang="tr-TR"/>
        </a:p>
      </dgm:t>
    </dgm:pt>
    <dgm:pt modelId="{9A9A5E6E-EE8B-4C25-9726-A0D1A1804E78}" type="pres">
      <dgm:prSet presAssocID="{A290C350-9ED3-437C-8DF6-B205F571383B}" presName="FourNodes_1_text" presStyleLbl="node1" presStyleIdx="3" presStyleCnt="4">
        <dgm:presLayoutVars>
          <dgm:bulletEnabled val="1"/>
        </dgm:presLayoutVars>
      </dgm:prSet>
      <dgm:spPr/>
      <dgm:t>
        <a:bodyPr/>
        <a:lstStyle/>
        <a:p>
          <a:endParaRPr lang="tr-TR"/>
        </a:p>
      </dgm:t>
    </dgm:pt>
    <dgm:pt modelId="{264852A2-576F-49BA-AB3F-A2B77D5BD4E7}" type="pres">
      <dgm:prSet presAssocID="{A290C350-9ED3-437C-8DF6-B205F571383B}" presName="FourNodes_2_text" presStyleLbl="node1" presStyleIdx="3" presStyleCnt="4">
        <dgm:presLayoutVars>
          <dgm:bulletEnabled val="1"/>
        </dgm:presLayoutVars>
      </dgm:prSet>
      <dgm:spPr/>
      <dgm:t>
        <a:bodyPr/>
        <a:lstStyle/>
        <a:p>
          <a:endParaRPr lang="tr-TR"/>
        </a:p>
      </dgm:t>
    </dgm:pt>
    <dgm:pt modelId="{4BE79D9B-BAA4-41B1-A2C7-554B7D680F6B}" type="pres">
      <dgm:prSet presAssocID="{A290C350-9ED3-437C-8DF6-B205F571383B}" presName="FourNodes_3_text" presStyleLbl="node1" presStyleIdx="3" presStyleCnt="4">
        <dgm:presLayoutVars>
          <dgm:bulletEnabled val="1"/>
        </dgm:presLayoutVars>
      </dgm:prSet>
      <dgm:spPr/>
      <dgm:t>
        <a:bodyPr/>
        <a:lstStyle/>
        <a:p>
          <a:endParaRPr lang="tr-TR"/>
        </a:p>
      </dgm:t>
    </dgm:pt>
    <dgm:pt modelId="{1DC92F31-8405-4AC6-830F-67AC3D39E663}" type="pres">
      <dgm:prSet presAssocID="{A290C350-9ED3-437C-8DF6-B205F571383B}" presName="FourNodes_4_text" presStyleLbl="node1" presStyleIdx="3" presStyleCnt="4">
        <dgm:presLayoutVars>
          <dgm:bulletEnabled val="1"/>
        </dgm:presLayoutVars>
      </dgm:prSet>
      <dgm:spPr/>
      <dgm:t>
        <a:bodyPr/>
        <a:lstStyle/>
        <a:p>
          <a:endParaRPr lang="tr-TR"/>
        </a:p>
      </dgm:t>
    </dgm:pt>
  </dgm:ptLst>
  <dgm:cxnLst>
    <dgm:cxn modelId="{17E20748-798C-4681-AF49-BA22116E8DC0}" type="presOf" srcId="{D51F7AD1-9143-4CAC-899B-EBB79F6B0FCE}" destId="{4BE79D9B-BAA4-41B1-A2C7-554B7D680F6B}" srcOrd="1" destOrd="0" presId="urn:microsoft.com/office/officeart/2005/8/layout/vProcess5"/>
    <dgm:cxn modelId="{288E44C4-6FC8-4B03-B473-177F60740FC5}" type="presOf" srcId="{A290C350-9ED3-437C-8DF6-B205F571383B}" destId="{018327AC-2FF1-478F-A950-B8A699B22FF6}" srcOrd="0" destOrd="0" presId="urn:microsoft.com/office/officeart/2005/8/layout/vProcess5"/>
    <dgm:cxn modelId="{496C6DA4-732B-4B24-80D5-2B7D1630E5DB}" srcId="{A290C350-9ED3-437C-8DF6-B205F571383B}" destId="{D51F7AD1-9143-4CAC-899B-EBB79F6B0FCE}" srcOrd="2" destOrd="0" parTransId="{E88109C8-1644-4DFE-B519-49B9FD116617}" sibTransId="{46337BF1-DF78-4794-8D0D-FA23BB35F719}"/>
    <dgm:cxn modelId="{4984F734-EFC0-4AD1-95B9-4BFAD0217CB0}" type="presOf" srcId="{296BBA1F-97FA-43D4-A6EC-EF60E712DB90}" destId="{264852A2-576F-49BA-AB3F-A2B77D5BD4E7}" srcOrd="1" destOrd="0" presId="urn:microsoft.com/office/officeart/2005/8/layout/vProcess5"/>
    <dgm:cxn modelId="{E8DED046-2F75-4F39-BB10-C4E4048FE82E}" type="presOf" srcId="{6DA44FD6-4363-4856-BAA0-F20844F4A369}" destId="{D9FE8141-20CC-49F3-BF70-9F801663111A}" srcOrd="0" destOrd="0" presId="urn:microsoft.com/office/officeart/2005/8/layout/vProcess5"/>
    <dgm:cxn modelId="{565E842C-EBB3-4C8D-94F9-236E3A93455E}" type="presOf" srcId="{D51F7AD1-9143-4CAC-899B-EBB79F6B0FCE}" destId="{55ED4A27-2759-400B-8021-1874D3A4CD1C}" srcOrd="0" destOrd="0" presId="urn:microsoft.com/office/officeart/2005/8/layout/vProcess5"/>
    <dgm:cxn modelId="{90F96785-57C7-4C84-8CEB-558F25D45780}" srcId="{A290C350-9ED3-437C-8DF6-B205F571383B}" destId="{6DA44FD6-4363-4856-BAA0-F20844F4A369}" srcOrd="0" destOrd="0" parTransId="{50275726-313C-416B-9153-5778D8477A98}" sibTransId="{E961B146-D237-44E1-92B5-06D51C0BA37F}"/>
    <dgm:cxn modelId="{4043D6E5-D7DC-41E8-A1C5-1A465989A8D5}" type="presOf" srcId="{8EE300CF-7A95-43A0-8413-7DA785E55D55}" destId="{F21C70B4-EC10-400A-85CE-AEFE52CED0A1}" srcOrd="0" destOrd="0" presId="urn:microsoft.com/office/officeart/2005/8/layout/vProcess5"/>
    <dgm:cxn modelId="{4AC1D8C5-68B9-4463-8E72-5C6727F6FA00}" type="presOf" srcId="{E961B146-D237-44E1-92B5-06D51C0BA37F}" destId="{3D1021F9-F21A-4169-8279-293B4E240815}" srcOrd="0" destOrd="0" presId="urn:microsoft.com/office/officeart/2005/8/layout/vProcess5"/>
    <dgm:cxn modelId="{2076B431-D3E5-4D45-B7A1-D442EFB3147F}" type="presOf" srcId="{6DA44FD6-4363-4856-BAA0-F20844F4A369}" destId="{9A9A5E6E-EE8B-4C25-9726-A0D1A1804E78}" srcOrd="1" destOrd="0" presId="urn:microsoft.com/office/officeart/2005/8/layout/vProcess5"/>
    <dgm:cxn modelId="{B67805A1-F941-4809-9624-CB9E81CF9D4D}" type="presOf" srcId="{B4B7C706-151F-41A2-9A99-1EE5909D8ECB}" destId="{434EB477-4B93-48B1-A136-B4BDC7B436D4}" srcOrd="0" destOrd="0" presId="urn:microsoft.com/office/officeart/2005/8/layout/vProcess5"/>
    <dgm:cxn modelId="{8234486D-B0C5-49C4-880A-FC04655B28A2}" type="presOf" srcId="{8EE300CF-7A95-43A0-8413-7DA785E55D55}" destId="{1DC92F31-8405-4AC6-830F-67AC3D39E663}" srcOrd="1" destOrd="0" presId="urn:microsoft.com/office/officeart/2005/8/layout/vProcess5"/>
    <dgm:cxn modelId="{51148EC9-25EC-4EF9-A06E-27AD4201E414}" type="presOf" srcId="{46337BF1-DF78-4794-8D0D-FA23BB35F719}" destId="{5AD210CA-6F58-437D-9ABB-4899BE1FA3B3}" srcOrd="0" destOrd="0" presId="urn:microsoft.com/office/officeart/2005/8/layout/vProcess5"/>
    <dgm:cxn modelId="{1EF3FECA-03E3-446F-8A26-909351D6DE31}" type="presOf" srcId="{296BBA1F-97FA-43D4-A6EC-EF60E712DB90}" destId="{EC579402-CB1B-4342-B253-15D0E3A725F5}" srcOrd="0" destOrd="0" presId="urn:microsoft.com/office/officeart/2005/8/layout/vProcess5"/>
    <dgm:cxn modelId="{F4AF8307-04C1-4D14-9120-62C6243B49D6}" srcId="{A290C350-9ED3-437C-8DF6-B205F571383B}" destId="{296BBA1F-97FA-43D4-A6EC-EF60E712DB90}" srcOrd="1" destOrd="0" parTransId="{EAA95928-543E-45F8-8480-1C4AEFED32DE}" sibTransId="{B4B7C706-151F-41A2-9A99-1EE5909D8ECB}"/>
    <dgm:cxn modelId="{63AE31EC-4D28-4ED9-929A-3D320A890357}" srcId="{A290C350-9ED3-437C-8DF6-B205F571383B}" destId="{8EE300CF-7A95-43A0-8413-7DA785E55D55}" srcOrd="3" destOrd="0" parTransId="{CAD09022-CE8B-43CD-80A4-61C24C02E2CF}" sibTransId="{80EB891E-562D-4A94-921E-9CD6F5DF23C1}"/>
    <dgm:cxn modelId="{E67A108F-759D-4603-A72A-B5CF579AC774}" type="presParOf" srcId="{018327AC-2FF1-478F-A950-B8A699B22FF6}" destId="{30736F23-5E68-42A3-A8B1-91D7EEB35D57}" srcOrd="0" destOrd="0" presId="urn:microsoft.com/office/officeart/2005/8/layout/vProcess5"/>
    <dgm:cxn modelId="{4597EB69-E85D-4DC6-8DC6-BE9EFC80E5A5}" type="presParOf" srcId="{018327AC-2FF1-478F-A950-B8A699B22FF6}" destId="{D9FE8141-20CC-49F3-BF70-9F801663111A}" srcOrd="1" destOrd="0" presId="urn:microsoft.com/office/officeart/2005/8/layout/vProcess5"/>
    <dgm:cxn modelId="{3BD652ED-B711-4ED8-AC79-69F013FC3A64}" type="presParOf" srcId="{018327AC-2FF1-478F-A950-B8A699B22FF6}" destId="{EC579402-CB1B-4342-B253-15D0E3A725F5}" srcOrd="2" destOrd="0" presId="urn:microsoft.com/office/officeart/2005/8/layout/vProcess5"/>
    <dgm:cxn modelId="{BF37EC3B-DCCA-49E4-A859-A9704EA46096}" type="presParOf" srcId="{018327AC-2FF1-478F-A950-B8A699B22FF6}" destId="{55ED4A27-2759-400B-8021-1874D3A4CD1C}" srcOrd="3" destOrd="0" presId="urn:microsoft.com/office/officeart/2005/8/layout/vProcess5"/>
    <dgm:cxn modelId="{6CD703EE-D39D-4864-A404-316057EF3DCE}" type="presParOf" srcId="{018327AC-2FF1-478F-A950-B8A699B22FF6}" destId="{F21C70B4-EC10-400A-85CE-AEFE52CED0A1}" srcOrd="4" destOrd="0" presId="urn:microsoft.com/office/officeart/2005/8/layout/vProcess5"/>
    <dgm:cxn modelId="{9EF4ED75-16B9-41BB-95CC-572D19A4C48B}" type="presParOf" srcId="{018327AC-2FF1-478F-A950-B8A699B22FF6}" destId="{3D1021F9-F21A-4169-8279-293B4E240815}" srcOrd="5" destOrd="0" presId="urn:microsoft.com/office/officeart/2005/8/layout/vProcess5"/>
    <dgm:cxn modelId="{23A1B090-CDD1-4D89-BB2E-F04F35AE1B6E}" type="presParOf" srcId="{018327AC-2FF1-478F-A950-B8A699B22FF6}" destId="{434EB477-4B93-48B1-A136-B4BDC7B436D4}" srcOrd="6" destOrd="0" presId="urn:microsoft.com/office/officeart/2005/8/layout/vProcess5"/>
    <dgm:cxn modelId="{7E59E13F-9131-4FD8-8642-8C3066E38B5C}" type="presParOf" srcId="{018327AC-2FF1-478F-A950-B8A699B22FF6}" destId="{5AD210CA-6F58-437D-9ABB-4899BE1FA3B3}" srcOrd="7" destOrd="0" presId="urn:microsoft.com/office/officeart/2005/8/layout/vProcess5"/>
    <dgm:cxn modelId="{C4C3A352-2A15-4237-9733-FA7EF08F2ACD}" type="presParOf" srcId="{018327AC-2FF1-478F-A950-B8A699B22FF6}" destId="{9A9A5E6E-EE8B-4C25-9726-A0D1A1804E78}" srcOrd="8" destOrd="0" presId="urn:microsoft.com/office/officeart/2005/8/layout/vProcess5"/>
    <dgm:cxn modelId="{C5854027-23FF-48FA-A685-080FA02ADFAC}" type="presParOf" srcId="{018327AC-2FF1-478F-A950-B8A699B22FF6}" destId="{264852A2-576F-49BA-AB3F-A2B77D5BD4E7}" srcOrd="9" destOrd="0" presId="urn:microsoft.com/office/officeart/2005/8/layout/vProcess5"/>
    <dgm:cxn modelId="{D991244C-2388-48BA-9831-D1AEBC88B887}" type="presParOf" srcId="{018327AC-2FF1-478F-A950-B8A699B22FF6}" destId="{4BE79D9B-BAA4-41B1-A2C7-554B7D680F6B}" srcOrd="10" destOrd="0" presId="urn:microsoft.com/office/officeart/2005/8/layout/vProcess5"/>
    <dgm:cxn modelId="{D1582011-339A-4DD0-AC7E-366684E5B407}" type="presParOf" srcId="{018327AC-2FF1-478F-A950-B8A699B22FF6}" destId="{1DC92F31-8405-4AC6-830F-67AC3D39E66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13C25E-FEE5-4DE9-8ECC-E1F47751515F}" type="doc">
      <dgm:prSet loTypeId="urn:microsoft.com/office/officeart/2005/8/layout/radial4" loCatId="relationship" qsTypeId="urn:microsoft.com/office/officeart/2005/8/quickstyle/3d3" qsCatId="3D" csTypeId="urn:microsoft.com/office/officeart/2005/8/colors/colorful1" csCatId="colorful" phldr="1"/>
      <dgm:spPr/>
      <dgm:t>
        <a:bodyPr/>
        <a:lstStyle/>
        <a:p>
          <a:endParaRPr lang="en-US"/>
        </a:p>
      </dgm:t>
    </dgm:pt>
    <dgm:pt modelId="{54B9DA2B-B948-4AA7-A655-4028ED69944E}">
      <dgm:prSet phldrT="[Text]"/>
      <dgm:spPr>
        <a:solidFill>
          <a:schemeClr val="accent5">
            <a:lumMod val="75000"/>
          </a:schemeClr>
        </a:solidFill>
      </dgm:spPr>
      <dgm:t>
        <a:bodyPr/>
        <a:lstStyle/>
        <a:p>
          <a:r>
            <a:rPr lang="en-US" b="1"/>
            <a:t>High Treatment Burden</a:t>
          </a:r>
          <a:endParaRPr lang="en-US" b="1" dirty="0"/>
        </a:p>
      </dgm:t>
    </dgm:pt>
    <dgm:pt modelId="{CBF54A9E-88A7-48F0-A287-89CF966C1308}" type="parTrans" cxnId="{06CA87B5-D653-4AF6-950B-C0BFDA161475}">
      <dgm:prSet/>
      <dgm:spPr/>
      <dgm:t>
        <a:bodyPr/>
        <a:lstStyle/>
        <a:p>
          <a:endParaRPr lang="en-US"/>
        </a:p>
      </dgm:t>
    </dgm:pt>
    <dgm:pt modelId="{D92B85AC-5F65-46E0-9C0E-FA891296F5D4}" type="sibTrans" cxnId="{06CA87B5-D653-4AF6-950B-C0BFDA161475}">
      <dgm:prSet/>
      <dgm:spPr/>
      <dgm:t>
        <a:bodyPr/>
        <a:lstStyle/>
        <a:p>
          <a:endParaRPr lang="en-US"/>
        </a:p>
      </dgm:t>
    </dgm:pt>
    <dgm:pt modelId="{B4F51999-DDCA-490A-8910-134483D0BCD1}">
      <dgm:prSet phldrT="[Text]" custT="1"/>
      <dgm:spPr/>
      <dgm:t>
        <a:bodyPr/>
        <a:lstStyle/>
        <a:p>
          <a:r>
            <a:rPr lang="en-US" sz="1800" dirty="0"/>
            <a:t>Daily medical treatments</a:t>
          </a:r>
        </a:p>
      </dgm:t>
    </dgm:pt>
    <dgm:pt modelId="{122BB69B-384B-47AE-969A-0675B5D38CF7}" type="parTrans" cxnId="{E897C319-9C78-4B3F-8D19-BAC13FA0842D}">
      <dgm:prSet/>
      <dgm:spPr/>
      <dgm:t>
        <a:bodyPr/>
        <a:lstStyle/>
        <a:p>
          <a:endParaRPr lang="en-US"/>
        </a:p>
      </dgm:t>
    </dgm:pt>
    <dgm:pt modelId="{77D24C29-4296-4D86-BC08-05E233CBBF2C}" type="sibTrans" cxnId="{E897C319-9C78-4B3F-8D19-BAC13FA0842D}">
      <dgm:prSet/>
      <dgm:spPr/>
      <dgm:t>
        <a:bodyPr/>
        <a:lstStyle/>
        <a:p>
          <a:endParaRPr lang="en-US"/>
        </a:p>
      </dgm:t>
    </dgm:pt>
    <dgm:pt modelId="{4B92381D-9300-4E7E-B5C5-57D33FA7BA58}">
      <dgm:prSet phldrT="[Text]" custT="1"/>
      <dgm:spPr/>
      <dgm:t>
        <a:bodyPr/>
        <a:lstStyle/>
        <a:p>
          <a:r>
            <a:rPr lang="en-US" sz="1800" dirty="0"/>
            <a:t>Chest physiotherapy</a:t>
          </a:r>
        </a:p>
      </dgm:t>
    </dgm:pt>
    <dgm:pt modelId="{66F5D94A-2A78-4D54-A08F-AF940A85B637}" type="parTrans" cxnId="{C3129B4E-87C3-4321-A3FB-A0D87ECCA863}">
      <dgm:prSet/>
      <dgm:spPr/>
      <dgm:t>
        <a:bodyPr/>
        <a:lstStyle/>
        <a:p>
          <a:endParaRPr lang="en-US"/>
        </a:p>
      </dgm:t>
    </dgm:pt>
    <dgm:pt modelId="{7EC16F62-0CC0-4433-871A-894F0F263B6A}" type="sibTrans" cxnId="{C3129B4E-87C3-4321-A3FB-A0D87ECCA863}">
      <dgm:prSet/>
      <dgm:spPr/>
      <dgm:t>
        <a:bodyPr/>
        <a:lstStyle/>
        <a:p>
          <a:endParaRPr lang="en-US"/>
        </a:p>
      </dgm:t>
    </dgm:pt>
    <dgm:pt modelId="{BBB3A8E7-1F70-46E6-B38D-F5A76772533C}">
      <dgm:prSet phldrT="[Text]" custT="1"/>
      <dgm:spPr/>
      <dgm:t>
        <a:bodyPr/>
        <a:lstStyle/>
        <a:p>
          <a:r>
            <a:rPr lang="en-US" sz="1800" dirty="0"/>
            <a:t>Dietary &amp; vitamin supplements</a:t>
          </a:r>
        </a:p>
      </dgm:t>
    </dgm:pt>
    <dgm:pt modelId="{FEF80BB4-AE1E-4221-9999-FABF6C17BE19}" type="parTrans" cxnId="{75DAD750-22A7-41F6-919B-98E259038BB5}">
      <dgm:prSet/>
      <dgm:spPr/>
      <dgm:t>
        <a:bodyPr/>
        <a:lstStyle/>
        <a:p>
          <a:endParaRPr lang="en-US"/>
        </a:p>
      </dgm:t>
    </dgm:pt>
    <dgm:pt modelId="{47DC86B7-4E41-4E39-846B-93BD0927949E}" type="sibTrans" cxnId="{75DAD750-22A7-41F6-919B-98E259038BB5}">
      <dgm:prSet/>
      <dgm:spPr/>
      <dgm:t>
        <a:bodyPr/>
        <a:lstStyle/>
        <a:p>
          <a:endParaRPr lang="en-US"/>
        </a:p>
      </dgm:t>
    </dgm:pt>
    <dgm:pt modelId="{E82084CA-A5E0-4A80-BA8E-CF88AAAA6F40}">
      <dgm:prSet phldrT="[Text]" custT="1"/>
      <dgm:spPr/>
      <dgm:t>
        <a:bodyPr/>
        <a:lstStyle/>
        <a:p>
          <a:r>
            <a:rPr lang="en-US" sz="1800" dirty="0"/>
            <a:t>Pancreatic enzyme replacement</a:t>
          </a:r>
        </a:p>
      </dgm:t>
    </dgm:pt>
    <dgm:pt modelId="{8E6E7E2E-96D3-4D6D-BB03-4EE3A36DE2EC}" type="parTrans" cxnId="{6D4B707E-BD5A-4A60-BE69-AF8E3E5AFBC9}">
      <dgm:prSet/>
      <dgm:spPr/>
      <dgm:t>
        <a:bodyPr/>
        <a:lstStyle/>
        <a:p>
          <a:endParaRPr lang="en-US"/>
        </a:p>
      </dgm:t>
    </dgm:pt>
    <dgm:pt modelId="{A855930E-2FD7-4F1B-8692-AD9D74B918F9}" type="sibTrans" cxnId="{6D4B707E-BD5A-4A60-BE69-AF8E3E5AFBC9}">
      <dgm:prSet/>
      <dgm:spPr/>
      <dgm:t>
        <a:bodyPr/>
        <a:lstStyle/>
        <a:p>
          <a:endParaRPr lang="en-US"/>
        </a:p>
      </dgm:t>
    </dgm:pt>
    <dgm:pt modelId="{C663B66D-039C-48DA-B213-30606EDF7ACF}">
      <dgm:prSet phldrT="[Text]" custT="1"/>
      <dgm:spPr/>
      <dgm:t>
        <a:bodyPr/>
        <a:lstStyle/>
        <a:p>
          <a:r>
            <a:rPr lang="en-US" sz="1800" dirty="0"/>
            <a:t>Respiratory medications</a:t>
          </a:r>
        </a:p>
      </dgm:t>
    </dgm:pt>
    <dgm:pt modelId="{20A1F9E5-A0C9-4329-A87B-40FF6E24ADDC}" type="parTrans" cxnId="{B74EA9A9-1E35-4BEA-B5DE-43468B9D4DD9}">
      <dgm:prSet/>
      <dgm:spPr/>
      <dgm:t>
        <a:bodyPr/>
        <a:lstStyle/>
        <a:p>
          <a:endParaRPr lang="en-US"/>
        </a:p>
      </dgm:t>
    </dgm:pt>
    <dgm:pt modelId="{F8340846-339A-4808-B6F6-9422C6D4C108}" type="sibTrans" cxnId="{B74EA9A9-1E35-4BEA-B5DE-43468B9D4DD9}">
      <dgm:prSet/>
      <dgm:spPr/>
      <dgm:t>
        <a:bodyPr/>
        <a:lstStyle/>
        <a:p>
          <a:endParaRPr lang="en-US"/>
        </a:p>
      </dgm:t>
    </dgm:pt>
    <dgm:pt modelId="{4D9E4959-1FD6-4270-B2B4-8EB698E7E592}" type="pres">
      <dgm:prSet presAssocID="{2B13C25E-FEE5-4DE9-8ECC-E1F47751515F}" presName="cycle" presStyleCnt="0">
        <dgm:presLayoutVars>
          <dgm:chMax val="1"/>
          <dgm:dir/>
          <dgm:animLvl val="ctr"/>
          <dgm:resizeHandles val="exact"/>
        </dgm:presLayoutVars>
      </dgm:prSet>
      <dgm:spPr/>
      <dgm:t>
        <a:bodyPr/>
        <a:lstStyle/>
        <a:p>
          <a:endParaRPr lang="tr-TR"/>
        </a:p>
      </dgm:t>
    </dgm:pt>
    <dgm:pt modelId="{BE8A1E43-46A0-401F-81B4-BF4F1EA63C4E}" type="pres">
      <dgm:prSet presAssocID="{54B9DA2B-B948-4AA7-A655-4028ED69944E}" presName="centerShape" presStyleLbl="node0" presStyleIdx="0" presStyleCnt="1"/>
      <dgm:spPr/>
      <dgm:t>
        <a:bodyPr/>
        <a:lstStyle/>
        <a:p>
          <a:endParaRPr lang="tr-TR"/>
        </a:p>
      </dgm:t>
    </dgm:pt>
    <dgm:pt modelId="{48F9876A-804D-414D-9F58-95F2A0338965}" type="pres">
      <dgm:prSet presAssocID="{122BB69B-384B-47AE-969A-0675B5D38CF7}" presName="parTrans" presStyleLbl="bgSibTrans2D1" presStyleIdx="0" presStyleCnt="5"/>
      <dgm:spPr/>
      <dgm:t>
        <a:bodyPr/>
        <a:lstStyle/>
        <a:p>
          <a:endParaRPr lang="tr-TR"/>
        </a:p>
      </dgm:t>
    </dgm:pt>
    <dgm:pt modelId="{65534C74-514A-4778-82B2-4F79616310B1}" type="pres">
      <dgm:prSet presAssocID="{B4F51999-DDCA-490A-8910-134483D0BCD1}" presName="node" presStyleLbl="node1" presStyleIdx="0" presStyleCnt="5">
        <dgm:presLayoutVars>
          <dgm:bulletEnabled val="1"/>
        </dgm:presLayoutVars>
      </dgm:prSet>
      <dgm:spPr/>
      <dgm:t>
        <a:bodyPr/>
        <a:lstStyle/>
        <a:p>
          <a:endParaRPr lang="tr-TR"/>
        </a:p>
      </dgm:t>
    </dgm:pt>
    <dgm:pt modelId="{DA45F9B4-60D0-4EEE-9FFA-F26B774CDC66}" type="pres">
      <dgm:prSet presAssocID="{66F5D94A-2A78-4D54-A08F-AF940A85B637}" presName="parTrans" presStyleLbl="bgSibTrans2D1" presStyleIdx="1" presStyleCnt="5"/>
      <dgm:spPr/>
      <dgm:t>
        <a:bodyPr/>
        <a:lstStyle/>
        <a:p>
          <a:endParaRPr lang="tr-TR"/>
        </a:p>
      </dgm:t>
    </dgm:pt>
    <dgm:pt modelId="{6E48C7F7-63F2-4A5E-9B1E-A1DA6FEA8C02}" type="pres">
      <dgm:prSet presAssocID="{4B92381D-9300-4E7E-B5C5-57D33FA7BA58}" presName="node" presStyleLbl="node1" presStyleIdx="1" presStyleCnt="5">
        <dgm:presLayoutVars>
          <dgm:bulletEnabled val="1"/>
        </dgm:presLayoutVars>
      </dgm:prSet>
      <dgm:spPr/>
      <dgm:t>
        <a:bodyPr/>
        <a:lstStyle/>
        <a:p>
          <a:endParaRPr lang="tr-TR"/>
        </a:p>
      </dgm:t>
    </dgm:pt>
    <dgm:pt modelId="{FBA7600D-1D3C-4365-A9B6-46EF3484A107}" type="pres">
      <dgm:prSet presAssocID="{FEF80BB4-AE1E-4221-9999-FABF6C17BE19}" presName="parTrans" presStyleLbl="bgSibTrans2D1" presStyleIdx="2" presStyleCnt="5"/>
      <dgm:spPr/>
      <dgm:t>
        <a:bodyPr/>
        <a:lstStyle/>
        <a:p>
          <a:endParaRPr lang="tr-TR"/>
        </a:p>
      </dgm:t>
    </dgm:pt>
    <dgm:pt modelId="{8BD2537E-A63C-468A-986D-47E6E68E9B73}" type="pres">
      <dgm:prSet presAssocID="{BBB3A8E7-1F70-46E6-B38D-F5A76772533C}" presName="node" presStyleLbl="node1" presStyleIdx="2" presStyleCnt="5">
        <dgm:presLayoutVars>
          <dgm:bulletEnabled val="1"/>
        </dgm:presLayoutVars>
      </dgm:prSet>
      <dgm:spPr/>
      <dgm:t>
        <a:bodyPr/>
        <a:lstStyle/>
        <a:p>
          <a:endParaRPr lang="tr-TR"/>
        </a:p>
      </dgm:t>
    </dgm:pt>
    <dgm:pt modelId="{5F8272E2-D581-47E2-8E9D-7CD838D36385}" type="pres">
      <dgm:prSet presAssocID="{8E6E7E2E-96D3-4D6D-BB03-4EE3A36DE2EC}" presName="parTrans" presStyleLbl="bgSibTrans2D1" presStyleIdx="3" presStyleCnt="5"/>
      <dgm:spPr/>
      <dgm:t>
        <a:bodyPr/>
        <a:lstStyle/>
        <a:p>
          <a:endParaRPr lang="tr-TR"/>
        </a:p>
      </dgm:t>
    </dgm:pt>
    <dgm:pt modelId="{23428DF5-BF30-44DC-93B5-5F20B788C2BE}" type="pres">
      <dgm:prSet presAssocID="{E82084CA-A5E0-4A80-BA8E-CF88AAAA6F40}" presName="node" presStyleLbl="node1" presStyleIdx="3" presStyleCnt="5">
        <dgm:presLayoutVars>
          <dgm:bulletEnabled val="1"/>
        </dgm:presLayoutVars>
      </dgm:prSet>
      <dgm:spPr/>
      <dgm:t>
        <a:bodyPr/>
        <a:lstStyle/>
        <a:p>
          <a:endParaRPr lang="tr-TR"/>
        </a:p>
      </dgm:t>
    </dgm:pt>
    <dgm:pt modelId="{7EE56E61-A103-499A-841C-C8C32F083FEC}" type="pres">
      <dgm:prSet presAssocID="{20A1F9E5-A0C9-4329-A87B-40FF6E24ADDC}" presName="parTrans" presStyleLbl="bgSibTrans2D1" presStyleIdx="4" presStyleCnt="5"/>
      <dgm:spPr/>
      <dgm:t>
        <a:bodyPr/>
        <a:lstStyle/>
        <a:p>
          <a:endParaRPr lang="tr-TR"/>
        </a:p>
      </dgm:t>
    </dgm:pt>
    <dgm:pt modelId="{52D61F15-AD4E-4B13-93B4-870E3752E474}" type="pres">
      <dgm:prSet presAssocID="{C663B66D-039C-48DA-B213-30606EDF7ACF}" presName="node" presStyleLbl="node1" presStyleIdx="4" presStyleCnt="5">
        <dgm:presLayoutVars>
          <dgm:bulletEnabled val="1"/>
        </dgm:presLayoutVars>
      </dgm:prSet>
      <dgm:spPr/>
      <dgm:t>
        <a:bodyPr/>
        <a:lstStyle/>
        <a:p>
          <a:endParaRPr lang="tr-TR"/>
        </a:p>
      </dgm:t>
    </dgm:pt>
  </dgm:ptLst>
  <dgm:cxnLst>
    <dgm:cxn modelId="{C3129B4E-87C3-4321-A3FB-A0D87ECCA863}" srcId="{54B9DA2B-B948-4AA7-A655-4028ED69944E}" destId="{4B92381D-9300-4E7E-B5C5-57D33FA7BA58}" srcOrd="1" destOrd="0" parTransId="{66F5D94A-2A78-4D54-A08F-AF940A85B637}" sibTransId="{7EC16F62-0CC0-4433-871A-894F0F263B6A}"/>
    <dgm:cxn modelId="{81977469-74B4-B241-95CD-7F1C4355B63C}" type="presOf" srcId="{20A1F9E5-A0C9-4329-A87B-40FF6E24ADDC}" destId="{7EE56E61-A103-499A-841C-C8C32F083FEC}" srcOrd="0" destOrd="0" presId="urn:microsoft.com/office/officeart/2005/8/layout/radial4"/>
    <dgm:cxn modelId="{B74EA9A9-1E35-4BEA-B5DE-43468B9D4DD9}" srcId="{54B9DA2B-B948-4AA7-A655-4028ED69944E}" destId="{C663B66D-039C-48DA-B213-30606EDF7ACF}" srcOrd="4" destOrd="0" parTransId="{20A1F9E5-A0C9-4329-A87B-40FF6E24ADDC}" sibTransId="{F8340846-339A-4808-B6F6-9422C6D4C108}"/>
    <dgm:cxn modelId="{E92C86FA-8153-8149-AD71-B763452BCD4D}" type="presOf" srcId="{C663B66D-039C-48DA-B213-30606EDF7ACF}" destId="{52D61F15-AD4E-4B13-93B4-870E3752E474}" srcOrd="0" destOrd="0" presId="urn:microsoft.com/office/officeart/2005/8/layout/radial4"/>
    <dgm:cxn modelId="{75DAD750-22A7-41F6-919B-98E259038BB5}" srcId="{54B9DA2B-B948-4AA7-A655-4028ED69944E}" destId="{BBB3A8E7-1F70-46E6-B38D-F5A76772533C}" srcOrd="2" destOrd="0" parTransId="{FEF80BB4-AE1E-4221-9999-FABF6C17BE19}" sibTransId="{47DC86B7-4E41-4E39-846B-93BD0927949E}"/>
    <dgm:cxn modelId="{E5FBD293-E3B7-C446-A3DC-9FCC4B1CF379}" type="presOf" srcId="{FEF80BB4-AE1E-4221-9999-FABF6C17BE19}" destId="{FBA7600D-1D3C-4365-A9B6-46EF3484A107}" srcOrd="0" destOrd="0" presId="urn:microsoft.com/office/officeart/2005/8/layout/radial4"/>
    <dgm:cxn modelId="{E897C319-9C78-4B3F-8D19-BAC13FA0842D}" srcId="{54B9DA2B-B948-4AA7-A655-4028ED69944E}" destId="{B4F51999-DDCA-490A-8910-134483D0BCD1}" srcOrd="0" destOrd="0" parTransId="{122BB69B-384B-47AE-969A-0675B5D38CF7}" sibTransId="{77D24C29-4296-4D86-BC08-05E233CBBF2C}"/>
    <dgm:cxn modelId="{6D4B707E-BD5A-4A60-BE69-AF8E3E5AFBC9}" srcId="{54B9DA2B-B948-4AA7-A655-4028ED69944E}" destId="{E82084CA-A5E0-4A80-BA8E-CF88AAAA6F40}" srcOrd="3" destOrd="0" parTransId="{8E6E7E2E-96D3-4D6D-BB03-4EE3A36DE2EC}" sibTransId="{A855930E-2FD7-4F1B-8692-AD9D74B918F9}"/>
    <dgm:cxn modelId="{F25FF0FE-58F8-C340-9142-8B87565D9C80}" type="presOf" srcId="{B4F51999-DDCA-490A-8910-134483D0BCD1}" destId="{65534C74-514A-4778-82B2-4F79616310B1}" srcOrd="0" destOrd="0" presId="urn:microsoft.com/office/officeart/2005/8/layout/radial4"/>
    <dgm:cxn modelId="{7A1409D0-74E4-204D-A158-532D20272624}" type="presOf" srcId="{4B92381D-9300-4E7E-B5C5-57D33FA7BA58}" destId="{6E48C7F7-63F2-4A5E-9B1E-A1DA6FEA8C02}" srcOrd="0" destOrd="0" presId="urn:microsoft.com/office/officeart/2005/8/layout/radial4"/>
    <dgm:cxn modelId="{06CA87B5-D653-4AF6-950B-C0BFDA161475}" srcId="{2B13C25E-FEE5-4DE9-8ECC-E1F47751515F}" destId="{54B9DA2B-B948-4AA7-A655-4028ED69944E}" srcOrd="0" destOrd="0" parTransId="{CBF54A9E-88A7-48F0-A287-89CF966C1308}" sibTransId="{D92B85AC-5F65-46E0-9C0E-FA891296F5D4}"/>
    <dgm:cxn modelId="{4558C9CB-738D-B540-9738-FFCCDB8E0309}" type="presOf" srcId="{2B13C25E-FEE5-4DE9-8ECC-E1F47751515F}" destId="{4D9E4959-1FD6-4270-B2B4-8EB698E7E592}" srcOrd="0" destOrd="0" presId="urn:microsoft.com/office/officeart/2005/8/layout/radial4"/>
    <dgm:cxn modelId="{74368ED7-0BCB-2742-8CC7-CF8C3A622CDF}" type="presOf" srcId="{BBB3A8E7-1F70-46E6-B38D-F5A76772533C}" destId="{8BD2537E-A63C-468A-986D-47E6E68E9B73}" srcOrd="0" destOrd="0" presId="urn:microsoft.com/office/officeart/2005/8/layout/radial4"/>
    <dgm:cxn modelId="{7A003C3A-9805-7A44-8B11-AD40ADCFEC37}" type="presOf" srcId="{8E6E7E2E-96D3-4D6D-BB03-4EE3A36DE2EC}" destId="{5F8272E2-D581-47E2-8E9D-7CD838D36385}" srcOrd="0" destOrd="0" presId="urn:microsoft.com/office/officeart/2005/8/layout/radial4"/>
    <dgm:cxn modelId="{8B7B7144-8EAB-9747-8FF8-AFA0E10D8E48}" type="presOf" srcId="{54B9DA2B-B948-4AA7-A655-4028ED69944E}" destId="{BE8A1E43-46A0-401F-81B4-BF4F1EA63C4E}" srcOrd="0" destOrd="0" presId="urn:microsoft.com/office/officeart/2005/8/layout/radial4"/>
    <dgm:cxn modelId="{3FA39410-4857-7847-8E1D-ABE2EE7A4C5E}" type="presOf" srcId="{E82084CA-A5E0-4A80-BA8E-CF88AAAA6F40}" destId="{23428DF5-BF30-44DC-93B5-5F20B788C2BE}" srcOrd="0" destOrd="0" presId="urn:microsoft.com/office/officeart/2005/8/layout/radial4"/>
    <dgm:cxn modelId="{9E209812-F53D-7C48-9A2F-37F09A4E2D02}" type="presOf" srcId="{122BB69B-384B-47AE-969A-0675B5D38CF7}" destId="{48F9876A-804D-414D-9F58-95F2A0338965}" srcOrd="0" destOrd="0" presId="urn:microsoft.com/office/officeart/2005/8/layout/radial4"/>
    <dgm:cxn modelId="{3B40868A-B59F-884B-A4A7-B16B41F4C5CF}" type="presOf" srcId="{66F5D94A-2A78-4D54-A08F-AF940A85B637}" destId="{DA45F9B4-60D0-4EEE-9FFA-F26B774CDC66}" srcOrd="0" destOrd="0" presId="urn:microsoft.com/office/officeart/2005/8/layout/radial4"/>
    <dgm:cxn modelId="{E225D0E7-7AE7-9A4D-9B15-1F6D2D75B643}" type="presParOf" srcId="{4D9E4959-1FD6-4270-B2B4-8EB698E7E592}" destId="{BE8A1E43-46A0-401F-81B4-BF4F1EA63C4E}" srcOrd="0" destOrd="0" presId="urn:microsoft.com/office/officeart/2005/8/layout/radial4"/>
    <dgm:cxn modelId="{B131D993-7A87-7D42-BC44-10698CCCB81C}" type="presParOf" srcId="{4D9E4959-1FD6-4270-B2B4-8EB698E7E592}" destId="{48F9876A-804D-414D-9F58-95F2A0338965}" srcOrd="1" destOrd="0" presId="urn:microsoft.com/office/officeart/2005/8/layout/radial4"/>
    <dgm:cxn modelId="{8DEE20E9-6D72-254A-ABF0-566A2AE2A171}" type="presParOf" srcId="{4D9E4959-1FD6-4270-B2B4-8EB698E7E592}" destId="{65534C74-514A-4778-82B2-4F79616310B1}" srcOrd="2" destOrd="0" presId="urn:microsoft.com/office/officeart/2005/8/layout/radial4"/>
    <dgm:cxn modelId="{1F97C4F4-62F7-1E41-9FB9-DEFDF34E12BF}" type="presParOf" srcId="{4D9E4959-1FD6-4270-B2B4-8EB698E7E592}" destId="{DA45F9B4-60D0-4EEE-9FFA-F26B774CDC66}" srcOrd="3" destOrd="0" presId="urn:microsoft.com/office/officeart/2005/8/layout/radial4"/>
    <dgm:cxn modelId="{FE795C69-44CF-694D-A358-FED0893AFF1A}" type="presParOf" srcId="{4D9E4959-1FD6-4270-B2B4-8EB698E7E592}" destId="{6E48C7F7-63F2-4A5E-9B1E-A1DA6FEA8C02}" srcOrd="4" destOrd="0" presId="urn:microsoft.com/office/officeart/2005/8/layout/radial4"/>
    <dgm:cxn modelId="{F92210E7-3E12-A14B-B09B-97F30BDFE486}" type="presParOf" srcId="{4D9E4959-1FD6-4270-B2B4-8EB698E7E592}" destId="{FBA7600D-1D3C-4365-A9B6-46EF3484A107}" srcOrd="5" destOrd="0" presId="urn:microsoft.com/office/officeart/2005/8/layout/radial4"/>
    <dgm:cxn modelId="{B97A8FB4-0C2E-144D-A5C3-047E31C326A6}" type="presParOf" srcId="{4D9E4959-1FD6-4270-B2B4-8EB698E7E592}" destId="{8BD2537E-A63C-468A-986D-47E6E68E9B73}" srcOrd="6" destOrd="0" presId="urn:microsoft.com/office/officeart/2005/8/layout/radial4"/>
    <dgm:cxn modelId="{BBF23E5C-7177-F040-8673-48D4F4A94488}" type="presParOf" srcId="{4D9E4959-1FD6-4270-B2B4-8EB698E7E592}" destId="{5F8272E2-D581-47E2-8E9D-7CD838D36385}" srcOrd="7" destOrd="0" presId="urn:microsoft.com/office/officeart/2005/8/layout/radial4"/>
    <dgm:cxn modelId="{AEFF790E-DE89-D14D-B82C-7A92E564EF10}" type="presParOf" srcId="{4D9E4959-1FD6-4270-B2B4-8EB698E7E592}" destId="{23428DF5-BF30-44DC-93B5-5F20B788C2BE}" srcOrd="8" destOrd="0" presId="urn:microsoft.com/office/officeart/2005/8/layout/radial4"/>
    <dgm:cxn modelId="{212F6461-F8F3-464D-96A2-9C18A70037B5}" type="presParOf" srcId="{4D9E4959-1FD6-4270-B2B4-8EB698E7E592}" destId="{7EE56E61-A103-499A-841C-C8C32F083FEC}" srcOrd="9" destOrd="0" presId="urn:microsoft.com/office/officeart/2005/8/layout/radial4"/>
    <dgm:cxn modelId="{EA1969EF-E8E1-3442-96EB-71E290AFAF08}" type="presParOf" srcId="{4D9E4959-1FD6-4270-B2B4-8EB698E7E592}" destId="{52D61F15-AD4E-4B13-93B4-870E3752E474}"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5A12F-B012-4868-B5A4-FC4618352E19}">
      <dsp:nvSpPr>
        <dsp:cNvPr id="0" name=""/>
        <dsp:cNvSpPr/>
      </dsp:nvSpPr>
      <dsp:spPr>
        <a:xfrm>
          <a:off x="0" y="0"/>
          <a:ext cx="8097012" cy="78324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Is CF of low prevalence in Egypt?</a:t>
          </a:r>
        </a:p>
      </dsp:txBody>
      <dsp:txXfrm>
        <a:off x="22940" y="22940"/>
        <a:ext cx="7160195" cy="737360"/>
      </dsp:txXfrm>
    </dsp:sp>
    <dsp:sp modelId="{30C88F0E-74BB-476D-BE1D-CFAB1CDC9387}">
      <dsp:nvSpPr>
        <dsp:cNvPr id="0" name=""/>
        <dsp:cNvSpPr/>
      </dsp:nvSpPr>
      <dsp:spPr>
        <a:xfrm>
          <a:off x="604647" y="892024"/>
          <a:ext cx="8097012" cy="783240"/>
        </a:xfrm>
        <a:prstGeom prst="roundRect">
          <a:avLst>
            <a:gd name="adj" fmla="val 10000"/>
          </a:avLst>
        </a:prstGeom>
        <a:solidFill>
          <a:schemeClr val="accent3">
            <a:hueOff val="677650"/>
            <a:satOff val="25000"/>
            <a:lumOff val="-36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How do they present in Egypt and why would their presentation vary from the presentations in developed countries?</a:t>
          </a:r>
        </a:p>
      </dsp:txBody>
      <dsp:txXfrm>
        <a:off x="627587" y="914964"/>
        <a:ext cx="6937378" cy="737360"/>
      </dsp:txXfrm>
    </dsp:sp>
    <dsp:sp modelId="{A65729BA-72A7-489E-82AB-FCEA46C7268D}">
      <dsp:nvSpPr>
        <dsp:cNvPr id="0" name=""/>
        <dsp:cNvSpPr/>
      </dsp:nvSpPr>
      <dsp:spPr>
        <a:xfrm>
          <a:off x="1209293" y="1784048"/>
          <a:ext cx="8097012" cy="783240"/>
        </a:xfrm>
        <a:prstGeom prst="roundRect">
          <a:avLst>
            <a:gd name="adj" fmla="val 10000"/>
          </a:avLst>
        </a:prstGeom>
        <a:solidFill>
          <a:schemeClr val="accent3">
            <a:hueOff val="1355300"/>
            <a:satOff val="50000"/>
            <a:lumOff val="-7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What is their treatment plan?</a:t>
          </a:r>
        </a:p>
      </dsp:txBody>
      <dsp:txXfrm>
        <a:off x="1232233" y="1806988"/>
        <a:ext cx="6937378" cy="737360"/>
      </dsp:txXfrm>
    </dsp:sp>
    <dsp:sp modelId="{A8E8B255-1728-4872-9761-F88FE9E1FD71}">
      <dsp:nvSpPr>
        <dsp:cNvPr id="0" name=""/>
        <dsp:cNvSpPr/>
      </dsp:nvSpPr>
      <dsp:spPr>
        <a:xfrm>
          <a:off x="1813940" y="2676072"/>
          <a:ext cx="8097012" cy="783240"/>
        </a:xfrm>
        <a:prstGeom prst="roundRect">
          <a:avLst>
            <a:gd name="adj" fmla="val 10000"/>
          </a:avLst>
        </a:prstGeom>
        <a:solidFill>
          <a:schemeClr val="accent3">
            <a:hueOff val="2032949"/>
            <a:satOff val="75000"/>
            <a:lumOff val="-1102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Special care and infection control?</a:t>
          </a:r>
        </a:p>
      </dsp:txBody>
      <dsp:txXfrm>
        <a:off x="1836880" y="2699012"/>
        <a:ext cx="6937378" cy="737360"/>
      </dsp:txXfrm>
    </dsp:sp>
    <dsp:sp modelId="{2B811001-BAF5-46E5-9DC5-89251BB4744F}">
      <dsp:nvSpPr>
        <dsp:cNvPr id="0" name=""/>
        <dsp:cNvSpPr/>
      </dsp:nvSpPr>
      <dsp:spPr>
        <a:xfrm>
          <a:off x="2418587" y="3568097"/>
          <a:ext cx="8097012" cy="783240"/>
        </a:xfrm>
        <a:prstGeom prst="roundRect">
          <a:avLst>
            <a:gd name="adj" fmla="val 10000"/>
          </a:avLst>
        </a:prstGeom>
        <a:solidFill>
          <a:schemeClr val="accent3">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What is needed for CF patients in Egypt?</a:t>
          </a:r>
        </a:p>
      </dsp:txBody>
      <dsp:txXfrm>
        <a:off x="2441527" y="3591037"/>
        <a:ext cx="6937378" cy="737360"/>
      </dsp:txXfrm>
    </dsp:sp>
    <dsp:sp modelId="{516CDF07-495B-4667-AC24-05A054C35F49}">
      <dsp:nvSpPr>
        <dsp:cNvPr id="0" name=""/>
        <dsp:cNvSpPr/>
      </dsp:nvSpPr>
      <dsp:spPr>
        <a:xfrm>
          <a:off x="7587905" y="572200"/>
          <a:ext cx="509106" cy="509106"/>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p>
      </dsp:txBody>
      <dsp:txXfrm>
        <a:off x="7702454" y="572200"/>
        <a:ext cx="280008" cy="383102"/>
      </dsp:txXfrm>
    </dsp:sp>
    <dsp:sp modelId="{FF1B7E39-1DEE-4049-BD1C-CF324E094FCD}">
      <dsp:nvSpPr>
        <dsp:cNvPr id="0" name=""/>
        <dsp:cNvSpPr/>
      </dsp:nvSpPr>
      <dsp:spPr>
        <a:xfrm>
          <a:off x="8192552" y="1464225"/>
          <a:ext cx="509106" cy="509106"/>
        </a:xfrm>
        <a:prstGeom prst="downArrow">
          <a:avLst>
            <a:gd name="adj1" fmla="val 55000"/>
            <a:gd name="adj2" fmla="val 45000"/>
          </a:avLst>
        </a:prstGeom>
        <a:solidFill>
          <a:schemeClr val="accent3">
            <a:tint val="40000"/>
            <a:alpha val="90000"/>
            <a:hueOff val="676380"/>
            <a:satOff val="33333"/>
            <a:lumOff val="593"/>
            <a:alphaOff val="0"/>
          </a:schemeClr>
        </a:solidFill>
        <a:ln w="12700" cap="flat" cmpd="sng" algn="ctr">
          <a:solidFill>
            <a:schemeClr val="accent3">
              <a:tint val="40000"/>
              <a:alpha val="90000"/>
              <a:hueOff val="676380"/>
              <a:satOff val="33333"/>
              <a:lumOff val="5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p>
      </dsp:txBody>
      <dsp:txXfrm>
        <a:off x="8307101" y="1464225"/>
        <a:ext cx="280008" cy="383102"/>
      </dsp:txXfrm>
    </dsp:sp>
    <dsp:sp modelId="{E90CA87E-FAA4-4A17-8151-B36C917D662A}">
      <dsp:nvSpPr>
        <dsp:cNvPr id="0" name=""/>
        <dsp:cNvSpPr/>
      </dsp:nvSpPr>
      <dsp:spPr>
        <a:xfrm>
          <a:off x="8797199" y="2343195"/>
          <a:ext cx="509106" cy="509106"/>
        </a:xfrm>
        <a:prstGeom prst="downArrow">
          <a:avLst>
            <a:gd name="adj1" fmla="val 55000"/>
            <a:gd name="adj2" fmla="val 45000"/>
          </a:avLst>
        </a:prstGeom>
        <a:solidFill>
          <a:schemeClr val="accent3">
            <a:tint val="40000"/>
            <a:alpha val="90000"/>
            <a:hueOff val="1352761"/>
            <a:satOff val="66667"/>
            <a:lumOff val="1186"/>
            <a:alphaOff val="0"/>
          </a:schemeClr>
        </a:solidFill>
        <a:ln w="12700" cap="flat" cmpd="sng" algn="ctr">
          <a:solidFill>
            <a:schemeClr val="accent3">
              <a:tint val="40000"/>
              <a:alpha val="90000"/>
              <a:hueOff val="1352761"/>
              <a:satOff val="66667"/>
              <a:lumOff val="11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p>
      </dsp:txBody>
      <dsp:txXfrm>
        <a:off x="8911748" y="2343195"/>
        <a:ext cx="280008" cy="383102"/>
      </dsp:txXfrm>
    </dsp:sp>
    <dsp:sp modelId="{5504804B-AAFA-40A1-97F2-D7BB7FE76744}">
      <dsp:nvSpPr>
        <dsp:cNvPr id="0" name=""/>
        <dsp:cNvSpPr/>
      </dsp:nvSpPr>
      <dsp:spPr>
        <a:xfrm>
          <a:off x="9401846" y="3243922"/>
          <a:ext cx="509106" cy="509106"/>
        </a:xfrm>
        <a:prstGeom prst="downArrow">
          <a:avLst>
            <a:gd name="adj1" fmla="val 55000"/>
            <a:gd name="adj2" fmla="val 45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p>
      </dsp:txBody>
      <dsp:txXfrm>
        <a:off x="9516395" y="3243922"/>
        <a:ext cx="280008" cy="383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E8141-20CC-49F3-BF70-9F801663111A}">
      <dsp:nvSpPr>
        <dsp:cNvPr id="0" name=""/>
        <dsp:cNvSpPr/>
      </dsp:nvSpPr>
      <dsp:spPr>
        <a:xfrm>
          <a:off x="0" y="-47680"/>
          <a:ext cx="8412480" cy="114801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solidFill>
                <a:srgbClr val="FFFF00"/>
              </a:solidFill>
            </a:rPr>
            <a:t>How do they present in Egypt and why would their presentation vary from the presentations in developed countries?</a:t>
          </a:r>
        </a:p>
      </dsp:txBody>
      <dsp:txXfrm>
        <a:off x="33624" y="-14056"/>
        <a:ext cx="7287421" cy="1080768"/>
      </dsp:txXfrm>
    </dsp:sp>
    <dsp:sp modelId="{EC579402-CB1B-4342-B253-15D0E3A725F5}">
      <dsp:nvSpPr>
        <dsp:cNvPr id="0" name=""/>
        <dsp:cNvSpPr/>
      </dsp:nvSpPr>
      <dsp:spPr>
        <a:xfrm>
          <a:off x="704545" y="1179028"/>
          <a:ext cx="8412480" cy="957294"/>
        </a:xfrm>
        <a:prstGeom prst="roundRect">
          <a:avLst>
            <a:gd name="adj" fmla="val 10000"/>
          </a:avLst>
        </a:prstGeom>
        <a:solidFill>
          <a:schemeClr val="accent3">
            <a:hueOff val="903533"/>
            <a:satOff val="33333"/>
            <a:lumOff val="-490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What is their treatment plan?</a:t>
          </a:r>
        </a:p>
      </dsp:txBody>
      <dsp:txXfrm>
        <a:off x="732583" y="1207066"/>
        <a:ext cx="7029617" cy="901218"/>
      </dsp:txXfrm>
    </dsp:sp>
    <dsp:sp modelId="{55ED4A27-2759-400B-8021-1874D3A4CD1C}">
      <dsp:nvSpPr>
        <dsp:cNvPr id="0" name=""/>
        <dsp:cNvSpPr/>
      </dsp:nvSpPr>
      <dsp:spPr>
        <a:xfrm>
          <a:off x="1398574" y="2310376"/>
          <a:ext cx="8412480" cy="957294"/>
        </a:xfrm>
        <a:prstGeom prst="roundRect">
          <a:avLst>
            <a:gd name="adj" fmla="val 10000"/>
          </a:avLst>
        </a:prstGeom>
        <a:solidFill>
          <a:schemeClr val="accent3">
            <a:hueOff val="1807066"/>
            <a:satOff val="66667"/>
            <a:lumOff val="-980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Special care and infection control?</a:t>
          </a:r>
        </a:p>
      </dsp:txBody>
      <dsp:txXfrm>
        <a:off x="1426612" y="2338414"/>
        <a:ext cx="7040133" cy="901218"/>
      </dsp:txXfrm>
    </dsp:sp>
    <dsp:sp modelId="{F21C70B4-EC10-400A-85CE-AEFE52CED0A1}">
      <dsp:nvSpPr>
        <dsp:cNvPr id="0" name=""/>
        <dsp:cNvSpPr/>
      </dsp:nvSpPr>
      <dsp:spPr>
        <a:xfrm>
          <a:off x="2103119" y="3441724"/>
          <a:ext cx="8412480" cy="957294"/>
        </a:xfrm>
        <a:prstGeom prst="roundRect">
          <a:avLst>
            <a:gd name="adj" fmla="val 10000"/>
          </a:avLst>
        </a:prstGeom>
        <a:solidFill>
          <a:schemeClr val="accent3">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What is needed for CF patients in Egypt?</a:t>
          </a:r>
        </a:p>
      </dsp:txBody>
      <dsp:txXfrm>
        <a:off x="2131157" y="3469762"/>
        <a:ext cx="7029617" cy="901218"/>
      </dsp:txXfrm>
    </dsp:sp>
    <dsp:sp modelId="{3D1021F9-F21A-4169-8279-293B4E240815}">
      <dsp:nvSpPr>
        <dsp:cNvPr id="0" name=""/>
        <dsp:cNvSpPr/>
      </dsp:nvSpPr>
      <dsp:spPr>
        <a:xfrm>
          <a:off x="7790238" y="780880"/>
          <a:ext cx="622241" cy="62224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7930242" y="780880"/>
        <a:ext cx="342233" cy="468236"/>
      </dsp:txXfrm>
    </dsp:sp>
    <dsp:sp modelId="{434EB477-4B93-48B1-A136-B4BDC7B436D4}">
      <dsp:nvSpPr>
        <dsp:cNvPr id="0" name=""/>
        <dsp:cNvSpPr/>
      </dsp:nvSpPr>
      <dsp:spPr>
        <a:xfrm>
          <a:off x="8494783" y="1912228"/>
          <a:ext cx="622241" cy="622241"/>
        </a:xfrm>
        <a:prstGeom prst="downArrow">
          <a:avLst>
            <a:gd name="adj1" fmla="val 55000"/>
            <a:gd name="adj2" fmla="val 45000"/>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8634787" y="1912228"/>
        <a:ext cx="342233" cy="468236"/>
      </dsp:txXfrm>
    </dsp:sp>
    <dsp:sp modelId="{5AD210CA-6F58-437D-9ABB-4899BE1FA3B3}">
      <dsp:nvSpPr>
        <dsp:cNvPr id="0" name=""/>
        <dsp:cNvSpPr/>
      </dsp:nvSpPr>
      <dsp:spPr>
        <a:xfrm>
          <a:off x="9188813" y="3043576"/>
          <a:ext cx="622241" cy="622241"/>
        </a:xfrm>
        <a:prstGeom prst="downArrow">
          <a:avLst>
            <a:gd name="adj1" fmla="val 55000"/>
            <a:gd name="adj2" fmla="val 45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9328817" y="3043576"/>
        <a:ext cx="342233" cy="468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A1E43-46A0-401F-81B4-BF4F1EA63C4E}">
      <dsp:nvSpPr>
        <dsp:cNvPr id="0" name=""/>
        <dsp:cNvSpPr/>
      </dsp:nvSpPr>
      <dsp:spPr>
        <a:xfrm>
          <a:off x="3010097" y="2362145"/>
          <a:ext cx="1752205" cy="1752205"/>
        </a:xfrm>
        <a:prstGeom prst="ellipse">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a:t>High Treatment Burden</a:t>
          </a:r>
          <a:endParaRPr lang="en-US" sz="2200" b="1" kern="1200" dirty="0"/>
        </a:p>
      </dsp:txBody>
      <dsp:txXfrm>
        <a:off x="3266701" y="2618749"/>
        <a:ext cx="1238997" cy="1238997"/>
      </dsp:txXfrm>
    </dsp:sp>
    <dsp:sp modelId="{48F9876A-804D-414D-9F58-95F2A0338965}">
      <dsp:nvSpPr>
        <dsp:cNvPr id="0" name=""/>
        <dsp:cNvSpPr/>
      </dsp:nvSpPr>
      <dsp:spPr>
        <a:xfrm rot="10800000">
          <a:off x="1314239" y="2988558"/>
          <a:ext cx="1602585" cy="499378"/>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5534C74-514A-4778-82B2-4F79616310B1}">
      <dsp:nvSpPr>
        <dsp:cNvPr id="0" name=""/>
        <dsp:cNvSpPr/>
      </dsp:nvSpPr>
      <dsp:spPr>
        <a:xfrm>
          <a:off x="481941" y="2572409"/>
          <a:ext cx="1664595" cy="1331676"/>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a:t>Daily medical treatments</a:t>
          </a:r>
        </a:p>
      </dsp:txBody>
      <dsp:txXfrm>
        <a:off x="520944" y="2611412"/>
        <a:ext cx="1586589" cy="1253670"/>
      </dsp:txXfrm>
    </dsp:sp>
    <dsp:sp modelId="{DA45F9B4-60D0-4EEE-9FFA-F26B774CDC66}">
      <dsp:nvSpPr>
        <dsp:cNvPr id="0" name=""/>
        <dsp:cNvSpPr/>
      </dsp:nvSpPr>
      <dsp:spPr>
        <a:xfrm rot="13500000">
          <a:off x="1832856" y="1736507"/>
          <a:ext cx="1602585" cy="499378"/>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E48C7F7-63F2-4A5E-9B1E-A1DA6FEA8C02}">
      <dsp:nvSpPr>
        <dsp:cNvPr id="0" name=""/>
        <dsp:cNvSpPr/>
      </dsp:nvSpPr>
      <dsp:spPr>
        <a:xfrm>
          <a:off x="1235251" y="753759"/>
          <a:ext cx="1664595" cy="1331676"/>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a:t>Chest physiotherapy</a:t>
          </a:r>
        </a:p>
      </dsp:txBody>
      <dsp:txXfrm>
        <a:off x="1274254" y="792762"/>
        <a:ext cx="1586589" cy="1253670"/>
      </dsp:txXfrm>
    </dsp:sp>
    <dsp:sp modelId="{FBA7600D-1D3C-4365-A9B6-46EF3484A107}">
      <dsp:nvSpPr>
        <dsp:cNvPr id="0" name=""/>
        <dsp:cNvSpPr/>
      </dsp:nvSpPr>
      <dsp:spPr>
        <a:xfrm rot="16200000">
          <a:off x="3084907" y="1217890"/>
          <a:ext cx="1602585" cy="499378"/>
        </a:xfrm>
        <a:prstGeom prst="lef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BD2537E-A63C-468A-986D-47E6E68E9B73}">
      <dsp:nvSpPr>
        <dsp:cNvPr id="0" name=""/>
        <dsp:cNvSpPr/>
      </dsp:nvSpPr>
      <dsp:spPr>
        <a:xfrm>
          <a:off x="3053902" y="449"/>
          <a:ext cx="1664595" cy="1331676"/>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a:t>Dietary &amp; vitamin supplements</a:t>
          </a:r>
        </a:p>
      </dsp:txBody>
      <dsp:txXfrm>
        <a:off x="3092905" y="39452"/>
        <a:ext cx="1586589" cy="1253670"/>
      </dsp:txXfrm>
    </dsp:sp>
    <dsp:sp modelId="{5F8272E2-D581-47E2-8E9D-7CD838D36385}">
      <dsp:nvSpPr>
        <dsp:cNvPr id="0" name=""/>
        <dsp:cNvSpPr/>
      </dsp:nvSpPr>
      <dsp:spPr>
        <a:xfrm rot="18900000">
          <a:off x="4336958" y="1736507"/>
          <a:ext cx="1602585" cy="499378"/>
        </a:xfrm>
        <a:prstGeom prst="lef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3428DF5-BF30-44DC-93B5-5F20B788C2BE}">
      <dsp:nvSpPr>
        <dsp:cNvPr id="0" name=""/>
        <dsp:cNvSpPr/>
      </dsp:nvSpPr>
      <dsp:spPr>
        <a:xfrm>
          <a:off x="4872553" y="753759"/>
          <a:ext cx="1664595" cy="1331676"/>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a:t>Pancreatic enzyme replacement</a:t>
          </a:r>
        </a:p>
      </dsp:txBody>
      <dsp:txXfrm>
        <a:off x="4911556" y="792762"/>
        <a:ext cx="1586589" cy="1253670"/>
      </dsp:txXfrm>
    </dsp:sp>
    <dsp:sp modelId="{7EE56E61-A103-499A-841C-C8C32F083FEC}">
      <dsp:nvSpPr>
        <dsp:cNvPr id="0" name=""/>
        <dsp:cNvSpPr/>
      </dsp:nvSpPr>
      <dsp:spPr>
        <a:xfrm>
          <a:off x="4855574" y="2988558"/>
          <a:ext cx="1602585" cy="499378"/>
        </a:xfrm>
        <a:prstGeom prst="lef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2D61F15-AD4E-4B13-93B4-870E3752E474}">
      <dsp:nvSpPr>
        <dsp:cNvPr id="0" name=""/>
        <dsp:cNvSpPr/>
      </dsp:nvSpPr>
      <dsp:spPr>
        <a:xfrm>
          <a:off x="5625862" y="2572409"/>
          <a:ext cx="1664595" cy="1331676"/>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a:t>Respiratory medications</a:t>
          </a:r>
        </a:p>
      </dsp:txBody>
      <dsp:txXfrm>
        <a:off x="5664865" y="2611412"/>
        <a:ext cx="1586589" cy="125367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B55572-C363-42F9-9620-43F8644A76F9}" type="datetimeFigureOut">
              <a:rPr lang="en-US" smtClean="0"/>
              <a:t>3/22/2019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3F5D7-AD28-4A56-BD5C-2AB75EC1BBF8}" type="slidenum">
              <a:rPr lang="en-US" smtClean="0"/>
              <a:t>‹#›</a:t>
            </a:fld>
            <a:endParaRPr lang="en-US"/>
          </a:p>
        </p:txBody>
      </p:sp>
    </p:spTree>
    <p:extLst>
      <p:ext uri="{BB962C8B-B14F-4D97-AF65-F5344CB8AC3E}">
        <p14:creationId xmlns:p14="http://schemas.microsoft.com/office/powerpoint/2010/main" val="4137049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3F5D7-AD28-4A56-BD5C-2AB75EC1BBF8}" type="slidenum">
              <a:rPr lang="en-US" smtClean="0"/>
              <a:t>9</a:t>
            </a:fld>
            <a:endParaRPr lang="en-US"/>
          </a:p>
        </p:txBody>
      </p:sp>
    </p:spTree>
    <p:extLst>
      <p:ext uri="{BB962C8B-B14F-4D97-AF65-F5344CB8AC3E}">
        <p14:creationId xmlns:p14="http://schemas.microsoft.com/office/powerpoint/2010/main" val="29405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2" eaLnBrk="0" fontAlgn="base" hangingPunct="0">
              <a:spcBef>
                <a:spcPct val="30000"/>
              </a:spcBef>
              <a:spcAft>
                <a:spcPct val="0"/>
              </a:spcAft>
              <a:defRPr/>
            </a:pPr>
            <a:r>
              <a:rPr lang="en-US" dirty="0">
                <a:latin typeface="Times" pitchFamily="18" charset="0"/>
              </a:rPr>
              <a:t>The treatment burdens placed on patients with CF and their families are numerous, and the burden is significant regardless of age or disease severity.  Every day, patients must coordinate medical treatments, chest physiotherapy, dietary supplementation, and pancreatic enzyme replacement.  In addition, multiple respiratory medications must be administered – oral and aerosolized.</a:t>
            </a:r>
          </a:p>
          <a:p>
            <a:endParaRPr lang="en-US" dirty="0"/>
          </a:p>
        </p:txBody>
      </p:sp>
    </p:spTree>
    <p:extLst>
      <p:ext uri="{BB962C8B-B14F-4D97-AF65-F5344CB8AC3E}">
        <p14:creationId xmlns:p14="http://schemas.microsoft.com/office/powerpoint/2010/main" val="343513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age group is young but all of them had failure to thrive, digital clubbing is present in 25% of cases.</a:t>
            </a:r>
          </a:p>
        </p:txBody>
      </p:sp>
      <p:sp>
        <p:nvSpPr>
          <p:cNvPr id="4" name="Slide Number Placeholder 3"/>
          <p:cNvSpPr>
            <a:spLocks noGrp="1"/>
          </p:cNvSpPr>
          <p:nvPr>
            <p:ph type="sldNum" sz="quarter" idx="5"/>
          </p:nvPr>
        </p:nvSpPr>
        <p:spPr/>
        <p:txBody>
          <a:bodyPr/>
          <a:lstStyle/>
          <a:p>
            <a:fld id="{BF63F5D7-AD28-4A56-BD5C-2AB75EC1BBF8}" type="slidenum">
              <a:rPr lang="en-US" smtClean="0"/>
              <a:t>12</a:t>
            </a:fld>
            <a:endParaRPr lang="en-US"/>
          </a:p>
        </p:txBody>
      </p:sp>
    </p:spTree>
    <p:extLst>
      <p:ext uri="{BB962C8B-B14F-4D97-AF65-F5344CB8AC3E}">
        <p14:creationId xmlns:p14="http://schemas.microsoft.com/office/powerpoint/2010/main" val="1925930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Malnutrion</a:t>
            </a:r>
            <a:r>
              <a:rPr lang="en-US" dirty="0"/>
              <a:t> CF patients have the highest frequency of hospital admissions. Body Mass indices BMI predicts </a:t>
            </a:r>
            <a:r>
              <a:rPr lang="en-US" dirty="0" err="1"/>
              <a:t>nutrional</a:t>
            </a:r>
            <a:r>
              <a:rPr lang="en-US" dirty="0"/>
              <a:t> failure more sensitive than normal </a:t>
            </a:r>
            <a:r>
              <a:rPr lang="en-US" dirty="0" err="1"/>
              <a:t>anthropemetric</a:t>
            </a:r>
            <a:r>
              <a:rPr lang="en-US" dirty="0"/>
              <a:t> </a:t>
            </a:r>
            <a:r>
              <a:rPr lang="en-US" dirty="0" err="1"/>
              <a:t>meaurse</a:t>
            </a:r>
            <a:endParaRPr lang="en-US" dirty="0"/>
          </a:p>
          <a:p>
            <a:r>
              <a:rPr lang="en-US" dirty="0"/>
              <a:t>Height for age percentile, Weight for age percentile</a:t>
            </a:r>
          </a:p>
        </p:txBody>
      </p:sp>
      <p:sp>
        <p:nvSpPr>
          <p:cNvPr id="4" name="Slide Number Placeholder 3"/>
          <p:cNvSpPr>
            <a:spLocks noGrp="1"/>
          </p:cNvSpPr>
          <p:nvPr>
            <p:ph type="sldNum" sz="quarter" idx="5"/>
          </p:nvPr>
        </p:nvSpPr>
        <p:spPr/>
        <p:txBody>
          <a:bodyPr/>
          <a:lstStyle/>
          <a:p>
            <a:fld id="{BF63F5D7-AD28-4A56-BD5C-2AB75EC1BBF8}" type="slidenum">
              <a:rPr lang="en-US" smtClean="0"/>
              <a:t>15</a:t>
            </a:fld>
            <a:endParaRPr lang="en-US"/>
          </a:p>
        </p:txBody>
      </p:sp>
    </p:spTree>
    <p:extLst>
      <p:ext uri="{BB962C8B-B14F-4D97-AF65-F5344CB8AC3E}">
        <p14:creationId xmlns:p14="http://schemas.microsoft.com/office/powerpoint/2010/main" val="270301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Egypt as Mediterranean North African country, this strategic position attracted many invaders throughout its history. Therefore, in addition to its Pharaonic origin, gene ﬂow to its population occurred from the Ethiopian, Greco-Roman, Arab, Turkish, French and English settlers (</a:t>
            </a:r>
            <a:r>
              <a:rPr lang="en-US" dirty="0" err="1"/>
              <a:t>Temtamy</a:t>
            </a:r>
            <a:r>
              <a:rPr lang="en-US" dirty="0"/>
              <a:t> et al., 2010). The common heritage among the countries bordering the Mediterranean is not restricted to historical or cultural aspects. There are considerable commonalities in the gene pools of the Mediterranean Northern and Southern countries. This “genetic sharing” has resulted from considerable human movements (i.e., migration, invasion, and trade) throughout history in this area (</a:t>
            </a:r>
            <a:r>
              <a:rPr lang="en-US" dirty="0" err="1"/>
              <a:t>Temtamy</a:t>
            </a:r>
            <a:r>
              <a:rPr lang="en-US" dirty="0"/>
              <a:t> et al., 2010). Consequently, Egypt is not like other Arab countries and mutations in theCFTRgenehavebeeninﬂuencedbygeneﬂowcomingfromdiﬀerentpopulations.Furthermore, the high rate of consanguinity, infant and neonatal mortality in the Egyptian society will, therefore, increase CF incidence and private mutations</a:t>
            </a:r>
          </a:p>
        </p:txBody>
      </p:sp>
      <p:sp>
        <p:nvSpPr>
          <p:cNvPr id="4" name="Slide Number Placeholder 3"/>
          <p:cNvSpPr>
            <a:spLocks noGrp="1"/>
          </p:cNvSpPr>
          <p:nvPr>
            <p:ph type="sldNum" sz="quarter" idx="5"/>
          </p:nvPr>
        </p:nvSpPr>
        <p:spPr/>
        <p:txBody>
          <a:bodyPr/>
          <a:lstStyle/>
          <a:p>
            <a:fld id="{BF63F5D7-AD28-4A56-BD5C-2AB75EC1BBF8}" type="slidenum">
              <a:rPr lang="en-US" smtClean="0"/>
              <a:t>21</a:t>
            </a:fld>
            <a:endParaRPr lang="en-US"/>
          </a:p>
        </p:txBody>
      </p:sp>
    </p:spTree>
    <p:extLst>
      <p:ext uri="{BB962C8B-B14F-4D97-AF65-F5344CB8AC3E}">
        <p14:creationId xmlns:p14="http://schemas.microsoft.com/office/powerpoint/2010/main" val="389079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a:extLst>
              <a:ext uri="{FF2B5EF4-FFF2-40B4-BE49-F238E27FC236}">
                <a16:creationId xmlns:a16="http://schemas.microsoft.com/office/drawing/2014/main" id="{61F1E3A4-FFF3-408A-9F25-D21301EDAC67}"/>
              </a:ext>
            </a:extLst>
          </p:cNvPr>
          <p:cNvSpPr>
            <a:spLocks noGrp="1" noRot="1" noChangeAspect="1" noChangeArrowheads="1" noTextEdit="1"/>
          </p:cNvSpPr>
          <p:nvPr>
            <p:ph type="sldImg"/>
          </p:nvPr>
        </p:nvSpPr>
        <p:spPr>
          <a:ln/>
        </p:spPr>
      </p:sp>
      <p:sp>
        <p:nvSpPr>
          <p:cNvPr id="22531" name="Zástupný symbol pro poznámky 2">
            <a:extLst>
              <a:ext uri="{FF2B5EF4-FFF2-40B4-BE49-F238E27FC236}">
                <a16:creationId xmlns:a16="http://schemas.microsoft.com/office/drawing/2014/main" id="{3EAFA994-5F1C-4C0E-AF8D-8B7F019695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22532" name="Zástupný symbol pro číslo snímku 3">
            <a:extLst>
              <a:ext uri="{FF2B5EF4-FFF2-40B4-BE49-F238E27FC236}">
                <a16:creationId xmlns:a16="http://schemas.microsoft.com/office/drawing/2014/main" id="{79A44E86-39B8-4A5A-A435-944359957B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06D3E1-012C-424E-B72A-5D22E20ECD31}" type="slidenum">
              <a:rPr lang="en-US" altLang="pl-PL" smtClean="0"/>
              <a:pPr>
                <a:spcBef>
                  <a:spcPct val="0"/>
                </a:spcBef>
              </a:pPr>
              <a:t>22</a:t>
            </a:fld>
            <a:endParaRPr lang="en-US" altLang="pl-PL"/>
          </a:p>
        </p:txBody>
      </p:sp>
    </p:spTree>
    <p:extLst>
      <p:ext uri="{BB962C8B-B14F-4D97-AF65-F5344CB8AC3E}">
        <p14:creationId xmlns:p14="http://schemas.microsoft.com/office/powerpoint/2010/main" val="2327322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C1D472AF-4536-42EE-BCE1-16162B2A568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fld id="{23398017-E688-48A5-BDB6-FB85CD74734B}" type="slidenum">
              <a:rPr lang="cs-CZ" altLang="cs-CZ" smtClean="0">
                <a:solidFill>
                  <a:srgbClr val="000000"/>
                </a:solidFill>
              </a:rPr>
              <a:pPr/>
              <a:t>26</a:t>
            </a:fld>
            <a:endParaRPr lang="cs-CZ" altLang="cs-CZ">
              <a:solidFill>
                <a:srgbClr val="000000"/>
              </a:solidFill>
            </a:endParaRPr>
          </a:p>
        </p:txBody>
      </p:sp>
      <p:sp>
        <p:nvSpPr>
          <p:cNvPr id="4099" name="Rectangle 1">
            <a:extLst>
              <a:ext uri="{FF2B5EF4-FFF2-40B4-BE49-F238E27FC236}">
                <a16:creationId xmlns:a16="http://schemas.microsoft.com/office/drawing/2014/main" id="{0F3F2D46-393E-45C0-B850-C6B58657CE91}"/>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100" name="Rectangle 2">
            <a:extLst>
              <a:ext uri="{FF2B5EF4-FFF2-40B4-BE49-F238E27FC236}">
                <a16:creationId xmlns:a16="http://schemas.microsoft.com/office/drawing/2014/main" id="{524F23EF-4426-4C72-B7DA-D35313867EFB}"/>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cs-CZ" dirty="0">
                <a:latin typeface="Times New Roman" panose="02020603050405020304" pitchFamily="18" charset="0"/>
              </a:rPr>
              <a:t>Blue for triple combinations</a:t>
            </a:r>
          </a:p>
          <a:p>
            <a:r>
              <a:rPr lang="en-US" altLang="cs-CZ" dirty="0">
                <a:latin typeface="Times New Roman" panose="02020603050405020304" pitchFamily="18" charset="0"/>
              </a:rPr>
              <a:t>Red </a:t>
            </a:r>
            <a:r>
              <a:rPr lang="en-US" altLang="cs-CZ">
                <a:latin typeface="Times New Roman" panose="02020603050405020304" pitchFamily="18" charset="0"/>
              </a:rPr>
              <a:t>for Ivacaftor</a:t>
            </a:r>
            <a:endParaRPr lang="cs-CZ" altLang="cs-CZ" dirty="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4">
            <a:extLst>
              <a:ext uri="{FF2B5EF4-FFF2-40B4-BE49-F238E27FC236}">
                <a16:creationId xmlns:a16="http://schemas.microsoft.com/office/drawing/2014/main" id="{1355474D-1160-482F-9233-461D272B5C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tabLst>
                <a:tab pos="0" algn="l"/>
                <a:tab pos="452438" algn="l"/>
                <a:tab pos="908050" algn="l"/>
                <a:tab pos="1363663" algn="l"/>
                <a:tab pos="1819275" algn="l"/>
                <a:tab pos="2274888" algn="l"/>
                <a:tab pos="2730500" algn="l"/>
                <a:tab pos="3186113" algn="l"/>
                <a:tab pos="3641725" algn="l"/>
                <a:tab pos="4097338" algn="l"/>
                <a:tab pos="4552950" algn="l"/>
                <a:tab pos="5008563" algn="l"/>
                <a:tab pos="5464175" algn="l"/>
                <a:tab pos="5919788" algn="l"/>
                <a:tab pos="6375400" algn="l"/>
                <a:tab pos="6829425" algn="l"/>
                <a:tab pos="7285038" algn="l"/>
                <a:tab pos="7740650" algn="l"/>
                <a:tab pos="8196263" algn="l"/>
                <a:tab pos="8651875" algn="l"/>
                <a:tab pos="9107488" algn="l"/>
              </a:tabLst>
              <a:defRPr sz="1200">
                <a:solidFill>
                  <a:schemeClr val="tx1"/>
                </a:solidFill>
                <a:latin typeface="Arial" panose="020B0604020202020204" pitchFamily="34" charset="0"/>
              </a:defRPr>
            </a:lvl1pPr>
            <a:lvl2pPr marL="742950" indent="-285750">
              <a:spcBef>
                <a:spcPct val="30000"/>
              </a:spcBef>
              <a:tabLst>
                <a:tab pos="0" algn="l"/>
                <a:tab pos="452438" algn="l"/>
                <a:tab pos="908050" algn="l"/>
                <a:tab pos="1363663" algn="l"/>
                <a:tab pos="1819275" algn="l"/>
                <a:tab pos="2274888" algn="l"/>
                <a:tab pos="2730500" algn="l"/>
                <a:tab pos="3186113" algn="l"/>
                <a:tab pos="3641725" algn="l"/>
                <a:tab pos="4097338" algn="l"/>
                <a:tab pos="4552950" algn="l"/>
                <a:tab pos="5008563" algn="l"/>
                <a:tab pos="5464175" algn="l"/>
                <a:tab pos="5919788" algn="l"/>
                <a:tab pos="6375400" algn="l"/>
                <a:tab pos="6829425" algn="l"/>
                <a:tab pos="7285038" algn="l"/>
                <a:tab pos="7740650" algn="l"/>
                <a:tab pos="8196263" algn="l"/>
                <a:tab pos="8651875" algn="l"/>
                <a:tab pos="9107488" algn="l"/>
              </a:tabLst>
              <a:defRPr sz="1200">
                <a:solidFill>
                  <a:schemeClr val="tx1"/>
                </a:solidFill>
                <a:latin typeface="Arial" panose="020B0604020202020204" pitchFamily="34" charset="0"/>
              </a:defRPr>
            </a:lvl2pPr>
            <a:lvl3pPr marL="1143000" indent="-228600">
              <a:spcBef>
                <a:spcPct val="30000"/>
              </a:spcBef>
              <a:tabLst>
                <a:tab pos="0" algn="l"/>
                <a:tab pos="452438" algn="l"/>
                <a:tab pos="908050" algn="l"/>
                <a:tab pos="1363663" algn="l"/>
                <a:tab pos="1819275" algn="l"/>
                <a:tab pos="2274888" algn="l"/>
                <a:tab pos="2730500" algn="l"/>
                <a:tab pos="3186113" algn="l"/>
                <a:tab pos="3641725" algn="l"/>
                <a:tab pos="4097338" algn="l"/>
                <a:tab pos="4552950" algn="l"/>
                <a:tab pos="5008563" algn="l"/>
                <a:tab pos="5464175" algn="l"/>
                <a:tab pos="5919788" algn="l"/>
                <a:tab pos="6375400" algn="l"/>
                <a:tab pos="6829425" algn="l"/>
                <a:tab pos="7285038" algn="l"/>
                <a:tab pos="7740650" algn="l"/>
                <a:tab pos="8196263" algn="l"/>
                <a:tab pos="8651875" algn="l"/>
                <a:tab pos="9107488" algn="l"/>
              </a:tabLst>
              <a:defRPr sz="1200">
                <a:solidFill>
                  <a:schemeClr val="tx1"/>
                </a:solidFill>
                <a:latin typeface="Arial" panose="020B0604020202020204" pitchFamily="34" charset="0"/>
              </a:defRPr>
            </a:lvl3pPr>
            <a:lvl4pPr marL="1600200" indent="-228600">
              <a:spcBef>
                <a:spcPct val="30000"/>
              </a:spcBef>
              <a:tabLst>
                <a:tab pos="0" algn="l"/>
                <a:tab pos="452438" algn="l"/>
                <a:tab pos="908050" algn="l"/>
                <a:tab pos="1363663" algn="l"/>
                <a:tab pos="1819275" algn="l"/>
                <a:tab pos="2274888" algn="l"/>
                <a:tab pos="2730500" algn="l"/>
                <a:tab pos="3186113" algn="l"/>
                <a:tab pos="3641725" algn="l"/>
                <a:tab pos="4097338" algn="l"/>
                <a:tab pos="4552950" algn="l"/>
                <a:tab pos="5008563" algn="l"/>
                <a:tab pos="5464175" algn="l"/>
                <a:tab pos="5919788" algn="l"/>
                <a:tab pos="6375400" algn="l"/>
                <a:tab pos="6829425" algn="l"/>
                <a:tab pos="7285038" algn="l"/>
                <a:tab pos="7740650" algn="l"/>
                <a:tab pos="8196263" algn="l"/>
                <a:tab pos="8651875" algn="l"/>
                <a:tab pos="9107488" algn="l"/>
              </a:tabLst>
              <a:defRPr sz="1200">
                <a:solidFill>
                  <a:schemeClr val="tx1"/>
                </a:solidFill>
                <a:latin typeface="Arial" panose="020B0604020202020204" pitchFamily="34" charset="0"/>
              </a:defRPr>
            </a:lvl4pPr>
            <a:lvl5pPr marL="2057400" indent="-228600">
              <a:spcBef>
                <a:spcPct val="30000"/>
              </a:spcBef>
              <a:tabLst>
                <a:tab pos="0" algn="l"/>
                <a:tab pos="452438" algn="l"/>
                <a:tab pos="908050" algn="l"/>
                <a:tab pos="1363663" algn="l"/>
                <a:tab pos="1819275" algn="l"/>
                <a:tab pos="2274888" algn="l"/>
                <a:tab pos="2730500" algn="l"/>
                <a:tab pos="3186113" algn="l"/>
                <a:tab pos="3641725" algn="l"/>
                <a:tab pos="4097338" algn="l"/>
                <a:tab pos="4552950" algn="l"/>
                <a:tab pos="5008563" algn="l"/>
                <a:tab pos="5464175" algn="l"/>
                <a:tab pos="5919788" algn="l"/>
                <a:tab pos="6375400" algn="l"/>
                <a:tab pos="6829425" algn="l"/>
                <a:tab pos="7285038" algn="l"/>
                <a:tab pos="7740650" algn="l"/>
                <a:tab pos="8196263" algn="l"/>
                <a:tab pos="8651875" algn="l"/>
                <a:tab pos="9107488"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452438" algn="l"/>
                <a:tab pos="908050" algn="l"/>
                <a:tab pos="1363663" algn="l"/>
                <a:tab pos="1819275" algn="l"/>
                <a:tab pos="2274888" algn="l"/>
                <a:tab pos="2730500" algn="l"/>
                <a:tab pos="3186113" algn="l"/>
                <a:tab pos="3641725" algn="l"/>
                <a:tab pos="4097338" algn="l"/>
                <a:tab pos="4552950" algn="l"/>
                <a:tab pos="5008563" algn="l"/>
                <a:tab pos="5464175" algn="l"/>
                <a:tab pos="5919788" algn="l"/>
                <a:tab pos="6375400" algn="l"/>
                <a:tab pos="6829425" algn="l"/>
                <a:tab pos="7285038" algn="l"/>
                <a:tab pos="7740650" algn="l"/>
                <a:tab pos="8196263" algn="l"/>
                <a:tab pos="8651875" algn="l"/>
                <a:tab pos="9107488"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452438" algn="l"/>
                <a:tab pos="908050" algn="l"/>
                <a:tab pos="1363663" algn="l"/>
                <a:tab pos="1819275" algn="l"/>
                <a:tab pos="2274888" algn="l"/>
                <a:tab pos="2730500" algn="l"/>
                <a:tab pos="3186113" algn="l"/>
                <a:tab pos="3641725" algn="l"/>
                <a:tab pos="4097338" algn="l"/>
                <a:tab pos="4552950" algn="l"/>
                <a:tab pos="5008563" algn="l"/>
                <a:tab pos="5464175" algn="l"/>
                <a:tab pos="5919788" algn="l"/>
                <a:tab pos="6375400" algn="l"/>
                <a:tab pos="6829425" algn="l"/>
                <a:tab pos="7285038" algn="l"/>
                <a:tab pos="7740650" algn="l"/>
                <a:tab pos="8196263" algn="l"/>
                <a:tab pos="8651875" algn="l"/>
                <a:tab pos="9107488"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452438" algn="l"/>
                <a:tab pos="908050" algn="l"/>
                <a:tab pos="1363663" algn="l"/>
                <a:tab pos="1819275" algn="l"/>
                <a:tab pos="2274888" algn="l"/>
                <a:tab pos="2730500" algn="l"/>
                <a:tab pos="3186113" algn="l"/>
                <a:tab pos="3641725" algn="l"/>
                <a:tab pos="4097338" algn="l"/>
                <a:tab pos="4552950" algn="l"/>
                <a:tab pos="5008563" algn="l"/>
                <a:tab pos="5464175" algn="l"/>
                <a:tab pos="5919788" algn="l"/>
                <a:tab pos="6375400" algn="l"/>
                <a:tab pos="6829425" algn="l"/>
                <a:tab pos="7285038" algn="l"/>
                <a:tab pos="7740650" algn="l"/>
                <a:tab pos="8196263" algn="l"/>
                <a:tab pos="8651875" algn="l"/>
                <a:tab pos="9107488"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452438" algn="l"/>
                <a:tab pos="908050" algn="l"/>
                <a:tab pos="1363663" algn="l"/>
                <a:tab pos="1819275" algn="l"/>
                <a:tab pos="2274888" algn="l"/>
                <a:tab pos="2730500" algn="l"/>
                <a:tab pos="3186113" algn="l"/>
                <a:tab pos="3641725" algn="l"/>
                <a:tab pos="4097338" algn="l"/>
                <a:tab pos="4552950" algn="l"/>
                <a:tab pos="5008563" algn="l"/>
                <a:tab pos="5464175" algn="l"/>
                <a:tab pos="5919788" algn="l"/>
                <a:tab pos="6375400" algn="l"/>
                <a:tab pos="6829425" algn="l"/>
                <a:tab pos="7285038" algn="l"/>
                <a:tab pos="7740650" algn="l"/>
                <a:tab pos="8196263" algn="l"/>
                <a:tab pos="8651875" algn="l"/>
                <a:tab pos="9107488" algn="l"/>
              </a:tabLst>
              <a:defRPr sz="1200">
                <a:solidFill>
                  <a:schemeClr val="tx1"/>
                </a:solidFill>
                <a:latin typeface="Arial" panose="020B0604020202020204" pitchFamily="34" charset="0"/>
              </a:defRPr>
            </a:lvl9pPr>
          </a:lstStyle>
          <a:p>
            <a:pPr>
              <a:spcBef>
                <a:spcPct val="0"/>
              </a:spcBef>
            </a:pPr>
            <a:fld id="{25711284-CE65-464D-8AB6-77C455BEEC64}" type="slidenum">
              <a:rPr lang="en-GB" altLang="en-US" smtClean="0">
                <a:solidFill>
                  <a:srgbClr val="000000"/>
                </a:solidFill>
                <a:latin typeface="Times New Roman" panose="02020603050405020304" pitchFamily="18" charset="0"/>
                <a:ea typeface="MS PGothic" panose="020B0600070205080204" pitchFamily="34" charset="-128"/>
              </a:rPr>
              <a:pPr>
                <a:spcBef>
                  <a:spcPct val="0"/>
                </a:spcBef>
              </a:pPr>
              <a:t>28</a:t>
            </a:fld>
            <a:endParaRPr lang="en-GB" altLang="en-US">
              <a:solidFill>
                <a:srgbClr val="000000"/>
              </a:solidFill>
              <a:latin typeface="Times New Roman" panose="02020603050405020304" pitchFamily="18" charset="0"/>
              <a:ea typeface="MS PGothic" panose="020B0600070205080204" pitchFamily="34" charset="-128"/>
            </a:endParaRPr>
          </a:p>
        </p:txBody>
      </p:sp>
      <p:sp>
        <p:nvSpPr>
          <p:cNvPr id="35843" name="Rectangle 1">
            <a:extLst>
              <a:ext uri="{FF2B5EF4-FFF2-40B4-BE49-F238E27FC236}">
                <a16:creationId xmlns:a16="http://schemas.microsoft.com/office/drawing/2014/main" id="{6DD0ADA5-3B88-4D3A-A7BF-B50637DB8FBB}"/>
              </a:ext>
            </a:extLst>
          </p:cNvPr>
          <p:cNvSpPr>
            <a:spLocks noGrp="1" noRot="1" noChangeAspect="1" noChangeArrowheads="1" noTextEdit="1"/>
          </p:cNvSpPr>
          <p:nvPr>
            <p:ph type="sldImg"/>
          </p:nvPr>
        </p:nvSpPr>
        <p:spPr>
          <a:xfrm>
            <a:off x="92075" y="746125"/>
            <a:ext cx="6600825" cy="37131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2">
            <a:extLst>
              <a:ext uri="{FF2B5EF4-FFF2-40B4-BE49-F238E27FC236}">
                <a16:creationId xmlns:a16="http://schemas.microsoft.com/office/drawing/2014/main" id="{5602A71A-9AF0-4BBE-BFB9-BE308E5F290E}"/>
              </a:ext>
            </a:extLst>
          </p:cNvPr>
          <p:cNvSpPr>
            <a:spLocks noGrp="1" noChangeArrowheads="1"/>
          </p:cNvSpPr>
          <p:nvPr>
            <p:ph type="body" idx="1"/>
          </p:nvPr>
        </p:nvSpPr>
        <p:spPr>
          <a:xfrm>
            <a:off x="906463" y="4718050"/>
            <a:ext cx="4970462"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Meeting the Needs of a Growing Population With nearly 96 million people and 2.6 million births each year, Egypt has the largest and fastest growing population in the Arab world. </a:t>
            </a:r>
          </a:p>
          <a:p>
            <a:r>
              <a:rPr lang="en-US" dirty="0"/>
              <a:t>To meet the country’s goal of providing free neonatal screening to all Egyptian newborns, MOHP worked with PerkinElmer to construct the Egyptian Newborn Screening Laboratory in Cairo. This state-of-the-art facility features PerkinElmer’s Genetic Screening Processor® (GSP®) and Specimen Gate® Informatics, the most sophisticated neonatal screening tools available. In combination with PerkinElmer’s assistance in significantly upgrading the laboratory’s technology systems, the Egyptian Newborn Screening Laboratory now stands front and center as the world’s largest such screening facility, based on the number of heel-prick tests for congenital hypothyroidism that it conducts each year</a:t>
            </a:r>
          </a:p>
          <a:p>
            <a:endParaRPr lang="en-US" dirty="0"/>
          </a:p>
        </p:txBody>
      </p:sp>
      <p:sp>
        <p:nvSpPr>
          <p:cNvPr id="4" name="Slide Number Placeholder 3"/>
          <p:cNvSpPr>
            <a:spLocks noGrp="1"/>
          </p:cNvSpPr>
          <p:nvPr>
            <p:ph type="sldNum" sz="quarter" idx="5"/>
          </p:nvPr>
        </p:nvSpPr>
        <p:spPr/>
        <p:txBody>
          <a:bodyPr/>
          <a:lstStyle/>
          <a:p>
            <a:fld id="{BF63F5D7-AD28-4A56-BD5C-2AB75EC1BBF8}" type="slidenum">
              <a:rPr lang="en-US" smtClean="0"/>
              <a:t>29</a:t>
            </a:fld>
            <a:endParaRPr lang="en-US"/>
          </a:p>
        </p:txBody>
      </p:sp>
    </p:spTree>
    <p:extLst>
      <p:ext uri="{BB962C8B-B14F-4D97-AF65-F5344CB8AC3E}">
        <p14:creationId xmlns:p14="http://schemas.microsoft.com/office/powerpoint/2010/main" val="1453228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CF disease manifestations can start very early and are often ini- tially overlooked by health care providers as the first signs and symptoms can be non-specific. On the other hand, the natural history studies of CF disease have demonstrated that lung dis- ease can progress even in the absence of clinical symp- toms [10–12], providing a strong rationale for initiating therapy before irreversible organ damage occurs. In the absence of NBS, infants can face symptoms of severe fat and protein mal- nutrition, sometimes ‘kwashiorkor’-like, as well as symptoms of advanced pulmonary disease before a diagnosis of CF and con- sequent adequate therapy are established. It was therefore sug- gested that early identification of CF disease in infants, ideally before disease symptoms develop, will help to prevent these early disease complications. </a:t>
            </a:r>
          </a:p>
          <a:p>
            <a:endParaRPr lang="en-US">
              <a:latin typeface="Calibri" charset="0"/>
            </a:endParaRPr>
          </a:p>
          <a:p>
            <a:endParaRPr lang="en-US">
              <a:latin typeface="Calibri" charset="0"/>
            </a:endParaRPr>
          </a:p>
          <a:p>
            <a:r>
              <a:rPr lang="en-US">
                <a:latin typeface="Calibri" charset="0"/>
              </a:rPr>
              <a:t>In the Cochrane review published in 2009, the Wisconsin NBS trial was the only trial meeting randomized controlled trial cri- teria [48]. As per reviewers’ conclusion, there was an apparent nutritional benefit in screened newborns with less risk for severe malnutrition in the screened newborn groups defined as weight or height below the 10th percentile compared to new- borns identified by clinical diagnosis. Poor nutrition and low a-tocopherol levels (vitamin E, &lt;300 mg/dl), but not the time of the CF diagnosis or a CF diagnosis itself, also had negative long-term effects on CF patients as they were associated with reduced cognitive performance of CF patients at age 10 [49]. Koscik RL, Farrell PM, Kosorok MR, et al. Cognitive function of children with cystic fibrosis: deleterious effect of early malnutrition. Pediatrics 2004;113(6): 1549-58 </a:t>
            </a:r>
          </a:p>
          <a:p>
            <a:endParaRPr lang="en-US">
              <a:latin typeface="Calibri" charset="0"/>
            </a:endParaRPr>
          </a:p>
          <a:p>
            <a:endParaRPr lang="en-US">
              <a:latin typeface="Calibri" charset="0"/>
            </a:endParaRPr>
          </a:p>
          <a:p>
            <a:endParaRPr lang="en-US">
              <a:latin typeface="Calibri" charset="0"/>
            </a:endParaRPr>
          </a:p>
          <a:p>
            <a:r>
              <a:rPr lang="en-US">
                <a:latin typeface="Calibri" charset="0"/>
              </a:rPr>
              <a:t>On the basis of the available data, the Cochrane review further concluded that CF NBS seemed to provide potential for better pulmonary outcomes, but confounding factors such as a high </a:t>
            </a:r>
          </a:p>
          <a:p>
            <a:endParaRPr lang="en-US">
              <a:latin typeface="Calibri" charset="0"/>
            </a:endParaRPr>
          </a:p>
          <a:p>
            <a:r>
              <a:rPr lang="en-US">
                <a:latin typeface="Calibri" charset="0"/>
              </a:rPr>
              <a:t>infection rate with Pseudomonas aeruginosa within the Wiscon- sin NBS study affected the ability to detect differences in pulmonary disease markers between the screened and clinical diagnosed newborns. This high infection rate with P. aeruginosa was mainly due to lack of strict infection control policies sepa- rating newly diagnosed CF newborns from established and infected CF patients, which subsequently have been imple- mented [50]. The lack of association between NBS and lung dis- ease became more apparent in a recently published analysis using longitudinal lung function and chest x-ray data obtained over a 27-year observation period from the Wisconsin NBS study group. Poor growth, hospitalizations and infection with mucoid P. aeruginosa were identified as significant contributors to the decline in lung function, whereas early diagnosis by CF NBS screening had no effect on the decline in lung function in a multi-variable equation model [51]. Sanders DB, Li Z, Laxova A, et al. Risk factors for the progression of cystic fibrosis lung disease throughout childhood. Ann Am Thorac Soc 2014;11(1):63-72 </a:t>
            </a:r>
          </a:p>
          <a:p>
            <a:endParaRPr lang="en-US">
              <a:latin typeface="Calibri" charset="0"/>
            </a:endParaRPr>
          </a:p>
          <a:p>
            <a:r>
              <a:rPr lang="fr-FR">
                <a:latin typeface="Calibri" charset="0"/>
              </a:rPr>
              <a:t>Ann Am Thorac Soc</a:t>
            </a:r>
            <a:r>
              <a:rPr lang="fr-FR" u="sng">
                <a:latin typeface="Calibri" charset="0"/>
              </a:rPr>
              <a:t>. 2014 Jan;11(1):63-72. doi: 10.1513/AnnalsATS.201309-303OC.</a:t>
            </a:r>
          </a:p>
          <a:p>
            <a:r>
              <a:rPr lang="fr-FR" b="1" u="sng">
                <a:latin typeface="Calibri" charset="0"/>
              </a:rPr>
              <a:t>Risk factors for the progression of cystic fibrosis lung disease throughout childhood.</a:t>
            </a:r>
          </a:p>
          <a:p>
            <a:r>
              <a:rPr lang="fr-FR" u="sng">
                <a:latin typeface="Calibri" charset="0"/>
              </a:rPr>
              <a:t>Sanders DB1, Li Z, Laxova A, Rock MJ, Levy H, Collins J, Ferec C, Farrell PM.</a:t>
            </a:r>
          </a:p>
          <a:p>
            <a:r>
              <a:rPr lang="fr-FR" b="1" u="sng">
                <a:latin typeface="Calibri" charset="0"/>
              </a:rPr>
              <a:t>Author information</a:t>
            </a:r>
          </a:p>
          <a:p>
            <a:endParaRPr lang="fr-FR" b="1" u="sng">
              <a:latin typeface="Calibri" charset="0"/>
            </a:endParaRPr>
          </a:p>
          <a:p>
            <a:endParaRPr lang="fr-FR" u="sng">
              <a:latin typeface="Calibri" charset="0"/>
            </a:endParaRPr>
          </a:p>
          <a:p>
            <a:r>
              <a:rPr lang="fr-FR" b="1" u="sng">
                <a:latin typeface="Calibri" charset="0"/>
              </a:rPr>
              <a:t>Abstract</a:t>
            </a:r>
            <a:endParaRPr lang="fr-FR" u="sng">
              <a:latin typeface="Calibri" charset="0"/>
            </a:endParaRPr>
          </a:p>
          <a:p>
            <a:r>
              <a:rPr lang="fr-FR" b="1" u="sng">
                <a:latin typeface="Calibri" charset="0"/>
              </a:rPr>
              <a:t>RATIONALE:</a:t>
            </a:r>
          </a:p>
          <a:p>
            <a:r>
              <a:rPr lang="fr-FR" u="sng">
                <a:latin typeface="Calibri" charset="0"/>
              </a:rPr>
              <a:t>Previous studies of risk factors for progression of lung disease in cystic fibrosis (CF) have suffered from limitations that preclude a comprehensive understanding of the determinants of CF lung disease throughout childhood. The epidemiologic component of the 27-year Wisconsin Randomized Clinical Trial of CF Neonatal Screening Project (WI RCT) afforded us a unique opportunity to evaluate the significance of potential intrinsic and extrinsic risk factors for lung disease in children with CF.</a:t>
            </a:r>
          </a:p>
          <a:p>
            <a:r>
              <a:rPr lang="fr-FR" b="1" u="sng">
                <a:latin typeface="Calibri" charset="0"/>
              </a:rPr>
              <a:t>OBJECTIVES:</a:t>
            </a:r>
          </a:p>
          <a:p>
            <a:r>
              <a:rPr lang="fr-FR" u="sng">
                <a:latin typeface="Calibri" charset="0"/>
              </a:rPr>
              <a:t>Describe the most important intrinsic and extrinsic risk factors for progression of lung disease in children with CF.</a:t>
            </a:r>
          </a:p>
          <a:p>
            <a:r>
              <a:rPr lang="fr-FR" b="1" u="sng">
                <a:latin typeface="Calibri" charset="0"/>
              </a:rPr>
              <a:t>METHODS:</a:t>
            </a:r>
          </a:p>
          <a:p>
            <a:r>
              <a:rPr lang="fr-FR" u="sng">
                <a:latin typeface="Calibri" charset="0"/>
              </a:rPr>
              <a:t>Variables hypothesized at the onset of the WI RCT study to be determinants of the progression of lung disease and potential risk factors previously identified in the WI RCT study were assessed with multivariable generalized estimating equation models for repeated measures of chest radiograph scores and pulmonary function tests in the WI RCT cohort.</a:t>
            </a:r>
          </a:p>
          <a:p>
            <a:r>
              <a:rPr lang="fr-FR" b="1" u="sng">
                <a:latin typeface="Calibri" charset="0"/>
              </a:rPr>
              <a:t>MEASUREMENTS AND MAIN RESULTS:</a:t>
            </a:r>
          </a:p>
          <a:p>
            <a:r>
              <a:rPr lang="fr-FR" u="sng">
                <a:latin typeface="Calibri" charset="0"/>
              </a:rPr>
              <a:t>Combining all patients in the WI RCT, 132 subjects were observed for a mean of 16 years and contributed 1,579 chest radiographs, and 1,792 pulmonary function tests. The significant determinants of lung disease include genotype, poor growth, hospitalizations, meconium ileus, and infection with mucoid Pseudomonas aeruginosa. The previously described negative effect of female sex was not seen.</a:t>
            </a:r>
          </a:p>
          <a:p>
            <a:r>
              <a:rPr lang="fr-FR" b="1" u="sng">
                <a:latin typeface="Calibri" charset="0"/>
              </a:rPr>
              <a:t>CONCLUSIONS:</a:t>
            </a:r>
          </a:p>
          <a:p>
            <a:r>
              <a:rPr lang="fr-FR" u="sng">
                <a:latin typeface="Calibri" charset="0"/>
              </a:rPr>
              <a:t>Modifiable extrinsic risk factors are the major determinants of progression of lung disease in children with CF. Better interventions to prevent or treat these risk factors may lead to improvements in lung health for children with CF.</a:t>
            </a:r>
          </a:p>
          <a:p>
            <a:endParaRPr lang="en-US">
              <a:latin typeface="Calibri" charset="0"/>
            </a:endParaRPr>
          </a:p>
          <a:p>
            <a:endParaRPr lang="en-US">
              <a:latin typeface="Calibri" charset="0"/>
            </a:endParaRPr>
          </a:p>
          <a:p>
            <a:endParaRPr lang="en-US">
              <a:latin typeface="Calibri" charset="0"/>
            </a:endParaRPr>
          </a:p>
          <a:p>
            <a:r>
              <a:rPr lang="en-US">
                <a:latin typeface="Calibri" charset="0"/>
              </a:rPr>
              <a:t>In a similar approach, CF colleagues in the UK, Wales and West Midlands, screened newborns for CF every alternating week from 1985 to 1989 in two CF centers. The investigators did not find any difference in nutritional status between the screened versus non-screened CF children in a 5-year follow-up period. However, clinically identified CF children had signifi- cantly more frequent and longer hospital admissions [52]. Less CF-related complications have also been reported in NBS-screened CF patients when compared with clinically iden- tified CF patients in a study that used the clinical data from the US CF data registry for their analysis [53]. Accurso FJ, Sontag MK, Wagener JS. Complications associated with symptomatic diagnosis in infants with cystic fibrosis.</a:t>
            </a:r>
            <a:br>
              <a:rPr lang="en-US">
                <a:latin typeface="Calibri" charset="0"/>
              </a:rPr>
            </a:br>
            <a:r>
              <a:rPr lang="en-US">
                <a:latin typeface="Calibri" charset="0"/>
              </a:rPr>
              <a:t>J Pediatr 2005;147(3 Suppl):S37-41 </a:t>
            </a:r>
          </a:p>
          <a:p>
            <a:endParaRPr lang="en-US">
              <a:latin typeface="Calibri" charset="0"/>
            </a:endParaRPr>
          </a:p>
          <a:p>
            <a:r>
              <a:rPr lang="en-US">
                <a:latin typeface="Calibri" charset="0"/>
              </a:rPr>
              <a:t>J Pediatr</a:t>
            </a:r>
            <a:r>
              <a:rPr lang="en-US" u="sng">
                <a:latin typeface="Calibri" charset="0"/>
              </a:rPr>
              <a:t>. 2005 Sep;147(3 Suppl):S37-41.</a:t>
            </a:r>
          </a:p>
          <a:p>
            <a:r>
              <a:rPr lang="en-US" b="1" u="sng">
                <a:latin typeface="Calibri" charset="0"/>
              </a:rPr>
              <a:t>Complications associated with symptomatic diagnosis in infants with cystic fibrosis.</a:t>
            </a:r>
          </a:p>
          <a:p>
            <a:r>
              <a:rPr lang="en-US" u="sng">
                <a:latin typeface="Calibri" charset="0"/>
              </a:rPr>
              <a:t>Accurso FJ1, Sontag MK, Wagener JS.</a:t>
            </a:r>
          </a:p>
          <a:p>
            <a:r>
              <a:rPr lang="en-US" b="1" u="sng">
                <a:latin typeface="Calibri" charset="0"/>
              </a:rPr>
              <a:t>Author information</a:t>
            </a:r>
          </a:p>
          <a:p>
            <a:endParaRPr lang="en-US" b="1" u="sng">
              <a:latin typeface="Calibri" charset="0"/>
            </a:endParaRPr>
          </a:p>
          <a:p>
            <a:endParaRPr lang="en-US" u="sng">
              <a:latin typeface="Calibri" charset="0"/>
            </a:endParaRPr>
          </a:p>
          <a:p>
            <a:r>
              <a:rPr lang="en-US" b="1" u="sng">
                <a:latin typeface="Calibri" charset="0"/>
              </a:rPr>
              <a:t>Abstract</a:t>
            </a:r>
            <a:endParaRPr lang="en-US" u="sng">
              <a:latin typeface="Calibri" charset="0"/>
            </a:endParaRPr>
          </a:p>
          <a:p>
            <a:r>
              <a:rPr lang="en-US" b="1" u="sng">
                <a:latin typeface="Calibri" charset="0"/>
              </a:rPr>
              <a:t>OBJECTIVE:</a:t>
            </a:r>
          </a:p>
          <a:p>
            <a:r>
              <a:rPr lang="en-US" u="sng">
                <a:latin typeface="Calibri" charset="0"/>
              </a:rPr>
              <a:t>To determine the complication and hospitalization rates in children with cystic fibrosis (CF) by mode of diagnosis.</a:t>
            </a:r>
          </a:p>
          <a:p>
            <a:r>
              <a:rPr lang="en-US" b="1" u="sng">
                <a:latin typeface="Calibri" charset="0"/>
              </a:rPr>
              <a:t>STUDY DESIGN:</a:t>
            </a:r>
          </a:p>
          <a:p>
            <a:r>
              <a:rPr lang="en-US" u="sng">
                <a:latin typeface="Calibri" charset="0"/>
              </a:rPr>
              <a:t>Newly diagnosed cases of CF were identified from the Cystic Fibrosis Foundation National Patient Registry for 2000 through 2002. Cases were categorized as symptomatic diagnosis (SYMP; n = 1760), prenatal diagnosis (PRE; n = 66), diagnosis by means of newborn screening (NBS; n = 256), or presentation with meconium ileus (MI; n = 484). Complications were defined for the calendar year of diagnosis as stunting (length &lt;3rd percentile), wasting (weight &lt;3rd percentile), positive Pseudomonas aeruginosa culture results, and hypoelectrolytemia or edema and hypoproteinemia.</a:t>
            </a:r>
          </a:p>
          <a:p>
            <a:r>
              <a:rPr lang="en-US" b="1" u="sng">
                <a:latin typeface="Calibri" charset="0"/>
              </a:rPr>
              <a:t>RESULTS:</a:t>
            </a:r>
          </a:p>
          <a:p>
            <a:r>
              <a:rPr lang="en-US" u="sng">
                <a:latin typeface="Calibri" charset="0"/>
              </a:rPr>
              <a:t>For infants (age &lt;12 months), 70% of patients with SYMP had at least 1 complication or hospitalization, compared with 29% for patients with NBS diagnosis (P &lt; .0001). Cross-sectional data for 2002 showed that patients with SYMP had significantly more complications compared with patients with NBS diagnosis as old as 20 years. When compared with patients with NBS diagnosis, patients with SYMP had increased mucoid P aeruginosa (P &lt; .05) and decreased pulmonary function as assessed by means of forced expiratory volume in 1 second (P &lt; .01).</a:t>
            </a:r>
          </a:p>
          <a:p>
            <a:r>
              <a:rPr lang="en-US" b="1" u="sng">
                <a:latin typeface="Calibri" charset="0"/>
              </a:rPr>
              <a:t>CONCLUSIONS:</a:t>
            </a:r>
          </a:p>
          <a:p>
            <a:r>
              <a:rPr lang="en-US" u="sng">
                <a:latin typeface="Calibri" charset="0"/>
              </a:rPr>
              <a:t>SYMP of CF is associated with increased complication rates throughout infancy, childhood, and adolescence when compared with NBS diagnosis.</a:t>
            </a:r>
          </a:p>
          <a:p>
            <a:endParaRPr lang="en-US">
              <a:latin typeface="Calibri" charset="0"/>
            </a:endParaRPr>
          </a:p>
          <a:p>
            <a:endParaRPr lang="en-US">
              <a:latin typeface="Calibri" charset="0"/>
            </a:endParaRPr>
          </a:p>
          <a:p>
            <a:endParaRPr lang="en-US">
              <a:latin typeface="Calibri" charset="0"/>
            </a:endParaRPr>
          </a:p>
          <a:p>
            <a:endParaRPr lang="en-US">
              <a:latin typeface="Calibri" charset="0"/>
            </a:endParaRPr>
          </a:p>
          <a:p>
            <a:endParaRPr lang="en-US">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8572DFE-FF36-1A4F-92F8-EEB19EB09A44}" type="slidenum">
              <a:rPr lang="en-US" sz="1200">
                <a:cs typeface="MS PGothic" charset="0"/>
              </a:rPr>
              <a:pPr eaLnBrk="1" hangingPunct="1"/>
              <a:t>31</a:t>
            </a:fld>
            <a:endParaRPr lang="en-US" sz="120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086-6939-4400-B7BD-AA61110AF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89AF2A-6232-4281-A677-CB729154E7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13330E-4FCE-43C2-BF98-F72910EF0014}"/>
              </a:ext>
            </a:extLst>
          </p:cNvPr>
          <p:cNvSpPr>
            <a:spLocks noGrp="1"/>
          </p:cNvSpPr>
          <p:nvPr>
            <p:ph type="dt" sz="half" idx="10"/>
          </p:nvPr>
        </p:nvSpPr>
        <p:spPr/>
        <p:txBody>
          <a:bodyPr/>
          <a:lstStyle/>
          <a:p>
            <a:fld id="{26A227BA-65F0-4693-903E-54E3A28AA2CC}" type="datetimeFigureOut">
              <a:rPr lang="en-US" smtClean="0"/>
              <a:t>3/22/2019</a:t>
            </a:fld>
            <a:endParaRPr lang="en-US"/>
          </a:p>
        </p:txBody>
      </p:sp>
      <p:sp>
        <p:nvSpPr>
          <p:cNvPr id="5" name="Footer Placeholder 4">
            <a:extLst>
              <a:ext uri="{FF2B5EF4-FFF2-40B4-BE49-F238E27FC236}">
                <a16:creationId xmlns:a16="http://schemas.microsoft.com/office/drawing/2014/main" id="{7209CC2E-D24D-40D1-A38C-F2CBE749B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29917-0899-4ECE-BF5F-8F496BC88B50}"/>
              </a:ext>
            </a:extLst>
          </p:cNvPr>
          <p:cNvSpPr>
            <a:spLocks noGrp="1"/>
          </p:cNvSpPr>
          <p:nvPr>
            <p:ph type="sldNum" sz="quarter" idx="12"/>
          </p:nvPr>
        </p:nvSpPr>
        <p:spPr/>
        <p:txBody>
          <a:bodyPr/>
          <a:lstStyle/>
          <a:p>
            <a:fld id="{48154559-0169-4572-A0A6-F561ADCC5050}" type="slidenum">
              <a:rPr lang="en-US" smtClean="0"/>
              <a:t>‹#›</a:t>
            </a:fld>
            <a:endParaRPr lang="en-US"/>
          </a:p>
        </p:txBody>
      </p:sp>
    </p:spTree>
    <p:extLst>
      <p:ext uri="{BB962C8B-B14F-4D97-AF65-F5344CB8AC3E}">
        <p14:creationId xmlns:p14="http://schemas.microsoft.com/office/powerpoint/2010/main" val="2958475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6FE9-83B4-41EC-A4CA-1C50DBB731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BE57E3-DE66-4C36-BA43-4246659DBF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4C226-79AB-452D-9D97-D7AA36459DFF}"/>
              </a:ext>
            </a:extLst>
          </p:cNvPr>
          <p:cNvSpPr>
            <a:spLocks noGrp="1"/>
          </p:cNvSpPr>
          <p:nvPr>
            <p:ph type="dt" sz="half" idx="10"/>
          </p:nvPr>
        </p:nvSpPr>
        <p:spPr/>
        <p:txBody>
          <a:bodyPr/>
          <a:lstStyle/>
          <a:p>
            <a:fld id="{26A227BA-65F0-4693-903E-54E3A28AA2CC}" type="datetimeFigureOut">
              <a:rPr lang="en-US" smtClean="0"/>
              <a:t>3/22/2019</a:t>
            </a:fld>
            <a:endParaRPr lang="en-US"/>
          </a:p>
        </p:txBody>
      </p:sp>
      <p:sp>
        <p:nvSpPr>
          <p:cNvPr id="5" name="Footer Placeholder 4">
            <a:extLst>
              <a:ext uri="{FF2B5EF4-FFF2-40B4-BE49-F238E27FC236}">
                <a16:creationId xmlns:a16="http://schemas.microsoft.com/office/drawing/2014/main" id="{A3E0123E-66F8-4DA3-A760-B9E882287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2329C-279C-4BD6-8B1F-753DAED9333F}"/>
              </a:ext>
            </a:extLst>
          </p:cNvPr>
          <p:cNvSpPr>
            <a:spLocks noGrp="1"/>
          </p:cNvSpPr>
          <p:nvPr>
            <p:ph type="sldNum" sz="quarter" idx="12"/>
          </p:nvPr>
        </p:nvSpPr>
        <p:spPr/>
        <p:txBody>
          <a:bodyPr/>
          <a:lstStyle/>
          <a:p>
            <a:fld id="{48154559-0169-4572-A0A6-F561ADCC5050}" type="slidenum">
              <a:rPr lang="en-US" smtClean="0"/>
              <a:t>‹#›</a:t>
            </a:fld>
            <a:endParaRPr lang="en-US"/>
          </a:p>
        </p:txBody>
      </p:sp>
    </p:spTree>
    <p:extLst>
      <p:ext uri="{BB962C8B-B14F-4D97-AF65-F5344CB8AC3E}">
        <p14:creationId xmlns:p14="http://schemas.microsoft.com/office/powerpoint/2010/main" val="2507389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9C612A-5B02-48E0-95CE-C64B3886EA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D0A184-9E49-49A9-8201-DD531DB3D4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35388-3F18-4188-8171-5CC230B36486}"/>
              </a:ext>
            </a:extLst>
          </p:cNvPr>
          <p:cNvSpPr>
            <a:spLocks noGrp="1"/>
          </p:cNvSpPr>
          <p:nvPr>
            <p:ph type="dt" sz="half" idx="10"/>
          </p:nvPr>
        </p:nvSpPr>
        <p:spPr/>
        <p:txBody>
          <a:bodyPr/>
          <a:lstStyle/>
          <a:p>
            <a:fld id="{26A227BA-65F0-4693-903E-54E3A28AA2CC}" type="datetimeFigureOut">
              <a:rPr lang="en-US" smtClean="0"/>
              <a:t>3/22/2019</a:t>
            </a:fld>
            <a:endParaRPr lang="en-US"/>
          </a:p>
        </p:txBody>
      </p:sp>
      <p:sp>
        <p:nvSpPr>
          <p:cNvPr id="5" name="Footer Placeholder 4">
            <a:extLst>
              <a:ext uri="{FF2B5EF4-FFF2-40B4-BE49-F238E27FC236}">
                <a16:creationId xmlns:a16="http://schemas.microsoft.com/office/drawing/2014/main" id="{0824174B-AC02-4456-B187-D69933036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7F978-D614-4FEF-B02A-004A1E3C8684}"/>
              </a:ext>
            </a:extLst>
          </p:cNvPr>
          <p:cNvSpPr>
            <a:spLocks noGrp="1"/>
          </p:cNvSpPr>
          <p:nvPr>
            <p:ph type="sldNum" sz="quarter" idx="12"/>
          </p:nvPr>
        </p:nvSpPr>
        <p:spPr/>
        <p:txBody>
          <a:bodyPr/>
          <a:lstStyle/>
          <a:p>
            <a:fld id="{48154559-0169-4572-A0A6-F561ADCC5050}" type="slidenum">
              <a:rPr lang="en-US" smtClean="0"/>
              <a:t>‹#›</a:t>
            </a:fld>
            <a:endParaRPr lang="en-US"/>
          </a:p>
        </p:txBody>
      </p:sp>
    </p:spTree>
    <p:extLst>
      <p:ext uri="{BB962C8B-B14F-4D97-AF65-F5344CB8AC3E}">
        <p14:creationId xmlns:p14="http://schemas.microsoft.com/office/powerpoint/2010/main" val="1175774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987" y="274544"/>
            <a:ext cx="10972031" cy="1143000"/>
          </a:xfrm>
          <a:prstGeom prst="rect">
            <a:avLst/>
          </a:prstGeom>
        </p:spPr>
        <p:txBody>
          <a:bodyPr vert="horz" lIns="82048" tIns="41025" rIns="82048" bIns="41025"/>
          <a:lstStyle/>
          <a:p>
            <a:r>
              <a:rPr lang="en-US"/>
              <a:t>Click to edit Master title style</a:t>
            </a:r>
          </a:p>
        </p:txBody>
      </p:sp>
    </p:spTree>
    <p:extLst>
      <p:ext uri="{BB962C8B-B14F-4D97-AF65-F5344CB8AC3E}">
        <p14:creationId xmlns:p14="http://schemas.microsoft.com/office/powerpoint/2010/main" val="19943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BA57-8CAC-4E7E-B95E-E2A6774075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A87F28-FEBF-490A-8867-734A01A837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33992-A39E-41D5-A76A-56937E28BAD5}"/>
              </a:ext>
            </a:extLst>
          </p:cNvPr>
          <p:cNvSpPr>
            <a:spLocks noGrp="1"/>
          </p:cNvSpPr>
          <p:nvPr>
            <p:ph type="dt" sz="half" idx="10"/>
          </p:nvPr>
        </p:nvSpPr>
        <p:spPr/>
        <p:txBody>
          <a:bodyPr/>
          <a:lstStyle/>
          <a:p>
            <a:fld id="{26A227BA-65F0-4693-903E-54E3A28AA2CC}" type="datetimeFigureOut">
              <a:rPr lang="en-US" smtClean="0"/>
              <a:t>3/22/2019</a:t>
            </a:fld>
            <a:endParaRPr lang="en-US"/>
          </a:p>
        </p:txBody>
      </p:sp>
      <p:sp>
        <p:nvSpPr>
          <p:cNvPr id="5" name="Footer Placeholder 4">
            <a:extLst>
              <a:ext uri="{FF2B5EF4-FFF2-40B4-BE49-F238E27FC236}">
                <a16:creationId xmlns:a16="http://schemas.microsoft.com/office/drawing/2014/main" id="{8515C2AA-E7F0-4D50-8E58-3468A46E1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36204-2E88-4D59-809F-B3B68103C285}"/>
              </a:ext>
            </a:extLst>
          </p:cNvPr>
          <p:cNvSpPr>
            <a:spLocks noGrp="1"/>
          </p:cNvSpPr>
          <p:nvPr>
            <p:ph type="sldNum" sz="quarter" idx="12"/>
          </p:nvPr>
        </p:nvSpPr>
        <p:spPr/>
        <p:txBody>
          <a:bodyPr/>
          <a:lstStyle/>
          <a:p>
            <a:fld id="{48154559-0169-4572-A0A6-F561ADCC5050}" type="slidenum">
              <a:rPr lang="en-US" smtClean="0"/>
              <a:t>‹#›</a:t>
            </a:fld>
            <a:endParaRPr lang="en-US"/>
          </a:p>
        </p:txBody>
      </p:sp>
    </p:spTree>
    <p:extLst>
      <p:ext uri="{BB962C8B-B14F-4D97-AF65-F5344CB8AC3E}">
        <p14:creationId xmlns:p14="http://schemas.microsoft.com/office/powerpoint/2010/main" val="3065888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4B78-AC06-4A93-A867-ACDF2DCBA2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39A4B6-1A58-47BE-818A-47325EBBBE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E56EF5-2807-4E5E-9146-8386DF976203}"/>
              </a:ext>
            </a:extLst>
          </p:cNvPr>
          <p:cNvSpPr>
            <a:spLocks noGrp="1"/>
          </p:cNvSpPr>
          <p:nvPr>
            <p:ph type="dt" sz="half" idx="10"/>
          </p:nvPr>
        </p:nvSpPr>
        <p:spPr/>
        <p:txBody>
          <a:bodyPr/>
          <a:lstStyle/>
          <a:p>
            <a:fld id="{26A227BA-65F0-4693-903E-54E3A28AA2CC}" type="datetimeFigureOut">
              <a:rPr lang="en-US" smtClean="0"/>
              <a:t>3/22/2019</a:t>
            </a:fld>
            <a:endParaRPr lang="en-US"/>
          </a:p>
        </p:txBody>
      </p:sp>
      <p:sp>
        <p:nvSpPr>
          <p:cNvPr id="5" name="Footer Placeholder 4">
            <a:extLst>
              <a:ext uri="{FF2B5EF4-FFF2-40B4-BE49-F238E27FC236}">
                <a16:creationId xmlns:a16="http://schemas.microsoft.com/office/drawing/2014/main" id="{A80561FE-4762-44BF-A254-EA52A1D5F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F0598-FC5E-4059-A97A-0FA009B0C960}"/>
              </a:ext>
            </a:extLst>
          </p:cNvPr>
          <p:cNvSpPr>
            <a:spLocks noGrp="1"/>
          </p:cNvSpPr>
          <p:nvPr>
            <p:ph type="sldNum" sz="quarter" idx="12"/>
          </p:nvPr>
        </p:nvSpPr>
        <p:spPr/>
        <p:txBody>
          <a:bodyPr/>
          <a:lstStyle/>
          <a:p>
            <a:fld id="{48154559-0169-4572-A0A6-F561ADCC5050}" type="slidenum">
              <a:rPr lang="en-US" smtClean="0"/>
              <a:t>‹#›</a:t>
            </a:fld>
            <a:endParaRPr lang="en-US"/>
          </a:p>
        </p:txBody>
      </p:sp>
    </p:spTree>
    <p:extLst>
      <p:ext uri="{BB962C8B-B14F-4D97-AF65-F5344CB8AC3E}">
        <p14:creationId xmlns:p14="http://schemas.microsoft.com/office/powerpoint/2010/main" val="3563071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5AAE6-9AA4-4F5F-B714-51C25387DE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E0056-A378-4A57-8C68-A4CE42F4B9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F71EC9-959F-43FB-976D-514AAE02A44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4EAD5C-776A-44FE-979B-8FD9770C314F}"/>
              </a:ext>
            </a:extLst>
          </p:cNvPr>
          <p:cNvSpPr>
            <a:spLocks noGrp="1"/>
          </p:cNvSpPr>
          <p:nvPr>
            <p:ph type="dt" sz="half" idx="10"/>
          </p:nvPr>
        </p:nvSpPr>
        <p:spPr/>
        <p:txBody>
          <a:bodyPr/>
          <a:lstStyle/>
          <a:p>
            <a:fld id="{26A227BA-65F0-4693-903E-54E3A28AA2CC}" type="datetimeFigureOut">
              <a:rPr lang="en-US" smtClean="0"/>
              <a:t>3/22/2019</a:t>
            </a:fld>
            <a:endParaRPr lang="en-US"/>
          </a:p>
        </p:txBody>
      </p:sp>
      <p:sp>
        <p:nvSpPr>
          <p:cNvPr id="6" name="Footer Placeholder 5">
            <a:extLst>
              <a:ext uri="{FF2B5EF4-FFF2-40B4-BE49-F238E27FC236}">
                <a16:creationId xmlns:a16="http://schemas.microsoft.com/office/drawing/2014/main" id="{DEA89D27-7A8D-4928-9CB3-1B47AB1BC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43F35A-9E7B-4000-B0B2-83C6E12B308E}"/>
              </a:ext>
            </a:extLst>
          </p:cNvPr>
          <p:cNvSpPr>
            <a:spLocks noGrp="1"/>
          </p:cNvSpPr>
          <p:nvPr>
            <p:ph type="sldNum" sz="quarter" idx="12"/>
          </p:nvPr>
        </p:nvSpPr>
        <p:spPr/>
        <p:txBody>
          <a:bodyPr/>
          <a:lstStyle/>
          <a:p>
            <a:fld id="{48154559-0169-4572-A0A6-F561ADCC5050}" type="slidenum">
              <a:rPr lang="en-US" smtClean="0"/>
              <a:t>‹#›</a:t>
            </a:fld>
            <a:endParaRPr lang="en-US"/>
          </a:p>
        </p:txBody>
      </p:sp>
    </p:spTree>
    <p:extLst>
      <p:ext uri="{BB962C8B-B14F-4D97-AF65-F5344CB8AC3E}">
        <p14:creationId xmlns:p14="http://schemas.microsoft.com/office/powerpoint/2010/main" val="148369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9757-6F4D-4CBA-9A56-AE63DD4445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360742-893E-4D1F-B2D0-118CEF5FA1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1EEFD1-6D86-44BE-9F27-BC6F4DF6C9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7C9689-E107-495C-AE6E-1541FD8807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34BCF9E-490D-4B6D-B714-1DF0672D6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2AA4DA-C9BB-4FA1-8CB8-F8F973BCB30D}"/>
              </a:ext>
            </a:extLst>
          </p:cNvPr>
          <p:cNvSpPr>
            <a:spLocks noGrp="1"/>
          </p:cNvSpPr>
          <p:nvPr>
            <p:ph type="dt" sz="half" idx="10"/>
          </p:nvPr>
        </p:nvSpPr>
        <p:spPr/>
        <p:txBody>
          <a:bodyPr/>
          <a:lstStyle/>
          <a:p>
            <a:fld id="{26A227BA-65F0-4693-903E-54E3A28AA2CC}" type="datetimeFigureOut">
              <a:rPr lang="en-US" smtClean="0"/>
              <a:t>3/22/2019</a:t>
            </a:fld>
            <a:endParaRPr lang="en-US"/>
          </a:p>
        </p:txBody>
      </p:sp>
      <p:sp>
        <p:nvSpPr>
          <p:cNvPr id="8" name="Footer Placeholder 7">
            <a:extLst>
              <a:ext uri="{FF2B5EF4-FFF2-40B4-BE49-F238E27FC236}">
                <a16:creationId xmlns:a16="http://schemas.microsoft.com/office/drawing/2014/main" id="{FA17B280-D28F-41E1-BA04-3A911BF237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72604-257F-48EF-8ECE-AE4A8E68E05A}"/>
              </a:ext>
            </a:extLst>
          </p:cNvPr>
          <p:cNvSpPr>
            <a:spLocks noGrp="1"/>
          </p:cNvSpPr>
          <p:nvPr>
            <p:ph type="sldNum" sz="quarter" idx="12"/>
          </p:nvPr>
        </p:nvSpPr>
        <p:spPr/>
        <p:txBody>
          <a:bodyPr/>
          <a:lstStyle/>
          <a:p>
            <a:fld id="{48154559-0169-4572-A0A6-F561ADCC5050}" type="slidenum">
              <a:rPr lang="en-US" smtClean="0"/>
              <a:t>‹#›</a:t>
            </a:fld>
            <a:endParaRPr lang="en-US"/>
          </a:p>
        </p:txBody>
      </p:sp>
    </p:spTree>
    <p:extLst>
      <p:ext uri="{BB962C8B-B14F-4D97-AF65-F5344CB8AC3E}">
        <p14:creationId xmlns:p14="http://schemas.microsoft.com/office/powerpoint/2010/main" val="2889885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BFF7-6E0A-49A9-A7FC-43C43FE5A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35F1EE-E48E-43D6-B1EB-8044B60C8C4F}"/>
              </a:ext>
            </a:extLst>
          </p:cNvPr>
          <p:cNvSpPr>
            <a:spLocks noGrp="1"/>
          </p:cNvSpPr>
          <p:nvPr>
            <p:ph type="dt" sz="half" idx="10"/>
          </p:nvPr>
        </p:nvSpPr>
        <p:spPr/>
        <p:txBody>
          <a:bodyPr/>
          <a:lstStyle/>
          <a:p>
            <a:fld id="{26A227BA-65F0-4693-903E-54E3A28AA2CC}" type="datetimeFigureOut">
              <a:rPr lang="en-US" smtClean="0"/>
              <a:t>3/22/2019</a:t>
            </a:fld>
            <a:endParaRPr lang="en-US"/>
          </a:p>
        </p:txBody>
      </p:sp>
      <p:sp>
        <p:nvSpPr>
          <p:cNvPr id="4" name="Footer Placeholder 3">
            <a:extLst>
              <a:ext uri="{FF2B5EF4-FFF2-40B4-BE49-F238E27FC236}">
                <a16:creationId xmlns:a16="http://schemas.microsoft.com/office/drawing/2014/main" id="{EC886AC7-643A-4C38-801F-C10606BCA8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34FC45-6622-4161-B53F-0E4C0BE219BC}"/>
              </a:ext>
            </a:extLst>
          </p:cNvPr>
          <p:cNvSpPr>
            <a:spLocks noGrp="1"/>
          </p:cNvSpPr>
          <p:nvPr>
            <p:ph type="sldNum" sz="quarter" idx="12"/>
          </p:nvPr>
        </p:nvSpPr>
        <p:spPr/>
        <p:txBody>
          <a:bodyPr/>
          <a:lstStyle/>
          <a:p>
            <a:fld id="{48154559-0169-4572-A0A6-F561ADCC5050}" type="slidenum">
              <a:rPr lang="en-US" smtClean="0"/>
              <a:t>‹#›</a:t>
            </a:fld>
            <a:endParaRPr lang="en-US"/>
          </a:p>
        </p:txBody>
      </p:sp>
    </p:spTree>
    <p:extLst>
      <p:ext uri="{BB962C8B-B14F-4D97-AF65-F5344CB8AC3E}">
        <p14:creationId xmlns:p14="http://schemas.microsoft.com/office/powerpoint/2010/main" val="90427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C37A45-3774-46C5-9165-7599E473AD25}"/>
              </a:ext>
            </a:extLst>
          </p:cNvPr>
          <p:cNvSpPr>
            <a:spLocks noGrp="1"/>
          </p:cNvSpPr>
          <p:nvPr>
            <p:ph type="dt" sz="half" idx="10"/>
          </p:nvPr>
        </p:nvSpPr>
        <p:spPr/>
        <p:txBody>
          <a:bodyPr/>
          <a:lstStyle/>
          <a:p>
            <a:fld id="{26A227BA-65F0-4693-903E-54E3A28AA2CC}" type="datetimeFigureOut">
              <a:rPr lang="en-US" smtClean="0"/>
              <a:t>3/22/2019</a:t>
            </a:fld>
            <a:endParaRPr lang="en-US"/>
          </a:p>
        </p:txBody>
      </p:sp>
      <p:sp>
        <p:nvSpPr>
          <p:cNvPr id="3" name="Footer Placeholder 2">
            <a:extLst>
              <a:ext uri="{FF2B5EF4-FFF2-40B4-BE49-F238E27FC236}">
                <a16:creationId xmlns:a16="http://schemas.microsoft.com/office/drawing/2014/main" id="{C19F4377-E1CB-4BA4-ADBB-034CBA4EB5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176B58-E5D8-4F8A-8627-C41E7C82A89E}"/>
              </a:ext>
            </a:extLst>
          </p:cNvPr>
          <p:cNvSpPr>
            <a:spLocks noGrp="1"/>
          </p:cNvSpPr>
          <p:nvPr>
            <p:ph type="sldNum" sz="quarter" idx="12"/>
          </p:nvPr>
        </p:nvSpPr>
        <p:spPr/>
        <p:txBody>
          <a:bodyPr/>
          <a:lstStyle/>
          <a:p>
            <a:fld id="{48154559-0169-4572-A0A6-F561ADCC5050}" type="slidenum">
              <a:rPr lang="en-US" smtClean="0"/>
              <a:t>‹#›</a:t>
            </a:fld>
            <a:endParaRPr lang="en-US"/>
          </a:p>
        </p:txBody>
      </p:sp>
    </p:spTree>
    <p:extLst>
      <p:ext uri="{BB962C8B-B14F-4D97-AF65-F5344CB8AC3E}">
        <p14:creationId xmlns:p14="http://schemas.microsoft.com/office/powerpoint/2010/main" val="2656300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1563-E884-4DE4-8D7E-D7AF56422C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C3BCEA-0891-4706-8BE6-7F3584504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F7C4C7-5BD8-445E-A86A-A122BE399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E7C937-C3A4-40EC-96B5-D88CAC5CC761}"/>
              </a:ext>
            </a:extLst>
          </p:cNvPr>
          <p:cNvSpPr>
            <a:spLocks noGrp="1"/>
          </p:cNvSpPr>
          <p:nvPr>
            <p:ph type="dt" sz="half" idx="10"/>
          </p:nvPr>
        </p:nvSpPr>
        <p:spPr/>
        <p:txBody>
          <a:bodyPr/>
          <a:lstStyle/>
          <a:p>
            <a:fld id="{26A227BA-65F0-4693-903E-54E3A28AA2CC}" type="datetimeFigureOut">
              <a:rPr lang="en-US" smtClean="0"/>
              <a:t>3/22/2019</a:t>
            </a:fld>
            <a:endParaRPr lang="en-US"/>
          </a:p>
        </p:txBody>
      </p:sp>
      <p:sp>
        <p:nvSpPr>
          <p:cNvPr id="6" name="Footer Placeholder 5">
            <a:extLst>
              <a:ext uri="{FF2B5EF4-FFF2-40B4-BE49-F238E27FC236}">
                <a16:creationId xmlns:a16="http://schemas.microsoft.com/office/drawing/2014/main" id="{E308EC23-B0D2-4147-BCF1-7D94D3E9AA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B5BF0C-5549-410B-B361-070DCD3D24A9}"/>
              </a:ext>
            </a:extLst>
          </p:cNvPr>
          <p:cNvSpPr>
            <a:spLocks noGrp="1"/>
          </p:cNvSpPr>
          <p:nvPr>
            <p:ph type="sldNum" sz="quarter" idx="12"/>
          </p:nvPr>
        </p:nvSpPr>
        <p:spPr/>
        <p:txBody>
          <a:bodyPr/>
          <a:lstStyle/>
          <a:p>
            <a:fld id="{48154559-0169-4572-A0A6-F561ADCC5050}" type="slidenum">
              <a:rPr lang="en-US" smtClean="0"/>
              <a:t>‹#›</a:t>
            </a:fld>
            <a:endParaRPr lang="en-US"/>
          </a:p>
        </p:txBody>
      </p:sp>
    </p:spTree>
    <p:extLst>
      <p:ext uri="{BB962C8B-B14F-4D97-AF65-F5344CB8AC3E}">
        <p14:creationId xmlns:p14="http://schemas.microsoft.com/office/powerpoint/2010/main" val="776161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F7AB-2547-46E5-9923-C1CD0EE69E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56ACB7-2736-459B-9CA5-9B0D959FE7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726D0D-5AD7-4EC8-9384-02DA54CA4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214923-7D57-4E6D-8349-FF423E817664}"/>
              </a:ext>
            </a:extLst>
          </p:cNvPr>
          <p:cNvSpPr>
            <a:spLocks noGrp="1"/>
          </p:cNvSpPr>
          <p:nvPr>
            <p:ph type="dt" sz="half" idx="10"/>
          </p:nvPr>
        </p:nvSpPr>
        <p:spPr/>
        <p:txBody>
          <a:bodyPr/>
          <a:lstStyle/>
          <a:p>
            <a:fld id="{26A227BA-65F0-4693-903E-54E3A28AA2CC}" type="datetimeFigureOut">
              <a:rPr lang="en-US" smtClean="0"/>
              <a:t>3/22/2019</a:t>
            </a:fld>
            <a:endParaRPr lang="en-US"/>
          </a:p>
        </p:txBody>
      </p:sp>
      <p:sp>
        <p:nvSpPr>
          <p:cNvPr id="6" name="Footer Placeholder 5">
            <a:extLst>
              <a:ext uri="{FF2B5EF4-FFF2-40B4-BE49-F238E27FC236}">
                <a16:creationId xmlns:a16="http://schemas.microsoft.com/office/drawing/2014/main" id="{50FB14A0-B13A-4000-9780-97501EFDE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319069-F139-4D5A-B7AC-A75D1CBBFDAF}"/>
              </a:ext>
            </a:extLst>
          </p:cNvPr>
          <p:cNvSpPr>
            <a:spLocks noGrp="1"/>
          </p:cNvSpPr>
          <p:nvPr>
            <p:ph type="sldNum" sz="quarter" idx="12"/>
          </p:nvPr>
        </p:nvSpPr>
        <p:spPr/>
        <p:txBody>
          <a:bodyPr/>
          <a:lstStyle/>
          <a:p>
            <a:fld id="{48154559-0169-4572-A0A6-F561ADCC5050}" type="slidenum">
              <a:rPr lang="en-US" smtClean="0"/>
              <a:t>‹#›</a:t>
            </a:fld>
            <a:endParaRPr lang="en-US"/>
          </a:p>
        </p:txBody>
      </p:sp>
    </p:spTree>
    <p:extLst>
      <p:ext uri="{BB962C8B-B14F-4D97-AF65-F5344CB8AC3E}">
        <p14:creationId xmlns:p14="http://schemas.microsoft.com/office/powerpoint/2010/main" val="1823181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11C041-418E-4C91-992B-8D8FF2ABCF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02DF20-8F22-4334-BFC5-53538766E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4401A-D5BC-4027-93F6-26407C05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227BA-65F0-4693-903E-54E3A28AA2CC}" type="datetimeFigureOut">
              <a:rPr lang="en-US" smtClean="0"/>
              <a:t>3/22/2019</a:t>
            </a:fld>
            <a:endParaRPr lang="en-US"/>
          </a:p>
        </p:txBody>
      </p:sp>
      <p:sp>
        <p:nvSpPr>
          <p:cNvPr id="5" name="Footer Placeholder 4">
            <a:extLst>
              <a:ext uri="{FF2B5EF4-FFF2-40B4-BE49-F238E27FC236}">
                <a16:creationId xmlns:a16="http://schemas.microsoft.com/office/drawing/2014/main" id="{696FCC78-F747-4F62-8008-741482256D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83B6EE-FBA0-46E3-940E-23DF70D525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54559-0169-4572-A0A6-F561ADCC5050}" type="slidenum">
              <a:rPr lang="en-US" smtClean="0"/>
              <a:t>‹#›</a:t>
            </a:fld>
            <a:endParaRPr lang="en-US"/>
          </a:p>
        </p:txBody>
      </p:sp>
    </p:spTree>
    <p:extLst>
      <p:ext uri="{BB962C8B-B14F-4D97-AF65-F5344CB8AC3E}">
        <p14:creationId xmlns:p14="http://schemas.microsoft.com/office/powerpoint/2010/main" val="3487598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ÙØªÙØ¬Ø© Ø¨Ø­Ø« Ø§ÙØµÙØ± Ø¹Ù âªEgyptian picturesâ¬â">
            <a:extLst>
              <a:ext uri="{FF2B5EF4-FFF2-40B4-BE49-F238E27FC236}">
                <a16:creationId xmlns:a16="http://schemas.microsoft.com/office/drawing/2014/main" id="{36F9918F-4350-4D5E-AE51-54905F076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9701EA-8498-442B-85F8-9D2CC0A7723C}"/>
              </a:ext>
            </a:extLst>
          </p:cNvPr>
          <p:cNvSpPr>
            <a:spLocks noGrp="1"/>
          </p:cNvSpPr>
          <p:nvPr>
            <p:ph type="ctrTitle"/>
          </p:nvPr>
        </p:nvSpPr>
        <p:spPr>
          <a:xfrm>
            <a:off x="1524000" y="-88603"/>
            <a:ext cx="9144000" cy="1435479"/>
          </a:xfrm>
        </p:spPr>
        <p:txBody>
          <a:bodyPr>
            <a:normAutofit fontScale="90000"/>
          </a:bodyPr>
          <a:lstStyle/>
          <a:p>
            <a:r>
              <a:rPr lang="en-US" sz="6600" b="1" dirty="0">
                <a:solidFill>
                  <a:srgbClr val="002060"/>
                </a:solidFill>
              </a:rPr>
              <a:t>CF in Egypt: Rare or Unaware</a:t>
            </a:r>
          </a:p>
        </p:txBody>
      </p:sp>
      <p:sp>
        <p:nvSpPr>
          <p:cNvPr id="3" name="Subtitle 2">
            <a:extLst>
              <a:ext uri="{FF2B5EF4-FFF2-40B4-BE49-F238E27FC236}">
                <a16:creationId xmlns:a16="http://schemas.microsoft.com/office/drawing/2014/main" id="{0AE51159-45F8-4748-A6B4-5EF30E6022BF}"/>
              </a:ext>
            </a:extLst>
          </p:cNvPr>
          <p:cNvSpPr>
            <a:spLocks noGrp="1"/>
          </p:cNvSpPr>
          <p:nvPr>
            <p:ph type="subTitle" idx="1"/>
          </p:nvPr>
        </p:nvSpPr>
        <p:spPr>
          <a:xfrm>
            <a:off x="1524000" y="5355818"/>
            <a:ext cx="9144000" cy="1257155"/>
          </a:xfrm>
        </p:spPr>
        <p:txBody>
          <a:bodyPr>
            <a:normAutofit fontScale="70000" lnSpcReduction="20000"/>
          </a:bodyPr>
          <a:lstStyle/>
          <a:p>
            <a:r>
              <a:rPr lang="en-US" sz="3300" b="1" dirty="0"/>
              <a:t>Nader Fasseeh,</a:t>
            </a:r>
          </a:p>
          <a:p>
            <a:r>
              <a:rPr lang="en-US" sz="3300" b="1" dirty="0"/>
              <a:t>Professor of Pediatrics, Head of Pediatric Respiratory and Allergy Unit,</a:t>
            </a:r>
          </a:p>
          <a:p>
            <a:r>
              <a:rPr lang="en-US" sz="3300" b="1" dirty="0"/>
              <a:t>Head of Pediatric Department, Alexandria University, Egypt</a:t>
            </a:r>
          </a:p>
          <a:p>
            <a:endParaRPr lang="en-US" dirty="0"/>
          </a:p>
        </p:txBody>
      </p:sp>
    </p:spTree>
    <p:extLst>
      <p:ext uri="{BB962C8B-B14F-4D97-AF65-F5344CB8AC3E}">
        <p14:creationId xmlns:p14="http://schemas.microsoft.com/office/powerpoint/2010/main" val="392231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65B2-374E-454F-AF9D-026C1EDC8E8F}"/>
              </a:ext>
            </a:extLst>
          </p:cNvPr>
          <p:cNvSpPr>
            <a:spLocks noGrp="1"/>
          </p:cNvSpPr>
          <p:nvPr>
            <p:ph type="title"/>
          </p:nvPr>
        </p:nvSpPr>
        <p:spPr>
          <a:xfrm>
            <a:off x="838200" y="365126"/>
            <a:ext cx="10515600" cy="944130"/>
          </a:xfrm>
        </p:spPr>
        <p:txBody>
          <a:bodyPr>
            <a:noAutofit/>
          </a:bodyPr>
          <a:lstStyle/>
          <a:p>
            <a:pPr algn="ctr"/>
            <a:r>
              <a:rPr lang="tr-TR" altLang="tr-TR" sz="3200" b="1" dirty="0">
                <a:solidFill>
                  <a:srgbClr val="0070C0"/>
                </a:solidFill>
                <a:latin typeface="Verdana" panose="020B0604030504040204" pitchFamily="34" charset="0"/>
              </a:rPr>
              <a:t>Age at Diagnosis</a:t>
            </a:r>
            <a:br>
              <a:rPr lang="tr-TR" altLang="tr-TR" sz="3200" b="1" dirty="0">
                <a:solidFill>
                  <a:srgbClr val="0070C0"/>
                </a:solidFill>
                <a:latin typeface="Verdana" panose="020B0604030504040204" pitchFamily="34" charset="0"/>
              </a:rPr>
            </a:br>
            <a:endParaRPr lang="en-US" sz="3200" dirty="0">
              <a:solidFill>
                <a:srgbClr val="0070C0"/>
              </a:solidFill>
            </a:endParaRPr>
          </a:p>
        </p:txBody>
      </p:sp>
      <p:pic>
        <p:nvPicPr>
          <p:cNvPr id="4" name="Resim 4">
            <a:extLst>
              <a:ext uri="{FF2B5EF4-FFF2-40B4-BE49-F238E27FC236}">
                <a16:creationId xmlns:a16="http://schemas.microsoft.com/office/drawing/2014/main" id="{CEAC093F-BD7E-4E22-BD6F-F79ADEBF6D2E}"/>
              </a:ext>
            </a:extLst>
          </p:cNvPr>
          <p:cNvPicPr>
            <a:picLocks noGrp="1" noChangeAspect="1"/>
          </p:cNvPicPr>
          <p:nvPr>
            <p:ph idx="1"/>
          </p:nvPr>
        </p:nvPicPr>
        <p:blipFill>
          <a:blip r:embed="rId2"/>
          <a:stretch>
            <a:fillRect/>
          </a:stretch>
        </p:blipFill>
        <p:spPr>
          <a:xfrm>
            <a:off x="1257300" y="958490"/>
            <a:ext cx="9990863" cy="4152682"/>
          </a:xfrm>
          <a:prstGeom prst="rect">
            <a:avLst/>
          </a:prstGeom>
        </p:spPr>
      </p:pic>
      <p:sp>
        <p:nvSpPr>
          <p:cNvPr id="5" name="Dikdörtgen 5">
            <a:extLst>
              <a:ext uri="{FF2B5EF4-FFF2-40B4-BE49-F238E27FC236}">
                <a16:creationId xmlns:a16="http://schemas.microsoft.com/office/drawing/2014/main" id="{CDF090F0-C1A2-4CA7-BFE2-3494C1B2C50F}"/>
              </a:ext>
            </a:extLst>
          </p:cNvPr>
          <p:cNvSpPr/>
          <p:nvPr/>
        </p:nvSpPr>
        <p:spPr>
          <a:xfrm>
            <a:off x="2499836" y="5198622"/>
            <a:ext cx="7443537" cy="892552"/>
          </a:xfrm>
          <a:prstGeom prst="rect">
            <a:avLst/>
          </a:prstGeom>
          <a:solidFill>
            <a:schemeClr val="accent4">
              <a:lumMod val="20000"/>
              <a:lumOff val="80000"/>
            </a:schemeClr>
          </a:solidFill>
        </p:spPr>
        <p:txBody>
          <a:bodyPr wrap="square">
            <a:spAutoFit/>
          </a:bodyPr>
          <a:lstStyle/>
          <a:p>
            <a:pPr algn="ctr"/>
            <a:r>
              <a:rPr lang="tr-TR" sz="2600" dirty="0" err="1">
                <a:latin typeface="Arial" panose="020B0604020202020204" pitchFamily="34" charset="0"/>
                <a:ea typeface="Verdana" panose="020B0604030504040204" pitchFamily="34" charset="0"/>
                <a:cs typeface="Arial" panose="020B0604020202020204" pitchFamily="34" charset="0"/>
              </a:rPr>
              <a:t>Among</a:t>
            </a:r>
            <a:r>
              <a:rPr lang="tr-TR" sz="2600" dirty="0">
                <a:latin typeface="Arial" panose="020B0604020202020204" pitchFamily="34" charset="0"/>
                <a:ea typeface="Verdana" panose="020B0604030504040204" pitchFamily="34" charset="0"/>
                <a:cs typeface="Arial" panose="020B0604020202020204" pitchFamily="34" charset="0"/>
              </a:rPr>
              <a:t> </a:t>
            </a:r>
            <a:r>
              <a:rPr lang="tr-TR" sz="2600" dirty="0" err="1">
                <a:latin typeface="Arial" panose="020B0604020202020204" pitchFamily="34" charset="0"/>
                <a:ea typeface="Verdana" panose="020B0604030504040204" pitchFamily="34" charset="0"/>
                <a:cs typeface="Arial" panose="020B0604020202020204" pitchFamily="34" charset="0"/>
              </a:rPr>
              <a:t>all</a:t>
            </a:r>
            <a:r>
              <a:rPr lang="tr-TR" sz="2600" dirty="0">
                <a:latin typeface="Arial" panose="020B0604020202020204" pitchFamily="34" charset="0"/>
                <a:ea typeface="Verdana" panose="020B0604030504040204" pitchFamily="34" charset="0"/>
                <a:cs typeface="Arial" panose="020B0604020202020204" pitchFamily="34" charset="0"/>
              </a:rPr>
              <a:t> </a:t>
            </a:r>
            <a:r>
              <a:rPr lang="tr-TR" sz="2600" dirty="0" err="1">
                <a:latin typeface="Arial" panose="020B0604020202020204" pitchFamily="34" charset="0"/>
                <a:ea typeface="Verdana" panose="020B0604030504040204" pitchFamily="34" charset="0"/>
                <a:cs typeface="Arial" panose="020B0604020202020204" pitchFamily="34" charset="0"/>
              </a:rPr>
              <a:t>individuals</a:t>
            </a:r>
            <a:r>
              <a:rPr lang="tr-TR" sz="2600" dirty="0">
                <a:latin typeface="Arial" panose="020B0604020202020204" pitchFamily="34" charset="0"/>
                <a:ea typeface="Verdana" panose="020B0604030504040204" pitchFamily="34" charset="0"/>
                <a:cs typeface="Arial" panose="020B0604020202020204" pitchFamily="34" charset="0"/>
              </a:rPr>
              <a:t> in </a:t>
            </a:r>
            <a:r>
              <a:rPr lang="tr-TR" sz="2600" dirty="0" err="1">
                <a:latin typeface="Arial" panose="020B0604020202020204" pitchFamily="34" charset="0"/>
                <a:ea typeface="Verdana" panose="020B0604030504040204" pitchFamily="34" charset="0"/>
                <a:cs typeface="Arial" panose="020B0604020202020204" pitchFamily="34" charset="0"/>
              </a:rPr>
              <a:t>the</a:t>
            </a:r>
            <a:r>
              <a:rPr lang="tr-TR" sz="2600" dirty="0">
                <a:latin typeface="Arial" panose="020B0604020202020204" pitchFamily="34" charset="0"/>
                <a:ea typeface="Verdana" panose="020B0604030504040204" pitchFamily="34" charset="0"/>
                <a:cs typeface="Arial" panose="020B0604020202020204" pitchFamily="34" charset="0"/>
              </a:rPr>
              <a:t> </a:t>
            </a:r>
            <a:r>
              <a:rPr lang="tr-TR" sz="2600" dirty="0" err="1">
                <a:latin typeface="Arial" panose="020B0604020202020204" pitchFamily="34" charset="0"/>
                <a:ea typeface="Verdana" panose="020B0604030504040204" pitchFamily="34" charset="0"/>
                <a:cs typeface="Arial" panose="020B0604020202020204" pitchFamily="34" charset="0"/>
              </a:rPr>
              <a:t>Registry</a:t>
            </a:r>
            <a:r>
              <a:rPr lang="tr-TR" sz="2600" dirty="0">
                <a:latin typeface="Arial" panose="020B0604020202020204" pitchFamily="34" charset="0"/>
                <a:ea typeface="Verdana" panose="020B0604030504040204" pitchFamily="34" charset="0"/>
                <a:cs typeface="Arial" panose="020B0604020202020204" pitchFamily="34" charset="0"/>
              </a:rPr>
              <a:t> in 2016, </a:t>
            </a:r>
          </a:p>
          <a:p>
            <a:pPr algn="ctr"/>
            <a:r>
              <a:rPr lang="tr-TR" sz="2600" dirty="0">
                <a:latin typeface="Arial" panose="020B0604020202020204" pitchFamily="34" charset="0"/>
                <a:ea typeface="Verdana" panose="020B0604030504040204" pitchFamily="34" charset="0"/>
                <a:cs typeface="Arial" panose="020B0604020202020204" pitchFamily="34" charset="0"/>
              </a:rPr>
              <a:t>66.9% </a:t>
            </a:r>
            <a:r>
              <a:rPr lang="tr-TR" sz="2600" dirty="0" err="1">
                <a:latin typeface="Arial" panose="020B0604020202020204" pitchFamily="34" charset="0"/>
                <a:ea typeface="Verdana" panose="020B0604030504040204" pitchFamily="34" charset="0"/>
                <a:cs typeface="Arial" panose="020B0604020202020204" pitchFamily="34" charset="0"/>
              </a:rPr>
              <a:t>were</a:t>
            </a:r>
            <a:r>
              <a:rPr lang="tr-TR" sz="2600" dirty="0">
                <a:latin typeface="Arial" panose="020B0604020202020204" pitchFamily="34" charset="0"/>
                <a:ea typeface="Verdana" panose="020B0604030504040204" pitchFamily="34" charset="0"/>
                <a:cs typeface="Arial" panose="020B0604020202020204" pitchFamily="34" charset="0"/>
              </a:rPr>
              <a:t> </a:t>
            </a:r>
            <a:r>
              <a:rPr lang="tr-TR" sz="2600" dirty="0" err="1">
                <a:latin typeface="Arial" panose="020B0604020202020204" pitchFamily="34" charset="0"/>
                <a:ea typeface="Verdana" panose="020B0604030504040204" pitchFamily="34" charset="0"/>
                <a:cs typeface="Arial" panose="020B0604020202020204" pitchFamily="34" charset="0"/>
              </a:rPr>
              <a:t>diagnosed</a:t>
            </a:r>
            <a:r>
              <a:rPr lang="tr-TR" sz="2600" dirty="0">
                <a:latin typeface="Arial" panose="020B0604020202020204" pitchFamily="34" charset="0"/>
                <a:ea typeface="Verdana" panose="020B0604030504040204" pitchFamily="34" charset="0"/>
                <a:cs typeface="Arial" panose="020B0604020202020204" pitchFamily="34" charset="0"/>
              </a:rPr>
              <a:t> in </a:t>
            </a:r>
            <a:r>
              <a:rPr lang="tr-TR" sz="2600" dirty="0" err="1">
                <a:latin typeface="Arial" panose="020B0604020202020204" pitchFamily="34" charset="0"/>
                <a:ea typeface="Verdana" panose="020B0604030504040204" pitchFamily="34" charset="0"/>
                <a:cs typeface="Arial" panose="020B0604020202020204" pitchFamily="34" charset="0"/>
              </a:rPr>
              <a:t>the</a:t>
            </a:r>
            <a:r>
              <a:rPr lang="tr-TR" sz="2600" dirty="0">
                <a:latin typeface="Arial" panose="020B0604020202020204" pitchFamily="34" charset="0"/>
                <a:ea typeface="Verdana" panose="020B0604030504040204" pitchFamily="34" charset="0"/>
                <a:cs typeface="Arial" panose="020B0604020202020204" pitchFamily="34" charset="0"/>
              </a:rPr>
              <a:t> </a:t>
            </a:r>
            <a:r>
              <a:rPr lang="tr-TR" sz="2600" dirty="0" err="1">
                <a:latin typeface="Arial" panose="020B0604020202020204" pitchFamily="34" charset="0"/>
                <a:ea typeface="Verdana" panose="020B0604030504040204" pitchFamily="34" charset="0"/>
                <a:cs typeface="Arial" panose="020B0604020202020204" pitchFamily="34" charset="0"/>
              </a:rPr>
              <a:t>first</a:t>
            </a:r>
            <a:r>
              <a:rPr lang="tr-TR" sz="2600" dirty="0">
                <a:latin typeface="Arial" panose="020B0604020202020204" pitchFamily="34" charset="0"/>
                <a:ea typeface="Verdana" panose="020B0604030504040204" pitchFamily="34" charset="0"/>
                <a:cs typeface="Arial" panose="020B0604020202020204" pitchFamily="34" charset="0"/>
              </a:rPr>
              <a:t> </a:t>
            </a:r>
            <a:r>
              <a:rPr lang="tr-TR" sz="2600" dirty="0" err="1">
                <a:latin typeface="Arial" panose="020B0604020202020204" pitchFamily="34" charset="0"/>
                <a:ea typeface="Verdana" panose="020B0604030504040204" pitchFamily="34" charset="0"/>
                <a:cs typeface="Arial" panose="020B0604020202020204" pitchFamily="34" charset="0"/>
              </a:rPr>
              <a:t>year</a:t>
            </a:r>
            <a:r>
              <a:rPr lang="tr-TR" sz="2600" dirty="0">
                <a:latin typeface="Arial" panose="020B0604020202020204" pitchFamily="34" charset="0"/>
                <a:ea typeface="Verdana" panose="020B0604030504040204" pitchFamily="34" charset="0"/>
                <a:cs typeface="Arial" panose="020B0604020202020204" pitchFamily="34" charset="0"/>
              </a:rPr>
              <a:t> of life</a:t>
            </a:r>
          </a:p>
        </p:txBody>
      </p:sp>
      <p:sp>
        <p:nvSpPr>
          <p:cNvPr id="6" name="TextBox 5">
            <a:extLst>
              <a:ext uri="{FF2B5EF4-FFF2-40B4-BE49-F238E27FC236}">
                <a16:creationId xmlns:a16="http://schemas.microsoft.com/office/drawing/2014/main" id="{B321325F-702F-4D97-8AD5-6C0ED1FCAD78}"/>
              </a:ext>
            </a:extLst>
          </p:cNvPr>
          <p:cNvSpPr txBox="1"/>
          <p:nvPr/>
        </p:nvSpPr>
        <p:spPr>
          <a:xfrm>
            <a:off x="2909455" y="6181144"/>
            <a:ext cx="6739794" cy="369332"/>
          </a:xfrm>
          <a:prstGeom prst="rect">
            <a:avLst/>
          </a:prstGeom>
          <a:noFill/>
        </p:spPr>
        <p:txBody>
          <a:bodyPr wrap="none" rtlCol="0">
            <a:spAutoFit/>
          </a:bodyPr>
          <a:lstStyle/>
          <a:p>
            <a:r>
              <a:rPr lang="tr-TR" altLang="tr-TR" b="1"/>
              <a:t>Cystic Fibrosis Foundation Patient Registry: Annual Data Report 2016</a:t>
            </a:r>
            <a:endParaRPr lang="tr-TR" altLang="tr-TR" b="1" dirty="0"/>
          </a:p>
        </p:txBody>
      </p:sp>
    </p:spTree>
    <p:extLst>
      <p:ext uri="{BB962C8B-B14F-4D97-AF65-F5344CB8AC3E}">
        <p14:creationId xmlns:p14="http://schemas.microsoft.com/office/powerpoint/2010/main" val="1105136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F15345-4B9D-4E43-89C7-776936D1A4B6}"/>
              </a:ext>
            </a:extLst>
          </p:cNvPr>
          <p:cNvPicPr>
            <a:picLocks noChangeAspect="1"/>
          </p:cNvPicPr>
          <p:nvPr/>
        </p:nvPicPr>
        <p:blipFill rotWithShape="1">
          <a:blip r:embed="rId2"/>
          <a:srcRect l="18521" t="14966" r="16811" b="15374"/>
          <a:stretch/>
        </p:blipFill>
        <p:spPr>
          <a:xfrm>
            <a:off x="1464906" y="545812"/>
            <a:ext cx="9470572" cy="5738383"/>
          </a:xfrm>
          <a:prstGeom prst="rect">
            <a:avLst/>
          </a:prstGeom>
        </p:spPr>
      </p:pic>
    </p:spTree>
    <p:extLst>
      <p:ext uri="{BB962C8B-B14F-4D97-AF65-F5344CB8AC3E}">
        <p14:creationId xmlns:p14="http://schemas.microsoft.com/office/powerpoint/2010/main" val="2187023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AB7B2-0871-451E-B558-D4BC81F6E1DE}"/>
              </a:ext>
            </a:extLst>
          </p:cNvPr>
          <p:cNvPicPr>
            <a:picLocks noChangeAspect="1"/>
          </p:cNvPicPr>
          <p:nvPr/>
        </p:nvPicPr>
        <p:blipFill rotWithShape="1">
          <a:blip r:embed="rId3"/>
          <a:srcRect l="13087" t="20272" r="14056" b="29932"/>
          <a:stretch/>
        </p:blipFill>
        <p:spPr>
          <a:xfrm>
            <a:off x="333505" y="858814"/>
            <a:ext cx="11552415" cy="4441371"/>
          </a:xfrm>
          <a:prstGeom prst="rect">
            <a:avLst/>
          </a:prstGeom>
        </p:spPr>
      </p:pic>
      <p:cxnSp>
        <p:nvCxnSpPr>
          <p:cNvPr id="4" name="Straight Arrow Connector 3">
            <a:extLst>
              <a:ext uri="{FF2B5EF4-FFF2-40B4-BE49-F238E27FC236}">
                <a16:creationId xmlns:a16="http://schemas.microsoft.com/office/drawing/2014/main" id="{45804704-F7CF-4422-89AE-56D6E378B42B}"/>
              </a:ext>
            </a:extLst>
          </p:cNvPr>
          <p:cNvCxnSpPr/>
          <p:nvPr/>
        </p:nvCxnSpPr>
        <p:spPr>
          <a:xfrm>
            <a:off x="2962656" y="3776472"/>
            <a:ext cx="1088136"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626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77E70-C6C2-457F-935D-5C5F26FA362F}"/>
              </a:ext>
            </a:extLst>
          </p:cNvPr>
          <p:cNvPicPr>
            <a:picLocks noChangeAspect="1"/>
          </p:cNvPicPr>
          <p:nvPr/>
        </p:nvPicPr>
        <p:blipFill rotWithShape="1">
          <a:blip r:embed="rId2"/>
          <a:srcRect l="8265" t="27890" r="9923" b="10477"/>
          <a:stretch/>
        </p:blipFill>
        <p:spPr>
          <a:xfrm>
            <a:off x="550506" y="1212979"/>
            <a:ext cx="10458835" cy="4432041"/>
          </a:xfrm>
          <a:prstGeom prst="rect">
            <a:avLst/>
          </a:prstGeom>
        </p:spPr>
      </p:pic>
    </p:spTree>
    <p:extLst>
      <p:ext uri="{BB962C8B-B14F-4D97-AF65-F5344CB8AC3E}">
        <p14:creationId xmlns:p14="http://schemas.microsoft.com/office/powerpoint/2010/main" val="2820049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825ABF-36B4-416D-B7E7-FB4C874A8BDE}"/>
              </a:ext>
            </a:extLst>
          </p:cNvPr>
          <p:cNvPicPr>
            <a:picLocks noChangeAspect="1"/>
          </p:cNvPicPr>
          <p:nvPr/>
        </p:nvPicPr>
        <p:blipFill rotWithShape="1">
          <a:blip r:embed="rId2"/>
          <a:srcRect l="18903" t="13197" r="19413" b="12380"/>
          <a:stretch/>
        </p:blipFill>
        <p:spPr>
          <a:xfrm>
            <a:off x="1362269" y="326570"/>
            <a:ext cx="9171992" cy="6224665"/>
          </a:xfrm>
          <a:prstGeom prst="rect">
            <a:avLst/>
          </a:prstGeom>
        </p:spPr>
      </p:pic>
    </p:spTree>
    <p:extLst>
      <p:ext uri="{BB962C8B-B14F-4D97-AF65-F5344CB8AC3E}">
        <p14:creationId xmlns:p14="http://schemas.microsoft.com/office/powerpoint/2010/main" val="3983261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232230-C564-49AF-B40D-41B05828A087}"/>
              </a:ext>
            </a:extLst>
          </p:cNvPr>
          <p:cNvPicPr>
            <a:picLocks noChangeAspect="1"/>
          </p:cNvPicPr>
          <p:nvPr/>
        </p:nvPicPr>
        <p:blipFill rotWithShape="1">
          <a:blip r:embed="rId3"/>
          <a:srcRect l="10057" t="52121" r="10511" b="11364"/>
          <a:stretch/>
        </p:blipFill>
        <p:spPr>
          <a:xfrm>
            <a:off x="1059872" y="633845"/>
            <a:ext cx="9684328" cy="2504210"/>
          </a:xfrm>
          <a:prstGeom prst="rect">
            <a:avLst/>
          </a:prstGeom>
        </p:spPr>
      </p:pic>
      <p:pic>
        <p:nvPicPr>
          <p:cNvPr id="3" name="Picture 2">
            <a:extLst>
              <a:ext uri="{FF2B5EF4-FFF2-40B4-BE49-F238E27FC236}">
                <a16:creationId xmlns:a16="http://schemas.microsoft.com/office/drawing/2014/main" id="{A9FAF6C6-7673-44B7-A466-6B825CD024D6}"/>
              </a:ext>
            </a:extLst>
          </p:cNvPr>
          <p:cNvPicPr>
            <a:picLocks noChangeAspect="1"/>
          </p:cNvPicPr>
          <p:nvPr/>
        </p:nvPicPr>
        <p:blipFill rotWithShape="1">
          <a:blip r:embed="rId4"/>
          <a:srcRect l="50966" t="31942" r="33011" b="41970"/>
          <a:stretch/>
        </p:blipFill>
        <p:spPr>
          <a:xfrm>
            <a:off x="8065031" y="3247156"/>
            <a:ext cx="3437706" cy="3148447"/>
          </a:xfrm>
          <a:prstGeom prst="rect">
            <a:avLst/>
          </a:prstGeom>
        </p:spPr>
      </p:pic>
      <p:pic>
        <p:nvPicPr>
          <p:cNvPr id="4" name="Picture 3">
            <a:extLst>
              <a:ext uri="{FF2B5EF4-FFF2-40B4-BE49-F238E27FC236}">
                <a16:creationId xmlns:a16="http://schemas.microsoft.com/office/drawing/2014/main" id="{0884CD2A-94A5-4AE1-91B2-17CA77C23C13}"/>
              </a:ext>
            </a:extLst>
          </p:cNvPr>
          <p:cNvPicPr>
            <a:picLocks noChangeAspect="1"/>
          </p:cNvPicPr>
          <p:nvPr/>
        </p:nvPicPr>
        <p:blipFill rotWithShape="1">
          <a:blip r:embed="rId4"/>
          <a:srcRect l="34262" t="25909" r="49119" b="48182"/>
          <a:stretch/>
        </p:blipFill>
        <p:spPr>
          <a:xfrm>
            <a:off x="1059872" y="3262745"/>
            <a:ext cx="3306088" cy="2899186"/>
          </a:xfrm>
          <a:prstGeom prst="rect">
            <a:avLst/>
          </a:prstGeom>
        </p:spPr>
      </p:pic>
      <p:pic>
        <p:nvPicPr>
          <p:cNvPr id="5" name="Picture 4">
            <a:extLst>
              <a:ext uri="{FF2B5EF4-FFF2-40B4-BE49-F238E27FC236}">
                <a16:creationId xmlns:a16="http://schemas.microsoft.com/office/drawing/2014/main" id="{599FDF65-539B-4C8D-824E-028B3692C958}"/>
              </a:ext>
            </a:extLst>
          </p:cNvPr>
          <p:cNvPicPr>
            <a:picLocks noChangeAspect="1"/>
          </p:cNvPicPr>
          <p:nvPr/>
        </p:nvPicPr>
        <p:blipFill rotWithShape="1">
          <a:blip r:embed="rId4"/>
          <a:srcRect l="50795" t="16212" r="32500" b="67879"/>
          <a:stretch/>
        </p:blipFill>
        <p:spPr>
          <a:xfrm>
            <a:off x="4253346" y="3719946"/>
            <a:ext cx="3685307" cy="2389911"/>
          </a:xfrm>
          <a:prstGeom prst="rect">
            <a:avLst/>
          </a:prstGeom>
        </p:spPr>
      </p:pic>
    </p:spTree>
    <p:extLst>
      <p:ext uri="{BB962C8B-B14F-4D97-AF65-F5344CB8AC3E}">
        <p14:creationId xmlns:p14="http://schemas.microsoft.com/office/powerpoint/2010/main" val="755653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Nadpis 1">
            <a:extLst>
              <a:ext uri="{FF2B5EF4-FFF2-40B4-BE49-F238E27FC236}">
                <a16:creationId xmlns:a16="http://schemas.microsoft.com/office/drawing/2014/main" id="{1084E69D-154B-48F7-8849-2C973CF0AA03}"/>
              </a:ext>
            </a:extLst>
          </p:cNvPr>
          <p:cNvSpPr txBox="1">
            <a:spLocks/>
          </p:cNvSpPr>
          <p:nvPr/>
        </p:nvSpPr>
        <p:spPr bwMode="auto">
          <a:xfrm>
            <a:off x="1746250" y="169863"/>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b="1">
                <a:solidFill>
                  <a:srgbClr val="0070C0"/>
                </a:solidFill>
              </a:rPr>
              <a:t>Egyptian demographics – oases, disporportionate </a:t>
            </a:r>
          </a:p>
          <a:p>
            <a:pPr algn="ctr">
              <a:spcBef>
                <a:spcPct val="0"/>
              </a:spcBef>
              <a:buFontTx/>
              <a:buNone/>
            </a:pPr>
            <a:r>
              <a:rPr lang="cs-CZ" altLang="cs-CZ" b="1">
                <a:solidFill>
                  <a:srgbClr val="0070C0"/>
                </a:solidFill>
              </a:rPr>
              <a:t>distribution of population</a:t>
            </a:r>
          </a:p>
        </p:txBody>
      </p:sp>
      <p:sp>
        <p:nvSpPr>
          <p:cNvPr id="3" name="TextBox 2">
            <a:extLst>
              <a:ext uri="{FF2B5EF4-FFF2-40B4-BE49-F238E27FC236}">
                <a16:creationId xmlns:a16="http://schemas.microsoft.com/office/drawing/2014/main" id="{BE7EB64E-2F95-46A3-9889-E059523D4183}"/>
              </a:ext>
            </a:extLst>
          </p:cNvPr>
          <p:cNvSpPr txBox="1"/>
          <p:nvPr/>
        </p:nvSpPr>
        <p:spPr>
          <a:xfrm>
            <a:off x="411480" y="1440180"/>
            <a:ext cx="4103370" cy="400110"/>
          </a:xfrm>
          <a:prstGeom prst="rect">
            <a:avLst/>
          </a:prstGeom>
          <a:noFill/>
        </p:spPr>
        <p:txBody>
          <a:bodyPr wrap="square" rtlCol="0">
            <a:spAutoFit/>
          </a:bodyPr>
          <a:lstStyle/>
          <a:p>
            <a:r>
              <a:rPr lang="en-US" sz="2000" dirty="0"/>
              <a:t>28 Governorates</a:t>
            </a:r>
          </a:p>
        </p:txBody>
      </p:sp>
      <p:pic>
        <p:nvPicPr>
          <p:cNvPr id="2" name="Picture 2" descr="ØµÙØ±Ø© Ø°Ø§Øª ØµÙØ©">
            <a:extLst>
              <a:ext uri="{FF2B5EF4-FFF2-40B4-BE49-F238E27FC236}">
                <a16:creationId xmlns:a16="http://schemas.microsoft.com/office/drawing/2014/main" id="{9AE3B316-0B80-47E8-AF3C-2D6D22612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389" y="1312863"/>
            <a:ext cx="4333461" cy="526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581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FB290-DDD7-4A69-90BC-3942FCA87A25}"/>
              </a:ext>
            </a:extLst>
          </p:cNvPr>
          <p:cNvPicPr>
            <a:picLocks noChangeAspect="1"/>
          </p:cNvPicPr>
          <p:nvPr/>
        </p:nvPicPr>
        <p:blipFill rotWithShape="1">
          <a:blip r:embed="rId2"/>
          <a:srcRect l="13219" t="9333" r="39812" b="20833"/>
          <a:stretch/>
        </p:blipFill>
        <p:spPr>
          <a:xfrm>
            <a:off x="270511" y="628650"/>
            <a:ext cx="5726430" cy="4789170"/>
          </a:xfrm>
          <a:prstGeom prst="rect">
            <a:avLst/>
          </a:prstGeom>
          <a:solidFill>
            <a:schemeClr val="accent2"/>
          </a:solidFill>
          <a:ln>
            <a:solidFill>
              <a:schemeClr val="accent1"/>
            </a:solidFill>
          </a:ln>
        </p:spPr>
      </p:pic>
      <p:pic>
        <p:nvPicPr>
          <p:cNvPr id="3" name="Picture 2">
            <a:extLst>
              <a:ext uri="{FF2B5EF4-FFF2-40B4-BE49-F238E27FC236}">
                <a16:creationId xmlns:a16="http://schemas.microsoft.com/office/drawing/2014/main" id="{39362A38-FDB8-466D-BEF8-F7917E5FD9DF}"/>
              </a:ext>
            </a:extLst>
          </p:cNvPr>
          <p:cNvPicPr>
            <a:picLocks noChangeAspect="1"/>
          </p:cNvPicPr>
          <p:nvPr/>
        </p:nvPicPr>
        <p:blipFill rotWithShape="1">
          <a:blip r:embed="rId3"/>
          <a:srcRect l="12744" t="53833" r="39163" b="19167"/>
          <a:stretch/>
        </p:blipFill>
        <p:spPr>
          <a:xfrm>
            <a:off x="6195060" y="731520"/>
            <a:ext cx="5909310" cy="1851660"/>
          </a:xfrm>
          <a:prstGeom prst="rect">
            <a:avLst/>
          </a:prstGeom>
        </p:spPr>
      </p:pic>
      <p:sp>
        <p:nvSpPr>
          <p:cNvPr id="4" name="Arrow: Right 3">
            <a:extLst>
              <a:ext uri="{FF2B5EF4-FFF2-40B4-BE49-F238E27FC236}">
                <a16:creationId xmlns:a16="http://schemas.microsoft.com/office/drawing/2014/main" id="{E82B84AD-C1D5-421F-A6CE-5F7FA2D360E9}"/>
              </a:ext>
            </a:extLst>
          </p:cNvPr>
          <p:cNvSpPr/>
          <p:nvPr/>
        </p:nvSpPr>
        <p:spPr>
          <a:xfrm flipV="1">
            <a:off x="2441865" y="1230284"/>
            <a:ext cx="457200" cy="209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8A51716D-6B55-4E84-A359-B078E2CC1229}"/>
              </a:ext>
            </a:extLst>
          </p:cNvPr>
          <p:cNvSpPr/>
          <p:nvPr/>
        </p:nvSpPr>
        <p:spPr>
          <a:xfrm>
            <a:off x="2441865" y="2290157"/>
            <a:ext cx="457200" cy="209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357943BE-B94B-4167-BB2A-297160E92612}"/>
              </a:ext>
            </a:extLst>
          </p:cNvPr>
          <p:cNvSpPr/>
          <p:nvPr/>
        </p:nvSpPr>
        <p:spPr>
          <a:xfrm>
            <a:off x="2441865" y="2583180"/>
            <a:ext cx="457200" cy="209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69C59669-B48F-4C53-B4DD-6CF813A2C130}"/>
              </a:ext>
            </a:extLst>
          </p:cNvPr>
          <p:cNvSpPr/>
          <p:nvPr/>
        </p:nvSpPr>
        <p:spPr>
          <a:xfrm>
            <a:off x="2441865" y="3231573"/>
            <a:ext cx="457200" cy="209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7D8E7603-045D-4AF8-ADDB-A6DC03115F03}"/>
              </a:ext>
            </a:extLst>
          </p:cNvPr>
          <p:cNvSpPr/>
          <p:nvPr/>
        </p:nvSpPr>
        <p:spPr>
          <a:xfrm>
            <a:off x="2441865" y="3441470"/>
            <a:ext cx="457200" cy="209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7A65DAE-F09F-4EF4-BD20-74A0327B669B}"/>
              </a:ext>
            </a:extLst>
          </p:cNvPr>
          <p:cNvSpPr/>
          <p:nvPr/>
        </p:nvSpPr>
        <p:spPr>
          <a:xfrm>
            <a:off x="2441865" y="4561609"/>
            <a:ext cx="457200" cy="209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DF12AF6-132B-4836-9196-080D482DE546}"/>
              </a:ext>
            </a:extLst>
          </p:cNvPr>
          <p:cNvSpPr/>
          <p:nvPr/>
        </p:nvSpPr>
        <p:spPr>
          <a:xfrm>
            <a:off x="2441865" y="1905693"/>
            <a:ext cx="457200" cy="209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2CA0B59-76EF-49A7-8E79-0BE1E8CDCBD2}"/>
              </a:ext>
            </a:extLst>
          </p:cNvPr>
          <p:cNvSpPr/>
          <p:nvPr/>
        </p:nvSpPr>
        <p:spPr>
          <a:xfrm>
            <a:off x="2441865" y="1668781"/>
            <a:ext cx="457200" cy="209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B18D292-1CC0-4012-B0A2-62FF0671E316}"/>
              </a:ext>
            </a:extLst>
          </p:cNvPr>
          <p:cNvSpPr/>
          <p:nvPr/>
        </p:nvSpPr>
        <p:spPr>
          <a:xfrm>
            <a:off x="8447809" y="731520"/>
            <a:ext cx="353291" cy="203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A5DE655-92B8-4A9B-A3D2-2FBE20D3D28D}"/>
              </a:ext>
            </a:extLst>
          </p:cNvPr>
          <p:cNvSpPr/>
          <p:nvPr/>
        </p:nvSpPr>
        <p:spPr>
          <a:xfrm>
            <a:off x="8468591" y="1374716"/>
            <a:ext cx="426027" cy="203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2B073DC-413B-4EE9-90E0-2E875C205E90}"/>
              </a:ext>
            </a:extLst>
          </p:cNvPr>
          <p:cNvSpPr/>
          <p:nvPr/>
        </p:nvSpPr>
        <p:spPr>
          <a:xfrm>
            <a:off x="8447809" y="1668781"/>
            <a:ext cx="426027" cy="203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241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B84-E379-44F0-B440-6ACC43961E4C}"/>
              </a:ext>
            </a:extLst>
          </p:cNvPr>
          <p:cNvPicPr>
            <a:picLocks noChangeAspect="1"/>
          </p:cNvPicPr>
          <p:nvPr/>
        </p:nvPicPr>
        <p:blipFill rotWithShape="1">
          <a:blip r:embed="rId2"/>
          <a:srcRect l="3000" t="15166" r="9905" b="10835"/>
          <a:stretch/>
        </p:blipFill>
        <p:spPr>
          <a:xfrm>
            <a:off x="160020" y="114300"/>
            <a:ext cx="10618470" cy="5074920"/>
          </a:xfrm>
          <a:prstGeom prst="rect">
            <a:avLst/>
          </a:prstGeom>
        </p:spPr>
      </p:pic>
      <p:pic>
        <p:nvPicPr>
          <p:cNvPr id="2" name="Picture 1">
            <a:extLst>
              <a:ext uri="{FF2B5EF4-FFF2-40B4-BE49-F238E27FC236}">
                <a16:creationId xmlns:a16="http://schemas.microsoft.com/office/drawing/2014/main" id="{CBFE6311-5F3A-4F07-AA4D-B9C9C3B5D35E}"/>
              </a:ext>
            </a:extLst>
          </p:cNvPr>
          <p:cNvPicPr>
            <a:picLocks noChangeAspect="1"/>
          </p:cNvPicPr>
          <p:nvPr/>
        </p:nvPicPr>
        <p:blipFill rotWithShape="1">
          <a:blip r:embed="rId3"/>
          <a:srcRect l="13219" t="9667" r="34656" b="7000"/>
          <a:stretch/>
        </p:blipFill>
        <p:spPr>
          <a:xfrm>
            <a:off x="9692640" y="4610374"/>
            <a:ext cx="2499360" cy="2247626"/>
          </a:xfrm>
          <a:prstGeom prst="rect">
            <a:avLst/>
          </a:prstGeom>
        </p:spPr>
      </p:pic>
      <p:sp>
        <p:nvSpPr>
          <p:cNvPr id="6" name="Rectangle: Rounded Corners 5">
            <a:extLst>
              <a:ext uri="{FF2B5EF4-FFF2-40B4-BE49-F238E27FC236}">
                <a16:creationId xmlns:a16="http://schemas.microsoft.com/office/drawing/2014/main" id="{E044279D-F666-4642-B85D-92D2546A43CF}"/>
              </a:ext>
            </a:extLst>
          </p:cNvPr>
          <p:cNvSpPr/>
          <p:nvPr/>
        </p:nvSpPr>
        <p:spPr>
          <a:xfrm>
            <a:off x="10058400" y="4937760"/>
            <a:ext cx="1223010" cy="40005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2B0A7CD-E1DB-44E9-BEE7-6848FC2018BC}"/>
              </a:ext>
            </a:extLst>
          </p:cNvPr>
          <p:cNvSpPr/>
          <p:nvPr/>
        </p:nvSpPr>
        <p:spPr>
          <a:xfrm>
            <a:off x="1634490" y="2057400"/>
            <a:ext cx="594360" cy="4457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E91A02-F984-46B7-9EA1-40FFA4EF43B4}"/>
              </a:ext>
            </a:extLst>
          </p:cNvPr>
          <p:cNvSpPr txBox="1"/>
          <p:nvPr/>
        </p:nvSpPr>
        <p:spPr>
          <a:xfrm>
            <a:off x="674371" y="5600700"/>
            <a:ext cx="8686800" cy="830997"/>
          </a:xfrm>
          <a:prstGeom prst="rect">
            <a:avLst/>
          </a:prstGeom>
          <a:noFill/>
        </p:spPr>
        <p:txBody>
          <a:bodyPr wrap="square" rtlCol="0">
            <a:spAutoFit/>
          </a:bodyPr>
          <a:lstStyle/>
          <a:p>
            <a:r>
              <a:rPr lang="en-US" sz="2400" dirty="0">
                <a:solidFill>
                  <a:srgbClr val="0070C0"/>
                </a:solidFill>
              </a:rPr>
              <a:t>Only one lab for sweat chloride test is available in Alexandria serving 7 Governates with total 30 million people </a:t>
            </a:r>
          </a:p>
        </p:txBody>
      </p:sp>
      <p:pic>
        <p:nvPicPr>
          <p:cNvPr id="9" name="Picture 2" descr="C:\Documents and Settings\user\Desktop\Ter testi.JPG">
            <a:extLst>
              <a:ext uri="{FF2B5EF4-FFF2-40B4-BE49-F238E27FC236}">
                <a16:creationId xmlns:a16="http://schemas.microsoft.com/office/drawing/2014/main" id="{00026A52-3B75-4D1E-9F5C-0F684026240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951388" y="166255"/>
            <a:ext cx="2157124" cy="161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099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4C6BE4-A95B-4130-82F8-5B6E202A5BDE}"/>
              </a:ext>
            </a:extLst>
          </p:cNvPr>
          <p:cNvPicPr>
            <a:picLocks noChangeAspect="1"/>
          </p:cNvPicPr>
          <p:nvPr/>
        </p:nvPicPr>
        <p:blipFill rotWithShape="1">
          <a:blip r:embed="rId2"/>
          <a:srcRect l="16023" t="9848" r="10255" b="9545"/>
          <a:stretch/>
        </p:blipFill>
        <p:spPr>
          <a:xfrm>
            <a:off x="3785456" y="785853"/>
            <a:ext cx="8008227" cy="4925292"/>
          </a:xfrm>
          <a:prstGeom prst="rect">
            <a:avLst/>
          </a:prstGeom>
        </p:spPr>
      </p:pic>
      <p:sp>
        <p:nvSpPr>
          <p:cNvPr id="3" name="Rectangle 2">
            <a:extLst>
              <a:ext uri="{FF2B5EF4-FFF2-40B4-BE49-F238E27FC236}">
                <a16:creationId xmlns:a16="http://schemas.microsoft.com/office/drawing/2014/main" id="{FD0FB0F1-DA10-4055-91B8-E5E8E5B0DD96}"/>
              </a:ext>
            </a:extLst>
          </p:cNvPr>
          <p:cNvSpPr/>
          <p:nvPr/>
        </p:nvSpPr>
        <p:spPr>
          <a:xfrm>
            <a:off x="7154943" y="966355"/>
            <a:ext cx="1941923" cy="4644736"/>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2A84B29-4368-418A-9101-8FFFE8F040EC}"/>
              </a:ext>
            </a:extLst>
          </p:cNvPr>
          <p:cNvSpPr txBox="1"/>
          <p:nvPr/>
        </p:nvSpPr>
        <p:spPr>
          <a:xfrm rot="20100000">
            <a:off x="249380" y="1223895"/>
            <a:ext cx="3345875" cy="1938992"/>
          </a:xfrm>
          <a:prstGeom prst="rect">
            <a:avLst/>
          </a:prstGeom>
          <a:noFill/>
        </p:spPr>
        <p:txBody>
          <a:bodyPr wrap="square" rtlCol="0">
            <a:spAutoFit/>
          </a:bodyPr>
          <a:lstStyle/>
          <a:p>
            <a:pPr algn="ctr"/>
            <a:r>
              <a:rPr lang="en-US" sz="2000" dirty="0">
                <a:solidFill>
                  <a:srgbClr val="FF0000"/>
                </a:solidFill>
              </a:rPr>
              <a:t>No available sweat chloride test is available in Upper Egypt which include more than 11 Governorates in which more than 35 million people are living</a:t>
            </a:r>
          </a:p>
        </p:txBody>
      </p:sp>
      <p:pic>
        <p:nvPicPr>
          <p:cNvPr id="5" name="Picture 4">
            <a:extLst>
              <a:ext uri="{FF2B5EF4-FFF2-40B4-BE49-F238E27FC236}">
                <a16:creationId xmlns:a16="http://schemas.microsoft.com/office/drawing/2014/main" id="{6F39952C-6A99-41DA-AE9A-ECBEEEAEBCFE}"/>
              </a:ext>
            </a:extLst>
          </p:cNvPr>
          <p:cNvPicPr>
            <a:picLocks noChangeAspect="1"/>
          </p:cNvPicPr>
          <p:nvPr/>
        </p:nvPicPr>
        <p:blipFill rotWithShape="1">
          <a:blip r:embed="rId3"/>
          <a:srcRect l="51051" t="26667" r="8126" b="18485"/>
          <a:stretch/>
        </p:blipFill>
        <p:spPr>
          <a:xfrm>
            <a:off x="240523" y="3625621"/>
            <a:ext cx="3472966" cy="2624664"/>
          </a:xfrm>
          <a:prstGeom prst="rect">
            <a:avLst/>
          </a:prstGeom>
        </p:spPr>
      </p:pic>
    </p:spTree>
    <p:extLst>
      <p:ext uri="{BB962C8B-B14F-4D97-AF65-F5344CB8AC3E}">
        <p14:creationId xmlns:p14="http://schemas.microsoft.com/office/powerpoint/2010/main" val="973599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761F-9247-4EF4-9569-20FBE4322DE8}"/>
              </a:ext>
            </a:extLst>
          </p:cNvPr>
          <p:cNvSpPr>
            <a:spLocks noGrp="1"/>
          </p:cNvSpPr>
          <p:nvPr>
            <p:ph type="title"/>
          </p:nvPr>
        </p:nvSpPr>
        <p:spPr/>
        <p:txBody>
          <a:bodyPr>
            <a:normAutofit/>
          </a:bodyPr>
          <a:lstStyle/>
          <a:p>
            <a:r>
              <a:rPr lang="en-US" b="1" dirty="0">
                <a:solidFill>
                  <a:srgbClr val="0070C0"/>
                </a:solidFill>
              </a:rPr>
              <a:t>Questions to be answered: 	</a:t>
            </a:r>
          </a:p>
        </p:txBody>
      </p:sp>
      <p:graphicFrame>
        <p:nvGraphicFramePr>
          <p:cNvPr id="5" name="Content Placeholder 2">
            <a:extLst>
              <a:ext uri="{FF2B5EF4-FFF2-40B4-BE49-F238E27FC236}">
                <a16:creationId xmlns:a16="http://schemas.microsoft.com/office/drawing/2014/main" id="{7C2CFC7C-AA5F-47CF-A23A-710054C570CA}"/>
              </a:ext>
            </a:extLst>
          </p:cNvPr>
          <p:cNvGraphicFramePr>
            <a:graphicFrameLocks noGrp="1"/>
          </p:cNvGraphicFramePr>
          <p:nvPr>
            <p:ph idx="1"/>
            <p:extLst>
              <p:ext uri="{D42A27DB-BD31-4B8C-83A1-F6EECF244321}">
                <p14:modId xmlns:p14="http://schemas.microsoft.com/office/powerpoint/2010/main" val="39675654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5656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5B0879-827C-409A-B2B7-788CFD4D6733}"/>
              </a:ext>
            </a:extLst>
          </p:cNvPr>
          <p:cNvPicPr>
            <a:picLocks noChangeAspect="1"/>
          </p:cNvPicPr>
          <p:nvPr/>
        </p:nvPicPr>
        <p:blipFill rotWithShape="1">
          <a:blip r:embed="rId2"/>
          <a:srcRect l="7329" t="15303" r="21677" b="15454"/>
          <a:stretch/>
        </p:blipFill>
        <p:spPr>
          <a:xfrm>
            <a:off x="748146" y="270164"/>
            <a:ext cx="8655627" cy="4748645"/>
          </a:xfrm>
          <a:prstGeom prst="rect">
            <a:avLst/>
          </a:prstGeom>
        </p:spPr>
      </p:pic>
      <p:pic>
        <p:nvPicPr>
          <p:cNvPr id="3" name="Picture 2">
            <a:extLst>
              <a:ext uri="{FF2B5EF4-FFF2-40B4-BE49-F238E27FC236}">
                <a16:creationId xmlns:a16="http://schemas.microsoft.com/office/drawing/2014/main" id="{94E79E8D-D693-4B38-8BDE-3DBE80138111}"/>
              </a:ext>
            </a:extLst>
          </p:cNvPr>
          <p:cNvPicPr>
            <a:picLocks noChangeAspect="1"/>
          </p:cNvPicPr>
          <p:nvPr/>
        </p:nvPicPr>
        <p:blipFill rotWithShape="1">
          <a:blip r:embed="rId3"/>
          <a:srcRect l="13219" t="9667" r="34656" b="7000"/>
          <a:stretch/>
        </p:blipFill>
        <p:spPr>
          <a:xfrm>
            <a:off x="7362826" y="2486025"/>
            <a:ext cx="4829174" cy="4342783"/>
          </a:xfrm>
          <a:prstGeom prst="rect">
            <a:avLst/>
          </a:prstGeom>
        </p:spPr>
      </p:pic>
      <p:cxnSp>
        <p:nvCxnSpPr>
          <p:cNvPr id="5" name="Straight Arrow Connector 4">
            <a:extLst>
              <a:ext uri="{FF2B5EF4-FFF2-40B4-BE49-F238E27FC236}">
                <a16:creationId xmlns:a16="http://schemas.microsoft.com/office/drawing/2014/main" id="{4B81C88B-0787-42FA-9A63-5D83486C35B8}"/>
              </a:ext>
            </a:extLst>
          </p:cNvPr>
          <p:cNvCxnSpPr>
            <a:cxnSpLocks/>
          </p:cNvCxnSpPr>
          <p:nvPr/>
        </p:nvCxnSpPr>
        <p:spPr>
          <a:xfrm>
            <a:off x="4825713" y="2400299"/>
            <a:ext cx="4578928" cy="1387186"/>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A04F18-9C59-48EC-8E7B-D206C98FFAF9}"/>
              </a:ext>
            </a:extLst>
          </p:cNvPr>
          <p:cNvSpPr txBox="1"/>
          <p:nvPr/>
        </p:nvSpPr>
        <p:spPr>
          <a:xfrm>
            <a:off x="571495" y="5049976"/>
            <a:ext cx="6791331" cy="1631216"/>
          </a:xfrm>
          <a:prstGeom prst="rect">
            <a:avLst/>
          </a:prstGeom>
          <a:noFill/>
        </p:spPr>
        <p:txBody>
          <a:bodyPr wrap="square" rtlCol="0">
            <a:spAutoFit/>
          </a:bodyPr>
          <a:lstStyle/>
          <a:p>
            <a:r>
              <a:rPr lang="en-US" sz="2000" dirty="0">
                <a:solidFill>
                  <a:srgbClr val="0070C0"/>
                </a:solidFill>
              </a:rPr>
              <a:t>Great Cairo: 3 available laboratories are available</a:t>
            </a:r>
          </a:p>
          <a:p>
            <a:r>
              <a:rPr lang="en-US" sz="2000" dirty="0">
                <a:solidFill>
                  <a:srgbClr val="0070C0"/>
                </a:solidFill>
              </a:rPr>
              <a:t>                      Two private lab</a:t>
            </a:r>
          </a:p>
          <a:p>
            <a:r>
              <a:rPr lang="en-US" sz="2000" dirty="0">
                <a:solidFill>
                  <a:srgbClr val="0070C0"/>
                </a:solidFill>
              </a:rPr>
              <a:t>                      Cairo University lab</a:t>
            </a:r>
          </a:p>
          <a:p>
            <a:r>
              <a:rPr lang="en-US" sz="2000" dirty="0">
                <a:solidFill>
                  <a:srgbClr val="0070C0"/>
                </a:solidFill>
              </a:rPr>
              <a:t>Serving 15 million people, and most of Upper Egypt which are 1000 Km far away from Cairo</a:t>
            </a:r>
          </a:p>
        </p:txBody>
      </p:sp>
    </p:spTree>
    <p:extLst>
      <p:ext uri="{BB962C8B-B14F-4D97-AF65-F5344CB8AC3E}">
        <p14:creationId xmlns:p14="http://schemas.microsoft.com/office/powerpoint/2010/main" val="125650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Obrázek 1">
            <a:extLst>
              <a:ext uri="{FF2B5EF4-FFF2-40B4-BE49-F238E27FC236}">
                <a16:creationId xmlns:a16="http://schemas.microsoft.com/office/drawing/2014/main" id="{68D69533-644B-4E36-A3A8-0EB285A22E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750"/>
            <a:ext cx="6535738"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Obrázek 5">
            <a:extLst>
              <a:ext uri="{FF2B5EF4-FFF2-40B4-BE49-F238E27FC236}">
                <a16:creationId xmlns:a16="http://schemas.microsoft.com/office/drawing/2014/main" id="{9262192F-68B0-48C1-89E3-E4FAA03F99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8764" y="288925"/>
            <a:ext cx="5183187"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Obrázek 2">
            <a:extLst>
              <a:ext uri="{FF2B5EF4-FFF2-40B4-BE49-F238E27FC236}">
                <a16:creationId xmlns:a16="http://schemas.microsoft.com/office/drawing/2014/main" id="{A1584303-2174-4DAC-9D50-F64D9D72EA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3014" y="5183189"/>
            <a:ext cx="3940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ovéPole 4">
            <a:extLst>
              <a:ext uri="{FF2B5EF4-FFF2-40B4-BE49-F238E27FC236}">
                <a16:creationId xmlns:a16="http://schemas.microsoft.com/office/drawing/2014/main" id="{17031D03-69D3-4D85-8705-C4505DFEF747}"/>
              </a:ext>
            </a:extLst>
          </p:cNvPr>
          <p:cNvSpPr txBox="1">
            <a:spLocks noChangeArrowheads="1"/>
          </p:cNvSpPr>
          <p:nvPr/>
        </p:nvSpPr>
        <p:spPr bwMode="auto">
          <a:xfrm>
            <a:off x="1885950" y="6124575"/>
            <a:ext cx="396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i="1">
                <a:solidFill>
                  <a:srgbClr val="0070C0"/>
                </a:solidFill>
                <a:latin typeface="Arial" panose="020B0604020202020204" pitchFamily="34" charset="0"/>
              </a:rPr>
              <a:t>genographic.nationalgeographic.com</a:t>
            </a:r>
          </a:p>
        </p:txBody>
      </p:sp>
      <p:sp>
        <p:nvSpPr>
          <p:cNvPr id="12294" name="Obdélník 6">
            <a:extLst>
              <a:ext uri="{FF2B5EF4-FFF2-40B4-BE49-F238E27FC236}">
                <a16:creationId xmlns:a16="http://schemas.microsoft.com/office/drawing/2014/main" id="{CA0C3169-DBC1-4113-9640-0923CAF25B13}"/>
              </a:ext>
            </a:extLst>
          </p:cNvPr>
          <p:cNvSpPr>
            <a:spLocks noChangeArrowheads="1"/>
          </p:cNvSpPr>
          <p:nvPr/>
        </p:nvSpPr>
        <p:spPr bwMode="auto">
          <a:xfrm>
            <a:off x="7216776" y="3541713"/>
            <a:ext cx="3451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600">
                <a:latin typeface="Arial" panose="020B0604020202020204" pitchFamily="34" charset="0"/>
              </a:rPr>
              <a:t>www.egyptindependent.com/dna-analysis-proves-egyptians-are-not-arabs/</a:t>
            </a:r>
          </a:p>
        </p:txBody>
      </p:sp>
    </p:spTree>
    <p:extLst>
      <p:ext uri="{BB962C8B-B14F-4D97-AF65-F5344CB8AC3E}">
        <p14:creationId xmlns:p14="http://schemas.microsoft.com/office/powerpoint/2010/main" val="3449629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14A0D375-32DB-4CA0-9840-2B8CD89F1D44}"/>
              </a:ext>
            </a:extLst>
          </p:cNvPr>
          <p:cNvSpPr>
            <a:spLocks noGrp="1"/>
          </p:cNvSpPr>
          <p:nvPr>
            <p:ph type="title"/>
          </p:nvPr>
        </p:nvSpPr>
        <p:spPr>
          <a:xfrm>
            <a:off x="1954213" y="549275"/>
            <a:ext cx="4456112" cy="800100"/>
          </a:xfrm>
        </p:spPr>
        <p:txBody>
          <a:bodyPr/>
          <a:lstStyle/>
          <a:p>
            <a:pPr>
              <a:defRPr/>
            </a:pPr>
            <a:r>
              <a:rPr lang="en-US" altLang="cs-CZ" sz="3600" b="1" i="1" dirty="0">
                <a:solidFill>
                  <a:srgbClr val="0070C0"/>
                </a:solidFill>
                <a:latin typeface="+mn-lt"/>
              </a:rPr>
              <a:t>CFTR</a:t>
            </a:r>
            <a:r>
              <a:rPr lang="en-US" altLang="cs-CZ" sz="3600" b="1" dirty="0">
                <a:solidFill>
                  <a:srgbClr val="0070C0"/>
                </a:solidFill>
                <a:latin typeface="+mn-lt"/>
              </a:rPr>
              <a:t> mutations</a:t>
            </a:r>
          </a:p>
        </p:txBody>
      </p:sp>
      <p:sp>
        <p:nvSpPr>
          <p:cNvPr id="3" name="Content Placeholder 2">
            <a:extLst>
              <a:ext uri="{FF2B5EF4-FFF2-40B4-BE49-F238E27FC236}">
                <a16:creationId xmlns:a16="http://schemas.microsoft.com/office/drawing/2014/main" id="{64DEA39D-B824-40FF-BD0E-25AA57E14F6D}"/>
              </a:ext>
            </a:extLst>
          </p:cNvPr>
          <p:cNvSpPr>
            <a:spLocks noGrp="1"/>
          </p:cNvSpPr>
          <p:nvPr>
            <p:ph idx="1"/>
          </p:nvPr>
        </p:nvSpPr>
        <p:spPr>
          <a:xfrm>
            <a:off x="2082800" y="1436689"/>
            <a:ext cx="8229600" cy="4357687"/>
          </a:xfrm>
        </p:spPr>
        <p:txBody>
          <a:bodyPr>
            <a:normAutofit lnSpcReduction="10000"/>
          </a:bodyPr>
          <a:lstStyle/>
          <a:p>
            <a:pPr>
              <a:spcAft>
                <a:spcPts val="600"/>
              </a:spcAft>
            </a:pPr>
            <a:r>
              <a:rPr lang="en-US" altLang="cs-CZ" sz="3200"/>
              <a:t>Over </a:t>
            </a:r>
            <a:r>
              <a:rPr lang="cs-CZ" altLang="cs-CZ" sz="3200">
                <a:solidFill>
                  <a:srgbClr val="FF0000"/>
                </a:solidFill>
              </a:rPr>
              <a:t>20</a:t>
            </a:r>
            <a:r>
              <a:rPr lang="en-US" altLang="cs-CZ" sz="3200">
                <a:solidFill>
                  <a:srgbClr val="FF0000"/>
                </a:solidFill>
              </a:rPr>
              <a:t>00 </a:t>
            </a:r>
            <a:r>
              <a:rPr lang="en-US" altLang="cs-CZ" sz="3200"/>
              <a:t>mutations identified</a:t>
            </a:r>
          </a:p>
          <a:p>
            <a:pPr lvl="1">
              <a:spcBef>
                <a:spcPts val="600"/>
              </a:spcBef>
              <a:spcAft>
                <a:spcPts val="600"/>
              </a:spcAft>
            </a:pPr>
            <a:r>
              <a:rPr lang="en-US" altLang="cs-CZ" sz="2800"/>
              <a:t>One mutation is </a:t>
            </a:r>
            <a:r>
              <a:rPr lang="en-US" altLang="cs-CZ" sz="2800" i="1"/>
              <a:t>common</a:t>
            </a:r>
            <a:r>
              <a:rPr lang="en-US" altLang="cs-CZ" sz="2800"/>
              <a:t> (</a:t>
            </a:r>
            <a:r>
              <a:rPr lang="en-US" altLang="cs-CZ" sz="2800" b="1">
                <a:solidFill>
                  <a:srgbClr val="0070C0"/>
                </a:solidFill>
              </a:rPr>
              <a:t>p.Phe508del</a:t>
            </a:r>
            <a:r>
              <a:rPr lang="en-US" altLang="cs-CZ" sz="2800"/>
              <a:t>; 70% of CF alleles)</a:t>
            </a:r>
          </a:p>
          <a:p>
            <a:pPr lvl="1">
              <a:spcBef>
                <a:spcPts val="600"/>
              </a:spcBef>
              <a:spcAft>
                <a:spcPts val="600"/>
              </a:spcAft>
            </a:pPr>
            <a:r>
              <a:rPr lang="en-US" altLang="cs-CZ" sz="2800"/>
              <a:t>Twenty mutations are </a:t>
            </a:r>
            <a:r>
              <a:rPr lang="en-US" altLang="cs-CZ" sz="2800" i="1"/>
              <a:t>low frequency </a:t>
            </a:r>
            <a:r>
              <a:rPr lang="en-US" altLang="cs-CZ" sz="2800"/>
              <a:t>(15% of CF alleles)</a:t>
            </a:r>
          </a:p>
          <a:p>
            <a:pPr lvl="1">
              <a:spcBef>
                <a:spcPts val="600"/>
              </a:spcBef>
              <a:spcAft>
                <a:spcPts val="600"/>
              </a:spcAft>
            </a:pPr>
            <a:r>
              <a:rPr lang="en-US" altLang="cs-CZ" sz="2800"/>
              <a:t>Remainder (&gt;1</a:t>
            </a:r>
            <a:r>
              <a:rPr lang="cs-CZ" altLang="cs-CZ" sz="2800"/>
              <a:t>9</a:t>
            </a:r>
            <a:r>
              <a:rPr lang="en-US" altLang="cs-CZ" sz="2800"/>
              <a:t>00) are </a:t>
            </a:r>
            <a:r>
              <a:rPr lang="en-US" altLang="cs-CZ" sz="2800" i="1"/>
              <a:t>rare </a:t>
            </a:r>
            <a:r>
              <a:rPr lang="en-US" altLang="cs-CZ" sz="2800"/>
              <a:t>(15% of CF alleles)</a:t>
            </a:r>
          </a:p>
          <a:p>
            <a:pPr>
              <a:spcAft>
                <a:spcPts val="600"/>
              </a:spcAft>
            </a:pPr>
            <a:r>
              <a:rPr lang="en-US" altLang="cs-CZ" sz="3200" b="1">
                <a:solidFill>
                  <a:srgbClr val="0070C0"/>
                </a:solidFill>
              </a:rPr>
              <a:t>Disease implications of most rare mutations </a:t>
            </a:r>
            <a:r>
              <a:rPr lang="cs-CZ" altLang="cs-CZ" sz="3200" b="1">
                <a:solidFill>
                  <a:srgbClr val="0070C0"/>
                </a:solidFill>
              </a:rPr>
              <a:t>are </a:t>
            </a:r>
            <a:r>
              <a:rPr lang="en-US" altLang="cs-CZ" sz="3200" b="1">
                <a:solidFill>
                  <a:srgbClr val="0070C0"/>
                </a:solidFill>
              </a:rPr>
              <a:t> unknown</a:t>
            </a:r>
            <a:r>
              <a:rPr lang="cs-CZ" altLang="cs-CZ" sz="3200" b="1">
                <a:solidFill>
                  <a:srgbClr val="0070C0"/>
                </a:solidFill>
              </a:rPr>
              <a:t> – implications for screening involving DNA testing!</a:t>
            </a:r>
            <a:endParaRPr lang="en-US" altLang="cs-CZ" sz="3200" b="1">
              <a:solidFill>
                <a:srgbClr val="0070C0"/>
              </a:solidFill>
            </a:endParaRPr>
          </a:p>
        </p:txBody>
      </p:sp>
    </p:spTree>
    <p:extLst>
      <p:ext uri="{BB962C8B-B14F-4D97-AF65-F5344CB8AC3E}">
        <p14:creationId xmlns:p14="http://schemas.microsoft.com/office/powerpoint/2010/main" val="1282185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2522E-24BA-47E4-A1A6-2B25BC9CF48C}"/>
              </a:ext>
            </a:extLst>
          </p:cNvPr>
          <p:cNvPicPr>
            <a:picLocks noChangeAspect="1"/>
          </p:cNvPicPr>
          <p:nvPr/>
        </p:nvPicPr>
        <p:blipFill rotWithShape="1">
          <a:blip r:embed="rId2"/>
          <a:srcRect l="17832" t="10885" r="15969" b="7483"/>
          <a:stretch/>
        </p:blipFill>
        <p:spPr>
          <a:xfrm>
            <a:off x="1464906" y="457200"/>
            <a:ext cx="9197106" cy="6379496"/>
          </a:xfrm>
          <a:prstGeom prst="rect">
            <a:avLst/>
          </a:prstGeom>
        </p:spPr>
      </p:pic>
    </p:spTree>
    <p:extLst>
      <p:ext uri="{BB962C8B-B14F-4D97-AF65-F5344CB8AC3E}">
        <p14:creationId xmlns:p14="http://schemas.microsoft.com/office/powerpoint/2010/main" val="3961352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D0890-152D-43F7-A10D-4C9B63E22EBE}"/>
              </a:ext>
            </a:extLst>
          </p:cNvPr>
          <p:cNvPicPr>
            <a:picLocks noChangeAspect="1"/>
          </p:cNvPicPr>
          <p:nvPr/>
        </p:nvPicPr>
        <p:blipFill rotWithShape="1">
          <a:blip r:embed="rId2"/>
          <a:srcRect l="25824" t="20303" r="25852" b="11212"/>
          <a:stretch/>
        </p:blipFill>
        <p:spPr>
          <a:xfrm>
            <a:off x="1569026" y="57654"/>
            <a:ext cx="8458200" cy="6742692"/>
          </a:xfrm>
          <a:prstGeom prst="rect">
            <a:avLst/>
          </a:prstGeom>
        </p:spPr>
      </p:pic>
    </p:spTree>
    <p:extLst>
      <p:ext uri="{BB962C8B-B14F-4D97-AF65-F5344CB8AC3E}">
        <p14:creationId xmlns:p14="http://schemas.microsoft.com/office/powerpoint/2010/main" val="580135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858B0-F8DE-4E22-9322-08B4AB65C039}"/>
              </a:ext>
            </a:extLst>
          </p:cNvPr>
          <p:cNvPicPr>
            <a:picLocks noChangeAspect="1"/>
          </p:cNvPicPr>
          <p:nvPr/>
        </p:nvPicPr>
        <p:blipFill rotWithShape="1">
          <a:blip r:embed="rId2"/>
          <a:srcRect l="14847" t="12109" r="49337" b="13877"/>
          <a:stretch/>
        </p:blipFill>
        <p:spPr>
          <a:xfrm>
            <a:off x="2981767" y="379510"/>
            <a:ext cx="5246914" cy="6098979"/>
          </a:xfrm>
          <a:prstGeom prst="rect">
            <a:avLst/>
          </a:prstGeom>
        </p:spPr>
      </p:pic>
    </p:spTree>
    <p:extLst>
      <p:ext uri="{BB962C8B-B14F-4D97-AF65-F5344CB8AC3E}">
        <p14:creationId xmlns:p14="http://schemas.microsoft.com/office/powerpoint/2010/main" val="3900885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a:extLst>
              <a:ext uri="{FF2B5EF4-FFF2-40B4-BE49-F238E27FC236}">
                <a16:creationId xmlns:a16="http://schemas.microsoft.com/office/drawing/2014/main" id="{D6D9A361-4218-4A24-BA45-79BB37ED41D0}"/>
              </a:ext>
            </a:extLst>
          </p:cNvPr>
          <p:cNvSpPr txBox="1">
            <a:spLocks noChangeArrowheads="1"/>
          </p:cNvSpPr>
          <p:nvPr/>
        </p:nvSpPr>
        <p:spPr bwMode="auto">
          <a:xfrm>
            <a:off x="2095500" y="-21431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ctr">
              <a:buSzPct val="100000"/>
            </a:pPr>
            <a:r>
              <a:rPr lang="en-AU" altLang="cs-CZ" sz="4400" b="1">
                <a:solidFill>
                  <a:srgbClr val="0070C0"/>
                </a:solidFill>
                <a:latin typeface="Calibri" panose="020F0502020204030204" pitchFamily="34" charset="0"/>
              </a:rPr>
              <a:t>Egypt</a:t>
            </a:r>
            <a:r>
              <a:rPr lang="cs-CZ" altLang="cs-CZ" sz="4400" b="1">
                <a:solidFill>
                  <a:srgbClr val="0070C0"/>
                </a:solidFill>
                <a:latin typeface="Calibri" panose="020F0502020204030204" pitchFamily="34" charset="0"/>
              </a:rPr>
              <a:t> (148; 8</a:t>
            </a:r>
            <a:r>
              <a:rPr lang="en-AU" altLang="cs-CZ" sz="4400" b="1">
                <a:solidFill>
                  <a:srgbClr val="0070C0"/>
                </a:solidFill>
                <a:latin typeface="Calibri" panose="020F0502020204030204" pitchFamily="34" charset="0"/>
              </a:rPr>
              <a:t> in progress) </a:t>
            </a:r>
            <a:r>
              <a:rPr lang="cs-CZ" altLang="cs-CZ" sz="4400" b="1">
                <a:solidFill>
                  <a:srgbClr val="0070C0"/>
                </a:solidFill>
                <a:latin typeface="Calibri" panose="020F0502020204030204" pitchFamily="34" charset="0"/>
              </a:rPr>
              <a:t>ST +/- </a:t>
            </a:r>
          </a:p>
        </p:txBody>
      </p:sp>
      <p:pic>
        <p:nvPicPr>
          <p:cNvPr id="3075" name="Picture 99">
            <a:extLst>
              <a:ext uri="{FF2B5EF4-FFF2-40B4-BE49-F238E27FC236}">
                <a16:creationId xmlns:a16="http://schemas.microsoft.com/office/drawing/2014/main" id="{D1A4501E-9058-4087-9190-A1901A06A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14376"/>
            <a:ext cx="31321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6" name="TextovéPole 5">
            <a:extLst>
              <a:ext uri="{FF2B5EF4-FFF2-40B4-BE49-F238E27FC236}">
                <a16:creationId xmlns:a16="http://schemas.microsoft.com/office/drawing/2014/main" id="{94097AE2-74EE-474B-A45B-12B59FB86051}"/>
              </a:ext>
            </a:extLst>
          </p:cNvPr>
          <p:cNvSpPr txBox="1">
            <a:spLocks noChangeArrowheads="1"/>
          </p:cNvSpPr>
          <p:nvPr/>
        </p:nvSpPr>
        <p:spPr bwMode="auto">
          <a:xfrm>
            <a:off x="6461126" y="4467225"/>
            <a:ext cx="4214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dirty="0">
                <a:solidFill>
                  <a:srgbClr val="0070C0"/>
                </a:solidFill>
              </a:rPr>
              <a:t>Dr. Eman Fouda – Ain Shams University, Dr.M.L.Naguib  and Dr. Mona El Falaki – Cairo University, </a:t>
            </a:r>
            <a:endParaRPr lang="en-US" altLang="cs-CZ" dirty="0">
              <a:solidFill>
                <a:srgbClr val="0070C0"/>
              </a:solidFill>
            </a:endParaRPr>
          </a:p>
          <a:p>
            <a:r>
              <a:rPr lang="cs-CZ" altLang="cs-CZ" dirty="0">
                <a:solidFill>
                  <a:srgbClr val="0070C0"/>
                </a:solidFill>
              </a:rPr>
              <a:t>Dr Nader Faseeh – Alexandria University</a:t>
            </a:r>
          </a:p>
        </p:txBody>
      </p:sp>
      <p:graphicFrame>
        <p:nvGraphicFramePr>
          <p:cNvPr id="7" name="Graf 6">
            <a:extLst>
              <a:ext uri="{FF2B5EF4-FFF2-40B4-BE49-F238E27FC236}">
                <a16:creationId xmlns:a16="http://schemas.microsoft.com/office/drawing/2014/main" id="{FA1DB93E-B028-46BF-B1FC-3C8FEF55B368}"/>
              </a:ext>
            </a:extLst>
          </p:cNvPr>
          <p:cNvGraphicFramePr/>
          <p:nvPr/>
        </p:nvGraphicFramePr>
        <p:xfrm>
          <a:off x="4881554" y="714356"/>
          <a:ext cx="5343540" cy="3209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578" name="Group 2">
            <a:extLst>
              <a:ext uri="{FF2B5EF4-FFF2-40B4-BE49-F238E27FC236}">
                <a16:creationId xmlns:a16="http://schemas.microsoft.com/office/drawing/2014/main" id="{D5385A64-E1B0-4682-9016-E21D05C912C8}"/>
              </a:ext>
            </a:extLst>
          </p:cNvPr>
          <p:cNvGraphicFramePr>
            <a:graphicFrameLocks noGrp="1"/>
          </p:cNvGraphicFramePr>
          <p:nvPr>
            <p:extLst>
              <p:ext uri="{D42A27DB-BD31-4B8C-83A1-F6EECF244321}">
                <p14:modId xmlns:p14="http://schemas.microsoft.com/office/powerpoint/2010/main" val="2981143323"/>
              </p:ext>
            </p:extLst>
          </p:nvPr>
        </p:nvGraphicFramePr>
        <p:xfrm>
          <a:off x="1574801" y="3100388"/>
          <a:ext cx="4786313" cy="3505962"/>
        </p:xfrm>
        <a:graphic>
          <a:graphicData uri="http://schemas.openxmlformats.org/drawingml/2006/table">
            <a:tbl>
              <a:tblPr/>
              <a:tblGrid>
                <a:gridCol w="822357">
                  <a:extLst>
                    <a:ext uri="{9D8B030D-6E8A-4147-A177-3AD203B41FA5}">
                      <a16:colId xmlns:a16="http://schemas.microsoft.com/office/drawing/2014/main" val="20000"/>
                    </a:ext>
                  </a:extLst>
                </a:gridCol>
                <a:gridCol w="1518984">
                  <a:extLst>
                    <a:ext uri="{9D8B030D-6E8A-4147-A177-3AD203B41FA5}">
                      <a16:colId xmlns:a16="http://schemas.microsoft.com/office/drawing/2014/main" val="20001"/>
                    </a:ext>
                  </a:extLst>
                </a:gridCol>
                <a:gridCol w="1301972">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305496">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000" b="1" i="0" u="none" strike="noStrike" cap="none" normalizeH="0" baseline="0" dirty="0" err="1">
                          <a:ln>
                            <a:noFill/>
                          </a:ln>
                          <a:solidFill>
                            <a:schemeClr val="tx1"/>
                          </a:solidFill>
                          <a:effectLst/>
                          <a:latin typeface="Calibri" pitchFamily="32" charset="0"/>
                          <a:cs typeface="Arial" charset="0"/>
                        </a:rPr>
                        <a:t>Number</a:t>
                      </a:r>
                      <a:r>
                        <a:rPr kumimoji="0" lang="cs-CZ" sz="1000" b="1" i="0" u="none" strike="noStrike" cap="none" normalizeH="0" baseline="0" dirty="0">
                          <a:ln>
                            <a:noFill/>
                          </a:ln>
                          <a:solidFill>
                            <a:schemeClr val="tx1"/>
                          </a:solidFill>
                          <a:effectLst/>
                          <a:latin typeface="Calibri" pitchFamily="32" charset="0"/>
                          <a:cs typeface="Arial" charset="0"/>
                        </a:rPr>
                        <a:t> </a:t>
                      </a:r>
                      <a:r>
                        <a:rPr kumimoji="0" lang="cs-CZ" sz="1000" b="1" i="0" u="none" strike="noStrike" cap="none" normalizeH="0" baseline="0" dirty="0" err="1">
                          <a:ln>
                            <a:noFill/>
                          </a:ln>
                          <a:solidFill>
                            <a:schemeClr val="tx1"/>
                          </a:solidFill>
                          <a:effectLst/>
                          <a:latin typeface="Calibri" pitchFamily="32" charset="0"/>
                          <a:cs typeface="Arial" charset="0"/>
                        </a:rPr>
                        <a:t>of</a:t>
                      </a:r>
                      <a:r>
                        <a:rPr kumimoji="0" lang="cs-CZ" sz="1000" b="1" i="0" u="none" strike="noStrike" cap="none" normalizeH="0" baseline="0" dirty="0">
                          <a:ln>
                            <a:noFill/>
                          </a:ln>
                          <a:solidFill>
                            <a:schemeClr val="tx1"/>
                          </a:solidFill>
                          <a:effectLst/>
                          <a:latin typeface="Calibri" pitchFamily="32" charset="0"/>
                          <a:cs typeface="Arial" charset="0"/>
                        </a:rPr>
                        <a:t> </a:t>
                      </a:r>
                      <a:r>
                        <a:rPr kumimoji="0" lang="cs-CZ" sz="1000" b="1" i="0" u="none" strike="noStrike" cap="none" normalizeH="0" baseline="0" dirty="0" err="1">
                          <a:ln>
                            <a:noFill/>
                          </a:ln>
                          <a:solidFill>
                            <a:schemeClr val="tx1"/>
                          </a:solidFill>
                          <a:effectLst/>
                          <a:latin typeface="Calibri" pitchFamily="32" charset="0"/>
                          <a:cs typeface="Arial" charset="0"/>
                        </a:rPr>
                        <a:t>samples</a:t>
                      </a:r>
                      <a:endParaRPr kumimoji="0" lang="cs-CZ" sz="1000" b="1" i="0" u="none" strike="noStrike" cap="none" normalizeH="0" baseline="0" dirty="0">
                        <a:ln>
                          <a:noFill/>
                        </a:ln>
                        <a:solidFill>
                          <a:schemeClr val="tx1"/>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000" b="1" i="0" u="none" strike="noStrike" cap="none" normalizeH="0" baseline="0" dirty="0" err="1">
                          <a:ln>
                            <a:noFill/>
                          </a:ln>
                          <a:solidFill>
                            <a:schemeClr val="tx1"/>
                          </a:solidFill>
                          <a:effectLst/>
                          <a:latin typeface="Calibri" pitchFamily="32" charset="0"/>
                          <a:cs typeface="Arial" charset="0"/>
                        </a:rPr>
                        <a:t>Material</a:t>
                      </a:r>
                      <a:endParaRPr kumimoji="0" lang="cs-CZ" sz="1000" b="1" i="0" u="none" strike="noStrike" cap="none" normalizeH="0" baseline="0" dirty="0">
                        <a:ln>
                          <a:noFill/>
                        </a:ln>
                        <a:solidFill>
                          <a:schemeClr val="tx1"/>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000" b="1" i="0" u="none" strike="noStrike" cap="none" normalizeH="0" baseline="0" dirty="0" err="1">
                          <a:ln>
                            <a:noFill/>
                          </a:ln>
                          <a:solidFill>
                            <a:schemeClr val="tx1"/>
                          </a:solidFill>
                          <a:effectLst/>
                          <a:latin typeface="Calibri" pitchFamily="32" charset="0"/>
                          <a:cs typeface="Arial" charset="0"/>
                        </a:rPr>
                        <a:t>Mutation</a:t>
                      </a:r>
                      <a:endParaRPr kumimoji="0" lang="cs-CZ" sz="1000" b="1" i="0" u="none" strike="noStrike" cap="none" normalizeH="0" baseline="0" dirty="0">
                        <a:ln>
                          <a:noFill/>
                        </a:ln>
                        <a:solidFill>
                          <a:schemeClr val="tx1"/>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000" b="1" i="0" u="none" strike="noStrike" cap="none" normalizeH="0" baseline="0" dirty="0" err="1">
                          <a:ln>
                            <a:noFill/>
                          </a:ln>
                          <a:solidFill>
                            <a:schemeClr val="tx1"/>
                          </a:solidFill>
                          <a:effectLst/>
                          <a:latin typeface="Calibri" pitchFamily="32" charset="0"/>
                          <a:cs typeface="Arial" charset="0"/>
                        </a:rPr>
                        <a:t>Allell</a:t>
                      </a:r>
                      <a:r>
                        <a:rPr kumimoji="0" lang="cs-CZ" sz="1000" b="1" i="0" u="none" strike="noStrike" cap="none" normalizeH="0" baseline="0" dirty="0">
                          <a:ln>
                            <a:noFill/>
                          </a:ln>
                          <a:solidFill>
                            <a:schemeClr val="tx1"/>
                          </a:solidFill>
                          <a:effectLst/>
                          <a:latin typeface="Calibri" pitchFamily="32" charset="0"/>
                          <a:cs typeface="Arial" charset="0"/>
                        </a:rPr>
                        <a:t> </a:t>
                      </a:r>
                      <a:r>
                        <a:rPr kumimoji="0" lang="cs-CZ" sz="1000" b="1" i="0" u="none" strike="noStrike" cap="none" normalizeH="0" baseline="0" dirty="0" err="1">
                          <a:ln>
                            <a:noFill/>
                          </a:ln>
                          <a:solidFill>
                            <a:schemeClr val="tx1"/>
                          </a:solidFill>
                          <a:effectLst/>
                          <a:latin typeface="Calibri" pitchFamily="32" charset="0"/>
                          <a:cs typeface="Arial" charset="0"/>
                        </a:rPr>
                        <a:t>counts</a:t>
                      </a:r>
                      <a:endParaRPr kumimoji="0" lang="cs-CZ" sz="1000" b="1" i="0" u="none" strike="noStrike" cap="none" normalizeH="0" baseline="0" dirty="0">
                        <a:ln>
                          <a:noFill/>
                        </a:ln>
                        <a:solidFill>
                          <a:schemeClr val="tx1"/>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000" b="1" i="0" u="none" strike="noStrike" cap="none" normalizeH="0" baseline="0" dirty="0">
                          <a:ln>
                            <a:noFill/>
                          </a:ln>
                          <a:solidFill>
                            <a:srgbClr val="000000"/>
                          </a:solidFill>
                          <a:effectLst/>
                          <a:latin typeface="Calibri" pitchFamily="32" charset="0"/>
                          <a:cs typeface="Arial" charset="0"/>
                        </a:rPr>
                        <a:t>140</a:t>
                      </a:r>
                      <a:endParaRPr kumimoji="0" lang="en-AU"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000" b="1" i="0" u="none" strike="noStrike" cap="none" normalizeH="0" baseline="0" dirty="0" err="1">
                          <a:ln>
                            <a:noFill/>
                          </a:ln>
                          <a:solidFill>
                            <a:srgbClr val="000000"/>
                          </a:solidFill>
                          <a:effectLst/>
                          <a:latin typeface="Calibri" pitchFamily="32" charset="0"/>
                          <a:cs typeface="Arial" charset="0"/>
                        </a:rPr>
                        <a:t>Guthrie</a:t>
                      </a:r>
                      <a:r>
                        <a:rPr kumimoji="0" lang="cs-CZ" sz="1000" b="1" i="0" u="none" strike="noStrike" cap="none" normalizeH="0" baseline="0" dirty="0">
                          <a:ln>
                            <a:noFill/>
                          </a:ln>
                          <a:solidFill>
                            <a:srgbClr val="000000"/>
                          </a:solidFill>
                          <a:effectLst/>
                          <a:latin typeface="Calibri" pitchFamily="32" charset="0"/>
                          <a:cs typeface="Arial" charset="0"/>
                        </a:rPr>
                        <a:t> </a:t>
                      </a:r>
                      <a:r>
                        <a:rPr kumimoji="0" lang="cs-CZ" sz="1000" b="1" i="0" u="none" strike="noStrike" cap="none" normalizeH="0" baseline="0" dirty="0" err="1">
                          <a:ln>
                            <a:noFill/>
                          </a:ln>
                          <a:solidFill>
                            <a:srgbClr val="000000"/>
                          </a:solidFill>
                          <a:effectLst/>
                          <a:latin typeface="Calibri" pitchFamily="32" charset="0"/>
                          <a:cs typeface="Arial" charset="0"/>
                        </a:rPr>
                        <a:t>Cards</a:t>
                      </a: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B0F0"/>
                          </a:solidFill>
                          <a:latin typeface="Calibri"/>
                        </a:rPr>
                        <a:t>F508del</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a:solidFill>
                            <a:srgbClr val="000000"/>
                          </a:solidFill>
                          <a:latin typeface="Calibri"/>
                        </a:rPr>
                        <a:t>63</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000" b="1" i="0" u="none" strike="noStrike" cap="none" normalizeH="0" baseline="0">
                          <a:ln>
                            <a:noFill/>
                          </a:ln>
                          <a:solidFill>
                            <a:srgbClr val="000000"/>
                          </a:solidFill>
                          <a:effectLst/>
                          <a:latin typeface="Calibri" pitchFamily="32" charset="0"/>
                          <a:cs typeface="Arial" charset="0"/>
                        </a:rPr>
                        <a:t> </a:t>
                      </a: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000" b="1" i="0" u="none" strike="noStrike" cap="none" normalizeH="0" baseline="0" dirty="0">
                          <a:ln>
                            <a:noFill/>
                          </a:ln>
                          <a:solidFill>
                            <a:srgbClr val="000000"/>
                          </a:solidFill>
                          <a:effectLst/>
                          <a:latin typeface="Calibri" pitchFamily="32" charset="0"/>
                          <a:cs typeface="Arial" charset="0"/>
                        </a:rPr>
                        <a:t> </a:t>
                      </a: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R1162X</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a:solidFill>
                            <a:srgbClr val="000000"/>
                          </a:solidFill>
                          <a:latin typeface="Calibri"/>
                        </a:rPr>
                        <a:t>8</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FF0000"/>
                          </a:solidFill>
                          <a:latin typeface="Calibri"/>
                        </a:rPr>
                        <a:t>S549R(T- &gt;G)</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a:solidFill>
                            <a:srgbClr val="000000"/>
                          </a:solidFill>
                          <a:latin typeface="Calibri"/>
                        </a:rPr>
                        <a:t>7</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000" b="1" i="0" u="none" strike="noStrike" cap="none" normalizeH="0" baseline="0" dirty="0">
                          <a:ln>
                            <a:noFill/>
                          </a:ln>
                          <a:solidFill>
                            <a:srgbClr val="000000"/>
                          </a:solidFill>
                          <a:effectLst/>
                          <a:latin typeface="Calibri" pitchFamily="32" charset="0"/>
                          <a:cs typeface="Arial" charset="0"/>
                        </a:rPr>
                        <a:t> </a:t>
                      </a: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000" b="1" i="0" u="none" strike="noStrike" cap="none" normalizeH="0" baseline="0" dirty="0">
                          <a:ln>
                            <a:noFill/>
                          </a:ln>
                          <a:solidFill>
                            <a:srgbClr val="000000"/>
                          </a:solidFill>
                          <a:effectLst/>
                          <a:latin typeface="Calibri" pitchFamily="32" charset="0"/>
                          <a:cs typeface="Arial" charset="0"/>
                        </a:rPr>
                        <a:t> </a:t>
                      </a: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N1303K</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a:solidFill>
                            <a:srgbClr val="000000"/>
                          </a:solidFill>
                          <a:latin typeface="Calibri"/>
                        </a:rPr>
                        <a:t>6</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3199del</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5</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R334W</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5</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1548delG</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4</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2789+5G&gt;A</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4</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8"/>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CFTRdele17a-18</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4</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9"/>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G378X</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4</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0"/>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G542X</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4</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1"/>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R1066C</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4</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2"/>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R1066H</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4</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3"/>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a:solidFill>
                            <a:srgbClr val="000000"/>
                          </a:solidFill>
                          <a:latin typeface="Calibri"/>
                        </a:rPr>
                        <a:t>2183delAA&gt;G</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3</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4"/>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a:solidFill>
                            <a:srgbClr val="000000"/>
                          </a:solidFill>
                          <a:latin typeface="Calibri"/>
                        </a:rPr>
                        <a:t>3129del4</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3</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5"/>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a:solidFill>
                            <a:srgbClr val="000000"/>
                          </a:solidFill>
                          <a:latin typeface="Calibri"/>
                        </a:rPr>
                        <a:t>3670del</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3</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6"/>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a:solidFill>
                            <a:srgbClr val="000000"/>
                          </a:solidFill>
                          <a:latin typeface="Calibri"/>
                        </a:rPr>
                        <a:t>3272-26A&gt;G</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1" i="0" u="none" strike="noStrike" dirty="0">
                          <a:solidFill>
                            <a:srgbClr val="000000"/>
                          </a:solidFill>
                          <a:latin typeface="Calibri"/>
                        </a:rPr>
                        <a:t>2</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7"/>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0" i="0" u="none" strike="noStrike">
                          <a:solidFill>
                            <a:srgbClr val="000000"/>
                          </a:solidFill>
                          <a:latin typeface="Calibri"/>
                        </a:rPr>
                        <a:t>1525-1G&gt;A</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0" i="0" u="none" strike="noStrike" dirty="0">
                          <a:solidFill>
                            <a:srgbClr val="000000"/>
                          </a:solidFill>
                          <a:latin typeface="Calibri"/>
                        </a:rPr>
                        <a:t>2</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8"/>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0" i="0" u="none" strike="noStrike">
                          <a:solidFill>
                            <a:srgbClr val="000000"/>
                          </a:solidFill>
                          <a:latin typeface="Calibri"/>
                        </a:rPr>
                        <a:t>4382delA</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0" i="0" u="none" strike="noStrike" dirty="0">
                          <a:solidFill>
                            <a:srgbClr val="000000"/>
                          </a:solidFill>
                          <a:latin typeface="Calibri"/>
                        </a:rPr>
                        <a:t>2</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9"/>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0" i="0" u="none" strike="noStrike">
                          <a:solidFill>
                            <a:srgbClr val="000000"/>
                          </a:solidFill>
                          <a:latin typeface="Calibri"/>
                        </a:rPr>
                        <a:t>Glu632Thrfs*9</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0" i="0" u="none" strike="noStrike" dirty="0">
                          <a:solidFill>
                            <a:srgbClr val="000000"/>
                          </a:solidFill>
                          <a:latin typeface="Calibri"/>
                        </a:rPr>
                        <a:t>2</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20"/>
                  </a:ext>
                </a:extLst>
              </a:tr>
              <a:tr h="152367">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000" b="1" i="0" u="none" strike="noStrike" cap="none" normalizeH="0" baseline="0" dirty="0">
                        <a:ln>
                          <a:noFill/>
                        </a:ln>
                        <a:solidFill>
                          <a:srgbClr val="000000"/>
                        </a:solidFill>
                        <a:effectLst/>
                        <a:latin typeface="Calibri" pitchFamily="32" charset="0"/>
                        <a:cs typeface="Arial" charset="0"/>
                      </a:endParaRPr>
                    </a:p>
                  </a:txBody>
                  <a:tcPr marL="0" marR="0" marT="0" marB="0" anchor="b"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0" i="0" u="none" strike="noStrike" dirty="0">
                          <a:solidFill>
                            <a:srgbClr val="000000"/>
                          </a:solidFill>
                          <a:latin typeface="Calibri"/>
                        </a:rPr>
                        <a:t>W1282X</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fontAlgn="b"/>
                      <a:r>
                        <a:rPr lang="cs-CZ" sz="1000" b="0" i="0" u="none" strike="noStrike" dirty="0">
                          <a:solidFill>
                            <a:srgbClr val="000000"/>
                          </a:solidFill>
                          <a:latin typeface="Calibri"/>
                        </a:rPr>
                        <a:t>2</a:t>
                      </a:r>
                    </a:p>
                  </a:txBody>
                  <a:tcPr marL="0" marR="0" marT="0" marB="0" anchor="b">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21"/>
                  </a:ext>
                </a:extLst>
              </a:tr>
            </a:tbl>
          </a:graphicData>
        </a:graphic>
      </p:graphicFrame>
      <p:sp>
        <p:nvSpPr>
          <p:cNvPr id="9" name="Obdélník 8">
            <a:extLst>
              <a:ext uri="{FF2B5EF4-FFF2-40B4-BE49-F238E27FC236}">
                <a16:creationId xmlns:a16="http://schemas.microsoft.com/office/drawing/2014/main" id="{D11E7C7A-D54C-4021-AD0D-0B7ED7DEC9AB}"/>
              </a:ext>
            </a:extLst>
          </p:cNvPr>
          <p:cNvSpPr/>
          <p:nvPr/>
        </p:nvSpPr>
        <p:spPr>
          <a:xfrm>
            <a:off x="8953501" y="928689"/>
            <a:ext cx="1285875" cy="928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srgbClr val="FF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Obrázek 3">
            <a:extLst>
              <a:ext uri="{FF2B5EF4-FFF2-40B4-BE49-F238E27FC236}">
                <a16:creationId xmlns:a16="http://schemas.microsoft.com/office/drawing/2014/main" id="{FE4E54A3-47F2-4767-A569-781C19AFF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4" y="257175"/>
            <a:ext cx="8410575"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175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a:extLst>
              <a:ext uri="{FF2B5EF4-FFF2-40B4-BE49-F238E27FC236}">
                <a16:creationId xmlns:a16="http://schemas.microsoft.com/office/drawing/2014/main" id="{B8EB82ED-9081-4B2A-BC12-EBEA186DA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950" y="257175"/>
            <a:ext cx="4319588" cy="622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9" name="Picture 2">
            <a:extLst>
              <a:ext uri="{FF2B5EF4-FFF2-40B4-BE49-F238E27FC236}">
                <a16:creationId xmlns:a16="http://schemas.microsoft.com/office/drawing/2014/main" id="{B15D7E00-F187-4F03-B5EB-AEA5C57D1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575" y="6448426"/>
            <a:ext cx="3206750" cy="320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0" name="Line 3">
            <a:extLst>
              <a:ext uri="{FF2B5EF4-FFF2-40B4-BE49-F238E27FC236}">
                <a16:creationId xmlns:a16="http://schemas.microsoft.com/office/drawing/2014/main" id="{086B7D94-75E0-4D16-BE33-2363CA9A3DA5}"/>
              </a:ext>
            </a:extLst>
          </p:cNvPr>
          <p:cNvSpPr>
            <a:spLocks noChangeShapeType="1"/>
          </p:cNvSpPr>
          <p:nvPr/>
        </p:nvSpPr>
        <p:spPr bwMode="auto">
          <a:xfrm>
            <a:off x="6213475" y="1852614"/>
            <a:ext cx="647700" cy="1587"/>
          </a:xfrm>
          <a:prstGeom prst="line">
            <a:avLst/>
          </a:prstGeom>
          <a:noFill/>
          <a:ln w="9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821" name="Line 4">
            <a:extLst>
              <a:ext uri="{FF2B5EF4-FFF2-40B4-BE49-F238E27FC236}">
                <a16:creationId xmlns:a16="http://schemas.microsoft.com/office/drawing/2014/main" id="{37EF6F77-0CFA-45B6-86E0-0F85E4000AD9}"/>
              </a:ext>
            </a:extLst>
          </p:cNvPr>
          <p:cNvSpPr>
            <a:spLocks noChangeShapeType="1"/>
          </p:cNvSpPr>
          <p:nvPr/>
        </p:nvSpPr>
        <p:spPr bwMode="auto">
          <a:xfrm>
            <a:off x="6172200" y="2754314"/>
            <a:ext cx="647700" cy="1587"/>
          </a:xfrm>
          <a:prstGeom prst="line">
            <a:avLst/>
          </a:prstGeom>
          <a:noFill/>
          <a:ln w="9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34822" name="Picture 2">
            <a:extLst>
              <a:ext uri="{FF2B5EF4-FFF2-40B4-BE49-F238E27FC236}">
                <a16:creationId xmlns:a16="http://schemas.microsoft.com/office/drawing/2014/main" id="{57BB8A61-ABA5-4381-816A-3E0EC2CD5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878264"/>
            <a:ext cx="4525963"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3" name="Picture 1">
            <a:extLst>
              <a:ext uri="{FF2B5EF4-FFF2-40B4-BE49-F238E27FC236}">
                <a16:creationId xmlns:a16="http://schemas.microsoft.com/office/drawing/2014/main" id="{1BCD9A97-2574-4990-AFD4-24F2FBD618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1788" y="1179513"/>
            <a:ext cx="4565650" cy="2324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4" name="TextovéPole 1">
            <a:extLst>
              <a:ext uri="{FF2B5EF4-FFF2-40B4-BE49-F238E27FC236}">
                <a16:creationId xmlns:a16="http://schemas.microsoft.com/office/drawing/2014/main" id="{6AA3263F-BC6F-4029-B1C8-0557E9E270D2}"/>
              </a:ext>
            </a:extLst>
          </p:cNvPr>
          <p:cNvSpPr txBox="1">
            <a:spLocks noChangeArrowheads="1"/>
          </p:cNvSpPr>
          <p:nvPr/>
        </p:nvSpPr>
        <p:spPr bwMode="auto">
          <a:xfrm>
            <a:off x="1649414" y="263525"/>
            <a:ext cx="4581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r>
              <a:rPr lang="cs-CZ" altLang="pl-PL" sz="2800" b="1">
                <a:solidFill>
                  <a:srgbClr val="0070C0"/>
                </a:solidFill>
                <a:latin typeface="Arial" panose="020B0604020202020204" pitchFamily="34" charset="0"/>
              </a:rPr>
              <a:t>Role of disease incidence</a:t>
            </a:r>
          </a:p>
          <a:p>
            <a:pPr algn="ctr" eaLnBrk="1" hangingPunct="1">
              <a:spcBef>
                <a:spcPct val="0"/>
              </a:spcBef>
              <a:buClrTx/>
              <a:buSzTx/>
              <a:buFontTx/>
              <a:buNone/>
            </a:pPr>
            <a:r>
              <a:rPr lang="cs-CZ" altLang="pl-PL" sz="2800" b="1">
                <a:solidFill>
                  <a:srgbClr val="0070C0"/>
                </a:solidFill>
                <a:latin typeface="Arial" panose="020B0604020202020204" pitchFamily="34" charset="0"/>
              </a:rPr>
              <a:t>and CF NBS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5836-9493-477C-8630-5C83A948BAC4}"/>
              </a:ext>
            </a:extLst>
          </p:cNvPr>
          <p:cNvSpPr>
            <a:spLocks noGrp="1"/>
          </p:cNvSpPr>
          <p:nvPr>
            <p:ph type="title"/>
          </p:nvPr>
        </p:nvSpPr>
        <p:spPr/>
        <p:txBody>
          <a:bodyPr/>
          <a:lstStyle/>
          <a:p>
            <a:r>
              <a:rPr lang="en-US" b="1" dirty="0">
                <a:solidFill>
                  <a:srgbClr val="0070C0"/>
                </a:solidFill>
              </a:rPr>
              <a:t>CF neonatal screening program is a challenge in Egypt?</a:t>
            </a:r>
          </a:p>
        </p:txBody>
      </p:sp>
      <p:sp>
        <p:nvSpPr>
          <p:cNvPr id="3" name="Content Placeholder 2">
            <a:extLst>
              <a:ext uri="{FF2B5EF4-FFF2-40B4-BE49-F238E27FC236}">
                <a16:creationId xmlns:a16="http://schemas.microsoft.com/office/drawing/2014/main" id="{68670C98-4CEB-4BDA-AC3C-0737C8ACC8E7}"/>
              </a:ext>
            </a:extLst>
          </p:cNvPr>
          <p:cNvSpPr>
            <a:spLocks noGrp="1"/>
          </p:cNvSpPr>
          <p:nvPr>
            <p:ph idx="1"/>
          </p:nvPr>
        </p:nvSpPr>
        <p:spPr>
          <a:xfrm>
            <a:off x="838200" y="2310713"/>
            <a:ext cx="10515600" cy="3866249"/>
          </a:xfrm>
        </p:spPr>
        <p:txBody>
          <a:bodyPr/>
          <a:lstStyle/>
          <a:p>
            <a:r>
              <a:rPr lang="en-US" dirty="0"/>
              <a:t>Egypt has the largest and fastest growing population in the Arab world, or even in the Mediterranean </a:t>
            </a:r>
            <a:r>
              <a:rPr lang="en-US" dirty="0" err="1"/>
              <a:t>counteries</a:t>
            </a:r>
            <a:endParaRPr lang="en-US" dirty="0"/>
          </a:p>
          <a:p>
            <a:endParaRPr lang="en-US" dirty="0"/>
          </a:p>
          <a:p>
            <a:r>
              <a:rPr lang="en-US" dirty="0"/>
              <a:t>With nearly 98 million people and 2.6 million births each year</a:t>
            </a:r>
          </a:p>
          <a:p>
            <a:endParaRPr lang="en-US" dirty="0"/>
          </a:p>
          <a:p>
            <a:r>
              <a:rPr lang="en-US" dirty="0"/>
              <a:t>To meet the country’s goal of providing free neonatal screening to all Egyptian newborns for metabolic diseases and CF patients</a:t>
            </a:r>
          </a:p>
          <a:p>
            <a:endParaRPr lang="en-US" dirty="0"/>
          </a:p>
          <a:p>
            <a:endParaRPr lang="en-US" dirty="0"/>
          </a:p>
        </p:txBody>
      </p:sp>
    </p:spTree>
    <p:extLst>
      <p:ext uri="{BB962C8B-B14F-4D97-AF65-F5344CB8AC3E}">
        <p14:creationId xmlns:p14="http://schemas.microsoft.com/office/powerpoint/2010/main" val="138741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C566AA-C48C-4AB3-BB9A-E9562ED52EB6}"/>
              </a:ext>
            </a:extLst>
          </p:cNvPr>
          <p:cNvPicPr>
            <a:picLocks noChangeAspect="1"/>
          </p:cNvPicPr>
          <p:nvPr/>
        </p:nvPicPr>
        <p:blipFill rotWithShape="1">
          <a:blip r:embed="rId2"/>
          <a:srcRect l="715" t="17619" r="1697" b="13492"/>
          <a:stretch/>
        </p:blipFill>
        <p:spPr>
          <a:xfrm>
            <a:off x="146957" y="848591"/>
            <a:ext cx="11898085" cy="4724400"/>
          </a:xfrm>
          <a:prstGeom prst="rect">
            <a:avLst/>
          </a:prstGeom>
          <a:ln>
            <a:solidFill>
              <a:schemeClr val="accent1"/>
            </a:solidFill>
          </a:ln>
        </p:spPr>
      </p:pic>
      <p:sp>
        <p:nvSpPr>
          <p:cNvPr id="5" name="TextBox 4">
            <a:extLst>
              <a:ext uri="{FF2B5EF4-FFF2-40B4-BE49-F238E27FC236}">
                <a16:creationId xmlns:a16="http://schemas.microsoft.com/office/drawing/2014/main" id="{70AC7913-5032-424E-9B2F-9B514031A120}"/>
              </a:ext>
            </a:extLst>
          </p:cNvPr>
          <p:cNvSpPr txBox="1"/>
          <p:nvPr/>
        </p:nvSpPr>
        <p:spPr>
          <a:xfrm>
            <a:off x="9207133" y="6009409"/>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FFE9FDE5-726D-4788-923E-46219C902D0A}"/>
              </a:ext>
            </a:extLst>
          </p:cNvPr>
          <p:cNvSpPr txBox="1"/>
          <p:nvPr/>
        </p:nvSpPr>
        <p:spPr>
          <a:xfrm>
            <a:off x="831273" y="1891146"/>
            <a:ext cx="2098651" cy="584775"/>
          </a:xfrm>
          <a:prstGeom prst="rect">
            <a:avLst/>
          </a:prstGeom>
          <a:noFill/>
        </p:spPr>
        <p:txBody>
          <a:bodyPr wrap="none" rtlCol="0">
            <a:spAutoFit/>
          </a:bodyPr>
          <a:lstStyle/>
          <a:p>
            <a:r>
              <a:rPr lang="en-US" sz="3200" b="1" dirty="0">
                <a:solidFill>
                  <a:srgbClr val="0070C0"/>
                </a:solidFill>
              </a:rPr>
              <a:t>1:2664  ???</a:t>
            </a:r>
          </a:p>
        </p:txBody>
      </p:sp>
      <p:sp>
        <p:nvSpPr>
          <p:cNvPr id="3" name="TextBox 2">
            <a:extLst>
              <a:ext uri="{FF2B5EF4-FFF2-40B4-BE49-F238E27FC236}">
                <a16:creationId xmlns:a16="http://schemas.microsoft.com/office/drawing/2014/main" id="{5D9A026F-FD92-49E0-912E-97DE272C2034}"/>
              </a:ext>
            </a:extLst>
          </p:cNvPr>
          <p:cNvSpPr txBox="1"/>
          <p:nvPr/>
        </p:nvSpPr>
        <p:spPr>
          <a:xfrm>
            <a:off x="7232073" y="1842070"/>
            <a:ext cx="2504212" cy="954107"/>
          </a:xfrm>
          <a:prstGeom prst="rect">
            <a:avLst/>
          </a:prstGeom>
          <a:noFill/>
        </p:spPr>
        <p:txBody>
          <a:bodyPr wrap="none" rtlCol="0">
            <a:spAutoFit/>
          </a:bodyPr>
          <a:lstStyle/>
          <a:p>
            <a:r>
              <a:rPr lang="en-US" sz="2800" b="1" dirty="0">
                <a:solidFill>
                  <a:srgbClr val="FF0000"/>
                </a:solidFill>
              </a:rPr>
              <a:t>1:3000-1:12000</a:t>
            </a:r>
          </a:p>
          <a:p>
            <a:pPr algn="ctr"/>
            <a:r>
              <a:rPr lang="en-US" sz="2800" b="1" dirty="0">
                <a:solidFill>
                  <a:srgbClr val="FF0000"/>
                </a:solidFill>
              </a:rPr>
              <a:t>????</a:t>
            </a:r>
          </a:p>
        </p:txBody>
      </p:sp>
    </p:spTree>
    <p:extLst>
      <p:ext uri="{BB962C8B-B14F-4D97-AF65-F5344CB8AC3E}">
        <p14:creationId xmlns:p14="http://schemas.microsoft.com/office/powerpoint/2010/main" val="1572731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314" y="476672"/>
            <a:ext cx="8968846" cy="1143000"/>
          </a:xfrm>
        </p:spPr>
        <p:txBody>
          <a:bodyPr>
            <a:normAutofit fontScale="90000"/>
          </a:bodyPr>
          <a:lstStyle/>
          <a:p>
            <a:r>
              <a:rPr lang="tr-TR" b="1" dirty="0">
                <a:solidFill>
                  <a:srgbClr val="0070C0"/>
                </a:solidFill>
              </a:rPr>
              <a:t>Why should we </a:t>
            </a:r>
            <a:r>
              <a:rPr lang="en-US" b="1" dirty="0">
                <a:solidFill>
                  <a:srgbClr val="0070C0"/>
                </a:solidFill>
              </a:rPr>
              <a:t>need to </a:t>
            </a:r>
            <a:r>
              <a:rPr lang="tr-TR" b="1" dirty="0">
                <a:solidFill>
                  <a:srgbClr val="0070C0"/>
                </a:solidFill>
              </a:rPr>
              <a:t>screen CF in ME ?</a:t>
            </a:r>
            <a:r>
              <a:rPr lang="en-US" b="1" dirty="0">
                <a:solidFill>
                  <a:srgbClr val="0070C0"/>
                </a:solidFill>
              </a:rPr>
              <a:t> </a:t>
            </a:r>
            <a:br>
              <a:rPr lang="en-US" b="1" dirty="0">
                <a:solidFill>
                  <a:srgbClr val="0070C0"/>
                </a:solidFill>
              </a:rPr>
            </a:br>
            <a:r>
              <a:rPr lang="en-US" b="1" dirty="0">
                <a:solidFill>
                  <a:srgbClr val="0070C0"/>
                </a:solidFill>
              </a:rPr>
              <a:t>Egypt</a:t>
            </a:r>
            <a:r>
              <a:rPr lang="en-US" b="1" dirty="0">
                <a:solidFill>
                  <a:srgbClr val="FF0000"/>
                </a:solidFill>
              </a:rPr>
              <a:t>??????</a:t>
            </a:r>
            <a:endParaRPr lang="tr-TR" b="1" dirty="0">
              <a:solidFill>
                <a:srgbClr val="FF0000"/>
              </a:solidFill>
            </a:endParaRPr>
          </a:p>
        </p:txBody>
      </p:sp>
      <p:sp>
        <p:nvSpPr>
          <p:cNvPr id="3" name="Content Placeholder 2"/>
          <p:cNvSpPr>
            <a:spLocks noGrp="1"/>
          </p:cNvSpPr>
          <p:nvPr>
            <p:ph idx="1"/>
          </p:nvPr>
        </p:nvSpPr>
        <p:spPr>
          <a:xfrm>
            <a:off x="2063552" y="1700809"/>
            <a:ext cx="8229600" cy="4525963"/>
          </a:xfrm>
        </p:spPr>
        <p:txBody>
          <a:bodyPr>
            <a:normAutofit/>
          </a:bodyPr>
          <a:lstStyle/>
          <a:p>
            <a:r>
              <a:rPr lang="tr-TR" dirty="0"/>
              <a:t>It is good for the patients</a:t>
            </a:r>
          </a:p>
          <a:p>
            <a:r>
              <a:rPr lang="tr-TR" dirty="0"/>
              <a:t>High incidence of consanguinity (risk for OR diseases): </a:t>
            </a:r>
            <a:r>
              <a:rPr lang="en-US" dirty="0"/>
              <a:t>&gt; 50</a:t>
            </a:r>
            <a:r>
              <a:rPr lang="tr-TR" dirty="0"/>
              <a:t>% in </a:t>
            </a:r>
            <a:r>
              <a:rPr lang="en-US" dirty="0"/>
              <a:t>Egypt</a:t>
            </a:r>
            <a:endParaRPr lang="tr-TR" dirty="0"/>
          </a:p>
          <a:p>
            <a:r>
              <a:rPr lang="tr-TR" dirty="0"/>
              <a:t>Low number of </a:t>
            </a:r>
            <a:r>
              <a:rPr lang="tr-TR" dirty="0" err="1"/>
              <a:t>diagnosed</a:t>
            </a:r>
            <a:r>
              <a:rPr lang="tr-TR" dirty="0"/>
              <a:t> </a:t>
            </a:r>
            <a:r>
              <a:rPr lang="tr-TR" dirty="0" err="1"/>
              <a:t>patients</a:t>
            </a:r>
            <a:endParaRPr lang="tr-TR" dirty="0"/>
          </a:p>
          <a:p>
            <a:r>
              <a:rPr lang="tr-TR" dirty="0"/>
              <a:t>Prevalence of CF</a:t>
            </a:r>
            <a:r>
              <a:rPr lang="en-US" dirty="0"/>
              <a:t> in Egypt</a:t>
            </a:r>
            <a:r>
              <a:rPr lang="tr-TR" dirty="0"/>
              <a:t>?</a:t>
            </a:r>
          </a:p>
          <a:p>
            <a:r>
              <a:rPr lang="tr-TR" dirty="0"/>
              <a:t>Need to improve CF awareness</a:t>
            </a:r>
          </a:p>
          <a:p>
            <a:r>
              <a:rPr lang="en-US" dirty="0"/>
              <a:t>No</a:t>
            </a:r>
            <a:r>
              <a:rPr lang="tr-TR" dirty="0"/>
              <a:t>  CF centers</a:t>
            </a:r>
          </a:p>
          <a:p>
            <a:r>
              <a:rPr lang="tr-TR" dirty="0"/>
              <a:t>Lack </a:t>
            </a:r>
            <a:r>
              <a:rPr lang="en-US" dirty="0"/>
              <a:t>and paucity </a:t>
            </a:r>
            <a:r>
              <a:rPr lang="tr-TR" dirty="0"/>
              <a:t>of standardization of sweat testing</a:t>
            </a:r>
          </a:p>
          <a:p>
            <a:endParaRPr lang="tr-TR" dirty="0"/>
          </a:p>
          <a:p>
            <a:endParaRPr lang="tr-TR" dirty="0"/>
          </a:p>
        </p:txBody>
      </p:sp>
    </p:spTree>
    <p:extLst>
      <p:ext uri="{BB962C8B-B14F-4D97-AF65-F5344CB8AC3E}">
        <p14:creationId xmlns:p14="http://schemas.microsoft.com/office/powerpoint/2010/main" val="4151685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5867" y="1590507"/>
            <a:ext cx="8971005" cy="4893648"/>
          </a:xfrm>
          <a:prstGeom prst="rect">
            <a:avLst/>
          </a:prstGeom>
          <a:noFill/>
        </p:spPr>
        <p:txBody>
          <a:bodyPr wrap="square">
            <a:spAutoFit/>
          </a:bodyPr>
          <a:lstStyle/>
          <a:p>
            <a:pPr>
              <a:defRPr/>
            </a:pPr>
            <a:endParaRPr lang="en-US" dirty="0"/>
          </a:p>
          <a:p>
            <a:pPr marL="342900" indent="-342900">
              <a:buFont typeface="Arial"/>
              <a:buChar char="•"/>
              <a:defRPr/>
            </a:pPr>
            <a:r>
              <a:rPr lang="en-US" sz="2400" dirty="0">
                <a:latin typeface="Arial"/>
                <a:cs typeface="Arial"/>
              </a:rPr>
              <a:t>To prevent early malnutrition and vitamin deficiency (usually from 2months of age)</a:t>
            </a:r>
          </a:p>
          <a:p>
            <a:pPr>
              <a:defRPr/>
            </a:pPr>
            <a:endParaRPr lang="en-US" sz="2400" dirty="0">
              <a:latin typeface="Arial"/>
              <a:cs typeface="Arial"/>
            </a:endParaRPr>
          </a:p>
          <a:p>
            <a:pPr marL="342900" indent="-342900">
              <a:buFont typeface="Arial"/>
              <a:buChar char="•"/>
              <a:defRPr/>
            </a:pPr>
            <a:r>
              <a:rPr lang="en-US" sz="2400" dirty="0">
                <a:latin typeface="Arial"/>
                <a:cs typeface="Arial"/>
              </a:rPr>
              <a:t>To decrease the early pulmonary complications</a:t>
            </a:r>
          </a:p>
          <a:p>
            <a:pPr>
              <a:defRPr/>
            </a:pPr>
            <a:r>
              <a:rPr lang="en-US" sz="2400" dirty="0">
                <a:latin typeface="Arial"/>
                <a:cs typeface="Arial"/>
              </a:rPr>
              <a:t>   (Atelectasis, pneumonia, LRTI)</a:t>
            </a:r>
          </a:p>
          <a:p>
            <a:pPr>
              <a:defRPr/>
            </a:pPr>
            <a:endParaRPr lang="en-US" sz="2400" dirty="0">
              <a:latin typeface="Arial"/>
              <a:cs typeface="Arial"/>
            </a:endParaRPr>
          </a:p>
          <a:p>
            <a:pPr marL="342900" indent="-342900">
              <a:buFont typeface="Arial"/>
              <a:buChar char="•"/>
              <a:defRPr/>
            </a:pPr>
            <a:r>
              <a:rPr lang="en-US" sz="2400" dirty="0">
                <a:latin typeface="Arial"/>
                <a:cs typeface="Arial"/>
              </a:rPr>
              <a:t>To have positive effects on long term growth, </a:t>
            </a:r>
            <a:r>
              <a:rPr lang="en-US" sz="2400" dirty="0" err="1">
                <a:latin typeface="Arial"/>
                <a:cs typeface="Arial"/>
              </a:rPr>
              <a:t>congnitive</a:t>
            </a:r>
            <a:r>
              <a:rPr lang="en-US" sz="2400" dirty="0">
                <a:latin typeface="Arial"/>
                <a:cs typeface="Arial"/>
              </a:rPr>
              <a:t> </a:t>
            </a:r>
            <a:r>
              <a:rPr lang="en-US" sz="2400" dirty="0" err="1">
                <a:latin typeface="Arial"/>
                <a:cs typeface="Arial"/>
              </a:rPr>
              <a:t>funcitons</a:t>
            </a:r>
            <a:r>
              <a:rPr lang="en-US" sz="2400" dirty="0">
                <a:latin typeface="Arial"/>
                <a:cs typeface="Arial"/>
              </a:rPr>
              <a:t> and survival rates </a:t>
            </a:r>
          </a:p>
          <a:p>
            <a:pPr>
              <a:defRPr/>
            </a:pPr>
            <a:endParaRPr lang="en-US" sz="2400" dirty="0">
              <a:latin typeface="Arial"/>
              <a:cs typeface="Arial"/>
            </a:endParaRPr>
          </a:p>
          <a:p>
            <a:pPr marL="342900" indent="-342900">
              <a:buFont typeface="Arial"/>
              <a:buChar char="•"/>
              <a:defRPr/>
            </a:pPr>
            <a:r>
              <a:rPr lang="en-US" sz="2400" dirty="0">
                <a:latin typeface="Arial"/>
                <a:cs typeface="Arial"/>
              </a:rPr>
              <a:t>To give genetic advice to parents</a:t>
            </a:r>
          </a:p>
          <a:p>
            <a:pPr>
              <a:defRPr/>
            </a:pPr>
            <a:endParaRPr lang="en-US" dirty="0"/>
          </a:p>
          <a:p>
            <a:pPr>
              <a:defRPr/>
            </a:pPr>
            <a:endParaRPr lang="en-US" dirty="0"/>
          </a:p>
          <a:p>
            <a:pPr>
              <a:defRPr/>
            </a:pPr>
            <a:endParaRPr lang="en-US" dirty="0"/>
          </a:p>
        </p:txBody>
      </p:sp>
      <p:sp>
        <p:nvSpPr>
          <p:cNvPr id="49154" name="TextBox 3"/>
          <p:cNvSpPr txBox="1">
            <a:spLocks noChangeArrowheads="1"/>
          </p:cNvSpPr>
          <p:nvPr/>
        </p:nvSpPr>
        <p:spPr bwMode="auto">
          <a:xfrm>
            <a:off x="1236518" y="737671"/>
            <a:ext cx="960035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a:solidFill>
                  <a:srgbClr val="1466C5"/>
                </a:solidFill>
                <a:latin typeface="Arial" charset="0"/>
                <a:cs typeface="Arial" charset="0"/>
              </a:rPr>
              <a:t>Why we are in need to perform CF NBS ?</a:t>
            </a:r>
          </a:p>
        </p:txBody>
      </p:sp>
    </p:spTree>
    <p:extLst>
      <p:ext uri="{BB962C8B-B14F-4D97-AF65-F5344CB8AC3E}">
        <p14:creationId xmlns:p14="http://schemas.microsoft.com/office/powerpoint/2010/main" val="71153630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491" y="206702"/>
            <a:ext cx="8229023" cy="1143000"/>
          </a:xfrm>
        </p:spPr>
        <p:txBody>
          <a:bodyPr/>
          <a:lstStyle/>
          <a:p>
            <a:r>
              <a:rPr lang="en-US" dirty="0"/>
              <a:t>Complexity of CF Treatment</a:t>
            </a:r>
          </a:p>
        </p:txBody>
      </p:sp>
      <p:graphicFrame>
        <p:nvGraphicFramePr>
          <p:cNvPr id="9" name="Content Placeholder 8"/>
          <p:cNvGraphicFramePr>
            <a:graphicFrameLocks noGrp="1"/>
          </p:cNvGraphicFramePr>
          <p:nvPr>
            <p:ph idx="4294967295"/>
            <p:extLst/>
          </p:nvPr>
        </p:nvGraphicFramePr>
        <p:xfrm>
          <a:off x="2137598" y="1351203"/>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Box 4"/>
          <p:cNvSpPr txBox="1">
            <a:spLocks noChangeArrowheads="1"/>
          </p:cNvSpPr>
          <p:nvPr/>
        </p:nvSpPr>
        <p:spPr bwMode="auto">
          <a:xfrm>
            <a:off x="1776413" y="5681664"/>
            <a:ext cx="8494773" cy="523875"/>
          </a:xfrm>
          <a:prstGeom prst="rect">
            <a:avLst/>
          </a:prstGeom>
          <a:noFill/>
          <a:ln w="9525">
            <a:noFill/>
            <a:miter lim="800000"/>
            <a:headEnd/>
            <a:tailEnd/>
          </a:ln>
        </p:spPr>
        <p:txBody>
          <a:bodyPr wrap="square">
            <a:spAutoFit/>
          </a:bodyPr>
          <a:lstStyle/>
          <a:p>
            <a:pPr eaLnBrk="0" hangingPunct="0"/>
            <a:r>
              <a:rPr lang="en-US" sz="1400" dirty="0" err="1">
                <a:solidFill>
                  <a:schemeClr val="accent1">
                    <a:lumMod val="50000"/>
                  </a:schemeClr>
                </a:solidFill>
                <a:latin typeface="Arial" charset="0"/>
                <a:ea typeface="ヒラギノ角ゴ Pro W3"/>
                <a:cs typeface="ヒラギノ角ゴ Pro W3"/>
              </a:rPr>
              <a:t>Bregnballe</a:t>
            </a:r>
            <a:r>
              <a:rPr lang="en-US" sz="1400" dirty="0">
                <a:solidFill>
                  <a:schemeClr val="accent1">
                    <a:lumMod val="50000"/>
                  </a:schemeClr>
                </a:solidFill>
                <a:latin typeface="Arial" charset="0"/>
                <a:ea typeface="ヒラギノ角ゴ Pro W3"/>
                <a:cs typeface="ヒラギノ角ゴ Pro W3"/>
              </a:rPr>
              <a:t>, et al. </a:t>
            </a:r>
            <a:r>
              <a:rPr lang="en-US" sz="1400" i="1" dirty="0">
                <a:solidFill>
                  <a:schemeClr val="accent1">
                    <a:lumMod val="50000"/>
                  </a:schemeClr>
                </a:solidFill>
                <a:latin typeface="Arial" charset="0"/>
                <a:ea typeface="ヒラギノ角ゴ Pro W3"/>
                <a:cs typeface="ヒラギノ角ゴ Pro W3"/>
              </a:rPr>
              <a:t>Patient Prefer Adherence</a:t>
            </a:r>
            <a:r>
              <a:rPr lang="en-US" sz="1400" dirty="0">
                <a:solidFill>
                  <a:schemeClr val="accent1">
                    <a:lumMod val="50000"/>
                  </a:schemeClr>
                </a:solidFill>
                <a:latin typeface="Arial" charset="0"/>
                <a:ea typeface="ヒラギノ角ゴ Pro W3"/>
                <a:cs typeface="ヒラギノ角ゴ Pro W3"/>
              </a:rPr>
              <a:t>. 2011;5:507-15.  Sawicki, et al.  </a:t>
            </a:r>
            <a:r>
              <a:rPr lang="en-US" sz="1400" i="1" dirty="0" err="1">
                <a:solidFill>
                  <a:schemeClr val="accent1">
                    <a:lumMod val="50000"/>
                  </a:schemeClr>
                </a:solidFill>
                <a:latin typeface="Arial" charset="0"/>
                <a:ea typeface="ヒラギノ角ゴ Pro W3"/>
                <a:cs typeface="ヒラギノ角ゴ Pro W3"/>
              </a:rPr>
              <a:t>Pediatr</a:t>
            </a:r>
            <a:r>
              <a:rPr lang="en-US" sz="1400" i="1" dirty="0">
                <a:solidFill>
                  <a:schemeClr val="accent1">
                    <a:lumMod val="50000"/>
                  </a:schemeClr>
                </a:solidFill>
                <a:latin typeface="Arial" charset="0"/>
                <a:ea typeface="ヒラギノ角ゴ Pro W3"/>
                <a:cs typeface="ヒラギノ角ゴ Pro W3"/>
              </a:rPr>
              <a:t> </a:t>
            </a:r>
            <a:r>
              <a:rPr lang="en-US" sz="1400" i="1" dirty="0" err="1">
                <a:solidFill>
                  <a:schemeClr val="accent1">
                    <a:lumMod val="50000"/>
                  </a:schemeClr>
                </a:solidFill>
                <a:latin typeface="Arial" charset="0"/>
                <a:ea typeface="ヒラギノ角ゴ Pro W3"/>
                <a:cs typeface="ヒラギノ角ゴ Pro W3"/>
              </a:rPr>
              <a:t>Pulmonol</a:t>
            </a:r>
            <a:r>
              <a:rPr lang="en-US" sz="1400" dirty="0">
                <a:solidFill>
                  <a:schemeClr val="accent1">
                    <a:lumMod val="50000"/>
                  </a:schemeClr>
                </a:solidFill>
                <a:latin typeface="Arial" charset="0"/>
                <a:ea typeface="ヒラギノ角ゴ Pro W3"/>
                <a:cs typeface="ヒラギノ角ゴ Pro W3"/>
              </a:rPr>
              <a:t>. </a:t>
            </a:r>
          </a:p>
          <a:p>
            <a:pPr eaLnBrk="0" hangingPunct="0"/>
            <a:r>
              <a:rPr lang="en-US" sz="1400" dirty="0">
                <a:solidFill>
                  <a:schemeClr val="accent1">
                    <a:lumMod val="50000"/>
                  </a:schemeClr>
                </a:solidFill>
                <a:latin typeface="Arial" charset="0"/>
                <a:ea typeface="ヒラギノ角ゴ Pro W3"/>
                <a:cs typeface="ヒラギノ角ゴ Pro W3"/>
              </a:rPr>
              <a:t>2012;47(6):523-33.</a:t>
            </a:r>
          </a:p>
        </p:txBody>
      </p:sp>
      <p:sp>
        <p:nvSpPr>
          <p:cNvPr id="3" name="TextBox 2">
            <a:extLst>
              <a:ext uri="{FF2B5EF4-FFF2-40B4-BE49-F238E27FC236}">
                <a16:creationId xmlns:a16="http://schemas.microsoft.com/office/drawing/2014/main" id="{068A65CD-F5FF-46CF-B335-9FA82E0CC037}"/>
              </a:ext>
            </a:extLst>
          </p:cNvPr>
          <p:cNvSpPr txBox="1"/>
          <p:nvPr/>
        </p:nvSpPr>
        <p:spPr>
          <a:xfrm>
            <a:off x="9032790" y="1791729"/>
            <a:ext cx="2829696" cy="1569660"/>
          </a:xfrm>
          <a:prstGeom prst="rect">
            <a:avLst/>
          </a:prstGeom>
          <a:noFill/>
        </p:spPr>
        <p:txBody>
          <a:bodyPr wrap="square" rtlCol="0">
            <a:spAutoFit/>
          </a:bodyPr>
          <a:lstStyle/>
          <a:p>
            <a:pPr algn="ctr"/>
            <a:r>
              <a:rPr lang="en-US" sz="3200" dirty="0">
                <a:solidFill>
                  <a:srgbClr val="FF0000"/>
                </a:solidFill>
              </a:rPr>
              <a:t>What is defective in Egypt?</a:t>
            </a:r>
          </a:p>
        </p:txBody>
      </p:sp>
    </p:spTree>
    <p:extLst>
      <p:ext uri="{BB962C8B-B14F-4D97-AF65-F5344CB8AC3E}">
        <p14:creationId xmlns:p14="http://schemas.microsoft.com/office/powerpoint/2010/main" val="3485101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F3F8C5-B809-4CCE-9F76-90A2ED5B0C04}"/>
              </a:ext>
            </a:extLst>
          </p:cNvPr>
          <p:cNvSpPr>
            <a:spLocks noGrp="1"/>
          </p:cNvSpPr>
          <p:nvPr>
            <p:ph type="title"/>
          </p:nvPr>
        </p:nvSpPr>
        <p:spPr/>
        <p:txBody>
          <a:bodyPr/>
          <a:lstStyle/>
          <a:p>
            <a:r>
              <a:rPr lang="en-US" b="1" dirty="0">
                <a:solidFill>
                  <a:srgbClr val="0070C0"/>
                </a:solidFill>
              </a:rPr>
              <a:t>Management of lung health in CF </a:t>
            </a:r>
          </a:p>
        </p:txBody>
      </p:sp>
      <p:sp>
        <p:nvSpPr>
          <p:cNvPr id="6" name="Content Placeholder 5">
            <a:extLst>
              <a:ext uri="{FF2B5EF4-FFF2-40B4-BE49-F238E27FC236}">
                <a16:creationId xmlns:a16="http://schemas.microsoft.com/office/drawing/2014/main" id="{B295D8B0-A9A1-4468-BFA5-DFA2FAE215E1}"/>
              </a:ext>
            </a:extLst>
          </p:cNvPr>
          <p:cNvSpPr>
            <a:spLocks noGrp="1"/>
          </p:cNvSpPr>
          <p:nvPr>
            <p:ph idx="1"/>
          </p:nvPr>
        </p:nvSpPr>
        <p:spPr/>
        <p:txBody>
          <a:bodyPr>
            <a:normAutofit/>
          </a:bodyPr>
          <a:lstStyle/>
          <a:p>
            <a:r>
              <a:rPr lang="en-US" sz="3200" b="1" dirty="0"/>
              <a:t>Airway clearance</a:t>
            </a:r>
          </a:p>
          <a:p>
            <a:endParaRPr lang="en-US" sz="3200" b="1" dirty="0"/>
          </a:p>
          <a:p>
            <a:r>
              <a:rPr lang="en-US" sz="3200" b="1" dirty="0"/>
              <a:t>Treatment of infections</a:t>
            </a:r>
          </a:p>
          <a:p>
            <a:endParaRPr lang="en-US" sz="3200" b="1" dirty="0"/>
          </a:p>
          <a:p>
            <a:r>
              <a:rPr lang="en-US" sz="3200" b="1" dirty="0"/>
              <a:t>Treatment of inflammation</a:t>
            </a:r>
          </a:p>
          <a:p>
            <a:endParaRPr lang="en-US" sz="3200" b="1" dirty="0"/>
          </a:p>
          <a:p>
            <a:r>
              <a:rPr lang="en-US" sz="3200" b="1" dirty="0"/>
              <a:t>Restoring the CFTR function</a:t>
            </a:r>
          </a:p>
        </p:txBody>
      </p:sp>
    </p:spTree>
    <p:extLst>
      <p:ext uri="{BB962C8B-B14F-4D97-AF65-F5344CB8AC3E}">
        <p14:creationId xmlns:p14="http://schemas.microsoft.com/office/powerpoint/2010/main" val="1830150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Grp="1" noChangeArrowheads="1"/>
          </p:cNvSpPr>
          <p:nvPr>
            <p:ph type="body" idx="1"/>
          </p:nvPr>
        </p:nvSpPr>
        <p:spPr>
          <a:xfrm>
            <a:off x="2208214" y="1412875"/>
            <a:ext cx="7940675" cy="4852988"/>
          </a:xfrm>
          <a:ln>
            <a:solidFill>
              <a:schemeClr val="accent1"/>
            </a:solidFill>
          </a:ln>
        </p:spPr>
        <p:txBody>
          <a:bodyPr/>
          <a:lstStyle/>
          <a:p>
            <a:pPr eaLnBrk="1" hangingPunct="1">
              <a:lnSpc>
                <a:spcPct val="80000"/>
              </a:lnSpc>
            </a:pPr>
            <a:r>
              <a:rPr lang="tr-TR" sz="2400" b="1" dirty="0" err="1">
                <a:latin typeface="Calibri" charset="0"/>
                <a:ea typeface="ＭＳ Ｐゴシック" charset="0"/>
                <a:cs typeface="ＭＳ Ｐゴシック" charset="0"/>
              </a:rPr>
              <a:t>Chest</a:t>
            </a:r>
            <a:r>
              <a:rPr lang="tr-TR" sz="2400" b="1" dirty="0">
                <a:latin typeface="Calibri" charset="0"/>
                <a:ea typeface="ＭＳ Ｐゴシック" charset="0"/>
                <a:cs typeface="ＭＳ Ｐゴシック" charset="0"/>
              </a:rPr>
              <a:t> </a:t>
            </a:r>
            <a:r>
              <a:rPr lang="tr-TR" sz="2400" b="1" dirty="0" err="1">
                <a:latin typeface="Calibri" charset="0"/>
                <a:ea typeface="ＭＳ Ｐゴシック" charset="0"/>
                <a:cs typeface="ＭＳ Ｐゴシック" charset="0"/>
              </a:rPr>
              <a:t>physiotherapy</a:t>
            </a:r>
            <a:endParaRPr lang="en-US" sz="2400" b="1" dirty="0">
              <a:latin typeface="Calibri" charset="0"/>
              <a:ea typeface="ＭＳ Ｐゴシック" charset="0"/>
              <a:cs typeface="ＭＳ Ｐゴシック" charset="0"/>
            </a:endParaRPr>
          </a:p>
          <a:p>
            <a:pPr lvl="1" eaLnBrk="1" hangingPunct="1">
              <a:lnSpc>
                <a:spcPct val="80000"/>
              </a:lnSpc>
            </a:pPr>
            <a:r>
              <a:rPr lang="tr-TR" dirty="0" err="1">
                <a:latin typeface="Calibri" charset="0"/>
                <a:ea typeface="ＭＳ Ｐゴシック" charset="0"/>
              </a:rPr>
              <a:t>Postural</a:t>
            </a:r>
            <a:r>
              <a:rPr lang="tr-TR" dirty="0">
                <a:latin typeface="Calibri" charset="0"/>
                <a:ea typeface="ＭＳ Ｐゴシック" charset="0"/>
              </a:rPr>
              <a:t> </a:t>
            </a:r>
            <a:r>
              <a:rPr lang="tr-TR" dirty="0" err="1">
                <a:latin typeface="Calibri" charset="0"/>
                <a:ea typeface="ＭＳ Ｐゴシック" charset="0"/>
              </a:rPr>
              <a:t>drainage-percussion</a:t>
            </a:r>
            <a:endParaRPr lang="tr-TR" dirty="0">
              <a:latin typeface="Calibri" charset="0"/>
              <a:ea typeface="ＭＳ Ｐゴシック" charset="0"/>
            </a:endParaRPr>
          </a:p>
          <a:p>
            <a:pPr lvl="1" eaLnBrk="1" hangingPunct="1">
              <a:lnSpc>
                <a:spcPct val="80000"/>
              </a:lnSpc>
            </a:pPr>
            <a:r>
              <a:rPr lang="tr-TR" dirty="0" err="1">
                <a:latin typeface="Calibri" charset="0"/>
                <a:ea typeface="ＭＳ Ｐゴシック" charset="0"/>
              </a:rPr>
              <a:t>Breathing</a:t>
            </a:r>
            <a:r>
              <a:rPr lang="tr-TR" dirty="0">
                <a:latin typeface="Calibri" charset="0"/>
                <a:ea typeface="ＭＳ Ｐゴシック" charset="0"/>
              </a:rPr>
              <a:t> </a:t>
            </a:r>
            <a:r>
              <a:rPr lang="tr-TR" dirty="0" err="1">
                <a:latin typeface="Calibri" charset="0"/>
                <a:ea typeface="ＭＳ Ｐゴシック" charset="0"/>
              </a:rPr>
              <a:t>exercises</a:t>
            </a:r>
            <a:endParaRPr lang="en-US" dirty="0">
              <a:latin typeface="Calibri" charset="0"/>
              <a:ea typeface="ＭＳ Ｐゴシック" charset="0"/>
            </a:endParaRPr>
          </a:p>
          <a:p>
            <a:pPr lvl="1" eaLnBrk="1" hangingPunct="1">
              <a:lnSpc>
                <a:spcPct val="80000"/>
              </a:lnSpc>
            </a:pPr>
            <a:r>
              <a:rPr lang="en-US" dirty="0">
                <a:solidFill>
                  <a:srgbClr val="FF0000"/>
                </a:solidFill>
              </a:rPr>
              <a:t>P.E.P valve, Flutter valve</a:t>
            </a:r>
          </a:p>
          <a:p>
            <a:pPr lvl="1" eaLnBrk="1" hangingPunct="1">
              <a:lnSpc>
                <a:spcPct val="80000"/>
              </a:lnSpc>
            </a:pPr>
            <a:r>
              <a:rPr lang="tr-TR" dirty="0">
                <a:solidFill>
                  <a:srgbClr val="FF0000"/>
                </a:solidFill>
              </a:rPr>
              <a:t>High-frequency oscillation technique (Vest, etc)</a:t>
            </a:r>
            <a:endParaRPr lang="en-US" dirty="0">
              <a:solidFill>
                <a:srgbClr val="FF0000"/>
              </a:solidFill>
            </a:endParaRPr>
          </a:p>
          <a:p>
            <a:pPr eaLnBrk="1" hangingPunct="1">
              <a:lnSpc>
                <a:spcPct val="80000"/>
              </a:lnSpc>
            </a:pPr>
            <a:r>
              <a:rPr lang="tr-TR" sz="2400" b="1" dirty="0">
                <a:latin typeface="Calibri" charset="0"/>
                <a:ea typeface="ＭＳ Ｐゴシック" charset="0"/>
                <a:cs typeface="ＭＳ Ｐゴシック" charset="0"/>
              </a:rPr>
              <a:t>Bronchodilator (Salbutamol-Ipratropium)</a:t>
            </a:r>
            <a:endParaRPr lang="en-US" sz="2400" b="1" dirty="0">
              <a:latin typeface="Calibri" charset="0"/>
              <a:ea typeface="ＭＳ Ｐゴシック" charset="0"/>
              <a:cs typeface="ＭＳ Ｐゴシック" charset="0"/>
            </a:endParaRPr>
          </a:p>
          <a:p>
            <a:pPr lvl="1" eaLnBrk="1" hangingPunct="1">
              <a:lnSpc>
                <a:spcPct val="80000"/>
              </a:lnSpc>
            </a:pPr>
            <a:r>
              <a:rPr lang="en-US" dirty="0" err="1">
                <a:latin typeface="Calibri" charset="0"/>
                <a:ea typeface="ＭＳ Ｐゴシック" charset="0"/>
              </a:rPr>
              <a:t>Bron</a:t>
            </a:r>
            <a:r>
              <a:rPr lang="tr-TR" dirty="0" err="1">
                <a:latin typeface="Calibri" charset="0"/>
                <a:ea typeface="ＭＳ Ｐゴシック" charset="0"/>
              </a:rPr>
              <a:t>chodilation</a:t>
            </a:r>
            <a:endParaRPr lang="en-US" dirty="0">
              <a:latin typeface="Calibri" charset="0"/>
              <a:ea typeface="ＭＳ Ｐゴシック" charset="0"/>
            </a:endParaRPr>
          </a:p>
          <a:p>
            <a:pPr lvl="1" eaLnBrk="1" hangingPunct="1">
              <a:lnSpc>
                <a:spcPct val="80000"/>
              </a:lnSpc>
            </a:pPr>
            <a:r>
              <a:rPr lang="tr-TR" dirty="0" err="1">
                <a:latin typeface="Calibri" charset="0"/>
                <a:ea typeface="ＭＳ Ｐゴシック" charset="0"/>
              </a:rPr>
              <a:t>Improve</a:t>
            </a:r>
            <a:r>
              <a:rPr lang="tr-TR" dirty="0">
                <a:latin typeface="Calibri" charset="0"/>
                <a:ea typeface="ＭＳ Ｐゴシック" charset="0"/>
              </a:rPr>
              <a:t> in </a:t>
            </a:r>
            <a:r>
              <a:rPr lang="tr-TR" dirty="0" err="1">
                <a:latin typeface="Calibri" charset="0"/>
                <a:ea typeface="ＭＳ Ｐゴシック" charset="0"/>
              </a:rPr>
              <a:t>ciliary</a:t>
            </a:r>
            <a:r>
              <a:rPr lang="tr-TR" dirty="0">
                <a:latin typeface="Calibri" charset="0"/>
                <a:ea typeface="ＭＳ Ｐゴシック" charset="0"/>
              </a:rPr>
              <a:t> </a:t>
            </a:r>
            <a:r>
              <a:rPr lang="tr-TR" dirty="0" err="1">
                <a:latin typeface="Calibri" charset="0"/>
                <a:ea typeface="ＭＳ Ｐゴシック" charset="0"/>
              </a:rPr>
              <a:t>functions</a:t>
            </a:r>
            <a:endParaRPr lang="en-US" dirty="0">
              <a:latin typeface="Calibri" charset="0"/>
              <a:ea typeface="ＭＳ Ｐゴシック" charset="0"/>
            </a:endParaRPr>
          </a:p>
          <a:p>
            <a:pPr eaLnBrk="1" hangingPunct="1">
              <a:lnSpc>
                <a:spcPct val="80000"/>
              </a:lnSpc>
            </a:pPr>
            <a:r>
              <a:rPr lang="tr-TR" sz="2400" b="1" dirty="0" err="1">
                <a:latin typeface="Calibri" charset="0"/>
                <a:ea typeface="ＭＳ Ｐゴシック" charset="0"/>
                <a:cs typeface="ＭＳ Ｐゴシック" charset="0"/>
              </a:rPr>
              <a:t>Mucolytic</a:t>
            </a:r>
            <a:r>
              <a:rPr lang="tr-TR" sz="2400" b="1" dirty="0">
                <a:latin typeface="Calibri" charset="0"/>
                <a:ea typeface="ＭＳ Ｐゴシック" charset="0"/>
                <a:cs typeface="ＭＳ Ｐゴシック" charset="0"/>
              </a:rPr>
              <a:t> </a:t>
            </a:r>
            <a:r>
              <a:rPr lang="tr-TR" sz="2400" b="1" dirty="0" err="1">
                <a:latin typeface="Calibri" charset="0"/>
                <a:ea typeface="ＭＳ Ｐゴシック" charset="0"/>
                <a:cs typeface="ＭＳ Ｐゴシック" charset="0"/>
              </a:rPr>
              <a:t>treatment</a:t>
            </a:r>
            <a:endParaRPr lang="tr-TR" sz="2400" b="1" dirty="0">
              <a:latin typeface="Calibri" charset="0"/>
              <a:ea typeface="ＭＳ Ｐゴシック" charset="0"/>
              <a:cs typeface="ＭＳ Ｐゴシック" charset="0"/>
            </a:endParaRPr>
          </a:p>
          <a:p>
            <a:pPr lvl="1">
              <a:lnSpc>
                <a:spcPct val="80000"/>
              </a:lnSpc>
            </a:pPr>
            <a:r>
              <a:rPr lang="en-US" dirty="0" err="1">
                <a:solidFill>
                  <a:srgbClr val="FF0000"/>
                </a:solidFill>
                <a:latin typeface="Calibri" charset="0"/>
                <a:ea typeface="ＭＳ Ｐゴシック" charset="0"/>
              </a:rPr>
              <a:t>Dornase</a:t>
            </a:r>
            <a:r>
              <a:rPr lang="en-US" dirty="0">
                <a:solidFill>
                  <a:srgbClr val="FF0000"/>
                </a:solidFill>
                <a:latin typeface="Calibri" charset="0"/>
                <a:ea typeface="ＭＳ Ｐゴシック" charset="0"/>
              </a:rPr>
              <a:t> alpha/recombinant </a:t>
            </a:r>
            <a:r>
              <a:rPr lang="en-US" dirty="0" err="1">
                <a:solidFill>
                  <a:srgbClr val="FF0000"/>
                </a:solidFill>
                <a:latin typeface="Calibri" charset="0"/>
                <a:ea typeface="ＭＳ Ｐゴシック" charset="0"/>
              </a:rPr>
              <a:t>DNase</a:t>
            </a:r>
            <a:endParaRPr lang="en-US" dirty="0">
              <a:solidFill>
                <a:srgbClr val="FF0000"/>
              </a:solidFill>
              <a:latin typeface="Calibri" charset="0"/>
              <a:ea typeface="ＭＳ Ｐゴシック" charset="0"/>
            </a:endParaRPr>
          </a:p>
          <a:p>
            <a:pPr lvl="1">
              <a:lnSpc>
                <a:spcPct val="80000"/>
              </a:lnSpc>
            </a:pPr>
            <a:r>
              <a:rPr lang="tr-TR" dirty="0" err="1">
                <a:latin typeface="Calibri" charset="0"/>
                <a:ea typeface="ＭＳ Ｐゴシック" charset="0"/>
              </a:rPr>
              <a:t>Hypertonic</a:t>
            </a:r>
            <a:r>
              <a:rPr lang="tr-TR" dirty="0">
                <a:latin typeface="Calibri" charset="0"/>
                <a:ea typeface="ＭＳ Ｐゴシック" charset="0"/>
              </a:rPr>
              <a:t> </a:t>
            </a:r>
            <a:r>
              <a:rPr lang="tr-TR" dirty="0" err="1">
                <a:latin typeface="Calibri" charset="0"/>
                <a:ea typeface="ＭＳ Ｐゴシック" charset="0"/>
              </a:rPr>
              <a:t>saline</a:t>
            </a:r>
            <a:r>
              <a:rPr lang="tr-TR" dirty="0">
                <a:latin typeface="Calibri" charset="0"/>
                <a:ea typeface="ＭＳ Ｐゴシック" charset="0"/>
              </a:rPr>
              <a:t> </a:t>
            </a:r>
            <a:r>
              <a:rPr lang="tr-TR" dirty="0" err="1">
                <a:latin typeface="Calibri" charset="0"/>
                <a:ea typeface="ＭＳ Ｐゴシック" charset="0"/>
              </a:rPr>
              <a:t>nebulisation</a:t>
            </a:r>
            <a:endParaRPr lang="tr-TR" dirty="0">
              <a:latin typeface="Calibri" charset="0"/>
              <a:ea typeface="ＭＳ Ｐゴシック" charset="0"/>
            </a:endParaRPr>
          </a:p>
          <a:p>
            <a:pPr lvl="1">
              <a:lnSpc>
                <a:spcPct val="80000"/>
              </a:lnSpc>
            </a:pPr>
            <a:r>
              <a:rPr lang="tr-TR" dirty="0" err="1">
                <a:latin typeface="Calibri" charset="0"/>
                <a:ea typeface="ＭＳ Ｐゴシック" charset="0"/>
              </a:rPr>
              <a:t>Mannitol</a:t>
            </a:r>
            <a:endParaRPr lang="en-US" dirty="0">
              <a:latin typeface="Calibri" charset="0"/>
              <a:ea typeface="ＭＳ Ｐゴシック" charset="0"/>
            </a:endParaRPr>
          </a:p>
          <a:p>
            <a:pPr lvl="1" eaLnBrk="1" hangingPunct="1">
              <a:lnSpc>
                <a:spcPct val="80000"/>
              </a:lnSpc>
            </a:pPr>
            <a:endParaRPr lang="en-US" dirty="0">
              <a:latin typeface="Calibri" charset="0"/>
              <a:ea typeface="ＭＳ Ｐゴシック" charset="0"/>
            </a:endParaRPr>
          </a:p>
        </p:txBody>
      </p:sp>
      <p:sp>
        <p:nvSpPr>
          <p:cNvPr id="84994" name="Text Box 12"/>
          <p:cNvSpPr txBox="1">
            <a:spLocks noChangeArrowheads="1"/>
          </p:cNvSpPr>
          <p:nvPr/>
        </p:nvSpPr>
        <p:spPr bwMode="auto">
          <a:xfrm>
            <a:off x="2424113" y="476251"/>
            <a:ext cx="5975350" cy="646331"/>
          </a:xfrm>
          <a:prstGeom prst="rect">
            <a:avLst/>
          </a:prstGeom>
          <a:solidFill>
            <a:schemeClr val="bg1"/>
          </a:solidFill>
          <a:ln w="28575">
            <a:solidFill>
              <a:srgbClr val="FFC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tr-TR" sz="3600" b="1" dirty="0" err="1">
                <a:solidFill>
                  <a:srgbClr val="0070C0"/>
                </a:solidFill>
                <a:latin typeface="Calibri" charset="0"/>
                <a:cs typeface="Arial" charset="0"/>
              </a:rPr>
              <a:t>Improving</a:t>
            </a:r>
            <a:r>
              <a:rPr lang="tr-TR" sz="3600" b="1" dirty="0">
                <a:solidFill>
                  <a:srgbClr val="0070C0"/>
                </a:solidFill>
                <a:latin typeface="Calibri" charset="0"/>
                <a:cs typeface="Arial" charset="0"/>
              </a:rPr>
              <a:t> </a:t>
            </a:r>
            <a:r>
              <a:rPr lang="tr-TR" sz="3600" b="1" dirty="0" err="1">
                <a:solidFill>
                  <a:srgbClr val="0070C0"/>
                </a:solidFill>
                <a:latin typeface="Calibri" charset="0"/>
                <a:cs typeface="Arial" charset="0"/>
              </a:rPr>
              <a:t>Airway</a:t>
            </a:r>
            <a:r>
              <a:rPr lang="tr-TR" sz="3600" b="1" dirty="0">
                <a:solidFill>
                  <a:srgbClr val="0070C0"/>
                </a:solidFill>
                <a:latin typeface="Calibri" charset="0"/>
                <a:cs typeface="Arial" charset="0"/>
              </a:rPr>
              <a:t> </a:t>
            </a:r>
            <a:r>
              <a:rPr lang="tr-TR" sz="3600" b="1" dirty="0" err="1">
                <a:solidFill>
                  <a:srgbClr val="0070C0"/>
                </a:solidFill>
                <a:latin typeface="Calibri" charset="0"/>
                <a:cs typeface="Arial" charset="0"/>
              </a:rPr>
              <a:t>Clearence</a:t>
            </a:r>
            <a:endParaRPr lang="tr-TR" sz="3600" b="1" dirty="0">
              <a:solidFill>
                <a:srgbClr val="0070C0"/>
              </a:solidFill>
              <a:latin typeface="Calibri" charset="0"/>
              <a:cs typeface="Arial" charset="0"/>
            </a:endParaRPr>
          </a:p>
        </p:txBody>
      </p:sp>
      <p:sp>
        <p:nvSpPr>
          <p:cNvPr id="2" name="Rectangle 1">
            <a:extLst>
              <a:ext uri="{FF2B5EF4-FFF2-40B4-BE49-F238E27FC236}">
                <a16:creationId xmlns:a16="http://schemas.microsoft.com/office/drawing/2014/main" id="{A6FEDA64-8050-42F3-B1BF-FA555FBC9CD5}"/>
              </a:ext>
            </a:extLst>
          </p:cNvPr>
          <p:cNvSpPr/>
          <p:nvPr/>
        </p:nvSpPr>
        <p:spPr>
          <a:xfrm>
            <a:off x="2535382" y="2504209"/>
            <a:ext cx="6650182" cy="768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EBAF246-C49B-425F-B96A-4A94A71646D3}"/>
              </a:ext>
            </a:extLst>
          </p:cNvPr>
          <p:cNvSpPr/>
          <p:nvPr/>
        </p:nvSpPr>
        <p:spPr>
          <a:xfrm>
            <a:off x="2535382" y="4717473"/>
            <a:ext cx="5413663" cy="3948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E14762-39A8-425D-B2A6-E904E64E15DE}"/>
              </a:ext>
            </a:extLst>
          </p:cNvPr>
          <p:cNvSpPr txBox="1"/>
          <p:nvPr/>
        </p:nvSpPr>
        <p:spPr>
          <a:xfrm>
            <a:off x="9786546" y="2594917"/>
            <a:ext cx="2262607" cy="646331"/>
          </a:xfrm>
          <a:prstGeom prst="rect">
            <a:avLst/>
          </a:prstGeom>
          <a:noFill/>
        </p:spPr>
        <p:txBody>
          <a:bodyPr wrap="none" rtlCol="0">
            <a:spAutoFit/>
          </a:bodyPr>
          <a:lstStyle/>
          <a:p>
            <a:r>
              <a:rPr lang="en-US" b="1">
                <a:solidFill>
                  <a:srgbClr val="FF0000"/>
                </a:solidFill>
              </a:rPr>
              <a:t>Not available in Egypt</a:t>
            </a:r>
          </a:p>
          <a:p>
            <a:pPr algn="ctr"/>
            <a:r>
              <a:rPr lang="en-US" b="1">
                <a:solidFill>
                  <a:srgbClr val="FF0000"/>
                </a:solidFill>
              </a:rPr>
              <a:t>Coast</a:t>
            </a:r>
            <a:endParaRPr lang="en-US" b="1" dirty="0">
              <a:solidFill>
                <a:srgbClr val="FF0000"/>
              </a:solidFill>
            </a:endParaRPr>
          </a:p>
        </p:txBody>
      </p:sp>
      <p:sp>
        <p:nvSpPr>
          <p:cNvPr id="6" name="TextBox 5">
            <a:extLst>
              <a:ext uri="{FF2B5EF4-FFF2-40B4-BE49-F238E27FC236}">
                <a16:creationId xmlns:a16="http://schemas.microsoft.com/office/drawing/2014/main" id="{1A0E291E-67D5-4CCD-98C2-3CF94CB2CE5D}"/>
              </a:ext>
            </a:extLst>
          </p:cNvPr>
          <p:cNvSpPr txBox="1"/>
          <p:nvPr/>
        </p:nvSpPr>
        <p:spPr>
          <a:xfrm>
            <a:off x="9835977" y="4593905"/>
            <a:ext cx="2262607" cy="646331"/>
          </a:xfrm>
          <a:prstGeom prst="rect">
            <a:avLst/>
          </a:prstGeom>
          <a:noFill/>
        </p:spPr>
        <p:txBody>
          <a:bodyPr wrap="none" rtlCol="0">
            <a:spAutoFit/>
          </a:bodyPr>
          <a:lstStyle/>
          <a:p>
            <a:r>
              <a:rPr lang="en-US" b="1">
                <a:solidFill>
                  <a:srgbClr val="FF0000"/>
                </a:solidFill>
              </a:rPr>
              <a:t>Not available in Egypt</a:t>
            </a:r>
          </a:p>
          <a:p>
            <a:pPr algn="ctr"/>
            <a:r>
              <a:rPr lang="en-US" b="1">
                <a:solidFill>
                  <a:srgbClr val="FF0000"/>
                </a:solidFill>
              </a:rPr>
              <a:t>Coast</a:t>
            </a:r>
            <a:endParaRPr lang="en-US" b="1" dirty="0">
              <a:solidFill>
                <a:srgbClr val="FF0000"/>
              </a:solidFill>
            </a:endParaRPr>
          </a:p>
        </p:txBody>
      </p:sp>
    </p:spTree>
    <p:extLst>
      <p:ext uri="{BB962C8B-B14F-4D97-AF65-F5344CB8AC3E}">
        <p14:creationId xmlns:p14="http://schemas.microsoft.com/office/powerpoint/2010/main" val="2283751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Box 12"/>
          <p:cNvSpPr txBox="1">
            <a:spLocks noChangeArrowheads="1"/>
          </p:cNvSpPr>
          <p:nvPr/>
        </p:nvSpPr>
        <p:spPr bwMode="auto">
          <a:xfrm>
            <a:off x="2567608" y="404665"/>
            <a:ext cx="5975350" cy="646331"/>
          </a:xfrm>
          <a:prstGeom prst="rect">
            <a:avLst/>
          </a:prstGeom>
          <a:solidFill>
            <a:schemeClr val="bg1"/>
          </a:solidFill>
          <a:ln w="28575">
            <a:solidFill>
              <a:srgbClr val="FFC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tr-TR" sz="3600" b="1" dirty="0" err="1">
                <a:solidFill>
                  <a:srgbClr val="0070C0"/>
                </a:solidFill>
                <a:latin typeface="Calibri" charset="0"/>
                <a:cs typeface="Arial" charset="0"/>
              </a:rPr>
              <a:t>Treatment</a:t>
            </a:r>
            <a:r>
              <a:rPr lang="tr-TR" sz="3600" b="1" dirty="0">
                <a:solidFill>
                  <a:srgbClr val="0070C0"/>
                </a:solidFill>
                <a:latin typeface="Calibri" charset="0"/>
                <a:cs typeface="Arial" charset="0"/>
              </a:rPr>
              <a:t> of </a:t>
            </a:r>
            <a:r>
              <a:rPr lang="tr-TR" sz="3600" b="1" dirty="0" err="1">
                <a:solidFill>
                  <a:srgbClr val="0070C0"/>
                </a:solidFill>
                <a:latin typeface="Calibri" charset="0"/>
                <a:cs typeface="Arial" charset="0"/>
              </a:rPr>
              <a:t>Infections</a:t>
            </a:r>
            <a:endParaRPr lang="tr-TR" sz="3600" b="1" dirty="0">
              <a:solidFill>
                <a:srgbClr val="0070C0"/>
              </a:solidFill>
              <a:latin typeface="Calibri" charset="0"/>
              <a:cs typeface="Arial" charset="0"/>
            </a:endParaRPr>
          </a:p>
        </p:txBody>
      </p:sp>
      <p:sp>
        <p:nvSpPr>
          <p:cNvPr id="97282" name="Rectangle 5"/>
          <p:cNvSpPr txBox="1">
            <a:spLocks noChangeArrowheads="1"/>
          </p:cNvSpPr>
          <p:nvPr/>
        </p:nvSpPr>
        <p:spPr bwMode="auto">
          <a:xfrm>
            <a:off x="1981200" y="1600201"/>
            <a:ext cx="8229600" cy="319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Arial" charset="0"/>
                <a:ea typeface="ＭＳ Ｐゴシック" charset="0"/>
                <a:cs typeface="ＭＳ Ｐゴシック" charset="0"/>
              </a:defRPr>
            </a:lvl1pPr>
            <a:lvl2pPr indent="-2286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40000"/>
              </a:spcBef>
              <a:buClr>
                <a:schemeClr val="accent1"/>
              </a:buClr>
              <a:buSzPct val="100000"/>
              <a:buFont typeface="Wingdings 2" charset="0"/>
              <a:buChar char="¡"/>
            </a:pPr>
            <a:r>
              <a:rPr lang="tr-TR" sz="2800" dirty="0" err="1">
                <a:solidFill>
                  <a:schemeClr val="tx2"/>
                </a:solidFill>
                <a:latin typeface="Calibri" charset="0"/>
              </a:rPr>
              <a:t>Actual</a:t>
            </a:r>
            <a:r>
              <a:rPr lang="tr-TR" sz="2800" dirty="0">
                <a:solidFill>
                  <a:schemeClr val="tx2"/>
                </a:solidFill>
                <a:latin typeface="Calibri" charset="0"/>
              </a:rPr>
              <a:t> </a:t>
            </a:r>
            <a:r>
              <a:rPr lang="tr-TR" sz="2800" dirty="0" err="1">
                <a:solidFill>
                  <a:schemeClr val="tx2"/>
                </a:solidFill>
                <a:latin typeface="Calibri" charset="0"/>
              </a:rPr>
              <a:t>infection</a:t>
            </a:r>
            <a:r>
              <a:rPr lang="tr-TR" sz="2800" dirty="0">
                <a:solidFill>
                  <a:schemeClr val="tx2"/>
                </a:solidFill>
                <a:latin typeface="Calibri" charset="0"/>
              </a:rPr>
              <a:t> ? </a:t>
            </a:r>
            <a:r>
              <a:rPr lang="tr-TR" sz="2800" dirty="0" err="1">
                <a:solidFill>
                  <a:schemeClr val="tx2"/>
                </a:solidFill>
                <a:latin typeface="Calibri" charset="0"/>
              </a:rPr>
              <a:t>Colonisation</a:t>
            </a:r>
            <a:r>
              <a:rPr lang="tr-TR" sz="2800" dirty="0">
                <a:solidFill>
                  <a:schemeClr val="tx2"/>
                </a:solidFill>
                <a:latin typeface="Calibri" charset="0"/>
              </a:rPr>
              <a:t> </a:t>
            </a:r>
            <a:r>
              <a:rPr lang="tr-TR" altLang="ja-JP" sz="2800" dirty="0">
                <a:solidFill>
                  <a:schemeClr val="tx2"/>
                </a:solidFill>
                <a:latin typeface="Calibri" charset="0"/>
              </a:rPr>
              <a:t>?</a:t>
            </a:r>
            <a:endParaRPr lang="en-US" altLang="ja-JP" sz="2800" dirty="0">
              <a:solidFill>
                <a:schemeClr val="tx2"/>
              </a:solidFill>
              <a:latin typeface="Calibri" charset="0"/>
            </a:endParaRPr>
          </a:p>
          <a:p>
            <a:pPr>
              <a:spcBef>
                <a:spcPct val="40000"/>
              </a:spcBef>
              <a:buClr>
                <a:schemeClr val="accent1"/>
              </a:buClr>
              <a:buSzPct val="100000"/>
              <a:buFont typeface="Wingdings 2" charset="0"/>
              <a:buChar char="¡"/>
            </a:pPr>
            <a:r>
              <a:rPr lang="tr-TR" sz="2800" dirty="0" err="1">
                <a:solidFill>
                  <a:schemeClr val="tx2"/>
                </a:solidFill>
                <a:latin typeface="Calibri" charset="0"/>
              </a:rPr>
              <a:t>Eradication</a:t>
            </a:r>
            <a:r>
              <a:rPr lang="tr-TR" sz="2800" dirty="0">
                <a:solidFill>
                  <a:schemeClr val="tx2"/>
                </a:solidFill>
                <a:latin typeface="Calibri" charset="0"/>
              </a:rPr>
              <a:t> of </a:t>
            </a:r>
            <a:r>
              <a:rPr lang="tr-TR" sz="2800" dirty="0" err="1">
                <a:solidFill>
                  <a:schemeClr val="tx2"/>
                </a:solidFill>
                <a:latin typeface="Calibri" charset="0"/>
              </a:rPr>
              <a:t>the</a:t>
            </a:r>
            <a:r>
              <a:rPr lang="tr-TR" sz="2800" dirty="0">
                <a:solidFill>
                  <a:schemeClr val="tx2"/>
                </a:solidFill>
                <a:latin typeface="Calibri" charset="0"/>
              </a:rPr>
              <a:t> </a:t>
            </a:r>
            <a:r>
              <a:rPr lang="tr-TR" sz="2800" dirty="0" err="1">
                <a:solidFill>
                  <a:schemeClr val="tx2"/>
                </a:solidFill>
                <a:latin typeface="Calibri" charset="0"/>
              </a:rPr>
              <a:t>infection</a:t>
            </a:r>
            <a:r>
              <a:rPr lang="tr-TR" sz="2800" dirty="0">
                <a:solidFill>
                  <a:schemeClr val="tx2"/>
                </a:solidFill>
                <a:latin typeface="Calibri" charset="0"/>
              </a:rPr>
              <a:t> is </a:t>
            </a:r>
            <a:r>
              <a:rPr lang="tr-TR" sz="2800" dirty="0" err="1">
                <a:solidFill>
                  <a:schemeClr val="tx2"/>
                </a:solidFill>
                <a:latin typeface="Calibri" charset="0"/>
              </a:rPr>
              <a:t>difficult</a:t>
            </a:r>
            <a:r>
              <a:rPr lang="en-US" sz="2800" dirty="0">
                <a:solidFill>
                  <a:schemeClr val="tx2"/>
                </a:solidFill>
                <a:latin typeface="Calibri" charset="0"/>
              </a:rPr>
              <a:t>:  </a:t>
            </a:r>
          </a:p>
          <a:p>
            <a:pPr lvl="1">
              <a:spcBef>
                <a:spcPts val="600"/>
              </a:spcBef>
              <a:buClr>
                <a:srgbClr val="4D0000"/>
              </a:buClr>
              <a:buSzPct val="100000"/>
              <a:buFont typeface="Wingdings 2" charset="0"/>
              <a:buChar char="¡"/>
            </a:pPr>
            <a:r>
              <a:rPr lang="tr-TR" dirty="0">
                <a:solidFill>
                  <a:schemeClr val="tx2"/>
                </a:solidFill>
                <a:latin typeface="Calibri" charset="0"/>
              </a:rPr>
              <a:t>A</a:t>
            </a:r>
            <a:r>
              <a:rPr lang="en-US" dirty="0" err="1">
                <a:solidFill>
                  <a:schemeClr val="tx2"/>
                </a:solidFill>
                <a:latin typeface="Calibri" charset="0"/>
              </a:rPr>
              <a:t>ntibi</a:t>
            </a:r>
            <a:r>
              <a:rPr lang="tr-TR" dirty="0" err="1">
                <a:solidFill>
                  <a:schemeClr val="tx2"/>
                </a:solidFill>
                <a:latin typeface="Calibri" charset="0"/>
              </a:rPr>
              <a:t>otic</a:t>
            </a:r>
            <a:r>
              <a:rPr lang="tr-TR" dirty="0">
                <a:solidFill>
                  <a:schemeClr val="tx2"/>
                </a:solidFill>
                <a:latin typeface="Calibri" charset="0"/>
              </a:rPr>
              <a:t> </a:t>
            </a:r>
            <a:r>
              <a:rPr lang="tr-TR" dirty="0" err="1">
                <a:solidFill>
                  <a:schemeClr val="tx2"/>
                </a:solidFill>
                <a:latin typeface="Calibri" charset="0"/>
              </a:rPr>
              <a:t>resistance</a:t>
            </a:r>
            <a:endParaRPr lang="en-US" dirty="0">
              <a:solidFill>
                <a:schemeClr val="tx2"/>
              </a:solidFill>
              <a:latin typeface="Calibri" charset="0"/>
            </a:endParaRPr>
          </a:p>
          <a:p>
            <a:pPr lvl="1">
              <a:spcBef>
                <a:spcPts val="600"/>
              </a:spcBef>
              <a:buClr>
                <a:srgbClr val="4D0000"/>
              </a:buClr>
              <a:buSzPct val="100000"/>
              <a:buFont typeface="Wingdings 2" charset="0"/>
              <a:buChar char="¡"/>
            </a:pPr>
            <a:r>
              <a:rPr lang="tr-TR" dirty="0" err="1">
                <a:solidFill>
                  <a:schemeClr val="tx2"/>
                </a:solidFill>
                <a:latin typeface="Calibri" charset="0"/>
              </a:rPr>
              <a:t>Inefficient</a:t>
            </a:r>
            <a:r>
              <a:rPr lang="tr-TR" dirty="0">
                <a:solidFill>
                  <a:schemeClr val="tx2"/>
                </a:solidFill>
                <a:latin typeface="Calibri" charset="0"/>
              </a:rPr>
              <a:t> </a:t>
            </a:r>
            <a:r>
              <a:rPr lang="tr-TR" dirty="0" err="1">
                <a:solidFill>
                  <a:schemeClr val="tx2"/>
                </a:solidFill>
                <a:latin typeface="Calibri" charset="0"/>
              </a:rPr>
              <a:t>antibiotic</a:t>
            </a:r>
            <a:r>
              <a:rPr lang="tr-TR" dirty="0">
                <a:solidFill>
                  <a:schemeClr val="tx2"/>
                </a:solidFill>
                <a:latin typeface="Calibri" charset="0"/>
              </a:rPr>
              <a:t> </a:t>
            </a:r>
            <a:r>
              <a:rPr lang="tr-TR" dirty="0" err="1">
                <a:solidFill>
                  <a:schemeClr val="tx2"/>
                </a:solidFill>
                <a:latin typeface="Calibri" charset="0"/>
              </a:rPr>
              <a:t>adherence</a:t>
            </a:r>
            <a:r>
              <a:rPr lang="tr-TR" dirty="0">
                <a:solidFill>
                  <a:schemeClr val="tx2"/>
                </a:solidFill>
                <a:latin typeface="Calibri" charset="0"/>
              </a:rPr>
              <a:t> </a:t>
            </a:r>
            <a:r>
              <a:rPr lang="tr-TR" dirty="0" err="1">
                <a:solidFill>
                  <a:schemeClr val="tx2"/>
                </a:solidFill>
                <a:latin typeface="Calibri" charset="0"/>
              </a:rPr>
              <a:t>to</a:t>
            </a:r>
            <a:r>
              <a:rPr lang="tr-TR" dirty="0">
                <a:solidFill>
                  <a:schemeClr val="tx2"/>
                </a:solidFill>
                <a:latin typeface="Calibri" charset="0"/>
              </a:rPr>
              <a:t> </a:t>
            </a:r>
            <a:r>
              <a:rPr lang="tr-TR" dirty="0" err="1">
                <a:solidFill>
                  <a:schemeClr val="tx2"/>
                </a:solidFill>
                <a:latin typeface="Calibri" charset="0"/>
              </a:rPr>
              <a:t>secretions</a:t>
            </a:r>
            <a:endParaRPr lang="en-US" dirty="0">
              <a:solidFill>
                <a:schemeClr val="tx2"/>
              </a:solidFill>
              <a:latin typeface="Calibri" charset="0"/>
            </a:endParaRPr>
          </a:p>
          <a:p>
            <a:pPr lvl="1">
              <a:spcBef>
                <a:spcPts val="600"/>
              </a:spcBef>
              <a:buClr>
                <a:srgbClr val="4D0000"/>
              </a:buClr>
              <a:buSzPct val="100000"/>
              <a:buFont typeface="Wingdings 2" charset="0"/>
              <a:buChar char="¡"/>
            </a:pPr>
            <a:r>
              <a:rPr lang="en-US" dirty="0">
                <a:solidFill>
                  <a:schemeClr val="tx2"/>
                </a:solidFill>
                <a:latin typeface="Calibri" charset="0"/>
              </a:rPr>
              <a:t> </a:t>
            </a:r>
            <a:r>
              <a:rPr lang="en-US" dirty="0" err="1">
                <a:solidFill>
                  <a:schemeClr val="tx2"/>
                </a:solidFill>
                <a:latin typeface="Calibri" charset="0"/>
              </a:rPr>
              <a:t>Mucoid</a:t>
            </a:r>
            <a:r>
              <a:rPr lang="en-US" dirty="0">
                <a:solidFill>
                  <a:schemeClr val="tx2"/>
                </a:solidFill>
                <a:latin typeface="Calibri" charset="0"/>
              </a:rPr>
              <a:t> Pseudomonas with alginate production (biofilm)</a:t>
            </a:r>
          </a:p>
          <a:p>
            <a:pPr lvl="1">
              <a:spcBef>
                <a:spcPts val="600"/>
              </a:spcBef>
              <a:buClr>
                <a:srgbClr val="4D0000"/>
              </a:buClr>
              <a:buSzPct val="100000"/>
              <a:buFont typeface="Wingdings 2" charset="0"/>
              <a:buChar char="¡"/>
            </a:pPr>
            <a:r>
              <a:rPr lang="tr-TR" dirty="0">
                <a:solidFill>
                  <a:schemeClr val="tx2"/>
                </a:solidFill>
                <a:latin typeface="Calibri" charset="0"/>
              </a:rPr>
              <a:t>CF-</a:t>
            </a:r>
            <a:r>
              <a:rPr lang="tr-TR" dirty="0" err="1">
                <a:solidFill>
                  <a:schemeClr val="tx2"/>
                </a:solidFill>
                <a:latin typeface="Calibri" charset="0"/>
              </a:rPr>
              <a:t>Related</a:t>
            </a:r>
            <a:r>
              <a:rPr lang="tr-TR" dirty="0">
                <a:solidFill>
                  <a:schemeClr val="tx2"/>
                </a:solidFill>
                <a:latin typeface="Calibri" charset="0"/>
              </a:rPr>
              <a:t> </a:t>
            </a:r>
            <a:r>
              <a:rPr lang="tr-TR" dirty="0" err="1">
                <a:solidFill>
                  <a:schemeClr val="tx2"/>
                </a:solidFill>
                <a:latin typeface="Calibri" charset="0"/>
              </a:rPr>
              <a:t>Mucosal</a:t>
            </a:r>
            <a:r>
              <a:rPr lang="tr-TR" dirty="0">
                <a:solidFill>
                  <a:schemeClr val="tx2"/>
                </a:solidFill>
                <a:latin typeface="Calibri" charset="0"/>
              </a:rPr>
              <a:t> </a:t>
            </a:r>
            <a:r>
              <a:rPr lang="tr-TR" dirty="0" err="1">
                <a:solidFill>
                  <a:schemeClr val="tx2"/>
                </a:solidFill>
                <a:latin typeface="Calibri" charset="0"/>
              </a:rPr>
              <a:t>defense</a:t>
            </a:r>
            <a:r>
              <a:rPr lang="tr-TR" dirty="0">
                <a:solidFill>
                  <a:schemeClr val="tx2"/>
                </a:solidFill>
                <a:latin typeface="Calibri" charset="0"/>
              </a:rPr>
              <a:t> </a:t>
            </a:r>
            <a:r>
              <a:rPr lang="tr-TR" dirty="0" err="1">
                <a:solidFill>
                  <a:schemeClr val="tx2"/>
                </a:solidFill>
                <a:latin typeface="Calibri" charset="0"/>
              </a:rPr>
              <a:t>defects</a:t>
            </a:r>
            <a:endParaRPr lang="en-US" dirty="0">
              <a:solidFill>
                <a:schemeClr val="tx2"/>
              </a:solidFill>
              <a:latin typeface="Calibri" charset="0"/>
            </a:endParaRPr>
          </a:p>
        </p:txBody>
      </p:sp>
      <p:pic>
        <p:nvPicPr>
          <p:cNvPr id="97283" name="Picture 2" descr="https://www.uvm.edu/%7Eanimrsch/images/cystic-fibro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8" y="4581525"/>
            <a:ext cx="2374900" cy="2027238"/>
          </a:xfrm>
          <a:prstGeom prst="rect">
            <a:avLst/>
          </a:prstGeom>
          <a:noFill/>
          <a:ln w="19050">
            <a:solidFill>
              <a:srgbClr val="FFC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22093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Grp="1" noChangeArrowheads="1"/>
          </p:cNvSpPr>
          <p:nvPr>
            <p:ph type="body" idx="4294967295"/>
          </p:nvPr>
        </p:nvSpPr>
        <p:spPr>
          <a:xfrm>
            <a:off x="1774826" y="1557339"/>
            <a:ext cx="7813675" cy="4535487"/>
          </a:xfrm>
        </p:spPr>
        <p:txBody>
          <a:bodyPr>
            <a:normAutofit/>
          </a:bodyPr>
          <a:lstStyle/>
          <a:p>
            <a:r>
              <a:rPr lang="tr-TR" dirty="0" err="1">
                <a:latin typeface="Calibri" charset="0"/>
                <a:ea typeface="ＭＳ Ｐゴシック" charset="0"/>
                <a:cs typeface="ＭＳ Ｐゴシック" charset="0"/>
              </a:rPr>
              <a:t>Routine</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evaluation</a:t>
            </a:r>
            <a:r>
              <a:rPr lang="tr-TR" dirty="0">
                <a:latin typeface="Calibri" charset="0"/>
                <a:ea typeface="ＭＳ Ｐゴシック" charset="0"/>
                <a:cs typeface="ＭＳ Ｐゴシック" charset="0"/>
              </a:rPr>
              <a:t> of </a:t>
            </a:r>
            <a:r>
              <a:rPr lang="tr-TR" dirty="0" err="1">
                <a:latin typeface="Calibri" charset="0"/>
                <a:ea typeface="ＭＳ Ｐゴシック" charset="0"/>
                <a:cs typeface="ＭＳ Ｐゴシック" charset="0"/>
              </a:rPr>
              <a:t>microorganisms</a:t>
            </a:r>
            <a:r>
              <a:rPr lang="tr-TR" dirty="0">
                <a:latin typeface="Calibri" charset="0"/>
                <a:ea typeface="ＭＳ Ｐゴシック" charset="0"/>
                <a:cs typeface="ＭＳ Ｐゴシック" charset="0"/>
              </a:rPr>
              <a:t> in </a:t>
            </a:r>
            <a:r>
              <a:rPr lang="tr-TR" dirty="0" err="1">
                <a:latin typeface="Calibri" charset="0"/>
                <a:ea typeface="ＭＳ Ｐゴシック" charset="0"/>
                <a:cs typeface="ＭＳ Ｐゴシック" charset="0"/>
              </a:rPr>
              <a:t>respiratory</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tract</a:t>
            </a:r>
            <a:r>
              <a:rPr lang="tr-TR" dirty="0">
                <a:latin typeface="Calibri" charset="0"/>
                <a:ea typeface="ＭＳ Ｐゴシック" charset="0"/>
                <a:cs typeface="ＭＳ Ｐゴシック" charset="0"/>
              </a:rPr>
              <a:t> is an </a:t>
            </a:r>
            <a:r>
              <a:rPr lang="tr-TR" dirty="0" err="1">
                <a:latin typeface="Calibri" charset="0"/>
                <a:ea typeface="ＭＳ Ｐゴシック" charset="0"/>
                <a:cs typeface="ＭＳ Ｐゴシック" charset="0"/>
              </a:rPr>
              <a:t>important</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for</a:t>
            </a:r>
            <a:r>
              <a:rPr lang="tr-TR" dirty="0">
                <a:latin typeface="Calibri" charset="0"/>
                <a:ea typeface="ＭＳ Ｐゴシック" charset="0"/>
                <a:cs typeface="ＭＳ Ｐゴシック" charset="0"/>
              </a:rPr>
              <a:t> CF </a:t>
            </a:r>
            <a:r>
              <a:rPr lang="tr-TR" dirty="0" err="1">
                <a:latin typeface="Calibri" charset="0"/>
                <a:ea typeface="ＭＳ Ｐゴシック" charset="0"/>
                <a:cs typeface="ＭＳ Ｐゴシック" charset="0"/>
              </a:rPr>
              <a:t>Care</a:t>
            </a:r>
            <a:r>
              <a:rPr lang="tr-TR" dirty="0">
                <a:latin typeface="Calibri" charset="0"/>
                <a:ea typeface="ＭＳ Ｐゴシック" charset="0"/>
                <a:cs typeface="ＭＳ Ｐゴシック" charset="0"/>
              </a:rPr>
              <a:t>. </a:t>
            </a:r>
          </a:p>
          <a:p>
            <a:r>
              <a:rPr lang="tr-TR" dirty="0" err="1">
                <a:latin typeface="Calibri" charset="0"/>
                <a:ea typeface="ＭＳ Ｐゴシック" charset="0"/>
                <a:cs typeface="ＭＳ Ｐゴシック" charset="0"/>
              </a:rPr>
              <a:t>Sputum</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culture</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should</a:t>
            </a:r>
            <a:r>
              <a:rPr lang="tr-TR" dirty="0">
                <a:latin typeface="Calibri" charset="0"/>
                <a:ea typeface="ＭＳ Ｐゴシック" charset="0"/>
                <a:cs typeface="ＭＳ Ｐゴシック" charset="0"/>
              </a:rPr>
              <a:t> be </a:t>
            </a:r>
            <a:r>
              <a:rPr lang="tr-TR" dirty="0" err="1">
                <a:latin typeface="Calibri" charset="0"/>
                <a:ea typeface="ＭＳ Ｐゴシック" charset="0"/>
                <a:cs typeface="ＭＳ Ｐゴシック" charset="0"/>
              </a:rPr>
              <a:t>obtained</a:t>
            </a:r>
            <a:r>
              <a:rPr lang="tr-TR" dirty="0">
                <a:latin typeface="Calibri" charset="0"/>
                <a:ea typeface="ＭＳ Ｐゴシック" charset="0"/>
                <a:cs typeface="ＭＳ Ｐゴシック" charset="0"/>
              </a:rPr>
              <a:t> at </a:t>
            </a:r>
            <a:r>
              <a:rPr lang="tr-TR" dirty="0" err="1">
                <a:latin typeface="Calibri" charset="0"/>
                <a:ea typeface="ＭＳ Ｐゴシック" charset="0"/>
                <a:cs typeface="ＭＳ Ｐゴシック" charset="0"/>
              </a:rPr>
              <a:t>each</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visit</a:t>
            </a:r>
            <a:r>
              <a:rPr lang="tr-TR" dirty="0">
                <a:latin typeface="Calibri" charset="0"/>
                <a:ea typeface="ＭＳ Ｐゴシック" charset="0"/>
                <a:cs typeface="ＭＳ Ｐゴシック" charset="0"/>
              </a:rPr>
              <a:t>.</a:t>
            </a:r>
          </a:p>
          <a:p>
            <a:r>
              <a:rPr lang="tr-TR" dirty="0">
                <a:latin typeface="Calibri" charset="0"/>
                <a:ea typeface="ＭＳ Ｐゴシック" charset="0"/>
                <a:cs typeface="ＭＳ Ｐゴシック" charset="0"/>
              </a:rPr>
              <a:t>As </a:t>
            </a:r>
            <a:r>
              <a:rPr lang="tr-TR" dirty="0" err="1">
                <a:latin typeface="Calibri" charset="0"/>
                <a:ea typeface="ＭＳ Ｐゴシック" charset="0"/>
                <a:cs typeface="ＭＳ Ｐゴシック" charset="0"/>
              </a:rPr>
              <a:t>sputum</a:t>
            </a:r>
            <a:r>
              <a:rPr lang="tr-TR" dirty="0">
                <a:latin typeface="Calibri" charset="0"/>
                <a:ea typeface="ＭＳ Ｐゴシック" charset="0"/>
                <a:cs typeface="ＭＳ Ｐゴシック" charset="0"/>
              </a:rPr>
              <a:t> can not be </a:t>
            </a:r>
            <a:r>
              <a:rPr lang="tr-TR" dirty="0" err="1">
                <a:latin typeface="Calibri" charset="0"/>
                <a:ea typeface="ＭＳ Ｐゴシック" charset="0"/>
                <a:cs typeface="ＭＳ Ｐゴシック" charset="0"/>
              </a:rPr>
              <a:t>available</a:t>
            </a:r>
            <a:r>
              <a:rPr lang="tr-TR" dirty="0">
                <a:latin typeface="Calibri" charset="0"/>
                <a:ea typeface="ＭＳ Ｐゴシック" charset="0"/>
                <a:cs typeface="ＭＳ Ｐゴシック" charset="0"/>
              </a:rPr>
              <a:t> in </a:t>
            </a:r>
            <a:r>
              <a:rPr lang="tr-TR" dirty="0" err="1">
                <a:latin typeface="Calibri" charset="0"/>
                <a:ea typeface="ＭＳ Ｐゴシック" charset="0"/>
                <a:cs typeface="ＭＳ Ｐゴシック" charset="0"/>
              </a:rPr>
              <a:t>infants</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oropharyngeal</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and</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nasopharyngeal</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aspiration</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cultures</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are</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evaluated</a:t>
            </a:r>
            <a:r>
              <a:rPr lang="tr-TR" dirty="0">
                <a:latin typeface="Calibri" charset="0"/>
                <a:ea typeface="ＭＳ Ｐゴシック" charset="0"/>
                <a:cs typeface="ＭＳ Ｐゴシック" charset="0"/>
              </a:rPr>
              <a:t>. </a:t>
            </a:r>
          </a:p>
          <a:p>
            <a:r>
              <a:rPr lang="tr-TR" dirty="0" err="1">
                <a:latin typeface="Calibri" charset="0"/>
                <a:ea typeface="ＭＳ Ｐゴシック" charset="0"/>
                <a:cs typeface="ＭＳ Ｐゴシック" charset="0"/>
              </a:rPr>
              <a:t>Bronchoscopy</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and</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bronchoalveolar</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lavage</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should</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only</a:t>
            </a:r>
            <a:r>
              <a:rPr lang="tr-TR" dirty="0">
                <a:latin typeface="Calibri" charset="0"/>
                <a:ea typeface="ＭＳ Ｐゴシック" charset="0"/>
                <a:cs typeface="ＭＳ Ｐゴシック" charset="0"/>
              </a:rPr>
              <a:t> be </a:t>
            </a:r>
            <a:r>
              <a:rPr lang="tr-TR" dirty="0" err="1">
                <a:latin typeface="Calibri" charset="0"/>
                <a:ea typeface="ＭＳ Ｐゴシック" charset="0"/>
                <a:cs typeface="ＭＳ Ｐゴシック" charset="0"/>
              </a:rPr>
              <a:t>used</a:t>
            </a:r>
            <a:r>
              <a:rPr lang="tr-TR" dirty="0">
                <a:latin typeface="Calibri" charset="0"/>
                <a:ea typeface="ＭＳ Ｐゴシック" charset="0"/>
                <a:cs typeface="ＭＳ Ｐゴシック" charset="0"/>
              </a:rPr>
              <a:t> in </a:t>
            </a:r>
            <a:r>
              <a:rPr lang="tr-TR" dirty="0" err="1">
                <a:latin typeface="Calibri" charset="0"/>
                <a:ea typeface="ＭＳ Ｐゴシック" charset="0"/>
                <a:cs typeface="ＭＳ Ｐゴシック" charset="0"/>
              </a:rPr>
              <a:t>patients</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without</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response</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to</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standard</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therapy</a:t>
            </a:r>
            <a:r>
              <a:rPr lang="tr-TR" dirty="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p:txBody>
      </p:sp>
      <p:sp>
        <p:nvSpPr>
          <p:cNvPr id="99330" name="Rectangle 2"/>
          <p:cNvSpPr txBox="1">
            <a:spLocks noChangeArrowheads="1"/>
          </p:cNvSpPr>
          <p:nvPr/>
        </p:nvSpPr>
        <p:spPr bwMode="auto">
          <a:xfrm>
            <a:off x="1774826" y="476251"/>
            <a:ext cx="7705725" cy="727075"/>
          </a:xfrm>
          <a:prstGeom prst="rect">
            <a:avLst/>
          </a:prstGeom>
          <a:noFill/>
          <a:ln w="2857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r-TR" sz="3100" b="1" dirty="0" err="1">
                <a:solidFill>
                  <a:srgbClr val="0070C0"/>
                </a:solidFill>
                <a:latin typeface="Calibri" charset="0"/>
              </a:rPr>
              <a:t>Early</a:t>
            </a:r>
            <a:r>
              <a:rPr lang="tr-TR" sz="3100" b="1" dirty="0">
                <a:solidFill>
                  <a:srgbClr val="0070C0"/>
                </a:solidFill>
                <a:latin typeface="Calibri" charset="0"/>
              </a:rPr>
              <a:t> </a:t>
            </a:r>
            <a:r>
              <a:rPr lang="tr-TR" sz="3100" b="1" dirty="0" err="1">
                <a:solidFill>
                  <a:srgbClr val="0070C0"/>
                </a:solidFill>
                <a:latin typeface="Calibri" charset="0"/>
              </a:rPr>
              <a:t>diagnosis</a:t>
            </a:r>
            <a:r>
              <a:rPr lang="tr-TR" sz="3100" b="1" dirty="0">
                <a:solidFill>
                  <a:srgbClr val="0070C0"/>
                </a:solidFill>
                <a:latin typeface="Calibri" charset="0"/>
              </a:rPr>
              <a:t> of </a:t>
            </a:r>
            <a:r>
              <a:rPr lang="tr-TR" sz="3100" b="1" dirty="0" err="1">
                <a:solidFill>
                  <a:srgbClr val="0070C0"/>
                </a:solidFill>
                <a:latin typeface="Calibri" charset="0"/>
              </a:rPr>
              <a:t>bacterial</a:t>
            </a:r>
            <a:r>
              <a:rPr lang="tr-TR" sz="3100" b="1" dirty="0">
                <a:solidFill>
                  <a:srgbClr val="0070C0"/>
                </a:solidFill>
                <a:latin typeface="Calibri" charset="0"/>
              </a:rPr>
              <a:t> </a:t>
            </a:r>
            <a:r>
              <a:rPr lang="tr-TR" sz="3100" b="1" dirty="0" err="1">
                <a:solidFill>
                  <a:srgbClr val="0070C0"/>
                </a:solidFill>
                <a:latin typeface="Calibri" charset="0"/>
              </a:rPr>
              <a:t>infections</a:t>
            </a:r>
            <a:endParaRPr lang="en-US" sz="3100" b="1" dirty="0">
              <a:solidFill>
                <a:srgbClr val="0070C0"/>
              </a:solidFill>
              <a:latin typeface="Calibri" charset="0"/>
            </a:endParaRPr>
          </a:p>
        </p:txBody>
      </p:sp>
      <p:sp>
        <p:nvSpPr>
          <p:cNvPr id="99331" name="Rectangle 19"/>
          <p:cNvSpPr>
            <a:spLocks noChangeArrowheads="1"/>
          </p:cNvSpPr>
          <p:nvPr/>
        </p:nvSpPr>
        <p:spPr bwMode="auto">
          <a:xfrm>
            <a:off x="8256589" y="5935663"/>
            <a:ext cx="1855787"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tr-TR" sz="1400"/>
              <a:t>Jain K et al 2013 </a:t>
            </a:r>
          </a:p>
          <a:p>
            <a:r>
              <a:rPr lang="tr-TR" sz="1400"/>
              <a:t>Mogayzel PJ et al 2014 </a:t>
            </a:r>
          </a:p>
          <a:p>
            <a:r>
              <a:rPr lang="tr-TR" sz="1400"/>
              <a:t>Borowitz D et al 2009</a:t>
            </a:r>
            <a:endParaRPr lang="en-US" sz="1100"/>
          </a:p>
        </p:txBody>
      </p:sp>
    </p:spTree>
    <p:extLst>
      <p:ext uri="{BB962C8B-B14F-4D97-AF65-F5344CB8AC3E}">
        <p14:creationId xmlns:p14="http://schemas.microsoft.com/office/powerpoint/2010/main" val="1432479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Grp="1" noChangeArrowheads="1"/>
          </p:cNvSpPr>
          <p:nvPr>
            <p:ph type="body" idx="1"/>
          </p:nvPr>
        </p:nvSpPr>
        <p:spPr>
          <a:xfrm>
            <a:off x="1981201" y="1989138"/>
            <a:ext cx="7643813" cy="5040312"/>
          </a:xfrm>
        </p:spPr>
        <p:txBody>
          <a:bodyPr/>
          <a:lstStyle/>
          <a:p>
            <a:r>
              <a:rPr lang="en-US" dirty="0">
                <a:latin typeface="Calibri" charset="0"/>
                <a:ea typeface="ＭＳ Ｐゴシック" charset="0"/>
                <a:cs typeface="ＭＳ Ｐゴシック" charset="0"/>
              </a:rPr>
              <a:t>Inhaled </a:t>
            </a:r>
            <a:r>
              <a:rPr lang="en-US" dirty="0" err="1">
                <a:latin typeface="Calibri" charset="0"/>
                <a:ea typeface="ＭＳ Ｐゴシック" charset="0"/>
                <a:cs typeface="ＭＳ Ｐゴシック" charset="0"/>
              </a:rPr>
              <a:t>tobram</a:t>
            </a:r>
            <a:r>
              <a:rPr lang="tr-TR" dirty="0" err="1">
                <a:latin typeface="Calibri" charset="0"/>
                <a:ea typeface="ＭＳ Ｐゴシック" charset="0"/>
                <a:cs typeface="ＭＳ Ｐゴシック" charset="0"/>
              </a:rPr>
              <a:t>yc</a:t>
            </a:r>
            <a:r>
              <a:rPr lang="en-US" dirty="0">
                <a:latin typeface="Calibri" charset="0"/>
                <a:ea typeface="ＭＳ Ｐゴシック" charset="0"/>
                <a:cs typeface="ＭＳ Ｐゴシック" charset="0"/>
              </a:rPr>
              <a:t>in</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nebulised</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or</a:t>
            </a:r>
            <a:r>
              <a:rPr lang="tr-TR" dirty="0">
                <a:latin typeface="Calibri" charset="0"/>
                <a:ea typeface="ＭＳ Ｐゴシック" charset="0"/>
                <a:cs typeface="ＭＳ Ｐゴシック" charset="0"/>
              </a:rPr>
              <a:t> DPI)</a:t>
            </a:r>
            <a:endParaRPr lang="en-US" dirty="0">
              <a:latin typeface="Calibri" charset="0"/>
              <a:ea typeface="ＭＳ Ｐゴシック" charset="0"/>
              <a:cs typeface="ＭＳ Ｐゴシック" charset="0"/>
            </a:endParaRPr>
          </a:p>
          <a:p>
            <a:r>
              <a:rPr lang="tr-TR" dirty="0" err="1">
                <a:latin typeface="Calibri" charset="0"/>
                <a:ea typeface="ＭＳ Ｐゴシック" charset="0"/>
                <a:cs typeface="ＭＳ Ｐゴシック" charset="0"/>
              </a:rPr>
              <a:t>One</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month</a:t>
            </a:r>
            <a:r>
              <a:rPr lang="tr-TR" dirty="0">
                <a:latin typeface="Calibri" charset="0"/>
                <a:ea typeface="ＭＳ Ｐゴシック" charset="0"/>
                <a:cs typeface="ＭＳ Ｐゴシック" charset="0"/>
              </a:rPr>
              <a:t> ON </a:t>
            </a:r>
            <a:r>
              <a:rPr lang="tr-TR" dirty="0" err="1">
                <a:latin typeface="Calibri" charset="0"/>
                <a:ea typeface="ＭＳ Ｐゴシック" charset="0"/>
                <a:cs typeface="ＭＳ Ｐゴシック" charset="0"/>
              </a:rPr>
              <a:t>one</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month</a:t>
            </a:r>
            <a:r>
              <a:rPr lang="tr-TR" dirty="0">
                <a:latin typeface="Calibri" charset="0"/>
                <a:ea typeface="ＭＳ Ｐゴシック" charset="0"/>
                <a:cs typeface="ＭＳ Ｐゴシック" charset="0"/>
              </a:rPr>
              <a:t> OFF </a:t>
            </a:r>
            <a:r>
              <a:rPr lang="mr-IN" dirty="0">
                <a:latin typeface="Calibri" charset="0"/>
                <a:ea typeface="ＭＳ Ｐゴシック" charset="0"/>
                <a:cs typeface="ＭＳ Ｐゴシック" charset="0"/>
              </a:rPr>
              <a:t>–</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to</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reduce</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antibiotic</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resistance</a:t>
            </a:r>
            <a:endParaRPr lang="tr-TR" dirty="0">
              <a:latin typeface="Calibri" charset="0"/>
              <a:ea typeface="ＭＳ Ｐゴシック" charset="0"/>
              <a:cs typeface="ＭＳ Ｐゴシック" charset="0"/>
            </a:endParaRPr>
          </a:p>
          <a:p>
            <a:r>
              <a:rPr lang="tr-TR" dirty="0" err="1">
                <a:latin typeface="Calibri" charset="0"/>
                <a:ea typeface="ＭＳ Ｐゴシック" charset="0"/>
                <a:cs typeface="ＭＳ Ｐゴシック" charset="0"/>
              </a:rPr>
              <a:t>Nebulised</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twice</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daily</a:t>
            </a:r>
            <a:endParaRPr lang="en-US" dirty="0">
              <a:latin typeface="Calibri" charset="0"/>
              <a:ea typeface="ＭＳ Ｐゴシック" charset="0"/>
              <a:cs typeface="ＭＳ Ｐゴシック" charset="0"/>
            </a:endParaRPr>
          </a:p>
          <a:p>
            <a:r>
              <a:rPr lang="tr-TR" dirty="0" err="1">
                <a:latin typeface="Calibri" charset="0"/>
                <a:ea typeface="ＭＳ Ｐゴシック" charset="0"/>
                <a:cs typeface="ＭＳ Ｐゴシック" charset="0"/>
              </a:rPr>
              <a:t>Other</a:t>
            </a:r>
            <a:r>
              <a:rPr lang="tr-TR" dirty="0">
                <a:latin typeface="Calibri" charset="0"/>
                <a:ea typeface="ＭＳ Ｐゴシック" charset="0"/>
                <a:cs typeface="ＭＳ Ｐゴシック" charset="0"/>
              </a:rPr>
              <a:t> </a:t>
            </a:r>
            <a:r>
              <a:rPr lang="tr-TR" dirty="0" err="1">
                <a:latin typeface="Calibri" charset="0"/>
                <a:ea typeface="ＭＳ Ｐゴシック" charset="0"/>
                <a:cs typeface="ＭＳ Ｐゴシック" charset="0"/>
              </a:rPr>
              <a:t>options</a:t>
            </a:r>
            <a:r>
              <a:rPr lang="tr-TR" dirty="0">
                <a:latin typeface="Calibri" charset="0"/>
                <a:ea typeface="ＭＳ Ｐゴシック" charset="0"/>
                <a:cs typeface="ＭＳ Ｐゴシック" charset="0"/>
              </a:rPr>
              <a:t>:</a:t>
            </a:r>
          </a:p>
          <a:p>
            <a:pPr lvl="1"/>
            <a:r>
              <a:rPr lang="en-US" dirty="0" err="1">
                <a:latin typeface="Calibri" charset="0"/>
                <a:ea typeface="ＭＳ Ｐゴシック" charset="0"/>
              </a:rPr>
              <a:t>aztreonam</a:t>
            </a:r>
            <a:r>
              <a:rPr lang="en-US" dirty="0">
                <a:latin typeface="Calibri" charset="0"/>
                <a:ea typeface="ＭＳ Ｐゴシック" charset="0"/>
              </a:rPr>
              <a:t>,</a:t>
            </a:r>
            <a:endParaRPr lang="tr-TR" dirty="0">
              <a:latin typeface="Calibri" charset="0"/>
              <a:ea typeface="ＭＳ Ｐゴシック" charset="0"/>
            </a:endParaRPr>
          </a:p>
          <a:p>
            <a:pPr lvl="1"/>
            <a:r>
              <a:rPr lang="en-US" dirty="0" err="1">
                <a:latin typeface="Calibri" charset="0"/>
                <a:ea typeface="ＭＳ Ｐゴシック" charset="0"/>
              </a:rPr>
              <a:t>vancomycin</a:t>
            </a:r>
            <a:r>
              <a:rPr lang="en-US" dirty="0">
                <a:latin typeface="Calibri" charset="0"/>
                <a:ea typeface="ＭＳ Ｐゴシック" charset="0"/>
              </a:rPr>
              <a:t> </a:t>
            </a:r>
            <a:endParaRPr lang="tr-TR" dirty="0">
              <a:latin typeface="Calibri" charset="0"/>
              <a:ea typeface="ＭＳ Ｐゴシック" charset="0"/>
            </a:endParaRPr>
          </a:p>
          <a:p>
            <a:pPr lvl="1"/>
            <a:r>
              <a:rPr lang="tr-TR" dirty="0" err="1">
                <a:latin typeface="Calibri" charset="0"/>
                <a:ea typeface="ＭＳ Ｐゴシック" charset="0"/>
              </a:rPr>
              <a:t>Colomycine</a:t>
            </a:r>
            <a:endParaRPr lang="en-US" dirty="0">
              <a:latin typeface="Calibri" charset="0"/>
              <a:ea typeface="ＭＳ Ｐゴシック" charset="0"/>
            </a:endParaRPr>
          </a:p>
        </p:txBody>
      </p:sp>
      <p:sp>
        <p:nvSpPr>
          <p:cNvPr id="101378" name="Rectangle 2"/>
          <p:cNvSpPr txBox="1">
            <a:spLocks noChangeArrowheads="1"/>
          </p:cNvSpPr>
          <p:nvPr/>
        </p:nvSpPr>
        <p:spPr bwMode="auto">
          <a:xfrm>
            <a:off x="2208214" y="614364"/>
            <a:ext cx="6281737" cy="727075"/>
          </a:xfrm>
          <a:prstGeom prst="rect">
            <a:avLst/>
          </a:prstGeom>
          <a:noFill/>
          <a:ln w="2857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r-TR" sz="3500" b="1" dirty="0" err="1">
                <a:solidFill>
                  <a:srgbClr val="0070C0"/>
                </a:solidFill>
                <a:latin typeface="Calibri" charset="0"/>
              </a:rPr>
              <a:t>Inhaled</a:t>
            </a:r>
            <a:r>
              <a:rPr lang="tr-TR" sz="3500" b="1" dirty="0">
                <a:solidFill>
                  <a:srgbClr val="0070C0"/>
                </a:solidFill>
                <a:latin typeface="Calibri" charset="0"/>
              </a:rPr>
              <a:t> </a:t>
            </a:r>
            <a:r>
              <a:rPr lang="tr-TR" sz="3500" b="1" dirty="0" err="1">
                <a:solidFill>
                  <a:srgbClr val="0070C0"/>
                </a:solidFill>
                <a:latin typeface="Calibri" charset="0"/>
              </a:rPr>
              <a:t>Antibiotic</a:t>
            </a:r>
            <a:r>
              <a:rPr lang="tr-TR" sz="3500" b="1" dirty="0">
                <a:solidFill>
                  <a:srgbClr val="0070C0"/>
                </a:solidFill>
                <a:latin typeface="Calibri" charset="0"/>
              </a:rPr>
              <a:t> </a:t>
            </a:r>
            <a:r>
              <a:rPr lang="tr-TR" sz="3500" b="1" dirty="0" err="1">
                <a:solidFill>
                  <a:srgbClr val="0070C0"/>
                </a:solidFill>
                <a:latin typeface="Calibri" charset="0"/>
              </a:rPr>
              <a:t>Treatment</a:t>
            </a:r>
            <a:endParaRPr lang="en-US" sz="3500" b="1" dirty="0">
              <a:solidFill>
                <a:srgbClr val="0070C0"/>
              </a:solidFill>
              <a:latin typeface="Calibri" charset="0"/>
            </a:endParaRPr>
          </a:p>
        </p:txBody>
      </p:sp>
      <p:pic>
        <p:nvPicPr>
          <p:cNvPr id="101379" name="Picture 2" descr="https://healthy.kaiserpermanente.org/static/drugency/images/NOV049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801" y="4437064"/>
            <a:ext cx="2974975" cy="2232025"/>
          </a:xfrm>
          <a:prstGeom prst="rect">
            <a:avLst/>
          </a:prstGeom>
          <a:noFill/>
          <a:ln w="9525">
            <a:solidFill>
              <a:srgbClr val="0070C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7D8114-E26E-45DB-B6F9-A6D99FA12835}"/>
              </a:ext>
            </a:extLst>
          </p:cNvPr>
          <p:cNvSpPr txBox="1"/>
          <p:nvPr/>
        </p:nvSpPr>
        <p:spPr>
          <a:xfrm>
            <a:off x="6650181" y="3105834"/>
            <a:ext cx="4233403" cy="1200329"/>
          </a:xfrm>
          <a:prstGeom prst="rect">
            <a:avLst/>
          </a:prstGeom>
          <a:noFill/>
        </p:spPr>
        <p:txBody>
          <a:bodyPr wrap="none" rtlCol="0">
            <a:spAutoFit/>
          </a:bodyPr>
          <a:lstStyle/>
          <a:p>
            <a:r>
              <a:rPr lang="en-US" sz="3600" dirty="0">
                <a:solidFill>
                  <a:srgbClr val="FF0000"/>
                </a:solidFill>
              </a:rPr>
              <a:t>Not available in Egypt</a:t>
            </a:r>
          </a:p>
          <a:p>
            <a:pPr algn="ctr"/>
            <a:r>
              <a:rPr lang="en-US" sz="3600" dirty="0">
                <a:solidFill>
                  <a:srgbClr val="FF0000"/>
                </a:solidFill>
              </a:rPr>
              <a:t>Coast</a:t>
            </a:r>
          </a:p>
        </p:txBody>
      </p:sp>
    </p:spTree>
    <p:extLst>
      <p:ext uri="{BB962C8B-B14F-4D97-AF65-F5344CB8AC3E}">
        <p14:creationId xmlns:p14="http://schemas.microsoft.com/office/powerpoint/2010/main" val="3676007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Content Placeholder 2"/>
          <p:cNvSpPr>
            <a:spLocks noGrp="1"/>
          </p:cNvSpPr>
          <p:nvPr>
            <p:ph idx="4294967295"/>
          </p:nvPr>
        </p:nvSpPr>
        <p:spPr>
          <a:xfrm>
            <a:off x="1524000" y="1281114"/>
            <a:ext cx="5761038" cy="5424487"/>
          </a:xfrm>
        </p:spPr>
        <p:txBody>
          <a:bodyPr>
            <a:normAutofit/>
          </a:bodyPr>
          <a:lstStyle/>
          <a:p>
            <a:pPr>
              <a:buClr>
                <a:srgbClr val="FFC000"/>
              </a:buClr>
              <a:buFont typeface="Wingdings" charset="0"/>
              <a:buChar char="Ø"/>
            </a:pPr>
            <a:r>
              <a:rPr lang="en-US" sz="2400" dirty="0">
                <a:latin typeface="Calibri" charset="0"/>
                <a:ea typeface="ＭＳ Ｐゴシック" charset="0"/>
                <a:cs typeface="ＭＳ Ｐゴシック" charset="0"/>
              </a:rPr>
              <a:t>Anti-</a:t>
            </a:r>
            <a:r>
              <a:rPr lang="en-US" sz="2400" dirty="0" err="1">
                <a:latin typeface="Calibri" charset="0"/>
                <a:ea typeface="ＭＳ Ｐゴシック" charset="0"/>
                <a:cs typeface="ＭＳ Ｐゴシック" charset="0"/>
              </a:rPr>
              <a:t>inflamm</a:t>
            </a:r>
            <a:r>
              <a:rPr lang="tr-TR" sz="2400" dirty="0" err="1">
                <a:latin typeface="Calibri" charset="0"/>
                <a:ea typeface="ＭＳ Ｐゴシック" charset="0"/>
                <a:cs typeface="ＭＳ Ｐゴシック" charset="0"/>
              </a:rPr>
              <a:t>atuary</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effect</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depends</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both</a:t>
            </a:r>
            <a:r>
              <a:rPr lang="tr-TR" sz="2400" dirty="0">
                <a:latin typeface="Calibri" charset="0"/>
                <a:ea typeface="ＭＳ Ｐゴシック" charset="0"/>
                <a:cs typeface="ＭＳ Ｐゴシック" charset="0"/>
              </a:rPr>
              <a:t> on </a:t>
            </a:r>
            <a:r>
              <a:rPr lang="tr-TR" sz="2400" dirty="0" err="1">
                <a:latin typeface="Calibri" charset="0"/>
                <a:ea typeface="ＭＳ Ｐゴシック" charset="0"/>
                <a:cs typeface="ＭＳ Ｐゴシック" charset="0"/>
              </a:rPr>
              <a:t>antimicrobial</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and</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immunomodulator</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effects</a:t>
            </a:r>
            <a:r>
              <a:rPr lang="tr-TR" sz="2400" dirty="0">
                <a:latin typeface="Calibri" charset="0"/>
                <a:ea typeface="ＭＳ Ｐゴシック" charset="0"/>
                <a:cs typeface="ＭＳ Ｐゴシック" charset="0"/>
              </a:rPr>
              <a:t>.</a:t>
            </a:r>
            <a:endParaRPr lang="en-US" sz="2400" dirty="0">
              <a:latin typeface="Calibri" charset="0"/>
              <a:ea typeface="ＭＳ Ｐゴシック" charset="0"/>
              <a:cs typeface="ＭＳ Ｐゴシック" charset="0"/>
            </a:endParaRPr>
          </a:p>
          <a:p>
            <a:pPr>
              <a:buClr>
                <a:srgbClr val="FFC000"/>
              </a:buClr>
              <a:buFont typeface="Wingdings" charset="0"/>
              <a:buChar char="Ø"/>
            </a:pPr>
            <a:r>
              <a:rPr lang="tr-TR" sz="2400" dirty="0" err="1">
                <a:latin typeface="Calibri" charset="0"/>
                <a:ea typeface="ＭＳ Ｐゴシック" charset="0"/>
                <a:cs typeface="ＭＳ Ｐゴシック" charset="0"/>
              </a:rPr>
              <a:t>Decreases</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the</a:t>
            </a:r>
            <a:r>
              <a:rPr lang="tr-TR" sz="2400" dirty="0">
                <a:latin typeface="Calibri" charset="0"/>
                <a:ea typeface="ＭＳ Ｐゴシック" charset="0"/>
                <a:cs typeface="ＭＳ Ｐゴシック" charset="0"/>
              </a:rPr>
              <a:t> rate of </a:t>
            </a:r>
            <a:r>
              <a:rPr lang="tr-TR" sz="2400" dirty="0" err="1">
                <a:latin typeface="Calibri" charset="0"/>
                <a:ea typeface="ＭＳ Ｐゴシック" charset="0"/>
                <a:cs typeface="ＭＳ Ｐゴシック" charset="0"/>
              </a:rPr>
              <a:t>pulmonary</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excerbations</a:t>
            </a:r>
            <a:r>
              <a:rPr lang="tr-TR" sz="2400" dirty="0">
                <a:latin typeface="Calibri" charset="0"/>
                <a:ea typeface="ＭＳ Ｐゴシック" charset="0"/>
                <a:cs typeface="ＭＳ Ｐゴシック" charset="0"/>
              </a:rPr>
              <a:t>.</a:t>
            </a:r>
          </a:p>
          <a:p>
            <a:pPr>
              <a:buClr>
                <a:srgbClr val="FFC000"/>
              </a:buClr>
              <a:buFont typeface="Wingdings" charset="0"/>
              <a:buChar char="Ø"/>
            </a:pPr>
            <a:r>
              <a:rPr lang="en-US" sz="2400" dirty="0">
                <a:latin typeface="Calibri" charset="0"/>
                <a:ea typeface="ＭＳ Ｐゴシック" charset="0"/>
                <a:cs typeface="ＭＳ Ｐゴシック" charset="0"/>
              </a:rPr>
              <a:t>An average of  5.5% increase in FEV1 and decrease in oral antibiotic needs.</a:t>
            </a:r>
            <a:endParaRPr lang="tr-TR" sz="2400" dirty="0">
              <a:latin typeface="Calibri" charset="0"/>
              <a:ea typeface="ＭＳ Ｐゴシック" charset="0"/>
              <a:cs typeface="ＭＳ Ｐゴシック" charset="0"/>
            </a:endParaRPr>
          </a:p>
          <a:p>
            <a:pPr>
              <a:buClr>
                <a:srgbClr val="FFC000"/>
              </a:buClr>
              <a:buFont typeface="Wingdings" charset="0"/>
              <a:buChar char="Ø"/>
            </a:pPr>
            <a:r>
              <a:rPr lang="tr-TR" sz="2400" dirty="0" err="1">
                <a:latin typeface="Calibri" charset="0"/>
                <a:ea typeface="ＭＳ Ｐゴシック" charset="0"/>
                <a:cs typeface="ＭＳ Ｐゴシック" charset="0"/>
              </a:rPr>
              <a:t>Effect</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starts</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slowly</a:t>
            </a:r>
            <a:r>
              <a:rPr lang="en-US" sz="2400" dirty="0">
                <a:latin typeface="Calibri" charset="0"/>
                <a:ea typeface="ＭＳ Ｐゴシック" charset="0"/>
                <a:cs typeface="ＭＳ Ｐゴシック" charset="0"/>
              </a:rPr>
              <a:t> ( at least 2 months). Evaluation of the treatment should be minimum after 4 months.</a:t>
            </a:r>
            <a:endParaRPr lang="tr-TR" sz="2400" dirty="0">
              <a:latin typeface="Calibri" charset="0"/>
              <a:ea typeface="ＭＳ Ｐゴシック" charset="0"/>
              <a:cs typeface="ＭＳ Ｐゴシック" charset="0"/>
            </a:endParaRPr>
          </a:p>
          <a:p>
            <a:pPr>
              <a:buClr>
                <a:srgbClr val="FFC000"/>
              </a:buClr>
              <a:buFont typeface="Wingdings" charset="0"/>
              <a:buChar char="Ø"/>
            </a:pPr>
            <a:r>
              <a:rPr lang="tr-TR" sz="2400" dirty="0" err="1">
                <a:latin typeface="Calibri" charset="0"/>
                <a:ea typeface="ＭＳ Ｐゴシック" charset="0"/>
                <a:cs typeface="ＭＳ Ｐゴシック" charset="0"/>
              </a:rPr>
              <a:t>Once</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daily</a:t>
            </a:r>
            <a:r>
              <a:rPr lang="tr-TR" sz="2400" dirty="0">
                <a:latin typeface="Calibri" charset="0"/>
                <a:ea typeface="ＭＳ Ｐゴシック" charset="0"/>
                <a:cs typeface="ＭＳ Ｐゴシック" charset="0"/>
              </a:rPr>
              <a:t>, 3 </a:t>
            </a:r>
            <a:r>
              <a:rPr lang="tr-TR" sz="2400" dirty="0" err="1">
                <a:latin typeface="Calibri" charset="0"/>
                <a:ea typeface="ＭＳ Ｐゴシック" charset="0"/>
                <a:cs typeface="ＭＳ Ｐゴシック" charset="0"/>
              </a:rPr>
              <a:t>days</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per</a:t>
            </a:r>
            <a:r>
              <a:rPr lang="tr-TR" sz="2400" dirty="0">
                <a:latin typeface="Calibri" charset="0"/>
                <a:ea typeface="ＭＳ Ｐゴシック" charset="0"/>
                <a:cs typeface="ＭＳ Ｐゴシック" charset="0"/>
              </a:rPr>
              <a:t> </a:t>
            </a:r>
            <a:r>
              <a:rPr lang="tr-TR" sz="2400" dirty="0" err="1">
                <a:latin typeface="Calibri" charset="0"/>
                <a:ea typeface="ＭＳ Ｐゴシック" charset="0"/>
                <a:cs typeface="ＭＳ Ｐゴシック" charset="0"/>
              </a:rPr>
              <a:t>week</a:t>
            </a:r>
            <a:r>
              <a:rPr lang="tr-TR" sz="2400" dirty="0">
                <a:latin typeface="Calibri" charset="0"/>
                <a:ea typeface="ＭＳ Ｐゴシック" charset="0"/>
                <a:cs typeface="ＭＳ Ｐゴシック" charset="0"/>
              </a:rPr>
              <a:t>.</a:t>
            </a:r>
          </a:p>
        </p:txBody>
      </p:sp>
      <p:sp>
        <p:nvSpPr>
          <p:cNvPr id="105474" name="TextBox 3"/>
          <p:cNvSpPr txBox="1">
            <a:spLocks noChangeArrowheads="1"/>
          </p:cNvSpPr>
          <p:nvPr/>
        </p:nvSpPr>
        <p:spPr bwMode="auto">
          <a:xfrm>
            <a:off x="7383463" y="5105400"/>
            <a:ext cx="28194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Jaffe A, et al.  1998</a:t>
            </a:r>
          </a:p>
          <a:p>
            <a:pPr algn="r" eaLnBrk="1" hangingPunct="1"/>
            <a:r>
              <a:rPr lang="en-US" sz="1400"/>
              <a:t>Wolter J, et al.  2002</a:t>
            </a:r>
          </a:p>
          <a:p>
            <a:pPr algn="r" eaLnBrk="1" hangingPunct="1"/>
            <a:r>
              <a:rPr lang="en-US" sz="1400"/>
              <a:t>Equi A, et al.  2002</a:t>
            </a:r>
          </a:p>
          <a:p>
            <a:pPr algn="r" eaLnBrk="1" hangingPunct="1"/>
            <a:r>
              <a:rPr lang="en-US" sz="1400"/>
              <a:t>Saiman L, et al.  2003</a:t>
            </a:r>
          </a:p>
          <a:p>
            <a:pPr algn="r" eaLnBrk="1" hangingPunct="1"/>
            <a:r>
              <a:rPr lang="en-US" sz="1400"/>
              <a:t>Hoffmann N, et al.  2007</a:t>
            </a:r>
          </a:p>
          <a:p>
            <a:pPr algn="r" eaLnBrk="1" hangingPunct="1"/>
            <a:r>
              <a:rPr lang="en-US" sz="1400"/>
              <a:t>Clement A, et al.  2006</a:t>
            </a:r>
          </a:p>
          <a:p>
            <a:pPr algn="r" eaLnBrk="1" hangingPunct="1"/>
            <a:r>
              <a:rPr lang="en-US" sz="1400"/>
              <a:t>Southern KW, et al.  2012</a:t>
            </a:r>
          </a:p>
        </p:txBody>
      </p:sp>
      <p:sp>
        <p:nvSpPr>
          <p:cNvPr id="6" name="Rectangle 2"/>
          <p:cNvSpPr txBox="1">
            <a:spLocks noChangeArrowheads="1"/>
          </p:cNvSpPr>
          <p:nvPr/>
        </p:nvSpPr>
        <p:spPr>
          <a:xfrm>
            <a:off x="2208213" y="260351"/>
            <a:ext cx="7213600" cy="576263"/>
          </a:xfrm>
          <a:prstGeom prst="rect">
            <a:avLst/>
          </a:prstGeom>
          <a:noFill/>
          <a:ln w="28575">
            <a:solidFill>
              <a:srgbClr val="FFC000"/>
            </a:solidFill>
          </a:ln>
        </p:spPr>
        <p:txBody>
          <a:bodyPr anchor="ctr">
            <a:normAutofit fontScale="90000" lnSpcReduction="10000"/>
          </a:bodyPr>
          <a:lstStyle/>
          <a:p>
            <a:pPr algn="ctr">
              <a:defRPr/>
            </a:pPr>
            <a:r>
              <a:rPr lang="tr-TR" sz="3600" b="1" dirty="0" err="1">
                <a:solidFill>
                  <a:srgbClr val="0070C0"/>
                </a:solidFill>
                <a:latin typeface="+mj-lt"/>
                <a:ea typeface="+mj-ea"/>
                <a:cs typeface="+mj-cs"/>
              </a:rPr>
              <a:t>Azithromycin</a:t>
            </a:r>
            <a:r>
              <a:rPr lang="tr-TR" sz="3600" b="1" dirty="0">
                <a:solidFill>
                  <a:srgbClr val="0070C0"/>
                </a:solidFill>
                <a:latin typeface="+mj-lt"/>
                <a:ea typeface="+mj-ea"/>
                <a:cs typeface="+mj-cs"/>
              </a:rPr>
              <a:t> </a:t>
            </a:r>
            <a:r>
              <a:rPr lang="tr-TR" sz="3600" b="1" dirty="0" err="1">
                <a:solidFill>
                  <a:srgbClr val="0070C0"/>
                </a:solidFill>
                <a:latin typeface="+mj-lt"/>
                <a:ea typeface="+mj-ea"/>
                <a:cs typeface="+mj-cs"/>
              </a:rPr>
              <a:t>Treatment</a:t>
            </a:r>
            <a:endParaRPr lang="en-US" sz="3600" b="1" dirty="0">
              <a:solidFill>
                <a:srgbClr val="0070C0"/>
              </a:solidFill>
              <a:latin typeface="+mj-lt"/>
              <a:ea typeface="+mj-ea"/>
              <a:cs typeface="+mj-cs"/>
            </a:endParaRPr>
          </a:p>
        </p:txBody>
      </p:sp>
      <p:grpSp>
        <p:nvGrpSpPr>
          <p:cNvPr id="105476" name="Group 1081"/>
          <p:cNvGrpSpPr>
            <a:grpSpLocks/>
          </p:cNvGrpSpPr>
          <p:nvPr/>
        </p:nvGrpSpPr>
        <p:grpSpPr bwMode="auto">
          <a:xfrm>
            <a:off x="7283781" y="1397737"/>
            <a:ext cx="3193206" cy="3366350"/>
            <a:chOff x="2870" y="1129"/>
            <a:chExt cx="2539" cy="2375"/>
          </a:xfrm>
        </p:grpSpPr>
        <p:sp>
          <p:nvSpPr>
            <p:cNvPr id="105477" name="Freeform 1029"/>
            <p:cNvSpPr>
              <a:spLocks/>
            </p:cNvSpPr>
            <p:nvPr/>
          </p:nvSpPr>
          <p:spPr bwMode="auto">
            <a:xfrm>
              <a:off x="3399" y="1511"/>
              <a:ext cx="1653" cy="754"/>
            </a:xfrm>
            <a:custGeom>
              <a:avLst/>
              <a:gdLst>
                <a:gd name="T0" fmla="*/ 0 w 2671"/>
                <a:gd name="T1" fmla="*/ 55 h 1095"/>
                <a:gd name="T2" fmla="*/ 9 w 2671"/>
                <a:gd name="T3" fmla="*/ 6 h 1095"/>
                <a:gd name="T4" fmla="*/ 28 w 2671"/>
                <a:gd name="T5" fmla="*/ 27 h 1095"/>
                <a:gd name="T6" fmla="*/ 58 w 2671"/>
                <a:gd name="T7" fmla="*/ 0 h 1095"/>
                <a:gd name="T8" fmla="*/ 0 60000 65536"/>
                <a:gd name="T9" fmla="*/ 0 60000 65536"/>
                <a:gd name="T10" fmla="*/ 0 60000 65536"/>
                <a:gd name="T11" fmla="*/ 0 60000 65536"/>
                <a:gd name="T12" fmla="*/ 0 w 2671"/>
                <a:gd name="T13" fmla="*/ 0 h 1095"/>
                <a:gd name="T14" fmla="*/ 2671 w 2671"/>
                <a:gd name="T15" fmla="*/ 1095 h 1095"/>
              </a:gdLst>
              <a:ahLst/>
              <a:cxnLst>
                <a:cxn ang="T8">
                  <a:pos x="T0" y="T1"/>
                </a:cxn>
                <a:cxn ang="T9">
                  <a:pos x="T2" y="T3"/>
                </a:cxn>
                <a:cxn ang="T10">
                  <a:pos x="T4" y="T5"/>
                </a:cxn>
                <a:cxn ang="T11">
                  <a:pos x="T6" y="T7"/>
                </a:cxn>
              </a:cxnLst>
              <a:rect l="T12" t="T13" r="T14" b="T15"/>
              <a:pathLst>
                <a:path w="2671" h="1095">
                  <a:moveTo>
                    <a:pt x="0" y="1095"/>
                  </a:moveTo>
                  <a:lnTo>
                    <a:pt x="445" y="105"/>
                  </a:lnTo>
                  <a:lnTo>
                    <a:pt x="1336" y="520"/>
                  </a:lnTo>
                  <a:lnTo>
                    <a:pt x="2671" y="0"/>
                  </a:lnTo>
                </a:path>
              </a:pathLst>
            </a:custGeom>
            <a:noFill/>
            <a:ln w="38100">
              <a:solidFill>
                <a:srgbClr val="FF0066"/>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5478" name="Line 1030"/>
            <p:cNvSpPr>
              <a:spLocks noChangeShapeType="1"/>
            </p:cNvSpPr>
            <p:nvPr/>
          </p:nvSpPr>
          <p:spPr bwMode="auto">
            <a:xfrm>
              <a:off x="3399" y="3006"/>
              <a:ext cx="0" cy="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79" name="Line 1031"/>
            <p:cNvSpPr>
              <a:spLocks noChangeShapeType="1"/>
            </p:cNvSpPr>
            <p:nvPr/>
          </p:nvSpPr>
          <p:spPr bwMode="auto">
            <a:xfrm>
              <a:off x="3674" y="3006"/>
              <a:ext cx="0" cy="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80" name="Line 1032"/>
            <p:cNvSpPr>
              <a:spLocks noChangeShapeType="1"/>
            </p:cNvSpPr>
            <p:nvPr/>
          </p:nvSpPr>
          <p:spPr bwMode="auto">
            <a:xfrm>
              <a:off x="4225" y="3006"/>
              <a:ext cx="1" cy="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81" name="Line 1033"/>
            <p:cNvSpPr>
              <a:spLocks noChangeShapeType="1"/>
            </p:cNvSpPr>
            <p:nvPr/>
          </p:nvSpPr>
          <p:spPr bwMode="auto">
            <a:xfrm>
              <a:off x="5051" y="3006"/>
              <a:ext cx="1" cy="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82" name="Line 1034"/>
            <p:cNvSpPr>
              <a:spLocks noChangeShapeType="1"/>
            </p:cNvSpPr>
            <p:nvPr/>
          </p:nvSpPr>
          <p:spPr bwMode="auto">
            <a:xfrm>
              <a:off x="5327" y="3006"/>
              <a:ext cx="1" cy="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83" name="Line 1035"/>
            <p:cNvSpPr>
              <a:spLocks noChangeShapeType="1"/>
            </p:cNvSpPr>
            <p:nvPr/>
          </p:nvSpPr>
          <p:spPr bwMode="auto">
            <a:xfrm>
              <a:off x="3399" y="3006"/>
              <a:ext cx="19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84" name="Rectangle 1036"/>
            <p:cNvSpPr>
              <a:spLocks noChangeArrowheads="1"/>
            </p:cNvSpPr>
            <p:nvPr/>
          </p:nvSpPr>
          <p:spPr bwMode="auto">
            <a:xfrm>
              <a:off x="3381" y="3074"/>
              <a:ext cx="78"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500" b="1"/>
                <a:t>0</a:t>
              </a:r>
              <a:endParaRPr lang="en-US" sz="1000" b="1"/>
            </a:p>
          </p:txBody>
        </p:sp>
        <p:sp>
          <p:nvSpPr>
            <p:cNvPr id="105485" name="Rectangle 1037"/>
            <p:cNvSpPr>
              <a:spLocks noChangeArrowheads="1"/>
            </p:cNvSpPr>
            <p:nvPr/>
          </p:nvSpPr>
          <p:spPr bwMode="auto">
            <a:xfrm>
              <a:off x="3638" y="3074"/>
              <a:ext cx="78"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500" b="1"/>
                <a:t>4</a:t>
              </a:r>
              <a:endParaRPr lang="en-US" sz="1000" b="1"/>
            </a:p>
          </p:txBody>
        </p:sp>
        <p:sp>
          <p:nvSpPr>
            <p:cNvPr id="105486" name="Rectangle 1038"/>
            <p:cNvSpPr>
              <a:spLocks noChangeArrowheads="1"/>
            </p:cNvSpPr>
            <p:nvPr/>
          </p:nvSpPr>
          <p:spPr bwMode="auto">
            <a:xfrm>
              <a:off x="4156" y="3074"/>
              <a:ext cx="155"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500" b="1"/>
                <a:t>12</a:t>
              </a:r>
              <a:endParaRPr lang="en-US" sz="1000" b="1"/>
            </a:p>
          </p:txBody>
        </p:sp>
        <p:sp>
          <p:nvSpPr>
            <p:cNvPr id="105487" name="Rectangle 1039"/>
            <p:cNvSpPr>
              <a:spLocks noChangeArrowheads="1"/>
            </p:cNvSpPr>
            <p:nvPr/>
          </p:nvSpPr>
          <p:spPr bwMode="auto">
            <a:xfrm>
              <a:off x="4985" y="3074"/>
              <a:ext cx="155"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500" b="1"/>
                <a:t>24</a:t>
              </a:r>
              <a:endParaRPr lang="en-US" sz="1000" b="1"/>
            </a:p>
          </p:txBody>
        </p:sp>
        <p:sp>
          <p:nvSpPr>
            <p:cNvPr id="105488" name="Rectangle 1040"/>
            <p:cNvSpPr>
              <a:spLocks noChangeArrowheads="1"/>
            </p:cNvSpPr>
            <p:nvPr/>
          </p:nvSpPr>
          <p:spPr bwMode="auto">
            <a:xfrm>
              <a:off x="5254" y="3074"/>
              <a:ext cx="155"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500" b="1"/>
                <a:t>28</a:t>
              </a:r>
              <a:endParaRPr lang="en-US" sz="1000" b="1"/>
            </a:p>
          </p:txBody>
        </p:sp>
        <p:sp>
          <p:nvSpPr>
            <p:cNvPr id="105489" name="Line 1041"/>
            <p:cNvSpPr>
              <a:spLocks noChangeShapeType="1"/>
            </p:cNvSpPr>
            <p:nvPr/>
          </p:nvSpPr>
          <p:spPr bwMode="auto">
            <a:xfrm flipH="1">
              <a:off x="3370" y="2945"/>
              <a:ext cx="28" cy="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90" name="Line 1042"/>
            <p:cNvSpPr>
              <a:spLocks noChangeShapeType="1"/>
            </p:cNvSpPr>
            <p:nvPr/>
          </p:nvSpPr>
          <p:spPr bwMode="auto">
            <a:xfrm flipH="1">
              <a:off x="3370" y="2605"/>
              <a:ext cx="28" cy="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91" name="Line 1043"/>
            <p:cNvSpPr>
              <a:spLocks noChangeShapeType="1"/>
            </p:cNvSpPr>
            <p:nvPr/>
          </p:nvSpPr>
          <p:spPr bwMode="auto">
            <a:xfrm flipH="1">
              <a:off x="3370" y="2265"/>
              <a:ext cx="28" cy="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92" name="Line 1044"/>
            <p:cNvSpPr>
              <a:spLocks noChangeShapeType="1"/>
            </p:cNvSpPr>
            <p:nvPr/>
          </p:nvSpPr>
          <p:spPr bwMode="auto">
            <a:xfrm flipH="1">
              <a:off x="3370" y="1925"/>
              <a:ext cx="28" cy="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93" name="Line 1045"/>
            <p:cNvSpPr>
              <a:spLocks noChangeShapeType="1"/>
            </p:cNvSpPr>
            <p:nvPr/>
          </p:nvSpPr>
          <p:spPr bwMode="auto">
            <a:xfrm flipH="1">
              <a:off x="3370" y="1586"/>
              <a:ext cx="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94" name="Line 1046"/>
            <p:cNvSpPr>
              <a:spLocks noChangeShapeType="1"/>
            </p:cNvSpPr>
            <p:nvPr/>
          </p:nvSpPr>
          <p:spPr bwMode="auto">
            <a:xfrm flipH="1">
              <a:off x="3370" y="1415"/>
              <a:ext cx="28" cy="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95" name="Rectangle 1047"/>
            <p:cNvSpPr>
              <a:spLocks noChangeArrowheads="1"/>
            </p:cNvSpPr>
            <p:nvPr/>
          </p:nvSpPr>
          <p:spPr bwMode="auto">
            <a:xfrm>
              <a:off x="3200" y="2875"/>
              <a:ext cx="125"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500" b="1"/>
                <a:t>-4</a:t>
              </a:r>
              <a:endParaRPr lang="en-US" sz="1000" b="1"/>
            </a:p>
          </p:txBody>
        </p:sp>
        <p:sp>
          <p:nvSpPr>
            <p:cNvPr id="105496" name="Rectangle 1048"/>
            <p:cNvSpPr>
              <a:spLocks noChangeArrowheads="1"/>
            </p:cNvSpPr>
            <p:nvPr/>
          </p:nvSpPr>
          <p:spPr bwMode="auto">
            <a:xfrm>
              <a:off x="3200" y="2533"/>
              <a:ext cx="125"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500" b="1"/>
                <a:t>-2</a:t>
              </a:r>
              <a:endParaRPr lang="en-US" sz="1000" b="1"/>
            </a:p>
          </p:txBody>
        </p:sp>
        <p:sp>
          <p:nvSpPr>
            <p:cNvPr id="105497" name="Rectangle 1049"/>
            <p:cNvSpPr>
              <a:spLocks noChangeArrowheads="1"/>
            </p:cNvSpPr>
            <p:nvPr/>
          </p:nvSpPr>
          <p:spPr bwMode="auto">
            <a:xfrm>
              <a:off x="3247" y="2193"/>
              <a:ext cx="78"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500" b="1"/>
                <a:t>0</a:t>
              </a:r>
              <a:endParaRPr lang="en-US" sz="1000" b="1"/>
            </a:p>
          </p:txBody>
        </p:sp>
        <p:sp>
          <p:nvSpPr>
            <p:cNvPr id="105498" name="Rectangle 1050"/>
            <p:cNvSpPr>
              <a:spLocks noChangeArrowheads="1"/>
            </p:cNvSpPr>
            <p:nvPr/>
          </p:nvSpPr>
          <p:spPr bwMode="auto">
            <a:xfrm>
              <a:off x="3247" y="1853"/>
              <a:ext cx="78"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500" b="1"/>
                <a:t>2</a:t>
              </a:r>
              <a:endParaRPr lang="en-US" sz="1000" b="1"/>
            </a:p>
          </p:txBody>
        </p:sp>
        <p:sp>
          <p:nvSpPr>
            <p:cNvPr id="105499" name="Rectangle 1051"/>
            <p:cNvSpPr>
              <a:spLocks noChangeArrowheads="1"/>
            </p:cNvSpPr>
            <p:nvPr/>
          </p:nvSpPr>
          <p:spPr bwMode="auto">
            <a:xfrm>
              <a:off x="3247" y="1513"/>
              <a:ext cx="78"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500" b="1"/>
                <a:t>4</a:t>
              </a:r>
              <a:endParaRPr lang="en-US" sz="1000" b="1"/>
            </a:p>
          </p:txBody>
        </p:sp>
        <p:sp>
          <p:nvSpPr>
            <p:cNvPr id="105500" name="Rectangle 1052"/>
            <p:cNvSpPr>
              <a:spLocks noChangeArrowheads="1"/>
            </p:cNvSpPr>
            <p:nvPr/>
          </p:nvSpPr>
          <p:spPr bwMode="auto">
            <a:xfrm>
              <a:off x="3247" y="1343"/>
              <a:ext cx="78"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500" b="1"/>
                <a:t>5</a:t>
              </a:r>
              <a:endParaRPr lang="en-US" sz="1000" b="1"/>
            </a:p>
          </p:txBody>
        </p:sp>
        <p:sp>
          <p:nvSpPr>
            <p:cNvPr id="105501" name="Freeform 1053"/>
            <p:cNvSpPr>
              <a:spLocks/>
            </p:cNvSpPr>
            <p:nvPr/>
          </p:nvSpPr>
          <p:spPr bwMode="auto">
            <a:xfrm>
              <a:off x="3399" y="2209"/>
              <a:ext cx="1653" cy="357"/>
            </a:xfrm>
            <a:custGeom>
              <a:avLst/>
              <a:gdLst>
                <a:gd name="T0" fmla="*/ 0 w 2671"/>
                <a:gd name="T1" fmla="*/ 4 h 518"/>
                <a:gd name="T2" fmla="*/ 9 w 2671"/>
                <a:gd name="T3" fmla="*/ 1 h 518"/>
                <a:gd name="T4" fmla="*/ 28 w 2671"/>
                <a:gd name="T5" fmla="*/ 0 h 518"/>
                <a:gd name="T6" fmla="*/ 58 w 2671"/>
                <a:gd name="T7" fmla="*/ 27 h 518"/>
                <a:gd name="T8" fmla="*/ 0 60000 65536"/>
                <a:gd name="T9" fmla="*/ 0 60000 65536"/>
                <a:gd name="T10" fmla="*/ 0 60000 65536"/>
                <a:gd name="T11" fmla="*/ 0 60000 65536"/>
                <a:gd name="T12" fmla="*/ 0 w 2671"/>
                <a:gd name="T13" fmla="*/ 0 h 518"/>
                <a:gd name="T14" fmla="*/ 2671 w 2671"/>
                <a:gd name="T15" fmla="*/ 518 h 518"/>
              </a:gdLst>
              <a:ahLst/>
              <a:cxnLst>
                <a:cxn ang="T8">
                  <a:pos x="T0" y="T1"/>
                </a:cxn>
                <a:cxn ang="T9">
                  <a:pos x="T2" y="T3"/>
                </a:cxn>
                <a:cxn ang="T10">
                  <a:pos x="T4" y="T5"/>
                </a:cxn>
                <a:cxn ang="T11">
                  <a:pos x="T6" y="T7"/>
                </a:cxn>
              </a:cxnLst>
              <a:rect l="T12" t="T13" r="T14" b="T15"/>
              <a:pathLst>
                <a:path w="2671" h="518">
                  <a:moveTo>
                    <a:pt x="0" y="80"/>
                  </a:moveTo>
                  <a:lnTo>
                    <a:pt x="445" y="30"/>
                  </a:lnTo>
                  <a:lnTo>
                    <a:pt x="1336" y="0"/>
                  </a:lnTo>
                  <a:lnTo>
                    <a:pt x="2671" y="518"/>
                  </a:lnTo>
                </a:path>
              </a:pathLst>
            </a:custGeom>
            <a:noFill/>
            <a:ln w="381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5502" name="Text Box 1054"/>
            <p:cNvSpPr txBox="1">
              <a:spLocks noChangeArrowheads="1"/>
            </p:cNvSpPr>
            <p:nvPr/>
          </p:nvSpPr>
          <p:spPr bwMode="auto">
            <a:xfrm>
              <a:off x="3978" y="3243"/>
              <a:ext cx="606"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r-TR" sz="1800" b="1"/>
                <a:t>Hafta</a:t>
              </a:r>
              <a:endParaRPr lang="en-US" sz="1800" b="1"/>
            </a:p>
          </p:txBody>
        </p:sp>
        <p:sp>
          <p:nvSpPr>
            <p:cNvPr id="34" name="Text Box 1055"/>
            <p:cNvSpPr txBox="1">
              <a:spLocks noChangeArrowheads="1"/>
            </p:cNvSpPr>
            <p:nvPr/>
          </p:nvSpPr>
          <p:spPr bwMode="auto">
            <a:xfrm>
              <a:off x="3824" y="1374"/>
              <a:ext cx="1251" cy="261"/>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800" b="1" dirty="0" err="1">
                  <a:latin typeface="+mn-lt"/>
                </a:rPr>
                <a:t>Azithrom</a:t>
              </a:r>
              <a:r>
                <a:rPr lang="tr-TR" sz="1800" b="1" dirty="0" err="1">
                  <a:latin typeface="+mn-lt"/>
                </a:rPr>
                <a:t>yc</a:t>
              </a:r>
              <a:r>
                <a:rPr lang="en-US" sz="1800" b="1" dirty="0" err="1">
                  <a:latin typeface="+mn-lt"/>
                </a:rPr>
                <a:t>ine</a:t>
              </a:r>
              <a:endParaRPr lang="en-US" sz="1800" b="1" dirty="0">
                <a:solidFill>
                  <a:srgbClr val="FF0066"/>
                </a:solidFill>
                <a:latin typeface="+mn-lt"/>
              </a:endParaRPr>
            </a:p>
          </p:txBody>
        </p:sp>
        <p:sp>
          <p:nvSpPr>
            <p:cNvPr id="105504" name="Text Box 1056"/>
            <p:cNvSpPr txBox="1">
              <a:spLocks noChangeArrowheads="1"/>
            </p:cNvSpPr>
            <p:nvPr/>
          </p:nvSpPr>
          <p:spPr bwMode="auto">
            <a:xfrm>
              <a:off x="4078" y="2515"/>
              <a:ext cx="851"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a:t>Pla</a:t>
              </a:r>
              <a:r>
                <a:rPr lang="tr-TR" sz="1800" b="1" dirty="0"/>
                <a:t>c</a:t>
              </a:r>
              <a:r>
                <a:rPr lang="en-US" sz="1800" b="1" dirty="0" err="1"/>
                <a:t>ebo</a:t>
              </a:r>
              <a:endParaRPr lang="en-US" sz="1800" b="1" dirty="0"/>
            </a:p>
          </p:txBody>
        </p:sp>
        <p:sp>
          <p:nvSpPr>
            <p:cNvPr id="105505" name="Line 1057"/>
            <p:cNvSpPr>
              <a:spLocks noChangeShapeType="1"/>
            </p:cNvSpPr>
            <p:nvPr/>
          </p:nvSpPr>
          <p:spPr bwMode="auto">
            <a:xfrm>
              <a:off x="3400" y="2270"/>
              <a:ext cx="1943" cy="0"/>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506" name="Line 1058"/>
            <p:cNvSpPr>
              <a:spLocks noChangeShapeType="1"/>
            </p:cNvSpPr>
            <p:nvPr/>
          </p:nvSpPr>
          <p:spPr bwMode="auto">
            <a:xfrm flipH="1">
              <a:off x="3370" y="2106"/>
              <a:ext cx="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507" name="Line 1059"/>
            <p:cNvSpPr>
              <a:spLocks noChangeShapeType="1"/>
            </p:cNvSpPr>
            <p:nvPr/>
          </p:nvSpPr>
          <p:spPr bwMode="auto">
            <a:xfrm flipH="1">
              <a:off x="3370" y="2428"/>
              <a:ext cx="28" cy="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508" name="Line 1060"/>
            <p:cNvSpPr>
              <a:spLocks noChangeShapeType="1"/>
            </p:cNvSpPr>
            <p:nvPr/>
          </p:nvSpPr>
          <p:spPr bwMode="auto">
            <a:xfrm flipH="1">
              <a:off x="3370" y="2776"/>
              <a:ext cx="28" cy="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509" name="Rectangle 1061"/>
            <p:cNvSpPr>
              <a:spLocks noChangeArrowheads="1"/>
            </p:cNvSpPr>
            <p:nvPr/>
          </p:nvSpPr>
          <p:spPr bwMode="auto">
            <a:xfrm>
              <a:off x="3247" y="2023"/>
              <a:ext cx="78"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500" b="1"/>
                <a:t>1</a:t>
              </a:r>
              <a:endParaRPr lang="en-US" sz="1000" b="1"/>
            </a:p>
          </p:txBody>
        </p:sp>
        <p:sp>
          <p:nvSpPr>
            <p:cNvPr id="105510" name="Rectangle 1062"/>
            <p:cNvSpPr>
              <a:spLocks noChangeArrowheads="1"/>
            </p:cNvSpPr>
            <p:nvPr/>
          </p:nvSpPr>
          <p:spPr bwMode="auto">
            <a:xfrm>
              <a:off x="3200" y="2363"/>
              <a:ext cx="125"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500" b="1"/>
                <a:t>-1</a:t>
              </a:r>
              <a:endParaRPr lang="en-US" sz="1000" b="1"/>
            </a:p>
          </p:txBody>
        </p:sp>
        <p:sp>
          <p:nvSpPr>
            <p:cNvPr id="105511" name="Rectangle 1063"/>
            <p:cNvSpPr>
              <a:spLocks noChangeArrowheads="1"/>
            </p:cNvSpPr>
            <p:nvPr/>
          </p:nvSpPr>
          <p:spPr bwMode="auto">
            <a:xfrm>
              <a:off x="3200" y="2704"/>
              <a:ext cx="125"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500" b="1"/>
                <a:t>-3</a:t>
              </a:r>
              <a:endParaRPr lang="en-US" sz="1000" b="1"/>
            </a:p>
          </p:txBody>
        </p:sp>
        <p:sp>
          <p:nvSpPr>
            <p:cNvPr id="105512" name="Line 1064"/>
            <p:cNvSpPr>
              <a:spLocks noChangeShapeType="1"/>
            </p:cNvSpPr>
            <p:nvPr/>
          </p:nvSpPr>
          <p:spPr bwMode="auto">
            <a:xfrm flipH="1">
              <a:off x="3370" y="1745"/>
              <a:ext cx="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513" name="Rectangle 1065"/>
            <p:cNvSpPr>
              <a:spLocks noChangeArrowheads="1"/>
            </p:cNvSpPr>
            <p:nvPr/>
          </p:nvSpPr>
          <p:spPr bwMode="auto">
            <a:xfrm>
              <a:off x="3247" y="1685"/>
              <a:ext cx="78"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500" b="1"/>
                <a:t>3</a:t>
              </a:r>
              <a:endParaRPr lang="en-US" sz="1000" b="1"/>
            </a:p>
          </p:txBody>
        </p:sp>
        <p:sp>
          <p:nvSpPr>
            <p:cNvPr id="105514" name="Text Box 1066"/>
            <p:cNvSpPr txBox="1">
              <a:spLocks noChangeArrowheads="1"/>
            </p:cNvSpPr>
            <p:nvPr/>
          </p:nvSpPr>
          <p:spPr bwMode="auto">
            <a:xfrm rot="16200000">
              <a:off x="2012" y="1987"/>
              <a:ext cx="1986"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t> FEV</a:t>
              </a:r>
              <a:r>
                <a:rPr lang="en-US" sz="1600" b="1" baseline="-25000"/>
                <a:t>1</a:t>
              </a:r>
              <a:r>
                <a:rPr lang="en-US" sz="1600" b="1"/>
                <a:t> </a:t>
              </a:r>
              <a:r>
                <a:rPr lang="tr-TR" sz="1600" b="1"/>
                <a:t>değişim </a:t>
              </a:r>
              <a:r>
                <a:rPr lang="en-US" sz="1600" b="1"/>
                <a:t>(%</a:t>
              </a:r>
              <a:r>
                <a:rPr lang="tr-TR" sz="1600" b="1"/>
                <a:t>beklenen</a:t>
              </a:r>
              <a:r>
                <a:rPr lang="en-US" sz="1600" b="1"/>
                <a:t>)</a:t>
              </a:r>
            </a:p>
          </p:txBody>
        </p:sp>
        <p:sp>
          <p:nvSpPr>
            <p:cNvPr id="105515" name="Line 1067"/>
            <p:cNvSpPr>
              <a:spLocks noChangeShapeType="1"/>
            </p:cNvSpPr>
            <p:nvPr/>
          </p:nvSpPr>
          <p:spPr bwMode="auto">
            <a:xfrm>
              <a:off x="5053" y="1511"/>
              <a:ext cx="275" cy="711"/>
            </a:xfrm>
            <a:prstGeom prst="line">
              <a:avLst/>
            </a:prstGeom>
            <a:noFill/>
            <a:ln w="38100">
              <a:solidFill>
                <a:schemeClr val="hlink"/>
              </a:solidFill>
              <a:prstDash val="dash"/>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05516" name="Freeform 1068"/>
            <p:cNvSpPr>
              <a:spLocks/>
            </p:cNvSpPr>
            <p:nvPr/>
          </p:nvSpPr>
          <p:spPr bwMode="auto">
            <a:xfrm>
              <a:off x="5059" y="2570"/>
              <a:ext cx="268" cy="57"/>
            </a:xfrm>
            <a:custGeom>
              <a:avLst/>
              <a:gdLst>
                <a:gd name="T0" fmla="*/ 0 w 434"/>
                <a:gd name="T1" fmla="*/ 0 h 83"/>
                <a:gd name="T2" fmla="*/ 9 w 434"/>
                <a:gd name="T3" fmla="*/ 4 h 83"/>
                <a:gd name="T4" fmla="*/ 0 60000 65536"/>
                <a:gd name="T5" fmla="*/ 0 60000 65536"/>
                <a:gd name="T6" fmla="*/ 0 w 434"/>
                <a:gd name="T7" fmla="*/ 0 h 83"/>
                <a:gd name="T8" fmla="*/ 434 w 434"/>
                <a:gd name="T9" fmla="*/ 83 h 83"/>
              </a:gdLst>
              <a:ahLst/>
              <a:cxnLst>
                <a:cxn ang="T4">
                  <a:pos x="T0" y="T1"/>
                </a:cxn>
                <a:cxn ang="T5">
                  <a:pos x="T2" y="T3"/>
                </a:cxn>
              </a:cxnLst>
              <a:rect l="T6" t="T7" r="T8" b="T9"/>
              <a:pathLst>
                <a:path w="434" h="83">
                  <a:moveTo>
                    <a:pt x="0" y="0"/>
                  </a:moveTo>
                  <a:lnTo>
                    <a:pt x="434" y="83"/>
                  </a:lnTo>
                </a:path>
              </a:pathLst>
            </a:custGeom>
            <a:noFill/>
            <a:ln w="38100">
              <a:solidFill>
                <a:srgbClr val="33CC33"/>
              </a:solidFill>
              <a:prstDash val="dash"/>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517" name="Rectangle 1069"/>
            <p:cNvSpPr>
              <a:spLocks noChangeArrowheads="1"/>
            </p:cNvSpPr>
            <p:nvPr/>
          </p:nvSpPr>
          <p:spPr bwMode="auto">
            <a:xfrm>
              <a:off x="3400" y="1320"/>
              <a:ext cx="1927" cy="1686"/>
            </a:xfrm>
            <a:prstGeom prst="rect">
              <a:avLst/>
            </a:prstGeom>
            <a:noFill/>
            <a:ln w="12700">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tr-TR" sz="1400"/>
            </a:p>
          </p:txBody>
        </p:sp>
        <p:sp>
          <p:nvSpPr>
            <p:cNvPr id="105518" name="Line 1070"/>
            <p:cNvSpPr>
              <a:spLocks noChangeShapeType="1"/>
            </p:cNvSpPr>
            <p:nvPr/>
          </p:nvSpPr>
          <p:spPr bwMode="auto">
            <a:xfrm flipH="1">
              <a:off x="5052" y="1320"/>
              <a:ext cx="3" cy="1686"/>
            </a:xfrm>
            <a:prstGeom prst="line">
              <a:avLst/>
            </a:prstGeom>
            <a:noFill/>
            <a:ln w="12700">
              <a:solidFill>
                <a:srgbClr val="FFFFFF"/>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519" name="Line 1071"/>
            <p:cNvSpPr>
              <a:spLocks noChangeShapeType="1"/>
            </p:cNvSpPr>
            <p:nvPr/>
          </p:nvSpPr>
          <p:spPr bwMode="auto">
            <a:xfrm>
              <a:off x="3949" y="3006"/>
              <a:ext cx="0" cy="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520" name="Line 1072"/>
            <p:cNvSpPr>
              <a:spLocks noChangeShapeType="1"/>
            </p:cNvSpPr>
            <p:nvPr/>
          </p:nvSpPr>
          <p:spPr bwMode="auto">
            <a:xfrm>
              <a:off x="4501" y="3006"/>
              <a:ext cx="0" cy="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521" name="Line 1073"/>
            <p:cNvSpPr>
              <a:spLocks noChangeShapeType="1"/>
            </p:cNvSpPr>
            <p:nvPr/>
          </p:nvSpPr>
          <p:spPr bwMode="auto">
            <a:xfrm>
              <a:off x="4776" y="3006"/>
              <a:ext cx="0" cy="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522" name="Rectangle 1074"/>
            <p:cNvSpPr>
              <a:spLocks noChangeArrowheads="1"/>
            </p:cNvSpPr>
            <p:nvPr/>
          </p:nvSpPr>
          <p:spPr bwMode="auto">
            <a:xfrm>
              <a:off x="3913" y="3075"/>
              <a:ext cx="78"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500" b="1"/>
                <a:t>8</a:t>
              </a:r>
              <a:endParaRPr lang="en-US" sz="1000" b="1"/>
            </a:p>
          </p:txBody>
        </p:sp>
        <p:sp>
          <p:nvSpPr>
            <p:cNvPr id="105523" name="Rectangle 1075"/>
            <p:cNvSpPr>
              <a:spLocks noChangeArrowheads="1"/>
            </p:cNvSpPr>
            <p:nvPr/>
          </p:nvSpPr>
          <p:spPr bwMode="auto">
            <a:xfrm>
              <a:off x="4431" y="3075"/>
              <a:ext cx="155"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500" b="1"/>
                <a:t>16</a:t>
              </a:r>
              <a:endParaRPr lang="en-US" sz="1000" b="1"/>
            </a:p>
          </p:txBody>
        </p:sp>
        <p:sp>
          <p:nvSpPr>
            <p:cNvPr id="105524" name="Rectangle 1076"/>
            <p:cNvSpPr>
              <a:spLocks noChangeArrowheads="1"/>
            </p:cNvSpPr>
            <p:nvPr/>
          </p:nvSpPr>
          <p:spPr bwMode="auto">
            <a:xfrm>
              <a:off x="4705" y="3075"/>
              <a:ext cx="155"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500" b="1"/>
                <a:t>20</a:t>
              </a:r>
              <a:endParaRPr lang="en-US" sz="1000" b="1"/>
            </a:p>
          </p:txBody>
        </p:sp>
      </p:grpSp>
    </p:spTree>
    <p:extLst>
      <p:ext uri="{BB962C8B-B14F-4D97-AF65-F5344CB8AC3E}">
        <p14:creationId xmlns:p14="http://schemas.microsoft.com/office/powerpoint/2010/main" val="1706888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D88B4A-A25A-4A20-96DB-D391C20E69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9351" y="617838"/>
            <a:ext cx="6476130" cy="5893278"/>
          </a:xfrm>
        </p:spPr>
      </p:pic>
      <p:pic>
        <p:nvPicPr>
          <p:cNvPr id="7" name="Picture 6">
            <a:extLst>
              <a:ext uri="{FF2B5EF4-FFF2-40B4-BE49-F238E27FC236}">
                <a16:creationId xmlns:a16="http://schemas.microsoft.com/office/drawing/2014/main" id="{B483A795-A6E5-4ACF-9971-31394875D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49" y="2222930"/>
            <a:ext cx="5715000" cy="2000250"/>
          </a:xfrm>
          <a:prstGeom prst="rect">
            <a:avLst/>
          </a:prstGeom>
        </p:spPr>
      </p:pic>
      <p:sp>
        <p:nvSpPr>
          <p:cNvPr id="9" name="TextBox 8">
            <a:extLst>
              <a:ext uri="{FF2B5EF4-FFF2-40B4-BE49-F238E27FC236}">
                <a16:creationId xmlns:a16="http://schemas.microsoft.com/office/drawing/2014/main" id="{E3778AC0-57ED-4DAB-B9CE-A2C8EED1EF7E}"/>
              </a:ext>
            </a:extLst>
          </p:cNvPr>
          <p:cNvSpPr txBox="1"/>
          <p:nvPr/>
        </p:nvSpPr>
        <p:spPr>
          <a:xfrm>
            <a:off x="38123" y="346884"/>
            <a:ext cx="6057877" cy="369332"/>
          </a:xfrm>
          <a:prstGeom prst="rect">
            <a:avLst/>
          </a:prstGeom>
          <a:noFill/>
        </p:spPr>
        <p:txBody>
          <a:bodyPr wrap="none" rtlCol="0">
            <a:spAutoFit/>
          </a:bodyPr>
          <a:lstStyle/>
          <a:p>
            <a:r>
              <a:rPr lang="en-US" dirty="0"/>
              <a:t>Mainstay of treatment, how correct are these data in practice?</a:t>
            </a:r>
          </a:p>
        </p:txBody>
      </p:sp>
      <p:sp>
        <p:nvSpPr>
          <p:cNvPr id="2" name="Rectangle 1">
            <a:extLst>
              <a:ext uri="{FF2B5EF4-FFF2-40B4-BE49-F238E27FC236}">
                <a16:creationId xmlns:a16="http://schemas.microsoft.com/office/drawing/2014/main" id="{7B3FF32B-E66C-4863-BD64-43E649C110C5}"/>
              </a:ext>
            </a:extLst>
          </p:cNvPr>
          <p:cNvSpPr/>
          <p:nvPr/>
        </p:nvSpPr>
        <p:spPr>
          <a:xfrm>
            <a:off x="5808518" y="1995055"/>
            <a:ext cx="2047009" cy="362642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CEB529E8-0270-4628-B4BE-CBA12A2E7F90}"/>
              </a:ext>
            </a:extLst>
          </p:cNvPr>
          <p:cNvCxnSpPr/>
          <p:nvPr/>
        </p:nvCxnSpPr>
        <p:spPr>
          <a:xfrm flipH="1">
            <a:off x="5985164" y="1995055"/>
            <a:ext cx="1870363" cy="362642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50A121E-9436-42FF-B046-E1BBEF1F04DB}"/>
              </a:ext>
            </a:extLst>
          </p:cNvPr>
          <p:cNvCxnSpPr/>
          <p:nvPr/>
        </p:nvCxnSpPr>
        <p:spPr>
          <a:xfrm>
            <a:off x="5808518" y="2088573"/>
            <a:ext cx="2047009" cy="3532909"/>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CC0E35C-9283-46A7-96BA-5D54007A26F8}"/>
              </a:ext>
            </a:extLst>
          </p:cNvPr>
          <p:cNvSpPr txBox="1"/>
          <p:nvPr/>
        </p:nvSpPr>
        <p:spPr>
          <a:xfrm>
            <a:off x="499082" y="4613561"/>
            <a:ext cx="4935685" cy="1323439"/>
          </a:xfrm>
          <a:prstGeom prst="rect">
            <a:avLst/>
          </a:prstGeom>
          <a:noFill/>
        </p:spPr>
        <p:txBody>
          <a:bodyPr wrap="square" rtlCol="0">
            <a:spAutoFit/>
          </a:bodyPr>
          <a:lstStyle/>
          <a:p>
            <a:pPr algn="ctr"/>
            <a:r>
              <a:rPr lang="en-US" sz="2000" dirty="0">
                <a:solidFill>
                  <a:srgbClr val="FF0000"/>
                </a:solidFill>
              </a:rPr>
              <a:t>Sorry we are missing a lot of mandatory and important medications in Egypt which significantly affect the life style, life span, and profile of the patients</a:t>
            </a:r>
          </a:p>
        </p:txBody>
      </p:sp>
      <p:sp>
        <p:nvSpPr>
          <p:cNvPr id="6" name="Rectangle 5">
            <a:extLst>
              <a:ext uri="{FF2B5EF4-FFF2-40B4-BE49-F238E27FC236}">
                <a16:creationId xmlns:a16="http://schemas.microsoft.com/office/drawing/2014/main" id="{C0E526F1-DF19-4377-AAF8-4F8CB66C3A04}"/>
              </a:ext>
            </a:extLst>
          </p:cNvPr>
          <p:cNvSpPr/>
          <p:nvPr/>
        </p:nvSpPr>
        <p:spPr>
          <a:xfrm>
            <a:off x="5808518" y="3714161"/>
            <a:ext cx="6144670" cy="2639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16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C4689B-0A98-4AA8-BB29-DC3D4803E8F5}"/>
              </a:ext>
            </a:extLst>
          </p:cNvPr>
          <p:cNvPicPr>
            <a:picLocks noChangeAspect="1"/>
          </p:cNvPicPr>
          <p:nvPr/>
        </p:nvPicPr>
        <p:blipFill rotWithShape="1">
          <a:blip r:embed="rId2"/>
          <a:srcRect l="803" t="8889" r="1160" b="11111"/>
          <a:stretch/>
        </p:blipFill>
        <p:spPr>
          <a:xfrm>
            <a:off x="97971" y="599661"/>
            <a:ext cx="11952516" cy="5486400"/>
          </a:xfrm>
          <a:prstGeom prst="rect">
            <a:avLst/>
          </a:prstGeom>
        </p:spPr>
      </p:pic>
      <p:sp>
        <p:nvSpPr>
          <p:cNvPr id="3" name="Oval 2">
            <a:extLst>
              <a:ext uri="{FF2B5EF4-FFF2-40B4-BE49-F238E27FC236}">
                <a16:creationId xmlns:a16="http://schemas.microsoft.com/office/drawing/2014/main" id="{BC64AFEA-ABE6-48AC-B073-6BD624C5E7B6}"/>
              </a:ext>
            </a:extLst>
          </p:cNvPr>
          <p:cNvSpPr/>
          <p:nvPr/>
        </p:nvSpPr>
        <p:spPr>
          <a:xfrm>
            <a:off x="3677479" y="2033244"/>
            <a:ext cx="2246064" cy="540991"/>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3E1161D-83E9-4745-ABDD-ED77258B66AD}"/>
              </a:ext>
            </a:extLst>
          </p:cNvPr>
          <p:cNvSpPr/>
          <p:nvPr/>
        </p:nvSpPr>
        <p:spPr>
          <a:xfrm>
            <a:off x="3373041" y="1584357"/>
            <a:ext cx="764771" cy="448887"/>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317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F59E-91DD-45D5-BD76-69AA4E5434ED}"/>
              </a:ext>
            </a:extLst>
          </p:cNvPr>
          <p:cNvSpPr>
            <a:spLocks noGrp="1"/>
          </p:cNvSpPr>
          <p:nvPr>
            <p:ph type="title"/>
          </p:nvPr>
        </p:nvSpPr>
        <p:spPr>
          <a:xfrm>
            <a:off x="838200" y="365125"/>
            <a:ext cx="10698804" cy="1325563"/>
          </a:xfrm>
        </p:spPr>
        <p:txBody>
          <a:bodyPr/>
          <a:lstStyle/>
          <a:p>
            <a:r>
              <a:rPr lang="en-US" b="1" dirty="0">
                <a:solidFill>
                  <a:srgbClr val="0070C0"/>
                </a:solidFill>
              </a:rPr>
              <a:t>What are we doing for improving CF management in Egypt?</a:t>
            </a:r>
          </a:p>
        </p:txBody>
      </p:sp>
      <p:sp>
        <p:nvSpPr>
          <p:cNvPr id="3" name="Content Placeholder 2">
            <a:extLst>
              <a:ext uri="{FF2B5EF4-FFF2-40B4-BE49-F238E27FC236}">
                <a16:creationId xmlns:a16="http://schemas.microsoft.com/office/drawing/2014/main" id="{4A30F441-81CA-4288-93D9-C02E7B0867CA}"/>
              </a:ext>
            </a:extLst>
          </p:cNvPr>
          <p:cNvSpPr>
            <a:spLocks noGrp="1"/>
          </p:cNvSpPr>
          <p:nvPr>
            <p:ph idx="1"/>
          </p:nvPr>
        </p:nvSpPr>
        <p:spPr/>
        <p:txBody>
          <a:bodyPr>
            <a:normAutofit lnSpcReduction="10000"/>
          </a:bodyPr>
          <a:lstStyle/>
          <a:p>
            <a:r>
              <a:rPr lang="en-US" dirty="0"/>
              <a:t>Increased awareness of pediatrician about the disease prevalence in Egypt with somewhat better but slow response</a:t>
            </a:r>
          </a:p>
          <a:p>
            <a:r>
              <a:rPr lang="en-US" dirty="0"/>
              <a:t>Increased the availability of diagnostic lab in new </a:t>
            </a:r>
            <a:r>
              <a:rPr lang="en-US" dirty="0" err="1"/>
              <a:t>Governerates</a:t>
            </a:r>
            <a:r>
              <a:rPr lang="en-US" dirty="0"/>
              <a:t>:</a:t>
            </a:r>
          </a:p>
          <a:p>
            <a:pPr marL="0" indent="0">
              <a:buNone/>
            </a:pPr>
            <a:r>
              <a:rPr lang="en-US" dirty="0"/>
              <a:t>   </a:t>
            </a:r>
            <a:r>
              <a:rPr lang="en-US" dirty="0" err="1"/>
              <a:t>Damanhour</a:t>
            </a:r>
            <a:r>
              <a:rPr lang="en-US" dirty="0"/>
              <a:t> (</a:t>
            </a:r>
            <a:r>
              <a:rPr lang="en-US" dirty="0" err="1"/>
              <a:t>Behira</a:t>
            </a:r>
            <a:r>
              <a:rPr lang="en-US" dirty="0"/>
              <a:t> </a:t>
            </a:r>
            <a:r>
              <a:rPr lang="en-US" dirty="0" err="1"/>
              <a:t>Governerate</a:t>
            </a:r>
            <a:r>
              <a:rPr lang="en-US" dirty="0"/>
              <a:t>), Mansoura (</a:t>
            </a:r>
            <a:r>
              <a:rPr lang="en-US" dirty="0" err="1"/>
              <a:t>Dakaheli</a:t>
            </a:r>
            <a:r>
              <a:rPr lang="en-US" dirty="0"/>
              <a:t> </a:t>
            </a:r>
            <a:r>
              <a:rPr lang="en-US" dirty="0" err="1"/>
              <a:t>Governrate</a:t>
            </a:r>
            <a:r>
              <a:rPr lang="en-US" dirty="0"/>
              <a:t>)….</a:t>
            </a:r>
          </a:p>
          <a:p>
            <a:r>
              <a:rPr lang="en-US" dirty="0"/>
              <a:t>CF NBS is a challenge but Pilot study will start in 2020 in 4 </a:t>
            </a:r>
            <a:r>
              <a:rPr lang="en-US" dirty="0" err="1"/>
              <a:t>Governerates</a:t>
            </a:r>
            <a:r>
              <a:rPr lang="en-US" dirty="0"/>
              <a:t>, Alexandria, </a:t>
            </a:r>
            <a:r>
              <a:rPr lang="en-US" dirty="0" err="1"/>
              <a:t>Behira</a:t>
            </a:r>
            <a:r>
              <a:rPr lang="en-US" dirty="0"/>
              <a:t>, </a:t>
            </a:r>
            <a:r>
              <a:rPr lang="en-US" dirty="0" err="1"/>
              <a:t>Kafr</a:t>
            </a:r>
            <a:r>
              <a:rPr lang="en-US" dirty="0"/>
              <a:t> </a:t>
            </a:r>
            <a:r>
              <a:rPr lang="en-US" dirty="0" err="1"/>
              <a:t>Alsheik</a:t>
            </a:r>
            <a:r>
              <a:rPr lang="en-US" dirty="0"/>
              <a:t>, and </a:t>
            </a:r>
            <a:r>
              <a:rPr lang="en-US" dirty="0" err="1"/>
              <a:t>Marsa</a:t>
            </a:r>
            <a:r>
              <a:rPr lang="en-US" dirty="0"/>
              <a:t> </a:t>
            </a:r>
            <a:r>
              <a:rPr lang="en-US" dirty="0" err="1"/>
              <a:t>Matrouh</a:t>
            </a:r>
            <a:r>
              <a:rPr lang="en-US" dirty="0"/>
              <a:t> </a:t>
            </a:r>
          </a:p>
          <a:p>
            <a:r>
              <a:rPr lang="en-US" dirty="0"/>
              <a:t>Supporting Genetic lab for genotyping of our CF patients for better mutations panel suitable for Egyptian population</a:t>
            </a:r>
          </a:p>
          <a:p>
            <a:r>
              <a:rPr lang="en-US" dirty="0"/>
              <a:t>Supporting National Pharmaceutical companies for manufacturing, inhaled tobramycin, pancreatic enzymes, and other medications</a:t>
            </a:r>
          </a:p>
          <a:p>
            <a:endParaRPr lang="en-US" dirty="0"/>
          </a:p>
          <a:p>
            <a:pPr marL="0" indent="0">
              <a:buNone/>
            </a:pPr>
            <a:endParaRPr lang="en-US" dirty="0"/>
          </a:p>
        </p:txBody>
      </p:sp>
    </p:spTree>
    <p:extLst>
      <p:ext uri="{BB962C8B-B14F-4D97-AF65-F5344CB8AC3E}">
        <p14:creationId xmlns:p14="http://schemas.microsoft.com/office/powerpoint/2010/main" val="374002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987" y="765312"/>
            <a:ext cx="10972031" cy="2256184"/>
          </a:xfrm>
        </p:spPr>
        <p:txBody>
          <a:bodyPr>
            <a:normAutofit/>
          </a:bodyPr>
          <a:lstStyle/>
          <a:p>
            <a:r>
              <a:rPr lang="en-US" dirty="0"/>
              <a:t>Thank You!</a:t>
            </a:r>
          </a:p>
        </p:txBody>
      </p:sp>
      <p:sp>
        <p:nvSpPr>
          <p:cNvPr id="2" name="Slide Number Placeholder 1"/>
          <p:cNvSpPr>
            <a:spLocks noGrp="1"/>
          </p:cNvSpPr>
          <p:nvPr>
            <p:ph type="sldNum" sz="quarter" idx="4294967295"/>
          </p:nvPr>
        </p:nvSpPr>
        <p:spPr>
          <a:xfrm>
            <a:off x="1524000" y="6356351"/>
            <a:ext cx="2895600" cy="365125"/>
          </a:xfrm>
        </p:spPr>
        <p:txBody>
          <a:bodyPr/>
          <a:lstStyle/>
          <a:p>
            <a:pPr>
              <a:defRPr/>
            </a:pPr>
            <a:fld id="{234BDE61-130F-F444-A5D8-62C2C6A3E32F}" type="slidenum">
              <a:rPr lang="en-US" smtClean="0">
                <a:solidFill>
                  <a:prstClr val="white"/>
                </a:solidFill>
              </a:rPr>
              <a:pPr>
                <a:defRPr/>
              </a:pPr>
              <a:t>41</a:t>
            </a:fld>
            <a:endParaRPr lang="en-US">
              <a:solidFill>
                <a:prstClr val="white"/>
              </a:solidFill>
            </a:endParaRPr>
          </a:p>
        </p:txBody>
      </p:sp>
    </p:spTree>
    <p:extLst>
      <p:ext uri="{BB962C8B-B14F-4D97-AF65-F5344CB8AC3E}">
        <p14:creationId xmlns:p14="http://schemas.microsoft.com/office/powerpoint/2010/main" val="2492573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69E63-42B1-4C66-8CE8-8A9DEF7997B9}"/>
              </a:ext>
            </a:extLst>
          </p:cNvPr>
          <p:cNvPicPr>
            <a:picLocks noChangeAspect="1"/>
          </p:cNvPicPr>
          <p:nvPr/>
        </p:nvPicPr>
        <p:blipFill rotWithShape="1">
          <a:blip r:embed="rId2"/>
          <a:srcRect l="51051" t="26667" r="8126" b="18485"/>
          <a:stretch/>
        </p:blipFill>
        <p:spPr>
          <a:xfrm>
            <a:off x="7045036" y="1984664"/>
            <a:ext cx="4977245" cy="3761509"/>
          </a:xfrm>
          <a:prstGeom prst="rect">
            <a:avLst/>
          </a:prstGeom>
        </p:spPr>
      </p:pic>
      <p:pic>
        <p:nvPicPr>
          <p:cNvPr id="3" name="Content Placeholder 3">
            <a:extLst>
              <a:ext uri="{FF2B5EF4-FFF2-40B4-BE49-F238E27FC236}">
                <a16:creationId xmlns:a16="http://schemas.microsoft.com/office/drawing/2014/main" id="{86CBC8C0-C7B7-45F8-9151-7F973D65B23E}"/>
              </a:ext>
            </a:extLst>
          </p:cNvPr>
          <p:cNvPicPr>
            <a:picLocks noChangeAspect="1"/>
          </p:cNvPicPr>
          <p:nvPr/>
        </p:nvPicPr>
        <p:blipFill rotWithShape="1">
          <a:blip r:embed="rId3"/>
          <a:srcRect l="11372" t="29505" r="31854" b="48231"/>
          <a:stretch/>
        </p:blipFill>
        <p:spPr>
          <a:xfrm>
            <a:off x="436419" y="4343400"/>
            <a:ext cx="6359238" cy="1402773"/>
          </a:xfrm>
          <a:prstGeom prst="rect">
            <a:avLst/>
          </a:prstGeom>
        </p:spPr>
      </p:pic>
      <p:pic>
        <p:nvPicPr>
          <p:cNvPr id="4" name="Picture 3">
            <a:extLst>
              <a:ext uri="{FF2B5EF4-FFF2-40B4-BE49-F238E27FC236}">
                <a16:creationId xmlns:a16="http://schemas.microsoft.com/office/drawing/2014/main" id="{6762649B-679B-4501-A216-DB588FEA62FE}"/>
              </a:ext>
            </a:extLst>
          </p:cNvPr>
          <p:cNvPicPr>
            <a:picLocks noChangeAspect="1"/>
          </p:cNvPicPr>
          <p:nvPr/>
        </p:nvPicPr>
        <p:blipFill rotWithShape="1">
          <a:blip r:embed="rId4"/>
          <a:srcRect l="17143" t="13333" r="17806" b="17143"/>
          <a:stretch/>
        </p:blipFill>
        <p:spPr>
          <a:xfrm>
            <a:off x="536510" y="312088"/>
            <a:ext cx="5885071" cy="3537966"/>
          </a:xfrm>
          <a:prstGeom prst="rect">
            <a:avLst/>
          </a:prstGeom>
        </p:spPr>
      </p:pic>
    </p:spTree>
    <p:extLst>
      <p:ext uri="{BB962C8B-B14F-4D97-AF65-F5344CB8AC3E}">
        <p14:creationId xmlns:p14="http://schemas.microsoft.com/office/powerpoint/2010/main" val="326689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761F-9247-4EF4-9569-20FBE4322DE8}"/>
              </a:ext>
            </a:extLst>
          </p:cNvPr>
          <p:cNvSpPr>
            <a:spLocks noGrp="1"/>
          </p:cNvSpPr>
          <p:nvPr>
            <p:ph type="title"/>
          </p:nvPr>
        </p:nvSpPr>
        <p:spPr/>
        <p:txBody>
          <a:bodyPr>
            <a:normAutofit/>
          </a:bodyPr>
          <a:lstStyle/>
          <a:p>
            <a:r>
              <a:rPr lang="en-US" b="1" dirty="0">
                <a:solidFill>
                  <a:srgbClr val="0070C0"/>
                </a:solidFill>
              </a:rPr>
              <a:t>Questions to be answered: 	</a:t>
            </a:r>
          </a:p>
        </p:txBody>
      </p:sp>
      <p:graphicFrame>
        <p:nvGraphicFramePr>
          <p:cNvPr id="5" name="Content Placeholder 2">
            <a:extLst>
              <a:ext uri="{FF2B5EF4-FFF2-40B4-BE49-F238E27FC236}">
                <a16:creationId xmlns:a16="http://schemas.microsoft.com/office/drawing/2014/main" id="{7C2CFC7C-AA5F-47CF-A23A-710054C570CA}"/>
              </a:ext>
            </a:extLst>
          </p:cNvPr>
          <p:cNvGraphicFramePr>
            <a:graphicFrameLocks noGrp="1"/>
          </p:cNvGraphicFramePr>
          <p:nvPr>
            <p:ph idx="1"/>
            <p:extLst>
              <p:ext uri="{D42A27DB-BD31-4B8C-83A1-F6EECF244321}">
                <p14:modId xmlns:p14="http://schemas.microsoft.com/office/powerpoint/2010/main" val="17116101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2803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928CE-1FB7-4F56-802F-092DCF870016}"/>
              </a:ext>
            </a:extLst>
          </p:cNvPr>
          <p:cNvPicPr>
            <a:picLocks noChangeAspect="1"/>
          </p:cNvPicPr>
          <p:nvPr/>
        </p:nvPicPr>
        <p:blipFill rotWithShape="1">
          <a:blip r:embed="rId2"/>
          <a:srcRect l="17143" t="13333" r="17806" b="17143"/>
          <a:stretch/>
        </p:blipFill>
        <p:spPr>
          <a:xfrm>
            <a:off x="765110" y="426388"/>
            <a:ext cx="10067731" cy="6052482"/>
          </a:xfrm>
          <a:prstGeom prst="rect">
            <a:avLst/>
          </a:prstGeom>
        </p:spPr>
      </p:pic>
    </p:spTree>
    <p:extLst>
      <p:ext uri="{BB962C8B-B14F-4D97-AF65-F5344CB8AC3E}">
        <p14:creationId xmlns:p14="http://schemas.microsoft.com/office/powerpoint/2010/main" val="3910242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93FAD-9E3B-499F-8012-C6CB684A6EA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A280348-2681-4348-933B-419BB3D5E4D2}"/>
              </a:ext>
            </a:extLst>
          </p:cNvPr>
          <p:cNvPicPr>
            <a:picLocks noGrp="1" noChangeAspect="1"/>
          </p:cNvPicPr>
          <p:nvPr>
            <p:ph idx="1"/>
          </p:nvPr>
        </p:nvPicPr>
        <p:blipFill rotWithShape="1">
          <a:blip r:embed="rId2"/>
          <a:srcRect l="9552" t="27306" r="11565" b="18443"/>
          <a:stretch/>
        </p:blipFill>
        <p:spPr>
          <a:xfrm>
            <a:off x="696360" y="1690688"/>
            <a:ext cx="10799279" cy="4177705"/>
          </a:xfrm>
          <a:prstGeom prst="rect">
            <a:avLst/>
          </a:prstGeom>
        </p:spPr>
      </p:pic>
    </p:spTree>
    <p:extLst>
      <p:ext uri="{BB962C8B-B14F-4D97-AF65-F5344CB8AC3E}">
        <p14:creationId xmlns:p14="http://schemas.microsoft.com/office/powerpoint/2010/main" val="390808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F93B7-E3BF-4516-A2D5-573F22BAF105}"/>
              </a:ext>
            </a:extLst>
          </p:cNvPr>
          <p:cNvPicPr>
            <a:picLocks noChangeAspect="1"/>
          </p:cNvPicPr>
          <p:nvPr/>
        </p:nvPicPr>
        <p:blipFill rotWithShape="1">
          <a:blip r:embed="rId3"/>
          <a:srcRect l="23451" t="11293" r="50000" b="8844"/>
          <a:stretch/>
        </p:blipFill>
        <p:spPr>
          <a:xfrm>
            <a:off x="207818" y="163632"/>
            <a:ext cx="4317775" cy="6530735"/>
          </a:xfrm>
          <a:prstGeom prst="rect">
            <a:avLst/>
          </a:prstGeom>
        </p:spPr>
      </p:pic>
      <p:pic>
        <p:nvPicPr>
          <p:cNvPr id="5" name="Picture 4">
            <a:extLst>
              <a:ext uri="{FF2B5EF4-FFF2-40B4-BE49-F238E27FC236}">
                <a16:creationId xmlns:a16="http://schemas.microsoft.com/office/drawing/2014/main" id="{39B42D20-93BD-4A5D-A655-59D6E844F210}"/>
              </a:ext>
            </a:extLst>
          </p:cNvPr>
          <p:cNvPicPr>
            <a:picLocks noChangeAspect="1"/>
          </p:cNvPicPr>
          <p:nvPr/>
        </p:nvPicPr>
        <p:blipFill rotWithShape="1">
          <a:blip r:embed="rId3"/>
          <a:srcRect l="50587" t="12653" r="22245" b="20680"/>
          <a:stretch/>
        </p:blipFill>
        <p:spPr>
          <a:xfrm>
            <a:off x="7405395" y="125569"/>
            <a:ext cx="4786605" cy="6606862"/>
          </a:xfrm>
          <a:prstGeom prst="rect">
            <a:avLst/>
          </a:prstGeom>
        </p:spPr>
      </p:pic>
      <p:sp>
        <p:nvSpPr>
          <p:cNvPr id="2" name="Rectangle: Rounded Corners 1">
            <a:extLst>
              <a:ext uri="{FF2B5EF4-FFF2-40B4-BE49-F238E27FC236}">
                <a16:creationId xmlns:a16="http://schemas.microsoft.com/office/drawing/2014/main" id="{DAB3E951-C3DB-4E70-9E8A-9F50185814C1}"/>
              </a:ext>
            </a:extLst>
          </p:cNvPr>
          <p:cNvSpPr/>
          <p:nvPr/>
        </p:nvSpPr>
        <p:spPr>
          <a:xfrm>
            <a:off x="3396308" y="879765"/>
            <a:ext cx="1028700" cy="644236"/>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F36D7D5-BB2B-41EE-ACC8-B1D5269EBBDD}"/>
              </a:ext>
            </a:extLst>
          </p:cNvPr>
          <p:cNvSpPr/>
          <p:nvPr/>
        </p:nvSpPr>
        <p:spPr>
          <a:xfrm>
            <a:off x="3396308" y="1603663"/>
            <a:ext cx="1028700" cy="727363"/>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74672D6-894E-44D5-B2D1-7F5875CDB058}"/>
              </a:ext>
            </a:extLst>
          </p:cNvPr>
          <p:cNvCxnSpPr/>
          <p:nvPr/>
        </p:nvCxnSpPr>
        <p:spPr>
          <a:xfrm>
            <a:off x="1577897" y="3709554"/>
            <a:ext cx="1735283" cy="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EEA902A-7995-42F4-BA29-F5434B3B59A8}"/>
              </a:ext>
            </a:extLst>
          </p:cNvPr>
          <p:cNvCxnSpPr/>
          <p:nvPr/>
        </p:nvCxnSpPr>
        <p:spPr>
          <a:xfrm>
            <a:off x="1494770" y="2753592"/>
            <a:ext cx="1901538" cy="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ECEDDC4-335E-47D1-A67A-9E48EA6D0ED2}"/>
              </a:ext>
            </a:extLst>
          </p:cNvPr>
          <p:cNvCxnSpPr/>
          <p:nvPr/>
        </p:nvCxnSpPr>
        <p:spPr>
          <a:xfrm>
            <a:off x="2847108" y="3948546"/>
            <a:ext cx="581891"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D575A27-B154-4B80-B097-ABC2E8AE4B77}"/>
              </a:ext>
            </a:extLst>
          </p:cNvPr>
          <p:cNvCxnSpPr>
            <a:cxnSpLocks/>
          </p:cNvCxnSpPr>
          <p:nvPr/>
        </p:nvCxnSpPr>
        <p:spPr>
          <a:xfrm>
            <a:off x="2149398" y="4121726"/>
            <a:ext cx="1163782"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A6B14E5-591A-4D75-8F4B-AD76BCFE65A3}"/>
              </a:ext>
            </a:extLst>
          </p:cNvPr>
          <p:cNvSpPr txBox="1"/>
          <p:nvPr/>
        </p:nvSpPr>
        <p:spPr>
          <a:xfrm>
            <a:off x="4525593" y="879765"/>
            <a:ext cx="2879801" cy="5078313"/>
          </a:xfrm>
          <a:prstGeom prst="rect">
            <a:avLst/>
          </a:prstGeom>
          <a:noFill/>
        </p:spPr>
        <p:txBody>
          <a:bodyPr wrap="square" rtlCol="0">
            <a:spAutoFit/>
          </a:bodyPr>
          <a:lstStyle/>
          <a:p>
            <a:pPr marL="342900" indent="-342900">
              <a:buFont typeface="+mj-lt"/>
              <a:buAutoNum type="arabicPeriod"/>
            </a:pPr>
            <a:r>
              <a:rPr lang="en-US" dirty="0"/>
              <a:t>Delayed onset of diagnosis</a:t>
            </a:r>
          </a:p>
          <a:p>
            <a:pPr marL="342900" indent="-342900">
              <a:buFont typeface="+mj-lt"/>
              <a:buAutoNum type="arabicPeriod"/>
            </a:pPr>
            <a:r>
              <a:rPr lang="en-US" dirty="0"/>
              <a:t>Unaware of CF disease</a:t>
            </a:r>
          </a:p>
          <a:p>
            <a:pPr marL="342900" indent="-342900">
              <a:buFont typeface="+mj-lt"/>
              <a:buAutoNum type="arabicPeriod"/>
            </a:pPr>
            <a:r>
              <a:rPr lang="en-US" dirty="0"/>
              <a:t>Most of the patients are suffering from malnutrition and Failure to thrive</a:t>
            </a:r>
          </a:p>
          <a:p>
            <a:pPr marL="342900" indent="-342900">
              <a:buFont typeface="+mj-lt"/>
              <a:buAutoNum type="arabicPeriod"/>
            </a:pPr>
            <a:r>
              <a:rPr lang="en-US" dirty="0"/>
              <a:t>High rate of PICU and Hospital admissions reflecting very bad follow up and poor management</a:t>
            </a:r>
          </a:p>
          <a:p>
            <a:pPr marL="342900" indent="-342900">
              <a:buFont typeface="+mj-lt"/>
              <a:buAutoNum type="arabicPeriod"/>
            </a:pPr>
            <a:r>
              <a:rPr lang="en-US" dirty="0"/>
              <a:t>Higher rate of bacterial infection although the methodology is poor and does not correlate with the PICU and hospital admission rate</a:t>
            </a:r>
          </a:p>
        </p:txBody>
      </p:sp>
    </p:spTree>
    <p:extLst>
      <p:ext uri="{BB962C8B-B14F-4D97-AF65-F5344CB8AC3E}">
        <p14:creationId xmlns:p14="http://schemas.microsoft.com/office/powerpoint/2010/main" val="377238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1428</TotalTime>
  <Words>2616</Words>
  <Application>Microsoft Office PowerPoint</Application>
  <PresentationFormat>Geniş ekran</PresentationFormat>
  <Paragraphs>301</Paragraphs>
  <Slides>41</Slides>
  <Notes>10</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41</vt:i4>
      </vt:variant>
    </vt:vector>
  </HeadingPairs>
  <TitlesOfParts>
    <vt:vector size="54" baseType="lpstr">
      <vt:lpstr>Microsoft YaHei</vt:lpstr>
      <vt:lpstr>MS PGothic</vt:lpstr>
      <vt:lpstr>MS PGothic</vt:lpstr>
      <vt:lpstr>Arial</vt:lpstr>
      <vt:lpstr>Calibri</vt:lpstr>
      <vt:lpstr>Calibri Light</vt:lpstr>
      <vt:lpstr>Times</vt:lpstr>
      <vt:lpstr>Times New Roman</vt:lpstr>
      <vt:lpstr>Verdana</vt:lpstr>
      <vt:lpstr>Wingdings</vt:lpstr>
      <vt:lpstr>Wingdings 2</vt:lpstr>
      <vt:lpstr>ヒラギノ角ゴ Pro W3</vt:lpstr>
      <vt:lpstr>Office Theme</vt:lpstr>
      <vt:lpstr>CF in Egypt: Rare or Unaware</vt:lpstr>
      <vt:lpstr>Questions to be answered:  </vt:lpstr>
      <vt:lpstr>PowerPoint Sunusu</vt:lpstr>
      <vt:lpstr>PowerPoint Sunusu</vt:lpstr>
      <vt:lpstr>PowerPoint Sunusu</vt:lpstr>
      <vt:lpstr>Questions to be answered:  </vt:lpstr>
      <vt:lpstr>PowerPoint Sunusu</vt:lpstr>
      <vt:lpstr>PowerPoint Sunusu</vt:lpstr>
      <vt:lpstr>PowerPoint Sunusu</vt:lpstr>
      <vt:lpstr>Age at Diagnosis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CFTR mutations</vt:lpstr>
      <vt:lpstr>PowerPoint Sunusu</vt:lpstr>
      <vt:lpstr>PowerPoint Sunusu</vt:lpstr>
      <vt:lpstr>PowerPoint Sunusu</vt:lpstr>
      <vt:lpstr>PowerPoint Sunusu</vt:lpstr>
      <vt:lpstr>PowerPoint Sunusu</vt:lpstr>
      <vt:lpstr>PowerPoint Sunusu</vt:lpstr>
      <vt:lpstr>CF neonatal screening program is a challenge in Egypt?</vt:lpstr>
      <vt:lpstr>Why should we need to screen CF in ME ?  Egypt??????</vt:lpstr>
      <vt:lpstr>PowerPoint Sunusu</vt:lpstr>
      <vt:lpstr>Complexity of CF Treatment</vt:lpstr>
      <vt:lpstr>Management of lung health in CF </vt:lpstr>
      <vt:lpstr>PowerPoint Sunusu</vt:lpstr>
      <vt:lpstr>PowerPoint Sunusu</vt:lpstr>
      <vt:lpstr>PowerPoint Sunusu</vt:lpstr>
      <vt:lpstr>PowerPoint Sunusu</vt:lpstr>
      <vt:lpstr>PowerPoint Sunusu</vt:lpstr>
      <vt:lpstr>PowerPoint Sunusu</vt:lpstr>
      <vt:lpstr>What are we doing for improving CF management in Egypt?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Account Update</dc:creator>
  <cp:lastModifiedBy>Windows Kullanıcısı</cp:lastModifiedBy>
  <cp:revision>102</cp:revision>
  <dcterms:created xsi:type="dcterms:W3CDTF">2019-03-05T18:29:16Z</dcterms:created>
  <dcterms:modified xsi:type="dcterms:W3CDTF">2019-03-22T07:41:48Z</dcterms:modified>
</cp:coreProperties>
</file>