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4" r:id="rId7"/>
    <p:sldId id="263" r:id="rId8"/>
    <p:sldId id="265" r:id="rId9"/>
    <p:sldId id="260" r:id="rId10"/>
    <p:sldId id="273" r:id="rId11"/>
    <p:sldId id="274" r:id="rId12"/>
    <p:sldId id="277" r:id="rId13"/>
    <p:sldId id="278" r:id="rId14"/>
    <p:sldId id="266" r:id="rId15"/>
    <p:sldId id="275" r:id="rId16"/>
    <p:sldId id="276" r:id="rId17"/>
    <p:sldId id="268" r:id="rId18"/>
    <p:sldId id="270" r:id="rId19"/>
    <p:sldId id="272" r:id="rId20"/>
    <p:sldId id="269" r:id="rId21"/>
    <p:sldId id="271" r:id="rId22"/>
    <p:sldId id="267"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21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21.03.18</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21.03.18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21.03.18</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tr-TR"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21.03.18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21.03.18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tr-TR"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21.03.18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21.03.18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tr-TR"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21.03.18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21.03.18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tr-TR" smtClean="0"/>
              <a:t>Click to edit Master text styles</a:t>
            </a:r>
          </a:p>
          <a:p>
            <a:pPr lvl="1" eaLnBrk="1" latinLnBrk="0" hangingPunct="1"/>
            <a:r>
              <a:rPr lang="tr-TR" smtClean="0"/>
              <a:t>Second level</a:t>
            </a:r>
          </a:p>
          <a:p>
            <a:pPr lvl="2" eaLnBrk="1" latinLnBrk="0" hangingPunct="1"/>
            <a:r>
              <a:rPr lang="tr-TR" smtClean="0"/>
              <a:t>Third level</a:t>
            </a:r>
          </a:p>
          <a:p>
            <a:pPr lvl="3" eaLnBrk="1" latinLnBrk="0" hangingPunct="1"/>
            <a:r>
              <a:rPr lang="tr-TR" smtClean="0"/>
              <a:t>Fourth level</a:t>
            </a:r>
          </a:p>
          <a:p>
            <a:pPr lvl="4" eaLnBrk="1" latinLnBrk="0" hangingPunct="1"/>
            <a:r>
              <a:rPr lang="tr-TR"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21.03.18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tr-TR"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21.03.18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21.03.18</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Click to edit Master text styles</a:t>
            </a:r>
          </a:p>
          <a:p>
            <a:pPr lvl="1" eaLnBrk="1" latinLnBrk="0" hangingPunct="1"/>
            <a:r>
              <a:rPr kumimoji="0" lang="tr-TR" smtClean="0"/>
              <a:t>Second level</a:t>
            </a:r>
          </a:p>
          <a:p>
            <a:pPr lvl="2" eaLnBrk="1" latinLnBrk="0" hangingPunct="1"/>
            <a:r>
              <a:rPr kumimoji="0" lang="tr-TR" smtClean="0"/>
              <a:t>Third level</a:t>
            </a:r>
          </a:p>
          <a:p>
            <a:pPr lvl="3" eaLnBrk="1" latinLnBrk="0" hangingPunct="1"/>
            <a:r>
              <a:rPr kumimoji="0" lang="tr-TR" smtClean="0"/>
              <a:t>Fourth level</a:t>
            </a:r>
          </a:p>
          <a:p>
            <a:pPr lvl="4" eaLnBrk="1" latinLnBrk="0" hangingPunct="1"/>
            <a:r>
              <a:rPr kumimoji="0" lang="tr-TR"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95645" y="4572000"/>
            <a:ext cx="6400800" cy="1752600"/>
          </a:xfrm>
        </p:spPr>
        <p:txBody>
          <a:bodyPr/>
          <a:lstStyle/>
          <a:p>
            <a:r>
              <a:rPr lang="en-US" dirty="0" smtClean="0"/>
              <a:t>Dr. </a:t>
            </a:r>
            <a:r>
              <a:rPr lang="en-US" dirty="0" err="1" smtClean="0"/>
              <a:t>Şehnaz</a:t>
            </a:r>
            <a:r>
              <a:rPr lang="en-US" dirty="0" smtClean="0"/>
              <a:t> </a:t>
            </a:r>
            <a:r>
              <a:rPr lang="en-US" dirty="0" err="1" smtClean="0"/>
              <a:t>olgun</a:t>
            </a:r>
            <a:r>
              <a:rPr lang="en-US" dirty="0" smtClean="0"/>
              <a:t> </a:t>
            </a:r>
            <a:r>
              <a:rPr lang="en-US" dirty="0" err="1" smtClean="0"/>
              <a:t>yıldızeli</a:t>
            </a:r>
            <a:endParaRPr lang="en-US" dirty="0" smtClean="0"/>
          </a:p>
          <a:p>
            <a:r>
              <a:rPr lang="en-US" dirty="0" smtClean="0"/>
              <a:t>Marmara universıty school of medıcıne </a:t>
            </a:r>
            <a:r>
              <a:rPr lang="en-US" dirty="0" err="1" smtClean="0"/>
              <a:t>pendık</a:t>
            </a:r>
            <a:r>
              <a:rPr lang="en-US" dirty="0" smtClean="0"/>
              <a:t> teachıng hospıtal department of pulmonology and ıntensıve care</a:t>
            </a:r>
            <a:endParaRPr lang="en-US" dirty="0"/>
          </a:p>
        </p:txBody>
      </p:sp>
      <p:sp>
        <p:nvSpPr>
          <p:cNvPr id="3" name="Title 2"/>
          <p:cNvSpPr>
            <a:spLocks noGrp="1"/>
          </p:cNvSpPr>
          <p:nvPr>
            <p:ph type="ctrTitle"/>
          </p:nvPr>
        </p:nvSpPr>
        <p:spPr/>
        <p:txBody>
          <a:bodyPr>
            <a:normAutofit fontScale="90000"/>
          </a:bodyPr>
          <a:lstStyle/>
          <a:p>
            <a:r>
              <a:rPr lang="en-US" sz="2700" dirty="0" err="1"/>
              <a:t>Procalcitonin</a:t>
            </a:r>
            <a:r>
              <a:rPr lang="en-US" sz="2700" dirty="0"/>
              <a:t> and C-Reactive Protein in Hospitalized Adult Cystic Fibrosis and Non-Cystic Fibrosis Bronchiectasis Patients with Exacerbation</a:t>
            </a:r>
            <a:r>
              <a:rPr lang="tr-TR" dirty="0"/>
              <a:t/>
            </a:r>
            <a:br>
              <a:rPr lang="tr-TR" dirty="0"/>
            </a:br>
            <a:endParaRPr lang="en-US" dirty="0"/>
          </a:p>
        </p:txBody>
      </p:sp>
    </p:spTree>
    <p:extLst>
      <p:ext uri="{BB962C8B-B14F-4D97-AF65-F5344CB8AC3E}">
        <p14:creationId xmlns:p14="http://schemas.microsoft.com/office/powerpoint/2010/main" val="22809490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Content Placeholder 4" descr="tablo  1 CF.png"/>
          <p:cNvPicPr>
            <a:picLocks noGrp="1" noChangeAspect="1"/>
          </p:cNvPicPr>
          <p:nvPr>
            <p:ph sz="quarter" idx="1"/>
          </p:nvPr>
        </p:nvPicPr>
        <p:blipFill>
          <a:blip r:embed="rId2">
            <a:extLst>
              <a:ext uri="{28A0092B-C50C-407E-A947-70E740481C1C}">
                <a14:useLocalDpi xmlns:a14="http://schemas.microsoft.com/office/drawing/2010/main" val="0"/>
              </a:ext>
            </a:extLst>
          </a:blip>
          <a:srcRect l="-20650" r="-20650"/>
          <a:stretch>
            <a:fillRect/>
          </a:stretch>
        </p:blipFill>
        <p:spPr/>
      </p:pic>
    </p:spTree>
    <p:extLst>
      <p:ext uri="{BB962C8B-B14F-4D97-AF65-F5344CB8AC3E}">
        <p14:creationId xmlns:p14="http://schemas.microsoft.com/office/powerpoint/2010/main" val="1669346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table 2 cf.png"/>
          <p:cNvPicPr>
            <a:picLocks noGrp="1" noChangeAspect="1"/>
          </p:cNvPicPr>
          <p:nvPr>
            <p:ph sz="quarter" idx="1"/>
          </p:nvPr>
        </p:nvPicPr>
        <p:blipFill>
          <a:blip r:embed="rId2">
            <a:extLst>
              <a:ext uri="{28A0092B-C50C-407E-A947-70E740481C1C}">
                <a14:useLocalDpi xmlns:a14="http://schemas.microsoft.com/office/drawing/2010/main" val="0"/>
              </a:ext>
            </a:extLst>
          </a:blip>
          <a:srcRect l="-18598" r="-18598"/>
          <a:stretch>
            <a:fillRect/>
          </a:stretch>
        </p:blipFill>
        <p:spPr>
          <a:xfrm>
            <a:off x="-872133" y="1101564"/>
            <a:ext cx="11138811" cy="5477220"/>
          </a:xfrm>
        </p:spPr>
      </p:pic>
    </p:spTree>
    <p:extLst>
      <p:ext uri="{BB962C8B-B14F-4D97-AF65-F5344CB8AC3E}">
        <p14:creationId xmlns:p14="http://schemas.microsoft.com/office/powerpoint/2010/main" val="22331981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cf sputum.png"/>
          <p:cNvPicPr>
            <a:picLocks noGrp="1" noChangeAspect="1"/>
          </p:cNvPicPr>
          <p:nvPr>
            <p:ph sz="quarter" idx="1"/>
          </p:nvPr>
        </p:nvPicPr>
        <p:blipFill>
          <a:blip r:embed="rId2">
            <a:extLst>
              <a:ext uri="{28A0092B-C50C-407E-A947-70E740481C1C}">
                <a14:useLocalDpi xmlns:a14="http://schemas.microsoft.com/office/drawing/2010/main" val="0"/>
              </a:ext>
            </a:extLst>
          </a:blip>
          <a:srcRect l="-5033" r="-5033"/>
          <a:stretch>
            <a:fillRect/>
          </a:stretch>
        </p:blipFill>
        <p:spPr/>
      </p:pic>
    </p:spTree>
    <p:extLst>
      <p:ext uri="{BB962C8B-B14F-4D97-AF65-F5344CB8AC3E}">
        <p14:creationId xmlns:p14="http://schemas.microsoft.com/office/powerpoint/2010/main" val="11662125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non cf sputum.png"/>
          <p:cNvPicPr>
            <a:picLocks noGrp="1" noChangeAspect="1"/>
          </p:cNvPicPr>
          <p:nvPr>
            <p:ph sz="quarter" idx="1"/>
          </p:nvPr>
        </p:nvPicPr>
        <p:blipFill>
          <a:blip r:embed="rId2">
            <a:extLst>
              <a:ext uri="{28A0092B-C50C-407E-A947-70E740481C1C}">
                <a14:useLocalDpi xmlns:a14="http://schemas.microsoft.com/office/drawing/2010/main" val="0"/>
              </a:ext>
            </a:extLst>
          </a:blip>
          <a:srcRect l="-6792" r="-6792"/>
          <a:stretch>
            <a:fillRect/>
          </a:stretch>
        </p:blipFill>
        <p:spPr/>
      </p:pic>
    </p:spTree>
    <p:extLst>
      <p:ext uri="{BB962C8B-B14F-4D97-AF65-F5344CB8AC3E}">
        <p14:creationId xmlns:p14="http://schemas.microsoft.com/office/powerpoint/2010/main" val="3208584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Observation of the effects of decreasing inflammatory markers on antibiotic response at 24 and 72 h revealed that CRP and PCT levels at 24 h did not show any significant change in non-CF bronchiectasis patients (</a:t>
            </a:r>
            <a:r>
              <a:rPr lang="en-US" i="1" dirty="0"/>
              <a:t>P</a:t>
            </a:r>
            <a:r>
              <a:rPr lang="en-US" dirty="0"/>
              <a:t> = 0.479) and remained statistically insignificant (</a:t>
            </a:r>
            <a:r>
              <a:rPr lang="en-US" i="1" dirty="0"/>
              <a:t>P</a:t>
            </a:r>
            <a:r>
              <a:rPr lang="en-US" dirty="0"/>
              <a:t> = 0.053) in CF patients</a:t>
            </a:r>
            <a:r>
              <a:rPr lang="en-US" dirty="0" smtClean="0"/>
              <a:t>.</a:t>
            </a:r>
          </a:p>
          <a:p>
            <a:r>
              <a:rPr lang="en-US" dirty="0" smtClean="0"/>
              <a:t> </a:t>
            </a:r>
            <a:r>
              <a:rPr lang="en-US" dirty="0"/>
              <a:t>At 72 h, there was a significant decrease in inflammatory markers in both CF and non-CF bronchiectasis patients (</a:t>
            </a:r>
            <a:r>
              <a:rPr lang="en-US" i="1" dirty="0"/>
              <a:t>P</a:t>
            </a:r>
            <a:r>
              <a:rPr lang="en-US" dirty="0"/>
              <a:t> = 0.039 </a:t>
            </a:r>
            <a:r>
              <a:rPr lang="en-US" dirty="0" err="1"/>
              <a:t>vs</a:t>
            </a:r>
            <a:r>
              <a:rPr lang="en-US" dirty="0"/>
              <a:t> </a:t>
            </a:r>
            <a:r>
              <a:rPr lang="en-US" i="1" dirty="0"/>
              <a:t>P</a:t>
            </a:r>
            <a:r>
              <a:rPr lang="en-US" dirty="0"/>
              <a:t> = 0.006</a:t>
            </a:r>
            <a:r>
              <a:rPr lang="en-US" dirty="0" smtClean="0"/>
              <a:t>,).</a:t>
            </a:r>
          </a:p>
          <a:p>
            <a:r>
              <a:rPr lang="en-US" dirty="0" smtClean="0"/>
              <a:t>When </a:t>
            </a:r>
            <a:r>
              <a:rPr lang="en-US" dirty="0"/>
              <a:t>patient CRP and PCT levels were analyzed under antibiotic treatment during the first 10 days of admission, the decrease in CRP levels was linear and the decrease in PCT levels was biphasic (Fig. </a:t>
            </a:r>
            <a:r>
              <a:rPr lang="en-US" dirty="0" smtClean="0"/>
              <a:t>1-2).</a:t>
            </a:r>
          </a:p>
          <a:p>
            <a:pPr marL="0" indent="0">
              <a:buNone/>
            </a:pPr>
            <a:endParaRPr lang="tr-TR" dirty="0"/>
          </a:p>
          <a:p>
            <a:endParaRPr lang="en-US" dirty="0"/>
          </a:p>
        </p:txBody>
      </p:sp>
    </p:spTree>
    <p:extLst>
      <p:ext uri="{BB962C8B-B14F-4D97-AF65-F5344CB8AC3E}">
        <p14:creationId xmlns:p14="http://schemas.microsoft.com/office/powerpoint/2010/main" val="34599702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fig1a.jpg"/>
          <p:cNvPicPr>
            <a:picLocks noGrp="1" noChangeAspect="1"/>
          </p:cNvPicPr>
          <p:nvPr>
            <p:ph sz="quarter" idx="1"/>
          </p:nvPr>
        </p:nvPicPr>
        <p:blipFill>
          <a:blip r:embed="rId2">
            <a:extLst>
              <a:ext uri="{28A0092B-C50C-407E-A947-70E740481C1C}">
                <a14:useLocalDpi xmlns:a14="http://schemas.microsoft.com/office/drawing/2010/main" val="0"/>
              </a:ext>
            </a:extLst>
          </a:blip>
          <a:srcRect l="-24430" r="-24430"/>
          <a:stretch>
            <a:fillRect/>
          </a:stretch>
        </p:blipFill>
        <p:spPr/>
      </p:pic>
    </p:spTree>
    <p:extLst>
      <p:ext uri="{BB962C8B-B14F-4D97-AF65-F5344CB8AC3E}">
        <p14:creationId xmlns:p14="http://schemas.microsoft.com/office/powerpoint/2010/main" val="11990392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fig1b.jpg"/>
          <p:cNvPicPr>
            <a:picLocks noGrp="1" noChangeAspect="1"/>
          </p:cNvPicPr>
          <p:nvPr>
            <p:ph sz="quarter" idx="1"/>
          </p:nvPr>
        </p:nvPicPr>
        <p:blipFill>
          <a:blip r:embed="rId2">
            <a:extLst>
              <a:ext uri="{28A0092B-C50C-407E-A947-70E740481C1C}">
                <a14:useLocalDpi xmlns:a14="http://schemas.microsoft.com/office/drawing/2010/main" val="0"/>
              </a:ext>
            </a:extLst>
          </a:blip>
          <a:srcRect l="-24430" r="-24430"/>
          <a:stretch>
            <a:fillRect/>
          </a:stretch>
        </p:blipFill>
        <p:spPr/>
      </p:pic>
    </p:spTree>
    <p:extLst>
      <p:ext uri="{BB962C8B-B14F-4D97-AF65-F5344CB8AC3E}">
        <p14:creationId xmlns:p14="http://schemas.microsoft.com/office/powerpoint/2010/main" val="28965213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pic>
        <p:nvPicPr>
          <p:cNvPr id="4" name="Content Placeholder 3" descr="CRP ve PCT metaanaliz.png"/>
          <p:cNvPicPr>
            <a:picLocks noGrp="1" noChangeAspect="1"/>
          </p:cNvPicPr>
          <p:nvPr>
            <p:ph sz="quarter" idx="1"/>
          </p:nvPr>
        </p:nvPicPr>
        <p:blipFill>
          <a:blip r:embed="rId2">
            <a:extLst>
              <a:ext uri="{28A0092B-C50C-407E-A947-70E740481C1C}">
                <a14:useLocalDpi xmlns:a14="http://schemas.microsoft.com/office/drawing/2010/main" val="0"/>
              </a:ext>
            </a:extLst>
          </a:blip>
          <a:srcRect l="-14238" r="-14238"/>
          <a:stretch>
            <a:fillRect/>
          </a:stretch>
        </p:blipFill>
        <p:spPr>
          <a:xfrm>
            <a:off x="-1132243" y="956953"/>
            <a:ext cx="11398921" cy="5744227"/>
          </a:xfrm>
        </p:spPr>
      </p:pic>
    </p:spTree>
    <p:extLst>
      <p:ext uri="{BB962C8B-B14F-4D97-AF65-F5344CB8AC3E}">
        <p14:creationId xmlns:p14="http://schemas.microsoft.com/office/powerpoint/2010/main" val="7514527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CT ve COPD.png"/>
          <p:cNvPicPr>
            <a:picLocks noGrp="1" noChangeAspect="1"/>
          </p:cNvPicPr>
          <p:nvPr>
            <p:ph sz="quarter" idx="1"/>
          </p:nvPr>
        </p:nvPicPr>
        <p:blipFill>
          <a:blip r:embed="rId2">
            <a:extLst>
              <a:ext uri="{28A0092B-C50C-407E-A947-70E740481C1C}">
                <a14:useLocalDpi xmlns:a14="http://schemas.microsoft.com/office/drawing/2010/main" val="0"/>
              </a:ext>
            </a:extLst>
          </a:blip>
          <a:srcRect l="-52904" r="-52904"/>
          <a:stretch>
            <a:fillRect/>
          </a:stretch>
        </p:blipFill>
        <p:spPr>
          <a:xfrm>
            <a:off x="-1178143" y="0"/>
            <a:ext cx="11812036" cy="6629400"/>
          </a:xfrm>
        </p:spPr>
      </p:pic>
    </p:spTree>
    <p:extLst>
      <p:ext uri="{BB962C8B-B14F-4D97-AF65-F5344CB8AC3E}">
        <p14:creationId xmlns:p14="http://schemas.microsoft.com/office/powerpoint/2010/main" val="36373150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CT bronchiectaisi.png"/>
          <p:cNvPicPr>
            <a:picLocks noGrp="1" noChangeAspect="1"/>
          </p:cNvPicPr>
          <p:nvPr>
            <p:ph sz="quarter" idx="1"/>
          </p:nvPr>
        </p:nvPicPr>
        <p:blipFill>
          <a:blip r:embed="rId2">
            <a:extLst>
              <a:ext uri="{28A0092B-C50C-407E-A947-70E740481C1C}">
                <a14:useLocalDpi xmlns:a14="http://schemas.microsoft.com/office/drawing/2010/main" val="0"/>
              </a:ext>
            </a:extLst>
          </a:blip>
          <a:srcRect l="-442" r="-442"/>
          <a:stretch>
            <a:fillRect/>
          </a:stretch>
        </p:blipFill>
        <p:spPr>
          <a:xfrm>
            <a:off x="301752" y="428386"/>
            <a:ext cx="8503920" cy="6226896"/>
          </a:xfrm>
        </p:spPr>
      </p:pic>
    </p:spTree>
    <p:extLst>
      <p:ext uri="{BB962C8B-B14F-4D97-AF65-F5344CB8AC3E}">
        <p14:creationId xmlns:p14="http://schemas.microsoft.com/office/powerpoint/2010/main" val="9971141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sz="quarter" idx="1"/>
          </p:nvPr>
        </p:nvSpPr>
        <p:spPr/>
        <p:txBody>
          <a:bodyPr>
            <a:normAutofit lnSpcReduction="10000"/>
          </a:bodyPr>
          <a:lstStyle/>
          <a:p>
            <a:r>
              <a:rPr lang="en-US" dirty="0"/>
              <a:t>C-reactive protein (CRP) and </a:t>
            </a:r>
            <a:r>
              <a:rPr lang="en-US" dirty="0" err="1"/>
              <a:t>procalcitonin</a:t>
            </a:r>
            <a:r>
              <a:rPr lang="en-US" dirty="0"/>
              <a:t> (PCT) are inflammatory markers used in the diagnosis and follow-up of infectious diseases. </a:t>
            </a:r>
            <a:endParaRPr lang="en-US" dirty="0" smtClean="0"/>
          </a:p>
          <a:p>
            <a:endParaRPr lang="en-US" dirty="0" smtClean="0"/>
          </a:p>
          <a:p>
            <a:r>
              <a:rPr lang="en-US" dirty="0" smtClean="0"/>
              <a:t>Diagnosis </a:t>
            </a:r>
            <a:r>
              <a:rPr lang="en-US" dirty="0"/>
              <a:t>of CF </a:t>
            </a:r>
            <a:r>
              <a:rPr lang="en-US" dirty="0" smtClean="0"/>
              <a:t>exacerbation  </a:t>
            </a:r>
            <a:r>
              <a:rPr lang="en-US" dirty="0"/>
              <a:t>based on an increase in white blood cells (WBC) in complete blood count, inflammatory markers, C-reactive protein (CRP), and erythrocyte sedimentation rate</a:t>
            </a:r>
            <a:r>
              <a:rPr lang="en-US" dirty="0" smtClean="0"/>
              <a:t>.</a:t>
            </a:r>
          </a:p>
          <a:p>
            <a:endParaRPr lang="en-US" dirty="0"/>
          </a:p>
          <a:p>
            <a:r>
              <a:rPr lang="en-US" dirty="0" smtClean="0"/>
              <a:t>Still there is no only one gold standard marker for exacerbations of CF or non CF patients</a:t>
            </a:r>
            <a:endParaRPr lang="tr-TR" dirty="0"/>
          </a:p>
          <a:p>
            <a:endParaRPr lang="en-US" dirty="0" smtClean="0"/>
          </a:p>
          <a:p>
            <a:endParaRPr lang="en-US" dirty="0"/>
          </a:p>
          <a:p>
            <a:endParaRPr lang="en-US" dirty="0"/>
          </a:p>
        </p:txBody>
      </p:sp>
    </p:spTree>
    <p:extLst>
      <p:ext uri="{BB962C8B-B14F-4D97-AF65-F5344CB8AC3E}">
        <p14:creationId xmlns:p14="http://schemas.microsoft.com/office/powerpoint/2010/main" val="11141817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 name="Content Placeholder 3" descr="PCT ve CF.png"/>
          <p:cNvPicPr>
            <a:picLocks noGrp="1" noChangeAspect="1"/>
          </p:cNvPicPr>
          <p:nvPr>
            <p:ph sz="quarter" idx="1"/>
          </p:nvPr>
        </p:nvPicPr>
        <p:blipFill>
          <a:blip r:embed="rId2">
            <a:extLst>
              <a:ext uri="{28A0092B-C50C-407E-A947-70E740481C1C}">
                <a14:useLocalDpi xmlns:a14="http://schemas.microsoft.com/office/drawing/2010/main" val="0"/>
              </a:ext>
            </a:extLst>
          </a:blip>
          <a:srcRect l="-17228" r="-17228"/>
          <a:stretch>
            <a:fillRect/>
          </a:stretch>
        </p:blipFill>
        <p:spPr>
          <a:xfrm>
            <a:off x="0" y="987551"/>
            <a:ext cx="9532252" cy="5698329"/>
          </a:xfrm>
        </p:spPr>
      </p:pic>
    </p:spTree>
    <p:extLst>
      <p:ext uri="{BB962C8B-B14F-4D97-AF65-F5344CB8AC3E}">
        <p14:creationId xmlns:p14="http://schemas.microsoft.com/office/powerpoint/2010/main" val="12002293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ct ve cf esr.png"/>
          <p:cNvPicPr>
            <a:picLocks noGrp="1" noChangeAspect="1"/>
          </p:cNvPicPr>
          <p:nvPr>
            <p:ph sz="quarter" idx="1"/>
          </p:nvPr>
        </p:nvPicPr>
        <p:blipFill>
          <a:blip r:embed="rId2">
            <a:extLst>
              <a:ext uri="{28A0092B-C50C-407E-A947-70E740481C1C}">
                <a14:useLocalDpi xmlns:a14="http://schemas.microsoft.com/office/drawing/2010/main" val="0"/>
              </a:ext>
            </a:extLst>
          </a:blip>
          <a:srcRect l="-30523" r="-30523"/>
          <a:stretch>
            <a:fillRect/>
          </a:stretch>
        </p:blipFill>
        <p:spPr>
          <a:xfrm>
            <a:off x="-1116940" y="228600"/>
            <a:ext cx="11444822" cy="6333993"/>
          </a:xfrm>
        </p:spPr>
      </p:pic>
    </p:spTree>
    <p:extLst>
      <p:ext uri="{BB962C8B-B14F-4D97-AF65-F5344CB8AC3E}">
        <p14:creationId xmlns:p14="http://schemas.microsoft.com/office/powerpoint/2010/main" val="40234186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Considering the shortcomings of this study, only a limited number of patients could be included because of data loss and the retrospective nature. </a:t>
            </a:r>
            <a:endParaRPr lang="en-US" dirty="0" smtClean="0"/>
          </a:p>
          <a:p>
            <a:r>
              <a:rPr lang="en-US" dirty="0" smtClean="0"/>
              <a:t>Also</a:t>
            </a:r>
            <a:r>
              <a:rPr lang="en-US" dirty="0"/>
              <a:t>, short- and long-term outcomes of patients were not included</a:t>
            </a:r>
            <a:r>
              <a:rPr lang="en-US" dirty="0" smtClean="0"/>
              <a:t>.</a:t>
            </a:r>
          </a:p>
          <a:p>
            <a:r>
              <a:rPr lang="en-US" dirty="0" smtClean="0"/>
              <a:t>Although </a:t>
            </a:r>
            <a:r>
              <a:rPr lang="en-US" dirty="0"/>
              <a:t>the study population was familiar with the signs and symptoms of chronic diseases, the presence of a subjective group of symptoms potentially affected the inflammatory marker levels on the day of admission because of the admission time</a:t>
            </a:r>
            <a:r>
              <a:rPr lang="en-US" dirty="0" smtClean="0"/>
              <a:t>.</a:t>
            </a:r>
          </a:p>
          <a:p>
            <a:r>
              <a:rPr lang="en-US" dirty="0" smtClean="0"/>
              <a:t>Cut-off levels for </a:t>
            </a:r>
            <a:r>
              <a:rPr lang="en-US" dirty="0" smtClean="0"/>
              <a:t>PCT marker </a:t>
            </a:r>
            <a:r>
              <a:rPr lang="en-US" dirty="0" smtClean="0"/>
              <a:t>used as in bloodstream infection levels because there is no standardized levels for respiratory tract infection</a:t>
            </a:r>
            <a:endParaRPr lang="tr-TR" dirty="0"/>
          </a:p>
          <a:p>
            <a:endParaRPr lang="en-US" dirty="0"/>
          </a:p>
        </p:txBody>
      </p:sp>
    </p:spTree>
    <p:extLst>
      <p:ext uri="{BB962C8B-B14F-4D97-AF65-F5344CB8AC3E}">
        <p14:creationId xmlns:p14="http://schemas.microsoft.com/office/powerpoint/2010/main" val="1185898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dirty="0"/>
              <a:t>Elevated levels of CRP and PCT </a:t>
            </a:r>
            <a:r>
              <a:rPr lang="en-US" dirty="0" smtClean="0"/>
              <a:t>(at the time of diagnosis) in </a:t>
            </a:r>
            <a:r>
              <a:rPr lang="en-US" dirty="0"/>
              <a:t>CF patients </a:t>
            </a:r>
            <a:r>
              <a:rPr lang="en-US" dirty="0" smtClean="0"/>
              <a:t>were </a:t>
            </a:r>
            <a:r>
              <a:rPr lang="en-US" dirty="0"/>
              <a:t>associated with prolonged hospitalization</a:t>
            </a:r>
            <a:r>
              <a:rPr lang="en-US" dirty="0" smtClean="0"/>
              <a:t>.</a:t>
            </a:r>
          </a:p>
          <a:p>
            <a:r>
              <a:rPr lang="en-US" dirty="0"/>
              <a:t>Superiority to each </a:t>
            </a:r>
            <a:r>
              <a:rPr lang="en-US" dirty="0" smtClean="0"/>
              <a:t>other  </a:t>
            </a:r>
            <a:r>
              <a:rPr lang="en-US" dirty="0"/>
              <a:t>was not detected.</a:t>
            </a:r>
            <a:endParaRPr lang="tr-TR" dirty="0"/>
          </a:p>
          <a:p>
            <a:pPr marL="0" indent="0">
              <a:buNone/>
            </a:pPr>
            <a:r>
              <a:rPr lang="en-US" dirty="0"/>
              <a:t> </a:t>
            </a:r>
            <a:endParaRPr lang="en-US" dirty="0" smtClean="0"/>
          </a:p>
          <a:p>
            <a:r>
              <a:rPr lang="en-US" dirty="0" smtClean="0"/>
              <a:t> </a:t>
            </a:r>
            <a:r>
              <a:rPr lang="en-US" dirty="0"/>
              <a:t>It should also be remembered that clinically significant reduction of CRP and PCT on the third day under treatment in both bronchiectasis groups is warranted.</a:t>
            </a:r>
            <a:endParaRPr lang="tr-TR" dirty="0"/>
          </a:p>
          <a:p>
            <a:endParaRPr lang="en-US" dirty="0"/>
          </a:p>
        </p:txBody>
      </p:sp>
    </p:spTree>
    <p:extLst>
      <p:ext uri="{BB962C8B-B14F-4D97-AF65-F5344CB8AC3E}">
        <p14:creationId xmlns:p14="http://schemas.microsoft.com/office/powerpoint/2010/main" val="39851679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err="1"/>
              <a:t>Procalcitonin</a:t>
            </a:r>
            <a:r>
              <a:rPr lang="en-US" dirty="0"/>
              <a:t> (PCT) is a peptide precursor of the hormone calcitonin; it is also a newly identified infection marker. It can be detected at high levels in bacterial diseases </a:t>
            </a:r>
            <a:endParaRPr lang="en-US" dirty="0" smtClean="0"/>
          </a:p>
          <a:p>
            <a:r>
              <a:rPr lang="en-US" dirty="0" smtClean="0"/>
              <a:t> </a:t>
            </a:r>
            <a:r>
              <a:rPr lang="en-US" dirty="0"/>
              <a:t>PCT also has shorter durations for reaching peak levels than CRP (8 h </a:t>
            </a:r>
            <a:r>
              <a:rPr lang="en-US" dirty="0" err="1"/>
              <a:t>vs</a:t>
            </a:r>
            <a:r>
              <a:rPr lang="en-US" dirty="0"/>
              <a:t> 36 h) </a:t>
            </a:r>
            <a:endParaRPr lang="en-US" dirty="0" smtClean="0"/>
          </a:p>
          <a:p>
            <a:r>
              <a:rPr lang="en-US" dirty="0"/>
              <a:t>Although it is difficult to define a gold standard for an infectious marker, meta-analyses have shown that PCT is more sensitive (88% </a:t>
            </a:r>
            <a:r>
              <a:rPr lang="en-US" dirty="0" err="1"/>
              <a:t>vs</a:t>
            </a:r>
            <a:r>
              <a:rPr lang="en-US" dirty="0"/>
              <a:t> 75%) and specific (81% </a:t>
            </a:r>
            <a:r>
              <a:rPr lang="en-US" dirty="0" err="1"/>
              <a:t>vs</a:t>
            </a:r>
            <a:r>
              <a:rPr lang="en-US" dirty="0"/>
              <a:t> 76%) in bacterial infections </a:t>
            </a:r>
            <a:endParaRPr lang="en-US" dirty="0" smtClean="0"/>
          </a:p>
          <a:p>
            <a:endParaRPr lang="en-US" dirty="0"/>
          </a:p>
        </p:txBody>
      </p:sp>
      <p:sp>
        <p:nvSpPr>
          <p:cNvPr id="4" name="Rectangle 3"/>
          <p:cNvSpPr/>
          <p:nvPr/>
        </p:nvSpPr>
        <p:spPr>
          <a:xfrm>
            <a:off x="673225" y="6037491"/>
            <a:ext cx="7742086" cy="430887"/>
          </a:xfrm>
          <a:prstGeom prst="rect">
            <a:avLst/>
          </a:prstGeom>
        </p:spPr>
        <p:txBody>
          <a:bodyPr wrap="square">
            <a:spAutoFit/>
          </a:bodyPr>
          <a:lstStyle/>
          <a:p>
            <a:r>
              <a:rPr lang="tr-TR" sz="1100" dirty="0" err="1"/>
              <a:t>Simon</a:t>
            </a:r>
            <a:r>
              <a:rPr lang="tr-TR" sz="1100" dirty="0"/>
              <a:t> L, </a:t>
            </a:r>
            <a:r>
              <a:rPr lang="tr-TR" sz="1100" dirty="0" err="1"/>
              <a:t>Gauvin</a:t>
            </a:r>
            <a:r>
              <a:rPr lang="tr-TR" sz="1100" dirty="0"/>
              <a:t> F, </a:t>
            </a:r>
            <a:r>
              <a:rPr lang="tr-TR" sz="1100" dirty="0" err="1"/>
              <a:t>Amre</a:t>
            </a:r>
            <a:r>
              <a:rPr lang="tr-TR" sz="1100" dirty="0"/>
              <a:t> DK, Saint-Louis P, </a:t>
            </a:r>
            <a:r>
              <a:rPr lang="tr-TR" sz="1100" dirty="0" err="1"/>
              <a:t>Lacroix</a:t>
            </a:r>
            <a:r>
              <a:rPr lang="tr-TR" sz="1100" dirty="0"/>
              <a:t> J. Serum </a:t>
            </a:r>
            <a:r>
              <a:rPr lang="tr-TR" sz="1100" dirty="0" err="1"/>
              <a:t>procalcitonin</a:t>
            </a:r>
            <a:r>
              <a:rPr lang="tr-TR" sz="1100" dirty="0"/>
              <a:t> </a:t>
            </a:r>
            <a:r>
              <a:rPr lang="tr-TR" sz="1100" dirty="0" err="1"/>
              <a:t>and</a:t>
            </a:r>
            <a:r>
              <a:rPr lang="tr-TR" sz="1100" dirty="0"/>
              <a:t> C-</a:t>
            </a:r>
            <a:r>
              <a:rPr lang="tr-TR" sz="1100" dirty="0" err="1"/>
              <a:t>reactive</a:t>
            </a:r>
            <a:r>
              <a:rPr lang="tr-TR" sz="1100" dirty="0"/>
              <a:t> protein </a:t>
            </a:r>
            <a:r>
              <a:rPr lang="tr-TR" sz="1100" dirty="0" err="1"/>
              <a:t>levels</a:t>
            </a:r>
            <a:r>
              <a:rPr lang="tr-TR" sz="1100" dirty="0"/>
              <a:t> as </a:t>
            </a:r>
            <a:r>
              <a:rPr lang="tr-TR" sz="1100" dirty="0" err="1"/>
              <a:t>markers</a:t>
            </a:r>
            <a:r>
              <a:rPr lang="tr-TR" sz="1100" dirty="0"/>
              <a:t> of </a:t>
            </a:r>
            <a:r>
              <a:rPr lang="tr-TR" sz="1100" dirty="0" err="1"/>
              <a:t>bacterial</a:t>
            </a:r>
            <a:r>
              <a:rPr lang="tr-TR" sz="1100" dirty="0"/>
              <a:t> </a:t>
            </a:r>
            <a:r>
              <a:rPr lang="tr-TR" sz="1100" dirty="0" err="1"/>
              <a:t>infection</a:t>
            </a:r>
            <a:r>
              <a:rPr lang="tr-TR" sz="1100" dirty="0"/>
              <a:t>: a </a:t>
            </a:r>
            <a:r>
              <a:rPr lang="tr-TR" sz="1100" dirty="0" err="1"/>
              <a:t>systematic</a:t>
            </a:r>
            <a:r>
              <a:rPr lang="tr-TR" sz="1100" dirty="0"/>
              <a:t> </a:t>
            </a:r>
            <a:r>
              <a:rPr lang="tr-TR" sz="1100" dirty="0" err="1"/>
              <a:t>review</a:t>
            </a:r>
            <a:r>
              <a:rPr lang="tr-TR" sz="1100" dirty="0"/>
              <a:t> </a:t>
            </a:r>
            <a:r>
              <a:rPr lang="tr-TR" sz="1100" dirty="0" err="1"/>
              <a:t>and</a:t>
            </a:r>
            <a:r>
              <a:rPr lang="tr-TR" sz="1100" dirty="0"/>
              <a:t> meta-</a:t>
            </a:r>
            <a:r>
              <a:rPr lang="tr-TR" sz="1100" dirty="0" err="1"/>
              <a:t>analysis</a:t>
            </a:r>
            <a:r>
              <a:rPr lang="tr-TR" sz="1100" dirty="0"/>
              <a:t>. </a:t>
            </a:r>
            <a:r>
              <a:rPr lang="tr-TR" sz="1100" dirty="0" err="1"/>
              <a:t>Clin</a:t>
            </a:r>
            <a:r>
              <a:rPr lang="tr-TR" sz="1100" dirty="0"/>
              <a:t> </a:t>
            </a:r>
            <a:r>
              <a:rPr lang="tr-TR" sz="1100" dirty="0" err="1"/>
              <a:t>Infect</a:t>
            </a:r>
            <a:r>
              <a:rPr lang="tr-TR" sz="1100" dirty="0"/>
              <a:t> </a:t>
            </a:r>
            <a:r>
              <a:rPr lang="tr-TR" sz="1100" dirty="0" err="1"/>
              <a:t>Dis</a:t>
            </a:r>
            <a:r>
              <a:rPr lang="tr-TR" sz="1100" dirty="0"/>
              <a:t> 2004;39:206–17. </a:t>
            </a:r>
            <a:r>
              <a:rPr lang="tr-TR" sz="1100" dirty="0" err="1"/>
              <a:t>doi</a:t>
            </a:r>
            <a:r>
              <a:rPr lang="tr-TR" sz="1100" dirty="0"/>
              <a:t>: 10.1086/421997 </a:t>
            </a:r>
            <a:endParaRPr lang="en-US" sz="1100" dirty="0"/>
          </a:p>
        </p:txBody>
      </p:sp>
    </p:spTree>
    <p:extLst>
      <p:ext uri="{BB962C8B-B14F-4D97-AF65-F5344CB8AC3E}">
        <p14:creationId xmlns:p14="http://schemas.microsoft.com/office/powerpoint/2010/main" val="38387542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The </a:t>
            </a:r>
            <a:r>
              <a:rPr lang="en-US" dirty="0"/>
              <a:t>aim of the study is to determine the contribution of CRP and PCT in severe acute exacerbations requiring hospitalization in adult CF and non-CF bronchiectasis patients.</a:t>
            </a:r>
            <a:endParaRPr lang="tr-TR" dirty="0"/>
          </a:p>
          <a:p>
            <a:endParaRPr lang="en-US" dirty="0"/>
          </a:p>
        </p:txBody>
      </p:sp>
    </p:spTree>
    <p:extLst>
      <p:ext uri="{BB962C8B-B14F-4D97-AF65-F5344CB8AC3E}">
        <p14:creationId xmlns:p14="http://schemas.microsoft.com/office/powerpoint/2010/main" val="23372685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This was a retrospective study including patients aged ≥18 years with acute CF exacerbation (study group) and non-CF bronchiectasis (control group) that were followed by the adult pulmonology clinic at our hospital between May 2013 and December 2016</a:t>
            </a:r>
            <a:r>
              <a:rPr lang="en-US" dirty="0" smtClean="0"/>
              <a:t>.</a:t>
            </a:r>
          </a:p>
          <a:p>
            <a:endParaRPr lang="en-US" dirty="0"/>
          </a:p>
          <a:p>
            <a:r>
              <a:rPr lang="en-US" dirty="0" smtClean="0"/>
              <a:t> </a:t>
            </a:r>
            <a:r>
              <a:rPr lang="en-US" dirty="0"/>
              <a:t>Totally, 102 non-CF bronchiectasis and 76 CF patients were reviewed and 119 hospitalizations were detected; however, 4 hospitalized patients were excluded because of transfer to other intensive care units and another 12 were excluded because of lack of </a:t>
            </a:r>
            <a:r>
              <a:rPr lang="en-US" dirty="0" smtClean="0"/>
              <a:t>data</a:t>
            </a:r>
          </a:p>
          <a:p>
            <a:endParaRPr lang="en-US" dirty="0"/>
          </a:p>
          <a:p>
            <a:pPr marL="0" indent="0">
              <a:buNone/>
            </a:pPr>
            <a:endParaRPr lang="en-US" sz="1600" dirty="0" smtClean="0"/>
          </a:p>
          <a:p>
            <a:endParaRPr lang="en-US" sz="1600" dirty="0"/>
          </a:p>
          <a:p>
            <a:r>
              <a:rPr lang="en-US" sz="1600" dirty="0" smtClean="0"/>
              <a:t>This study was approved by ethical committee of Marmara University School of Medicine </a:t>
            </a:r>
            <a:endParaRPr lang="tr-TR" sz="1600" dirty="0"/>
          </a:p>
          <a:p>
            <a:endParaRPr lang="en-US" dirty="0"/>
          </a:p>
        </p:txBody>
      </p:sp>
    </p:spTree>
    <p:extLst>
      <p:ext uri="{BB962C8B-B14F-4D97-AF65-F5344CB8AC3E}">
        <p14:creationId xmlns:p14="http://schemas.microsoft.com/office/powerpoint/2010/main" val="31034733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quarter" idx="1"/>
          </p:nvPr>
        </p:nvSpPr>
        <p:spPr/>
        <p:txBody>
          <a:bodyPr>
            <a:normAutofit lnSpcReduction="10000"/>
          </a:bodyPr>
          <a:lstStyle/>
          <a:p>
            <a:r>
              <a:rPr lang="en-US" sz="1600" dirty="0"/>
              <a:t>CF was diagnosed based on </a:t>
            </a:r>
            <a:r>
              <a:rPr lang="en-US" sz="1600" dirty="0" err="1"/>
              <a:t>pilocarpine</a:t>
            </a:r>
            <a:r>
              <a:rPr lang="en-US" sz="1600" dirty="0"/>
              <a:t> </a:t>
            </a:r>
            <a:r>
              <a:rPr lang="en-US" sz="1600" dirty="0" err="1"/>
              <a:t>iontophoresis</a:t>
            </a:r>
            <a:r>
              <a:rPr lang="en-US" sz="1600" dirty="0"/>
              <a:t>-induced sweat chloride levels ≥60 </a:t>
            </a:r>
            <a:r>
              <a:rPr lang="en-US" sz="1600" dirty="0" err="1"/>
              <a:t>mEq</a:t>
            </a:r>
            <a:r>
              <a:rPr lang="en-US" sz="1600" dirty="0"/>
              <a:t>/l or genetic analyses revealing two CF-related mutations and two CF-consistent clinical findings. </a:t>
            </a:r>
            <a:r>
              <a:rPr lang="tr-TR" sz="1600" dirty="0"/>
              <a:t> </a:t>
            </a:r>
            <a:endParaRPr lang="tr-TR" sz="1600" dirty="0" smtClean="0"/>
          </a:p>
          <a:p>
            <a:r>
              <a:rPr lang="en-US" sz="1600" dirty="0" smtClean="0"/>
              <a:t>Pulmonary </a:t>
            </a:r>
            <a:r>
              <a:rPr lang="en-US" sz="1600" dirty="0"/>
              <a:t>CF exacerbation was defined according to the Clinical Practice Guidelines Signs and Symptoms of Pulmonary Exacerbation </a:t>
            </a:r>
            <a:r>
              <a:rPr lang="tr-TR" sz="1600" dirty="0"/>
              <a:t> </a:t>
            </a:r>
            <a:endParaRPr lang="tr-TR" sz="1600" dirty="0" smtClean="0"/>
          </a:p>
          <a:p>
            <a:r>
              <a:rPr lang="en-US" sz="1200" i="1" dirty="0"/>
              <a:t>Cystic Fibrosis Foundation. Clinical practice guidelines for cystic fibrosis. Bethesda, MD: Cystic Fibrosis Foundation 1997.</a:t>
            </a:r>
            <a:endParaRPr lang="tr-TR" sz="1200" i="1" dirty="0"/>
          </a:p>
          <a:p>
            <a:endParaRPr lang="en-US" sz="1600" dirty="0" smtClean="0"/>
          </a:p>
          <a:p>
            <a:endParaRPr lang="en-US" sz="1600" dirty="0"/>
          </a:p>
          <a:p>
            <a:r>
              <a:rPr lang="en-US" sz="1600" dirty="0" smtClean="0"/>
              <a:t>Non</a:t>
            </a:r>
            <a:r>
              <a:rPr lang="en-US" sz="1600" dirty="0"/>
              <a:t>-CF bronchiectasis patients were defined by excluding CF but confirming bronchiectasis by high resolution computed tomography. At least two clinically elevated respiratory symptoms, such as cough, increased sputum amounts, color change of sputum, and</a:t>
            </a:r>
            <a:r>
              <a:rPr lang="tr-TR" sz="1600" dirty="0"/>
              <a:t> </a:t>
            </a:r>
            <a:r>
              <a:rPr lang="en-US" sz="1600" dirty="0"/>
              <a:t> increased dyspnea were accepted as non-CF bronchiectasis exacerbation</a:t>
            </a:r>
            <a:r>
              <a:rPr lang="en-US" sz="1600" dirty="0" smtClean="0"/>
              <a:t>.</a:t>
            </a:r>
          </a:p>
          <a:p>
            <a:endParaRPr lang="en-US" sz="1600" dirty="0"/>
          </a:p>
          <a:p>
            <a:r>
              <a:rPr lang="en-US" sz="1600" dirty="0"/>
              <a:t>PCT was measured in duplicates using 50 </a:t>
            </a:r>
            <a:r>
              <a:rPr lang="en-US" sz="1600" dirty="0" err="1"/>
              <a:t>μl</a:t>
            </a:r>
            <a:r>
              <a:rPr lang="en-US" sz="1600" dirty="0"/>
              <a:t> serum by the time-resolved amplified </a:t>
            </a:r>
            <a:r>
              <a:rPr lang="en-US" sz="1600" dirty="0" err="1"/>
              <a:t>cryptate</a:t>
            </a:r>
            <a:r>
              <a:rPr lang="en-US" sz="1600" dirty="0"/>
              <a:t> emission technology (Brahms, England), whereas CRP was measured using 25 </a:t>
            </a:r>
            <a:r>
              <a:rPr lang="en-US" sz="1600" dirty="0" err="1"/>
              <a:t>μl</a:t>
            </a:r>
            <a:r>
              <a:rPr lang="en-US" sz="1600" dirty="0"/>
              <a:t> serum by an automated analyzer (Abbott Architect, Illinois)</a:t>
            </a:r>
            <a:r>
              <a:rPr lang="en-US" sz="1600" dirty="0">
                <a:solidFill>
                  <a:srgbClr val="FF0000"/>
                </a:solidFill>
              </a:rPr>
              <a:t>. Cut-off values of 0.5 </a:t>
            </a:r>
            <a:r>
              <a:rPr lang="en-US" sz="1600" dirty="0" err="1">
                <a:solidFill>
                  <a:srgbClr val="FF0000"/>
                </a:solidFill>
              </a:rPr>
              <a:t>ng</a:t>
            </a:r>
            <a:r>
              <a:rPr lang="en-US" sz="1600" dirty="0">
                <a:solidFill>
                  <a:srgbClr val="FF0000"/>
                </a:solidFill>
              </a:rPr>
              <a:t>/ml for PCT and 5 mg/l for CRP were maintained. WBC counts &gt;10000 indicated leukocytosis.</a:t>
            </a:r>
            <a:endParaRPr lang="tr-TR" sz="1600" dirty="0">
              <a:solidFill>
                <a:srgbClr val="FF0000"/>
              </a:solidFill>
            </a:endParaRPr>
          </a:p>
          <a:p>
            <a:endParaRPr lang="tr-TR" sz="1600" dirty="0"/>
          </a:p>
        </p:txBody>
      </p:sp>
    </p:spTree>
    <p:extLst>
      <p:ext uri="{BB962C8B-B14F-4D97-AF65-F5344CB8AC3E}">
        <p14:creationId xmlns:p14="http://schemas.microsoft.com/office/powerpoint/2010/main" val="6643265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quarter" idx="1"/>
          </p:nvPr>
        </p:nvSpPr>
        <p:spPr/>
        <p:txBody>
          <a:bodyPr>
            <a:normAutofit fontScale="92500"/>
          </a:bodyPr>
          <a:lstStyle/>
          <a:p>
            <a:r>
              <a:rPr lang="en-US" dirty="0"/>
              <a:t>Finally, a total of 52 hospitalizations of 18 CF patients and 51 hospitalizations of 20 non-CF bronchiectasis patients were included in the study. </a:t>
            </a:r>
            <a:endParaRPr lang="en-US" dirty="0" smtClean="0"/>
          </a:p>
          <a:p>
            <a:r>
              <a:rPr lang="en-US" dirty="0" smtClean="0"/>
              <a:t>Patient </a:t>
            </a:r>
            <a:r>
              <a:rPr lang="en-US" dirty="0"/>
              <a:t>age, gender, body mass index (BMI), smoking history, chronic illness history, regular medications, colonization status, pulmonary function tests performed during last stabilization period, hospitalization history and duration, exacerbation criteria, antibiotics used during hospitalization, sputum cultures, and daily CRP and PCT levels during hospitalization were recorded</a:t>
            </a:r>
            <a:r>
              <a:rPr lang="tr-TR" dirty="0"/>
              <a:t> </a:t>
            </a:r>
            <a:endParaRPr lang="en-US" dirty="0"/>
          </a:p>
          <a:p>
            <a:endParaRPr lang="en-US" sz="1200" dirty="0" smtClean="0"/>
          </a:p>
          <a:p>
            <a:r>
              <a:rPr lang="en-US" sz="1200" dirty="0" smtClean="0"/>
              <a:t>This </a:t>
            </a:r>
            <a:r>
              <a:rPr lang="en-US" sz="1200" dirty="0"/>
              <a:t>study was approved by ethical committee of Marmara University School of Medicine </a:t>
            </a:r>
            <a:endParaRPr lang="tr-TR" sz="1200" dirty="0"/>
          </a:p>
          <a:p>
            <a:endParaRPr lang="en-US" dirty="0"/>
          </a:p>
          <a:p>
            <a:endParaRPr lang="en-US" dirty="0"/>
          </a:p>
          <a:p>
            <a:endParaRPr lang="en-US" dirty="0"/>
          </a:p>
        </p:txBody>
      </p:sp>
    </p:spTree>
    <p:extLst>
      <p:ext uri="{BB962C8B-B14F-4D97-AF65-F5344CB8AC3E}">
        <p14:creationId xmlns:p14="http://schemas.microsoft.com/office/powerpoint/2010/main" val="13586323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Analyses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a:t>Statistical analyses were performed using the SPSS program, version 23.0. Normal distribution of variables was examined using histogram graphs and the Kolmogorov–Smirnov test</a:t>
            </a:r>
            <a:r>
              <a:rPr lang="tr-TR" dirty="0"/>
              <a:t> </a:t>
            </a:r>
            <a:r>
              <a:rPr lang="en-US" dirty="0"/>
              <a:t>. The mean, standard deviation, median, and minimum–maximum values were used when descriptive analyses were presented, and 2 × </a:t>
            </a:r>
            <a:r>
              <a:rPr lang="tr-TR" dirty="0"/>
              <a:t> </a:t>
            </a:r>
            <a:r>
              <a:rPr lang="en-US" dirty="0"/>
              <a:t>2 tables were used to compare variables with the Pearson’s chi-squared and Fisher's exact tests. When normal (parametric) variables were evaluated, the student’s </a:t>
            </a:r>
            <a:r>
              <a:rPr lang="en-US" i="1" dirty="0"/>
              <a:t>t</a:t>
            </a:r>
            <a:r>
              <a:rPr lang="en-US" dirty="0"/>
              <a:t>-test was used for independent groups; when non-normal (non-parametric) variables were evaluated between groups, the Mann–Whitney U Test was used. The Spearman’s correlation test was used to analyze the correlation among measured data. A </a:t>
            </a:r>
            <a:r>
              <a:rPr lang="en-US" i="1" dirty="0"/>
              <a:t>P</a:t>
            </a:r>
            <a:r>
              <a:rPr lang="en-US" dirty="0"/>
              <a:t>-value of &lt;0.05 was considered statistically significant.</a:t>
            </a:r>
            <a:endParaRPr lang="tr-TR" dirty="0"/>
          </a:p>
          <a:p>
            <a:endParaRPr lang="tr-TR" dirty="0"/>
          </a:p>
        </p:txBody>
      </p:sp>
    </p:spTree>
    <p:extLst>
      <p:ext uri="{BB962C8B-B14F-4D97-AF65-F5344CB8AC3E}">
        <p14:creationId xmlns:p14="http://schemas.microsoft.com/office/powerpoint/2010/main" val="8744937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Demographic data of both groups were </a:t>
            </a:r>
            <a:r>
              <a:rPr lang="en-US" dirty="0" err="1"/>
              <a:t>similiar</a:t>
            </a:r>
            <a:r>
              <a:rPr lang="en-US" dirty="0"/>
              <a:t>. The mean length of hospitalization was 10.6 ± 2.5 days in CF patients and 10.0 ± 1.9 days in patients with non-CF bronchiectasis (p&gt; 0.05). </a:t>
            </a:r>
            <a:endParaRPr lang="en-US" dirty="0" smtClean="0"/>
          </a:p>
          <a:p>
            <a:r>
              <a:rPr lang="en-US" dirty="0" smtClean="0"/>
              <a:t>CRP </a:t>
            </a:r>
            <a:r>
              <a:rPr lang="en-US" dirty="0"/>
              <a:t>and PCT levels were positively correlated with length of hospitalization (r: 0.501, p: 0.0001 and r: 0.289, p &lt;0.04, respectively) in CF patients, but not in non-CF patients. </a:t>
            </a:r>
            <a:endParaRPr lang="en-US" dirty="0" smtClean="0"/>
          </a:p>
          <a:p>
            <a:r>
              <a:rPr lang="en-US" dirty="0" smtClean="0"/>
              <a:t>Upon </a:t>
            </a:r>
            <a:r>
              <a:rPr lang="en-US" dirty="0"/>
              <a:t>examination of day 0 WBC, CRP, and PCT levels, no statistical significance was observed between positive and negative culture patients in both CF and non-CF patients </a:t>
            </a:r>
            <a:endParaRPr lang="en-US" dirty="0" smtClean="0"/>
          </a:p>
        </p:txBody>
      </p:sp>
    </p:spTree>
    <p:extLst>
      <p:ext uri="{BB962C8B-B14F-4D97-AF65-F5344CB8AC3E}">
        <p14:creationId xmlns:p14="http://schemas.microsoft.com/office/powerpoint/2010/main" val="1145891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443</TotalTime>
  <Words>956</Words>
  <Application>Microsoft Macintosh PowerPoint</Application>
  <PresentationFormat>On-screen Show (4:3)</PresentationFormat>
  <Paragraphs>69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Procalcitonin and C-Reactive Protein in Hospitalized Adult Cystic Fibrosis and Non-Cystic Fibrosis Bronchiectasis Patients with Exacerbation </vt:lpstr>
      <vt:lpstr>Aim</vt:lpstr>
      <vt:lpstr>PowerPoint Presentation</vt:lpstr>
      <vt:lpstr>Aim</vt:lpstr>
      <vt:lpstr>Methods </vt:lpstr>
      <vt:lpstr>Methods</vt:lpstr>
      <vt:lpstr>Methods</vt:lpstr>
      <vt:lpstr>Statistical Analyses</vt:lpstr>
      <vt:lpstr>Results</vt:lpstr>
      <vt:lpstr>Results</vt:lpstr>
      <vt:lpstr>Results</vt:lpstr>
      <vt:lpstr>Results</vt:lpstr>
      <vt:lpstr>Results</vt:lpstr>
      <vt:lpstr>Results</vt:lpstr>
      <vt:lpstr>Results</vt:lpstr>
      <vt:lpstr>Results</vt:lpstr>
      <vt:lpstr>Discussion </vt:lpstr>
      <vt:lpstr>PowerPoint Presentation</vt:lpstr>
      <vt:lpstr>PowerPoint Presentation</vt:lpstr>
      <vt:lpstr>Discussion</vt:lpstr>
      <vt:lpstr>PowerPoint Presentation</vt:lpstr>
      <vt:lpstr>Limitations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Procalcitonin and C-Reactive Protein in Hospitalized Adult Cystic Fibrosis and Non-Cystic Fibrosis Bronchiectasis Patients with Exacerbation </dc:title>
  <dc:creator>Mac</dc:creator>
  <cp:lastModifiedBy>Mac</cp:lastModifiedBy>
  <cp:revision>23</cp:revision>
  <dcterms:created xsi:type="dcterms:W3CDTF">2018-03-16T07:08:47Z</dcterms:created>
  <dcterms:modified xsi:type="dcterms:W3CDTF">2018-03-21T16:09:34Z</dcterms:modified>
</cp:coreProperties>
</file>