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86" r:id="rId4"/>
    <p:sldId id="258" r:id="rId5"/>
    <p:sldId id="295" r:id="rId6"/>
    <p:sldId id="313" r:id="rId7"/>
    <p:sldId id="259" r:id="rId8"/>
    <p:sldId id="287" r:id="rId9"/>
    <p:sldId id="274" r:id="rId10"/>
    <p:sldId id="270" r:id="rId11"/>
    <p:sldId id="294" r:id="rId12"/>
    <p:sldId id="296" r:id="rId13"/>
    <p:sldId id="304" r:id="rId14"/>
    <p:sldId id="305" r:id="rId15"/>
    <p:sldId id="290" r:id="rId16"/>
    <p:sldId id="303" r:id="rId17"/>
    <p:sldId id="302" r:id="rId18"/>
    <p:sldId id="291" r:id="rId19"/>
    <p:sldId id="292" r:id="rId20"/>
    <p:sldId id="293" r:id="rId21"/>
    <p:sldId id="278" r:id="rId22"/>
    <p:sldId id="279" r:id="rId23"/>
    <p:sldId id="280" r:id="rId24"/>
    <p:sldId id="310" r:id="rId25"/>
    <p:sldId id="319" r:id="rId26"/>
    <p:sldId id="281" r:id="rId27"/>
    <p:sldId id="320" r:id="rId28"/>
    <p:sldId id="283" r:id="rId29"/>
    <p:sldId id="284" r:id="rId30"/>
    <p:sldId id="261" r:id="rId31"/>
    <p:sldId id="262" r:id="rId32"/>
    <p:sldId id="263" r:id="rId33"/>
    <p:sldId id="314" r:id="rId34"/>
    <p:sldId id="317" r:id="rId35"/>
    <p:sldId id="266" r:id="rId36"/>
    <p:sldId id="318" r:id="rId37"/>
    <p:sldId id="26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54"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956CB-12BD-4452-BEA7-6B2820D655E7}"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77AED-D419-4860-972B-6F65A45C261C}" type="slidenum">
              <a:rPr lang="en-US" smtClean="0"/>
              <a:t>‹#›</a:t>
            </a:fld>
            <a:endParaRPr lang="en-US"/>
          </a:p>
        </p:txBody>
      </p:sp>
    </p:spTree>
    <p:extLst>
      <p:ext uri="{BB962C8B-B14F-4D97-AF65-F5344CB8AC3E}">
        <p14:creationId xmlns:p14="http://schemas.microsoft.com/office/powerpoint/2010/main" val="58905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B8D01B-FF8F-4A04-B783-AABC150919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2955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Quality improvement at national level, center level, personal data for patient (how to apply QI to each of these</a:t>
            </a:r>
            <a:r>
              <a:rPr lang="en-US" baseline="0" dirty="0"/>
              <a:t> aspects of care) (overarching theme of talk: national level, center level, personal level plans—how the Registry impacts all of these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QI training components:</a:t>
            </a:r>
          </a:p>
          <a:p>
            <a:pPr marL="285750" indent="-285750">
              <a:buFont typeface="Arial"/>
              <a:buChar char="•"/>
            </a:pPr>
            <a:r>
              <a:rPr lang="en-US" dirty="0">
                <a:latin typeface="Arial" panose="020B0604020202020204" pitchFamily="34" charset="0"/>
                <a:cs typeface="Arial" panose="020B0604020202020204" pitchFamily="34" charset="0"/>
              </a:rPr>
              <a:t>Leadership development </a:t>
            </a:r>
          </a:p>
          <a:p>
            <a:pPr marL="285750" indent="-285750">
              <a:buFont typeface="Arial"/>
              <a:buChar char="•"/>
            </a:pPr>
            <a:r>
              <a:rPr lang="en-US" dirty="0">
                <a:latin typeface="Arial" panose="020B0604020202020204" pitchFamily="34" charset="0"/>
                <a:cs typeface="Arial" panose="020B0604020202020204" pitchFamily="34" charset="0"/>
              </a:rPr>
              <a:t>Needs assessments</a:t>
            </a:r>
          </a:p>
          <a:p>
            <a:pPr marL="285750" indent="-285750">
              <a:buFont typeface="Arial"/>
              <a:buChar char="•"/>
            </a:pPr>
            <a:r>
              <a:rPr lang="en-US" dirty="0">
                <a:latin typeface="Arial" panose="020B0604020202020204" pitchFamily="34" charset="0"/>
                <a:cs typeface="Arial" panose="020B0604020202020204" pitchFamily="34" charset="0"/>
              </a:rPr>
              <a:t>Measurement skills </a:t>
            </a:r>
          </a:p>
          <a:p>
            <a:pPr marL="285750" indent="-285750">
              <a:buFont typeface="Arial"/>
              <a:buChar char="•"/>
            </a:pPr>
            <a:r>
              <a:rPr lang="en-US" dirty="0">
                <a:latin typeface="Arial" panose="020B0604020202020204" pitchFamily="34" charset="0"/>
                <a:cs typeface="Arial" panose="020B0604020202020204" pitchFamily="34" charset="0"/>
              </a:rPr>
              <a:t>Improved communication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r>
              <a:rPr lang="en-US" baseline="0" dirty="0"/>
              <a:t>During the reflection period of writing the BMJ special supplement of ten years of CF care improvement, the idea emerged to explore moving from </a:t>
            </a:r>
            <a:r>
              <a:rPr lang="en-US" baseline="0" dirty="0" err="1"/>
              <a:t>pedi</a:t>
            </a:r>
            <a:r>
              <a:rPr lang="en-US" baseline="0" dirty="0"/>
              <a:t> and or adult clinics and care to an integrated system of care that we titled “</a:t>
            </a:r>
            <a:r>
              <a:rPr lang="en-US" baseline="0" dirty="0" err="1"/>
              <a:t>OneCF</a:t>
            </a:r>
            <a:r>
              <a:rPr lang="en-US" baseline="0" dirty="0"/>
              <a:t>” care.  This model was designed and tested as a pilot.  The RFA resulted in eight CF Centers with 14 CF Quality Coaches in pairs for each Center to participate in a 15 month learning collaborative.  New advanced improvement tools were introduced such as the “</a:t>
            </a:r>
            <a:r>
              <a:rPr lang="en-US" baseline="0" dirty="0" err="1"/>
              <a:t>Oobeya</a:t>
            </a:r>
            <a:r>
              <a:rPr lang="en-US" baseline="0" dirty="0"/>
              <a:t> Room” or the “Big Room”, workflow diagrams and Value Stream mapping to focus improvement on the lifespan of care from time of diagnoses through advanced care.  Essential to this integrated care system of care for people with CF is the building and enhancing communications and relationships between the pediatric and adult care teams.  We tested the validated relational coordination survey tool to increase awareness of communication and opportunities for improvement across the process of the hand of from pediatric to adult care.  We learned a great deal in the first </a:t>
            </a:r>
            <a:r>
              <a:rPr lang="en-US" baseline="0" dirty="0" err="1"/>
              <a:t>OneCF</a:t>
            </a:r>
            <a:r>
              <a:rPr lang="en-US" baseline="0" dirty="0"/>
              <a:t> LLC pilot and have just started the </a:t>
            </a:r>
            <a:r>
              <a:rPr lang="en-US" baseline="0" dirty="0" err="1"/>
              <a:t>OneCF</a:t>
            </a:r>
            <a:r>
              <a:rPr lang="en-US" baseline="0" dirty="0"/>
              <a:t> LLC2 series with six CF Centers and six coaches.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8D01B-FF8F-4A04-B783-AABC15091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41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4120D-88BC-41C8-8398-896D8C68C689}" type="slidenum">
              <a:rPr lang="en-US" altLang="en-US"/>
              <a:pPr/>
              <a:t>9</a:t>
            </a:fld>
            <a:endParaRPr lang="en-US" altLang="en-US"/>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a:xfrm>
            <a:off x="700088" y="4403725"/>
            <a:ext cx="5597525" cy="4171950"/>
          </a:xfrm>
        </p:spPr>
        <p:txBody>
          <a:bodyPr/>
          <a:lstStyle/>
          <a:p>
            <a:endParaRPr lang="en-US" altLang="en-US"/>
          </a:p>
        </p:txBody>
      </p:sp>
    </p:spTree>
    <p:extLst>
      <p:ext uri="{BB962C8B-B14F-4D97-AF65-F5344CB8AC3E}">
        <p14:creationId xmlns:p14="http://schemas.microsoft.com/office/powerpoint/2010/main" val="66455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77AED-D419-4860-972B-6F65A45C261C}" type="slidenum">
              <a:rPr lang="en-US" smtClean="0"/>
              <a:t>12</a:t>
            </a:fld>
            <a:endParaRPr lang="en-US"/>
          </a:p>
        </p:txBody>
      </p:sp>
    </p:spTree>
    <p:extLst>
      <p:ext uri="{BB962C8B-B14F-4D97-AF65-F5344CB8AC3E}">
        <p14:creationId xmlns:p14="http://schemas.microsoft.com/office/powerpoint/2010/main" val="98026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77AED-D419-4860-972B-6F65A45C261C}" type="slidenum">
              <a:rPr lang="en-US" smtClean="0"/>
              <a:t>13</a:t>
            </a:fld>
            <a:endParaRPr lang="en-US"/>
          </a:p>
        </p:txBody>
      </p:sp>
    </p:spTree>
    <p:extLst>
      <p:ext uri="{BB962C8B-B14F-4D97-AF65-F5344CB8AC3E}">
        <p14:creationId xmlns:p14="http://schemas.microsoft.com/office/powerpoint/2010/main" val="34075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77AED-D419-4860-972B-6F65A45C261C}" type="slidenum">
              <a:rPr lang="en-US" smtClean="0"/>
              <a:t>16</a:t>
            </a:fld>
            <a:endParaRPr lang="en-US"/>
          </a:p>
        </p:txBody>
      </p:sp>
    </p:spTree>
    <p:extLst>
      <p:ext uri="{BB962C8B-B14F-4D97-AF65-F5344CB8AC3E}">
        <p14:creationId xmlns:p14="http://schemas.microsoft.com/office/powerpoint/2010/main" val="153960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55283" indent="-290493" eaLnBrk="0" hangingPunct="0">
              <a:defRPr sz="2400">
                <a:solidFill>
                  <a:schemeClr val="tx1"/>
                </a:solidFill>
                <a:latin typeface="Arial" pitchFamily="34" charset="0"/>
                <a:ea typeface="ＭＳ Ｐゴシック" pitchFamily="34" charset="-128"/>
              </a:defRPr>
            </a:lvl2pPr>
            <a:lvl3pPr marL="1161974" indent="-232395" eaLnBrk="0" hangingPunct="0">
              <a:defRPr sz="2400">
                <a:solidFill>
                  <a:schemeClr val="tx1"/>
                </a:solidFill>
                <a:latin typeface="Arial" pitchFamily="34" charset="0"/>
                <a:ea typeface="ＭＳ Ｐゴシック" pitchFamily="34" charset="-128"/>
              </a:defRPr>
            </a:lvl3pPr>
            <a:lvl4pPr marL="1626763" indent="-232395" eaLnBrk="0" hangingPunct="0">
              <a:defRPr sz="2400">
                <a:solidFill>
                  <a:schemeClr val="tx1"/>
                </a:solidFill>
                <a:latin typeface="Arial" pitchFamily="34" charset="0"/>
                <a:ea typeface="ＭＳ Ｐゴシック" pitchFamily="34" charset="-128"/>
              </a:defRPr>
            </a:lvl4pPr>
            <a:lvl5pPr marL="2091553" indent="-232395" eaLnBrk="0" hangingPunct="0">
              <a:defRPr sz="2400">
                <a:solidFill>
                  <a:schemeClr val="tx1"/>
                </a:solidFill>
                <a:latin typeface="Arial" pitchFamily="34" charset="0"/>
                <a:ea typeface="ＭＳ Ｐゴシック" pitchFamily="34" charset="-128"/>
              </a:defRPr>
            </a:lvl5pPr>
            <a:lvl6pPr marL="2556342" indent="-2323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1132" indent="-2323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85921" indent="-2323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0711" indent="-2323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4A13C19-08ED-4BE1-8116-6BFCCF894BA7}" type="slidenum">
              <a:rPr lang="en-US" altLang="en-US" sz="1200"/>
              <a:pPr eaLnBrk="1" hangingPunct="1">
                <a:defRPr/>
              </a:pPr>
              <a:t>21</a:t>
            </a:fld>
            <a:endParaRPr lang="en-US" altLang="en-US" sz="1200"/>
          </a:p>
        </p:txBody>
      </p:sp>
      <p:sp>
        <p:nvSpPr>
          <p:cNvPr id="102402" name="Rectangle 2"/>
          <p:cNvSpPr>
            <a:spLocks noGrp="1" noRot="1" noChangeAspect="1" noChangeArrowheads="1" noTextEdit="1"/>
          </p:cNvSpPr>
          <p:nvPr>
            <p:ph type="sldImg"/>
          </p:nvPr>
        </p:nvSpPr>
        <p:spPr>
          <a:xfrm>
            <a:off x="403225" y="698500"/>
            <a:ext cx="6184900" cy="3478213"/>
          </a:xfrm>
          <a:ln/>
          <a:extLst/>
        </p:spPr>
      </p:sp>
      <p:sp>
        <p:nvSpPr>
          <p:cNvPr id="102403" name="Rectangle 3"/>
          <p:cNvSpPr>
            <a:spLocks noGrp="1" noChangeArrowheads="1"/>
          </p:cNvSpPr>
          <p:nvPr>
            <p:ph type="body" idx="1"/>
          </p:nvPr>
        </p:nvSpPr>
        <p:spPr>
          <a:xfrm>
            <a:off x="931334" y="4409758"/>
            <a:ext cx="5122333" cy="4177665"/>
          </a:xfrm>
        </p:spPr>
        <p:txBody>
          <a:bodyPr lIns="93767" tIns="46884" rIns="93767" bIns="46884"/>
          <a:lstStyle/>
          <a:p>
            <a:pPr eaLnBrk="1" hangingPunct="1">
              <a:defRPr/>
            </a:pPr>
            <a:r>
              <a:rPr lang="en-US" b="1" smtClean="0">
                <a:ea typeface="ＭＳ Ｐゴシック" charset="0"/>
              </a:rPr>
              <a:t>State the percentages for each organism.</a:t>
            </a:r>
          </a:p>
        </p:txBody>
      </p:sp>
    </p:spTree>
    <p:extLst>
      <p:ext uri="{BB962C8B-B14F-4D97-AF65-F5344CB8AC3E}">
        <p14:creationId xmlns:p14="http://schemas.microsoft.com/office/powerpoint/2010/main" val="425540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8D01B-FF8F-4A04-B783-AABC150919A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76635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goal here is to briefly cover the CFF registry history and acknowledge Warren Warwick who played a seminal role in its beginning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8D01B-FF8F-4A04-B783-AABC15091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99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available</a:t>
            </a:r>
            <a:r>
              <a:rPr lang="en-US" baseline="0" dirty="0"/>
              <a:t> online </a:t>
            </a:r>
          </a:p>
          <a:p>
            <a:endParaRPr lang="en-US" baseline="0" dirty="0"/>
          </a:p>
          <a:p>
            <a:r>
              <a:rPr lang="en-US" baseline="0" dirty="0"/>
              <a:t>Detailed description of what’s in the Registry: excel spreadsheet can be downloaded from website, which provides info on when variables became available for analysis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8D01B-FF8F-4A04-B783-AABC15091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281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0338" name="Line 2"/>
          <p:cNvSpPr>
            <a:spLocks noChangeShapeType="1"/>
          </p:cNvSpPr>
          <p:nvPr/>
        </p:nvSpPr>
        <p:spPr bwMode="auto">
          <a:xfrm>
            <a:off x="306413" y="1282700"/>
            <a:ext cx="11079239" cy="0"/>
          </a:xfrm>
          <a:prstGeom prst="line">
            <a:avLst/>
          </a:prstGeom>
          <a:noFill/>
          <a:ln w="28575">
            <a:solidFill>
              <a:srgbClr val="FFCC00"/>
            </a:solidFill>
            <a:round/>
            <a:headEnd/>
            <a:tailEnd/>
          </a:ln>
          <a:effectLst/>
        </p:spPr>
        <p:txBody>
          <a:bodyPr wrap="none" anchor="ctr"/>
          <a:lstStyle/>
          <a:p>
            <a:endParaRPr lang="en-US" sz="1800" dirty="0">
              <a:solidFill>
                <a:srgbClr val="FFFFFF"/>
              </a:solidFill>
            </a:endParaRPr>
          </a:p>
        </p:txBody>
      </p:sp>
      <p:sp>
        <p:nvSpPr>
          <p:cNvPr id="270340" name="Rectangle 4"/>
          <p:cNvSpPr>
            <a:spLocks noGrp="1" noChangeArrowheads="1"/>
          </p:cNvSpPr>
          <p:nvPr>
            <p:ph type="ctrTitle"/>
          </p:nvPr>
        </p:nvSpPr>
        <p:spPr>
          <a:xfrm>
            <a:off x="870858" y="2295535"/>
            <a:ext cx="10450285" cy="714375"/>
          </a:xfrm>
        </p:spPr>
        <p:txBody>
          <a:bodyPr/>
          <a:lstStyle>
            <a:lvl1pPr algn="ctr">
              <a:defRPr sz="4800"/>
            </a:lvl1pPr>
          </a:lstStyle>
          <a:p>
            <a:r>
              <a:rPr lang="en-US" smtClean="0"/>
              <a:t>Click to edit Master title style</a:t>
            </a:r>
            <a:endParaRPr lang="en-US"/>
          </a:p>
        </p:txBody>
      </p:sp>
      <p:sp>
        <p:nvSpPr>
          <p:cNvPr id="270341" name="Rectangle 5"/>
          <p:cNvSpPr>
            <a:spLocks noGrp="1" noChangeArrowheads="1"/>
          </p:cNvSpPr>
          <p:nvPr>
            <p:ph type="subTitle" idx="1"/>
          </p:nvPr>
        </p:nvSpPr>
        <p:spPr>
          <a:xfrm>
            <a:off x="1838476" y="3467104"/>
            <a:ext cx="8515048" cy="449263"/>
          </a:xfrm>
        </p:spPr>
        <p:txBody>
          <a:bodyPr>
            <a:spAutoFit/>
          </a:bodyPr>
          <a:lstStyle>
            <a:lvl1pPr marL="0" indent="0" algn="ctr">
              <a:buFontTx/>
              <a:buNone/>
              <a:defRPr sz="2600" b="0"/>
            </a:lvl1pPr>
          </a:lstStyle>
          <a:p>
            <a:r>
              <a:rPr lang="en-US" smtClean="0"/>
              <a:t>Click to edit Master subtitle style</a:t>
            </a:r>
            <a:endParaRPr lang="en-US"/>
          </a:p>
        </p:txBody>
      </p:sp>
      <p:pic>
        <p:nvPicPr>
          <p:cNvPr id="270343" name="Picture 7" descr="UMMCH"/>
          <p:cNvPicPr>
            <a:picLocks noChangeAspect="1" noChangeArrowheads="1"/>
          </p:cNvPicPr>
          <p:nvPr/>
        </p:nvPicPr>
        <p:blipFill>
          <a:blip r:embed="rId2" cstate="print"/>
          <a:srcRect/>
          <a:stretch>
            <a:fillRect/>
          </a:stretch>
        </p:blipFill>
        <p:spPr bwMode="auto">
          <a:xfrm>
            <a:off x="292309" y="293698"/>
            <a:ext cx="1834444" cy="885825"/>
          </a:xfrm>
          <a:prstGeom prst="rect">
            <a:avLst/>
          </a:prstGeom>
          <a:noFill/>
        </p:spPr>
      </p:pic>
    </p:spTree>
    <p:extLst>
      <p:ext uri="{BB962C8B-B14F-4D97-AF65-F5344CB8AC3E}">
        <p14:creationId xmlns:p14="http://schemas.microsoft.com/office/powerpoint/2010/main" val="305546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15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14742" y="609600"/>
            <a:ext cx="65556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6069" y="609600"/>
            <a:ext cx="8261048"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964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854416"/>
            <a:ext cx="10972800" cy="5632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6"/>
            <a:ext cx="5384800" cy="4525963"/>
          </a:xfrm>
        </p:spPr>
        <p:txBody>
          <a:bodyPr/>
          <a:lstStyle/>
          <a:p>
            <a:endParaRPr lang="en-US" dirty="0"/>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a:xfrm>
            <a:off x="8737600" y="6229350"/>
            <a:ext cx="2844800" cy="476250"/>
          </a:xfrm>
          <a:prstGeom prst="rect">
            <a:avLst/>
          </a:prstGeom>
        </p:spPr>
        <p:txBody>
          <a:bodyPr/>
          <a:lstStyle>
            <a:lvl1pPr>
              <a:defRPr/>
            </a:lvl1pPr>
          </a:lstStyle>
          <a:p>
            <a:fld id="{2F5BD026-8FF9-4483-BB1B-22197AB61C0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004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54415"/>
            <a:ext cx="10972800" cy="5632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7"/>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xfrm>
            <a:off x="609600" y="6251575"/>
            <a:ext cx="2844800" cy="476250"/>
          </a:xfrm>
          <a:prstGeom prst="rect">
            <a:avLst/>
          </a:prstGeom>
          <a:ln/>
        </p:spPr>
        <p:txBody>
          <a:bodyPr/>
          <a:lstStyle>
            <a:lvl1pPr>
              <a:defRPr/>
            </a:lvl1pPr>
          </a:lstStyle>
          <a:p>
            <a:pPr>
              <a:defRPr/>
            </a:pPr>
            <a:endParaRPr lang="en-US" dirty="0">
              <a:solidFill>
                <a:srgbClr val="FFFFFF"/>
              </a:solidFill>
            </a:endParaRPr>
          </a:p>
        </p:txBody>
      </p:sp>
      <p:sp>
        <p:nvSpPr>
          <p:cNvPr id="7" name="Rectangle 3"/>
          <p:cNvSpPr>
            <a:spLocks noGrp="1" noChangeArrowheads="1"/>
          </p:cNvSpPr>
          <p:nvPr>
            <p:ph type="sldNum" sz="quarter" idx="11"/>
          </p:nvPr>
        </p:nvSpPr>
        <p:spPr>
          <a:xfrm>
            <a:off x="8737600" y="6248400"/>
            <a:ext cx="2844800" cy="476250"/>
          </a:xfrm>
          <a:prstGeom prst="rect">
            <a:avLst/>
          </a:prstGeom>
          <a:ln/>
        </p:spPr>
        <p:txBody>
          <a:bodyPr/>
          <a:lstStyle>
            <a:lvl1pPr>
              <a:defRPr/>
            </a:lvl1pPr>
          </a:lstStyle>
          <a:p>
            <a:pPr>
              <a:defRPr/>
            </a:pPr>
            <a:fld id="{A5318401-9C53-4ACB-A5C5-6CD54EE58374}" type="slidenum">
              <a:rPr lang="en-US">
                <a:solidFill>
                  <a:srgbClr val="FFFFFF"/>
                </a:solidFill>
              </a:rPr>
              <a:pPr>
                <a:defRPr/>
              </a:pPr>
              <a:t>‹#›</a:t>
            </a:fld>
            <a:endParaRPr lang="en-US" dirty="0">
              <a:solidFill>
                <a:srgbClr val="FFFFFF"/>
              </a:solidFill>
            </a:endParaRPr>
          </a:p>
        </p:txBody>
      </p:sp>
      <p:sp>
        <p:nvSpPr>
          <p:cNvPr id="8" name="Rectangle 14"/>
          <p:cNvSpPr>
            <a:spLocks noGrp="1" noChangeArrowheads="1"/>
          </p:cNvSpPr>
          <p:nvPr>
            <p:ph type="ftr" sz="quarter" idx="12"/>
          </p:nvPr>
        </p:nvSpPr>
        <p:spPr>
          <a:xfrm>
            <a:off x="4165600" y="6248400"/>
            <a:ext cx="3860800" cy="476250"/>
          </a:xfrm>
          <a:prstGeom prst="rect">
            <a:avLst/>
          </a:prstGeom>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432976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tIns="0"/>
          <a:lstStyle>
            <a:lvl1pPr>
              <a:defRPr>
                <a:solidFill>
                  <a:srgbClr val="FF5523"/>
                </a:solidFill>
              </a:defRPr>
            </a:lvl1pPr>
            <a:lvl2pPr>
              <a:defRPr>
                <a:solidFill>
                  <a:srgbClr val="18264B"/>
                </a:solidFill>
              </a:defRPr>
            </a:lvl2pPr>
            <a:lvl3pPr>
              <a:defRPr>
                <a:solidFill>
                  <a:srgbClr val="18264B"/>
                </a:solidFill>
              </a:defRPr>
            </a:lvl3pPr>
            <a:lvl4pPr>
              <a:defRPr>
                <a:solidFill>
                  <a:srgbClr val="18264B"/>
                </a:solidFill>
              </a:defRPr>
            </a:lvl4pPr>
            <a:lvl5pPr>
              <a:defRPr>
                <a:solidFill>
                  <a:srgbClr val="18264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cf_blu.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r="1314" b="37679"/>
          <a:stretch/>
        </p:blipFill>
        <p:spPr>
          <a:xfrm>
            <a:off x="4469309" y="5725401"/>
            <a:ext cx="7722691" cy="1132600"/>
          </a:xfrm>
          <a:prstGeom prst="rect">
            <a:avLst/>
          </a:prstGeom>
        </p:spPr>
      </p:pic>
      <p:sp>
        <p:nvSpPr>
          <p:cNvPr id="5" name="Date Placeholder 9"/>
          <p:cNvSpPr>
            <a:spLocks noGrp="1"/>
          </p:cNvSpPr>
          <p:nvPr>
            <p:ph type="dt" sz="half" idx="2"/>
          </p:nvPr>
        </p:nvSpPr>
        <p:spPr>
          <a:xfrm>
            <a:off x="9042400" y="6492877"/>
            <a:ext cx="2844800" cy="365125"/>
          </a:xfrm>
          <a:prstGeom prst="rect">
            <a:avLst/>
          </a:prstGeom>
        </p:spPr>
        <p:txBody>
          <a:bodyPr vert="horz" lIns="0" tIns="0" rIns="0" bIns="0" rtlCol="0" anchor="ctr"/>
          <a:lstStyle>
            <a:lvl1pPr algn="r">
              <a:defRPr sz="800">
                <a:solidFill>
                  <a:srgbClr val="18264B"/>
                </a:solidFill>
                <a:latin typeface="Arial"/>
                <a:cs typeface="Arial"/>
              </a:defRPr>
            </a:lvl1pPr>
          </a:lstStyle>
          <a:p>
            <a:fld id="{A05C5638-D298-C942-95A9-82C5C0BC1EA7}" type="datetime1">
              <a:rPr lang="en-US" smtClean="0"/>
              <a:pPr/>
              <a:t>3/12/2018</a:t>
            </a:fld>
            <a:endParaRPr lang="en-US" dirty="0"/>
          </a:p>
        </p:txBody>
      </p:sp>
      <p:sp>
        <p:nvSpPr>
          <p:cNvPr id="7" name="Footer Placeholder 3"/>
          <p:cNvSpPr>
            <a:spLocks noGrp="1"/>
          </p:cNvSpPr>
          <p:nvPr>
            <p:ph type="ftr" sz="quarter" idx="3"/>
          </p:nvPr>
        </p:nvSpPr>
        <p:spPr>
          <a:xfrm>
            <a:off x="304801" y="6475868"/>
            <a:ext cx="3860800" cy="366183"/>
          </a:xfrm>
          <a:prstGeom prst="rect">
            <a:avLst/>
          </a:prstGeom>
        </p:spPr>
        <p:txBody>
          <a:bodyPr vert="horz" lIns="0" tIns="0" rIns="0" bIns="0" rtlCol="0" anchor="ctr"/>
          <a:lstStyle>
            <a:lvl1pPr algn="l">
              <a:defRPr sz="800">
                <a:solidFill>
                  <a:srgbClr val="18264B"/>
                </a:solidFill>
                <a:latin typeface="Arial"/>
                <a:cs typeface="Arial"/>
              </a:defRPr>
            </a:lvl1pPr>
          </a:lstStyle>
          <a:p>
            <a:r>
              <a:rPr lang="en-US" b="1" dirty="0" smtClean="0"/>
              <a:t>CF FAMILY DAY </a:t>
            </a:r>
            <a:r>
              <a:rPr lang="en-US" dirty="0" smtClean="0"/>
              <a:t>: MEETING BUILDER</a:t>
            </a:r>
            <a:endParaRPr lang="en-US" dirty="0"/>
          </a:p>
        </p:txBody>
      </p:sp>
      <p:sp>
        <p:nvSpPr>
          <p:cNvPr id="9" name="Title Placeholder 1"/>
          <p:cNvSpPr>
            <a:spLocks noGrp="1"/>
          </p:cNvSpPr>
          <p:nvPr>
            <p:ph type="title"/>
          </p:nvPr>
        </p:nvSpPr>
        <p:spPr>
          <a:xfrm>
            <a:off x="304801" y="-154368"/>
            <a:ext cx="10250379" cy="1088271"/>
          </a:xfrm>
          <a:prstGeom prst="rect">
            <a:avLst/>
          </a:prstGeom>
        </p:spPr>
        <p:txBody>
          <a:bodyPr vert="horz" lIns="0" tIns="45720" rIns="91440" bIns="0" rtlCol="0" anchor="b">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358688597"/>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54415"/>
            <a:ext cx="10972800" cy="5632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09600" y="6251575"/>
            <a:ext cx="2844800" cy="476250"/>
          </a:xfrm>
          <a:prstGeom prst="rect">
            <a:avLst/>
          </a:prstGeom>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xfrm>
            <a:off x="8737600" y="6248400"/>
            <a:ext cx="2844800" cy="476250"/>
          </a:xfrm>
          <a:prstGeom prst="rect">
            <a:avLst/>
          </a:prstGeom>
          <a:ln/>
        </p:spPr>
        <p:txBody>
          <a:bodyPr/>
          <a:lstStyle>
            <a:lvl1pPr>
              <a:defRPr/>
            </a:lvl1pPr>
          </a:lstStyle>
          <a:p>
            <a:pPr>
              <a:defRPr/>
            </a:pPr>
            <a:fld id="{FD36CD45-BBC6-4619-8024-08E1A8FD7091}"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xfrm>
            <a:off x="4165600" y="6248400"/>
            <a:ext cx="3860800" cy="476250"/>
          </a:xfrm>
          <a:prstGeom prst="rect">
            <a:avLst/>
          </a:prstGeom>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19738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413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7" y="4406910"/>
            <a:ext cx="10363604" cy="61555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587" y="2906713"/>
            <a:ext cx="1036360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607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6070" y="1587500"/>
            <a:ext cx="5305777"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5372" y="1587500"/>
            <a:ext cx="5305777"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84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799" y="274647"/>
            <a:ext cx="10974413" cy="5632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794" y="1535113"/>
            <a:ext cx="53884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794" y="2174875"/>
            <a:ext cx="53884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769" y="1535113"/>
            <a:ext cx="53904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769" y="2174875"/>
            <a:ext cx="53904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25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733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7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800" y="534669"/>
            <a:ext cx="4011587" cy="35394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540" y="2730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800" y="1435103"/>
            <a:ext cx="401158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1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11" y="4800609"/>
            <a:ext cx="7315603" cy="353943"/>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8811" y="612775"/>
            <a:ext cx="73156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8811" y="5367338"/>
            <a:ext cx="73156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861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49" name="Line 21"/>
          <p:cNvSpPr>
            <a:spLocks noChangeShapeType="1"/>
          </p:cNvSpPr>
          <p:nvPr/>
        </p:nvSpPr>
        <p:spPr bwMode="auto">
          <a:xfrm>
            <a:off x="306413" y="1282700"/>
            <a:ext cx="11079239" cy="0"/>
          </a:xfrm>
          <a:prstGeom prst="line">
            <a:avLst/>
          </a:prstGeom>
          <a:noFill/>
          <a:ln w="28575">
            <a:solidFill>
              <a:srgbClr val="FFCC00"/>
            </a:solidFill>
            <a:round/>
            <a:headEnd/>
            <a:tailEnd/>
          </a:ln>
          <a:effectLst/>
        </p:spPr>
        <p:txBody>
          <a:bodyPr wrap="none" anchor="ctr"/>
          <a:lstStyle/>
          <a:p>
            <a:endParaRPr lang="en-US" sz="1800" dirty="0">
              <a:solidFill>
                <a:srgbClr val="FFFFFF"/>
              </a:solidFill>
            </a:endParaRPr>
          </a:p>
        </p:txBody>
      </p:sp>
      <p:sp>
        <p:nvSpPr>
          <p:cNvPr id="22553" name="Rectangle 25"/>
          <p:cNvSpPr>
            <a:spLocks noGrp="1" noChangeArrowheads="1"/>
          </p:cNvSpPr>
          <p:nvPr>
            <p:ph type="title"/>
          </p:nvPr>
        </p:nvSpPr>
        <p:spPr bwMode="auto">
          <a:xfrm>
            <a:off x="2322286" y="609600"/>
            <a:ext cx="9466540" cy="5588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2554" name="Rectangle 26"/>
          <p:cNvSpPr>
            <a:spLocks noGrp="1" noChangeArrowheads="1"/>
          </p:cNvSpPr>
          <p:nvPr>
            <p:ph type="body" idx="1"/>
          </p:nvPr>
        </p:nvSpPr>
        <p:spPr bwMode="auto">
          <a:xfrm>
            <a:off x="516063" y="1587500"/>
            <a:ext cx="10805080" cy="49149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2560" name="Picture 32" descr="UMMCH"/>
          <p:cNvPicPr>
            <a:picLocks noChangeAspect="1" noChangeArrowheads="1"/>
          </p:cNvPicPr>
          <p:nvPr/>
        </p:nvPicPr>
        <p:blipFill>
          <a:blip r:embed="rId17" cstate="print"/>
          <a:srcRect/>
          <a:stretch>
            <a:fillRect/>
          </a:stretch>
        </p:blipFill>
        <p:spPr bwMode="auto">
          <a:xfrm>
            <a:off x="292309" y="293698"/>
            <a:ext cx="1834444" cy="885825"/>
          </a:xfrm>
          <a:prstGeom prst="rect">
            <a:avLst/>
          </a:prstGeom>
          <a:noFill/>
        </p:spPr>
      </p:pic>
    </p:spTree>
    <p:extLst>
      <p:ext uri="{BB962C8B-B14F-4D97-AF65-F5344CB8AC3E}">
        <p14:creationId xmlns:p14="http://schemas.microsoft.com/office/powerpoint/2010/main" val="45172383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txStyles>
    <p:titleStyle>
      <a:lvl1pPr algn="l" rtl="0" eaLnBrk="1" fontAlgn="base" hangingPunct="1">
        <a:lnSpc>
          <a:spcPct val="85000"/>
        </a:lnSpc>
        <a:spcBef>
          <a:spcPct val="0"/>
        </a:spcBef>
        <a:spcAft>
          <a:spcPct val="0"/>
        </a:spcAft>
        <a:defRPr sz="3600" b="1" i="1">
          <a:solidFill>
            <a:srgbClr val="FFFFFF"/>
          </a:solidFill>
          <a:latin typeface="+mj-lt"/>
          <a:ea typeface="+mj-ea"/>
          <a:cs typeface="+mj-cs"/>
        </a:defRPr>
      </a:lvl1pPr>
      <a:lvl2pPr algn="l" rtl="0" eaLnBrk="1" fontAlgn="base" hangingPunct="1">
        <a:lnSpc>
          <a:spcPct val="85000"/>
        </a:lnSpc>
        <a:spcBef>
          <a:spcPct val="0"/>
        </a:spcBef>
        <a:spcAft>
          <a:spcPct val="0"/>
        </a:spcAft>
        <a:defRPr sz="3600" b="1" i="1">
          <a:solidFill>
            <a:srgbClr val="FFFFFF"/>
          </a:solidFill>
          <a:latin typeface="Times New Roman" pitchFamily="1" charset="0"/>
        </a:defRPr>
      </a:lvl2pPr>
      <a:lvl3pPr algn="l" rtl="0" eaLnBrk="1" fontAlgn="base" hangingPunct="1">
        <a:lnSpc>
          <a:spcPct val="85000"/>
        </a:lnSpc>
        <a:spcBef>
          <a:spcPct val="0"/>
        </a:spcBef>
        <a:spcAft>
          <a:spcPct val="0"/>
        </a:spcAft>
        <a:defRPr sz="3600" b="1" i="1">
          <a:solidFill>
            <a:srgbClr val="FFFFFF"/>
          </a:solidFill>
          <a:latin typeface="Times New Roman" pitchFamily="1" charset="0"/>
        </a:defRPr>
      </a:lvl3pPr>
      <a:lvl4pPr algn="l" rtl="0" eaLnBrk="1" fontAlgn="base" hangingPunct="1">
        <a:lnSpc>
          <a:spcPct val="85000"/>
        </a:lnSpc>
        <a:spcBef>
          <a:spcPct val="0"/>
        </a:spcBef>
        <a:spcAft>
          <a:spcPct val="0"/>
        </a:spcAft>
        <a:defRPr sz="3600" b="1" i="1">
          <a:solidFill>
            <a:srgbClr val="FFFFFF"/>
          </a:solidFill>
          <a:latin typeface="Times New Roman" pitchFamily="1" charset="0"/>
        </a:defRPr>
      </a:lvl4pPr>
      <a:lvl5pPr algn="l" rtl="0" eaLnBrk="1" fontAlgn="base" hangingPunct="1">
        <a:lnSpc>
          <a:spcPct val="85000"/>
        </a:lnSpc>
        <a:spcBef>
          <a:spcPct val="0"/>
        </a:spcBef>
        <a:spcAft>
          <a:spcPct val="0"/>
        </a:spcAft>
        <a:defRPr sz="3600" b="1" i="1">
          <a:solidFill>
            <a:srgbClr val="FFFFFF"/>
          </a:solidFill>
          <a:latin typeface="Times New Roman" pitchFamily="1" charset="0"/>
        </a:defRPr>
      </a:lvl5pPr>
      <a:lvl6pPr marL="457200" algn="l" rtl="0" eaLnBrk="1" fontAlgn="base" hangingPunct="1">
        <a:lnSpc>
          <a:spcPct val="85000"/>
        </a:lnSpc>
        <a:spcBef>
          <a:spcPct val="0"/>
        </a:spcBef>
        <a:spcAft>
          <a:spcPct val="0"/>
        </a:spcAft>
        <a:defRPr sz="3600" b="1" i="1">
          <a:solidFill>
            <a:srgbClr val="FFFFFF"/>
          </a:solidFill>
          <a:latin typeface="Times New Roman" pitchFamily="1" charset="0"/>
        </a:defRPr>
      </a:lvl6pPr>
      <a:lvl7pPr marL="914400" algn="l" rtl="0" eaLnBrk="1" fontAlgn="base" hangingPunct="1">
        <a:lnSpc>
          <a:spcPct val="85000"/>
        </a:lnSpc>
        <a:spcBef>
          <a:spcPct val="0"/>
        </a:spcBef>
        <a:spcAft>
          <a:spcPct val="0"/>
        </a:spcAft>
        <a:defRPr sz="3600" b="1" i="1">
          <a:solidFill>
            <a:srgbClr val="FFFFFF"/>
          </a:solidFill>
          <a:latin typeface="Times New Roman" pitchFamily="1" charset="0"/>
        </a:defRPr>
      </a:lvl7pPr>
      <a:lvl8pPr marL="1371600" algn="l" rtl="0" eaLnBrk="1" fontAlgn="base" hangingPunct="1">
        <a:lnSpc>
          <a:spcPct val="85000"/>
        </a:lnSpc>
        <a:spcBef>
          <a:spcPct val="0"/>
        </a:spcBef>
        <a:spcAft>
          <a:spcPct val="0"/>
        </a:spcAft>
        <a:defRPr sz="3600" b="1" i="1">
          <a:solidFill>
            <a:srgbClr val="FFFFFF"/>
          </a:solidFill>
          <a:latin typeface="Times New Roman" pitchFamily="1" charset="0"/>
        </a:defRPr>
      </a:lvl8pPr>
      <a:lvl9pPr marL="1828800" algn="l" rtl="0" eaLnBrk="1" fontAlgn="base" hangingPunct="1">
        <a:lnSpc>
          <a:spcPct val="85000"/>
        </a:lnSpc>
        <a:spcBef>
          <a:spcPct val="0"/>
        </a:spcBef>
        <a:spcAft>
          <a:spcPct val="0"/>
        </a:spcAft>
        <a:defRPr sz="3600" b="1" i="1">
          <a:solidFill>
            <a:srgbClr val="FFFFFF"/>
          </a:solidFill>
          <a:latin typeface="Times New Roman" pitchFamily="1" charset="0"/>
        </a:defRPr>
      </a:lvl9pPr>
    </p:titleStyle>
    <p:bodyStyle>
      <a:lvl1pPr marL="457200" indent="-457200" algn="l" rtl="0" eaLnBrk="1" fontAlgn="base" hangingPunct="1">
        <a:lnSpc>
          <a:spcPct val="90000"/>
        </a:lnSpc>
        <a:spcBef>
          <a:spcPct val="50000"/>
        </a:spcBef>
        <a:spcAft>
          <a:spcPct val="0"/>
        </a:spcAft>
        <a:buClr>
          <a:srgbClr val="FFCC00"/>
        </a:buClr>
        <a:buSzPct val="80000"/>
        <a:buChar char="•"/>
        <a:defRPr sz="3000" b="1">
          <a:solidFill>
            <a:schemeClr val="accent1"/>
          </a:solidFill>
          <a:latin typeface="+mn-lt"/>
          <a:ea typeface="+mn-ea"/>
          <a:cs typeface="+mn-cs"/>
        </a:defRPr>
      </a:lvl1pPr>
      <a:lvl2pPr marL="800100" indent="-228600" algn="l" rtl="0" eaLnBrk="1" fontAlgn="base" hangingPunct="1">
        <a:spcBef>
          <a:spcPct val="20000"/>
        </a:spcBef>
        <a:spcAft>
          <a:spcPct val="0"/>
        </a:spcAft>
        <a:buChar char="–"/>
        <a:defRPr sz="2800">
          <a:solidFill>
            <a:schemeClr val="tx1"/>
          </a:solidFill>
          <a:latin typeface="Times" pitchFamily="1" charset="0"/>
        </a:defRPr>
      </a:lvl2pPr>
      <a:lvl3pPr marL="1143000" indent="-228600" algn="l" rtl="0" eaLnBrk="1" fontAlgn="base" hangingPunct="1">
        <a:spcBef>
          <a:spcPct val="20000"/>
        </a:spcBef>
        <a:spcAft>
          <a:spcPct val="0"/>
        </a:spcAft>
        <a:buChar char="•"/>
        <a:defRPr sz="2400">
          <a:solidFill>
            <a:schemeClr val="tx1"/>
          </a:solidFill>
          <a:latin typeface="Times" pitchFamily="1" charset="0"/>
        </a:defRPr>
      </a:lvl3pPr>
      <a:lvl4pPr marL="1543050" indent="-171450" algn="l" rtl="0" eaLnBrk="1" fontAlgn="base" hangingPunct="1">
        <a:spcBef>
          <a:spcPct val="20000"/>
        </a:spcBef>
        <a:spcAft>
          <a:spcPct val="0"/>
        </a:spcAft>
        <a:buChar char="–"/>
        <a:defRPr sz="2000">
          <a:solidFill>
            <a:schemeClr val="tx1"/>
          </a:solidFill>
          <a:latin typeface="Times" pitchFamily="1" charset="0"/>
        </a:defRPr>
      </a:lvl4pPr>
      <a:lvl5pPr marL="2000250" indent="-171450" algn="l" rtl="0" eaLnBrk="1" fontAlgn="base" hangingPunct="1">
        <a:spcBef>
          <a:spcPct val="20000"/>
        </a:spcBef>
        <a:spcAft>
          <a:spcPct val="0"/>
        </a:spcAft>
        <a:buChar char="»"/>
        <a:defRPr sz="2000">
          <a:solidFill>
            <a:schemeClr val="tx1"/>
          </a:solidFill>
          <a:latin typeface="Times" pitchFamily="1" charset="0"/>
        </a:defRPr>
      </a:lvl5pPr>
      <a:lvl6pPr marL="2457450" indent="-171450" algn="l" rtl="0" eaLnBrk="1" fontAlgn="base" hangingPunct="1">
        <a:spcBef>
          <a:spcPct val="20000"/>
        </a:spcBef>
        <a:spcAft>
          <a:spcPct val="0"/>
        </a:spcAft>
        <a:buChar char="»"/>
        <a:defRPr sz="2000">
          <a:solidFill>
            <a:schemeClr val="tx1"/>
          </a:solidFill>
          <a:latin typeface="Times" pitchFamily="1" charset="0"/>
        </a:defRPr>
      </a:lvl6pPr>
      <a:lvl7pPr marL="2914650" indent="-171450" algn="l" rtl="0" eaLnBrk="1" fontAlgn="base" hangingPunct="1">
        <a:spcBef>
          <a:spcPct val="20000"/>
        </a:spcBef>
        <a:spcAft>
          <a:spcPct val="0"/>
        </a:spcAft>
        <a:buChar char="»"/>
        <a:defRPr sz="2000">
          <a:solidFill>
            <a:schemeClr val="tx1"/>
          </a:solidFill>
          <a:latin typeface="Times" pitchFamily="1" charset="0"/>
        </a:defRPr>
      </a:lvl7pPr>
      <a:lvl8pPr marL="3371850" indent="-171450" algn="l" rtl="0" eaLnBrk="1" fontAlgn="base" hangingPunct="1">
        <a:spcBef>
          <a:spcPct val="20000"/>
        </a:spcBef>
        <a:spcAft>
          <a:spcPct val="0"/>
        </a:spcAft>
        <a:buChar char="»"/>
        <a:defRPr sz="2000">
          <a:solidFill>
            <a:schemeClr val="tx1"/>
          </a:solidFill>
          <a:latin typeface="Times" pitchFamily="1" charset="0"/>
        </a:defRPr>
      </a:lvl8pPr>
      <a:lvl9pPr marL="3829050" indent="-171450" algn="l" rtl="0" eaLnBrk="1" fontAlgn="base" hangingPunct="1">
        <a:spcBef>
          <a:spcPct val="20000"/>
        </a:spcBef>
        <a:spcAft>
          <a:spcPct val="0"/>
        </a:spcAft>
        <a:buChar char="»"/>
        <a:defRPr sz="2000">
          <a:solidFill>
            <a:schemeClr val="tx1"/>
          </a:solidFill>
          <a:latin typeface="Times"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90975" y="2350598"/>
            <a:ext cx="10450285" cy="2682273"/>
          </a:xfrm>
        </p:spPr>
        <p:txBody>
          <a:bodyPr/>
          <a:lstStyle/>
          <a:p>
            <a:r>
              <a:rPr lang="en-US" sz="6600" dirty="0">
                <a:latin typeface="Arial" panose="020B0604020202020204" pitchFamily="34" charset="0"/>
                <a:cs typeface="Arial" panose="020B0604020202020204" pitchFamily="34" charset="0"/>
              </a:rPr>
              <a:t>Establishing CF Centers, Standards and Challenges</a:t>
            </a:r>
          </a:p>
        </p:txBody>
      </p:sp>
      <p:sp>
        <p:nvSpPr>
          <p:cNvPr id="5" name="Text Placeholder 4"/>
          <p:cNvSpPr>
            <a:spLocks noGrp="1"/>
          </p:cNvSpPr>
          <p:nvPr>
            <p:ph type="subTitle" idx="1"/>
          </p:nvPr>
        </p:nvSpPr>
        <p:spPr/>
        <p:txBody>
          <a:bodyPr/>
          <a:lstStyle/>
          <a:p>
            <a:pPr algn="ctr"/>
            <a:r>
              <a:rPr lang="en-US" i="1" dirty="0"/>
              <a:t> </a:t>
            </a:r>
            <a:endParaRPr lang="en-US" sz="4400" dirty="0"/>
          </a:p>
          <a:p>
            <a:endParaRPr lang="en-US" dirty="0"/>
          </a:p>
        </p:txBody>
      </p:sp>
    </p:spTree>
    <p:extLst>
      <p:ext uri="{BB962C8B-B14F-4D97-AF65-F5344CB8AC3E}">
        <p14:creationId xmlns:p14="http://schemas.microsoft.com/office/powerpoint/2010/main" val="942651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88" y="158073"/>
            <a:ext cx="9466540" cy="1034129"/>
          </a:xfrm>
        </p:spPr>
        <p:txBody>
          <a:bodyPr/>
          <a:lstStyle/>
          <a:p>
            <a:pPr algn="ctr"/>
            <a:r>
              <a:rPr lang="en-US" i="0" dirty="0" smtClean="0">
                <a:latin typeface="Arial" panose="020B0604020202020204" pitchFamily="34" charset="0"/>
                <a:cs typeface="Arial" panose="020B0604020202020204" pitchFamily="34" charset="0"/>
              </a:rPr>
              <a:t>University of Michigan- CS Mott </a:t>
            </a:r>
            <a:br>
              <a:rPr lang="en-US" i="0" dirty="0" smtClean="0">
                <a:latin typeface="Arial" panose="020B0604020202020204" pitchFamily="34" charset="0"/>
                <a:cs typeface="Arial" panose="020B0604020202020204" pitchFamily="34" charset="0"/>
              </a:rPr>
            </a:br>
            <a:r>
              <a:rPr lang="en-US" i="0" dirty="0" smtClean="0">
                <a:latin typeface="Arial" panose="020B0604020202020204" pitchFamily="34" charset="0"/>
                <a:cs typeface="Arial" panose="020B0604020202020204" pitchFamily="34" charset="0"/>
              </a:rPr>
              <a:t>Children’s Hospital</a:t>
            </a:r>
            <a:endParaRPr lang="en-US" i="0" dirty="0">
              <a:latin typeface="Arial" panose="020B0604020202020204" pitchFamily="34" charset="0"/>
              <a:cs typeface="Arial" panose="020B0604020202020204" pitchFamily="34"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214" y="1342103"/>
            <a:ext cx="11017044" cy="551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077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531" y="387518"/>
            <a:ext cx="7408555" cy="720197"/>
          </a:xfrm>
        </p:spPr>
        <p:txBody>
          <a:bodyPr/>
          <a:lstStyle/>
          <a:p>
            <a:pPr algn="ctr"/>
            <a:r>
              <a:rPr lang="en-US" sz="4800" dirty="0" smtClean="0">
                <a:latin typeface="Arial" panose="020B0604020202020204" pitchFamily="34" charset="0"/>
                <a:cs typeface="Arial" panose="020B0604020202020204" pitchFamily="34" charset="0"/>
              </a:rPr>
              <a:t>CF Center Director</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6744" y="1662450"/>
            <a:ext cx="11386128" cy="4914900"/>
          </a:xfrm>
        </p:spPr>
        <p:txBody>
          <a:bodyPr/>
          <a:lstStyle/>
          <a:p>
            <a:r>
              <a:rPr lang="en-US" sz="2800" b="0" dirty="0" smtClean="0">
                <a:latin typeface="Arial" panose="020B0604020202020204" pitchFamily="34" charset="0"/>
                <a:cs typeface="Arial" panose="020B0604020202020204" pitchFamily="34" charset="0"/>
              </a:rPr>
              <a:t>Appointment has to be </a:t>
            </a:r>
            <a:r>
              <a:rPr lang="en-US" sz="2800" b="0" dirty="0">
                <a:latin typeface="Arial" panose="020B0604020202020204" pitchFamily="34" charset="0"/>
                <a:cs typeface="Arial" panose="020B0604020202020204" pitchFamily="34" charset="0"/>
              </a:rPr>
              <a:t>approved by </a:t>
            </a:r>
            <a:r>
              <a:rPr lang="en-US" sz="2800" b="0" dirty="0" smtClean="0">
                <a:latin typeface="Arial" panose="020B0604020202020204" pitchFamily="34" charset="0"/>
                <a:cs typeface="Arial" panose="020B0604020202020204" pitchFamily="34" charset="0"/>
              </a:rPr>
              <a:t>the CFF’s </a:t>
            </a:r>
            <a:r>
              <a:rPr lang="en-US" sz="2800" b="0" dirty="0">
                <a:latin typeface="Arial" panose="020B0604020202020204" pitchFamily="34" charset="0"/>
                <a:cs typeface="Arial" panose="020B0604020202020204" pitchFamily="34" charset="0"/>
              </a:rPr>
              <a:t>Center </a:t>
            </a:r>
            <a:r>
              <a:rPr lang="en-US" sz="2800" b="0" dirty="0" smtClean="0">
                <a:latin typeface="Arial" panose="020B0604020202020204" pitchFamily="34" charset="0"/>
                <a:cs typeface="Arial" panose="020B0604020202020204" pitchFamily="34" charset="0"/>
              </a:rPr>
              <a:t>Committee</a:t>
            </a:r>
          </a:p>
          <a:p>
            <a:r>
              <a:rPr lang="en-US" sz="2800" b="0" dirty="0" smtClean="0">
                <a:latin typeface="Arial" panose="020B0604020202020204" pitchFamily="34" charset="0"/>
                <a:cs typeface="Arial" panose="020B0604020202020204" pitchFamily="34" charset="0"/>
              </a:rPr>
              <a:t>Strong Leader, good organizational and communication skills </a:t>
            </a:r>
          </a:p>
          <a:p>
            <a:r>
              <a:rPr lang="en-US" sz="2800" b="0" dirty="0" smtClean="0">
                <a:latin typeface="Arial" panose="020B0604020202020204" pitchFamily="34" charset="0"/>
                <a:cs typeface="Arial" panose="020B0604020202020204" pitchFamily="34" charset="0"/>
              </a:rPr>
              <a:t>Overseeing the day to day CF Center operation</a:t>
            </a:r>
          </a:p>
          <a:p>
            <a:r>
              <a:rPr lang="en-US" sz="2800" b="0" dirty="0" smtClean="0">
                <a:latin typeface="Arial" panose="020B0604020202020204" pitchFamily="34" charset="0"/>
                <a:cs typeface="Arial" panose="020B0604020202020204" pitchFamily="34" charset="0"/>
              </a:rPr>
              <a:t>Overseeing hiring/ maintaining skilled/well trained staff </a:t>
            </a:r>
            <a:r>
              <a:rPr lang="en-US" sz="2800" b="0" dirty="0">
                <a:latin typeface="Arial" panose="020B0604020202020204" pitchFamily="34" charset="0"/>
                <a:cs typeface="Arial" panose="020B0604020202020204" pitchFamily="34" charset="0"/>
              </a:rPr>
              <a:t>m</a:t>
            </a:r>
            <a:r>
              <a:rPr lang="en-US" sz="2800" b="0" dirty="0" smtClean="0">
                <a:latin typeface="Arial" panose="020B0604020202020204" pitchFamily="34" charset="0"/>
                <a:cs typeface="Arial" panose="020B0604020202020204" pitchFamily="34" charset="0"/>
              </a:rPr>
              <a:t>embers </a:t>
            </a:r>
          </a:p>
          <a:p>
            <a:r>
              <a:rPr lang="en-US" sz="2800" b="0" dirty="0" smtClean="0">
                <a:latin typeface="Arial" panose="020B0604020202020204" pitchFamily="34" charset="0"/>
                <a:cs typeface="Arial" panose="020B0604020202020204" pitchFamily="34" charset="0"/>
              </a:rPr>
              <a:t>Coordinate educational effort: patients, families/ medical personnel</a:t>
            </a:r>
          </a:p>
          <a:p>
            <a:r>
              <a:rPr lang="en-US" sz="2800" b="0" dirty="0" smtClean="0">
                <a:latin typeface="Arial" panose="020B0604020202020204" pitchFamily="34" charset="0"/>
                <a:cs typeface="Arial" panose="020B0604020202020204" pitchFamily="34" charset="0"/>
              </a:rPr>
              <a:t>Insure implementation of Practice Guidelines and Research</a:t>
            </a:r>
          </a:p>
          <a:p>
            <a:r>
              <a:rPr lang="en-US" sz="2800" b="0" dirty="0" smtClean="0">
                <a:latin typeface="Arial" panose="020B0604020202020204" pitchFamily="34" charset="0"/>
                <a:cs typeface="Arial" panose="020B0604020202020204" pitchFamily="34" charset="0"/>
              </a:rPr>
              <a:t>Implement Quality Improvement to improve outcomes</a:t>
            </a:r>
          </a:p>
          <a:p>
            <a:endParaRPr lang="en-US" b="0" dirty="0" smtClean="0"/>
          </a:p>
          <a:p>
            <a:endParaRPr lang="en-US" b="0" dirty="0" smtClean="0"/>
          </a:p>
          <a:p>
            <a:endParaRPr lang="en-US" b="0" dirty="0"/>
          </a:p>
        </p:txBody>
      </p:sp>
    </p:spTree>
    <p:extLst>
      <p:ext uri="{BB962C8B-B14F-4D97-AF65-F5344CB8AC3E}">
        <p14:creationId xmlns:p14="http://schemas.microsoft.com/office/powerpoint/2010/main" val="270384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339" y="-52322"/>
            <a:ext cx="10240245" cy="1086451"/>
          </a:xfrm>
        </p:spPr>
        <p:txBody>
          <a:bodyPr/>
          <a:lstStyle/>
          <a:p>
            <a:pPr algn="ctr"/>
            <a:r>
              <a:rPr lang="en-US" b="0" i="0" dirty="0"/>
              <a:t/>
            </a:r>
            <a:br>
              <a:rPr lang="en-US" b="0" i="0" dirty="0"/>
            </a:br>
            <a:r>
              <a:rPr lang="en-US" b="0" i="0" dirty="0"/>
              <a:t> </a:t>
            </a:r>
            <a:r>
              <a:rPr lang="en-US" sz="4000" i="0" dirty="0">
                <a:latin typeface="Arial" panose="020B0604020202020204" pitchFamily="34" charset="0"/>
                <a:cs typeface="Arial" panose="020B0604020202020204" pitchFamily="34" charset="0"/>
              </a:rPr>
              <a:t>Role of the </a:t>
            </a:r>
            <a:r>
              <a:rPr lang="en-US" sz="4000" i="0" dirty="0" smtClean="0">
                <a:latin typeface="Arial" panose="020B0604020202020204" pitchFamily="34" charset="0"/>
                <a:cs typeface="Arial" panose="020B0604020202020204" pitchFamily="34" charset="0"/>
              </a:rPr>
              <a:t>CF Center </a:t>
            </a:r>
            <a:r>
              <a:rPr lang="en-US" sz="4000" i="0" dirty="0">
                <a:latin typeface="Arial" panose="020B0604020202020204" pitchFamily="34" charset="0"/>
                <a:cs typeface="Arial" panose="020B0604020202020204" pitchFamily="34" charset="0"/>
              </a:rPr>
              <a:t>Coordinator </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9020" y="1346021"/>
            <a:ext cx="10736955" cy="4924323"/>
          </a:xfrm>
        </p:spPr>
        <p:txBody>
          <a:bodyPr/>
          <a:lstStyle/>
          <a:p>
            <a:endParaRPr lang="en-US" b="0" dirty="0"/>
          </a:p>
          <a:p>
            <a:r>
              <a:rPr lang="en-US" sz="2800" b="0" dirty="0" smtClean="0">
                <a:latin typeface="Arial" panose="020B0604020202020204" pitchFamily="34" charset="0"/>
                <a:cs typeface="Arial" panose="020B0604020202020204" pitchFamily="34" charset="0"/>
              </a:rPr>
              <a:t>Two years </a:t>
            </a:r>
            <a:r>
              <a:rPr lang="en-US" sz="2800" b="0" dirty="0">
                <a:latin typeface="Arial" panose="020B0604020202020204" pitchFamily="34" charset="0"/>
                <a:cs typeface="Arial" panose="020B0604020202020204" pitchFamily="34" charset="0"/>
              </a:rPr>
              <a:t>experience working </a:t>
            </a:r>
            <a:r>
              <a:rPr lang="en-US" sz="2800" b="0" dirty="0" smtClean="0">
                <a:latin typeface="Arial" panose="020B0604020202020204" pitchFamily="34" charset="0"/>
                <a:cs typeface="Arial" panose="020B0604020202020204" pitchFamily="34" charset="0"/>
              </a:rPr>
              <a:t>with CF&amp;                                  </a:t>
            </a:r>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or experience </a:t>
            </a:r>
            <a:r>
              <a:rPr lang="en-US" sz="2800" b="0" dirty="0">
                <a:latin typeface="Arial" panose="020B0604020202020204" pitchFamily="34" charset="0"/>
                <a:cs typeface="Arial" panose="020B0604020202020204" pitchFamily="34" charset="0"/>
              </a:rPr>
              <a:t>as a clinic coordinator </a:t>
            </a:r>
            <a:r>
              <a:rPr lang="en-US" sz="2800" b="0" dirty="0" smtClean="0">
                <a:latin typeface="Arial" panose="020B0604020202020204" pitchFamily="34" charset="0"/>
                <a:cs typeface="Arial" panose="020B0604020202020204" pitchFamily="34" charset="0"/>
              </a:rPr>
              <a:t> </a:t>
            </a:r>
            <a:endParaRPr lang="en-US" sz="2800" b="0" dirty="0">
              <a:latin typeface="Arial" panose="020B0604020202020204" pitchFamily="34" charset="0"/>
              <a:cs typeface="Arial" panose="020B0604020202020204" pitchFamily="34" charset="0"/>
            </a:endParaRPr>
          </a:p>
          <a:p>
            <a:r>
              <a:rPr lang="en-US" sz="2800" b="0" dirty="0" smtClean="0">
                <a:latin typeface="Arial" panose="020B0604020202020204" pitchFamily="34" charset="0"/>
                <a:cs typeface="Arial" panose="020B0604020202020204" pitchFamily="34" charset="0"/>
              </a:rPr>
              <a:t>Strong </a:t>
            </a:r>
            <a:r>
              <a:rPr lang="en-US" sz="2800" b="0" dirty="0">
                <a:latin typeface="Arial" panose="020B0604020202020204" pitchFamily="34" charset="0"/>
                <a:cs typeface="Arial" panose="020B0604020202020204" pitchFamily="34" charset="0"/>
              </a:rPr>
              <a:t>leadership skills </a:t>
            </a:r>
          </a:p>
          <a:p>
            <a:r>
              <a:rPr lang="en-US" sz="2800" b="0" dirty="0" smtClean="0">
                <a:latin typeface="Arial" panose="020B0604020202020204" pitchFamily="34" charset="0"/>
                <a:cs typeface="Arial" panose="020B0604020202020204" pitchFamily="34" charset="0"/>
              </a:rPr>
              <a:t>Good organizational/communication skills  </a:t>
            </a:r>
            <a:endParaRPr lang="en-US" sz="2800" b="0" dirty="0">
              <a:latin typeface="Arial" panose="020B0604020202020204" pitchFamily="34" charset="0"/>
              <a:cs typeface="Arial" panose="020B0604020202020204" pitchFamily="34" charset="0"/>
            </a:endParaRPr>
          </a:p>
          <a:p>
            <a:r>
              <a:rPr lang="en-US" sz="2800" b="0" dirty="0" smtClean="0">
                <a:latin typeface="Arial" panose="020B0604020202020204" pitchFamily="34" charset="0"/>
                <a:cs typeface="Arial" panose="020B0604020202020204" pitchFamily="34" charset="0"/>
              </a:rPr>
              <a:t>Self-starter </a:t>
            </a:r>
            <a:r>
              <a:rPr lang="en-US" sz="2800" b="0" dirty="0">
                <a:latin typeface="Arial" panose="020B0604020202020204" pitchFamily="34" charset="0"/>
                <a:cs typeface="Arial" panose="020B0604020202020204" pitchFamily="34" charset="0"/>
              </a:rPr>
              <a:t>with initiative </a:t>
            </a:r>
          </a:p>
          <a:p>
            <a:r>
              <a:rPr lang="en-US" sz="2800" b="0" dirty="0" smtClean="0">
                <a:latin typeface="Arial" panose="020B0604020202020204" pitchFamily="34" charset="0"/>
                <a:cs typeface="Arial" panose="020B0604020202020204" pitchFamily="34" charset="0"/>
              </a:rPr>
              <a:t>Values teamwork &amp; work with multidisciplinary </a:t>
            </a:r>
            <a:r>
              <a:rPr lang="en-US" sz="2800" b="0" dirty="0">
                <a:latin typeface="Arial" panose="020B0604020202020204" pitchFamily="34" charset="0"/>
                <a:cs typeface="Arial" panose="020B0604020202020204" pitchFamily="34" charset="0"/>
              </a:rPr>
              <a:t>team </a:t>
            </a:r>
          </a:p>
          <a:p>
            <a:r>
              <a:rPr lang="en-US" sz="2800" b="0" dirty="0" smtClean="0">
                <a:latin typeface="Arial" panose="020B0604020202020204" pitchFamily="34" charset="0"/>
                <a:cs typeface="Arial" panose="020B0604020202020204" pitchFamily="34" charset="0"/>
              </a:rPr>
              <a:t>Ability </a:t>
            </a:r>
            <a:r>
              <a:rPr lang="en-US" sz="2800" b="0" dirty="0">
                <a:latin typeface="Arial" panose="020B0604020202020204" pitchFamily="34" charset="0"/>
                <a:cs typeface="Arial" panose="020B0604020202020204" pitchFamily="34" charset="0"/>
              </a:rPr>
              <a:t>to problem-solve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1340" y="1560261"/>
            <a:ext cx="2064773" cy="2816942"/>
          </a:xfrm>
          <a:prstGeom prst="rect">
            <a:avLst/>
          </a:prstGeom>
        </p:spPr>
      </p:pic>
    </p:spTree>
    <p:extLst>
      <p:ext uri="{BB962C8B-B14F-4D97-AF65-F5344CB8AC3E}">
        <p14:creationId xmlns:p14="http://schemas.microsoft.com/office/powerpoint/2010/main" val="2367322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517" y="-187432"/>
            <a:ext cx="10240245" cy="1243417"/>
          </a:xfrm>
        </p:spPr>
        <p:txBody>
          <a:bodyPr/>
          <a:lstStyle/>
          <a:p>
            <a:pPr algn="ctr"/>
            <a:r>
              <a:rPr lang="en-US" sz="4400" b="0" i="0" dirty="0">
                <a:latin typeface="Arial" panose="020B0604020202020204" pitchFamily="34" charset="0"/>
                <a:cs typeface="Arial" panose="020B0604020202020204" pitchFamily="34" charset="0"/>
              </a:rPr>
              <a:t/>
            </a:r>
            <a:br>
              <a:rPr lang="en-US" sz="4400" b="0" i="0" dirty="0">
                <a:latin typeface="Arial" panose="020B0604020202020204" pitchFamily="34" charset="0"/>
                <a:cs typeface="Arial" panose="020B0604020202020204" pitchFamily="34" charset="0"/>
              </a:rPr>
            </a:br>
            <a:r>
              <a:rPr lang="en-US" sz="4400" b="0" i="0" dirty="0">
                <a:latin typeface="Arial" panose="020B0604020202020204" pitchFamily="34" charset="0"/>
                <a:cs typeface="Arial" panose="020B0604020202020204" pitchFamily="34" charset="0"/>
              </a:rPr>
              <a:t> </a:t>
            </a:r>
            <a:r>
              <a:rPr lang="en-US" sz="4400" i="0" dirty="0">
                <a:latin typeface="Arial" panose="020B0604020202020204" pitchFamily="34" charset="0"/>
                <a:cs typeface="Arial" panose="020B0604020202020204" pitchFamily="34" charset="0"/>
              </a:rPr>
              <a:t>Role of the </a:t>
            </a:r>
            <a:r>
              <a:rPr lang="en-US" sz="4400" i="0" dirty="0" smtClean="0">
                <a:latin typeface="Arial" panose="020B0604020202020204" pitchFamily="34" charset="0"/>
                <a:cs typeface="Arial" panose="020B0604020202020204" pitchFamily="34" charset="0"/>
              </a:rPr>
              <a:t>CF Center Nurse </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2749" y="1387987"/>
            <a:ext cx="10531685" cy="4924323"/>
          </a:xfrm>
        </p:spPr>
        <p:txBody>
          <a:bodyPr/>
          <a:lstStyle/>
          <a:p>
            <a:endParaRPr lang="en-US" b="0" dirty="0"/>
          </a:p>
          <a:p>
            <a:r>
              <a:rPr lang="en-US" sz="2400" b="0" dirty="0" smtClean="0">
                <a:latin typeface="Arial" panose="020B0604020202020204" pitchFamily="34" charset="0"/>
                <a:cs typeface="Arial" panose="020B0604020202020204" pitchFamily="34" charset="0"/>
              </a:rPr>
              <a:t>Medications </a:t>
            </a:r>
            <a:r>
              <a:rPr lang="en-US" sz="2400" b="0" dirty="0">
                <a:latin typeface="Arial" panose="020B0604020202020204" pitchFamily="34" charset="0"/>
                <a:cs typeface="Arial" panose="020B0604020202020204" pitchFamily="34" charset="0"/>
              </a:rPr>
              <a:t>reconciliation </a:t>
            </a:r>
            <a:r>
              <a:rPr lang="en-US" sz="2400" b="0" dirty="0" smtClean="0">
                <a:latin typeface="Arial" panose="020B0604020202020204" pitchFamily="34" charset="0"/>
                <a:cs typeface="Arial" panose="020B0604020202020204" pitchFamily="34" charset="0"/>
              </a:rPr>
              <a:t>&amp; assessing </a:t>
            </a:r>
            <a:r>
              <a:rPr lang="en-US" sz="2400" b="0" dirty="0" smtClean="0">
                <a:latin typeface="Arial" panose="020B0604020202020204" pitchFamily="34" charset="0"/>
                <a:cs typeface="Arial" panose="020B0604020202020204" pitchFamily="34" charset="0"/>
              </a:rPr>
              <a:t>parental/ </a:t>
            </a:r>
            <a:endParaRPr lang="en-US" sz="2400" b="0" dirty="0" smtClean="0">
              <a:latin typeface="Arial" panose="020B0604020202020204" pitchFamily="34" charset="0"/>
              <a:cs typeface="Arial" panose="020B0604020202020204" pitchFamily="34" charset="0"/>
            </a:endParaRPr>
          </a:p>
          <a:p>
            <a:pPr marL="0" indent="0">
              <a:buNone/>
            </a:pPr>
            <a:r>
              <a:rPr lang="en-US" sz="2400" b="0" dirty="0">
                <a:latin typeface="Arial" panose="020B0604020202020204" pitchFamily="34" charset="0"/>
                <a:cs typeface="Arial" panose="020B0604020202020204" pitchFamily="34" charset="0"/>
              </a:rPr>
              <a:t> </a:t>
            </a:r>
            <a:r>
              <a:rPr lang="en-US" sz="2400" b="0" dirty="0" smtClean="0">
                <a:latin typeface="Arial" panose="020B0604020202020204" pitchFamily="34" charset="0"/>
                <a:cs typeface="Arial" panose="020B0604020202020204" pitchFamily="34" charset="0"/>
              </a:rPr>
              <a:t>     </a:t>
            </a:r>
            <a:r>
              <a:rPr lang="en-US" sz="2400" b="0" dirty="0" smtClean="0">
                <a:latin typeface="Arial" panose="020B0604020202020204" pitchFamily="34" charset="0"/>
                <a:cs typeface="Arial" panose="020B0604020202020204" pitchFamily="34" charset="0"/>
              </a:rPr>
              <a:t>patient knowledge </a:t>
            </a:r>
            <a:r>
              <a:rPr lang="en-US" sz="2400" b="0" dirty="0" smtClean="0">
                <a:latin typeface="Arial" panose="020B0604020202020204" pitchFamily="34" charset="0"/>
                <a:cs typeface="Arial" panose="020B0604020202020204" pitchFamily="34" charset="0"/>
              </a:rPr>
              <a:t>of </a:t>
            </a:r>
            <a:r>
              <a:rPr lang="en-US" sz="2400" b="0" dirty="0" smtClean="0">
                <a:latin typeface="Arial" panose="020B0604020202020204" pitchFamily="34" charset="0"/>
                <a:cs typeface="Arial" panose="020B0604020202020204" pitchFamily="34" charset="0"/>
              </a:rPr>
              <a:t>medications </a:t>
            </a:r>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Assess adherence </a:t>
            </a:r>
            <a:r>
              <a:rPr lang="en-US" sz="2400" b="0" dirty="0" smtClean="0">
                <a:latin typeface="Arial" panose="020B0604020202020204" pitchFamily="34" charset="0"/>
                <a:cs typeface="Arial" panose="020B0604020202020204" pitchFamily="34" charset="0"/>
              </a:rPr>
              <a:t>to treatment</a:t>
            </a:r>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CF education: provide basic CF education </a:t>
            </a:r>
          </a:p>
          <a:p>
            <a:r>
              <a:rPr lang="en-US" sz="2400" b="0" dirty="0">
                <a:latin typeface="Arial" panose="020B0604020202020204" pitchFamily="34" charset="0"/>
                <a:cs typeface="Arial" panose="020B0604020202020204" pitchFamily="34" charset="0"/>
              </a:rPr>
              <a:t>Medication education</a:t>
            </a:r>
            <a:r>
              <a:rPr lang="en-US" sz="2400" b="0" dirty="0" smtClean="0">
                <a:latin typeface="Arial" panose="020B0604020202020204" pitchFamily="34" charset="0"/>
                <a:cs typeface="Arial" panose="020B0604020202020204" pitchFamily="34" charset="0"/>
              </a:rPr>
              <a:t>: on </a:t>
            </a:r>
            <a:r>
              <a:rPr lang="en-US" sz="2400" b="0" dirty="0">
                <a:latin typeface="Arial" panose="020B0604020202020204" pitchFamily="34" charset="0"/>
                <a:cs typeface="Arial" panose="020B0604020202020204" pitchFamily="34" charset="0"/>
              </a:rPr>
              <a:t>uses, risks, benefits</a:t>
            </a:r>
            <a:r>
              <a:rPr lang="en-US" sz="2400" b="0" dirty="0" smtClean="0">
                <a:latin typeface="Arial" panose="020B0604020202020204" pitchFamily="34" charset="0"/>
                <a:cs typeface="Arial" panose="020B0604020202020204" pitchFamily="34" charset="0"/>
              </a:rPr>
              <a:t>,                                        side effects &amp; </a:t>
            </a:r>
            <a:r>
              <a:rPr lang="en-US" sz="2400" b="0" dirty="0" smtClean="0">
                <a:latin typeface="Arial" panose="020B0604020202020204" pitchFamily="34" charset="0"/>
                <a:cs typeface="Arial" panose="020B0604020202020204" pitchFamily="34" charset="0"/>
              </a:rPr>
              <a:t>Proper </a:t>
            </a:r>
            <a:r>
              <a:rPr lang="en-US" sz="2400" b="0" dirty="0">
                <a:latin typeface="Arial" panose="020B0604020202020204" pitchFamily="34" charset="0"/>
                <a:cs typeface="Arial" panose="020B0604020202020204" pitchFamily="34" charset="0"/>
              </a:rPr>
              <a:t>use of inhaled </a:t>
            </a:r>
            <a:r>
              <a:rPr lang="en-US" sz="2400" b="0" dirty="0" smtClean="0">
                <a:latin typeface="Arial" panose="020B0604020202020204" pitchFamily="34" charset="0"/>
                <a:cs typeface="Arial" panose="020B0604020202020204" pitchFamily="34" charset="0"/>
              </a:rPr>
              <a:t>medications</a:t>
            </a:r>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Throat culture, Nasal viral </a:t>
            </a:r>
            <a:r>
              <a:rPr lang="en-US" sz="2400" b="0" dirty="0" smtClean="0">
                <a:latin typeface="Arial" panose="020B0604020202020204" pitchFamily="34" charset="0"/>
                <a:cs typeface="Arial" panose="020B0604020202020204" pitchFamily="34" charset="0"/>
              </a:rPr>
              <a:t>swab</a:t>
            </a:r>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School forms filled </a:t>
            </a:r>
            <a:r>
              <a:rPr lang="en-US" sz="2400" b="0" dirty="0" smtClean="0">
                <a:latin typeface="Arial" panose="020B0604020202020204" pitchFamily="34" charset="0"/>
                <a:cs typeface="Arial" panose="020B0604020202020204" pitchFamily="34" charset="0"/>
              </a:rPr>
              <a:t>out: </a:t>
            </a:r>
            <a:r>
              <a:rPr lang="en-US" sz="2400" b="0" dirty="0">
                <a:latin typeface="Arial" panose="020B0604020202020204" pitchFamily="34" charset="0"/>
                <a:cs typeface="Arial" panose="020B0604020202020204" pitchFamily="34" charset="0"/>
              </a:rPr>
              <a:t>medication use in school</a:t>
            </a:r>
          </a:p>
          <a:p>
            <a:r>
              <a:rPr lang="en-US" sz="2400" b="0" dirty="0">
                <a:latin typeface="Arial" panose="020B0604020202020204" pitchFamily="34" charset="0"/>
                <a:cs typeface="Arial" panose="020B0604020202020204" pitchFamily="34" charset="0"/>
              </a:rPr>
              <a:t>Other </a:t>
            </a:r>
            <a:r>
              <a:rPr lang="en-US" sz="2400" b="0" dirty="0" smtClean="0">
                <a:latin typeface="Arial" panose="020B0604020202020204" pitchFamily="34" charset="0"/>
                <a:cs typeface="Arial" panose="020B0604020202020204" pitchFamily="34" charset="0"/>
              </a:rPr>
              <a:t>letters: </a:t>
            </a:r>
            <a:r>
              <a:rPr lang="en-US" sz="2400" b="0" dirty="0" err="1">
                <a:latin typeface="Arial" panose="020B0604020202020204" pitchFamily="34" charset="0"/>
                <a:cs typeface="Arial" panose="020B0604020202020204" pitchFamily="34" charset="0"/>
              </a:rPr>
              <a:t>ie</a:t>
            </a:r>
            <a:r>
              <a:rPr lang="en-US" sz="2400" b="0" dirty="0">
                <a:latin typeface="Arial" panose="020B0604020202020204" pitchFamily="34" charset="0"/>
                <a:cs typeface="Arial" panose="020B0604020202020204" pitchFamily="34" charset="0"/>
              </a:rPr>
              <a:t> travel letter, gym letter, smoke exposure letter,…</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9797" y="1683006"/>
            <a:ext cx="3395410" cy="3543777"/>
          </a:xfrm>
          <a:prstGeom prst="rect">
            <a:avLst/>
          </a:prstGeom>
        </p:spPr>
      </p:pic>
    </p:spTree>
    <p:extLst>
      <p:ext uri="{BB962C8B-B14F-4D97-AF65-F5344CB8AC3E}">
        <p14:creationId xmlns:p14="http://schemas.microsoft.com/office/powerpoint/2010/main" val="3048932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634" y="477700"/>
            <a:ext cx="9466540" cy="720197"/>
          </a:xfrm>
        </p:spPr>
        <p:txBody>
          <a:bodyPr/>
          <a:lstStyle/>
          <a:p>
            <a:pPr algn="ctr"/>
            <a:r>
              <a:rPr lang="en-US" sz="4800" i="0" dirty="0">
                <a:latin typeface="Arial" panose="020B0604020202020204" pitchFamily="34" charset="0"/>
                <a:cs typeface="Arial" panose="020B0604020202020204" pitchFamily="34" charset="0"/>
              </a:rPr>
              <a:t>CF Center Nurses</a:t>
            </a:r>
          </a:p>
        </p:txBody>
      </p:sp>
      <p:sp>
        <p:nvSpPr>
          <p:cNvPr id="3" name="Content Placeholder 2"/>
          <p:cNvSpPr>
            <a:spLocks noGrp="1"/>
          </p:cNvSpPr>
          <p:nvPr>
            <p:ph idx="1"/>
          </p:nvPr>
        </p:nvSpPr>
        <p:spPr>
          <a:xfrm>
            <a:off x="753364" y="2104634"/>
            <a:ext cx="10805080" cy="4062702"/>
          </a:xfrm>
        </p:spPr>
        <p:txBody>
          <a:bodyPr/>
          <a:lstStyle/>
          <a:p>
            <a:r>
              <a:rPr lang="en-US" sz="2800" b="0" dirty="0">
                <a:latin typeface="Arial" panose="020B0604020202020204" pitchFamily="34" charset="0"/>
                <a:cs typeface="Arial" panose="020B0604020202020204" pitchFamily="34" charset="0"/>
              </a:rPr>
              <a:t>Weekly Pre-clinic Huddle </a:t>
            </a:r>
            <a:endParaRPr lang="en-US" sz="2800" b="0" dirty="0" smtClean="0">
              <a:latin typeface="Arial" panose="020B0604020202020204" pitchFamily="34" charset="0"/>
              <a:cs typeface="Arial" panose="020B0604020202020204" pitchFamily="34" charset="0"/>
            </a:endParaRPr>
          </a:p>
          <a:p>
            <a:r>
              <a:rPr lang="en-US" sz="2800" b="0" dirty="0" smtClean="0">
                <a:latin typeface="Arial" panose="020B0604020202020204" pitchFamily="34" charset="0"/>
                <a:cs typeface="Arial" panose="020B0604020202020204" pitchFamily="34" charset="0"/>
              </a:rPr>
              <a:t>Post-clinic </a:t>
            </a:r>
            <a:r>
              <a:rPr lang="en-US" sz="2800" b="0" dirty="0">
                <a:latin typeface="Arial" panose="020B0604020202020204" pitchFamily="34" charset="0"/>
                <a:cs typeface="Arial" panose="020B0604020202020204" pitchFamily="34" charset="0"/>
              </a:rPr>
              <a:t>review with CF Director/Associate </a:t>
            </a:r>
            <a:r>
              <a:rPr lang="en-US" sz="2800" b="0" dirty="0" smtClean="0">
                <a:latin typeface="Arial" panose="020B0604020202020204" pitchFamily="34" charset="0"/>
                <a:cs typeface="Arial" panose="020B0604020202020204" pitchFamily="34" charset="0"/>
              </a:rPr>
              <a:t>Director,                       </a:t>
            </a:r>
            <a:r>
              <a:rPr lang="en-US" sz="2800" b="0" dirty="0">
                <a:latin typeface="Arial" panose="020B0604020202020204" pitchFamily="34" charset="0"/>
                <a:cs typeface="Arial" panose="020B0604020202020204" pitchFamily="34" charset="0"/>
              </a:rPr>
              <a:t>email team with concerns or recommendations</a:t>
            </a:r>
          </a:p>
          <a:p>
            <a:r>
              <a:rPr lang="en-US" sz="2800" b="0" dirty="0" smtClean="0">
                <a:latin typeface="Arial" panose="020B0604020202020204" pitchFamily="34" charset="0"/>
                <a:cs typeface="Arial" panose="020B0604020202020204" pitchFamily="34" charset="0"/>
              </a:rPr>
              <a:t>Case </a:t>
            </a:r>
            <a:r>
              <a:rPr lang="en-US" sz="2800" b="0" dirty="0" smtClean="0">
                <a:latin typeface="Arial" panose="020B0604020202020204" pitchFamily="34" charset="0"/>
                <a:cs typeface="Arial" panose="020B0604020202020204" pitchFamily="34" charset="0"/>
              </a:rPr>
              <a:t>management/ </a:t>
            </a:r>
            <a:r>
              <a:rPr lang="en-US" sz="2800" b="0" dirty="0" smtClean="0">
                <a:latin typeface="Arial" panose="020B0604020202020204" pitchFamily="34" charset="0"/>
                <a:cs typeface="Arial" panose="020B0604020202020204" pitchFamily="34" charset="0"/>
              </a:rPr>
              <a:t>follow up </a:t>
            </a:r>
            <a:r>
              <a:rPr lang="en-US" sz="2800" b="0" dirty="0">
                <a:latin typeface="Arial" panose="020B0604020202020204" pitchFamily="34" charset="0"/>
                <a:cs typeface="Arial" panose="020B0604020202020204" pitchFamily="34" charset="0"/>
              </a:rPr>
              <a:t>of hospitalized patients </a:t>
            </a:r>
          </a:p>
          <a:p>
            <a:r>
              <a:rPr lang="en-US" sz="2800" b="0" dirty="0">
                <a:latin typeface="Arial" panose="020B0604020202020204" pitchFamily="34" charset="0"/>
                <a:cs typeface="Arial" panose="020B0604020202020204" pitchFamily="34" charset="0"/>
              </a:rPr>
              <a:t>Case management of outpatients and Sick calls </a:t>
            </a:r>
          </a:p>
          <a:p>
            <a:r>
              <a:rPr lang="en-US" sz="2800" b="0" dirty="0">
                <a:latin typeface="Arial" panose="020B0604020202020204" pitchFamily="34" charset="0"/>
                <a:cs typeface="Arial" panose="020B0604020202020204" pitchFamily="34" charset="0"/>
              </a:rPr>
              <a:t>Follow up on laboratory results, relaying results to family </a:t>
            </a:r>
          </a:p>
          <a:p>
            <a:pPr marL="0" indent="0">
              <a:buNone/>
            </a:pPr>
            <a:endParaRPr lang="en-US" b="0" dirty="0"/>
          </a:p>
        </p:txBody>
      </p:sp>
    </p:spTree>
    <p:extLst>
      <p:ext uri="{BB962C8B-B14F-4D97-AF65-F5344CB8AC3E}">
        <p14:creationId xmlns:p14="http://schemas.microsoft.com/office/powerpoint/2010/main" val="613425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51" y="418223"/>
            <a:ext cx="9466540" cy="720197"/>
          </a:xfrm>
        </p:spPr>
        <p:txBody>
          <a:bodyPr/>
          <a:lstStyle/>
          <a:p>
            <a:pPr algn="ctr"/>
            <a:r>
              <a:rPr lang="en-US" sz="4800" i="0" dirty="0" smtClean="0">
                <a:latin typeface="Arial" panose="020B0604020202020204" pitchFamily="34" charset="0"/>
                <a:cs typeface="Arial" panose="020B0604020202020204" pitchFamily="34" charset="0"/>
              </a:rPr>
              <a:t>CF Center Dietitian</a:t>
            </a:r>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29207" y="1965163"/>
            <a:ext cx="2862396" cy="3116503"/>
          </a:xfrm>
        </p:spPr>
      </p:pic>
      <p:sp>
        <p:nvSpPr>
          <p:cNvPr id="5" name="Rectangle 4"/>
          <p:cNvSpPr/>
          <p:nvPr/>
        </p:nvSpPr>
        <p:spPr>
          <a:xfrm>
            <a:off x="442452" y="1485071"/>
            <a:ext cx="8260735" cy="5229573"/>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smtClean="0">
                <a:latin typeface="Arial" panose="020B0604020202020204" pitchFamily="34" charset="0"/>
                <a:ea typeface="Calibri" panose="020F0502020204030204" pitchFamily="34" charset="0"/>
                <a:cs typeface="Arial" panose="020B0604020202020204" pitchFamily="34" charset="0"/>
              </a:rPr>
              <a:t>Provide </a:t>
            </a:r>
            <a:r>
              <a:rPr lang="en-US" sz="2800" dirty="0">
                <a:latin typeface="Arial" panose="020B0604020202020204" pitchFamily="34" charset="0"/>
                <a:ea typeface="Calibri" panose="020F0502020204030204" pitchFamily="34" charset="0"/>
                <a:cs typeface="Arial" panose="020B0604020202020204" pitchFamily="34" charset="0"/>
              </a:rPr>
              <a:t>nutrition therapy: In clinic and </a:t>
            </a:r>
            <a:r>
              <a:rPr lang="en-US" sz="2800" dirty="0" smtClean="0">
                <a:latin typeface="Arial" panose="020B0604020202020204" pitchFamily="34" charset="0"/>
                <a:ea typeface="Calibri" panose="020F0502020204030204" pitchFamily="34" charset="0"/>
                <a:cs typeface="Arial" panose="020B0604020202020204" pitchFamily="34" charset="0"/>
              </a:rPr>
              <a:t>on phone:</a:t>
            </a:r>
            <a:endParaRPr lang="en-US" sz="28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Arial" panose="020B0604020202020204" pitchFamily="34" charset="0"/>
              </a:rPr>
              <a:t>Evaluate </a:t>
            </a:r>
            <a:r>
              <a:rPr lang="en-US" sz="2400" dirty="0" smtClean="0">
                <a:latin typeface="Arial" panose="020B0604020202020204" pitchFamily="34" charset="0"/>
                <a:ea typeface="Calibri" panose="020F0502020204030204" pitchFamily="34" charset="0"/>
                <a:cs typeface="Arial" panose="020B0604020202020204" pitchFamily="34" charset="0"/>
              </a:rPr>
              <a:t>intake/appetite</a:t>
            </a:r>
            <a:r>
              <a:rPr lang="en-US" sz="2400" dirty="0">
                <a:latin typeface="Arial" panose="020B0604020202020204" pitchFamily="34" charset="0"/>
                <a:ea typeface="Calibri" panose="020F0502020204030204" pitchFamily="34" charset="0"/>
                <a:cs typeface="Arial" panose="020B0604020202020204" pitchFamily="34" charset="0"/>
              </a:rPr>
              <a:t>/ Provide recommendations </a:t>
            </a:r>
          </a:p>
          <a:p>
            <a:pPr marL="1143000" marR="0" lvl="2" indent="-228600">
              <a:lnSpc>
                <a:spcPct val="107000"/>
              </a:lnSpc>
              <a:spcBef>
                <a:spcPts val="0"/>
              </a:spcBef>
              <a:spcAft>
                <a:spcPts val="0"/>
              </a:spcAft>
              <a:buFont typeface="Wingdings" panose="05000000000000000000" pitchFamily="2" charset="2"/>
              <a:buChar char=""/>
              <a:tabLst>
                <a:tab pos="1143000" algn="l"/>
              </a:tabLst>
            </a:pPr>
            <a:r>
              <a:rPr lang="en-US" sz="2400" dirty="0" smtClean="0">
                <a:latin typeface="Arial" panose="020B0604020202020204" pitchFamily="34" charset="0"/>
                <a:ea typeface="Calibri" panose="020F0502020204030204" pitchFamily="34" charset="0"/>
                <a:cs typeface="Arial" panose="020B0604020202020204" pitchFamily="34" charset="0"/>
              </a:rPr>
              <a:t>On high </a:t>
            </a:r>
            <a:r>
              <a:rPr lang="en-US" sz="2400" dirty="0">
                <a:latin typeface="Arial" panose="020B0604020202020204" pitchFamily="34" charset="0"/>
                <a:ea typeface="Calibri" panose="020F0502020204030204" pitchFamily="34" charset="0"/>
                <a:cs typeface="Arial" panose="020B0604020202020204" pitchFamily="34" charset="0"/>
              </a:rPr>
              <a:t>calorie</a:t>
            </a:r>
            <a:r>
              <a:rPr lang="en-US" sz="2400" dirty="0" smtClean="0">
                <a:latin typeface="Arial" panose="020B0604020202020204" pitchFamily="34" charset="0"/>
                <a:ea typeface="Calibri" panose="020F0502020204030204" pitchFamily="34" charset="0"/>
                <a:cs typeface="Arial" panose="020B0604020202020204" pitchFamily="34" charset="0"/>
              </a:rPr>
              <a:t>, fat </a:t>
            </a:r>
            <a:r>
              <a:rPr lang="en-US" sz="2400" dirty="0" smtClean="0">
                <a:latin typeface="Arial" panose="020B0604020202020204" pitchFamily="34" charset="0"/>
                <a:ea typeface="Calibri" panose="020F0502020204030204" pitchFamily="34" charset="0"/>
                <a:cs typeface="Arial" panose="020B0604020202020204" pitchFamily="34" charset="0"/>
              </a:rPr>
              <a:t>&amp;</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protein</a:t>
            </a:r>
            <a:r>
              <a:rPr lang="en-US" sz="2400" dirty="0" smtClean="0">
                <a:latin typeface="Arial" panose="020B0604020202020204" pitchFamily="34" charset="0"/>
                <a:ea typeface="Calibri" panose="020F0502020204030204" pitchFamily="34" charset="0"/>
                <a:cs typeface="Arial" panose="020B0604020202020204" pitchFamily="34" charset="0"/>
              </a:rPr>
              <a:t>, adequate salt</a:t>
            </a:r>
            <a:endParaRPr lang="en-US" sz="2400" dirty="0">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Wingdings" panose="05000000000000000000" pitchFamily="2" charset="2"/>
              <a:buChar char=""/>
            </a:pPr>
            <a:r>
              <a:rPr lang="en-US" sz="2400" dirty="0" smtClean="0">
                <a:latin typeface="Arial" panose="020B0604020202020204" pitchFamily="34" charset="0"/>
                <a:ea typeface="Calibri" panose="020F0502020204030204" pitchFamily="34" charset="0"/>
                <a:cs typeface="Arial" panose="020B0604020202020204" pitchFamily="34" charset="0"/>
              </a:rPr>
              <a:t>On </a:t>
            </a:r>
            <a:r>
              <a:rPr lang="en-US" sz="2400" dirty="0">
                <a:latin typeface="Arial" panose="020B0604020202020204" pitchFamily="34" charset="0"/>
                <a:ea typeface="Calibri" panose="020F0502020204030204" pitchFamily="34" charset="0"/>
                <a:cs typeface="Arial" panose="020B0604020202020204" pitchFamily="34" charset="0"/>
              </a:rPr>
              <a:t>oral supplements and enteral nutrition </a:t>
            </a:r>
            <a:endParaRPr lang="en-US" sz="2400" dirty="0" smtClean="0">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07000"/>
              </a:lnSpc>
              <a:buFont typeface="Wingdings" panose="05000000000000000000" pitchFamily="2" charset="2"/>
              <a:buChar char=""/>
            </a:pPr>
            <a:r>
              <a:rPr lang="en-US" sz="2400" dirty="0" smtClean="0">
                <a:latin typeface="Arial" panose="020B0604020202020204" pitchFamily="34" charset="0"/>
                <a:ea typeface="Calibri" panose="020F0502020204030204" pitchFamily="34" charset="0"/>
                <a:cs typeface="Arial" panose="020B0604020202020204" pitchFamily="34" charset="0"/>
              </a:rPr>
              <a:t>On vitamin supplements</a:t>
            </a:r>
            <a:endParaRPr lang="en-US" sz="24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smtClean="0">
                <a:latin typeface="Arial" panose="020B0604020202020204" pitchFamily="34" charset="0"/>
                <a:ea typeface="Calibri" panose="020F0502020204030204" pitchFamily="34" charset="0"/>
                <a:cs typeface="Arial" panose="020B0604020202020204" pitchFamily="34" charset="0"/>
              </a:rPr>
              <a:t>Discuss </a:t>
            </a:r>
            <a:r>
              <a:rPr lang="en-US" sz="2400" dirty="0">
                <a:latin typeface="Arial" panose="020B0604020202020204" pitchFamily="34" charset="0"/>
                <a:ea typeface="Calibri" panose="020F0502020204030204" pitchFamily="34" charset="0"/>
                <a:cs typeface="Arial" panose="020B0604020202020204" pitchFamily="34" charset="0"/>
              </a:rPr>
              <a:t>stool output/abdominal pain</a:t>
            </a: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Arial" panose="020B0604020202020204" pitchFamily="34" charset="0"/>
              </a:rPr>
              <a:t>Provide enzyme dosing </a:t>
            </a:r>
            <a:r>
              <a:rPr lang="en-US" sz="2400" dirty="0">
                <a:latin typeface="Arial" panose="020B0604020202020204" pitchFamily="34" charset="0"/>
                <a:ea typeface="Calibri" panose="020F0502020204030204" pitchFamily="34" charset="0"/>
                <a:cs typeface="Arial" panose="020B0604020202020204" pitchFamily="34" charset="0"/>
              </a:rPr>
              <a:t>recommendations </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Administrative tasks:</a:t>
            </a: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Arial" panose="020B0604020202020204" pitchFamily="34" charset="0"/>
              </a:rPr>
              <a:t>Prepare patient notes with updated information prior to </a:t>
            </a:r>
            <a:r>
              <a:rPr lang="en-US" sz="2400" dirty="0" smtClean="0">
                <a:latin typeface="Arial" panose="020B0604020202020204" pitchFamily="34" charset="0"/>
                <a:ea typeface="Calibri" panose="020F0502020204030204" pitchFamily="34" charset="0"/>
                <a:cs typeface="Arial" panose="020B0604020202020204" pitchFamily="34" charset="0"/>
              </a:rPr>
              <a:t>clinic </a:t>
            </a:r>
            <a:endParaRPr lang="en-US" sz="24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Arial" panose="020B0604020202020204" pitchFamily="34" charset="0"/>
              </a:rPr>
              <a:t>Attend weekly </a:t>
            </a:r>
            <a:r>
              <a:rPr lang="en-US" sz="2400" dirty="0" smtClean="0">
                <a:latin typeface="Arial" panose="020B0604020202020204" pitchFamily="34" charset="0"/>
                <a:ea typeface="Calibri" panose="020F0502020204030204" pitchFamily="34" charset="0"/>
                <a:cs typeface="Arial" panose="020B0604020202020204" pitchFamily="34" charset="0"/>
              </a:rPr>
              <a:t>huddle prior to patients </a:t>
            </a:r>
            <a:r>
              <a:rPr lang="en-US" sz="2400" dirty="0">
                <a:latin typeface="Arial" panose="020B0604020202020204" pitchFamily="34" charset="0"/>
                <a:ea typeface="Calibri" panose="020F0502020204030204" pitchFamily="34" charset="0"/>
                <a:cs typeface="Arial" panose="020B0604020202020204" pitchFamily="34" charset="0"/>
              </a:rPr>
              <a:t>coming to clinic </a:t>
            </a:r>
          </a:p>
          <a:p>
            <a:pPr marL="742950" marR="0" lvl="1" indent="-285750">
              <a:lnSpc>
                <a:spcPct val="107000"/>
              </a:lnSpc>
              <a:spcBef>
                <a:spcPts val="0"/>
              </a:spcBef>
              <a:spcAft>
                <a:spcPts val="0"/>
              </a:spcAft>
              <a:buFont typeface="Courier New" panose="02070309020205020404" pitchFamily="49" charset="0"/>
              <a:buChar char="o"/>
            </a:pPr>
            <a:r>
              <a:rPr lang="en-US" sz="2400" dirty="0" smtClean="0">
                <a:latin typeface="Arial" panose="020B0604020202020204" pitchFamily="34" charset="0"/>
                <a:ea typeface="Calibri" panose="020F0502020204030204" pitchFamily="34" charset="0"/>
                <a:cs typeface="Arial" panose="020B0604020202020204" pitchFamily="34" charset="0"/>
              </a:rPr>
              <a:t>Make </a:t>
            </a:r>
            <a:r>
              <a:rPr lang="en-US" sz="2400" dirty="0">
                <a:latin typeface="Arial" panose="020B0604020202020204" pitchFamily="34" charset="0"/>
                <a:ea typeface="Calibri" panose="020F0502020204030204" pitchFamily="34" charset="0"/>
                <a:cs typeface="Arial" panose="020B0604020202020204" pitchFamily="34" charset="0"/>
              </a:rPr>
              <a:t>reminder </a:t>
            </a:r>
            <a:r>
              <a:rPr lang="en-US" sz="2400" dirty="0" smtClean="0">
                <a:latin typeface="Arial" panose="020B0604020202020204" pitchFamily="34" charset="0"/>
                <a:ea typeface="Calibri" panose="020F0502020204030204" pitchFamily="34" charset="0"/>
                <a:cs typeface="Arial" panose="020B0604020202020204" pitchFamily="34" charset="0"/>
              </a:rPr>
              <a:t>calls to patients’ </a:t>
            </a:r>
            <a:r>
              <a:rPr lang="en-US" sz="2400" dirty="0">
                <a:latin typeface="Arial" panose="020B0604020202020204" pitchFamily="34" charset="0"/>
                <a:ea typeface="Calibri" panose="020F0502020204030204" pitchFamily="34" charset="0"/>
                <a:cs typeface="Arial" panose="020B0604020202020204" pitchFamily="34" charset="0"/>
              </a:rPr>
              <a:t>for </a:t>
            </a:r>
            <a:r>
              <a:rPr lang="en-US" sz="2400" dirty="0" smtClean="0">
                <a:latin typeface="Arial" panose="020B0604020202020204" pitchFamily="34" charset="0"/>
                <a:ea typeface="Calibri" panose="020F0502020204030204" pitchFamily="34" charset="0"/>
                <a:cs typeface="Arial" panose="020B0604020202020204" pitchFamily="34" charset="0"/>
              </a:rPr>
              <a:t>OGTT </a:t>
            </a:r>
            <a:r>
              <a:rPr lang="en-US" sz="2400" dirty="0">
                <a:latin typeface="Arial" panose="020B0604020202020204" pitchFamily="34" charset="0"/>
                <a:ea typeface="Calibri" panose="020F0502020204030204" pitchFamily="34" charset="0"/>
                <a:cs typeface="Arial" panose="020B0604020202020204" pitchFamily="34" charset="0"/>
              </a:rPr>
              <a:t>yearly lab</a:t>
            </a:r>
          </a:p>
          <a:p>
            <a:pPr marL="685800" marR="0">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220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389" y="0"/>
            <a:ext cx="10240245" cy="1034129"/>
          </a:xfrm>
        </p:spPr>
        <p:txBody>
          <a:bodyPr/>
          <a:lstStyle/>
          <a:p>
            <a:pPr algn="ctr"/>
            <a:r>
              <a:rPr lang="en-US" b="0" i="0" dirty="0">
                <a:latin typeface="Arial" panose="020B0604020202020204" pitchFamily="34" charset="0"/>
                <a:cs typeface="Arial" panose="020B0604020202020204" pitchFamily="34" charset="0"/>
              </a:rPr>
              <a:t/>
            </a:r>
            <a:br>
              <a:rPr lang="en-US" b="0" i="0" dirty="0">
                <a:latin typeface="Arial" panose="020B0604020202020204" pitchFamily="34" charset="0"/>
                <a:cs typeface="Arial" panose="020B0604020202020204" pitchFamily="34" charset="0"/>
              </a:rPr>
            </a:br>
            <a:r>
              <a:rPr lang="en-US" b="0" i="0"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Role of the </a:t>
            </a:r>
            <a:r>
              <a:rPr lang="en-US" i="0" dirty="0" smtClean="0">
                <a:latin typeface="Arial" panose="020B0604020202020204" pitchFamily="34" charset="0"/>
                <a:cs typeface="Arial" panose="020B0604020202020204" pitchFamily="34" charset="0"/>
              </a:rPr>
              <a:t>CF Center Social Worker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1256" y="1497867"/>
            <a:ext cx="8582726" cy="4637549"/>
          </a:xfrm>
        </p:spPr>
        <p:txBody>
          <a:bodyPr/>
          <a:lstStyle/>
          <a:p>
            <a:endParaRPr lang="en-US" b="0" dirty="0"/>
          </a:p>
          <a:p>
            <a:r>
              <a:rPr lang="en-US" sz="2800" b="0" dirty="0">
                <a:latin typeface="Arial" panose="020B0604020202020204" pitchFamily="34" charset="0"/>
                <a:cs typeface="Arial" panose="020B0604020202020204" pitchFamily="34" charset="0"/>
              </a:rPr>
              <a:t>Provide education &amp;</a:t>
            </a:r>
            <a:r>
              <a:rPr lang="en-US" sz="2800" b="0" dirty="0" smtClean="0">
                <a:latin typeface="Arial" panose="020B0604020202020204" pitchFamily="34" charset="0"/>
                <a:cs typeface="Arial" panose="020B0604020202020204" pitchFamily="34" charset="0"/>
              </a:rPr>
              <a:t> support </a:t>
            </a:r>
            <a:r>
              <a:rPr lang="en-US" sz="2800" b="0" dirty="0">
                <a:latin typeface="Arial" panose="020B0604020202020204" pitchFamily="34" charset="0"/>
                <a:cs typeface="Arial" panose="020B0604020202020204" pitchFamily="34" charset="0"/>
              </a:rPr>
              <a:t>through </a:t>
            </a:r>
            <a:r>
              <a:rPr lang="en-US" sz="2800" b="0" dirty="0" smtClean="0">
                <a:latin typeface="Arial" panose="020B0604020202020204" pitchFamily="34" charset="0"/>
                <a:cs typeface="Arial" panose="020B0604020202020204" pitchFamily="34" charset="0"/>
              </a:rPr>
              <a:t>life</a:t>
            </a:r>
          </a:p>
          <a:p>
            <a:pPr marL="0" indent="0">
              <a:buNone/>
            </a:pPr>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    changes </a:t>
            </a:r>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adjustments starting with diagnosis </a:t>
            </a:r>
            <a:endParaRPr lang="en-US" sz="2800" b="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Transition Process –Work with patients </a:t>
            </a:r>
            <a:r>
              <a:rPr lang="en-US" sz="2800" b="0" dirty="0" smtClean="0">
                <a:latin typeface="Arial" panose="020B0604020202020204" pitchFamily="34" charset="0"/>
                <a:cs typeface="Arial" panose="020B0604020202020204" pitchFamily="34" charset="0"/>
              </a:rPr>
              <a:t>&amp;                                families to </a:t>
            </a:r>
            <a:r>
              <a:rPr lang="en-US" sz="2800" b="0" dirty="0">
                <a:latin typeface="Arial" panose="020B0604020202020204" pitchFamily="34" charset="0"/>
                <a:cs typeface="Arial" panose="020B0604020202020204" pitchFamily="34" charset="0"/>
              </a:rPr>
              <a:t>prepare for a healthy transition to </a:t>
            </a:r>
            <a:endParaRPr lang="en-US" sz="2800" b="0" dirty="0" smtClean="0">
              <a:latin typeface="Arial" panose="020B0604020202020204" pitchFamily="34" charset="0"/>
              <a:cs typeface="Arial" panose="020B0604020202020204" pitchFamily="34" charset="0"/>
            </a:endParaRPr>
          </a:p>
          <a:p>
            <a:pPr marL="0" indent="0">
              <a:buNone/>
            </a:pPr>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   the </a:t>
            </a:r>
            <a:r>
              <a:rPr lang="en-US" sz="2800" b="0" dirty="0">
                <a:latin typeface="Arial" panose="020B0604020202020204" pitchFamily="34" charset="0"/>
                <a:cs typeface="Arial" panose="020B0604020202020204" pitchFamily="34" charset="0"/>
              </a:rPr>
              <a:t>adult </a:t>
            </a:r>
            <a:r>
              <a:rPr lang="en-US" sz="2800" b="0" dirty="0" smtClean="0">
                <a:latin typeface="Arial" panose="020B0604020202020204" pitchFamily="34" charset="0"/>
                <a:cs typeface="Arial" panose="020B0604020202020204" pitchFamily="34" charset="0"/>
              </a:rPr>
              <a:t>clinic using CF RISE </a:t>
            </a:r>
            <a:r>
              <a:rPr lang="en-US" sz="2800" b="0" dirty="0">
                <a:latin typeface="Arial" panose="020B0604020202020204" pitchFamily="34" charset="0"/>
                <a:cs typeface="Arial" panose="020B0604020202020204" pitchFamily="34" charset="0"/>
              </a:rPr>
              <a:t>&amp;</a:t>
            </a:r>
            <a:r>
              <a:rPr lang="en-US" sz="2800" b="0" dirty="0" smtClean="0">
                <a:latin typeface="Arial" panose="020B0604020202020204" pitchFamily="34" charset="0"/>
                <a:cs typeface="Arial" panose="020B0604020202020204" pitchFamily="34" charset="0"/>
              </a:rPr>
              <a:t> other tools       </a:t>
            </a:r>
            <a:endParaRPr lang="en-US" sz="2800" b="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Assist with navigating </a:t>
            </a:r>
            <a:r>
              <a:rPr lang="en-US" sz="2800" b="0" dirty="0" smtClean="0">
                <a:latin typeface="Arial" panose="020B0604020202020204" pitchFamily="34" charset="0"/>
                <a:cs typeface="Arial" panose="020B0604020202020204" pitchFamily="34" charset="0"/>
              </a:rPr>
              <a:t>systems/ Resources </a:t>
            </a: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0762" y="1520927"/>
            <a:ext cx="3023420" cy="4190325"/>
          </a:xfrm>
          <a:prstGeom prst="rect">
            <a:avLst/>
          </a:prstGeom>
        </p:spPr>
      </p:pic>
    </p:spTree>
    <p:extLst>
      <p:ext uri="{BB962C8B-B14F-4D97-AF65-F5344CB8AC3E}">
        <p14:creationId xmlns:p14="http://schemas.microsoft.com/office/powerpoint/2010/main" val="3909012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465" y="396077"/>
            <a:ext cx="9466540" cy="667875"/>
          </a:xfrm>
        </p:spPr>
        <p:txBody>
          <a:bodyPr/>
          <a:lstStyle/>
          <a:p>
            <a:pPr algn="ctr"/>
            <a:r>
              <a:rPr lang="en-US" sz="4400" i="0" dirty="0" smtClean="0">
                <a:latin typeface="Arial" panose="020B0604020202020204" pitchFamily="34" charset="0"/>
                <a:cs typeface="Arial" panose="020B0604020202020204" pitchFamily="34" charset="0"/>
              </a:rPr>
              <a:t>CF Center Research Coordinators </a:t>
            </a:r>
            <a:endParaRPr lang="en-US" sz="4400" i="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6102" y="1828111"/>
            <a:ext cx="10805080" cy="4914900"/>
          </a:xfrm>
        </p:spPr>
        <p:txBody>
          <a:bodyPr/>
          <a:lstStyle/>
          <a:p>
            <a:r>
              <a:rPr lang="en-US" sz="2800" b="0" dirty="0" smtClean="0">
                <a:latin typeface="Arial" panose="020B0604020202020204" pitchFamily="34" charset="0"/>
                <a:cs typeface="Arial" panose="020B0604020202020204" pitchFamily="34" charset="0"/>
              </a:rPr>
              <a:t>Completing Feasibility forms for new studies</a:t>
            </a:r>
          </a:p>
          <a:p>
            <a:r>
              <a:rPr lang="en-US" sz="2800" b="0" dirty="0" smtClean="0">
                <a:latin typeface="Arial" panose="020B0604020202020204" pitchFamily="34" charset="0"/>
                <a:cs typeface="Arial" panose="020B0604020202020204" pitchFamily="34" charset="0"/>
              </a:rPr>
              <a:t>Participating in the Investigators </a:t>
            </a:r>
            <a:r>
              <a:rPr lang="en-US" sz="2800" b="0" dirty="0" smtClean="0">
                <a:latin typeface="Arial" panose="020B0604020202020204" pitchFamily="34" charset="0"/>
                <a:cs typeface="Arial" panose="020B0604020202020204" pitchFamily="34" charset="0"/>
              </a:rPr>
              <a:t>Meetings</a:t>
            </a:r>
            <a:endParaRPr lang="en-US" sz="2800" b="0" dirty="0" smtClean="0">
              <a:latin typeface="Arial" panose="020B0604020202020204" pitchFamily="34" charset="0"/>
              <a:cs typeface="Arial" panose="020B0604020202020204" pitchFamily="34" charset="0"/>
            </a:endParaRPr>
          </a:p>
          <a:p>
            <a:r>
              <a:rPr lang="en-US" sz="2800" b="0" dirty="0" smtClean="0">
                <a:latin typeface="Arial" panose="020B0604020202020204" pitchFamily="34" charset="0"/>
                <a:cs typeface="Arial" panose="020B0604020202020204" pitchFamily="34" charset="0"/>
              </a:rPr>
              <a:t>Participating in the Study Initiation Visit</a:t>
            </a:r>
          </a:p>
          <a:p>
            <a:r>
              <a:rPr lang="en-US" sz="2800" b="0" dirty="0">
                <a:latin typeface="Arial" panose="020B0604020202020204" pitchFamily="34" charset="0"/>
                <a:cs typeface="Arial" panose="020B0604020202020204" pitchFamily="34" charset="0"/>
              </a:rPr>
              <a:t>S</a:t>
            </a:r>
            <a:r>
              <a:rPr lang="en-US" sz="2800" b="0" dirty="0" smtClean="0">
                <a:latin typeface="Arial" panose="020B0604020202020204" pitchFamily="34" charset="0"/>
                <a:cs typeface="Arial" panose="020B0604020202020204" pitchFamily="34" charset="0"/>
              </a:rPr>
              <a:t>ubmitting </a:t>
            </a:r>
            <a:r>
              <a:rPr lang="en-US" sz="2800" b="0" dirty="0">
                <a:latin typeface="Arial" panose="020B0604020202020204" pitchFamily="34" charset="0"/>
                <a:cs typeface="Arial" panose="020B0604020202020204" pitchFamily="34" charset="0"/>
              </a:rPr>
              <a:t>new study applications to the </a:t>
            </a:r>
            <a:r>
              <a:rPr lang="en-US" sz="2800" b="0" dirty="0" smtClean="0">
                <a:latin typeface="Arial" panose="020B0604020202020204" pitchFamily="34" charset="0"/>
                <a:cs typeface="Arial" panose="020B0604020202020204" pitchFamily="34" charset="0"/>
              </a:rPr>
              <a:t>IRB</a:t>
            </a:r>
          </a:p>
          <a:p>
            <a:r>
              <a:rPr lang="en-US" sz="2800" b="0" dirty="0">
                <a:latin typeface="Arial" panose="020B0604020202020204" pitchFamily="34" charset="0"/>
                <a:cs typeface="Arial" panose="020B0604020202020204" pitchFamily="34" charset="0"/>
              </a:rPr>
              <a:t>S</a:t>
            </a:r>
            <a:r>
              <a:rPr lang="en-US" sz="2800" b="0" dirty="0" smtClean="0">
                <a:latin typeface="Arial" panose="020B0604020202020204" pitchFamily="34" charset="0"/>
                <a:cs typeface="Arial" panose="020B0604020202020204" pitchFamily="34" charset="0"/>
              </a:rPr>
              <a:t>tudy </a:t>
            </a:r>
            <a:r>
              <a:rPr lang="en-US" sz="2800" b="0" dirty="0">
                <a:latin typeface="Arial" panose="020B0604020202020204" pitchFamily="34" charset="0"/>
                <a:cs typeface="Arial" panose="020B0604020202020204" pitchFamily="34" charset="0"/>
              </a:rPr>
              <a:t>subject </a:t>
            </a:r>
            <a:r>
              <a:rPr lang="en-US" sz="2800" b="0" dirty="0" smtClean="0">
                <a:latin typeface="Arial" panose="020B0604020202020204" pitchFamily="34" charset="0"/>
                <a:cs typeface="Arial" panose="020B0604020202020204" pitchFamily="34" charset="0"/>
              </a:rPr>
              <a:t>screening</a:t>
            </a:r>
            <a:r>
              <a:rPr lang="en-US" sz="2800" b="0" dirty="0">
                <a:latin typeface="Arial" panose="020B0604020202020204" pitchFamily="34" charset="0"/>
                <a:cs typeface="Arial" panose="020B0604020202020204" pitchFamily="34" charset="0"/>
              </a:rPr>
              <a:t>, study </a:t>
            </a:r>
            <a:r>
              <a:rPr lang="en-US" sz="2800" b="0" dirty="0" smtClean="0">
                <a:latin typeface="Arial" panose="020B0604020202020204" pitchFamily="34" charset="0"/>
                <a:cs typeface="Arial" panose="020B0604020202020204" pitchFamily="34" charset="0"/>
              </a:rPr>
              <a:t>recruitment </a:t>
            </a:r>
          </a:p>
          <a:p>
            <a:pPr marL="0" indent="0">
              <a:buNone/>
            </a:pPr>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    </a:t>
            </a:r>
            <a:r>
              <a:rPr lang="en-US" sz="2800" b="0" dirty="0">
                <a:latin typeface="Arial" panose="020B0604020202020204" pitchFamily="34" charset="0"/>
                <a:cs typeface="Arial" panose="020B0604020202020204" pitchFamily="34" charset="0"/>
              </a:rPr>
              <a:t>&amp;</a:t>
            </a:r>
            <a:r>
              <a:rPr lang="en-US" sz="2800" b="0" dirty="0" smtClean="0">
                <a:latin typeface="Arial" panose="020B0604020202020204" pitchFamily="34" charset="0"/>
                <a:cs typeface="Arial" panose="020B0604020202020204" pitchFamily="34" charset="0"/>
              </a:rPr>
              <a:t> </a:t>
            </a:r>
            <a:r>
              <a:rPr lang="en-US" sz="2800" b="0" dirty="0">
                <a:latin typeface="Arial" panose="020B0604020202020204" pitchFamily="34" charset="0"/>
                <a:cs typeface="Arial" panose="020B0604020202020204" pitchFamily="34" charset="0"/>
              </a:rPr>
              <a:t>conducting study visits </a:t>
            </a:r>
            <a:r>
              <a:rPr lang="en-US" sz="2800" b="0" dirty="0" smtClean="0">
                <a:latin typeface="Arial" panose="020B0604020202020204" pitchFamily="34" charset="0"/>
                <a:cs typeface="Arial" panose="020B0604020202020204" pitchFamily="34" charset="0"/>
              </a:rPr>
              <a:t> </a:t>
            </a:r>
          </a:p>
          <a:p>
            <a:r>
              <a:rPr lang="en-US" sz="2800" b="0" dirty="0">
                <a:latin typeface="Arial" panose="020B0604020202020204" pitchFamily="34" charset="0"/>
                <a:cs typeface="Arial" panose="020B0604020202020204" pitchFamily="34" charset="0"/>
              </a:rPr>
              <a:t>M</a:t>
            </a:r>
            <a:r>
              <a:rPr lang="en-US" sz="2800" b="0" dirty="0" smtClean="0">
                <a:latin typeface="Arial" panose="020B0604020202020204" pitchFamily="34" charset="0"/>
                <a:cs typeface="Arial" panose="020B0604020202020204" pitchFamily="34" charset="0"/>
              </a:rPr>
              <a:t>aintaining </a:t>
            </a:r>
            <a:r>
              <a:rPr lang="en-US" sz="2800" b="0" dirty="0">
                <a:latin typeface="Arial" panose="020B0604020202020204" pitchFamily="34" charset="0"/>
                <a:cs typeface="Arial" panose="020B0604020202020204" pitchFamily="34" charset="0"/>
              </a:rPr>
              <a:t>all regulatory </a:t>
            </a:r>
            <a:r>
              <a:rPr lang="en-US" sz="2800" b="0" dirty="0" smtClean="0">
                <a:latin typeface="Arial" panose="020B0604020202020204" pitchFamily="34" charset="0"/>
                <a:cs typeface="Arial" panose="020B0604020202020204" pitchFamily="34" charset="0"/>
              </a:rPr>
              <a:t>documents,…</a:t>
            </a:r>
          </a:p>
          <a:p>
            <a:endParaRPr lang="en-US" b="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9482" y="1663219"/>
            <a:ext cx="3507698" cy="4198702"/>
          </a:xfrm>
          <a:prstGeom prst="rect">
            <a:avLst/>
          </a:prstGeom>
        </p:spPr>
      </p:pic>
    </p:spTree>
    <p:extLst>
      <p:ext uri="{BB962C8B-B14F-4D97-AF65-F5344CB8AC3E}">
        <p14:creationId xmlns:p14="http://schemas.microsoft.com/office/powerpoint/2010/main" val="212835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345" y="402990"/>
            <a:ext cx="7806761" cy="720197"/>
          </a:xfrm>
        </p:spPr>
        <p:txBody>
          <a:bodyPr/>
          <a:lstStyle/>
          <a:p>
            <a:pPr algn="ctr"/>
            <a:r>
              <a:rPr lang="en-US" sz="4800" i="0" dirty="0" smtClean="0">
                <a:latin typeface="Arial" panose="020B0604020202020204" pitchFamily="34" charset="0"/>
                <a:cs typeface="Arial" panose="020B0604020202020204" pitchFamily="34" charset="0"/>
              </a:rPr>
              <a:t>CF Center Administrator</a:t>
            </a:r>
            <a:endParaRPr lang="en-US" sz="4800" i="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52157" y="1938604"/>
            <a:ext cx="1995897" cy="2807519"/>
          </a:xfrm>
        </p:spPr>
      </p:pic>
      <p:sp>
        <p:nvSpPr>
          <p:cNvPr id="3" name="Rectangle 2"/>
          <p:cNvSpPr/>
          <p:nvPr/>
        </p:nvSpPr>
        <p:spPr>
          <a:xfrm>
            <a:off x="508133" y="1938604"/>
            <a:ext cx="8710818" cy="3970318"/>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1-   Maintains </a:t>
            </a:r>
            <a:r>
              <a:rPr lang="en-US" sz="2800" dirty="0">
                <a:latin typeface="Arial" panose="020B0604020202020204" pitchFamily="34" charset="0"/>
                <a:cs typeface="Arial" panose="020B0604020202020204" pitchFamily="34" charset="0"/>
              </a:rPr>
              <a:t>good </a:t>
            </a:r>
            <a:r>
              <a:rPr lang="en-US" sz="2800" dirty="0" smtClean="0">
                <a:latin typeface="Arial" panose="020B0604020202020204" pitchFamily="34" charset="0"/>
                <a:cs typeface="Arial" panose="020B0604020202020204" pitchFamily="34" charset="0"/>
              </a:rPr>
              <a:t>communications between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patients</a:t>
            </a:r>
            <a:r>
              <a:rPr lang="en-US" sz="2800" dirty="0">
                <a:latin typeface="Arial" panose="020B0604020202020204" pitchFamily="34" charset="0"/>
                <a:cs typeface="Arial" panose="020B0604020202020204" pitchFamily="34" charset="0"/>
              </a:rPr>
              <a:t>, families &amp;</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Center through </a:t>
            </a:r>
            <a:endParaRPr lang="en-US" sz="2800" dirty="0" smtClean="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emails/ </a:t>
            </a:r>
            <a:r>
              <a:rPr lang="en-US" sz="2800" dirty="0">
                <a:latin typeface="Arial" panose="020B0604020202020204" pitchFamily="34" charset="0"/>
                <a:cs typeface="Arial" panose="020B0604020202020204" pitchFamily="34" charset="0"/>
              </a:rPr>
              <a:t>phone </a:t>
            </a:r>
            <a:r>
              <a:rPr lang="en-US" sz="2800" dirty="0" smtClean="0">
                <a:latin typeface="Arial" panose="020B0604020202020204" pitchFamily="34" charset="0"/>
                <a:cs typeface="Arial" panose="020B0604020202020204" pitchFamily="34" charset="0"/>
              </a:rPr>
              <a:t>calls &amp; mail</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2-   Event </a:t>
            </a:r>
            <a:r>
              <a:rPr lang="en-US" sz="2800" dirty="0">
                <a:latin typeface="Arial" panose="020B0604020202020204" pitchFamily="34" charset="0"/>
                <a:cs typeface="Arial" panose="020B0604020202020204" pitchFamily="34" charset="0"/>
              </a:rPr>
              <a:t>Coordinator for Family Education </a:t>
            </a:r>
            <a:r>
              <a:rPr lang="en-US" sz="2800" dirty="0" smtClean="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Night &amp; Family </a:t>
            </a:r>
            <a:r>
              <a:rPr lang="en-US" sz="2800" dirty="0">
                <a:latin typeface="Arial" panose="020B0604020202020204" pitchFamily="34" charset="0"/>
                <a:cs typeface="Arial" panose="020B0604020202020204" pitchFamily="34" charset="0"/>
              </a:rPr>
              <a:t>Advisory Board</a:t>
            </a:r>
          </a:p>
          <a:p>
            <a:r>
              <a:rPr lang="en-US" sz="2800" dirty="0" smtClean="0">
                <a:latin typeface="Arial" panose="020B0604020202020204" pitchFamily="34" charset="0"/>
                <a:cs typeface="Arial" panose="020B0604020202020204" pitchFamily="34" charset="0"/>
              </a:rPr>
              <a:t>3-   Help with the CF Center Newsletter </a:t>
            </a:r>
          </a:p>
          <a:p>
            <a:r>
              <a:rPr lang="en-US" sz="2800" dirty="0" smtClean="0">
                <a:latin typeface="Arial" panose="020B0604020202020204" pitchFamily="34" charset="0"/>
                <a:cs typeface="Arial" panose="020B0604020202020204" pitchFamily="34" charset="0"/>
              </a:rPr>
              <a:t>4-   Help </a:t>
            </a:r>
            <a:r>
              <a:rPr lang="en-US" sz="2800" dirty="0">
                <a:latin typeface="Arial" panose="020B0604020202020204" pitchFamily="34" charset="0"/>
                <a:cs typeface="Arial" panose="020B0604020202020204" pitchFamily="34" charset="0"/>
              </a:rPr>
              <a:t>with the CF Center </a:t>
            </a:r>
            <a:r>
              <a:rPr lang="en-US" sz="2800" dirty="0" smtClean="0">
                <a:latin typeface="Arial" panose="020B0604020202020204" pitchFamily="34" charset="0"/>
                <a:cs typeface="Arial" panose="020B0604020202020204" pitchFamily="34" charset="0"/>
              </a:rPr>
              <a:t>Grant renewal</a:t>
            </a:r>
          </a:p>
          <a:p>
            <a:r>
              <a:rPr lang="en-US" sz="2800" dirty="0" smtClean="0">
                <a:latin typeface="Arial" panose="020B0604020202020204" pitchFamily="34" charset="0"/>
                <a:cs typeface="Arial" panose="020B0604020202020204" pitchFamily="34" charset="0"/>
              </a:rPr>
              <a:t>5-  </a:t>
            </a:r>
            <a:r>
              <a:rPr lang="en-US" sz="2800" dirty="0">
                <a:latin typeface="Arial" panose="020B0604020202020204" pitchFamily="34" charset="0"/>
                <a:cs typeface="Arial" panose="020B0604020202020204" pitchFamily="34" charset="0"/>
              </a:rPr>
              <a:t>Email families with updates from CF </a:t>
            </a:r>
            <a:r>
              <a:rPr lang="en-US" sz="2800" dirty="0" smtClean="0">
                <a:latin typeface="Arial" panose="020B0604020202020204" pitchFamily="34" charset="0"/>
                <a:cs typeface="Arial" panose="020B0604020202020204" pitchFamily="34" charset="0"/>
              </a:rPr>
              <a:t>Center</a:t>
            </a:r>
          </a:p>
          <a:p>
            <a:r>
              <a:rPr lang="en-US" sz="2800" dirty="0" smtClean="0">
                <a:latin typeface="Arial" panose="020B0604020202020204" pitchFamily="34" charset="0"/>
                <a:cs typeface="Arial" panose="020B0604020202020204" pitchFamily="34" charset="0"/>
              </a:rPr>
              <a:t>    (drug recalls</a:t>
            </a:r>
            <a:r>
              <a:rPr lang="en-US" sz="2800" dirty="0">
                <a:latin typeface="Arial" panose="020B0604020202020204" pitchFamily="34" charset="0"/>
                <a:cs typeface="Arial" panose="020B0604020202020204" pitchFamily="34" charset="0"/>
              </a:rPr>
              <a:t>, new information, changes in clinic)  </a:t>
            </a:r>
          </a:p>
        </p:txBody>
      </p:sp>
    </p:spTree>
    <p:extLst>
      <p:ext uri="{BB962C8B-B14F-4D97-AF65-F5344CB8AC3E}">
        <p14:creationId xmlns:p14="http://schemas.microsoft.com/office/powerpoint/2010/main" val="2738111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269" y="0"/>
            <a:ext cx="10972800" cy="1143000"/>
          </a:xfrm>
        </p:spPr>
        <p:txBody>
          <a:bodyPr>
            <a:normAutofit/>
          </a:bodyPr>
          <a:lstStyle/>
          <a:p>
            <a:pPr algn="ctr"/>
            <a:r>
              <a:rPr lang="en-US" sz="4800" b="1" i="0" dirty="0" smtClean="0">
                <a:effectLst/>
              </a:rPr>
              <a:t>  </a:t>
            </a:r>
            <a:r>
              <a:rPr lang="en-US" sz="4000" b="1" i="0" dirty="0" smtClean="0">
                <a:effectLst/>
                <a:latin typeface="Arial" panose="020B0604020202020204" pitchFamily="34" charset="0"/>
                <a:cs typeface="Arial" panose="020B0604020202020204" pitchFamily="34" charset="0"/>
              </a:rPr>
              <a:t>CFF Requirements for Accreditation</a:t>
            </a:r>
            <a:endParaRPr lang="en-US" sz="4000" b="1" i="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14956" y="1965107"/>
            <a:ext cx="8077200" cy="3124200"/>
          </a:xfrm>
        </p:spPr>
        <p:txBody>
          <a:bodyPr/>
          <a:lstStyle/>
          <a:p>
            <a:r>
              <a:rPr lang="en-US" sz="3600" b="0" dirty="0">
                <a:latin typeface="Arial" panose="020B0604020202020204" pitchFamily="34" charset="0"/>
                <a:cs typeface="Arial" panose="020B0604020202020204" pitchFamily="34" charset="0"/>
              </a:rPr>
              <a:t>Three Missions</a:t>
            </a:r>
            <a:r>
              <a:rPr lang="en-US" sz="3600" b="0" dirty="0" smtClean="0">
                <a:latin typeface="Arial" panose="020B0604020202020204" pitchFamily="34" charset="0"/>
                <a:cs typeface="Arial" panose="020B0604020202020204" pitchFamily="34" charset="0"/>
              </a:rPr>
              <a:t>:</a:t>
            </a:r>
          </a:p>
          <a:p>
            <a:r>
              <a:rPr lang="en-US" sz="2800" b="0" dirty="0" smtClean="0">
                <a:latin typeface="Arial" panose="020B0604020202020204" pitchFamily="34" charset="0"/>
                <a:cs typeface="Arial" panose="020B0604020202020204" pitchFamily="34" charset="0"/>
              </a:rPr>
              <a:t> </a:t>
            </a:r>
            <a:r>
              <a:rPr lang="en-US" sz="2800" b="0" dirty="0">
                <a:latin typeface="Arial" panose="020B0604020202020204" pitchFamily="34" charset="0"/>
                <a:cs typeface="Arial" panose="020B0604020202020204" pitchFamily="34" charset="0"/>
              </a:rPr>
              <a:t>Patient care and quality of </a:t>
            </a:r>
            <a:r>
              <a:rPr lang="en-US" sz="2800" b="0" dirty="0" smtClean="0">
                <a:latin typeface="Arial" panose="020B0604020202020204" pitchFamily="34" charset="0"/>
                <a:cs typeface="Arial" panose="020B0604020202020204" pitchFamily="34" charset="0"/>
              </a:rPr>
              <a:t>care</a:t>
            </a:r>
          </a:p>
          <a:p>
            <a:r>
              <a:rPr lang="en-US" sz="2800" b="0" dirty="0" smtClean="0">
                <a:latin typeface="Arial" panose="020B0604020202020204" pitchFamily="34" charset="0"/>
                <a:cs typeface="Arial" panose="020B0604020202020204" pitchFamily="34" charset="0"/>
              </a:rPr>
              <a:t> Participating </a:t>
            </a:r>
            <a:r>
              <a:rPr lang="en-US" sz="2800" b="0" dirty="0">
                <a:latin typeface="Arial" panose="020B0604020202020204" pitchFamily="34" charset="0"/>
                <a:cs typeface="Arial" panose="020B0604020202020204" pitchFamily="34" charset="0"/>
              </a:rPr>
              <a:t>in Research; </a:t>
            </a:r>
            <a:r>
              <a:rPr lang="en-US" sz="2800" b="0" dirty="0" smtClean="0">
                <a:latin typeface="Arial" panose="020B0604020202020204" pitchFamily="34" charset="0"/>
                <a:cs typeface="Arial" panose="020B0604020202020204" pitchFamily="34" charset="0"/>
              </a:rPr>
              <a:t>clinical (PI</a:t>
            </a:r>
          </a:p>
          <a:p>
            <a:pPr marL="0" indent="0">
              <a:buNone/>
            </a:pPr>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     initiated </a:t>
            </a:r>
            <a:r>
              <a:rPr lang="en-US" sz="2800" b="0" dirty="0">
                <a:latin typeface="Arial" panose="020B0604020202020204" pitchFamily="34" charset="0"/>
                <a:cs typeface="Arial" panose="020B0604020202020204" pitchFamily="34" charset="0"/>
              </a:rPr>
              <a:t>or Multi-Center) and basic science</a:t>
            </a:r>
            <a:endParaRPr lang="en-US" sz="2800" b="0" dirty="0" smtClean="0">
              <a:latin typeface="Arial" panose="020B0604020202020204" pitchFamily="34" charset="0"/>
              <a:cs typeface="Arial" panose="020B0604020202020204" pitchFamily="34" charset="0"/>
            </a:endParaRPr>
          </a:p>
          <a:p>
            <a:r>
              <a:rPr lang="en-US" sz="2800" b="0" dirty="0" smtClean="0">
                <a:latin typeface="Arial" panose="020B0604020202020204" pitchFamily="34" charset="0"/>
                <a:cs typeface="Arial" panose="020B0604020202020204" pitchFamily="34" charset="0"/>
              </a:rPr>
              <a:t>Teaching</a:t>
            </a:r>
            <a:r>
              <a:rPr lang="en-US" sz="2800" b="0" dirty="0">
                <a:latin typeface="Arial" panose="020B0604020202020204" pitchFamily="34" charset="0"/>
                <a:cs typeface="Arial" panose="020B0604020202020204" pitchFamily="34" charset="0"/>
              </a:rPr>
              <a:t>: faculty, trainees and public</a:t>
            </a:r>
          </a:p>
          <a:p>
            <a:pPr marL="0" indent="0">
              <a:buNone/>
            </a:pPr>
            <a:r>
              <a:rPr lang="en-US" sz="2800" b="0" dirty="0">
                <a:latin typeface="Arial" panose="020B0604020202020204" pitchFamily="34" charset="0"/>
                <a:cs typeface="Arial" panose="020B0604020202020204" pitchFamily="34" charset="0"/>
              </a:rPr>
              <a:t>      </a:t>
            </a:r>
            <a:endParaRPr lang="en-US" sz="28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8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9471" y="1843583"/>
            <a:ext cx="10686963" cy="4696670"/>
          </a:xfrm>
        </p:spPr>
        <p:txBody>
          <a:bodyPr/>
          <a:lstStyle/>
          <a:p>
            <a:r>
              <a:rPr lang="en-US" sz="4400" i="0" dirty="0">
                <a:latin typeface="Arial" panose="020B0604020202020204" pitchFamily="34" charset="0"/>
                <a:cs typeface="Arial" panose="020B0604020202020204" pitchFamily="34" charset="0"/>
              </a:rPr>
              <a:t>Samya Nasr, M.D., C.P.I</a:t>
            </a:r>
            <a:r>
              <a:rPr lang="en-US" sz="4400" i="0" dirty="0" smtClean="0">
                <a:latin typeface="Arial" panose="020B0604020202020204" pitchFamily="34" charset="0"/>
                <a:cs typeface="Arial" panose="020B0604020202020204" pitchFamily="34" charset="0"/>
              </a:rPr>
              <a:t>.</a:t>
            </a:r>
            <a:br>
              <a:rPr lang="en-US" sz="4400" i="0" dirty="0" smtClean="0">
                <a:latin typeface="Arial" panose="020B0604020202020204" pitchFamily="34" charset="0"/>
                <a:cs typeface="Arial" panose="020B0604020202020204" pitchFamily="34" charset="0"/>
              </a:rPr>
            </a:br>
            <a:r>
              <a:rPr lang="en-US" sz="4400" i="0" dirty="0">
                <a:latin typeface="Arial" panose="020B0604020202020204" pitchFamily="34" charset="0"/>
                <a:cs typeface="Arial" panose="020B0604020202020204" pitchFamily="34" charset="0"/>
              </a:rPr>
              <a:t/>
            </a:r>
            <a:br>
              <a:rPr lang="en-US" sz="4400" i="0" dirty="0">
                <a:latin typeface="Arial" panose="020B0604020202020204" pitchFamily="34" charset="0"/>
                <a:cs typeface="Arial" panose="020B0604020202020204" pitchFamily="34" charset="0"/>
              </a:rPr>
            </a:br>
            <a:r>
              <a:rPr lang="en-US" sz="3600" i="0" dirty="0">
                <a:latin typeface="Arial" panose="020B0604020202020204" pitchFamily="34" charset="0"/>
                <a:cs typeface="Arial" panose="020B0604020202020204" pitchFamily="34" charset="0"/>
              </a:rPr>
              <a:t>Professor of Pediatrics</a:t>
            </a:r>
            <a:br>
              <a:rPr lang="en-US" sz="3600" i="0" dirty="0">
                <a:latin typeface="Arial" panose="020B0604020202020204" pitchFamily="34" charset="0"/>
                <a:cs typeface="Arial" panose="020B0604020202020204" pitchFamily="34" charset="0"/>
              </a:rPr>
            </a:br>
            <a:r>
              <a:rPr lang="en-US" sz="3600" i="0" dirty="0">
                <a:latin typeface="Arial" panose="020B0604020202020204" pitchFamily="34" charset="0"/>
                <a:cs typeface="Arial" panose="020B0604020202020204" pitchFamily="34" charset="0"/>
              </a:rPr>
              <a:t>Director, Cystic Fibrosis </a:t>
            </a:r>
            <a:r>
              <a:rPr lang="en-US" sz="3600" i="0" dirty="0" smtClean="0">
                <a:latin typeface="Arial" panose="020B0604020202020204" pitchFamily="34" charset="0"/>
                <a:cs typeface="Arial" panose="020B0604020202020204" pitchFamily="34" charset="0"/>
              </a:rPr>
              <a:t>Center</a:t>
            </a:r>
            <a:br>
              <a:rPr lang="en-US" sz="3600" i="0" dirty="0" smtClean="0">
                <a:latin typeface="Arial" panose="020B0604020202020204" pitchFamily="34" charset="0"/>
                <a:cs typeface="Arial" panose="020B0604020202020204" pitchFamily="34" charset="0"/>
              </a:rPr>
            </a:br>
            <a:r>
              <a:rPr lang="en-US" sz="3600" i="0" dirty="0" smtClean="0">
                <a:latin typeface="Arial" panose="020B0604020202020204" pitchFamily="34" charset="0"/>
                <a:cs typeface="Arial" panose="020B0604020202020204" pitchFamily="34" charset="0"/>
              </a:rPr>
              <a:t>President, Michigan Thoracic Society</a:t>
            </a:r>
            <a:r>
              <a:rPr lang="en-US" sz="3600" i="0" dirty="0">
                <a:latin typeface="Arial" panose="020B0604020202020204" pitchFamily="34" charset="0"/>
                <a:cs typeface="Arial" panose="020B0604020202020204" pitchFamily="34" charset="0"/>
              </a:rPr>
              <a:t/>
            </a:r>
            <a:br>
              <a:rPr lang="en-US" sz="3600" i="0" dirty="0">
                <a:latin typeface="Arial" panose="020B0604020202020204" pitchFamily="34" charset="0"/>
                <a:cs typeface="Arial" panose="020B0604020202020204" pitchFamily="34" charset="0"/>
              </a:rPr>
            </a:br>
            <a:r>
              <a:rPr lang="en-US" sz="3600" i="0" dirty="0">
                <a:latin typeface="Arial" panose="020B0604020202020204" pitchFamily="34" charset="0"/>
                <a:cs typeface="Arial" panose="020B0604020202020204" pitchFamily="34" charset="0"/>
              </a:rPr>
              <a:t>Coordinator, State of Michigan CF NBS Program</a:t>
            </a:r>
            <a:br>
              <a:rPr lang="en-US" sz="3600" i="0" dirty="0">
                <a:latin typeface="Arial" panose="020B0604020202020204" pitchFamily="34" charset="0"/>
                <a:cs typeface="Arial" panose="020B0604020202020204" pitchFamily="34" charset="0"/>
              </a:rPr>
            </a:br>
            <a:r>
              <a:rPr lang="en-US" sz="3600" i="0" dirty="0">
                <a:latin typeface="Arial" panose="020B0604020202020204" pitchFamily="34" charset="0"/>
                <a:cs typeface="Arial" panose="020B0604020202020204" pitchFamily="34" charset="0"/>
              </a:rPr>
              <a:t>University of Michigan Medical School</a:t>
            </a:r>
            <a:br>
              <a:rPr lang="en-US" sz="3600" i="0" dirty="0">
                <a:latin typeface="Arial" panose="020B0604020202020204" pitchFamily="34" charset="0"/>
                <a:cs typeface="Arial" panose="020B0604020202020204" pitchFamily="34" charset="0"/>
              </a:rPr>
            </a:br>
            <a:r>
              <a:rPr lang="en-US" sz="3600" i="0" dirty="0">
                <a:latin typeface="Arial" panose="020B0604020202020204" pitchFamily="34" charset="0"/>
                <a:cs typeface="Arial" panose="020B0604020202020204" pitchFamily="34" charset="0"/>
              </a:rPr>
              <a:t>Ann Arbor, Michigan, USA</a:t>
            </a:r>
            <a:r>
              <a:rPr lang="en-US" dirty="0"/>
              <a:t/>
            </a:r>
            <a:br>
              <a:rPr lang="en-US" dirty="0"/>
            </a:br>
            <a:endParaRPr lang="en-US" dirty="0"/>
          </a:p>
        </p:txBody>
      </p:sp>
      <p:sp>
        <p:nvSpPr>
          <p:cNvPr id="3" name="Text Placeholder 2"/>
          <p:cNvSpPr>
            <a:spLocks noGrp="1"/>
          </p:cNvSpPr>
          <p:nvPr>
            <p:ph type="subTitle" idx="1"/>
          </p:nvPr>
        </p:nvSpPr>
        <p:spPr>
          <a:xfrm>
            <a:off x="1838476" y="3467104"/>
            <a:ext cx="8515048" cy="1012585"/>
          </a:xfrm>
        </p:spPr>
        <p:txBody>
          <a:bodyPr/>
          <a:lstStyle/>
          <a:p>
            <a:endParaRPr lang="en-US" dirty="0" smtClean="0"/>
          </a:p>
          <a:p>
            <a:endParaRPr lang="en-US" dirty="0"/>
          </a:p>
        </p:txBody>
      </p:sp>
    </p:spTree>
    <p:extLst>
      <p:ext uri="{BB962C8B-B14F-4D97-AF65-F5344CB8AC3E}">
        <p14:creationId xmlns:p14="http://schemas.microsoft.com/office/powerpoint/2010/main" val="117302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093" y="455621"/>
            <a:ext cx="11317573" cy="667875"/>
          </a:xfrm>
        </p:spPr>
        <p:txBody>
          <a:bodyPr/>
          <a:lstStyle/>
          <a:p>
            <a:r>
              <a:rPr lang="en-US" sz="4400" i="0" dirty="0" smtClean="0">
                <a:latin typeface="Arial" panose="020B0604020202020204" pitchFamily="34" charset="0"/>
                <a:cs typeface="Arial" panose="020B0604020202020204" pitchFamily="34" charset="0"/>
              </a:rPr>
              <a:t>      </a:t>
            </a:r>
            <a:r>
              <a:rPr lang="en-US" sz="4000" i="0" dirty="0" smtClean="0">
                <a:latin typeface="Arial" panose="020B0604020202020204" pitchFamily="34" charset="0"/>
                <a:cs typeface="Arial" panose="020B0604020202020204" pitchFamily="34" charset="0"/>
              </a:rPr>
              <a:t>Establishing </a:t>
            </a:r>
            <a:r>
              <a:rPr lang="en-US" sz="4000" i="0" dirty="0">
                <a:latin typeface="Arial" panose="020B0604020202020204" pitchFamily="34" charset="0"/>
                <a:cs typeface="Arial" panose="020B0604020202020204" pitchFamily="34" charset="0"/>
              </a:rPr>
              <a:t>CF </a:t>
            </a:r>
            <a:r>
              <a:rPr lang="en-US" sz="4000" i="0" dirty="0" smtClean="0">
                <a:latin typeface="Arial" panose="020B0604020202020204" pitchFamily="34" charset="0"/>
                <a:cs typeface="Arial" panose="020B0604020202020204" pitchFamily="34" charset="0"/>
              </a:rPr>
              <a:t>Center, Challenges</a:t>
            </a:r>
            <a:endParaRPr lang="en-US" sz="4000" i="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0917" y="2302863"/>
            <a:ext cx="10805080" cy="3228507"/>
          </a:xfrm>
        </p:spPr>
        <p:txBody>
          <a:bodyPr/>
          <a:lstStyle/>
          <a:p>
            <a:r>
              <a:rPr lang="en-US" sz="2800" b="0" dirty="0" smtClean="0">
                <a:latin typeface="Arial" panose="020B0604020202020204" pitchFamily="34" charset="0"/>
                <a:cs typeface="Arial" panose="020B0604020202020204" pitchFamily="34" charset="0"/>
              </a:rPr>
              <a:t>Having adequate personnel</a:t>
            </a:r>
          </a:p>
          <a:p>
            <a:r>
              <a:rPr lang="en-US" sz="2800" b="0" dirty="0" smtClean="0">
                <a:latin typeface="Arial" panose="020B0604020202020204" pitchFamily="34" charset="0"/>
                <a:cs typeface="Arial" panose="020B0604020202020204" pitchFamily="34" charset="0"/>
              </a:rPr>
              <a:t>Securing salary support from the hospital</a:t>
            </a:r>
          </a:p>
          <a:p>
            <a:r>
              <a:rPr lang="en-US" sz="2800" b="0" dirty="0" smtClean="0">
                <a:latin typeface="Arial" panose="020B0604020202020204" pitchFamily="34" charset="0"/>
                <a:cs typeface="Arial" panose="020B0604020202020204" pitchFamily="34" charset="0"/>
              </a:rPr>
              <a:t>Having adequate clinic space</a:t>
            </a:r>
          </a:p>
          <a:p>
            <a:r>
              <a:rPr lang="en-US" sz="2800" b="0" dirty="0" smtClean="0">
                <a:latin typeface="Arial" panose="020B0604020202020204" pitchFamily="34" charset="0"/>
                <a:cs typeface="Arial" panose="020B0604020202020204" pitchFamily="34" charset="0"/>
              </a:rPr>
              <a:t>Appropriate inpatient rooms / space</a:t>
            </a:r>
          </a:p>
          <a:p>
            <a:r>
              <a:rPr lang="en-US" sz="2800" b="0" dirty="0" smtClean="0">
                <a:latin typeface="Arial" panose="020B0604020202020204" pitchFamily="34" charset="0"/>
                <a:cs typeface="Arial" panose="020B0604020202020204" pitchFamily="34" charset="0"/>
              </a:rPr>
              <a:t>Infection control guidelines, Implementations &amp; Challenges</a:t>
            </a:r>
            <a:endParaRPr lang="en-US"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00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2452688" y="4451350"/>
            <a:ext cx="492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3" name="Line 3"/>
          <p:cNvSpPr>
            <a:spLocks noChangeShapeType="1"/>
          </p:cNvSpPr>
          <p:nvPr/>
        </p:nvSpPr>
        <p:spPr bwMode="auto">
          <a:xfrm>
            <a:off x="2452688" y="3640139"/>
            <a:ext cx="4921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Line 4"/>
          <p:cNvSpPr>
            <a:spLocks noChangeShapeType="1"/>
          </p:cNvSpPr>
          <p:nvPr/>
        </p:nvSpPr>
        <p:spPr bwMode="auto">
          <a:xfrm>
            <a:off x="2452688" y="3098800"/>
            <a:ext cx="492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Line 5"/>
          <p:cNvSpPr>
            <a:spLocks noChangeShapeType="1"/>
          </p:cNvSpPr>
          <p:nvPr/>
        </p:nvSpPr>
        <p:spPr bwMode="auto">
          <a:xfrm flipV="1">
            <a:off x="2501900" y="4451351"/>
            <a:ext cx="1588" cy="49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6"/>
          <p:cNvSpPr>
            <a:spLocks noChangeShapeType="1"/>
          </p:cNvSpPr>
          <p:nvPr/>
        </p:nvSpPr>
        <p:spPr bwMode="auto">
          <a:xfrm flipV="1">
            <a:off x="3609975" y="4451351"/>
            <a:ext cx="1588" cy="49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7"/>
          <p:cNvSpPr>
            <a:spLocks noChangeShapeType="1"/>
          </p:cNvSpPr>
          <p:nvPr/>
        </p:nvSpPr>
        <p:spPr bwMode="auto">
          <a:xfrm flipV="1">
            <a:off x="4718050" y="4451351"/>
            <a:ext cx="1588" cy="49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8"/>
          <p:cNvSpPr>
            <a:spLocks noChangeShapeType="1"/>
          </p:cNvSpPr>
          <p:nvPr/>
        </p:nvSpPr>
        <p:spPr bwMode="auto">
          <a:xfrm flipV="1">
            <a:off x="5826125" y="4451351"/>
            <a:ext cx="1588" cy="49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Freeform 9"/>
          <p:cNvSpPr>
            <a:spLocks/>
          </p:cNvSpPr>
          <p:nvPr/>
        </p:nvSpPr>
        <p:spPr bwMode="auto">
          <a:xfrm>
            <a:off x="2417763" y="4119564"/>
            <a:ext cx="8001000" cy="147637"/>
          </a:xfrm>
          <a:custGeom>
            <a:avLst/>
            <a:gdLst>
              <a:gd name="T0" fmla="*/ 0 w 629"/>
              <a:gd name="T1" fmla="*/ 2147483647 h 13"/>
              <a:gd name="T2" fmla="*/ 2147483647 w 629"/>
              <a:gd name="T3" fmla="*/ 2147483647 h 13"/>
              <a:gd name="T4" fmla="*/ 2147483647 w 629"/>
              <a:gd name="T5" fmla="*/ 2147483647 h 13"/>
              <a:gd name="T6" fmla="*/ 2147483647 w 629"/>
              <a:gd name="T7" fmla="*/ 0 h 13"/>
              <a:gd name="T8" fmla="*/ 2147483647 w 629"/>
              <a:gd name="T9" fmla="*/ 2147483647 h 13"/>
              <a:gd name="T10" fmla="*/ 2147483647 w 629"/>
              <a:gd name="T11" fmla="*/ 2147483647 h 13"/>
              <a:gd name="T12" fmla="*/ 2147483647 w 629"/>
              <a:gd name="T13" fmla="*/ 2147483647 h 13"/>
              <a:gd name="T14" fmla="*/ 2147483647 w 629"/>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9" h="13">
                <a:moveTo>
                  <a:pt x="0" y="8"/>
                </a:moveTo>
                <a:lnTo>
                  <a:pt x="90" y="13"/>
                </a:lnTo>
                <a:lnTo>
                  <a:pt x="180" y="4"/>
                </a:lnTo>
                <a:lnTo>
                  <a:pt x="270" y="0"/>
                </a:lnTo>
                <a:lnTo>
                  <a:pt x="359" y="10"/>
                </a:lnTo>
                <a:lnTo>
                  <a:pt x="449" y="9"/>
                </a:lnTo>
                <a:lnTo>
                  <a:pt x="539" y="6"/>
                </a:lnTo>
                <a:lnTo>
                  <a:pt x="629" y="9"/>
                </a:lnTo>
              </a:path>
            </a:pathLst>
          </a:custGeom>
          <a:noFill/>
          <a:ln w="57150">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0" name="Line 10"/>
          <p:cNvSpPr>
            <a:spLocks noChangeShapeType="1"/>
          </p:cNvSpPr>
          <p:nvPr/>
        </p:nvSpPr>
        <p:spPr bwMode="auto">
          <a:xfrm>
            <a:off x="2379663" y="1643064"/>
            <a:ext cx="508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Rectangle 11"/>
          <p:cNvSpPr>
            <a:spLocks noChangeArrowheads="1"/>
          </p:cNvSpPr>
          <p:nvPr/>
        </p:nvSpPr>
        <p:spPr bwMode="auto">
          <a:xfrm>
            <a:off x="9954116" y="4724401"/>
            <a:ext cx="3911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solidFill>
                  <a:schemeClr val="bg1"/>
                </a:solidFill>
                <a:latin typeface="Arial" pitchFamily="34" charset="0"/>
              </a:rPr>
              <a:t>45+</a:t>
            </a:r>
          </a:p>
        </p:txBody>
      </p:sp>
      <p:sp>
        <p:nvSpPr>
          <p:cNvPr id="25612" name="Rectangle 12"/>
          <p:cNvSpPr>
            <a:spLocks noChangeArrowheads="1"/>
          </p:cNvSpPr>
          <p:nvPr/>
        </p:nvSpPr>
        <p:spPr bwMode="auto">
          <a:xfrm rot="-5400000">
            <a:off x="1197067" y="2737128"/>
            <a:ext cx="1130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400" b="1" dirty="0">
                <a:latin typeface="Arial" pitchFamily="34" charset="0"/>
              </a:rPr>
              <a:t>Percent</a:t>
            </a:r>
            <a:endParaRPr lang="en-US" altLang="en-US" sz="2400" dirty="0">
              <a:latin typeface="Arial" pitchFamily="34" charset="0"/>
            </a:endParaRPr>
          </a:p>
        </p:txBody>
      </p:sp>
      <p:sp>
        <p:nvSpPr>
          <p:cNvPr id="25613" name="Rectangle 13"/>
          <p:cNvSpPr>
            <a:spLocks noChangeArrowheads="1"/>
          </p:cNvSpPr>
          <p:nvPr/>
        </p:nvSpPr>
        <p:spPr bwMode="auto">
          <a:xfrm>
            <a:off x="2430463" y="1366838"/>
            <a:ext cx="7988300" cy="3327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eaLnBrk="1" hangingPunct="1">
              <a:spcBef>
                <a:spcPct val="0"/>
              </a:spcBef>
              <a:buClrTx/>
              <a:buSzTx/>
              <a:buFontTx/>
              <a:buNone/>
            </a:pPr>
            <a:endParaRPr lang="en-US" altLang="en-US" sz="1800">
              <a:latin typeface="Arial" pitchFamily="34" charset="0"/>
            </a:endParaRPr>
          </a:p>
        </p:txBody>
      </p:sp>
      <p:sp>
        <p:nvSpPr>
          <p:cNvPr id="25614" name="Freeform 14"/>
          <p:cNvSpPr>
            <a:spLocks/>
          </p:cNvSpPr>
          <p:nvPr/>
        </p:nvSpPr>
        <p:spPr bwMode="auto">
          <a:xfrm>
            <a:off x="2430463" y="1947863"/>
            <a:ext cx="7988300" cy="1681162"/>
          </a:xfrm>
          <a:custGeom>
            <a:avLst/>
            <a:gdLst>
              <a:gd name="T0" fmla="*/ 0 w 629"/>
              <a:gd name="T1" fmla="*/ 2147483647 h 115"/>
              <a:gd name="T2" fmla="*/ 2147483647 w 629"/>
              <a:gd name="T3" fmla="*/ 2147483647 h 115"/>
              <a:gd name="T4" fmla="*/ 2147483647 w 629"/>
              <a:gd name="T5" fmla="*/ 2147483647 h 115"/>
              <a:gd name="T6" fmla="*/ 2147483647 w 629"/>
              <a:gd name="T7" fmla="*/ 2147483647 h 115"/>
              <a:gd name="T8" fmla="*/ 2147483647 w 629"/>
              <a:gd name="T9" fmla="*/ 2147483647 h 115"/>
              <a:gd name="T10" fmla="*/ 2147483647 w 629"/>
              <a:gd name="T11" fmla="*/ 0 h 115"/>
              <a:gd name="T12" fmla="*/ 2147483647 w 629"/>
              <a:gd name="T13" fmla="*/ 2147483647 h 115"/>
              <a:gd name="T14" fmla="*/ 2147483647 w 629"/>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9" h="115">
                <a:moveTo>
                  <a:pt x="0" y="113"/>
                </a:moveTo>
                <a:lnTo>
                  <a:pt x="90" y="115"/>
                </a:lnTo>
                <a:lnTo>
                  <a:pt x="180" y="88"/>
                </a:lnTo>
                <a:lnTo>
                  <a:pt x="270" y="46"/>
                </a:lnTo>
                <a:lnTo>
                  <a:pt x="359" y="8"/>
                </a:lnTo>
                <a:lnTo>
                  <a:pt x="449" y="0"/>
                </a:lnTo>
                <a:lnTo>
                  <a:pt x="539" y="4"/>
                </a:lnTo>
                <a:lnTo>
                  <a:pt x="629" y="18"/>
                </a:lnTo>
              </a:path>
            </a:pathLst>
          </a:custGeom>
          <a:noFill/>
          <a:ln w="539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5" name="Freeform 15"/>
          <p:cNvSpPr>
            <a:spLocks/>
          </p:cNvSpPr>
          <p:nvPr/>
        </p:nvSpPr>
        <p:spPr bwMode="auto">
          <a:xfrm>
            <a:off x="2430463" y="2620963"/>
            <a:ext cx="7988300" cy="965200"/>
          </a:xfrm>
          <a:custGeom>
            <a:avLst/>
            <a:gdLst>
              <a:gd name="T0" fmla="*/ 0 w 629"/>
              <a:gd name="T1" fmla="*/ 2147483647 h 66"/>
              <a:gd name="T2" fmla="*/ 2147483647 w 629"/>
              <a:gd name="T3" fmla="*/ 2147483647 h 66"/>
              <a:gd name="T4" fmla="*/ 2147483647 w 629"/>
              <a:gd name="T5" fmla="*/ 0 h 66"/>
              <a:gd name="T6" fmla="*/ 2147483647 w 629"/>
              <a:gd name="T7" fmla="*/ 2147483647 h 66"/>
              <a:gd name="T8" fmla="*/ 2147483647 w 629"/>
              <a:gd name="T9" fmla="*/ 2147483647 h 66"/>
              <a:gd name="T10" fmla="*/ 2147483647 w 629"/>
              <a:gd name="T11" fmla="*/ 2147483647 h 66"/>
              <a:gd name="T12" fmla="*/ 2147483647 w 629"/>
              <a:gd name="T13" fmla="*/ 2147483647 h 66"/>
              <a:gd name="T14" fmla="*/ 2147483647 w 629"/>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9" h="66">
                <a:moveTo>
                  <a:pt x="0" y="36"/>
                </a:moveTo>
                <a:lnTo>
                  <a:pt x="90" y="22"/>
                </a:lnTo>
                <a:lnTo>
                  <a:pt x="180" y="0"/>
                </a:lnTo>
                <a:lnTo>
                  <a:pt x="270" y="5"/>
                </a:lnTo>
                <a:lnTo>
                  <a:pt x="359" y="29"/>
                </a:lnTo>
                <a:lnTo>
                  <a:pt x="449" y="51"/>
                </a:lnTo>
                <a:lnTo>
                  <a:pt x="539" y="59"/>
                </a:lnTo>
                <a:lnTo>
                  <a:pt x="629" y="66"/>
                </a:lnTo>
              </a:path>
            </a:pathLst>
          </a:custGeom>
          <a:noFill/>
          <a:ln w="53975">
            <a:solidFill>
              <a:srgbClr val="99FF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6" name="Freeform 16"/>
          <p:cNvSpPr>
            <a:spLocks/>
          </p:cNvSpPr>
          <p:nvPr/>
        </p:nvSpPr>
        <p:spPr bwMode="auto">
          <a:xfrm>
            <a:off x="2430463" y="3541713"/>
            <a:ext cx="7988300" cy="819150"/>
          </a:xfrm>
          <a:custGeom>
            <a:avLst/>
            <a:gdLst>
              <a:gd name="T0" fmla="*/ 0 w 629"/>
              <a:gd name="T1" fmla="*/ 2147483647 h 56"/>
              <a:gd name="T2" fmla="*/ 2147483647 w 629"/>
              <a:gd name="T3" fmla="*/ 0 h 56"/>
              <a:gd name="T4" fmla="*/ 2147483647 w 629"/>
              <a:gd name="T5" fmla="*/ 2147483647 h 56"/>
              <a:gd name="T6" fmla="*/ 2147483647 w 629"/>
              <a:gd name="T7" fmla="*/ 2147483647 h 56"/>
              <a:gd name="T8" fmla="*/ 2147483647 w 629"/>
              <a:gd name="T9" fmla="*/ 2147483647 h 56"/>
              <a:gd name="T10" fmla="*/ 2147483647 w 629"/>
              <a:gd name="T11" fmla="*/ 2147483647 h 56"/>
              <a:gd name="T12" fmla="*/ 2147483647 w 629"/>
              <a:gd name="T13" fmla="*/ 2147483647 h 56"/>
              <a:gd name="T14" fmla="*/ 2147483647 w 629"/>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9" h="56">
                <a:moveTo>
                  <a:pt x="0" y="17"/>
                </a:moveTo>
                <a:lnTo>
                  <a:pt x="90" y="0"/>
                </a:lnTo>
                <a:lnTo>
                  <a:pt x="180" y="15"/>
                </a:lnTo>
                <a:lnTo>
                  <a:pt x="270" y="38"/>
                </a:lnTo>
                <a:lnTo>
                  <a:pt x="359" y="48"/>
                </a:lnTo>
                <a:lnTo>
                  <a:pt x="449" y="55"/>
                </a:lnTo>
                <a:lnTo>
                  <a:pt x="539" y="56"/>
                </a:lnTo>
                <a:lnTo>
                  <a:pt x="629" y="52"/>
                </a:lnTo>
              </a:path>
            </a:pathLst>
          </a:custGeom>
          <a:noFill/>
          <a:ln w="539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7" name="Freeform 17"/>
          <p:cNvSpPr>
            <a:spLocks/>
          </p:cNvSpPr>
          <p:nvPr/>
        </p:nvSpPr>
        <p:spPr bwMode="auto">
          <a:xfrm>
            <a:off x="2430463" y="4302125"/>
            <a:ext cx="7988300" cy="204788"/>
          </a:xfrm>
          <a:custGeom>
            <a:avLst/>
            <a:gdLst>
              <a:gd name="T0" fmla="*/ 0 w 629"/>
              <a:gd name="T1" fmla="*/ 2147483647 h 14"/>
              <a:gd name="T2" fmla="*/ 2147483647 w 629"/>
              <a:gd name="T3" fmla="*/ 2147483647 h 14"/>
              <a:gd name="T4" fmla="*/ 2147483647 w 629"/>
              <a:gd name="T5" fmla="*/ 2147483647 h 14"/>
              <a:gd name="T6" fmla="*/ 2147483647 w 629"/>
              <a:gd name="T7" fmla="*/ 2147483647 h 14"/>
              <a:gd name="T8" fmla="*/ 2147483647 w 629"/>
              <a:gd name="T9" fmla="*/ 0 h 14"/>
              <a:gd name="T10" fmla="*/ 2147483647 w 629"/>
              <a:gd name="T11" fmla="*/ 2147483647 h 14"/>
              <a:gd name="T12" fmla="*/ 2147483647 w 629"/>
              <a:gd name="T13" fmla="*/ 2147483647 h 14"/>
              <a:gd name="T14" fmla="*/ 2147483647 w 629"/>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9" h="14">
                <a:moveTo>
                  <a:pt x="0" y="14"/>
                </a:moveTo>
                <a:lnTo>
                  <a:pt x="90" y="14"/>
                </a:lnTo>
                <a:lnTo>
                  <a:pt x="180" y="9"/>
                </a:lnTo>
                <a:lnTo>
                  <a:pt x="270" y="4"/>
                </a:lnTo>
                <a:lnTo>
                  <a:pt x="359" y="0"/>
                </a:lnTo>
                <a:lnTo>
                  <a:pt x="449" y="2"/>
                </a:lnTo>
                <a:lnTo>
                  <a:pt x="539" y="2"/>
                </a:lnTo>
                <a:lnTo>
                  <a:pt x="629" y="2"/>
                </a:lnTo>
              </a:path>
            </a:pathLst>
          </a:custGeom>
          <a:noFill/>
          <a:ln w="53975">
            <a:solidFill>
              <a:srgbClr val="00FF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8" name="Rectangle 18"/>
          <p:cNvSpPr>
            <a:spLocks noChangeArrowheads="1"/>
          </p:cNvSpPr>
          <p:nvPr/>
        </p:nvSpPr>
        <p:spPr bwMode="auto">
          <a:xfrm>
            <a:off x="2203624" y="4448176"/>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solidFill>
                  <a:schemeClr val="bg1"/>
                </a:solidFill>
                <a:latin typeface="Arial" pitchFamily="34" charset="0"/>
              </a:rPr>
              <a:t>0</a:t>
            </a:r>
          </a:p>
        </p:txBody>
      </p:sp>
      <p:sp>
        <p:nvSpPr>
          <p:cNvPr id="25619" name="Rectangle 19"/>
          <p:cNvSpPr>
            <a:spLocks noChangeArrowheads="1"/>
          </p:cNvSpPr>
          <p:nvPr/>
        </p:nvSpPr>
        <p:spPr bwMode="auto">
          <a:xfrm>
            <a:off x="2102197" y="412750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solidFill>
                  <a:schemeClr val="bg1"/>
                </a:solidFill>
                <a:latin typeface="Arial" pitchFamily="34" charset="0"/>
              </a:rPr>
              <a:t>10</a:t>
            </a:r>
          </a:p>
        </p:txBody>
      </p:sp>
      <p:sp>
        <p:nvSpPr>
          <p:cNvPr id="25620" name="Rectangle 20"/>
          <p:cNvSpPr>
            <a:spLocks noChangeArrowheads="1"/>
          </p:cNvSpPr>
          <p:nvPr/>
        </p:nvSpPr>
        <p:spPr bwMode="auto">
          <a:xfrm>
            <a:off x="2102197" y="38052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20</a:t>
            </a:r>
          </a:p>
        </p:txBody>
      </p:sp>
      <p:sp>
        <p:nvSpPr>
          <p:cNvPr id="25621" name="Freeform 21"/>
          <p:cNvSpPr>
            <a:spLocks/>
          </p:cNvSpPr>
          <p:nvPr/>
        </p:nvSpPr>
        <p:spPr bwMode="auto">
          <a:xfrm>
            <a:off x="2430463" y="4346575"/>
            <a:ext cx="7988300" cy="203200"/>
          </a:xfrm>
          <a:custGeom>
            <a:avLst/>
            <a:gdLst>
              <a:gd name="T0" fmla="*/ 0 w 629"/>
              <a:gd name="T1" fmla="*/ 2147483647 h 14"/>
              <a:gd name="T2" fmla="*/ 2147483647 w 629"/>
              <a:gd name="T3" fmla="*/ 2147483647 h 14"/>
              <a:gd name="T4" fmla="*/ 2147483647 w 629"/>
              <a:gd name="T5" fmla="*/ 2147483647 h 14"/>
              <a:gd name="T6" fmla="*/ 2147483647 w 629"/>
              <a:gd name="T7" fmla="*/ 2147483647 h 14"/>
              <a:gd name="T8" fmla="*/ 2147483647 w 629"/>
              <a:gd name="T9" fmla="*/ 2147483647 h 14"/>
              <a:gd name="T10" fmla="*/ 2147483647 w 629"/>
              <a:gd name="T11" fmla="*/ 0 h 14"/>
              <a:gd name="T12" fmla="*/ 2147483647 w 629"/>
              <a:gd name="T13" fmla="*/ 2147483647 h 14"/>
              <a:gd name="T14" fmla="*/ 2147483647 w 629"/>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9" h="14">
                <a:moveTo>
                  <a:pt x="0" y="14"/>
                </a:moveTo>
                <a:lnTo>
                  <a:pt x="90" y="13"/>
                </a:lnTo>
                <a:lnTo>
                  <a:pt x="180" y="10"/>
                </a:lnTo>
                <a:lnTo>
                  <a:pt x="270" y="7"/>
                </a:lnTo>
                <a:lnTo>
                  <a:pt x="359" y="4"/>
                </a:lnTo>
                <a:lnTo>
                  <a:pt x="449" y="0"/>
                </a:lnTo>
                <a:lnTo>
                  <a:pt x="539" y="4"/>
                </a:lnTo>
                <a:lnTo>
                  <a:pt x="629" y="6"/>
                </a:lnTo>
              </a:path>
            </a:pathLst>
          </a:custGeom>
          <a:noFill/>
          <a:ln w="53975">
            <a:solidFill>
              <a:srgbClr val="FF66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2" name="Rectangle 22"/>
          <p:cNvSpPr>
            <a:spLocks noChangeArrowheads="1"/>
          </p:cNvSpPr>
          <p:nvPr/>
        </p:nvSpPr>
        <p:spPr bwMode="auto">
          <a:xfrm>
            <a:off x="2102197" y="348297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solidFill>
                  <a:schemeClr val="bg1"/>
                </a:solidFill>
                <a:latin typeface="Arial" pitchFamily="34" charset="0"/>
              </a:rPr>
              <a:t>30</a:t>
            </a:r>
          </a:p>
        </p:txBody>
      </p:sp>
      <p:sp>
        <p:nvSpPr>
          <p:cNvPr id="25623" name="Rectangle 23"/>
          <p:cNvSpPr>
            <a:spLocks noChangeArrowheads="1"/>
          </p:cNvSpPr>
          <p:nvPr/>
        </p:nvSpPr>
        <p:spPr bwMode="auto">
          <a:xfrm>
            <a:off x="2102197" y="316230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solidFill>
                  <a:schemeClr val="bg1"/>
                </a:solidFill>
                <a:latin typeface="Arial" pitchFamily="34" charset="0"/>
              </a:rPr>
              <a:t>40</a:t>
            </a:r>
          </a:p>
        </p:txBody>
      </p:sp>
      <p:sp>
        <p:nvSpPr>
          <p:cNvPr id="25624" name="Rectangle 24"/>
          <p:cNvSpPr>
            <a:spLocks noChangeArrowheads="1"/>
          </p:cNvSpPr>
          <p:nvPr/>
        </p:nvSpPr>
        <p:spPr bwMode="auto">
          <a:xfrm>
            <a:off x="2102197" y="28400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50</a:t>
            </a:r>
          </a:p>
        </p:txBody>
      </p:sp>
      <p:sp>
        <p:nvSpPr>
          <p:cNvPr id="25625" name="Rectangle 25"/>
          <p:cNvSpPr>
            <a:spLocks noChangeArrowheads="1"/>
          </p:cNvSpPr>
          <p:nvPr/>
        </p:nvSpPr>
        <p:spPr bwMode="auto">
          <a:xfrm>
            <a:off x="2102197" y="250507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solidFill>
                  <a:schemeClr val="bg1"/>
                </a:solidFill>
                <a:latin typeface="Arial" pitchFamily="34" charset="0"/>
              </a:rPr>
              <a:t>60</a:t>
            </a:r>
          </a:p>
        </p:txBody>
      </p:sp>
      <p:sp>
        <p:nvSpPr>
          <p:cNvPr id="25626" name="Rectangle 26"/>
          <p:cNvSpPr>
            <a:spLocks noChangeArrowheads="1"/>
          </p:cNvSpPr>
          <p:nvPr/>
        </p:nvSpPr>
        <p:spPr bwMode="auto">
          <a:xfrm>
            <a:off x="2102197" y="2182814"/>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70</a:t>
            </a:r>
          </a:p>
        </p:txBody>
      </p:sp>
      <p:sp>
        <p:nvSpPr>
          <p:cNvPr id="25627" name="Rectangle 27"/>
          <p:cNvSpPr>
            <a:spLocks noChangeArrowheads="1"/>
          </p:cNvSpPr>
          <p:nvPr/>
        </p:nvSpPr>
        <p:spPr bwMode="auto">
          <a:xfrm>
            <a:off x="2102197" y="18621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solidFill>
                  <a:schemeClr val="bg1"/>
                </a:solidFill>
                <a:latin typeface="Arial" pitchFamily="34" charset="0"/>
              </a:rPr>
              <a:t>80</a:t>
            </a:r>
          </a:p>
        </p:txBody>
      </p:sp>
      <p:sp>
        <p:nvSpPr>
          <p:cNvPr id="25628" name="Rectangle 28"/>
          <p:cNvSpPr>
            <a:spLocks noChangeArrowheads="1"/>
          </p:cNvSpPr>
          <p:nvPr/>
        </p:nvSpPr>
        <p:spPr bwMode="auto">
          <a:xfrm>
            <a:off x="2102197" y="153987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90</a:t>
            </a:r>
          </a:p>
        </p:txBody>
      </p:sp>
      <p:sp>
        <p:nvSpPr>
          <p:cNvPr id="25629" name="Rectangle 29"/>
          <p:cNvSpPr>
            <a:spLocks noChangeArrowheads="1"/>
          </p:cNvSpPr>
          <p:nvPr/>
        </p:nvSpPr>
        <p:spPr bwMode="auto">
          <a:xfrm>
            <a:off x="1962956" y="1219201"/>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solidFill>
                  <a:schemeClr val="bg1"/>
                </a:solidFill>
                <a:latin typeface="Arial" pitchFamily="34" charset="0"/>
              </a:rPr>
              <a:t>100</a:t>
            </a:r>
          </a:p>
        </p:txBody>
      </p:sp>
      <p:sp>
        <p:nvSpPr>
          <p:cNvPr id="25630" name="Rectangle 30"/>
          <p:cNvSpPr>
            <a:spLocks noChangeArrowheads="1"/>
          </p:cNvSpPr>
          <p:nvPr/>
        </p:nvSpPr>
        <p:spPr bwMode="auto">
          <a:xfrm>
            <a:off x="2566170" y="4724401"/>
            <a:ext cx="333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0-1</a:t>
            </a:r>
          </a:p>
        </p:txBody>
      </p:sp>
      <p:sp>
        <p:nvSpPr>
          <p:cNvPr id="25631" name="Rectangle 31"/>
          <p:cNvSpPr>
            <a:spLocks noChangeArrowheads="1"/>
          </p:cNvSpPr>
          <p:nvPr/>
        </p:nvSpPr>
        <p:spPr bwMode="auto">
          <a:xfrm>
            <a:off x="3456757" y="4724401"/>
            <a:ext cx="333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2-5</a:t>
            </a:r>
          </a:p>
        </p:txBody>
      </p:sp>
      <p:sp>
        <p:nvSpPr>
          <p:cNvPr id="25632" name="Rectangle 32"/>
          <p:cNvSpPr>
            <a:spLocks noChangeArrowheads="1"/>
          </p:cNvSpPr>
          <p:nvPr/>
        </p:nvSpPr>
        <p:spPr bwMode="auto">
          <a:xfrm>
            <a:off x="4531668" y="4724401"/>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6-10</a:t>
            </a:r>
          </a:p>
        </p:txBody>
      </p:sp>
      <p:sp>
        <p:nvSpPr>
          <p:cNvPr id="25633" name="Rectangle 33"/>
          <p:cNvSpPr>
            <a:spLocks noChangeArrowheads="1"/>
          </p:cNvSpPr>
          <p:nvPr/>
        </p:nvSpPr>
        <p:spPr bwMode="auto">
          <a:xfrm>
            <a:off x="5611371" y="4724401"/>
            <a:ext cx="577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11-17</a:t>
            </a:r>
          </a:p>
        </p:txBody>
      </p:sp>
      <p:sp>
        <p:nvSpPr>
          <p:cNvPr id="25634" name="Rectangle 34"/>
          <p:cNvSpPr>
            <a:spLocks noChangeArrowheads="1"/>
          </p:cNvSpPr>
          <p:nvPr/>
        </p:nvSpPr>
        <p:spPr bwMode="auto">
          <a:xfrm>
            <a:off x="6735292" y="4724401"/>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18-24</a:t>
            </a:r>
          </a:p>
        </p:txBody>
      </p:sp>
      <p:sp>
        <p:nvSpPr>
          <p:cNvPr id="25635" name="Rectangle 35"/>
          <p:cNvSpPr>
            <a:spLocks noChangeArrowheads="1"/>
          </p:cNvSpPr>
          <p:nvPr/>
        </p:nvSpPr>
        <p:spPr bwMode="auto">
          <a:xfrm>
            <a:off x="7878293" y="4724401"/>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25-34</a:t>
            </a:r>
          </a:p>
        </p:txBody>
      </p:sp>
      <p:sp>
        <p:nvSpPr>
          <p:cNvPr id="25636" name="Rectangle 36"/>
          <p:cNvSpPr>
            <a:spLocks noChangeArrowheads="1"/>
          </p:cNvSpPr>
          <p:nvPr/>
        </p:nvSpPr>
        <p:spPr bwMode="auto">
          <a:xfrm>
            <a:off x="9018117" y="4724401"/>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1800" b="1" dirty="0">
                <a:latin typeface="Arial" pitchFamily="34" charset="0"/>
              </a:rPr>
              <a:t>35-44</a:t>
            </a:r>
          </a:p>
        </p:txBody>
      </p:sp>
      <p:sp>
        <p:nvSpPr>
          <p:cNvPr id="25637" name="Rectangle 37"/>
          <p:cNvSpPr>
            <a:spLocks noChangeArrowheads="1"/>
          </p:cNvSpPr>
          <p:nvPr/>
        </p:nvSpPr>
        <p:spPr bwMode="auto">
          <a:xfrm>
            <a:off x="5369343" y="5001399"/>
            <a:ext cx="1729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400" dirty="0">
                <a:latin typeface="Arial" pitchFamily="34" charset="0"/>
              </a:rPr>
              <a:t>Age in Years</a:t>
            </a:r>
          </a:p>
        </p:txBody>
      </p:sp>
      <p:sp>
        <p:nvSpPr>
          <p:cNvPr id="25638" name="Rectangle 38"/>
          <p:cNvSpPr>
            <a:spLocks noChangeArrowheads="1"/>
          </p:cNvSpPr>
          <p:nvPr/>
        </p:nvSpPr>
        <p:spPr bwMode="auto">
          <a:xfrm>
            <a:off x="8599489" y="1617663"/>
            <a:ext cx="920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900" b="1" i="1">
                <a:solidFill>
                  <a:srgbClr val="000000"/>
                </a:solidFill>
                <a:latin typeface="Times New Roman" pitchFamily="18" charset="0"/>
              </a:rPr>
              <a:t> </a:t>
            </a:r>
            <a:endParaRPr lang="en-US" altLang="en-US" sz="3600">
              <a:latin typeface="Arial" pitchFamily="34" charset="0"/>
            </a:endParaRPr>
          </a:p>
        </p:txBody>
      </p:sp>
      <p:sp>
        <p:nvSpPr>
          <p:cNvPr id="25639" name="Rectangle 39"/>
          <p:cNvSpPr>
            <a:spLocks noChangeArrowheads="1"/>
          </p:cNvSpPr>
          <p:nvPr/>
        </p:nvSpPr>
        <p:spPr bwMode="auto">
          <a:xfrm>
            <a:off x="8105326" y="2973388"/>
            <a:ext cx="9297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900" b="1" i="1">
                <a:solidFill>
                  <a:srgbClr val="000000"/>
                </a:solidFill>
                <a:latin typeface="Times New Roman" pitchFamily="18" charset="0"/>
              </a:rPr>
              <a:t> </a:t>
            </a:r>
            <a:endParaRPr lang="en-US" altLang="en-US" sz="3600">
              <a:latin typeface="Arial" pitchFamily="34" charset="0"/>
            </a:endParaRPr>
          </a:p>
        </p:txBody>
      </p:sp>
      <p:sp>
        <p:nvSpPr>
          <p:cNvPr id="25640" name="Rectangle 40"/>
          <p:cNvSpPr>
            <a:spLocks noChangeArrowheads="1"/>
          </p:cNvSpPr>
          <p:nvPr/>
        </p:nvSpPr>
        <p:spPr bwMode="auto">
          <a:xfrm>
            <a:off x="5249414" y="3571875"/>
            <a:ext cx="9297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900" b="1" i="1">
                <a:solidFill>
                  <a:srgbClr val="000000"/>
                </a:solidFill>
                <a:latin typeface="Times New Roman" pitchFamily="18" charset="0"/>
              </a:rPr>
              <a:t> </a:t>
            </a:r>
            <a:endParaRPr lang="en-US" altLang="en-US" sz="3600">
              <a:latin typeface="Arial" pitchFamily="34" charset="0"/>
            </a:endParaRPr>
          </a:p>
        </p:txBody>
      </p:sp>
      <p:sp>
        <p:nvSpPr>
          <p:cNvPr id="25641" name="Rectangle 41"/>
          <p:cNvSpPr>
            <a:spLocks noChangeArrowheads="1"/>
          </p:cNvSpPr>
          <p:nvPr/>
        </p:nvSpPr>
        <p:spPr bwMode="auto">
          <a:xfrm>
            <a:off x="3247576" y="4330700"/>
            <a:ext cx="9297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900" b="1" i="1">
                <a:solidFill>
                  <a:srgbClr val="000000"/>
                </a:solidFill>
                <a:latin typeface="Times New Roman" pitchFamily="18" charset="0"/>
              </a:rPr>
              <a:t> </a:t>
            </a:r>
            <a:endParaRPr lang="en-US" altLang="en-US" sz="3600">
              <a:latin typeface="Arial" pitchFamily="34" charset="0"/>
            </a:endParaRPr>
          </a:p>
        </p:txBody>
      </p:sp>
      <p:sp>
        <p:nvSpPr>
          <p:cNvPr id="25642" name="Rectangle 42"/>
          <p:cNvSpPr>
            <a:spLocks noChangeArrowheads="1"/>
          </p:cNvSpPr>
          <p:nvPr/>
        </p:nvSpPr>
        <p:spPr bwMode="auto">
          <a:xfrm>
            <a:off x="10015089" y="4448175"/>
            <a:ext cx="9297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900" b="1" i="1">
                <a:solidFill>
                  <a:srgbClr val="000000"/>
                </a:solidFill>
                <a:latin typeface="Times New Roman" pitchFamily="18" charset="0"/>
              </a:rPr>
              <a:t> </a:t>
            </a:r>
            <a:endParaRPr lang="en-US" altLang="en-US" sz="3600">
              <a:latin typeface="Arial" pitchFamily="34" charset="0"/>
            </a:endParaRPr>
          </a:p>
        </p:txBody>
      </p:sp>
      <p:grpSp>
        <p:nvGrpSpPr>
          <p:cNvPr id="25643" name="Group 43"/>
          <p:cNvGrpSpPr>
            <a:grpSpLocks/>
          </p:cNvGrpSpPr>
          <p:nvPr/>
        </p:nvGrpSpPr>
        <p:grpSpPr bwMode="auto">
          <a:xfrm>
            <a:off x="1812925" y="5527676"/>
            <a:ext cx="8638354" cy="829458"/>
            <a:chOff x="1072" y="3539"/>
            <a:chExt cx="4363" cy="350"/>
          </a:xfrm>
        </p:grpSpPr>
        <p:sp>
          <p:nvSpPr>
            <p:cNvPr id="25648" name="Rectangle 44"/>
            <p:cNvSpPr>
              <a:spLocks noChangeArrowheads="1"/>
            </p:cNvSpPr>
            <p:nvPr/>
          </p:nvSpPr>
          <p:spPr bwMode="auto">
            <a:xfrm>
              <a:off x="1072" y="3539"/>
              <a:ext cx="4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eaLnBrk="1" hangingPunct="1">
                <a:spcBef>
                  <a:spcPct val="0"/>
                </a:spcBef>
                <a:buClrTx/>
                <a:buSzTx/>
                <a:buFontTx/>
                <a:buNone/>
              </a:pPr>
              <a:endParaRPr lang="en-US" altLang="en-US" sz="1800">
                <a:latin typeface="Arial" pitchFamily="34" charset="0"/>
              </a:endParaRPr>
            </a:p>
          </p:txBody>
        </p:sp>
        <p:sp>
          <p:nvSpPr>
            <p:cNvPr id="25649" name="Line 45"/>
            <p:cNvSpPr>
              <a:spLocks noChangeShapeType="1"/>
            </p:cNvSpPr>
            <p:nvPr/>
          </p:nvSpPr>
          <p:spPr bwMode="auto">
            <a:xfrm>
              <a:off x="1142" y="3640"/>
              <a:ext cx="225" cy="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0" name="Rectangle 46"/>
            <p:cNvSpPr>
              <a:spLocks noChangeArrowheads="1"/>
            </p:cNvSpPr>
            <p:nvPr/>
          </p:nvSpPr>
          <p:spPr bwMode="auto">
            <a:xfrm>
              <a:off x="1513" y="3562"/>
              <a:ext cx="9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400" i="1" dirty="0">
                  <a:solidFill>
                    <a:schemeClr val="bg1"/>
                  </a:solidFill>
                  <a:latin typeface="Arial" pitchFamily="34" charset="0"/>
                </a:rPr>
                <a:t>P</a:t>
              </a:r>
              <a:r>
                <a:rPr lang="en-US" altLang="en-US" sz="2400" i="1" dirty="0">
                  <a:latin typeface="Arial" pitchFamily="34" charset="0"/>
                </a:rPr>
                <a:t>. </a:t>
              </a:r>
              <a:r>
                <a:rPr lang="en-US" altLang="en-US" sz="2400" i="1" dirty="0" err="1">
                  <a:latin typeface="Arial" pitchFamily="34" charset="0"/>
                </a:rPr>
                <a:t>aeruginosa</a:t>
              </a:r>
              <a:endParaRPr lang="en-US" altLang="en-US" sz="2400" dirty="0">
                <a:latin typeface="Arial" pitchFamily="34" charset="0"/>
              </a:endParaRPr>
            </a:p>
          </p:txBody>
        </p:sp>
        <p:sp>
          <p:nvSpPr>
            <p:cNvPr id="25651" name="Line 47"/>
            <p:cNvSpPr>
              <a:spLocks noChangeShapeType="1"/>
            </p:cNvSpPr>
            <p:nvPr/>
          </p:nvSpPr>
          <p:spPr bwMode="auto">
            <a:xfrm>
              <a:off x="2592" y="3640"/>
              <a:ext cx="224" cy="1"/>
            </a:xfrm>
            <a:prstGeom prst="line">
              <a:avLst/>
            </a:prstGeom>
            <a:noFill/>
            <a:ln w="57150">
              <a:solidFill>
                <a:srgbClr val="99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2" name="Rectangle 48"/>
            <p:cNvSpPr>
              <a:spLocks noChangeArrowheads="1"/>
            </p:cNvSpPr>
            <p:nvPr/>
          </p:nvSpPr>
          <p:spPr bwMode="auto">
            <a:xfrm>
              <a:off x="2972" y="3562"/>
              <a:ext cx="66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400" i="1" dirty="0">
                  <a:latin typeface="Arial" pitchFamily="34" charset="0"/>
                </a:rPr>
                <a:t>S. </a:t>
              </a:r>
              <a:r>
                <a:rPr lang="en-US" altLang="en-US" sz="2400" i="1" dirty="0" err="1">
                  <a:latin typeface="Arial" pitchFamily="34" charset="0"/>
                </a:rPr>
                <a:t>aureus</a:t>
              </a:r>
              <a:endParaRPr lang="en-US" altLang="en-US" sz="2400" dirty="0">
                <a:latin typeface="Arial" pitchFamily="34" charset="0"/>
              </a:endParaRPr>
            </a:p>
          </p:txBody>
        </p:sp>
        <p:sp>
          <p:nvSpPr>
            <p:cNvPr id="25653" name="Line 49"/>
            <p:cNvSpPr>
              <a:spLocks noChangeShapeType="1"/>
            </p:cNvSpPr>
            <p:nvPr/>
          </p:nvSpPr>
          <p:spPr bwMode="auto">
            <a:xfrm>
              <a:off x="4041" y="3640"/>
              <a:ext cx="225" cy="1"/>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4" name="Rectangle 50"/>
            <p:cNvSpPr>
              <a:spLocks noChangeArrowheads="1"/>
            </p:cNvSpPr>
            <p:nvPr/>
          </p:nvSpPr>
          <p:spPr bwMode="auto">
            <a:xfrm>
              <a:off x="4380" y="3562"/>
              <a:ext cx="9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400" i="1" dirty="0">
                  <a:latin typeface="Arial" pitchFamily="34" charset="0"/>
                </a:rPr>
                <a:t>H. </a:t>
              </a:r>
              <a:r>
                <a:rPr lang="en-US" altLang="en-US" sz="2400" i="1" dirty="0" err="1">
                  <a:latin typeface="Arial" pitchFamily="34" charset="0"/>
                </a:rPr>
                <a:t>influenzae</a:t>
              </a:r>
              <a:endParaRPr lang="en-US" altLang="en-US" sz="2400" dirty="0">
                <a:latin typeface="Arial" pitchFamily="34" charset="0"/>
              </a:endParaRPr>
            </a:p>
          </p:txBody>
        </p:sp>
        <p:sp>
          <p:nvSpPr>
            <p:cNvPr id="25655" name="Line 51"/>
            <p:cNvSpPr>
              <a:spLocks noChangeShapeType="1"/>
            </p:cNvSpPr>
            <p:nvPr/>
          </p:nvSpPr>
          <p:spPr bwMode="auto">
            <a:xfrm>
              <a:off x="1142" y="3811"/>
              <a:ext cx="225" cy="1"/>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6" name="Rectangle 52"/>
            <p:cNvSpPr>
              <a:spLocks noChangeArrowheads="1"/>
            </p:cNvSpPr>
            <p:nvPr/>
          </p:nvSpPr>
          <p:spPr bwMode="auto">
            <a:xfrm>
              <a:off x="1489" y="3733"/>
              <a:ext cx="93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400" i="1" dirty="0">
                  <a:latin typeface="Arial" pitchFamily="34" charset="0"/>
                </a:rPr>
                <a:t>S. </a:t>
              </a:r>
              <a:r>
                <a:rPr lang="en-US" altLang="en-US" sz="2400" i="1" dirty="0" err="1">
                  <a:latin typeface="Arial" pitchFamily="34" charset="0"/>
                </a:rPr>
                <a:t>maltophilia</a:t>
              </a:r>
              <a:endParaRPr lang="en-US" altLang="en-US" sz="2400" dirty="0">
                <a:latin typeface="Arial" pitchFamily="34" charset="0"/>
              </a:endParaRPr>
            </a:p>
          </p:txBody>
        </p:sp>
        <p:sp>
          <p:nvSpPr>
            <p:cNvPr id="25657" name="Line 53"/>
            <p:cNvSpPr>
              <a:spLocks noChangeShapeType="1"/>
            </p:cNvSpPr>
            <p:nvPr/>
          </p:nvSpPr>
          <p:spPr bwMode="auto">
            <a:xfrm>
              <a:off x="2592" y="3811"/>
              <a:ext cx="224" cy="1"/>
            </a:xfrm>
            <a:prstGeom prst="line">
              <a:avLst/>
            </a:prstGeom>
            <a:noFill/>
            <a:ln w="5715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8" name="Rectangle 54"/>
            <p:cNvSpPr>
              <a:spLocks noChangeArrowheads="1"/>
            </p:cNvSpPr>
            <p:nvPr/>
          </p:nvSpPr>
          <p:spPr bwMode="auto">
            <a:xfrm>
              <a:off x="2945" y="3733"/>
              <a:ext cx="7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400" i="1" dirty="0">
                  <a:latin typeface="Arial" pitchFamily="34" charset="0"/>
                </a:rPr>
                <a:t>B. </a:t>
              </a:r>
              <a:r>
                <a:rPr lang="en-US" altLang="en-US" sz="2400" i="1" dirty="0" err="1">
                  <a:latin typeface="Arial" pitchFamily="34" charset="0"/>
                </a:rPr>
                <a:t>cepacia</a:t>
              </a:r>
              <a:endParaRPr lang="en-US" altLang="en-US" sz="2400" dirty="0">
                <a:latin typeface="Arial" pitchFamily="34" charset="0"/>
              </a:endParaRPr>
            </a:p>
          </p:txBody>
        </p:sp>
        <p:sp>
          <p:nvSpPr>
            <p:cNvPr id="25659" name="Line 55"/>
            <p:cNvSpPr>
              <a:spLocks noChangeShapeType="1"/>
            </p:cNvSpPr>
            <p:nvPr/>
          </p:nvSpPr>
          <p:spPr bwMode="auto">
            <a:xfrm>
              <a:off x="4041" y="3811"/>
              <a:ext cx="225" cy="1"/>
            </a:xfrm>
            <a:prstGeom prst="line">
              <a:avLst/>
            </a:prstGeom>
            <a:noFill/>
            <a:ln w="57150">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0" name="Rectangle 56"/>
            <p:cNvSpPr>
              <a:spLocks noChangeArrowheads="1"/>
            </p:cNvSpPr>
            <p:nvPr/>
          </p:nvSpPr>
          <p:spPr bwMode="auto">
            <a:xfrm>
              <a:off x="4354" y="3733"/>
              <a:ext cx="108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Arial" pitchFamily="34"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Arial" pitchFamily="34" charset="0"/>
                  <a:cs typeface="Arial" pitchFamily="34" charset="0"/>
                </a:defRPr>
              </a:lvl9pPr>
            </a:lstStyle>
            <a:p>
              <a:pPr algn="ctr" eaLnBrk="1" hangingPunct="1">
                <a:spcBef>
                  <a:spcPct val="0"/>
                </a:spcBef>
                <a:buClrTx/>
                <a:buSzTx/>
                <a:buFontTx/>
                <a:buNone/>
              </a:pPr>
              <a:r>
                <a:rPr lang="en-US" altLang="en-US" sz="2400" i="1" dirty="0">
                  <a:latin typeface="Arial" pitchFamily="34" charset="0"/>
                </a:rPr>
                <a:t>A. </a:t>
              </a:r>
              <a:r>
                <a:rPr lang="en-US" altLang="en-US" sz="2400" i="1" dirty="0" err="1">
                  <a:latin typeface="Arial" pitchFamily="34" charset="0"/>
                </a:rPr>
                <a:t>xylosoxidans</a:t>
              </a:r>
              <a:endParaRPr lang="en-US" altLang="en-US" sz="2400" dirty="0">
                <a:latin typeface="Arial" pitchFamily="34" charset="0"/>
              </a:endParaRPr>
            </a:p>
          </p:txBody>
        </p:sp>
      </p:grpSp>
      <p:sp>
        <p:nvSpPr>
          <p:cNvPr id="101433" name="Text Box 57"/>
          <p:cNvSpPr txBox="1">
            <a:spLocks noChangeArrowheads="1"/>
          </p:cNvSpPr>
          <p:nvPr/>
        </p:nvSpPr>
        <p:spPr bwMode="auto">
          <a:xfrm>
            <a:off x="1752600" y="64008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hangingPunct="0">
              <a:defRPr/>
            </a:pPr>
            <a:endParaRPr lang="en-US" sz="2400" i="1">
              <a:latin typeface="Courier New" charset="0"/>
              <a:ea typeface="ＭＳ Ｐゴシック" charset="0"/>
            </a:endParaRPr>
          </a:p>
        </p:txBody>
      </p:sp>
      <p:sp>
        <p:nvSpPr>
          <p:cNvPr id="101434" name="Text Box 58"/>
          <p:cNvSpPr txBox="1">
            <a:spLocks noChangeArrowheads="1"/>
          </p:cNvSpPr>
          <p:nvPr/>
        </p:nvSpPr>
        <p:spPr bwMode="auto">
          <a:xfrm>
            <a:off x="4672631" y="6583363"/>
            <a:ext cx="6005513" cy="274637"/>
          </a:xfrm>
          <a:prstGeom prst="rect">
            <a:avLst/>
          </a:prstGeom>
          <a:solidFill>
            <a:schemeClr val="bg1"/>
          </a:solidFill>
          <a:ln>
            <a:noFill/>
          </a:ln>
          <a:effectLst/>
          <a:extLst/>
        </p:spPr>
        <p:txBody>
          <a:bodyPr wrap="none">
            <a:spAutoFit/>
          </a:bodyPr>
          <a:lstStyle/>
          <a:p>
            <a:pPr eaLnBrk="0" hangingPunct="0">
              <a:defRPr/>
            </a:pPr>
            <a:r>
              <a:rPr lang="en-US" sz="1200" dirty="0">
                <a:latin typeface="Arial" charset="0"/>
                <a:ea typeface="ＭＳ Ｐゴシック" charset="0"/>
              </a:rPr>
              <a:t>Cystic Fibrosis Foundation, Patient Registry 2015 Annual Report, Bethesda, Maryland.</a:t>
            </a:r>
          </a:p>
        </p:txBody>
      </p:sp>
      <p:sp>
        <p:nvSpPr>
          <p:cNvPr id="101435" name="Rectangle 59"/>
          <p:cNvSpPr>
            <a:spLocks noGrp="1" noRot="1" noChangeArrowheads="1"/>
          </p:cNvSpPr>
          <p:nvPr>
            <p:ph type="title"/>
          </p:nvPr>
        </p:nvSpPr>
        <p:spPr>
          <a:xfrm>
            <a:off x="2477294" y="448555"/>
            <a:ext cx="8229600" cy="720197"/>
          </a:xfrm>
        </p:spPr>
        <p:txBody>
          <a:bodyPr/>
          <a:lstStyle/>
          <a:p>
            <a:pPr algn="ctr" eaLnBrk="1" hangingPunct="1">
              <a:defRPr/>
            </a:pPr>
            <a:r>
              <a:rPr lang="en-US" altLang="en-US" sz="4800" i="0" dirty="0">
                <a:solidFill>
                  <a:schemeClr val="tx1"/>
                </a:solidFill>
                <a:latin typeface="Arial" panose="020B0604020202020204" pitchFamily="34" charset="0"/>
              </a:rPr>
              <a:t>Primary CF Microbiology</a:t>
            </a:r>
          </a:p>
        </p:txBody>
      </p:sp>
    </p:spTree>
    <p:extLst>
      <p:ext uri="{BB962C8B-B14F-4D97-AF65-F5344CB8AC3E}">
        <p14:creationId xmlns:p14="http://schemas.microsoft.com/office/powerpoint/2010/main" val="54499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573" y="1739316"/>
            <a:ext cx="10391810" cy="4468526"/>
          </a:xfrm>
        </p:spPr>
        <p:txBody>
          <a:bodyPr/>
          <a:lstStyle/>
          <a:p>
            <a:r>
              <a:rPr lang="en-US" dirty="0" smtClean="0">
                <a:latin typeface="Arial" panose="020B0604020202020204" pitchFamily="34" charset="0"/>
                <a:cs typeface="Arial" panose="020B0604020202020204" pitchFamily="34" charset="0"/>
              </a:rPr>
              <a:t>Recommendations for IP&amp;C in CF </a:t>
            </a:r>
          </a:p>
          <a:p>
            <a:pPr lvl="1"/>
            <a:r>
              <a:rPr lang="en-US" dirty="0" smtClean="0">
                <a:latin typeface="Arial" panose="020B0604020202020204" pitchFamily="34" charset="0"/>
                <a:cs typeface="Arial" panose="020B0604020202020204" pitchFamily="34" charset="0"/>
              </a:rPr>
              <a:t>Education of Healthcare personnel, patients </a:t>
            </a:r>
            <a:r>
              <a:rPr lang="en-US" dirty="0">
                <a:latin typeface="Arial" panose="020B0604020202020204" pitchFamily="34" charset="0"/>
                <a:cs typeface="Arial" panose="020B0604020202020204" pitchFamily="34" charset="0"/>
              </a:rPr>
              <a:t>&amp;</a:t>
            </a:r>
            <a:r>
              <a:rPr lang="en-US" dirty="0" smtClean="0">
                <a:latin typeface="Arial" panose="020B0604020202020204" pitchFamily="34" charset="0"/>
                <a:cs typeface="Arial" panose="020B0604020202020204" pitchFamily="34" charset="0"/>
              </a:rPr>
              <a:t> families.    Adherence are monitored by CF care team.</a:t>
            </a:r>
          </a:p>
          <a:p>
            <a:pPr lvl="1"/>
            <a:r>
              <a:rPr lang="en-US" dirty="0" smtClean="0">
                <a:latin typeface="Arial" panose="020B0604020202020204" pitchFamily="34" charset="0"/>
                <a:cs typeface="Arial" panose="020B0604020202020204" pitchFamily="34" charset="0"/>
              </a:rPr>
              <a:t>Minimizing transmission/acquisition: ALL CF patients should not be in contact or be separated by 6 feet        (does not apply to members of the same household)</a:t>
            </a:r>
          </a:p>
          <a:p>
            <a:pPr lvl="1"/>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and hygiene (includes all personnel)</a:t>
            </a:r>
          </a:p>
          <a:p>
            <a:pPr lvl="1"/>
            <a:r>
              <a:rPr lang="en-US" dirty="0" smtClean="0">
                <a:latin typeface="Arial" panose="020B0604020202020204" pitchFamily="34" charset="0"/>
                <a:cs typeface="Arial" panose="020B0604020202020204" pitchFamily="34" charset="0"/>
              </a:rPr>
              <a:t>Immunizations: </a:t>
            </a:r>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ealthcare personnel, CF patients &amp;    Families should be vaccinated (including influenza)</a:t>
            </a:r>
            <a:endParaRPr lang="en-US" dirty="0">
              <a:latin typeface="Arial" panose="020B0604020202020204" pitchFamily="34" charset="0"/>
              <a:cs typeface="Arial" panose="020B0604020202020204" pitchFamily="34" charset="0"/>
            </a:endParaRPr>
          </a:p>
          <a:p>
            <a:pPr lvl="1"/>
            <a:endParaRPr lang="en-US" dirty="0" smtClean="0"/>
          </a:p>
        </p:txBody>
      </p:sp>
      <p:sp>
        <p:nvSpPr>
          <p:cNvPr id="3" name="Title 2"/>
          <p:cNvSpPr>
            <a:spLocks noGrp="1"/>
          </p:cNvSpPr>
          <p:nvPr>
            <p:ph type="title"/>
          </p:nvPr>
        </p:nvSpPr>
        <p:spPr>
          <a:xfrm>
            <a:off x="1677709" y="179528"/>
            <a:ext cx="9466540" cy="1138773"/>
          </a:xfrm>
        </p:spPr>
        <p:txBody>
          <a:bodyPr/>
          <a:lstStyle/>
          <a:p>
            <a:pPr algn="ctr"/>
            <a:r>
              <a:rPr lang="en-US" sz="4000" i="0" dirty="0" smtClean="0">
                <a:latin typeface="Arial" panose="020B0604020202020204" pitchFamily="34" charset="0"/>
                <a:cs typeface="Arial" panose="020B0604020202020204" pitchFamily="34" charset="0"/>
              </a:rPr>
              <a:t>Current Updates on </a:t>
            </a:r>
            <a:r>
              <a:rPr lang="en-US" sz="4000" dirty="0">
                <a:latin typeface="Arial" panose="020B0604020202020204" pitchFamily="34" charset="0"/>
                <a:cs typeface="Arial" panose="020B0604020202020204" pitchFamily="34" charset="0"/>
              </a:rPr>
              <a:t>Infection Prevention &amp; </a:t>
            </a:r>
            <a:r>
              <a:rPr lang="en-US" sz="4000" dirty="0" smtClean="0">
                <a:latin typeface="Arial" panose="020B0604020202020204" pitchFamily="34" charset="0"/>
                <a:cs typeface="Arial" panose="020B0604020202020204" pitchFamily="34" charset="0"/>
              </a:rPr>
              <a:t>Control (IP&amp;C) </a:t>
            </a:r>
            <a:endParaRPr lang="en-US" sz="40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01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Recommendations for IP&amp;C: CF Clinics</a:t>
            </a:r>
          </a:p>
          <a:p>
            <a:pPr lvl="1"/>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inimizing time in common waiting areas </a:t>
            </a:r>
          </a:p>
          <a:p>
            <a:pPr lvl="1"/>
            <a:r>
              <a:rPr lang="en-US" dirty="0" smtClean="0">
                <a:latin typeface="Arial" panose="020B0604020202020204" pitchFamily="34" charset="0"/>
                <a:cs typeface="Arial" panose="020B0604020202020204" pitchFamily="34" charset="0"/>
              </a:rPr>
              <a:t>Any individual with </a:t>
            </a:r>
            <a:r>
              <a:rPr lang="en-US" dirty="0" err="1" smtClean="0">
                <a:latin typeface="Arial" panose="020B0604020202020204" pitchFamily="34" charset="0"/>
                <a:cs typeface="Arial" panose="020B0604020202020204" pitchFamily="34" charset="0"/>
              </a:rPr>
              <a:t>Burkholderia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spp</a:t>
            </a:r>
            <a:r>
              <a:rPr lang="en-US" dirty="0" smtClean="0">
                <a:latin typeface="Arial" panose="020B0604020202020204" pitchFamily="34" charset="0"/>
                <a:cs typeface="Arial" panose="020B0604020202020204" pitchFamily="34" charset="0"/>
              </a:rPr>
              <a:t> should be         scheduled on separate days</a:t>
            </a:r>
          </a:p>
          <a:p>
            <a:pPr lvl="1"/>
            <a:r>
              <a:rPr lang="en-US" dirty="0" smtClean="0">
                <a:latin typeface="Arial" panose="020B0604020202020204" pitchFamily="34" charset="0"/>
                <a:cs typeface="Arial" panose="020B0604020202020204" pitchFamily="34" charset="0"/>
              </a:rPr>
              <a:t>CF patients should wear surgical masks in any         healthcare facility to reduce risk of droplet precautions                 (includes public restrooms in such facilities)</a:t>
            </a:r>
          </a:p>
          <a:p>
            <a:pPr lvl="1"/>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ealthcare personnel should implement Contact    Precautions in the clinic and in PFT lab</a:t>
            </a:r>
          </a:p>
          <a:p>
            <a:pPr lvl="1"/>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isinfect stethoscopes before </a:t>
            </a:r>
            <a:r>
              <a:rPr lang="en-US" dirty="0">
                <a:latin typeface="Arial" panose="020B0604020202020204" pitchFamily="34" charset="0"/>
                <a:cs typeface="Arial" panose="020B0604020202020204" pitchFamily="34" charset="0"/>
              </a:rPr>
              <a:t>&amp;</a:t>
            </a:r>
            <a:r>
              <a:rPr lang="en-US" dirty="0" smtClean="0">
                <a:latin typeface="Arial" panose="020B0604020202020204" pitchFamily="34" charset="0"/>
                <a:cs typeface="Arial" panose="020B0604020202020204" pitchFamily="34" charset="0"/>
              </a:rPr>
              <a:t> after examining patients </a:t>
            </a:r>
          </a:p>
        </p:txBody>
      </p:sp>
      <p:sp>
        <p:nvSpPr>
          <p:cNvPr id="3" name="Title 2"/>
          <p:cNvSpPr>
            <a:spLocks noGrp="1"/>
          </p:cNvSpPr>
          <p:nvPr>
            <p:ph type="title"/>
          </p:nvPr>
        </p:nvSpPr>
        <p:spPr>
          <a:xfrm>
            <a:off x="1722680" y="500525"/>
            <a:ext cx="9466540" cy="667875"/>
          </a:xfrm>
        </p:spPr>
        <p:txBody>
          <a:bodyPr/>
          <a:lstStyle/>
          <a:p>
            <a:pPr algn="ctr"/>
            <a:r>
              <a:rPr lang="en-US" sz="4400" i="0" dirty="0" smtClean="0">
                <a:latin typeface="Arial" panose="020B0604020202020204" pitchFamily="34" charset="0"/>
                <a:cs typeface="Arial" panose="020B0604020202020204" pitchFamily="34" charset="0"/>
              </a:rPr>
              <a:t>Current Updates- Continue</a:t>
            </a:r>
            <a:endParaRPr lang="en-US" sz="44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32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869950" y="1884508"/>
            <a:ext cx="4819846" cy="4922741"/>
          </a:xfrm>
        </p:spPr>
      </p:pic>
      <p:sp>
        <p:nvSpPr>
          <p:cNvPr id="3" name="Title 2"/>
          <p:cNvSpPr>
            <a:spLocks noGrp="1"/>
          </p:cNvSpPr>
          <p:nvPr>
            <p:ph type="title"/>
          </p:nvPr>
        </p:nvSpPr>
        <p:spPr>
          <a:xfrm>
            <a:off x="495499" y="377559"/>
            <a:ext cx="10972800" cy="720197"/>
          </a:xfrm>
        </p:spPr>
        <p:txBody>
          <a:bodyPr/>
          <a:lstStyle/>
          <a:p>
            <a:pPr algn="ctr"/>
            <a:r>
              <a:rPr lang="en-US" sz="4800" i="0" dirty="0" smtClean="0">
                <a:latin typeface="Arial" panose="020B0604020202020204" pitchFamily="34" charset="0"/>
                <a:cs typeface="Arial" panose="020B0604020202020204" pitchFamily="34" charset="0"/>
              </a:rPr>
              <a:t>IC&amp; P in Clinic</a:t>
            </a:r>
            <a:endParaRPr lang="en-US" sz="48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6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522094" y="655820"/>
            <a:ext cx="6648138" cy="5756222"/>
          </a:xfrm>
        </p:spPr>
      </p:pic>
    </p:spTree>
    <p:extLst>
      <p:ext uri="{BB962C8B-B14F-4D97-AF65-F5344CB8AC3E}">
        <p14:creationId xmlns:p14="http://schemas.microsoft.com/office/powerpoint/2010/main" val="3587222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053" y="2127146"/>
            <a:ext cx="10276855" cy="3674048"/>
          </a:xfrm>
        </p:spPr>
        <p:txBody>
          <a:bodyPr/>
          <a:lstStyle/>
          <a:p>
            <a:r>
              <a:rPr lang="en-US" dirty="0" smtClean="0">
                <a:latin typeface="Arial" panose="020B0604020202020204" pitchFamily="34" charset="0"/>
                <a:cs typeface="Arial" panose="020B0604020202020204" pitchFamily="34" charset="0"/>
              </a:rPr>
              <a:t>Recommendations for IP&amp;C: Inpatient Settings</a:t>
            </a:r>
          </a:p>
          <a:p>
            <a:pPr lvl="1"/>
            <a:r>
              <a:rPr lang="en-US" dirty="0" smtClean="0">
                <a:latin typeface="Arial" panose="020B0604020202020204" pitchFamily="34" charset="0"/>
                <a:cs typeface="Arial" panose="020B0604020202020204" pitchFamily="34" charset="0"/>
              </a:rPr>
              <a:t>Similar to outpatient setting</a:t>
            </a:r>
          </a:p>
          <a:p>
            <a:pPr lvl="1"/>
            <a:r>
              <a:rPr lang="en-US" dirty="0" smtClean="0">
                <a:latin typeface="Arial" panose="020B0604020202020204" pitchFamily="34" charset="0"/>
                <a:cs typeface="Arial" panose="020B0604020202020204" pitchFamily="34" charset="0"/>
              </a:rPr>
              <a:t>Individuals visiting CF patients to follow local hospital       IP&amp;C policies for use of masks, gowns &amp; gloves</a:t>
            </a:r>
          </a:p>
          <a:p>
            <a:pPr lvl="1"/>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ealthcare personnel should use Contact </a:t>
            </a:r>
            <a:endParaRPr lang="en-US" dirty="0" smtClean="0">
              <a:latin typeface="Arial" panose="020B0604020202020204" pitchFamily="34" charset="0"/>
              <a:cs typeface="Arial" panose="020B0604020202020204" pitchFamily="34" charset="0"/>
            </a:endParaRPr>
          </a:p>
          <a:p>
            <a:pPr marL="57150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Precautions for </a:t>
            </a:r>
            <a:r>
              <a:rPr lang="en-US" dirty="0" smtClean="0">
                <a:latin typeface="Arial" panose="020B0604020202020204" pitchFamily="34" charset="0"/>
                <a:cs typeface="Arial" panose="020B0604020202020204" pitchFamily="34" charset="0"/>
              </a:rPr>
              <a:t>all </a:t>
            </a:r>
            <a:r>
              <a:rPr lang="en-US" dirty="0" smtClean="0">
                <a:latin typeface="Arial" panose="020B0604020202020204" pitchFamily="34" charset="0"/>
                <a:cs typeface="Arial" panose="020B0604020202020204" pitchFamily="34" charset="0"/>
              </a:rPr>
              <a:t>CF</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patients (gown </a:t>
            </a:r>
            <a:r>
              <a:rPr lang="en-US" dirty="0">
                <a:latin typeface="Arial" panose="020B0604020202020204" pitchFamily="34" charset="0"/>
                <a:cs typeface="Arial" panose="020B0604020202020204" pitchFamily="34" charset="0"/>
              </a:rPr>
              <a:t>&amp;</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gloves</a:t>
            </a:r>
            <a:r>
              <a:rPr lang="en-US"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lvl="1"/>
            <a:endParaRPr lang="en-US" dirty="0"/>
          </a:p>
        </p:txBody>
      </p:sp>
      <p:sp>
        <p:nvSpPr>
          <p:cNvPr id="3" name="Title 2"/>
          <p:cNvSpPr>
            <a:spLocks noGrp="1"/>
          </p:cNvSpPr>
          <p:nvPr>
            <p:ph type="title"/>
          </p:nvPr>
        </p:nvSpPr>
        <p:spPr>
          <a:xfrm>
            <a:off x="2322286" y="500525"/>
            <a:ext cx="9466540" cy="667875"/>
          </a:xfrm>
        </p:spPr>
        <p:txBody>
          <a:bodyPr/>
          <a:lstStyle/>
          <a:p>
            <a:pPr algn="ctr"/>
            <a:r>
              <a:rPr lang="en-US" sz="4400" i="0" dirty="0" smtClean="0">
                <a:latin typeface="Arial" panose="020B0604020202020204" pitchFamily="34" charset="0"/>
                <a:cs typeface="Arial" panose="020B0604020202020204" pitchFamily="34" charset="0"/>
              </a:rPr>
              <a:t>Current Updates- Continue</a:t>
            </a:r>
            <a:endParaRPr lang="en-US" sz="44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1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436682" y="300585"/>
            <a:ext cx="6858000" cy="6256832"/>
          </a:xfrm>
        </p:spPr>
      </p:pic>
    </p:spTree>
    <p:extLst>
      <p:ext uri="{BB962C8B-B14F-4D97-AF65-F5344CB8AC3E}">
        <p14:creationId xmlns:p14="http://schemas.microsoft.com/office/powerpoint/2010/main" val="1944055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Recommendations for IP&amp;C: Non-healthcare Settings</a:t>
            </a:r>
          </a:p>
          <a:p>
            <a:pPr lvl="1"/>
            <a:r>
              <a:rPr lang="en-US" dirty="0" smtClean="0">
                <a:latin typeface="Arial" panose="020B0604020202020204" pitchFamily="34" charset="0"/>
                <a:cs typeface="Arial" panose="020B0604020202020204" pitchFamily="34" charset="0"/>
              </a:rPr>
              <a:t>Only </a:t>
            </a:r>
            <a:r>
              <a:rPr lang="en-US" dirty="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CF patient can attend CFF-</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or CF Center sponsored indoor events to reduce risk of person-to-person transmission</a:t>
            </a:r>
          </a:p>
          <a:p>
            <a:pPr lvl="1"/>
            <a:r>
              <a:rPr lang="en-US" dirty="0" smtClean="0">
                <a:latin typeface="Arial" panose="020B0604020202020204" pitchFamily="34" charset="0"/>
                <a:cs typeface="Arial" panose="020B0604020202020204" pitchFamily="34" charset="0"/>
              </a:rPr>
              <a:t>CF patients can attend outdoor </a:t>
            </a:r>
            <a:r>
              <a:rPr lang="en-US" dirty="0">
                <a:latin typeface="Arial" panose="020B0604020202020204" pitchFamily="34" charset="0"/>
                <a:cs typeface="Arial" panose="020B0604020202020204" pitchFamily="34" charset="0"/>
              </a:rPr>
              <a:t>events</a:t>
            </a:r>
            <a:r>
              <a:rPr lang="en-US" dirty="0" smtClean="0">
                <a:latin typeface="Arial" panose="020B0604020202020204" pitchFamily="34" charset="0"/>
                <a:cs typeface="Arial" panose="020B0604020202020204" pitchFamily="34" charset="0"/>
              </a:rPr>
              <a:t>, most remain               6 feet or 2 meters apart from others with CF.</a:t>
            </a:r>
          </a:p>
          <a:p>
            <a:pPr lvl="1"/>
            <a:r>
              <a:rPr lang="en-US" dirty="0" smtClean="0">
                <a:latin typeface="Arial" panose="020B0604020202020204" pitchFamily="34" charset="0"/>
                <a:cs typeface="Arial" panose="020B0604020202020204" pitchFamily="34" charset="0"/>
              </a:rPr>
              <a:t>CF patients should avoid contact with individuals with     MRSA skin/soft tissue infections, unless wounds are   covered, hand hygiene is used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&amp; no personal items shared</a:t>
            </a:r>
          </a:p>
          <a:p>
            <a:pPr lvl="1"/>
            <a:r>
              <a:rPr lang="en-US" dirty="0" smtClean="0">
                <a:latin typeface="Arial" panose="020B0604020202020204" pitchFamily="34" charset="0"/>
                <a:cs typeface="Arial" panose="020B0604020202020204" pitchFamily="34" charset="0"/>
              </a:rPr>
              <a:t>Avoid activities that generate dust from soil to decrease exposure to potential pathogens (</a:t>
            </a:r>
            <a:r>
              <a:rPr lang="en-US" dirty="0" err="1" smtClean="0">
                <a:latin typeface="Arial" panose="020B0604020202020204" pitchFamily="34" charset="0"/>
                <a:cs typeface="Arial" panose="020B0604020202020204" pitchFamily="34" charset="0"/>
              </a:rPr>
              <a:t>ie</a:t>
            </a:r>
            <a:r>
              <a:rPr lang="en-US" dirty="0" smtClean="0">
                <a:latin typeface="Arial" panose="020B0604020202020204" pitchFamily="34" charset="0"/>
                <a:cs typeface="Arial" panose="020B0604020202020204" pitchFamily="34" charset="0"/>
              </a:rPr>
              <a:t> Aspergillus)</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692699" y="440564"/>
            <a:ext cx="9466540" cy="667875"/>
          </a:xfrm>
        </p:spPr>
        <p:txBody>
          <a:bodyPr/>
          <a:lstStyle/>
          <a:p>
            <a:pPr algn="ctr"/>
            <a:r>
              <a:rPr lang="en-US" sz="4400" i="0" dirty="0">
                <a:latin typeface="Arial" panose="020B0604020202020204" pitchFamily="34" charset="0"/>
                <a:cs typeface="Arial" panose="020B0604020202020204" pitchFamily="34" charset="0"/>
              </a:rPr>
              <a:t>Current Updates- Continue</a:t>
            </a:r>
          </a:p>
        </p:txBody>
      </p:sp>
    </p:spTree>
    <p:extLst>
      <p:ext uri="{BB962C8B-B14F-4D97-AF65-F5344CB8AC3E}">
        <p14:creationId xmlns:p14="http://schemas.microsoft.com/office/powerpoint/2010/main" val="92212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092" y="1962254"/>
            <a:ext cx="10805080" cy="3898900"/>
          </a:xfrm>
        </p:spPr>
        <p:txBody>
          <a:bodyPr/>
          <a:lstStyle/>
          <a:p>
            <a:r>
              <a:rPr lang="en-US" dirty="0" smtClean="0">
                <a:latin typeface="Arial" panose="020B0604020202020204" pitchFamily="34" charset="0"/>
                <a:cs typeface="Arial" panose="020B0604020202020204" pitchFamily="34" charset="0"/>
              </a:rPr>
              <a:t>Recommendations for IP&amp;C: CF Healthcare Personnel </a:t>
            </a:r>
          </a:p>
          <a:p>
            <a:pPr lvl="1"/>
            <a:r>
              <a:rPr lang="en-US" dirty="0" smtClean="0">
                <a:latin typeface="Arial" panose="020B0604020202020204" pitchFamily="34" charset="0"/>
                <a:cs typeface="Arial" panose="020B0604020202020204" pitchFamily="34" charset="0"/>
              </a:rPr>
              <a:t>Should not provide care for other CF patients</a:t>
            </a:r>
          </a:p>
          <a:p>
            <a:pPr lvl="1"/>
            <a:r>
              <a:rPr lang="en-US" dirty="0" smtClean="0">
                <a:latin typeface="Arial" panose="020B0604020202020204" pitchFamily="34" charset="0"/>
                <a:cs typeface="Arial" panose="020B0604020202020204" pitchFamily="34" charset="0"/>
              </a:rPr>
              <a:t>CF patients interested in healthcare career should seek counseling from their CF care team</a:t>
            </a:r>
          </a:p>
          <a:p>
            <a:pPr lvl="1"/>
            <a:r>
              <a:rPr lang="en-US" dirty="0" smtClean="0">
                <a:latin typeface="Arial" panose="020B0604020202020204" pitchFamily="34" charset="0"/>
                <a:cs typeface="Arial" panose="020B0604020202020204" pitchFamily="34" charset="0"/>
              </a:rPr>
              <a:t>Healthcare personnel with CF should inform their employers’ Workforce Health &amp; Safety Dept. about the diagnosis to minimize transmission/acquisition (disclosure is confidential)</a:t>
            </a:r>
          </a:p>
          <a:p>
            <a:pPr lvl="1"/>
            <a:endParaRPr lang="en-US" dirty="0" smtClean="0"/>
          </a:p>
          <a:p>
            <a:endParaRPr lang="en-US" dirty="0"/>
          </a:p>
        </p:txBody>
      </p:sp>
      <p:sp>
        <p:nvSpPr>
          <p:cNvPr id="3" name="Title 2"/>
          <p:cNvSpPr>
            <a:spLocks noGrp="1"/>
          </p:cNvSpPr>
          <p:nvPr>
            <p:ph type="title"/>
          </p:nvPr>
        </p:nvSpPr>
        <p:spPr>
          <a:xfrm>
            <a:off x="2007493" y="500525"/>
            <a:ext cx="9466540" cy="667875"/>
          </a:xfrm>
        </p:spPr>
        <p:txBody>
          <a:bodyPr/>
          <a:lstStyle/>
          <a:p>
            <a:pPr algn="ctr"/>
            <a:r>
              <a:rPr lang="en-US" sz="4400" i="0" dirty="0" smtClean="0">
                <a:latin typeface="Arial" panose="020B0604020202020204" pitchFamily="34" charset="0"/>
                <a:cs typeface="Arial" panose="020B0604020202020204" pitchFamily="34" charset="0"/>
              </a:rPr>
              <a:t>Current Updates- Current</a:t>
            </a:r>
            <a:endParaRPr lang="en-US" sz="44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98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925" y="350230"/>
            <a:ext cx="6951355" cy="877163"/>
          </a:xfrm>
        </p:spPr>
        <p:txBody>
          <a:bodyPr/>
          <a:lstStyle/>
          <a:p>
            <a:pPr algn="ctr"/>
            <a:r>
              <a:rPr lang="en-US" sz="6000" dirty="0" smtClean="0">
                <a:latin typeface="Arial" panose="020B0604020202020204" pitchFamily="34" charset="0"/>
                <a:cs typeface="Arial" panose="020B0604020202020204" pitchFamily="34" charset="0"/>
              </a:rPr>
              <a:t>Outlines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5965" y="1797362"/>
            <a:ext cx="10805080" cy="4914900"/>
          </a:xfrm>
        </p:spPr>
        <p:txBody>
          <a:bodyPr/>
          <a:lstStyle/>
          <a:p>
            <a:r>
              <a:rPr lang="en-US" b="0" dirty="0">
                <a:latin typeface="Arial" panose="020B0604020202020204" pitchFamily="34" charset="0"/>
                <a:cs typeface="Arial" panose="020B0604020202020204" pitchFamily="34" charset="0"/>
              </a:rPr>
              <a:t>What </a:t>
            </a:r>
            <a:r>
              <a:rPr lang="en-US" b="0" dirty="0" smtClean="0">
                <a:latin typeface="Arial" panose="020B0604020202020204" pitchFamily="34" charset="0"/>
                <a:cs typeface="Arial" panose="020B0604020202020204" pitchFamily="34" charset="0"/>
              </a:rPr>
              <a:t>is </a:t>
            </a:r>
            <a:r>
              <a:rPr lang="en-US" b="0" dirty="0">
                <a:latin typeface="Arial" panose="020B0604020202020204" pitchFamily="34" charset="0"/>
                <a:cs typeface="Arial" panose="020B0604020202020204" pitchFamily="34" charset="0"/>
              </a:rPr>
              <a:t>A CF </a:t>
            </a:r>
            <a:r>
              <a:rPr lang="en-US" b="0" dirty="0" smtClean="0">
                <a:latin typeface="Arial" panose="020B0604020202020204" pitchFamily="34" charset="0"/>
                <a:cs typeface="Arial" panose="020B0604020202020204" pitchFamily="34" charset="0"/>
              </a:rPr>
              <a:t>Center- CFF Standards</a:t>
            </a:r>
          </a:p>
          <a:p>
            <a:r>
              <a:rPr lang="en-US" b="0" dirty="0">
                <a:latin typeface="Arial" panose="020B0604020202020204" pitchFamily="34" charset="0"/>
                <a:cs typeface="Arial" panose="020B0604020202020204" pitchFamily="34" charset="0"/>
              </a:rPr>
              <a:t>Guidelines for Personnel Time Allotments to CF </a:t>
            </a:r>
            <a:r>
              <a:rPr lang="en-US" b="0" dirty="0" smtClean="0">
                <a:latin typeface="Arial" panose="020B0604020202020204" pitchFamily="34" charset="0"/>
                <a:cs typeface="Arial" panose="020B0604020202020204" pitchFamily="34" charset="0"/>
              </a:rPr>
              <a:t>Centers</a:t>
            </a:r>
          </a:p>
          <a:p>
            <a:r>
              <a:rPr lang="en-US" b="0" dirty="0" smtClean="0">
                <a:latin typeface="Arial" panose="020B0604020202020204" pitchFamily="34" charset="0"/>
                <a:cs typeface="Arial" panose="020B0604020202020204" pitchFamily="34" charset="0"/>
              </a:rPr>
              <a:t>Example: University of Michigan CF Center</a:t>
            </a:r>
          </a:p>
          <a:p>
            <a:r>
              <a:rPr lang="en-US" b="0" dirty="0" smtClean="0">
                <a:latin typeface="Arial" panose="020B0604020202020204" pitchFamily="34" charset="0"/>
                <a:cs typeface="Arial" panose="020B0604020202020204" pitchFamily="34" charset="0"/>
              </a:rPr>
              <a:t>Challenges of Establishing CF Center</a:t>
            </a:r>
          </a:p>
          <a:p>
            <a:endParaRPr lang="en-US" b="0" dirty="0" smtClean="0"/>
          </a:p>
          <a:p>
            <a:endParaRPr lang="en-US" b="0" dirty="0"/>
          </a:p>
        </p:txBody>
      </p:sp>
    </p:spTree>
    <p:extLst>
      <p:ext uri="{BB962C8B-B14F-4D97-AF65-F5344CB8AC3E}">
        <p14:creationId xmlns:p14="http://schemas.microsoft.com/office/powerpoint/2010/main" val="135838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7263" y="1753849"/>
            <a:ext cx="11374244" cy="3008708"/>
          </a:xfrm>
        </p:spPr>
        <p:txBody>
          <a:bodyPr>
            <a:noAutofit/>
          </a:bodyPr>
          <a:lstStyle/>
          <a:p>
            <a:r>
              <a:rPr lang="en-US" sz="6000" b="1" dirty="0">
                <a:latin typeface="Arial" panose="020B0604020202020204" pitchFamily="34" charset="0"/>
                <a:cs typeface="Arial" panose="020B0604020202020204" pitchFamily="34" charset="0"/>
              </a:rPr>
              <a:t>What is the </a:t>
            </a:r>
            <a:br>
              <a:rPr lang="en-US" sz="6000" b="1" dirty="0">
                <a:latin typeface="Arial" panose="020B0604020202020204" pitchFamily="34" charset="0"/>
                <a:cs typeface="Arial" panose="020B0604020202020204" pitchFamily="34" charset="0"/>
              </a:rPr>
            </a:br>
            <a:r>
              <a:rPr lang="en-US" sz="6000" b="1" dirty="0">
                <a:latin typeface="Arial" panose="020B0604020202020204" pitchFamily="34" charset="0"/>
                <a:cs typeface="Arial" panose="020B0604020202020204" pitchFamily="34" charset="0"/>
              </a:rPr>
              <a:t>CF Foundation </a:t>
            </a:r>
            <a:br>
              <a:rPr lang="en-US" sz="6000" b="1" dirty="0">
                <a:latin typeface="Arial" panose="020B0604020202020204" pitchFamily="34" charset="0"/>
                <a:cs typeface="Arial" panose="020B0604020202020204" pitchFamily="34" charset="0"/>
              </a:rPr>
            </a:br>
            <a:r>
              <a:rPr lang="en-US" sz="6000" b="1" dirty="0">
                <a:latin typeface="Arial" panose="020B0604020202020204" pitchFamily="34" charset="0"/>
                <a:cs typeface="Arial" panose="020B0604020202020204" pitchFamily="34" charset="0"/>
              </a:rPr>
              <a:t>Patient Registry?</a:t>
            </a:r>
          </a:p>
        </p:txBody>
      </p:sp>
    </p:spTree>
    <p:extLst>
      <p:ext uri="{BB962C8B-B14F-4D97-AF65-F5344CB8AC3E}">
        <p14:creationId xmlns:p14="http://schemas.microsoft.com/office/powerpoint/2010/main" val="18175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972800" cy="1117600"/>
          </a:xfrm>
        </p:spPr>
        <p:txBody>
          <a:bodyPr>
            <a:normAutofit/>
          </a:bodyPr>
          <a:lstStyle/>
          <a:p>
            <a:pPr algn="ctr"/>
            <a:r>
              <a:rPr lang="en-US" sz="4000" b="1" i="0" dirty="0">
                <a:latin typeface="Arial" panose="020B0604020202020204" pitchFamily="34" charset="0"/>
                <a:cs typeface="Arial" panose="020B0604020202020204" pitchFamily="34" charset="0"/>
              </a:rPr>
              <a:t>How has the CFF Registry grown?</a:t>
            </a:r>
          </a:p>
        </p:txBody>
      </p:sp>
      <p:sp>
        <p:nvSpPr>
          <p:cNvPr id="8" name="Rectangle 7"/>
          <p:cNvSpPr/>
          <p:nvPr/>
        </p:nvSpPr>
        <p:spPr>
          <a:xfrm>
            <a:off x="44450" y="6550223"/>
            <a:ext cx="46736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Calibri"/>
                <a:ea typeface="+mn-ea"/>
                <a:cs typeface="Arial" panose="020B0604020202020204" pitchFamily="34" charset="0"/>
              </a:rPr>
              <a:t>Knapp et al. </a:t>
            </a:r>
            <a:r>
              <a:rPr kumimoji="0" lang="en-US" sz="1400" b="0" i="1" u="none" strike="noStrike" kern="1200" cap="none" spc="0" normalizeH="0" baseline="0" noProof="0" dirty="0">
                <a:ln>
                  <a:noFill/>
                </a:ln>
                <a:solidFill>
                  <a:srgbClr val="FFC000"/>
                </a:solidFill>
                <a:effectLst/>
                <a:uLnTx/>
                <a:uFillTx/>
                <a:latin typeface="Calibri"/>
                <a:ea typeface="+mn-ea"/>
                <a:cs typeface="Arial" panose="020B0604020202020204" pitchFamily="34" charset="0"/>
              </a:rPr>
              <a:t>Ann Am </a:t>
            </a:r>
            <a:r>
              <a:rPr kumimoji="0" lang="en-US" sz="1400" b="0" i="1" u="none" strike="noStrike" kern="1200" cap="none" spc="0" normalizeH="0" baseline="0" noProof="0" dirty="0" err="1">
                <a:ln>
                  <a:noFill/>
                </a:ln>
                <a:solidFill>
                  <a:srgbClr val="FFC000"/>
                </a:solidFill>
                <a:effectLst/>
                <a:uLnTx/>
                <a:uFillTx/>
                <a:latin typeface="Calibri"/>
                <a:ea typeface="+mn-ea"/>
                <a:cs typeface="Arial" panose="020B0604020202020204" pitchFamily="34" charset="0"/>
              </a:rPr>
              <a:t>Thorac</a:t>
            </a:r>
            <a:r>
              <a:rPr kumimoji="0" lang="en-US" sz="1400" b="0" i="1" u="none" strike="noStrike" kern="1200" cap="none" spc="0" normalizeH="0" baseline="0" noProof="0" dirty="0">
                <a:ln>
                  <a:noFill/>
                </a:ln>
                <a:solidFill>
                  <a:srgbClr val="FFC000"/>
                </a:solidFill>
                <a:effectLst/>
                <a:uLnTx/>
                <a:uFillTx/>
                <a:latin typeface="Calibri"/>
                <a:ea typeface="+mn-ea"/>
                <a:cs typeface="Arial" panose="020B0604020202020204" pitchFamily="34" charset="0"/>
              </a:rPr>
              <a:t> </a:t>
            </a:r>
            <a:r>
              <a:rPr kumimoji="0" lang="en-US" sz="1400" b="0" i="1" u="none" strike="noStrike" kern="1200" cap="none" spc="0" normalizeH="0" baseline="0" noProof="0" dirty="0" err="1">
                <a:ln>
                  <a:noFill/>
                </a:ln>
                <a:solidFill>
                  <a:srgbClr val="FFC000"/>
                </a:solidFill>
                <a:effectLst/>
                <a:uLnTx/>
                <a:uFillTx/>
                <a:latin typeface="Calibri"/>
                <a:ea typeface="+mn-ea"/>
                <a:cs typeface="Arial" panose="020B0604020202020204" pitchFamily="34" charset="0"/>
              </a:rPr>
              <a:t>Soc</a:t>
            </a:r>
            <a:r>
              <a:rPr kumimoji="0" lang="en-US" sz="1400" b="0" i="1" u="none" strike="noStrike" kern="1200" cap="none" spc="0" normalizeH="0" baseline="0" noProof="0" dirty="0">
                <a:ln>
                  <a:noFill/>
                </a:ln>
                <a:solidFill>
                  <a:srgbClr val="FFC000"/>
                </a:solidFill>
                <a:effectLst/>
                <a:uLnTx/>
                <a:uFillTx/>
                <a:latin typeface="Calibri"/>
                <a:ea typeface="+mn-ea"/>
                <a:cs typeface="Arial" panose="020B0604020202020204" pitchFamily="34" charset="0"/>
              </a:rPr>
              <a:t> </a:t>
            </a:r>
            <a:r>
              <a:rPr kumimoji="0" lang="en-US" sz="1400" b="0" i="0" u="none" strike="noStrike" kern="1200" cap="none" spc="0" normalizeH="0" baseline="0" noProof="0" dirty="0">
                <a:ln>
                  <a:noFill/>
                </a:ln>
                <a:solidFill>
                  <a:srgbClr val="FFC000"/>
                </a:solidFill>
                <a:effectLst/>
                <a:uLnTx/>
                <a:uFillTx/>
                <a:latin typeface="Calibri"/>
                <a:ea typeface="+mn-ea"/>
                <a:cs typeface="Arial" panose="020B0604020202020204" pitchFamily="34" charset="0"/>
              </a:rPr>
              <a:t>13:1173-1179, 2016.</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0473"/>
          <a:stretch/>
        </p:blipFill>
        <p:spPr>
          <a:xfrm>
            <a:off x="661416" y="1377727"/>
            <a:ext cx="5494835" cy="441170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1070"/>
          <a:stretch/>
        </p:blipFill>
        <p:spPr>
          <a:xfrm>
            <a:off x="661416" y="1377727"/>
            <a:ext cx="10975919" cy="441170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782"/>
          <a:stretch/>
        </p:blipFill>
        <p:spPr>
          <a:xfrm>
            <a:off x="661416" y="1377727"/>
            <a:ext cx="11007817" cy="441170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1021"/>
          <a:stretch/>
        </p:blipFill>
        <p:spPr>
          <a:xfrm>
            <a:off x="656100" y="1758124"/>
            <a:ext cx="10981235" cy="4411702"/>
          </a:xfrm>
          <a:prstGeom prst="rect">
            <a:avLst/>
          </a:prstGeom>
        </p:spPr>
      </p:pic>
    </p:spTree>
    <p:extLst>
      <p:ext uri="{BB962C8B-B14F-4D97-AF65-F5344CB8AC3E}">
        <p14:creationId xmlns:p14="http://schemas.microsoft.com/office/powerpoint/2010/main" val="41961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28566" y="284787"/>
            <a:ext cx="4645218" cy="721380"/>
          </a:xfrm>
        </p:spPr>
        <p:txBody>
          <a:bodyPr anchor="t">
            <a:noAutofit/>
          </a:bodyPr>
          <a:lstStyle/>
          <a:p>
            <a:pPr algn="ctr"/>
            <a:r>
              <a:rPr lang="en-US" sz="3600" b="1" dirty="0">
                <a:cs typeface="Arial" panose="020B0604020202020204" pitchFamily="34" charset="0"/>
              </a:rPr>
              <a:t>The CFF Registry Today</a:t>
            </a:r>
          </a:p>
        </p:txBody>
      </p:sp>
      <p:sp>
        <p:nvSpPr>
          <p:cNvPr id="2" name="Content Placeholder 1"/>
          <p:cNvSpPr>
            <a:spLocks noGrp="1"/>
          </p:cNvSpPr>
          <p:nvPr>
            <p:ph sz="half" idx="1"/>
          </p:nvPr>
        </p:nvSpPr>
        <p:spPr>
          <a:xfrm>
            <a:off x="808970" y="1723236"/>
            <a:ext cx="4236336" cy="5649686"/>
          </a:xfrm>
        </p:spPr>
        <p:txBody>
          <a:bodyPr>
            <a:normAutofit/>
          </a:bodyPr>
          <a:lstStyle/>
          <a:p>
            <a:pPr marL="0" indent="0">
              <a:buNone/>
            </a:pPr>
            <a:r>
              <a:rPr lang="en-US" b="0" u="sng" dirty="0">
                <a:latin typeface="Arial" panose="020B0604020202020204" pitchFamily="34" charset="0"/>
                <a:cs typeface="Arial" panose="020B0604020202020204" pitchFamily="34" charset="0"/>
              </a:rPr>
              <a:t>Inclusion criteria</a:t>
            </a:r>
          </a:p>
          <a:p>
            <a:pPr>
              <a:lnSpc>
                <a:spcPct val="100000"/>
              </a:lnSpc>
              <a:spcBef>
                <a:spcPts val="0"/>
              </a:spcBef>
            </a:pPr>
            <a:r>
              <a:rPr lang="en-US" sz="2400" b="0" dirty="0">
                <a:latin typeface="Arial" panose="020B0604020202020204" pitchFamily="34" charset="0"/>
                <a:cs typeface="Arial" panose="020B0604020202020204" pitchFamily="34" charset="0"/>
              </a:rPr>
              <a:t>Seen at CF care center</a:t>
            </a:r>
          </a:p>
          <a:p>
            <a:pPr>
              <a:lnSpc>
                <a:spcPct val="100000"/>
              </a:lnSpc>
              <a:spcBef>
                <a:spcPts val="0"/>
              </a:spcBef>
            </a:pPr>
            <a:r>
              <a:rPr lang="en-US" sz="2400" b="0" dirty="0">
                <a:latin typeface="Arial" panose="020B0604020202020204" pitchFamily="34" charset="0"/>
                <a:cs typeface="Arial" panose="020B0604020202020204" pitchFamily="34" charset="0"/>
              </a:rPr>
              <a:t>Consent to participate</a:t>
            </a:r>
          </a:p>
          <a:p>
            <a:pPr marL="0" indent="0">
              <a:buNone/>
            </a:pPr>
            <a:r>
              <a:rPr lang="en-US" b="0" u="sng" dirty="0" smtClean="0">
                <a:latin typeface="Arial" panose="020B0604020202020204" pitchFamily="34" charset="0"/>
                <a:cs typeface="Arial" panose="020B0604020202020204" pitchFamily="34" charset="0"/>
              </a:rPr>
              <a:t>Data </a:t>
            </a:r>
            <a:r>
              <a:rPr lang="en-US" b="0" u="sng" dirty="0">
                <a:latin typeface="Arial" panose="020B0604020202020204" pitchFamily="34" charset="0"/>
                <a:cs typeface="Arial" panose="020B0604020202020204" pitchFamily="34" charset="0"/>
              </a:rPr>
              <a:t>collected at</a:t>
            </a:r>
          </a:p>
          <a:p>
            <a:pPr>
              <a:lnSpc>
                <a:spcPct val="100000"/>
              </a:lnSpc>
              <a:spcBef>
                <a:spcPts val="0"/>
              </a:spcBef>
            </a:pPr>
            <a:r>
              <a:rPr lang="en-US" sz="2400" b="0" dirty="0">
                <a:latin typeface="Arial" panose="020B0604020202020204" pitchFamily="34" charset="0"/>
                <a:cs typeface="Arial" panose="020B0604020202020204" pitchFamily="34" charset="0"/>
              </a:rPr>
              <a:t>Diagnosis</a:t>
            </a:r>
          </a:p>
          <a:p>
            <a:pPr>
              <a:lnSpc>
                <a:spcPct val="100000"/>
              </a:lnSpc>
              <a:spcBef>
                <a:spcPts val="0"/>
              </a:spcBef>
            </a:pPr>
            <a:r>
              <a:rPr lang="en-US" sz="2400" b="0" dirty="0">
                <a:latin typeface="Arial" panose="020B0604020202020204" pitchFamily="34" charset="0"/>
                <a:cs typeface="Arial" panose="020B0604020202020204" pitchFamily="34" charset="0"/>
              </a:rPr>
              <a:t>Clinic Visits</a:t>
            </a:r>
          </a:p>
          <a:p>
            <a:pPr>
              <a:lnSpc>
                <a:spcPct val="100000"/>
              </a:lnSpc>
              <a:spcBef>
                <a:spcPts val="0"/>
              </a:spcBef>
            </a:pPr>
            <a:r>
              <a:rPr lang="en-US" sz="2400" b="0" dirty="0">
                <a:latin typeface="Arial" panose="020B0604020202020204" pitchFamily="34" charset="0"/>
                <a:cs typeface="Arial" panose="020B0604020202020204" pitchFamily="34" charset="0"/>
              </a:rPr>
              <a:t>Hospitalizations / Home IV treatments</a:t>
            </a:r>
          </a:p>
          <a:p>
            <a:pPr>
              <a:lnSpc>
                <a:spcPct val="100000"/>
              </a:lnSpc>
              <a:spcBef>
                <a:spcPts val="0"/>
              </a:spcBef>
            </a:pPr>
            <a:r>
              <a:rPr lang="en-US" sz="2400" b="0" dirty="0">
                <a:latin typeface="Arial" panose="020B0604020202020204" pitchFamily="34" charset="0"/>
                <a:cs typeface="Arial" panose="020B0604020202020204" pitchFamily="34" charset="0"/>
              </a:rPr>
              <a:t>Annually</a:t>
            </a:r>
          </a:p>
        </p:txBody>
      </p:sp>
      <p:pic>
        <p:nvPicPr>
          <p:cNvPr id="4" name="Picture 3"/>
          <p:cNvPicPr>
            <a:picLocks noChangeAspect="1"/>
          </p:cNvPicPr>
          <p:nvPr/>
        </p:nvPicPr>
        <p:blipFill>
          <a:blip r:embed="rId3"/>
          <a:stretch>
            <a:fillRect/>
          </a:stretch>
        </p:blipFill>
        <p:spPr>
          <a:xfrm>
            <a:off x="6161719" y="0"/>
            <a:ext cx="5397167" cy="6858000"/>
          </a:xfrm>
          <a:prstGeom prst="rect">
            <a:avLst/>
          </a:prstGeom>
        </p:spPr>
      </p:pic>
      <p:sp>
        <p:nvSpPr>
          <p:cNvPr id="3" name="Rectangle 2"/>
          <p:cNvSpPr/>
          <p:nvPr/>
        </p:nvSpPr>
        <p:spPr>
          <a:xfrm>
            <a:off x="187804" y="6317299"/>
            <a:ext cx="374108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Download a copy at </a:t>
            </a:r>
            <a:r>
              <a:rPr kumimoji="0" lang="en-US" sz="1600" b="0" i="0" u="sng"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Arial" panose="020B0604020202020204" pitchFamily="34" charset="0"/>
              </a:rPr>
              <a:t>CFF.org/</a:t>
            </a:r>
            <a:r>
              <a:rPr kumimoji="0" lang="en-US" sz="1600" b="0" i="0" u="sng" strike="noStrike" kern="1200" cap="none" spc="0" normalizeH="0" baseline="0" noProof="0" dirty="0" err="1">
                <a:ln>
                  <a:noFill/>
                </a:ln>
                <a:solidFill>
                  <a:srgbClr val="FFC000"/>
                </a:solidFill>
                <a:effectLst/>
                <a:uLnTx/>
                <a:uFillTx/>
                <a:latin typeface="Arial" panose="020B0604020202020204" pitchFamily="34" charset="0"/>
                <a:ea typeface="Calibri" panose="020F0502020204030204" pitchFamily="34" charset="0"/>
                <a:cs typeface="Arial" panose="020B0604020202020204" pitchFamily="34" charset="0"/>
              </a:rPr>
              <a:t>InsightCF</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838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670" y="455554"/>
            <a:ext cx="9466540" cy="667875"/>
          </a:xfrm>
        </p:spPr>
        <p:txBody>
          <a:bodyPr/>
          <a:lstStyle/>
          <a:p>
            <a:pPr algn="ctr"/>
            <a:r>
              <a:rPr lang="en-US" sz="4400" b="0" dirty="0" smtClean="0">
                <a:effectLst/>
                <a:latin typeface="Arial" panose="020B0604020202020204" pitchFamily="34" charset="0"/>
                <a:cs typeface="Arial" panose="020B0604020202020204" pitchFamily="34" charset="0"/>
              </a:rPr>
              <a:t>Yearly CF Registry Report</a:t>
            </a:r>
            <a:endParaRPr lang="en-US" sz="44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65374" y="1632470"/>
            <a:ext cx="8208212" cy="4914900"/>
          </a:xfrm>
        </p:spPr>
        <p:txBody>
          <a:bodyPr/>
          <a:lstStyle/>
          <a:p>
            <a:r>
              <a:rPr lang="en-US" sz="2400" b="0" dirty="0">
                <a:latin typeface="Arial" panose="020B0604020202020204" pitchFamily="34" charset="0"/>
                <a:cs typeface="Arial" panose="020B0604020202020204" pitchFamily="34" charset="0"/>
              </a:rPr>
              <a:t>Nutrition</a:t>
            </a:r>
          </a:p>
          <a:p>
            <a:r>
              <a:rPr lang="en-US" sz="2400" b="0" dirty="0">
                <a:latin typeface="Arial" panose="020B0604020202020204" pitchFamily="34" charset="0"/>
                <a:cs typeface="Arial" panose="020B0604020202020204" pitchFamily="34" charset="0"/>
              </a:rPr>
              <a:t>Pulmonary Function</a:t>
            </a:r>
          </a:p>
          <a:p>
            <a:r>
              <a:rPr lang="en-US" sz="2400" b="0" dirty="0">
                <a:latin typeface="Arial" panose="020B0604020202020204" pitchFamily="34" charset="0"/>
                <a:cs typeface="Arial" panose="020B0604020202020204" pitchFamily="34" charset="0"/>
              </a:rPr>
              <a:t>Pulmonary Exacerbation</a:t>
            </a:r>
          </a:p>
          <a:p>
            <a:r>
              <a:rPr lang="en-US" sz="2400" b="0" dirty="0">
                <a:latin typeface="Arial" panose="020B0604020202020204" pitchFamily="34" charset="0"/>
                <a:cs typeface="Arial" panose="020B0604020202020204" pitchFamily="34" charset="0"/>
              </a:rPr>
              <a:t>Microbiology</a:t>
            </a:r>
          </a:p>
          <a:p>
            <a:r>
              <a:rPr lang="en-US" sz="2400" b="0" dirty="0">
                <a:latin typeface="Arial" panose="020B0604020202020204" pitchFamily="34" charset="0"/>
                <a:cs typeface="Arial" panose="020B0604020202020204" pitchFamily="34" charset="0"/>
              </a:rPr>
              <a:t>Guidelines: Care, Screening and Prevention</a:t>
            </a:r>
          </a:p>
          <a:p>
            <a:r>
              <a:rPr lang="en-US" sz="2400" b="0" dirty="0">
                <a:latin typeface="Arial" panose="020B0604020202020204" pitchFamily="34" charset="0"/>
                <a:cs typeface="Arial" panose="020B0604020202020204" pitchFamily="34" charset="0"/>
              </a:rPr>
              <a:t>Pulmonary Therapies</a:t>
            </a:r>
          </a:p>
          <a:p>
            <a:r>
              <a:rPr lang="en-US" sz="2400" b="0" dirty="0">
                <a:latin typeface="Arial" panose="020B0604020202020204" pitchFamily="34" charset="0"/>
                <a:cs typeface="Arial" panose="020B0604020202020204" pitchFamily="34" charset="0"/>
              </a:rPr>
              <a:t>Modulator Therapies</a:t>
            </a:r>
          </a:p>
          <a:p>
            <a:r>
              <a:rPr lang="en-US" sz="2400" b="0" dirty="0">
                <a:latin typeface="Arial" panose="020B0604020202020204" pitchFamily="34" charset="0"/>
                <a:cs typeface="Arial" panose="020B0604020202020204" pitchFamily="34" charset="0"/>
              </a:rPr>
              <a:t>Complications</a:t>
            </a:r>
          </a:p>
          <a:p>
            <a:r>
              <a:rPr lang="en-US" sz="2400" b="0" dirty="0">
                <a:latin typeface="Arial" panose="020B0604020202020204" pitchFamily="34" charset="0"/>
                <a:cs typeface="Arial" panose="020B0604020202020204" pitchFamily="34" charset="0"/>
              </a:rPr>
              <a:t>Lung Function vs. Nutrition Status</a:t>
            </a:r>
          </a:p>
        </p:txBody>
      </p:sp>
    </p:spTree>
    <p:extLst>
      <p:ext uri="{BB962C8B-B14F-4D97-AF65-F5344CB8AC3E}">
        <p14:creationId xmlns:p14="http://schemas.microsoft.com/office/powerpoint/2010/main" val="4260094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latin typeface="Arial" panose="020B0604020202020204" pitchFamily="34" charset="0"/>
                <a:cs typeface="Arial" panose="020B0604020202020204" pitchFamily="34" charset="0"/>
              </a:rPr>
              <a:t>Summary Medications</a:t>
            </a:r>
            <a:endParaRPr lang="en-US" b="0" dirty="0">
              <a:effectLst/>
              <a:latin typeface="Arial" panose="020B0604020202020204" pitchFamily="34" charset="0"/>
              <a:cs typeface="Arial" panose="020B0604020202020204"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8534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38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944" b="4646"/>
          <a:stretch/>
        </p:blipFill>
        <p:spPr>
          <a:xfrm>
            <a:off x="79744" y="1340081"/>
            <a:ext cx="5816009" cy="480022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470" b="3063"/>
          <a:stretch/>
        </p:blipFill>
        <p:spPr>
          <a:xfrm>
            <a:off x="95692" y="1582222"/>
            <a:ext cx="5784112" cy="4879967"/>
          </a:xfrm>
          <a:prstGeom prst="rect">
            <a:avLst/>
          </a:prstGeom>
        </p:spPr>
      </p:pic>
      <p:sp>
        <p:nvSpPr>
          <p:cNvPr id="4" name="Title 3"/>
          <p:cNvSpPr>
            <a:spLocks noGrp="1"/>
          </p:cNvSpPr>
          <p:nvPr>
            <p:ph type="title"/>
          </p:nvPr>
        </p:nvSpPr>
        <p:spPr>
          <a:xfrm>
            <a:off x="2307296" y="501880"/>
            <a:ext cx="9466540" cy="558800"/>
          </a:xfrm>
        </p:spPr>
        <p:txBody>
          <a:bodyPr>
            <a:normAutofit/>
          </a:bodyPr>
          <a:lstStyle/>
          <a:p>
            <a:pPr algn="ctr"/>
            <a:r>
              <a:rPr lang="en-US" sz="3600" b="1" i="0" dirty="0">
                <a:latin typeface="Arial" panose="020B0604020202020204" pitchFamily="34" charset="0"/>
                <a:cs typeface="Arial" panose="020B0604020202020204" pitchFamily="34" charset="0"/>
              </a:rPr>
              <a:t>How have </a:t>
            </a:r>
            <a:r>
              <a:rPr lang="en-US" b="1" i="0" dirty="0">
                <a:latin typeface="Arial" panose="020B0604020202020204" pitchFamily="34" charset="0"/>
                <a:cs typeface="Arial" panose="020B0604020202020204" pitchFamily="34" charset="0"/>
              </a:rPr>
              <a:t>we</a:t>
            </a:r>
            <a:r>
              <a:rPr lang="en-US" sz="3600" b="1" i="0"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partnered</a:t>
            </a:r>
            <a:r>
              <a:rPr lang="en-US" sz="3600" b="1" i="0" dirty="0">
                <a:latin typeface="Arial" panose="020B0604020202020204" pitchFamily="34" charset="0"/>
                <a:cs typeface="Arial" panose="020B0604020202020204" pitchFamily="34" charset="0"/>
              </a:rPr>
              <a:t> to create change?</a:t>
            </a:r>
          </a:p>
        </p:txBody>
      </p:sp>
      <p:sp>
        <p:nvSpPr>
          <p:cNvPr id="5" name="Content Placeholder 4"/>
          <p:cNvSpPr>
            <a:spLocks noGrp="1"/>
          </p:cNvSpPr>
          <p:nvPr>
            <p:ph sz="half" idx="2"/>
          </p:nvPr>
        </p:nvSpPr>
        <p:spPr>
          <a:xfrm>
            <a:off x="6414466" y="1608018"/>
            <a:ext cx="5083628" cy="5225143"/>
          </a:xfrm>
        </p:spPr>
        <p:txBody>
          <a:bodyPr>
            <a:noAutofit/>
          </a:bodyPr>
          <a:lstStyle/>
          <a:p>
            <a:pPr>
              <a:spcBef>
                <a:spcPts val="0"/>
              </a:spcBef>
            </a:pPr>
            <a:r>
              <a:rPr lang="en-US" altLang="en-US" sz="2400" b="0" dirty="0">
                <a:latin typeface="Arial" panose="020B0604020202020204" pitchFamily="34" charset="0"/>
                <a:cs typeface="Arial" panose="020B0604020202020204" pitchFamily="34" charset="0"/>
              </a:rPr>
              <a:t>Quality improvement and leadership development</a:t>
            </a:r>
          </a:p>
          <a:p>
            <a:pPr>
              <a:spcBef>
                <a:spcPts val="0"/>
              </a:spcBef>
            </a:pPr>
            <a:endParaRPr lang="en-US" altLang="en-US" sz="2400" b="0" dirty="0">
              <a:latin typeface="Arial" panose="020B0604020202020204" pitchFamily="34" charset="0"/>
              <a:cs typeface="Arial" panose="020B0604020202020204" pitchFamily="34" charset="0"/>
            </a:endParaRPr>
          </a:p>
          <a:p>
            <a:pPr>
              <a:spcBef>
                <a:spcPts val="0"/>
              </a:spcBef>
            </a:pPr>
            <a:r>
              <a:rPr lang="en-US" altLang="en-US" sz="2400" b="0" dirty="0">
                <a:latin typeface="Arial" panose="020B0604020202020204" pitchFamily="34" charset="0"/>
                <a:cs typeface="Arial" panose="020B0604020202020204" pitchFamily="34" charset="0"/>
              </a:rPr>
              <a:t>Care center peer-review accreditation process</a:t>
            </a:r>
          </a:p>
          <a:p>
            <a:pPr>
              <a:spcBef>
                <a:spcPts val="0"/>
              </a:spcBef>
            </a:pPr>
            <a:endParaRPr lang="en-US" altLang="en-US" sz="2400" b="0" dirty="0">
              <a:latin typeface="Arial" panose="020B0604020202020204" pitchFamily="34" charset="0"/>
              <a:cs typeface="Arial" panose="020B0604020202020204" pitchFamily="34" charset="0"/>
            </a:endParaRPr>
          </a:p>
          <a:p>
            <a:pPr>
              <a:spcBef>
                <a:spcPts val="0"/>
              </a:spcBef>
            </a:pPr>
            <a:r>
              <a:rPr lang="en-US" altLang="en-US" sz="2400" b="0" dirty="0">
                <a:latin typeface="Arial" panose="020B0604020202020204" pitchFamily="34" charset="0"/>
                <a:cs typeface="Arial" panose="020B0604020202020204" pitchFamily="34" charset="0"/>
              </a:rPr>
              <a:t>Evidence-based clinical </a:t>
            </a:r>
            <a:r>
              <a:rPr lang="en-US" altLang="en-US" sz="2400" b="0" dirty="0" smtClean="0">
                <a:latin typeface="Arial" panose="020B0604020202020204" pitchFamily="34" charset="0"/>
                <a:cs typeface="Arial" panose="020B0604020202020204" pitchFamily="34" charset="0"/>
              </a:rPr>
              <a:t>  practice </a:t>
            </a:r>
            <a:r>
              <a:rPr lang="en-US" altLang="en-US" sz="2400" b="0" dirty="0">
                <a:latin typeface="Arial" panose="020B0604020202020204" pitchFamily="34" charset="0"/>
                <a:cs typeface="Arial" panose="020B0604020202020204" pitchFamily="34" charset="0"/>
              </a:rPr>
              <a:t>guidelines</a:t>
            </a:r>
          </a:p>
          <a:p>
            <a:pPr>
              <a:spcBef>
                <a:spcPts val="0"/>
              </a:spcBef>
            </a:pPr>
            <a:endParaRPr lang="en-US" altLang="en-US" sz="2400" b="0" dirty="0">
              <a:latin typeface="Arial" panose="020B0604020202020204" pitchFamily="34" charset="0"/>
              <a:cs typeface="Arial" panose="020B0604020202020204" pitchFamily="34" charset="0"/>
            </a:endParaRPr>
          </a:p>
          <a:p>
            <a:pPr>
              <a:spcBef>
                <a:spcPts val="0"/>
              </a:spcBef>
            </a:pPr>
            <a:r>
              <a:rPr lang="en-US" altLang="en-US" sz="2400" b="0" dirty="0">
                <a:latin typeface="Arial" panose="020B0604020202020204" pitchFamily="34" charset="0"/>
                <a:cs typeface="Arial" panose="020B0604020202020204" pitchFamily="34" charset="0"/>
              </a:rPr>
              <a:t>Benchmarking to learn </a:t>
            </a:r>
            <a:r>
              <a:rPr lang="en-US" altLang="en-US" sz="2400" b="0" dirty="0" smtClean="0">
                <a:latin typeface="Arial" panose="020B0604020202020204" pitchFamily="34" charset="0"/>
                <a:cs typeface="Arial" panose="020B0604020202020204" pitchFamily="34" charset="0"/>
              </a:rPr>
              <a:t>         from best </a:t>
            </a:r>
            <a:r>
              <a:rPr lang="en-US" altLang="en-US" sz="2400" b="0" dirty="0">
                <a:latin typeface="Arial" panose="020B0604020202020204" pitchFamily="34" charset="0"/>
                <a:cs typeface="Arial" panose="020B0604020202020204" pitchFamily="34" charset="0"/>
              </a:rPr>
              <a:t>practice</a:t>
            </a:r>
          </a:p>
          <a:p>
            <a:pPr>
              <a:spcBef>
                <a:spcPts val="0"/>
              </a:spcBef>
            </a:pPr>
            <a:endParaRPr lang="en-US" altLang="en-US" sz="2400" b="0" dirty="0">
              <a:latin typeface="Arial" panose="020B0604020202020204" pitchFamily="34" charset="0"/>
              <a:cs typeface="Arial" panose="020B0604020202020204" pitchFamily="34" charset="0"/>
            </a:endParaRPr>
          </a:p>
          <a:p>
            <a:pPr>
              <a:spcBef>
                <a:spcPts val="0"/>
              </a:spcBef>
            </a:pPr>
            <a:r>
              <a:rPr lang="en-US" altLang="en-US" sz="2400" b="0" dirty="0">
                <a:latin typeface="Arial" panose="020B0604020202020204" pitchFamily="34" charset="0"/>
                <a:cs typeface="Arial" panose="020B0604020202020204" pitchFamily="34" charset="0"/>
              </a:rPr>
              <a:t>Engaging people with </a:t>
            </a:r>
            <a:endParaRPr lang="en-US" altLang="en-US" sz="2400" b="0" dirty="0" smtClean="0">
              <a:latin typeface="Arial" panose="020B0604020202020204" pitchFamily="34" charset="0"/>
              <a:cs typeface="Arial" panose="020B0604020202020204" pitchFamily="34" charset="0"/>
            </a:endParaRPr>
          </a:p>
          <a:p>
            <a:pPr marL="0" indent="0">
              <a:spcBef>
                <a:spcPts val="0"/>
              </a:spcBef>
              <a:buNone/>
            </a:pPr>
            <a:r>
              <a:rPr lang="en-US" altLang="en-US" sz="2400" b="0" dirty="0">
                <a:latin typeface="Arial" panose="020B0604020202020204" pitchFamily="34" charset="0"/>
                <a:cs typeface="Arial" panose="020B0604020202020204" pitchFamily="34" charset="0"/>
              </a:rPr>
              <a:t> </a:t>
            </a:r>
            <a:r>
              <a:rPr lang="en-US" altLang="en-US" sz="2400" b="0" dirty="0" smtClean="0">
                <a:latin typeface="Arial" panose="020B0604020202020204" pitchFamily="34" charset="0"/>
                <a:cs typeface="Arial" panose="020B0604020202020204" pitchFamily="34" charset="0"/>
              </a:rPr>
              <a:t>    </a:t>
            </a:r>
            <a:r>
              <a:rPr lang="en-US" altLang="en-US" sz="2400" b="0" dirty="0" smtClean="0">
                <a:latin typeface="Arial" panose="020B0604020202020204" pitchFamily="34" charset="0"/>
                <a:cs typeface="Arial" panose="020B0604020202020204" pitchFamily="34" charset="0"/>
              </a:rPr>
              <a:t>CF and </a:t>
            </a:r>
            <a:r>
              <a:rPr lang="en-US" altLang="en-US" sz="2400" b="0" dirty="0">
                <a:latin typeface="Arial" panose="020B0604020202020204" pitchFamily="34" charset="0"/>
                <a:cs typeface="Arial" panose="020B0604020202020204" pitchFamily="34" charset="0"/>
              </a:rPr>
              <a:t>their families</a:t>
            </a:r>
          </a:p>
        </p:txBody>
      </p:sp>
    </p:spTree>
    <p:extLst>
      <p:ext uri="{BB962C8B-B14F-4D97-AF65-F5344CB8AC3E}">
        <p14:creationId xmlns:p14="http://schemas.microsoft.com/office/powerpoint/2010/main" val="183475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81263" y="245007"/>
            <a:ext cx="6862762" cy="720197"/>
          </a:xfrm>
        </p:spPr>
        <p:txBody>
          <a:bodyPr/>
          <a:lstStyle/>
          <a:p>
            <a:pPr algn="ctr" defTabSz="682893" fontAlgn="auto">
              <a:spcAft>
                <a:spcPts val="0"/>
              </a:spcAft>
              <a:defRPr/>
            </a:pPr>
            <a:r>
              <a:rPr lang="en-US" sz="4800" dirty="0">
                <a:solidFill>
                  <a:schemeClr val="tx1">
                    <a:lumMod val="95000"/>
                    <a:lumOff val="5000"/>
                  </a:schemeClr>
                </a:solidFill>
                <a:latin typeface="Arial" panose="020B0604020202020204" pitchFamily="34" charset="0"/>
                <a:cs typeface="Arial" panose="020B0604020202020204" pitchFamily="34" charset="0"/>
              </a:rPr>
              <a:t>Current challenges</a:t>
            </a:r>
          </a:p>
        </p:txBody>
      </p:sp>
      <p:sp>
        <p:nvSpPr>
          <p:cNvPr id="210946" name="Slide Number Placeholder 2"/>
          <p:cNvSpPr>
            <a:spLocks noGrp="1"/>
          </p:cNvSpPr>
          <p:nvPr>
            <p:ph type="sldNum" sz="quarter" idx="4294967295"/>
          </p:nvPr>
        </p:nvSpPr>
        <p:spPr bwMode="auto">
          <a:xfrm>
            <a:off x="9771063" y="6481234"/>
            <a:ext cx="730250" cy="2730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096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096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096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09638" eaLnBrk="0" fontAlgn="base" hangingPunct="0">
              <a:spcBef>
                <a:spcPct val="0"/>
              </a:spcBef>
              <a:spcAft>
                <a:spcPct val="0"/>
              </a:spcAft>
              <a:defRPr>
                <a:solidFill>
                  <a:schemeClr val="tx1"/>
                </a:solidFill>
                <a:latin typeface="Arial" pitchFamily="34" charset="0"/>
                <a:cs typeface="Arial" pitchFamily="34" charset="0"/>
              </a:defRPr>
            </a:lvl9pPr>
          </a:lstStyle>
          <a:p>
            <a:pPr defTabSz="909638" eaLnBrk="1" fontAlgn="base" hangingPunct="1">
              <a:spcBef>
                <a:spcPct val="0"/>
              </a:spcBef>
              <a:spcAft>
                <a:spcPct val="0"/>
              </a:spcAft>
            </a:pPr>
            <a:fld id="{C9DEFE76-C66C-44C6-94DE-434148702ADC}" type="slidenum">
              <a:rPr lang="en-US" altLang="en-US" smtClean="0">
                <a:solidFill>
                  <a:srgbClr val="FFFFFF"/>
                </a:solidFill>
              </a:rPr>
              <a:pPr defTabSz="909638" eaLnBrk="1" fontAlgn="base" hangingPunct="1">
                <a:spcBef>
                  <a:spcPct val="0"/>
                </a:spcBef>
                <a:spcAft>
                  <a:spcPct val="0"/>
                </a:spcAft>
              </a:pPr>
              <a:t>36</a:t>
            </a:fld>
            <a:endParaRPr lang="en-US" altLang="en-US" smtClean="0">
              <a:solidFill>
                <a:srgbClr val="FFFFFF"/>
              </a:solidFill>
            </a:endParaRPr>
          </a:p>
        </p:txBody>
      </p:sp>
      <p:pic>
        <p:nvPicPr>
          <p:cNvPr id="2109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2625" y="1805638"/>
            <a:ext cx="2751137" cy="358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bwMode="hidden">
          <a:xfrm>
            <a:off x="4098937" y="1386418"/>
            <a:ext cx="3338513" cy="4406900"/>
          </a:xfrm>
          <a:prstGeom prst="ellipse">
            <a:avLst/>
          </a:prstGeom>
          <a:noFill/>
          <a:ln w="857250">
            <a:solidFill>
              <a:schemeClr val="bg1"/>
            </a:solidFill>
          </a:ln>
        </p:spPr>
        <p:style>
          <a:lnRef idx="1">
            <a:schemeClr val="accent1"/>
          </a:lnRef>
          <a:fillRef idx="3">
            <a:schemeClr val="accent1"/>
          </a:fillRef>
          <a:effectRef idx="2">
            <a:schemeClr val="accent1"/>
          </a:effectRef>
          <a:fontRef idx="minor">
            <a:schemeClr val="lt1"/>
          </a:fontRef>
        </p:style>
        <p:txBody>
          <a:bodyPr lIns="68322" tIns="34289" rIns="68322" bIns="34289" anchor="ctr"/>
          <a:lstStyle/>
          <a:p>
            <a:pPr defTabSz="341354">
              <a:defRPr/>
            </a:pPr>
            <a:endParaRPr lang="en-US" sz="1400">
              <a:solidFill>
                <a:prstClr val="white"/>
              </a:solidFill>
            </a:endParaRPr>
          </a:p>
        </p:txBody>
      </p:sp>
      <p:grpSp>
        <p:nvGrpSpPr>
          <p:cNvPr id="22" name="Group 23"/>
          <p:cNvGrpSpPr>
            <a:grpSpLocks/>
          </p:cNvGrpSpPr>
          <p:nvPr/>
        </p:nvGrpSpPr>
        <p:grpSpPr bwMode="auto">
          <a:xfrm>
            <a:off x="2877045" y="1412633"/>
            <a:ext cx="7804758" cy="4564836"/>
            <a:chOff x="2466852" y="1658109"/>
            <a:chExt cx="10406117" cy="4564958"/>
          </a:xfrm>
        </p:grpSpPr>
        <p:sp>
          <p:nvSpPr>
            <p:cNvPr id="210952" name="Text Box 15"/>
            <p:cNvSpPr txBox="1">
              <a:spLocks noChangeArrowheads="1"/>
            </p:cNvSpPr>
            <p:nvPr/>
          </p:nvSpPr>
          <p:spPr bwMode="auto">
            <a:xfrm>
              <a:off x="2914909" y="2468690"/>
              <a:ext cx="1729496"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Enzymes</a:t>
              </a:r>
            </a:p>
          </p:txBody>
        </p:sp>
        <p:sp>
          <p:nvSpPr>
            <p:cNvPr id="210953" name="Text Box 16"/>
            <p:cNvSpPr txBox="1">
              <a:spLocks noChangeArrowheads="1"/>
            </p:cNvSpPr>
            <p:nvPr/>
          </p:nvSpPr>
          <p:spPr bwMode="auto">
            <a:xfrm>
              <a:off x="3643588" y="1969472"/>
              <a:ext cx="1663496"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Vitamins</a:t>
              </a:r>
            </a:p>
          </p:txBody>
        </p:sp>
        <p:sp>
          <p:nvSpPr>
            <p:cNvPr id="210954" name="Text Box 17"/>
            <p:cNvSpPr txBox="1">
              <a:spLocks noChangeArrowheads="1"/>
            </p:cNvSpPr>
            <p:nvPr/>
          </p:nvSpPr>
          <p:spPr bwMode="auto">
            <a:xfrm>
              <a:off x="6843893" y="1658109"/>
              <a:ext cx="2411291"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Azithromycin</a:t>
              </a:r>
            </a:p>
          </p:txBody>
        </p:sp>
        <p:sp>
          <p:nvSpPr>
            <p:cNvPr id="210955" name="Text Box 18"/>
            <p:cNvSpPr txBox="1">
              <a:spLocks noChangeArrowheads="1"/>
            </p:cNvSpPr>
            <p:nvPr/>
          </p:nvSpPr>
          <p:spPr bwMode="auto">
            <a:xfrm>
              <a:off x="7631905" y="2190016"/>
              <a:ext cx="5241064"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High-calorie meals and snacks</a:t>
              </a:r>
            </a:p>
          </p:txBody>
        </p:sp>
        <p:sp>
          <p:nvSpPr>
            <p:cNvPr id="210956" name="Text Box 20"/>
            <p:cNvSpPr txBox="1">
              <a:spLocks noChangeArrowheads="1"/>
            </p:cNvSpPr>
            <p:nvPr/>
          </p:nvSpPr>
          <p:spPr bwMode="auto">
            <a:xfrm>
              <a:off x="8455540" y="3207326"/>
              <a:ext cx="2107797"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Sports/play</a:t>
              </a:r>
            </a:p>
          </p:txBody>
        </p:sp>
        <p:sp>
          <p:nvSpPr>
            <p:cNvPr id="210957" name="Text Box 21"/>
            <p:cNvSpPr txBox="1">
              <a:spLocks noChangeArrowheads="1"/>
            </p:cNvSpPr>
            <p:nvPr/>
          </p:nvSpPr>
          <p:spPr bwMode="auto">
            <a:xfrm>
              <a:off x="8666119" y="3772681"/>
              <a:ext cx="1994519"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Homework</a:t>
              </a:r>
            </a:p>
          </p:txBody>
        </p:sp>
        <p:sp>
          <p:nvSpPr>
            <p:cNvPr id="210958" name="Text Box 22"/>
            <p:cNvSpPr txBox="1">
              <a:spLocks noChangeArrowheads="1"/>
            </p:cNvSpPr>
            <p:nvPr/>
          </p:nvSpPr>
          <p:spPr bwMode="auto">
            <a:xfrm>
              <a:off x="8205620" y="4341162"/>
              <a:ext cx="3071714"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Social life/friends</a:t>
              </a:r>
            </a:p>
          </p:txBody>
        </p:sp>
        <p:sp>
          <p:nvSpPr>
            <p:cNvPr id="210959" name="Text Box 23"/>
            <p:cNvSpPr txBox="1">
              <a:spLocks noChangeArrowheads="1"/>
            </p:cNvSpPr>
            <p:nvPr/>
          </p:nvSpPr>
          <p:spPr bwMode="auto">
            <a:xfrm>
              <a:off x="8053655" y="5035549"/>
              <a:ext cx="2122758"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a:solidFill>
                    <a:srgbClr val="EEECE1"/>
                  </a:solidFill>
                </a:rPr>
                <a:t>Family time</a:t>
              </a:r>
            </a:p>
          </p:txBody>
        </p:sp>
        <p:sp>
          <p:nvSpPr>
            <p:cNvPr id="210960" name="Text Box 24"/>
            <p:cNvSpPr txBox="1">
              <a:spLocks noChangeArrowheads="1"/>
            </p:cNvSpPr>
            <p:nvPr/>
          </p:nvSpPr>
          <p:spPr bwMode="auto">
            <a:xfrm>
              <a:off x="7532955" y="5595938"/>
              <a:ext cx="987856"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a:solidFill>
                    <a:srgbClr val="EEECE1"/>
                  </a:solidFill>
                </a:rPr>
                <a:t>Rest</a:t>
              </a:r>
            </a:p>
          </p:txBody>
        </p:sp>
        <p:sp>
          <p:nvSpPr>
            <p:cNvPr id="210961" name="Text Box 19"/>
            <p:cNvSpPr txBox="1">
              <a:spLocks noChangeArrowheads="1"/>
            </p:cNvSpPr>
            <p:nvPr/>
          </p:nvSpPr>
          <p:spPr bwMode="auto">
            <a:xfrm>
              <a:off x="8053655" y="2677059"/>
              <a:ext cx="2278780"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School/work</a:t>
              </a:r>
            </a:p>
          </p:txBody>
        </p:sp>
        <p:sp>
          <p:nvSpPr>
            <p:cNvPr id="210962" name="Text Box 11"/>
            <p:cNvSpPr txBox="1">
              <a:spLocks noChangeArrowheads="1"/>
            </p:cNvSpPr>
            <p:nvPr/>
          </p:nvSpPr>
          <p:spPr bwMode="auto">
            <a:xfrm>
              <a:off x="3942029" y="5595938"/>
              <a:ext cx="1712397"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a:solidFill>
                    <a:srgbClr val="EEECE1"/>
                  </a:solidFill>
                </a:rPr>
                <a:t>rhDNAse</a:t>
              </a:r>
            </a:p>
          </p:txBody>
        </p:sp>
        <p:sp>
          <p:nvSpPr>
            <p:cNvPr id="210963" name="Text Box 12"/>
            <p:cNvSpPr txBox="1">
              <a:spLocks noChangeArrowheads="1"/>
            </p:cNvSpPr>
            <p:nvPr/>
          </p:nvSpPr>
          <p:spPr bwMode="auto">
            <a:xfrm>
              <a:off x="3346717" y="5035549"/>
              <a:ext cx="1746594"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a:solidFill>
                    <a:srgbClr val="EEECE1"/>
                  </a:solidFill>
                </a:rPr>
                <a:t>Albuterol</a:t>
              </a:r>
            </a:p>
          </p:txBody>
        </p:sp>
        <p:sp>
          <p:nvSpPr>
            <p:cNvPr id="210964" name="Text Box 13"/>
            <p:cNvSpPr txBox="1">
              <a:spLocks noChangeArrowheads="1"/>
            </p:cNvSpPr>
            <p:nvPr/>
          </p:nvSpPr>
          <p:spPr bwMode="auto">
            <a:xfrm>
              <a:off x="2785187" y="4014723"/>
              <a:ext cx="1956048" cy="7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Nebulized </a:t>
              </a:r>
            </a:p>
            <a:p>
              <a:pPr eaLnBrk="1" fontAlgn="base" hangingPunct="1">
                <a:spcBef>
                  <a:spcPct val="0"/>
                </a:spcBef>
                <a:spcAft>
                  <a:spcPct val="0"/>
                </a:spcAft>
              </a:pPr>
              <a:r>
                <a:rPr lang="en-US" altLang="en-US" sz="2000" b="1" dirty="0">
                  <a:solidFill>
                    <a:srgbClr val="EEECE1"/>
                  </a:solidFill>
                </a:rPr>
                <a:t>antibiotics</a:t>
              </a:r>
            </a:p>
          </p:txBody>
        </p:sp>
        <p:sp>
          <p:nvSpPr>
            <p:cNvPr id="210965" name="Text Box 14"/>
            <p:cNvSpPr txBox="1">
              <a:spLocks noChangeArrowheads="1"/>
            </p:cNvSpPr>
            <p:nvPr/>
          </p:nvSpPr>
          <p:spPr bwMode="auto">
            <a:xfrm>
              <a:off x="2466852" y="3053434"/>
              <a:ext cx="2127032" cy="7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Hypertonic </a:t>
              </a:r>
            </a:p>
            <a:p>
              <a:pPr eaLnBrk="1" fontAlgn="base" hangingPunct="1">
                <a:spcBef>
                  <a:spcPct val="0"/>
                </a:spcBef>
                <a:spcAft>
                  <a:spcPct val="0"/>
                </a:spcAft>
              </a:pPr>
              <a:r>
                <a:rPr lang="en-US" altLang="en-US" sz="2000" b="1" dirty="0">
                  <a:solidFill>
                    <a:srgbClr val="EEECE1"/>
                  </a:solidFill>
                </a:rPr>
                <a:t>saline</a:t>
              </a:r>
            </a:p>
          </p:txBody>
        </p:sp>
        <p:sp>
          <p:nvSpPr>
            <p:cNvPr id="210966" name="Text Box 10"/>
            <p:cNvSpPr txBox="1">
              <a:spLocks noChangeArrowheads="1"/>
            </p:cNvSpPr>
            <p:nvPr/>
          </p:nvSpPr>
          <p:spPr bwMode="auto">
            <a:xfrm>
              <a:off x="5720031" y="5822946"/>
              <a:ext cx="1729496"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a:solidFill>
                    <a:srgbClr val="EEECE1"/>
                  </a:solidFill>
                </a:rPr>
                <a:t>Chest PT</a:t>
              </a:r>
            </a:p>
          </p:txBody>
        </p:sp>
        <p:sp>
          <p:nvSpPr>
            <p:cNvPr id="210967" name="Text Box 17"/>
            <p:cNvSpPr txBox="1">
              <a:spLocks noChangeArrowheads="1"/>
            </p:cNvSpPr>
            <p:nvPr/>
          </p:nvSpPr>
          <p:spPr bwMode="auto">
            <a:xfrm>
              <a:off x="4365392" y="1667877"/>
              <a:ext cx="2088560" cy="4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1313" eaLnBrk="0" hangingPunct="0">
                <a:defRPr>
                  <a:solidFill>
                    <a:schemeClr val="tx1"/>
                  </a:solidFill>
                  <a:latin typeface="Arial" pitchFamily="34" charset="0"/>
                  <a:cs typeface="Arial" pitchFamily="34" charset="0"/>
                </a:defRPr>
              </a:lvl1pPr>
              <a:lvl2pPr marL="742950" indent="-285750" defTabSz="341313" eaLnBrk="0" hangingPunct="0">
                <a:defRPr>
                  <a:solidFill>
                    <a:schemeClr val="tx1"/>
                  </a:solidFill>
                  <a:latin typeface="Arial" pitchFamily="34" charset="0"/>
                  <a:cs typeface="Arial" pitchFamily="34" charset="0"/>
                </a:defRPr>
              </a:lvl2pPr>
              <a:lvl3pPr marL="1143000" indent="-228600" defTabSz="341313" eaLnBrk="0" hangingPunct="0">
                <a:defRPr>
                  <a:solidFill>
                    <a:schemeClr val="tx1"/>
                  </a:solidFill>
                  <a:latin typeface="Arial" pitchFamily="34" charset="0"/>
                  <a:cs typeface="Arial" pitchFamily="34" charset="0"/>
                </a:defRPr>
              </a:lvl3pPr>
              <a:lvl4pPr marL="1600200" indent="-228600" defTabSz="341313" eaLnBrk="0" hangingPunct="0">
                <a:defRPr>
                  <a:solidFill>
                    <a:schemeClr val="tx1"/>
                  </a:solidFill>
                  <a:latin typeface="Arial" pitchFamily="34" charset="0"/>
                  <a:cs typeface="Arial" pitchFamily="34" charset="0"/>
                </a:defRPr>
              </a:lvl4pPr>
              <a:lvl5pPr marL="2057400" indent="-228600" defTabSz="341313" eaLnBrk="0" hangingPunct="0">
                <a:defRPr>
                  <a:solidFill>
                    <a:schemeClr val="tx1"/>
                  </a:solidFill>
                  <a:latin typeface="Arial"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1" dirty="0">
                  <a:solidFill>
                    <a:srgbClr val="EEECE1"/>
                  </a:solidFill>
                </a:rPr>
                <a:t>Modulators</a:t>
              </a:r>
            </a:p>
          </p:txBody>
        </p:sp>
      </p:grpSp>
      <p:sp>
        <p:nvSpPr>
          <p:cNvPr id="2" name="TextBox 1"/>
          <p:cNvSpPr txBox="1"/>
          <p:nvPr/>
        </p:nvSpPr>
        <p:spPr>
          <a:xfrm>
            <a:off x="4568827" y="6360707"/>
            <a:ext cx="2420655" cy="346247"/>
          </a:xfrm>
          <a:prstGeom prst="rect">
            <a:avLst/>
          </a:prstGeom>
          <a:noFill/>
        </p:spPr>
        <p:txBody>
          <a:bodyPr wrap="none" lIns="68322" tIns="34289" rIns="68322" bIns="34289">
            <a:spAutoFit/>
          </a:bodyPr>
          <a:lstStyle/>
          <a:p>
            <a:pPr defTabSz="341354">
              <a:defRPr/>
            </a:pPr>
            <a:r>
              <a:rPr lang="en-US" b="1" i="1" dirty="0">
                <a:solidFill>
                  <a:srgbClr val="FFFF00"/>
                </a:solidFill>
                <a:effectLst>
                  <a:outerShdw blurRad="38100" dist="38100" dir="2700000" algn="tl">
                    <a:srgbClr val="000000">
                      <a:alpha val="43137"/>
                    </a:srgbClr>
                  </a:outerShdw>
                </a:effectLst>
                <a:latin typeface="Arial" pitchFamily="34" charset="0"/>
                <a:cs typeface="Arial" pitchFamily="34" charset="0"/>
              </a:rPr>
              <a:t>Does one size fit all?</a:t>
            </a:r>
          </a:p>
        </p:txBody>
      </p:sp>
    </p:spTree>
    <p:extLst>
      <p:ext uri="{BB962C8B-B14F-4D97-AF65-F5344CB8AC3E}">
        <p14:creationId xmlns:p14="http://schemas.microsoft.com/office/powerpoint/2010/main" val="170144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6060" y="0"/>
            <a:ext cx="5520906" cy="6858000"/>
          </a:xfrm>
        </p:spPr>
      </p:pic>
      <p:sp>
        <p:nvSpPr>
          <p:cNvPr id="3" name="Title 2"/>
          <p:cNvSpPr>
            <a:spLocks noGrp="1"/>
          </p:cNvSpPr>
          <p:nvPr>
            <p:ph type="title"/>
          </p:nvPr>
        </p:nvSpPr>
        <p:spPr>
          <a:xfrm>
            <a:off x="437350" y="2884864"/>
            <a:ext cx="10817524" cy="1088271"/>
          </a:xfrm>
        </p:spPr>
        <p:txBody>
          <a:bodyPr/>
          <a:lstStyle/>
          <a:p>
            <a:r>
              <a:rPr lang="en-US" sz="6000" dirty="0">
                <a:latin typeface="Arial" panose="020B0604020202020204" pitchFamily="34" charset="0"/>
                <a:cs typeface="Arial" panose="020B0604020202020204" pitchFamily="34" charset="0"/>
              </a:rPr>
              <a:t>THANK</a:t>
            </a:r>
            <a:r>
              <a:rPr lang="en-US" sz="6000" dirty="0"/>
              <a:t>                                </a:t>
            </a:r>
            <a:r>
              <a:rPr lang="en-US" sz="6000" dirty="0" smtClean="0">
                <a:latin typeface="Arial" panose="020B0604020202020204" pitchFamily="34" charset="0"/>
                <a:cs typeface="Arial" panose="020B0604020202020204" pitchFamily="34" charset="0"/>
              </a:rPr>
              <a:t>YOU</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88833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460" y="366188"/>
            <a:ext cx="9466540" cy="877163"/>
          </a:xfrm>
        </p:spPr>
        <p:txBody>
          <a:bodyPr/>
          <a:lstStyle/>
          <a:p>
            <a:r>
              <a:rPr lang="en-US" sz="6000" b="1" dirty="0" smtClean="0">
                <a:latin typeface="Arial" panose="020B0604020202020204" pitchFamily="34" charset="0"/>
                <a:cs typeface="Arial" panose="020B0604020202020204" pitchFamily="34" charset="0"/>
              </a:rPr>
              <a:t>What Is A CF </a:t>
            </a:r>
            <a:r>
              <a:rPr lang="en-US" sz="6000" b="1" dirty="0">
                <a:latin typeface="Arial" panose="020B0604020202020204" pitchFamily="34" charset="0"/>
                <a:cs typeface="Arial" panose="020B0604020202020204" pitchFamily="34" charset="0"/>
              </a:rPr>
              <a:t>Center</a:t>
            </a:r>
          </a:p>
        </p:txBody>
      </p:sp>
      <p:sp>
        <p:nvSpPr>
          <p:cNvPr id="3" name="Content Placeholder 2"/>
          <p:cNvSpPr>
            <a:spLocks noGrp="1"/>
          </p:cNvSpPr>
          <p:nvPr>
            <p:ph idx="1"/>
          </p:nvPr>
        </p:nvSpPr>
        <p:spPr>
          <a:xfrm>
            <a:off x="879181" y="1634542"/>
            <a:ext cx="8622890" cy="5066414"/>
          </a:xfrm>
        </p:spPr>
        <p:txBody>
          <a:bodyPr/>
          <a:lstStyle/>
          <a:p>
            <a:r>
              <a:rPr lang="en-US" sz="3200" b="0" dirty="0">
                <a:latin typeface="Arial" panose="020B0604020202020204" pitchFamily="34" charset="0"/>
                <a:cs typeface="Arial" panose="020B0604020202020204" pitchFamily="34" charset="0"/>
              </a:rPr>
              <a:t>Over 120 CF Centers accredited by the </a:t>
            </a:r>
            <a:r>
              <a:rPr lang="en-US" sz="3200" b="0" dirty="0" smtClean="0">
                <a:latin typeface="Arial" panose="020B0604020202020204" pitchFamily="34" charset="0"/>
                <a:cs typeface="Arial" panose="020B0604020202020204" pitchFamily="34" charset="0"/>
              </a:rPr>
              <a:t>CFF</a:t>
            </a:r>
          </a:p>
          <a:p>
            <a:r>
              <a:rPr lang="en-US" sz="3200" b="0" dirty="0" smtClean="0">
                <a:latin typeface="Arial" panose="020B0604020202020204" pitchFamily="34" charset="0"/>
                <a:cs typeface="Arial" panose="020B0604020202020204" pitchFamily="34" charset="0"/>
              </a:rPr>
              <a:t>Centers usually consist of Pediatric and Adult CF Programs</a:t>
            </a:r>
          </a:p>
          <a:p>
            <a:r>
              <a:rPr lang="en-US" sz="3200" b="0" dirty="0" smtClean="0">
                <a:latin typeface="Arial" panose="020B0604020202020204" pitchFamily="34" charset="0"/>
                <a:cs typeface="Arial" panose="020B0604020202020204" pitchFamily="34" charset="0"/>
              </a:rPr>
              <a:t>Centers could be only Pediatrics or Adults</a:t>
            </a:r>
          </a:p>
          <a:p>
            <a:r>
              <a:rPr lang="en-US" sz="3200" b="0" dirty="0" smtClean="0">
                <a:latin typeface="Arial" panose="020B0604020202020204" pitchFamily="34" charset="0"/>
                <a:cs typeface="Arial" panose="020B0604020202020204" pitchFamily="34" charset="0"/>
              </a:rPr>
              <a:t>Affiliate CF Centers are usually smaller centers. Usually affiliated with accredited CF Center geographically close to the center </a:t>
            </a:r>
            <a:endParaRPr lang="en-US" sz="3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3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138" y="410584"/>
            <a:ext cx="9466540" cy="667875"/>
          </a:xfrm>
        </p:spPr>
        <p:txBody>
          <a:bodyPr/>
          <a:lstStyle/>
          <a:p>
            <a:r>
              <a:rPr lang="en-US" sz="4400" dirty="0">
                <a:latin typeface="Arial" panose="020B0604020202020204" pitchFamily="34" charset="0"/>
                <a:cs typeface="Arial" panose="020B0604020202020204" pitchFamily="34" charset="0"/>
              </a:rPr>
              <a:t>What Is A CF </a:t>
            </a:r>
            <a:r>
              <a:rPr lang="en-US" sz="4400" dirty="0" smtClean="0">
                <a:latin typeface="Arial" panose="020B0604020202020204" pitchFamily="34" charset="0"/>
                <a:cs typeface="Arial" panose="020B0604020202020204" pitchFamily="34" charset="0"/>
              </a:rPr>
              <a:t>Center- Continue</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25926" y="1677441"/>
            <a:ext cx="10805080" cy="4914900"/>
          </a:xfrm>
        </p:spPr>
        <p:txBody>
          <a:bodyPr/>
          <a:lstStyle/>
          <a:p>
            <a:r>
              <a:rPr lang="en-US" sz="4000" b="0" dirty="0">
                <a:latin typeface="Arial" panose="020B0604020202020204" pitchFamily="34" charset="0"/>
                <a:cs typeface="Arial" panose="020B0604020202020204" pitchFamily="34" charset="0"/>
              </a:rPr>
              <a:t>To be accredited: </a:t>
            </a:r>
          </a:p>
          <a:p>
            <a:pPr marL="0" indent="0">
              <a:buNone/>
            </a:pPr>
            <a:r>
              <a:rPr lang="en-US" sz="3200" b="0" dirty="0">
                <a:latin typeface="Arial" panose="020B0604020202020204" pitchFamily="34" charset="0"/>
                <a:cs typeface="Arial" panose="020B0604020202020204" pitchFamily="34" charset="0"/>
              </a:rPr>
              <a:t>     - The CF Center should have adequate physicians</a:t>
            </a:r>
          </a:p>
          <a:p>
            <a:pPr marL="0" indent="0">
              <a:buNone/>
            </a:pPr>
            <a:r>
              <a:rPr lang="en-US" sz="3200" b="0" dirty="0">
                <a:latin typeface="Arial" panose="020B0604020202020204" pitchFamily="34" charset="0"/>
                <a:cs typeface="Arial" panose="020B0604020202020204" pitchFamily="34" charset="0"/>
              </a:rPr>
              <a:t>        and Support Staff</a:t>
            </a:r>
          </a:p>
          <a:p>
            <a:pPr marL="0" indent="0">
              <a:buNone/>
            </a:pPr>
            <a:r>
              <a:rPr lang="en-US" sz="3200" b="0" dirty="0">
                <a:latin typeface="Arial" panose="020B0604020202020204" pitchFamily="34" charset="0"/>
                <a:cs typeface="Arial" panose="020B0604020202020204" pitchFamily="34" charset="0"/>
              </a:rPr>
              <a:t>     - CF Center mission according to CFF Guidelines</a:t>
            </a:r>
          </a:p>
          <a:p>
            <a:pPr marL="0" indent="0">
              <a:buNone/>
            </a:pPr>
            <a:r>
              <a:rPr lang="en-US" sz="3200" b="0" dirty="0">
                <a:latin typeface="Arial" panose="020B0604020202020204" pitchFamily="34" charset="0"/>
                <a:cs typeface="Arial" panose="020B0604020202020204" pitchFamily="34" charset="0"/>
              </a:rPr>
              <a:t>     - Have accredited Sweat Testing lab. </a:t>
            </a:r>
          </a:p>
          <a:p>
            <a:pPr marL="0" indent="0">
              <a:buNone/>
            </a:pPr>
            <a:r>
              <a:rPr lang="en-US" sz="3200" b="0" dirty="0">
                <a:latin typeface="Arial" panose="020B0604020202020204" pitchFamily="34" charset="0"/>
                <a:cs typeface="Arial" panose="020B0604020202020204" pitchFamily="34" charset="0"/>
              </a:rPr>
              <a:t>     - CFF accreditation visit every 5 </a:t>
            </a:r>
            <a:r>
              <a:rPr lang="en-US" sz="3200" b="0" dirty="0" smtClean="0">
                <a:latin typeface="Arial" panose="020B0604020202020204" pitchFamily="34" charset="0"/>
                <a:cs typeface="Arial" panose="020B0604020202020204" pitchFamily="34" charset="0"/>
              </a:rPr>
              <a:t>years or sooner</a:t>
            </a:r>
            <a:endParaRPr lang="en-US" sz="3200" b="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3629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1593850" y="1319134"/>
          <a:ext cx="9429750" cy="5329793"/>
        </p:xfrm>
        <a:graphic>
          <a:graphicData uri="http://schemas.openxmlformats.org/presentationml/2006/ole">
            <mc:AlternateContent xmlns:mc="http://schemas.openxmlformats.org/markup-compatibility/2006">
              <mc:Choice xmlns:v="urn:schemas-microsoft-com:vml" Requires="v">
                <p:oleObj spid="_x0000_s3082" name="Image" r:id="rId4" imgW="5486400" imgH="4108680" progId="Photoshop.Image.16">
                  <p:embed/>
                </p:oleObj>
              </mc:Choice>
              <mc:Fallback>
                <p:oleObj name="Image" r:id="rId4" imgW="5486400" imgH="4108680" progId="Photoshop.Image.16">
                  <p:embed/>
                  <p:pic>
                    <p:nvPicPr>
                      <p:cNvPr id="3" name="Object 2"/>
                      <p:cNvPicPr/>
                      <p:nvPr/>
                    </p:nvPicPr>
                    <p:blipFill>
                      <a:blip r:embed="rId5"/>
                      <a:stretch>
                        <a:fillRect/>
                      </a:stretch>
                    </p:blipFill>
                    <p:spPr>
                      <a:xfrm>
                        <a:off x="1593850" y="1319134"/>
                        <a:ext cx="9429750" cy="5329793"/>
                      </a:xfrm>
                      <a:prstGeom prst="rect">
                        <a:avLst/>
                      </a:prstGeom>
                    </p:spPr>
                  </p:pic>
                </p:oleObj>
              </mc:Fallback>
            </mc:AlternateContent>
          </a:graphicData>
        </a:graphic>
      </p:graphicFrame>
      <p:sp>
        <p:nvSpPr>
          <p:cNvPr id="4" name="Title 3"/>
          <p:cNvSpPr>
            <a:spLocks noGrp="1"/>
          </p:cNvSpPr>
          <p:nvPr>
            <p:ph type="title"/>
          </p:nvPr>
        </p:nvSpPr>
        <p:spPr>
          <a:xfrm>
            <a:off x="184371" y="134912"/>
            <a:ext cx="12248707" cy="919716"/>
          </a:xfrm>
        </p:spPr>
        <p:txBody>
          <a:bodyPr>
            <a:noAutofit/>
          </a:bodyPr>
          <a:lstStyle/>
          <a:p>
            <a:pPr algn="ctr"/>
            <a:r>
              <a:rPr lang="en-US" sz="3200" b="1" dirty="0">
                <a:latin typeface="Arial" panose="020B0604020202020204" pitchFamily="34" charset="0"/>
                <a:cs typeface="Arial" panose="020B0604020202020204" pitchFamily="34" charset="0"/>
              </a:rPr>
              <a:t>Where are </a:t>
            </a:r>
            <a:r>
              <a:rPr lang="en-US" sz="3200" b="1" dirty="0" smtClean="0">
                <a:latin typeface="Arial" panose="020B0604020202020204" pitchFamily="34" charset="0"/>
                <a:cs typeface="Arial" panose="020B0604020202020204" pitchFamily="34" charset="0"/>
              </a:rPr>
              <a:t>CFF-accredited </a:t>
            </a:r>
            <a:r>
              <a:rPr lang="en-US" sz="3200" b="1" dirty="0">
                <a:latin typeface="Arial" panose="020B0604020202020204" pitchFamily="34" charset="0"/>
                <a:cs typeface="Arial" panose="020B0604020202020204" pitchFamily="34" charset="0"/>
              </a:rPr>
              <a:t>care programs?</a:t>
            </a:r>
          </a:p>
        </p:txBody>
      </p:sp>
    </p:spTree>
    <p:extLst>
      <p:ext uri="{BB962C8B-B14F-4D97-AF65-F5344CB8AC3E}">
        <p14:creationId xmlns:p14="http://schemas.microsoft.com/office/powerpoint/2010/main" val="209205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61" y="655777"/>
            <a:ext cx="10075653" cy="1431925"/>
          </a:xfrm>
        </p:spPr>
        <p:txBody>
          <a:bodyPr>
            <a:normAutofit fontScale="90000"/>
          </a:bodyPr>
          <a:lstStyle/>
          <a:p>
            <a:r>
              <a:rPr lang="en-US" sz="4800" b="1" dirty="0" smtClean="0">
                <a:cs typeface="Arial" panose="020B0604020202020204" pitchFamily="34" charset="0"/>
              </a:rPr>
              <a:t>          </a:t>
            </a:r>
            <a:r>
              <a:rPr lang="en-US" sz="4800" b="1" dirty="0" smtClean="0">
                <a:latin typeface="Arial" panose="020B0604020202020204" pitchFamily="34" charset="0"/>
                <a:cs typeface="Arial" panose="020B0604020202020204" pitchFamily="34" charset="0"/>
              </a:rPr>
              <a:t>What is the CF </a:t>
            </a:r>
            <a:r>
              <a:rPr lang="en-US" sz="4800" b="1" dirty="0">
                <a:latin typeface="Arial" panose="020B0604020202020204" pitchFamily="34" charset="0"/>
                <a:cs typeface="Arial" panose="020B0604020202020204" pitchFamily="34" charset="0"/>
              </a:rPr>
              <a:t>Center </a:t>
            </a:r>
            <a:r>
              <a:rPr lang="en-US" sz="4800" b="1" dirty="0" smtClean="0">
                <a:latin typeface="Arial" panose="020B0604020202020204" pitchFamily="34" charset="0"/>
                <a:cs typeface="Arial" panose="020B0604020202020204" pitchFamily="34" charset="0"/>
              </a:rPr>
              <a:t>Structure</a:t>
            </a:r>
            <a:r>
              <a:rPr lang="en-US" sz="4800" b="1" dirty="0" smtClean="0">
                <a:cs typeface="Arial" panose="020B0604020202020204" pitchFamily="34" charset="0"/>
              </a:rPr>
              <a:t/>
            </a:r>
            <a:br>
              <a:rPr lang="en-US" sz="4800" b="1" dirty="0" smtClean="0">
                <a:cs typeface="Arial" panose="020B0604020202020204" pitchFamily="34" charset="0"/>
              </a:rPr>
            </a:br>
            <a:r>
              <a:rPr lang="en-US" sz="4800" b="1" i="0" dirty="0" smtClean="0">
                <a:latin typeface="Arial" panose="020B0604020202020204" pitchFamily="34" charset="0"/>
                <a:cs typeface="Arial" panose="020B0604020202020204" pitchFamily="34" charset="0"/>
              </a:rPr>
              <a:t/>
            </a:r>
            <a:br>
              <a:rPr lang="en-US" sz="4800" b="1" i="0" dirty="0" smtClean="0">
                <a:latin typeface="Arial" panose="020B0604020202020204" pitchFamily="34" charset="0"/>
                <a:cs typeface="Arial" panose="020B0604020202020204" pitchFamily="34" charset="0"/>
              </a:rPr>
            </a:br>
            <a:r>
              <a:rPr lang="en-US" b="1" i="0" dirty="0" smtClean="0">
                <a:effectLst/>
                <a:latin typeface="Arial" panose="020B0604020202020204" pitchFamily="34" charset="0"/>
                <a:cs typeface="Arial" panose="020B0604020202020204" pitchFamily="34" charset="0"/>
              </a:rPr>
              <a:t>Minimum Requirement</a:t>
            </a:r>
            <a:endParaRPr lang="en-US" b="1" i="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42703" y="2282574"/>
            <a:ext cx="8077200" cy="4114800"/>
          </a:xfrm>
        </p:spPr>
        <p:txBody>
          <a:bodyPr/>
          <a:lstStyle/>
          <a:p>
            <a:r>
              <a:rPr lang="en-US" b="0" dirty="0" smtClean="0">
                <a:latin typeface="Arial" panose="020B0604020202020204" pitchFamily="34" charset="0"/>
                <a:cs typeface="Arial" panose="020B0604020202020204" pitchFamily="34" charset="0"/>
              </a:rPr>
              <a:t>CF Center Director</a:t>
            </a:r>
          </a:p>
          <a:p>
            <a:r>
              <a:rPr lang="en-US" b="0" dirty="0" smtClean="0">
                <a:latin typeface="Arial" panose="020B0604020202020204" pitchFamily="34" charset="0"/>
                <a:cs typeface="Arial" panose="020B0604020202020204" pitchFamily="34" charset="0"/>
              </a:rPr>
              <a:t>CF Center Associate Director</a:t>
            </a:r>
          </a:p>
          <a:p>
            <a:r>
              <a:rPr lang="en-US" b="0" dirty="0" smtClean="0">
                <a:latin typeface="Arial" panose="020B0604020202020204" pitchFamily="34" charset="0"/>
                <a:cs typeface="Arial" panose="020B0604020202020204" pitchFamily="34" charset="0"/>
              </a:rPr>
              <a:t>CF Center Coordinator</a:t>
            </a:r>
          </a:p>
          <a:p>
            <a:r>
              <a:rPr lang="en-US" b="0" dirty="0" smtClean="0">
                <a:latin typeface="Arial" panose="020B0604020202020204" pitchFamily="34" charset="0"/>
                <a:cs typeface="Arial" panose="020B0604020202020204" pitchFamily="34" charset="0"/>
              </a:rPr>
              <a:t>SW, Nurse, Dietician, RT, PT, administrator</a:t>
            </a:r>
          </a:p>
          <a:p>
            <a:r>
              <a:rPr lang="en-US" b="0" dirty="0" smtClean="0">
                <a:latin typeface="Arial" panose="020B0604020202020204" pitchFamily="34" charset="0"/>
                <a:cs typeface="Arial" panose="020B0604020202020204" pitchFamily="34" charset="0"/>
              </a:rPr>
              <a:t>Recommended: psychologist, pharmacist</a:t>
            </a:r>
          </a:p>
          <a:p>
            <a:r>
              <a:rPr lang="en-US" b="0" dirty="0" smtClean="0">
                <a:latin typeface="Arial" panose="020B0604020202020204" pitchFamily="34" charset="0"/>
                <a:cs typeface="Arial" panose="020B0604020202020204" pitchFamily="34" charset="0"/>
              </a:rPr>
              <a:t>Involvement of: Endocrinologist, GI, ID</a:t>
            </a:r>
          </a:p>
          <a:p>
            <a:endParaRPr lang="en-US" dirty="0"/>
          </a:p>
        </p:txBody>
      </p:sp>
    </p:spTree>
    <p:extLst>
      <p:ext uri="{BB962C8B-B14F-4D97-AF65-F5344CB8AC3E}">
        <p14:creationId xmlns:p14="http://schemas.microsoft.com/office/powerpoint/2010/main" val="346128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14" y="180169"/>
            <a:ext cx="9989523" cy="1034129"/>
          </a:xfrm>
        </p:spPr>
        <p:txBody>
          <a:bodyPr/>
          <a:lstStyle/>
          <a:p>
            <a:pPr algn="ctr"/>
            <a:r>
              <a:rPr lang="en-US" dirty="0">
                <a:latin typeface="Arial" panose="020B0604020202020204" pitchFamily="34" charset="0"/>
                <a:cs typeface="Arial" panose="020B0604020202020204" pitchFamily="34" charset="0"/>
              </a:rPr>
              <a:t>Guidelines for Personnel Time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Allotments </a:t>
            </a:r>
            <a:r>
              <a:rPr lang="en-US" dirty="0">
                <a:latin typeface="Arial" panose="020B0604020202020204" pitchFamily="34" charset="0"/>
                <a:cs typeface="Arial" panose="020B0604020202020204" pitchFamily="34" charset="0"/>
              </a:rPr>
              <a:t>to CF Centers</a:t>
            </a:r>
          </a:p>
        </p:txBody>
      </p:sp>
      <p:sp>
        <p:nvSpPr>
          <p:cNvPr id="3" name="Content Placeholder 2"/>
          <p:cNvSpPr>
            <a:spLocks noGrp="1"/>
          </p:cNvSpPr>
          <p:nvPr>
            <p:ph idx="1"/>
          </p:nvPr>
        </p:nvSpPr>
        <p:spPr>
          <a:xfrm>
            <a:off x="575057" y="1838223"/>
            <a:ext cx="10805080" cy="4914900"/>
          </a:xfrm>
        </p:spPr>
        <p:txBody>
          <a:bodyPr/>
          <a:lstStyle/>
          <a:p>
            <a:r>
              <a:rPr lang="en-US" sz="2800" b="0" dirty="0">
                <a:latin typeface="Arial" panose="020B0604020202020204" pitchFamily="34" charset="0"/>
                <a:cs typeface="Arial" panose="020B0604020202020204" pitchFamily="34" charset="0"/>
              </a:rPr>
              <a:t>1. M.D.’s: 1 Full Time Equivalent (FTE) per 100 – 150 patients. </a:t>
            </a:r>
            <a:r>
              <a:rPr lang="en-US" sz="2800" b="0" dirty="0" smtClean="0">
                <a:latin typeface="Arial" panose="020B0604020202020204" pitchFamily="34" charset="0"/>
                <a:cs typeface="Arial" panose="020B0604020202020204" pitchFamily="34" charset="0"/>
              </a:rPr>
              <a:t>  </a:t>
            </a:r>
            <a:r>
              <a:rPr lang="en-US" sz="2800" b="0" dirty="0">
                <a:latin typeface="Arial" panose="020B0604020202020204" pitchFamily="34" charset="0"/>
                <a:cs typeface="Arial" panose="020B0604020202020204" pitchFamily="34" charset="0"/>
              </a:rPr>
              <a:t>T</a:t>
            </a:r>
            <a:r>
              <a:rPr lang="en-US" sz="2800" b="0" dirty="0" smtClean="0">
                <a:latin typeface="Arial" panose="020B0604020202020204" pitchFamily="34" charset="0"/>
                <a:cs typeface="Arial" panose="020B0604020202020204" pitchFamily="34" charset="0"/>
              </a:rPr>
              <a:t>here </a:t>
            </a:r>
            <a:r>
              <a:rPr lang="en-US" sz="2800" b="0" dirty="0">
                <a:latin typeface="Arial" panose="020B0604020202020204" pitchFamily="34" charset="0"/>
                <a:cs typeface="Arial" panose="020B0604020202020204" pitchFamily="34" charset="0"/>
              </a:rPr>
              <a:t>is </a:t>
            </a:r>
            <a:r>
              <a:rPr lang="en-US" sz="2800" b="0" dirty="0" smtClean="0">
                <a:latin typeface="Arial" panose="020B0604020202020204" pitchFamily="34" charset="0"/>
                <a:cs typeface="Arial" panose="020B0604020202020204" pitchFamily="34" charset="0"/>
              </a:rPr>
              <a:t>a minimum </a:t>
            </a:r>
            <a:r>
              <a:rPr lang="en-US" sz="2800" b="0" dirty="0">
                <a:latin typeface="Arial" panose="020B0604020202020204" pitchFamily="34" charset="0"/>
                <a:cs typeface="Arial" panose="020B0604020202020204" pitchFamily="34" charset="0"/>
              </a:rPr>
              <a:t>requirement of 2 M.D.’s per center.</a:t>
            </a:r>
          </a:p>
          <a:p>
            <a:r>
              <a:rPr lang="en-US" sz="2800" b="0" dirty="0">
                <a:latin typeface="Arial" panose="020B0604020202020204" pitchFamily="34" charset="0"/>
                <a:cs typeface="Arial" panose="020B0604020202020204" pitchFamily="34" charset="0"/>
              </a:rPr>
              <a:t>2. R.N.: 1 FTE per 100 – 200 patients.</a:t>
            </a:r>
          </a:p>
          <a:p>
            <a:r>
              <a:rPr lang="en-US" sz="2800" b="0" dirty="0">
                <a:latin typeface="Arial" panose="020B0604020202020204" pitchFamily="34" charset="0"/>
                <a:cs typeface="Arial" panose="020B0604020202020204" pitchFamily="34" charset="0"/>
              </a:rPr>
              <a:t>3. Social Worker: 1 FTE per 100 – 200 patients.</a:t>
            </a:r>
          </a:p>
          <a:p>
            <a:r>
              <a:rPr lang="en-US" sz="2800" b="0" dirty="0">
                <a:latin typeface="Arial" panose="020B0604020202020204" pitchFamily="34" charset="0"/>
                <a:cs typeface="Arial" panose="020B0604020202020204" pitchFamily="34" charset="0"/>
              </a:rPr>
              <a:t>4. Dietitian: 1 FTE per 100 – 200 patients.</a:t>
            </a:r>
          </a:p>
          <a:p>
            <a:r>
              <a:rPr lang="en-US" sz="2800" b="0" dirty="0">
                <a:latin typeface="Arial" panose="020B0604020202020204" pitchFamily="34" charset="0"/>
                <a:cs typeface="Arial" panose="020B0604020202020204" pitchFamily="34" charset="0"/>
              </a:rPr>
              <a:t>5. Respiratory Therapist: 1 FTE per 100 – 200 patients.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273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xfrm>
            <a:off x="2362200" y="251576"/>
            <a:ext cx="8979310" cy="1138773"/>
          </a:xfrm>
        </p:spPr>
        <p:txBody>
          <a:bodyPr/>
          <a:lstStyle/>
          <a:p>
            <a:pPr algn="ctr"/>
            <a:r>
              <a:rPr lang="en-US" altLang="en-US" sz="4000" i="0" dirty="0" smtClean="0">
                <a:latin typeface="Arial" panose="020B0604020202020204" pitchFamily="34" charset="0"/>
                <a:cs typeface="Arial" panose="020B0604020202020204" pitchFamily="34" charset="0"/>
              </a:rPr>
              <a:t>University of Michigan CF Center Where </a:t>
            </a:r>
            <a:r>
              <a:rPr lang="en-US" altLang="en-US" sz="4000" i="0" dirty="0">
                <a:latin typeface="Arial" panose="020B0604020202020204" pitchFamily="34" charset="0"/>
                <a:cs typeface="Arial" panose="020B0604020202020204" pitchFamily="34" charset="0"/>
              </a:rPr>
              <a:t>we are:</a:t>
            </a:r>
          </a:p>
        </p:txBody>
      </p:sp>
      <p:sp>
        <p:nvSpPr>
          <p:cNvPr id="653315" name="Rectangle 3"/>
          <p:cNvSpPr>
            <a:spLocks noGrp="1" noChangeArrowheads="1"/>
          </p:cNvSpPr>
          <p:nvPr>
            <p:ph type="body" sz="half" idx="1"/>
          </p:nvPr>
        </p:nvSpPr>
        <p:spPr>
          <a:xfrm>
            <a:off x="1397190" y="2083722"/>
            <a:ext cx="2895297" cy="3650615"/>
          </a:xfrm>
        </p:spPr>
        <p:txBody>
          <a:bodyPr/>
          <a:lstStyle/>
          <a:p>
            <a:pPr>
              <a:lnSpc>
                <a:spcPct val="90000"/>
              </a:lnSpc>
            </a:pPr>
            <a:r>
              <a:rPr lang="en-US" altLang="en-US" sz="2286" dirty="0">
                <a:latin typeface="Arial" panose="020B0604020202020204" pitchFamily="34" charset="0"/>
                <a:cs typeface="Arial" panose="020B0604020202020204" pitchFamily="34" charset="0"/>
              </a:rPr>
              <a:t>Detroit 40mi</a:t>
            </a:r>
          </a:p>
          <a:p>
            <a:pPr lvl="1">
              <a:lnSpc>
                <a:spcPct val="90000"/>
              </a:lnSpc>
            </a:pPr>
            <a:r>
              <a:rPr lang="en-US" altLang="en-US" sz="1905" dirty="0" smtClean="0">
                <a:latin typeface="Arial" panose="020B0604020202020204" pitchFamily="34" charset="0"/>
                <a:cs typeface="Arial" panose="020B0604020202020204" pitchFamily="34" charset="0"/>
              </a:rPr>
              <a:t>43min</a:t>
            </a:r>
            <a:endParaRPr lang="en-US" altLang="en-US" sz="1905" dirty="0">
              <a:latin typeface="Arial" panose="020B0604020202020204" pitchFamily="34" charset="0"/>
              <a:cs typeface="Arial" panose="020B0604020202020204" pitchFamily="34" charset="0"/>
            </a:endParaRPr>
          </a:p>
          <a:p>
            <a:pPr>
              <a:lnSpc>
                <a:spcPct val="90000"/>
              </a:lnSpc>
            </a:pPr>
            <a:r>
              <a:rPr lang="en-US" altLang="en-US" sz="2286" dirty="0">
                <a:latin typeface="Arial" panose="020B0604020202020204" pitchFamily="34" charset="0"/>
                <a:cs typeface="Arial" panose="020B0604020202020204" pitchFamily="34" charset="0"/>
              </a:rPr>
              <a:t>Chicago 240mi</a:t>
            </a:r>
          </a:p>
          <a:p>
            <a:pPr lvl="1">
              <a:lnSpc>
                <a:spcPct val="90000"/>
              </a:lnSpc>
            </a:pPr>
            <a:r>
              <a:rPr lang="en-US" altLang="en-US" sz="1905" dirty="0">
                <a:latin typeface="Arial" panose="020B0604020202020204" pitchFamily="34" charset="0"/>
                <a:cs typeface="Arial" panose="020B0604020202020204" pitchFamily="34" charset="0"/>
              </a:rPr>
              <a:t>3 ½ </a:t>
            </a:r>
            <a:r>
              <a:rPr lang="en-US" altLang="en-US" sz="1905" dirty="0" err="1" smtClean="0">
                <a:latin typeface="Arial" panose="020B0604020202020204" pitchFamily="34" charset="0"/>
                <a:cs typeface="Arial" panose="020B0604020202020204" pitchFamily="34" charset="0"/>
              </a:rPr>
              <a:t>hrs</a:t>
            </a:r>
            <a:endParaRPr lang="en-US" altLang="en-US" sz="1905" dirty="0">
              <a:latin typeface="Arial" panose="020B0604020202020204" pitchFamily="34" charset="0"/>
              <a:cs typeface="Arial" panose="020B0604020202020204" pitchFamily="34" charset="0"/>
            </a:endParaRPr>
          </a:p>
          <a:p>
            <a:pPr>
              <a:lnSpc>
                <a:spcPct val="90000"/>
              </a:lnSpc>
            </a:pPr>
            <a:r>
              <a:rPr lang="en-US" altLang="en-US" sz="2286" dirty="0">
                <a:latin typeface="Arial" panose="020B0604020202020204" pitchFamily="34" charset="0"/>
                <a:cs typeface="Arial" panose="020B0604020202020204" pitchFamily="34" charset="0"/>
              </a:rPr>
              <a:t>Toronto 280mi </a:t>
            </a:r>
          </a:p>
          <a:p>
            <a:pPr lvl="1">
              <a:lnSpc>
                <a:spcPct val="90000"/>
              </a:lnSpc>
            </a:pPr>
            <a:r>
              <a:rPr lang="en-US" altLang="en-US" sz="1905" dirty="0">
                <a:latin typeface="Arial" panose="020B0604020202020204" pitchFamily="34" charset="0"/>
                <a:cs typeface="Arial" panose="020B0604020202020204" pitchFamily="34" charset="0"/>
              </a:rPr>
              <a:t>4 ½ </a:t>
            </a:r>
            <a:r>
              <a:rPr lang="en-US" altLang="en-US" sz="1905" dirty="0" err="1" smtClean="0">
                <a:latin typeface="Arial" panose="020B0604020202020204" pitchFamily="34" charset="0"/>
                <a:cs typeface="Arial" panose="020B0604020202020204" pitchFamily="34" charset="0"/>
              </a:rPr>
              <a:t>hrs</a:t>
            </a:r>
            <a:endParaRPr lang="en-US" altLang="en-US" sz="1905" dirty="0">
              <a:latin typeface="Arial" panose="020B0604020202020204" pitchFamily="34" charset="0"/>
              <a:cs typeface="Arial" panose="020B0604020202020204" pitchFamily="34" charset="0"/>
            </a:endParaRPr>
          </a:p>
          <a:p>
            <a:pPr>
              <a:lnSpc>
                <a:spcPct val="90000"/>
              </a:lnSpc>
            </a:pPr>
            <a:r>
              <a:rPr lang="en-US" altLang="en-US" sz="2286" dirty="0">
                <a:latin typeface="Arial" panose="020B0604020202020204" pitchFamily="34" charset="0"/>
                <a:cs typeface="Arial" panose="020B0604020202020204" pitchFamily="34" charset="0"/>
              </a:rPr>
              <a:t>Airport 25mi</a:t>
            </a:r>
          </a:p>
          <a:p>
            <a:pPr lvl="1">
              <a:lnSpc>
                <a:spcPct val="90000"/>
              </a:lnSpc>
            </a:pPr>
            <a:r>
              <a:rPr lang="en-US" altLang="en-US" sz="1905" dirty="0">
                <a:latin typeface="Arial" panose="020B0604020202020204" pitchFamily="34" charset="0"/>
                <a:cs typeface="Arial" panose="020B0604020202020204" pitchFamily="34" charset="0"/>
              </a:rPr>
              <a:t>Major Hub </a:t>
            </a:r>
          </a:p>
          <a:p>
            <a:pPr lvl="1">
              <a:lnSpc>
                <a:spcPct val="90000"/>
              </a:lnSpc>
            </a:pPr>
            <a:r>
              <a:rPr lang="en-US" altLang="en-US" sz="1905" dirty="0">
                <a:latin typeface="Arial" panose="020B0604020202020204" pitchFamily="34" charset="0"/>
                <a:cs typeface="Arial" panose="020B0604020202020204" pitchFamily="34" charset="0"/>
              </a:rPr>
              <a:t>25min</a:t>
            </a:r>
          </a:p>
          <a:p>
            <a:pPr>
              <a:lnSpc>
                <a:spcPct val="90000"/>
              </a:lnSpc>
            </a:pPr>
            <a:endParaRPr lang="en-US" altLang="en-US" sz="2286" dirty="0"/>
          </a:p>
          <a:p>
            <a:pPr>
              <a:lnSpc>
                <a:spcPct val="90000"/>
              </a:lnSpc>
            </a:pPr>
            <a:endParaRPr lang="en-US" altLang="en-US" sz="2667" dirty="0"/>
          </a:p>
        </p:txBody>
      </p:sp>
      <p:pic>
        <p:nvPicPr>
          <p:cNvPr id="653316" name="Picture 4" descr="Map of Michi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595" y="1759857"/>
            <a:ext cx="4801810" cy="4298346"/>
          </a:xfrm>
          <a:prstGeom prst="rect">
            <a:avLst/>
          </a:prstGeom>
          <a:noFill/>
          <a:extLst>
            <a:ext uri="{909E8E84-426E-40DD-AFC4-6F175D3DCCD1}">
              <a14:hiddenFill xmlns:a14="http://schemas.microsoft.com/office/drawing/2010/main">
                <a:solidFill>
                  <a:srgbClr val="FFFFFF"/>
                </a:solidFill>
              </a14:hiddenFill>
            </a:ext>
          </a:extLst>
        </p:spPr>
      </p:pic>
      <p:sp>
        <p:nvSpPr>
          <p:cNvPr id="653317" name="AutoShape 5"/>
          <p:cNvSpPr>
            <a:spLocks noChangeArrowheads="1"/>
          </p:cNvSpPr>
          <p:nvPr/>
        </p:nvSpPr>
        <p:spPr bwMode="auto">
          <a:xfrm>
            <a:off x="8610299" y="5170714"/>
            <a:ext cx="228297" cy="217714"/>
          </a:xfrm>
          <a:prstGeom prst="star5">
            <a:avLst/>
          </a:prstGeom>
          <a:solidFill>
            <a:srgbClr val="FE1A1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14"/>
          </a:p>
        </p:txBody>
      </p:sp>
    </p:spTree>
    <p:extLst>
      <p:ext uri="{BB962C8B-B14F-4D97-AF65-F5344CB8AC3E}">
        <p14:creationId xmlns:p14="http://schemas.microsoft.com/office/powerpoint/2010/main" val="3542590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eme1">
  <a:themeElements>
    <a:clrScheme name="">
      <a:dk1>
        <a:srgbClr val="919191"/>
      </a:dk1>
      <a:lt1>
        <a:srgbClr val="FFFFFF"/>
      </a:lt1>
      <a:dk2>
        <a:srgbClr val="081D58"/>
      </a:dk2>
      <a:lt2>
        <a:srgbClr val="000000"/>
      </a:lt2>
      <a:accent1>
        <a:srgbClr val="FFFFFF"/>
      </a:accent1>
      <a:accent2>
        <a:srgbClr val="00AE00"/>
      </a:accent2>
      <a:accent3>
        <a:srgbClr val="AAABB4"/>
      </a:accent3>
      <a:accent4>
        <a:srgbClr val="DADADA"/>
      </a:accent4>
      <a:accent5>
        <a:srgbClr val="FFFFFF"/>
      </a:accent5>
      <a:accent6>
        <a:srgbClr val="009D00"/>
      </a:accent6>
      <a:hlink>
        <a:srgbClr val="FC0128"/>
      </a:hlink>
      <a:folHlink>
        <a:srgbClr val="CECECE"/>
      </a:folHlink>
    </a:clrScheme>
    <a:fontScheme name="Rotary Club Slides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Rotary Club Slides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otary Club Slides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otary Club Slides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otary Club Slides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otary Club Slides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otary Club Slides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otary Club Slides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1697</Words>
  <Application>Microsoft Office PowerPoint</Application>
  <PresentationFormat>Widescreen</PresentationFormat>
  <Paragraphs>276</Paragraphs>
  <Slides>37</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ＭＳ Ｐゴシック</vt:lpstr>
      <vt:lpstr>Arial</vt:lpstr>
      <vt:lpstr>Calibri</vt:lpstr>
      <vt:lpstr>Courier New</vt:lpstr>
      <vt:lpstr>Symbol</vt:lpstr>
      <vt:lpstr>Times</vt:lpstr>
      <vt:lpstr>Times New Roman</vt:lpstr>
      <vt:lpstr>Wingdings</vt:lpstr>
      <vt:lpstr>1_Theme1</vt:lpstr>
      <vt:lpstr>Image</vt:lpstr>
      <vt:lpstr>Establishing CF Centers, Standards and Challenges</vt:lpstr>
      <vt:lpstr>Samya Nasr, M.D., C.P.I.  Professor of Pediatrics Director, Cystic Fibrosis Center President, Michigan Thoracic Society Coordinator, State of Michigan CF NBS Program University of Michigan Medical School Ann Arbor, Michigan, USA </vt:lpstr>
      <vt:lpstr>Outlines</vt:lpstr>
      <vt:lpstr>What Is A CF Center</vt:lpstr>
      <vt:lpstr>What Is A CF Center- Continue</vt:lpstr>
      <vt:lpstr>Where are CFF-accredited care programs?</vt:lpstr>
      <vt:lpstr>          What is the CF Center Structure  Minimum Requirement</vt:lpstr>
      <vt:lpstr>Guidelines for Personnel Time  Allotments to CF Centers</vt:lpstr>
      <vt:lpstr>University of Michigan CF Center Where we are:</vt:lpstr>
      <vt:lpstr>University of Michigan- CS Mott  Children’s Hospital</vt:lpstr>
      <vt:lpstr>CF Center Director</vt:lpstr>
      <vt:lpstr>  Role of the CF Center Coordinator </vt:lpstr>
      <vt:lpstr>  Role of the CF Center Nurse </vt:lpstr>
      <vt:lpstr>CF Center Nurses</vt:lpstr>
      <vt:lpstr>CF Center Dietitian </vt:lpstr>
      <vt:lpstr>  Role of the CF Center Social Worker </vt:lpstr>
      <vt:lpstr>CF Center Research Coordinators </vt:lpstr>
      <vt:lpstr>CF Center Administrator</vt:lpstr>
      <vt:lpstr>  CFF Requirements for Accreditation</vt:lpstr>
      <vt:lpstr>      Establishing CF Center, Challenges</vt:lpstr>
      <vt:lpstr>Primary CF Microbiology</vt:lpstr>
      <vt:lpstr>Current Updates on Infection Prevention &amp; Control (IP&amp;C) </vt:lpstr>
      <vt:lpstr>Current Updates- Continue</vt:lpstr>
      <vt:lpstr>IC&amp; P in Clinic</vt:lpstr>
      <vt:lpstr>PowerPoint Presentation</vt:lpstr>
      <vt:lpstr>Current Updates- Continue</vt:lpstr>
      <vt:lpstr>PowerPoint Presentation</vt:lpstr>
      <vt:lpstr>Current Updates- Continue</vt:lpstr>
      <vt:lpstr>Current Updates- Current</vt:lpstr>
      <vt:lpstr>What is the  CF Foundation  Patient Registry?</vt:lpstr>
      <vt:lpstr>How has the CFF Registry grown?</vt:lpstr>
      <vt:lpstr>The CFF Registry Today</vt:lpstr>
      <vt:lpstr>Yearly CF Registry Report</vt:lpstr>
      <vt:lpstr>Summary Medications</vt:lpstr>
      <vt:lpstr>How have we partnered to create change?</vt:lpstr>
      <vt:lpstr>Current challenges</vt:lpstr>
      <vt:lpstr>THANK                                YOU</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CF Centers, Standards and Challenges</dc:title>
  <dc:creator>Nasr, Samya (samya)</dc:creator>
  <cp:lastModifiedBy>Nasr, Samya (samya)</cp:lastModifiedBy>
  <cp:revision>67</cp:revision>
  <dcterms:created xsi:type="dcterms:W3CDTF">2018-01-02T17:37:39Z</dcterms:created>
  <dcterms:modified xsi:type="dcterms:W3CDTF">2018-03-12T11:17:27Z</dcterms:modified>
</cp:coreProperties>
</file>