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ddle East Cystic Fibrosis Association MECFA" initials="MECFAM" lastIdx="3" clrIdx="0">
    <p:extLst>
      <p:ext uri="{19B8F6BF-5375-455C-9EA6-DF929625EA0E}">
        <p15:presenceInfo xmlns:p15="http://schemas.microsoft.com/office/powerpoint/2012/main" userId="8fa5b6030c9116d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18T18:47:32.186" idx="1">
    <p:pos x="10" y="10"/>
    <p:text>Cystic Fibrosis International Drugs and Equipment Agency, CF-IDEA A not for profit drug distribution agency supplying low cost Cystic Fibrosis essential drugs and equipment to countries and health facilities with limited financial resources.</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3-18T18:52:48.370" idx="2">
    <p:pos x="10" y="10"/>
    <p:text>Recent medical advancements and specialty drugs have improved survival but have also increased costs. In developing countries, 3rd party - for profit distributors and agents add to these costs and often operate without restrictions or moderation when setting prices. 
​
Babies  born with CF in countries where basic care and essential therapies are not available,  live short lives filled with pain and suffering.  CF-IDEA works to ensure people with CF in developing countries have access to basic life saving quality medication and equipment. We act as a distributor to Ministries and health facilities offering substantial discounts, donations and unrestricted supplies of essential CF drugs and equipment.</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3-18T19:09:29.791" idx="3">
    <p:pos x="7115" y="525"/>
    <p:text>NGOs - sometimes known as the “third sector” - play an important role in the financing and provision of health services in developing countries. Besides having a direct role in financing and provision, “third sector” agents such as CF-IDEA and our partners, critically influence the policy and regulatory framework.
Through networking and lobbying, with partner organizations, we affect government policy and legislation. We also perform a watchdog role by monitoring the implementation of policies and regulation that impact CF patients access to essential drugs and equipment. 
CF-IDEA works with international aid organizations, local charities, health facilities and health ministries to provide patients with the basic medication and equipment they need to live longer, healthier,  more productive lives. We provide quality low cost therapies, offer generic alternatives and ensure uninterrupted access to drugs and equipment.</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3-18T19:09:29.791" idx="3">
    <p:pos x="7115" y="525"/>
    <p:text>NGOs - sometimes known as the “third sector” - play an important role in the financing and provision of health services in developing countries. Besides having a direct role in financing and provision, “third sector” agents such as CF-IDEA and our partners, critically influence the policy and regulatory framework.
Through networking and lobbying, with partner organizations, we affect government policy and legislation. We also perform a watchdog role by monitoring the implementation of policies and regulation that impact CF patients access to essential drugs and equipment. 
CF-IDEA works with international aid organizations, local charities, health facilities and health ministries to provide patients with the basic medication and equipment they need to live longer, healthier,  more productive lives. We provide quality low cost therapies, offer generic alternatives and ensure uninterrupted access to drugs and equipment.</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4ADD2D-1FCD-4903-B03A-58EB298B3692}"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225161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4ADD2D-1FCD-4903-B03A-58EB298B3692}"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89340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4ADD2D-1FCD-4903-B03A-58EB298B3692}"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267708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4ADD2D-1FCD-4903-B03A-58EB298B3692}"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50194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4ADD2D-1FCD-4903-B03A-58EB298B3692}"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146075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4ADD2D-1FCD-4903-B03A-58EB298B3692}"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86821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4ADD2D-1FCD-4903-B03A-58EB298B3692}"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415901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4ADD2D-1FCD-4903-B03A-58EB298B3692}"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201553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ADD2D-1FCD-4903-B03A-58EB298B3692}"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366703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4ADD2D-1FCD-4903-B03A-58EB298B3692}"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307578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4ADD2D-1FCD-4903-B03A-58EB298B3692}"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4D7B9-03A4-451D-A450-4D91E85A1D9C}" type="slidenum">
              <a:rPr lang="en-US" smtClean="0"/>
              <a:t>‹#›</a:t>
            </a:fld>
            <a:endParaRPr lang="en-US"/>
          </a:p>
        </p:txBody>
      </p:sp>
    </p:spTree>
    <p:extLst>
      <p:ext uri="{BB962C8B-B14F-4D97-AF65-F5344CB8AC3E}">
        <p14:creationId xmlns:p14="http://schemas.microsoft.com/office/powerpoint/2010/main" val="153681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ADD2D-1FCD-4903-B03A-58EB298B3692}"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4D7B9-03A4-451D-A450-4D91E85A1D9C}" type="slidenum">
              <a:rPr lang="en-US" smtClean="0"/>
              <a:t>‹#›</a:t>
            </a:fld>
            <a:endParaRPr lang="en-US"/>
          </a:p>
        </p:txBody>
      </p:sp>
    </p:spTree>
    <p:extLst>
      <p:ext uri="{BB962C8B-B14F-4D97-AF65-F5344CB8AC3E}">
        <p14:creationId xmlns:p14="http://schemas.microsoft.com/office/powerpoint/2010/main" val="883776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cfdrugs.org/" TargetMode="External"/><Relationship Id="rId2" Type="http://schemas.openxmlformats.org/officeDocument/2006/relationships/image" Target="../media/image9.jpg"/><Relationship Id="rId1" Type="http://schemas.openxmlformats.org/officeDocument/2006/relationships/slideLayout" Target="../slideLayouts/slideLayout1.xml"/><Relationship Id="rId5" Type="http://schemas.openxmlformats.org/officeDocument/2006/relationships/hyperlink" Target="mailto:stella@cfdrugs.org" TargetMode="External"/><Relationship Id="rId4" Type="http://schemas.openxmlformats.org/officeDocument/2006/relationships/hyperlink" Target="mailto:cnoke@cfdrug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424B6-5414-4E74-962F-0C908792B7A4}"/>
              </a:ext>
            </a:extLst>
          </p:cNvPr>
          <p:cNvSpPr>
            <a:spLocks noGrp="1"/>
          </p:cNvSpPr>
          <p:nvPr>
            <p:ph type="ctrTitle"/>
          </p:nvPr>
        </p:nvSpPr>
        <p:spPr>
          <a:xfrm>
            <a:off x="526073" y="4756638"/>
            <a:ext cx="11139854" cy="930447"/>
          </a:xfrm>
        </p:spPr>
        <p:txBody>
          <a:bodyPr>
            <a:normAutofit/>
          </a:bodyPr>
          <a:lstStyle/>
          <a:p>
            <a:r>
              <a:rPr lang="en-US" sz="5400" dirty="0">
                <a:solidFill>
                  <a:srgbClr val="FFFFFF"/>
                </a:solidFill>
              </a:rPr>
              <a:t>CF-IDEA</a:t>
            </a:r>
          </a:p>
        </p:txBody>
      </p:sp>
      <p:sp>
        <p:nvSpPr>
          <p:cNvPr id="3" name="Subtitle 2">
            <a:extLst>
              <a:ext uri="{FF2B5EF4-FFF2-40B4-BE49-F238E27FC236}">
                <a16:creationId xmlns:a16="http://schemas.microsoft.com/office/drawing/2014/main" id="{CA256EC2-0B78-484B-BF7E-8F3BE4D5E6C2}"/>
              </a:ext>
            </a:extLst>
          </p:cNvPr>
          <p:cNvSpPr>
            <a:spLocks noGrp="1"/>
          </p:cNvSpPr>
          <p:nvPr>
            <p:ph type="subTitle" idx="1"/>
          </p:nvPr>
        </p:nvSpPr>
        <p:spPr>
          <a:xfrm>
            <a:off x="1524000" y="5815698"/>
            <a:ext cx="9144000" cy="420001"/>
          </a:xfrm>
        </p:spPr>
        <p:txBody>
          <a:bodyPr>
            <a:normAutofit/>
          </a:bodyPr>
          <a:lstStyle/>
          <a:p>
            <a:r>
              <a:rPr lang="en-US" sz="2000" dirty="0">
                <a:solidFill>
                  <a:schemeClr val="accent1">
                    <a:lumMod val="75000"/>
                  </a:schemeClr>
                </a:solidFill>
              </a:rPr>
              <a:t>Cystic Fibrosis International Drugs and Equipment Agency</a:t>
            </a:r>
          </a:p>
        </p:txBody>
      </p:sp>
      <p:pic>
        <p:nvPicPr>
          <p:cNvPr id="7" name="Picture 6">
            <a:extLst>
              <a:ext uri="{FF2B5EF4-FFF2-40B4-BE49-F238E27FC236}">
                <a16:creationId xmlns:a16="http://schemas.microsoft.com/office/drawing/2014/main" id="{21A5B510-F98D-40E6-83FC-CB474C9492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045" y="882826"/>
            <a:ext cx="7106910" cy="3997637"/>
          </a:xfrm>
          <a:prstGeom prst="rect">
            <a:avLst/>
          </a:prstGeom>
        </p:spPr>
      </p:pic>
      <p:sp>
        <p:nvSpPr>
          <p:cNvPr id="8" name="TextBox 7">
            <a:extLst>
              <a:ext uri="{FF2B5EF4-FFF2-40B4-BE49-F238E27FC236}">
                <a16:creationId xmlns:a16="http://schemas.microsoft.com/office/drawing/2014/main" id="{6375C2F0-8C09-46F4-8AEA-7D5ACB5C03E9}"/>
              </a:ext>
            </a:extLst>
          </p:cNvPr>
          <p:cNvSpPr txBox="1"/>
          <p:nvPr/>
        </p:nvSpPr>
        <p:spPr>
          <a:xfrm>
            <a:off x="7118340" y="1803027"/>
            <a:ext cx="3250223" cy="1323439"/>
          </a:xfrm>
          <a:prstGeom prst="rect">
            <a:avLst/>
          </a:prstGeom>
          <a:noFill/>
        </p:spPr>
        <p:txBody>
          <a:bodyPr wrap="square" rtlCol="0">
            <a:spAutoFit/>
          </a:bodyPr>
          <a:lstStyle/>
          <a:p>
            <a:r>
              <a:rPr lang="en-US" sz="4000" dirty="0">
                <a:solidFill>
                  <a:srgbClr val="FF0000"/>
                </a:solidFill>
              </a:rPr>
              <a:t>Hope is where the heart is</a:t>
            </a:r>
          </a:p>
        </p:txBody>
      </p:sp>
      <p:pic>
        <p:nvPicPr>
          <p:cNvPr id="10" name="Picture 9">
            <a:extLst>
              <a:ext uri="{FF2B5EF4-FFF2-40B4-BE49-F238E27FC236}">
                <a16:creationId xmlns:a16="http://schemas.microsoft.com/office/drawing/2014/main" id="{B7EEFE39-D035-4E0E-B0F8-55EF93017C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1788" y="2522234"/>
            <a:ext cx="946212" cy="946212"/>
          </a:xfrm>
          <a:prstGeom prst="rect">
            <a:avLst/>
          </a:prstGeom>
        </p:spPr>
      </p:pic>
    </p:spTree>
    <p:extLst>
      <p:ext uri="{BB962C8B-B14F-4D97-AF65-F5344CB8AC3E}">
        <p14:creationId xmlns:p14="http://schemas.microsoft.com/office/powerpoint/2010/main" val="37732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1EB8B02-735E-4BB6-907A-367D33F445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1B5F29D9-3E82-48D2-9E1F-F90A4A241EEF}"/>
              </a:ext>
            </a:extLst>
          </p:cNvPr>
          <p:cNvSpPr>
            <a:spLocks noGrp="1"/>
          </p:cNvSpPr>
          <p:nvPr>
            <p:ph type="title"/>
          </p:nvPr>
        </p:nvSpPr>
        <p:spPr>
          <a:xfrm>
            <a:off x="8022021" y="3231931"/>
            <a:ext cx="3852041" cy="1834056"/>
          </a:xfrm>
        </p:spPr>
        <p:txBody>
          <a:bodyPr vert="horz" lIns="91440" tIns="45720" rIns="91440" bIns="45720" rtlCol="0" anchor="b">
            <a:normAutofit/>
          </a:bodyPr>
          <a:lstStyle/>
          <a:p>
            <a:pPr algn="ctr"/>
            <a:r>
              <a:rPr lang="en-US" sz="4000" dirty="0"/>
              <a:t>A not for profit solution to high cost  CF therapies</a:t>
            </a:r>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9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562918-A560-49F6-97BD-B845B07D3F0D}"/>
              </a:ext>
            </a:extLst>
          </p:cNvPr>
          <p:cNvSpPr txBox="1"/>
          <p:nvPr/>
        </p:nvSpPr>
        <p:spPr>
          <a:xfrm>
            <a:off x="648931" y="634182"/>
            <a:ext cx="3651466" cy="5589638"/>
          </a:xfrm>
          <a:prstGeom prst="rect">
            <a:avLst/>
          </a:prstGeom>
        </p:spPr>
        <p:txBody>
          <a:bodyPr vert="horz" lIns="91440" tIns="45720" rIns="91440" bIns="45720" rtlCol="0">
            <a:normAutofit lnSpcReduction="10000"/>
          </a:bodyPr>
          <a:lstStyle/>
          <a:p>
            <a:pPr marL="285750" indent="-228600" defTabSz="914400">
              <a:lnSpc>
                <a:spcPct val="90000"/>
              </a:lnSpc>
              <a:spcAft>
                <a:spcPts val="600"/>
              </a:spcAft>
              <a:buFont typeface="Arial" panose="020B0604020202020204" pitchFamily="34" charset="0"/>
              <a:buChar char="•"/>
            </a:pPr>
            <a:r>
              <a:rPr lang="en-US" sz="2400" dirty="0"/>
              <a:t>Advancements in CF therapies are raising the costs</a:t>
            </a:r>
          </a:p>
          <a:p>
            <a:pPr marL="285750" indent="-228600" defTabSz="914400">
              <a:lnSpc>
                <a:spcPct val="90000"/>
              </a:lnSpc>
              <a:spcAft>
                <a:spcPts val="600"/>
              </a:spcAft>
              <a:buFont typeface="Arial" panose="020B0604020202020204" pitchFamily="34" charset="0"/>
              <a:buChar char="•"/>
            </a:pPr>
            <a:r>
              <a:rPr lang="en-US" sz="2400" dirty="0"/>
              <a:t>In developing countries, 3</a:t>
            </a:r>
            <a:r>
              <a:rPr lang="en-US" sz="2400" baseline="30000" dirty="0"/>
              <a:t>rd</a:t>
            </a:r>
            <a:r>
              <a:rPr lang="en-US" sz="2400" dirty="0"/>
              <a:t> party for profit companies drive the prices up</a:t>
            </a:r>
          </a:p>
          <a:p>
            <a:pPr marL="285750" indent="-228600" defTabSz="914400">
              <a:lnSpc>
                <a:spcPct val="90000"/>
              </a:lnSpc>
              <a:spcAft>
                <a:spcPts val="600"/>
              </a:spcAft>
              <a:buFont typeface="Arial" panose="020B0604020202020204" pitchFamily="34" charset="0"/>
              <a:buChar char="•"/>
            </a:pPr>
            <a:r>
              <a:rPr lang="en-US" sz="2400" dirty="0"/>
              <a:t>Babies born with CF without essential therapies live short lives filled with suffering. </a:t>
            </a:r>
          </a:p>
          <a:p>
            <a:pPr marL="285750" indent="-228600" defTabSz="914400">
              <a:lnSpc>
                <a:spcPct val="90000"/>
              </a:lnSpc>
              <a:spcAft>
                <a:spcPts val="600"/>
              </a:spcAft>
              <a:buFont typeface="Arial" panose="020B0604020202020204" pitchFamily="34" charset="0"/>
              <a:buChar char="•"/>
            </a:pPr>
            <a:r>
              <a:rPr lang="en-US" sz="2400" dirty="0"/>
              <a:t>CF-IDEA is a not for profit distributor working as a partner to MoH, patients and clinicians in developing countries</a:t>
            </a:r>
          </a:p>
          <a:p>
            <a:pPr indent="-228600" defTabSz="914400">
              <a:lnSpc>
                <a:spcPct val="90000"/>
              </a:lnSpc>
              <a:spcAft>
                <a:spcPts val="600"/>
              </a:spcAft>
              <a:buFont typeface="Arial" panose="020B0604020202020204" pitchFamily="34" charset="0"/>
              <a:buChar char="•"/>
            </a:pPr>
            <a:endParaRPr lang="en-US" dirty="0"/>
          </a:p>
        </p:txBody>
      </p:sp>
      <p:pic>
        <p:nvPicPr>
          <p:cNvPr id="7" name="Picture 6" descr="A picture containing person, indoor, sitting, wall&#10;&#10;Description automatically generated">
            <a:extLst>
              <a:ext uri="{FF2B5EF4-FFF2-40B4-BE49-F238E27FC236}">
                <a16:creationId xmlns:a16="http://schemas.microsoft.com/office/drawing/2014/main" id="{D10AD477-CDF8-4450-A1E8-3E0172D96758}"/>
              </a:ext>
            </a:extLst>
          </p:cNvPr>
          <p:cNvPicPr>
            <a:picLocks noChangeAspect="1"/>
          </p:cNvPicPr>
          <p:nvPr/>
        </p:nvPicPr>
        <p:blipFill rotWithShape="1">
          <a:blip r:embed="rId2">
            <a:extLst>
              <a:ext uri="{28A0092B-C50C-407E-A947-70E740481C1C}">
                <a14:useLocalDpi xmlns:a14="http://schemas.microsoft.com/office/drawing/2010/main" val="0"/>
              </a:ext>
            </a:extLst>
          </a:blip>
          <a:srcRect l="9243" r="17242" b="-1"/>
          <a:stretch/>
        </p:blipFill>
        <p:spPr>
          <a:xfrm>
            <a:off x="4639056" y="10"/>
            <a:ext cx="7552944" cy="6857990"/>
          </a:xfrm>
          <a:prstGeom prst="rect">
            <a:avLst/>
          </a:prstGeom>
          <a:effectLst/>
        </p:spPr>
      </p:pic>
    </p:spTree>
    <p:extLst>
      <p:ext uri="{BB962C8B-B14F-4D97-AF65-F5344CB8AC3E}">
        <p14:creationId xmlns:p14="http://schemas.microsoft.com/office/powerpoint/2010/main" val="185768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erson with purple hair&#10;&#10;Description automatically generated">
            <a:extLst>
              <a:ext uri="{FF2B5EF4-FFF2-40B4-BE49-F238E27FC236}">
                <a16:creationId xmlns:a16="http://schemas.microsoft.com/office/drawing/2014/main" id="{6C703AFB-4651-4529-BD39-6AB1AD7E9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92" y="127000"/>
            <a:ext cx="5213091" cy="6731000"/>
          </a:xfrm>
          <a:prstGeom prst="rect">
            <a:avLst/>
          </a:prstGeom>
        </p:spPr>
      </p:pic>
      <p:sp>
        <p:nvSpPr>
          <p:cNvPr id="4" name="TextBox 3">
            <a:extLst>
              <a:ext uri="{FF2B5EF4-FFF2-40B4-BE49-F238E27FC236}">
                <a16:creationId xmlns:a16="http://schemas.microsoft.com/office/drawing/2014/main" id="{5E32FAC8-C9AF-4624-8740-808B5AEF6633}"/>
              </a:ext>
            </a:extLst>
          </p:cNvPr>
          <p:cNvSpPr txBox="1"/>
          <p:nvPr/>
        </p:nvSpPr>
        <p:spPr>
          <a:xfrm>
            <a:off x="5466080" y="792480"/>
            <a:ext cx="5953760" cy="5693866"/>
          </a:xfrm>
          <a:prstGeom prst="rect">
            <a:avLst/>
          </a:prstGeom>
          <a:noFill/>
        </p:spPr>
        <p:txBody>
          <a:bodyPr wrap="square" rtlCol="0">
            <a:spAutoFit/>
          </a:bodyPr>
          <a:lstStyle/>
          <a:p>
            <a:pPr marL="285750" indent="-285750">
              <a:buFont typeface="Courier New" panose="02070309020205020404" pitchFamily="49" charset="0"/>
              <a:buChar char="o"/>
            </a:pPr>
            <a:r>
              <a:rPr lang="en-US" sz="2800" dirty="0"/>
              <a:t>CF-IDEA resources low cost therapies and generic alternatives</a:t>
            </a:r>
          </a:p>
          <a:p>
            <a:pPr marL="285750" indent="-285750">
              <a:buFont typeface="Courier New" panose="02070309020205020404" pitchFamily="49" charset="0"/>
              <a:buChar char="o"/>
            </a:pPr>
            <a:r>
              <a:rPr lang="en-US" sz="2800" dirty="0"/>
              <a:t>We work directly with MoH as a partner</a:t>
            </a:r>
          </a:p>
          <a:p>
            <a:pPr marL="285750" indent="-285750">
              <a:buFont typeface="Courier New" panose="02070309020205020404" pitchFamily="49" charset="0"/>
              <a:buChar char="o"/>
            </a:pPr>
            <a:r>
              <a:rPr lang="en-US" sz="2800" dirty="0"/>
              <a:t>We negotiate low priced products directly from the source by-passing 3</a:t>
            </a:r>
            <a:r>
              <a:rPr lang="en-US" sz="2800" baseline="30000" dirty="0"/>
              <a:t>rd</a:t>
            </a:r>
            <a:r>
              <a:rPr lang="en-US" sz="2800" dirty="0"/>
              <a:t> party for profit distributors</a:t>
            </a:r>
          </a:p>
          <a:p>
            <a:pPr marL="285750" indent="-285750">
              <a:buFont typeface="Courier New" panose="02070309020205020404" pitchFamily="49" charset="0"/>
              <a:buChar char="o"/>
            </a:pPr>
            <a:r>
              <a:rPr lang="en-US" sz="2800" dirty="0"/>
              <a:t>We work with the MoH to avoid registration costs and expensive custom tax</a:t>
            </a:r>
          </a:p>
          <a:p>
            <a:pPr marL="285750" indent="-285750">
              <a:buFont typeface="Courier New" panose="02070309020205020404" pitchFamily="49" charset="0"/>
              <a:buChar char="o"/>
            </a:pPr>
            <a:r>
              <a:rPr lang="en-US" sz="2800" dirty="0"/>
              <a:t>We use our bulk purchasing power to secure donation to support patients and organizations like MECFA. </a:t>
            </a:r>
          </a:p>
        </p:txBody>
      </p:sp>
    </p:spTree>
    <p:extLst>
      <p:ext uri="{BB962C8B-B14F-4D97-AF65-F5344CB8AC3E}">
        <p14:creationId xmlns:p14="http://schemas.microsoft.com/office/powerpoint/2010/main" val="393135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703AFB-4651-4529-BD39-6AB1AD7E9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57760" cy="7067530"/>
          </a:xfrm>
          <a:prstGeom prst="rect">
            <a:avLst/>
          </a:prstGeom>
        </p:spPr>
      </p:pic>
      <p:sp>
        <p:nvSpPr>
          <p:cNvPr id="4" name="TextBox 3">
            <a:extLst>
              <a:ext uri="{FF2B5EF4-FFF2-40B4-BE49-F238E27FC236}">
                <a16:creationId xmlns:a16="http://schemas.microsoft.com/office/drawing/2014/main" id="{5E32FAC8-C9AF-4624-8740-808B5AEF6633}"/>
              </a:ext>
            </a:extLst>
          </p:cNvPr>
          <p:cNvSpPr txBox="1"/>
          <p:nvPr/>
        </p:nvSpPr>
        <p:spPr>
          <a:xfrm>
            <a:off x="6096000" y="396240"/>
            <a:ext cx="5638800" cy="5262979"/>
          </a:xfrm>
          <a:prstGeom prst="rect">
            <a:avLst/>
          </a:prstGeom>
          <a:solidFill>
            <a:schemeClr val="bg2"/>
          </a:solidFill>
        </p:spPr>
        <p:txBody>
          <a:bodyPr wrap="square" rtlCol="0">
            <a:spAutoFit/>
          </a:bodyPr>
          <a:lstStyle/>
          <a:p>
            <a:pPr marL="285750" indent="-285750">
              <a:buFont typeface="Courier New" panose="02070309020205020404" pitchFamily="49" charset="0"/>
              <a:buChar char="o"/>
            </a:pPr>
            <a:r>
              <a:rPr lang="en-US" sz="2800" dirty="0"/>
              <a:t>NGO’s or the 3</a:t>
            </a:r>
            <a:r>
              <a:rPr lang="en-US" sz="2800" baseline="30000" dirty="0"/>
              <a:t>rd</a:t>
            </a:r>
            <a:r>
              <a:rPr lang="en-US" sz="2800" dirty="0"/>
              <a:t> sector play an important role in developing countries.</a:t>
            </a:r>
          </a:p>
          <a:p>
            <a:pPr marL="285750" indent="-285750">
              <a:buFont typeface="Courier New" panose="02070309020205020404" pitchFamily="49" charset="0"/>
              <a:buChar char="o"/>
            </a:pPr>
            <a:r>
              <a:rPr lang="en-US" sz="2800" dirty="0"/>
              <a:t>Networking and lobbying with partners like MECFA, we affect government policy and legislation.</a:t>
            </a:r>
          </a:p>
          <a:p>
            <a:pPr marL="285750" indent="-285750">
              <a:buFont typeface="Courier New" panose="02070309020205020404" pitchFamily="49" charset="0"/>
              <a:buChar char="o"/>
            </a:pPr>
            <a:r>
              <a:rPr lang="en-US" sz="2800" dirty="0"/>
              <a:t> We work with charities, health facilities and MoH.</a:t>
            </a:r>
          </a:p>
          <a:p>
            <a:pPr marL="285750" indent="-285750">
              <a:buFont typeface="Courier New" panose="02070309020205020404" pitchFamily="49" charset="0"/>
              <a:buChar char="o"/>
            </a:pPr>
            <a:r>
              <a:rPr lang="en-US" sz="2800" dirty="0"/>
              <a:t>We provide quality and approved therapies.</a:t>
            </a:r>
          </a:p>
          <a:p>
            <a:pPr marL="285750" indent="-285750">
              <a:buFont typeface="Courier New" panose="02070309020205020404" pitchFamily="49" charset="0"/>
              <a:buChar char="o"/>
            </a:pPr>
            <a:r>
              <a:rPr lang="en-US" sz="2800" dirty="0"/>
              <a:t>We provide uninterrupted access to the essentials.</a:t>
            </a:r>
          </a:p>
        </p:txBody>
      </p:sp>
    </p:spTree>
    <p:extLst>
      <p:ext uri="{BB962C8B-B14F-4D97-AF65-F5344CB8AC3E}">
        <p14:creationId xmlns:p14="http://schemas.microsoft.com/office/powerpoint/2010/main" val="275001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703AFB-4651-4529-BD39-6AB1AD7E9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213091" cy="3649132"/>
          </a:xfrm>
          <a:prstGeom prst="rect">
            <a:avLst/>
          </a:prstGeom>
        </p:spPr>
      </p:pic>
      <p:sp>
        <p:nvSpPr>
          <p:cNvPr id="4" name="TextBox 3">
            <a:extLst>
              <a:ext uri="{FF2B5EF4-FFF2-40B4-BE49-F238E27FC236}">
                <a16:creationId xmlns:a16="http://schemas.microsoft.com/office/drawing/2014/main" id="{5E32FAC8-C9AF-4624-8740-808B5AEF6633}"/>
              </a:ext>
            </a:extLst>
          </p:cNvPr>
          <p:cNvSpPr txBox="1"/>
          <p:nvPr/>
        </p:nvSpPr>
        <p:spPr>
          <a:xfrm>
            <a:off x="5740400" y="366623"/>
            <a:ext cx="5953760" cy="6124754"/>
          </a:xfrm>
          <a:prstGeom prst="rect">
            <a:avLst/>
          </a:prstGeom>
          <a:noFill/>
        </p:spPr>
        <p:txBody>
          <a:bodyPr wrap="square" rtlCol="0">
            <a:spAutoFit/>
          </a:bodyPr>
          <a:lstStyle/>
          <a:p>
            <a:pPr marL="285750" indent="-285750">
              <a:buFont typeface="Courier New" panose="02070309020205020404" pitchFamily="49" charset="0"/>
              <a:buChar char="o"/>
            </a:pPr>
            <a:r>
              <a:rPr lang="en-US" sz="2800" dirty="0"/>
              <a:t>As a not for profit we can use our network to resource large tax deductible product  donations from Pharma to distribute to our partner countries.</a:t>
            </a:r>
          </a:p>
          <a:p>
            <a:pPr marL="285750" indent="-285750">
              <a:buFont typeface="Courier New" panose="02070309020205020404" pitchFamily="49" charset="0"/>
              <a:buChar char="o"/>
            </a:pPr>
            <a:r>
              <a:rPr lang="en-US" sz="2800" dirty="0"/>
              <a:t>We are currently partnering with MECFA to open access inhaled tobramycin, vitamins, nebulizers and flutters in Palestine.</a:t>
            </a:r>
          </a:p>
          <a:p>
            <a:pPr marL="285750" indent="-285750">
              <a:buFont typeface="Courier New" panose="02070309020205020404" pitchFamily="49" charset="0"/>
              <a:buChar char="o"/>
            </a:pPr>
            <a:r>
              <a:rPr lang="en-US" sz="2800" dirty="0"/>
              <a:t>And partnering with DR </a:t>
            </a:r>
            <a:r>
              <a:rPr lang="en-US" sz="2800" dirty="0" err="1"/>
              <a:t>Awad</a:t>
            </a:r>
            <a:r>
              <a:rPr lang="en-US" sz="2800" dirty="0"/>
              <a:t> and MECFA in Jordan to lobby for inhalation therapy to treat PA, vitamins and provide CF  nebulizers.</a:t>
            </a:r>
          </a:p>
          <a:p>
            <a:endParaRPr lang="en-US" sz="2800" dirty="0"/>
          </a:p>
        </p:txBody>
      </p:sp>
      <p:pic>
        <p:nvPicPr>
          <p:cNvPr id="5" name="Picture 4" descr="A person holding a baby&#10;&#10;Description automatically generated">
            <a:extLst>
              <a:ext uri="{FF2B5EF4-FFF2-40B4-BE49-F238E27FC236}">
                <a16:creationId xmlns:a16="http://schemas.microsoft.com/office/drawing/2014/main" id="{3FCA875B-504E-4EC1-B1DF-3E13113D8E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49132"/>
            <a:ext cx="5213091" cy="3469075"/>
          </a:xfrm>
          <a:prstGeom prst="rect">
            <a:avLst/>
          </a:prstGeom>
        </p:spPr>
      </p:pic>
    </p:spTree>
    <p:extLst>
      <p:ext uri="{BB962C8B-B14F-4D97-AF65-F5344CB8AC3E}">
        <p14:creationId xmlns:p14="http://schemas.microsoft.com/office/powerpoint/2010/main" val="111330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703AFB-4651-4529-BD39-6AB1AD7E9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57760" cy="7067530"/>
          </a:xfrm>
          <a:prstGeom prst="rect">
            <a:avLst/>
          </a:prstGeom>
        </p:spPr>
      </p:pic>
      <p:sp>
        <p:nvSpPr>
          <p:cNvPr id="4" name="TextBox 3">
            <a:extLst>
              <a:ext uri="{FF2B5EF4-FFF2-40B4-BE49-F238E27FC236}">
                <a16:creationId xmlns:a16="http://schemas.microsoft.com/office/drawing/2014/main" id="{5E32FAC8-C9AF-4624-8740-808B5AEF6633}"/>
              </a:ext>
            </a:extLst>
          </p:cNvPr>
          <p:cNvSpPr txBox="1"/>
          <p:nvPr/>
        </p:nvSpPr>
        <p:spPr>
          <a:xfrm>
            <a:off x="6096000" y="396240"/>
            <a:ext cx="5638800" cy="5262979"/>
          </a:xfrm>
          <a:prstGeom prst="rect">
            <a:avLst/>
          </a:prstGeom>
          <a:solidFill>
            <a:schemeClr val="bg2"/>
          </a:solidFill>
        </p:spPr>
        <p:txBody>
          <a:bodyPr wrap="square" rtlCol="0">
            <a:spAutoFit/>
          </a:bodyPr>
          <a:lstStyle/>
          <a:p>
            <a:pPr marL="285750" indent="-285750">
              <a:buFont typeface="Courier New" panose="02070309020205020404" pitchFamily="49" charset="0"/>
              <a:buChar char="o"/>
            </a:pPr>
            <a:r>
              <a:rPr lang="en-US" sz="2800" dirty="0"/>
              <a:t>NGO’s or the 3</a:t>
            </a:r>
            <a:r>
              <a:rPr lang="en-US" sz="2800" baseline="30000" dirty="0"/>
              <a:t>rd</a:t>
            </a:r>
            <a:r>
              <a:rPr lang="en-US" sz="2800" dirty="0"/>
              <a:t> sector play an important role in developing countries.</a:t>
            </a:r>
          </a:p>
          <a:p>
            <a:pPr marL="285750" indent="-285750">
              <a:buFont typeface="Courier New" panose="02070309020205020404" pitchFamily="49" charset="0"/>
              <a:buChar char="o"/>
            </a:pPr>
            <a:r>
              <a:rPr lang="en-US" sz="2800" dirty="0"/>
              <a:t>Networking and lobbying with partners like MECFA, we affect government policy and legislation.</a:t>
            </a:r>
          </a:p>
          <a:p>
            <a:pPr marL="285750" indent="-285750">
              <a:buFont typeface="Courier New" panose="02070309020205020404" pitchFamily="49" charset="0"/>
              <a:buChar char="o"/>
            </a:pPr>
            <a:r>
              <a:rPr lang="en-US" sz="2800" dirty="0"/>
              <a:t> We work with charities, health facilities and MoH.</a:t>
            </a:r>
          </a:p>
          <a:p>
            <a:pPr marL="285750" indent="-285750">
              <a:buFont typeface="Courier New" panose="02070309020205020404" pitchFamily="49" charset="0"/>
              <a:buChar char="o"/>
            </a:pPr>
            <a:r>
              <a:rPr lang="en-US" sz="2800" dirty="0"/>
              <a:t>We provide quality and approved therapies.</a:t>
            </a:r>
          </a:p>
          <a:p>
            <a:pPr marL="285750" indent="-285750">
              <a:buFont typeface="Courier New" panose="02070309020205020404" pitchFamily="49" charset="0"/>
              <a:buChar char="o"/>
            </a:pPr>
            <a:r>
              <a:rPr lang="en-US" sz="2800" dirty="0"/>
              <a:t>We provide uninterrupted access to the essentials.</a:t>
            </a:r>
          </a:p>
        </p:txBody>
      </p:sp>
    </p:spTree>
    <p:extLst>
      <p:ext uri="{BB962C8B-B14F-4D97-AF65-F5344CB8AC3E}">
        <p14:creationId xmlns:p14="http://schemas.microsoft.com/office/powerpoint/2010/main" val="192278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hand holding an apple&#10;&#10;Description automatically generated">
            <a:extLst>
              <a:ext uri="{FF2B5EF4-FFF2-40B4-BE49-F238E27FC236}">
                <a16:creationId xmlns:a16="http://schemas.microsoft.com/office/drawing/2014/main" id="{E1C7D9ED-31C8-4834-B6B6-1D15D205F0F2}"/>
              </a:ext>
            </a:extLst>
          </p:cNvPr>
          <p:cNvPicPr>
            <a:picLocks noChangeAspect="1"/>
          </p:cNvPicPr>
          <p:nvPr/>
        </p:nvPicPr>
        <p:blipFill>
          <a:blip r:embed="rId2">
            <a:alphaModFix amt="56000"/>
            <a:extLst>
              <a:ext uri="{28A0092B-C50C-407E-A947-70E740481C1C}">
                <a14:useLocalDpi xmlns:a14="http://schemas.microsoft.com/office/drawing/2010/main" val="0"/>
              </a:ext>
            </a:extLst>
          </a:blip>
          <a:stretch>
            <a:fillRect/>
          </a:stretch>
        </p:blipFill>
        <p:spPr>
          <a:xfrm>
            <a:off x="0" y="0"/>
            <a:ext cx="12192000" cy="8286427"/>
          </a:xfrm>
          <a:prstGeom prst="rect">
            <a:avLst/>
          </a:prstGeom>
        </p:spPr>
      </p:pic>
      <p:sp>
        <p:nvSpPr>
          <p:cNvPr id="2" name="Title 1">
            <a:extLst>
              <a:ext uri="{FF2B5EF4-FFF2-40B4-BE49-F238E27FC236}">
                <a16:creationId xmlns:a16="http://schemas.microsoft.com/office/drawing/2014/main" id="{E8B93B76-498B-484C-BB89-474F8279132D}"/>
              </a:ext>
            </a:extLst>
          </p:cNvPr>
          <p:cNvSpPr>
            <a:spLocks noGrp="1"/>
          </p:cNvSpPr>
          <p:nvPr>
            <p:ph type="ctrTitle"/>
          </p:nvPr>
        </p:nvSpPr>
        <p:spPr>
          <a:xfrm>
            <a:off x="1524000" y="2590799"/>
            <a:ext cx="9144000" cy="919163"/>
          </a:xfrm>
          <a:solidFill>
            <a:schemeClr val="bg2"/>
          </a:solidFill>
        </p:spPr>
        <p:txBody>
          <a:bodyPr/>
          <a:lstStyle/>
          <a:p>
            <a:r>
              <a:rPr lang="en-US" dirty="0"/>
              <a:t>Learn more about CF-IDEA </a:t>
            </a:r>
          </a:p>
        </p:txBody>
      </p:sp>
      <p:sp>
        <p:nvSpPr>
          <p:cNvPr id="3" name="Subtitle 2">
            <a:extLst>
              <a:ext uri="{FF2B5EF4-FFF2-40B4-BE49-F238E27FC236}">
                <a16:creationId xmlns:a16="http://schemas.microsoft.com/office/drawing/2014/main" id="{F8934F00-1F67-4124-BA11-A78EBE753207}"/>
              </a:ext>
            </a:extLst>
          </p:cNvPr>
          <p:cNvSpPr>
            <a:spLocks noGrp="1"/>
          </p:cNvSpPr>
          <p:nvPr>
            <p:ph type="subTitle" idx="1"/>
          </p:nvPr>
        </p:nvSpPr>
        <p:spPr>
          <a:xfrm>
            <a:off x="1524000" y="3602038"/>
            <a:ext cx="9502066" cy="2745496"/>
          </a:xfrm>
          <a:noFill/>
        </p:spPr>
        <p:txBody>
          <a:bodyPr>
            <a:normAutofit fontScale="62500" lnSpcReduction="20000"/>
          </a:bodyPr>
          <a:lstStyle/>
          <a:p>
            <a:r>
              <a:rPr lang="en-US" sz="6700" dirty="0"/>
              <a:t>Please visit our booth #  </a:t>
            </a:r>
            <a:endParaRPr lang="en-US" sz="6700" dirty="0">
              <a:hlinkClick r:id="rId3"/>
            </a:endParaRPr>
          </a:p>
          <a:p>
            <a:r>
              <a:rPr lang="en-US" sz="6700" dirty="0">
                <a:hlinkClick r:id="rId3"/>
              </a:rPr>
              <a:t>www.cfdrugs.org</a:t>
            </a:r>
            <a:endParaRPr lang="en-US" sz="6700" dirty="0"/>
          </a:p>
          <a:p>
            <a:r>
              <a:rPr lang="en-US" sz="6700" dirty="0"/>
              <a:t>Contact us at </a:t>
            </a:r>
            <a:r>
              <a:rPr lang="en-US" sz="6700" dirty="0">
                <a:hlinkClick r:id="rId4"/>
              </a:rPr>
              <a:t>cnoke@cfdrugs.org</a:t>
            </a:r>
            <a:r>
              <a:rPr lang="en-US" sz="6700" dirty="0"/>
              <a:t> or </a:t>
            </a:r>
            <a:r>
              <a:rPr lang="en-US" sz="6700" dirty="0">
                <a:hlinkClick r:id="rId5"/>
              </a:rPr>
              <a:t>stella@cfdrugs.org</a:t>
            </a:r>
            <a:endParaRPr lang="en-US" sz="6700" dirty="0"/>
          </a:p>
          <a:p>
            <a:r>
              <a:rPr lang="en-US" sz="6000" dirty="0"/>
              <a:t>Thank You</a:t>
            </a:r>
          </a:p>
        </p:txBody>
      </p:sp>
    </p:spTree>
    <p:extLst>
      <p:ext uri="{BB962C8B-B14F-4D97-AF65-F5344CB8AC3E}">
        <p14:creationId xmlns:p14="http://schemas.microsoft.com/office/powerpoint/2010/main" val="34355548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348</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CF-IDEA</vt:lpstr>
      <vt:lpstr>A not for profit solution to high cost  CF therapies</vt:lpstr>
      <vt:lpstr>PowerPoint Presentation</vt:lpstr>
      <vt:lpstr>PowerPoint Presentation</vt:lpstr>
      <vt:lpstr>PowerPoint Presentation</vt:lpstr>
      <vt:lpstr>PowerPoint Presentation</vt:lpstr>
      <vt:lpstr>PowerPoint Presentation</vt:lpstr>
      <vt:lpstr>Learn more about CF-IDEA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CF-IDEA</dc:title>
  <dc:creator>Middle East Cystic Fibrosis Association MECFA</dc:creator>
  <cp:lastModifiedBy>Middle East Cystic Fibrosis Association MECFA</cp:lastModifiedBy>
  <cp:revision>8</cp:revision>
  <dcterms:created xsi:type="dcterms:W3CDTF">2019-03-18T15:41:53Z</dcterms:created>
  <dcterms:modified xsi:type="dcterms:W3CDTF">2019-03-18T16:38:22Z</dcterms:modified>
</cp:coreProperties>
</file>