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715" r:id="rId2"/>
  </p:sldMasterIdLst>
  <p:notesMasterIdLst>
    <p:notesMasterId r:id="rId40"/>
  </p:notesMasterIdLst>
  <p:sldIdLst>
    <p:sldId id="409" r:id="rId3"/>
    <p:sldId id="410" r:id="rId4"/>
    <p:sldId id="411" r:id="rId5"/>
    <p:sldId id="412" r:id="rId6"/>
    <p:sldId id="333" r:id="rId7"/>
    <p:sldId id="363" r:id="rId8"/>
    <p:sldId id="419" r:id="rId9"/>
    <p:sldId id="364" r:id="rId10"/>
    <p:sldId id="372" r:id="rId11"/>
    <p:sldId id="413" r:id="rId12"/>
    <p:sldId id="415" r:id="rId13"/>
    <p:sldId id="369" r:id="rId14"/>
    <p:sldId id="380" r:id="rId15"/>
    <p:sldId id="370" r:id="rId16"/>
    <p:sldId id="404" r:id="rId17"/>
    <p:sldId id="405" r:id="rId18"/>
    <p:sldId id="378" r:id="rId19"/>
    <p:sldId id="358" r:id="rId20"/>
    <p:sldId id="395" r:id="rId21"/>
    <p:sldId id="390" r:id="rId22"/>
    <p:sldId id="345" r:id="rId23"/>
    <p:sldId id="383" r:id="rId24"/>
    <p:sldId id="384" r:id="rId25"/>
    <p:sldId id="385" r:id="rId26"/>
    <p:sldId id="386" r:id="rId27"/>
    <p:sldId id="387" r:id="rId28"/>
    <p:sldId id="394" r:id="rId29"/>
    <p:sldId id="397" r:id="rId30"/>
    <p:sldId id="389" r:id="rId31"/>
    <p:sldId id="402" r:id="rId32"/>
    <p:sldId id="399" r:id="rId33"/>
    <p:sldId id="400" r:id="rId34"/>
    <p:sldId id="420" r:id="rId35"/>
    <p:sldId id="284" r:id="rId36"/>
    <p:sldId id="401" r:id="rId37"/>
    <p:sldId id="396" r:id="rId38"/>
    <p:sldId id="29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9" autoAdjust="0"/>
    <p:restoredTop sz="94660"/>
  </p:normalViewPr>
  <p:slideViewPr>
    <p:cSldViewPr snapToGrid="0">
      <p:cViewPr varScale="1">
        <p:scale>
          <a:sx n="49" d="100"/>
          <a:sy n="49" d="100"/>
        </p:scale>
        <p:origin x="66" y="7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utch\Enigmaster\NACFC\NACFC%202104\LiPuma%20pleanary%202014_08_15\Copy%20of%20survival%20data.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cap="rnd">
              <a:noFill/>
              <a:round/>
            </a:ln>
            <a:effectLst/>
          </c:spPr>
          <c:marker>
            <c:symbol val="circle"/>
            <c:size val="8"/>
            <c:spPr>
              <a:solidFill>
                <a:srgbClr val="FFC000"/>
              </a:solidFill>
              <a:ln w="9525">
                <a:solidFill>
                  <a:srgbClr val="FFC000"/>
                </a:solidFill>
              </a:ln>
              <a:effectLst/>
            </c:spPr>
          </c:marker>
          <c:xVal>
            <c:numRef>
              <c:f>Sheet1!$A$4:$A$18</c:f>
              <c:numCache>
                <c:formatCode>General</c:formatCode>
                <c:ptCount val="15"/>
                <c:pt idx="0">
                  <c:v>1966</c:v>
                </c:pt>
                <c:pt idx="1">
                  <c:v>1967</c:v>
                </c:pt>
                <c:pt idx="2">
                  <c:v>1968</c:v>
                </c:pt>
                <c:pt idx="3">
                  <c:v>1969</c:v>
                </c:pt>
                <c:pt idx="4">
                  <c:v>1970</c:v>
                </c:pt>
                <c:pt idx="5">
                  <c:v>1971</c:v>
                </c:pt>
                <c:pt idx="6">
                  <c:v>1972</c:v>
                </c:pt>
                <c:pt idx="7">
                  <c:v>1973</c:v>
                </c:pt>
                <c:pt idx="8">
                  <c:v>1974</c:v>
                </c:pt>
                <c:pt idx="9">
                  <c:v>1975</c:v>
                </c:pt>
                <c:pt idx="10">
                  <c:v>1976</c:v>
                </c:pt>
                <c:pt idx="11">
                  <c:v>1977</c:v>
                </c:pt>
                <c:pt idx="12">
                  <c:v>1978</c:v>
                </c:pt>
                <c:pt idx="13">
                  <c:v>1979</c:v>
                </c:pt>
                <c:pt idx="14">
                  <c:v>1980</c:v>
                </c:pt>
              </c:numCache>
            </c:numRef>
          </c:xVal>
          <c:yVal>
            <c:numRef>
              <c:f>Sheet1!$B$4:$B$18</c:f>
              <c:numCache>
                <c:formatCode>General</c:formatCode>
                <c:ptCount val="15"/>
                <c:pt idx="0">
                  <c:v>11</c:v>
                </c:pt>
                <c:pt idx="1">
                  <c:v>14.5</c:v>
                </c:pt>
                <c:pt idx="2">
                  <c:v>13.9</c:v>
                </c:pt>
                <c:pt idx="3">
                  <c:v>14.1</c:v>
                </c:pt>
                <c:pt idx="4">
                  <c:v>16</c:v>
                </c:pt>
                <c:pt idx="5">
                  <c:v>17</c:v>
                </c:pt>
                <c:pt idx="6">
                  <c:v>17.899999999999999</c:v>
                </c:pt>
                <c:pt idx="7">
                  <c:v>15.9</c:v>
                </c:pt>
                <c:pt idx="8">
                  <c:v>16.8</c:v>
                </c:pt>
                <c:pt idx="9">
                  <c:v>18.2</c:v>
                </c:pt>
                <c:pt idx="10">
                  <c:v>19</c:v>
                </c:pt>
                <c:pt idx="11">
                  <c:v>20</c:v>
                </c:pt>
                <c:pt idx="12">
                  <c:v>20.5</c:v>
                </c:pt>
                <c:pt idx="13">
                  <c:v>22</c:v>
                </c:pt>
                <c:pt idx="14">
                  <c:v>18.8</c:v>
                </c:pt>
              </c:numCache>
            </c:numRef>
          </c:yVal>
          <c:smooth val="0"/>
          <c:extLst>
            <c:ext xmlns:c16="http://schemas.microsoft.com/office/drawing/2014/chart" uri="{C3380CC4-5D6E-409C-BE32-E72D297353CC}">
              <c16:uniqueId val="{00000000-FC4E-4F3E-A062-F3CB7A17A93D}"/>
            </c:ext>
          </c:extLst>
        </c:ser>
        <c:dLbls>
          <c:showLegendKey val="0"/>
          <c:showVal val="0"/>
          <c:showCatName val="0"/>
          <c:showSerName val="0"/>
          <c:showPercent val="0"/>
          <c:showBubbleSize val="0"/>
        </c:dLbls>
        <c:axId val="67715024"/>
        <c:axId val="67715584"/>
      </c:scatterChart>
      <c:valAx>
        <c:axId val="67715024"/>
        <c:scaling>
          <c:orientation val="minMax"/>
        </c:scaling>
        <c:delete val="0"/>
        <c:axPos val="b"/>
        <c:numFmt formatCode="General" sourceLinked="1"/>
        <c:majorTickMark val="out"/>
        <c:minorTickMark val="none"/>
        <c:tickLblPos val="nextTo"/>
        <c:spPr>
          <a:noFill/>
          <a:ln w="9525" cap="flat" cmpd="sng" algn="ctr">
            <a:noFill/>
            <a:round/>
          </a:ln>
          <a:effectLst/>
        </c:spPr>
        <c:txPr>
          <a:bodyPr rot="0" vert="horz"/>
          <a:lstStyle/>
          <a:p>
            <a:pPr>
              <a:defRPr sz="900" b="0" i="0" u="none" strike="noStrike" baseline="0">
                <a:solidFill>
                  <a:schemeClr val="tx2">
                    <a:lumMod val="75000"/>
                  </a:schemeClr>
                </a:solidFill>
                <a:latin typeface="Calibri"/>
                <a:ea typeface="Calibri"/>
                <a:cs typeface="Calibri"/>
              </a:defRPr>
            </a:pPr>
            <a:endParaRPr lang="en-US"/>
          </a:p>
        </c:txPr>
        <c:crossAx val="67715584"/>
        <c:crosses val="autoZero"/>
        <c:crossBetween val="midCat"/>
      </c:valAx>
      <c:valAx>
        <c:axId val="67715584"/>
        <c:scaling>
          <c:orientation val="minMax"/>
          <c:min val="10"/>
        </c:scaling>
        <c:delete val="0"/>
        <c:axPos val="l"/>
        <c:numFmt formatCode="General" sourceLinked="1"/>
        <c:majorTickMark val="out"/>
        <c:minorTickMark val="none"/>
        <c:tickLblPos val="nextTo"/>
        <c:spPr>
          <a:noFill/>
          <a:ln w="25400" cap="flat" cmpd="sng" algn="ctr">
            <a:solidFill>
              <a:schemeClr val="bg1"/>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yriad Pro" panose="020B0503030403020204" pitchFamily="34" charset="0"/>
                <a:ea typeface="+mn-ea"/>
                <a:cs typeface="+mn-cs"/>
              </a:defRPr>
            </a:pPr>
            <a:endParaRPr lang="en-US"/>
          </a:p>
        </c:txPr>
        <c:crossAx val="67715024"/>
        <c:crosses val="autoZero"/>
        <c:crossBetween val="midCat"/>
      </c:valAx>
      <c:spPr>
        <a:noFill/>
        <a:ln w="25400">
          <a:noFill/>
        </a:ln>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CFF5D-BDDE-4799-9937-90A435985EAA}" type="datetimeFigureOut">
              <a:rPr lang="en-US" smtClean="0"/>
              <a:t>3/12/2018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AAB948-DF49-4FB5-86C3-40A46CB6D21B}" type="slidenum">
              <a:rPr lang="en-US" smtClean="0"/>
              <a:t>‹#›</a:t>
            </a:fld>
            <a:endParaRPr lang="en-US"/>
          </a:p>
        </p:txBody>
      </p:sp>
    </p:spTree>
    <p:extLst>
      <p:ext uri="{BB962C8B-B14F-4D97-AF65-F5344CB8AC3E}">
        <p14:creationId xmlns:p14="http://schemas.microsoft.com/office/powerpoint/2010/main" val="2170512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Everyone in this room holds the same dream that all patients with CF will live full, normal lives.  Over the next hour, I hope to show you a path to that goal.</a:t>
            </a:r>
            <a:endParaRPr lang="en-US" sz="1800" dirty="0"/>
          </a:p>
        </p:txBody>
      </p:sp>
      <p:sp>
        <p:nvSpPr>
          <p:cNvPr id="4" name="Slide Number Placeholder 3"/>
          <p:cNvSpPr>
            <a:spLocks noGrp="1"/>
          </p:cNvSpPr>
          <p:nvPr>
            <p:ph type="sldNum" sz="quarter" idx="10"/>
          </p:nvPr>
        </p:nvSpPr>
        <p:spPr/>
        <p:txBody>
          <a:bodyPr/>
          <a:lstStyle/>
          <a:p>
            <a:pPr>
              <a:defRPr/>
            </a:pPr>
            <a:fld id="{972EB24C-64D0-45E8-AB0B-4311EC229716}" type="slidenum">
              <a:rPr lang="en-US" smtClean="0"/>
              <a:pPr>
                <a:defRPr/>
              </a:pPr>
              <a:t>4</a:t>
            </a:fld>
            <a:endParaRPr lang="en-US"/>
          </a:p>
        </p:txBody>
      </p:sp>
    </p:spTree>
    <p:extLst>
      <p:ext uri="{BB962C8B-B14F-4D97-AF65-F5344CB8AC3E}">
        <p14:creationId xmlns:p14="http://schemas.microsoft.com/office/powerpoint/2010/main" val="4182305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Just as the </a:t>
            </a:r>
            <a:r>
              <a:rPr lang="en-US" sz="1200" kern="1200" dirty="0" err="1">
                <a:solidFill>
                  <a:schemeClr val="tx1"/>
                </a:solidFill>
                <a:latin typeface="+mn-lt"/>
                <a:ea typeface="+mn-ea"/>
                <a:cs typeface="+mn-cs"/>
              </a:rPr>
              <a:t>mucociliary</a:t>
            </a:r>
            <a:r>
              <a:rPr lang="en-US" sz="1200" kern="1200" dirty="0">
                <a:solidFill>
                  <a:schemeClr val="tx1"/>
                </a:solidFill>
                <a:latin typeface="+mn-lt"/>
                <a:ea typeface="+mn-ea"/>
                <a:cs typeface="+mn-cs"/>
              </a:rPr>
              <a:t> clearance and antibacterial pipelines are extensive, so are the prodigious efforts to treat CF lung inflammation. A simplified view of the process of lung inflammation is shown on the next slide. </a:t>
            </a:r>
          </a:p>
        </p:txBody>
      </p:sp>
      <p:sp>
        <p:nvSpPr>
          <p:cNvPr id="4" name="Slide Number Placeholder 3"/>
          <p:cNvSpPr>
            <a:spLocks noGrp="1"/>
          </p:cNvSpPr>
          <p:nvPr>
            <p:ph type="sldNum" sz="quarter" idx="10"/>
          </p:nvPr>
        </p:nvSpPr>
        <p:spPr/>
        <p:txBody>
          <a:bodyPr/>
          <a:lstStyle/>
          <a:p>
            <a:fld id="{7E8B1F0E-4378-429C-8A1F-C7241BC0BDB4}" type="slidenum">
              <a:rPr lang="en-US" smtClean="0"/>
              <a:pPr/>
              <a:t>26</a:t>
            </a:fld>
            <a:endParaRPr lang="en-US"/>
          </a:p>
        </p:txBody>
      </p:sp>
    </p:spTree>
    <p:extLst>
      <p:ext uri="{BB962C8B-B14F-4D97-AF65-F5344CB8AC3E}">
        <p14:creationId xmlns:p14="http://schemas.microsoft.com/office/powerpoint/2010/main" val="308069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Over the past 3 decades, most of the antimicrobial therapies have focused on eradicating or managing </a:t>
            </a:r>
            <a:r>
              <a:rPr lang="en-US" sz="2000" i="1" dirty="0" smtClean="0"/>
              <a:t>Pseudomonas </a:t>
            </a:r>
            <a:r>
              <a:rPr lang="en-US" sz="2000" i="1" dirty="0" err="1" smtClean="0"/>
              <a:t>aeruginosa</a:t>
            </a:r>
            <a:r>
              <a:rPr lang="en-US" sz="2000" dirty="0" smtClean="0"/>
              <a:t> (Pa) infections, the most common CF bacterial pathogen worldwide.</a:t>
            </a:r>
            <a:endParaRPr lang="en-US" sz="2000" dirty="0"/>
          </a:p>
        </p:txBody>
      </p:sp>
      <p:sp>
        <p:nvSpPr>
          <p:cNvPr id="4" name="Slide Number Placeholder 3"/>
          <p:cNvSpPr>
            <a:spLocks noGrp="1"/>
          </p:cNvSpPr>
          <p:nvPr>
            <p:ph type="sldNum" sz="quarter" idx="10"/>
          </p:nvPr>
        </p:nvSpPr>
        <p:spPr/>
        <p:txBody>
          <a:bodyPr/>
          <a:lstStyle/>
          <a:p>
            <a:pPr>
              <a:defRPr/>
            </a:pPr>
            <a:fld id="{972EB24C-64D0-45E8-AB0B-4311EC229716}" type="slidenum">
              <a:rPr lang="en-US" smtClean="0"/>
              <a:pPr>
                <a:defRPr/>
              </a:pPr>
              <a:t>27</a:t>
            </a:fld>
            <a:endParaRPr lang="en-US"/>
          </a:p>
        </p:txBody>
      </p:sp>
    </p:spTree>
    <p:extLst>
      <p:ext uri="{BB962C8B-B14F-4D97-AF65-F5344CB8AC3E}">
        <p14:creationId xmlns:p14="http://schemas.microsoft.com/office/powerpoint/2010/main" val="870066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600" dirty="0" smtClean="0"/>
              <a:t>This timeline summarizes over 20 years’ work by investigators and clinicians worldwide to develop antibiotics to manage Pa infections.  We have also been linked to wonderful industry partners to make this success possible.</a:t>
            </a:r>
          </a:p>
          <a:p>
            <a:pPr marL="228600" indent="-228600">
              <a:buAutoNum type="arabicParenR"/>
            </a:pPr>
            <a:r>
              <a:rPr lang="en-US" sz="1600" dirty="0" smtClean="0"/>
              <a:t>2013 saw the worldwide release of dry powder </a:t>
            </a:r>
            <a:r>
              <a:rPr lang="en-US" sz="1600" dirty="0" err="1" smtClean="0"/>
              <a:t>tobramycin</a:t>
            </a:r>
            <a:r>
              <a:rPr lang="en-US" sz="1600" dirty="0" smtClean="0"/>
              <a:t>, TOBI </a:t>
            </a:r>
            <a:r>
              <a:rPr lang="en-US" sz="1600" dirty="0" err="1" smtClean="0"/>
              <a:t>Podhaler</a:t>
            </a:r>
            <a:r>
              <a:rPr lang="en-US" sz="1600" dirty="0" smtClean="0"/>
              <a:t> by Novartis</a:t>
            </a:r>
          </a:p>
          <a:p>
            <a:pPr marL="228600" indent="-228600">
              <a:buAutoNum type="arabicParenR"/>
            </a:pPr>
            <a:r>
              <a:rPr lang="en-US" sz="1600" dirty="0" smtClean="0"/>
              <a:t>2 important Phase 3 trials have  completed or are near completion, liposomal </a:t>
            </a:r>
            <a:r>
              <a:rPr lang="en-US" sz="1600" dirty="0" err="1" smtClean="0"/>
              <a:t>amikacin</a:t>
            </a:r>
            <a:r>
              <a:rPr lang="en-US" sz="1600" dirty="0" smtClean="0"/>
              <a:t> for inhalation developed by </a:t>
            </a:r>
            <a:r>
              <a:rPr lang="en-US" sz="1600" dirty="0" err="1" smtClean="0"/>
              <a:t>Insmed</a:t>
            </a:r>
            <a:r>
              <a:rPr lang="en-US" sz="1600" dirty="0" smtClean="0"/>
              <a:t> and inhaled </a:t>
            </a:r>
            <a:r>
              <a:rPr lang="en-US" sz="1600" dirty="0" err="1" smtClean="0"/>
              <a:t>levofloxacin</a:t>
            </a:r>
            <a:r>
              <a:rPr lang="en-US" sz="1600" dirty="0" smtClean="0"/>
              <a:t> developed by </a:t>
            </a:r>
            <a:r>
              <a:rPr lang="en-US" sz="1600" dirty="0" err="1" smtClean="0"/>
              <a:t>Rempex</a:t>
            </a:r>
            <a:r>
              <a:rPr lang="en-US" sz="1600" dirty="0" smtClean="0"/>
              <a:t>/</a:t>
            </a:r>
            <a:r>
              <a:rPr lang="en-US" sz="1600" dirty="0" err="1" smtClean="0"/>
              <a:t>Aptalis</a:t>
            </a:r>
            <a:endParaRPr lang="en-US" sz="1600" dirty="0" smtClean="0"/>
          </a:p>
          <a:p>
            <a:pPr marL="228600" indent="-228600">
              <a:buAutoNum type="arabicParenR"/>
            </a:pPr>
            <a:r>
              <a:rPr lang="en-US" sz="1600" dirty="0" smtClean="0"/>
              <a:t>Gilead is currently comparing the alternating inhaled </a:t>
            </a:r>
            <a:r>
              <a:rPr lang="en-US" sz="1600" dirty="0" err="1" smtClean="0"/>
              <a:t>aztreonam</a:t>
            </a:r>
            <a:r>
              <a:rPr lang="en-US" sz="1600" dirty="0" smtClean="0"/>
              <a:t> and </a:t>
            </a:r>
            <a:r>
              <a:rPr lang="en-US" sz="1600" dirty="0" err="1" smtClean="0"/>
              <a:t>tramytcin</a:t>
            </a:r>
            <a:r>
              <a:rPr lang="en-US" sz="1600" dirty="0" smtClean="0"/>
              <a:t> with alternate month </a:t>
            </a:r>
            <a:r>
              <a:rPr lang="en-US" sz="1600" dirty="0" err="1" smtClean="0"/>
              <a:t>tobramycin</a:t>
            </a:r>
            <a:endParaRPr lang="en-US" sz="1600" dirty="0" smtClean="0"/>
          </a:p>
          <a:p>
            <a:pPr marL="228600" indent="-228600"/>
            <a:r>
              <a:rPr lang="en-US" sz="1600" dirty="0" smtClean="0"/>
              <a:t>I want to direct you to a presentation by Felix </a:t>
            </a:r>
            <a:r>
              <a:rPr lang="en-US" sz="1600" dirty="0" err="1" smtClean="0"/>
              <a:t>Ratjen</a:t>
            </a:r>
            <a:r>
              <a:rPr lang="en-US" sz="1600" dirty="0" smtClean="0"/>
              <a:t> at Symposium S11 where inhaled anti-Pa </a:t>
            </a:r>
            <a:r>
              <a:rPr lang="en-US" sz="1600" dirty="0" err="1" smtClean="0"/>
              <a:t>antibiots</a:t>
            </a:r>
            <a:r>
              <a:rPr lang="en-US" sz="1600" dirty="0" smtClean="0"/>
              <a:t> will be discussed in more detail.</a:t>
            </a:r>
          </a:p>
        </p:txBody>
      </p:sp>
      <p:sp>
        <p:nvSpPr>
          <p:cNvPr id="4" name="Slide Number Placeholder 3"/>
          <p:cNvSpPr>
            <a:spLocks noGrp="1"/>
          </p:cNvSpPr>
          <p:nvPr>
            <p:ph type="sldNum" sz="quarter" idx="10"/>
          </p:nvPr>
        </p:nvSpPr>
        <p:spPr/>
        <p:txBody>
          <a:bodyPr/>
          <a:lstStyle/>
          <a:p>
            <a:pPr>
              <a:defRPr/>
            </a:pPr>
            <a:fld id="{972EB24C-64D0-45E8-AB0B-4311EC229716}" type="slidenum">
              <a:rPr lang="en-US" smtClean="0"/>
              <a:pPr>
                <a:defRPr/>
              </a:pPr>
              <a:t>32</a:t>
            </a:fld>
            <a:endParaRPr lang="en-US"/>
          </a:p>
        </p:txBody>
      </p:sp>
    </p:spTree>
    <p:extLst>
      <p:ext uri="{BB962C8B-B14F-4D97-AF65-F5344CB8AC3E}">
        <p14:creationId xmlns:p14="http://schemas.microsoft.com/office/powerpoint/2010/main" val="2330691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pPr>
            <a:fld id="{733C2F22-CBBA-4E72-8B5F-5533939F2331}" type="slidenum">
              <a:rPr lang="en-US" altLang="en-US">
                <a:solidFill>
                  <a:srgbClr val="000000"/>
                </a:solidFill>
              </a:rPr>
              <a:pPr eaLnBrk="1" hangingPunct="1">
                <a:spcBef>
                  <a:spcPct val="0"/>
                </a:spcBef>
              </a:pPr>
              <a:t>34</a:t>
            </a:fld>
            <a:endParaRPr lang="en-US" altLang="en-US">
              <a:solidFill>
                <a:srgbClr val="000000"/>
              </a:solidFill>
            </a:endParaRPr>
          </a:p>
        </p:txBody>
      </p:sp>
      <p:sp>
        <p:nvSpPr>
          <p:cNvPr id="175106" name="Rectangle 2"/>
          <p:cNvSpPr>
            <a:spLocks noGrp="1" noRot="1" noChangeAspect="1" noChangeArrowheads="1" noTextEdit="1"/>
          </p:cNvSpPr>
          <p:nvPr>
            <p:ph type="sldImg"/>
          </p:nvPr>
        </p:nvSpPr>
        <p:spPr>
          <a:xfrm>
            <a:off x="398463" y="692150"/>
            <a:ext cx="6070600" cy="3414713"/>
          </a:xfrm>
          <a:ln/>
          <a:extLst/>
        </p:spPr>
      </p:sp>
      <p:sp>
        <p:nvSpPr>
          <p:cNvPr id="175107" name="Rectangle 3"/>
          <p:cNvSpPr>
            <a:spLocks noGrp="1" noChangeArrowheads="1"/>
          </p:cNvSpPr>
          <p:nvPr>
            <p:ph type="body" idx="1"/>
          </p:nvPr>
        </p:nvSpPr>
        <p:spPr>
          <a:xfrm>
            <a:off x="914400" y="4343400"/>
            <a:ext cx="5029200" cy="4114800"/>
          </a:xfrm>
        </p:spPr>
        <p:txBody>
          <a:bodyPr/>
          <a:lstStyle/>
          <a:p>
            <a:pPr eaLnBrk="1" hangingPunct="1">
              <a:spcBef>
                <a:spcPct val="40000"/>
              </a:spcBef>
              <a:defRPr/>
            </a:pPr>
            <a:r>
              <a:rPr lang="en-US" b="1" smtClean="0">
                <a:ea typeface="ＭＳ Ｐゴシック" charset="0"/>
              </a:rPr>
              <a:t>Eradicative Approach to Early </a:t>
            </a:r>
            <a:r>
              <a:rPr lang="en-US" b="1" i="1" smtClean="0">
                <a:ea typeface="ＭＳ Ｐゴシック" charset="0"/>
              </a:rPr>
              <a:t>P aeruginosa</a:t>
            </a:r>
            <a:r>
              <a:rPr lang="en-US" b="1" smtClean="0">
                <a:ea typeface="ＭＳ Ｐゴシック" charset="0"/>
              </a:rPr>
              <a:t> CF Lung Infection</a:t>
            </a:r>
          </a:p>
          <a:p>
            <a:pPr eaLnBrk="1" hangingPunct="1">
              <a:spcBef>
                <a:spcPct val="40000"/>
              </a:spcBef>
              <a:defRPr/>
            </a:pPr>
            <a:r>
              <a:rPr lang="en-US" smtClean="0">
                <a:ea typeface="ＭＳ Ｐゴシック" charset="0"/>
              </a:rPr>
              <a:t>In this cohort study by Frederiksen et al, 48 patients (median age 7.4 years) with positive </a:t>
            </a:r>
            <a:r>
              <a:rPr lang="en-US" i="1" smtClean="0">
                <a:ea typeface="ＭＳ Ｐゴシック" charset="0"/>
              </a:rPr>
              <a:t>Pa </a:t>
            </a:r>
            <a:r>
              <a:rPr lang="en-US" smtClean="0">
                <a:ea typeface="ＭＳ Ｐゴシック" charset="0"/>
              </a:rPr>
              <a:t>cultures enrolled in an intensive </a:t>
            </a:r>
            <a:r>
              <a:rPr lang="en-US" i="1" smtClean="0">
                <a:ea typeface="ＭＳ Ｐゴシック" charset="0"/>
              </a:rPr>
              <a:t>Pa</a:t>
            </a:r>
            <a:r>
              <a:rPr lang="en-US" smtClean="0">
                <a:ea typeface="ＭＳ Ｐゴシック" charset="0"/>
              </a:rPr>
              <a:t> eradication program between November 1989 and June 1993. Rates of chronic </a:t>
            </a:r>
            <a:r>
              <a:rPr lang="en-US" i="1" smtClean="0">
                <a:ea typeface="ＭＳ Ｐゴシック" charset="0"/>
              </a:rPr>
              <a:t>Pa</a:t>
            </a:r>
            <a:r>
              <a:rPr lang="en-US" smtClean="0">
                <a:ea typeface="ＭＳ Ｐゴシック" charset="0"/>
              </a:rPr>
              <a:t> infection were compared with those of a historical control group of 43 patients with </a:t>
            </a:r>
            <a:r>
              <a:rPr lang="en-US" i="1" smtClean="0">
                <a:ea typeface="ＭＳ Ｐゴシック" charset="0"/>
              </a:rPr>
              <a:t>Pa </a:t>
            </a:r>
            <a:r>
              <a:rPr lang="en-US" smtClean="0">
                <a:ea typeface="ＭＳ Ｐゴシック" charset="0"/>
              </a:rPr>
              <a:t>cultured between November 1983 and June 1987, before the initiation of the </a:t>
            </a:r>
            <a:r>
              <a:rPr lang="en-US" i="1" smtClean="0">
                <a:ea typeface="ＭＳ Ｐゴシック" charset="0"/>
              </a:rPr>
              <a:t>Pa</a:t>
            </a:r>
            <a:r>
              <a:rPr lang="en-US" smtClean="0">
                <a:ea typeface="ＭＳ Ｐゴシック" charset="0"/>
              </a:rPr>
              <a:t> eradication program.</a:t>
            </a:r>
          </a:p>
          <a:p>
            <a:pPr eaLnBrk="1" hangingPunct="1">
              <a:spcBef>
                <a:spcPct val="40000"/>
              </a:spcBef>
              <a:defRPr/>
            </a:pPr>
            <a:r>
              <a:rPr lang="en-US" smtClean="0">
                <a:ea typeface="ＭＳ Ｐゴシック" charset="0"/>
              </a:rPr>
              <a:t>Patients in the eradication program received aerosolized colistin (10</a:t>
            </a:r>
            <a:r>
              <a:rPr lang="en-US" baseline="30000" smtClean="0">
                <a:ea typeface="ＭＳ Ｐゴシック" charset="0"/>
              </a:rPr>
              <a:t>6</a:t>
            </a:r>
            <a:r>
              <a:rPr lang="en-US" smtClean="0">
                <a:ea typeface="ＭＳ Ｐゴシック" charset="0"/>
              </a:rPr>
              <a:t> IU 2-6 times daily) and oral ciprofloxacin (25-50 mg/kg/day divided into 2 doses) for 3 to 12 weeks depending on the number of prior </a:t>
            </a:r>
            <a:r>
              <a:rPr lang="en-US" i="1" smtClean="0">
                <a:ea typeface="ＭＳ Ｐゴシック" charset="0"/>
              </a:rPr>
              <a:t>Pa </a:t>
            </a:r>
            <a:r>
              <a:rPr lang="en-US" smtClean="0">
                <a:ea typeface="ＭＳ Ｐゴシック" charset="0"/>
              </a:rPr>
              <a:t>isolations. </a:t>
            </a:r>
          </a:p>
          <a:p>
            <a:pPr eaLnBrk="1" hangingPunct="1">
              <a:spcBef>
                <a:spcPct val="40000"/>
              </a:spcBef>
              <a:defRPr/>
            </a:pPr>
            <a:r>
              <a:rPr lang="en-US" smtClean="0">
                <a:ea typeface="ＭＳ Ｐゴシック" charset="0"/>
              </a:rPr>
              <a:t>This figure shows the cumulative proportion of patients free from chronic </a:t>
            </a:r>
            <a:r>
              <a:rPr lang="en-US" i="1" smtClean="0">
                <a:ea typeface="ＭＳ Ｐゴシック" charset="0"/>
              </a:rPr>
              <a:t>Pa </a:t>
            </a:r>
            <a:r>
              <a:rPr lang="en-US" smtClean="0">
                <a:ea typeface="ＭＳ Ｐゴシック" charset="0"/>
              </a:rPr>
              <a:t>infection over the 44-month study period. </a:t>
            </a:r>
          </a:p>
          <a:p>
            <a:pPr marL="342900" lvl="1" indent="-228600" eaLnBrk="1" hangingPunct="1">
              <a:spcBef>
                <a:spcPct val="40000"/>
              </a:spcBef>
              <a:buFontTx/>
              <a:buChar char="•"/>
              <a:defRPr/>
            </a:pPr>
            <a:r>
              <a:rPr lang="en-US" smtClean="0"/>
              <a:t>Over 3.5 years, 16% of treated patients developed chronic </a:t>
            </a:r>
            <a:r>
              <a:rPr lang="en-US" i="1" smtClean="0"/>
              <a:t>Pa </a:t>
            </a:r>
            <a:r>
              <a:rPr lang="en-US" smtClean="0"/>
              <a:t>infection compared with 72% of 43 historical control subjects (</a:t>
            </a:r>
            <a:r>
              <a:rPr lang="en-US" i="1" smtClean="0"/>
              <a:t>P </a:t>
            </a:r>
            <a:r>
              <a:rPr lang="en-US" smtClean="0"/>
              <a:t>&lt;.005). The efficacy of treatment was calculated to be 78%.</a:t>
            </a:r>
          </a:p>
          <a:p>
            <a:pPr eaLnBrk="1" hangingPunct="1">
              <a:spcBef>
                <a:spcPct val="40000"/>
              </a:spcBef>
              <a:defRPr/>
            </a:pPr>
            <a:r>
              <a:rPr lang="en-US" smtClean="0">
                <a:ea typeface="ＭＳ Ｐゴシック" charset="0"/>
              </a:rPr>
              <a:t>Significant improvements in FEV</a:t>
            </a:r>
            <a:r>
              <a:rPr lang="en-US" baseline="-25000" smtClean="0">
                <a:ea typeface="ＭＳ Ｐゴシック" charset="0"/>
              </a:rPr>
              <a:t>1</a:t>
            </a:r>
            <a:r>
              <a:rPr lang="en-US" smtClean="0">
                <a:ea typeface="ＭＳ Ｐゴシック" charset="0"/>
              </a:rPr>
              <a:t> and FVC were also observed after 1 and 2 years of treatment.</a:t>
            </a:r>
          </a:p>
          <a:p>
            <a:pPr eaLnBrk="1" hangingPunct="1">
              <a:spcBef>
                <a:spcPct val="40000"/>
              </a:spcBef>
              <a:defRPr/>
            </a:pPr>
            <a:r>
              <a:rPr lang="en-US" smtClean="0">
                <a:ea typeface="ＭＳ Ｐゴシック" charset="0"/>
              </a:rPr>
              <a:t>These data support an eradicative approach to </a:t>
            </a:r>
            <a:r>
              <a:rPr lang="en-US" i="1" smtClean="0">
                <a:ea typeface="ＭＳ Ｐゴシック" charset="0"/>
              </a:rPr>
              <a:t>Pa </a:t>
            </a:r>
            <a:r>
              <a:rPr lang="en-US" smtClean="0">
                <a:ea typeface="ＭＳ Ｐゴシック" charset="0"/>
              </a:rPr>
              <a:t>infection in CF patients.</a:t>
            </a:r>
          </a:p>
          <a:p>
            <a:pPr eaLnBrk="1" hangingPunct="1">
              <a:spcBef>
                <a:spcPct val="40000"/>
              </a:spcBef>
              <a:defRPr/>
            </a:pPr>
            <a:endParaRPr lang="en-US" smtClean="0">
              <a:ea typeface="ＭＳ Ｐゴシック" charset="0"/>
            </a:endParaRPr>
          </a:p>
          <a:p>
            <a:pPr eaLnBrk="1" hangingPunct="1">
              <a:spcBef>
                <a:spcPct val="40000"/>
              </a:spcBef>
              <a:defRPr/>
            </a:pPr>
            <a:endParaRPr lang="en-US" sz="1000" smtClean="0">
              <a:ea typeface="ＭＳ Ｐゴシック" charset="0"/>
            </a:endParaRPr>
          </a:p>
          <a:p>
            <a:pPr eaLnBrk="1" hangingPunct="1">
              <a:spcBef>
                <a:spcPct val="40000"/>
              </a:spcBef>
              <a:defRPr/>
            </a:pPr>
            <a:r>
              <a:rPr lang="en-US" sz="1000" smtClean="0">
                <a:ea typeface="ＭＳ Ｐゴシック" charset="0"/>
              </a:rPr>
              <a:t>Frederiksen B, Koch C, Hoiby N. Antibiotic treatment of initial colonization with Pseudomonas aeruginosa postpones chronic infection and prevents deterioration of pulmonary function in cystic fibrosis. </a:t>
            </a:r>
            <a:r>
              <a:rPr lang="en-US" sz="1000" i="1" smtClean="0">
                <a:ea typeface="ＭＳ Ｐゴシック" charset="0"/>
              </a:rPr>
              <a:t>Pediatr Pulmonol.</a:t>
            </a:r>
            <a:r>
              <a:rPr lang="en-US" sz="1000" smtClean="0">
                <a:ea typeface="ＭＳ Ｐゴシック" charset="0"/>
              </a:rPr>
              <a:t> 1997;23:330-335.</a:t>
            </a:r>
          </a:p>
        </p:txBody>
      </p:sp>
    </p:spTree>
    <p:extLst>
      <p:ext uri="{BB962C8B-B14F-4D97-AF65-F5344CB8AC3E}">
        <p14:creationId xmlns:p14="http://schemas.microsoft.com/office/powerpoint/2010/main" val="2721297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en-US" sz="2100" dirty="0" smtClean="0"/>
              <a:t>The CF community must look beyond Pa as our population ages.  Over several decades we have successfully moved from detection, the multiple drug interventions to significantly impacting care for patients with Pa.  Unfortunately for most other emerging pathogens such as </a:t>
            </a:r>
            <a:r>
              <a:rPr lang="en-US" sz="2100" i="1" dirty="0" smtClean="0"/>
              <a:t>S </a:t>
            </a:r>
            <a:r>
              <a:rPr lang="en-US" sz="2100" i="1" dirty="0" err="1" smtClean="0"/>
              <a:t>maltophilia</a:t>
            </a:r>
            <a:r>
              <a:rPr lang="en-US" sz="2100" dirty="0" smtClean="0"/>
              <a:t> and </a:t>
            </a:r>
            <a:r>
              <a:rPr lang="en-US" sz="2100" i="1" dirty="0" smtClean="0"/>
              <a:t>B </a:t>
            </a:r>
            <a:r>
              <a:rPr lang="en-US" sz="2100" i="1" dirty="0" err="1" smtClean="0"/>
              <a:t>cepacia</a:t>
            </a:r>
            <a:r>
              <a:rPr lang="en-US" sz="2100" dirty="0" smtClean="0"/>
              <a:t> we remain at the early stages of understanding these infections.  Today I will discuss 2 examples where new therapies are being actively pursued: </a:t>
            </a:r>
            <a:r>
              <a:rPr lang="en-US" sz="2100" dirty="0" err="1" smtClean="0"/>
              <a:t>Methicillin</a:t>
            </a:r>
            <a:r>
              <a:rPr lang="en-US" sz="2100" dirty="0" smtClean="0"/>
              <a:t> Resistant Staph </a:t>
            </a:r>
            <a:r>
              <a:rPr lang="en-US" sz="2100" dirty="0" err="1" smtClean="0"/>
              <a:t>Aureus</a:t>
            </a:r>
            <a:r>
              <a:rPr lang="en-US" sz="2100" dirty="0" smtClean="0"/>
              <a:t> (MRSA) and non </a:t>
            </a:r>
            <a:r>
              <a:rPr lang="en-US" sz="2100" dirty="0" err="1" smtClean="0"/>
              <a:t>tuberculous</a:t>
            </a:r>
            <a:r>
              <a:rPr lang="en-US" sz="2100" dirty="0" smtClean="0"/>
              <a:t> </a:t>
            </a:r>
            <a:r>
              <a:rPr lang="en-US" sz="2100" dirty="0" err="1" smtClean="0"/>
              <a:t>mycobacteria</a:t>
            </a:r>
            <a:r>
              <a:rPr lang="en-US" sz="2100" dirty="0" smtClean="0"/>
              <a:t> (NTM).</a:t>
            </a:r>
          </a:p>
          <a:p>
            <a:endParaRPr lang="en-US" dirty="0" smtClean="0"/>
          </a:p>
          <a:p>
            <a:r>
              <a:rPr lang="en-US" dirty="0" smtClean="0"/>
              <a:t>When a </a:t>
            </a:r>
            <a:r>
              <a:rPr lang="ja-JP" altLang="en-US" smtClean="0"/>
              <a:t>‘</a:t>
            </a:r>
            <a:r>
              <a:rPr lang="en-US" altLang="ja-JP" dirty="0" smtClean="0"/>
              <a:t>new</a:t>
            </a:r>
            <a:r>
              <a:rPr lang="ja-JP" altLang="en-US" smtClean="0"/>
              <a:t>’</a:t>
            </a:r>
            <a:r>
              <a:rPr lang="en-US" altLang="ja-JP" dirty="0" smtClean="0"/>
              <a:t> bacterial species is identified in the CF lung, we know nothing about its natural history or role in disease progression. </a:t>
            </a:r>
          </a:p>
          <a:p>
            <a:r>
              <a:rPr lang="en-US" dirty="0" smtClean="0"/>
              <a:t>A stepwise process of developing systematic detection of organisms is required before we can begin to collect information on epidemiology and association with outcomes.  With information on association of the species and specific health outcomes, we can design interventions to see if we can affect outcomes.  Only then can we rationally change management to address the presence of an organism</a:t>
            </a:r>
          </a:p>
          <a:p>
            <a:r>
              <a:rPr lang="en-US" dirty="0" smtClean="0"/>
              <a:t>This figure first appeared in Commentaries on Chronic Airways Infection, Volume 1, Number 2, August 2007 in an article entitled </a:t>
            </a:r>
            <a:r>
              <a:rPr lang="ja-JP" altLang="en-US" smtClean="0"/>
              <a:t>“</a:t>
            </a:r>
            <a:r>
              <a:rPr lang="en-US" altLang="ja-JP" dirty="0" smtClean="0"/>
              <a:t>Beyond Pseudomonas: The expanding spectrum of CF microbiology</a:t>
            </a:r>
            <a:r>
              <a:rPr lang="ja-JP" altLang="en-US" smtClean="0"/>
              <a:t>”</a:t>
            </a:r>
            <a:r>
              <a:rPr lang="en-US" altLang="ja-JP" dirty="0" smtClean="0"/>
              <a:t> by John </a:t>
            </a:r>
            <a:r>
              <a:rPr lang="en-US" altLang="ja-JP" dirty="0" err="1" smtClean="0"/>
              <a:t>LiPuma</a:t>
            </a:r>
            <a:endParaRPr lang="en-US"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B472190-5A8E-4835-B169-0BCC057B7CB0}" type="slidenum">
              <a:rPr lang="en-US"/>
              <a:pPr/>
              <a:t>35</a:t>
            </a:fld>
            <a:endParaRPr lang="en-US"/>
          </a:p>
        </p:txBody>
      </p:sp>
    </p:spTree>
    <p:extLst>
      <p:ext uri="{BB962C8B-B14F-4D97-AF65-F5344CB8AC3E}">
        <p14:creationId xmlns:p14="http://schemas.microsoft.com/office/powerpoint/2010/main" val="3139673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a:extLst/>
        </p:spPr>
      </p:sp>
      <p:sp>
        <p:nvSpPr>
          <p:cNvPr id="86019"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defRPr/>
            </a:pPr>
            <a:endParaRPr lang="en-US" altLang="en-US" smtClean="0">
              <a:ea typeface="ＭＳ Ｐゴシック" pitchFamily="34" charset="-128"/>
            </a:endParaRPr>
          </a:p>
        </p:txBody>
      </p:sp>
      <p:sp>
        <p:nvSpPr>
          <p:cNvPr id="860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1363" indent="-284163" eaLnBrk="0" hangingPunct="0">
              <a:defRPr>
                <a:solidFill>
                  <a:schemeClr val="tx1"/>
                </a:solidFill>
                <a:latin typeface="Arial" panose="020B0604020202020204" pitchFamily="34" charset="0"/>
                <a:ea typeface="MS PGothic" panose="020B0600070205080204" pitchFamily="34" charset="-128"/>
              </a:defRPr>
            </a:lvl2pPr>
            <a:lvl3pPr marL="1141413" indent="-227013" eaLnBrk="0" hangingPunct="0">
              <a:defRPr>
                <a:solidFill>
                  <a:schemeClr val="tx1"/>
                </a:solidFill>
                <a:latin typeface="Arial" panose="020B0604020202020204" pitchFamily="34" charset="0"/>
                <a:ea typeface="MS PGothic" panose="020B0600070205080204" pitchFamily="34" charset="-128"/>
              </a:defRPr>
            </a:lvl3pPr>
            <a:lvl4pPr marL="1598613" indent="-227013" eaLnBrk="0" hangingPunct="0">
              <a:defRPr>
                <a:solidFill>
                  <a:schemeClr val="tx1"/>
                </a:solidFill>
                <a:latin typeface="Arial" panose="020B0604020202020204" pitchFamily="34" charset="0"/>
                <a:ea typeface="MS PGothic" panose="020B0600070205080204" pitchFamily="34" charset="-128"/>
              </a:defRPr>
            </a:lvl4pPr>
            <a:lvl5pPr marL="2055813" indent="-227013" eaLnBrk="0" hangingPunct="0">
              <a:defRPr>
                <a:solidFill>
                  <a:schemeClr val="tx1"/>
                </a:solidFill>
                <a:latin typeface="Arial" panose="020B0604020202020204" pitchFamily="34" charset="0"/>
                <a:ea typeface="MS PGothic" panose="020B0600070205080204" pitchFamily="34"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12A33556-5404-4B49-8347-D70F8BF55F7F}" type="slidenum">
              <a:rPr lang="en-US" altLang="en-US">
                <a:latin typeface="Times" panose="02020603050405020304" pitchFamily="18" charset="0"/>
              </a:rPr>
              <a:pPr eaLnBrk="1" hangingPunct="1"/>
              <a:t>37</a:t>
            </a:fld>
            <a:endParaRPr lang="en-US" altLang="en-US">
              <a:latin typeface="Times" panose="02020603050405020304" pitchFamily="18" charset="0"/>
            </a:endParaRPr>
          </a:p>
        </p:txBody>
      </p:sp>
    </p:spTree>
    <p:extLst>
      <p:ext uri="{BB962C8B-B14F-4D97-AF65-F5344CB8AC3E}">
        <p14:creationId xmlns:p14="http://schemas.microsoft.com/office/powerpoint/2010/main" val="3781492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Normal CFTR protein is trafficked to the surface and activated as a </a:t>
            </a:r>
            <a:r>
              <a:rPr lang="en-US" sz="1800" dirty="0" err="1" smtClean="0"/>
              <a:t>Cl</a:t>
            </a:r>
            <a:r>
              <a:rPr lang="en-US" sz="1800" baseline="30000" dirty="0" smtClean="0"/>
              <a:t>- </a:t>
            </a:r>
            <a:r>
              <a:rPr lang="en-US" sz="1800" dirty="0" smtClean="0"/>
              <a:t>channel.  We also know that there are over 1000 CF genetic mutations, most of which can be placed in functional classes shown here.  The classes on the left (I, II, III) are associated with more severe disease, including pancreatic insufficiency and the right side (IV, V) with a milder disease.  Every patient  has 2 mutations and if one is mild, fortunately, it will dominate.</a:t>
            </a: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2EB24C-64D0-45E8-AB0B-4311EC2297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222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To prevent the lung disease, we must correct the abnormal protein, CFTR, so that the salt and water content of the airway remains normal (as shown on the left) permitting normal </a:t>
            </a:r>
            <a:r>
              <a:rPr lang="en-US" sz="1800" dirty="0" err="1" smtClean="0"/>
              <a:t>mucociliary</a:t>
            </a:r>
            <a:r>
              <a:rPr lang="en-US" sz="1800" dirty="0" smtClean="0"/>
              <a:t> clearance and preventing airway obstruction and destruction (shown on right).  I know that Scott Donaldson reviewed CFTR in detail during his excellent presentation yesterday.</a:t>
            </a: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72EB24C-64D0-45E8-AB0B-4311EC229716}"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70868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pPr>
            <a:fld id="{25F753DD-50BE-4D1B-8800-8C202EE53A1D}" type="slidenum">
              <a:rPr lang="en-US" altLang="en-US">
                <a:solidFill>
                  <a:srgbClr val="000000"/>
                </a:solidFill>
              </a:rPr>
              <a:pPr eaLnBrk="1" hangingPunct="1">
                <a:spcBef>
                  <a:spcPct val="0"/>
                </a:spcBef>
              </a:pPr>
              <a:t>20</a:t>
            </a:fld>
            <a:endParaRPr lang="en-US" altLang="en-US">
              <a:solidFill>
                <a:srgbClr val="000000"/>
              </a:solidFill>
            </a:endParaRPr>
          </a:p>
        </p:txBody>
      </p:sp>
      <p:sp>
        <p:nvSpPr>
          <p:cNvPr id="83970" name="Rectangle 2"/>
          <p:cNvSpPr>
            <a:spLocks noGrp="1" noRot="1" noChangeAspect="1" noChangeArrowheads="1" noTextEdit="1"/>
          </p:cNvSpPr>
          <p:nvPr>
            <p:ph type="sldImg"/>
          </p:nvPr>
        </p:nvSpPr>
        <p:spPr>
          <a:ln/>
          <a:extLst/>
        </p:spPr>
      </p:sp>
      <p:sp>
        <p:nvSpPr>
          <p:cNvPr id="83971" name="Rectangle 3"/>
          <p:cNvSpPr>
            <a:spLocks noGrp="1" noChangeArrowheads="1"/>
          </p:cNvSpPr>
          <p:nvPr>
            <p:ph type="body" idx="1"/>
          </p:nvPr>
        </p:nvSpPr>
        <p:spPr/>
        <p:txBody>
          <a:bodyPr/>
          <a:lstStyle/>
          <a:p>
            <a:pPr eaLnBrk="1" hangingPunct="1">
              <a:lnSpc>
                <a:spcPct val="80000"/>
              </a:lnSpc>
              <a:defRPr/>
            </a:pPr>
            <a:r>
              <a:rPr lang="en-US" altLang="en-US" sz="800" smtClean="0">
                <a:latin typeface="Arial" pitchFamily="34" charset="0"/>
                <a:ea typeface="ＭＳ Ｐゴシック" pitchFamily="34" charset="-128"/>
                <a:cs typeface="Arial" pitchFamily="34" charset="0"/>
              </a:rPr>
              <a:t>The management of cystic fibrosis requires extensive time and commitment from the cystic fibrosis team, including the patient and his or her family. </a:t>
            </a:r>
          </a:p>
          <a:p>
            <a:pPr eaLnBrk="1" hangingPunct="1">
              <a:lnSpc>
                <a:spcPct val="80000"/>
              </a:lnSpc>
              <a:defRPr/>
            </a:pPr>
            <a:endParaRPr lang="en-US" altLang="en-US" sz="800" smtClean="0">
              <a:latin typeface="Arial" pitchFamily="34" charset="0"/>
              <a:ea typeface="ＭＳ Ｐゴシック" pitchFamily="34" charset="-128"/>
              <a:cs typeface="Arial" pitchFamily="34" charset="0"/>
            </a:endParaRPr>
          </a:p>
          <a:p>
            <a:pPr eaLnBrk="1" hangingPunct="1">
              <a:lnSpc>
                <a:spcPct val="80000"/>
              </a:lnSpc>
              <a:defRPr/>
            </a:pPr>
            <a:r>
              <a:rPr lang="en-US" altLang="en-US" sz="800" smtClean="0">
                <a:latin typeface="Arial" pitchFamily="34" charset="0"/>
                <a:ea typeface="ＭＳ Ｐゴシック" pitchFamily="34" charset="-128"/>
                <a:cs typeface="Arial" pitchFamily="34" charset="0"/>
              </a:rPr>
              <a:t>To appropriately manage the pulmonary manifestations of cystic fibrosis, several interventions are required in order to maintain adequate lung function. Airway clearance techniques are administered in order to loosen mucus secretions and improve lung function. There are several airway clearance techniques that exist, with postural drainage and percussion being common techniques‡</a:t>
            </a:r>
          </a:p>
          <a:p>
            <a:pPr eaLnBrk="1" hangingPunct="1">
              <a:lnSpc>
                <a:spcPct val="80000"/>
              </a:lnSpc>
              <a:defRPr/>
            </a:pPr>
            <a:endParaRPr lang="en-US" altLang="en-US" sz="800" smtClean="0">
              <a:latin typeface="Arial" pitchFamily="34" charset="0"/>
              <a:ea typeface="ＭＳ Ｐゴシック" pitchFamily="34" charset="-128"/>
              <a:cs typeface="Arial" pitchFamily="34" charset="0"/>
            </a:endParaRPr>
          </a:p>
          <a:p>
            <a:pPr eaLnBrk="1" hangingPunct="1">
              <a:lnSpc>
                <a:spcPct val="80000"/>
              </a:lnSpc>
              <a:defRPr/>
            </a:pPr>
            <a:r>
              <a:rPr lang="en-US" altLang="en-US" sz="800" smtClean="0">
                <a:latin typeface="Arial" pitchFamily="34" charset="0"/>
                <a:ea typeface="ＭＳ Ｐゴシック" pitchFamily="34" charset="-128"/>
                <a:cs typeface="Arial" pitchFamily="34" charset="0"/>
              </a:rPr>
              <a:t>Bronchodilators are commonly used prior to airway clearance techniques in order to help facilitate dilation of the airways for sputum mobilization.</a:t>
            </a:r>
          </a:p>
          <a:p>
            <a:pPr eaLnBrk="1" hangingPunct="1">
              <a:lnSpc>
                <a:spcPct val="80000"/>
              </a:lnSpc>
              <a:defRPr/>
            </a:pPr>
            <a:endParaRPr lang="en-US" altLang="en-US" sz="800" smtClean="0">
              <a:latin typeface="Arial" pitchFamily="34" charset="0"/>
              <a:ea typeface="ＭＳ Ｐゴシック" pitchFamily="34" charset="-128"/>
              <a:cs typeface="Arial" pitchFamily="34" charset="0"/>
            </a:endParaRPr>
          </a:p>
          <a:p>
            <a:pPr eaLnBrk="1" hangingPunct="1">
              <a:lnSpc>
                <a:spcPct val="80000"/>
              </a:lnSpc>
              <a:defRPr/>
            </a:pPr>
            <a:r>
              <a:rPr lang="en-US" altLang="en-US" sz="800" smtClean="0">
                <a:latin typeface="Arial" pitchFamily="34" charset="0"/>
                <a:ea typeface="ＭＳ Ｐゴシック" pitchFamily="34" charset="-128"/>
                <a:cs typeface="Arial" pitchFamily="34" charset="0"/>
              </a:rPr>
              <a:t>Mucolytics are commonly administered in order to help decrease mucus viscosity. Mucolytics utilized include dornase alpha (Pulmozyme™) and acetylcysteine.</a:t>
            </a:r>
          </a:p>
          <a:p>
            <a:pPr eaLnBrk="1" hangingPunct="1">
              <a:lnSpc>
                <a:spcPct val="80000"/>
              </a:lnSpc>
              <a:defRPr/>
            </a:pPr>
            <a:endParaRPr lang="en-US" altLang="en-US" sz="800" smtClean="0">
              <a:latin typeface="Arial" pitchFamily="34" charset="0"/>
              <a:ea typeface="ＭＳ Ｐゴシック" pitchFamily="34" charset="-128"/>
              <a:cs typeface="Arial" pitchFamily="34" charset="0"/>
            </a:endParaRPr>
          </a:p>
          <a:p>
            <a:pPr eaLnBrk="1" hangingPunct="1">
              <a:lnSpc>
                <a:spcPct val="80000"/>
              </a:lnSpc>
              <a:defRPr/>
            </a:pPr>
            <a:r>
              <a:rPr lang="en-US" altLang="en-US" sz="800" smtClean="0">
                <a:latin typeface="Arial" pitchFamily="34" charset="0"/>
                <a:ea typeface="ＭＳ Ｐゴシック" pitchFamily="34" charset="-128"/>
                <a:cs typeface="Arial" pitchFamily="34" charset="0"/>
              </a:rPr>
              <a:t>Anti-inflammatory agents are used for the anti-inflammatory management of cystic fibrosis. However, these agents which include corticosteroids and ibuprofen are limited by their toxicity.</a:t>
            </a:r>
          </a:p>
          <a:p>
            <a:pPr eaLnBrk="1" hangingPunct="1">
              <a:lnSpc>
                <a:spcPct val="80000"/>
              </a:lnSpc>
              <a:defRPr/>
            </a:pPr>
            <a:endParaRPr lang="en-US" altLang="en-US" sz="800" smtClean="0">
              <a:latin typeface="Arial" pitchFamily="34" charset="0"/>
              <a:ea typeface="ＭＳ Ｐゴシック" pitchFamily="34" charset="-128"/>
              <a:cs typeface="Arial" pitchFamily="34" charset="0"/>
            </a:endParaRPr>
          </a:p>
          <a:p>
            <a:pPr eaLnBrk="1" hangingPunct="1">
              <a:lnSpc>
                <a:spcPct val="80000"/>
              </a:lnSpc>
              <a:defRPr/>
            </a:pPr>
            <a:r>
              <a:rPr lang="en-US" altLang="en-US" sz="800" smtClean="0">
                <a:latin typeface="Arial" pitchFamily="34" charset="0"/>
                <a:ea typeface="ＭＳ Ｐゴシック" pitchFamily="34" charset="-128"/>
                <a:cs typeface="Arial" pitchFamily="34" charset="0"/>
              </a:rPr>
              <a:t>Hypertonic saline is used in order to hydrate the airways and facilitate mucus clearance. </a:t>
            </a:r>
          </a:p>
          <a:p>
            <a:pPr eaLnBrk="1" hangingPunct="1">
              <a:lnSpc>
                <a:spcPct val="80000"/>
              </a:lnSpc>
              <a:defRPr/>
            </a:pPr>
            <a:endParaRPr lang="en-US" altLang="en-US" sz="800" smtClean="0">
              <a:latin typeface="Arial" pitchFamily="34" charset="0"/>
              <a:ea typeface="ＭＳ Ｐゴシック" pitchFamily="34" charset="-128"/>
              <a:cs typeface="Arial" pitchFamily="34" charset="0"/>
            </a:endParaRPr>
          </a:p>
          <a:p>
            <a:pPr eaLnBrk="1" hangingPunct="1">
              <a:lnSpc>
                <a:spcPct val="80000"/>
              </a:lnSpc>
              <a:defRPr/>
            </a:pPr>
            <a:r>
              <a:rPr lang="en-US" altLang="en-US" sz="800" smtClean="0">
                <a:latin typeface="Arial" pitchFamily="34" charset="0"/>
                <a:ea typeface="ＭＳ Ｐゴシック" pitchFamily="34" charset="-128"/>
                <a:cs typeface="Arial" pitchFamily="34" charset="0"/>
              </a:rPr>
              <a:t>Once an individual with cystic fibrosis develops a pulmonary infection with a pathogenic organism, antibiotics with activity against the suspected organism is initiated orally, intravenously, or via inhalation. </a:t>
            </a:r>
          </a:p>
          <a:p>
            <a:pPr eaLnBrk="1" hangingPunct="1">
              <a:lnSpc>
                <a:spcPct val="80000"/>
              </a:lnSpc>
              <a:defRPr/>
            </a:pPr>
            <a:endParaRPr lang="en-US" altLang="en-US" sz="800" smtClean="0">
              <a:latin typeface="Arial" pitchFamily="34" charset="0"/>
              <a:ea typeface="ＭＳ Ｐゴシック" pitchFamily="34" charset="-128"/>
              <a:cs typeface="Arial" pitchFamily="34" charset="0"/>
            </a:endParaRPr>
          </a:p>
          <a:p>
            <a:pPr eaLnBrk="1" hangingPunct="1">
              <a:lnSpc>
                <a:spcPct val="80000"/>
              </a:lnSpc>
              <a:defRPr/>
            </a:pPr>
            <a:endParaRPr lang="en-US" altLang="en-US" sz="800" smtClean="0">
              <a:latin typeface="Arial" pitchFamily="34" charset="0"/>
              <a:ea typeface="ＭＳ Ｐゴシック" pitchFamily="34" charset="-128"/>
              <a:cs typeface="Arial" pitchFamily="34" charset="0"/>
            </a:endParaRPr>
          </a:p>
          <a:p>
            <a:pPr eaLnBrk="1" hangingPunct="1">
              <a:lnSpc>
                <a:spcPct val="80000"/>
              </a:lnSpc>
              <a:defRPr/>
            </a:pPr>
            <a:r>
              <a:rPr lang="en-US" altLang="en-US" sz="800" i="1" smtClean="0">
                <a:latin typeface="Arial" pitchFamily="34" charset="0"/>
                <a:ea typeface="ＭＳ Ｐゴシック" pitchFamily="34" charset="-128"/>
                <a:cs typeface="Arial" pitchFamily="34" charset="0"/>
              </a:rPr>
              <a:t>For your reference:</a:t>
            </a:r>
          </a:p>
          <a:p>
            <a:pPr eaLnBrk="1" hangingPunct="1">
              <a:lnSpc>
                <a:spcPct val="80000"/>
              </a:lnSpc>
              <a:defRPr/>
            </a:pPr>
            <a:r>
              <a:rPr lang="en-US" altLang="en-US" sz="800" smtClean="0">
                <a:latin typeface="Arial" pitchFamily="34" charset="0"/>
                <a:ea typeface="ＭＳ Ｐゴシック" pitchFamily="34" charset="-128"/>
                <a:cs typeface="Arial" pitchFamily="34" charset="0"/>
              </a:rPr>
              <a:t>‡ Other airway techniques include:</a:t>
            </a:r>
          </a:p>
          <a:p>
            <a:pPr eaLnBrk="1" hangingPunct="1">
              <a:lnSpc>
                <a:spcPct val="80000"/>
              </a:lnSpc>
              <a:defRPr/>
            </a:pPr>
            <a:r>
              <a:rPr lang="en-US" altLang="en-US" sz="800" smtClean="0">
                <a:latin typeface="Arial" pitchFamily="34" charset="0"/>
                <a:ea typeface="ＭＳ Ｐゴシック" pitchFamily="34" charset="-128"/>
                <a:cs typeface="Arial" pitchFamily="34" charset="0"/>
              </a:rPr>
              <a:t>Oscillating Positive Expiratory Pressure (Oscillating PEP) </a:t>
            </a:r>
          </a:p>
          <a:p>
            <a:pPr eaLnBrk="1" hangingPunct="1">
              <a:lnSpc>
                <a:spcPct val="80000"/>
              </a:lnSpc>
              <a:defRPr/>
            </a:pPr>
            <a:r>
              <a:rPr lang="en-US" altLang="en-US" sz="800" smtClean="0">
                <a:latin typeface="Arial" pitchFamily="34" charset="0"/>
                <a:ea typeface="ＭＳ Ｐゴシック" pitchFamily="34" charset="-128"/>
                <a:cs typeface="Arial" pitchFamily="34" charset="0"/>
              </a:rPr>
              <a:t>High-frequency Chest Wall Oscillation </a:t>
            </a:r>
          </a:p>
          <a:p>
            <a:pPr eaLnBrk="1" hangingPunct="1">
              <a:lnSpc>
                <a:spcPct val="80000"/>
              </a:lnSpc>
              <a:defRPr/>
            </a:pPr>
            <a:r>
              <a:rPr lang="en-US" altLang="en-US" sz="800" smtClean="0">
                <a:latin typeface="Arial" pitchFamily="34" charset="0"/>
                <a:ea typeface="ＭＳ Ｐゴシック" pitchFamily="34" charset="-128"/>
                <a:cs typeface="Arial" pitchFamily="34" charset="0"/>
              </a:rPr>
              <a:t>Active Cycle of Breathing Technique (ACBT) </a:t>
            </a:r>
          </a:p>
          <a:p>
            <a:pPr eaLnBrk="1" hangingPunct="1">
              <a:lnSpc>
                <a:spcPct val="80000"/>
              </a:lnSpc>
              <a:defRPr/>
            </a:pPr>
            <a:r>
              <a:rPr lang="en-US" altLang="en-US" sz="800" smtClean="0">
                <a:latin typeface="Arial" pitchFamily="34" charset="0"/>
                <a:ea typeface="ＭＳ Ｐゴシック" pitchFamily="34" charset="-128"/>
                <a:cs typeface="Arial" pitchFamily="34" charset="0"/>
              </a:rPr>
              <a:t>Autogenic Drainage (AD) </a:t>
            </a:r>
          </a:p>
          <a:p>
            <a:pPr eaLnBrk="1" hangingPunct="1">
              <a:lnSpc>
                <a:spcPct val="80000"/>
              </a:lnSpc>
              <a:defRPr/>
            </a:pPr>
            <a:endParaRPr lang="en-US" altLang="en-US" sz="800" smtClean="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937750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Here are the interventions we’ve been discussing so far </a:t>
            </a:r>
            <a:r>
              <a:rPr lang="en-US" sz="1200" b="1" kern="1200" dirty="0">
                <a:solidFill>
                  <a:schemeClr val="tx1"/>
                </a:solidFill>
                <a:latin typeface="+mn-lt"/>
                <a:ea typeface="+mn-ea"/>
                <a:cs typeface="+mn-cs"/>
              </a:rPr>
              <a:t>(Advance)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B1F0E-4378-429C-8A1F-C7241BC0BDB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5617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 . . the growing number of robust modulator combinations </a:t>
            </a:r>
            <a:r>
              <a:rPr lang="en-US" sz="1200" b="1" kern="1200" dirty="0">
                <a:solidFill>
                  <a:schemeClr val="tx1"/>
                </a:solidFill>
                <a:latin typeface="+mn-lt"/>
                <a:ea typeface="+mn-ea"/>
                <a:cs typeface="+mn-cs"/>
              </a:rPr>
              <a:t>(Point)</a:t>
            </a:r>
            <a:r>
              <a:rPr lang="en-US" sz="1200" kern="1200" dirty="0">
                <a:solidFill>
                  <a:schemeClr val="tx1"/>
                </a:solidFill>
                <a:latin typeface="+mn-lt"/>
                <a:ea typeface="+mn-ea"/>
                <a:cs typeface="+mn-cs"/>
              </a:rPr>
              <a:t> and the exciting topic of CF gene repair </a:t>
            </a:r>
            <a:r>
              <a:rPr lang="en-US" sz="1200" b="1" kern="1200" dirty="0">
                <a:solidFill>
                  <a:schemeClr val="tx1"/>
                </a:solidFill>
                <a:latin typeface="+mn-lt"/>
                <a:ea typeface="+mn-ea"/>
                <a:cs typeface="+mn-cs"/>
              </a:rPr>
              <a:t>(Point)</a:t>
            </a:r>
            <a:r>
              <a:rPr lang="en-US" sz="1200" kern="1200" dirty="0">
                <a:solidFill>
                  <a:schemeClr val="tx1"/>
                </a:solidFill>
                <a:latin typeface="+mn-lt"/>
                <a:ea typeface="+mn-ea"/>
                <a:cs typeface="+mn-cs"/>
              </a:rPr>
              <a:t> will be discussed by Dr. </a:t>
            </a:r>
            <a:r>
              <a:rPr lang="en-US" sz="1200" kern="1200" dirty="0" err="1">
                <a:solidFill>
                  <a:schemeClr val="tx1"/>
                </a:solidFill>
                <a:latin typeface="+mn-lt"/>
                <a:ea typeface="+mn-ea"/>
                <a:cs typeface="+mn-cs"/>
              </a:rPr>
              <a:t>Drumm</a:t>
            </a:r>
            <a:r>
              <a:rPr lang="en-US" sz="1200" kern="1200" dirty="0">
                <a:solidFill>
                  <a:schemeClr val="tx1"/>
                </a:solidFill>
                <a:latin typeface="+mn-lt"/>
                <a:ea typeface="+mn-ea"/>
                <a:cs typeface="+mn-cs"/>
              </a:rPr>
              <a:t> shortly. </a:t>
            </a:r>
            <a:r>
              <a:rPr lang="en-US" sz="1200" b="1" kern="1200" dirty="0">
                <a:solidFill>
                  <a:schemeClr val="tx1"/>
                </a:solidFill>
                <a:latin typeface="+mn-lt"/>
                <a:ea typeface="+mn-ea"/>
                <a:cs typeface="+mn-cs"/>
              </a:rPr>
              <a:t>(Advance)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8B1F0E-4378-429C-8A1F-C7241BC0BDB4}" type="slidenum">
              <a:rPr lang="en-US" smtClean="0"/>
              <a:pPr/>
              <a:t>22</a:t>
            </a:fld>
            <a:endParaRPr lang="en-US"/>
          </a:p>
        </p:txBody>
      </p:sp>
    </p:spTree>
    <p:extLst>
      <p:ext uri="{BB962C8B-B14F-4D97-AF65-F5344CB8AC3E}">
        <p14:creationId xmlns:p14="http://schemas.microsoft.com/office/powerpoint/2010/main" val="3439902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But a substantial part of what goes wrong in CF – in lungs, pancreas, liver, intestines – can be quite independent of a specific mutation, and involves inflammation, clearing mucus obstruction, and infection.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For many patients, these aspects of the disease process are as vital as the advent of highly effective modulator treatments.</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The science that underlies these processes is advancing rapidly – and it’s </a:t>
            </a:r>
            <a:r>
              <a:rPr lang="en-US" sz="1200" u="sng" kern="1200" dirty="0">
                <a:solidFill>
                  <a:schemeClr val="tx1"/>
                </a:solidFill>
                <a:latin typeface="+mn-lt"/>
                <a:ea typeface="+mn-ea"/>
                <a:cs typeface="+mn-cs"/>
              </a:rPr>
              <a:t>science</a:t>
            </a:r>
            <a:r>
              <a:rPr lang="en-US" sz="1200" kern="1200" dirty="0">
                <a:solidFill>
                  <a:schemeClr val="tx1"/>
                </a:solidFill>
                <a:latin typeface="+mn-lt"/>
                <a:ea typeface="+mn-ea"/>
                <a:cs typeface="+mn-cs"/>
              </a:rPr>
              <a:t> that drives new therapies.  The formation of mucus, the reasons for its obstructive properties, and the causes of infection and inflammation are not fully understood. But recent work in the CF pig model, as well as studies from the CF ferret, rat, mouse, and rabbit, are allowing us to ask questions we could never ask before – questions about how mucus is formed, when inflammation begins, and why infection gets started in the first place.  So let’s now consider mucous obstruction, and</a:t>
            </a:r>
            <a:r>
              <a:rPr lang="en-US" sz="1200" b="1" kern="1200" dirty="0">
                <a:solidFill>
                  <a:schemeClr val="tx1"/>
                </a:solidFill>
                <a:latin typeface="+mn-lt"/>
                <a:ea typeface="+mn-ea"/>
                <a:cs typeface="+mn-cs"/>
              </a:rPr>
              <a:t> (Advance twice)</a:t>
            </a:r>
            <a:endParaRPr lang="en-US" dirty="0"/>
          </a:p>
        </p:txBody>
      </p:sp>
      <p:sp>
        <p:nvSpPr>
          <p:cNvPr id="4" name="Slide Number Placeholder 3"/>
          <p:cNvSpPr>
            <a:spLocks noGrp="1"/>
          </p:cNvSpPr>
          <p:nvPr>
            <p:ph type="sldNum" sz="quarter" idx="10"/>
          </p:nvPr>
        </p:nvSpPr>
        <p:spPr/>
        <p:txBody>
          <a:bodyPr/>
          <a:lstStyle/>
          <a:p>
            <a:fld id="{7E8B1F0E-4378-429C-8A1F-C7241BC0BDB4}" type="slidenum">
              <a:rPr lang="en-US" smtClean="0"/>
              <a:pPr/>
              <a:t>23</a:t>
            </a:fld>
            <a:endParaRPr lang="en-US"/>
          </a:p>
        </p:txBody>
      </p:sp>
    </p:spTree>
    <p:extLst>
      <p:ext uri="{BB962C8B-B14F-4D97-AF65-F5344CB8AC3E}">
        <p14:creationId xmlns:p14="http://schemas.microsoft.com/office/powerpoint/2010/main" val="3997128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 . . still advancing . . . )</a:t>
            </a:r>
            <a:endParaRPr lang="en-US" dirty="0"/>
          </a:p>
        </p:txBody>
      </p:sp>
      <p:sp>
        <p:nvSpPr>
          <p:cNvPr id="4" name="Slide Number Placeholder 3"/>
          <p:cNvSpPr>
            <a:spLocks noGrp="1"/>
          </p:cNvSpPr>
          <p:nvPr>
            <p:ph type="sldNum" sz="quarter" idx="10"/>
          </p:nvPr>
        </p:nvSpPr>
        <p:spPr/>
        <p:txBody>
          <a:bodyPr/>
          <a:lstStyle/>
          <a:p>
            <a:fld id="{7E8B1F0E-4378-429C-8A1F-C7241BC0BDB4}" type="slidenum">
              <a:rPr lang="en-US" smtClean="0"/>
              <a:pPr/>
              <a:t>24</a:t>
            </a:fld>
            <a:endParaRPr lang="en-US"/>
          </a:p>
        </p:txBody>
      </p:sp>
    </p:spTree>
    <p:extLst>
      <p:ext uri="{BB962C8B-B14F-4D97-AF65-F5344CB8AC3E}">
        <p14:creationId xmlns:p14="http://schemas.microsoft.com/office/powerpoint/2010/main" val="822209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Now, treating pulmonary infection has been a mainstay of CF therapy. A reason for better outlook among most patients with the disease has been availability of robust antimicrobials for treating respiratory pseudomonas or other bacteria.</a:t>
            </a:r>
          </a:p>
          <a:p>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E8B1F0E-4378-429C-8A1F-C7241BC0BDB4}" type="slidenum">
              <a:rPr lang="en-US" smtClean="0"/>
              <a:pPr/>
              <a:t>25</a:t>
            </a:fld>
            <a:endParaRPr lang="en-US"/>
          </a:p>
        </p:txBody>
      </p:sp>
    </p:spTree>
    <p:extLst>
      <p:ext uri="{BB962C8B-B14F-4D97-AF65-F5344CB8AC3E}">
        <p14:creationId xmlns:p14="http://schemas.microsoft.com/office/powerpoint/2010/main" val="310707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1697" y="2130428"/>
            <a:ext cx="10363200" cy="1470025"/>
          </a:xfrm>
        </p:spPr>
        <p:txBody>
          <a:bodyPr>
            <a:normAutofit/>
          </a:bodyPr>
          <a:lstStyle>
            <a:lvl1pPr>
              <a:defRPr sz="4000">
                <a:solidFill>
                  <a:srgbClr val="FFC000"/>
                </a:solidFill>
              </a:defRPr>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22084348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lvl1pPr>
              <a:defRPr sz="3000">
                <a:solidFill>
                  <a:srgbClr val="FFC000"/>
                </a:solidFill>
              </a:defRPr>
            </a:lvl1pPr>
          </a:lstStyle>
          <a:p>
            <a:r>
              <a:rPr lang="en-US"/>
              <a:t>Click to edit Master title style</a:t>
            </a:r>
          </a:p>
        </p:txBody>
      </p:sp>
      <p:sp>
        <p:nvSpPr>
          <p:cNvPr id="3" name="Content Placeholder 2"/>
          <p:cNvSpPr>
            <a:spLocks noGrp="1"/>
          </p:cNvSpPr>
          <p:nvPr>
            <p:ph idx="1"/>
          </p:nvPr>
        </p:nvSpPr>
        <p:spPr>
          <a:xfrm>
            <a:off x="609600" y="1228060"/>
            <a:ext cx="10972800" cy="506641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047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80214"/>
          </a:xfrm>
        </p:spPr>
        <p:txBody>
          <a:bodyPr>
            <a:normAutofit/>
          </a:bodyPr>
          <a:lstStyle>
            <a:lvl1pPr>
              <a:defRPr sz="3000">
                <a:solidFill>
                  <a:srgbClr val="FFC000"/>
                </a:solidFill>
              </a:defRPr>
            </a:lvl1pPr>
          </a:lstStyle>
          <a:p>
            <a:r>
              <a:rPr lang="en-US"/>
              <a:t>Click to edit Master title style</a:t>
            </a:r>
          </a:p>
        </p:txBody>
      </p:sp>
      <p:sp>
        <p:nvSpPr>
          <p:cNvPr id="3" name="Content Placeholder 2"/>
          <p:cNvSpPr>
            <a:spLocks noGrp="1"/>
          </p:cNvSpPr>
          <p:nvPr>
            <p:ph sz="half" idx="1"/>
          </p:nvPr>
        </p:nvSpPr>
        <p:spPr>
          <a:xfrm>
            <a:off x="609600" y="1238701"/>
            <a:ext cx="5384800" cy="5204637"/>
          </a:xfrm>
        </p:spPr>
        <p:txBody>
          <a:bodyPr/>
          <a:lstStyle>
            <a:lvl1pPr>
              <a:defRPr sz="2100">
                <a:solidFill>
                  <a:schemeClr val="bg1"/>
                </a:solidFill>
              </a:defRPr>
            </a:lvl1pPr>
            <a:lvl2pPr>
              <a:defRPr sz="1800">
                <a:solidFill>
                  <a:schemeClr val="bg1"/>
                </a:solidFill>
              </a:defRPr>
            </a:lvl2pPr>
            <a:lvl3pPr>
              <a:defRPr sz="1500">
                <a:solidFill>
                  <a:schemeClr val="bg1"/>
                </a:solidFill>
              </a:defRPr>
            </a:lvl3pPr>
            <a:lvl4pPr>
              <a:defRPr sz="1350">
                <a:solidFill>
                  <a:schemeClr val="bg1"/>
                </a:solidFill>
              </a:defRPr>
            </a:lvl4pPr>
            <a:lvl5pPr>
              <a:defRPr sz="1350">
                <a:solidFill>
                  <a:schemeClr val="bg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238701"/>
            <a:ext cx="5384800" cy="5204637"/>
          </a:xfrm>
        </p:spPr>
        <p:txBody>
          <a:bodyPr/>
          <a:lstStyle>
            <a:lvl1pPr>
              <a:defRPr sz="2100">
                <a:solidFill>
                  <a:schemeClr val="bg1"/>
                </a:solidFill>
              </a:defRPr>
            </a:lvl1pPr>
            <a:lvl2pPr>
              <a:defRPr sz="1800">
                <a:solidFill>
                  <a:schemeClr val="bg1"/>
                </a:solidFill>
              </a:defRPr>
            </a:lvl2pPr>
            <a:lvl3pPr>
              <a:defRPr sz="1500">
                <a:solidFill>
                  <a:schemeClr val="bg1"/>
                </a:solidFill>
              </a:defRPr>
            </a:lvl3pPr>
            <a:lvl4pPr>
              <a:defRPr sz="1350">
                <a:solidFill>
                  <a:schemeClr val="bg1"/>
                </a:solidFill>
              </a:defRPr>
            </a:lvl4pPr>
            <a:lvl5pPr>
              <a:defRPr sz="1350">
                <a:solidFill>
                  <a:schemeClr val="bg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409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lvl1pPr>
              <a:defRPr sz="3000">
                <a:solidFill>
                  <a:srgbClr val="FFC000"/>
                </a:solidFill>
              </a:defRPr>
            </a:lvl1pPr>
          </a:lstStyle>
          <a:p>
            <a:r>
              <a:rPr lang="en-US"/>
              <a:t>Click to edit Master title style</a:t>
            </a:r>
          </a:p>
        </p:txBody>
      </p:sp>
      <p:sp>
        <p:nvSpPr>
          <p:cNvPr id="3" name="Text Placeholder 2"/>
          <p:cNvSpPr>
            <a:spLocks noGrp="1"/>
          </p:cNvSpPr>
          <p:nvPr>
            <p:ph type="body" idx="1"/>
          </p:nvPr>
        </p:nvSpPr>
        <p:spPr>
          <a:xfrm>
            <a:off x="609600" y="1173606"/>
            <a:ext cx="5386917" cy="639762"/>
          </a:xfrm>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09600" y="1877163"/>
            <a:ext cx="5386917" cy="4534270"/>
          </a:xfr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173606"/>
            <a:ext cx="5389033" cy="639762"/>
          </a:xfrm>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93374" y="1877163"/>
            <a:ext cx="5389033" cy="4534270"/>
          </a:xfr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380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lvl1pPr>
              <a:defRPr sz="3000">
                <a:solidFill>
                  <a:srgbClr val="FFC000"/>
                </a:solidFill>
              </a:defRPr>
            </a:lvl1pPr>
          </a:lstStyle>
          <a:p>
            <a:r>
              <a:rPr lang="en-US"/>
              <a:t>Click to edit Master title style</a:t>
            </a:r>
          </a:p>
        </p:txBody>
      </p:sp>
    </p:spTree>
    <p:extLst>
      <p:ext uri="{BB962C8B-B14F-4D97-AF65-F5344CB8AC3E}">
        <p14:creationId xmlns:p14="http://schemas.microsoft.com/office/powerpoint/2010/main" val="2094525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00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005-Title Onl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1459355" y="109600"/>
            <a:ext cx="10397287" cy="720101"/>
          </a:xfrm>
          <a:prstGeom prst="rect">
            <a:avLst/>
          </a:prstGeom>
        </p:spPr>
        <p:txBody>
          <a:bodyPr lIns="0" tIns="0" rIns="0" bIns="0" anchor="b" anchorCtr="0"/>
          <a:lstStyle>
            <a:lvl1pPr algn="l">
              <a:defRPr sz="2400" b="1">
                <a:solidFill>
                  <a:schemeClr val="tx2"/>
                </a:solidFill>
                <a:latin typeface="Arial" pitchFamily="34" charset="0"/>
                <a:cs typeface="Arial" pitchFamily="34" charset="0"/>
              </a:defRPr>
            </a:lvl1pPr>
          </a:lstStyle>
          <a:p>
            <a:r>
              <a:rPr lang="en-US" noProof="0" dirty="0"/>
              <a:t>Click to edit Title</a:t>
            </a:r>
          </a:p>
        </p:txBody>
      </p:sp>
      <p:pic>
        <p:nvPicPr>
          <p:cNvPr id="6" name="Picture 11" descr="polyphor_logo_07_big"/>
          <p:cNvPicPr>
            <a:picLocks noChangeAspect="1" noChangeArrowheads="1"/>
          </p:cNvPicPr>
          <p:nvPr userDrawn="1"/>
        </p:nvPicPr>
        <p:blipFill>
          <a:blip r:embed="rId2" cstate="print"/>
          <a:srcRect/>
          <a:stretch>
            <a:fillRect/>
          </a:stretch>
        </p:blipFill>
        <p:spPr bwMode="auto">
          <a:xfrm>
            <a:off x="9813164" y="6336000"/>
            <a:ext cx="2043637" cy="432060"/>
          </a:xfrm>
          <a:prstGeom prst="rect">
            <a:avLst/>
          </a:prstGeom>
          <a:noFill/>
          <a:ln w="9525">
            <a:noFill/>
            <a:miter lim="800000"/>
            <a:headEnd/>
            <a:tailEnd/>
          </a:ln>
        </p:spPr>
      </p:pic>
      <p:cxnSp>
        <p:nvCxnSpPr>
          <p:cNvPr id="9" name="Straight Connector 8"/>
          <p:cNvCxnSpPr/>
          <p:nvPr userDrawn="1"/>
        </p:nvCxnSpPr>
        <p:spPr bwMode="auto">
          <a:xfrm>
            <a:off x="1487488" y="976544"/>
            <a:ext cx="10369152"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0" name="Straight Connector 9"/>
          <p:cNvCxnSpPr/>
          <p:nvPr userDrawn="1"/>
        </p:nvCxnSpPr>
        <p:spPr bwMode="auto">
          <a:xfrm>
            <a:off x="1487488" y="902608"/>
            <a:ext cx="10369152" cy="0"/>
          </a:xfrm>
          <a:prstGeom prst="line">
            <a:avLst/>
          </a:prstGeom>
          <a:solidFill>
            <a:schemeClr val="accent1"/>
          </a:solidFill>
          <a:ln w="25400" cap="flat" cmpd="sng" algn="ctr">
            <a:solidFill>
              <a:srgbClr val="4F989A"/>
            </a:solidFill>
            <a:prstDash val="solid"/>
            <a:round/>
            <a:headEnd type="none" w="med" len="med"/>
            <a:tailEnd type="none" w="med" len="med"/>
          </a:ln>
          <a:effectLst/>
        </p:spPr>
      </p:cxnSp>
      <p:cxnSp>
        <p:nvCxnSpPr>
          <p:cNvPr id="17" name="Straight Connector 16"/>
          <p:cNvCxnSpPr/>
          <p:nvPr userDrawn="1"/>
        </p:nvCxnSpPr>
        <p:spPr bwMode="auto">
          <a:xfrm>
            <a:off x="1481899" y="6530677"/>
            <a:ext cx="8160000" cy="0"/>
          </a:xfrm>
          <a:prstGeom prst="line">
            <a:avLst/>
          </a:prstGeom>
          <a:solidFill>
            <a:schemeClr val="accent1"/>
          </a:solidFill>
          <a:ln w="19050" cap="flat" cmpd="sng" algn="ctr">
            <a:solidFill>
              <a:srgbClr val="4F989A"/>
            </a:solidFill>
            <a:prstDash val="solid"/>
            <a:round/>
            <a:headEnd type="none" w="med" len="med"/>
            <a:tailEnd type="none" w="med" len="med"/>
          </a:ln>
          <a:effectLst/>
        </p:spPr>
      </p:cxnSp>
    </p:spTree>
    <p:extLst>
      <p:ext uri="{BB962C8B-B14F-4D97-AF65-F5344CB8AC3E}">
        <p14:creationId xmlns:p14="http://schemas.microsoft.com/office/powerpoint/2010/main" val="138632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0480" y="1508760"/>
            <a:ext cx="11029033" cy="4617720"/>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9258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lvl1pPr>
              <a:defRPr sz="4000">
                <a:solidFill>
                  <a:srgbClr val="FFC000"/>
                </a:solidFill>
              </a:defRPr>
            </a:lvl1pPr>
          </a:lstStyle>
          <a:p>
            <a:r>
              <a:rPr lang="en-US" smtClean="0"/>
              <a:t>Click to edit Master title style</a:t>
            </a:r>
            <a:endParaRPr lang="en-US"/>
          </a:p>
        </p:txBody>
      </p:sp>
      <p:sp>
        <p:nvSpPr>
          <p:cNvPr id="3" name="Content Placeholder 2"/>
          <p:cNvSpPr>
            <a:spLocks noGrp="1"/>
          </p:cNvSpPr>
          <p:nvPr>
            <p:ph idx="1"/>
          </p:nvPr>
        </p:nvSpPr>
        <p:spPr>
          <a:xfrm>
            <a:off x="609600" y="1228060"/>
            <a:ext cx="10972800" cy="506641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577593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3DAF4BC9-BD8D-4104-8DA7-04668F777420}" type="datetimeFigureOut">
              <a:rPr lang="en-US" smtClean="0"/>
              <a:t>3/12/2018</a:t>
            </a:fld>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56168791-00C2-454C-9801-690DD85A16B7}" type="slidenum">
              <a:rPr lang="en-US" smtClean="0"/>
              <a:t>‹#›</a:t>
            </a:fld>
            <a:endParaRPr lang="en-US"/>
          </a:p>
        </p:txBody>
      </p:sp>
    </p:spTree>
    <p:extLst>
      <p:ext uri="{BB962C8B-B14F-4D97-AF65-F5344CB8AC3E}">
        <p14:creationId xmlns:p14="http://schemas.microsoft.com/office/powerpoint/2010/main" val="386170560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80214"/>
          </a:xfrm>
        </p:spPr>
        <p:txBody>
          <a:bodyPr>
            <a:normAutofit/>
          </a:bodyPr>
          <a:lstStyle>
            <a:lvl1pPr>
              <a:defRPr sz="4000">
                <a:solidFill>
                  <a:srgbClr val="FFC000"/>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609600" y="1238696"/>
            <a:ext cx="5384800" cy="5204637"/>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238696"/>
            <a:ext cx="5384800" cy="5204637"/>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859374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lvl1pPr>
              <a:defRPr sz="4000">
                <a:solidFill>
                  <a:srgbClr val="FFC000"/>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609600" y="1173606"/>
            <a:ext cx="5386917"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877163"/>
            <a:ext cx="5386917" cy="4534270"/>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173606"/>
            <a:ext cx="5389033"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1877163"/>
            <a:ext cx="5389033" cy="4534270"/>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085862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lvl1pPr>
              <a:defRPr sz="4000">
                <a:solidFill>
                  <a:srgbClr val="FFC000"/>
                </a:solidFill>
              </a:defRPr>
            </a:lvl1pPr>
          </a:lstStyle>
          <a:p>
            <a:r>
              <a:rPr lang="en-US" smtClean="0"/>
              <a:t>Click to edit Master title style</a:t>
            </a:r>
            <a:endParaRPr lang="en-US"/>
          </a:p>
        </p:txBody>
      </p:sp>
    </p:spTree>
    <p:extLst>
      <p:ext uri="{BB962C8B-B14F-4D97-AF65-F5344CB8AC3E}">
        <p14:creationId xmlns:p14="http://schemas.microsoft.com/office/powerpoint/2010/main" val="232490511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353462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15C76ED-A6C0-4A08-AB89-0D0E55F7EA15}" type="slidenum">
              <a:rPr lang="en-US" altLang="en-US"/>
              <a:pPr/>
              <a:t>‹#›</a:t>
            </a:fld>
            <a:endParaRPr lang="en-US" altLang="en-US"/>
          </a:p>
        </p:txBody>
      </p:sp>
    </p:spTree>
    <p:extLst>
      <p:ext uri="{BB962C8B-B14F-4D97-AF65-F5344CB8AC3E}">
        <p14:creationId xmlns:p14="http://schemas.microsoft.com/office/powerpoint/2010/main" val="3004544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normAutofit/>
          </a:bodyPr>
          <a:lstStyle>
            <a:lvl1pPr>
              <a:defRPr sz="3000">
                <a:solidFill>
                  <a:srgbClr val="FFC000"/>
                </a:solidFill>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12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196163"/>
            <a:ext cx="10972800" cy="515147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101661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Lst>
  <p:transition>
    <p:fade/>
  </p:transition>
  <p:txStyles>
    <p:titleStyle>
      <a:lvl1pPr algn="ctr" defTabSz="914400" rtl="0" eaLnBrk="1" latinLnBrk="0" hangingPunct="1">
        <a:spcBef>
          <a:spcPct val="0"/>
        </a:spcBef>
        <a:buNone/>
        <a:defRPr sz="4000" kern="1200">
          <a:solidFill>
            <a:srgbClr val="FFC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196163"/>
            <a:ext cx="10972800" cy="515147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176070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85800" rtl="0" eaLnBrk="1" latinLnBrk="0" hangingPunct="1">
        <a:spcBef>
          <a:spcPct val="0"/>
        </a:spcBef>
        <a:buNone/>
        <a:defRPr sz="3000" kern="1200">
          <a:solidFill>
            <a:srgbClr val="FFC000"/>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bg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bg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bg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bg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50936" y="1896500"/>
            <a:ext cx="10450285" cy="2446824"/>
          </a:xfrm>
        </p:spPr>
        <p:txBody>
          <a:bodyPr>
            <a:normAutofit fontScale="90000"/>
          </a:bodyPr>
          <a:lstStyle/>
          <a:p>
            <a:r>
              <a:rPr lang="en-US" sz="6000" b="1" dirty="0">
                <a:solidFill>
                  <a:srgbClr val="FFC000"/>
                </a:solidFill>
                <a:latin typeface="Arial" panose="020B0604020202020204" pitchFamily="34" charset="0"/>
                <a:cs typeface="Arial" panose="020B0604020202020204" pitchFamily="34" charset="0"/>
              </a:rPr>
              <a:t>Pseudomonas </a:t>
            </a:r>
            <a:r>
              <a:rPr lang="en-US" sz="6000" b="1" dirty="0" smtClean="0">
                <a:solidFill>
                  <a:srgbClr val="FFC000"/>
                </a:solidFill>
                <a:latin typeface="Arial" panose="020B0604020202020204" pitchFamily="34" charset="0"/>
                <a:cs typeface="Arial" panose="020B0604020202020204" pitchFamily="34" charset="0"/>
              </a:rPr>
              <a:t>Infection </a:t>
            </a:r>
            <a:r>
              <a:rPr lang="en-US" sz="6000" b="1" dirty="0">
                <a:solidFill>
                  <a:srgbClr val="FFC000"/>
                </a:solidFill>
                <a:latin typeface="Arial" panose="020B0604020202020204" pitchFamily="34" charset="0"/>
                <a:cs typeface="Arial" panose="020B0604020202020204" pitchFamily="34" charset="0"/>
              </a:rPr>
              <a:t>– Detection, </a:t>
            </a:r>
            <a:r>
              <a:rPr lang="en-US" sz="6000" b="1" dirty="0" smtClean="0">
                <a:solidFill>
                  <a:srgbClr val="FFC000"/>
                </a:solidFill>
                <a:latin typeface="Arial" panose="020B0604020202020204" pitchFamily="34" charset="0"/>
                <a:cs typeface="Arial" panose="020B0604020202020204" pitchFamily="34" charset="0"/>
              </a:rPr>
              <a:t>Approach </a:t>
            </a:r>
            <a:r>
              <a:rPr lang="en-US" sz="6000" b="1" dirty="0">
                <a:solidFill>
                  <a:srgbClr val="FFC000"/>
                </a:solidFill>
                <a:latin typeface="Arial" panose="020B0604020202020204" pitchFamily="34" charset="0"/>
                <a:cs typeface="Arial" panose="020B0604020202020204" pitchFamily="34" charset="0"/>
              </a:rPr>
              <a:t>and </a:t>
            </a:r>
            <a:r>
              <a:rPr lang="en-US" sz="6000" b="1" dirty="0" smtClean="0">
                <a:solidFill>
                  <a:srgbClr val="FFC000"/>
                </a:solidFill>
                <a:latin typeface="Arial" panose="020B0604020202020204" pitchFamily="34" charset="0"/>
                <a:cs typeface="Arial" panose="020B0604020202020204" pitchFamily="34" charset="0"/>
              </a:rPr>
              <a:t>Management</a:t>
            </a:r>
            <a:endParaRPr lang="en-US" sz="6000" b="1" dirty="0">
              <a:solidFill>
                <a:srgbClr val="FFC000"/>
              </a:solidFill>
              <a:latin typeface="Arial" panose="020B0604020202020204" pitchFamily="34" charset="0"/>
              <a:cs typeface="Arial" panose="020B0604020202020204" pitchFamily="34" charset="0"/>
            </a:endParaRPr>
          </a:p>
        </p:txBody>
      </p:sp>
      <p:sp>
        <p:nvSpPr>
          <p:cNvPr id="5" name="Text Placeholder 4"/>
          <p:cNvSpPr>
            <a:spLocks noGrp="1"/>
          </p:cNvSpPr>
          <p:nvPr>
            <p:ph type="subTitle" idx="1"/>
          </p:nvPr>
        </p:nvSpPr>
        <p:spPr/>
        <p:txBody>
          <a:bodyPr/>
          <a:lstStyle/>
          <a:p>
            <a:pPr algn="ctr"/>
            <a:r>
              <a:rPr lang="en-US" i="1" dirty="0"/>
              <a:t> </a:t>
            </a:r>
            <a:endParaRPr lang="en-US" sz="4400" dirty="0"/>
          </a:p>
          <a:p>
            <a:endParaRPr lang="en-US" dirty="0"/>
          </a:p>
        </p:txBody>
      </p:sp>
    </p:spTree>
    <p:extLst>
      <p:ext uri="{BB962C8B-B14F-4D97-AF65-F5344CB8AC3E}">
        <p14:creationId xmlns:p14="http://schemas.microsoft.com/office/powerpoint/2010/main" val="137989016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792" y="1723360"/>
            <a:ext cx="10972800" cy="1143000"/>
          </a:xfrm>
        </p:spPr>
        <p:txBody>
          <a:bodyPr>
            <a:normAutofit/>
          </a:bodyPr>
          <a:lstStyle/>
          <a:p>
            <a:r>
              <a:rPr lang="en-US" sz="5400" b="1" dirty="0" smtClean="0">
                <a:latin typeface="Arial" panose="020B0604020202020204" pitchFamily="34" charset="0"/>
                <a:cs typeface="Arial" panose="020B0604020202020204" pitchFamily="34" charset="0"/>
              </a:rPr>
              <a:t>DETECTION</a:t>
            </a:r>
            <a:endParaRPr lang="en-US" sz="5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lgn="ctr">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88" y="408910"/>
            <a:ext cx="137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475936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555959" y="1336508"/>
            <a:ext cx="2045368" cy="4927612"/>
            <a:chOff x="3031959" y="1336508"/>
            <a:chExt cx="2045368" cy="4927612"/>
          </a:xfrm>
        </p:grpSpPr>
        <p:sp>
          <p:nvSpPr>
            <p:cNvPr id="50" name="Rounded Rectangle 49"/>
            <p:cNvSpPr/>
            <p:nvPr/>
          </p:nvSpPr>
          <p:spPr>
            <a:xfrm>
              <a:off x="3031959" y="1336508"/>
              <a:ext cx="2045368" cy="839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67" name="TextBox 66"/>
            <p:cNvSpPr txBox="1"/>
            <p:nvPr/>
          </p:nvSpPr>
          <p:spPr>
            <a:xfrm>
              <a:off x="3344778" y="5494679"/>
              <a:ext cx="1507453" cy="769441"/>
            </a:xfrm>
            <a:prstGeom prst="rect">
              <a:avLst/>
            </a:prstGeom>
            <a:noFill/>
          </p:spPr>
          <p:txBody>
            <a:bodyPr wrap="square" rtlCol="0">
              <a:spAutoFit/>
            </a:bodyPr>
            <a:lstStyle/>
            <a:p>
              <a:pPr algn="ctr"/>
              <a:r>
                <a:rPr lang="en-US" sz="2200" dirty="0">
                  <a:solidFill>
                    <a:prstClr val="white"/>
                  </a:solidFill>
                  <a:latin typeface="Arial" panose="020B0604020202020204" pitchFamily="34" charset="0"/>
                  <a:cs typeface="Arial" panose="020B0604020202020204" pitchFamily="34" charset="0"/>
                </a:rPr>
                <a:t>Increased survival</a:t>
              </a:r>
            </a:p>
          </p:txBody>
        </p:sp>
        <p:sp>
          <p:nvSpPr>
            <p:cNvPr id="51" name="Isosceles Triangle 50"/>
            <p:cNvSpPr/>
            <p:nvPr/>
          </p:nvSpPr>
          <p:spPr>
            <a:xfrm rot="10800000">
              <a:off x="3903324" y="2102016"/>
              <a:ext cx="292881" cy="334257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grpSp>
        <p:nvGrpSpPr>
          <p:cNvPr id="6" name="Group 5"/>
          <p:cNvGrpSpPr/>
          <p:nvPr/>
        </p:nvGrpSpPr>
        <p:grpSpPr>
          <a:xfrm>
            <a:off x="3094121" y="1393658"/>
            <a:ext cx="3146258" cy="4450832"/>
            <a:chOff x="1570121" y="1393658"/>
            <a:chExt cx="3146258" cy="4450832"/>
          </a:xfrm>
        </p:grpSpPr>
        <p:sp>
          <p:nvSpPr>
            <p:cNvPr id="47" name="Rounded Rectangle 46"/>
            <p:cNvSpPr/>
            <p:nvPr/>
          </p:nvSpPr>
          <p:spPr>
            <a:xfrm>
              <a:off x="2491826" y="1393658"/>
              <a:ext cx="2224553" cy="708359"/>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64" name="TextBox 63"/>
            <p:cNvSpPr txBox="1"/>
            <p:nvPr/>
          </p:nvSpPr>
          <p:spPr>
            <a:xfrm>
              <a:off x="1570121" y="4736494"/>
              <a:ext cx="1841171" cy="1107996"/>
            </a:xfrm>
            <a:prstGeom prst="rect">
              <a:avLst/>
            </a:prstGeom>
            <a:noFill/>
          </p:spPr>
          <p:txBody>
            <a:bodyPr wrap="square" rtlCol="0">
              <a:spAutoFit/>
            </a:bodyPr>
            <a:lstStyle/>
            <a:p>
              <a:pPr algn="ctr"/>
              <a:r>
                <a:rPr lang="en-US" sz="2200" dirty="0">
                  <a:solidFill>
                    <a:prstClr val="white"/>
                  </a:solidFill>
                  <a:latin typeface="Arial" panose="020B0604020202020204" pitchFamily="34" charset="0"/>
                  <a:cs typeface="Arial" panose="020B0604020202020204" pitchFamily="34" charset="0"/>
                </a:rPr>
                <a:t>Development &amp; use of antibiotics </a:t>
              </a:r>
            </a:p>
          </p:txBody>
        </p:sp>
        <p:sp>
          <p:nvSpPr>
            <p:cNvPr id="48" name="Isosceles Triangle 47"/>
            <p:cNvSpPr/>
            <p:nvPr/>
          </p:nvSpPr>
          <p:spPr>
            <a:xfrm rot="11143746">
              <a:off x="2634866" y="2007769"/>
              <a:ext cx="292881" cy="2811522"/>
            </a:xfrm>
            <a:prstGeom prst="triangl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sp>
        <p:nvSpPr>
          <p:cNvPr id="53" name="Down Arrow 52"/>
          <p:cNvSpPr/>
          <p:nvPr/>
        </p:nvSpPr>
        <p:spPr>
          <a:xfrm rot="10800000">
            <a:off x="2839268" y="2176110"/>
            <a:ext cx="254853" cy="470838"/>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7" name="TextBox 56"/>
          <p:cNvSpPr txBox="1"/>
          <p:nvPr/>
        </p:nvSpPr>
        <p:spPr>
          <a:xfrm>
            <a:off x="2152650" y="2633929"/>
            <a:ext cx="1551570" cy="646331"/>
          </a:xfrm>
          <a:prstGeom prst="rect">
            <a:avLst/>
          </a:prstGeom>
          <a:noFill/>
        </p:spPr>
        <p:txBody>
          <a:bodyPr wrap="square" rtlCol="0">
            <a:spAutoFit/>
          </a:bodyPr>
          <a:lstStyle/>
          <a:p>
            <a:pPr algn="ctr"/>
            <a:r>
              <a:rPr lang="en-US" dirty="0">
                <a:solidFill>
                  <a:prstClr val="white"/>
                </a:solidFill>
                <a:latin typeface="Arial" panose="020B0604020202020204" pitchFamily="34" charset="0"/>
                <a:cs typeface="Arial" panose="020B0604020202020204" pitchFamily="34" charset="0"/>
              </a:rPr>
              <a:t>Identification of CF</a:t>
            </a:r>
          </a:p>
        </p:txBody>
      </p:sp>
      <p:grpSp>
        <p:nvGrpSpPr>
          <p:cNvPr id="4" name="Group 3"/>
          <p:cNvGrpSpPr/>
          <p:nvPr/>
        </p:nvGrpSpPr>
        <p:grpSpPr>
          <a:xfrm>
            <a:off x="2371725" y="1431759"/>
            <a:ext cx="2497054" cy="3137989"/>
            <a:chOff x="847725" y="1431758"/>
            <a:chExt cx="2497054" cy="3137989"/>
          </a:xfrm>
        </p:grpSpPr>
        <p:sp>
          <p:nvSpPr>
            <p:cNvPr id="3" name="Isosceles Triangle 2"/>
            <p:cNvSpPr/>
            <p:nvPr/>
          </p:nvSpPr>
          <p:spPr>
            <a:xfrm rot="11764163">
              <a:off x="1993483" y="1741122"/>
              <a:ext cx="292881" cy="2179581"/>
            </a:xfrm>
            <a:prstGeom prst="triangle">
              <a:avLst/>
            </a:prstGeom>
            <a:solidFill>
              <a:srgbClr val="BC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6" name="Rounded Rectangle 45"/>
            <p:cNvSpPr/>
            <p:nvPr/>
          </p:nvSpPr>
          <p:spPr>
            <a:xfrm>
              <a:off x="1919035" y="1431758"/>
              <a:ext cx="1425744" cy="481263"/>
            </a:xfrm>
            <a:prstGeom prst="roundRect">
              <a:avLst/>
            </a:prstGeom>
            <a:solidFill>
              <a:srgbClr val="BC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9" name="TextBox 58"/>
            <p:cNvSpPr txBox="1"/>
            <p:nvPr/>
          </p:nvSpPr>
          <p:spPr>
            <a:xfrm>
              <a:off x="847725" y="3800306"/>
              <a:ext cx="1658853" cy="769441"/>
            </a:xfrm>
            <a:prstGeom prst="rect">
              <a:avLst/>
            </a:prstGeom>
            <a:noFill/>
          </p:spPr>
          <p:txBody>
            <a:bodyPr wrap="square" rtlCol="0">
              <a:spAutoFit/>
            </a:bodyPr>
            <a:lstStyle/>
            <a:p>
              <a:pPr algn="ctr"/>
              <a:r>
                <a:rPr lang="en-US" sz="2200" dirty="0">
                  <a:solidFill>
                    <a:prstClr val="white"/>
                  </a:solidFill>
                  <a:latin typeface="Arial" panose="020B0604020202020204" pitchFamily="34" charset="0"/>
                  <a:cs typeface="Arial" panose="020B0604020202020204" pitchFamily="34" charset="0"/>
                </a:rPr>
                <a:t>Importance of infection</a:t>
              </a:r>
            </a:p>
          </p:txBody>
        </p:sp>
      </p:grpSp>
      <p:sp>
        <p:nvSpPr>
          <p:cNvPr id="36" name="TextBox 35"/>
          <p:cNvSpPr txBox="1"/>
          <p:nvPr/>
        </p:nvSpPr>
        <p:spPr>
          <a:xfrm>
            <a:off x="6917967" y="2666247"/>
            <a:ext cx="4351461" cy="2923877"/>
          </a:xfrm>
          <a:prstGeom prst="rect">
            <a:avLst/>
          </a:prstGeom>
          <a:noFill/>
        </p:spPr>
        <p:txBody>
          <a:bodyPr wrap="square" rtlCol="0">
            <a:spAutoFit/>
          </a:bodyPr>
          <a:lstStyle/>
          <a:p>
            <a:pPr marL="285750" indent="-285750">
              <a:buFont typeface="Arial" pitchFamily="34" charset="0"/>
              <a:buChar char="•"/>
            </a:pPr>
            <a:r>
              <a:rPr lang="en-US" sz="2400" dirty="0">
                <a:solidFill>
                  <a:prstClr val="white"/>
                </a:solidFill>
                <a:latin typeface="Arial" panose="020B0604020202020204" pitchFamily="34" charset="0"/>
                <a:cs typeface="Arial" panose="020B0604020202020204" pitchFamily="34" charset="0"/>
              </a:rPr>
              <a:t>CF is changed </a:t>
            </a:r>
          </a:p>
          <a:p>
            <a:pPr marL="742950" lvl="1" indent="-285750">
              <a:buFont typeface="Arial" pitchFamily="34" charset="0"/>
              <a:buChar char="•"/>
            </a:pPr>
            <a:r>
              <a:rPr lang="en-US" sz="2200" dirty="0">
                <a:solidFill>
                  <a:prstClr val="white"/>
                </a:solidFill>
                <a:latin typeface="Arial" panose="020B0604020202020204" pitchFamily="34" charset="0"/>
                <a:cs typeface="Arial" panose="020B0604020202020204" pitchFamily="34" charset="0"/>
              </a:rPr>
              <a:t>adolescent CF lung </a:t>
            </a:r>
          </a:p>
          <a:p>
            <a:pPr marL="342900" indent="-342900">
              <a:spcBef>
                <a:spcPts val="1200"/>
              </a:spcBef>
              <a:buFont typeface="Arial" pitchFamily="34" charset="0"/>
              <a:buChar char="•"/>
            </a:pPr>
            <a:r>
              <a:rPr lang="en-US" sz="2400" dirty="0">
                <a:solidFill>
                  <a:prstClr val="white"/>
                </a:solidFill>
                <a:latin typeface="Arial" panose="020B0604020202020204" pitchFamily="34" charset="0"/>
                <a:cs typeface="Arial" panose="020B0604020202020204" pitchFamily="34" charset="0"/>
              </a:rPr>
              <a:t>Recognition of psychosocial needs: </a:t>
            </a:r>
            <a:r>
              <a:rPr lang="en-US" sz="2200" dirty="0">
                <a:solidFill>
                  <a:prstClr val="white"/>
                </a:solidFill>
                <a:latin typeface="Arial" panose="020B0604020202020204" pitchFamily="34" charset="0"/>
                <a:cs typeface="Arial" panose="020B0604020202020204" pitchFamily="34" charset="0"/>
              </a:rPr>
              <a:t>summer camps / social networks encouraged</a:t>
            </a:r>
          </a:p>
          <a:p>
            <a:pPr marL="285750" indent="-285750">
              <a:spcBef>
                <a:spcPts val="1200"/>
              </a:spcBef>
              <a:buFont typeface="Arial" pitchFamily="34" charset="0"/>
              <a:buChar char="•"/>
            </a:pPr>
            <a:r>
              <a:rPr lang="en-US" sz="2400" dirty="0">
                <a:solidFill>
                  <a:prstClr val="white"/>
                </a:solidFill>
                <a:latin typeface="Arial" panose="020B0604020202020204" pitchFamily="34" charset="0"/>
                <a:cs typeface="Arial" panose="020B0604020202020204" pitchFamily="34" charset="0"/>
              </a:rPr>
              <a:t>Emerging concern about antibiotic resistance</a:t>
            </a:r>
          </a:p>
        </p:txBody>
      </p:sp>
      <p:sp>
        <p:nvSpPr>
          <p:cNvPr id="49" name="Title 1"/>
          <p:cNvSpPr>
            <a:spLocks noGrp="1"/>
          </p:cNvSpPr>
          <p:nvPr>
            <p:ph type="title"/>
          </p:nvPr>
        </p:nvSpPr>
        <p:spPr>
          <a:xfrm>
            <a:off x="1981200" y="28575"/>
            <a:ext cx="8229600" cy="1143000"/>
          </a:xfrm>
          <a:noFill/>
        </p:spPr>
        <p:txBody>
          <a:bodyPr>
            <a:normAutofit/>
          </a:bodyPr>
          <a:lstStyle/>
          <a:p>
            <a:r>
              <a:rPr lang="en-US" sz="3600" b="1" dirty="0">
                <a:latin typeface="Arial" panose="020B0604020202020204" pitchFamily="34" charset="0"/>
                <a:cs typeface="Arial" panose="020B0604020202020204" pitchFamily="34" charset="0"/>
              </a:rPr>
              <a:t>“The Pre-</a:t>
            </a:r>
            <a:r>
              <a:rPr lang="en-US" sz="3600" b="1" i="1" dirty="0">
                <a:latin typeface="Arial" panose="020B0604020202020204" pitchFamily="34" charset="0"/>
                <a:cs typeface="Arial" panose="020B0604020202020204" pitchFamily="34" charset="0"/>
              </a:rPr>
              <a:t>Pseudomonas</a:t>
            </a:r>
            <a:r>
              <a:rPr lang="en-US" sz="3600" b="1" dirty="0">
                <a:latin typeface="Arial" panose="020B0604020202020204" pitchFamily="34" charset="0"/>
                <a:cs typeface="Arial" panose="020B0604020202020204" pitchFamily="34" charset="0"/>
              </a:rPr>
              <a:t> Era”</a:t>
            </a:r>
            <a:br>
              <a:rPr lang="en-US" sz="3600" b="1" dirty="0">
                <a:latin typeface="Arial" panose="020B0604020202020204" pitchFamily="34" charset="0"/>
                <a:cs typeface="Arial" panose="020B0604020202020204" pitchFamily="34" charset="0"/>
              </a:rPr>
            </a:br>
            <a:r>
              <a:rPr lang="en-US" sz="3100" b="1" dirty="0">
                <a:latin typeface="Arial" panose="020B0604020202020204" pitchFamily="34" charset="0"/>
                <a:cs typeface="Arial" panose="020B0604020202020204" pitchFamily="34" charset="0"/>
              </a:rPr>
              <a:t>milestones</a:t>
            </a:r>
          </a:p>
        </p:txBody>
      </p:sp>
      <p:cxnSp>
        <p:nvCxnSpPr>
          <p:cNvPr id="5" name="Straight Connector 4"/>
          <p:cNvCxnSpPr/>
          <p:nvPr/>
        </p:nvCxnSpPr>
        <p:spPr>
          <a:xfrm>
            <a:off x="1878984" y="1615128"/>
            <a:ext cx="8315325" cy="9525"/>
          </a:xfrm>
          <a:prstGeom prst="line">
            <a:avLst/>
          </a:prstGeom>
          <a:ln w="28575">
            <a:solidFill>
              <a:schemeClr val="bg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00033" y="1624653"/>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52944" y="1624653"/>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05855" y="1624653"/>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658766" y="1624653"/>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11677" y="1624653"/>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64588" y="1624653"/>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17499" y="1624653"/>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70410" y="1624653"/>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923321" y="1624653"/>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29143" y="1624653"/>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282054" y="1624653"/>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734965" y="1624653"/>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187876" y="1624653"/>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640787" y="1624653"/>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093698" y="1624653"/>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546608" y="1624653"/>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11625" y="1834202"/>
            <a:ext cx="652743" cy="369332"/>
          </a:xfrm>
          <a:prstGeom prst="rect">
            <a:avLst/>
          </a:prstGeom>
          <a:noFill/>
        </p:spPr>
        <p:txBody>
          <a:bodyPr wrap="none" rtlCol="0">
            <a:spAutoFit/>
          </a:bodyPr>
          <a:lstStyle/>
          <a:p>
            <a:r>
              <a:rPr lang="en-US" dirty="0">
                <a:solidFill>
                  <a:prstClr val="white"/>
                </a:solidFill>
                <a:latin typeface="Calibri"/>
              </a:rPr>
              <a:t>1930</a:t>
            </a:r>
          </a:p>
        </p:txBody>
      </p:sp>
      <p:sp>
        <p:nvSpPr>
          <p:cNvPr id="27" name="TextBox 26"/>
          <p:cNvSpPr txBox="1"/>
          <p:nvPr/>
        </p:nvSpPr>
        <p:spPr>
          <a:xfrm>
            <a:off x="2829089" y="1834202"/>
            <a:ext cx="652743" cy="369332"/>
          </a:xfrm>
          <a:prstGeom prst="rect">
            <a:avLst/>
          </a:prstGeom>
          <a:noFill/>
        </p:spPr>
        <p:txBody>
          <a:bodyPr wrap="none" rtlCol="0">
            <a:spAutoFit/>
          </a:bodyPr>
          <a:lstStyle/>
          <a:p>
            <a:r>
              <a:rPr lang="en-US" dirty="0">
                <a:solidFill>
                  <a:prstClr val="white"/>
                </a:solidFill>
                <a:latin typeface="Calibri"/>
              </a:rPr>
              <a:t>1940</a:t>
            </a:r>
          </a:p>
        </p:txBody>
      </p:sp>
      <p:sp>
        <p:nvSpPr>
          <p:cNvPr id="28" name="TextBox 27"/>
          <p:cNvSpPr txBox="1"/>
          <p:nvPr/>
        </p:nvSpPr>
        <p:spPr>
          <a:xfrm>
            <a:off x="3746553" y="1834202"/>
            <a:ext cx="652743" cy="369332"/>
          </a:xfrm>
          <a:prstGeom prst="rect">
            <a:avLst/>
          </a:prstGeom>
          <a:noFill/>
        </p:spPr>
        <p:txBody>
          <a:bodyPr wrap="none" rtlCol="0">
            <a:spAutoFit/>
          </a:bodyPr>
          <a:lstStyle/>
          <a:p>
            <a:r>
              <a:rPr lang="en-US" dirty="0">
                <a:solidFill>
                  <a:prstClr val="white"/>
                </a:solidFill>
                <a:latin typeface="Calibri"/>
              </a:rPr>
              <a:t>1950</a:t>
            </a:r>
          </a:p>
        </p:txBody>
      </p:sp>
      <p:sp>
        <p:nvSpPr>
          <p:cNvPr id="29" name="TextBox 28"/>
          <p:cNvSpPr txBox="1"/>
          <p:nvPr/>
        </p:nvSpPr>
        <p:spPr>
          <a:xfrm>
            <a:off x="4664017" y="1834202"/>
            <a:ext cx="652743" cy="369332"/>
          </a:xfrm>
          <a:prstGeom prst="rect">
            <a:avLst/>
          </a:prstGeom>
          <a:noFill/>
        </p:spPr>
        <p:txBody>
          <a:bodyPr wrap="none" rtlCol="0">
            <a:spAutoFit/>
          </a:bodyPr>
          <a:lstStyle/>
          <a:p>
            <a:r>
              <a:rPr lang="en-US" dirty="0">
                <a:solidFill>
                  <a:prstClr val="white"/>
                </a:solidFill>
                <a:latin typeface="Calibri"/>
              </a:rPr>
              <a:t>1960</a:t>
            </a:r>
          </a:p>
        </p:txBody>
      </p:sp>
      <p:sp>
        <p:nvSpPr>
          <p:cNvPr id="30" name="TextBox 29"/>
          <p:cNvSpPr txBox="1"/>
          <p:nvPr/>
        </p:nvSpPr>
        <p:spPr>
          <a:xfrm>
            <a:off x="5581481" y="1834202"/>
            <a:ext cx="652743" cy="369332"/>
          </a:xfrm>
          <a:prstGeom prst="rect">
            <a:avLst/>
          </a:prstGeom>
          <a:noFill/>
        </p:spPr>
        <p:txBody>
          <a:bodyPr wrap="none" rtlCol="0">
            <a:spAutoFit/>
          </a:bodyPr>
          <a:lstStyle/>
          <a:p>
            <a:r>
              <a:rPr lang="en-US" dirty="0">
                <a:solidFill>
                  <a:prstClr val="white"/>
                </a:solidFill>
                <a:latin typeface="Calibri"/>
              </a:rPr>
              <a:t>1970</a:t>
            </a:r>
          </a:p>
        </p:txBody>
      </p:sp>
      <p:sp>
        <p:nvSpPr>
          <p:cNvPr id="31" name="TextBox 30"/>
          <p:cNvSpPr txBox="1"/>
          <p:nvPr/>
        </p:nvSpPr>
        <p:spPr>
          <a:xfrm>
            <a:off x="6498945" y="1834202"/>
            <a:ext cx="652743" cy="369332"/>
          </a:xfrm>
          <a:prstGeom prst="rect">
            <a:avLst/>
          </a:prstGeom>
          <a:noFill/>
        </p:spPr>
        <p:txBody>
          <a:bodyPr wrap="none" rtlCol="0">
            <a:spAutoFit/>
          </a:bodyPr>
          <a:lstStyle/>
          <a:p>
            <a:r>
              <a:rPr lang="en-US" dirty="0">
                <a:solidFill>
                  <a:prstClr val="white"/>
                </a:solidFill>
                <a:latin typeface="Calibri"/>
              </a:rPr>
              <a:t>1980</a:t>
            </a:r>
          </a:p>
        </p:txBody>
      </p:sp>
      <p:sp>
        <p:nvSpPr>
          <p:cNvPr id="32" name="TextBox 31"/>
          <p:cNvSpPr txBox="1"/>
          <p:nvPr/>
        </p:nvSpPr>
        <p:spPr>
          <a:xfrm>
            <a:off x="7416409" y="1834202"/>
            <a:ext cx="652743" cy="369332"/>
          </a:xfrm>
          <a:prstGeom prst="rect">
            <a:avLst/>
          </a:prstGeom>
          <a:noFill/>
        </p:spPr>
        <p:txBody>
          <a:bodyPr wrap="none" rtlCol="0">
            <a:spAutoFit/>
          </a:bodyPr>
          <a:lstStyle/>
          <a:p>
            <a:r>
              <a:rPr lang="en-US" dirty="0">
                <a:solidFill>
                  <a:prstClr val="white"/>
                </a:solidFill>
                <a:latin typeface="Calibri"/>
              </a:rPr>
              <a:t>1990</a:t>
            </a:r>
          </a:p>
        </p:txBody>
      </p:sp>
      <p:sp>
        <p:nvSpPr>
          <p:cNvPr id="33" name="TextBox 32"/>
          <p:cNvSpPr txBox="1"/>
          <p:nvPr/>
        </p:nvSpPr>
        <p:spPr>
          <a:xfrm>
            <a:off x="8333873" y="1834202"/>
            <a:ext cx="652743" cy="369332"/>
          </a:xfrm>
          <a:prstGeom prst="rect">
            <a:avLst/>
          </a:prstGeom>
          <a:noFill/>
        </p:spPr>
        <p:txBody>
          <a:bodyPr wrap="none" rtlCol="0">
            <a:spAutoFit/>
          </a:bodyPr>
          <a:lstStyle/>
          <a:p>
            <a:r>
              <a:rPr lang="en-US" dirty="0">
                <a:solidFill>
                  <a:prstClr val="white"/>
                </a:solidFill>
                <a:latin typeface="Calibri"/>
              </a:rPr>
              <a:t>2000</a:t>
            </a:r>
          </a:p>
        </p:txBody>
      </p:sp>
      <p:sp>
        <p:nvSpPr>
          <p:cNvPr id="34" name="TextBox 33"/>
          <p:cNvSpPr txBox="1"/>
          <p:nvPr/>
        </p:nvSpPr>
        <p:spPr>
          <a:xfrm>
            <a:off x="9251334" y="1834202"/>
            <a:ext cx="652743" cy="369332"/>
          </a:xfrm>
          <a:prstGeom prst="rect">
            <a:avLst/>
          </a:prstGeom>
          <a:noFill/>
        </p:spPr>
        <p:txBody>
          <a:bodyPr wrap="none" rtlCol="0">
            <a:spAutoFit/>
          </a:bodyPr>
          <a:lstStyle/>
          <a:p>
            <a:r>
              <a:rPr lang="en-US" dirty="0">
                <a:solidFill>
                  <a:prstClr val="white"/>
                </a:solidFill>
                <a:latin typeface="Calibri"/>
              </a:rPr>
              <a:t>2010</a:t>
            </a:r>
          </a:p>
        </p:txBody>
      </p:sp>
      <p:grpSp>
        <p:nvGrpSpPr>
          <p:cNvPr id="39" name="Group 38"/>
          <p:cNvGrpSpPr/>
          <p:nvPr/>
        </p:nvGrpSpPr>
        <p:grpSpPr>
          <a:xfrm>
            <a:off x="6241355" y="1618961"/>
            <a:ext cx="359612" cy="186666"/>
            <a:chOff x="4717355" y="1618961"/>
            <a:chExt cx="359612" cy="186666"/>
          </a:xfrm>
        </p:grpSpPr>
        <p:cxnSp>
          <p:nvCxnSpPr>
            <p:cNvPr id="17" name="Straight Connector 16"/>
            <p:cNvCxnSpPr/>
            <p:nvPr/>
          </p:nvCxnSpPr>
          <p:spPr>
            <a:xfrm>
              <a:off x="4852232" y="1624652"/>
              <a:ext cx="0" cy="180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717355" y="1618961"/>
              <a:ext cx="3596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39" y="269708"/>
            <a:ext cx="137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57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6">
                                            <p:txEl>
                                              <p:pRg st="0" end="0"/>
                                            </p:txEl>
                                          </p:spTgt>
                                        </p:tgtEl>
                                        <p:attrNameLst>
                                          <p:attrName>style.visibility</p:attrName>
                                        </p:attrNameLst>
                                      </p:cBhvr>
                                      <p:to>
                                        <p:strVal val="visible"/>
                                      </p:to>
                                    </p:set>
                                    <p:animEffect transition="in" filter="fade">
                                      <p:cBhvr>
                                        <p:cTn id="25" dur="500"/>
                                        <p:tgtEl>
                                          <p:spTgt spid="36">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6">
                                            <p:txEl>
                                              <p:pRg st="1" end="1"/>
                                            </p:txEl>
                                          </p:spTgt>
                                        </p:tgtEl>
                                        <p:attrNameLst>
                                          <p:attrName>style.visibility</p:attrName>
                                        </p:attrNameLst>
                                      </p:cBhvr>
                                      <p:to>
                                        <p:strVal val="visible"/>
                                      </p:to>
                                    </p:set>
                                    <p:animEffect transition="in" filter="fade">
                                      <p:cBhvr>
                                        <p:cTn id="28" dur="500"/>
                                        <p:tgtEl>
                                          <p:spTgt spid="3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6">
                                            <p:txEl>
                                              <p:pRg st="2" end="2"/>
                                            </p:txEl>
                                          </p:spTgt>
                                        </p:tgtEl>
                                        <p:attrNameLst>
                                          <p:attrName>style.visibility</p:attrName>
                                        </p:attrNameLst>
                                      </p:cBhvr>
                                      <p:to>
                                        <p:strVal val="visible"/>
                                      </p:to>
                                    </p:set>
                                    <p:animEffect transition="in" filter="fade">
                                      <p:cBhvr>
                                        <p:cTn id="33" dur="500"/>
                                        <p:tgtEl>
                                          <p:spTgt spid="3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6">
                                            <p:txEl>
                                              <p:pRg st="3" end="3"/>
                                            </p:txEl>
                                          </p:spTgt>
                                        </p:tgtEl>
                                        <p:attrNameLst>
                                          <p:attrName>style.visibility</p:attrName>
                                        </p:attrNameLst>
                                      </p:cBhvr>
                                      <p:to>
                                        <p:strVal val="visible"/>
                                      </p:to>
                                    </p:set>
                                    <p:animEffect transition="in" filter="fade">
                                      <p:cBhvr>
                                        <p:cTn id="38" dur="500"/>
                                        <p:tgtEl>
                                          <p:spTgt spid="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246" y="337299"/>
            <a:ext cx="10972800" cy="1143000"/>
          </a:xfrm>
        </p:spPr>
        <p:txBody>
          <a:bodyPr>
            <a:normAutofit fontScale="90000"/>
          </a:bodyPr>
          <a:lstStyle/>
          <a:p>
            <a:r>
              <a:rPr lang="en-US" sz="4900" b="1" dirty="0">
                <a:latin typeface="Arial" panose="020B0604020202020204" pitchFamily="34" charset="0"/>
                <a:cs typeface="Arial" panose="020B0604020202020204" pitchFamily="34" charset="0"/>
              </a:rPr>
              <a:t>The </a:t>
            </a:r>
            <a:r>
              <a:rPr lang="en-US" sz="4900" b="1" i="1" dirty="0">
                <a:latin typeface="Arial" panose="020B0604020202020204" pitchFamily="34" charset="0"/>
                <a:cs typeface="Arial" panose="020B0604020202020204" pitchFamily="34" charset="0"/>
              </a:rPr>
              <a:t>Pseudomonas</a:t>
            </a:r>
            <a:r>
              <a:rPr lang="en-US" sz="4900" b="1" dirty="0">
                <a:latin typeface="Arial" panose="020B0604020202020204" pitchFamily="34" charset="0"/>
                <a:cs typeface="Arial" panose="020B0604020202020204" pitchFamily="34" charset="0"/>
              </a:rPr>
              <a:t> Era </a:t>
            </a:r>
            <a:r>
              <a:rPr lang="en-US" sz="4900" b="1" dirty="0" smtClean="0">
                <a:latin typeface="Arial" panose="020B0604020202020204" pitchFamily="34" charset="0"/>
                <a:cs typeface="Arial" panose="020B0604020202020204" pitchFamily="34" charset="0"/>
              </a:rPr>
              <a:t>(1975 </a:t>
            </a:r>
            <a:r>
              <a:rPr lang="en-US" sz="4900" b="1" dirty="0">
                <a:latin typeface="Arial" panose="020B0604020202020204" pitchFamily="34" charset="0"/>
                <a:cs typeface="Arial" panose="020B0604020202020204" pitchFamily="34" charset="0"/>
              </a:rPr>
              <a:t>– 2005)</a:t>
            </a:r>
            <a:r>
              <a:rPr lang="en-US" sz="5400" dirty="0">
                <a:latin typeface="Arial" panose="020B0604020202020204" pitchFamily="34" charset="0"/>
                <a:cs typeface="Arial" panose="020B0604020202020204" pitchFamily="34" charset="0"/>
              </a:rPr>
              <a:t/>
            </a:r>
            <a:br>
              <a:rPr lang="en-US" sz="5400" dirty="0">
                <a:latin typeface="Arial" panose="020B0604020202020204" pitchFamily="34" charset="0"/>
                <a:cs typeface="Arial" panose="020B0604020202020204" pitchFamily="34" charset="0"/>
              </a:rPr>
            </a:br>
            <a:endParaRPr lang="en-US" sz="5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55184" y="2160037"/>
            <a:ext cx="8842518" cy="4610765"/>
          </a:xfrm>
        </p:spPr>
        <p:txBody>
          <a:bodyPr>
            <a:normAutofit/>
          </a:bodyPr>
          <a:lstStyle/>
          <a:p>
            <a:pPr>
              <a:spcBef>
                <a:spcPts val="0"/>
              </a:spcBef>
              <a:spcAft>
                <a:spcPts val="600"/>
              </a:spcAft>
            </a:pPr>
            <a:r>
              <a:rPr lang="en-US" sz="2800" dirty="0" smtClean="0">
                <a:latin typeface="Arial" panose="020B0604020202020204" pitchFamily="34" charset="0"/>
                <a:cs typeface="Arial" panose="020B0604020202020204" pitchFamily="34" charset="0"/>
              </a:rPr>
              <a:t>Intense </a:t>
            </a:r>
            <a:r>
              <a:rPr lang="en-US" sz="2800" dirty="0">
                <a:latin typeface="Arial" panose="020B0604020202020204" pitchFamily="34" charset="0"/>
                <a:cs typeface="Arial" panose="020B0604020202020204" pitchFamily="34" charset="0"/>
              </a:rPr>
              <a:t>focus on </a:t>
            </a:r>
            <a:r>
              <a:rPr lang="en-US" sz="2800" i="1" dirty="0">
                <a:latin typeface="Arial" panose="020B0604020202020204" pitchFamily="34" charset="0"/>
                <a:cs typeface="Arial" panose="020B0604020202020204" pitchFamily="34" charset="0"/>
              </a:rPr>
              <a:t>P. aeruginosa </a:t>
            </a:r>
          </a:p>
          <a:p>
            <a:pPr lvl="1">
              <a:spcBef>
                <a:spcPts val="0"/>
              </a:spcBef>
              <a:spcAft>
                <a:spcPts val="600"/>
              </a:spcAft>
              <a:buFont typeface="Arial" pitchFamily="34" charset="0"/>
              <a:buChar char="∙"/>
            </a:pPr>
            <a:r>
              <a:rPr lang="en-US" sz="2600" dirty="0">
                <a:latin typeface="Arial" panose="020B0604020202020204" pitchFamily="34" charset="0"/>
                <a:cs typeface="Arial" panose="020B0604020202020204" pitchFamily="34" charset="0"/>
              </a:rPr>
              <a:t>epidemiology and outcomes</a:t>
            </a:r>
          </a:p>
          <a:p>
            <a:pPr lvl="1">
              <a:spcBef>
                <a:spcPts val="0"/>
              </a:spcBef>
              <a:spcAft>
                <a:spcPts val="600"/>
              </a:spcAft>
              <a:buFont typeface="Arial" pitchFamily="34" charset="0"/>
              <a:buChar char="∙"/>
            </a:pPr>
            <a:r>
              <a:rPr lang="en-US" sz="2600" dirty="0">
                <a:latin typeface="Arial" panose="020B0604020202020204" pitchFamily="34" charset="0"/>
                <a:cs typeface="Arial" panose="020B0604020202020204" pitchFamily="34" charset="0"/>
              </a:rPr>
              <a:t>biology and virulence</a:t>
            </a:r>
          </a:p>
          <a:p>
            <a:pPr>
              <a:spcBef>
                <a:spcPts val="0"/>
              </a:spcBef>
              <a:spcAft>
                <a:spcPts val="600"/>
              </a:spcAft>
            </a:pPr>
            <a:r>
              <a:rPr lang="en-US" sz="2800" dirty="0">
                <a:latin typeface="Arial" panose="020B0604020202020204" pitchFamily="34" charset="0"/>
                <a:cs typeface="Arial" panose="020B0604020202020204" pitchFamily="34" charset="0"/>
              </a:rPr>
              <a:t>Antibiotic treatment strategies, </a:t>
            </a:r>
            <a:r>
              <a:rPr lang="en-US" sz="2800" u="sng" dirty="0">
                <a:latin typeface="Arial" panose="020B0604020202020204" pitchFamily="34" charset="0"/>
                <a:cs typeface="Arial" panose="020B0604020202020204" pitchFamily="34" charset="0"/>
              </a:rPr>
              <a:t>based on</a:t>
            </a:r>
            <a:r>
              <a:rPr lang="en-US" sz="2800" dirty="0">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P. aeruginosa</a:t>
            </a:r>
          </a:p>
          <a:p>
            <a:pPr>
              <a:spcBef>
                <a:spcPts val="0"/>
              </a:spcBef>
              <a:spcAft>
                <a:spcPts val="600"/>
              </a:spcAft>
            </a:pPr>
            <a:r>
              <a:rPr lang="en-US" sz="2800" dirty="0">
                <a:latin typeface="Arial" panose="020B0604020202020204" pitchFamily="34" charset="0"/>
                <a:cs typeface="Arial" panose="020B0604020202020204" pitchFamily="34" charset="0"/>
              </a:rPr>
              <a:t>Awareness of inter-patient spread of some strains</a:t>
            </a:r>
          </a:p>
          <a:p>
            <a:pPr lvl="1">
              <a:spcBef>
                <a:spcPts val="0"/>
              </a:spcBef>
              <a:spcAft>
                <a:spcPts val="600"/>
              </a:spcAft>
              <a:buFont typeface="Arial" pitchFamily="34" charset="0"/>
              <a:buChar char="·"/>
            </a:pPr>
            <a:r>
              <a:rPr lang="en-US" sz="2600" dirty="0">
                <a:latin typeface="Arial" panose="020B0604020202020204" pitchFamily="34" charset="0"/>
                <a:cs typeface="Arial" panose="020B0604020202020204" pitchFamily="34" charset="0"/>
              </a:rPr>
              <a:t>strict infection control (dismantling of social programs)</a:t>
            </a:r>
          </a:p>
          <a:p>
            <a:pPr>
              <a:spcBef>
                <a:spcPts val="0"/>
              </a:spcBef>
              <a:spcAft>
                <a:spcPts val="600"/>
              </a:spcAft>
            </a:pPr>
            <a:r>
              <a:rPr lang="en-US" sz="2800" dirty="0">
                <a:latin typeface="Arial" panose="020B0604020202020204" pitchFamily="34" charset="0"/>
                <a:cs typeface="Arial" panose="020B0604020202020204" pitchFamily="34" charset="0"/>
              </a:rPr>
              <a:t>Decreasing concern about antibiotic resistance and less reliance of susceptibility testing to direct therapy </a:t>
            </a:r>
            <a:endParaRPr lang="en-US" dirty="0">
              <a:solidFill>
                <a:srgbClr val="FFC000"/>
              </a:solidFill>
              <a:latin typeface="Arial" panose="020B0604020202020204" pitchFamily="34" charset="0"/>
              <a:cs typeface="Arial" panose="020B0604020202020204" pitchFamily="34" charset="0"/>
            </a:endParaRPr>
          </a:p>
        </p:txBody>
      </p:sp>
      <p:grpSp>
        <p:nvGrpSpPr>
          <p:cNvPr id="4" name="Group 3"/>
          <p:cNvGrpSpPr/>
          <p:nvPr/>
        </p:nvGrpSpPr>
        <p:grpSpPr>
          <a:xfrm>
            <a:off x="1878984" y="1148403"/>
            <a:ext cx="8315325" cy="588407"/>
            <a:chOff x="409575" y="1628775"/>
            <a:chExt cx="8315325" cy="588407"/>
          </a:xfrm>
        </p:grpSpPr>
        <p:cxnSp>
          <p:nvCxnSpPr>
            <p:cNvPr id="5" name="Straight Connector 4"/>
            <p:cNvCxnSpPr/>
            <p:nvPr/>
          </p:nvCxnSpPr>
          <p:spPr>
            <a:xfrm>
              <a:off x="409575" y="1628775"/>
              <a:ext cx="8315325" cy="9525"/>
            </a:xfrm>
            <a:prstGeom prst="line">
              <a:avLst/>
            </a:prstGeom>
            <a:ln w="28575">
              <a:solidFill>
                <a:schemeClr val="bg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85825"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85346"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84867"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084388"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83909"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83430"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282951"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682472"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081993"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81514"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81035"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280556"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680077"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79598"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479119"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878640"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278161"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677682"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077200"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85775" y="1847850"/>
              <a:ext cx="652743" cy="369332"/>
            </a:xfrm>
            <a:prstGeom prst="rect">
              <a:avLst/>
            </a:prstGeom>
            <a:noFill/>
          </p:spPr>
          <p:txBody>
            <a:bodyPr wrap="none" rtlCol="0">
              <a:spAutoFit/>
            </a:bodyPr>
            <a:lstStyle/>
            <a:p>
              <a:r>
                <a:rPr lang="en-US" dirty="0">
                  <a:solidFill>
                    <a:prstClr val="white"/>
                  </a:solidFill>
                  <a:latin typeface="Calibri"/>
                </a:rPr>
                <a:t>1920</a:t>
              </a:r>
            </a:p>
          </p:txBody>
        </p:sp>
        <p:sp>
          <p:nvSpPr>
            <p:cNvPr id="26" name="TextBox 25"/>
            <p:cNvSpPr txBox="1"/>
            <p:nvPr/>
          </p:nvSpPr>
          <p:spPr>
            <a:xfrm>
              <a:off x="1296458" y="1847850"/>
              <a:ext cx="652743" cy="369332"/>
            </a:xfrm>
            <a:prstGeom prst="rect">
              <a:avLst/>
            </a:prstGeom>
            <a:noFill/>
          </p:spPr>
          <p:txBody>
            <a:bodyPr wrap="none" rtlCol="0">
              <a:spAutoFit/>
            </a:bodyPr>
            <a:lstStyle/>
            <a:p>
              <a:r>
                <a:rPr lang="en-US" dirty="0">
                  <a:solidFill>
                    <a:prstClr val="white"/>
                  </a:solidFill>
                  <a:latin typeface="Calibri"/>
                </a:rPr>
                <a:t>1930</a:t>
              </a:r>
            </a:p>
          </p:txBody>
        </p:sp>
        <p:sp>
          <p:nvSpPr>
            <p:cNvPr id="27" name="TextBox 26"/>
            <p:cNvSpPr txBox="1"/>
            <p:nvPr/>
          </p:nvSpPr>
          <p:spPr>
            <a:xfrm>
              <a:off x="2107141" y="1847850"/>
              <a:ext cx="652743" cy="369332"/>
            </a:xfrm>
            <a:prstGeom prst="rect">
              <a:avLst/>
            </a:prstGeom>
            <a:noFill/>
          </p:spPr>
          <p:txBody>
            <a:bodyPr wrap="none" rtlCol="0">
              <a:spAutoFit/>
            </a:bodyPr>
            <a:lstStyle/>
            <a:p>
              <a:r>
                <a:rPr lang="en-US" dirty="0">
                  <a:solidFill>
                    <a:prstClr val="white"/>
                  </a:solidFill>
                  <a:latin typeface="Calibri"/>
                </a:rPr>
                <a:t>1940</a:t>
              </a:r>
            </a:p>
          </p:txBody>
        </p:sp>
        <p:sp>
          <p:nvSpPr>
            <p:cNvPr id="28" name="TextBox 27"/>
            <p:cNvSpPr txBox="1"/>
            <p:nvPr/>
          </p:nvSpPr>
          <p:spPr>
            <a:xfrm>
              <a:off x="2917824" y="1847850"/>
              <a:ext cx="652743" cy="369332"/>
            </a:xfrm>
            <a:prstGeom prst="rect">
              <a:avLst/>
            </a:prstGeom>
            <a:noFill/>
          </p:spPr>
          <p:txBody>
            <a:bodyPr wrap="none" rtlCol="0">
              <a:spAutoFit/>
            </a:bodyPr>
            <a:lstStyle/>
            <a:p>
              <a:r>
                <a:rPr lang="en-US" dirty="0">
                  <a:solidFill>
                    <a:prstClr val="white"/>
                  </a:solidFill>
                  <a:latin typeface="Calibri"/>
                </a:rPr>
                <a:t>1950</a:t>
              </a:r>
            </a:p>
          </p:txBody>
        </p:sp>
        <p:sp>
          <p:nvSpPr>
            <p:cNvPr id="29" name="TextBox 28"/>
            <p:cNvSpPr txBox="1"/>
            <p:nvPr/>
          </p:nvSpPr>
          <p:spPr>
            <a:xfrm>
              <a:off x="3728507" y="1847850"/>
              <a:ext cx="652743" cy="369332"/>
            </a:xfrm>
            <a:prstGeom prst="rect">
              <a:avLst/>
            </a:prstGeom>
            <a:noFill/>
          </p:spPr>
          <p:txBody>
            <a:bodyPr wrap="none" rtlCol="0">
              <a:spAutoFit/>
            </a:bodyPr>
            <a:lstStyle/>
            <a:p>
              <a:r>
                <a:rPr lang="en-US" dirty="0">
                  <a:solidFill>
                    <a:prstClr val="white"/>
                  </a:solidFill>
                  <a:latin typeface="Calibri"/>
                </a:rPr>
                <a:t>1960</a:t>
              </a:r>
            </a:p>
          </p:txBody>
        </p:sp>
        <p:sp>
          <p:nvSpPr>
            <p:cNvPr id="30" name="TextBox 29"/>
            <p:cNvSpPr txBox="1"/>
            <p:nvPr/>
          </p:nvSpPr>
          <p:spPr>
            <a:xfrm>
              <a:off x="4539190" y="1847850"/>
              <a:ext cx="652743" cy="369332"/>
            </a:xfrm>
            <a:prstGeom prst="rect">
              <a:avLst/>
            </a:prstGeom>
            <a:noFill/>
          </p:spPr>
          <p:txBody>
            <a:bodyPr wrap="none" rtlCol="0">
              <a:spAutoFit/>
            </a:bodyPr>
            <a:lstStyle/>
            <a:p>
              <a:r>
                <a:rPr lang="en-US" dirty="0">
                  <a:solidFill>
                    <a:prstClr val="white"/>
                  </a:solidFill>
                  <a:latin typeface="Calibri"/>
                </a:rPr>
                <a:t>1970</a:t>
              </a:r>
            </a:p>
          </p:txBody>
        </p:sp>
        <p:sp>
          <p:nvSpPr>
            <p:cNvPr id="31" name="TextBox 30"/>
            <p:cNvSpPr txBox="1"/>
            <p:nvPr/>
          </p:nvSpPr>
          <p:spPr>
            <a:xfrm>
              <a:off x="5349873" y="1847850"/>
              <a:ext cx="652743" cy="369332"/>
            </a:xfrm>
            <a:prstGeom prst="rect">
              <a:avLst/>
            </a:prstGeom>
            <a:noFill/>
          </p:spPr>
          <p:txBody>
            <a:bodyPr wrap="none" rtlCol="0">
              <a:spAutoFit/>
            </a:bodyPr>
            <a:lstStyle/>
            <a:p>
              <a:r>
                <a:rPr lang="en-US" dirty="0">
                  <a:solidFill>
                    <a:prstClr val="white"/>
                  </a:solidFill>
                  <a:latin typeface="Calibri"/>
                </a:rPr>
                <a:t>1980</a:t>
              </a:r>
            </a:p>
          </p:txBody>
        </p:sp>
        <p:sp>
          <p:nvSpPr>
            <p:cNvPr id="32" name="TextBox 31"/>
            <p:cNvSpPr txBox="1"/>
            <p:nvPr/>
          </p:nvSpPr>
          <p:spPr>
            <a:xfrm>
              <a:off x="6160556" y="1847850"/>
              <a:ext cx="652743" cy="369332"/>
            </a:xfrm>
            <a:prstGeom prst="rect">
              <a:avLst/>
            </a:prstGeom>
            <a:noFill/>
          </p:spPr>
          <p:txBody>
            <a:bodyPr wrap="none" rtlCol="0">
              <a:spAutoFit/>
            </a:bodyPr>
            <a:lstStyle/>
            <a:p>
              <a:r>
                <a:rPr lang="en-US" dirty="0">
                  <a:solidFill>
                    <a:prstClr val="white"/>
                  </a:solidFill>
                  <a:latin typeface="Calibri"/>
                </a:rPr>
                <a:t>1990</a:t>
              </a:r>
            </a:p>
          </p:txBody>
        </p:sp>
        <p:sp>
          <p:nvSpPr>
            <p:cNvPr id="33" name="TextBox 32"/>
            <p:cNvSpPr txBox="1"/>
            <p:nvPr/>
          </p:nvSpPr>
          <p:spPr>
            <a:xfrm>
              <a:off x="6971239" y="1847850"/>
              <a:ext cx="652743" cy="369332"/>
            </a:xfrm>
            <a:prstGeom prst="rect">
              <a:avLst/>
            </a:prstGeom>
            <a:noFill/>
          </p:spPr>
          <p:txBody>
            <a:bodyPr wrap="none" rtlCol="0">
              <a:spAutoFit/>
            </a:bodyPr>
            <a:lstStyle/>
            <a:p>
              <a:r>
                <a:rPr lang="en-US" dirty="0">
                  <a:solidFill>
                    <a:prstClr val="white"/>
                  </a:solidFill>
                  <a:latin typeface="Calibri"/>
                </a:rPr>
                <a:t>2000</a:t>
              </a:r>
            </a:p>
          </p:txBody>
        </p:sp>
        <p:sp>
          <p:nvSpPr>
            <p:cNvPr id="34" name="TextBox 33"/>
            <p:cNvSpPr txBox="1"/>
            <p:nvPr/>
          </p:nvSpPr>
          <p:spPr>
            <a:xfrm>
              <a:off x="7781925" y="1847850"/>
              <a:ext cx="652743" cy="369332"/>
            </a:xfrm>
            <a:prstGeom prst="rect">
              <a:avLst/>
            </a:prstGeom>
            <a:noFill/>
          </p:spPr>
          <p:txBody>
            <a:bodyPr wrap="none" rtlCol="0">
              <a:spAutoFit/>
            </a:bodyPr>
            <a:lstStyle/>
            <a:p>
              <a:r>
                <a:rPr lang="en-US" dirty="0">
                  <a:solidFill>
                    <a:prstClr val="white"/>
                  </a:solidFill>
                  <a:latin typeface="Calibri"/>
                </a:rPr>
                <a:t>2010</a:t>
              </a:r>
            </a:p>
          </p:txBody>
        </p:sp>
      </p:grpSp>
      <p:sp>
        <p:nvSpPr>
          <p:cNvPr id="35" name="Rounded Rectangle 34"/>
          <p:cNvSpPr/>
          <p:nvPr/>
        </p:nvSpPr>
        <p:spPr>
          <a:xfrm>
            <a:off x="6753928" y="1019175"/>
            <a:ext cx="2412213" cy="708109"/>
          </a:xfrm>
          <a:prstGeom prst="round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57081"/>
            <a:ext cx="137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07686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p:cNvGrpSpPr/>
          <p:nvPr/>
        </p:nvGrpSpPr>
        <p:grpSpPr>
          <a:xfrm>
            <a:off x="3723929" y="1162335"/>
            <a:ext cx="4092915" cy="3553520"/>
            <a:chOff x="2199928" y="1162335"/>
            <a:chExt cx="4092915" cy="3553520"/>
          </a:xfrm>
        </p:grpSpPr>
        <p:sp>
          <p:nvSpPr>
            <p:cNvPr id="18" name="TextBox 17"/>
            <p:cNvSpPr txBox="1"/>
            <p:nvPr/>
          </p:nvSpPr>
          <p:spPr>
            <a:xfrm>
              <a:off x="2199928" y="3700192"/>
              <a:ext cx="1972760" cy="1015663"/>
            </a:xfrm>
            <a:prstGeom prst="rect">
              <a:avLst/>
            </a:prstGeom>
            <a:noFill/>
          </p:spPr>
          <p:txBody>
            <a:bodyPr wrap="square" rtlCol="0">
              <a:spAutoFit/>
            </a:bodyPr>
            <a:lstStyle/>
            <a:p>
              <a:r>
                <a:rPr lang="en-US" sz="2000" dirty="0">
                  <a:solidFill>
                    <a:schemeClr val="bg1"/>
                  </a:solidFill>
                </a:rPr>
                <a:t>More antibiotics, </a:t>
              </a:r>
              <a:r>
                <a:rPr lang="en-US" sz="2000" i="1" dirty="0">
                  <a:solidFill>
                    <a:schemeClr val="bg1"/>
                  </a:solidFill>
                </a:rPr>
                <a:t>P. aeruginosa </a:t>
              </a:r>
              <a:r>
                <a:rPr lang="en-US" sz="2000" dirty="0">
                  <a:solidFill>
                    <a:schemeClr val="bg1"/>
                  </a:solidFill>
                </a:rPr>
                <a:t>therapy </a:t>
              </a:r>
            </a:p>
          </p:txBody>
        </p:sp>
        <p:sp>
          <p:nvSpPr>
            <p:cNvPr id="21" name="Rounded Rectangle 20"/>
            <p:cNvSpPr/>
            <p:nvPr/>
          </p:nvSpPr>
          <p:spPr>
            <a:xfrm>
              <a:off x="2858418" y="1162335"/>
              <a:ext cx="3434425" cy="88272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p:cNvSpPr/>
            <p:nvPr/>
          </p:nvSpPr>
          <p:spPr>
            <a:xfrm rot="11649346">
              <a:off x="3091620" y="1990095"/>
              <a:ext cx="212758" cy="190673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497079" y="1170274"/>
            <a:ext cx="3353261" cy="4772140"/>
            <a:chOff x="973078" y="1094959"/>
            <a:chExt cx="3353261" cy="4301562"/>
          </a:xfrm>
        </p:grpSpPr>
        <p:sp>
          <p:nvSpPr>
            <p:cNvPr id="50" name="TextBox 49"/>
            <p:cNvSpPr txBox="1"/>
            <p:nvPr/>
          </p:nvSpPr>
          <p:spPr>
            <a:xfrm>
              <a:off x="973078" y="4481012"/>
              <a:ext cx="1590445" cy="915509"/>
            </a:xfrm>
            <a:prstGeom prst="rect">
              <a:avLst/>
            </a:prstGeom>
            <a:noFill/>
          </p:spPr>
          <p:txBody>
            <a:bodyPr wrap="square" rtlCol="0">
              <a:spAutoFit/>
            </a:bodyPr>
            <a:lstStyle/>
            <a:p>
              <a:r>
                <a:rPr lang="en-US" sz="2000" i="1" dirty="0">
                  <a:solidFill>
                    <a:schemeClr val="bg1"/>
                  </a:solidFill>
                </a:rPr>
                <a:t>P. aeruginosa</a:t>
              </a:r>
              <a:endParaRPr lang="en-US" sz="2000" dirty="0">
                <a:solidFill>
                  <a:schemeClr val="bg1"/>
                </a:solidFill>
              </a:endParaRPr>
            </a:p>
            <a:p>
              <a:r>
                <a:rPr lang="en-US" sz="2000" dirty="0">
                  <a:solidFill>
                    <a:schemeClr val="bg1"/>
                  </a:solidFill>
                </a:rPr>
                <a:t>basic biology &amp; outcomes</a:t>
              </a:r>
            </a:p>
          </p:txBody>
        </p:sp>
        <p:sp>
          <p:nvSpPr>
            <p:cNvPr id="57" name="Rounded Rectangle 56"/>
            <p:cNvSpPr/>
            <p:nvPr/>
          </p:nvSpPr>
          <p:spPr>
            <a:xfrm>
              <a:off x="2355348" y="1094959"/>
              <a:ext cx="1970991" cy="731911"/>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rot="11760832">
              <a:off x="2276626" y="1577945"/>
              <a:ext cx="257112" cy="2991680"/>
            </a:xfrm>
            <a:prstGeom prst="triangle">
              <a:avLst>
                <a:gd name="adj" fmla="val 10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361774" y="1303761"/>
            <a:ext cx="3256090" cy="2984051"/>
            <a:chOff x="837774" y="1262816"/>
            <a:chExt cx="3256090" cy="2984051"/>
          </a:xfrm>
        </p:grpSpPr>
        <p:sp>
          <p:nvSpPr>
            <p:cNvPr id="47" name="TextBox 46"/>
            <p:cNvSpPr txBox="1"/>
            <p:nvPr/>
          </p:nvSpPr>
          <p:spPr>
            <a:xfrm>
              <a:off x="837774" y="3538981"/>
              <a:ext cx="1257300" cy="707886"/>
            </a:xfrm>
            <a:prstGeom prst="rect">
              <a:avLst/>
            </a:prstGeom>
            <a:noFill/>
          </p:spPr>
          <p:txBody>
            <a:bodyPr wrap="square" rtlCol="0">
              <a:spAutoFit/>
            </a:bodyPr>
            <a:lstStyle/>
            <a:p>
              <a:pPr algn="ctr"/>
              <a:r>
                <a:rPr lang="en-US" sz="2000" dirty="0">
                  <a:solidFill>
                    <a:schemeClr val="bg1"/>
                  </a:solidFill>
                </a:rPr>
                <a:t>Molecular biology</a:t>
              </a:r>
            </a:p>
          </p:txBody>
        </p:sp>
        <p:sp>
          <p:nvSpPr>
            <p:cNvPr id="55" name="Isosceles Triangle 54"/>
            <p:cNvSpPr/>
            <p:nvPr/>
          </p:nvSpPr>
          <p:spPr>
            <a:xfrm rot="12153102">
              <a:off x="1903747" y="1510700"/>
              <a:ext cx="243914" cy="2217303"/>
            </a:xfrm>
            <a:prstGeom prst="triangle">
              <a:avLst/>
            </a:prstGeom>
            <a:solidFill>
              <a:srgbClr val="BC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1688931" y="1262816"/>
              <a:ext cx="2404933" cy="369248"/>
            </a:xfrm>
            <a:prstGeom prst="roundRect">
              <a:avLst/>
            </a:prstGeom>
            <a:solidFill>
              <a:srgbClr val="BC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itle 1"/>
          <p:cNvSpPr>
            <a:spLocks noGrp="1"/>
          </p:cNvSpPr>
          <p:nvPr>
            <p:ph type="title"/>
          </p:nvPr>
        </p:nvSpPr>
        <p:spPr>
          <a:noFill/>
        </p:spPr>
        <p:txBody>
          <a:bodyPr>
            <a:noAutofit/>
          </a:bodyPr>
          <a:lstStyle/>
          <a:p>
            <a:r>
              <a:rPr lang="en-US" b="1" dirty="0" smtClean="0">
                <a:latin typeface="Arial" panose="020B0604020202020204" pitchFamily="34" charset="0"/>
                <a:cs typeface="Arial" panose="020B0604020202020204" pitchFamily="34" charset="0"/>
              </a:rPr>
              <a:t>The </a:t>
            </a:r>
            <a:r>
              <a:rPr lang="en-US" b="1" i="1" dirty="0" smtClean="0">
                <a:latin typeface="Arial" panose="020B0604020202020204" pitchFamily="34" charset="0"/>
                <a:cs typeface="Arial" panose="020B0604020202020204" pitchFamily="34" charset="0"/>
              </a:rPr>
              <a:t>Pseudomonas</a:t>
            </a:r>
            <a:r>
              <a:rPr lang="en-US" b="1" dirty="0" smtClean="0">
                <a:latin typeface="Arial" panose="020B0604020202020204" pitchFamily="34" charset="0"/>
                <a:cs typeface="Arial" panose="020B0604020202020204" pitchFamily="34" charset="0"/>
              </a:rPr>
              <a:t> Era” milestones</a:t>
            </a:r>
            <a:endParaRPr lang="en-US" b="1" dirty="0">
              <a:latin typeface="Arial" panose="020B0604020202020204" pitchFamily="34" charset="0"/>
              <a:cs typeface="Arial" panose="020B0604020202020204" pitchFamily="34" charset="0"/>
            </a:endParaRPr>
          </a:p>
        </p:txBody>
      </p:sp>
      <p:cxnSp>
        <p:nvCxnSpPr>
          <p:cNvPr id="29" name="Straight Connector 28"/>
          <p:cNvCxnSpPr/>
          <p:nvPr/>
        </p:nvCxnSpPr>
        <p:spPr>
          <a:xfrm>
            <a:off x="3418886" y="1454595"/>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151879" y="1454595"/>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884872" y="1454595"/>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23091" y="1677792"/>
            <a:ext cx="652743" cy="369332"/>
          </a:xfrm>
          <a:prstGeom prst="rect">
            <a:avLst/>
          </a:prstGeom>
          <a:noFill/>
        </p:spPr>
        <p:txBody>
          <a:bodyPr wrap="none" rtlCol="0">
            <a:spAutoFit/>
          </a:bodyPr>
          <a:lstStyle/>
          <a:p>
            <a:r>
              <a:rPr lang="en-US" dirty="0">
                <a:solidFill>
                  <a:schemeClr val="bg1"/>
                </a:solidFill>
              </a:rPr>
              <a:t>1970</a:t>
            </a:r>
          </a:p>
        </p:txBody>
      </p:sp>
      <p:sp>
        <p:nvSpPr>
          <p:cNvPr id="42" name="TextBox 41"/>
          <p:cNvSpPr txBox="1"/>
          <p:nvPr/>
        </p:nvSpPr>
        <p:spPr>
          <a:xfrm>
            <a:off x="3100022" y="1677792"/>
            <a:ext cx="652743" cy="369332"/>
          </a:xfrm>
          <a:prstGeom prst="rect">
            <a:avLst/>
          </a:prstGeom>
          <a:noFill/>
        </p:spPr>
        <p:txBody>
          <a:bodyPr wrap="none" rtlCol="0">
            <a:spAutoFit/>
          </a:bodyPr>
          <a:lstStyle/>
          <a:p>
            <a:r>
              <a:rPr lang="en-US" dirty="0">
                <a:solidFill>
                  <a:schemeClr val="bg1"/>
                </a:solidFill>
              </a:rPr>
              <a:t>1980</a:t>
            </a:r>
          </a:p>
        </p:txBody>
      </p:sp>
      <p:sp>
        <p:nvSpPr>
          <p:cNvPr id="43" name="TextBox 42"/>
          <p:cNvSpPr txBox="1"/>
          <p:nvPr/>
        </p:nvSpPr>
        <p:spPr>
          <a:xfrm>
            <a:off x="4576953" y="1677792"/>
            <a:ext cx="652743" cy="369332"/>
          </a:xfrm>
          <a:prstGeom prst="rect">
            <a:avLst/>
          </a:prstGeom>
          <a:noFill/>
        </p:spPr>
        <p:txBody>
          <a:bodyPr wrap="none" rtlCol="0">
            <a:spAutoFit/>
          </a:bodyPr>
          <a:lstStyle/>
          <a:p>
            <a:r>
              <a:rPr lang="en-US" dirty="0">
                <a:solidFill>
                  <a:schemeClr val="bg1"/>
                </a:solidFill>
              </a:rPr>
              <a:t>1990</a:t>
            </a:r>
          </a:p>
        </p:txBody>
      </p:sp>
      <p:grpSp>
        <p:nvGrpSpPr>
          <p:cNvPr id="68" name="Group 67"/>
          <p:cNvGrpSpPr/>
          <p:nvPr/>
        </p:nvGrpSpPr>
        <p:grpSpPr>
          <a:xfrm>
            <a:off x="5522580" y="1236949"/>
            <a:ext cx="2421271" cy="5324408"/>
            <a:chOff x="3998579" y="1236949"/>
            <a:chExt cx="2421271" cy="5324408"/>
          </a:xfrm>
        </p:grpSpPr>
        <p:sp>
          <p:nvSpPr>
            <p:cNvPr id="53" name="TextBox 52"/>
            <p:cNvSpPr txBox="1"/>
            <p:nvPr/>
          </p:nvSpPr>
          <p:spPr>
            <a:xfrm>
              <a:off x="3998579" y="5545694"/>
              <a:ext cx="2421271" cy="1015663"/>
            </a:xfrm>
            <a:prstGeom prst="rect">
              <a:avLst/>
            </a:prstGeom>
            <a:noFill/>
          </p:spPr>
          <p:txBody>
            <a:bodyPr wrap="square" rtlCol="0">
              <a:spAutoFit/>
            </a:bodyPr>
            <a:lstStyle/>
            <a:p>
              <a:r>
                <a:rPr lang="en-US" sz="2000" dirty="0">
                  <a:solidFill>
                    <a:schemeClr val="bg1"/>
                  </a:solidFill>
                </a:rPr>
                <a:t>Disconnect between susceptibility testing &amp; outcomes</a:t>
              </a:r>
            </a:p>
          </p:txBody>
        </p:sp>
        <p:sp>
          <p:nvSpPr>
            <p:cNvPr id="23" name="Rounded Rectangle 22"/>
            <p:cNvSpPr/>
            <p:nvPr/>
          </p:nvSpPr>
          <p:spPr>
            <a:xfrm>
              <a:off x="4958304" y="1236949"/>
              <a:ext cx="800530" cy="731912"/>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p:cNvSpPr/>
            <p:nvPr/>
          </p:nvSpPr>
          <p:spPr>
            <a:xfrm rot="10800000">
              <a:off x="5182626" y="1891213"/>
              <a:ext cx="218298" cy="3679465"/>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4776293" y="1303760"/>
            <a:ext cx="2506542" cy="3998708"/>
            <a:chOff x="3252293" y="1303760"/>
            <a:chExt cx="2506542" cy="3998708"/>
          </a:xfrm>
        </p:grpSpPr>
        <p:sp>
          <p:nvSpPr>
            <p:cNvPr id="22" name="Rounded Rectangle 21"/>
            <p:cNvSpPr/>
            <p:nvPr/>
          </p:nvSpPr>
          <p:spPr>
            <a:xfrm>
              <a:off x="4093865" y="1303760"/>
              <a:ext cx="1664970" cy="369248"/>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rot="11122554">
              <a:off x="4185152" y="1564872"/>
              <a:ext cx="260823" cy="3060974"/>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3252293" y="4594582"/>
              <a:ext cx="1862632" cy="707886"/>
            </a:xfrm>
            <a:prstGeom prst="rect">
              <a:avLst/>
            </a:prstGeom>
            <a:noFill/>
          </p:spPr>
          <p:txBody>
            <a:bodyPr wrap="square" rtlCol="0">
              <a:spAutoFit/>
            </a:bodyPr>
            <a:lstStyle/>
            <a:p>
              <a:r>
                <a:rPr lang="en-US" sz="2000" i="1" dirty="0">
                  <a:solidFill>
                    <a:schemeClr val="bg1"/>
                  </a:solidFill>
                </a:rPr>
                <a:t>P. aeruginosa </a:t>
              </a:r>
              <a:r>
                <a:rPr lang="en-US" sz="2000" dirty="0">
                  <a:solidFill>
                    <a:schemeClr val="bg1"/>
                  </a:solidFill>
                </a:rPr>
                <a:t>  epidemic clones </a:t>
              </a:r>
            </a:p>
          </p:txBody>
        </p:sp>
      </p:grpSp>
      <p:cxnSp>
        <p:nvCxnSpPr>
          <p:cNvPr id="36" name="Straight Connector 35"/>
          <p:cNvCxnSpPr/>
          <p:nvPr/>
        </p:nvCxnSpPr>
        <p:spPr>
          <a:xfrm>
            <a:off x="5617865" y="1454595"/>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74446" y="1458717"/>
            <a:ext cx="6767712" cy="7752"/>
          </a:xfrm>
          <a:prstGeom prst="line">
            <a:avLst/>
          </a:prstGeom>
          <a:ln w="28575">
            <a:solidFill>
              <a:schemeClr val="bg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083851" y="1454595"/>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816843" y="1454595"/>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350858" y="1454595"/>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530817" y="1677792"/>
            <a:ext cx="652743" cy="369332"/>
          </a:xfrm>
          <a:prstGeom prst="rect">
            <a:avLst/>
          </a:prstGeom>
          <a:noFill/>
        </p:spPr>
        <p:txBody>
          <a:bodyPr wrap="none" rtlCol="0">
            <a:spAutoFit/>
          </a:bodyPr>
          <a:lstStyle/>
          <a:p>
            <a:r>
              <a:rPr lang="en-US" dirty="0">
                <a:solidFill>
                  <a:schemeClr val="bg1"/>
                </a:solidFill>
              </a:rPr>
              <a:t>2010</a:t>
            </a:r>
          </a:p>
        </p:txBody>
      </p:sp>
      <p:grpSp>
        <p:nvGrpSpPr>
          <p:cNvPr id="66" name="Group 65"/>
          <p:cNvGrpSpPr/>
          <p:nvPr/>
        </p:nvGrpSpPr>
        <p:grpSpPr>
          <a:xfrm>
            <a:off x="1648828" y="1303760"/>
            <a:ext cx="1564105" cy="2249627"/>
            <a:chOff x="124827" y="1303759"/>
            <a:chExt cx="1564105" cy="2249627"/>
          </a:xfrm>
        </p:grpSpPr>
        <p:sp>
          <p:nvSpPr>
            <p:cNvPr id="46" name="TextBox 45"/>
            <p:cNvSpPr txBox="1"/>
            <p:nvPr/>
          </p:nvSpPr>
          <p:spPr>
            <a:xfrm>
              <a:off x="266700" y="2845500"/>
              <a:ext cx="1257300" cy="707886"/>
            </a:xfrm>
            <a:prstGeom prst="rect">
              <a:avLst/>
            </a:prstGeom>
            <a:noFill/>
          </p:spPr>
          <p:txBody>
            <a:bodyPr wrap="square" rtlCol="0">
              <a:spAutoFit/>
            </a:bodyPr>
            <a:lstStyle/>
            <a:p>
              <a:pPr algn="ctr"/>
              <a:r>
                <a:rPr lang="en-US" sz="2000" dirty="0">
                  <a:solidFill>
                    <a:schemeClr val="bg1"/>
                  </a:solidFill>
                </a:rPr>
                <a:t>Increased survival</a:t>
              </a:r>
            </a:p>
          </p:txBody>
        </p:sp>
        <p:sp>
          <p:nvSpPr>
            <p:cNvPr id="49" name="Isosceles Triangle 48"/>
            <p:cNvSpPr/>
            <p:nvPr/>
          </p:nvSpPr>
          <p:spPr>
            <a:xfrm rot="10800000">
              <a:off x="830423" y="1610437"/>
              <a:ext cx="234101" cy="126924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124827" y="1303759"/>
              <a:ext cx="1564105" cy="3794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428900" y="1454594"/>
              <a:ext cx="0" cy="180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61893" y="1454594"/>
              <a:ext cx="0" cy="180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16568" y="1463454"/>
              <a:ext cx="1443789" cy="0"/>
            </a:xfrm>
            <a:prstGeom prst="line">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6053884" y="1677792"/>
            <a:ext cx="652743" cy="369332"/>
          </a:xfrm>
          <a:prstGeom prst="rect">
            <a:avLst/>
          </a:prstGeom>
          <a:noFill/>
        </p:spPr>
        <p:txBody>
          <a:bodyPr wrap="none" rtlCol="0">
            <a:spAutoFit/>
          </a:bodyPr>
          <a:lstStyle/>
          <a:p>
            <a:r>
              <a:rPr lang="en-US" dirty="0">
                <a:solidFill>
                  <a:schemeClr val="bg1"/>
                </a:solidFill>
              </a:rPr>
              <a:t>2000</a:t>
            </a:r>
          </a:p>
        </p:txBody>
      </p:sp>
      <p:sp>
        <p:nvSpPr>
          <p:cNvPr id="54" name="TextBox 53"/>
          <p:cNvSpPr txBox="1"/>
          <p:nvPr/>
        </p:nvSpPr>
        <p:spPr>
          <a:xfrm>
            <a:off x="7942400" y="2089346"/>
            <a:ext cx="3640000" cy="4278094"/>
          </a:xfrm>
          <a:prstGeom prst="rect">
            <a:avLst/>
          </a:prstGeom>
          <a:noFill/>
        </p:spPr>
        <p:txBody>
          <a:bodyPr wrap="square" rtlCol="0">
            <a:spAutoFit/>
          </a:bodyPr>
          <a:lstStyle/>
          <a:p>
            <a:pPr marL="285750" indent="-285750">
              <a:buFont typeface="Arial" pitchFamily="34" charset="0"/>
              <a:buChar char="•"/>
            </a:pPr>
            <a:r>
              <a:rPr lang="en-US" sz="2800" dirty="0">
                <a:solidFill>
                  <a:schemeClr val="bg1"/>
                </a:solidFill>
              </a:rPr>
              <a:t>Intensified infection control </a:t>
            </a:r>
          </a:p>
          <a:p>
            <a:pPr marL="285750" indent="-285750">
              <a:spcBef>
                <a:spcPts val="1200"/>
              </a:spcBef>
              <a:buFont typeface="Arial" pitchFamily="34" charset="0"/>
              <a:buChar char="•"/>
            </a:pPr>
            <a:r>
              <a:rPr lang="en-US" sz="2800" dirty="0">
                <a:solidFill>
                  <a:schemeClr val="bg1"/>
                </a:solidFill>
              </a:rPr>
              <a:t>Less concern about antibiotic resistance </a:t>
            </a:r>
          </a:p>
          <a:p>
            <a:pPr marL="285750" indent="-285750">
              <a:spcBef>
                <a:spcPts val="1200"/>
              </a:spcBef>
              <a:buFont typeface="Arial" pitchFamily="34" charset="0"/>
              <a:buChar char="•"/>
            </a:pPr>
            <a:r>
              <a:rPr lang="en-US" sz="2800" dirty="0">
                <a:solidFill>
                  <a:schemeClr val="bg1"/>
                </a:solidFill>
              </a:rPr>
              <a:t>Current strategies for antibiotic therapy:</a:t>
            </a:r>
          </a:p>
          <a:p>
            <a:pPr marL="742950" lvl="1" indent="-285750">
              <a:buFont typeface="Arial" pitchFamily="34" charset="0"/>
              <a:buChar char="•"/>
            </a:pPr>
            <a:r>
              <a:rPr lang="en-US" sz="2800" dirty="0">
                <a:solidFill>
                  <a:schemeClr val="bg1"/>
                </a:solidFill>
              </a:rPr>
              <a:t>eradication</a:t>
            </a:r>
          </a:p>
          <a:p>
            <a:pPr marL="742950" lvl="1" indent="-285750">
              <a:buFont typeface="Arial" pitchFamily="34" charset="0"/>
              <a:buChar char="•"/>
            </a:pPr>
            <a:r>
              <a:rPr lang="en-US" sz="2800" dirty="0">
                <a:solidFill>
                  <a:schemeClr val="bg1"/>
                </a:solidFill>
              </a:rPr>
              <a:t>suppression</a:t>
            </a:r>
          </a:p>
          <a:p>
            <a:pPr marL="742950" lvl="1" indent="-285750">
              <a:buFont typeface="Arial" pitchFamily="34" charset="0"/>
              <a:buChar char="•"/>
            </a:pPr>
            <a:r>
              <a:rPr lang="en-US" sz="2800" dirty="0">
                <a:solidFill>
                  <a:schemeClr val="bg1"/>
                </a:solidFill>
              </a:rPr>
              <a:t>episodic</a:t>
            </a:r>
          </a:p>
        </p:txBody>
      </p:sp>
      <p:pic>
        <p:nvPicPr>
          <p:cNvPr id="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3034"/>
            <a:ext cx="137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507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5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6433"/>
            <a:ext cx="12356592" cy="1143000"/>
          </a:xfrm>
        </p:spPr>
        <p:txBody>
          <a:bodyPr>
            <a:normAutofit fontScale="90000"/>
          </a:bodyPr>
          <a:lstStyle/>
          <a:p>
            <a:r>
              <a:rPr lang="en-US" sz="4400" b="1" dirty="0">
                <a:latin typeface="Arial" panose="020B0604020202020204" pitchFamily="34" charset="0"/>
                <a:cs typeface="Arial" panose="020B0604020202020204" pitchFamily="34" charset="0"/>
              </a:rPr>
              <a:t>The </a:t>
            </a:r>
            <a:r>
              <a:rPr lang="en-US" sz="4400" b="1" i="1" dirty="0">
                <a:latin typeface="Arial" panose="020B0604020202020204" pitchFamily="34" charset="0"/>
                <a:cs typeface="Arial" panose="020B0604020202020204" pitchFamily="34" charset="0"/>
              </a:rPr>
              <a:t>Pseudomonas</a:t>
            </a:r>
            <a:r>
              <a:rPr lang="en-US" sz="4400" b="1" dirty="0">
                <a:latin typeface="Arial" panose="020B0604020202020204" pitchFamily="34" charset="0"/>
                <a:cs typeface="Arial" panose="020B0604020202020204" pitchFamily="34" charset="0"/>
              </a:rPr>
              <a:t> 2.0 Era </a:t>
            </a:r>
            <a:r>
              <a:rPr lang="en-US" sz="4400" b="1" dirty="0" smtClean="0">
                <a:latin typeface="Arial" panose="020B0604020202020204" pitchFamily="34" charset="0"/>
                <a:cs typeface="Arial" panose="020B0604020202020204" pitchFamily="34" charset="0"/>
              </a:rPr>
              <a:t>(2005 </a:t>
            </a:r>
            <a:r>
              <a:rPr lang="en-US" sz="4400" b="1" dirty="0">
                <a:latin typeface="Arial" panose="020B0604020202020204" pitchFamily="34" charset="0"/>
                <a:cs typeface="Arial" panose="020B0604020202020204" pitchFamily="34" charset="0"/>
              </a:rPr>
              <a:t>– present)</a:t>
            </a:r>
            <a:r>
              <a:rPr lang="en-US" sz="5400" dirty="0">
                <a:latin typeface="Arial" panose="020B0604020202020204" pitchFamily="34" charset="0"/>
                <a:cs typeface="Arial" panose="020B0604020202020204" pitchFamily="34" charset="0"/>
              </a:rPr>
              <a:t/>
            </a:r>
            <a:br>
              <a:rPr lang="en-US" sz="5400" dirty="0">
                <a:latin typeface="Arial" panose="020B0604020202020204" pitchFamily="34" charset="0"/>
                <a:cs typeface="Arial" panose="020B0604020202020204" pitchFamily="34" charset="0"/>
              </a:rPr>
            </a:br>
            <a:endParaRPr lang="en-US" sz="5400" dirty="0"/>
          </a:p>
        </p:txBody>
      </p:sp>
      <p:sp>
        <p:nvSpPr>
          <p:cNvPr id="3" name="Content Placeholder 2"/>
          <p:cNvSpPr>
            <a:spLocks noGrp="1"/>
          </p:cNvSpPr>
          <p:nvPr>
            <p:ph idx="1"/>
          </p:nvPr>
        </p:nvSpPr>
        <p:spPr>
          <a:xfrm>
            <a:off x="1067652" y="2615298"/>
            <a:ext cx="9126657" cy="3709302"/>
          </a:xfrm>
        </p:spPr>
        <p:txBody>
          <a:bodyPr>
            <a:normAutofit/>
          </a:bodyPr>
          <a:lstStyle/>
          <a:p>
            <a:pPr>
              <a:lnSpc>
                <a:spcPts val="3500"/>
              </a:lnSpc>
              <a:spcBef>
                <a:spcPts val="0"/>
              </a:spcBef>
              <a:spcAft>
                <a:spcPts val="600"/>
              </a:spcAft>
            </a:pPr>
            <a:r>
              <a:rPr lang="en-US" sz="2800" dirty="0" smtClean="0">
                <a:latin typeface="Arial" panose="020B0604020202020204" pitchFamily="34" charset="0"/>
                <a:cs typeface="Arial" panose="020B0604020202020204" pitchFamily="34" charset="0"/>
              </a:rPr>
              <a:t>Advances </a:t>
            </a:r>
            <a:r>
              <a:rPr lang="en-US" sz="2800" dirty="0">
                <a:latin typeface="Arial" panose="020B0604020202020204" pitchFamily="34" charset="0"/>
                <a:cs typeface="Arial" panose="020B0604020202020204" pitchFamily="34" charset="0"/>
              </a:rPr>
              <a:t>in taxonomy &amp; identification of opportunists</a:t>
            </a:r>
          </a:p>
          <a:p>
            <a:pPr>
              <a:lnSpc>
                <a:spcPts val="3500"/>
              </a:lnSpc>
              <a:spcBef>
                <a:spcPts val="0"/>
              </a:spcBef>
              <a:spcAft>
                <a:spcPts val="600"/>
              </a:spcAft>
            </a:pPr>
            <a:r>
              <a:rPr lang="en-US" sz="2800" dirty="0">
                <a:latin typeface="Arial" panose="020B0604020202020204" pitchFamily="34" charset="0"/>
                <a:cs typeface="Arial" panose="020B0604020202020204" pitchFamily="34" charset="0"/>
              </a:rPr>
              <a:t>Application of culture-independent methods</a:t>
            </a:r>
          </a:p>
          <a:p>
            <a:pPr lvl="1">
              <a:lnSpc>
                <a:spcPts val="3500"/>
              </a:lnSpc>
              <a:spcBef>
                <a:spcPts val="0"/>
              </a:spcBef>
              <a:spcAft>
                <a:spcPts val="600"/>
              </a:spcAft>
              <a:buFont typeface="Arial" pitchFamily="34" charset="0"/>
              <a:buChar char="∙"/>
            </a:pPr>
            <a:r>
              <a:rPr lang="en-US" sz="2600" dirty="0">
                <a:latin typeface="Arial" panose="020B0604020202020204" pitchFamily="34" charset="0"/>
                <a:cs typeface="Arial" panose="020B0604020202020204" pitchFamily="34" charset="0"/>
              </a:rPr>
              <a:t>appreciation of polymicrobial CF airway infection</a:t>
            </a:r>
          </a:p>
          <a:p>
            <a:pPr>
              <a:lnSpc>
                <a:spcPts val="3500"/>
              </a:lnSpc>
              <a:spcBef>
                <a:spcPts val="0"/>
              </a:spcBef>
              <a:spcAft>
                <a:spcPts val="600"/>
              </a:spcAft>
            </a:pPr>
            <a:r>
              <a:rPr lang="en-US" sz="2800" dirty="0">
                <a:latin typeface="Arial" panose="020B0604020202020204" pitchFamily="34" charset="0"/>
                <a:cs typeface="Arial" panose="020B0604020202020204" pitchFamily="34" charset="0"/>
              </a:rPr>
              <a:t>Insight into the importance of microbial interactions</a:t>
            </a:r>
          </a:p>
          <a:p>
            <a:pPr>
              <a:lnSpc>
                <a:spcPts val="3500"/>
              </a:lnSpc>
              <a:spcBef>
                <a:spcPts val="0"/>
              </a:spcBef>
              <a:spcAft>
                <a:spcPts val="600"/>
              </a:spcAft>
            </a:pPr>
            <a:r>
              <a:rPr lang="en-US" sz="2800" dirty="0">
                <a:latin typeface="Arial" panose="020B0604020202020204" pitchFamily="34" charset="0"/>
                <a:cs typeface="Arial" panose="020B0604020202020204" pitchFamily="34" charset="0"/>
              </a:rPr>
              <a:t>Beginnings of systems biology approach to understand the complexity of CF airway microbiology</a:t>
            </a:r>
            <a:endParaRPr lang="en-US" dirty="0">
              <a:solidFill>
                <a:srgbClr val="FFC000"/>
              </a:solidFill>
              <a:latin typeface="Arial" panose="020B0604020202020204" pitchFamily="34" charset="0"/>
              <a:cs typeface="Arial" panose="020B0604020202020204" pitchFamily="34" charset="0"/>
            </a:endParaRPr>
          </a:p>
        </p:txBody>
      </p:sp>
      <p:grpSp>
        <p:nvGrpSpPr>
          <p:cNvPr id="4" name="Group 3"/>
          <p:cNvGrpSpPr/>
          <p:nvPr/>
        </p:nvGrpSpPr>
        <p:grpSpPr>
          <a:xfrm>
            <a:off x="1878984" y="1366405"/>
            <a:ext cx="8315325" cy="588407"/>
            <a:chOff x="409575" y="1628775"/>
            <a:chExt cx="8315325" cy="588407"/>
          </a:xfrm>
        </p:grpSpPr>
        <p:cxnSp>
          <p:nvCxnSpPr>
            <p:cNvPr id="5" name="Straight Connector 4"/>
            <p:cNvCxnSpPr/>
            <p:nvPr/>
          </p:nvCxnSpPr>
          <p:spPr>
            <a:xfrm>
              <a:off x="409575" y="1628775"/>
              <a:ext cx="8315325" cy="9525"/>
            </a:xfrm>
            <a:prstGeom prst="line">
              <a:avLst/>
            </a:prstGeom>
            <a:ln w="28575">
              <a:solidFill>
                <a:schemeClr val="bg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85825"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85346"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84867"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084388"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83909"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83430"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282951"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682472"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081993"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81514"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81035"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280556"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680077"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79598"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479119"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878640"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278161"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677682"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077200"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85775" y="1847850"/>
              <a:ext cx="652743" cy="369332"/>
            </a:xfrm>
            <a:prstGeom prst="rect">
              <a:avLst/>
            </a:prstGeom>
            <a:noFill/>
          </p:spPr>
          <p:txBody>
            <a:bodyPr wrap="none" rtlCol="0">
              <a:spAutoFit/>
            </a:bodyPr>
            <a:lstStyle/>
            <a:p>
              <a:r>
                <a:rPr lang="en-US" dirty="0">
                  <a:solidFill>
                    <a:prstClr val="white"/>
                  </a:solidFill>
                  <a:latin typeface="Calibri"/>
                </a:rPr>
                <a:t>1920</a:t>
              </a:r>
            </a:p>
          </p:txBody>
        </p:sp>
        <p:sp>
          <p:nvSpPr>
            <p:cNvPr id="26" name="TextBox 25"/>
            <p:cNvSpPr txBox="1"/>
            <p:nvPr/>
          </p:nvSpPr>
          <p:spPr>
            <a:xfrm>
              <a:off x="1296458" y="1847850"/>
              <a:ext cx="652743" cy="369332"/>
            </a:xfrm>
            <a:prstGeom prst="rect">
              <a:avLst/>
            </a:prstGeom>
            <a:noFill/>
          </p:spPr>
          <p:txBody>
            <a:bodyPr wrap="none" rtlCol="0">
              <a:spAutoFit/>
            </a:bodyPr>
            <a:lstStyle/>
            <a:p>
              <a:r>
                <a:rPr lang="en-US" dirty="0">
                  <a:solidFill>
                    <a:prstClr val="white"/>
                  </a:solidFill>
                  <a:latin typeface="Calibri"/>
                </a:rPr>
                <a:t>1930</a:t>
              </a:r>
            </a:p>
          </p:txBody>
        </p:sp>
        <p:sp>
          <p:nvSpPr>
            <p:cNvPr id="27" name="TextBox 26"/>
            <p:cNvSpPr txBox="1"/>
            <p:nvPr/>
          </p:nvSpPr>
          <p:spPr>
            <a:xfrm>
              <a:off x="2107141" y="1847850"/>
              <a:ext cx="652743" cy="369332"/>
            </a:xfrm>
            <a:prstGeom prst="rect">
              <a:avLst/>
            </a:prstGeom>
            <a:noFill/>
          </p:spPr>
          <p:txBody>
            <a:bodyPr wrap="none" rtlCol="0">
              <a:spAutoFit/>
            </a:bodyPr>
            <a:lstStyle/>
            <a:p>
              <a:r>
                <a:rPr lang="en-US" dirty="0">
                  <a:solidFill>
                    <a:prstClr val="white"/>
                  </a:solidFill>
                  <a:latin typeface="Calibri"/>
                </a:rPr>
                <a:t>1940</a:t>
              </a:r>
            </a:p>
          </p:txBody>
        </p:sp>
        <p:sp>
          <p:nvSpPr>
            <p:cNvPr id="28" name="TextBox 27"/>
            <p:cNvSpPr txBox="1"/>
            <p:nvPr/>
          </p:nvSpPr>
          <p:spPr>
            <a:xfrm>
              <a:off x="2917824" y="1847850"/>
              <a:ext cx="652743" cy="369332"/>
            </a:xfrm>
            <a:prstGeom prst="rect">
              <a:avLst/>
            </a:prstGeom>
            <a:noFill/>
          </p:spPr>
          <p:txBody>
            <a:bodyPr wrap="none" rtlCol="0">
              <a:spAutoFit/>
            </a:bodyPr>
            <a:lstStyle/>
            <a:p>
              <a:r>
                <a:rPr lang="en-US" dirty="0">
                  <a:solidFill>
                    <a:prstClr val="white"/>
                  </a:solidFill>
                  <a:latin typeface="Calibri"/>
                </a:rPr>
                <a:t>1950</a:t>
              </a:r>
            </a:p>
          </p:txBody>
        </p:sp>
        <p:sp>
          <p:nvSpPr>
            <p:cNvPr id="29" name="TextBox 28"/>
            <p:cNvSpPr txBox="1"/>
            <p:nvPr/>
          </p:nvSpPr>
          <p:spPr>
            <a:xfrm>
              <a:off x="3728507" y="1847850"/>
              <a:ext cx="652743" cy="369332"/>
            </a:xfrm>
            <a:prstGeom prst="rect">
              <a:avLst/>
            </a:prstGeom>
            <a:noFill/>
          </p:spPr>
          <p:txBody>
            <a:bodyPr wrap="none" rtlCol="0">
              <a:spAutoFit/>
            </a:bodyPr>
            <a:lstStyle/>
            <a:p>
              <a:r>
                <a:rPr lang="en-US" dirty="0">
                  <a:solidFill>
                    <a:prstClr val="white"/>
                  </a:solidFill>
                  <a:latin typeface="Calibri"/>
                </a:rPr>
                <a:t>1960</a:t>
              </a:r>
            </a:p>
          </p:txBody>
        </p:sp>
        <p:sp>
          <p:nvSpPr>
            <p:cNvPr id="30" name="TextBox 29"/>
            <p:cNvSpPr txBox="1"/>
            <p:nvPr/>
          </p:nvSpPr>
          <p:spPr>
            <a:xfrm>
              <a:off x="4539190" y="1847850"/>
              <a:ext cx="652743" cy="369332"/>
            </a:xfrm>
            <a:prstGeom prst="rect">
              <a:avLst/>
            </a:prstGeom>
            <a:noFill/>
          </p:spPr>
          <p:txBody>
            <a:bodyPr wrap="none" rtlCol="0">
              <a:spAutoFit/>
            </a:bodyPr>
            <a:lstStyle/>
            <a:p>
              <a:r>
                <a:rPr lang="en-US" dirty="0">
                  <a:solidFill>
                    <a:prstClr val="white"/>
                  </a:solidFill>
                  <a:latin typeface="Calibri"/>
                </a:rPr>
                <a:t>1970</a:t>
              </a:r>
            </a:p>
          </p:txBody>
        </p:sp>
        <p:sp>
          <p:nvSpPr>
            <p:cNvPr id="31" name="TextBox 30"/>
            <p:cNvSpPr txBox="1"/>
            <p:nvPr/>
          </p:nvSpPr>
          <p:spPr>
            <a:xfrm>
              <a:off x="5349873" y="1847850"/>
              <a:ext cx="652743" cy="369332"/>
            </a:xfrm>
            <a:prstGeom prst="rect">
              <a:avLst/>
            </a:prstGeom>
            <a:noFill/>
          </p:spPr>
          <p:txBody>
            <a:bodyPr wrap="none" rtlCol="0">
              <a:spAutoFit/>
            </a:bodyPr>
            <a:lstStyle/>
            <a:p>
              <a:r>
                <a:rPr lang="en-US" dirty="0">
                  <a:solidFill>
                    <a:prstClr val="white"/>
                  </a:solidFill>
                  <a:latin typeface="Calibri"/>
                </a:rPr>
                <a:t>1980</a:t>
              </a:r>
            </a:p>
          </p:txBody>
        </p:sp>
        <p:sp>
          <p:nvSpPr>
            <p:cNvPr id="32" name="TextBox 31"/>
            <p:cNvSpPr txBox="1"/>
            <p:nvPr/>
          </p:nvSpPr>
          <p:spPr>
            <a:xfrm>
              <a:off x="6160556" y="1847850"/>
              <a:ext cx="652743" cy="369332"/>
            </a:xfrm>
            <a:prstGeom prst="rect">
              <a:avLst/>
            </a:prstGeom>
            <a:noFill/>
          </p:spPr>
          <p:txBody>
            <a:bodyPr wrap="none" rtlCol="0">
              <a:spAutoFit/>
            </a:bodyPr>
            <a:lstStyle/>
            <a:p>
              <a:r>
                <a:rPr lang="en-US" dirty="0">
                  <a:solidFill>
                    <a:prstClr val="white"/>
                  </a:solidFill>
                  <a:latin typeface="Calibri"/>
                </a:rPr>
                <a:t>1990</a:t>
              </a:r>
            </a:p>
          </p:txBody>
        </p:sp>
        <p:sp>
          <p:nvSpPr>
            <p:cNvPr id="33" name="TextBox 32"/>
            <p:cNvSpPr txBox="1"/>
            <p:nvPr/>
          </p:nvSpPr>
          <p:spPr>
            <a:xfrm>
              <a:off x="6971239" y="1847850"/>
              <a:ext cx="652743" cy="369332"/>
            </a:xfrm>
            <a:prstGeom prst="rect">
              <a:avLst/>
            </a:prstGeom>
            <a:noFill/>
          </p:spPr>
          <p:txBody>
            <a:bodyPr wrap="none" rtlCol="0">
              <a:spAutoFit/>
            </a:bodyPr>
            <a:lstStyle/>
            <a:p>
              <a:r>
                <a:rPr lang="en-US" dirty="0">
                  <a:solidFill>
                    <a:prstClr val="white"/>
                  </a:solidFill>
                  <a:latin typeface="Calibri"/>
                </a:rPr>
                <a:t>2000</a:t>
              </a:r>
            </a:p>
          </p:txBody>
        </p:sp>
        <p:sp>
          <p:nvSpPr>
            <p:cNvPr id="34" name="TextBox 33"/>
            <p:cNvSpPr txBox="1"/>
            <p:nvPr/>
          </p:nvSpPr>
          <p:spPr>
            <a:xfrm>
              <a:off x="7781925" y="1847850"/>
              <a:ext cx="652743" cy="369332"/>
            </a:xfrm>
            <a:prstGeom prst="rect">
              <a:avLst/>
            </a:prstGeom>
            <a:noFill/>
          </p:spPr>
          <p:txBody>
            <a:bodyPr wrap="none" rtlCol="0">
              <a:spAutoFit/>
            </a:bodyPr>
            <a:lstStyle/>
            <a:p>
              <a:r>
                <a:rPr lang="en-US" dirty="0">
                  <a:solidFill>
                    <a:prstClr val="white"/>
                  </a:solidFill>
                  <a:latin typeface="Calibri"/>
                </a:rPr>
                <a:t>2010</a:t>
              </a:r>
            </a:p>
          </p:txBody>
        </p:sp>
      </p:grpSp>
      <p:sp>
        <p:nvSpPr>
          <p:cNvPr id="36" name="Rounded Rectangle 35"/>
          <p:cNvSpPr/>
          <p:nvPr/>
        </p:nvSpPr>
        <p:spPr>
          <a:xfrm>
            <a:off x="8747570" y="1160956"/>
            <a:ext cx="1828651" cy="694461"/>
          </a:xfrm>
          <a:prstGeom prst="round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1200"/>
            <a:ext cx="137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3671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067" t="3672" r="4484" b="5259"/>
          <a:stretch/>
        </p:blipFill>
        <p:spPr>
          <a:xfrm>
            <a:off x="1686774" y="2434583"/>
            <a:ext cx="8166910" cy="4307411"/>
          </a:xfrm>
          <a:prstGeom prst="rect">
            <a:avLst/>
          </a:prstGeom>
        </p:spPr>
      </p:pic>
      <p:sp>
        <p:nvSpPr>
          <p:cNvPr id="4" name="Title 3"/>
          <p:cNvSpPr>
            <a:spLocks noGrp="1"/>
          </p:cNvSpPr>
          <p:nvPr>
            <p:ph type="title"/>
          </p:nvPr>
        </p:nvSpPr>
        <p:spPr>
          <a:xfrm>
            <a:off x="1911538" y="0"/>
            <a:ext cx="8229600" cy="854549"/>
          </a:xfrm>
        </p:spPr>
        <p:txBody>
          <a:bodyPr>
            <a:normAutofit fontScale="90000"/>
          </a:bodyPr>
          <a:lstStyle/>
          <a:p>
            <a:r>
              <a:rPr lang="en-US" sz="3600" dirty="0"/>
              <a:t/>
            </a:r>
            <a:br>
              <a:rPr lang="en-US" sz="3600" dirty="0"/>
            </a:br>
            <a:r>
              <a:rPr lang="en-US" sz="4900" b="1" dirty="0" smtClean="0">
                <a:latin typeface="Arial" panose="020B0604020202020204" pitchFamily="34" charset="0"/>
                <a:cs typeface="Arial" panose="020B0604020202020204" pitchFamily="34" charset="0"/>
              </a:rPr>
              <a:t>Impact Of Mucoid Phenotype</a:t>
            </a:r>
            <a:endParaRPr lang="en-US" sz="49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7246" r="3514"/>
          <a:stretch/>
        </p:blipFill>
        <p:spPr>
          <a:xfrm>
            <a:off x="1911538" y="1392606"/>
            <a:ext cx="8147486" cy="954296"/>
          </a:xfrm>
          <a:prstGeom prst="rect">
            <a:avLst/>
          </a:prstGeom>
        </p:spPr>
      </p:pic>
      <p:sp>
        <p:nvSpPr>
          <p:cNvPr id="6" name="Rounded Rectangle 5"/>
          <p:cNvSpPr/>
          <p:nvPr/>
        </p:nvSpPr>
        <p:spPr>
          <a:xfrm>
            <a:off x="4178466" y="1430558"/>
            <a:ext cx="1549640" cy="439197"/>
          </a:xfrm>
          <a:prstGeom prst="roundRect">
            <a:avLst/>
          </a:prstGeom>
          <a:solidFill>
            <a:schemeClr val="tx2">
              <a:lumMod val="60000"/>
              <a:lumOff val="4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5770"/>
            <a:ext cx="137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646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8325" y="187918"/>
            <a:ext cx="8229600" cy="1143000"/>
          </a:xfrm>
        </p:spPr>
        <p:txBody>
          <a:bodyPr>
            <a:normAutofit fontScale="90000"/>
          </a:bodyPr>
          <a:lstStyle/>
          <a:p>
            <a:r>
              <a:rPr lang="en-US" b="1" i="1" dirty="0" smtClean="0">
                <a:latin typeface="Arial" panose="020B0604020202020204" pitchFamily="34" charset="0"/>
                <a:cs typeface="Arial" panose="020B0604020202020204" pitchFamily="34" charset="0"/>
              </a:rPr>
              <a:t>P. aeruginosa </a:t>
            </a:r>
            <a:r>
              <a:rPr lang="en-US" b="1" dirty="0" smtClean="0">
                <a:latin typeface="Arial" panose="020B0604020202020204" pitchFamily="34" charset="0"/>
                <a:cs typeface="Arial" panose="020B0604020202020204" pitchFamily="34" charset="0"/>
              </a:rPr>
              <a:t>biology</a:t>
            </a:r>
            <a:r>
              <a:rPr lang="en-US" sz="3600" b="1" i="1" dirty="0">
                <a:latin typeface="Arial" panose="020B0604020202020204" pitchFamily="34" charset="0"/>
                <a:cs typeface="Arial" panose="020B0604020202020204" pitchFamily="34" charset="0"/>
              </a:rPr>
              <a:t/>
            </a:r>
            <a:br>
              <a:rPr lang="en-US" sz="3600" b="1" i="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e.g., </a:t>
            </a:r>
            <a:r>
              <a:rPr lang="en-US" sz="3600" b="1" dirty="0" err="1">
                <a:latin typeface="Arial" panose="020B0604020202020204" pitchFamily="34" charset="0"/>
                <a:cs typeface="Arial" panose="020B0604020202020204" pitchFamily="34" charset="0"/>
              </a:rPr>
              <a:t>mucoidy</a:t>
            </a:r>
            <a:r>
              <a:rPr lang="en-US" sz="3600" b="1" dirty="0">
                <a:latin typeface="Arial" panose="020B0604020202020204" pitchFamily="34" charset="0"/>
                <a:cs typeface="Arial" panose="020B0604020202020204" pitchFamily="34" charset="0"/>
              </a:rPr>
              <a:t> / adaptation to CF airways</a:t>
            </a:r>
          </a:p>
        </p:txBody>
      </p:sp>
      <p:sp>
        <p:nvSpPr>
          <p:cNvPr id="6" name="TextBox 5"/>
          <p:cNvSpPr txBox="1"/>
          <p:nvPr/>
        </p:nvSpPr>
        <p:spPr>
          <a:xfrm>
            <a:off x="7943850" y="6474098"/>
            <a:ext cx="4248150" cy="338554"/>
          </a:xfrm>
          <a:prstGeom prst="rect">
            <a:avLst/>
          </a:prstGeom>
          <a:noFill/>
        </p:spPr>
        <p:txBody>
          <a:bodyPr wrap="square" rtlCol="0">
            <a:spAutoFit/>
          </a:bodyPr>
          <a:lstStyle/>
          <a:p>
            <a:r>
              <a:rPr lang="en-US" sz="1600" dirty="0" err="1">
                <a:solidFill>
                  <a:schemeClr val="bg1"/>
                </a:solidFill>
              </a:rPr>
              <a:t>Folkesson</a:t>
            </a:r>
            <a:r>
              <a:rPr lang="en-US" sz="1600" dirty="0">
                <a:solidFill>
                  <a:schemeClr val="bg1"/>
                </a:solidFill>
              </a:rPr>
              <a:t> et al. </a:t>
            </a:r>
            <a:r>
              <a:rPr lang="en-US" sz="1600" i="1" dirty="0">
                <a:solidFill>
                  <a:schemeClr val="bg1"/>
                </a:solidFill>
              </a:rPr>
              <a:t>Nat Rev </a:t>
            </a:r>
            <a:r>
              <a:rPr lang="en-US" sz="1600" i="1" dirty="0" err="1">
                <a:solidFill>
                  <a:schemeClr val="bg1"/>
                </a:solidFill>
              </a:rPr>
              <a:t>Microbiol</a:t>
            </a:r>
            <a:r>
              <a:rPr lang="en-US" sz="1600" i="1" dirty="0">
                <a:solidFill>
                  <a:schemeClr val="bg1"/>
                </a:solidFill>
              </a:rPr>
              <a:t> </a:t>
            </a:r>
            <a:r>
              <a:rPr lang="en-US" sz="1600" dirty="0">
                <a:solidFill>
                  <a:schemeClr val="bg1"/>
                </a:solidFill>
              </a:rPr>
              <a:t>10:841. 2012</a:t>
            </a:r>
          </a:p>
        </p:txBody>
      </p:sp>
      <p:sp>
        <p:nvSpPr>
          <p:cNvPr id="8" name="TextBox 7"/>
          <p:cNvSpPr txBox="1"/>
          <p:nvPr/>
        </p:nvSpPr>
        <p:spPr>
          <a:xfrm>
            <a:off x="6465658" y="1778849"/>
            <a:ext cx="4324350" cy="4247317"/>
          </a:xfrm>
          <a:prstGeom prst="rect">
            <a:avLst/>
          </a:prstGeom>
          <a:noFill/>
        </p:spPr>
        <p:txBody>
          <a:bodyPr wrap="square" rtlCol="0">
            <a:spAutoFit/>
          </a:bodyPr>
          <a:lstStyle/>
          <a:p>
            <a:pPr marL="342900" indent="-342900">
              <a:spcBef>
                <a:spcPts val="600"/>
              </a:spcBef>
              <a:buFont typeface="Arial" pitchFamily="34" charset="0"/>
              <a:buChar char="•"/>
            </a:pPr>
            <a:r>
              <a:rPr lang="en-US" sz="2600" dirty="0">
                <a:solidFill>
                  <a:schemeClr val="bg1"/>
                </a:solidFill>
                <a:latin typeface="Arial" panose="020B0604020202020204" pitchFamily="34" charset="0"/>
                <a:cs typeface="Arial" panose="020B0604020202020204" pitchFamily="34" charset="0"/>
              </a:rPr>
              <a:t>Stressful conditions (antibiotics, nutrient deprivation, oxidative stress, host inflammation)</a:t>
            </a:r>
          </a:p>
          <a:p>
            <a:pPr marL="342900" indent="-342900">
              <a:spcBef>
                <a:spcPts val="600"/>
              </a:spcBef>
              <a:buFont typeface="Arial" pitchFamily="34" charset="0"/>
              <a:buChar char="•"/>
            </a:pPr>
            <a:r>
              <a:rPr lang="en-US" sz="2600" dirty="0">
                <a:solidFill>
                  <a:schemeClr val="bg1"/>
                </a:solidFill>
                <a:latin typeface="Arial" panose="020B0604020202020204" pitchFamily="34" charset="0"/>
                <a:cs typeface="Arial" panose="020B0604020202020204" pitchFamily="34" charset="0"/>
              </a:rPr>
              <a:t>Down regulation of metabolism, motility and virulence</a:t>
            </a:r>
          </a:p>
          <a:p>
            <a:pPr marL="342900" indent="-342900">
              <a:spcBef>
                <a:spcPts val="600"/>
              </a:spcBef>
              <a:buFont typeface="Arial" pitchFamily="34" charset="0"/>
              <a:buChar char="•"/>
            </a:pPr>
            <a:r>
              <a:rPr lang="en-US" sz="2600" dirty="0">
                <a:solidFill>
                  <a:schemeClr val="bg1"/>
                </a:solidFill>
                <a:latin typeface="Arial" panose="020B0604020202020204" pitchFamily="34" charset="0"/>
                <a:cs typeface="Arial" panose="020B0604020202020204" pitchFamily="34" charset="0"/>
              </a:rPr>
              <a:t>Up regulation of alginate production and stress response systems </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2980"/>
          <a:stretch/>
        </p:blipFill>
        <p:spPr>
          <a:xfrm>
            <a:off x="1809154" y="1515194"/>
            <a:ext cx="4191311" cy="5297458"/>
          </a:xfrm>
          <a:prstGeom prst="rect">
            <a:avLst/>
          </a:prstGeom>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7918"/>
            <a:ext cx="137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98789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7101" y="1591966"/>
            <a:ext cx="3616366" cy="318301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7101" y="882500"/>
            <a:ext cx="6507925" cy="389248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7101" y="882500"/>
            <a:ext cx="8574967" cy="3892483"/>
          </a:xfrm>
          <a:prstGeom prst="rect">
            <a:avLst/>
          </a:prstGeom>
        </p:spPr>
      </p:pic>
      <p:sp>
        <p:nvSpPr>
          <p:cNvPr id="5" name="Title 1"/>
          <p:cNvSpPr>
            <a:spLocks noGrp="1"/>
          </p:cNvSpPr>
          <p:nvPr>
            <p:ph type="title"/>
          </p:nvPr>
        </p:nvSpPr>
        <p:spPr>
          <a:xfrm>
            <a:off x="1827101" y="291447"/>
            <a:ext cx="9466540" cy="558800"/>
          </a:xfrm>
          <a:noFill/>
        </p:spPr>
        <p:txBody>
          <a:bodyPr>
            <a:normAutofit fontScale="90000"/>
          </a:bodyPr>
          <a:lstStyle/>
          <a:p>
            <a:r>
              <a:rPr lang="en-US" b="1" i="1" dirty="0" smtClean="0">
                <a:solidFill>
                  <a:srgbClr val="FFC000"/>
                </a:solidFill>
                <a:latin typeface="Arial" panose="020B0604020202020204" pitchFamily="34" charset="0"/>
                <a:cs typeface="Arial" panose="020B0604020202020204" pitchFamily="34" charset="0"/>
              </a:rPr>
              <a:t>Pseudomonas </a:t>
            </a:r>
            <a:r>
              <a:rPr lang="en-US" b="1" dirty="0" smtClean="0">
                <a:solidFill>
                  <a:srgbClr val="FFC000"/>
                </a:solidFill>
                <a:latin typeface="Arial" panose="020B0604020202020204" pitchFamily="34" charset="0"/>
                <a:cs typeface="Arial" panose="020B0604020202020204" pitchFamily="34" charset="0"/>
              </a:rPr>
              <a:t>adaptation to CF airways</a:t>
            </a:r>
            <a:endParaRPr lang="en-US" b="1" dirty="0">
              <a:solidFill>
                <a:srgbClr val="FFC000"/>
              </a:solidFill>
              <a:latin typeface="Arial" panose="020B0604020202020204" pitchFamily="34" charset="0"/>
              <a:cs typeface="Arial" panose="020B0604020202020204" pitchFamily="34" charset="0"/>
            </a:endParaRPr>
          </a:p>
        </p:txBody>
      </p:sp>
      <p:sp>
        <p:nvSpPr>
          <p:cNvPr id="6" name="TextBox 5"/>
          <p:cNvSpPr txBox="1"/>
          <p:nvPr/>
        </p:nvSpPr>
        <p:spPr>
          <a:xfrm>
            <a:off x="6114584" y="6559007"/>
            <a:ext cx="4229099" cy="307777"/>
          </a:xfrm>
          <a:prstGeom prst="rect">
            <a:avLst/>
          </a:prstGeom>
          <a:noFill/>
        </p:spPr>
        <p:txBody>
          <a:bodyPr wrap="square" rtlCol="0">
            <a:spAutoFit/>
          </a:bodyPr>
          <a:lstStyle/>
          <a:p>
            <a:r>
              <a:rPr lang="en-US" sz="1400" dirty="0" err="1">
                <a:solidFill>
                  <a:prstClr val="white"/>
                </a:solidFill>
                <a:latin typeface="Calibri"/>
              </a:rPr>
              <a:t>Folkesson</a:t>
            </a:r>
            <a:r>
              <a:rPr lang="en-US" sz="1400" dirty="0">
                <a:solidFill>
                  <a:prstClr val="white"/>
                </a:solidFill>
                <a:latin typeface="Calibri"/>
              </a:rPr>
              <a:t> et al.  </a:t>
            </a:r>
            <a:r>
              <a:rPr lang="en-US" sz="1400" i="1" dirty="0">
                <a:solidFill>
                  <a:prstClr val="white"/>
                </a:solidFill>
                <a:latin typeface="Calibri"/>
              </a:rPr>
              <a:t>Nat Rev </a:t>
            </a:r>
            <a:r>
              <a:rPr lang="en-US" sz="1400" i="1" dirty="0" err="1">
                <a:solidFill>
                  <a:prstClr val="white"/>
                </a:solidFill>
                <a:latin typeface="Calibri"/>
              </a:rPr>
              <a:t>Microbiol</a:t>
            </a:r>
            <a:r>
              <a:rPr lang="en-US" sz="1400" i="1" dirty="0">
                <a:solidFill>
                  <a:prstClr val="white"/>
                </a:solidFill>
                <a:latin typeface="Calibri"/>
              </a:rPr>
              <a:t> </a:t>
            </a:r>
            <a:r>
              <a:rPr lang="en-US" sz="1400" dirty="0">
                <a:solidFill>
                  <a:prstClr val="white"/>
                </a:solidFill>
                <a:latin typeface="Calibri"/>
              </a:rPr>
              <a:t>10:841. 2012</a:t>
            </a:r>
          </a:p>
        </p:txBody>
      </p:sp>
      <p:sp>
        <p:nvSpPr>
          <p:cNvPr id="13" name="Content Placeholder 12"/>
          <p:cNvSpPr>
            <a:spLocks noGrp="1"/>
          </p:cNvSpPr>
          <p:nvPr>
            <p:ph idx="1"/>
          </p:nvPr>
        </p:nvSpPr>
        <p:spPr>
          <a:xfrm>
            <a:off x="1476620" y="4813702"/>
            <a:ext cx="9275928" cy="1880147"/>
          </a:xfrm>
        </p:spPr>
        <p:txBody>
          <a:bodyPr>
            <a:noAutofit/>
          </a:bodyPr>
          <a:lstStyle/>
          <a:p>
            <a:pPr marL="285750" indent="-285750">
              <a:spcBef>
                <a:spcPts val="0"/>
              </a:spcBef>
            </a:pPr>
            <a:r>
              <a:rPr lang="en-US" sz="2400" b="0" dirty="0">
                <a:latin typeface="Arial" panose="020B0604020202020204" pitchFamily="34" charset="0"/>
                <a:cs typeface="Arial" panose="020B0604020202020204" pitchFamily="34" charset="0"/>
              </a:rPr>
              <a:t>Colonization of sinuses and lungs</a:t>
            </a:r>
          </a:p>
          <a:p>
            <a:pPr marL="285750" indent="-285750">
              <a:spcBef>
                <a:spcPts val="0"/>
              </a:spcBef>
            </a:pPr>
            <a:r>
              <a:rPr lang="en-US" sz="2400" b="0" dirty="0">
                <a:latin typeface="Arial" panose="020B0604020202020204" pitchFamily="34" charset="0"/>
                <a:cs typeface="Arial" panose="020B0604020202020204" pitchFamily="34" charset="0"/>
              </a:rPr>
              <a:t>Sinuses provide less hostile environment </a:t>
            </a:r>
          </a:p>
          <a:p>
            <a:pPr marL="285750" indent="-285750">
              <a:spcBef>
                <a:spcPts val="0"/>
              </a:spcBef>
            </a:pPr>
            <a:r>
              <a:rPr lang="en-US" sz="2400" b="0" dirty="0">
                <a:latin typeface="Arial" panose="020B0604020202020204" pitchFamily="34" charset="0"/>
                <a:cs typeface="Arial" panose="020B0604020202020204" pitchFamily="34" charset="0"/>
              </a:rPr>
              <a:t>Although lungs may clear bacteria, adaptation occurs in sinuses</a:t>
            </a:r>
          </a:p>
          <a:p>
            <a:pPr marL="285750" indent="-285750">
              <a:spcBef>
                <a:spcPts val="0"/>
              </a:spcBef>
            </a:pPr>
            <a:r>
              <a:rPr lang="en-US" sz="2400" b="0" dirty="0">
                <a:latin typeface="Arial" panose="020B0604020202020204" pitchFamily="34" charset="0"/>
                <a:cs typeface="Arial" panose="020B0604020202020204" pitchFamily="34" charset="0"/>
              </a:rPr>
              <a:t>Adapted bacteria are then better able to infect lungs</a:t>
            </a:r>
          </a:p>
        </p:txBody>
      </p:sp>
      <p:sp>
        <p:nvSpPr>
          <p:cNvPr id="11" name="Right Arrow 10"/>
          <p:cNvSpPr/>
          <p:nvPr/>
        </p:nvSpPr>
        <p:spPr>
          <a:xfrm>
            <a:off x="4918861" y="2516605"/>
            <a:ext cx="433137" cy="30079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 name="Right Arrow 11"/>
          <p:cNvSpPr/>
          <p:nvPr/>
        </p:nvSpPr>
        <p:spPr>
          <a:xfrm>
            <a:off x="7553220" y="2516605"/>
            <a:ext cx="433137" cy="30079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 name="TextBox 9"/>
          <p:cNvSpPr txBox="1"/>
          <p:nvPr/>
        </p:nvSpPr>
        <p:spPr>
          <a:xfrm>
            <a:off x="9564662" y="6550223"/>
            <a:ext cx="3000376" cy="307777"/>
          </a:xfrm>
          <a:prstGeom prst="rect">
            <a:avLst/>
          </a:prstGeom>
          <a:noFill/>
        </p:spPr>
        <p:txBody>
          <a:bodyPr wrap="square" rtlCol="0">
            <a:spAutoFit/>
          </a:bodyPr>
          <a:lstStyle/>
          <a:p>
            <a:r>
              <a:rPr lang="en-US" sz="1400" dirty="0" smtClean="0">
                <a:solidFill>
                  <a:prstClr val="white"/>
                </a:solidFill>
                <a:latin typeface="Calibri"/>
              </a:rPr>
              <a:t>, Hansen </a:t>
            </a:r>
            <a:r>
              <a:rPr lang="en-US" sz="1400" dirty="0">
                <a:solidFill>
                  <a:prstClr val="white"/>
                </a:solidFill>
                <a:latin typeface="Calibri"/>
              </a:rPr>
              <a:t>et al. </a:t>
            </a:r>
            <a:r>
              <a:rPr lang="en-US" sz="1400" i="1" dirty="0">
                <a:solidFill>
                  <a:prstClr val="white"/>
                </a:solidFill>
                <a:latin typeface="Calibri"/>
              </a:rPr>
              <a:t>ISME J</a:t>
            </a:r>
            <a:r>
              <a:rPr lang="en-US" sz="1400" dirty="0">
                <a:solidFill>
                  <a:prstClr val="white"/>
                </a:solidFill>
                <a:latin typeface="Calibri"/>
              </a:rPr>
              <a:t> 6:831. 2012</a:t>
            </a:r>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8618"/>
            <a:ext cx="137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3444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3">
                                            <p:txEl>
                                              <p:pRg st="1" end="1"/>
                                            </p:txEl>
                                          </p:spTgt>
                                        </p:tgtEl>
                                        <p:attrNameLst>
                                          <p:attrName>style.visibility</p:attrName>
                                        </p:attrNameLst>
                                      </p:cBhvr>
                                      <p:to>
                                        <p:strVal val="visible"/>
                                      </p:to>
                                    </p:set>
                                    <p:animEffect transition="in" filter="fade">
                                      <p:cBhvr>
                                        <p:cTn id="29" dur="500"/>
                                        <p:tgtEl>
                                          <p:spTgt spid="13">
                                            <p:txEl>
                                              <p:pRg st="1" end="1"/>
                                            </p:txEl>
                                          </p:spTgt>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animEffect transition="in" filter="fade">
                                      <p:cBhvr>
                                        <p:cTn id="33" dur="500"/>
                                        <p:tgtEl>
                                          <p:spTgt spid="1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3">
                                            <p:txEl>
                                              <p:pRg st="3" end="3"/>
                                            </p:txEl>
                                          </p:spTgt>
                                        </p:tgtEl>
                                        <p:attrNameLst>
                                          <p:attrName>style.visibility</p:attrName>
                                        </p:attrNameLst>
                                      </p:cBhvr>
                                      <p:to>
                                        <p:strVal val="visible"/>
                                      </p:to>
                                    </p:set>
                                    <p:animEffect transition="in" filter="fade">
                                      <p:cBhvr>
                                        <p:cTn id="45"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build="p"/>
      <p:bldP spid="11" grpId="0" animBg="1"/>
      <p:bldP spid="12"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489009" y="26266"/>
            <a:ext cx="9881027" cy="1034129"/>
          </a:xfrm>
        </p:spPr>
        <p:txBody>
          <a:bodyPr/>
          <a:lstStyle/>
          <a:p>
            <a:pPr algn="ctr"/>
            <a:r>
              <a:rPr lang="en-US" b="1" dirty="0" smtClean="0">
                <a:latin typeface="Arial" panose="020B0604020202020204" pitchFamily="34" charset="0"/>
                <a:cs typeface="Arial" panose="020B0604020202020204" pitchFamily="34" charset="0"/>
              </a:rPr>
              <a:t>Mucociliary clearance and obstruction</a:t>
            </a:r>
          </a:p>
        </p:txBody>
      </p:sp>
      <p:pic>
        <p:nvPicPr>
          <p:cNvPr id="5" name="Picture 1" descr="Slide86.JPG"/>
          <p:cNvPicPr>
            <a:picLocks noGrp="1" noChangeAspect="1"/>
          </p:cNvPicPr>
          <p:nvPr isPhoto="1"/>
        </p:nvPicPr>
        <p:blipFill rotWithShape="1">
          <a:blip r:embed="rId3" cstate="print"/>
          <a:srcRect l="41306" t="32627" r="31812" b="42287"/>
          <a:stretch/>
        </p:blipFill>
        <p:spPr bwMode="auto">
          <a:xfrm>
            <a:off x="7015999" y="1278790"/>
            <a:ext cx="2960602" cy="2072981"/>
          </a:xfrm>
          <a:prstGeom prst="rect">
            <a:avLst/>
          </a:prstGeom>
          <a:noFill/>
          <a:ln w="9525">
            <a:noFill/>
            <a:miter lim="800000"/>
            <a:headEnd/>
            <a:tailEnd/>
          </a:ln>
        </p:spPr>
      </p:pic>
      <p:sp>
        <p:nvSpPr>
          <p:cNvPr id="9" name="Text Box 7"/>
          <p:cNvSpPr txBox="1">
            <a:spLocks noChangeArrowheads="1"/>
          </p:cNvSpPr>
          <p:nvPr/>
        </p:nvSpPr>
        <p:spPr bwMode="auto">
          <a:xfrm>
            <a:off x="5522362" y="3785339"/>
            <a:ext cx="1223476" cy="646331"/>
          </a:xfrm>
          <a:prstGeom prst="rect">
            <a:avLst/>
          </a:prstGeom>
          <a:solidFill>
            <a:srgbClr val="14283C"/>
          </a:solidFill>
          <a:ln w="9525">
            <a:noFill/>
            <a:miter lim="800000"/>
            <a:headEnd/>
            <a:tailEnd/>
          </a:ln>
        </p:spPr>
        <p:txBody>
          <a:bodyPr wrap="none">
            <a:spAutoFit/>
          </a:bodyPr>
          <a:lstStyle/>
          <a:p>
            <a:pPr algn="ctr" fontAlgn="base">
              <a:spcBef>
                <a:spcPct val="0"/>
              </a:spcBef>
              <a:spcAft>
                <a:spcPct val="0"/>
              </a:spcAft>
            </a:pPr>
            <a:r>
              <a:rPr lang="en-US" dirty="0">
                <a:solidFill>
                  <a:prstClr val="white"/>
                </a:solidFill>
                <a:latin typeface="Arial" pitchFamily="34" charset="0"/>
                <a:cs typeface="Arial" pitchFamily="34" charset="0"/>
              </a:rPr>
              <a:t>Tenacious</a:t>
            </a:r>
          </a:p>
          <a:p>
            <a:pPr algn="ctr" fontAlgn="base">
              <a:spcBef>
                <a:spcPct val="0"/>
              </a:spcBef>
              <a:spcAft>
                <a:spcPct val="0"/>
              </a:spcAft>
            </a:pPr>
            <a:r>
              <a:rPr lang="en-US" dirty="0">
                <a:solidFill>
                  <a:prstClr val="white"/>
                </a:solidFill>
                <a:latin typeface="Arial" pitchFamily="34" charset="0"/>
                <a:cs typeface="Arial" pitchFamily="34" charset="0"/>
              </a:rPr>
              <a:t>Mucus</a:t>
            </a:r>
          </a:p>
        </p:txBody>
      </p:sp>
      <p:sp>
        <p:nvSpPr>
          <p:cNvPr id="10" name="Text Box 8"/>
          <p:cNvSpPr txBox="1">
            <a:spLocks noChangeArrowheads="1"/>
          </p:cNvSpPr>
          <p:nvPr/>
        </p:nvSpPr>
        <p:spPr bwMode="auto">
          <a:xfrm>
            <a:off x="5562600" y="1600200"/>
            <a:ext cx="1249060" cy="923330"/>
          </a:xfrm>
          <a:prstGeom prst="rect">
            <a:avLst/>
          </a:prstGeom>
          <a:noFill/>
          <a:ln w="9525">
            <a:noFill/>
            <a:miter lim="800000"/>
            <a:headEnd/>
            <a:tailEnd/>
          </a:ln>
        </p:spPr>
        <p:txBody>
          <a:bodyPr wrap="none">
            <a:spAutoFit/>
          </a:bodyPr>
          <a:lstStyle/>
          <a:p>
            <a:pPr algn="ctr" fontAlgn="base">
              <a:spcBef>
                <a:spcPct val="0"/>
              </a:spcBef>
              <a:spcAft>
                <a:spcPct val="0"/>
              </a:spcAft>
            </a:pPr>
            <a:r>
              <a:rPr lang="en-US" dirty="0" err="1">
                <a:solidFill>
                  <a:prstClr val="white"/>
                </a:solidFill>
                <a:latin typeface="Arial" pitchFamily="34" charset="0"/>
                <a:cs typeface="Arial" pitchFamily="34" charset="0"/>
              </a:rPr>
              <a:t>Periciliary</a:t>
            </a:r>
            <a:r>
              <a:rPr lang="en-US" dirty="0">
                <a:solidFill>
                  <a:prstClr val="white"/>
                </a:solidFill>
                <a:latin typeface="Arial" pitchFamily="34" charset="0"/>
                <a:cs typeface="Arial" pitchFamily="34" charset="0"/>
              </a:rPr>
              <a:t> </a:t>
            </a:r>
          </a:p>
          <a:p>
            <a:pPr algn="ctr" fontAlgn="base">
              <a:spcBef>
                <a:spcPct val="0"/>
              </a:spcBef>
              <a:spcAft>
                <a:spcPct val="0"/>
              </a:spcAft>
            </a:pPr>
            <a:r>
              <a:rPr lang="en-US" dirty="0">
                <a:solidFill>
                  <a:prstClr val="white"/>
                </a:solidFill>
                <a:latin typeface="Arial" pitchFamily="34" charset="0"/>
                <a:cs typeface="Arial" pitchFamily="34" charset="0"/>
              </a:rPr>
              <a:t>Liquid</a:t>
            </a:r>
          </a:p>
          <a:p>
            <a:pPr algn="ctr" fontAlgn="base">
              <a:spcBef>
                <a:spcPct val="0"/>
              </a:spcBef>
              <a:spcAft>
                <a:spcPct val="0"/>
              </a:spcAft>
            </a:pPr>
            <a:r>
              <a:rPr lang="en-US" dirty="0">
                <a:solidFill>
                  <a:prstClr val="white"/>
                </a:solidFill>
                <a:latin typeface="Arial" pitchFamily="34" charset="0"/>
                <a:cs typeface="Arial" pitchFamily="34" charset="0"/>
              </a:rPr>
              <a:t>(PCL)</a:t>
            </a:r>
          </a:p>
        </p:txBody>
      </p:sp>
      <p:sp>
        <p:nvSpPr>
          <p:cNvPr id="11" name="Text Box 9"/>
          <p:cNvSpPr txBox="1">
            <a:spLocks noChangeArrowheads="1"/>
          </p:cNvSpPr>
          <p:nvPr/>
        </p:nvSpPr>
        <p:spPr bwMode="auto">
          <a:xfrm>
            <a:off x="5594660" y="2561770"/>
            <a:ext cx="1184940" cy="923330"/>
          </a:xfrm>
          <a:prstGeom prst="rect">
            <a:avLst/>
          </a:prstGeom>
          <a:noFill/>
          <a:ln w="9525">
            <a:noFill/>
            <a:miter lim="800000"/>
            <a:headEnd/>
            <a:tailEnd/>
          </a:ln>
        </p:spPr>
        <p:txBody>
          <a:bodyPr wrap="none">
            <a:spAutoFit/>
          </a:bodyPr>
          <a:lstStyle/>
          <a:p>
            <a:pPr algn="ctr" fontAlgn="base">
              <a:spcBef>
                <a:spcPct val="0"/>
              </a:spcBef>
              <a:spcAft>
                <a:spcPct val="0"/>
              </a:spcAft>
            </a:pPr>
            <a:r>
              <a:rPr lang="en-US" dirty="0">
                <a:solidFill>
                  <a:prstClr val="white"/>
                </a:solidFill>
                <a:latin typeface="Arial" pitchFamily="34" charset="0"/>
                <a:cs typeface="Arial" pitchFamily="34" charset="0"/>
              </a:rPr>
              <a:t>Surface </a:t>
            </a:r>
          </a:p>
          <a:p>
            <a:pPr algn="ctr" fontAlgn="base">
              <a:spcBef>
                <a:spcPct val="0"/>
              </a:spcBef>
              <a:spcAft>
                <a:spcPct val="0"/>
              </a:spcAft>
            </a:pPr>
            <a:r>
              <a:rPr lang="en-US" dirty="0">
                <a:solidFill>
                  <a:prstClr val="white"/>
                </a:solidFill>
                <a:latin typeface="Arial" pitchFamily="34" charset="0"/>
                <a:cs typeface="Arial" pitchFamily="34" charset="0"/>
              </a:rPr>
              <a:t>Epithelial </a:t>
            </a:r>
          </a:p>
          <a:p>
            <a:pPr algn="ctr" fontAlgn="base">
              <a:spcBef>
                <a:spcPct val="0"/>
              </a:spcBef>
              <a:spcAft>
                <a:spcPct val="0"/>
              </a:spcAft>
            </a:pPr>
            <a:r>
              <a:rPr lang="en-US" dirty="0">
                <a:solidFill>
                  <a:prstClr val="white"/>
                </a:solidFill>
                <a:latin typeface="Arial" pitchFamily="34" charset="0"/>
                <a:cs typeface="Arial" pitchFamily="34" charset="0"/>
              </a:rPr>
              <a:t>Cells</a:t>
            </a:r>
          </a:p>
        </p:txBody>
      </p:sp>
      <p:pic>
        <p:nvPicPr>
          <p:cNvPr id="16" name="Picture 4" descr="ramseybronchus1"/>
          <p:cNvPicPr>
            <a:picLocks noChangeAspect="1" noChangeArrowheads="1"/>
          </p:cNvPicPr>
          <p:nvPr/>
        </p:nvPicPr>
        <p:blipFill rotWithShape="1">
          <a:blip r:embed="rId4" cstate="print"/>
          <a:srcRect t="23895" r="6939"/>
          <a:stretch/>
        </p:blipFill>
        <p:spPr bwMode="auto">
          <a:xfrm>
            <a:off x="2133600" y="3455895"/>
            <a:ext cx="3065852" cy="3108949"/>
          </a:xfrm>
          <a:prstGeom prst="rect">
            <a:avLst/>
          </a:prstGeom>
          <a:noFill/>
          <a:ln w="9525">
            <a:solidFill>
              <a:schemeClr val="tx1"/>
            </a:solidFill>
            <a:miter lim="800000"/>
            <a:headEnd/>
            <a:tailEnd/>
          </a:ln>
        </p:spPr>
      </p:pic>
      <p:pic>
        <p:nvPicPr>
          <p:cNvPr id="17" name="Picture 7" descr="Bonnie lung"/>
          <p:cNvPicPr>
            <a:picLocks noChangeAspect="1" noChangeArrowheads="1"/>
          </p:cNvPicPr>
          <p:nvPr/>
        </p:nvPicPr>
        <p:blipFill rotWithShape="1">
          <a:blip r:embed="rId5" cstate="print"/>
          <a:srcRect l="6812" t="24110"/>
          <a:stretch/>
        </p:blipFill>
        <p:spPr bwMode="auto">
          <a:xfrm>
            <a:off x="7010401" y="3478298"/>
            <a:ext cx="2971801" cy="3101797"/>
          </a:xfrm>
          <a:prstGeom prst="rect">
            <a:avLst/>
          </a:prstGeom>
          <a:noFill/>
          <a:ln w="9525" algn="ctr">
            <a:solidFill>
              <a:schemeClr val="tx1"/>
            </a:solidFill>
            <a:miter lim="800000"/>
            <a:headEnd/>
            <a:tailEnd/>
          </a:ln>
          <a:effectLst/>
        </p:spPr>
      </p:pic>
      <p:pic>
        <p:nvPicPr>
          <p:cNvPr id="18" name="Picture 1" descr="Slide86.JPG"/>
          <p:cNvPicPr>
            <a:picLocks noGrp="1" noChangeAspect="1"/>
          </p:cNvPicPr>
          <p:nvPr isPhoto="1"/>
        </p:nvPicPr>
        <p:blipFill rotWithShape="1">
          <a:blip r:embed="rId3" cstate="print"/>
          <a:srcRect l="6926" t="32627" r="65237" b="42006"/>
          <a:stretch/>
        </p:blipFill>
        <p:spPr bwMode="auto">
          <a:xfrm>
            <a:off x="2115748" y="1278789"/>
            <a:ext cx="3065852" cy="2074011"/>
          </a:xfrm>
          <a:prstGeom prst="rect">
            <a:avLst/>
          </a:prstGeom>
          <a:noFill/>
          <a:ln w="9525">
            <a:noFill/>
            <a:miter lim="800000"/>
            <a:headEnd/>
            <a:tailEnd/>
          </a:ln>
        </p:spPr>
      </p:pic>
      <p:sp>
        <p:nvSpPr>
          <p:cNvPr id="2" name="TextBox 1"/>
          <p:cNvSpPr txBox="1"/>
          <p:nvPr/>
        </p:nvSpPr>
        <p:spPr>
          <a:xfrm>
            <a:off x="3043380" y="3581401"/>
            <a:ext cx="1210588" cy="461665"/>
          </a:xfrm>
          <a:prstGeom prst="rect">
            <a:avLst/>
          </a:prstGeom>
          <a:solidFill>
            <a:srgbClr val="14283C"/>
          </a:solidFill>
        </p:spPr>
        <p:txBody>
          <a:bodyPr wrap="none" rtlCol="0">
            <a:spAutoFit/>
          </a:bodyPr>
          <a:lstStyle/>
          <a:p>
            <a:pPr fontAlgn="base">
              <a:spcBef>
                <a:spcPct val="0"/>
              </a:spcBef>
              <a:spcAft>
                <a:spcPct val="0"/>
              </a:spcAft>
            </a:pPr>
            <a:r>
              <a:rPr lang="en-US" sz="2400" b="1" dirty="0">
                <a:solidFill>
                  <a:prstClr val="white"/>
                </a:solidFill>
                <a:latin typeface="Arial" charset="0"/>
              </a:rPr>
              <a:t>normal</a:t>
            </a:r>
          </a:p>
        </p:txBody>
      </p:sp>
      <p:sp>
        <p:nvSpPr>
          <p:cNvPr id="19" name="TextBox 18"/>
          <p:cNvSpPr txBox="1"/>
          <p:nvPr/>
        </p:nvSpPr>
        <p:spPr>
          <a:xfrm>
            <a:off x="8198784" y="3581401"/>
            <a:ext cx="595035" cy="461665"/>
          </a:xfrm>
          <a:prstGeom prst="rect">
            <a:avLst/>
          </a:prstGeom>
          <a:solidFill>
            <a:srgbClr val="14283C"/>
          </a:solidFill>
        </p:spPr>
        <p:txBody>
          <a:bodyPr wrap="none" rtlCol="0">
            <a:spAutoFit/>
          </a:bodyPr>
          <a:lstStyle/>
          <a:p>
            <a:pPr fontAlgn="base">
              <a:spcBef>
                <a:spcPct val="0"/>
              </a:spcBef>
              <a:spcAft>
                <a:spcPct val="0"/>
              </a:spcAft>
            </a:pPr>
            <a:r>
              <a:rPr lang="en-US" sz="2400" b="1" dirty="0">
                <a:solidFill>
                  <a:prstClr val="white"/>
                </a:solidFill>
                <a:latin typeface="Arial" charset="0"/>
              </a:rPr>
              <a:t>CF</a:t>
            </a:r>
          </a:p>
        </p:txBody>
      </p:sp>
      <p:sp>
        <p:nvSpPr>
          <p:cNvPr id="3" name="Right Brace 2"/>
          <p:cNvSpPr/>
          <p:nvPr/>
        </p:nvSpPr>
        <p:spPr>
          <a:xfrm flipH="1">
            <a:off x="6717531" y="1981200"/>
            <a:ext cx="216669" cy="565956"/>
          </a:xfrm>
          <a:prstGeom prst="rightBrace">
            <a:avLst>
              <a:gd name="adj1" fmla="val 43838"/>
              <a:gd name="adj2" fmla="val 36292"/>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a:solidFill>
                <a:prstClr val="black"/>
              </a:solidFill>
              <a:latin typeface="Calibri"/>
            </a:endParaRPr>
          </a:p>
        </p:txBody>
      </p:sp>
      <p:sp>
        <p:nvSpPr>
          <p:cNvPr id="20" name="Right Brace 19"/>
          <p:cNvSpPr/>
          <p:nvPr/>
        </p:nvSpPr>
        <p:spPr>
          <a:xfrm>
            <a:off x="5248638" y="1353815"/>
            <a:ext cx="252659" cy="1193341"/>
          </a:xfrm>
          <a:prstGeom prst="rightBrace">
            <a:avLst>
              <a:gd name="adj1" fmla="val 43838"/>
              <a:gd name="adj2" fmla="val 69581"/>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a:solidFill>
                <a:prstClr val="black"/>
              </a:solidFill>
              <a:latin typeface="Calibri"/>
            </a:endParaRPr>
          </a:p>
        </p:txBody>
      </p:sp>
      <p:sp>
        <p:nvSpPr>
          <p:cNvPr id="21" name="Right Brace 20"/>
          <p:cNvSpPr/>
          <p:nvPr/>
        </p:nvSpPr>
        <p:spPr>
          <a:xfrm flipH="1">
            <a:off x="6754698" y="2585560"/>
            <a:ext cx="179502" cy="766210"/>
          </a:xfrm>
          <a:prstGeom prst="rightBrace">
            <a:avLst>
              <a:gd name="adj1" fmla="val 43838"/>
              <a:gd name="adj2" fmla="val 50594"/>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a:solidFill>
                <a:prstClr val="black"/>
              </a:solidFill>
              <a:latin typeface="Calibri"/>
            </a:endParaRPr>
          </a:p>
        </p:txBody>
      </p:sp>
      <p:sp>
        <p:nvSpPr>
          <p:cNvPr id="22" name="Right Brace 21"/>
          <p:cNvSpPr/>
          <p:nvPr/>
        </p:nvSpPr>
        <p:spPr>
          <a:xfrm>
            <a:off x="5257800" y="2585560"/>
            <a:ext cx="179502" cy="766210"/>
          </a:xfrm>
          <a:prstGeom prst="rightBrace">
            <a:avLst>
              <a:gd name="adj1" fmla="val 43838"/>
              <a:gd name="adj2" fmla="val 50594"/>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a:solidFill>
                <a:prstClr val="black"/>
              </a:solidFill>
              <a:latin typeface="Calibri"/>
            </a:endParaRPr>
          </a:p>
        </p:txBody>
      </p:sp>
      <p:cxnSp>
        <p:nvCxnSpPr>
          <p:cNvPr id="23" name="Straight Arrow Connector 22"/>
          <p:cNvCxnSpPr/>
          <p:nvPr/>
        </p:nvCxnSpPr>
        <p:spPr>
          <a:xfrm flipV="1">
            <a:off x="6674782" y="1615364"/>
            <a:ext cx="1402418" cy="2193607"/>
          </a:xfrm>
          <a:prstGeom prst="straightConnector1">
            <a:avLst/>
          </a:prstGeom>
          <a:ln w="38100">
            <a:solidFill>
              <a:srgbClr val="FFFF00"/>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685464" y="4363940"/>
            <a:ext cx="2061287" cy="1441619"/>
          </a:xfrm>
          <a:prstGeom prst="straightConnector1">
            <a:avLst/>
          </a:prstGeom>
          <a:ln w="38100">
            <a:solidFill>
              <a:srgbClr val="FFFF00"/>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362201" y="2514600"/>
            <a:ext cx="1509197" cy="628710"/>
            <a:chOff x="838200" y="2514600"/>
            <a:chExt cx="1509197" cy="628710"/>
          </a:xfrm>
        </p:grpSpPr>
        <p:sp>
          <p:nvSpPr>
            <p:cNvPr id="24" name="TextBox 23"/>
            <p:cNvSpPr txBox="1"/>
            <p:nvPr/>
          </p:nvSpPr>
          <p:spPr>
            <a:xfrm>
              <a:off x="838200" y="2743200"/>
              <a:ext cx="870751" cy="400110"/>
            </a:xfrm>
            <a:prstGeom prst="rect">
              <a:avLst/>
            </a:prstGeom>
            <a:noFill/>
          </p:spPr>
          <p:txBody>
            <a:bodyPr wrap="none" rtlCol="0">
              <a:spAutoFit/>
            </a:bodyPr>
            <a:lstStyle/>
            <a:p>
              <a:pPr fontAlgn="base">
                <a:spcBef>
                  <a:spcPct val="0"/>
                </a:spcBef>
                <a:spcAft>
                  <a:spcPct val="0"/>
                </a:spcAft>
              </a:pPr>
              <a:r>
                <a:rPr lang="en-US" sz="2000" dirty="0">
                  <a:solidFill>
                    <a:srgbClr val="002060"/>
                  </a:solidFill>
                  <a:latin typeface="Arial" charset="0"/>
                </a:rPr>
                <a:t>CFTR</a:t>
              </a:r>
            </a:p>
          </p:txBody>
        </p:sp>
        <p:cxnSp>
          <p:nvCxnSpPr>
            <p:cNvPr id="27" name="Straight Connector 26"/>
            <p:cNvCxnSpPr/>
            <p:nvPr/>
          </p:nvCxnSpPr>
          <p:spPr>
            <a:xfrm flipV="1">
              <a:off x="1752600" y="2514600"/>
              <a:ext cx="594797" cy="383233"/>
            </a:xfrm>
            <a:prstGeom prst="line">
              <a:avLst/>
            </a:prstGeom>
            <a:ln w="15875">
              <a:solidFill>
                <a:srgbClr val="002060"/>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pic>
        <p:nvPicPr>
          <p:cNvPr id="2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94241"/>
            <a:ext cx="137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05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22" presetClass="entr" presetSubtype="8"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par>
                                <p:cTn id="38" presetID="2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dissolv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2" grpId="0" animBg="1"/>
      <p:bldP spid="19" grpId="0" animBg="1"/>
      <p:bldP spid="3" grpId="0" animBg="1"/>
      <p:bldP spid="20"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887103" y="546115"/>
            <a:ext cx="10906575" cy="615553"/>
          </a:xfrm>
        </p:spPr>
        <p:txBody>
          <a:bodyPr>
            <a:noAutofit/>
          </a:bodyPr>
          <a:lstStyle/>
          <a:p>
            <a:pPr algn="ctr" eaLnBrk="1" hangingPunct="1"/>
            <a:r>
              <a:rPr lang="en-US" altLang="en-US" b="1" dirty="0">
                <a:latin typeface="Arial" panose="020B0604020202020204" pitchFamily="34" charset="0"/>
              </a:rPr>
              <a:t>Goals of Therapy for </a:t>
            </a:r>
            <a:r>
              <a:rPr lang="en-US" altLang="en-US" b="1" dirty="0" smtClean="0">
                <a:latin typeface="Arial" panose="020B0604020202020204" pitchFamily="34" charset="0"/>
              </a:rPr>
              <a:t>CF </a:t>
            </a:r>
            <a:r>
              <a:rPr lang="en-US" altLang="en-US" b="1" dirty="0">
                <a:latin typeface="Arial" panose="020B0604020202020204" pitchFamily="34" charset="0"/>
              </a:rPr>
              <a:t>Airway Disease</a:t>
            </a:r>
          </a:p>
        </p:txBody>
      </p:sp>
      <p:sp>
        <p:nvSpPr>
          <p:cNvPr id="18435" name="Rectangle 3"/>
          <p:cNvSpPr>
            <a:spLocks noGrp="1" noChangeArrowheads="1"/>
          </p:cNvSpPr>
          <p:nvPr>
            <p:ph idx="1"/>
          </p:nvPr>
        </p:nvSpPr>
        <p:spPr>
          <a:xfrm>
            <a:off x="1422220" y="1920212"/>
            <a:ext cx="8229600" cy="4068763"/>
          </a:xfrm>
        </p:spPr>
        <p:txBody>
          <a:bodyPr/>
          <a:lstStyle/>
          <a:p>
            <a:pPr eaLnBrk="1" hangingPunct="1">
              <a:buFont typeface="Wingdings" panose="05000000000000000000" pitchFamily="2" charset="2"/>
              <a:buChar char="n"/>
            </a:pPr>
            <a:r>
              <a:rPr lang="en-US" altLang="en-US" sz="2600" b="0" dirty="0">
                <a:latin typeface="Arial" panose="020B0604020202020204" pitchFamily="34" charset="0"/>
              </a:rPr>
              <a:t>Prevent or delay irreversible lung damage</a:t>
            </a:r>
          </a:p>
          <a:p>
            <a:pPr eaLnBrk="1" hangingPunct="1">
              <a:buFont typeface="Wingdings" panose="05000000000000000000" pitchFamily="2" charset="2"/>
              <a:buChar char="n"/>
            </a:pPr>
            <a:r>
              <a:rPr lang="en-US" altLang="en-US" sz="2600" b="0" dirty="0">
                <a:latin typeface="Arial" panose="020B0604020202020204" pitchFamily="34" charset="0"/>
              </a:rPr>
              <a:t>Reduce airway infectious exacerbations (RTIs)</a:t>
            </a:r>
          </a:p>
          <a:p>
            <a:pPr eaLnBrk="1" hangingPunct="1">
              <a:buFont typeface="Wingdings" panose="05000000000000000000" pitchFamily="2" charset="2"/>
              <a:buChar char="n"/>
            </a:pPr>
            <a:r>
              <a:rPr lang="en-US" altLang="en-US" sz="2600" b="0" dirty="0">
                <a:latin typeface="Arial" panose="020B0604020202020204" pitchFamily="34" charset="0"/>
              </a:rPr>
              <a:t>Improve lung function</a:t>
            </a:r>
          </a:p>
          <a:p>
            <a:pPr eaLnBrk="1" hangingPunct="1">
              <a:buFont typeface="Wingdings" panose="05000000000000000000" pitchFamily="2" charset="2"/>
              <a:buChar char="n"/>
            </a:pPr>
            <a:r>
              <a:rPr lang="en-US" altLang="en-US" sz="2600" b="0" dirty="0">
                <a:latin typeface="Arial" panose="020B0604020202020204" pitchFamily="34" charset="0"/>
              </a:rPr>
              <a:t>Reduce use of parenteral antibiotics</a:t>
            </a:r>
          </a:p>
          <a:p>
            <a:pPr eaLnBrk="1" hangingPunct="1">
              <a:buFont typeface="Wingdings" panose="05000000000000000000" pitchFamily="2" charset="2"/>
              <a:buChar char="n"/>
            </a:pPr>
            <a:r>
              <a:rPr lang="en-US" altLang="en-US" sz="2600" b="0" dirty="0">
                <a:latin typeface="Arial" panose="020B0604020202020204" pitchFamily="34" charset="0"/>
              </a:rPr>
              <a:t>Reduce days of school or work missed due to CF-related illness</a:t>
            </a:r>
          </a:p>
          <a:p>
            <a:pPr eaLnBrk="1" hangingPunct="1">
              <a:buFont typeface="Wingdings" panose="05000000000000000000" pitchFamily="2" charset="2"/>
              <a:buChar char="n"/>
            </a:pPr>
            <a:r>
              <a:rPr lang="en-US" altLang="en-US" sz="2600" b="0" dirty="0">
                <a:latin typeface="Arial" panose="020B0604020202020204" pitchFamily="34" charset="0"/>
              </a:rPr>
              <a:t>Reduce respiratory symptoms</a:t>
            </a:r>
          </a:p>
          <a:p>
            <a:pPr eaLnBrk="1" hangingPunct="1">
              <a:buFont typeface="Wingdings" panose="05000000000000000000" pitchFamily="2" charset="2"/>
              <a:buChar char="n"/>
            </a:pPr>
            <a:r>
              <a:rPr lang="en-US" altLang="en-US" sz="2600" b="0" dirty="0">
                <a:latin typeface="Arial" panose="020B0604020202020204" pitchFamily="34" charset="0"/>
              </a:rPr>
              <a:t>Improve patient well-being</a:t>
            </a:r>
            <a:endParaRPr lang="en-US" altLang="en-US" sz="2800" b="0" dirty="0">
              <a:latin typeface="Arial" panose="020B0604020202020204" pitchFamily="34" charset="0"/>
            </a:endParaRPr>
          </a:p>
        </p:txBody>
      </p:sp>
      <p:sp>
        <p:nvSpPr>
          <p:cNvPr id="181252" name="Text Box 4"/>
          <p:cNvSpPr txBox="1">
            <a:spLocks noChangeArrowheads="1"/>
          </p:cNvSpPr>
          <p:nvPr/>
        </p:nvSpPr>
        <p:spPr bwMode="auto">
          <a:xfrm>
            <a:off x="7365168" y="6400800"/>
            <a:ext cx="516661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eaLnBrk="0" hangingPunct="0">
              <a:spcBef>
                <a:spcPct val="50000"/>
              </a:spcBef>
              <a:defRPr/>
            </a:pPr>
            <a:r>
              <a:rPr lang="en-US" sz="1400" i="1" dirty="0">
                <a:solidFill>
                  <a:srgbClr val="FFFF99"/>
                </a:solidFill>
                <a:latin typeface="Arial" charset="0"/>
                <a:ea typeface="ＭＳ Ｐゴシック" charset="0"/>
              </a:rPr>
              <a:t>CFF/FDA Consensus Conference.  </a:t>
            </a:r>
            <a:r>
              <a:rPr lang="en-US" sz="1400" dirty="0">
                <a:solidFill>
                  <a:srgbClr val="FFFF99"/>
                </a:solidFill>
                <a:latin typeface="Arial" charset="0"/>
                <a:ea typeface="ＭＳ Ｐゴシック" charset="0"/>
              </a:rPr>
              <a:t>Bethesda, MD</a:t>
            </a:r>
            <a:endParaRPr lang="en-US" sz="1400" i="1" dirty="0">
              <a:solidFill>
                <a:srgbClr val="FFFF99"/>
              </a:solidFill>
              <a:latin typeface="Arial" charset="0"/>
              <a:ea typeface="ＭＳ Ｐゴシック"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064"/>
            <a:ext cx="137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39098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59471" y="1843583"/>
            <a:ext cx="10686963" cy="4696670"/>
          </a:xfrm>
        </p:spPr>
        <p:txBody>
          <a:bodyPr>
            <a:normAutofit fontScale="90000"/>
          </a:bodyPr>
          <a:lstStyle/>
          <a:p>
            <a:r>
              <a:rPr lang="en-US" sz="4400" b="1" dirty="0">
                <a:solidFill>
                  <a:srgbClr val="FFC000"/>
                </a:solidFill>
                <a:latin typeface="Arial" panose="020B0604020202020204" pitchFamily="34" charset="0"/>
                <a:cs typeface="Arial" panose="020B0604020202020204" pitchFamily="34" charset="0"/>
              </a:rPr>
              <a:t>Samya Nasr, M.D., C.P.I</a:t>
            </a:r>
            <a:r>
              <a:rPr lang="en-US" sz="4400" b="1" dirty="0" smtClean="0">
                <a:solidFill>
                  <a:srgbClr val="FFC000"/>
                </a:solidFill>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
            </a:r>
            <a:br>
              <a:rPr lang="en-US" sz="4400" dirty="0" smtClean="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
            </a:r>
            <a:br>
              <a:rPr lang="en-US" sz="4400" dirty="0">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Professor of Pediatrics</a:t>
            </a: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Director, Cystic Fibrosis </a:t>
            </a:r>
            <a:r>
              <a:rPr lang="en-US" sz="3600" dirty="0" smtClean="0">
                <a:solidFill>
                  <a:schemeClr val="bg1"/>
                </a:solidFill>
                <a:latin typeface="Arial" panose="020B0604020202020204" pitchFamily="34" charset="0"/>
                <a:cs typeface="Arial" panose="020B0604020202020204" pitchFamily="34" charset="0"/>
              </a:rPr>
              <a:t>Center</a:t>
            </a:r>
            <a:br>
              <a:rPr lang="en-US" sz="3600" dirty="0" smtClean="0">
                <a:solidFill>
                  <a:schemeClr val="bg1"/>
                </a:solidFill>
                <a:latin typeface="Arial" panose="020B0604020202020204" pitchFamily="34" charset="0"/>
                <a:cs typeface="Arial" panose="020B0604020202020204" pitchFamily="34" charset="0"/>
              </a:rPr>
            </a:br>
            <a:r>
              <a:rPr lang="en-US" sz="3600" dirty="0" smtClean="0">
                <a:solidFill>
                  <a:schemeClr val="bg1"/>
                </a:solidFill>
                <a:latin typeface="Arial" panose="020B0604020202020204" pitchFamily="34" charset="0"/>
                <a:cs typeface="Arial" panose="020B0604020202020204" pitchFamily="34" charset="0"/>
              </a:rPr>
              <a:t>President, Michigan Thoracic Society</a:t>
            </a:r>
            <a:r>
              <a:rPr lang="en-US" sz="3600" dirty="0">
                <a:solidFill>
                  <a:schemeClr val="bg1"/>
                </a:solidFill>
                <a:latin typeface="Arial" panose="020B0604020202020204" pitchFamily="34" charset="0"/>
                <a:cs typeface="Arial" panose="020B0604020202020204" pitchFamily="34" charset="0"/>
              </a:rPr>
              <a:t/>
            </a: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Coordinator, State of Michigan CF NBS Program</a:t>
            </a: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University of Michigan Medical School</a:t>
            </a: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Ann Arbor, Michigan, USA</a:t>
            </a:r>
            <a:r>
              <a:rPr lang="en-US" dirty="0"/>
              <a:t/>
            </a:r>
            <a:br>
              <a:rPr lang="en-US" dirty="0"/>
            </a:br>
            <a:endParaRPr lang="en-US" dirty="0"/>
          </a:p>
        </p:txBody>
      </p:sp>
      <p:sp>
        <p:nvSpPr>
          <p:cNvPr id="3" name="Text Placeholder 2"/>
          <p:cNvSpPr>
            <a:spLocks noGrp="1"/>
          </p:cNvSpPr>
          <p:nvPr>
            <p:ph type="subTitle" idx="1"/>
          </p:nvPr>
        </p:nvSpPr>
        <p:spPr>
          <a:xfrm>
            <a:off x="1838476" y="3467104"/>
            <a:ext cx="8515048" cy="1012585"/>
          </a:xfrm>
        </p:spPr>
        <p:txBody>
          <a:bodyPr/>
          <a:lstStyle/>
          <a:p>
            <a:endParaRPr lang="en-US" dirty="0" smtClean="0"/>
          </a:p>
          <a:p>
            <a:endParaRPr lang="en-US" dirty="0"/>
          </a:p>
        </p:txBody>
      </p:sp>
    </p:spTree>
    <p:extLst>
      <p:ext uri="{BB962C8B-B14F-4D97-AF65-F5344CB8AC3E}">
        <p14:creationId xmlns:p14="http://schemas.microsoft.com/office/powerpoint/2010/main" val="225012415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714829" y="422559"/>
            <a:ext cx="10640108" cy="563231"/>
          </a:xfrm>
        </p:spPr>
        <p:txBody>
          <a:bodyPr>
            <a:noAutofit/>
          </a:bodyPr>
          <a:lstStyle/>
          <a:p>
            <a:pPr algn="ctr" eaLnBrk="1" hangingPunct="1"/>
            <a:r>
              <a:rPr lang="en-US" altLang="en-US" sz="5400" b="1" dirty="0" smtClean="0">
                <a:effectLst/>
                <a:latin typeface="Arial" panose="020B0604020202020204" pitchFamily="34" charset="0"/>
              </a:rPr>
              <a:t>Management</a:t>
            </a:r>
          </a:p>
        </p:txBody>
      </p:sp>
      <p:sp>
        <p:nvSpPr>
          <p:cNvPr id="82947" name="Rectangle 3"/>
          <p:cNvSpPr>
            <a:spLocks noGrp="1" noChangeArrowheads="1"/>
          </p:cNvSpPr>
          <p:nvPr>
            <p:ph idx="1"/>
          </p:nvPr>
        </p:nvSpPr>
        <p:spPr>
          <a:xfrm>
            <a:off x="889927" y="1828800"/>
            <a:ext cx="8229600" cy="5029200"/>
          </a:xfrm>
        </p:spPr>
        <p:txBody>
          <a:bodyPr/>
          <a:lstStyle/>
          <a:p>
            <a:pPr lvl="1" eaLnBrk="1" hangingPunct="1">
              <a:defRPr/>
            </a:pPr>
            <a:r>
              <a:rPr lang="en-US" altLang="en-US" dirty="0" smtClean="0">
                <a:latin typeface="Arial" panose="020B0604020202020204" pitchFamily="34" charset="0"/>
                <a:ea typeface="Arial" pitchFamily="34" charset="0"/>
              </a:rPr>
              <a:t>Physiotherapy</a:t>
            </a:r>
          </a:p>
          <a:p>
            <a:pPr lvl="2" eaLnBrk="1" hangingPunct="1">
              <a:defRPr/>
            </a:pPr>
            <a:r>
              <a:rPr lang="en-US" altLang="en-US" sz="2800" dirty="0">
                <a:latin typeface="Arial" panose="020B0604020202020204" pitchFamily="34" charset="0"/>
                <a:ea typeface="Arial" pitchFamily="34" charset="0"/>
              </a:rPr>
              <a:t>Airway clearance techniques</a:t>
            </a:r>
          </a:p>
          <a:p>
            <a:pPr lvl="1" eaLnBrk="1" hangingPunct="1">
              <a:defRPr/>
            </a:pPr>
            <a:r>
              <a:rPr lang="en-US" altLang="en-US" dirty="0" smtClean="0">
                <a:latin typeface="Arial" panose="020B0604020202020204" pitchFamily="34" charset="0"/>
                <a:ea typeface="Arial" pitchFamily="34" charset="0"/>
              </a:rPr>
              <a:t>Bronchodilators</a:t>
            </a:r>
          </a:p>
          <a:p>
            <a:pPr lvl="1" eaLnBrk="1" hangingPunct="1">
              <a:defRPr/>
            </a:pPr>
            <a:r>
              <a:rPr lang="en-US" altLang="en-US" dirty="0" smtClean="0">
                <a:latin typeface="Arial" panose="020B0604020202020204" pitchFamily="34" charset="0"/>
                <a:ea typeface="Arial" pitchFamily="34" charset="0"/>
              </a:rPr>
              <a:t>Mucolytic therapy</a:t>
            </a:r>
          </a:p>
          <a:p>
            <a:pPr lvl="1" eaLnBrk="1" hangingPunct="1">
              <a:defRPr/>
            </a:pPr>
            <a:r>
              <a:rPr lang="en-US" altLang="en-US" dirty="0" smtClean="0">
                <a:latin typeface="Arial" panose="020B0604020202020204" pitchFamily="34" charset="0"/>
                <a:ea typeface="Arial" pitchFamily="34" charset="0"/>
              </a:rPr>
              <a:t>Anti-inflammatory therapy</a:t>
            </a:r>
          </a:p>
          <a:p>
            <a:pPr lvl="1" eaLnBrk="1" hangingPunct="1">
              <a:defRPr/>
            </a:pPr>
            <a:r>
              <a:rPr lang="en-US" altLang="en-US" dirty="0" smtClean="0">
                <a:latin typeface="Arial" panose="020B0604020202020204" pitchFamily="34" charset="0"/>
                <a:ea typeface="Arial" pitchFamily="34" charset="0"/>
              </a:rPr>
              <a:t>Hypertonic saline</a:t>
            </a:r>
          </a:p>
          <a:p>
            <a:pPr lvl="1" eaLnBrk="1" hangingPunct="1">
              <a:defRPr/>
            </a:pPr>
            <a:r>
              <a:rPr lang="en-US" altLang="en-US" dirty="0" smtClean="0">
                <a:latin typeface="Arial" panose="020B0604020202020204" pitchFamily="34" charset="0"/>
                <a:ea typeface="Arial" pitchFamily="34" charset="0"/>
              </a:rPr>
              <a:t>Antibiotics</a:t>
            </a:r>
          </a:p>
          <a:p>
            <a:pPr lvl="1" eaLnBrk="1" hangingPunct="1">
              <a:defRPr/>
            </a:pPr>
            <a:r>
              <a:rPr lang="en-US" altLang="en-US" dirty="0" smtClean="0">
                <a:latin typeface="Arial" panose="020B0604020202020204" pitchFamily="34" charset="0"/>
                <a:ea typeface="Arial" pitchFamily="34" charset="0"/>
              </a:rPr>
              <a:t>Exercise</a:t>
            </a:r>
          </a:p>
        </p:txBody>
      </p:sp>
      <p:sp>
        <p:nvSpPr>
          <p:cNvPr id="82948" name="Text Box 4"/>
          <p:cNvSpPr txBox="1">
            <a:spLocks noChangeArrowheads="1"/>
          </p:cNvSpPr>
          <p:nvPr/>
        </p:nvSpPr>
        <p:spPr bwMode="auto">
          <a:xfrm>
            <a:off x="3290887" y="6211888"/>
            <a:ext cx="89011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defRPr/>
            </a:pPr>
            <a:r>
              <a:rPr lang="en-US" altLang="en-US" sz="1200" dirty="0">
                <a:solidFill>
                  <a:srgbClr val="FFFFFF"/>
                </a:solidFill>
                <a:cs typeface="Arial" panose="020B0604020202020204" pitchFamily="34" charset="0"/>
              </a:rPr>
              <a:t>Therapies for CF. Cystic Fibrosis Foundation. Available at http://www.cff.org/treatments/Therapies/. Accessed August 22, 2007.</a:t>
            </a:r>
            <a:br>
              <a:rPr lang="en-US" altLang="en-US" sz="1200" dirty="0">
                <a:solidFill>
                  <a:srgbClr val="FFFFFF"/>
                </a:solidFill>
                <a:cs typeface="Arial" panose="020B0604020202020204" pitchFamily="34" charset="0"/>
              </a:rPr>
            </a:br>
            <a:r>
              <a:rPr lang="en-US" altLang="en-US" sz="1200" dirty="0">
                <a:solidFill>
                  <a:srgbClr val="FFFFFF"/>
                </a:solidFill>
                <a:cs typeface="Arial" panose="020B0604020202020204" pitchFamily="34" charset="0"/>
              </a:rPr>
              <a:t>Boucher RC. Cystic Fibrosis. In: Kasper DL, </a:t>
            </a:r>
            <a:r>
              <a:rPr lang="en-US" altLang="en-US" sz="1200" dirty="0" err="1">
                <a:solidFill>
                  <a:srgbClr val="FFFFFF"/>
                </a:solidFill>
                <a:cs typeface="Arial" panose="020B0604020202020204" pitchFamily="34" charset="0"/>
              </a:rPr>
              <a:t>Fauci</a:t>
            </a:r>
            <a:r>
              <a:rPr lang="en-US" altLang="en-US" sz="1200" dirty="0">
                <a:solidFill>
                  <a:srgbClr val="FFFFFF"/>
                </a:solidFill>
                <a:cs typeface="Arial" panose="020B0604020202020204" pitchFamily="34" charset="0"/>
              </a:rPr>
              <a:t> AS, Longo DL, et al., eds. Harrison</a:t>
            </a:r>
            <a:r>
              <a:rPr lang="ja-JP" altLang="en-US" sz="1200" dirty="0">
                <a:solidFill>
                  <a:srgbClr val="FFFFFF"/>
                </a:solidFill>
                <a:cs typeface="Arial" panose="020B0604020202020204" pitchFamily="34" charset="0"/>
              </a:rPr>
              <a:t>’</a:t>
            </a:r>
            <a:r>
              <a:rPr lang="en-US" altLang="ja-JP" sz="1200" dirty="0">
                <a:solidFill>
                  <a:srgbClr val="FFFFFF"/>
                </a:solidFill>
                <a:cs typeface="Arial" panose="020B0604020202020204" pitchFamily="34" charset="0"/>
              </a:rPr>
              <a:t>s Principles of Internal Medicine. 16</a:t>
            </a:r>
            <a:r>
              <a:rPr lang="en-US" altLang="ja-JP" sz="1200" baseline="30000" dirty="0">
                <a:solidFill>
                  <a:srgbClr val="FFFFFF"/>
                </a:solidFill>
                <a:cs typeface="Arial" panose="020B0604020202020204" pitchFamily="34" charset="0"/>
              </a:rPr>
              <a:t>th</a:t>
            </a:r>
            <a:r>
              <a:rPr lang="en-US" altLang="ja-JP" sz="1200" dirty="0">
                <a:solidFill>
                  <a:srgbClr val="FFFFFF"/>
                </a:solidFill>
                <a:cs typeface="Arial" panose="020B0604020202020204" pitchFamily="34" charset="0"/>
              </a:rPr>
              <a:t> ed. </a:t>
            </a:r>
            <a:br>
              <a:rPr lang="en-US" altLang="ja-JP" sz="1200" dirty="0">
                <a:solidFill>
                  <a:srgbClr val="FFFFFF"/>
                </a:solidFill>
                <a:cs typeface="Arial" panose="020B0604020202020204" pitchFamily="34" charset="0"/>
              </a:rPr>
            </a:br>
            <a:r>
              <a:rPr lang="en-US" altLang="ja-JP" sz="1200" dirty="0">
                <a:solidFill>
                  <a:srgbClr val="FFFFFF"/>
                </a:solidFill>
                <a:cs typeface="Arial" panose="020B0604020202020204" pitchFamily="34" charset="0"/>
              </a:rPr>
              <a:t>New York: McGraw-Hill; 2005:1543-1546.</a:t>
            </a:r>
            <a:endParaRPr lang="en-US" altLang="en-US" sz="1200" dirty="0">
              <a:solidFill>
                <a:srgbClr val="FFFFFF"/>
              </a:solidFill>
              <a:cs typeface="Arial" panose="020B0604020202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774"/>
            <a:ext cx="137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813699"/>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1779" y="571500"/>
            <a:ext cx="8308848" cy="5946648"/>
          </a:xfrm>
          <a:prstGeom prst="rect">
            <a:avLst/>
          </a:prstGeom>
        </p:spPr>
      </p:pic>
      <p:sp>
        <p:nvSpPr>
          <p:cNvPr id="2" name="Title 1"/>
          <p:cNvSpPr>
            <a:spLocks noGrp="1"/>
          </p:cNvSpPr>
          <p:nvPr>
            <p:ph type="title"/>
          </p:nvPr>
        </p:nvSpPr>
        <p:spPr>
          <a:xfrm>
            <a:off x="459803" y="109182"/>
            <a:ext cx="10972800" cy="1143000"/>
          </a:xfrm>
        </p:spPr>
        <p:txBody>
          <a:bodyPr>
            <a:normAutofit/>
          </a:bodyPr>
          <a:lstStyle/>
          <a:p>
            <a:r>
              <a:rPr lang="en-US" sz="4000" b="1" dirty="0" smtClean="0">
                <a:latin typeface="Arial" panose="020B0604020202020204" pitchFamily="34" charset="0"/>
                <a:cs typeface="Arial" panose="020B0604020202020204" pitchFamily="34" charset="0"/>
              </a:rPr>
              <a:t>CF Respiratory Disease Pathways </a:t>
            </a:r>
            <a:endParaRPr lang="en-US" sz="4000" b="1"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4674"/>
            <a:ext cx="137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808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4484" y="911352"/>
            <a:ext cx="8308848" cy="5946648"/>
          </a:xfrm>
          <a:prstGeom prst="rect">
            <a:avLst/>
          </a:prstGeom>
        </p:spPr>
      </p:pic>
      <p:sp>
        <p:nvSpPr>
          <p:cNvPr id="2" name="Title 1"/>
          <p:cNvSpPr>
            <a:spLocks noGrp="1"/>
          </p:cNvSpPr>
          <p:nvPr>
            <p:ph type="title"/>
          </p:nvPr>
        </p:nvSpPr>
        <p:spPr>
          <a:xfrm>
            <a:off x="991737" y="185382"/>
            <a:ext cx="10972800" cy="1143000"/>
          </a:xfrm>
        </p:spPr>
        <p:txBody>
          <a:bodyPr>
            <a:normAutofit/>
          </a:bodyPr>
          <a:lstStyle/>
          <a:p>
            <a:r>
              <a:rPr lang="en-US" sz="4000" b="1" dirty="0" smtClean="0">
                <a:latin typeface="Arial" panose="020B0604020202020204" pitchFamily="34" charset="0"/>
                <a:cs typeface="Arial" panose="020B0604020202020204" pitchFamily="34" charset="0"/>
              </a:rPr>
              <a:t>Therapies That Treat The Primary Defect</a:t>
            </a:r>
            <a:endParaRPr lang="en-US" sz="4000" b="1"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5382"/>
            <a:ext cx="137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428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132" y="760089"/>
            <a:ext cx="8308848" cy="5946648"/>
          </a:xfrm>
          <a:prstGeom prst="rect">
            <a:avLst/>
          </a:prstGeom>
        </p:spPr>
      </p:pic>
      <p:sp>
        <p:nvSpPr>
          <p:cNvPr id="2" name="Title 1"/>
          <p:cNvSpPr>
            <a:spLocks noGrp="1"/>
          </p:cNvSpPr>
          <p:nvPr>
            <p:ph type="title"/>
          </p:nvPr>
        </p:nvSpPr>
        <p:spPr>
          <a:xfrm>
            <a:off x="1019032" y="0"/>
            <a:ext cx="10972800" cy="1143000"/>
          </a:xfrm>
        </p:spPr>
        <p:txBody>
          <a:bodyPr>
            <a:normAutofit/>
          </a:bodyPr>
          <a:lstStyle/>
          <a:p>
            <a:r>
              <a:rPr lang="en-US" sz="4000" b="1" dirty="0" smtClean="0">
                <a:latin typeface="Arial" panose="020B0604020202020204" pitchFamily="34" charset="0"/>
                <a:cs typeface="Arial" panose="020B0604020202020204" pitchFamily="34" charset="0"/>
              </a:rPr>
              <a:t>Therapies That Treat Downstream Effects</a:t>
            </a:r>
            <a:endParaRPr lang="en-US" sz="4000" b="1"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6689"/>
            <a:ext cx="137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98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132" y="760089"/>
            <a:ext cx="8308848" cy="5946648"/>
          </a:xfrm>
          <a:prstGeom prst="rect">
            <a:avLst/>
          </a:prstGeom>
        </p:spPr>
      </p:pic>
      <p:sp>
        <p:nvSpPr>
          <p:cNvPr id="2" name="Title 1"/>
          <p:cNvSpPr>
            <a:spLocks noGrp="1"/>
          </p:cNvSpPr>
          <p:nvPr>
            <p:ph type="title"/>
          </p:nvPr>
        </p:nvSpPr>
        <p:spPr/>
        <p:txBody>
          <a:bodyPr>
            <a:normAutofit/>
          </a:bodyPr>
          <a:lstStyle/>
          <a:p>
            <a:r>
              <a:rPr lang="en-US" sz="4000" b="1" dirty="0" smtClean="0">
                <a:latin typeface="Arial" panose="020B0604020202020204" pitchFamily="34" charset="0"/>
                <a:cs typeface="Arial" panose="020B0604020202020204" pitchFamily="34" charset="0"/>
              </a:rPr>
              <a:t>Targeting </a:t>
            </a:r>
            <a:r>
              <a:rPr lang="en-US" sz="4000" b="1" dirty="0" err="1" smtClean="0">
                <a:latin typeface="Arial" panose="020B0604020202020204" pitchFamily="34" charset="0"/>
                <a:cs typeface="Arial" panose="020B0604020202020204" pitchFamily="34" charset="0"/>
              </a:rPr>
              <a:t>Mucociliary</a:t>
            </a:r>
            <a:r>
              <a:rPr lang="en-US" sz="4000" b="1" dirty="0" smtClean="0">
                <a:latin typeface="Arial" panose="020B0604020202020204" pitchFamily="34" charset="0"/>
                <a:cs typeface="Arial" panose="020B0604020202020204" pitchFamily="34" charset="0"/>
              </a:rPr>
              <a:t> Clearance</a:t>
            </a:r>
            <a:endParaRPr lang="en-US" sz="4000" b="1"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
            <a:ext cx="137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441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Arial" panose="020B0604020202020204" pitchFamily="34" charset="0"/>
                <a:cs typeface="Arial" panose="020B0604020202020204" pitchFamily="34" charset="0"/>
              </a:rPr>
              <a:t>Targeting Infection</a:t>
            </a:r>
            <a:endParaRPr lang="en-US" sz="44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4637" y="866493"/>
            <a:ext cx="8308848" cy="5946648"/>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009"/>
            <a:ext cx="137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245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Arial" panose="020B0604020202020204" pitchFamily="34" charset="0"/>
                <a:cs typeface="Arial" panose="020B0604020202020204" pitchFamily="34" charset="0"/>
              </a:rPr>
              <a:t>Targeting Inflammation</a:t>
            </a:r>
            <a:endParaRPr lang="en-US" sz="44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4829" y="911352"/>
            <a:ext cx="8308848" cy="5946648"/>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4952"/>
            <a:ext cx="137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002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Picture6"/>
          <p:cNvPicPr>
            <a:picLocks noChangeAspect="1" noChangeArrowheads="1"/>
          </p:cNvPicPr>
          <p:nvPr/>
        </p:nvPicPr>
        <p:blipFill>
          <a:blip r:embed="rId3" cstate="print"/>
          <a:srcRect/>
          <a:stretch>
            <a:fillRect/>
          </a:stretch>
        </p:blipFill>
        <p:spPr bwMode="auto">
          <a:xfrm>
            <a:off x="3581400" y="1219200"/>
            <a:ext cx="5048250" cy="5048250"/>
          </a:xfrm>
          <a:prstGeom prst="rect">
            <a:avLst/>
          </a:prstGeom>
          <a:noFill/>
          <a:ln w="28575">
            <a:solidFill>
              <a:schemeClr val="tx1"/>
            </a:solidFill>
            <a:miter lim="800000"/>
            <a:headEnd/>
            <a:tailEnd/>
          </a:ln>
        </p:spPr>
      </p:pic>
      <p:sp>
        <p:nvSpPr>
          <p:cNvPr id="2" name="Title 1"/>
          <p:cNvSpPr>
            <a:spLocks noGrp="1"/>
          </p:cNvSpPr>
          <p:nvPr>
            <p:ph type="title"/>
          </p:nvPr>
        </p:nvSpPr>
        <p:spPr>
          <a:xfrm>
            <a:off x="1108113" y="76201"/>
            <a:ext cx="10390891" cy="990600"/>
          </a:xfrm>
        </p:spPr>
        <p:txBody>
          <a:bodyPr>
            <a:noAutofit/>
          </a:bodyPr>
          <a:lstStyle/>
          <a:p>
            <a:pPr algn="ctr"/>
            <a:r>
              <a:rPr lang="en-US" sz="4000" b="1" dirty="0" smtClean="0">
                <a:latin typeface="Arial" panose="020B0604020202020204" pitchFamily="34" charset="0"/>
                <a:cs typeface="Arial" panose="020B0604020202020204" pitchFamily="34" charset="0"/>
              </a:rPr>
              <a:t>Advances in Anti-microbial Therapies</a:t>
            </a:r>
            <a:endParaRPr lang="en-US" sz="4000" b="1" dirty="0">
              <a:latin typeface="Arial" panose="020B0604020202020204" pitchFamily="34" charset="0"/>
              <a:cs typeface="Arial" panose="020B0604020202020204" pitchFamily="34" charset="0"/>
            </a:endParaRPr>
          </a:p>
        </p:txBody>
      </p:sp>
      <p:sp>
        <p:nvSpPr>
          <p:cNvPr id="7" name="AutoShape 6"/>
          <p:cNvSpPr>
            <a:spLocks noChangeArrowheads="1"/>
          </p:cNvSpPr>
          <p:nvPr/>
        </p:nvSpPr>
        <p:spPr bwMode="auto">
          <a:xfrm>
            <a:off x="4114800" y="1752601"/>
            <a:ext cx="3886200" cy="41147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63 h 21600"/>
              <a:gd name="T26" fmla="*/ 18434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9525">
            <a:solidFill>
              <a:srgbClr val="000000"/>
            </a:solidFill>
            <a:miter lim="800000"/>
            <a:headEnd/>
            <a:tailEnd/>
          </a:ln>
        </p:spPr>
        <p:txBody>
          <a:bodyPr wrap="none" anchor="ctr"/>
          <a:lstStyle/>
          <a:p>
            <a:endParaRPr lang="en-US"/>
          </a:p>
        </p:txBody>
      </p:sp>
      <p:sp>
        <p:nvSpPr>
          <p:cNvPr id="8" name="TextBox 7"/>
          <p:cNvSpPr txBox="1"/>
          <p:nvPr/>
        </p:nvSpPr>
        <p:spPr>
          <a:xfrm>
            <a:off x="4215385" y="6248401"/>
            <a:ext cx="3392275" cy="461665"/>
          </a:xfrm>
          <a:prstGeom prst="rect">
            <a:avLst/>
          </a:prstGeom>
          <a:noFill/>
        </p:spPr>
        <p:txBody>
          <a:bodyPr wrap="none" rtlCol="0">
            <a:spAutoFit/>
          </a:bodyPr>
          <a:lstStyle/>
          <a:p>
            <a:r>
              <a:rPr lang="en-US" sz="2400" i="1" dirty="0">
                <a:solidFill>
                  <a:schemeClr val="bg1"/>
                </a:solidFill>
              </a:rPr>
              <a:t>Pseudomonas aeruginosa</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137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394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7" name="Straight Arrow Connector 116"/>
          <p:cNvCxnSpPr/>
          <p:nvPr/>
        </p:nvCxnSpPr>
        <p:spPr>
          <a:xfrm flipH="1" flipV="1">
            <a:off x="5898779" y="2259108"/>
            <a:ext cx="1637060" cy="199217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flipV="1">
            <a:off x="4419600" y="2285154"/>
            <a:ext cx="242322" cy="2645139"/>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useBgFill="1">
        <p:nvSpPr>
          <p:cNvPr id="104" name="Rectangle 103"/>
          <p:cNvSpPr/>
          <p:nvPr/>
        </p:nvSpPr>
        <p:spPr>
          <a:xfrm>
            <a:off x="3517887" y="4319144"/>
            <a:ext cx="1753750" cy="369332"/>
          </a:xfrm>
          <a:prstGeom prst="rect">
            <a:avLst/>
          </a:prstGeom>
        </p:spPr>
        <p:txBody>
          <a:bodyPr wrap="none">
            <a:spAutoFit/>
          </a:bodyPr>
          <a:lstStyle/>
          <a:p>
            <a:pPr algn="ctr"/>
            <a:r>
              <a:rPr lang="en-US" dirty="0">
                <a:solidFill>
                  <a:prstClr val="white"/>
                </a:solidFill>
                <a:latin typeface="Calibri"/>
              </a:rPr>
              <a:t>chloramphenicol</a:t>
            </a:r>
          </a:p>
        </p:txBody>
      </p:sp>
      <p:cxnSp>
        <p:nvCxnSpPr>
          <p:cNvPr id="113" name="Straight Arrow Connector 112"/>
          <p:cNvCxnSpPr/>
          <p:nvPr/>
        </p:nvCxnSpPr>
        <p:spPr>
          <a:xfrm flipH="1" flipV="1">
            <a:off x="4897101" y="2275630"/>
            <a:ext cx="413709" cy="2435519"/>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H="1" flipV="1">
            <a:off x="5242975" y="2249813"/>
            <a:ext cx="157287" cy="146742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useBgFill="1">
        <p:nvSpPr>
          <p:cNvPr id="58" name="Rectangle 57"/>
          <p:cNvSpPr/>
          <p:nvPr/>
        </p:nvSpPr>
        <p:spPr>
          <a:xfrm>
            <a:off x="4679719" y="2894905"/>
            <a:ext cx="1296893" cy="369332"/>
          </a:xfrm>
          <a:prstGeom prst="rect">
            <a:avLst/>
          </a:prstGeom>
        </p:spPr>
        <p:txBody>
          <a:bodyPr wrap="square">
            <a:spAutoFit/>
          </a:bodyPr>
          <a:lstStyle/>
          <a:p>
            <a:pPr algn="ctr"/>
            <a:r>
              <a:rPr lang="en-US" dirty="0">
                <a:solidFill>
                  <a:prstClr val="white"/>
                </a:solidFill>
                <a:latin typeface="Calibri"/>
              </a:rPr>
              <a:t>tetracycline</a:t>
            </a:r>
          </a:p>
        </p:txBody>
      </p:sp>
      <p:cxnSp>
        <p:nvCxnSpPr>
          <p:cNvPr id="142" name="Straight Arrow Connector 141"/>
          <p:cNvCxnSpPr/>
          <p:nvPr/>
        </p:nvCxnSpPr>
        <p:spPr>
          <a:xfrm flipH="1" flipV="1">
            <a:off x="5707074" y="2275632"/>
            <a:ext cx="617527" cy="1743918"/>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V="1">
            <a:off x="4127863" y="2249812"/>
            <a:ext cx="168954" cy="1129115"/>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H="1" flipV="1">
            <a:off x="4655308" y="2255487"/>
            <a:ext cx="174884" cy="2054949"/>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112" idx="0"/>
          </p:cNvCxnSpPr>
          <p:nvPr/>
        </p:nvCxnSpPr>
        <p:spPr>
          <a:xfrm flipV="1">
            <a:off x="3572036" y="2221585"/>
            <a:ext cx="416125" cy="68943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useBgFill="1">
        <p:nvSpPr>
          <p:cNvPr id="112" name="Rectangle 111"/>
          <p:cNvSpPr/>
          <p:nvPr/>
        </p:nvSpPr>
        <p:spPr>
          <a:xfrm>
            <a:off x="3058113" y="2911015"/>
            <a:ext cx="1027845" cy="369332"/>
          </a:xfrm>
          <a:prstGeom prst="rect">
            <a:avLst/>
          </a:prstGeom>
        </p:spPr>
        <p:txBody>
          <a:bodyPr wrap="none">
            <a:spAutoFit/>
          </a:bodyPr>
          <a:lstStyle/>
          <a:p>
            <a:pPr algn="ctr"/>
            <a:r>
              <a:rPr lang="en-US" dirty="0">
                <a:solidFill>
                  <a:prstClr val="white"/>
                </a:solidFill>
                <a:latin typeface="Calibri"/>
              </a:rPr>
              <a:t>penicillin</a:t>
            </a:r>
          </a:p>
        </p:txBody>
      </p:sp>
      <p:sp>
        <p:nvSpPr>
          <p:cNvPr id="2" name="Title 1"/>
          <p:cNvSpPr>
            <a:spLocks noGrp="1"/>
          </p:cNvSpPr>
          <p:nvPr>
            <p:ph type="title"/>
          </p:nvPr>
        </p:nvSpPr>
        <p:spPr>
          <a:xfrm>
            <a:off x="1981200" y="28575"/>
            <a:ext cx="8229600" cy="1143000"/>
          </a:xfrm>
        </p:spPr>
        <p:txBody>
          <a:bodyPr>
            <a:normAutofit/>
          </a:bodyPr>
          <a:lstStyle/>
          <a:p>
            <a:r>
              <a:rPr lang="en-US" sz="4400" b="1" dirty="0">
                <a:latin typeface="Arial" panose="020B0604020202020204" pitchFamily="34" charset="0"/>
                <a:cs typeface="Arial" panose="020B0604020202020204" pitchFamily="34" charset="0"/>
              </a:rPr>
              <a:t>Treating CF </a:t>
            </a:r>
            <a:r>
              <a:rPr lang="en-US" sz="4400" b="1" dirty="0" smtClean="0">
                <a:latin typeface="Arial" panose="020B0604020202020204" pitchFamily="34" charset="0"/>
                <a:cs typeface="Arial" panose="020B0604020202020204" pitchFamily="34" charset="0"/>
              </a:rPr>
              <a:t>Lung </a:t>
            </a:r>
            <a:r>
              <a:rPr lang="en-US" sz="4400" b="1" dirty="0">
                <a:latin typeface="Arial" panose="020B0604020202020204" pitchFamily="34" charset="0"/>
                <a:cs typeface="Arial" panose="020B0604020202020204" pitchFamily="34" charset="0"/>
              </a:rPr>
              <a:t>I</a:t>
            </a:r>
            <a:r>
              <a:rPr lang="en-US" sz="4400" b="1" dirty="0" smtClean="0">
                <a:latin typeface="Arial" panose="020B0604020202020204" pitchFamily="34" charset="0"/>
                <a:cs typeface="Arial" panose="020B0604020202020204" pitchFamily="34" charset="0"/>
              </a:rPr>
              <a:t>nfection</a:t>
            </a:r>
            <a:endParaRPr lang="en-US" sz="4400" b="1" dirty="0">
              <a:latin typeface="Arial" panose="020B0604020202020204" pitchFamily="34" charset="0"/>
              <a:cs typeface="Arial" panose="020B0604020202020204" pitchFamily="34" charset="0"/>
            </a:endParaRPr>
          </a:p>
        </p:txBody>
      </p:sp>
      <p:grpSp>
        <p:nvGrpSpPr>
          <p:cNvPr id="72" name="Group 71"/>
          <p:cNvGrpSpPr/>
          <p:nvPr/>
        </p:nvGrpSpPr>
        <p:grpSpPr>
          <a:xfrm>
            <a:off x="1955184" y="1624652"/>
            <a:ext cx="7948893" cy="578882"/>
            <a:chOff x="485775" y="1638300"/>
            <a:chExt cx="7948893" cy="578882"/>
          </a:xfrm>
        </p:grpSpPr>
        <p:cxnSp>
          <p:nvCxnSpPr>
            <p:cNvPr id="74" name="Straight Connector 73"/>
            <p:cNvCxnSpPr/>
            <p:nvPr/>
          </p:nvCxnSpPr>
          <p:spPr>
            <a:xfrm>
              <a:off x="885825"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285346"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684867"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084388"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483909"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883430"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282951"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682472"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081993"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481514"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881035"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280556"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5680077"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079598"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479119"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878640"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278161"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7677682"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8077200"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485775" y="1847850"/>
              <a:ext cx="652743" cy="369332"/>
            </a:xfrm>
            <a:prstGeom prst="rect">
              <a:avLst/>
            </a:prstGeom>
            <a:noFill/>
          </p:spPr>
          <p:txBody>
            <a:bodyPr wrap="none" rtlCol="0">
              <a:spAutoFit/>
            </a:bodyPr>
            <a:lstStyle/>
            <a:p>
              <a:r>
                <a:rPr lang="en-US" dirty="0">
                  <a:solidFill>
                    <a:prstClr val="white"/>
                  </a:solidFill>
                  <a:latin typeface="Calibri"/>
                </a:rPr>
                <a:t>1920</a:t>
              </a:r>
            </a:p>
          </p:txBody>
        </p:sp>
        <p:sp>
          <p:nvSpPr>
            <p:cNvPr id="94" name="TextBox 93"/>
            <p:cNvSpPr txBox="1"/>
            <p:nvPr/>
          </p:nvSpPr>
          <p:spPr>
            <a:xfrm>
              <a:off x="1296458" y="1847850"/>
              <a:ext cx="652743" cy="369332"/>
            </a:xfrm>
            <a:prstGeom prst="rect">
              <a:avLst/>
            </a:prstGeom>
            <a:noFill/>
          </p:spPr>
          <p:txBody>
            <a:bodyPr wrap="none" rtlCol="0">
              <a:spAutoFit/>
            </a:bodyPr>
            <a:lstStyle/>
            <a:p>
              <a:r>
                <a:rPr lang="en-US" dirty="0">
                  <a:solidFill>
                    <a:prstClr val="white"/>
                  </a:solidFill>
                  <a:latin typeface="Calibri"/>
                </a:rPr>
                <a:t>1930</a:t>
              </a:r>
            </a:p>
          </p:txBody>
        </p:sp>
        <p:sp>
          <p:nvSpPr>
            <p:cNvPr id="95" name="TextBox 94"/>
            <p:cNvSpPr txBox="1"/>
            <p:nvPr/>
          </p:nvSpPr>
          <p:spPr>
            <a:xfrm>
              <a:off x="2107141" y="1847850"/>
              <a:ext cx="652743" cy="369332"/>
            </a:xfrm>
            <a:prstGeom prst="rect">
              <a:avLst/>
            </a:prstGeom>
            <a:noFill/>
          </p:spPr>
          <p:txBody>
            <a:bodyPr wrap="none" rtlCol="0">
              <a:spAutoFit/>
            </a:bodyPr>
            <a:lstStyle/>
            <a:p>
              <a:r>
                <a:rPr lang="en-US" dirty="0">
                  <a:solidFill>
                    <a:prstClr val="white"/>
                  </a:solidFill>
                  <a:latin typeface="Calibri"/>
                </a:rPr>
                <a:t>1940</a:t>
              </a:r>
            </a:p>
          </p:txBody>
        </p:sp>
        <p:sp>
          <p:nvSpPr>
            <p:cNvPr id="96" name="TextBox 95"/>
            <p:cNvSpPr txBox="1"/>
            <p:nvPr/>
          </p:nvSpPr>
          <p:spPr>
            <a:xfrm>
              <a:off x="2917824" y="1847850"/>
              <a:ext cx="652743" cy="369332"/>
            </a:xfrm>
            <a:prstGeom prst="rect">
              <a:avLst/>
            </a:prstGeom>
            <a:noFill/>
          </p:spPr>
          <p:txBody>
            <a:bodyPr wrap="none" rtlCol="0">
              <a:spAutoFit/>
            </a:bodyPr>
            <a:lstStyle/>
            <a:p>
              <a:r>
                <a:rPr lang="en-US" dirty="0">
                  <a:solidFill>
                    <a:prstClr val="white"/>
                  </a:solidFill>
                  <a:latin typeface="Calibri"/>
                </a:rPr>
                <a:t>1950</a:t>
              </a:r>
            </a:p>
          </p:txBody>
        </p:sp>
        <p:sp>
          <p:nvSpPr>
            <p:cNvPr id="97" name="TextBox 96"/>
            <p:cNvSpPr txBox="1"/>
            <p:nvPr/>
          </p:nvSpPr>
          <p:spPr>
            <a:xfrm>
              <a:off x="3728507" y="1847850"/>
              <a:ext cx="652743" cy="369332"/>
            </a:xfrm>
            <a:prstGeom prst="rect">
              <a:avLst/>
            </a:prstGeom>
            <a:noFill/>
          </p:spPr>
          <p:txBody>
            <a:bodyPr wrap="none" rtlCol="0">
              <a:spAutoFit/>
            </a:bodyPr>
            <a:lstStyle/>
            <a:p>
              <a:r>
                <a:rPr lang="en-US" dirty="0">
                  <a:solidFill>
                    <a:prstClr val="white"/>
                  </a:solidFill>
                  <a:latin typeface="Calibri"/>
                </a:rPr>
                <a:t>1960</a:t>
              </a:r>
            </a:p>
          </p:txBody>
        </p:sp>
        <p:sp>
          <p:nvSpPr>
            <p:cNvPr id="98" name="TextBox 97"/>
            <p:cNvSpPr txBox="1"/>
            <p:nvPr/>
          </p:nvSpPr>
          <p:spPr>
            <a:xfrm>
              <a:off x="4539190" y="1847850"/>
              <a:ext cx="652743" cy="369332"/>
            </a:xfrm>
            <a:prstGeom prst="rect">
              <a:avLst/>
            </a:prstGeom>
            <a:noFill/>
          </p:spPr>
          <p:txBody>
            <a:bodyPr wrap="none" rtlCol="0">
              <a:spAutoFit/>
            </a:bodyPr>
            <a:lstStyle/>
            <a:p>
              <a:r>
                <a:rPr lang="en-US" dirty="0">
                  <a:solidFill>
                    <a:prstClr val="white"/>
                  </a:solidFill>
                  <a:latin typeface="Calibri"/>
                </a:rPr>
                <a:t>1970</a:t>
              </a:r>
            </a:p>
          </p:txBody>
        </p:sp>
        <p:sp>
          <p:nvSpPr>
            <p:cNvPr id="99" name="TextBox 98"/>
            <p:cNvSpPr txBox="1"/>
            <p:nvPr/>
          </p:nvSpPr>
          <p:spPr>
            <a:xfrm>
              <a:off x="5349873" y="1847850"/>
              <a:ext cx="652743" cy="369332"/>
            </a:xfrm>
            <a:prstGeom prst="rect">
              <a:avLst/>
            </a:prstGeom>
            <a:noFill/>
          </p:spPr>
          <p:txBody>
            <a:bodyPr wrap="none" rtlCol="0">
              <a:spAutoFit/>
            </a:bodyPr>
            <a:lstStyle/>
            <a:p>
              <a:r>
                <a:rPr lang="en-US" dirty="0">
                  <a:solidFill>
                    <a:prstClr val="white"/>
                  </a:solidFill>
                  <a:latin typeface="Calibri"/>
                </a:rPr>
                <a:t>1980</a:t>
              </a:r>
            </a:p>
          </p:txBody>
        </p:sp>
        <p:sp>
          <p:nvSpPr>
            <p:cNvPr id="100" name="TextBox 99"/>
            <p:cNvSpPr txBox="1"/>
            <p:nvPr/>
          </p:nvSpPr>
          <p:spPr>
            <a:xfrm>
              <a:off x="6160556" y="1847850"/>
              <a:ext cx="652743" cy="369332"/>
            </a:xfrm>
            <a:prstGeom prst="rect">
              <a:avLst/>
            </a:prstGeom>
            <a:noFill/>
          </p:spPr>
          <p:txBody>
            <a:bodyPr wrap="none" rtlCol="0">
              <a:spAutoFit/>
            </a:bodyPr>
            <a:lstStyle/>
            <a:p>
              <a:r>
                <a:rPr lang="en-US" dirty="0">
                  <a:solidFill>
                    <a:prstClr val="white"/>
                  </a:solidFill>
                  <a:latin typeface="Calibri"/>
                </a:rPr>
                <a:t>1990</a:t>
              </a:r>
            </a:p>
          </p:txBody>
        </p:sp>
        <p:sp>
          <p:nvSpPr>
            <p:cNvPr id="101" name="TextBox 100"/>
            <p:cNvSpPr txBox="1"/>
            <p:nvPr/>
          </p:nvSpPr>
          <p:spPr>
            <a:xfrm>
              <a:off x="6971239" y="1847850"/>
              <a:ext cx="652743" cy="369332"/>
            </a:xfrm>
            <a:prstGeom prst="rect">
              <a:avLst/>
            </a:prstGeom>
            <a:noFill/>
          </p:spPr>
          <p:txBody>
            <a:bodyPr wrap="none" rtlCol="0">
              <a:spAutoFit/>
            </a:bodyPr>
            <a:lstStyle/>
            <a:p>
              <a:r>
                <a:rPr lang="en-US" dirty="0">
                  <a:solidFill>
                    <a:prstClr val="white"/>
                  </a:solidFill>
                  <a:latin typeface="Calibri"/>
                </a:rPr>
                <a:t>2000</a:t>
              </a:r>
            </a:p>
          </p:txBody>
        </p:sp>
        <p:sp>
          <p:nvSpPr>
            <p:cNvPr id="102" name="TextBox 101"/>
            <p:cNvSpPr txBox="1"/>
            <p:nvPr/>
          </p:nvSpPr>
          <p:spPr>
            <a:xfrm>
              <a:off x="7781925" y="1847850"/>
              <a:ext cx="652743" cy="369332"/>
            </a:xfrm>
            <a:prstGeom prst="rect">
              <a:avLst/>
            </a:prstGeom>
            <a:noFill/>
          </p:spPr>
          <p:txBody>
            <a:bodyPr wrap="none" rtlCol="0">
              <a:spAutoFit/>
            </a:bodyPr>
            <a:lstStyle/>
            <a:p>
              <a:r>
                <a:rPr lang="en-US" dirty="0">
                  <a:solidFill>
                    <a:prstClr val="white"/>
                  </a:solidFill>
                  <a:latin typeface="Calibri"/>
                </a:rPr>
                <a:t>2010</a:t>
              </a:r>
            </a:p>
          </p:txBody>
        </p:sp>
      </p:grpSp>
      <p:cxnSp>
        <p:nvCxnSpPr>
          <p:cNvPr id="71" name="Straight Connector 70"/>
          <p:cNvCxnSpPr/>
          <p:nvPr/>
        </p:nvCxnSpPr>
        <p:spPr>
          <a:xfrm>
            <a:off x="1933575" y="1628775"/>
            <a:ext cx="8172450" cy="0"/>
          </a:xfrm>
          <a:prstGeom prst="line">
            <a:avLst/>
          </a:prstGeom>
          <a:ln w="28575">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useBgFill="1">
        <p:nvSpPr>
          <p:cNvPr id="57" name="Rectangle 56"/>
          <p:cNvSpPr/>
          <p:nvPr/>
        </p:nvSpPr>
        <p:spPr>
          <a:xfrm>
            <a:off x="1680523" y="3264237"/>
            <a:ext cx="1433341" cy="369332"/>
          </a:xfrm>
          <a:prstGeom prst="rect">
            <a:avLst/>
          </a:prstGeom>
        </p:spPr>
        <p:txBody>
          <a:bodyPr wrap="none">
            <a:spAutoFit/>
          </a:bodyPr>
          <a:lstStyle/>
          <a:p>
            <a:pPr algn="ctr"/>
            <a:r>
              <a:rPr lang="en-US" dirty="0">
                <a:solidFill>
                  <a:prstClr val="white"/>
                </a:solidFill>
                <a:latin typeface="Calibri"/>
              </a:rPr>
              <a:t>sulfonamides</a:t>
            </a:r>
          </a:p>
        </p:txBody>
      </p:sp>
      <p:sp useBgFill="1">
        <p:nvSpPr>
          <p:cNvPr id="106" name="Rectangle 105"/>
          <p:cNvSpPr/>
          <p:nvPr/>
        </p:nvSpPr>
        <p:spPr>
          <a:xfrm>
            <a:off x="3461127" y="3350671"/>
            <a:ext cx="1410116" cy="369332"/>
          </a:xfrm>
          <a:prstGeom prst="rect">
            <a:avLst/>
          </a:prstGeom>
        </p:spPr>
        <p:txBody>
          <a:bodyPr wrap="square">
            <a:spAutoFit/>
          </a:bodyPr>
          <a:lstStyle/>
          <a:p>
            <a:pPr algn="ctr"/>
            <a:r>
              <a:rPr lang="en-US" dirty="0">
                <a:solidFill>
                  <a:prstClr val="white"/>
                </a:solidFill>
                <a:latin typeface="Calibri"/>
              </a:rPr>
              <a:t>streptomycin</a:t>
            </a:r>
          </a:p>
        </p:txBody>
      </p:sp>
      <p:cxnSp>
        <p:nvCxnSpPr>
          <p:cNvPr id="110" name="Straight Arrow Connector 109"/>
          <p:cNvCxnSpPr/>
          <p:nvPr/>
        </p:nvCxnSpPr>
        <p:spPr>
          <a:xfrm flipV="1">
            <a:off x="2516778" y="2209275"/>
            <a:ext cx="855593" cy="1091275"/>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flipV="1">
            <a:off x="5243513" y="2264196"/>
            <a:ext cx="246200" cy="63803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4489518" y="4595131"/>
            <a:ext cx="1506992" cy="369332"/>
          </a:xfrm>
          <a:prstGeom prst="rect">
            <a:avLst/>
          </a:prstGeom>
        </p:spPr>
        <p:txBody>
          <a:bodyPr wrap="square">
            <a:spAutoFit/>
          </a:bodyPr>
          <a:lstStyle/>
          <a:p>
            <a:pPr algn="ctr"/>
            <a:r>
              <a:rPr lang="en-US" dirty="0">
                <a:solidFill>
                  <a:prstClr val="white"/>
                </a:solidFill>
                <a:latin typeface="Calibri"/>
              </a:rPr>
              <a:t>erythromycin</a:t>
            </a:r>
          </a:p>
        </p:txBody>
      </p:sp>
      <p:sp useBgFill="1">
        <p:nvSpPr>
          <p:cNvPr id="116" name="Rectangle 115"/>
          <p:cNvSpPr/>
          <p:nvPr/>
        </p:nvSpPr>
        <p:spPr>
          <a:xfrm>
            <a:off x="5557928" y="3172737"/>
            <a:ext cx="1056741" cy="584775"/>
          </a:xfrm>
          <a:prstGeom prst="rect">
            <a:avLst/>
          </a:prstGeom>
        </p:spPr>
        <p:txBody>
          <a:bodyPr wrap="square">
            <a:spAutoFit/>
          </a:bodyPr>
          <a:lstStyle/>
          <a:p>
            <a:pPr algn="ctr"/>
            <a:r>
              <a:rPr lang="en-US" dirty="0" err="1">
                <a:solidFill>
                  <a:prstClr val="white"/>
                </a:solidFill>
                <a:latin typeface="Calibri"/>
              </a:rPr>
              <a:t>colistin</a:t>
            </a:r>
            <a:endParaRPr lang="en-US" dirty="0">
              <a:solidFill>
                <a:prstClr val="white"/>
              </a:solidFill>
              <a:latin typeface="Calibri"/>
            </a:endParaRPr>
          </a:p>
          <a:p>
            <a:pPr algn="ctr"/>
            <a:r>
              <a:rPr lang="en-US" sz="1400" dirty="0">
                <a:solidFill>
                  <a:prstClr val="white"/>
                </a:solidFill>
                <a:latin typeface="Calibri"/>
              </a:rPr>
              <a:t>(</a:t>
            </a:r>
            <a:r>
              <a:rPr lang="en-US" sz="1400" dirty="0" err="1">
                <a:solidFill>
                  <a:prstClr val="white"/>
                </a:solidFill>
                <a:latin typeface="Calibri"/>
              </a:rPr>
              <a:t>polymyxin</a:t>
            </a:r>
            <a:r>
              <a:rPr lang="en-US" sz="1400" dirty="0">
                <a:solidFill>
                  <a:prstClr val="white"/>
                </a:solidFill>
                <a:latin typeface="Calibri"/>
              </a:rPr>
              <a:t>)</a:t>
            </a:r>
          </a:p>
        </p:txBody>
      </p:sp>
      <p:cxnSp>
        <p:nvCxnSpPr>
          <p:cNvPr id="118" name="Straight Arrow Connector 117"/>
          <p:cNvCxnSpPr/>
          <p:nvPr/>
        </p:nvCxnSpPr>
        <p:spPr>
          <a:xfrm flipH="1" flipV="1">
            <a:off x="5551401" y="2275630"/>
            <a:ext cx="415390" cy="924771"/>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useBgFill="1">
        <p:nvSpPr>
          <p:cNvPr id="140" name="Rectangle 139"/>
          <p:cNvSpPr/>
          <p:nvPr/>
        </p:nvSpPr>
        <p:spPr>
          <a:xfrm>
            <a:off x="5863175" y="4041664"/>
            <a:ext cx="1209675" cy="369332"/>
          </a:xfrm>
          <a:prstGeom prst="rect">
            <a:avLst/>
          </a:prstGeom>
        </p:spPr>
        <p:txBody>
          <a:bodyPr wrap="square">
            <a:spAutoFit/>
          </a:bodyPr>
          <a:lstStyle/>
          <a:p>
            <a:pPr algn="ctr"/>
            <a:r>
              <a:rPr lang="en-US" dirty="0">
                <a:solidFill>
                  <a:prstClr val="white"/>
                </a:solidFill>
                <a:latin typeface="Calibri"/>
              </a:rPr>
              <a:t>methicillin</a:t>
            </a:r>
          </a:p>
        </p:txBody>
      </p:sp>
      <p:sp>
        <p:nvSpPr>
          <p:cNvPr id="149" name="Rectangle 148"/>
          <p:cNvSpPr/>
          <p:nvPr/>
        </p:nvSpPr>
        <p:spPr>
          <a:xfrm>
            <a:off x="3497988" y="4920095"/>
            <a:ext cx="1209675" cy="369332"/>
          </a:xfrm>
          <a:prstGeom prst="rect">
            <a:avLst/>
          </a:prstGeom>
          <a:noFill/>
        </p:spPr>
        <p:txBody>
          <a:bodyPr wrap="square">
            <a:spAutoFit/>
          </a:bodyPr>
          <a:lstStyle/>
          <a:p>
            <a:pPr algn="ctr"/>
            <a:r>
              <a:rPr lang="en-US" dirty="0">
                <a:solidFill>
                  <a:prstClr val="white"/>
                </a:solidFill>
                <a:latin typeface="Calibri"/>
              </a:rPr>
              <a:t>neomycin</a:t>
            </a:r>
          </a:p>
        </p:txBody>
      </p:sp>
      <p:cxnSp>
        <p:nvCxnSpPr>
          <p:cNvPr id="69" name="Straight Arrow Connector 68"/>
          <p:cNvCxnSpPr/>
          <p:nvPr/>
        </p:nvCxnSpPr>
        <p:spPr>
          <a:xfrm flipH="1" flipV="1">
            <a:off x="5968851" y="2261783"/>
            <a:ext cx="1348624" cy="1102391"/>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7186035" y="4214013"/>
            <a:ext cx="1114078" cy="369332"/>
          </a:xfrm>
          <a:prstGeom prst="rect">
            <a:avLst/>
          </a:prstGeom>
          <a:noFill/>
        </p:spPr>
        <p:txBody>
          <a:bodyPr wrap="square">
            <a:spAutoFit/>
          </a:bodyPr>
          <a:lstStyle/>
          <a:p>
            <a:pPr algn="ctr"/>
            <a:r>
              <a:rPr lang="en-US" dirty="0">
                <a:solidFill>
                  <a:prstClr val="white"/>
                </a:solidFill>
                <a:latin typeface="Calibri"/>
              </a:rPr>
              <a:t>ampicillin</a:t>
            </a:r>
          </a:p>
        </p:txBody>
      </p:sp>
      <p:sp>
        <p:nvSpPr>
          <p:cNvPr id="119" name="Rectangle 118"/>
          <p:cNvSpPr/>
          <p:nvPr/>
        </p:nvSpPr>
        <p:spPr>
          <a:xfrm>
            <a:off x="6361261" y="2830570"/>
            <a:ext cx="1246678" cy="369332"/>
          </a:xfrm>
          <a:prstGeom prst="rect">
            <a:avLst/>
          </a:prstGeom>
          <a:solidFill>
            <a:schemeClr val="tx2">
              <a:lumMod val="75000"/>
            </a:schemeClr>
          </a:solidFill>
          <a:ln>
            <a:noFill/>
          </a:ln>
        </p:spPr>
        <p:txBody>
          <a:bodyPr wrap="square">
            <a:spAutoFit/>
          </a:bodyPr>
          <a:lstStyle/>
          <a:p>
            <a:pPr algn="ctr"/>
            <a:r>
              <a:rPr lang="en-US" dirty="0">
                <a:solidFill>
                  <a:prstClr val="white"/>
                </a:solidFill>
                <a:latin typeface="Calibri"/>
              </a:rPr>
              <a:t>gentamicin</a:t>
            </a:r>
          </a:p>
        </p:txBody>
      </p:sp>
      <p:sp>
        <p:nvSpPr>
          <p:cNvPr id="120" name="Rectangle 119"/>
          <p:cNvSpPr/>
          <p:nvPr/>
        </p:nvSpPr>
        <p:spPr>
          <a:xfrm>
            <a:off x="7013675" y="3350212"/>
            <a:ext cx="1170431" cy="369332"/>
          </a:xfrm>
          <a:prstGeom prst="rect">
            <a:avLst/>
          </a:prstGeom>
          <a:noFill/>
          <a:ln>
            <a:noFill/>
          </a:ln>
        </p:spPr>
        <p:txBody>
          <a:bodyPr wrap="square">
            <a:spAutoFit/>
          </a:bodyPr>
          <a:lstStyle/>
          <a:p>
            <a:pPr algn="ctr"/>
            <a:r>
              <a:rPr lang="en-US" dirty="0" err="1">
                <a:solidFill>
                  <a:prstClr val="white"/>
                </a:solidFill>
                <a:latin typeface="Calibri"/>
              </a:rPr>
              <a:t>cefalothin</a:t>
            </a:r>
            <a:endParaRPr lang="en-US" dirty="0">
              <a:solidFill>
                <a:prstClr val="white"/>
              </a:solidFill>
              <a:latin typeface="Calibri"/>
            </a:endParaRPr>
          </a:p>
        </p:txBody>
      </p:sp>
      <p:sp>
        <p:nvSpPr>
          <p:cNvPr id="121" name="Rectangle 120"/>
          <p:cNvSpPr/>
          <p:nvPr/>
        </p:nvSpPr>
        <p:spPr>
          <a:xfrm>
            <a:off x="7292272" y="3067871"/>
            <a:ext cx="1321740" cy="369332"/>
          </a:xfrm>
          <a:prstGeom prst="rect">
            <a:avLst/>
          </a:prstGeom>
          <a:noFill/>
          <a:ln>
            <a:noFill/>
          </a:ln>
        </p:spPr>
        <p:txBody>
          <a:bodyPr wrap="square">
            <a:spAutoFit/>
          </a:bodyPr>
          <a:lstStyle/>
          <a:p>
            <a:pPr algn="ctr"/>
            <a:r>
              <a:rPr lang="en-US" dirty="0">
                <a:solidFill>
                  <a:prstClr val="white"/>
                </a:solidFill>
                <a:latin typeface="Calibri"/>
              </a:rPr>
              <a:t>doxycycline </a:t>
            </a:r>
          </a:p>
        </p:txBody>
      </p:sp>
      <p:cxnSp>
        <p:nvCxnSpPr>
          <p:cNvPr id="122" name="Straight Arrow Connector 121"/>
          <p:cNvCxnSpPr/>
          <p:nvPr/>
        </p:nvCxnSpPr>
        <p:spPr>
          <a:xfrm flipH="1" flipV="1">
            <a:off x="6503505" y="2276063"/>
            <a:ext cx="1264346" cy="86292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4887060" y="3681349"/>
            <a:ext cx="1289392" cy="369332"/>
          </a:xfrm>
          <a:prstGeom prst="rect">
            <a:avLst/>
          </a:prstGeom>
          <a:solidFill>
            <a:schemeClr val="tx2">
              <a:lumMod val="75000"/>
            </a:schemeClr>
          </a:solidFill>
        </p:spPr>
        <p:txBody>
          <a:bodyPr wrap="none">
            <a:spAutoFit/>
          </a:bodyPr>
          <a:lstStyle/>
          <a:p>
            <a:pPr algn="ctr"/>
            <a:r>
              <a:rPr lang="en-US" dirty="0" err="1">
                <a:solidFill>
                  <a:prstClr val="white"/>
                </a:solidFill>
                <a:latin typeface="Calibri"/>
              </a:rPr>
              <a:t>vancomycin</a:t>
            </a:r>
            <a:endParaRPr lang="en-US" dirty="0">
              <a:solidFill>
                <a:prstClr val="white"/>
              </a:solidFill>
              <a:latin typeface="Calibri"/>
            </a:endParaRPr>
          </a:p>
        </p:txBody>
      </p:sp>
      <p:cxnSp>
        <p:nvCxnSpPr>
          <p:cNvPr id="70" name="Straight Arrow Connector 69"/>
          <p:cNvCxnSpPr/>
          <p:nvPr/>
        </p:nvCxnSpPr>
        <p:spPr>
          <a:xfrm flipH="1" flipV="1">
            <a:off x="5950923" y="2257623"/>
            <a:ext cx="656868" cy="63570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123" name="Group 122"/>
          <p:cNvGrpSpPr/>
          <p:nvPr/>
        </p:nvGrpSpPr>
        <p:grpSpPr>
          <a:xfrm>
            <a:off x="4732954" y="1079202"/>
            <a:ext cx="2486725" cy="510363"/>
            <a:chOff x="3619695" y="1079201"/>
            <a:chExt cx="2077595" cy="510363"/>
          </a:xfrm>
        </p:grpSpPr>
        <p:sp>
          <p:nvSpPr>
            <p:cNvPr id="124" name="Down Arrow 123"/>
            <p:cNvSpPr/>
            <p:nvPr/>
          </p:nvSpPr>
          <p:spPr>
            <a:xfrm rot="16200000">
              <a:off x="4403311" y="295585"/>
              <a:ext cx="510363" cy="2077595"/>
            </a:xfrm>
            <a:prstGeom prst="downArrow">
              <a:avLst/>
            </a:prstGeom>
            <a:solidFill>
              <a:srgbClr val="FFC0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25" name="Rectangle 124"/>
            <p:cNvSpPr/>
            <p:nvPr/>
          </p:nvSpPr>
          <p:spPr>
            <a:xfrm>
              <a:off x="3929657" y="1149717"/>
              <a:ext cx="1347917" cy="369332"/>
            </a:xfrm>
            <a:prstGeom prst="rect">
              <a:avLst/>
            </a:prstGeom>
          </p:spPr>
          <p:txBody>
            <a:bodyPr wrap="square">
              <a:spAutoFit/>
            </a:bodyPr>
            <a:lstStyle/>
            <a:p>
              <a:r>
                <a:rPr lang="en-US" dirty="0">
                  <a:solidFill>
                    <a:prstClr val="white"/>
                  </a:solidFill>
                  <a:latin typeface="Calibri"/>
                </a:rPr>
                <a:t>Antibiotic Era</a:t>
              </a:r>
            </a:p>
          </p:txBody>
        </p:sp>
      </p:grpSp>
      <p:pic>
        <p:nvPicPr>
          <p:cNvPr id="1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775"/>
            <a:ext cx="137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613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9"/>
                                        </p:tgtEl>
                                        <p:attrNameLst>
                                          <p:attrName>style.visibility</p:attrName>
                                        </p:attrNameLst>
                                      </p:cBhvr>
                                      <p:to>
                                        <p:strVal val="visible"/>
                                      </p:to>
                                    </p:set>
                                    <p:animEffect transition="in" filter="fade">
                                      <p:cBhvr>
                                        <p:cTn id="13" dur="500"/>
                                        <p:tgtEl>
                                          <p:spTgt spid="119"/>
                                        </p:tgtEl>
                                      </p:cBhvr>
                                    </p:animEffect>
                                  </p:childTnLst>
                                </p:cTn>
                              </p:par>
                              <p:par>
                                <p:cTn id="14" presetID="10" presetClass="entr" presetSubtype="0" fill="hold"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fade">
                                      <p:cBhvr>
                                        <p:cTn id="16" dur="500"/>
                                        <p:tgtEl>
                                          <p:spTgt spid="7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0"/>
                                        </p:tgtEl>
                                        <p:attrNameLst>
                                          <p:attrName>style.visibility</p:attrName>
                                        </p:attrNameLst>
                                      </p:cBhvr>
                                      <p:to>
                                        <p:strVal val="visible"/>
                                      </p:to>
                                    </p:set>
                                    <p:animEffect transition="in" filter="fade">
                                      <p:cBhvr>
                                        <p:cTn id="19" dur="500"/>
                                        <p:tgtEl>
                                          <p:spTgt spid="1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1"/>
                                        </p:tgtEl>
                                        <p:attrNameLst>
                                          <p:attrName>style.visibility</p:attrName>
                                        </p:attrNameLst>
                                      </p:cBhvr>
                                      <p:to>
                                        <p:strVal val="visible"/>
                                      </p:to>
                                    </p:set>
                                    <p:animEffect transition="in" filter="fade">
                                      <p:cBhvr>
                                        <p:cTn id="22" dur="500"/>
                                        <p:tgtEl>
                                          <p:spTgt spid="121"/>
                                        </p:tgtEl>
                                      </p:cBhvr>
                                    </p:animEffect>
                                  </p:childTnLst>
                                </p:cTn>
                              </p:par>
                              <p:par>
                                <p:cTn id="23" presetID="10" presetClass="entr" presetSubtype="0" fill="hold" nodeType="with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500"/>
                                        <p:tgtEl>
                                          <p:spTgt spid="69"/>
                                        </p:tgtEl>
                                      </p:cBhvr>
                                    </p:animEffect>
                                  </p:childTnLst>
                                </p:cTn>
                              </p:par>
                              <p:par>
                                <p:cTn id="26" presetID="10" presetClass="entr" presetSubtype="0" fill="hold" nodeType="withEffect">
                                  <p:stCondLst>
                                    <p:cond delay="0"/>
                                  </p:stCondLst>
                                  <p:childTnLst>
                                    <p:set>
                                      <p:cBhvr>
                                        <p:cTn id="27" dur="1" fill="hold">
                                          <p:stCondLst>
                                            <p:cond delay="0"/>
                                          </p:stCondLst>
                                        </p:cTn>
                                        <p:tgtEl>
                                          <p:spTgt spid="122"/>
                                        </p:tgtEl>
                                        <p:attrNameLst>
                                          <p:attrName>style.visibility</p:attrName>
                                        </p:attrNameLst>
                                      </p:cBhvr>
                                      <p:to>
                                        <p:strVal val="visible"/>
                                      </p:to>
                                    </p:set>
                                    <p:animEffect transition="in" filter="fade">
                                      <p:cBhvr>
                                        <p:cTn id="28"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119" grpId="0" animBg="1"/>
      <p:bldP spid="120" grpId="0"/>
      <p:bldP spid="1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2" name="Straight Arrow Connector 201"/>
          <p:cNvCxnSpPr/>
          <p:nvPr/>
        </p:nvCxnSpPr>
        <p:spPr>
          <a:xfrm flipH="1" flipV="1">
            <a:off x="6837390" y="2294408"/>
            <a:ext cx="711617" cy="1187256"/>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flipH="1" flipV="1">
            <a:off x="6628998" y="2312682"/>
            <a:ext cx="32345" cy="86960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V="1">
            <a:off x="6479764" y="2293216"/>
            <a:ext cx="0" cy="1765734"/>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V="1">
            <a:off x="5558087" y="2275632"/>
            <a:ext cx="572199" cy="208377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V="1">
            <a:off x="5463654" y="2275633"/>
            <a:ext cx="612838" cy="1632176"/>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V="1">
            <a:off x="5477301" y="2267758"/>
            <a:ext cx="449362" cy="1257914"/>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flipV="1">
            <a:off x="5540992" y="2257623"/>
            <a:ext cx="409931" cy="83587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flipV="1">
            <a:off x="4835857" y="2257194"/>
            <a:ext cx="745976" cy="180529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V="1">
            <a:off x="4782241" y="2255753"/>
            <a:ext cx="553066" cy="983459"/>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flipV="1">
            <a:off x="3786188" y="2256585"/>
            <a:ext cx="738186" cy="116289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V="1">
            <a:off x="4235355" y="2248991"/>
            <a:ext cx="908278" cy="1426806"/>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V="1">
            <a:off x="3433763" y="2257194"/>
            <a:ext cx="1318596" cy="2557695"/>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V="1">
            <a:off x="3524250" y="2290269"/>
            <a:ext cx="1004418" cy="1829295"/>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981200" y="28575"/>
            <a:ext cx="8229600" cy="1143000"/>
          </a:xfrm>
        </p:spPr>
        <p:txBody>
          <a:bodyPr>
            <a:normAutofit/>
          </a:bodyPr>
          <a:lstStyle/>
          <a:p>
            <a:r>
              <a:rPr lang="en-US" sz="4400" b="1" dirty="0" smtClean="0">
                <a:latin typeface="Arial" panose="020B0604020202020204" pitchFamily="34" charset="0"/>
                <a:cs typeface="Arial" panose="020B0604020202020204" pitchFamily="34" charset="0"/>
              </a:rPr>
              <a:t>Treating CF Lung Infection</a:t>
            </a:r>
            <a:endParaRPr lang="en-US" sz="4400" b="1" dirty="0">
              <a:latin typeface="Arial" panose="020B0604020202020204" pitchFamily="34" charset="0"/>
              <a:cs typeface="Arial" panose="020B0604020202020204" pitchFamily="34" charset="0"/>
            </a:endParaRPr>
          </a:p>
        </p:txBody>
      </p:sp>
      <p:grpSp>
        <p:nvGrpSpPr>
          <p:cNvPr id="72" name="Group 71"/>
          <p:cNvGrpSpPr/>
          <p:nvPr/>
        </p:nvGrpSpPr>
        <p:grpSpPr>
          <a:xfrm>
            <a:off x="1955184" y="1624652"/>
            <a:ext cx="7948893" cy="578882"/>
            <a:chOff x="485775" y="1638300"/>
            <a:chExt cx="7948893" cy="578882"/>
          </a:xfrm>
        </p:grpSpPr>
        <p:cxnSp>
          <p:nvCxnSpPr>
            <p:cNvPr id="74" name="Straight Connector 73"/>
            <p:cNvCxnSpPr/>
            <p:nvPr/>
          </p:nvCxnSpPr>
          <p:spPr>
            <a:xfrm>
              <a:off x="885825"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285346"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684867"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084388"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483909"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883430"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282951"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682472"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081993"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481514"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881035"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280556"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5680077"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079598"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479119"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878640"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278161"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7677682"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8077200"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485775" y="1847850"/>
              <a:ext cx="652743" cy="369332"/>
            </a:xfrm>
            <a:prstGeom prst="rect">
              <a:avLst/>
            </a:prstGeom>
            <a:noFill/>
          </p:spPr>
          <p:txBody>
            <a:bodyPr wrap="none" rtlCol="0">
              <a:spAutoFit/>
            </a:bodyPr>
            <a:lstStyle/>
            <a:p>
              <a:r>
                <a:rPr lang="en-US" dirty="0">
                  <a:solidFill>
                    <a:prstClr val="white"/>
                  </a:solidFill>
                  <a:latin typeface="Calibri"/>
                </a:rPr>
                <a:t>1920</a:t>
              </a:r>
            </a:p>
          </p:txBody>
        </p:sp>
        <p:sp>
          <p:nvSpPr>
            <p:cNvPr id="94" name="TextBox 93"/>
            <p:cNvSpPr txBox="1"/>
            <p:nvPr/>
          </p:nvSpPr>
          <p:spPr>
            <a:xfrm>
              <a:off x="1296458" y="1847850"/>
              <a:ext cx="652743" cy="369332"/>
            </a:xfrm>
            <a:prstGeom prst="rect">
              <a:avLst/>
            </a:prstGeom>
            <a:noFill/>
          </p:spPr>
          <p:txBody>
            <a:bodyPr wrap="none" rtlCol="0">
              <a:spAutoFit/>
            </a:bodyPr>
            <a:lstStyle/>
            <a:p>
              <a:r>
                <a:rPr lang="en-US" dirty="0">
                  <a:solidFill>
                    <a:prstClr val="white"/>
                  </a:solidFill>
                  <a:latin typeface="Calibri"/>
                </a:rPr>
                <a:t>1930</a:t>
              </a:r>
            </a:p>
          </p:txBody>
        </p:sp>
        <p:sp>
          <p:nvSpPr>
            <p:cNvPr id="95" name="TextBox 94"/>
            <p:cNvSpPr txBox="1"/>
            <p:nvPr/>
          </p:nvSpPr>
          <p:spPr>
            <a:xfrm>
              <a:off x="2107141" y="1847850"/>
              <a:ext cx="652743" cy="369332"/>
            </a:xfrm>
            <a:prstGeom prst="rect">
              <a:avLst/>
            </a:prstGeom>
            <a:noFill/>
          </p:spPr>
          <p:txBody>
            <a:bodyPr wrap="none" rtlCol="0">
              <a:spAutoFit/>
            </a:bodyPr>
            <a:lstStyle/>
            <a:p>
              <a:r>
                <a:rPr lang="en-US" dirty="0">
                  <a:solidFill>
                    <a:prstClr val="white"/>
                  </a:solidFill>
                  <a:latin typeface="Calibri"/>
                </a:rPr>
                <a:t>1940</a:t>
              </a:r>
            </a:p>
          </p:txBody>
        </p:sp>
        <p:sp>
          <p:nvSpPr>
            <p:cNvPr id="96" name="TextBox 95"/>
            <p:cNvSpPr txBox="1"/>
            <p:nvPr/>
          </p:nvSpPr>
          <p:spPr>
            <a:xfrm>
              <a:off x="2917824" y="1847850"/>
              <a:ext cx="652743" cy="369332"/>
            </a:xfrm>
            <a:prstGeom prst="rect">
              <a:avLst/>
            </a:prstGeom>
            <a:noFill/>
          </p:spPr>
          <p:txBody>
            <a:bodyPr wrap="none" rtlCol="0">
              <a:spAutoFit/>
            </a:bodyPr>
            <a:lstStyle/>
            <a:p>
              <a:r>
                <a:rPr lang="en-US" dirty="0">
                  <a:solidFill>
                    <a:prstClr val="white"/>
                  </a:solidFill>
                  <a:latin typeface="Calibri"/>
                </a:rPr>
                <a:t>1950</a:t>
              </a:r>
            </a:p>
          </p:txBody>
        </p:sp>
        <p:sp>
          <p:nvSpPr>
            <p:cNvPr id="97" name="TextBox 96"/>
            <p:cNvSpPr txBox="1"/>
            <p:nvPr/>
          </p:nvSpPr>
          <p:spPr>
            <a:xfrm>
              <a:off x="3728507" y="1847850"/>
              <a:ext cx="652743" cy="369332"/>
            </a:xfrm>
            <a:prstGeom prst="rect">
              <a:avLst/>
            </a:prstGeom>
            <a:noFill/>
          </p:spPr>
          <p:txBody>
            <a:bodyPr wrap="none" rtlCol="0">
              <a:spAutoFit/>
            </a:bodyPr>
            <a:lstStyle/>
            <a:p>
              <a:r>
                <a:rPr lang="en-US" dirty="0">
                  <a:solidFill>
                    <a:prstClr val="white"/>
                  </a:solidFill>
                  <a:latin typeface="Calibri"/>
                </a:rPr>
                <a:t>1960</a:t>
              </a:r>
            </a:p>
          </p:txBody>
        </p:sp>
        <p:sp>
          <p:nvSpPr>
            <p:cNvPr id="98" name="TextBox 97"/>
            <p:cNvSpPr txBox="1"/>
            <p:nvPr/>
          </p:nvSpPr>
          <p:spPr>
            <a:xfrm>
              <a:off x="4539190" y="1847850"/>
              <a:ext cx="652743" cy="369332"/>
            </a:xfrm>
            <a:prstGeom prst="rect">
              <a:avLst/>
            </a:prstGeom>
            <a:noFill/>
          </p:spPr>
          <p:txBody>
            <a:bodyPr wrap="none" rtlCol="0">
              <a:spAutoFit/>
            </a:bodyPr>
            <a:lstStyle/>
            <a:p>
              <a:r>
                <a:rPr lang="en-US" dirty="0">
                  <a:solidFill>
                    <a:prstClr val="white"/>
                  </a:solidFill>
                  <a:latin typeface="Calibri"/>
                </a:rPr>
                <a:t>1970</a:t>
              </a:r>
            </a:p>
          </p:txBody>
        </p:sp>
        <p:sp>
          <p:nvSpPr>
            <p:cNvPr id="99" name="TextBox 98"/>
            <p:cNvSpPr txBox="1"/>
            <p:nvPr/>
          </p:nvSpPr>
          <p:spPr>
            <a:xfrm>
              <a:off x="5349873" y="1847850"/>
              <a:ext cx="652743" cy="369332"/>
            </a:xfrm>
            <a:prstGeom prst="rect">
              <a:avLst/>
            </a:prstGeom>
            <a:noFill/>
          </p:spPr>
          <p:txBody>
            <a:bodyPr wrap="none" rtlCol="0">
              <a:spAutoFit/>
            </a:bodyPr>
            <a:lstStyle/>
            <a:p>
              <a:r>
                <a:rPr lang="en-US" dirty="0">
                  <a:solidFill>
                    <a:prstClr val="white"/>
                  </a:solidFill>
                  <a:latin typeface="Calibri"/>
                </a:rPr>
                <a:t>1980</a:t>
              </a:r>
            </a:p>
          </p:txBody>
        </p:sp>
        <p:sp>
          <p:nvSpPr>
            <p:cNvPr id="100" name="TextBox 99"/>
            <p:cNvSpPr txBox="1"/>
            <p:nvPr/>
          </p:nvSpPr>
          <p:spPr>
            <a:xfrm>
              <a:off x="6160556" y="1847850"/>
              <a:ext cx="652743" cy="369332"/>
            </a:xfrm>
            <a:prstGeom prst="rect">
              <a:avLst/>
            </a:prstGeom>
            <a:noFill/>
          </p:spPr>
          <p:txBody>
            <a:bodyPr wrap="none" rtlCol="0">
              <a:spAutoFit/>
            </a:bodyPr>
            <a:lstStyle/>
            <a:p>
              <a:r>
                <a:rPr lang="en-US" dirty="0">
                  <a:solidFill>
                    <a:prstClr val="white"/>
                  </a:solidFill>
                  <a:latin typeface="Calibri"/>
                </a:rPr>
                <a:t>1990</a:t>
              </a:r>
            </a:p>
          </p:txBody>
        </p:sp>
        <p:sp>
          <p:nvSpPr>
            <p:cNvPr id="101" name="TextBox 100"/>
            <p:cNvSpPr txBox="1"/>
            <p:nvPr/>
          </p:nvSpPr>
          <p:spPr>
            <a:xfrm>
              <a:off x="6971239" y="1847850"/>
              <a:ext cx="652743" cy="369332"/>
            </a:xfrm>
            <a:prstGeom prst="rect">
              <a:avLst/>
            </a:prstGeom>
            <a:noFill/>
          </p:spPr>
          <p:txBody>
            <a:bodyPr wrap="none" rtlCol="0">
              <a:spAutoFit/>
            </a:bodyPr>
            <a:lstStyle/>
            <a:p>
              <a:r>
                <a:rPr lang="en-US" dirty="0">
                  <a:solidFill>
                    <a:prstClr val="white"/>
                  </a:solidFill>
                  <a:latin typeface="Calibri"/>
                </a:rPr>
                <a:t>2000</a:t>
              </a:r>
            </a:p>
          </p:txBody>
        </p:sp>
        <p:sp>
          <p:nvSpPr>
            <p:cNvPr id="102" name="TextBox 101"/>
            <p:cNvSpPr txBox="1"/>
            <p:nvPr/>
          </p:nvSpPr>
          <p:spPr>
            <a:xfrm>
              <a:off x="7781925" y="1847850"/>
              <a:ext cx="652743" cy="369332"/>
            </a:xfrm>
            <a:prstGeom prst="rect">
              <a:avLst/>
            </a:prstGeom>
            <a:noFill/>
          </p:spPr>
          <p:txBody>
            <a:bodyPr wrap="none" rtlCol="0">
              <a:spAutoFit/>
            </a:bodyPr>
            <a:lstStyle/>
            <a:p>
              <a:r>
                <a:rPr lang="en-US" dirty="0">
                  <a:solidFill>
                    <a:prstClr val="white"/>
                  </a:solidFill>
                  <a:latin typeface="Calibri"/>
                </a:rPr>
                <a:t>2010</a:t>
              </a:r>
            </a:p>
          </p:txBody>
        </p:sp>
      </p:grpSp>
      <p:cxnSp>
        <p:nvCxnSpPr>
          <p:cNvPr id="71" name="Straight Connector 70"/>
          <p:cNvCxnSpPr/>
          <p:nvPr/>
        </p:nvCxnSpPr>
        <p:spPr>
          <a:xfrm>
            <a:off x="1933575" y="1628775"/>
            <a:ext cx="8172450" cy="0"/>
          </a:xfrm>
          <a:prstGeom prst="line">
            <a:avLst/>
          </a:prstGeom>
          <a:ln w="28575">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useBgFill="1">
        <p:nvSpPr>
          <p:cNvPr id="48" name="Rectangle 47"/>
          <p:cNvSpPr/>
          <p:nvPr/>
        </p:nvSpPr>
        <p:spPr>
          <a:xfrm>
            <a:off x="1987665" y="4338029"/>
            <a:ext cx="1417386" cy="338554"/>
          </a:xfrm>
          <a:prstGeom prst="rect">
            <a:avLst/>
          </a:prstGeom>
        </p:spPr>
        <p:txBody>
          <a:bodyPr wrap="square">
            <a:spAutoFit/>
          </a:bodyPr>
          <a:lstStyle/>
          <a:p>
            <a:pPr algn="ctr"/>
            <a:endParaRPr lang="en-US" sz="1600" dirty="0">
              <a:solidFill>
                <a:srgbClr val="FFC000"/>
              </a:solidFill>
              <a:latin typeface="Calibri"/>
            </a:endParaRPr>
          </a:p>
        </p:txBody>
      </p:sp>
      <p:sp useBgFill="1">
        <p:nvSpPr>
          <p:cNvPr id="57" name="Rectangle 56"/>
          <p:cNvSpPr/>
          <p:nvPr/>
        </p:nvSpPr>
        <p:spPr>
          <a:xfrm>
            <a:off x="1535262" y="3069410"/>
            <a:ext cx="1291251" cy="338554"/>
          </a:xfrm>
          <a:prstGeom prst="rect">
            <a:avLst/>
          </a:prstGeom>
        </p:spPr>
        <p:txBody>
          <a:bodyPr wrap="none">
            <a:spAutoFit/>
          </a:bodyPr>
          <a:lstStyle/>
          <a:p>
            <a:pPr algn="ctr"/>
            <a:r>
              <a:rPr lang="en-US" sz="1600" dirty="0">
                <a:solidFill>
                  <a:prstClr val="white"/>
                </a:solidFill>
                <a:latin typeface="Calibri"/>
              </a:rPr>
              <a:t>sulfonamides</a:t>
            </a:r>
          </a:p>
        </p:txBody>
      </p:sp>
      <p:cxnSp>
        <p:nvCxnSpPr>
          <p:cNvPr id="105" name="Straight Arrow Connector 104"/>
          <p:cNvCxnSpPr/>
          <p:nvPr/>
        </p:nvCxnSpPr>
        <p:spPr>
          <a:xfrm flipV="1">
            <a:off x="2981325" y="2275632"/>
            <a:ext cx="1216768" cy="1491506"/>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V="1">
            <a:off x="2324100" y="2221238"/>
            <a:ext cx="1048270" cy="902963"/>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V="1">
            <a:off x="3252789" y="2221238"/>
            <a:ext cx="700529" cy="693413"/>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4576764" y="2240290"/>
            <a:ext cx="575117" cy="707699"/>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2675715" y="4724207"/>
            <a:ext cx="1347645" cy="338554"/>
          </a:xfrm>
          <a:prstGeom prst="rect">
            <a:avLst/>
          </a:prstGeom>
        </p:spPr>
        <p:txBody>
          <a:bodyPr wrap="square">
            <a:spAutoFit/>
          </a:bodyPr>
          <a:lstStyle/>
          <a:p>
            <a:pPr algn="ctr"/>
            <a:r>
              <a:rPr lang="en-US" sz="1600" dirty="0">
                <a:solidFill>
                  <a:prstClr val="white"/>
                </a:solidFill>
                <a:latin typeface="Calibri"/>
              </a:rPr>
              <a:t>erythromycin</a:t>
            </a:r>
          </a:p>
        </p:txBody>
      </p:sp>
      <p:cxnSp>
        <p:nvCxnSpPr>
          <p:cNvPr id="122" name="Straight Arrow Connector 121"/>
          <p:cNvCxnSpPr/>
          <p:nvPr/>
        </p:nvCxnSpPr>
        <p:spPr>
          <a:xfrm flipV="1">
            <a:off x="5591266" y="2275633"/>
            <a:ext cx="117486" cy="373583"/>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useBgFill="1">
        <p:nvSpPr>
          <p:cNvPr id="124" name="Rectangle 123"/>
          <p:cNvSpPr/>
          <p:nvPr/>
        </p:nvSpPr>
        <p:spPr>
          <a:xfrm>
            <a:off x="4876801" y="4330705"/>
            <a:ext cx="1199008" cy="338554"/>
          </a:xfrm>
          <a:prstGeom prst="rect">
            <a:avLst/>
          </a:prstGeom>
        </p:spPr>
        <p:txBody>
          <a:bodyPr wrap="square">
            <a:spAutoFit/>
          </a:bodyPr>
          <a:lstStyle/>
          <a:p>
            <a:pPr algn="ctr"/>
            <a:r>
              <a:rPr lang="en-US" sz="1600" dirty="0" err="1">
                <a:solidFill>
                  <a:prstClr val="white"/>
                </a:solidFill>
                <a:latin typeface="Calibri"/>
              </a:rPr>
              <a:t>carbenicillin</a:t>
            </a:r>
            <a:endParaRPr lang="en-US" sz="1600" dirty="0">
              <a:solidFill>
                <a:prstClr val="white"/>
              </a:solidFill>
              <a:latin typeface="Calibri"/>
            </a:endParaRPr>
          </a:p>
        </p:txBody>
      </p:sp>
      <p:sp useBgFill="1">
        <p:nvSpPr>
          <p:cNvPr id="129" name="Rectangle 128"/>
          <p:cNvSpPr/>
          <p:nvPr/>
        </p:nvSpPr>
        <p:spPr>
          <a:xfrm>
            <a:off x="5502372" y="4633037"/>
            <a:ext cx="1181049" cy="338554"/>
          </a:xfrm>
          <a:prstGeom prst="rect">
            <a:avLst/>
          </a:prstGeom>
        </p:spPr>
        <p:txBody>
          <a:bodyPr wrap="square">
            <a:spAutoFit/>
          </a:bodyPr>
          <a:lstStyle/>
          <a:p>
            <a:pPr algn="ctr"/>
            <a:r>
              <a:rPr lang="en-US" sz="1600" dirty="0">
                <a:solidFill>
                  <a:prstClr val="white"/>
                </a:solidFill>
                <a:latin typeface="Calibri"/>
              </a:rPr>
              <a:t>clindamycin</a:t>
            </a:r>
          </a:p>
        </p:txBody>
      </p:sp>
      <p:cxnSp>
        <p:nvCxnSpPr>
          <p:cNvPr id="153" name="Straight Arrow Connector 152"/>
          <p:cNvCxnSpPr/>
          <p:nvPr/>
        </p:nvCxnSpPr>
        <p:spPr>
          <a:xfrm flipV="1">
            <a:off x="6075808" y="2275635"/>
            <a:ext cx="125828" cy="2411315"/>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flipV="1">
            <a:off x="6309815" y="2257142"/>
            <a:ext cx="24118" cy="1364064"/>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useBgFill="1">
        <p:nvSpPr>
          <p:cNvPr id="165" name="Rectangle 164"/>
          <p:cNvSpPr/>
          <p:nvPr/>
        </p:nvSpPr>
        <p:spPr>
          <a:xfrm>
            <a:off x="6122158" y="4061158"/>
            <a:ext cx="940493" cy="338554"/>
          </a:xfrm>
          <a:prstGeom prst="rect">
            <a:avLst/>
          </a:prstGeom>
        </p:spPr>
        <p:txBody>
          <a:bodyPr wrap="square">
            <a:spAutoFit/>
          </a:bodyPr>
          <a:lstStyle/>
          <a:p>
            <a:pPr algn="ctr"/>
            <a:r>
              <a:rPr lang="en-US" sz="1600" dirty="0" err="1">
                <a:solidFill>
                  <a:prstClr val="white"/>
                </a:solidFill>
                <a:latin typeface="Calibri"/>
              </a:rPr>
              <a:t>cefazolin</a:t>
            </a:r>
            <a:endParaRPr lang="en-US" sz="1600" dirty="0">
              <a:solidFill>
                <a:prstClr val="white"/>
              </a:solidFill>
              <a:latin typeface="Calibri"/>
            </a:endParaRPr>
          </a:p>
        </p:txBody>
      </p:sp>
      <p:cxnSp>
        <p:nvCxnSpPr>
          <p:cNvPr id="170" name="Straight Arrow Connector 169"/>
          <p:cNvCxnSpPr/>
          <p:nvPr/>
        </p:nvCxnSpPr>
        <p:spPr>
          <a:xfrm flipH="1" flipV="1">
            <a:off x="6599781" y="2284105"/>
            <a:ext cx="219500" cy="516068"/>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8" name="Rectangle 187"/>
          <p:cNvSpPr/>
          <p:nvPr/>
        </p:nvSpPr>
        <p:spPr>
          <a:xfrm>
            <a:off x="7394522" y="3467126"/>
            <a:ext cx="1131169" cy="338554"/>
          </a:xfrm>
          <a:prstGeom prst="rect">
            <a:avLst/>
          </a:prstGeom>
          <a:noFill/>
        </p:spPr>
        <p:txBody>
          <a:bodyPr wrap="square">
            <a:spAutoFit/>
          </a:bodyPr>
          <a:lstStyle/>
          <a:p>
            <a:pPr algn="ctr"/>
            <a:r>
              <a:rPr lang="en-US" sz="1600" dirty="0">
                <a:solidFill>
                  <a:prstClr val="white"/>
                </a:solidFill>
                <a:latin typeface="Calibri"/>
              </a:rPr>
              <a:t>tobramycin</a:t>
            </a:r>
          </a:p>
        </p:txBody>
      </p:sp>
      <p:sp>
        <p:nvSpPr>
          <p:cNvPr id="189" name="Rectangle 188"/>
          <p:cNvSpPr/>
          <p:nvPr/>
        </p:nvSpPr>
        <p:spPr>
          <a:xfrm>
            <a:off x="7349999" y="3041660"/>
            <a:ext cx="1053772" cy="338554"/>
          </a:xfrm>
          <a:prstGeom prst="rect">
            <a:avLst/>
          </a:prstGeom>
          <a:noFill/>
        </p:spPr>
        <p:txBody>
          <a:bodyPr wrap="square">
            <a:spAutoFit/>
          </a:bodyPr>
          <a:lstStyle/>
          <a:p>
            <a:pPr algn="ctr"/>
            <a:r>
              <a:rPr lang="en-US" sz="1600" dirty="0" err="1">
                <a:solidFill>
                  <a:prstClr val="white"/>
                </a:solidFill>
                <a:latin typeface="Calibri"/>
              </a:rPr>
              <a:t>ticarcillin</a:t>
            </a:r>
            <a:endParaRPr lang="en-US" sz="1600" dirty="0">
              <a:solidFill>
                <a:prstClr val="white"/>
              </a:solidFill>
              <a:latin typeface="Calibri"/>
            </a:endParaRPr>
          </a:p>
        </p:txBody>
      </p:sp>
      <p:cxnSp>
        <p:nvCxnSpPr>
          <p:cNvPr id="200" name="Straight Arrow Connector 199"/>
          <p:cNvCxnSpPr/>
          <p:nvPr/>
        </p:nvCxnSpPr>
        <p:spPr>
          <a:xfrm flipH="1" flipV="1">
            <a:off x="6819282" y="2275634"/>
            <a:ext cx="895968" cy="793777"/>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9" name="Rectangle 208"/>
          <p:cNvSpPr/>
          <p:nvPr/>
        </p:nvSpPr>
        <p:spPr>
          <a:xfrm>
            <a:off x="7654057" y="2661132"/>
            <a:ext cx="958720" cy="338554"/>
          </a:xfrm>
          <a:prstGeom prst="rect">
            <a:avLst/>
          </a:prstGeom>
          <a:noFill/>
        </p:spPr>
        <p:txBody>
          <a:bodyPr wrap="square">
            <a:spAutoFit/>
          </a:bodyPr>
          <a:lstStyle/>
          <a:p>
            <a:pPr algn="ctr"/>
            <a:r>
              <a:rPr lang="en-US" sz="1600" dirty="0" err="1">
                <a:solidFill>
                  <a:prstClr val="white"/>
                </a:solidFill>
                <a:latin typeface="Calibri"/>
              </a:rPr>
              <a:t>amikacin</a:t>
            </a:r>
            <a:endParaRPr lang="en-US" sz="1600" dirty="0">
              <a:solidFill>
                <a:prstClr val="white"/>
              </a:solidFill>
              <a:latin typeface="Calibri"/>
            </a:endParaRPr>
          </a:p>
        </p:txBody>
      </p:sp>
      <p:cxnSp>
        <p:nvCxnSpPr>
          <p:cNvPr id="210" name="Straight Arrow Connector 209"/>
          <p:cNvCxnSpPr/>
          <p:nvPr/>
        </p:nvCxnSpPr>
        <p:spPr>
          <a:xfrm flipH="1" flipV="1">
            <a:off x="6991042" y="2267761"/>
            <a:ext cx="815883" cy="442295"/>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514532" y="2825088"/>
            <a:ext cx="850711" cy="21381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9" name="Rectangle 168"/>
          <p:cNvSpPr/>
          <p:nvPr/>
        </p:nvSpPr>
        <p:spPr>
          <a:xfrm>
            <a:off x="6410365" y="2762758"/>
            <a:ext cx="1113841" cy="338554"/>
          </a:xfrm>
          <a:prstGeom prst="rect">
            <a:avLst/>
          </a:prstGeom>
          <a:noFill/>
        </p:spPr>
        <p:txBody>
          <a:bodyPr wrap="square">
            <a:spAutoFit/>
          </a:bodyPr>
          <a:lstStyle/>
          <a:p>
            <a:pPr algn="ctr"/>
            <a:r>
              <a:rPr lang="en-US" sz="1600" dirty="0">
                <a:solidFill>
                  <a:prstClr val="white"/>
                </a:solidFill>
                <a:latin typeface="Calibri"/>
              </a:rPr>
              <a:t>amoxicillin</a:t>
            </a:r>
          </a:p>
        </p:txBody>
      </p:sp>
      <p:sp>
        <p:nvSpPr>
          <p:cNvPr id="119" name="Rectangle 118"/>
          <p:cNvSpPr/>
          <p:nvPr/>
        </p:nvSpPr>
        <p:spPr>
          <a:xfrm>
            <a:off x="6273422" y="3252718"/>
            <a:ext cx="982639" cy="21381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5" name="Rectangle 174"/>
          <p:cNvSpPr/>
          <p:nvPr/>
        </p:nvSpPr>
        <p:spPr>
          <a:xfrm>
            <a:off x="6175470" y="3173887"/>
            <a:ext cx="1174564" cy="338554"/>
          </a:xfrm>
          <a:prstGeom prst="rect">
            <a:avLst/>
          </a:prstGeom>
          <a:noFill/>
        </p:spPr>
        <p:txBody>
          <a:bodyPr wrap="square">
            <a:spAutoFit/>
          </a:bodyPr>
          <a:lstStyle/>
          <a:p>
            <a:pPr algn="ctr"/>
            <a:r>
              <a:rPr lang="en-US" sz="1600" dirty="0">
                <a:solidFill>
                  <a:prstClr val="white"/>
                </a:solidFill>
                <a:latin typeface="Calibri"/>
              </a:rPr>
              <a:t>minocycline</a:t>
            </a:r>
          </a:p>
        </p:txBody>
      </p:sp>
      <p:sp>
        <p:nvSpPr>
          <p:cNvPr id="120" name="Rectangle 119"/>
          <p:cNvSpPr/>
          <p:nvPr/>
        </p:nvSpPr>
        <p:spPr>
          <a:xfrm>
            <a:off x="5140657" y="2670413"/>
            <a:ext cx="800668" cy="21381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1" name="Rectangle 120"/>
          <p:cNvSpPr/>
          <p:nvPr/>
        </p:nvSpPr>
        <p:spPr>
          <a:xfrm>
            <a:off x="5077244" y="2592278"/>
            <a:ext cx="992630" cy="338554"/>
          </a:xfrm>
          <a:prstGeom prst="rect">
            <a:avLst/>
          </a:prstGeom>
          <a:noFill/>
          <a:ln>
            <a:noFill/>
          </a:ln>
        </p:spPr>
        <p:txBody>
          <a:bodyPr wrap="square">
            <a:spAutoFit/>
          </a:bodyPr>
          <a:lstStyle/>
          <a:p>
            <a:pPr algn="ctr"/>
            <a:r>
              <a:rPr lang="en-US" sz="1600" dirty="0">
                <a:solidFill>
                  <a:prstClr val="white"/>
                </a:solidFill>
                <a:latin typeface="Calibri"/>
              </a:rPr>
              <a:t>ampicillin</a:t>
            </a:r>
          </a:p>
        </p:txBody>
      </p:sp>
      <p:sp>
        <p:nvSpPr>
          <p:cNvPr id="123" name="Rectangle 122"/>
          <p:cNvSpPr/>
          <p:nvPr/>
        </p:nvSpPr>
        <p:spPr>
          <a:xfrm>
            <a:off x="3933826" y="2925172"/>
            <a:ext cx="1047749" cy="21381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8" name="Rectangle 57"/>
          <p:cNvSpPr/>
          <p:nvPr/>
        </p:nvSpPr>
        <p:spPr>
          <a:xfrm>
            <a:off x="3925787" y="2860135"/>
            <a:ext cx="1155664" cy="338554"/>
          </a:xfrm>
          <a:prstGeom prst="rect">
            <a:avLst/>
          </a:prstGeom>
          <a:noFill/>
        </p:spPr>
        <p:txBody>
          <a:bodyPr wrap="square">
            <a:spAutoFit/>
          </a:bodyPr>
          <a:lstStyle/>
          <a:p>
            <a:pPr algn="ctr"/>
            <a:r>
              <a:rPr lang="en-US" sz="1600" dirty="0">
                <a:solidFill>
                  <a:prstClr val="white"/>
                </a:solidFill>
                <a:latin typeface="Calibri"/>
              </a:rPr>
              <a:t>tetracycline</a:t>
            </a:r>
          </a:p>
        </p:txBody>
      </p:sp>
      <p:sp>
        <p:nvSpPr>
          <p:cNvPr id="127" name="Rectangle 126"/>
          <p:cNvSpPr/>
          <p:nvPr/>
        </p:nvSpPr>
        <p:spPr>
          <a:xfrm>
            <a:off x="5263487" y="3102592"/>
            <a:ext cx="787020" cy="21381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6" name="Rectangle 125"/>
          <p:cNvSpPr/>
          <p:nvPr/>
        </p:nvSpPr>
        <p:spPr>
          <a:xfrm>
            <a:off x="5125523" y="3017832"/>
            <a:ext cx="1127230" cy="338554"/>
          </a:xfrm>
          <a:prstGeom prst="rect">
            <a:avLst/>
          </a:prstGeom>
          <a:noFill/>
        </p:spPr>
        <p:txBody>
          <a:bodyPr wrap="square">
            <a:spAutoFit/>
          </a:bodyPr>
          <a:lstStyle/>
          <a:p>
            <a:pPr algn="ctr"/>
            <a:r>
              <a:rPr lang="en-US" sz="1600" dirty="0">
                <a:solidFill>
                  <a:prstClr val="white"/>
                </a:solidFill>
                <a:latin typeface="Calibri"/>
              </a:rPr>
              <a:t>gentamicin</a:t>
            </a:r>
          </a:p>
        </p:txBody>
      </p:sp>
      <p:sp>
        <p:nvSpPr>
          <p:cNvPr id="130" name="Rectangle 129"/>
          <p:cNvSpPr/>
          <p:nvPr/>
        </p:nvSpPr>
        <p:spPr>
          <a:xfrm>
            <a:off x="4562901" y="3284562"/>
            <a:ext cx="486772" cy="21381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6" name="Rectangle 115"/>
          <p:cNvSpPr/>
          <p:nvPr/>
        </p:nvSpPr>
        <p:spPr>
          <a:xfrm>
            <a:off x="4375015" y="3228787"/>
            <a:ext cx="767346" cy="338554"/>
          </a:xfrm>
          <a:prstGeom prst="rect">
            <a:avLst/>
          </a:prstGeom>
          <a:noFill/>
        </p:spPr>
        <p:txBody>
          <a:bodyPr wrap="square">
            <a:spAutoFit/>
          </a:bodyPr>
          <a:lstStyle/>
          <a:p>
            <a:pPr algn="ctr"/>
            <a:r>
              <a:rPr lang="en-US" sz="1600" dirty="0" err="1">
                <a:solidFill>
                  <a:prstClr val="white"/>
                </a:solidFill>
                <a:latin typeface="Calibri"/>
              </a:rPr>
              <a:t>colistin</a:t>
            </a:r>
            <a:endParaRPr lang="en-US" sz="1600" dirty="0">
              <a:solidFill>
                <a:prstClr val="white"/>
              </a:solidFill>
              <a:latin typeface="Calibri"/>
            </a:endParaRPr>
          </a:p>
        </p:txBody>
      </p:sp>
      <p:sp>
        <p:nvSpPr>
          <p:cNvPr id="131" name="Rectangle 130"/>
          <p:cNvSpPr/>
          <p:nvPr/>
        </p:nvSpPr>
        <p:spPr>
          <a:xfrm>
            <a:off x="6059606" y="3680347"/>
            <a:ext cx="718783" cy="21381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6" name="Rectangle 155"/>
          <p:cNvSpPr/>
          <p:nvPr/>
        </p:nvSpPr>
        <p:spPr>
          <a:xfrm>
            <a:off x="5953235" y="3583632"/>
            <a:ext cx="923936" cy="338554"/>
          </a:xfrm>
          <a:prstGeom prst="rect">
            <a:avLst/>
          </a:prstGeom>
          <a:noFill/>
        </p:spPr>
        <p:txBody>
          <a:bodyPr wrap="square">
            <a:spAutoFit/>
          </a:bodyPr>
          <a:lstStyle/>
          <a:p>
            <a:pPr algn="ctr"/>
            <a:r>
              <a:rPr lang="en-US" sz="1600" dirty="0" err="1">
                <a:solidFill>
                  <a:prstClr val="white"/>
                </a:solidFill>
                <a:latin typeface="Calibri"/>
              </a:rPr>
              <a:t>cefalexin</a:t>
            </a:r>
            <a:endParaRPr lang="en-US" sz="1600" dirty="0">
              <a:solidFill>
                <a:prstClr val="white"/>
              </a:solidFill>
              <a:latin typeface="Calibri"/>
            </a:endParaRPr>
          </a:p>
        </p:txBody>
      </p:sp>
      <p:sp>
        <p:nvSpPr>
          <p:cNvPr id="132" name="Rectangle 131"/>
          <p:cNvSpPr/>
          <p:nvPr/>
        </p:nvSpPr>
        <p:spPr>
          <a:xfrm>
            <a:off x="5418161" y="3521123"/>
            <a:ext cx="495870" cy="21381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5" name="Rectangle 134"/>
          <p:cNvSpPr/>
          <p:nvPr/>
        </p:nvSpPr>
        <p:spPr>
          <a:xfrm>
            <a:off x="5059100" y="3450028"/>
            <a:ext cx="1063026" cy="338554"/>
          </a:xfrm>
          <a:prstGeom prst="rect">
            <a:avLst/>
          </a:prstGeom>
          <a:noFill/>
        </p:spPr>
        <p:txBody>
          <a:bodyPr wrap="square">
            <a:spAutoFit/>
          </a:bodyPr>
          <a:lstStyle/>
          <a:p>
            <a:pPr algn="ctr"/>
            <a:r>
              <a:rPr lang="en-US" sz="1600" dirty="0" err="1">
                <a:solidFill>
                  <a:prstClr val="white"/>
                </a:solidFill>
                <a:latin typeface="Calibri"/>
              </a:rPr>
              <a:t>cefalothin</a:t>
            </a:r>
            <a:endParaRPr lang="en-US" sz="1600" dirty="0">
              <a:solidFill>
                <a:prstClr val="white"/>
              </a:solidFill>
              <a:latin typeface="Calibri"/>
            </a:endParaRPr>
          </a:p>
        </p:txBody>
      </p:sp>
      <p:sp>
        <p:nvSpPr>
          <p:cNvPr id="133" name="Rectangle 132"/>
          <p:cNvSpPr/>
          <p:nvPr/>
        </p:nvSpPr>
        <p:spPr>
          <a:xfrm>
            <a:off x="5318077" y="3889613"/>
            <a:ext cx="495870" cy="21836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6" name="Rectangle 135"/>
          <p:cNvSpPr/>
          <p:nvPr/>
        </p:nvSpPr>
        <p:spPr>
          <a:xfrm>
            <a:off x="4999765" y="3806607"/>
            <a:ext cx="1174610" cy="338554"/>
          </a:xfrm>
          <a:prstGeom prst="rect">
            <a:avLst/>
          </a:prstGeom>
          <a:noFill/>
        </p:spPr>
        <p:txBody>
          <a:bodyPr wrap="square">
            <a:spAutoFit/>
          </a:bodyPr>
          <a:lstStyle/>
          <a:p>
            <a:pPr algn="ctr"/>
            <a:r>
              <a:rPr lang="en-US" sz="1600" dirty="0">
                <a:solidFill>
                  <a:prstClr val="white"/>
                </a:solidFill>
                <a:latin typeface="Calibri"/>
              </a:rPr>
              <a:t>doxycycline </a:t>
            </a:r>
          </a:p>
        </p:txBody>
      </p:sp>
      <p:sp>
        <p:nvSpPr>
          <p:cNvPr id="134" name="Rectangle 133"/>
          <p:cNvSpPr/>
          <p:nvPr/>
        </p:nvSpPr>
        <p:spPr>
          <a:xfrm>
            <a:off x="4494664" y="4135272"/>
            <a:ext cx="850711" cy="21381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0" name="Rectangle 139"/>
          <p:cNvSpPr/>
          <p:nvPr/>
        </p:nvSpPr>
        <p:spPr>
          <a:xfrm>
            <a:off x="4364856" y="4018006"/>
            <a:ext cx="1180556" cy="338554"/>
          </a:xfrm>
          <a:prstGeom prst="rect">
            <a:avLst/>
          </a:prstGeom>
          <a:noFill/>
        </p:spPr>
        <p:txBody>
          <a:bodyPr wrap="square">
            <a:spAutoFit/>
          </a:bodyPr>
          <a:lstStyle/>
          <a:p>
            <a:pPr algn="ctr"/>
            <a:r>
              <a:rPr lang="en-US" sz="1600" dirty="0">
                <a:solidFill>
                  <a:prstClr val="white"/>
                </a:solidFill>
                <a:latin typeface="Calibri"/>
              </a:rPr>
              <a:t>methicillin</a:t>
            </a:r>
          </a:p>
        </p:txBody>
      </p:sp>
      <p:sp>
        <p:nvSpPr>
          <p:cNvPr id="138" name="Rectangle 137"/>
          <p:cNvSpPr/>
          <p:nvPr/>
        </p:nvSpPr>
        <p:spPr>
          <a:xfrm>
            <a:off x="3621988" y="3386494"/>
            <a:ext cx="578538" cy="21381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9" name="Rectangle 148"/>
          <p:cNvSpPr/>
          <p:nvPr/>
        </p:nvSpPr>
        <p:spPr>
          <a:xfrm>
            <a:off x="3320667" y="3307459"/>
            <a:ext cx="1026543" cy="338554"/>
          </a:xfrm>
          <a:prstGeom prst="rect">
            <a:avLst/>
          </a:prstGeom>
          <a:noFill/>
        </p:spPr>
        <p:txBody>
          <a:bodyPr wrap="square">
            <a:spAutoFit/>
          </a:bodyPr>
          <a:lstStyle/>
          <a:p>
            <a:pPr algn="ctr"/>
            <a:r>
              <a:rPr lang="en-US" sz="1600" dirty="0">
                <a:solidFill>
                  <a:prstClr val="white"/>
                </a:solidFill>
                <a:latin typeface="Calibri"/>
              </a:rPr>
              <a:t>neomycin</a:t>
            </a:r>
          </a:p>
        </p:txBody>
      </p:sp>
      <p:sp>
        <p:nvSpPr>
          <p:cNvPr id="141" name="Rectangle 140"/>
          <p:cNvSpPr/>
          <p:nvPr/>
        </p:nvSpPr>
        <p:spPr>
          <a:xfrm>
            <a:off x="2750451" y="3753207"/>
            <a:ext cx="454713" cy="21381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6" name="Rectangle 105"/>
          <p:cNvSpPr/>
          <p:nvPr/>
        </p:nvSpPr>
        <p:spPr>
          <a:xfrm>
            <a:off x="2437977" y="3693570"/>
            <a:ext cx="1271875" cy="338554"/>
          </a:xfrm>
          <a:prstGeom prst="rect">
            <a:avLst/>
          </a:prstGeom>
          <a:noFill/>
        </p:spPr>
        <p:txBody>
          <a:bodyPr wrap="square">
            <a:spAutoFit/>
          </a:bodyPr>
          <a:lstStyle/>
          <a:p>
            <a:pPr algn="ctr"/>
            <a:r>
              <a:rPr lang="en-US" sz="1600" dirty="0">
                <a:solidFill>
                  <a:prstClr val="white"/>
                </a:solidFill>
                <a:latin typeface="Calibri"/>
              </a:rPr>
              <a:t>streptomycin</a:t>
            </a:r>
          </a:p>
        </p:txBody>
      </p:sp>
      <p:sp>
        <p:nvSpPr>
          <p:cNvPr id="143" name="Rectangle 142"/>
          <p:cNvSpPr/>
          <p:nvPr/>
        </p:nvSpPr>
        <p:spPr>
          <a:xfrm>
            <a:off x="3805239" y="3715106"/>
            <a:ext cx="981075" cy="21381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4" name="Rectangle 113"/>
          <p:cNvSpPr/>
          <p:nvPr/>
        </p:nvSpPr>
        <p:spPr>
          <a:xfrm>
            <a:off x="3729115" y="3614619"/>
            <a:ext cx="1164166" cy="338554"/>
          </a:xfrm>
          <a:prstGeom prst="rect">
            <a:avLst/>
          </a:prstGeom>
          <a:noFill/>
        </p:spPr>
        <p:txBody>
          <a:bodyPr wrap="none">
            <a:spAutoFit/>
          </a:bodyPr>
          <a:lstStyle/>
          <a:p>
            <a:pPr algn="ctr"/>
            <a:r>
              <a:rPr lang="en-US" sz="1600" dirty="0" err="1">
                <a:solidFill>
                  <a:prstClr val="white"/>
                </a:solidFill>
                <a:latin typeface="Calibri"/>
              </a:rPr>
              <a:t>vancomycin</a:t>
            </a:r>
            <a:endParaRPr lang="en-US" sz="1600" dirty="0">
              <a:solidFill>
                <a:prstClr val="white"/>
              </a:solidFill>
              <a:latin typeface="Calibri"/>
            </a:endParaRPr>
          </a:p>
        </p:txBody>
      </p:sp>
      <p:sp>
        <p:nvSpPr>
          <p:cNvPr id="144" name="Rectangle 143"/>
          <p:cNvSpPr/>
          <p:nvPr/>
        </p:nvSpPr>
        <p:spPr>
          <a:xfrm>
            <a:off x="3269563" y="4110392"/>
            <a:ext cx="583301" cy="21381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4" name="Rectangle 103"/>
          <p:cNvSpPr/>
          <p:nvPr/>
        </p:nvSpPr>
        <p:spPr>
          <a:xfrm>
            <a:off x="2824514" y="4032328"/>
            <a:ext cx="1579434" cy="338554"/>
          </a:xfrm>
          <a:prstGeom prst="rect">
            <a:avLst/>
          </a:prstGeom>
          <a:noFill/>
        </p:spPr>
        <p:txBody>
          <a:bodyPr wrap="square">
            <a:spAutoFit/>
          </a:bodyPr>
          <a:lstStyle/>
          <a:p>
            <a:pPr algn="ctr"/>
            <a:r>
              <a:rPr lang="en-US" sz="1600" dirty="0">
                <a:solidFill>
                  <a:prstClr val="white"/>
                </a:solidFill>
                <a:latin typeface="Calibri"/>
              </a:rPr>
              <a:t>chloramphenicol</a:t>
            </a:r>
          </a:p>
        </p:txBody>
      </p:sp>
      <p:sp>
        <p:nvSpPr>
          <p:cNvPr id="145" name="Rectangle 144"/>
          <p:cNvSpPr/>
          <p:nvPr/>
        </p:nvSpPr>
        <p:spPr>
          <a:xfrm>
            <a:off x="2702827" y="2943581"/>
            <a:ext cx="697599" cy="21381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2" name="Rectangle 111"/>
          <p:cNvSpPr/>
          <p:nvPr/>
        </p:nvSpPr>
        <p:spPr>
          <a:xfrm>
            <a:off x="2529994" y="2854131"/>
            <a:ext cx="949897" cy="338554"/>
          </a:xfrm>
          <a:prstGeom prst="rect">
            <a:avLst/>
          </a:prstGeom>
          <a:noFill/>
        </p:spPr>
        <p:txBody>
          <a:bodyPr wrap="square">
            <a:spAutoFit/>
          </a:bodyPr>
          <a:lstStyle/>
          <a:p>
            <a:pPr algn="ctr"/>
            <a:r>
              <a:rPr lang="en-US" sz="1600" dirty="0">
                <a:solidFill>
                  <a:prstClr val="white"/>
                </a:solidFill>
                <a:latin typeface="Calibri"/>
              </a:rPr>
              <a:t>penicillin</a:t>
            </a:r>
          </a:p>
        </p:txBody>
      </p:sp>
      <p:grpSp>
        <p:nvGrpSpPr>
          <p:cNvPr id="155" name="Group 154"/>
          <p:cNvGrpSpPr/>
          <p:nvPr/>
        </p:nvGrpSpPr>
        <p:grpSpPr>
          <a:xfrm>
            <a:off x="4732954" y="1079202"/>
            <a:ext cx="2486725" cy="510363"/>
            <a:chOff x="3619695" y="1079201"/>
            <a:chExt cx="2077595" cy="510363"/>
          </a:xfrm>
        </p:grpSpPr>
        <p:sp>
          <p:nvSpPr>
            <p:cNvPr id="158" name="Down Arrow 157"/>
            <p:cNvSpPr/>
            <p:nvPr/>
          </p:nvSpPr>
          <p:spPr>
            <a:xfrm rot="16200000">
              <a:off x="4403311" y="295585"/>
              <a:ext cx="510363" cy="2077595"/>
            </a:xfrm>
            <a:prstGeom prst="downArrow">
              <a:avLst/>
            </a:prstGeom>
            <a:solidFill>
              <a:srgbClr val="FFC0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59" name="Rectangle 158"/>
            <p:cNvSpPr/>
            <p:nvPr/>
          </p:nvSpPr>
          <p:spPr>
            <a:xfrm>
              <a:off x="3929657" y="1149717"/>
              <a:ext cx="1347917" cy="369332"/>
            </a:xfrm>
            <a:prstGeom prst="rect">
              <a:avLst/>
            </a:prstGeom>
          </p:spPr>
          <p:txBody>
            <a:bodyPr wrap="square">
              <a:spAutoFit/>
            </a:bodyPr>
            <a:lstStyle/>
            <a:p>
              <a:r>
                <a:rPr lang="en-US" dirty="0">
                  <a:solidFill>
                    <a:prstClr val="white"/>
                  </a:solidFill>
                  <a:latin typeface="Calibri"/>
                </a:rPr>
                <a:t>Antibiotic Era</a:t>
              </a:r>
            </a:p>
          </p:txBody>
        </p:sp>
      </p:grpSp>
      <p:sp>
        <p:nvSpPr>
          <p:cNvPr id="3" name="Rectangle 2"/>
          <p:cNvSpPr/>
          <p:nvPr/>
        </p:nvSpPr>
        <p:spPr>
          <a:xfrm>
            <a:off x="7452974" y="3497098"/>
            <a:ext cx="1053666" cy="29633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7" name="Rectangle 116"/>
          <p:cNvSpPr/>
          <p:nvPr/>
        </p:nvSpPr>
        <p:spPr>
          <a:xfrm>
            <a:off x="7670241" y="2696437"/>
            <a:ext cx="1053666" cy="29633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775"/>
            <a:ext cx="137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7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childTnLst>
                                </p:cTn>
                              </p:par>
                              <p:par>
                                <p:cTn id="8" presetID="10" presetClass="entr" presetSubtype="0" fill="hold"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fade">
                                      <p:cBhvr>
                                        <p:cTn id="10" dur="500"/>
                                        <p:tgtEl>
                                          <p:spTgt spid="1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9"/>
                                        </p:tgtEl>
                                        <p:attrNameLst>
                                          <p:attrName>style.visibility</p:attrName>
                                        </p:attrNameLst>
                                      </p:cBhvr>
                                      <p:to>
                                        <p:strVal val="visible"/>
                                      </p:to>
                                    </p:set>
                                    <p:animEffect transition="in" filter="fade">
                                      <p:cBhvr>
                                        <p:cTn id="13" dur="500"/>
                                        <p:tgtEl>
                                          <p:spTgt spid="129"/>
                                        </p:tgtEl>
                                      </p:cBhvr>
                                    </p:animEffect>
                                  </p:childTnLst>
                                </p:cTn>
                              </p:par>
                              <p:par>
                                <p:cTn id="14" presetID="10" presetClass="entr" presetSubtype="0" fill="hold" nodeType="withEffect">
                                  <p:stCondLst>
                                    <p:cond delay="0"/>
                                  </p:stCondLst>
                                  <p:childTnLst>
                                    <p:set>
                                      <p:cBhvr>
                                        <p:cTn id="15" dur="1" fill="hold">
                                          <p:stCondLst>
                                            <p:cond delay="0"/>
                                          </p:stCondLst>
                                        </p:cTn>
                                        <p:tgtEl>
                                          <p:spTgt spid="153"/>
                                        </p:tgtEl>
                                        <p:attrNameLst>
                                          <p:attrName>style.visibility</p:attrName>
                                        </p:attrNameLst>
                                      </p:cBhvr>
                                      <p:to>
                                        <p:strVal val="visible"/>
                                      </p:to>
                                    </p:set>
                                    <p:animEffect transition="in" filter="fade">
                                      <p:cBhvr>
                                        <p:cTn id="16" dur="500"/>
                                        <p:tgtEl>
                                          <p:spTgt spid="15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6"/>
                                        </p:tgtEl>
                                        <p:attrNameLst>
                                          <p:attrName>style.visibility</p:attrName>
                                        </p:attrNameLst>
                                      </p:cBhvr>
                                      <p:to>
                                        <p:strVal val="visible"/>
                                      </p:to>
                                    </p:set>
                                    <p:animEffect transition="in" filter="fade">
                                      <p:cBhvr>
                                        <p:cTn id="19" dur="500"/>
                                        <p:tgtEl>
                                          <p:spTgt spid="156"/>
                                        </p:tgtEl>
                                      </p:cBhvr>
                                    </p:animEffect>
                                  </p:childTnLst>
                                </p:cTn>
                              </p:par>
                              <p:par>
                                <p:cTn id="20" presetID="10" presetClass="entr" presetSubtype="0" fill="hold" nodeType="withEffect">
                                  <p:stCondLst>
                                    <p:cond delay="0"/>
                                  </p:stCondLst>
                                  <p:childTnLst>
                                    <p:set>
                                      <p:cBhvr>
                                        <p:cTn id="21" dur="1" fill="hold">
                                          <p:stCondLst>
                                            <p:cond delay="0"/>
                                          </p:stCondLst>
                                        </p:cTn>
                                        <p:tgtEl>
                                          <p:spTgt spid="157"/>
                                        </p:tgtEl>
                                        <p:attrNameLst>
                                          <p:attrName>style.visibility</p:attrName>
                                        </p:attrNameLst>
                                      </p:cBhvr>
                                      <p:to>
                                        <p:strVal val="visible"/>
                                      </p:to>
                                    </p:set>
                                    <p:animEffect transition="in" filter="fade">
                                      <p:cBhvr>
                                        <p:cTn id="22" dur="500"/>
                                        <p:tgtEl>
                                          <p:spTgt spid="1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5"/>
                                        </p:tgtEl>
                                        <p:attrNameLst>
                                          <p:attrName>style.visibility</p:attrName>
                                        </p:attrNameLst>
                                      </p:cBhvr>
                                      <p:to>
                                        <p:strVal val="visible"/>
                                      </p:to>
                                    </p:set>
                                    <p:animEffect transition="in" filter="fade">
                                      <p:cBhvr>
                                        <p:cTn id="25" dur="500"/>
                                        <p:tgtEl>
                                          <p:spTgt spid="165"/>
                                        </p:tgtEl>
                                      </p:cBhvr>
                                    </p:animEffect>
                                  </p:childTnLst>
                                </p:cTn>
                              </p:par>
                              <p:par>
                                <p:cTn id="26" presetID="10" presetClass="entr" presetSubtype="0" fill="hold" nodeType="withEffect">
                                  <p:stCondLst>
                                    <p:cond delay="0"/>
                                  </p:stCondLst>
                                  <p:childTnLst>
                                    <p:set>
                                      <p:cBhvr>
                                        <p:cTn id="27" dur="1" fill="hold">
                                          <p:stCondLst>
                                            <p:cond delay="0"/>
                                          </p:stCondLst>
                                        </p:cTn>
                                        <p:tgtEl>
                                          <p:spTgt spid="166"/>
                                        </p:tgtEl>
                                        <p:attrNameLst>
                                          <p:attrName>style.visibility</p:attrName>
                                        </p:attrNameLst>
                                      </p:cBhvr>
                                      <p:to>
                                        <p:strVal val="visible"/>
                                      </p:to>
                                    </p:set>
                                    <p:animEffect transition="in" filter="fade">
                                      <p:cBhvr>
                                        <p:cTn id="28" dur="500"/>
                                        <p:tgtEl>
                                          <p:spTgt spid="16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9"/>
                                        </p:tgtEl>
                                        <p:attrNameLst>
                                          <p:attrName>style.visibility</p:attrName>
                                        </p:attrNameLst>
                                      </p:cBhvr>
                                      <p:to>
                                        <p:strVal val="visible"/>
                                      </p:to>
                                    </p:set>
                                    <p:animEffect transition="in" filter="fade">
                                      <p:cBhvr>
                                        <p:cTn id="31" dur="500"/>
                                        <p:tgtEl>
                                          <p:spTgt spid="169"/>
                                        </p:tgtEl>
                                      </p:cBhvr>
                                    </p:animEffect>
                                  </p:childTnLst>
                                </p:cTn>
                              </p:par>
                              <p:par>
                                <p:cTn id="32" presetID="10" presetClass="entr" presetSubtype="0" fill="hold" nodeType="withEffect">
                                  <p:stCondLst>
                                    <p:cond delay="0"/>
                                  </p:stCondLst>
                                  <p:childTnLst>
                                    <p:set>
                                      <p:cBhvr>
                                        <p:cTn id="33" dur="1" fill="hold">
                                          <p:stCondLst>
                                            <p:cond delay="0"/>
                                          </p:stCondLst>
                                        </p:cTn>
                                        <p:tgtEl>
                                          <p:spTgt spid="170"/>
                                        </p:tgtEl>
                                        <p:attrNameLst>
                                          <p:attrName>style.visibility</p:attrName>
                                        </p:attrNameLst>
                                      </p:cBhvr>
                                      <p:to>
                                        <p:strVal val="visible"/>
                                      </p:to>
                                    </p:set>
                                    <p:animEffect transition="in" filter="fade">
                                      <p:cBhvr>
                                        <p:cTn id="34" dur="500"/>
                                        <p:tgtEl>
                                          <p:spTgt spid="17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5"/>
                                        </p:tgtEl>
                                        <p:attrNameLst>
                                          <p:attrName>style.visibility</p:attrName>
                                        </p:attrNameLst>
                                      </p:cBhvr>
                                      <p:to>
                                        <p:strVal val="visible"/>
                                      </p:to>
                                    </p:set>
                                    <p:animEffect transition="in" filter="fade">
                                      <p:cBhvr>
                                        <p:cTn id="37" dur="500"/>
                                        <p:tgtEl>
                                          <p:spTgt spid="175"/>
                                        </p:tgtEl>
                                      </p:cBhvr>
                                    </p:animEffect>
                                  </p:childTnLst>
                                </p:cTn>
                              </p:par>
                              <p:par>
                                <p:cTn id="38" presetID="10" presetClass="entr" presetSubtype="0" fill="hold" nodeType="withEffect">
                                  <p:stCondLst>
                                    <p:cond delay="0"/>
                                  </p:stCondLst>
                                  <p:childTnLst>
                                    <p:set>
                                      <p:cBhvr>
                                        <p:cTn id="39" dur="1" fill="hold">
                                          <p:stCondLst>
                                            <p:cond delay="0"/>
                                          </p:stCondLst>
                                        </p:cTn>
                                        <p:tgtEl>
                                          <p:spTgt spid="176"/>
                                        </p:tgtEl>
                                        <p:attrNameLst>
                                          <p:attrName>style.visibility</p:attrName>
                                        </p:attrNameLst>
                                      </p:cBhvr>
                                      <p:to>
                                        <p:strVal val="visible"/>
                                      </p:to>
                                    </p:set>
                                    <p:animEffect transition="in" filter="fade">
                                      <p:cBhvr>
                                        <p:cTn id="40" dur="500"/>
                                        <p:tgtEl>
                                          <p:spTgt spid="17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8"/>
                                        </p:tgtEl>
                                        <p:attrNameLst>
                                          <p:attrName>style.visibility</p:attrName>
                                        </p:attrNameLst>
                                      </p:cBhvr>
                                      <p:to>
                                        <p:strVal val="visible"/>
                                      </p:to>
                                    </p:set>
                                    <p:animEffect transition="in" filter="fade">
                                      <p:cBhvr>
                                        <p:cTn id="43" dur="500"/>
                                        <p:tgtEl>
                                          <p:spTgt spid="18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9"/>
                                        </p:tgtEl>
                                        <p:attrNameLst>
                                          <p:attrName>style.visibility</p:attrName>
                                        </p:attrNameLst>
                                      </p:cBhvr>
                                      <p:to>
                                        <p:strVal val="visible"/>
                                      </p:to>
                                    </p:set>
                                    <p:animEffect transition="in" filter="fade">
                                      <p:cBhvr>
                                        <p:cTn id="46" dur="500"/>
                                        <p:tgtEl>
                                          <p:spTgt spid="189"/>
                                        </p:tgtEl>
                                      </p:cBhvr>
                                    </p:animEffect>
                                  </p:childTnLst>
                                </p:cTn>
                              </p:par>
                              <p:par>
                                <p:cTn id="47" presetID="10" presetClass="entr" presetSubtype="0" fill="hold" nodeType="withEffect">
                                  <p:stCondLst>
                                    <p:cond delay="0"/>
                                  </p:stCondLst>
                                  <p:childTnLst>
                                    <p:set>
                                      <p:cBhvr>
                                        <p:cTn id="48" dur="1" fill="hold">
                                          <p:stCondLst>
                                            <p:cond delay="0"/>
                                          </p:stCondLst>
                                        </p:cTn>
                                        <p:tgtEl>
                                          <p:spTgt spid="200"/>
                                        </p:tgtEl>
                                        <p:attrNameLst>
                                          <p:attrName>style.visibility</p:attrName>
                                        </p:attrNameLst>
                                      </p:cBhvr>
                                      <p:to>
                                        <p:strVal val="visible"/>
                                      </p:to>
                                    </p:set>
                                    <p:animEffect transition="in" filter="fade">
                                      <p:cBhvr>
                                        <p:cTn id="49" dur="500"/>
                                        <p:tgtEl>
                                          <p:spTgt spid="200"/>
                                        </p:tgtEl>
                                      </p:cBhvr>
                                    </p:animEffect>
                                  </p:childTnLst>
                                </p:cTn>
                              </p:par>
                              <p:par>
                                <p:cTn id="50" presetID="10" presetClass="entr" presetSubtype="0" fill="hold" nodeType="with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500"/>
                                        <p:tgtEl>
                                          <p:spTgt spid="20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9"/>
                                        </p:tgtEl>
                                        <p:attrNameLst>
                                          <p:attrName>style.visibility</p:attrName>
                                        </p:attrNameLst>
                                      </p:cBhvr>
                                      <p:to>
                                        <p:strVal val="visible"/>
                                      </p:to>
                                    </p:set>
                                    <p:animEffect transition="in" filter="fade">
                                      <p:cBhvr>
                                        <p:cTn id="55" dur="500"/>
                                        <p:tgtEl>
                                          <p:spTgt spid="209"/>
                                        </p:tgtEl>
                                      </p:cBhvr>
                                    </p:animEffect>
                                  </p:childTnLst>
                                </p:cTn>
                              </p:par>
                              <p:par>
                                <p:cTn id="56" presetID="10" presetClass="entr" presetSubtype="0" fill="hold" nodeType="withEffect">
                                  <p:stCondLst>
                                    <p:cond delay="0"/>
                                  </p:stCondLst>
                                  <p:childTnLst>
                                    <p:set>
                                      <p:cBhvr>
                                        <p:cTn id="57" dur="1" fill="hold">
                                          <p:stCondLst>
                                            <p:cond delay="0"/>
                                          </p:stCondLst>
                                        </p:cTn>
                                        <p:tgtEl>
                                          <p:spTgt spid="210"/>
                                        </p:tgtEl>
                                        <p:attrNameLst>
                                          <p:attrName>style.visibility</p:attrName>
                                        </p:attrNameLst>
                                      </p:cBhvr>
                                      <p:to>
                                        <p:strVal val="visible"/>
                                      </p:to>
                                    </p:set>
                                    <p:animEffect transition="in" filter="fade">
                                      <p:cBhvr>
                                        <p:cTn id="58" dur="500"/>
                                        <p:tgtEl>
                                          <p:spTgt spid="21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500"/>
                                        <p:tgtEl>
                                          <p:spTgt spid="11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29" grpId="0" animBg="1"/>
      <p:bldP spid="165" grpId="0" animBg="1"/>
      <p:bldP spid="188" grpId="0"/>
      <p:bldP spid="189" grpId="0"/>
      <p:bldP spid="209" grpId="0"/>
      <p:bldP spid="169" grpId="0"/>
      <p:bldP spid="175" grpId="0"/>
      <p:bldP spid="156" grpId="0"/>
      <p:bldP spid="3" grpId="0" animBg="1"/>
      <p:bldP spid="1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286" y="400419"/>
            <a:ext cx="7495482" cy="877163"/>
          </a:xfrm>
        </p:spPr>
        <p:txBody>
          <a:bodyPr>
            <a:normAutofit fontScale="90000"/>
          </a:bodyPr>
          <a:lstStyle/>
          <a:p>
            <a:pPr algn="ctr"/>
            <a:r>
              <a:rPr lang="en-US" sz="6000" b="1" dirty="0" smtClean="0">
                <a:solidFill>
                  <a:srgbClr val="FFC000"/>
                </a:solidFill>
                <a:latin typeface="Arial" panose="020B0604020202020204" pitchFamily="34" charset="0"/>
                <a:cs typeface="Arial" panose="020B0604020202020204" pitchFamily="34" charset="0"/>
              </a:rPr>
              <a:t>Overview</a:t>
            </a:r>
            <a:endParaRPr lang="en-US" sz="6000" b="1" dirty="0">
              <a:solidFill>
                <a:srgbClr val="FFC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78772" y="2116890"/>
            <a:ext cx="10805080" cy="3786605"/>
          </a:xfrm>
        </p:spPr>
        <p:txBody>
          <a:bodyPr/>
          <a:lstStyle/>
          <a:p>
            <a:r>
              <a:rPr lang="en-US" b="0" dirty="0" smtClean="0">
                <a:latin typeface="Arial" panose="020B0604020202020204" pitchFamily="34" charset="0"/>
                <a:cs typeface="Arial" panose="020B0604020202020204" pitchFamily="34" charset="0"/>
              </a:rPr>
              <a:t>Introduction</a:t>
            </a:r>
          </a:p>
          <a:p>
            <a:r>
              <a:rPr lang="en-US" b="0" dirty="0" smtClean="0">
                <a:latin typeface="Arial" panose="020B0604020202020204" pitchFamily="34" charset="0"/>
                <a:cs typeface="Arial" panose="020B0604020202020204" pitchFamily="34" charset="0"/>
              </a:rPr>
              <a:t>Microbiology</a:t>
            </a:r>
          </a:p>
          <a:p>
            <a:r>
              <a:rPr lang="en-US" b="0" dirty="0" smtClean="0">
                <a:latin typeface="Arial" panose="020B0604020202020204" pitchFamily="34" charset="0"/>
                <a:cs typeface="Arial" panose="020B0604020202020204" pitchFamily="34" charset="0"/>
              </a:rPr>
              <a:t>Detection </a:t>
            </a:r>
          </a:p>
          <a:p>
            <a:r>
              <a:rPr lang="en-US" b="0" dirty="0" smtClean="0">
                <a:latin typeface="Arial" panose="020B0604020202020204" pitchFamily="34" charset="0"/>
                <a:cs typeface="Arial" panose="020B0604020202020204" pitchFamily="34" charset="0"/>
              </a:rPr>
              <a:t>Approach </a:t>
            </a:r>
          </a:p>
          <a:p>
            <a:r>
              <a:rPr lang="en-US" b="0" dirty="0" smtClean="0">
                <a:latin typeface="Arial" panose="020B0604020202020204" pitchFamily="34" charset="0"/>
                <a:cs typeface="Arial" panose="020B0604020202020204" pitchFamily="34" charset="0"/>
              </a:rPr>
              <a:t>Management</a:t>
            </a:r>
          </a:p>
          <a:p>
            <a:endParaRPr lang="en-US" b="0" dirty="0" smtClean="0">
              <a:latin typeface="Arial" panose="020B0604020202020204" pitchFamily="34" charset="0"/>
              <a:cs typeface="Arial" panose="020B0604020202020204" pitchFamily="34" charset="0"/>
            </a:endParaRPr>
          </a:p>
          <a:p>
            <a:endParaRPr lang="en-US" b="0" dirty="0" smtClean="0">
              <a:latin typeface="Arial" panose="020B0604020202020204" pitchFamily="34" charset="0"/>
              <a:cs typeface="Arial" panose="020B0604020202020204" pitchFamily="34" charset="0"/>
            </a:endParaRPr>
          </a:p>
          <a:p>
            <a:endParaRPr lang="en-US" b="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0782"/>
            <a:ext cx="137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03691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344699" y="2188723"/>
            <a:ext cx="13949" cy="332686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142368" y="2188723"/>
            <a:ext cx="13949" cy="332686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767210" y="2178997"/>
            <a:ext cx="1" cy="3336587"/>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Up Arrow 15"/>
          <p:cNvSpPr/>
          <p:nvPr/>
        </p:nvSpPr>
        <p:spPr>
          <a:xfrm rot="1532172">
            <a:off x="6393951" y="2712378"/>
            <a:ext cx="390418" cy="2691829"/>
          </a:xfrm>
          <a:prstGeom prst="up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a:xfrm>
            <a:off x="1981200" y="38100"/>
            <a:ext cx="8229600" cy="1143000"/>
          </a:xfrm>
        </p:spPr>
        <p:txBody>
          <a:bodyPr>
            <a:normAutofit/>
          </a:bodyPr>
          <a:lstStyle/>
          <a:p>
            <a:r>
              <a:rPr lang="en-US" sz="4400" b="1" dirty="0" smtClean="0">
                <a:latin typeface="Arial" panose="020B0604020202020204" pitchFamily="34" charset="0"/>
                <a:cs typeface="Arial" panose="020B0604020202020204" pitchFamily="34" charset="0"/>
              </a:rPr>
              <a:t>Further Change CF</a:t>
            </a:r>
            <a:endParaRPr lang="en-US" sz="4400" b="1" dirty="0">
              <a:latin typeface="Arial" panose="020B0604020202020204" pitchFamily="34" charset="0"/>
              <a:cs typeface="Arial" panose="020B0604020202020204" pitchFamily="34" charset="0"/>
            </a:endParaRPr>
          </a:p>
        </p:txBody>
      </p:sp>
      <p:cxnSp>
        <p:nvCxnSpPr>
          <p:cNvPr id="71" name="Straight Connector 70"/>
          <p:cNvCxnSpPr/>
          <p:nvPr/>
        </p:nvCxnSpPr>
        <p:spPr>
          <a:xfrm>
            <a:off x="1933575" y="1628775"/>
            <a:ext cx="8172450" cy="0"/>
          </a:xfrm>
          <a:prstGeom prst="line">
            <a:avLst/>
          </a:prstGeom>
          <a:ln w="28575">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7" name="Text Box 143"/>
          <p:cNvSpPr txBox="1">
            <a:spLocks noChangeArrowheads="1"/>
          </p:cNvSpPr>
          <p:nvPr/>
        </p:nvSpPr>
        <p:spPr bwMode="auto">
          <a:xfrm>
            <a:off x="1524000" y="6515100"/>
            <a:ext cx="27659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solidFill>
                  <a:prstClr val="white"/>
                </a:solidFill>
                <a:latin typeface="Calibri"/>
              </a:rPr>
              <a:t>Patrick Flume (various sources)</a:t>
            </a:r>
          </a:p>
        </p:txBody>
      </p:sp>
      <p:sp>
        <p:nvSpPr>
          <p:cNvPr id="236" name="Text Box 137"/>
          <p:cNvSpPr txBox="1">
            <a:spLocks noChangeArrowheads="1"/>
          </p:cNvSpPr>
          <p:nvPr/>
        </p:nvSpPr>
        <p:spPr bwMode="auto">
          <a:xfrm>
            <a:off x="3504351" y="3273612"/>
            <a:ext cx="157665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dirty="0">
                <a:solidFill>
                  <a:prstClr val="white"/>
                </a:solidFill>
                <a:latin typeface="Calibri"/>
              </a:rPr>
              <a:t>Predicted</a:t>
            </a:r>
          </a:p>
          <a:p>
            <a:pPr algn="ctr"/>
            <a:r>
              <a:rPr lang="en-US" altLang="en-US" sz="2000" dirty="0">
                <a:solidFill>
                  <a:prstClr val="white"/>
                </a:solidFill>
                <a:latin typeface="Calibri"/>
              </a:rPr>
              <a:t>Median</a:t>
            </a:r>
          </a:p>
          <a:p>
            <a:pPr algn="ctr"/>
            <a:r>
              <a:rPr lang="en-US" altLang="en-US" sz="2000" dirty="0">
                <a:solidFill>
                  <a:prstClr val="white"/>
                </a:solidFill>
                <a:latin typeface="Calibri"/>
              </a:rPr>
              <a:t>Survival (US),</a:t>
            </a:r>
          </a:p>
          <a:p>
            <a:pPr algn="ctr"/>
            <a:r>
              <a:rPr lang="en-US" altLang="en-US" sz="2000" dirty="0">
                <a:solidFill>
                  <a:prstClr val="white"/>
                </a:solidFill>
                <a:latin typeface="Calibri"/>
              </a:rPr>
              <a:t>years</a:t>
            </a:r>
            <a:endParaRPr lang="en-US" altLang="en-US" sz="1600" dirty="0">
              <a:solidFill>
                <a:prstClr val="white"/>
              </a:solidFill>
              <a:latin typeface="Calibri"/>
            </a:endParaRPr>
          </a:p>
        </p:txBody>
      </p:sp>
      <p:graphicFrame>
        <p:nvGraphicFramePr>
          <p:cNvPr id="45" name="Chart 44"/>
          <p:cNvGraphicFramePr>
            <a:graphicFrameLocks/>
          </p:cNvGraphicFramePr>
          <p:nvPr>
            <p:extLst/>
          </p:nvPr>
        </p:nvGraphicFramePr>
        <p:xfrm>
          <a:off x="5453974" y="2203535"/>
          <a:ext cx="2344366" cy="3604385"/>
        </p:xfrm>
        <a:graphic>
          <a:graphicData uri="http://schemas.openxmlformats.org/drawingml/2006/chart">
            <c:chart xmlns:c="http://schemas.openxmlformats.org/drawingml/2006/chart" xmlns:r="http://schemas.openxmlformats.org/officeDocument/2006/relationships" r:id="rId2"/>
          </a:graphicData>
        </a:graphic>
      </p:graphicFrame>
      <p:grpSp>
        <p:nvGrpSpPr>
          <p:cNvPr id="72" name="Group 71"/>
          <p:cNvGrpSpPr/>
          <p:nvPr/>
        </p:nvGrpSpPr>
        <p:grpSpPr>
          <a:xfrm>
            <a:off x="1955184" y="1624652"/>
            <a:ext cx="7948893" cy="578882"/>
            <a:chOff x="485775" y="1638300"/>
            <a:chExt cx="7948893" cy="578882"/>
          </a:xfrm>
        </p:grpSpPr>
        <p:cxnSp>
          <p:nvCxnSpPr>
            <p:cNvPr id="74" name="Straight Connector 73"/>
            <p:cNvCxnSpPr/>
            <p:nvPr/>
          </p:nvCxnSpPr>
          <p:spPr>
            <a:xfrm>
              <a:off x="885825"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285346"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684867"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084388"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483909"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883430"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282951"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682472"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081993"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481514"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881035"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280556"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5680077"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079598"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479119"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878640"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278161"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7677682"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8077200"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485775" y="1847850"/>
              <a:ext cx="652743" cy="369332"/>
            </a:xfrm>
            <a:prstGeom prst="rect">
              <a:avLst/>
            </a:prstGeom>
            <a:noFill/>
          </p:spPr>
          <p:txBody>
            <a:bodyPr wrap="none" rtlCol="0">
              <a:spAutoFit/>
            </a:bodyPr>
            <a:lstStyle/>
            <a:p>
              <a:r>
                <a:rPr lang="en-US" dirty="0">
                  <a:solidFill>
                    <a:prstClr val="white"/>
                  </a:solidFill>
                  <a:latin typeface="Calibri"/>
                </a:rPr>
                <a:t>1920</a:t>
              </a:r>
            </a:p>
          </p:txBody>
        </p:sp>
        <p:sp>
          <p:nvSpPr>
            <p:cNvPr id="94" name="TextBox 93"/>
            <p:cNvSpPr txBox="1"/>
            <p:nvPr/>
          </p:nvSpPr>
          <p:spPr>
            <a:xfrm>
              <a:off x="1296458" y="1847850"/>
              <a:ext cx="652743" cy="369332"/>
            </a:xfrm>
            <a:prstGeom prst="rect">
              <a:avLst/>
            </a:prstGeom>
            <a:noFill/>
          </p:spPr>
          <p:txBody>
            <a:bodyPr wrap="none" rtlCol="0">
              <a:spAutoFit/>
            </a:bodyPr>
            <a:lstStyle/>
            <a:p>
              <a:r>
                <a:rPr lang="en-US" dirty="0">
                  <a:solidFill>
                    <a:prstClr val="white"/>
                  </a:solidFill>
                  <a:latin typeface="Calibri"/>
                </a:rPr>
                <a:t>1930</a:t>
              </a:r>
            </a:p>
          </p:txBody>
        </p:sp>
        <p:sp>
          <p:nvSpPr>
            <p:cNvPr id="95" name="TextBox 94"/>
            <p:cNvSpPr txBox="1"/>
            <p:nvPr/>
          </p:nvSpPr>
          <p:spPr>
            <a:xfrm>
              <a:off x="2107141" y="1847850"/>
              <a:ext cx="652743" cy="369332"/>
            </a:xfrm>
            <a:prstGeom prst="rect">
              <a:avLst/>
            </a:prstGeom>
            <a:noFill/>
          </p:spPr>
          <p:txBody>
            <a:bodyPr wrap="none" rtlCol="0">
              <a:spAutoFit/>
            </a:bodyPr>
            <a:lstStyle/>
            <a:p>
              <a:r>
                <a:rPr lang="en-US" dirty="0">
                  <a:solidFill>
                    <a:prstClr val="white"/>
                  </a:solidFill>
                  <a:latin typeface="Calibri"/>
                </a:rPr>
                <a:t>1940</a:t>
              </a:r>
            </a:p>
          </p:txBody>
        </p:sp>
        <p:sp>
          <p:nvSpPr>
            <p:cNvPr id="96" name="TextBox 95"/>
            <p:cNvSpPr txBox="1"/>
            <p:nvPr/>
          </p:nvSpPr>
          <p:spPr>
            <a:xfrm>
              <a:off x="2917824" y="1847850"/>
              <a:ext cx="652743" cy="369332"/>
            </a:xfrm>
            <a:prstGeom prst="rect">
              <a:avLst/>
            </a:prstGeom>
            <a:noFill/>
          </p:spPr>
          <p:txBody>
            <a:bodyPr wrap="none" rtlCol="0">
              <a:spAutoFit/>
            </a:bodyPr>
            <a:lstStyle/>
            <a:p>
              <a:r>
                <a:rPr lang="en-US" dirty="0">
                  <a:solidFill>
                    <a:prstClr val="white"/>
                  </a:solidFill>
                  <a:latin typeface="Calibri"/>
                </a:rPr>
                <a:t>1950</a:t>
              </a:r>
            </a:p>
          </p:txBody>
        </p:sp>
        <p:sp>
          <p:nvSpPr>
            <p:cNvPr id="97" name="TextBox 96"/>
            <p:cNvSpPr txBox="1"/>
            <p:nvPr/>
          </p:nvSpPr>
          <p:spPr>
            <a:xfrm>
              <a:off x="3728507" y="1847850"/>
              <a:ext cx="652743" cy="369332"/>
            </a:xfrm>
            <a:prstGeom prst="rect">
              <a:avLst/>
            </a:prstGeom>
            <a:noFill/>
          </p:spPr>
          <p:txBody>
            <a:bodyPr wrap="none" rtlCol="0">
              <a:spAutoFit/>
            </a:bodyPr>
            <a:lstStyle/>
            <a:p>
              <a:r>
                <a:rPr lang="en-US" dirty="0">
                  <a:solidFill>
                    <a:prstClr val="white"/>
                  </a:solidFill>
                  <a:latin typeface="Calibri"/>
                </a:rPr>
                <a:t>1960</a:t>
              </a:r>
            </a:p>
          </p:txBody>
        </p:sp>
        <p:sp>
          <p:nvSpPr>
            <p:cNvPr id="98" name="TextBox 97"/>
            <p:cNvSpPr txBox="1"/>
            <p:nvPr/>
          </p:nvSpPr>
          <p:spPr>
            <a:xfrm>
              <a:off x="4539190" y="1847850"/>
              <a:ext cx="652743" cy="369332"/>
            </a:xfrm>
            <a:prstGeom prst="rect">
              <a:avLst/>
            </a:prstGeom>
            <a:noFill/>
          </p:spPr>
          <p:txBody>
            <a:bodyPr wrap="none" rtlCol="0">
              <a:spAutoFit/>
            </a:bodyPr>
            <a:lstStyle/>
            <a:p>
              <a:r>
                <a:rPr lang="en-US" dirty="0">
                  <a:solidFill>
                    <a:prstClr val="white"/>
                  </a:solidFill>
                  <a:latin typeface="Calibri"/>
                </a:rPr>
                <a:t>1970</a:t>
              </a:r>
            </a:p>
          </p:txBody>
        </p:sp>
        <p:sp>
          <p:nvSpPr>
            <p:cNvPr id="99" name="TextBox 98"/>
            <p:cNvSpPr txBox="1"/>
            <p:nvPr/>
          </p:nvSpPr>
          <p:spPr>
            <a:xfrm>
              <a:off x="5349873" y="1847850"/>
              <a:ext cx="652743" cy="369332"/>
            </a:xfrm>
            <a:prstGeom prst="rect">
              <a:avLst/>
            </a:prstGeom>
            <a:noFill/>
          </p:spPr>
          <p:txBody>
            <a:bodyPr wrap="none" rtlCol="0">
              <a:spAutoFit/>
            </a:bodyPr>
            <a:lstStyle/>
            <a:p>
              <a:r>
                <a:rPr lang="en-US" dirty="0">
                  <a:solidFill>
                    <a:prstClr val="white"/>
                  </a:solidFill>
                  <a:latin typeface="Calibri"/>
                </a:rPr>
                <a:t>1980</a:t>
              </a:r>
            </a:p>
          </p:txBody>
        </p:sp>
        <p:sp>
          <p:nvSpPr>
            <p:cNvPr id="100" name="TextBox 99"/>
            <p:cNvSpPr txBox="1"/>
            <p:nvPr/>
          </p:nvSpPr>
          <p:spPr>
            <a:xfrm>
              <a:off x="6160556" y="1847850"/>
              <a:ext cx="652743" cy="369332"/>
            </a:xfrm>
            <a:prstGeom prst="rect">
              <a:avLst/>
            </a:prstGeom>
            <a:noFill/>
          </p:spPr>
          <p:txBody>
            <a:bodyPr wrap="none" rtlCol="0">
              <a:spAutoFit/>
            </a:bodyPr>
            <a:lstStyle/>
            <a:p>
              <a:r>
                <a:rPr lang="en-US" dirty="0">
                  <a:solidFill>
                    <a:prstClr val="white"/>
                  </a:solidFill>
                  <a:latin typeface="Calibri"/>
                </a:rPr>
                <a:t>1990</a:t>
              </a:r>
            </a:p>
          </p:txBody>
        </p:sp>
        <p:sp>
          <p:nvSpPr>
            <p:cNvPr id="101" name="TextBox 100"/>
            <p:cNvSpPr txBox="1"/>
            <p:nvPr/>
          </p:nvSpPr>
          <p:spPr>
            <a:xfrm>
              <a:off x="6971239" y="1847850"/>
              <a:ext cx="652743" cy="369332"/>
            </a:xfrm>
            <a:prstGeom prst="rect">
              <a:avLst/>
            </a:prstGeom>
            <a:noFill/>
          </p:spPr>
          <p:txBody>
            <a:bodyPr wrap="none" rtlCol="0">
              <a:spAutoFit/>
            </a:bodyPr>
            <a:lstStyle/>
            <a:p>
              <a:r>
                <a:rPr lang="en-US" dirty="0">
                  <a:solidFill>
                    <a:prstClr val="white"/>
                  </a:solidFill>
                  <a:latin typeface="Calibri"/>
                </a:rPr>
                <a:t>2000</a:t>
              </a:r>
            </a:p>
          </p:txBody>
        </p:sp>
        <p:sp>
          <p:nvSpPr>
            <p:cNvPr id="102" name="TextBox 101"/>
            <p:cNvSpPr txBox="1"/>
            <p:nvPr/>
          </p:nvSpPr>
          <p:spPr>
            <a:xfrm>
              <a:off x="7781925" y="1847850"/>
              <a:ext cx="652743" cy="369332"/>
            </a:xfrm>
            <a:prstGeom prst="rect">
              <a:avLst/>
            </a:prstGeom>
            <a:noFill/>
          </p:spPr>
          <p:txBody>
            <a:bodyPr wrap="none" rtlCol="0">
              <a:spAutoFit/>
            </a:bodyPr>
            <a:lstStyle/>
            <a:p>
              <a:r>
                <a:rPr lang="en-US" dirty="0">
                  <a:solidFill>
                    <a:prstClr val="white"/>
                  </a:solidFill>
                  <a:latin typeface="Calibri"/>
                </a:rPr>
                <a:t>2010</a:t>
              </a:r>
            </a:p>
          </p:txBody>
        </p:sp>
      </p:grpSp>
      <p:grpSp>
        <p:nvGrpSpPr>
          <p:cNvPr id="50" name="Group 49"/>
          <p:cNvGrpSpPr/>
          <p:nvPr/>
        </p:nvGrpSpPr>
        <p:grpSpPr>
          <a:xfrm>
            <a:off x="4732954" y="1079202"/>
            <a:ext cx="2486725" cy="510363"/>
            <a:chOff x="3619695" y="1079201"/>
            <a:chExt cx="2077595" cy="510363"/>
          </a:xfrm>
        </p:grpSpPr>
        <p:sp>
          <p:nvSpPr>
            <p:cNvPr id="51" name="Down Arrow 50"/>
            <p:cNvSpPr/>
            <p:nvPr/>
          </p:nvSpPr>
          <p:spPr>
            <a:xfrm rot="16200000">
              <a:off x="4403311" y="295585"/>
              <a:ext cx="510363" cy="2077595"/>
            </a:xfrm>
            <a:prstGeom prst="downArrow">
              <a:avLst/>
            </a:prstGeom>
            <a:solidFill>
              <a:srgbClr val="FFC0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52" name="Rectangle 51"/>
            <p:cNvSpPr/>
            <p:nvPr/>
          </p:nvSpPr>
          <p:spPr>
            <a:xfrm>
              <a:off x="3929657" y="1149717"/>
              <a:ext cx="1347917" cy="369332"/>
            </a:xfrm>
            <a:prstGeom prst="rect">
              <a:avLst/>
            </a:prstGeom>
          </p:spPr>
          <p:txBody>
            <a:bodyPr wrap="square">
              <a:spAutoFit/>
            </a:bodyPr>
            <a:lstStyle/>
            <a:p>
              <a:r>
                <a:rPr lang="en-US" dirty="0">
                  <a:solidFill>
                    <a:prstClr val="white"/>
                  </a:solidFill>
                  <a:latin typeface="Calibri"/>
                </a:rPr>
                <a:t>Antibiotic Era</a:t>
              </a:r>
            </a:p>
          </p:txBody>
        </p:sp>
      </p:grpSp>
      <p:sp>
        <p:nvSpPr>
          <p:cNvPr id="3" name="TextBox 2"/>
          <p:cNvSpPr txBox="1"/>
          <p:nvPr/>
        </p:nvSpPr>
        <p:spPr>
          <a:xfrm>
            <a:off x="7772401" y="3143250"/>
            <a:ext cx="2571749" cy="1292662"/>
          </a:xfrm>
          <a:prstGeom prst="rect">
            <a:avLst/>
          </a:prstGeom>
          <a:noFill/>
        </p:spPr>
        <p:txBody>
          <a:bodyPr wrap="square" rtlCol="0">
            <a:spAutoFit/>
          </a:bodyPr>
          <a:lstStyle/>
          <a:p>
            <a:r>
              <a:rPr lang="en-US" sz="2600" dirty="0">
                <a:solidFill>
                  <a:prstClr val="white"/>
                </a:solidFill>
                <a:latin typeface="Calibri"/>
              </a:rPr>
              <a:t>1965-1980: Doubling of predicted survival </a:t>
            </a:r>
          </a:p>
        </p:txBody>
      </p:sp>
      <p:pic>
        <p:nvPicPr>
          <p:cNvPr id="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
            <a:ext cx="137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75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5" name="Straight Arrow Connector 154"/>
          <p:cNvCxnSpPr/>
          <p:nvPr/>
        </p:nvCxnSpPr>
        <p:spPr>
          <a:xfrm flipV="1">
            <a:off x="4722428" y="2241755"/>
            <a:ext cx="391797" cy="234778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981200" y="28575"/>
            <a:ext cx="8229600" cy="1143000"/>
          </a:xfrm>
        </p:spPr>
        <p:txBody>
          <a:bodyPr>
            <a:normAutofit/>
          </a:bodyPr>
          <a:lstStyle/>
          <a:p>
            <a:r>
              <a:rPr lang="en-US" sz="4400" b="1" dirty="0">
                <a:latin typeface="Arial" panose="020B0604020202020204" pitchFamily="34" charset="0"/>
                <a:cs typeface="Arial" panose="020B0604020202020204" pitchFamily="34" charset="0"/>
              </a:rPr>
              <a:t>Inhaled antibiotics </a:t>
            </a:r>
          </a:p>
        </p:txBody>
      </p:sp>
      <p:grpSp>
        <p:nvGrpSpPr>
          <p:cNvPr id="3" name="Group 2"/>
          <p:cNvGrpSpPr/>
          <p:nvPr/>
        </p:nvGrpSpPr>
        <p:grpSpPr>
          <a:xfrm>
            <a:off x="4743819" y="1079203"/>
            <a:ext cx="4003751" cy="510363"/>
            <a:chOff x="3219818" y="1079202"/>
            <a:chExt cx="2485657" cy="510363"/>
          </a:xfrm>
        </p:grpSpPr>
        <p:sp>
          <p:nvSpPr>
            <p:cNvPr id="74" name="Down Arrow 73"/>
            <p:cNvSpPr/>
            <p:nvPr/>
          </p:nvSpPr>
          <p:spPr>
            <a:xfrm rot="16200000">
              <a:off x="4207465" y="91555"/>
              <a:ext cx="510363" cy="2485657"/>
            </a:xfrm>
            <a:prstGeom prst="downArrow">
              <a:avLst/>
            </a:prstGeom>
            <a:solidFill>
              <a:srgbClr val="FFC0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75" name="Rectangle 74"/>
            <p:cNvSpPr/>
            <p:nvPr/>
          </p:nvSpPr>
          <p:spPr>
            <a:xfrm>
              <a:off x="3672010" y="1149717"/>
              <a:ext cx="1509823" cy="369332"/>
            </a:xfrm>
            <a:prstGeom prst="rect">
              <a:avLst/>
            </a:prstGeom>
          </p:spPr>
          <p:txBody>
            <a:bodyPr wrap="square">
              <a:spAutoFit/>
            </a:bodyPr>
            <a:lstStyle/>
            <a:p>
              <a:r>
                <a:rPr lang="en-US" dirty="0">
                  <a:solidFill>
                    <a:prstClr val="white"/>
                  </a:solidFill>
                  <a:latin typeface="Calibri"/>
                </a:rPr>
                <a:t>Antibiotic Era</a:t>
              </a:r>
            </a:p>
          </p:txBody>
        </p:sp>
      </p:grpSp>
      <p:grpSp>
        <p:nvGrpSpPr>
          <p:cNvPr id="4" name="Group 3"/>
          <p:cNvGrpSpPr/>
          <p:nvPr/>
        </p:nvGrpSpPr>
        <p:grpSpPr>
          <a:xfrm>
            <a:off x="1878984" y="1615128"/>
            <a:ext cx="8315325" cy="588407"/>
            <a:chOff x="409575" y="1628775"/>
            <a:chExt cx="8315325" cy="588407"/>
          </a:xfrm>
        </p:grpSpPr>
        <p:cxnSp>
          <p:nvCxnSpPr>
            <p:cNvPr id="5" name="Straight Connector 4"/>
            <p:cNvCxnSpPr/>
            <p:nvPr/>
          </p:nvCxnSpPr>
          <p:spPr>
            <a:xfrm>
              <a:off x="409575" y="1628775"/>
              <a:ext cx="8315325" cy="9525"/>
            </a:xfrm>
            <a:prstGeom prst="line">
              <a:avLst/>
            </a:prstGeom>
            <a:ln w="28575">
              <a:solidFill>
                <a:schemeClr val="bg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85825"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85346"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84867"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084388"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83909"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83430"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282951"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682472"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081993"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81514"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81035"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280556"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680077"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79598"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479119"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878640"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278161"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677682"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077200"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85775" y="1847850"/>
              <a:ext cx="652743" cy="369332"/>
            </a:xfrm>
            <a:prstGeom prst="rect">
              <a:avLst/>
            </a:prstGeom>
            <a:noFill/>
          </p:spPr>
          <p:txBody>
            <a:bodyPr wrap="none" rtlCol="0">
              <a:spAutoFit/>
            </a:bodyPr>
            <a:lstStyle/>
            <a:p>
              <a:r>
                <a:rPr lang="en-US" dirty="0">
                  <a:solidFill>
                    <a:prstClr val="white"/>
                  </a:solidFill>
                  <a:latin typeface="Calibri"/>
                </a:rPr>
                <a:t>1920</a:t>
              </a:r>
            </a:p>
          </p:txBody>
        </p:sp>
        <p:sp>
          <p:nvSpPr>
            <p:cNvPr id="26" name="TextBox 25"/>
            <p:cNvSpPr txBox="1"/>
            <p:nvPr/>
          </p:nvSpPr>
          <p:spPr>
            <a:xfrm>
              <a:off x="1296458" y="1847850"/>
              <a:ext cx="652743" cy="369332"/>
            </a:xfrm>
            <a:prstGeom prst="rect">
              <a:avLst/>
            </a:prstGeom>
            <a:noFill/>
          </p:spPr>
          <p:txBody>
            <a:bodyPr wrap="none" rtlCol="0">
              <a:spAutoFit/>
            </a:bodyPr>
            <a:lstStyle/>
            <a:p>
              <a:r>
                <a:rPr lang="en-US" dirty="0">
                  <a:solidFill>
                    <a:prstClr val="white"/>
                  </a:solidFill>
                  <a:latin typeface="Calibri"/>
                </a:rPr>
                <a:t>1930</a:t>
              </a:r>
            </a:p>
          </p:txBody>
        </p:sp>
        <p:sp>
          <p:nvSpPr>
            <p:cNvPr id="27" name="TextBox 26"/>
            <p:cNvSpPr txBox="1"/>
            <p:nvPr/>
          </p:nvSpPr>
          <p:spPr>
            <a:xfrm>
              <a:off x="2107141" y="1847850"/>
              <a:ext cx="652743" cy="369332"/>
            </a:xfrm>
            <a:prstGeom prst="rect">
              <a:avLst/>
            </a:prstGeom>
            <a:noFill/>
          </p:spPr>
          <p:txBody>
            <a:bodyPr wrap="none" rtlCol="0">
              <a:spAutoFit/>
            </a:bodyPr>
            <a:lstStyle/>
            <a:p>
              <a:r>
                <a:rPr lang="en-US" dirty="0">
                  <a:solidFill>
                    <a:prstClr val="white"/>
                  </a:solidFill>
                  <a:latin typeface="Calibri"/>
                </a:rPr>
                <a:t>1940</a:t>
              </a:r>
            </a:p>
          </p:txBody>
        </p:sp>
        <p:sp>
          <p:nvSpPr>
            <p:cNvPr id="28" name="TextBox 27"/>
            <p:cNvSpPr txBox="1"/>
            <p:nvPr/>
          </p:nvSpPr>
          <p:spPr>
            <a:xfrm>
              <a:off x="2917824" y="1847850"/>
              <a:ext cx="652743" cy="369332"/>
            </a:xfrm>
            <a:prstGeom prst="rect">
              <a:avLst/>
            </a:prstGeom>
            <a:noFill/>
          </p:spPr>
          <p:txBody>
            <a:bodyPr wrap="none" rtlCol="0">
              <a:spAutoFit/>
            </a:bodyPr>
            <a:lstStyle/>
            <a:p>
              <a:r>
                <a:rPr lang="en-US" dirty="0">
                  <a:solidFill>
                    <a:prstClr val="white"/>
                  </a:solidFill>
                  <a:latin typeface="Calibri"/>
                </a:rPr>
                <a:t>1950</a:t>
              </a:r>
            </a:p>
          </p:txBody>
        </p:sp>
        <p:sp>
          <p:nvSpPr>
            <p:cNvPr id="29" name="TextBox 28"/>
            <p:cNvSpPr txBox="1"/>
            <p:nvPr/>
          </p:nvSpPr>
          <p:spPr>
            <a:xfrm>
              <a:off x="3728507" y="1847850"/>
              <a:ext cx="652743" cy="369332"/>
            </a:xfrm>
            <a:prstGeom prst="rect">
              <a:avLst/>
            </a:prstGeom>
            <a:noFill/>
          </p:spPr>
          <p:txBody>
            <a:bodyPr wrap="none" rtlCol="0">
              <a:spAutoFit/>
            </a:bodyPr>
            <a:lstStyle/>
            <a:p>
              <a:r>
                <a:rPr lang="en-US" dirty="0">
                  <a:solidFill>
                    <a:prstClr val="white"/>
                  </a:solidFill>
                  <a:latin typeface="Calibri"/>
                </a:rPr>
                <a:t>1960</a:t>
              </a:r>
            </a:p>
          </p:txBody>
        </p:sp>
        <p:sp>
          <p:nvSpPr>
            <p:cNvPr id="30" name="TextBox 29"/>
            <p:cNvSpPr txBox="1"/>
            <p:nvPr/>
          </p:nvSpPr>
          <p:spPr>
            <a:xfrm>
              <a:off x="4539190" y="1847850"/>
              <a:ext cx="652743" cy="369332"/>
            </a:xfrm>
            <a:prstGeom prst="rect">
              <a:avLst/>
            </a:prstGeom>
            <a:noFill/>
          </p:spPr>
          <p:txBody>
            <a:bodyPr wrap="none" rtlCol="0">
              <a:spAutoFit/>
            </a:bodyPr>
            <a:lstStyle/>
            <a:p>
              <a:r>
                <a:rPr lang="en-US" dirty="0">
                  <a:solidFill>
                    <a:prstClr val="white"/>
                  </a:solidFill>
                  <a:latin typeface="Calibri"/>
                </a:rPr>
                <a:t>1970</a:t>
              </a:r>
            </a:p>
          </p:txBody>
        </p:sp>
        <p:sp>
          <p:nvSpPr>
            <p:cNvPr id="31" name="TextBox 30"/>
            <p:cNvSpPr txBox="1"/>
            <p:nvPr/>
          </p:nvSpPr>
          <p:spPr>
            <a:xfrm>
              <a:off x="5349873" y="1847850"/>
              <a:ext cx="652743" cy="369332"/>
            </a:xfrm>
            <a:prstGeom prst="rect">
              <a:avLst/>
            </a:prstGeom>
            <a:noFill/>
          </p:spPr>
          <p:txBody>
            <a:bodyPr wrap="none" rtlCol="0">
              <a:spAutoFit/>
            </a:bodyPr>
            <a:lstStyle/>
            <a:p>
              <a:r>
                <a:rPr lang="en-US" dirty="0">
                  <a:solidFill>
                    <a:prstClr val="white"/>
                  </a:solidFill>
                  <a:latin typeface="Calibri"/>
                </a:rPr>
                <a:t>1980</a:t>
              </a:r>
            </a:p>
          </p:txBody>
        </p:sp>
        <p:sp>
          <p:nvSpPr>
            <p:cNvPr id="32" name="TextBox 31"/>
            <p:cNvSpPr txBox="1"/>
            <p:nvPr/>
          </p:nvSpPr>
          <p:spPr>
            <a:xfrm>
              <a:off x="6160556" y="1847850"/>
              <a:ext cx="652743" cy="369332"/>
            </a:xfrm>
            <a:prstGeom prst="rect">
              <a:avLst/>
            </a:prstGeom>
            <a:noFill/>
          </p:spPr>
          <p:txBody>
            <a:bodyPr wrap="none" rtlCol="0">
              <a:spAutoFit/>
            </a:bodyPr>
            <a:lstStyle/>
            <a:p>
              <a:r>
                <a:rPr lang="en-US" dirty="0">
                  <a:solidFill>
                    <a:prstClr val="white"/>
                  </a:solidFill>
                  <a:latin typeface="Calibri"/>
                </a:rPr>
                <a:t>1990</a:t>
              </a:r>
            </a:p>
          </p:txBody>
        </p:sp>
        <p:sp>
          <p:nvSpPr>
            <p:cNvPr id="33" name="TextBox 32"/>
            <p:cNvSpPr txBox="1"/>
            <p:nvPr/>
          </p:nvSpPr>
          <p:spPr>
            <a:xfrm>
              <a:off x="6971239" y="1847850"/>
              <a:ext cx="652743" cy="369332"/>
            </a:xfrm>
            <a:prstGeom prst="rect">
              <a:avLst/>
            </a:prstGeom>
            <a:noFill/>
          </p:spPr>
          <p:txBody>
            <a:bodyPr wrap="none" rtlCol="0">
              <a:spAutoFit/>
            </a:bodyPr>
            <a:lstStyle/>
            <a:p>
              <a:r>
                <a:rPr lang="en-US" dirty="0">
                  <a:solidFill>
                    <a:prstClr val="white"/>
                  </a:solidFill>
                  <a:latin typeface="Calibri"/>
                </a:rPr>
                <a:t>2000</a:t>
              </a:r>
            </a:p>
          </p:txBody>
        </p:sp>
        <p:sp>
          <p:nvSpPr>
            <p:cNvPr id="34" name="TextBox 33"/>
            <p:cNvSpPr txBox="1"/>
            <p:nvPr/>
          </p:nvSpPr>
          <p:spPr>
            <a:xfrm>
              <a:off x="7781925" y="1847850"/>
              <a:ext cx="652743" cy="369332"/>
            </a:xfrm>
            <a:prstGeom prst="rect">
              <a:avLst/>
            </a:prstGeom>
            <a:noFill/>
          </p:spPr>
          <p:txBody>
            <a:bodyPr wrap="none" rtlCol="0">
              <a:spAutoFit/>
            </a:bodyPr>
            <a:lstStyle/>
            <a:p>
              <a:r>
                <a:rPr lang="en-US" dirty="0">
                  <a:solidFill>
                    <a:prstClr val="white"/>
                  </a:solidFill>
                  <a:latin typeface="Calibri"/>
                </a:rPr>
                <a:t>2010</a:t>
              </a:r>
            </a:p>
          </p:txBody>
        </p:sp>
      </p:grpSp>
      <p:sp>
        <p:nvSpPr>
          <p:cNvPr id="163" name="Rectangle 162"/>
          <p:cNvSpPr/>
          <p:nvPr/>
        </p:nvSpPr>
        <p:spPr>
          <a:xfrm>
            <a:off x="6007077" y="3534064"/>
            <a:ext cx="1091069" cy="307777"/>
          </a:xfrm>
          <a:prstGeom prst="rect">
            <a:avLst/>
          </a:prstGeom>
          <a:noFill/>
        </p:spPr>
        <p:txBody>
          <a:bodyPr wrap="none">
            <a:spAutoFit/>
          </a:bodyPr>
          <a:lstStyle/>
          <a:p>
            <a:pPr algn="ctr"/>
            <a:r>
              <a:rPr lang="en-US" sz="1400" dirty="0">
                <a:solidFill>
                  <a:prstClr val="white"/>
                </a:solidFill>
                <a:latin typeface="Myriad Pro" panose="020B0503030403020204" pitchFamily="34" charset="0"/>
              </a:rPr>
              <a:t>carbenicillin</a:t>
            </a:r>
          </a:p>
        </p:txBody>
      </p:sp>
      <p:cxnSp>
        <p:nvCxnSpPr>
          <p:cNvPr id="159" name="Straight Connector 158"/>
          <p:cNvCxnSpPr/>
          <p:nvPr/>
        </p:nvCxnSpPr>
        <p:spPr>
          <a:xfrm>
            <a:off x="6914920" y="3811836"/>
            <a:ext cx="3672" cy="52146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a:xfrm>
            <a:off x="6579076" y="4290497"/>
            <a:ext cx="1039388" cy="307777"/>
          </a:xfrm>
          <a:prstGeom prst="rect">
            <a:avLst/>
          </a:prstGeom>
          <a:solidFill>
            <a:schemeClr val="tx2">
              <a:lumMod val="75000"/>
            </a:schemeClr>
          </a:solidFill>
        </p:spPr>
        <p:txBody>
          <a:bodyPr wrap="none">
            <a:spAutoFit/>
          </a:bodyPr>
          <a:lstStyle/>
          <a:p>
            <a:pPr algn="ctr"/>
            <a:r>
              <a:rPr lang="en-US" sz="1400" dirty="0">
                <a:solidFill>
                  <a:prstClr val="white"/>
                </a:solidFill>
                <a:latin typeface="Myriad Pro" panose="020B0503030403020204" pitchFamily="34" charset="0"/>
              </a:rPr>
              <a:t>tobramycin</a:t>
            </a:r>
          </a:p>
        </p:txBody>
      </p:sp>
      <p:cxnSp>
        <p:nvCxnSpPr>
          <p:cNvPr id="137" name="Straight Arrow Connector 136"/>
          <p:cNvCxnSpPr/>
          <p:nvPr/>
        </p:nvCxnSpPr>
        <p:spPr>
          <a:xfrm flipH="1" flipV="1">
            <a:off x="6902824" y="2211296"/>
            <a:ext cx="8424" cy="1365514"/>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flipH="1" flipV="1">
            <a:off x="6639850" y="2168944"/>
            <a:ext cx="8600" cy="618707"/>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V="1">
            <a:off x="6807201" y="2222173"/>
            <a:ext cx="32305" cy="897545"/>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6780565" y="3908007"/>
            <a:ext cx="857928" cy="307777"/>
          </a:xfrm>
          <a:prstGeom prst="rect">
            <a:avLst/>
          </a:prstGeom>
          <a:solidFill>
            <a:schemeClr val="tx2">
              <a:lumMod val="75000"/>
            </a:schemeClr>
          </a:solidFill>
        </p:spPr>
        <p:txBody>
          <a:bodyPr wrap="none">
            <a:spAutoFit/>
          </a:bodyPr>
          <a:lstStyle/>
          <a:p>
            <a:pPr algn="ctr"/>
            <a:r>
              <a:rPr lang="en-US" sz="1400" dirty="0">
                <a:solidFill>
                  <a:prstClr val="white"/>
                </a:solidFill>
                <a:latin typeface="Myriad Pro" panose="020B0503030403020204" pitchFamily="34" charset="0"/>
              </a:rPr>
              <a:t>amikacin</a:t>
            </a:r>
          </a:p>
        </p:txBody>
      </p:sp>
      <p:cxnSp>
        <p:nvCxnSpPr>
          <p:cNvPr id="153" name="Straight Arrow Connector 152"/>
          <p:cNvCxnSpPr/>
          <p:nvPr/>
        </p:nvCxnSpPr>
        <p:spPr>
          <a:xfrm flipH="1" flipV="1">
            <a:off x="7022354" y="2229225"/>
            <a:ext cx="137458" cy="1715247"/>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1" name="Rectangle 130"/>
          <p:cNvSpPr/>
          <p:nvPr/>
        </p:nvSpPr>
        <p:spPr>
          <a:xfrm>
            <a:off x="6654824" y="3078771"/>
            <a:ext cx="856133" cy="307777"/>
          </a:xfrm>
          <a:prstGeom prst="rect">
            <a:avLst/>
          </a:prstGeom>
          <a:solidFill>
            <a:schemeClr val="tx2">
              <a:lumMod val="75000"/>
            </a:schemeClr>
          </a:solidFill>
        </p:spPr>
        <p:txBody>
          <a:bodyPr wrap="none">
            <a:spAutoFit/>
          </a:bodyPr>
          <a:lstStyle/>
          <a:p>
            <a:pPr algn="ctr"/>
            <a:r>
              <a:rPr lang="en-US" sz="1400" dirty="0" err="1">
                <a:solidFill>
                  <a:prstClr val="white"/>
                </a:solidFill>
                <a:latin typeface="Myriad Pro" panose="020B0503030403020204" pitchFamily="34" charset="0"/>
              </a:rPr>
              <a:t>ticarcillin</a:t>
            </a:r>
            <a:endParaRPr lang="en-US" sz="1400" dirty="0">
              <a:solidFill>
                <a:prstClr val="white"/>
              </a:solidFill>
              <a:latin typeface="Myriad Pro" panose="020B0503030403020204" pitchFamily="34" charset="0"/>
            </a:endParaRPr>
          </a:p>
        </p:txBody>
      </p:sp>
      <p:grpSp>
        <p:nvGrpSpPr>
          <p:cNvPr id="237" name="Group 236"/>
          <p:cNvGrpSpPr/>
          <p:nvPr/>
        </p:nvGrpSpPr>
        <p:grpSpPr>
          <a:xfrm>
            <a:off x="6360260" y="2145894"/>
            <a:ext cx="3970156" cy="3223205"/>
            <a:chOff x="4836260" y="2145893"/>
            <a:chExt cx="3970156" cy="3223205"/>
          </a:xfrm>
        </p:grpSpPr>
        <p:cxnSp>
          <p:nvCxnSpPr>
            <p:cNvPr id="195" name="Straight Arrow Connector 194"/>
            <p:cNvCxnSpPr/>
            <p:nvPr/>
          </p:nvCxnSpPr>
          <p:spPr>
            <a:xfrm flipH="1" flipV="1">
              <a:off x="6046840" y="2204885"/>
              <a:ext cx="405579" cy="1666567"/>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3" name="Rectangle 172"/>
            <p:cNvSpPr/>
            <p:nvPr/>
          </p:nvSpPr>
          <p:spPr>
            <a:xfrm>
              <a:off x="5638565" y="3335758"/>
              <a:ext cx="1071952" cy="307777"/>
            </a:xfrm>
            <a:prstGeom prst="rect">
              <a:avLst/>
            </a:prstGeom>
            <a:solidFill>
              <a:schemeClr val="tx2">
                <a:lumMod val="75000"/>
              </a:schemeClr>
            </a:solidFill>
          </p:spPr>
          <p:txBody>
            <a:bodyPr wrap="square">
              <a:spAutoFit/>
            </a:bodyPr>
            <a:lstStyle/>
            <a:p>
              <a:pPr algn="ctr"/>
              <a:r>
                <a:rPr lang="en-US" sz="1400" dirty="0">
                  <a:solidFill>
                    <a:prstClr val="white"/>
                  </a:solidFill>
                  <a:latin typeface="Myriad Pro" panose="020B0503030403020204" pitchFamily="34" charset="0"/>
                </a:rPr>
                <a:t>cefuroxime</a:t>
              </a:r>
            </a:p>
          </p:txBody>
        </p:sp>
        <p:cxnSp>
          <p:nvCxnSpPr>
            <p:cNvPr id="174" name="Straight Arrow Connector 173"/>
            <p:cNvCxnSpPr/>
            <p:nvPr/>
          </p:nvCxnSpPr>
          <p:spPr>
            <a:xfrm flipH="1" flipV="1">
              <a:off x="5980427" y="2199344"/>
              <a:ext cx="143433" cy="117736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p:nvPr/>
          </p:nvCxnSpPr>
          <p:spPr>
            <a:xfrm flipH="1" flipV="1">
              <a:off x="7300453" y="2145893"/>
              <a:ext cx="995515" cy="201315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4" name="Straight Arrow Connector 253"/>
            <p:cNvCxnSpPr/>
            <p:nvPr/>
          </p:nvCxnSpPr>
          <p:spPr>
            <a:xfrm flipH="1" flipV="1">
              <a:off x="7020233" y="2234382"/>
              <a:ext cx="589935" cy="752166"/>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flipH="1" flipV="1">
              <a:off x="7005485" y="2219634"/>
              <a:ext cx="907025" cy="2440856"/>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p:nvPr/>
          </p:nvCxnSpPr>
          <p:spPr>
            <a:xfrm flipH="1" flipV="1">
              <a:off x="6983361" y="2227006"/>
              <a:ext cx="722671" cy="2123768"/>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flipH="1" flipV="1">
              <a:off x="6725265" y="2219634"/>
              <a:ext cx="766916" cy="1791927"/>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flipH="1" flipV="1">
              <a:off x="6607278" y="2227007"/>
              <a:ext cx="626806" cy="1437967"/>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flipH="1" flipV="1">
              <a:off x="6275444" y="2190139"/>
              <a:ext cx="730040" cy="1179867"/>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6183043" y="4581996"/>
              <a:ext cx="1054391" cy="307777"/>
            </a:xfrm>
            <a:prstGeom prst="rect">
              <a:avLst/>
            </a:prstGeom>
            <a:solidFill>
              <a:schemeClr val="tx2">
                <a:lumMod val="75000"/>
              </a:schemeClr>
            </a:solidFill>
          </p:spPr>
          <p:txBody>
            <a:bodyPr wrap="none">
              <a:spAutoFit/>
            </a:bodyPr>
            <a:lstStyle/>
            <a:p>
              <a:pPr algn="ctr"/>
              <a:r>
                <a:rPr lang="en-US" sz="1400" dirty="0">
                  <a:solidFill>
                    <a:prstClr val="white"/>
                  </a:solidFill>
                  <a:latin typeface="Myriad Pro" panose="020B0503030403020204" pitchFamily="34" charset="0"/>
                </a:rPr>
                <a:t>ceftazidime</a:t>
              </a:r>
            </a:p>
          </p:txBody>
        </p:sp>
        <p:cxnSp>
          <p:nvCxnSpPr>
            <p:cNvPr id="198" name="Straight Arrow Connector 197"/>
            <p:cNvCxnSpPr/>
            <p:nvPr/>
          </p:nvCxnSpPr>
          <p:spPr>
            <a:xfrm flipH="1" flipV="1">
              <a:off x="6083711" y="2204885"/>
              <a:ext cx="759541" cy="2433483"/>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8" name="Rectangle 187"/>
            <p:cNvSpPr/>
            <p:nvPr/>
          </p:nvSpPr>
          <p:spPr>
            <a:xfrm>
              <a:off x="6095225" y="4198537"/>
              <a:ext cx="1023550" cy="307777"/>
            </a:xfrm>
            <a:prstGeom prst="rect">
              <a:avLst/>
            </a:prstGeom>
            <a:solidFill>
              <a:schemeClr val="tx2">
                <a:lumMod val="75000"/>
              </a:schemeClr>
            </a:solidFill>
          </p:spPr>
          <p:txBody>
            <a:bodyPr wrap="none">
              <a:spAutoFit/>
            </a:bodyPr>
            <a:lstStyle/>
            <a:p>
              <a:pPr algn="ctr"/>
              <a:r>
                <a:rPr lang="en-US" sz="1400" dirty="0">
                  <a:solidFill>
                    <a:prstClr val="white"/>
                  </a:solidFill>
                  <a:latin typeface="Myriad Pro" panose="020B0503030403020204" pitchFamily="34" charset="0"/>
                </a:rPr>
                <a:t>ceftriaxone</a:t>
              </a:r>
            </a:p>
          </p:txBody>
        </p:sp>
        <p:cxnSp>
          <p:nvCxnSpPr>
            <p:cNvPr id="165" name="Straight Arrow Connector 164"/>
            <p:cNvCxnSpPr/>
            <p:nvPr/>
          </p:nvCxnSpPr>
          <p:spPr>
            <a:xfrm flipH="1" flipV="1">
              <a:off x="5791201" y="2217272"/>
              <a:ext cx="11952" cy="442257"/>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8" name="Rectangle 167"/>
            <p:cNvSpPr/>
            <p:nvPr/>
          </p:nvSpPr>
          <p:spPr>
            <a:xfrm>
              <a:off x="4836260" y="4822765"/>
              <a:ext cx="1902188" cy="307777"/>
            </a:xfrm>
            <a:prstGeom prst="rect">
              <a:avLst/>
            </a:prstGeom>
            <a:noFill/>
          </p:spPr>
          <p:txBody>
            <a:bodyPr wrap="none">
              <a:spAutoFit/>
            </a:bodyPr>
            <a:lstStyle/>
            <a:p>
              <a:pPr algn="ctr"/>
              <a:r>
                <a:rPr lang="en-US" sz="1400" dirty="0">
                  <a:solidFill>
                    <a:prstClr val="white"/>
                  </a:solidFill>
                  <a:latin typeface="Myriad Pro" panose="020B0503030403020204" pitchFamily="34" charset="0"/>
                </a:rPr>
                <a:t>amoxicillin/</a:t>
              </a:r>
              <a:r>
                <a:rPr lang="en-US" sz="1400" dirty="0" err="1">
                  <a:solidFill>
                    <a:prstClr val="white"/>
                  </a:solidFill>
                  <a:latin typeface="Myriad Pro" panose="020B0503030403020204" pitchFamily="34" charset="0"/>
                </a:rPr>
                <a:t>clavulanate</a:t>
              </a:r>
              <a:endParaRPr lang="en-US" sz="1400" dirty="0">
                <a:solidFill>
                  <a:prstClr val="white"/>
                </a:solidFill>
                <a:latin typeface="Myriad Pro" panose="020B0503030403020204" pitchFamily="34" charset="0"/>
              </a:endParaRPr>
            </a:p>
          </p:txBody>
        </p:sp>
        <p:cxnSp>
          <p:nvCxnSpPr>
            <p:cNvPr id="170" name="Straight Arrow Connector 169"/>
            <p:cNvCxnSpPr/>
            <p:nvPr/>
          </p:nvCxnSpPr>
          <p:spPr>
            <a:xfrm flipH="1" flipV="1">
              <a:off x="5950974" y="2227007"/>
              <a:ext cx="140110" cy="260309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flipH="1" flipV="1">
              <a:off x="5973097" y="2241755"/>
              <a:ext cx="309716" cy="191729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7" name="Rectangle 166"/>
            <p:cNvSpPr/>
            <p:nvPr/>
          </p:nvSpPr>
          <p:spPr>
            <a:xfrm>
              <a:off x="5411218" y="2630535"/>
              <a:ext cx="1012521" cy="307777"/>
            </a:xfrm>
            <a:prstGeom prst="rect">
              <a:avLst/>
            </a:prstGeom>
            <a:solidFill>
              <a:schemeClr val="tx2">
                <a:lumMod val="75000"/>
              </a:schemeClr>
            </a:solidFill>
          </p:spPr>
          <p:txBody>
            <a:bodyPr wrap="none">
              <a:spAutoFit/>
            </a:bodyPr>
            <a:lstStyle/>
            <a:p>
              <a:pPr algn="ctr"/>
              <a:r>
                <a:rPr lang="en-US" sz="1400" dirty="0">
                  <a:solidFill>
                    <a:prstClr val="white"/>
                  </a:solidFill>
                  <a:latin typeface="Myriad Pro" panose="020B0503030403020204" pitchFamily="34" charset="0"/>
                </a:rPr>
                <a:t>piperacillin</a:t>
              </a:r>
            </a:p>
          </p:txBody>
        </p:sp>
        <p:cxnSp>
          <p:nvCxnSpPr>
            <p:cNvPr id="210" name="Straight Arrow Connector 209"/>
            <p:cNvCxnSpPr/>
            <p:nvPr/>
          </p:nvCxnSpPr>
          <p:spPr>
            <a:xfrm flipH="1" flipV="1">
              <a:off x="6179577" y="2197513"/>
              <a:ext cx="265468" cy="759539"/>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2" name="Rectangle 211"/>
            <p:cNvSpPr/>
            <p:nvPr/>
          </p:nvSpPr>
          <p:spPr>
            <a:xfrm>
              <a:off x="6354466" y="5061321"/>
              <a:ext cx="1773435" cy="307777"/>
            </a:xfrm>
            <a:prstGeom prst="rect">
              <a:avLst/>
            </a:prstGeom>
            <a:solidFill>
              <a:schemeClr val="tx2">
                <a:lumMod val="75000"/>
              </a:schemeClr>
            </a:solidFill>
          </p:spPr>
          <p:txBody>
            <a:bodyPr wrap="none">
              <a:spAutoFit/>
            </a:bodyPr>
            <a:lstStyle/>
            <a:p>
              <a:pPr algn="ctr"/>
              <a:r>
                <a:rPr lang="en-US" sz="1400" dirty="0">
                  <a:solidFill>
                    <a:prstClr val="white"/>
                  </a:solidFill>
                  <a:latin typeface="Myriad Pro" panose="020B0503030403020204" pitchFamily="34" charset="0"/>
                </a:rPr>
                <a:t>ampicillin/</a:t>
              </a:r>
              <a:r>
                <a:rPr lang="en-US" sz="1400" dirty="0" err="1">
                  <a:solidFill>
                    <a:prstClr val="white"/>
                  </a:solidFill>
                  <a:latin typeface="Myriad Pro" panose="020B0503030403020204" pitchFamily="34" charset="0"/>
                </a:rPr>
                <a:t>sulbactam</a:t>
              </a:r>
              <a:endParaRPr lang="en-US" sz="1400" dirty="0">
                <a:solidFill>
                  <a:prstClr val="white"/>
                </a:solidFill>
                <a:latin typeface="Myriad Pro" panose="020B0503030403020204" pitchFamily="34" charset="0"/>
              </a:endParaRPr>
            </a:p>
          </p:txBody>
        </p:sp>
        <p:cxnSp>
          <p:nvCxnSpPr>
            <p:cNvPr id="213" name="Straight Arrow Connector 212"/>
            <p:cNvCxnSpPr/>
            <p:nvPr/>
          </p:nvCxnSpPr>
          <p:spPr>
            <a:xfrm flipH="1" flipV="1">
              <a:off x="6231197" y="2190138"/>
              <a:ext cx="1142997" cy="2927551"/>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2" name="Rectangle 191"/>
            <p:cNvSpPr/>
            <p:nvPr/>
          </p:nvSpPr>
          <p:spPr>
            <a:xfrm>
              <a:off x="6295382" y="3785585"/>
              <a:ext cx="947695" cy="307777"/>
            </a:xfrm>
            <a:prstGeom prst="rect">
              <a:avLst/>
            </a:prstGeom>
            <a:solidFill>
              <a:schemeClr val="tx2">
                <a:lumMod val="75000"/>
              </a:schemeClr>
            </a:solidFill>
          </p:spPr>
          <p:txBody>
            <a:bodyPr wrap="none">
              <a:spAutoFit/>
            </a:bodyPr>
            <a:lstStyle/>
            <a:p>
              <a:pPr algn="ctr"/>
              <a:r>
                <a:rPr lang="en-US" sz="1400" dirty="0">
                  <a:solidFill>
                    <a:prstClr val="white"/>
                  </a:solidFill>
                  <a:latin typeface="Myriad Pro" panose="020B0503030403020204" pitchFamily="34" charset="0"/>
                </a:rPr>
                <a:t>imipenem</a:t>
              </a:r>
            </a:p>
          </p:txBody>
        </p:sp>
        <p:sp>
          <p:nvSpPr>
            <p:cNvPr id="234" name="Rectangle 233"/>
            <p:cNvSpPr/>
            <p:nvPr/>
          </p:nvSpPr>
          <p:spPr>
            <a:xfrm>
              <a:off x="6693179" y="2495101"/>
              <a:ext cx="1154996" cy="307777"/>
            </a:xfrm>
            <a:prstGeom prst="rect">
              <a:avLst/>
            </a:prstGeom>
            <a:solidFill>
              <a:schemeClr val="tx2">
                <a:lumMod val="75000"/>
              </a:schemeClr>
            </a:solidFill>
          </p:spPr>
          <p:txBody>
            <a:bodyPr wrap="none">
              <a:spAutoFit/>
            </a:bodyPr>
            <a:lstStyle/>
            <a:p>
              <a:pPr algn="ctr"/>
              <a:r>
                <a:rPr lang="en-US" sz="1400" dirty="0">
                  <a:solidFill>
                    <a:prstClr val="white"/>
                  </a:solidFill>
                  <a:latin typeface="Myriad Pro" panose="020B0503030403020204" pitchFamily="34" charset="0"/>
                </a:rPr>
                <a:t>azithromycin</a:t>
              </a:r>
            </a:p>
          </p:txBody>
        </p:sp>
        <p:cxnSp>
          <p:nvCxnSpPr>
            <p:cNvPr id="235" name="Straight Arrow Connector 234"/>
            <p:cNvCxnSpPr/>
            <p:nvPr/>
          </p:nvCxnSpPr>
          <p:spPr>
            <a:xfrm flipH="1" flipV="1">
              <a:off x="6799006" y="2234381"/>
              <a:ext cx="176981" cy="272845"/>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47" name="Rectangle 246"/>
            <p:cNvSpPr/>
            <p:nvPr/>
          </p:nvSpPr>
          <p:spPr>
            <a:xfrm>
              <a:off x="7490395" y="4655740"/>
              <a:ext cx="1079655" cy="307777"/>
            </a:xfrm>
            <a:prstGeom prst="rect">
              <a:avLst/>
            </a:prstGeom>
            <a:noFill/>
          </p:spPr>
          <p:txBody>
            <a:bodyPr wrap="none">
              <a:spAutoFit/>
            </a:bodyPr>
            <a:lstStyle/>
            <a:p>
              <a:pPr algn="ctr"/>
              <a:r>
                <a:rPr lang="en-US" sz="1400" dirty="0">
                  <a:solidFill>
                    <a:prstClr val="white"/>
                  </a:solidFill>
                  <a:latin typeface="Myriad Pro" panose="020B0503030403020204" pitchFamily="34" charset="0"/>
                </a:rPr>
                <a:t>levofloxacin</a:t>
              </a:r>
            </a:p>
          </p:txBody>
        </p:sp>
        <p:sp>
          <p:nvSpPr>
            <p:cNvPr id="253" name="Rectangle 252"/>
            <p:cNvSpPr/>
            <p:nvPr/>
          </p:nvSpPr>
          <p:spPr>
            <a:xfrm>
              <a:off x="7407383" y="2959675"/>
              <a:ext cx="876971" cy="307777"/>
            </a:xfrm>
            <a:prstGeom prst="rect">
              <a:avLst/>
            </a:prstGeom>
            <a:solidFill>
              <a:schemeClr val="tx2">
                <a:lumMod val="75000"/>
              </a:schemeClr>
            </a:solidFill>
          </p:spPr>
          <p:txBody>
            <a:bodyPr wrap="none">
              <a:spAutoFit/>
            </a:bodyPr>
            <a:lstStyle/>
            <a:p>
              <a:pPr algn="ctr"/>
              <a:r>
                <a:rPr lang="en-US" sz="1400" dirty="0">
                  <a:solidFill>
                    <a:prstClr val="white"/>
                  </a:solidFill>
                  <a:latin typeface="Myriad Pro" panose="020B0503030403020204" pitchFamily="34" charset="0"/>
                </a:rPr>
                <a:t>cefepime</a:t>
              </a:r>
            </a:p>
          </p:txBody>
        </p:sp>
        <p:sp>
          <p:nvSpPr>
            <p:cNvPr id="258" name="Rectangle 257"/>
            <p:cNvSpPr/>
            <p:nvPr/>
          </p:nvSpPr>
          <p:spPr>
            <a:xfrm>
              <a:off x="7991449" y="4087927"/>
              <a:ext cx="814967" cy="307777"/>
            </a:xfrm>
            <a:prstGeom prst="rect">
              <a:avLst/>
            </a:prstGeom>
            <a:noFill/>
          </p:spPr>
          <p:txBody>
            <a:bodyPr wrap="none">
              <a:spAutoFit/>
            </a:bodyPr>
            <a:lstStyle/>
            <a:p>
              <a:pPr algn="ctr"/>
              <a:r>
                <a:rPr lang="en-US" sz="1400" dirty="0">
                  <a:solidFill>
                    <a:prstClr val="white"/>
                  </a:solidFill>
                  <a:latin typeface="Myriad Pro" panose="020B0503030403020204" pitchFamily="34" charset="0"/>
                </a:rPr>
                <a:t>linezolid</a:t>
              </a:r>
            </a:p>
          </p:txBody>
        </p:sp>
        <p:sp>
          <p:nvSpPr>
            <p:cNvPr id="216" name="Rectangle 215"/>
            <p:cNvSpPr/>
            <p:nvPr/>
          </p:nvSpPr>
          <p:spPr>
            <a:xfrm>
              <a:off x="6533536" y="2979174"/>
              <a:ext cx="125361" cy="1991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21" name="Rectangle 220"/>
            <p:cNvSpPr/>
            <p:nvPr/>
          </p:nvSpPr>
          <p:spPr>
            <a:xfrm>
              <a:off x="6762136" y="2964426"/>
              <a:ext cx="390832" cy="21385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09" name="Rectangle 208"/>
            <p:cNvSpPr/>
            <p:nvPr/>
          </p:nvSpPr>
          <p:spPr>
            <a:xfrm>
              <a:off x="6327061" y="2900681"/>
              <a:ext cx="987579" cy="307777"/>
            </a:xfrm>
            <a:prstGeom prst="rect">
              <a:avLst/>
            </a:prstGeom>
            <a:noFill/>
          </p:spPr>
          <p:txBody>
            <a:bodyPr wrap="none">
              <a:spAutoFit/>
            </a:bodyPr>
            <a:lstStyle/>
            <a:p>
              <a:pPr algn="ctr"/>
              <a:r>
                <a:rPr lang="en-US" sz="1400" dirty="0">
                  <a:solidFill>
                    <a:prstClr val="white"/>
                  </a:solidFill>
                  <a:latin typeface="Myriad Pro" panose="020B0503030403020204" pitchFamily="34" charset="0"/>
                </a:rPr>
                <a:t>aztreonam</a:t>
              </a:r>
            </a:p>
          </p:txBody>
        </p:sp>
        <p:sp>
          <p:nvSpPr>
            <p:cNvPr id="219" name="Rectangle 218"/>
            <p:cNvSpPr/>
            <p:nvPr/>
          </p:nvSpPr>
          <p:spPr>
            <a:xfrm>
              <a:off x="6902246" y="3362632"/>
              <a:ext cx="736804" cy="1991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20" name="Rectangle 219"/>
            <p:cNvSpPr/>
            <p:nvPr/>
          </p:nvSpPr>
          <p:spPr>
            <a:xfrm>
              <a:off x="6705364" y="3284139"/>
              <a:ext cx="1145378" cy="307777"/>
            </a:xfrm>
            <a:prstGeom prst="rect">
              <a:avLst/>
            </a:prstGeom>
            <a:noFill/>
          </p:spPr>
          <p:txBody>
            <a:bodyPr wrap="none">
              <a:spAutoFit/>
            </a:bodyPr>
            <a:lstStyle/>
            <a:p>
              <a:pPr algn="ctr"/>
              <a:r>
                <a:rPr lang="en-US" sz="1400" dirty="0">
                  <a:solidFill>
                    <a:prstClr val="white"/>
                  </a:solidFill>
                  <a:latin typeface="Myriad Pro" panose="020B0503030403020204" pitchFamily="34" charset="0"/>
                </a:rPr>
                <a:t>ciprofloxacin</a:t>
              </a:r>
            </a:p>
          </p:txBody>
        </p:sp>
        <p:sp>
          <p:nvSpPr>
            <p:cNvPr id="233" name="Rectangle 232"/>
            <p:cNvSpPr/>
            <p:nvPr/>
          </p:nvSpPr>
          <p:spPr>
            <a:xfrm>
              <a:off x="7123471" y="3642852"/>
              <a:ext cx="560438" cy="1991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24" name="Rectangle 223"/>
            <p:cNvSpPr/>
            <p:nvPr/>
          </p:nvSpPr>
          <p:spPr>
            <a:xfrm>
              <a:off x="6869331" y="3586480"/>
              <a:ext cx="1259897" cy="307777"/>
            </a:xfrm>
            <a:prstGeom prst="rect">
              <a:avLst/>
            </a:prstGeom>
            <a:noFill/>
          </p:spPr>
          <p:txBody>
            <a:bodyPr wrap="none">
              <a:spAutoFit/>
            </a:bodyPr>
            <a:lstStyle/>
            <a:p>
              <a:pPr algn="ctr"/>
              <a:r>
                <a:rPr lang="en-US" sz="1400" dirty="0">
                  <a:solidFill>
                    <a:prstClr val="white"/>
                  </a:solidFill>
                  <a:latin typeface="Myriad Pro" panose="020B0503030403020204" pitchFamily="34" charset="0"/>
                </a:rPr>
                <a:t>clarithromycin</a:t>
              </a:r>
            </a:p>
          </p:txBody>
        </p:sp>
        <p:sp>
          <p:nvSpPr>
            <p:cNvPr id="246" name="Rectangle 245"/>
            <p:cNvSpPr/>
            <p:nvPr/>
          </p:nvSpPr>
          <p:spPr>
            <a:xfrm>
              <a:off x="7322574" y="4026310"/>
              <a:ext cx="560438" cy="1991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30" name="Rectangle 229"/>
            <p:cNvSpPr/>
            <p:nvPr/>
          </p:nvSpPr>
          <p:spPr>
            <a:xfrm>
              <a:off x="7181889" y="3947816"/>
              <a:ext cx="811762" cy="307777"/>
            </a:xfrm>
            <a:prstGeom prst="rect">
              <a:avLst/>
            </a:prstGeom>
            <a:noFill/>
          </p:spPr>
          <p:txBody>
            <a:bodyPr wrap="none">
              <a:spAutoFit/>
            </a:bodyPr>
            <a:lstStyle/>
            <a:p>
              <a:pPr algn="ctr"/>
              <a:r>
                <a:rPr lang="en-US" sz="1400" dirty="0">
                  <a:solidFill>
                    <a:prstClr val="white"/>
                  </a:solidFill>
                  <a:latin typeface="Myriad Pro" panose="020B0503030403020204" pitchFamily="34" charset="0"/>
                </a:rPr>
                <a:t>pip/</a:t>
              </a:r>
              <a:r>
                <a:rPr lang="en-US" sz="1400" dirty="0" err="1">
                  <a:solidFill>
                    <a:prstClr val="white"/>
                  </a:solidFill>
                  <a:latin typeface="Myriad Pro" panose="020B0503030403020204" pitchFamily="34" charset="0"/>
                </a:rPr>
                <a:t>tazo</a:t>
              </a:r>
              <a:endParaRPr lang="en-US" sz="1400" dirty="0">
                <a:solidFill>
                  <a:prstClr val="white"/>
                </a:solidFill>
                <a:latin typeface="Myriad Pro" panose="020B0503030403020204" pitchFamily="34" charset="0"/>
              </a:endParaRPr>
            </a:p>
          </p:txBody>
        </p:sp>
        <p:sp>
          <p:nvSpPr>
            <p:cNvPr id="251" name="Rectangle 250"/>
            <p:cNvSpPr/>
            <p:nvPr/>
          </p:nvSpPr>
          <p:spPr>
            <a:xfrm>
              <a:off x="7543800" y="4350775"/>
              <a:ext cx="560438" cy="1991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42" name="Rectangle 241"/>
            <p:cNvSpPr/>
            <p:nvPr/>
          </p:nvSpPr>
          <p:spPr>
            <a:xfrm>
              <a:off x="7269040" y="4309153"/>
              <a:ext cx="1109406" cy="307777"/>
            </a:xfrm>
            <a:prstGeom prst="rect">
              <a:avLst/>
            </a:prstGeom>
            <a:noFill/>
          </p:spPr>
          <p:txBody>
            <a:bodyPr wrap="none">
              <a:spAutoFit/>
            </a:bodyPr>
            <a:lstStyle/>
            <a:p>
              <a:pPr algn="ctr"/>
              <a:r>
                <a:rPr lang="en-US" sz="1400" dirty="0">
                  <a:solidFill>
                    <a:prstClr val="white"/>
                  </a:solidFill>
                  <a:latin typeface="Myriad Pro" panose="020B0503030403020204" pitchFamily="34" charset="0"/>
                </a:rPr>
                <a:t>meropenem</a:t>
              </a:r>
            </a:p>
          </p:txBody>
        </p:sp>
      </p:grpSp>
      <p:cxnSp>
        <p:nvCxnSpPr>
          <p:cNvPr id="238" name="Straight Connector 237"/>
          <p:cNvCxnSpPr/>
          <p:nvPr/>
        </p:nvCxnSpPr>
        <p:spPr>
          <a:xfrm>
            <a:off x="6661150" y="3041650"/>
            <a:ext cx="25400" cy="5651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751857" y="2169142"/>
            <a:ext cx="5086105" cy="2315809"/>
            <a:chOff x="227856" y="2169141"/>
            <a:chExt cx="5086105" cy="2315809"/>
          </a:xfrm>
        </p:grpSpPr>
        <p:cxnSp>
          <p:nvCxnSpPr>
            <p:cNvPr id="109" name="Straight Arrow Connector 108"/>
            <p:cNvCxnSpPr>
              <a:stCxn id="108" idx="0"/>
            </p:cNvCxnSpPr>
            <p:nvPr/>
          </p:nvCxnSpPr>
          <p:spPr>
            <a:xfrm flipV="1">
              <a:off x="3727293" y="2241757"/>
              <a:ext cx="102208" cy="1935416"/>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V="1">
              <a:off x="2478517" y="2200941"/>
              <a:ext cx="573644" cy="1321487"/>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41" idx="0"/>
            </p:cNvCxnSpPr>
            <p:nvPr/>
          </p:nvCxnSpPr>
          <p:spPr>
            <a:xfrm flipV="1">
              <a:off x="2371638" y="2211297"/>
              <a:ext cx="968514" cy="1940333"/>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2029796" y="2169141"/>
              <a:ext cx="393225" cy="41609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1241866" y="2532966"/>
              <a:ext cx="864339" cy="307777"/>
            </a:xfrm>
            <a:prstGeom prst="rect">
              <a:avLst/>
            </a:prstGeom>
          </p:spPr>
          <p:txBody>
            <a:bodyPr wrap="none">
              <a:spAutoFit/>
            </a:bodyPr>
            <a:lstStyle/>
            <a:p>
              <a:pPr algn="ctr"/>
              <a:r>
                <a:rPr lang="en-US" sz="1400" dirty="0">
                  <a:solidFill>
                    <a:prstClr val="white"/>
                  </a:solidFill>
                  <a:latin typeface="Myriad Pro" panose="020B0503030403020204" pitchFamily="34" charset="0"/>
                </a:rPr>
                <a:t>penicillin</a:t>
              </a:r>
            </a:p>
          </p:txBody>
        </p:sp>
        <p:cxnSp>
          <p:nvCxnSpPr>
            <p:cNvPr id="68" name="Straight Arrow Connector 67"/>
            <p:cNvCxnSpPr>
              <a:stCxn id="69" idx="0"/>
            </p:cNvCxnSpPr>
            <p:nvPr/>
          </p:nvCxnSpPr>
          <p:spPr>
            <a:xfrm flipV="1">
              <a:off x="819172" y="2182763"/>
              <a:ext cx="971528" cy="850886"/>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227856" y="3033649"/>
              <a:ext cx="1182631" cy="307777"/>
            </a:xfrm>
            <a:prstGeom prst="rect">
              <a:avLst/>
            </a:prstGeom>
          </p:spPr>
          <p:txBody>
            <a:bodyPr wrap="none">
              <a:spAutoFit/>
            </a:bodyPr>
            <a:lstStyle/>
            <a:p>
              <a:pPr algn="ctr"/>
              <a:r>
                <a:rPr lang="en-US" sz="1400" dirty="0">
                  <a:solidFill>
                    <a:prstClr val="white"/>
                  </a:solidFill>
                  <a:latin typeface="Myriad Pro" panose="020B0503030403020204" pitchFamily="34" charset="0"/>
                </a:rPr>
                <a:t>sulfonamides</a:t>
              </a:r>
            </a:p>
          </p:txBody>
        </p:sp>
        <p:sp>
          <p:nvSpPr>
            <p:cNvPr id="45" name="Rectangle 44"/>
            <p:cNvSpPr/>
            <p:nvPr/>
          </p:nvSpPr>
          <p:spPr>
            <a:xfrm>
              <a:off x="1355093" y="2770948"/>
              <a:ext cx="1184744" cy="307777"/>
            </a:xfrm>
            <a:prstGeom prst="rect">
              <a:avLst/>
            </a:prstGeom>
            <a:solidFill>
              <a:schemeClr val="tx2">
                <a:lumMod val="75000"/>
              </a:schemeClr>
            </a:solidFill>
          </p:spPr>
          <p:txBody>
            <a:bodyPr wrap="square">
              <a:spAutoFit/>
            </a:bodyPr>
            <a:lstStyle/>
            <a:p>
              <a:pPr algn="ctr"/>
              <a:r>
                <a:rPr lang="en-US" sz="1400" dirty="0">
                  <a:solidFill>
                    <a:prstClr val="white"/>
                  </a:solidFill>
                  <a:latin typeface="Myriad Pro" panose="020B0503030403020204" pitchFamily="34" charset="0"/>
                </a:rPr>
                <a:t>streptomycin</a:t>
              </a:r>
            </a:p>
          </p:txBody>
        </p:sp>
        <p:sp>
          <p:nvSpPr>
            <p:cNvPr id="108" name="Rectangle 107"/>
            <p:cNvSpPr/>
            <p:nvPr/>
          </p:nvSpPr>
          <p:spPr>
            <a:xfrm>
              <a:off x="3117945" y="4177173"/>
              <a:ext cx="1218696" cy="307777"/>
            </a:xfrm>
            <a:prstGeom prst="rect">
              <a:avLst/>
            </a:prstGeom>
            <a:noFill/>
          </p:spPr>
          <p:txBody>
            <a:bodyPr wrap="square">
              <a:spAutoFit/>
            </a:bodyPr>
            <a:lstStyle/>
            <a:p>
              <a:pPr algn="ctr"/>
              <a:r>
                <a:rPr lang="en-US" sz="1400" dirty="0">
                  <a:solidFill>
                    <a:prstClr val="white"/>
                  </a:solidFill>
                  <a:latin typeface="Myriad Pro" panose="020B0503030403020204" pitchFamily="34" charset="0"/>
                </a:rPr>
                <a:t>polymyxins</a:t>
              </a:r>
            </a:p>
          </p:txBody>
        </p:sp>
        <p:sp useBgFill="1">
          <p:nvSpPr>
            <p:cNvPr id="99" name="Rectangle 98"/>
            <p:cNvSpPr/>
            <p:nvPr/>
          </p:nvSpPr>
          <p:spPr>
            <a:xfrm>
              <a:off x="1574800" y="3484725"/>
              <a:ext cx="1449050" cy="307777"/>
            </a:xfrm>
            <a:prstGeom prst="rect">
              <a:avLst/>
            </a:prstGeom>
          </p:spPr>
          <p:txBody>
            <a:bodyPr wrap="none">
              <a:spAutoFit/>
            </a:bodyPr>
            <a:lstStyle/>
            <a:p>
              <a:pPr algn="ctr"/>
              <a:r>
                <a:rPr lang="en-US" sz="1400" dirty="0">
                  <a:solidFill>
                    <a:prstClr val="white"/>
                  </a:solidFill>
                  <a:latin typeface="Myriad Pro" panose="020B0503030403020204" pitchFamily="34" charset="0"/>
                </a:rPr>
                <a:t>chloramphenicol</a:t>
              </a:r>
            </a:p>
          </p:txBody>
        </p:sp>
        <p:cxnSp>
          <p:nvCxnSpPr>
            <p:cNvPr id="186" name="Straight Arrow Connector 185"/>
            <p:cNvCxnSpPr/>
            <p:nvPr/>
          </p:nvCxnSpPr>
          <p:spPr>
            <a:xfrm flipV="1">
              <a:off x="4972280" y="2197516"/>
              <a:ext cx="54521" cy="1368277"/>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5" name="Rectangle 184"/>
            <p:cNvSpPr/>
            <p:nvPr/>
          </p:nvSpPr>
          <p:spPr>
            <a:xfrm>
              <a:off x="4327088" y="4028276"/>
              <a:ext cx="986873" cy="307777"/>
            </a:xfrm>
            <a:prstGeom prst="rect">
              <a:avLst/>
            </a:prstGeom>
            <a:solidFill>
              <a:schemeClr val="tx2">
                <a:lumMod val="75000"/>
              </a:schemeClr>
            </a:solidFill>
          </p:spPr>
          <p:txBody>
            <a:bodyPr wrap="none">
              <a:spAutoFit/>
            </a:bodyPr>
            <a:lstStyle/>
            <a:p>
              <a:pPr algn="ctr"/>
              <a:r>
                <a:rPr lang="en-US" sz="1400" dirty="0">
                  <a:solidFill>
                    <a:prstClr val="white"/>
                  </a:solidFill>
                  <a:latin typeface="Myriad Pro" panose="020B0503030403020204" pitchFamily="34" charset="0"/>
                </a:rPr>
                <a:t>amoxicillin</a:t>
              </a:r>
            </a:p>
          </p:txBody>
        </p:sp>
        <p:sp>
          <p:nvSpPr>
            <p:cNvPr id="41" name="Rectangle 40"/>
            <p:cNvSpPr/>
            <p:nvPr/>
          </p:nvSpPr>
          <p:spPr>
            <a:xfrm>
              <a:off x="1758232" y="4151630"/>
              <a:ext cx="1226811" cy="307777"/>
            </a:xfrm>
            <a:prstGeom prst="rect">
              <a:avLst/>
            </a:prstGeom>
            <a:solidFill>
              <a:schemeClr val="tx2">
                <a:lumMod val="75000"/>
              </a:schemeClr>
            </a:solidFill>
          </p:spPr>
          <p:txBody>
            <a:bodyPr wrap="none">
              <a:spAutoFit/>
            </a:bodyPr>
            <a:lstStyle/>
            <a:p>
              <a:pPr algn="ctr"/>
              <a:r>
                <a:rPr lang="en-US" sz="1400" dirty="0">
                  <a:solidFill>
                    <a:prstClr val="white"/>
                  </a:solidFill>
                  <a:latin typeface="Myriad Pro" panose="020B0503030403020204" pitchFamily="34" charset="0"/>
                </a:rPr>
                <a:t>erythromycin </a:t>
              </a:r>
            </a:p>
          </p:txBody>
        </p:sp>
        <p:sp>
          <p:nvSpPr>
            <p:cNvPr id="157" name="Rectangle 156"/>
            <p:cNvSpPr/>
            <p:nvPr/>
          </p:nvSpPr>
          <p:spPr>
            <a:xfrm>
              <a:off x="3793527" y="3773899"/>
              <a:ext cx="1003096" cy="307777"/>
            </a:xfrm>
            <a:prstGeom prst="rect">
              <a:avLst/>
            </a:prstGeom>
            <a:solidFill>
              <a:schemeClr val="tx2">
                <a:lumMod val="75000"/>
              </a:schemeClr>
            </a:solidFill>
          </p:spPr>
          <p:txBody>
            <a:bodyPr wrap="none">
              <a:spAutoFit/>
            </a:bodyPr>
            <a:lstStyle/>
            <a:p>
              <a:pPr algn="ctr"/>
              <a:r>
                <a:rPr lang="en-US" sz="1400" dirty="0">
                  <a:solidFill>
                    <a:prstClr val="white"/>
                  </a:solidFill>
                  <a:latin typeface="Myriad Pro" panose="020B0503030403020204" pitchFamily="34" charset="0"/>
                </a:rPr>
                <a:t>fosfomycin</a:t>
              </a:r>
            </a:p>
          </p:txBody>
        </p:sp>
        <p:cxnSp>
          <p:nvCxnSpPr>
            <p:cNvPr id="158" name="Straight Arrow Connector 157"/>
            <p:cNvCxnSpPr/>
            <p:nvPr/>
          </p:nvCxnSpPr>
          <p:spPr>
            <a:xfrm flipV="1">
              <a:off x="4474361" y="2178660"/>
              <a:ext cx="463308" cy="161042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flipV="1">
              <a:off x="4584347" y="2178660"/>
              <a:ext cx="194725" cy="630908"/>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flipV="1">
              <a:off x="4593890" y="2178665"/>
              <a:ext cx="304022" cy="1096441"/>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flipV="1">
              <a:off x="4897911" y="2190136"/>
              <a:ext cx="99392" cy="133229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8" name="Rectangle 147"/>
            <p:cNvSpPr/>
            <p:nvPr/>
          </p:nvSpPr>
          <p:spPr>
            <a:xfrm>
              <a:off x="4247058" y="2749658"/>
              <a:ext cx="997389" cy="307777"/>
            </a:xfrm>
            <a:prstGeom prst="rect">
              <a:avLst/>
            </a:prstGeom>
            <a:solidFill>
              <a:schemeClr val="tx2">
                <a:lumMod val="75000"/>
              </a:schemeClr>
            </a:solidFill>
          </p:spPr>
          <p:txBody>
            <a:bodyPr wrap="none">
              <a:spAutoFit/>
            </a:bodyPr>
            <a:lstStyle/>
            <a:p>
              <a:pPr algn="ctr"/>
              <a:r>
                <a:rPr lang="en-US" sz="1400" dirty="0">
                  <a:solidFill>
                    <a:prstClr val="white"/>
                  </a:solidFill>
                  <a:latin typeface="Myriad Pro" panose="020B0503030403020204" pitchFamily="34" charset="0"/>
                </a:rPr>
                <a:t>cephalexin</a:t>
              </a:r>
            </a:p>
          </p:txBody>
        </p:sp>
        <p:sp useBgFill="1">
          <p:nvSpPr>
            <p:cNvPr id="135" name="Rectangle 134"/>
            <p:cNvSpPr/>
            <p:nvPr/>
          </p:nvSpPr>
          <p:spPr>
            <a:xfrm>
              <a:off x="3398205" y="3477935"/>
              <a:ext cx="1031950" cy="307777"/>
            </a:xfrm>
            <a:prstGeom prst="rect">
              <a:avLst/>
            </a:prstGeom>
          </p:spPr>
          <p:txBody>
            <a:bodyPr wrap="none">
              <a:spAutoFit/>
            </a:bodyPr>
            <a:lstStyle/>
            <a:p>
              <a:pPr algn="ctr"/>
              <a:r>
                <a:rPr lang="en-US" sz="1400" dirty="0">
                  <a:solidFill>
                    <a:prstClr val="white"/>
                  </a:solidFill>
                  <a:latin typeface="Myriad Pro" panose="020B0503030403020204" pitchFamily="34" charset="0"/>
                </a:rPr>
                <a:t>gentamicin</a:t>
              </a:r>
            </a:p>
          </p:txBody>
        </p:sp>
        <p:cxnSp>
          <p:nvCxnSpPr>
            <p:cNvPr id="72" name="Straight Arrow Connector 71"/>
            <p:cNvCxnSpPr/>
            <p:nvPr/>
          </p:nvCxnSpPr>
          <p:spPr>
            <a:xfrm flipV="1">
              <a:off x="2423021" y="2200585"/>
              <a:ext cx="629404" cy="91913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35" idx="0"/>
            </p:cNvCxnSpPr>
            <p:nvPr/>
          </p:nvCxnSpPr>
          <p:spPr>
            <a:xfrm flipV="1">
              <a:off x="3914180" y="2189890"/>
              <a:ext cx="512485" cy="1288045"/>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5" name="Rectangle 144"/>
            <p:cNvSpPr/>
            <p:nvPr/>
          </p:nvSpPr>
          <p:spPr>
            <a:xfrm>
              <a:off x="3497684" y="3001122"/>
              <a:ext cx="1089274" cy="307777"/>
            </a:xfrm>
            <a:prstGeom prst="rect">
              <a:avLst/>
            </a:prstGeom>
            <a:solidFill>
              <a:schemeClr val="tx2">
                <a:lumMod val="75000"/>
              </a:schemeClr>
            </a:solidFill>
          </p:spPr>
          <p:txBody>
            <a:bodyPr wrap="none">
              <a:spAutoFit/>
            </a:bodyPr>
            <a:lstStyle/>
            <a:p>
              <a:pPr algn="ctr"/>
              <a:r>
                <a:rPr lang="en-US" sz="1400" dirty="0">
                  <a:solidFill>
                    <a:prstClr val="white"/>
                  </a:solidFill>
                  <a:latin typeface="Myriad Pro" panose="020B0503030403020204" pitchFamily="34" charset="0"/>
                </a:rPr>
                <a:t>doxycycline</a:t>
              </a:r>
            </a:p>
          </p:txBody>
        </p:sp>
        <p:sp>
          <p:nvSpPr>
            <p:cNvPr id="149" name="Rectangle 148"/>
            <p:cNvSpPr/>
            <p:nvPr/>
          </p:nvSpPr>
          <p:spPr>
            <a:xfrm>
              <a:off x="3814620" y="3242187"/>
              <a:ext cx="1150315" cy="307777"/>
            </a:xfrm>
            <a:prstGeom prst="rect">
              <a:avLst/>
            </a:prstGeom>
            <a:solidFill>
              <a:schemeClr val="tx2">
                <a:lumMod val="75000"/>
              </a:schemeClr>
            </a:solidFill>
          </p:spPr>
          <p:txBody>
            <a:bodyPr wrap="square">
              <a:spAutoFit/>
            </a:bodyPr>
            <a:lstStyle/>
            <a:p>
              <a:pPr algn="ctr"/>
              <a:r>
                <a:rPr lang="en-US" sz="1400" dirty="0">
                  <a:solidFill>
                    <a:prstClr val="white"/>
                  </a:solidFill>
                  <a:latin typeface="Myriad Pro" panose="020B0503030403020204" pitchFamily="34" charset="0"/>
                </a:rPr>
                <a:t>clindamycin</a:t>
              </a:r>
            </a:p>
          </p:txBody>
        </p:sp>
        <p:sp useBgFill="1">
          <p:nvSpPr>
            <p:cNvPr id="70" name="Rectangle 69"/>
            <p:cNvSpPr/>
            <p:nvPr/>
          </p:nvSpPr>
          <p:spPr>
            <a:xfrm>
              <a:off x="1800363" y="3113563"/>
              <a:ext cx="922752" cy="307777"/>
            </a:xfrm>
            <a:prstGeom prst="rect">
              <a:avLst/>
            </a:prstGeom>
          </p:spPr>
          <p:txBody>
            <a:bodyPr wrap="none">
              <a:spAutoFit/>
            </a:bodyPr>
            <a:lstStyle/>
            <a:p>
              <a:pPr algn="ctr"/>
              <a:r>
                <a:rPr lang="en-US" sz="1400" dirty="0">
                  <a:solidFill>
                    <a:prstClr val="white"/>
                  </a:solidFill>
                  <a:latin typeface="Myriad Pro" panose="020B0503030403020204" pitchFamily="34" charset="0"/>
                </a:rPr>
                <a:t>neomycin</a:t>
              </a:r>
            </a:p>
          </p:txBody>
        </p:sp>
        <p:cxnSp>
          <p:nvCxnSpPr>
            <p:cNvPr id="132" name="Straight Arrow Connector 131"/>
            <p:cNvCxnSpPr/>
            <p:nvPr/>
          </p:nvCxnSpPr>
          <p:spPr>
            <a:xfrm flipV="1">
              <a:off x="3891936" y="2203534"/>
              <a:ext cx="150882" cy="448065"/>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3369388" y="2585233"/>
              <a:ext cx="910827" cy="307777"/>
            </a:xfrm>
            <a:prstGeom prst="rect">
              <a:avLst/>
            </a:prstGeom>
            <a:solidFill>
              <a:schemeClr val="tx2">
                <a:lumMod val="75000"/>
              </a:schemeClr>
            </a:solidFill>
          </p:spPr>
          <p:txBody>
            <a:bodyPr wrap="none">
              <a:spAutoFit/>
            </a:bodyPr>
            <a:lstStyle/>
            <a:p>
              <a:pPr algn="ctr"/>
              <a:r>
                <a:rPr lang="en-US" sz="1400" dirty="0">
                  <a:solidFill>
                    <a:prstClr val="white"/>
                  </a:solidFill>
                  <a:latin typeface="Myriad Pro" panose="020B0503030403020204" pitchFamily="34" charset="0"/>
                </a:rPr>
                <a:t>ampicillin</a:t>
              </a:r>
            </a:p>
          </p:txBody>
        </p:sp>
        <p:cxnSp>
          <p:nvCxnSpPr>
            <p:cNvPr id="140" name="Straight Arrow Connector 139"/>
            <p:cNvCxnSpPr/>
            <p:nvPr/>
          </p:nvCxnSpPr>
          <p:spPr>
            <a:xfrm flipV="1">
              <a:off x="4289643" y="2219634"/>
              <a:ext cx="140512" cy="803785"/>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2137144" y="2200940"/>
              <a:ext cx="498261" cy="54226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4964935" y="3778786"/>
              <a:ext cx="11018" cy="29378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7" name="Rectangle 146"/>
          <p:cNvSpPr/>
          <p:nvPr/>
        </p:nvSpPr>
        <p:spPr>
          <a:xfrm>
            <a:off x="4037946" y="3867364"/>
            <a:ext cx="1094595" cy="307777"/>
          </a:xfrm>
          <a:prstGeom prst="rect">
            <a:avLst/>
          </a:prstGeom>
          <a:solidFill>
            <a:schemeClr val="tx2">
              <a:lumMod val="75000"/>
            </a:schemeClr>
          </a:solidFill>
        </p:spPr>
        <p:txBody>
          <a:bodyPr wrap="none">
            <a:spAutoFit/>
          </a:bodyPr>
          <a:lstStyle/>
          <a:p>
            <a:pPr algn="ctr"/>
            <a:r>
              <a:rPr lang="en-US" sz="1400" dirty="0">
                <a:solidFill>
                  <a:prstClr val="white"/>
                </a:solidFill>
                <a:latin typeface="Myriad Pro" panose="020B0503030403020204" pitchFamily="34" charset="0"/>
              </a:rPr>
              <a:t>tetracycline</a:t>
            </a:r>
          </a:p>
        </p:txBody>
      </p:sp>
      <p:sp>
        <p:nvSpPr>
          <p:cNvPr id="154" name="Rectangle 153"/>
          <p:cNvSpPr/>
          <p:nvPr/>
        </p:nvSpPr>
        <p:spPr>
          <a:xfrm>
            <a:off x="4076687" y="4578146"/>
            <a:ext cx="1122936" cy="307777"/>
          </a:xfrm>
          <a:prstGeom prst="rect">
            <a:avLst/>
          </a:prstGeom>
          <a:noFill/>
        </p:spPr>
        <p:txBody>
          <a:bodyPr wrap="none">
            <a:spAutoFit/>
          </a:bodyPr>
          <a:lstStyle/>
          <a:p>
            <a:pPr algn="ctr"/>
            <a:r>
              <a:rPr lang="en-US" sz="1400" dirty="0" err="1">
                <a:solidFill>
                  <a:prstClr val="white"/>
                </a:solidFill>
                <a:latin typeface="Myriad Pro" panose="020B0503030403020204" pitchFamily="34" charset="0"/>
              </a:rPr>
              <a:t>vancomycin</a:t>
            </a:r>
            <a:r>
              <a:rPr lang="en-US" sz="1400" dirty="0">
                <a:solidFill>
                  <a:prstClr val="white"/>
                </a:solidFill>
                <a:latin typeface="Myriad Pro" panose="020B0503030403020204" pitchFamily="34" charset="0"/>
              </a:rPr>
              <a:t> </a:t>
            </a:r>
          </a:p>
        </p:txBody>
      </p:sp>
      <p:cxnSp>
        <p:nvCxnSpPr>
          <p:cNvPr id="151" name="Straight Arrow Connector 150"/>
          <p:cNvCxnSpPr/>
          <p:nvPr/>
        </p:nvCxnSpPr>
        <p:spPr>
          <a:xfrm flipV="1">
            <a:off x="4585242" y="2211296"/>
            <a:ext cx="528982" cy="156749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250" name="Group 249"/>
          <p:cNvGrpSpPr/>
          <p:nvPr/>
        </p:nvGrpSpPr>
        <p:grpSpPr>
          <a:xfrm>
            <a:off x="8029576" y="1990725"/>
            <a:ext cx="1953467" cy="4084082"/>
            <a:chOff x="6505575" y="1990725"/>
            <a:chExt cx="1953467" cy="4084082"/>
          </a:xfrm>
        </p:grpSpPr>
        <p:sp>
          <p:nvSpPr>
            <p:cNvPr id="240" name="TextBox 239"/>
            <p:cNvSpPr txBox="1"/>
            <p:nvPr/>
          </p:nvSpPr>
          <p:spPr>
            <a:xfrm>
              <a:off x="6505575" y="5705475"/>
              <a:ext cx="742383" cy="369332"/>
            </a:xfrm>
            <a:prstGeom prst="rect">
              <a:avLst/>
            </a:prstGeom>
            <a:solidFill>
              <a:srgbClr val="92D050"/>
            </a:solidFill>
          </p:spPr>
          <p:txBody>
            <a:bodyPr wrap="none" rtlCol="0">
              <a:spAutoFit/>
            </a:bodyPr>
            <a:lstStyle/>
            <a:p>
              <a:r>
                <a:rPr lang="en-US" dirty="0">
                  <a:solidFill>
                    <a:prstClr val="black"/>
                  </a:solidFill>
                  <a:latin typeface="Calibri"/>
                </a:rPr>
                <a:t>TOBI®</a:t>
              </a:r>
            </a:p>
          </p:txBody>
        </p:sp>
        <p:sp>
          <p:nvSpPr>
            <p:cNvPr id="160" name="TextBox 159"/>
            <p:cNvSpPr txBox="1"/>
            <p:nvPr/>
          </p:nvSpPr>
          <p:spPr>
            <a:xfrm>
              <a:off x="7419975" y="5705475"/>
              <a:ext cx="1039067" cy="369332"/>
            </a:xfrm>
            <a:prstGeom prst="rect">
              <a:avLst/>
            </a:prstGeom>
            <a:solidFill>
              <a:srgbClr val="92D050"/>
            </a:solidFill>
          </p:spPr>
          <p:txBody>
            <a:bodyPr wrap="none" rtlCol="0">
              <a:spAutoFit/>
            </a:bodyPr>
            <a:lstStyle/>
            <a:p>
              <a:r>
                <a:rPr lang="en-US" dirty="0">
                  <a:solidFill>
                    <a:prstClr val="black"/>
                  </a:solidFill>
                  <a:latin typeface="Calibri"/>
                </a:rPr>
                <a:t>Cayston®</a:t>
              </a:r>
            </a:p>
          </p:txBody>
        </p:sp>
        <p:cxnSp>
          <p:nvCxnSpPr>
            <p:cNvPr id="244" name="Straight Arrow Connector 243"/>
            <p:cNvCxnSpPr>
              <a:stCxn id="240" idx="0"/>
            </p:cNvCxnSpPr>
            <p:nvPr/>
          </p:nvCxnSpPr>
          <p:spPr>
            <a:xfrm flipV="1">
              <a:off x="6876767" y="1990725"/>
              <a:ext cx="181258" cy="371475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stCxn id="160" idx="0"/>
            </p:cNvCxnSpPr>
            <p:nvPr/>
          </p:nvCxnSpPr>
          <p:spPr>
            <a:xfrm flipV="1">
              <a:off x="7939509" y="2003510"/>
              <a:ext cx="114196" cy="3701965"/>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2819543" y="5623345"/>
            <a:ext cx="4998484" cy="461665"/>
          </a:xfrm>
          <a:prstGeom prst="rect">
            <a:avLst/>
          </a:prstGeom>
          <a:noFill/>
        </p:spPr>
        <p:txBody>
          <a:bodyPr wrap="none" rtlCol="0">
            <a:spAutoFit/>
          </a:bodyPr>
          <a:lstStyle/>
          <a:p>
            <a:r>
              <a:rPr lang="en-US" sz="2400" dirty="0">
                <a:solidFill>
                  <a:prstClr val="white"/>
                </a:solidFill>
                <a:latin typeface="Arial" panose="020B0604020202020204" pitchFamily="34" charset="0"/>
                <a:cs typeface="Arial" panose="020B0604020202020204" pitchFamily="34" charset="0"/>
              </a:rPr>
              <a:t>Commercial inhalation formulations</a:t>
            </a:r>
          </a:p>
        </p:txBody>
      </p:sp>
      <p:pic>
        <p:nvPicPr>
          <p:cNvPr id="1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775"/>
            <a:ext cx="137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414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250"/>
                                        </p:tgtEl>
                                        <p:attrNameLst>
                                          <p:attrName>style.visibility</p:attrName>
                                        </p:attrNameLst>
                                      </p:cBhvr>
                                      <p:to>
                                        <p:strVal val="visible"/>
                                      </p:to>
                                    </p:set>
                                    <p:animEffect transition="in" filter="fade">
                                      <p:cBhvr>
                                        <p:cTn id="10"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66925" y="104910"/>
            <a:ext cx="8286750" cy="1192905"/>
          </a:xfrm>
        </p:spPr>
        <p:txBody>
          <a:bodyPr>
            <a:normAutofit/>
          </a:bodyPr>
          <a:lstStyle/>
          <a:p>
            <a:r>
              <a:rPr lang="en-US" sz="3600" b="1" dirty="0" smtClean="0">
                <a:latin typeface="Arial" panose="020B0604020202020204" pitchFamily="34" charset="0"/>
                <a:cs typeface="Arial" panose="020B0604020202020204" pitchFamily="34" charset="0"/>
              </a:rPr>
              <a:t>Advances in Antibiotics to Treat </a:t>
            </a:r>
            <a:r>
              <a:rPr lang="en-US" sz="3600" b="1" i="1" dirty="0" smtClean="0">
                <a:latin typeface="Arial" panose="020B0604020202020204" pitchFamily="34" charset="0"/>
                <a:cs typeface="Arial" panose="020B0604020202020204" pitchFamily="34" charset="0"/>
              </a:rPr>
              <a:t>Pseudomonas aeruginosa</a:t>
            </a:r>
            <a:r>
              <a:rPr lang="en-US" sz="3600" b="1" dirty="0" smtClean="0">
                <a:latin typeface="Arial" panose="020B0604020202020204" pitchFamily="34" charset="0"/>
                <a:cs typeface="Arial" panose="020B0604020202020204" pitchFamily="34" charset="0"/>
              </a:rPr>
              <a:t> (Pa)</a:t>
            </a:r>
            <a:endParaRPr lang="en-US" sz="36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7811" y="4196166"/>
            <a:ext cx="8296379" cy="655890"/>
          </a:xfrm>
          <a:prstGeom prst="rect">
            <a:avLst/>
          </a:prstGeom>
        </p:spPr>
      </p:pic>
      <p:cxnSp>
        <p:nvCxnSpPr>
          <p:cNvPr id="10" name="Straight Arrow Connector 9"/>
          <p:cNvCxnSpPr/>
          <p:nvPr/>
        </p:nvCxnSpPr>
        <p:spPr>
          <a:xfrm flipH="1">
            <a:off x="2479966" y="2671594"/>
            <a:ext cx="644234" cy="152457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97514" y="2027014"/>
            <a:ext cx="2989232" cy="579646"/>
          </a:xfrm>
          <a:prstGeom prst="rect">
            <a:avLst/>
          </a:prstGeom>
          <a:noFill/>
        </p:spPr>
        <p:txBody>
          <a:bodyPr wrap="square" rtlCol="0">
            <a:spAutoFit/>
          </a:bodyPr>
          <a:lstStyle/>
          <a:p>
            <a:pPr algn="ctr">
              <a:lnSpc>
                <a:spcPts val="1900"/>
              </a:lnSpc>
            </a:pPr>
            <a:r>
              <a:rPr lang="en-US" sz="2000" dirty="0">
                <a:solidFill>
                  <a:schemeClr val="bg1"/>
                </a:solidFill>
              </a:rPr>
              <a:t>tobramycin inhalation solution approved</a:t>
            </a:r>
          </a:p>
        </p:txBody>
      </p:sp>
      <p:sp>
        <p:nvSpPr>
          <p:cNvPr id="13" name="TextBox 12"/>
          <p:cNvSpPr txBox="1"/>
          <p:nvPr/>
        </p:nvSpPr>
        <p:spPr>
          <a:xfrm>
            <a:off x="3378600" y="2821767"/>
            <a:ext cx="2774374" cy="579646"/>
          </a:xfrm>
          <a:prstGeom prst="rect">
            <a:avLst/>
          </a:prstGeom>
          <a:noFill/>
        </p:spPr>
        <p:txBody>
          <a:bodyPr wrap="square" rtlCol="0">
            <a:spAutoFit/>
          </a:bodyPr>
          <a:lstStyle/>
          <a:p>
            <a:pPr algn="ctr">
              <a:lnSpc>
                <a:spcPts val="1900"/>
              </a:lnSpc>
            </a:pPr>
            <a:r>
              <a:rPr lang="en-US" sz="2000" dirty="0">
                <a:solidFill>
                  <a:schemeClr val="bg1"/>
                </a:solidFill>
              </a:rPr>
              <a:t>US oral azithromycin study completed</a:t>
            </a:r>
          </a:p>
        </p:txBody>
      </p:sp>
      <p:sp>
        <p:nvSpPr>
          <p:cNvPr id="14" name="TextBox 13"/>
          <p:cNvSpPr txBox="1"/>
          <p:nvPr/>
        </p:nvSpPr>
        <p:spPr>
          <a:xfrm>
            <a:off x="8240233" y="1398661"/>
            <a:ext cx="1963883" cy="843629"/>
          </a:xfrm>
          <a:prstGeom prst="rect">
            <a:avLst/>
          </a:prstGeom>
          <a:noFill/>
        </p:spPr>
        <p:txBody>
          <a:bodyPr wrap="square" rtlCol="0">
            <a:spAutoFit/>
          </a:bodyPr>
          <a:lstStyle/>
          <a:p>
            <a:pPr algn="ctr">
              <a:lnSpc>
                <a:spcPts val="1900"/>
              </a:lnSpc>
            </a:pPr>
            <a:r>
              <a:rPr lang="en-US" sz="2000" dirty="0">
                <a:solidFill>
                  <a:schemeClr val="bg1"/>
                </a:solidFill>
              </a:rPr>
              <a:t>dry powder tobramycin approved</a:t>
            </a:r>
          </a:p>
        </p:txBody>
      </p:sp>
      <p:sp>
        <p:nvSpPr>
          <p:cNvPr id="16" name="TextBox 15"/>
          <p:cNvSpPr txBox="1"/>
          <p:nvPr/>
        </p:nvSpPr>
        <p:spPr>
          <a:xfrm>
            <a:off x="7181467" y="2358427"/>
            <a:ext cx="2116765" cy="823302"/>
          </a:xfrm>
          <a:prstGeom prst="rect">
            <a:avLst/>
          </a:prstGeom>
          <a:noFill/>
        </p:spPr>
        <p:txBody>
          <a:bodyPr wrap="square" rtlCol="0">
            <a:spAutoFit/>
          </a:bodyPr>
          <a:lstStyle/>
          <a:p>
            <a:pPr algn="ctr">
              <a:lnSpc>
                <a:spcPts val="1900"/>
              </a:lnSpc>
            </a:pPr>
            <a:r>
              <a:rPr lang="en-US" sz="2000" dirty="0">
                <a:solidFill>
                  <a:schemeClr val="bg1"/>
                </a:solidFill>
              </a:rPr>
              <a:t>dry powder colistimethate</a:t>
            </a:r>
          </a:p>
          <a:p>
            <a:pPr algn="ctr">
              <a:lnSpc>
                <a:spcPts val="1900"/>
              </a:lnSpc>
            </a:pPr>
            <a:r>
              <a:rPr lang="en-US" sz="2000" dirty="0">
                <a:solidFill>
                  <a:schemeClr val="bg1"/>
                </a:solidFill>
              </a:rPr>
              <a:t>approved (EMA)</a:t>
            </a:r>
          </a:p>
        </p:txBody>
      </p:sp>
      <p:cxnSp>
        <p:nvCxnSpPr>
          <p:cNvPr id="17" name="Straight Arrow Connector 16"/>
          <p:cNvCxnSpPr/>
          <p:nvPr/>
        </p:nvCxnSpPr>
        <p:spPr>
          <a:xfrm flipH="1">
            <a:off x="4451642" y="3463932"/>
            <a:ext cx="214311" cy="73223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628833" y="1695600"/>
            <a:ext cx="3322498" cy="579646"/>
          </a:xfrm>
          <a:prstGeom prst="rect">
            <a:avLst/>
          </a:prstGeom>
          <a:noFill/>
        </p:spPr>
        <p:txBody>
          <a:bodyPr wrap="square" rtlCol="0">
            <a:spAutoFit/>
          </a:bodyPr>
          <a:lstStyle/>
          <a:p>
            <a:pPr algn="ctr">
              <a:lnSpc>
                <a:spcPts val="1900"/>
              </a:lnSpc>
            </a:pPr>
            <a:r>
              <a:rPr lang="en-US" sz="2000" dirty="0">
                <a:solidFill>
                  <a:schemeClr val="bg1"/>
                </a:solidFill>
              </a:rPr>
              <a:t>aztreonam for inhalation solution approved</a:t>
            </a:r>
          </a:p>
        </p:txBody>
      </p:sp>
      <p:cxnSp>
        <p:nvCxnSpPr>
          <p:cNvPr id="20" name="Straight Arrow Connector 19"/>
          <p:cNvCxnSpPr/>
          <p:nvPr/>
        </p:nvCxnSpPr>
        <p:spPr>
          <a:xfrm>
            <a:off x="6449291" y="2358428"/>
            <a:ext cx="1750868" cy="185798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4" idx="2"/>
          </p:cNvCxnSpPr>
          <p:nvPr/>
        </p:nvCxnSpPr>
        <p:spPr>
          <a:xfrm>
            <a:off x="9222175" y="2242290"/>
            <a:ext cx="573885" cy="212534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8496477" y="3463931"/>
            <a:ext cx="685625" cy="74235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1842248" y="4718827"/>
            <a:ext cx="8335037" cy="1734916"/>
            <a:chOff x="318247" y="4718827"/>
            <a:chExt cx="8335037" cy="1734916"/>
          </a:xfrm>
        </p:grpSpPr>
        <p:sp>
          <p:nvSpPr>
            <p:cNvPr id="43" name="Right Arrow 42"/>
            <p:cNvSpPr/>
            <p:nvPr/>
          </p:nvSpPr>
          <p:spPr>
            <a:xfrm rot="16200000">
              <a:off x="7851835" y="4821387"/>
              <a:ext cx="904009" cy="698889"/>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18247" y="5181600"/>
              <a:ext cx="8153400" cy="1272143"/>
            </a:xfrm>
            <a:prstGeom prst="rect">
              <a:avLst/>
            </a:prstGeom>
            <a:solidFill>
              <a:srgbClr val="FFC000"/>
            </a:solidFill>
            <a:ln>
              <a:noFill/>
            </a:ln>
          </p:spPr>
          <p:txBody>
            <a:bodyPr wrap="square" rtlCol="0">
              <a:spAutoFit/>
            </a:bodyPr>
            <a:lstStyle/>
            <a:p>
              <a:pPr>
                <a:lnSpc>
                  <a:spcPts val="2300"/>
                </a:lnSpc>
              </a:pPr>
              <a:r>
                <a:rPr lang="en-US" sz="2000" dirty="0"/>
                <a:t>Phase 3 study of inhaled </a:t>
              </a:r>
              <a:r>
                <a:rPr lang="en-US" sz="2000" dirty="0" err="1"/>
                <a:t>levofloxacin</a:t>
              </a:r>
              <a:r>
                <a:rPr lang="en-US" sz="2000" dirty="0"/>
                <a:t> completed</a:t>
              </a:r>
            </a:p>
            <a:p>
              <a:pPr>
                <a:lnSpc>
                  <a:spcPts val="2300"/>
                </a:lnSpc>
              </a:pPr>
              <a:r>
                <a:rPr lang="en-US" sz="2000" dirty="0"/>
                <a:t>Phase 3 multi-cycle study of liposomal </a:t>
              </a:r>
              <a:r>
                <a:rPr lang="en-US" sz="2000" dirty="0" err="1"/>
                <a:t>amikacin</a:t>
              </a:r>
              <a:r>
                <a:rPr lang="en-US" sz="2000" dirty="0"/>
                <a:t> for inhalation (LAI) in 	206 patients is ongoing</a:t>
              </a:r>
            </a:p>
            <a:p>
              <a:pPr>
                <a:lnSpc>
                  <a:spcPts val="2300"/>
                </a:lnSpc>
              </a:pPr>
              <a:r>
                <a:rPr lang="en-US" sz="2000" dirty="0"/>
                <a:t>Inhaled aztreonam/tobramycin cycling study in process</a:t>
              </a:r>
            </a:p>
          </p:txBody>
        </p:sp>
      </p:gr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962"/>
            <a:ext cx="137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887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par>
                                <p:cTn id="16" presetID="22" presetClass="entr" presetSubtype="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ssolve">
                                      <p:cBhvr>
                                        <p:cTn id="23" dur="500"/>
                                        <p:tgtEl>
                                          <p:spTgt spid="19"/>
                                        </p:tgtEl>
                                      </p:cBhvr>
                                    </p:animEffect>
                                  </p:childTnLst>
                                </p:cTn>
                              </p:par>
                              <p:par>
                                <p:cTn id="24" presetID="22" presetClass="entr" presetSubtype="1"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up)">
                                      <p:cBhvr>
                                        <p:cTn id="26" dur="500"/>
                                        <p:tgtEl>
                                          <p:spTgt spid="20"/>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dissolve">
                                      <p:cBhvr>
                                        <p:cTn id="29" dur="500"/>
                                        <p:tgtEl>
                                          <p:spTgt spid="16"/>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par>
                                <p:cTn id="33" presetID="22" presetClass="entr" presetSubtype="1"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par>
                                <p:cTn id="36" presetID="22" presetClass="entr" presetSubtype="1"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up)">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6" grpId="0"/>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2919"/>
            <a:ext cx="10972800" cy="1143000"/>
          </a:xfrm>
        </p:spPr>
        <p:txBody>
          <a:bodyPr>
            <a:normAutofit/>
          </a:bodyPr>
          <a:lstStyle/>
          <a:p>
            <a:r>
              <a:rPr lang="en-US" sz="4800" b="1" dirty="0" smtClean="0">
                <a:latin typeface="Arial" panose="020B0604020202020204" pitchFamily="34" charset="0"/>
                <a:cs typeface="Arial" panose="020B0604020202020204" pitchFamily="34" charset="0"/>
              </a:rPr>
              <a:t>CF Pulmonary Guidelines</a:t>
            </a:r>
            <a:endParaRPr lang="en-US" sz="4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72766" y="1809909"/>
            <a:ext cx="10972800" cy="4569625"/>
          </a:xfrm>
        </p:spPr>
        <p:txBody>
          <a:bodyPr>
            <a:normAutofit lnSpcReduction="10000"/>
          </a:bodyPr>
          <a:lstStyle/>
          <a:p>
            <a:r>
              <a:rPr lang="en-US" sz="2800" dirty="0" smtClean="0">
                <a:latin typeface="Arial" panose="020B0604020202020204" pitchFamily="34" charset="0"/>
                <a:cs typeface="Arial" panose="020B0604020202020204" pitchFamily="34" charset="0"/>
              </a:rPr>
              <a:t>Inhaled Tobramycin-Moderate to Severe disease           A</a:t>
            </a:r>
          </a:p>
          <a:p>
            <a:r>
              <a:rPr lang="en-US" sz="2800" dirty="0" smtClean="0">
                <a:latin typeface="Arial" panose="020B0604020202020204" pitchFamily="34" charset="0"/>
                <a:cs typeface="Arial" panose="020B0604020202020204" pitchFamily="34" charset="0"/>
              </a:rPr>
              <a:t>Inhaled Tobramycin- Mild Disease                                  B</a:t>
            </a:r>
          </a:p>
          <a:p>
            <a:r>
              <a:rPr lang="en-US" sz="2800" dirty="0" smtClean="0">
                <a:latin typeface="Arial" panose="020B0604020202020204" pitchFamily="34" charset="0"/>
                <a:cs typeface="Arial" panose="020B0604020202020204" pitchFamily="34" charset="0"/>
              </a:rPr>
              <a:t>Inhaled </a:t>
            </a:r>
            <a:r>
              <a:rPr lang="en-US" sz="2800" dirty="0" err="1" smtClean="0">
                <a:latin typeface="Arial" panose="020B0604020202020204" pitchFamily="34" charset="0"/>
                <a:cs typeface="Arial" panose="020B0604020202020204" pitchFamily="34" charset="0"/>
              </a:rPr>
              <a:t>Aztreonam</a:t>
            </a:r>
            <a:r>
              <a:rPr lang="en-US" sz="2800" dirty="0" smtClean="0">
                <a:latin typeface="Arial" panose="020B0604020202020204" pitchFamily="34" charset="0"/>
                <a:cs typeface="Arial" panose="020B0604020202020204" pitchFamily="34" charset="0"/>
              </a:rPr>
              <a:t>- Moderate to Severe Disease          A</a:t>
            </a:r>
          </a:p>
          <a:p>
            <a:r>
              <a:rPr lang="en-US" sz="2800" dirty="0">
                <a:latin typeface="Arial" panose="020B0604020202020204" pitchFamily="34" charset="0"/>
                <a:cs typeface="Arial" panose="020B0604020202020204" pitchFamily="34" charset="0"/>
              </a:rPr>
              <a:t>Inhaled </a:t>
            </a:r>
            <a:r>
              <a:rPr lang="en-US" sz="2800" dirty="0" err="1">
                <a:latin typeface="Arial" panose="020B0604020202020204" pitchFamily="34" charset="0"/>
                <a:cs typeface="Arial" panose="020B0604020202020204" pitchFamily="34" charset="0"/>
              </a:rPr>
              <a:t>Aztreonam</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Mild </a:t>
            </a:r>
            <a:r>
              <a:rPr lang="en-US" sz="2800" dirty="0">
                <a:latin typeface="Arial" panose="020B0604020202020204" pitchFamily="34" charset="0"/>
                <a:cs typeface="Arial" panose="020B0604020202020204" pitchFamily="34" charset="0"/>
              </a:rPr>
              <a:t>Disease </a:t>
            </a:r>
            <a:r>
              <a:rPr lang="en-US" sz="2800" dirty="0" smtClean="0">
                <a:latin typeface="Arial" panose="020B0604020202020204" pitchFamily="34" charset="0"/>
                <a:cs typeface="Arial" panose="020B0604020202020204" pitchFamily="34" charset="0"/>
              </a:rPr>
              <a:t>                                  B</a:t>
            </a:r>
          </a:p>
          <a:p>
            <a:r>
              <a:rPr lang="en-US" sz="2800" dirty="0" err="1" smtClean="0">
                <a:latin typeface="Arial" panose="020B0604020202020204" pitchFamily="34" charset="0"/>
                <a:cs typeface="Arial" panose="020B0604020202020204" pitchFamily="34" charset="0"/>
              </a:rPr>
              <a:t>Dornase</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alfa</a:t>
            </a:r>
            <a:r>
              <a:rPr lang="en-US" sz="2800" dirty="0" smtClean="0">
                <a:latin typeface="Arial" panose="020B0604020202020204" pitchFamily="34" charset="0"/>
                <a:cs typeface="Arial" panose="020B0604020202020204" pitchFamily="34" charset="0"/>
              </a:rPr>
              <a:t>- Moderate to Severe Disease                    A</a:t>
            </a:r>
          </a:p>
          <a:p>
            <a:r>
              <a:rPr lang="en-US" sz="2800" dirty="0" err="1" smtClean="0">
                <a:latin typeface="Arial" panose="020B0604020202020204" pitchFamily="34" charset="0"/>
                <a:cs typeface="Arial" panose="020B0604020202020204" pitchFamily="34" charset="0"/>
              </a:rPr>
              <a:t>Dornase</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alfa</a:t>
            </a:r>
            <a:r>
              <a:rPr lang="en-US" sz="2800" dirty="0" smtClean="0">
                <a:latin typeface="Arial" panose="020B0604020202020204" pitchFamily="34" charset="0"/>
                <a:cs typeface="Arial" panose="020B0604020202020204" pitchFamily="34" charset="0"/>
              </a:rPr>
              <a:t>- Mild Disease                                             B</a:t>
            </a:r>
          </a:p>
          <a:p>
            <a:r>
              <a:rPr lang="en-US" sz="2800" dirty="0" smtClean="0">
                <a:latin typeface="Arial" panose="020B0604020202020204" pitchFamily="34" charset="0"/>
                <a:cs typeface="Arial" panose="020B0604020202020204" pitchFamily="34" charset="0"/>
              </a:rPr>
              <a:t>Inhaled Hypertonic Saline                                               B</a:t>
            </a:r>
          </a:p>
          <a:p>
            <a:r>
              <a:rPr lang="en-US" sz="2800" dirty="0" smtClean="0">
                <a:latin typeface="Arial" panose="020B0604020202020204" pitchFamily="34" charset="0"/>
                <a:cs typeface="Arial" panose="020B0604020202020204" pitchFamily="34" charset="0"/>
              </a:rPr>
              <a:t>Azithromycin with Pa                                                       A</a:t>
            </a:r>
          </a:p>
          <a:p>
            <a:pPr marL="0" indent="0">
              <a:buNone/>
            </a:pP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4" name="Rectangle 3"/>
          <p:cNvSpPr/>
          <p:nvPr/>
        </p:nvSpPr>
        <p:spPr>
          <a:xfrm>
            <a:off x="4902741" y="6117924"/>
            <a:ext cx="6848272" cy="523220"/>
          </a:xfrm>
          <a:prstGeom prst="rect">
            <a:avLst/>
          </a:prstGeom>
        </p:spPr>
        <p:txBody>
          <a:bodyPr wrap="square">
            <a:spAutoFit/>
          </a:bodyPr>
          <a:lstStyle/>
          <a:p>
            <a:r>
              <a:rPr lang="en-US" sz="1400" dirty="0" err="1" smtClean="0">
                <a:solidFill>
                  <a:schemeClr val="bg1">
                    <a:lumMod val="95000"/>
                  </a:schemeClr>
                </a:solidFill>
                <a:latin typeface="Arial" panose="020B0604020202020204" pitchFamily="34" charset="0"/>
                <a:cs typeface="Arial" panose="020B0604020202020204" pitchFamily="34" charset="0"/>
              </a:rPr>
              <a:t>Mogayzel</a:t>
            </a:r>
            <a:r>
              <a:rPr lang="en-US" sz="1400" dirty="0">
                <a:solidFill>
                  <a:schemeClr val="bg1">
                    <a:lumMod val="95000"/>
                  </a:schemeClr>
                </a:solidFill>
                <a:latin typeface="Arial" panose="020B0604020202020204" pitchFamily="34" charset="0"/>
                <a:cs typeface="Arial" panose="020B0604020202020204" pitchFamily="34" charset="0"/>
              </a:rPr>
              <a:t>, </a:t>
            </a:r>
            <a:r>
              <a:rPr lang="en-US" sz="1400" dirty="0" smtClean="0">
                <a:solidFill>
                  <a:schemeClr val="bg1">
                    <a:lumMod val="95000"/>
                  </a:schemeClr>
                </a:solidFill>
                <a:latin typeface="Arial" panose="020B0604020202020204" pitchFamily="34" charset="0"/>
                <a:cs typeface="Arial" panose="020B0604020202020204" pitchFamily="34" charset="0"/>
              </a:rPr>
              <a:t>PJ</a:t>
            </a:r>
            <a:r>
              <a:rPr lang="en-US" sz="1400" dirty="0">
                <a:solidFill>
                  <a:schemeClr val="bg1">
                    <a:lumMod val="95000"/>
                  </a:schemeClr>
                </a:solidFill>
                <a:latin typeface="Arial" panose="020B0604020202020204" pitchFamily="34" charset="0"/>
                <a:cs typeface="Arial" panose="020B0604020202020204" pitchFamily="34" charset="0"/>
              </a:rPr>
              <a:t>,</a:t>
            </a:r>
            <a:r>
              <a:rPr lang="en-US" sz="1400" dirty="0" smtClean="0">
                <a:solidFill>
                  <a:schemeClr val="bg1">
                    <a:lumMod val="95000"/>
                  </a:schemeClr>
                </a:solidFill>
                <a:latin typeface="Arial" panose="020B0604020202020204" pitchFamily="34" charset="0"/>
                <a:cs typeface="Arial" panose="020B0604020202020204" pitchFamily="34" charset="0"/>
              </a:rPr>
              <a:t> Naureckas2</a:t>
            </a:r>
            <a:r>
              <a:rPr lang="en-US" sz="1400" dirty="0">
                <a:solidFill>
                  <a:schemeClr val="bg1">
                    <a:lumMod val="95000"/>
                  </a:schemeClr>
                </a:solidFill>
                <a:latin typeface="Arial" panose="020B0604020202020204" pitchFamily="34" charset="0"/>
                <a:cs typeface="Arial" panose="020B0604020202020204" pitchFamily="34" charset="0"/>
              </a:rPr>
              <a:t> </a:t>
            </a:r>
            <a:r>
              <a:rPr lang="en-US" sz="1400" dirty="0" err="1" smtClean="0">
                <a:solidFill>
                  <a:schemeClr val="bg1">
                    <a:lumMod val="95000"/>
                  </a:schemeClr>
                </a:solidFill>
                <a:latin typeface="Arial" panose="020B0604020202020204" pitchFamily="34" charset="0"/>
                <a:cs typeface="Arial" panose="020B0604020202020204" pitchFamily="34" charset="0"/>
              </a:rPr>
              <a:t>Robinson,KA</a:t>
            </a:r>
            <a:r>
              <a:rPr lang="en-US" sz="1400" dirty="0">
                <a:solidFill>
                  <a:schemeClr val="bg1">
                    <a:lumMod val="95000"/>
                  </a:schemeClr>
                </a:solidFill>
                <a:latin typeface="Arial" panose="020B0604020202020204" pitchFamily="34" charset="0"/>
                <a:cs typeface="Arial" panose="020B0604020202020204" pitchFamily="34" charset="0"/>
              </a:rPr>
              <a:t>,</a:t>
            </a:r>
            <a:r>
              <a:rPr lang="en-US" sz="1400" dirty="0" smtClean="0">
                <a:solidFill>
                  <a:schemeClr val="bg1">
                    <a:lumMod val="95000"/>
                  </a:schemeClr>
                </a:solidFill>
                <a:latin typeface="Arial" panose="020B0604020202020204" pitchFamily="34" charset="0"/>
                <a:cs typeface="Arial" panose="020B0604020202020204" pitchFamily="34" charset="0"/>
              </a:rPr>
              <a:t> </a:t>
            </a:r>
            <a:r>
              <a:rPr lang="en-US" sz="1400" dirty="0">
                <a:solidFill>
                  <a:schemeClr val="bg1">
                    <a:lumMod val="95000"/>
                  </a:schemeClr>
                </a:solidFill>
                <a:latin typeface="Arial" panose="020B0604020202020204" pitchFamily="34" charset="0"/>
                <a:cs typeface="Arial" panose="020B0604020202020204" pitchFamily="34" charset="0"/>
              </a:rPr>
              <a:t>el </a:t>
            </a:r>
            <a:r>
              <a:rPr lang="en-US" sz="1400" dirty="0" err="1">
                <a:solidFill>
                  <a:schemeClr val="bg1">
                    <a:lumMod val="95000"/>
                  </a:schemeClr>
                </a:solidFill>
                <a:latin typeface="Arial" panose="020B0604020202020204" pitchFamily="34" charset="0"/>
                <a:cs typeface="Arial" panose="020B0604020202020204" pitchFamily="34" charset="0"/>
              </a:rPr>
              <a:t>al:Cystic</a:t>
            </a:r>
            <a:r>
              <a:rPr lang="en-US" sz="1400" dirty="0">
                <a:solidFill>
                  <a:schemeClr val="bg1">
                    <a:lumMod val="95000"/>
                  </a:schemeClr>
                </a:solidFill>
                <a:latin typeface="Arial" panose="020B0604020202020204" pitchFamily="34" charset="0"/>
                <a:cs typeface="Arial" panose="020B0604020202020204" pitchFamily="34" charset="0"/>
              </a:rPr>
              <a:t> Fibrosis Pulmonary Guidelines. Am J </a:t>
            </a:r>
            <a:r>
              <a:rPr lang="en-US" sz="1400" dirty="0" err="1">
                <a:solidFill>
                  <a:schemeClr val="bg1">
                    <a:lumMod val="95000"/>
                  </a:schemeClr>
                </a:solidFill>
                <a:latin typeface="Arial" panose="020B0604020202020204" pitchFamily="34" charset="0"/>
                <a:cs typeface="Arial" panose="020B0604020202020204" pitchFamily="34" charset="0"/>
              </a:rPr>
              <a:t>Respir</a:t>
            </a:r>
            <a:r>
              <a:rPr lang="en-US" sz="1400" dirty="0">
                <a:solidFill>
                  <a:schemeClr val="bg1">
                    <a:lumMod val="95000"/>
                  </a:schemeClr>
                </a:solidFill>
                <a:latin typeface="Arial" panose="020B0604020202020204" pitchFamily="34" charset="0"/>
                <a:cs typeface="Arial" panose="020B0604020202020204" pitchFamily="34" charset="0"/>
              </a:rPr>
              <a:t> </a:t>
            </a:r>
            <a:r>
              <a:rPr lang="en-US" sz="1400" dirty="0" err="1">
                <a:solidFill>
                  <a:schemeClr val="bg1">
                    <a:lumMod val="95000"/>
                  </a:schemeClr>
                </a:solidFill>
                <a:latin typeface="Arial" panose="020B0604020202020204" pitchFamily="34" charset="0"/>
                <a:cs typeface="Arial" panose="020B0604020202020204" pitchFamily="34" charset="0"/>
              </a:rPr>
              <a:t>Crit</a:t>
            </a:r>
            <a:r>
              <a:rPr lang="en-US" sz="1400" dirty="0">
                <a:solidFill>
                  <a:schemeClr val="bg1">
                    <a:lumMod val="95000"/>
                  </a:schemeClr>
                </a:solidFill>
                <a:latin typeface="Arial" panose="020B0604020202020204" pitchFamily="34" charset="0"/>
                <a:cs typeface="Arial" panose="020B0604020202020204" pitchFamily="34" charset="0"/>
              </a:rPr>
              <a:t> Care Med Vol 187, </a:t>
            </a:r>
            <a:r>
              <a:rPr lang="en-US" sz="1400" dirty="0" err="1">
                <a:solidFill>
                  <a:schemeClr val="bg1">
                    <a:lumMod val="95000"/>
                  </a:schemeClr>
                </a:solidFill>
                <a:latin typeface="Arial" panose="020B0604020202020204" pitchFamily="34" charset="0"/>
                <a:cs typeface="Arial" panose="020B0604020202020204" pitchFamily="34" charset="0"/>
              </a:rPr>
              <a:t>Iss</a:t>
            </a:r>
            <a:r>
              <a:rPr lang="en-US" sz="1400" dirty="0">
                <a:solidFill>
                  <a:schemeClr val="bg1">
                    <a:lumMod val="95000"/>
                  </a:schemeClr>
                </a:solidFill>
                <a:latin typeface="Arial" panose="020B0604020202020204" pitchFamily="34" charset="0"/>
                <a:cs typeface="Arial" panose="020B0604020202020204" pitchFamily="34" charset="0"/>
              </a:rPr>
              <a:t>. 7, pp </a:t>
            </a:r>
            <a:r>
              <a:rPr lang="en-US" sz="1400" dirty="0" smtClean="0">
                <a:solidFill>
                  <a:schemeClr val="bg1">
                    <a:lumMod val="95000"/>
                  </a:schemeClr>
                </a:solidFill>
                <a:latin typeface="Arial" panose="020B0604020202020204" pitchFamily="34" charset="0"/>
                <a:cs typeface="Arial" panose="020B0604020202020204" pitchFamily="34" charset="0"/>
              </a:rPr>
              <a:t>680–689, </a:t>
            </a:r>
            <a:r>
              <a:rPr lang="en-US" sz="1400" dirty="0">
                <a:solidFill>
                  <a:schemeClr val="bg1">
                    <a:lumMod val="95000"/>
                  </a:schemeClr>
                </a:solidFill>
                <a:latin typeface="Arial" panose="020B0604020202020204" pitchFamily="34" charset="0"/>
                <a:cs typeface="Arial" panose="020B0604020202020204" pitchFamily="34" charset="0"/>
              </a:rPr>
              <a:t>2013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
            <a:ext cx="137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134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rrowheads="1"/>
          </p:cNvSpPr>
          <p:nvPr>
            <p:ph type="title"/>
          </p:nvPr>
        </p:nvSpPr>
        <p:spPr>
          <a:xfrm>
            <a:off x="2011364" y="338138"/>
            <a:ext cx="7970837" cy="952500"/>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ormAutofit fontScale="90000"/>
          </a:bodyPr>
          <a:lstStyle/>
          <a:p>
            <a:pPr eaLnBrk="1" hangingPunct="1">
              <a:defRPr/>
            </a:pPr>
            <a:r>
              <a:rPr lang="en-US" altLang="en-US" b="1" dirty="0">
                <a:latin typeface="Arial" panose="020B0604020202020204" pitchFamily="34" charset="0"/>
              </a:rPr>
              <a:t>Eradicative Approach to Early             </a:t>
            </a:r>
            <a:r>
              <a:rPr lang="en-US" altLang="en-US" b="1" i="1" dirty="0">
                <a:latin typeface="Arial" panose="020B0604020202020204" pitchFamily="34" charset="0"/>
              </a:rPr>
              <a:t>P </a:t>
            </a:r>
            <a:r>
              <a:rPr lang="en-US" altLang="en-US" b="1" i="1" dirty="0" err="1">
                <a:latin typeface="Arial" panose="020B0604020202020204" pitchFamily="34" charset="0"/>
              </a:rPr>
              <a:t>aeruginosa</a:t>
            </a:r>
            <a:r>
              <a:rPr lang="en-US" altLang="en-US" b="1" dirty="0">
                <a:latin typeface="Arial" panose="020B0604020202020204" pitchFamily="34" charset="0"/>
              </a:rPr>
              <a:t> CF Lung Infection</a:t>
            </a:r>
          </a:p>
        </p:txBody>
      </p:sp>
      <p:sp>
        <p:nvSpPr>
          <p:cNvPr id="27651" name="Line 3"/>
          <p:cNvSpPr>
            <a:spLocks noChangeShapeType="1"/>
          </p:cNvSpPr>
          <p:nvPr/>
        </p:nvSpPr>
        <p:spPr bwMode="auto">
          <a:xfrm>
            <a:off x="3986214" y="1911351"/>
            <a:ext cx="1587" cy="3427413"/>
          </a:xfrm>
          <a:prstGeom prst="line">
            <a:avLst/>
          </a:prstGeom>
          <a:noFill/>
          <a:ln w="11113">
            <a:solidFill>
              <a:srgbClr val="D5D6F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2" name="Line 4"/>
          <p:cNvSpPr>
            <a:spLocks noChangeShapeType="1"/>
          </p:cNvSpPr>
          <p:nvPr/>
        </p:nvSpPr>
        <p:spPr bwMode="auto">
          <a:xfrm>
            <a:off x="3935413" y="5338764"/>
            <a:ext cx="55562" cy="1587"/>
          </a:xfrm>
          <a:prstGeom prst="line">
            <a:avLst/>
          </a:prstGeom>
          <a:noFill/>
          <a:ln w="12700">
            <a:solidFill>
              <a:srgbClr val="D5D6F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3" name="Line 5"/>
          <p:cNvSpPr>
            <a:spLocks noChangeShapeType="1"/>
          </p:cNvSpPr>
          <p:nvPr/>
        </p:nvSpPr>
        <p:spPr bwMode="auto">
          <a:xfrm>
            <a:off x="3935413" y="4652964"/>
            <a:ext cx="55562" cy="1587"/>
          </a:xfrm>
          <a:prstGeom prst="line">
            <a:avLst/>
          </a:prstGeom>
          <a:noFill/>
          <a:ln w="12700">
            <a:solidFill>
              <a:srgbClr val="D5D6F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4" name="Line 6"/>
          <p:cNvSpPr>
            <a:spLocks noChangeShapeType="1"/>
          </p:cNvSpPr>
          <p:nvPr/>
        </p:nvSpPr>
        <p:spPr bwMode="auto">
          <a:xfrm>
            <a:off x="3935413" y="3967164"/>
            <a:ext cx="55562" cy="3175"/>
          </a:xfrm>
          <a:prstGeom prst="line">
            <a:avLst/>
          </a:prstGeom>
          <a:noFill/>
          <a:ln w="12700">
            <a:solidFill>
              <a:srgbClr val="D5D6F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5" name="Line 7"/>
          <p:cNvSpPr>
            <a:spLocks noChangeShapeType="1"/>
          </p:cNvSpPr>
          <p:nvPr/>
        </p:nvSpPr>
        <p:spPr bwMode="auto">
          <a:xfrm>
            <a:off x="3935413" y="3282950"/>
            <a:ext cx="55562" cy="1588"/>
          </a:xfrm>
          <a:prstGeom prst="line">
            <a:avLst/>
          </a:prstGeom>
          <a:noFill/>
          <a:ln w="12700">
            <a:solidFill>
              <a:srgbClr val="D5D6F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6" name="Line 8"/>
          <p:cNvSpPr>
            <a:spLocks noChangeShapeType="1"/>
          </p:cNvSpPr>
          <p:nvPr/>
        </p:nvSpPr>
        <p:spPr bwMode="auto">
          <a:xfrm>
            <a:off x="3935413" y="2597150"/>
            <a:ext cx="55562" cy="1588"/>
          </a:xfrm>
          <a:prstGeom prst="line">
            <a:avLst/>
          </a:prstGeom>
          <a:noFill/>
          <a:ln w="12700">
            <a:solidFill>
              <a:srgbClr val="D5D6F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7" name="Line 9"/>
          <p:cNvSpPr>
            <a:spLocks noChangeShapeType="1"/>
          </p:cNvSpPr>
          <p:nvPr/>
        </p:nvSpPr>
        <p:spPr bwMode="auto">
          <a:xfrm>
            <a:off x="3935413" y="1911350"/>
            <a:ext cx="55562" cy="1588"/>
          </a:xfrm>
          <a:prstGeom prst="line">
            <a:avLst/>
          </a:prstGeom>
          <a:noFill/>
          <a:ln w="12700">
            <a:solidFill>
              <a:srgbClr val="D5D6F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8" name="Line 10"/>
          <p:cNvSpPr>
            <a:spLocks noChangeShapeType="1"/>
          </p:cNvSpPr>
          <p:nvPr/>
        </p:nvSpPr>
        <p:spPr bwMode="auto">
          <a:xfrm>
            <a:off x="3995739" y="5338764"/>
            <a:ext cx="4702175" cy="1587"/>
          </a:xfrm>
          <a:prstGeom prst="line">
            <a:avLst/>
          </a:prstGeom>
          <a:noFill/>
          <a:ln w="12700">
            <a:solidFill>
              <a:srgbClr val="D5D6F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9" name="Line 11"/>
          <p:cNvSpPr>
            <a:spLocks noChangeShapeType="1"/>
          </p:cNvSpPr>
          <p:nvPr/>
        </p:nvSpPr>
        <p:spPr bwMode="auto">
          <a:xfrm flipV="1">
            <a:off x="3986214" y="5338763"/>
            <a:ext cx="1587" cy="55562"/>
          </a:xfrm>
          <a:prstGeom prst="line">
            <a:avLst/>
          </a:prstGeom>
          <a:noFill/>
          <a:ln w="12700">
            <a:solidFill>
              <a:srgbClr val="D5D6F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0" name="Line 12"/>
          <p:cNvSpPr>
            <a:spLocks noChangeShapeType="1"/>
          </p:cNvSpPr>
          <p:nvPr/>
        </p:nvSpPr>
        <p:spPr bwMode="auto">
          <a:xfrm flipV="1">
            <a:off x="4584700" y="5338763"/>
            <a:ext cx="1588" cy="55562"/>
          </a:xfrm>
          <a:prstGeom prst="line">
            <a:avLst/>
          </a:prstGeom>
          <a:noFill/>
          <a:ln w="12700">
            <a:solidFill>
              <a:srgbClr val="D5D6F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1" name="Line 13"/>
          <p:cNvSpPr>
            <a:spLocks noChangeShapeType="1"/>
          </p:cNvSpPr>
          <p:nvPr/>
        </p:nvSpPr>
        <p:spPr bwMode="auto">
          <a:xfrm flipV="1">
            <a:off x="5173663" y="5338763"/>
            <a:ext cx="0" cy="55562"/>
          </a:xfrm>
          <a:prstGeom prst="line">
            <a:avLst/>
          </a:prstGeom>
          <a:noFill/>
          <a:ln w="12700">
            <a:solidFill>
              <a:srgbClr val="D5D6F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2" name="Line 14"/>
          <p:cNvSpPr>
            <a:spLocks noChangeShapeType="1"/>
          </p:cNvSpPr>
          <p:nvPr/>
        </p:nvSpPr>
        <p:spPr bwMode="auto">
          <a:xfrm flipV="1">
            <a:off x="5762626" y="5338763"/>
            <a:ext cx="3175" cy="55562"/>
          </a:xfrm>
          <a:prstGeom prst="line">
            <a:avLst/>
          </a:prstGeom>
          <a:noFill/>
          <a:ln w="12700">
            <a:solidFill>
              <a:srgbClr val="D5D6F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3" name="Line 15"/>
          <p:cNvSpPr>
            <a:spLocks noChangeShapeType="1"/>
          </p:cNvSpPr>
          <p:nvPr/>
        </p:nvSpPr>
        <p:spPr bwMode="auto">
          <a:xfrm flipV="1">
            <a:off x="6353175" y="5338763"/>
            <a:ext cx="1588" cy="55562"/>
          </a:xfrm>
          <a:prstGeom prst="line">
            <a:avLst/>
          </a:prstGeom>
          <a:noFill/>
          <a:ln w="12700">
            <a:solidFill>
              <a:srgbClr val="D5D6F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4" name="Line 16"/>
          <p:cNvSpPr>
            <a:spLocks noChangeShapeType="1"/>
          </p:cNvSpPr>
          <p:nvPr/>
        </p:nvSpPr>
        <p:spPr bwMode="auto">
          <a:xfrm flipV="1">
            <a:off x="6929439" y="5338763"/>
            <a:ext cx="3175" cy="55562"/>
          </a:xfrm>
          <a:prstGeom prst="line">
            <a:avLst/>
          </a:prstGeom>
          <a:noFill/>
          <a:ln w="12700">
            <a:solidFill>
              <a:srgbClr val="D5D6F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5" name="Line 17"/>
          <p:cNvSpPr>
            <a:spLocks noChangeShapeType="1"/>
          </p:cNvSpPr>
          <p:nvPr/>
        </p:nvSpPr>
        <p:spPr bwMode="auto">
          <a:xfrm flipV="1">
            <a:off x="7564141" y="5353279"/>
            <a:ext cx="3175" cy="55562"/>
          </a:xfrm>
          <a:prstGeom prst="line">
            <a:avLst/>
          </a:prstGeom>
          <a:noFill/>
          <a:ln w="12700">
            <a:solidFill>
              <a:srgbClr val="D5D6F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6" name="Line 18"/>
          <p:cNvSpPr>
            <a:spLocks noChangeShapeType="1"/>
          </p:cNvSpPr>
          <p:nvPr/>
        </p:nvSpPr>
        <p:spPr bwMode="auto">
          <a:xfrm flipV="1">
            <a:off x="8108950" y="5338763"/>
            <a:ext cx="0" cy="55562"/>
          </a:xfrm>
          <a:prstGeom prst="line">
            <a:avLst/>
          </a:prstGeom>
          <a:noFill/>
          <a:ln w="12700">
            <a:solidFill>
              <a:srgbClr val="D5D6F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7" name="Line 19"/>
          <p:cNvSpPr>
            <a:spLocks noChangeShapeType="1"/>
          </p:cNvSpPr>
          <p:nvPr/>
        </p:nvSpPr>
        <p:spPr bwMode="auto">
          <a:xfrm flipV="1">
            <a:off x="8697914" y="5338763"/>
            <a:ext cx="1587" cy="55562"/>
          </a:xfrm>
          <a:prstGeom prst="line">
            <a:avLst/>
          </a:prstGeom>
          <a:noFill/>
          <a:ln w="12700">
            <a:solidFill>
              <a:srgbClr val="D5D6F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8" name="Line 20"/>
          <p:cNvSpPr>
            <a:spLocks noChangeShapeType="1"/>
          </p:cNvSpPr>
          <p:nvPr/>
        </p:nvSpPr>
        <p:spPr bwMode="auto">
          <a:xfrm>
            <a:off x="3995738" y="1911351"/>
            <a:ext cx="588962" cy="168275"/>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9" name="Line 21"/>
          <p:cNvSpPr>
            <a:spLocks noChangeShapeType="1"/>
          </p:cNvSpPr>
          <p:nvPr/>
        </p:nvSpPr>
        <p:spPr bwMode="auto">
          <a:xfrm>
            <a:off x="4584701" y="2079626"/>
            <a:ext cx="588963" cy="239713"/>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0" name="Line 22"/>
          <p:cNvSpPr>
            <a:spLocks noChangeShapeType="1"/>
          </p:cNvSpPr>
          <p:nvPr/>
        </p:nvSpPr>
        <p:spPr bwMode="auto">
          <a:xfrm>
            <a:off x="5173664" y="2319339"/>
            <a:ext cx="585787" cy="10953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1" name="Line 23"/>
          <p:cNvSpPr>
            <a:spLocks noChangeShapeType="1"/>
          </p:cNvSpPr>
          <p:nvPr/>
        </p:nvSpPr>
        <p:spPr bwMode="auto">
          <a:xfrm>
            <a:off x="5762625" y="2428875"/>
            <a:ext cx="590550"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2" name="Line 24"/>
          <p:cNvSpPr>
            <a:spLocks noChangeShapeType="1"/>
          </p:cNvSpPr>
          <p:nvPr/>
        </p:nvSpPr>
        <p:spPr bwMode="auto">
          <a:xfrm>
            <a:off x="6353176" y="2428875"/>
            <a:ext cx="576263"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3" name="Line 25"/>
          <p:cNvSpPr>
            <a:spLocks noChangeShapeType="1"/>
          </p:cNvSpPr>
          <p:nvPr/>
        </p:nvSpPr>
        <p:spPr bwMode="auto">
          <a:xfrm>
            <a:off x="6929439" y="2428875"/>
            <a:ext cx="587375"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4" name="Line 26"/>
          <p:cNvSpPr>
            <a:spLocks noChangeShapeType="1"/>
          </p:cNvSpPr>
          <p:nvPr/>
        </p:nvSpPr>
        <p:spPr bwMode="auto">
          <a:xfrm>
            <a:off x="7516814" y="2428875"/>
            <a:ext cx="592137"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5" name="Freeform 27"/>
          <p:cNvSpPr>
            <a:spLocks/>
          </p:cNvSpPr>
          <p:nvPr/>
        </p:nvSpPr>
        <p:spPr bwMode="auto">
          <a:xfrm>
            <a:off x="3959226" y="1887538"/>
            <a:ext cx="73025" cy="95250"/>
          </a:xfrm>
          <a:custGeom>
            <a:avLst/>
            <a:gdLst>
              <a:gd name="T0" fmla="*/ 0 w 40"/>
              <a:gd name="T1" fmla="*/ 2147483647 h 48"/>
              <a:gd name="T2" fmla="*/ 2147483647 w 40"/>
              <a:gd name="T3" fmla="*/ 2147483647 h 48"/>
              <a:gd name="T4" fmla="*/ 2147483647 w 40"/>
              <a:gd name="T5" fmla="*/ 2147483647 h 48"/>
              <a:gd name="T6" fmla="*/ 2147483647 w 40"/>
              <a:gd name="T7" fmla="*/ 0 h 48"/>
              <a:gd name="T8" fmla="*/ 0 w 40"/>
              <a:gd name="T9" fmla="*/ 2147483647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8">
                <a:moveTo>
                  <a:pt x="0" y="24"/>
                </a:moveTo>
                <a:lnTo>
                  <a:pt x="33" y="48"/>
                </a:lnTo>
                <a:lnTo>
                  <a:pt x="40" y="24"/>
                </a:lnTo>
                <a:lnTo>
                  <a:pt x="6" y="0"/>
                </a:lnTo>
                <a:lnTo>
                  <a:pt x="0" y="24"/>
                </a:lnTo>
                <a:close/>
              </a:path>
            </a:pathLst>
          </a:custGeom>
          <a:solidFill>
            <a:srgbClr val="FFFF00"/>
          </a:solidFill>
          <a:ln w="9525">
            <a:solidFill>
              <a:srgbClr val="FFFF00"/>
            </a:solidFill>
            <a:round/>
            <a:headEnd/>
            <a:tailEnd/>
          </a:ln>
        </p:spPr>
        <p:txBody>
          <a:bodyPr/>
          <a:lstStyle/>
          <a:p>
            <a:endParaRPr lang="en-US"/>
          </a:p>
        </p:txBody>
      </p:sp>
      <p:sp>
        <p:nvSpPr>
          <p:cNvPr id="27676" name="Rectangle 28"/>
          <p:cNvSpPr>
            <a:spLocks noChangeArrowheads="1"/>
          </p:cNvSpPr>
          <p:nvPr/>
        </p:nvSpPr>
        <p:spPr bwMode="auto">
          <a:xfrm>
            <a:off x="3959226" y="1874839"/>
            <a:ext cx="73025" cy="73025"/>
          </a:xfrm>
          <a:prstGeom prst="rect">
            <a:avLst/>
          </a:prstGeom>
          <a:solidFill>
            <a:srgbClr val="FFFF00"/>
          </a:solidFill>
          <a:ln w="9525">
            <a:solidFill>
              <a:srgbClr val="FFFF00"/>
            </a:solidFill>
            <a:miter lim="800000"/>
            <a:headEnd/>
            <a:tailEnd/>
          </a:ln>
        </p:spPr>
        <p:txBody>
          <a:bodyPr/>
          <a:lstStyle>
            <a:lvl1pPr eaLnBrk="0" hangingPunct="0">
              <a:spcBef>
                <a:spcPct val="20000"/>
              </a:spcBef>
              <a:buClr>
                <a:schemeClr val="hlink"/>
              </a:buClr>
              <a:buSzPct val="70000"/>
              <a:buFont typeface="Wingdings" panose="05000000000000000000" pitchFamily="2" charset="2"/>
              <a:buBlip>
                <a:blip r:embed="rId3"/>
              </a:buBlip>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solidFill>
                <a:srgbClr val="FFFFFF"/>
              </a:solidFill>
              <a:latin typeface="Arial" panose="020B0604020202020204" pitchFamily="34" charset="0"/>
            </a:endParaRPr>
          </a:p>
        </p:txBody>
      </p:sp>
      <p:grpSp>
        <p:nvGrpSpPr>
          <p:cNvPr id="27677" name="Group 29"/>
          <p:cNvGrpSpPr>
            <a:grpSpLocks/>
          </p:cNvGrpSpPr>
          <p:nvPr/>
        </p:nvGrpSpPr>
        <p:grpSpPr bwMode="auto">
          <a:xfrm>
            <a:off x="4116388" y="2043114"/>
            <a:ext cx="4025900" cy="2333625"/>
            <a:chOff x="1525" y="1524"/>
            <a:chExt cx="2261" cy="1164"/>
          </a:xfrm>
        </p:grpSpPr>
        <p:sp>
          <p:nvSpPr>
            <p:cNvPr id="27704" name="Freeform 30"/>
            <p:cNvSpPr>
              <a:spLocks/>
            </p:cNvSpPr>
            <p:nvPr/>
          </p:nvSpPr>
          <p:spPr bwMode="auto">
            <a:xfrm>
              <a:off x="1525" y="1524"/>
              <a:ext cx="54" cy="30"/>
            </a:xfrm>
            <a:custGeom>
              <a:avLst/>
              <a:gdLst>
                <a:gd name="T0" fmla="*/ 0 w 54"/>
                <a:gd name="T1" fmla="*/ 0 h 30"/>
                <a:gd name="T2" fmla="*/ 27 w 54"/>
                <a:gd name="T3" fmla="*/ 24 h 30"/>
                <a:gd name="T4" fmla="*/ 54 w 54"/>
                <a:gd name="T5" fmla="*/ 30 h 30"/>
                <a:gd name="T6" fmla="*/ 27 w 54"/>
                <a:gd name="T7" fmla="*/ 6 h 30"/>
                <a:gd name="T8" fmla="*/ 0 w 54"/>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30">
                  <a:moveTo>
                    <a:pt x="0" y="0"/>
                  </a:moveTo>
                  <a:lnTo>
                    <a:pt x="27" y="24"/>
                  </a:lnTo>
                  <a:lnTo>
                    <a:pt x="54" y="30"/>
                  </a:lnTo>
                  <a:lnTo>
                    <a:pt x="27" y="6"/>
                  </a:lnTo>
                  <a:lnTo>
                    <a:pt x="0" y="0"/>
                  </a:lnTo>
                  <a:close/>
                </a:path>
              </a:pathLst>
            </a:custGeom>
            <a:solidFill>
              <a:srgbClr val="FFFF00"/>
            </a:solidFill>
            <a:ln w="9525" cap="flat">
              <a:solidFill>
                <a:srgbClr val="FFFF00"/>
              </a:solidFill>
              <a:prstDash val="solid"/>
              <a:round/>
              <a:headEnd/>
              <a:tailEnd/>
            </a:ln>
          </p:spPr>
          <p:txBody>
            <a:bodyPr/>
            <a:lstStyle/>
            <a:p>
              <a:endParaRPr lang="en-US"/>
            </a:p>
          </p:txBody>
        </p:sp>
        <p:sp>
          <p:nvSpPr>
            <p:cNvPr id="27705" name="Freeform 31"/>
            <p:cNvSpPr>
              <a:spLocks/>
            </p:cNvSpPr>
            <p:nvPr/>
          </p:nvSpPr>
          <p:spPr bwMode="auto">
            <a:xfrm>
              <a:off x="1620" y="1590"/>
              <a:ext cx="40" cy="48"/>
            </a:xfrm>
            <a:custGeom>
              <a:avLst/>
              <a:gdLst>
                <a:gd name="T0" fmla="*/ 0 w 40"/>
                <a:gd name="T1" fmla="*/ 24 h 48"/>
                <a:gd name="T2" fmla="*/ 34 w 40"/>
                <a:gd name="T3" fmla="*/ 48 h 48"/>
                <a:gd name="T4" fmla="*/ 40 w 40"/>
                <a:gd name="T5" fmla="*/ 24 h 48"/>
                <a:gd name="T6" fmla="*/ 7 w 40"/>
                <a:gd name="T7" fmla="*/ 0 h 48"/>
                <a:gd name="T8" fmla="*/ 0 w 40"/>
                <a:gd name="T9" fmla="*/ 24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8">
                  <a:moveTo>
                    <a:pt x="0" y="24"/>
                  </a:moveTo>
                  <a:lnTo>
                    <a:pt x="34" y="48"/>
                  </a:lnTo>
                  <a:lnTo>
                    <a:pt x="40" y="24"/>
                  </a:lnTo>
                  <a:lnTo>
                    <a:pt x="7" y="0"/>
                  </a:lnTo>
                  <a:lnTo>
                    <a:pt x="0" y="24"/>
                  </a:lnTo>
                  <a:close/>
                </a:path>
              </a:pathLst>
            </a:custGeom>
            <a:solidFill>
              <a:srgbClr val="FFFF00"/>
            </a:solidFill>
            <a:ln w="9525" cap="flat">
              <a:solidFill>
                <a:srgbClr val="FFFF00"/>
              </a:solidFill>
              <a:prstDash val="solid"/>
              <a:round/>
              <a:headEnd/>
              <a:tailEnd/>
            </a:ln>
          </p:spPr>
          <p:txBody>
            <a:bodyPr/>
            <a:lstStyle/>
            <a:p>
              <a:endParaRPr lang="en-US"/>
            </a:p>
          </p:txBody>
        </p:sp>
        <p:sp>
          <p:nvSpPr>
            <p:cNvPr id="27706" name="Freeform 32"/>
            <p:cNvSpPr>
              <a:spLocks/>
            </p:cNvSpPr>
            <p:nvPr/>
          </p:nvSpPr>
          <p:spPr bwMode="auto">
            <a:xfrm>
              <a:off x="1708" y="1662"/>
              <a:ext cx="54" cy="30"/>
            </a:xfrm>
            <a:custGeom>
              <a:avLst/>
              <a:gdLst>
                <a:gd name="T0" fmla="*/ 0 w 54"/>
                <a:gd name="T1" fmla="*/ 0 h 30"/>
                <a:gd name="T2" fmla="*/ 27 w 54"/>
                <a:gd name="T3" fmla="*/ 24 h 30"/>
                <a:gd name="T4" fmla="*/ 54 w 54"/>
                <a:gd name="T5" fmla="*/ 30 h 30"/>
                <a:gd name="T6" fmla="*/ 27 w 54"/>
                <a:gd name="T7" fmla="*/ 6 h 30"/>
                <a:gd name="T8" fmla="*/ 0 w 54"/>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30">
                  <a:moveTo>
                    <a:pt x="0" y="0"/>
                  </a:moveTo>
                  <a:lnTo>
                    <a:pt x="27" y="24"/>
                  </a:lnTo>
                  <a:lnTo>
                    <a:pt x="54" y="30"/>
                  </a:lnTo>
                  <a:lnTo>
                    <a:pt x="27" y="6"/>
                  </a:lnTo>
                  <a:lnTo>
                    <a:pt x="0" y="0"/>
                  </a:lnTo>
                  <a:close/>
                </a:path>
              </a:pathLst>
            </a:custGeom>
            <a:solidFill>
              <a:srgbClr val="FFFF00"/>
            </a:solidFill>
            <a:ln w="9525" cap="flat">
              <a:solidFill>
                <a:srgbClr val="FFFF00"/>
              </a:solidFill>
              <a:prstDash val="solid"/>
              <a:round/>
              <a:headEnd/>
              <a:tailEnd/>
            </a:ln>
          </p:spPr>
          <p:txBody>
            <a:bodyPr/>
            <a:lstStyle/>
            <a:p>
              <a:endParaRPr lang="en-US"/>
            </a:p>
          </p:txBody>
        </p:sp>
        <p:sp>
          <p:nvSpPr>
            <p:cNvPr id="27707" name="Freeform 33"/>
            <p:cNvSpPr>
              <a:spLocks/>
            </p:cNvSpPr>
            <p:nvPr/>
          </p:nvSpPr>
          <p:spPr bwMode="auto">
            <a:xfrm>
              <a:off x="1775" y="1728"/>
              <a:ext cx="47" cy="30"/>
            </a:xfrm>
            <a:custGeom>
              <a:avLst/>
              <a:gdLst>
                <a:gd name="T0" fmla="*/ 0 w 47"/>
                <a:gd name="T1" fmla="*/ 18 h 30"/>
                <a:gd name="T2" fmla="*/ 41 w 47"/>
                <a:gd name="T3" fmla="*/ 30 h 30"/>
                <a:gd name="T4" fmla="*/ 47 w 47"/>
                <a:gd name="T5" fmla="*/ 12 h 30"/>
                <a:gd name="T6" fmla="*/ 7 w 47"/>
                <a:gd name="T7" fmla="*/ 0 h 30"/>
                <a:gd name="T8" fmla="*/ 0 w 47"/>
                <a:gd name="T9" fmla="*/ 18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30">
                  <a:moveTo>
                    <a:pt x="0" y="18"/>
                  </a:moveTo>
                  <a:lnTo>
                    <a:pt x="41" y="30"/>
                  </a:lnTo>
                  <a:lnTo>
                    <a:pt x="47" y="12"/>
                  </a:lnTo>
                  <a:lnTo>
                    <a:pt x="7" y="0"/>
                  </a:lnTo>
                  <a:lnTo>
                    <a:pt x="0" y="18"/>
                  </a:lnTo>
                  <a:close/>
                </a:path>
              </a:pathLst>
            </a:custGeom>
            <a:solidFill>
              <a:srgbClr val="FFFF00"/>
            </a:solidFill>
            <a:ln w="9525" cap="flat">
              <a:solidFill>
                <a:srgbClr val="FFFF00"/>
              </a:solidFill>
              <a:prstDash val="solid"/>
              <a:round/>
              <a:headEnd/>
              <a:tailEnd/>
            </a:ln>
          </p:spPr>
          <p:txBody>
            <a:bodyPr/>
            <a:lstStyle/>
            <a:p>
              <a:endParaRPr lang="en-US"/>
            </a:p>
          </p:txBody>
        </p:sp>
        <p:sp>
          <p:nvSpPr>
            <p:cNvPr id="27708" name="Freeform 34"/>
            <p:cNvSpPr>
              <a:spLocks/>
            </p:cNvSpPr>
            <p:nvPr/>
          </p:nvSpPr>
          <p:spPr bwMode="auto">
            <a:xfrm>
              <a:off x="1890" y="1770"/>
              <a:ext cx="47" cy="30"/>
            </a:xfrm>
            <a:custGeom>
              <a:avLst/>
              <a:gdLst>
                <a:gd name="T0" fmla="*/ 0 w 47"/>
                <a:gd name="T1" fmla="*/ 18 h 30"/>
                <a:gd name="T2" fmla="*/ 40 w 47"/>
                <a:gd name="T3" fmla="*/ 30 h 30"/>
                <a:gd name="T4" fmla="*/ 47 w 47"/>
                <a:gd name="T5" fmla="*/ 12 h 30"/>
                <a:gd name="T6" fmla="*/ 6 w 47"/>
                <a:gd name="T7" fmla="*/ 0 h 30"/>
                <a:gd name="T8" fmla="*/ 0 w 47"/>
                <a:gd name="T9" fmla="*/ 18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30">
                  <a:moveTo>
                    <a:pt x="0" y="18"/>
                  </a:moveTo>
                  <a:lnTo>
                    <a:pt x="40" y="30"/>
                  </a:lnTo>
                  <a:lnTo>
                    <a:pt x="47" y="12"/>
                  </a:lnTo>
                  <a:lnTo>
                    <a:pt x="6" y="0"/>
                  </a:lnTo>
                  <a:lnTo>
                    <a:pt x="0" y="18"/>
                  </a:lnTo>
                  <a:close/>
                </a:path>
              </a:pathLst>
            </a:custGeom>
            <a:solidFill>
              <a:srgbClr val="FFFF00"/>
            </a:solidFill>
            <a:ln w="9525" cap="flat">
              <a:solidFill>
                <a:srgbClr val="FFFF00"/>
              </a:solidFill>
              <a:prstDash val="solid"/>
              <a:round/>
              <a:headEnd/>
              <a:tailEnd/>
            </a:ln>
          </p:spPr>
          <p:txBody>
            <a:bodyPr/>
            <a:lstStyle/>
            <a:p>
              <a:endParaRPr lang="en-US"/>
            </a:p>
          </p:txBody>
        </p:sp>
        <p:sp>
          <p:nvSpPr>
            <p:cNvPr id="27709" name="Freeform 35"/>
            <p:cNvSpPr>
              <a:spLocks/>
            </p:cNvSpPr>
            <p:nvPr/>
          </p:nvSpPr>
          <p:spPr bwMode="auto">
            <a:xfrm>
              <a:off x="2004" y="1806"/>
              <a:ext cx="48" cy="36"/>
            </a:xfrm>
            <a:custGeom>
              <a:avLst/>
              <a:gdLst>
                <a:gd name="T0" fmla="*/ 0 w 48"/>
                <a:gd name="T1" fmla="*/ 18 h 36"/>
                <a:gd name="T2" fmla="*/ 41 w 48"/>
                <a:gd name="T3" fmla="*/ 36 h 36"/>
                <a:gd name="T4" fmla="*/ 48 w 48"/>
                <a:gd name="T5" fmla="*/ 18 h 36"/>
                <a:gd name="T6" fmla="*/ 7 w 48"/>
                <a:gd name="T7" fmla="*/ 0 h 36"/>
                <a:gd name="T8" fmla="*/ 0 w 48"/>
                <a:gd name="T9" fmla="*/ 18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0" y="18"/>
                  </a:moveTo>
                  <a:lnTo>
                    <a:pt x="41" y="36"/>
                  </a:lnTo>
                  <a:lnTo>
                    <a:pt x="48" y="18"/>
                  </a:lnTo>
                  <a:lnTo>
                    <a:pt x="7" y="0"/>
                  </a:lnTo>
                  <a:lnTo>
                    <a:pt x="0" y="18"/>
                  </a:lnTo>
                  <a:close/>
                </a:path>
              </a:pathLst>
            </a:custGeom>
            <a:solidFill>
              <a:srgbClr val="FFFF00"/>
            </a:solidFill>
            <a:ln w="9525" cap="flat">
              <a:solidFill>
                <a:srgbClr val="FFFF00"/>
              </a:solidFill>
              <a:prstDash val="solid"/>
              <a:round/>
              <a:headEnd/>
              <a:tailEnd/>
            </a:ln>
          </p:spPr>
          <p:txBody>
            <a:bodyPr/>
            <a:lstStyle/>
            <a:p>
              <a:endParaRPr lang="en-US"/>
            </a:p>
          </p:txBody>
        </p:sp>
        <p:sp>
          <p:nvSpPr>
            <p:cNvPr id="27710" name="Freeform 36"/>
            <p:cNvSpPr>
              <a:spLocks/>
            </p:cNvSpPr>
            <p:nvPr/>
          </p:nvSpPr>
          <p:spPr bwMode="auto">
            <a:xfrm>
              <a:off x="2106" y="1848"/>
              <a:ext cx="47" cy="30"/>
            </a:xfrm>
            <a:custGeom>
              <a:avLst/>
              <a:gdLst>
                <a:gd name="T0" fmla="*/ 0 w 47"/>
                <a:gd name="T1" fmla="*/ 18 h 30"/>
                <a:gd name="T2" fmla="*/ 40 w 47"/>
                <a:gd name="T3" fmla="*/ 30 h 30"/>
                <a:gd name="T4" fmla="*/ 47 w 47"/>
                <a:gd name="T5" fmla="*/ 12 h 30"/>
                <a:gd name="T6" fmla="*/ 6 w 47"/>
                <a:gd name="T7" fmla="*/ 0 h 30"/>
                <a:gd name="T8" fmla="*/ 0 w 47"/>
                <a:gd name="T9" fmla="*/ 18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30">
                  <a:moveTo>
                    <a:pt x="0" y="18"/>
                  </a:moveTo>
                  <a:lnTo>
                    <a:pt x="40" y="30"/>
                  </a:lnTo>
                  <a:lnTo>
                    <a:pt x="47" y="12"/>
                  </a:lnTo>
                  <a:lnTo>
                    <a:pt x="6" y="0"/>
                  </a:lnTo>
                  <a:lnTo>
                    <a:pt x="0" y="18"/>
                  </a:lnTo>
                  <a:close/>
                </a:path>
              </a:pathLst>
            </a:custGeom>
            <a:solidFill>
              <a:srgbClr val="FFFF00"/>
            </a:solidFill>
            <a:ln w="9525" cap="flat">
              <a:solidFill>
                <a:srgbClr val="FFFF00"/>
              </a:solidFill>
              <a:prstDash val="solid"/>
              <a:round/>
              <a:headEnd/>
              <a:tailEnd/>
            </a:ln>
          </p:spPr>
          <p:txBody>
            <a:bodyPr/>
            <a:lstStyle/>
            <a:p>
              <a:endParaRPr lang="en-US"/>
            </a:p>
          </p:txBody>
        </p:sp>
        <p:sp>
          <p:nvSpPr>
            <p:cNvPr id="27711" name="Freeform 37"/>
            <p:cNvSpPr>
              <a:spLocks/>
            </p:cNvSpPr>
            <p:nvPr/>
          </p:nvSpPr>
          <p:spPr bwMode="auto">
            <a:xfrm>
              <a:off x="2220" y="1884"/>
              <a:ext cx="48" cy="30"/>
            </a:xfrm>
            <a:custGeom>
              <a:avLst/>
              <a:gdLst>
                <a:gd name="T0" fmla="*/ 0 w 48"/>
                <a:gd name="T1" fmla="*/ 18 h 30"/>
                <a:gd name="T2" fmla="*/ 41 w 48"/>
                <a:gd name="T3" fmla="*/ 30 h 30"/>
                <a:gd name="T4" fmla="*/ 48 w 48"/>
                <a:gd name="T5" fmla="*/ 12 h 30"/>
                <a:gd name="T6" fmla="*/ 7 w 48"/>
                <a:gd name="T7" fmla="*/ 0 h 30"/>
                <a:gd name="T8" fmla="*/ 0 w 48"/>
                <a:gd name="T9" fmla="*/ 18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0" y="18"/>
                  </a:moveTo>
                  <a:lnTo>
                    <a:pt x="41" y="30"/>
                  </a:lnTo>
                  <a:lnTo>
                    <a:pt x="48" y="12"/>
                  </a:lnTo>
                  <a:lnTo>
                    <a:pt x="7" y="0"/>
                  </a:lnTo>
                  <a:lnTo>
                    <a:pt x="0" y="18"/>
                  </a:lnTo>
                  <a:close/>
                </a:path>
              </a:pathLst>
            </a:custGeom>
            <a:solidFill>
              <a:srgbClr val="FFFF00"/>
            </a:solidFill>
            <a:ln w="9525" cap="flat">
              <a:solidFill>
                <a:srgbClr val="FFFF00"/>
              </a:solidFill>
              <a:prstDash val="solid"/>
              <a:round/>
              <a:headEnd/>
              <a:tailEnd/>
            </a:ln>
          </p:spPr>
          <p:txBody>
            <a:bodyPr/>
            <a:lstStyle/>
            <a:p>
              <a:endParaRPr lang="en-US"/>
            </a:p>
          </p:txBody>
        </p:sp>
        <p:sp>
          <p:nvSpPr>
            <p:cNvPr id="27712" name="Freeform 38"/>
            <p:cNvSpPr>
              <a:spLocks/>
            </p:cNvSpPr>
            <p:nvPr/>
          </p:nvSpPr>
          <p:spPr bwMode="auto">
            <a:xfrm>
              <a:off x="2342" y="1920"/>
              <a:ext cx="40" cy="24"/>
            </a:xfrm>
            <a:custGeom>
              <a:avLst/>
              <a:gdLst>
                <a:gd name="T0" fmla="*/ 0 w 40"/>
                <a:gd name="T1" fmla="*/ 18 h 24"/>
                <a:gd name="T2" fmla="*/ 34 w 40"/>
                <a:gd name="T3" fmla="*/ 24 h 24"/>
                <a:gd name="T4" fmla="*/ 40 w 40"/>
                <a:gd name="T5" fmla="*/ 6 h 24"/>
                <a:gd name="T6" fmla="*/ 7 w 40"/>
                <a:gd name="T7" fmla="*/ 0 h 24"/>
                <a:gd name="T8" fmla="*/ 0 w 40"/>
                <a:gd name="T9" fmla="*/ 1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24">
                  <a:moveTo>
                    <a:pt x="0" y="18"/>
                  </a:moveTo>
                  <a:lnTo>
                    <a:pt x="34" y="24"/>
                  </a:lnTo>
                  <a:lnTo>
                    <a:pt x="40" y="6"/>
                  </a:lnTo>
                  <a:lnTo>
                    <a:pt x="7" y="0"/>
                  </a:lnTo>
                  <a:lnTo>
                    <a:pt x="0" y="18"/>
                  </a:lnTo>
                  <a:close/>
                </a:path>
              </a:pathLst>
            </a:custGeom>
            <a:solidFill>
              <a:srgbClr val="FFFF00"/>
            </a:solidFill>
            <a:ln w="9525" cap="flat">
              <a:solidFill>
                <a:srgbClr val="FFFF00"/>
              </a:solidFill>
              <a:prstDash val="solid"/>
              <a:round/>
              <a:headEnd/>
              <a:tailEnd/>
            </a:ln>
          </p:spPr>
          <p:txBody>
            <a:bodyPr/>
            <a:lstStyle/>
            <a:p>
              <a:endParaRPr lang="en-US"/>
            </a:p>
          </p:txBody>
        </p:sp>
        <p:sp>
          <p:nvSpPr>
            <p:cNvPr id="27713" name="Freeform 39"/>
            <p:cNvSpPr>
              <a:spLocks/>
            </p:cNvSpPr>
            <p:nvPr/>
          </p:nvSpPr>
          <p:spPr bwMode="auto">
            <a:xfrm>
              <a:off x="2430" y="1944"/>
              <a:ext cx="40" cy="42"/>
            </a:xfrm>
            <a:custGeom>
              <a:avLst/>
              <a:gdLst>
                <a:gd name="T0" fmla="*/ 0 w 40"/>
                <a:gd name="T1" fmla="*/ 24 h 42"/>
                <a:gd name="T2" fmla="*/ 33 w 40"/>
                <a:gd name="T3" fmla="*/ 42 h 42"/>
                <a:gd name="T4" fmla="*/ 40 w 40"/>
                <a:gd name="T5" fmla="*/ 18 h 42"/>
                <a:gd name="T6" fmla="*/ 6 w 40"/>
                <a:gd name="T7" fmla="*/ 0 h 42"/>
                <a:gd name="T8" fmla="*/ 0 w 40"/>
                <a:gd name="T9" fmla="*/ 24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2">
                  <a:moveTo>
                    <a:pt x="0" y="24"/>
                  </a:moveTo>
                  <a:lnTo>
                    <a:pt x="33" y="42"/>
                  </a:lnTo>
                  <a:lnTo>
                    <a:pt x="40" y="18"/>
                  </a:lnTo>
                  <a:lnTo>
                    <a:pt x="6" y="0"/>
                  </a:lnTo>
                  <a:lnTo>
                    <a:pt x="0" y="24"/>
                  </a:lnTo>
                  <a:close/>
                </a:path>
              </a:pathLst>
            </a:custGeom>
            <a:solidFill>
              <a:srgbClr val="FFFF00"/>
            </a:solidFill>
            <a:ln w="9525" cap="flat">
              <a:solidFill>
                <a:srgbClr val="FFFF00"/>
              </a:solidFill>
              <a:prstDash val="solid"/>
              <a:round/>
              <a:headEnd/>
              <a:tailEnd/>
            </a:ln>
          </p:spPr>
          <p:txBody>
            <a:bodyPr/>
            <a:lstStyle/>
            <a:p>
              <a:endParaRPr lang="en-US"/>
            </a:p>
          </p:txBody>
        </p:sp>
        <p:sp>
          <p:nvSpPr>
            <p:cNvPr id="27714" name="Freeform 40"/>
            <p:cNvSpPr>
              <a:spLocks/>
            </p:cNvSpPr>
            <p:nvPr/>
          </p:nvSpPr>
          <p:spPr bwMode="auto">
            <a:xfrm>
              <a:off x="2538" y="1998"/>
              <a:ext cx="40" cy="42"/>
            </a:xfrm>
            <a:custGeom>
              <a:avLst/>
              <a:gdLst>
                <a:gd name="T0" fmla="*/ 0 w 40"/>
                <a:gd name="T1" fmla="*/ 24 h 42"/>
                <a:gd name="T2" fmla="*/ 33 w 40"/>
                <a:gd name="T3" fmla="*/ 42 h 42"/>
                <a:gd name="T4" fmla="*/ 40 w 40"/>
                <a:gd name="T5" fmla="*/ 18 h 42"/>
                <a:gd name="T6" fmla="*/ 6 w 40"/>
                <a:gd name="T7" fmla="*/ 0 h 42"/>
                <a:gd name="T8" fmla="*/ 0 w 40"/>
                <a:gd name="T9" fmla="*/ 24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2">
                  <a:moveTo>
                    <a:pt x="0" y="24"/>
                  </a:moveTo>
                  <a:lnTo>
                    <a:pt x="33" y="42"/>
                  </a:lnTo>
                  <a:lnTo>
                    <a:pt x="40" y="18"/>
                  </a:lnTo>
                  <a:lnTo>
                    <a:pt x="6" y="0"/>
                  </a:lnTo>
                  <a:lnTo>
                    <a:pt x="0" y="24"/>
                  </a:lnTo>
                  <a:close/>
                </a:path>
              </a:pathLst>
            </a:custGeom>
            <a:solidFill>
              <a:srgbClr val="FFFF00"/>
            </a:solidFill>
            <a:ln w="9525" cap="flat">
              <a:solidFill>
                <a:srgbClr val="FFFF00"/>
              </a:solidFill>
              <a:prstDash val="solid"/>
              <a:round/>
              <a:headEnd/>
              <a:tailEnd/>
            </a:ln>
          </p:spPr>
          <p:txBody>
            <a:bodyPr/>
            <a:lstStyle/>
            <a:p>
              <a:endParaRPr lang="en-US"/>
            </a:p>
          </p:txBody>
        </p:sp>
        <p:sp>
          <p:nvSpPr>
            <p:cNvPr id="27715" name="Freeform 41"/>
            <p:cNvSpPr>
              <a:spLocks/>
            </p:cNvSpPr>
            <p:nvPr/>
          </p:nvSpPr>
          <p:spPr bwMode="auto">
            <a:xfrm>
              <a:off x="2639" y="2052"/>
              <a:ext cx="40" cy="42"/>
            </a:xfrm>
            <a:custGeom>
              <a:avLst/>
              <a:gdLst>
                <a:gd name="T0" fmla="*/ 0 w 40"/>
                <a:gd name="T1" fmla="*/ 24 h 42"/>
                <a:gd name="T2" fmla="*/ 34 w 40"/>
                <a:gd name="T3" fmla="*/ 42 h 42"/>
                <a:gd name="T4" fmla="*/ 40 w 40"/>
                <a:gd name="T5" fmla="*/ 18 h 42"/>
                <a:gd name="T6" fmla="*/ 7 w 40"/>
                <a:gd name="T7" fmla="*/ 0 h 42"/>
                <a:gd name="T8" fmla="*/ 0 w 40"/>
                <a:gd name="T9" fmla="*/ 24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2">
                  <a:moveTo>
                    <a:pt x="0" y="24"/>
                  </a:moveTo>
                  <a:lnTo>
                    <a:pt x="34" y="42"/>
                  </a:lnTo>
                  <a:lnTo>
                    <a:pt x="40" y="18"/>
                  </a:lnTo>
                  <a:lnTo>
                    <a:pt x="7" y="0"/>
                  </a:lnTo>
                  <a:lnTo>
                    <a:pt x="0" y="24"/>
                  </a:lnTo>
                  <a:close/>
                </a:path>
              </a:pathLst>
            </a:custGeom>
            <a:solidFill>
              <a:srgbClr val="FFFF00"/>
            </a:solidFill>
            <a:ln w="9525" cap="flat">
              <a:solidFill>
                <a:srgbClr val="FFFF00"/>
              </a:solidFill>
              <a:prstDash val="solid"/>
              <a:round/>
              <a:headEnd/>
              <a:tailEnd/>
            </a:ln>
          </p:spPr>
          <p:txBody>
            <a:bodyPr/>
            <a:lstStyle/>
            <a:p>
              <a:endParaRPr lang="en-US"/>
            </a:p>
          </p:txBody>
        </p:sp>
        <p:sp>
          <p:nvSpPr>
            <p:cNvPr id="27716" name="Freeform 42"/>
            <p:cNvSpPr>
              <a:spLocks/>
            </p:cNvSpPr>
            <p:nvPr/>
          </p:nvSpPr>
          <p:spPr bwMode="auto">
            <a:xfrm>
              <a:off x="2747" y="2106"/>
              <a:ext cx="40" cy="42"/>
            </a:xfrm>
            <a:custGeom>
              <a:avLst/>
              <a:gdLst>
                <a:gd name="T0" fmla="*/ 0 w 40"/>
                <a:gd name="T1" fmla="*/ 24 h 42"/>
                <a:gd name="T2" fmla="*/ 34 w 40"/>
                <a:gd name="T3" fmla="*/ 42 h 42"/>
                <a:gd name="T4" fmla="*/ 40 w 40"/>
                <a:gd name="T5" fmla="*/ 18 h 42"/>
                <a:gd name="T6" fmla="*/ 7 w 40"/>
                <a:gd name="T7" fmla="*/ 0 h 42"/>
                <a:gd name="T8" fmla="*/ 0 w 40"/>
                <a:gd name="T9" fmla="*/ 24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2">
                  <a:moveTo>
                    <a:pt x="0" y="24"/>
                  </a:moveTo>
                  <a:lnTo>
                    <a:pt x="34" y="42"/>
                  </a:lnTo>
                  <a:lnTo>
                    <a:pt x="40" y="18"/>
                  </a:lnTo>
                  <a:lnTo>
                    <a:pt x="7" y="0"/>
                  </a:lnTo>
                  <a:lnTo>
                    <a:pt x="0" y="24"/>
                  </a:lnTo>
                  <a:close/>
                </a:path>
              </a:pathLst>
            </a:custGeom>
            <a:solidFill>
              <a:srgbClr val="FFFF00"/>
            </a:solidFill>
            <a:ln w="9525" cap="flat">
              <a:solidFill>
                <a:srgbClr val="FFFF00"/>
              </a:solidFill>
              <a:prstDash val="solid"/>
              <a:round/>
              <a:headEnd/>
              <a:tailEnd/>
            </a:ln>
          </p:spPr>
          <p:txBody>
            <a:bodyPr/>
            <a:lstStyle/>
            <a:p>
              <a:endParaRPr lang="en-US"/>
            </a:p>
          </p:txBody>
        </p:sp>
        <p:sp>
          <p:nvSpPr>
            <p:cNvPr id="27717" name="Freeform 43"/>
            <p:cNvSpPr>
              <a:spLocks/>
            </p:cNvSpPr>
            <p:nvPr/>
          </p:nvSpPr>
          <p:spPr bwMode="auto">
            <a:xfrm>
              <a:off x="2760" y="2130"/>
              <a:ext cx="41" cy="48"/>
            </a:xfrm>
            <a:custGeom>
              <a:avLst/>
              <a:gdLst>
                <a:gd name="T0" fmla="*/ 0 w 41"/>
                <a:gd name="T1" fmla="*/ 24 h 48"/>
                <a:gd name="T2" fmla="*/ 34 w 41"/>
                <a:gd name="T3" fmla="*/ 48 h 48"/>
                <a:gd name="T4" fmla="*/ 41 w 41"/>
                <a:gd name="T5" fmla="*/ 24 h 48"/>
                <a:gd name="T6" fmla="*/ 7 w 41"/>
                <a:gd name="T7" fmla="*/ 0 h 48"/>
                <a:gd name="T8" fmla="*/ 0 w 41"/>
                <a:gd name="T9" fmla="*/ 24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8">
                  <a:moveTo>
                    <a:pt x="0" y="24"/>
                  </a:moveTo>
                  <a:lnTo>
                    <a:pt x="34" y="48"/>
                  </a:lnTo>
                  <a:lnTo>
                    <a:pt x="41" y="24"/>
                  </a:lnTo>
                  <a:lnTo>
                    <a:pt x="7" y="0"/>
                  </a:lnTo>
                  <a:lnTo>
                    <a:pt x="0" y="24"/>
                  </a:lnTo>
                  <a:close/>
                </a:path>
              </a:pathLst>
            </a:custGeom>
            <a:solidFill>
              <a:srgbClr val="FFFF00"/>
            </a:solidFill>
            <a:ln w="9525" cap="flat">
              <a:solidFill>
                <a:srgbClr val="FFFF00"/>
              </a:solidFill>
              <a:prstDash val="solid"/>
              <a:round/>
              <a:headEnd/>
              <a:tailEnd/>
            </a:ln>
          </p:spPr>
          <p:txBody>
            <a:bodyPr/>
            <a:lstStyle/>
            <a:p>
              <a:endParaRPr lang="en-US"/>
            </a:p>
          </p:txBody>
        </p:sp>
        <p:sp>
          <p:nvSpPr>
            <p:cNvPr id="27718" name="Freeform 44"/>
            <p:cNvSpPr>
              <a:spLocks/>
            </p:cNvSpPr>
            <p:nvPr/>
          </p:nvSpPr>
          <p:spPr bwMode="auto">
            <a:xfrm>
              <a:off x="2862" y="2196"/>
              <a:ext cx="40" cy="42"/>
            </a:xfrm>
            <a:custGeom>
              <a:avLst/>
              <a:gdLst>
                <a:gd name="T0" fmla="*/ 0 w 40"/>
                <a:gd name="T1" fmla="*/ 24 h 42"/>
                <a:gd name="T2" fmla="*/ 33 w 40"/>
                <a:gd name="T3" fmla="*/ 42 h 42"/>
                <a:gd name="T4" fmla="*/ 40 w 40"/>
                <a:gd name="T5" fmla="*/ 18 h 42"/>
                <a:gd name="T6" fmla="*/ 6 w 40"/>
                <a:gd name="T7" fmla="*/ 0 h 42"/>
                <a:gd name="T8" fmla="*/ 0 w 40"/>
                <a:gd name="T9" fmla="*/ 24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2">
                  <a:moveTo>
                    <a:pt x="0" y="24"/>
                  </a:moveTo>
                  <a:lnTo>
                    <a:pt x="33" y="42"/>
                  </a:lnTo>
                  <a:lnTo>
                    <a:pt x="40" y="18"/>
                  </a:lnTo>
                  <a:lnTo>
                    <a:pt x="6" y="0"/>
                  </a:lnTo>
                  <a:lnTo>
                    <a:pt x="0" y="24"/>
                  </a:lnTo>
                  <a:close/>
                </a:path>
              </a:pathLst>
            </a:custGeom>
            <a:solidFill>
              <a:srgbClr val="FFFF00"/>
            </a:solidFill>
            <a:ln w="9525" cap="flat">
              <a:solidFill>
                <a:srgbClr val="FFFF00"/>
              </a:solidFill>
              <a:prstDash val="solid"/>
              <a:round/>
              <a:headEnd/>
              <a:tailEnd/>
            </a:ln>
          </p:spPr>
          <p:txBody>
            <a:bodyPr/>
            <a:lstStyle/>
            <a:p>
              <a:endParaRPr lang="en-US"/>
            </a:p>
          </p:txBody>
        </p:sp>
        <p:sp>
          <p:nvSpPr>
            <p:cNvPr id="27719" name="Freeform 45"/>
            <p:cNvSpPr>
              <a:spLocks/>
            </p:cNvSpPr>
            <p:nvPr/>
          </p:nvSpPr>
          <p:spPr bwMode="auto">
            <a:xfrm>
              <a:off x="2963" y="2256"/>
              <a:ext cx="40" cy="48"/>
            </a:xfrm>
            <a:custGeom>
              <a:avLst/>
              <a:gdLst>
                <a:gd name="T0" fmla="*/ 0 w 40"/>
                <a:gd name="T1" fmla="*/ 24 h 48"/>
                <a:gd name="T2" fmla="*/ 34 w 40"/>
                <a:gd name="T3" fmla="*/ 48 h 48"/>
                <a:gd name="T4" fmla="*/ 40 w 40"/>
                <a:gd name="T5" fmla="*/ 24 h 48"/>
                <a:gd name="T6" fmla="*/ 7 w 40"/>
                <a:gd name="T7" fmla="*/ 0 h 48"/>
                <a:gd name="T8" fmla="*/ 0 w 40"/>
                <a:gd name="T9" fmla="*/ 24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8">
                  <a:moveTo>
                    <a:pt x="0" y="24"/>
                  </a:moveTo>
                  <a:lnTo>
                    <a:pt x="34" y="48"/>
                  </a:lnTo>
                  <a:lnTo>
                    <a:pt x="40" y="24"/>
                  </a:lnTo>
                  <a:lnTo>
                    <a:pt x="7" y="0"/>
                  </a:lnTo>
                  <a:lnTo>
                    <a:pt x="0" y="24"/>
                  </a:lnTo>
                  <a:close/>
                </a:path>
              </a:pathLst>
            </a:custGeom>
            <a:solidFill>
              <a:srgbClr val="FFFF00"/>
            </a:solidFill>
            <a:ln w="9525" cap="flat">
              <a:solidFill>
                <a:srgbClr val="FFFF00"/>
              </a:solidFill>
              <a:prstDash val="solid"/>
              <a:round/>
              <a:headEnd/>
              <a:tailEnd/>
            </a:ln>
          </p:spPr>
          <p:txBody>
            <a:bodyPr/>
            <a:lstStyle/>
            <a:p>
              <a:endParaRPr lang="en-US"/>
            </a:p>
          </p:txBody>
        </p:sp>
        <p:sp>
          <p:nvSpPr>
            <p:cNvPr id="27720" name="Freeform 46"/>
            <p:cNvSpPr>
              <a:spLocks/>
            </p:cNvSpPr>
            <p:nvPr/>
          </p:nvSpPr>
          <p:spPr bwMode="auto">
            <a:xfrm>
              <a:off x="3064" y="2322"/>
              <a:ext cx="41" cy="42"/>
            </a:xfrm>
            <a:custGeom>
              <a:avLst/>
              <a:gdLst>
                <a:gd name="T0" fmla="*/ 0 w 41"/>
                <a:gd name="T1" fmla="*/ 24 h 42"/>
                <a:gd name="T2" fmla="*/ 34 w 41"/>
                <a:gd name="T3" fmla="*/ 42 h 42"/>
                <a:gd name="T4" fmla="*/ 41 w 41"/>
                <a:gd name="T5" fmla="*/ 18 h 42"/>
                <a:gd name="T6" fmla="*/ 7 w 41"/>
                <a:gd name="T7" fmla="*/ 0 h 42"/>
                <a:gd name="T8" fmla="*/ 0 w 41"/>
                <a:gd name="T9" fmla="*/ 24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2">
                  <a:moveTo>
                    <a:pt x="0" y="24"/>
                  </a:moveTo>
                  <a:lnTo>
                    <a:pt x="34" y="42"/>
                  </a:lnTo>
                  <a:lnTo>
                    <a:pt x="41" y="18"/>
                  </a:lnTo>
                  <a:lnTo>
                    <a:pt x="7" y="0"/>
                  </a:lnTo>
                  <a:lnTo>
                    <a:pt x="0" y="24"/>
                  </a:lnTo>
                  <a:close/>
                </a:path>
              </a:pathLst>
            </a:custGeom>
            <a:solidFill>
              <a:srgbClr val="FFFF00"/>
            </a:solidFill>
            <a:ln w="9525" cap="flat">
              <a:solidFill>
                <a:srgbClr val="FFFF00"/>
              </a:solidFill>
              <a:prstDash val="solid"/>
              <a:round/>
              <a:headEnd/>
              <a:tailEnd/>
            </a:ln>
          </p:spPr>
          <p:txBody>
            <a:bodyPr/>
            <a:lstStyle/>
            <a:p>
              <a:endParaRPr lang="en-US"/>
            </a:p>
          </p:txBody>
        </p:sp>
        <p:sp>
          <p:nvSpPr>
            <p:cNvPr id="27721" name="Freeform 47"/>
            <p:cNvSpPr>
              <a:spLocks/>
            </p:cNvSpPr>
            <p:nvPr/>
          </p:nvSpPr>
          <p:spPr bwMode="auto">
            <a:xfrm>
              <a:off x="3084" y="2352"/>
              <a:ext cx="41" cy="42"/>
            </a:xfrm>
            <a:custGeom>
              <a:avLst/>
              <a:gdLst>
                <a:gd name="T0" fmla="*/ 0 w 41"/>
                <a:gd name="T1" fmla="*/ 24 h 42"/>
                <a:gd name="T2" fmla="*/ 34 w 41"/>
                <a:gd name="T3" fmla="*/ 42 h 42"/>
                <a:gd name="T4" fmla="*/ 41 w 41"/>
                <a:gd name="T5" fmla="*/ 18 h 42"/>
                <a:gd name="T6" fmla="*/ 7 w 41"/>
                <a:gd name="T7" fmla="*/ 0 h 42"/>
                <a:gd name="T8" fmla="*/ 0 w 41"/>
                <a:gd name="T9" fmla="*/ 24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2">
                  <a:moveTo>
                    <a:pt x="0" y="24"/>
                  </a:moveTo>
                  <a:lnTo>
                    <a:pt x="34" y="42"/>
                  </a:lnTo>
                  <a:lnTo>
                    <a:pt x="41" y="18"/>
                  </a:lnTo>
                  <a:lnTo>
                    <a:pt x="7" y="0"/>
                  </a:lnTo>
                  <a:lnTo>
                    <a:pt x="0" y="24"/>
                  </a:lnTo>
                  <a:close/>
                </a:path>
              </a:pathLst>
            </a:custGeom>
            <a:solidFill>
              <a:srgbClr val="FFFF00"/>
            </a:solidFill>
            <a:ln w="9525" cap="flat">
              <a:solidFill>
                <a:srgbClr val="FFFF00"/>
              </a:solidFill>
              <a:prstDash val="solid"/>
              <a:round/>
              <a:headEnd/>
              <a:tailEnd/>
            </a:ln>
          </p:spPr>
          <p:txBody>
            <a:bodyPr/>
            <a:lstStyle/>
            <a:p>
              <a:endParaRPr lang="en-US"/>
            </a:p>
          </p:txBody>
        </p:sp>
        <p:sp>
          <p:nvSpPr>
            <p:cNvPr id="27722" name="Freeform 48"/>
            <p:cNvSpPr>
              <a:spLocks/>
            </p:cNvSpPr>
            <p:nvPr/>
          </p:nvSpPr>
          <p:spPr bwMode="auto">
            <a:xfrm>
              <a:off x="3192" y="2406"/>
              <a:ext cx="48" cy="36"/>
            </a:xfrm>
            <a:custGeom>
              <a:avLst/>
              <a:gdLst>
                <a:gd name="T0" fmla="*/ 0 w 48"/>
                <a:gd name="T1" fmla="*/ 18 h 36"/>
                <a:gd name="T2" fmla="*/ 41 w 48"/>
                <a:gd name="T3" fmla="*/ 36 h 36"/>
                <a:gd name="T4" fmla="*/ 48 w 48"/>
                <a:gd name="T5" fmla="*/ 18 h 36"/>
                <a:gd name="T6" fmla="*/ 7 w 48"/>
                <a:gd name="T7" fmla="*/ 0 h 36"/>
                <a:gd name="T8" fmla="*/ 0 w 48"/>
                <a:gd name="T9" fmla="*/ 18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0" y="18"/>
                  </a:moveTo>
                  <a:lnTo>
                    <a:pt x="41" y="36"/>
                  </a:lnTo>
                  <a:lnTo>
                    <a:pt x="48" y="18"/>
                  </a:lnTo>
                  <a:lnTo>
                    <a:pt x="7" y="0"/>
                  </a:lnTo>
                  <a:lnTo>
                    <a:pt x="0" y="18"/>
                  </a:lnTo>
                  <a:close/>
                </a:path>
              </a:pathLst>
            </a:custGeom>
            <a:solidFill>
              <a:srgbClr val="FFFF00"/>
            </a:solidFill>
            <a:ln w="9525" cap="flat">
              <a:solidFill>
                <a:srgbClr val="FFFF00"/>
              </a:solidFill>
              <a:prstDash val="solid"/>
              <a:round/>
              <a:headEnd/>
              <a:tailEnd/>
            </a:ln>
          </p:spPr>
          <p:txBody>
            <a:bodyPr/>
            <a:lstStyle/>
            <a:p>
              <a:endParaRPr lang="en-US"/>
            </a:p>
          </p:txBody>
        </p:sp>
        <p:sp>
          <p:nvSpPr>
            <p:cNvPr id="27723" name="Freeform 49"/>
            <p:cNvSpPr>
              <a:spLocks/>
            </p:cNvSpPr>
            <p:nvPr/>
          </p:nvSpPr>
          <p:spPr bwMode="auto">
            <a:xfrm>
              <a:off x="3300" y="2454"/>
              <a:ext cx="47" cy="36"/>
            </a:xfrm>
            <a:custGeom>
              <a:avLst/>
              <a:gdLst>
                <a:gd name="T0" fmla="*/ 0 w 47"/>
                <a:gd name="T1" fmla="*/ 18 h 36"/>
                <a:gd name="T2" fmla="*/ 41 w 47"/>
                <a:gd name="T3" fmla="*/ 36 h 36"/>
                <a:gd name="T4" fmla="*/ 47 w 47"/>
                <a:gd name="T5" fmla="*/ 18 h 36"/>
                <a:gd name="T6" fmla="*/ 7 w 47"/>
                <a:gd name="T7" fmla="*/ 0 h 36"/>
                <a:gd name="T8" fmla="*/ 0 w 47"/>
                <a:gd name="T9" fmla="*/ 18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36">
                  <a:moveTo>
                    <a:pt x="0" y="18"/>
                  </a:moveTo>
                  <a:lnTo>
                    <a:pt x="41" y="36"/>
                  </a:lnTo>
                  <a:lnTo>
                    <a:pt x="47" y="18"/>
                  </a:lnTo>
                  <a:lnTo>
                    <a:pt x="7" y="0"/>
                  </a:lnTo>
                  <a:lnTo>
                    <a:pt x="0" y="18"/>
                  </a:lnTo>
                  <a:close/>
                </a:path>
              </a:pathLst>
            </a:custGeom>
            <a:solidFill>
              <a:srgbClr val="FFFF00"/>
            </a:solidFill>
            <a:ln w="9525" cap="flat">
              <a:solidFill>
                <a:srgbClr val="FFFF00"/>
              </a:solidFill>
              <a:prstDash val="solid"/>
              <a:round/>
              <a:headEnd/>
              <a:tailEnd/>
            </a:ln>
          </p:spPr>
          <p:txBody>
            <a:bodyPr/>
            <a:lstStyle/>
            <a:p>
              <a:endParaRPr lang="en-US"/>
            </a:p>
          </p:txBody>
        </p:sp>
        <p:sp>
          <p:nvSpPr>
            <p:cNvPr id="27724" name="Freeform 50"/>
            <p:cNvSpPr>
              <a:spLocks/>
            </p:cNvSpPr>
            <p:nvPr/>
          </p:nvSpPr>
          <p:spPr bwMode="auto">
            <a:xfrm>
              <a:off x="3415" y="2502"/>
              <a:ext cx="34" cy="30"/>
            </a:xfrm>
            <a:custGeom>
              <a:avLst/>
              <a:gdLst>
                <a:gd name="T0" fmla="*/ 0 w 34"/>
                <a:gd name="T1" fmla="*/ 18 h 30"/>
                <a:gd name="T2" fmla="*/ 27 w 34"/>
                <a:gd name="T3" fmla="*/ 30 h 30"/>
                <a:gd name="T4" fmla="*/ 34 w 34"/>
                <a:gd name="T5" fmla="*/ 12 h 30"/>
                <a:gd name="T6" fmla="*/ 7 w 34"/>
                <a:gd name="T7" fmla="*/ 0 h 30"/>
                <a:gd name="T8" fmla="*/ 0 w 34"/>
                <a:gd name="T9" fmla="*/ 18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0">
                  <a:moveTo>
                    <a:pt x="0" y="18"/>
                  </a:moveTo>
                  <a:lnTo>
                    <a:pt x="27" y="30"/>
                  </a:lnTo>
                  <a:lnTo>
                    <a:pt x="34" y="12"/>
                  </a:lnTo>
                  <a:lnTo>
                    <a:pt x="7" y="0"/>
                  </a:lnTo>
                  <a:lnTo>
                    <a:pt x="0" y="18"/>
                  </a:lnTo>
                  <a:close/>
                </a:path>
              </a:pathLst>
            </a:custGeom>
            <a:solidFill>
              <a:srgbClr val="FFFF00"/>
            </a:solidFill>
            <a:ln w="9525" cap="flat">
              <a:solidFill>
                <a:srgbClr val="FFFF00"/>
              </a:solidFill>
              <a:prstDash val="solid"/>
              <a:round/>
              <a:headEnd/>
              <a:tailEnd/>
            </a:ln>
          </p:spPr>
          <p:txBody>
            <a:bodyPr/>
            <a:lstStyle/>
            <a:p>
              <a:endParaRPr lang="en-US"/>
            </a:p>
          </p:txBody>
        </p:sp>
        <p:sp>
          <p:nvSpPr>
            <p:cNvPr id="27725" name="Freeform 51"/>
            <p:cNvSpPr>
              <a:spLocks/>
            </p:cNvSpPr>
            <p:nvPr/>
          </p:nvSpPr>
          <p:spPr bwMode="auto">
            <a:xfrm>
              <a:off x="3415" y="2508"/>
              <a:ext cx="40" cy="42"/>
            </a:xfrm>
            <a:custGeom>
              <a:avLst/>
              <a:gdLst>
                <a:gd name="T0" fmla="*/ 0 w 40"/>
                <a:gd name="T1" fmla="*/ 24 h 42"/>
                <a:gd name="T2" fmla="*/ 34 w 40"/>
                <a:gd name="T3" fmla="*/ 42 h 42"/>
                <a:gd name="T4" fmla="*/ 40 w 40"/>
                <a:gd name="T5" fmla="*/ 18 h 42"/>
                <a:gd name="T6" fmla="*/ 7 w 40"/>
                <a:gd name="T7" fmla="*/ 0 h 42"/>
                <a:gd name="T8" fmla="*/ 0 w 40"/>
                <a:gd name="T9" fmla="*/ 24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2">
                  <a:moveTo>
                    <a:pt x="0" y="24"/>
                  </a:moveTo>
                  <a:lnTo>
                    <a:pt x="34" y="42"/>
                  </a:lnTo>
                  <a:lnTo>
                    <a:pt x="40" y="18"/>
                  </a:lnTo>
                  <a:lnTo>
                    <a:pt x="7" y="0"/>
                  </a:lnTo>
                  <a:lnTo>
                    <a:pt x="0" y="24"/>
                  </a:lnTo>
                  <a:close/>
                </a:path>
              </a:pathLst>
            </a:custGeom>
            <a:solidFill>
              <a:srgbClr val="FFFF00"/>
            </a:solidFill>
            <a:ln w="9525" cap="flat">
              <a:solidFill>
                <a:srgbClr val="FFFF00"/>
              </a:solidFill>
              <a:prstDash val="solid"/>
              <a:round/>
              <a:headEnd/>
              <a:tailEnd/>
            </a:ln>
          </p:spPr>
          <p:txBody>
            <a:bodyPr/>
            <a:lstStyle/>
            <a:p>
              <a:endParaRPr lang="en-US"/>
            </a:p>
          </p:txBody>
        </p:sp>
        <p:sp>
          <p:nvSpPr>
            <p:cNvPr id="27726" name="Freeform 52"/>
            <p:cNvSpPr>
              <a:spLocks/>
            </p:cNvSpPr>
            <p:nvPr/>
          </p:nvSpPr>
          <p:spPr bwMode="auto">
            <a:xfrm>
              <a:off x="3523" y="2562"/>
              <a:ext cx="47" cy="30"/>
            </a:xfrm>
            <a:custGeom>
              <a:avLst/>
              <a:gdLst>
                <a:gd name="T0" fmla="*/ 0 w 47"/>
                <a:gd name="T1" fmla="*/ 18 h 30"/>
                <a:gd name="T2" fmla="*/ 40 w 47"/>
                <a:gd name="T3" fmla="*/ 30 h 30"/>
                <a:gd name="T4" fmla="*/ 47 w 47"/>
                <a:gd name="T5" fmla="*/ 12 h 30"/>
                <a:gd name="T6" fmla="*/ 7 w 47"/>
                <a:gd name="T7" fmla="*/ 0 h 30"/>
                <a:gd name="T8" fmla="*/ 0 w 47"/>
                <a:gd name="T9" fmla="*/ 18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30">
                  <a:moveTo>
                    <a:pt x="0" y="18"/>
                  </a:moveTo>
                  <a:lnTo>
                    <a:pt x="40" y="30"/>
                  </a:lnTo>
                  <a:lnTo>
                    <a:pt x="47" y="12"/>
                  </a:lnTo>
                  <a:lnTo>
                    <a:pt x="7" y="0"/>
                  </a:lnTo>
                  <a:lnTo>
                    <a:pt x="0" y="18"/>
                  </a:lnTo>
                  <a:close/>
                </a:path>
              </a:pathLst>
            </a:custGeom>
            <a:solidFill>
              <a:srgbClr val="FFFF00"/>
            </a:solidFill>
            <a:ln w="9525" cap="flat">
              <a:solidFill>
                <a:srgbClr val="FFFF00"/>
              </a:solidFill>
              <a:prstDash val="solid"/>
              <a:round/>
              <a:headEnd/>
              <a:tailEnd/>
            </a:ln>
          </p:spPr>
          <p:txBody>
            <a:bodyPr/>
            <a:lstStyle/>
            <a:p>
              <a:endParaRPr lang="en-US"/>
            </a:p>
          </p:txBody>
        </p:sp>
        <p:sp>
          <p:nvSpPr>
            <p:cNvPr id="27727" name="Freeform 53"/>
            <p:cNvSpPr>
              <a:spLocks/>
            </p:cNvSpPr>
            <p:nvPr/>
          </p:nvSpPr>
          <p:spPr bwMode="auto">
            <a:xfrm>
              <a:off x="3638" y="2610"/>
              <a:ext cx="40" cy="30"/>
            </a:xfrm>
            <a:custGeom>
              <a:avLst/>
              <a:gdLst>
                <a:gd name="T0" fmla="*/ 0 w 40"/>
                <a:gd name="T1" fmla="*/ 18 h 30"/>
                <a:gd name="T2" fmla="*/ 33 w 40"/>
                <a:gd name="T3" fmla="*/ 30 h 30"/>
                <a:gd name="T4" fmla="*/ 40 w 40"/>
                <a:gd name="T5" fmla="*/ 12 h 30"/>
                <a:gd name="T6" fmla="*/ 6 w 40"/>
                <a:gd name="T7" fmla="*/ 0 h 30"/>
                <a:gd name="T8" fmla="*/ 0 w 40"/>
                <a:gd name="T9" fmla="*/ 18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30">
                  <a:moveTo>
                    <a:pt x="0" y="18"/>
                  </a:moveTo>
                  <a:lnTo>
                    <a:pt x="33" y="30"/>
                  </a:lnTo>
                  <a:lnTo>
                    <a:pt x="40" y="12"/>
                  </a:lnTo>
                  <a:lnTo>
                    <a:pt x="6" y="0"/>
                  </a:lnTo>
                  <a:lnTo>
                    <a:pt x="0" y="18"/>
                  </a:lnTo>
                  <a:close/>
                </a:path>
              </a:pathLst>
            </a:custGeom>
            <a:solidFill>
              <a:srgbClr val="FFFF00"/>
            </a:solidFill>
            <a:ln w="9525" cap="flat">
              <a:solidFill>
                <a:srgbClr val="FFFF00"/>
              </a:solidFill>
              <a:prstDash val="solid"/>
              <a:round/>
              <a:headEnd/>
              <a:tailEnd/>
            </a:ln>
          </p:spPr>
          <p:txBody>
            <a:bodyPr/>
            <a:lstStyle/>
            <a:p>
              <a:endParaRPr lang="en-US"/>
            </a:p>
          </p:txBody>
        </p:sp>
        <p:sp>
          <p:nvSpPr>
            <p:cNvPr id="27728" name="Freeform 54"/>
            <p:cNvSpPr>
              <a:spLocks/>
            </p:cNvSpPr>
            <p:nvPr/>
          </p:nvSpPr>
          <p:spPr bwMode="auto">
            <a:xfrm>
              <a:off x="3746" y="2652"/>
              <a:ext cx="33" cy="30"/>
            </a:xfrm>
            <a:custGeom>
              <a:avLst/>
              <a:gdLst>
                <a:gd name="T0" fmla="*/ 0 w 33"/>
                <a:gd name="T1" fmla="*/ 18 h 30"/>
                <a:gd name="T2" fmla="*/ 27 w 33"/>
                <a:gd name="T3" fmla="*/ 30 h 30"/>
                <a:gd name="T4" fmla="*/ 33 w 33"/>
                <a:gd name="T5" fmla="*/ 12 h 30"/>
                <a:gd name="T6" fmla="*/ 6 w 33"/>
                <a:gd name="T7" fmla="*/ 0 h 30"/>
                <a:gd name="T8" fmla="*/ 0 w 33"/>
                <a:gd name="T9" fmla="*/ 18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0">
                  <a:moveTo>
                    <a:pt x="0" y="18"/>
                  </a:moveTo>
                  <a:lnTo>
                    <a:pt x="27" y="30"/>
                  </a:lnTo>
                  <a:lnTo>
                    <a:pt x="33" y="12"/>
                  </a:lnTo>
                  <a:lnTo>
                    <a:pt x="6" y="0"/>
                  </a:lnTo>
                  <a:lnTo>
                    <a:pt x="0" y="18"/>
                  </a:lnTo>
                  <a:close/>
                </a:path>
              </a:pathLst>
            </a:custGeom>
            <a:solidFill>
              <a:srgbClr val="FFFF00"/>
            </a:solidFill>
            <a:ln w="9525" cap="flat">
              <a:solidFill>
                <a:srgbClr val="FFFF00"/>
              </a:solidFill>
              <a:prstDash val="solid"/>
              <a:round/>
              <a:headEnd/>
              <a:tailEnd/>
            </a:ln>
          </p:spPr>
          <p:txBody>
            <a:bodyPr/>
            <a:lstStyle/>
            <a:p>
              <a:endParaRPr lang="en-US"/>
            </a:p>
          </p:txBody>
        </p:sp>
        <p:sp>
          <p:nvSpPr>
            <p:cNvPr id="27729" name="Rectangle 55"/>
            <p:cNvSpPr>
              <a:spLocks noChangeArrowheads="1"/>
            </p:cNvSpPr>
            <p:nvPr/>
          </p:nvSpPr>
          <p:spPr bwMode="auto">
            <a:xfrm>
              <a:off x="1768" y="1716"/>
              <a:ext cx="41" cy="36"/>
            </a:xfrm>
            <a:prstGeom prst="rect">
              <a:avLst/>
            </a:prstGeom>
            <a:solidFill>
              <a:srgbClr val="FFFF00"/>
            </a:solidFill>
            <a:ln w="9525">
              <a:solidFill>
                <a:srgbClr val="FFFF00"/>
              </a:solidFill>
              <a:miter lim="800000"/>
              <a:headEnd/>
              <a:tailEnd/>
            </a:ln>
          </p:spPr>
          <p:txBody>
            <a:bodyPr/>
            <a:lstStyle>
              <a:lvl1pPr eaLnBrk="0" hangingPunct="0">
                <a:spcBef>
                  <a:spcPct val="20000"/>
                </a:spcBef>
                <a:buClr>
                  <a:schemeClr val="hlink"/>
                </a:buClr>
                <a:buSzPct val="70000"/>
                <a:buFont typeface="Wingdings" panose="05000000000000000000" pitchFamily="2" charset="2"/>
                <a:buBlip>
                  <a:blip r:embed="rId3"/>
                </a:buBlip>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solidFill>
                  <a:srgbClr val="FFFFFF"/>
                </a:solidFill>
                <a:latin typeface="Arial" panose="020B0604020202020204" pitchFamily="34" charset="0"/>
              </a:endParaRPr>
            </a:p>
          </p:txBody>
        </p:sp>
        <p:sp>
          <p:nvSpPr>
            <p:cNvPr id="27730" name="Rectangle 56"/>
            <p:cNvSpPr>
              <a:spLocks noChangeArrowheads="1"/>
            </p:cNvSpPr>
            <p:nvPr/>
          </p:nvSpPr>
          <p:spPr bwMode="auto">
            <a:xfrm>
              <a:off x="2099" y="1836"/>
              <a:ext cx="40" cy="36"/>
            </a:xfrm>
            <a:prstGeom prst="rect">
              <a:avLst/>
            </a:prstGeom>
            <a:solidFill>
              <a:srgbClr val="FFFF00"/>
            </a:solidFill>
            <a:ln w="9525">
              <a:solidFill>
                <a:srgbClr val="FFFF00"/>
              </a:solidFill>
              <a:miter lim="800000"/>
              <a:headEnd/>
              <a:tailEnd/>
            </a:ln>
          </p:spPr>
          <p:txBody>
            <a:bodyPr/>
            <a:lstStyle>
              <a:lvl1pPr eaLnBrk="0" hangingPunct="0">
                <a:spcBef>
                  <a:spcPct val="20000"/>
                </a:spcBef>
                <a:buClr>
                  <a:schemeClr val="hlink"/>
                </a:buClr>
                <a:buSzPct val="70000"/>
                <a:buFont typeface="Wingdings" panose="05000000000000000000" pitchFamily="2" charset="2"/>
                <a:buBlip>
                  <a:blip r:embed="rId3"/>
                </a:buBlip>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solidFill>
                  <a:srgbClr val="FFFFFF"/>
                </a:solidFill>
                <a:latin typeface="Arial" panose="020B0604020202020204" pitchFamily="34" charset="0"/>
              </a:endParaRPr>
            </a:p>
          </p:txBody>
        </p:sp>
        <p:sp>
          <p:nvSpPr>
            <p:cNvPr id="27731" name="Rectangle 57"/>
            <p:cNvSpPr>
              <a:spLocks noChangeArrowheads="1"/>
            </p:cNvSpPr>
            <p:nvPr/>
          </p:nvSpPr>
          <p:spPr bwMode="auto">
            <a:xfrm>
              <a:off x="2430" y="1938"/>
              <a:ext cx="40" cy="36"/>
            </a:xfrm>
            <a:prstGeom prst="rect">
              <a:avLst/>
            </a:prstGeom>
            <a:solidFill>
              <a:srgbClr val="FFFF00"/>
            </a:solidFill>
            <a:ln w="9525">
              <a:solidFill>
                <a:srgbClr val="FFFF00"/>
              </a:solidFill>
              <a:miter lim="800000"/>
              <a:headEnd/>
              <a:tailEnd/>
            </a:ln>
          </p:spPr>
          <p:txBody>
            <a:bodyPr/>
            <a:lstStyle>
              <a:lvl1pPr eaLnBrk="0" hangingPunct="0">
                <a:spcBef>
                  <a:spcPct val="20000"/>
                </a:spcBef>
                <a:buClr>
                  <a:schemeClr val="hlink"/>
                </a:buClr>
                <a:buSzPct val="70000"/>
                <a:buFont typeface="Wingdings" panose="05000000000000000000" pitchFamily="2" charset="2"/>
                <a:buBlip>
                  <a:blip r:embed="rId3"/>
                </a:buBlip>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solidFill>
                  <a:srgbClr val="FFFFFF"/>
                </a:solidFill>
                <a:latin typeface="Arial" panose="020B0604020202020204" pitchFamily="34" charset="0"/>
              </a:endParaRPr>
            </a:p>
          </p:txBody>
        </p:sp>
        <p:sp>
          <p:nvSpPr>
            <p:cNvPr id="27732" name="Rectangle 58"/>
            <p:cNvSpPr>
              <a:spLocks noChangeArrowheads="1"/>
            </p:cNvSpPr>
            <p:nvPr/>
          </p:nvSpPr>
          <p:spPr bwMode="auto">
            <a:xfrm>
              <a:off x="2760" y="2124"/>
              <a:ext cx="41" cy="36"/>
            </a:xfrm>
            <a:prstGeom prst="rect">
              <a:avLst/>
            </a:prstGeom>
            <a:solidFill>
              <a:srgbClr val="FFFF00"/>
            </a:solidFill>
            <a:ln w="9525">
              <a:solidFill>
                <a:srgbClr val="FFFF00"/>
              </a:solidFill>
              <a:miter lim="800000"/>
              <a:headEnd/>
              <a:tailEnd/>
            </a:ln>
          </p:spPr>
          <p:txBody>
            <a:bodyPr/>
            <a:lstStyle>
              <a:lvl1pPr eaLnBrk="0" hangingPunct="0">
                <a:spcBef>
                  <a:spcPct val="20000"/>
                </a:spcBef>
                <a:buClr>
                  <a:schemeClr val="hlink"/>
                </a:buClr>
                <a:buSzPct val="70000"/>
                <a:buFont typeface="Wingdings" panose="05000000000000000000" pitchFamily="2" charset="2"/>
                <a:buBlip>
                  <a:blip r:embed="rId3"/>
                </a:buBlip>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solidFill>
                  <a:srgbClr val="FFFFFF"/>
                </a:solidFill>
                <a:latin typeface="Arial" panose="020B0604020202020204" pitchFamily="34" charset="0"/>
              </a:endParaRPr>
            </a:p>
          </p:txBody>
        </p:sp>
        <p:sp>
          <p:nvSpPr>
            <p:cNvPr id="27733" name="Rectangle 59"/>
            <p:cNvSpPr>
              <a:spLocks noChangeArrowheads="1"/>
            </p:cNvSpPr>
            <p:nvPr/>
          </p:nvSpPr>
          <p:spPr bwMode="auto">
            <a:xfrm>
              <a:off x="3084" y="2346"/>
              <a:ext cx="41" cy="36"/>
            </a:xfrm>
            <a:prstGeom prst="rect">
              <a:avLst/>
            </a:prstGeom>
            <a:solidFill>
              <a:srgbClr val="FFFF00"/>
            </a:solidFill>
            <a:ln w="9525">
              <a:solidFill>
                <a:srgbClr val="FFFF00"/>
              </a:solidFill>
              <a:miter lim="800000"/>
              <a:headEnd/>
              <a:tailEnd/>
            </a:ln>
          </p:spPr>
          <p:txBody>
            <a:bodyPr/>
            <a:lstStyle>
              <a:lvl1pPr eaLnBrk="0" hangingPunct="0">
                <a:spcBef>
                  <a:spcPct val="20000"/>
                </a:spcBef>
                <a:buClr>
                  <a:schemeClr val="hlink"/>
                </a:buClr>
                <a:buSzPct val="70000"/>
                <a:buFont typeface="Wingdings" panose="05000000000000000000" pitchFamily="2" charset="2"/>
                <a:buBlip>
                  <a:blip r:embed="rId3"/>
                </a:buBlip>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solidFill>
                  <a:srgbClr val="FFFFFF"/>
                </a:solidFill>
                <a:latin typeface="Arial" panose="020B0604020202020204" pitchFamily="34" charset="0"/>
              </a:endParaRPr>
            </a:p>
          </p:txBody>
        </p:sp>
        <p:sp>
          <p:nvSpPr>
            <p:cNvPr id="27734" name="Rectangle 60"/>
            <p:cNvSpPr>
              <a:spLocks noChangeArrowheads="1"/>
            </p:cNvSpPr>
            <p:nvPr/>
          </p:nvSpPr>
          <p:spPr bwMode="auto">
            <a:xfrm>
              <a:off x="3415" y="2502"/>
              <a:ext cx="40" cy="36"/>
            </a:xfrm>
            <a:prstGeom prst="rect">
              <a:avLst/>
            </a:prstGeom>
            <a:solidFill>
              <a:srgbClr val="FFFF00"/>
            </a:solidFill>
            <a:ln w="9525">
              <a:solidFill>
                <a:srgbClr val="FFFF00"/>
              </a:solidFill>
              <a:miter lim="800000"/>
              <a:headEnd/>
              <a:tailEnd/>
            </a:ln>
          </p:spPr>
          <p:txBody>
            <a:bodyPr/>
            <a:lstStyle>
              <a:lvl1pPr eaLnBrk="0" hangingPunct="0">
                <a:spcBef>
                  <a:spcPct val="20000"/>
                </a:spcBef>
                <a:buClr>
                  <a:schemeClr val="hlink"/>
                </a:buClr>
                <a:buSzPct val="70000"/>
                <a:buFont typeface="Wingdings" panose="05000000000000000000" pitchFamily="2" charset="2"/>
                <a:buBlip>
                  <a:blip r:embed="rId3"/>
                </a:buBlip>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solidFill>
                  <a:srgbClr val="FFFFFF"/>
                </a:solidFill>
                <a:latin typeface="Arial" panose="020B0604020202020204" pitchFamily="34" charset="0"/>
              </a:endParaRPr>
            </a:p>
          </p:txBody>
        </p:sp>
        <p:sp>
          <p:nvSpPr>
            <p:cNvPr id="27735" name="Rectangle 61"/>
            <p:cNvSpPr>
              <a:spLocks noChangeArrowheads="1"/>
            </p:cNvSpPr>
            <p:nvPr/>
          </p:nvSpPr>
          <p:spPr bwMode="auto">
            <a:xfrm>
              <a:off x="3746" y="2652"/>
              <a:ext cx="40" cy="36"/>
            </a:xfrm>
            <a:prstGeom prst="rect">
              <a:avLst/>
            </a:prstGeom>
            <a:solidFill>
              <a:srgbClr val="FFFF00"/>
            </a:solidFill>
            <a:ln w="9525">
              <a:solidFill>
                <a:srgbClr val="FFFF00"/>
              </a:solidFill>
              <a:miter lim="800000"/>
              <a:headEnd/>
              <a:tailEnd/>
            </a:ln>
          </p:spPr>
          <p:txBody>
            <a:bodyPr/>
            <a:lstStyle>
              <a:lvl1pPr eaLnBrk="0" hangingPunct="0">
                <a:spcBef>
                  <a:spcPct val="20000"/>
                </a:spcBef>
                <a:buClr>
                  <a:schemeClr val="hlink"/>
                </a:buClr>
                <a:buSzPct val="70000"/>
                <a:buFont typeface="Wingdings" panose="05000000000000000000" pitchFamily="2" charset="2"/>
                <a:buBlip>
                  <a:blip r:embed="rId3"/>
                </a:buBlip>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solidFill>
                  <a:srgbClr val="FFFFFF"/>
                </a:solidFill>
                <a:latin typeface="Arial" panose="020B0604020202020204" pitchFamily="34" charset="0"/>
              </a:endParaRPr>
            </a:p>
          </p:txBody>
        </p:sp>
      </p:grpSp>
      <p:sp>
        <p:nvSpPr>
          <p:cNvPr id="174142" name="Rectangle 62"/>
          <p:cNvSpPr>
            <a:spLocks noChangeArrowheads="1"/>
          </p:cNvSpPr>
          <p:nvPr/>
        </p:nvSpPr>
        <p:spPr bwMode="auto">
          <a:xfrm>
            <a:off x="3753336" y="5192714"/>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spcBef>
                <a:spcPct val="20000"/>
              </a:spcBef>
              <a:spcAft>
                <a:spcPct val="100000"/>
              </a:spcAft>
              <a:defRPr/>
            </a:pPr>
            <a:r>
              <a:rPr lang="en-US" sz="1600" b="1">
                <a:solidFill>
                  <a:schemeClr val="bg1"/>
                </a:solidFill>
                <a:latin typeface="Arial" charset="0"/>
                <a:ea typeface="ＭＳ Ｐゴシック" charset="0"/>
              </a:rPr>
              <a:t>0</a:t>
            </a:r>
            <a:endParaRPr lang="en-US" sz="1600" b="1">
              <a:solidFill>
                <a:schemeClr val="bg1"/>
              </a:solidFill>
              <a:effectLst>
                <a:outerShdw blurRad="38100" dist="38100" dir="2700000" algn="tl">
                  <a:srgbClr val="000000"/>
                </a:outerShdw>
              </a:effectLst>
              <a:latin typeface="Arial" charset="0"/>
              <a:ea typeface="ＭＳ Ｐゴシック" charset="0"/>
            </a:endParaRPr>
          </a:p>
        </p:txBody>
      </p:sp>
      <p:sp>
        <p:nvSpPr>
          <p:cNvPr id="174143" name="Rectangle 63"/>
          <p:cNvSpPr>
            <a:spLocks noChangeArrowheads="1"/>
          </p:cNvSpPr>
          <p:nvPr/>
        </p:nvSpPr>
        <p:spPr bwMode="auto">
          <a:xfrm>
            <a:off x="3639524" y="4508501"/>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spcBef>
                <a:spcPct val="20000"/>
              </a:spcBef>
              <a:spcAft>
                <a:spcPct val="100000"/>
              </a:spcAft>
              <a:defRPr/>
            </a:pPr>
            <a:r>
              <a:rPr lang="en-US" sz="1600" b="1" dirty="0">
                <a:solidFill>
                  <a:schemeClr val="bg1"/>
                </a:solidFill>
                <a:latin typeface="Arial" charset="0"/>
                <a:ea typeface="ＭＳ Ｐゴシック" charset="0"/>
              </a:rPr>
              <a:t>20</a:t>
            </a:r>
            <a:endParaRPr lang="en-US" sz="1600" b="1" dirty="0">
              <a:solidFill>
                <a:schemeClr val="bg1"/>
              </a:solidFill>
              <a:effectLst>
                <a:outerShdw blurRad="38100" dist="38100" dir="2700000" algn="tl">
                  <a:srgbClr val="000000"/>
                </a:outerShdw>
              </a:effectLst>
              <a:latin typeface="Arial" charset="0"/>
              <a:ea typeface="ＭＳ Ｐゴシック" charset="0"/>
            </a:endParaRPr>
          </a:p>
        </p:txBody>
      </p:sp>
      <p:sp>
        <p:nvSpPr>
          <p:cNvPr id="174144" name="Rectangle 64"/>
          <p:cNvSpPr>
            <a:spLocks noChangeArrowheads="1"/>
          </p:cNvSpPr>
          <p:nvPr/>
        </p:nvSpPr>
        <p:spPr bwMode="auto">
          <a:xfrm>
            <a:off x="3639524" y="3822701"/>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spcBef>
                <a:spcPct val="20000"/>
              </a:spcBef>
              <a:spcAft>
                <a:spcPct val="100000"/>
              </a:spcAft>
              <a:defRPr/>
            </a:pPr>
            <a:r>
              <a:rPr lang="en-US" sz="1600" b="1" dirty="0">
                <a:solidFill>
                  <a:schemeClr val="bg1"/>
                </a:solidFill>
                <a:latin typeface="Arial" charset="0"/>
                <a:ea typeface="ＭＳ Ｐゴシック" charset="0"/>
              </a:rPr>
              <a:t>40</a:t>
            </a:r>
            <a:endParaRPr lang="en-US" sz="1600" b="1" dirty="0">
              <a:solidFill>
                <a:schemeClr val="bg1"/>
              </a:solidFill>
              <a:effectLst>
                <a:outerShdw blurRad="38100" dist="38100" dir="2700000" algn="tl">
                  <a:srgbClr val="000000"/>
                </a:outerShdw>
              </a:effectLst>
              <a:latin typeface="Arial" charset="0"/>
              <a:ea typeface="ＭＳ Ｐゴシック" charset="0"/>
            </a:endParaRPr>
          </a:p>
        </p:txBody>
      </p:sp>
      <p:sp>
        <p:nvSpPr>
          <p:cNvPr id="174145" name="Rectangle 65"/>
          <p:cNvSpPr>
            <a:spLocks noChangeArrowheads="1"/>
          </p:cNvSpPr>
          <p:nvPr/>
        </p:nvSpPr>
        <p:spPr bwMode="auto">
          <a:xfrm>
            <a:off x="3639524" y="3138489"/>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spcBef>
                <a:spcPct val="20000"/>
              </a:spcBef>
              <a:spcAft>
                <a:spcPct val="100000"/>
              </a:spcAft>
              <a:defRPr/>
            </a:pPr>
            <a:r>
              <a:rPr lang="en-US" sz="1600" b="1" dirty="0">
                <a:solidFill>
                  <a:schemeClr val="bg1"/>
                </a:solidFill>
                <a:latin typeface="Arial" charset="0"/>
                <a:ea typeface="ＭＳ Ｐゴシック" charset="0"/>
              </a:rPr>
              <a:t>60</a:t>
            </a:r>
            <a:endParaRPr lang="en-US" sz="1600" b="1" dirty="0">
              <a:solidFill>
                <a:schemeClr val="bg1"/>
              </a:solidFill>
              <a:effectLst>
                <a:outerShdw blurRad="38100" dist="38100" dir="2700000" algn="tl">
                  <a:srgbClr val="000000"/>
                </a:outerShdw>
              </a:effectLst>
              <a:latin typeface="Arial" charset="0"/>
              <a:ea typeface="ＭＳ Ｐゴシック" charset="0"/>
            </a:endParaRPr>
          </a:p>
        </p:txBody>
      </p:sp>
      <p:sp>
        <p:nvSpPr>
          <p:cNvPr id="174146" name="Rectangle 66"/>
          <p:cNvSpPr>
            <a:spLocks noChangeArrowheads="1"/>
          </p:cNvSpPr>
          <p:nvPr/>
        </p:nvSpPr>
        <p:spPr bwMode="auto">
          <a:xfrm>
            <a:off x="3639524" y="2452689"/>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spcBef>
                <a:spcPct val="20000"/>
              </a:spcBef>
              <a:spcAft>
                <a:spcPct val="100000"/>
              </a:spcAft>
              <a:defRPr/>
            </a:pPr>
            <a:r>
              <a:rPr lang="en-US" sz="1600" b="1" dirty="0">
                <a:solidFill>
                  <a:schemeClr val="bg1"/>
                </a:solidFill>
                <a:latin typeface="Arial" charset="0"/>
                <a:ea typeface="ＭＳ Ｐゴシック" charset="0"/>
              </a:rPr>
              <a:t>80</a:t>
            </a:r>
            <a:endParaRPr lang="en-US" sz="1600" b="1" dirty="0">
              <a:solidFill>
                <a:schemeClr val="bg1"/>
              </a:solidFill>
              <a:effectLst>
                <a:outerShdw blurRad="38100" dist="38100" dir="2700000" algn="tl">
                  <a:srgbClr val="000000"/>
                </a:outerShdw>
              </a:effectLst>
              <a:latin typeface="Arial" charset="0"/>
              <a:ea typeface="ＭＳ Ｐゴシック" charset="0"/>
            </a:endParaRPr>
          </a:p>
        </p:txBody>
      </p:sp>
      <p:sp>
        <p:nvSpPr>
          <p:cNvPr id="174147" name="Rectangle 67"/>
          <p:cNvSpPr>
            <a:spLocks noChangeArrowheads="1"/>
          </p:cNvSpPr>
          <p:nvPr/>
        </p:nvSpPr>
        <p:spPr bwMode="auto">
          <a:xfrm>
            <a:off x="3494033" y="1778760"/>
            <a:ext cx="3414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spcBef>
                <a:spcPct val="20000"/>
              </a:spcBef>
              <a:spcAft>
                <a:spcPct val="100000"/>
              </a:spcAft>
              <a:defRPr/>
            </a:pPr>
            <a:r>
              <a:rPr lang="en-US" sz="1600" b="1">
                <a:solidFill>
                  <a:schemeClr val="bg1"/>
                </a:solidFill>
                <a:latin typeface="Arial" charset="0"/>
                <a:ea typeface="ＭＳ Ｐゴシック" charset="0"/>
              </a:rPr>
              <a:t>100</a:t>
            </a:r>
            <a:endParaRPr lang="en-US" sz="1600" b="1">
              <a:solidFill>
                <a:schemeClr val="bg1"/>
              </a:solidFill>
              <a:effectLst>
                <a:outerShdw blurRad="38100" dist="38100" dir="2700000" algn="tl">
                  <a:srgbClr val="000000"/>
                </a:outerShdw>
              </a:effectLst>
              <a:latin typeface="Arial" charset="0"/>
              <a:ea typeface="ＭＳ Ｐゴシック" charset="0"/>
            </a:endParaRPr>
          </a:p>
        </p:txBody>
      </p:sp>
      <p:sp>
        <p:nvSpPr>
          <p:cNvPr id="174148" name="Rectangle 68"/>
          <p:cNvSpPr>
            <a:spLocks noChangeArrowheads="1"/>
          </p:cNvSpPr>
          <p:nvPr/>
        </p:nvSpPr>
        <p:spPr bwMode="auto">
          <a:xfrm>
            <a:off x="3922713" y="5530851"/>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spcAft>
                <a:spcPct val="100000"/>
              </a:spcAft>
              <a:defRPr/>
            </a:pPr>
            <a:r>
              <a:rPr lang="en-US" sz="1600" b="1" dirty="0">
                <a:solidFill>
                  <a:schemeClr val="bg1"/>
                </a:solidFill>
                <a:latin typeface="Arial" charset="0"/>
                <a:ea typeface="ＭＳ Ｐゴシック" charset="0"/>
              </a:rPr>
              <a:t>0</a:t>
            </a:r>
            <a:endParaRPr lang="en-US" sz="1600" b="1" dirty="0">
              <a:solidFill>
                <a:schemeClr val="bg1"/>
              </a:solidFill>
              <a:effectLst>
                <a:outerShdw blurRad="38100" dist="38100" dir="2700000" algn="tl">
                  <a:srgbClr val="000000"/>
                </a:outerShdw>
              </a:effectLst>
              <a:latin typeface="Arial" charset="0"/>
              <a:ea typeface="ＭＳ Ｐゴシック" charset="0"/>
            </a:endParaRPr>
          </a:p>
        </p:txBody>
      </p:sp>
      <p:sp>
        <p:nvSpPr>
          <p:cNvPr id="174149" name="Rectangle 69"/>
          <p:cNvSpPr>
            <a:spLocks noChangeArrowheads="1"/>
          </p:cNvSpPr>
          <p:nvPr/>
        </p:nvSpPr>
        <p:spPr bwMode="auto">
          <a:xfrm>
            <a:off x="4513263" y="5530851"/>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spcAft>
                <a:spcPct val="100000"/>
              </a:spcAft>
              <a:defRPr/>
            </a:pPr>
            <a:r>
              <a:rPr lang="en-US" sz="1600" b="1" dirty="0">
                <a:solidFill>
                  <a:schemeClr val="bg1"/>
                </a:solidFill>
                <a:latin typeface="Arial" charset="0"/>
                <a:ea typeface="ＭＳ Ｐゴシック" charset="0"/>
              </a:rPr>
              <a:t>6</a:t>
            </a:r>
            <a:endParaRPr lang="en-US" sz="1600" b="1" dirty="0">
              <a:solidFill>
                <a:schemeClr val="bg1"/>
              </a:solidFill>
              <a:effectLst>
                <a:outerShdw blurRad="38100" dist="38100" dir="2700000" algn="tl">
                  <a:srgbClr val="000000"/>
                </a:outerShdw>
              </a:effectLst>
              <a:latin typeface="Arial" charset="0"/>
              <a:ea typeface="ＭＳ Ｐゴシック" charset="0"/>
            </a:endParaRPr>
          </a:p>
        </p:txBody>
      </p:sp>
      <p:sp>
        <p:nvSpPr>
          <p:cNvPr id="174150" name="Rectangle 70"/>
          <p:cNvSpPr>
            <a:spLocks noChangeArrowheads="1"/>
          </p:cNvSpPr>
          <p:nvPr/>
        </p:nvSpPr>
        <p:spPr bwMode="auto">
          <a:xfrm>
            <a:off x="5029200" y="5530851"/>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spcAft>
                <a:spcPct val="100000"/>
              </a:spcAft>
              <a:defRPr/>
            </a:pPr>
            <a:r>
              <a:rPr lang="en-US" sz="1600" b="1" dirty="0">
                <a:solidFill>
                  <a:schemeClr val="bg1"/>
                </a:solidFill>
                <a:latin typeface="Arial" charset="0"/>
                <a:ea typeface="ＭＳ Ｐゴシック" charset="0"/>
              </a:rPr>
              <a:t>12</a:t>
            </a:r>
            <a:endParaRPr lang="en-US" sz="1600" b="1" dirty="0">
              <a:solidFill>
                <a:schemeClr val="bg1"/>
              </a:solidFill>
              <a:effectLst>
                <a:outerShdw blurRad="38100" dist="38100" dir="2700000" algn="tl">
                  <a:srgbClr val="000000"/>
                </a:outerShdw>
              </a:effectLst>
              <a:latin typeface="Arial" charset="0"/>
              <a:ea typeface="ＭＳ Ｐゴシック" charset="0"/>
            </a:endParaRPr>
          </a:p>
        </p:txBody>
      </p:sp>
      <p:sp>
        <p:nvSpPr>
          <p:cNvPr id="174151" name="Rectangle 71"/>
          <p:cNvSpPr>
            <a:spLocks noChangeArrowheads="1"/>
          </p:cNvSpPr>
          <p:nvPr/>
        </p:nvSpPr>
        <p:spPr bwMode="auto">
          <a:xfrm>
            <a:off x="5619750" y="5530851"/>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spcAft>
                <a:spcPct val="100000"/>
              </a:spcAft>
              <a:defRPr/>
            </a:pPr>
            <a:r>
              <a:rPr lang="en-US" sz="1600" b="1" dirty="0">
                <a:solidFill>
                  <a:schemeClr val="bg1"/>
                </a:solidFill>
                <a:latin typeface="Arial" charset="0"/>
                <a:ea typeface="ＭＳ Ｐゴシック" charset="0"/>
              </a:rPr>
              <a:t>18</a:t>
            </a:r>
            <a:endParaRPr lang="en-US" sz="1600" b="1" dirty="0">
              <a:solidFill>
                <a:schemeClr val="bg1"/>
              </a:solidFill>
              <a:effectLst>
                <a:outerShdw blurRad="38100" dist="38100" dir="2700000" algn="tl">
                  <a:srgbClr val="000000"/>
                </a:outerShdw>
              </a:effectLst>
              <a:latin typeface="Arial" charset="0"/>
              <a:ea typeface="ＭＳ Ｐゴシック" charset="0"/>
            </a:endParaRPr>
          </a:p>
        </p:txBody>
      </p:sp>
      <p:sp>
        <p:nvSpPr>
          <p:cNvPr id="174152" name="Rectangle 72"/>
          <p:cNvSpPr>
            <a:spLocks noChangeArrowheads="1"/>
          </p:cNvSpPr>
          <p:nvPr/>
        </p:nvSpPr>
        <p:spPr bwMode="auto">
          <a:xfrm>
            <a:off x="6210300" y="5530851"/>
            <a:ext cx="227626"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eaLnBrk="0" hangingPunct="0">
              <a:spcBef>
                <a:spcPct val="20000"/>
              </a:spcBef>
              <a:spcAft>
                <a:spcPct val="100000"/>
              </a:spcAft>
              <a:defRPr/>
            </a:pPr>
            <a:r>
              <a:rPr lang="en-US" sz="1600" b="1" dirty="0">
                <a:solidFill>
                  <a:schemeClr val="bg1"/>
                </a:solidFill>
                <a:latin typeface="Arial" charset="0"/>
                <a:ea typeface="ＭＳ Ｐゴシック" charset="0"/>
              </a:rPr>
              <a:t>24</a:t>
            </a:r>
            <a:endParaRPr lang="en-US" sz="1600" b="1" dirty="0">
              <a:solidFill>
                <a:schemeClr val="bg1"/>
              </a:solidFill>
              <a:effectLst>
                <a:outerShdw blurRad="38100" dist="38100" dir="2700000" algn="tl">
                  <a:srgbClr val="000000"/>
                </a:outerShdw>
              </a:effectLst>
              <a:latin typeface="Arial" charset="0"/>
              <a:ea typeface="ＭＳ Ｐゴシック" charset="0"/>
            </a:endParaRPr>
          </a:p>
        </p:txBody>
      </p:sp>
      <p:sp>
        <p:nvSpPr>
          <p:cNvPr id="174153" name="Rectangle 73"/>
          <p:cNvSpPr>
            <a:spLocks noChangeArrowheads="1"/>
          </p:cNvSpPr>
          <p:nvPr/>
        </p:nvSpPr>
        <p:spPr bwMode="auto">
          <a:xfrm>
            <a:off x="6784975" y="5530851"/>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spcAft>
                <a:spcPct val="100000"/>
              </a:spcAft>
              <a:defRPr/>
            </a:pPr>
            <a:r>
              <a:rPr lang="en-US" sz="1600" b="1" dirty="0">
                <a:solidFill>
                  <a:schemeClr val="bg1"/>
                </a:solidFill>
                <a:latin typeface="Arial" charset="0"/>
                <a:ea typeface="ＭＳ Ｐゴシック" charset="0"/>
              </a:rPr>
              <a:t>30</a:t>
            </a:r>
            <a:endParaRPr lang="en-US" sz="1600" b="1" dirty="0">
              <a:solidFill>
                <a:schemeClr val="bg1"/>
              </a:solidFill>
              <a:effectLst>
                <a:outerShdw blurRad="38100" dist="38100" dir="2700000" algn="tl">
                  <a:srgbClr val="000000"/>
                </a:outerShdw>
              </a:effectLst>
              <a:latin typeface="Arial" charset="0"/>
              <a:ea typeface="ＭＳ Ｐゴシック" charset="0"/>
            </a:endParaRPr>
          </a:p>
        </p:txBody>
      </p:sp>
      <p:sp>
        <p:nvSpPr>
          <p:cNvPr id="174154" name="Rectangle 74"/>
          <p:cNvSpPr>
            <a:spLocks noChangeArrowheads="1"/>
          </p:cNvSpPr>
          <p:nvPr/>
        </p:nvSpPr>
        <p:spPr bwMode="auto">
          <a:xfrm>
            <a:off x="7372350" y="5530851"/>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spcAft>
                <a:spcPct val="100000"/>
              </a:spcAft>
              <a:defRPr/>
            </a:pPr>
            <a:r>
              <a:rPr lang="en-US" sz="1600" b="1" dirty="0">
                <a:solidFill>
                  <a:schemeClr val="bg1"/>
                </a:solidFill>
                <a:latin typeface="Arial" charset="0"/>
                <a:ea typeface="ＭＳ Ｐゴシック" charset="0"/>
              </a:rPr>
              <a:t>36</a:t>
            </a:r>
            <a:endParaRPr lang="en-US" sz="1600" b="1" dirty="0">
              <a:solidFill>
                <a:schemeClr val="bg1"/>
              </a:solidFill>
              <a:effectLst>
                <a:outerShdw blurRad="38100" dist="38100" dir="2700000" algn="tl">
                  <a:srgbClr val="000000"/>
                </a:outerShdw>
              </a:effectLst>
              <a:latin typeface="Arial" charset="0"/>
              <a:ea typeface="ＭＳ Ｐゴシック" charset="0"/>
            </a:endParaRPr>
          </a:p>
        </p:txBody>
      </p:sp>
      <p:sp>
        <p:nvSpPr>
          <p:cNvPr id="174155" name="Rectangle 75"/>
          <p:cNvSpPr>
            <a:spLocks noChangeArrowheads="1"/>
          </p:cNvSpPr>
          <p:nvPr/>
        </p:nvSpPr>
        <p:spPr bwMode="auto">
          <a:xfrm>
            <a:off x="7964488" y="5530851"/>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spcAft>
                <a:spcPct val="100000"/>
              </a:spcAft>
              <a:defRPr/>
            </a:pPr>
            <a:r>
              <a:rPr lang="en-US" sz="1600" b="1" dirty="0">
                <a:solidFill>
                  <a:schemeClr val="bg1"/>
                </a:solidFill>
                <a:latin typeface="Arial" charset="0"/>
                <a:ea typeface="ＭＳ Ｐゴシック" charset="0"/>
              </a:rPr>
              <a:t>42</a:t>
            </a:r>
            <a:endParaRPr lang="en-US" sz="1600" b="1" dirty="0">
              <a:solidFill>
                <a:schemeClr val="bg1"/>
              </a:solidFill>
              <a:effectLst>
                <a:outerShdw blurRad="38100" dist="38100" dir="2700000" algn="tl">
                  <a:srgbClr val="000000"/>
                </a:outerShdw>
              </a:effectLst>
              <a:latin typeface="Arial" charset="0"/>
              <a:ea typeface="ＭＳ Ｐゴシック" charset="0"/>
            </a:endParaRPr>
          </a:p>
        </p:txBody>
      </p:sp>
      <p:sp>
        <p:nvSpPr>
          <p:cNvPr id="174156" name="Rectangle 76"/>
          <p:cNvSpPr>
            <a:spLocks noChangeArrowheads="1"/>
          </p:cNvSpPr>
          <p:nvPr/>
        </p:nvSpPr>
        <p:spPr bwMode="auto">
          <a:xfrm>
            <a:off x="8553450" y="5530851"/>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spcAft>
                <a:spcPct val="100000"/>
              </a:spcAft>
              <a:defRPr/>
            </a:pPr>
            <a:r>
              <a:rPr lang="en-US" sz="1600" b="1" dirty="0">
                <a:solidFill>
                  <a:schemeClr val="bg1"/>
                </a:solidFill>
                <a:latin typeface="Arial" charset="0"/>
                <a:ea typeface="ＭＳ Ｐゴシック" charset="0"/>
              </a:rPr>
              <a:t>48</a:t>
            </a:r>
            <a:endParaRPr lang="en-US" sz="1600" b="1" dirty="0">
              <a:solidFill>
                <a:schemeClr val="bg1"/>
              </a:solidFill>
              <a:effectLst>
                <a:outerShdw blurRad="38100" dist="38100" dir="2700000" algn="tl">
                  <a:srgbClr val="000000"/>
                </a:outerShdw>
              </a:effectLst>
              <a:latin typeface="Arial" charset="0"/>
              <a:ea typeface="ＭＳ Ｐゴシック" charset="0"/>
            </a:endParaRPr>
          </a:p>
        </p:txBody>
      </p:sp>
      <p:sp>
        <p:nvSpPr>
          <p:cNvPr id="174157" name="Rectangle 77"/>
          <p:cNvSpPr>
            <a:spLocks noChangeArrowheads="1"/>
          </p:cNvSpPr>
          <p:nvPr/>
        </p:nvSpPr>
        <p:spPr bwMode="auto">
          <a:xfrm>
            <a:off x="3871406" y="5873991"/>
            <a:ext cx="464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spcBef>
                <a:spcPct val="20000"/>
              </a:spcBef>
              <a:spcAft>
                <a:spcPct val="100000"/>
              </a:spcAft>
              <a:defRPr/>
            </a:pPr>
            <a:r>
              <a:rPr lang="en-US" sz="1600" b="1" dirty="0">
                <a:solidFill>
                  <a:schemeClr val="bg1"/>
                </a:solidFill>
                <a:latin typeface="Arial" charset="0"/>
                <a:ea typeface="ＭＳ Ｐゴシック" charset="0"/>
              </a:rPr>
              <a:t>Months of observation</a:t>
            </a:r>
            <a:endParaRPr lang="en-US" sz="1600" b="1" dirty="0">
              <a:solidFill>
                <a:schemeClr val="bg1"/>
              </a:solidFill>
              <a:effectLst>
                <a:outerShdw blurRad="38100" dist="38100" dir="2700000" algn="tl">
                  <a:srgbClr val="000000"/>
                </a:outerShdw>
              </a:effectLst>
              <a:latin typeface="Arial" charset="0"/>
              <a:ea typeface="ＭＳ Ｐゴシック" charset="0"/>
            </a:endParaRPr>
          </a:p>
        </p:txBody>
      </p:sp>
      <p:sp>
        <p:nvSpPr>
          <p:cNvPr id="174158" name="Rectangle 78"/>
          <p:cNvSpPr>
            <a:spLocks noChangeArrowheads="1"/>
          </p:cNvSpPr>
          <p:nvPr/>
        </p:nvSpPr>
        <p:spPr bwMode="auto">
          <a:xfrm rot="16200000">
            <a:off x="1400179" y="3273858"/>
            <a:ext cx="3948271"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defRPr/>
            </a:pPr>
            <a:r>
              <a:rPr lang="en-US" sz="1400" b="1" dirty="0">
                <a:solidFill>
                  <a:schemeClr val="bg1"/>
                </a:solidFill>
                <a:latin typeface="Arial" charset="0"/>
                <a:ea typeface="ＭＳ Ｐゴシック" charset="0"/>
              </a:rPr>
              <a:t>% of patients without chronic infection</a:t>
            </a:r>
            <a:endParaRPr lang="en-US" sz="1400" b="1" dirty="0">
              <a:solidFill>
                <a:schemeClr val="bg1"/>
              </a:solidFill>
              <a:effectLst>
                <a:outerShdw blurRad="38100" dist="38100" dir="2700000" algn="tl">
                  <a:srgbClr val="000000"/>
                </a:outerShdw>
              </a:effectLst>
              <a:latin typeface="Arial" charset="0"/>
              <a:ea typeface="ＭＳ Ｐゴシック" charset="0"/>
            </a:endParaRPr>
          </a:p>
          <a:p>
            <a:pPr algn="ctr" eaLnBrk="0" hangingPunct="0">
              <a:spcBef>
                <a:spcPct val="20000"/>
              </a:spcBef>
              <a:spcAft>
                <a:spcPct val="100000"/>
              </a:spcAft>
              <a:defRPr/>
            </a:pPr>
            <a:r>
              <a:rPr lang="en-US" sz="1400" b="1" dirty="0">
                <a:solidFill>
                  <a:schemeClr val="bg1"/>
                </a:solidFill>
                <a:latin typeface="Arial" charset="0"/>
                <a:ea typeface="ＭＳ Ｐゴシック" charset="0"/>
              </a:rPr>
              <a:t> </a:t>
            </a:r>
          </a:p>
        </p:txBody>
      </p:sp>
      <p:sp>
        <p:nvSpPr>
          <p:cNvPr id="27695" name="Line 79"/>
          <p:cNvSpPr>
            <a:spLocks noChangeShapeType="1"/>
          </p:cNvSpPr>
          <p:nvPr/>
        </p:nvSpPr>
        <p:spPr bwMode="auto">
          <a:xfrm>
            <a:off x="7859714" y="2932114"/>
            <a:ext cx="542925" cy="158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60" name="Rectangle 80"/>
          <p:cNvSpPr>
            <a:spLocks noChangeArrowheads="1"/>
          </p:cNvSpPr>
          <p:nvPr/>
        </p:nvSpPr>
        <p:spPr bwMode="auto">
          <a:xfrm>
            <a:off x="8474075" y="2743200"/>
            <a:ext cx="1898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spcAft>
                <a:spcPct val="100000"/>
              </a:spcAft>
              <a:defRPr/>
            </a:pPr>
            <a:r>
              <a:rPr lang="en-US">
                <a:solidFill>
                  <a:srgbClr val="FFFFFF"/>
                </a:solidFill>
                <a:latin typeface="Arial" charset="0"/>
                <a:ea typeface="ＭＳ Ｐゴシック" charset="0"/>
              </a:rPr>
              <a:t>Treatment (n = 48)</a:t>
            </a:r>
            <a:endParaRPr lang="en-US">
              <a:solidFill>
                <a:srgbClr val="FFFFFF"/>
              </a:solidFill>
              <a:effectLst>
                <a:outerShdw blurRad="38100" dist="38100" dir="2700000" algn="tl">
                  <a:srgbClr val="000000"/>
                </a:outerShdw>
              </a:effectLst>
              <a:latin typeface="Arial" charset="0"/>
              <a:ea typeface="ＭＳ Ｐゴシック" charset="0"/>
            </a:endParaRPr>
          </a:p>
        </p:txBody>
      </p:sp>
      <p:sp>
        <p:nvSpPr>
          <p:cNvPr id="27697" name="Rectangle 81"/>
          <p:cNvSpPr>
            <a:spLocks noChangeArrowheads="1"/>
          </p:cNvSpPr>
          <p:nvPr/>
        </p:nvSpPr>
        <p:spPr bwMode="auto">
          <a:xfrm>
            <a:off x="7848601" y="3316288"/>
            <a:ext cx="73025" cy="36512"/>
          </a:xfrm>
          <a:prstGeom prst="rect">
            <a:avLst/>
          </a:prstGeom>
          <a:solidFill>
            <a:srgbClr val="FFFF00"/>
          </a:solidFill>
          <a:ln w="9525">
            <a:solidFill>
              <a:srgbClr val="FFFF00"/>
            </a:solidFill>
            <a:miter lim="800000"/>
            <a:headEnd/>
            <a:tailEnd/>
          </a:ln>
        </p:spPr>
        <p:txBody>
          <a:bodyPr/>
          <a:lstStyle>
            <a:lvl1pPr eaLnBrk="0" hangingPunct="0">
              <a:spcBef>
                <a:spcPct val="20000"/>
              </a:spcBef>
              <a:buClr>
                <a:schemeClr val="hlink"/>
              </a:buClr>
              <a:buSzPct val="70000"/>
              <a:buFont typeface="Wingdings" panose="05000000000000000000" pitchFamily="2" charset="2"/>
              <a:buBlip>
                <a:blip r:embed="rId3"/>
              </a:buBlip>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solidFill>
                <a:srgbClr val="FFFFFF"/>
              </a:solidFill>
              <a:latin typeface="Arial" panose="020B0604020202020204" pitchFamily="34" charset="0"/>
            </a:endParaRPr>
          </a:p>
        </p:txBody>
      </p:sp>
      <p:sp>
        <p:nvSpPr>
          <p:cNvPr id="27698" name="Rectangle 82"/>
          <p:cNvSpPr>
            <a:spLocks noChangeArrowheads="1"/>
          </p:cNvSpPr>
          <p:nvPr/>
        </p:nvSpPr>
        <p:spPr bwMode="auto">
          <a:xfrm>
            <a:off x="8066089" y="3316288"/>
            <a:ext cx="71437" cy="36512"/>
          </a:xfrm>
          <a:prstGeom prst="rect">
            <a:avLst/>
          </a:prstGeom>
          <a:solidFill>
            <a:srgbClr val="FFFF00"/>
          </a:solidFill>
          <a:ln w="9525">
            <a:solidFill>
              <a:srgbClr val="FFFF00"/>
            </a:solidFill>
            <a:miter lim="800000"/>
            <a:headEnd/>
            <a:tailEnd/>
          </a:ln>
        </p:spPr>
        <p:txBody>
          <a:bodyPr/>
          <a:lstStyle>
            <a:lvl1pPr eaLnBrk="0" hangingPunct="0">
              <a:spcBef>
                <a:spcPct val="20000"/>
              </a:spcBef>
              <a:buClr>
                <a:schemeClr val="hlink"/>
              </a:buClr>
              <a:buSzPct val="70000"/>
              <a:buFont typeface="Wingdings" panose="05000000000000000000" pitchFamily="2" charset="2"/>
              <a:buBlip>
                <a:blip r:embed="rId3"/>
              </a:buBlip>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solidFill>
                <a:srgbClr val="FFFFFF"/>
              </a:solidFill>
              <a:latin typeface="Arial" panose="020B0604020202020204" pitchFamily="34" charset="0"/>
            </a:endParaRPr>
          </a:p>
        </p:txBody>
      </p:sp>
      <p:sp>
        <p:nvSpPr>
          <p:cNvPr id="27699" name="Rectangle 83"/>
          <p:cNvSpPr>
            <a:spLocks noChangeArrowheads="1"/>
          </p:cNvSpPr>
          <p:nvPr/>
        </p:nvSpPr>
        <p:spPr bwMode="auto">
          <a:xfrm>
            <a:off x="8280401" y="3316288"/>
            <a:ext cx="74613" cy="36512"/>
          </a:xfrm>
          <a:prstGeom prst="rect">
            <a:avLst/>
          </a:prstGeom>
          <a:solidFill>
            <a:srgbClr val="FFFF00"/>
          </a:solidFill>
          <a:ln w="9525">
            <a:solidFill>
              <a:srgbClr val="FFFF00"/>
            </a:solidFill>
            <a:miter lim="800000"/>
            <a:headEnd/>
            <a:tailEnd/>
          </a:ln>
        </p:spPr>
        <p:txBody>
          <a:bodyPr/>
          <a:lstStyle>
            <a:lvl1pPr eaLnBrk="0" hangingPunct="0">
              <a:spcBef>
                <a:spcPct val="20000"/>
              </a:spcBef>
              <a:buClr>
                <a:schemeClr val="hlink"/>
              </a:buClr>
              <a:buSzPct val="70000"/>
              <a:buFont typeface="Wingdings" panose="05000000000000000000" pitchFamily="2" charset="2"/>
              <a:buBlip>
                <a:blip r:embed="rId3"/>
              </a:buBlip>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solidFill>
                <a:srgbClr val="FFFFFF"/>
              </a:solidFill>
              <a:latin typeface="Arial" panose="020B0604020202020204" pitchFamily="34" charset="0"/>
            </a:endParaRPr>
          </a:p>
        </p:txBody>
      </p:sp>
      <p:sp>
        <p:nvSpPr>
          <p:cNvPr id="27700" name="Rectangle 84"/>
          <p:cNvSpPr>
            <a:spLocks noChangeArrowheads="1"/>
          </p:cNvSpPr>
          <p:nvPr/>
        </p:nvSpPr>
        <p:spPr bwMode="auto">
          <a:xfrm>
            <a:off x="8088313" y="3292476"/>
            <a:ext cx="74612" cy="73025"/>
          </a:xfrm>
          <a:prstGeom prst="rect">
            <a:avLst/>
          </a:prstGeom>
          <a:solidFill>
            <a:srgbClr val="FFFF00"/>
          </a:solidFill>
          <a:ln w="9525">
            <a:solidFill>
              <a:srgbClr val="FFFF00"/>
            </a:solidFill>
            <a:miter lim="800000"/>
            <a:headEnd/>
            <a:tailEnd/>
          </a:ln>
        </p:spPr>
        <p:txBody>
          <a:bodyPr/>
          <a:lstStyle>
            <a:lvl1pPr eaLnBrk="0" hangingPunct="0">
              <a:spcBef>
                <a:spcPct val="20000"/>
              </a:spcBef>
              <a:buClr>
                <a:schemeClr val="hlink"/>
              </a:buClr>
              <a:buSzPct val="70000"/>
              <a:buFont typeface="Wingdings" panose="05000000000000000000" pitchFamily="2" charset="2"/>
              <a:buBlip>
                <a:blip r:embed="rId3"/>
              </a:buBlip>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solidFill>
                <a:srgbClr val="FFFFFF"/>
              </a:solidFill>
              <a:latin typeface="Arial" panose="020B0604020202020204" pitchFamily="34" charset="0"/>
            </a:endParaRPr>
          </a:p>
        </p:txBody>
      </p:sp>
      <p:sp>
        <p:nvSpPr>
          <p:cNvPr id="174165" name="Rectangle 85"/>
          <p:cNvSpPr>
            <a:spLocks noChangeArrowheads="1"/>
          </p:cNvSpPr>
          <p:nvPr/>
        </p:nvSpPr>
        <p:spPr bwMode="auto">
          <a:xfrm>
            <a:off x="8474075" y="3184526"/>
            <a:ext cx="1543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a:solidFill>
                  <a:srgbClr val="FFFFFF"/>
                </a:solidFill>
                <a:latin typeface="Arial" charset="0"/>
                <a:ea typeface="ＭＳ Ｐゴシック" charset="0"/>
              </a:rPr>
              <a:t>Historical</a:t>
            </a:r>
          </a:p>
          <a:p>
            <a:pPr eaLnBrk="0" hangingPunct="0">
              <a:defRPr/>
            </a:pPr>
            <a:r>
              <a:rPr lang="en-US">
                <a:solidFill>
                  <a:srgbClr val="FFFFFF"/>
                </a:solidFill>
                <a:latin typeface="Arial" charset="0"/>
                <a:ea typeface="ＭＳ Ｐゴシック" charset="0"/>
              </a:rPr>
              <a:t>control (n = 43)</a:t>
            </a:r>
            <a:endParaRPr lang="en-US">
              <a:solidFill>
                <a:srgbClr val="FFFFFF"/>
              </a:solidFill>
              <a:effectLst>
                <a:outerShdw blurRad="38100" dist="38100" dir="2700000" algn="tl">
                  <a:srgbClr val="000000"/>
                </a:outerShdw>
              </a:effectLst>
              <a:latin typeface="Arial" charset="0"/>
              <a:ea typeface="ＭＳ Ｐゴシック" charset="0"/>
            </a:endParaRPr>
          </a:p>
        </p:txBody>
      </p:sp>
      <p:sp>
        <p:nvSpPr>
          <p:cNvPr id="174166" name="Text Box 86"/>
          <p:cNvSpPr txBox="1">
            <a:spLocks noChangeArrowheads="1"/>
          </p:cNvSpPr>
          <p:nvPr/>
        </p:nvSpPr>
        <p:spPr bwMode="auto">
          <a:xfrm>
            <a:off x="7272338" y="6575425"/>
            <a:ext cx="33956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r" eaLnBrk="0" hangingPunct="0">
              <a:defRPr/>
            </a:pPr>
            <a:r>
              <a:rPr lang="en-US" sz="1200" b="1">
                <a:solidFill>
                  <a:srgbClr val="FFFFFF"/>
                </a:solidFill>
                <a:latin typeface="Arial" charset="0"/>
                <a:ea typeface="ＭＳ Ｐゴシック" charset="0"/>
              </a:rPr>
              <a:t>Frederiksen B, et al. </a:t>
            </a:r>
            <a:r>
              <a:rPr lang="en-US" sz="1200" b="1" i="1">
                <a:solidFill>
                  <a:srgbClr val="FFFFFF"/>
                </a:solidFill>
                <a:latin typeface="Arial" charset="0"/>
                <a:ea typeface="ＭＳ Ｐゴシック" charset="0"/>
              </a:rPr>
              <a:t>Pediatr Pulmonol.</a:t>
            </a:r>
            <a:r>
              <a:rPr lang="en-US" sz="1200" b="1">
                <a:solidFill>
                  <a:srgbClr val="FFFFFF"/>
                </a:solidFill>
                <a:latin typeface="Arial" charset="0"/>
                <a:ea typeface="ＭＳ Ｐゴシック" charset="0"/>
              </a:rPr>
              <a:t> 1997.</a:t>
            </a:r>
          </a:p>
        </p:txBody>
      </p:sp>
      <p:sp>
        <p:nvSpPr>
          <p:cNvPr id="174167" name="Rectangle 87"/>
          <p:cNvSpPr>
            <a:spLocks noChangeArrowheads="1"/>
          </p:cNvSpPr>
          <p:nvPr/>
        </p:nvSpPr>
        <p:spPr bwMode="auto">
          <a:xfrm>
            <a:off x="1543051" y="6556375"/>
            <a:ext cx="2667141"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0488" tIns="44450" rIns="90488" bIns="44450">
            <a:spAutoFit/>
          </a:bodyPr>
          <a:lstStyle/>
          <a:p>
            <a:pPr eaLnBrk="0" hangingPunct="0">
              <a:spcBef>
                <a:spcPct val="20000"/>
              </a:spcBef>
              <a:spcAft>
                <a:spcPct val="100000"/>
              </a:spcAft>
              <a:defRPr/>
            </a:pPr>
            <a:r>
              <a:rPr lang="en-US" sz="1400" b="1" i="1">
                <a:solidFill>
                  <a:srgbClr val="003399"/>
                </a:solidFill>
                <a:latin typeface="Arial" charset="0"/>
                <a:ea typeface="ＭＳ Ｐゴシック" charset="0"/>
              </a:rPr>
              <a:t>P </a:t>
            </a:r>
            <a:r>
              <a:rPr lang="en-US" sz="1400" b="1">
                <a:solidFill>
                  <a:srgbClr val="003399"/>
                </a:solidFill>
                <a:latin typeface="Arial" charset="0"/>
                <a:ea typeface="ＭＳ Ｐゴシック" charset="0"/>
              </a:rPr>
              <a:t>&lt;0.005 treatment vs control</a:t>
            </a:r>
          </a:p>
        </p:txBody>
      </p:sp>
      <p:pic>
        <p:nvPicPr>
          <p:cNvPr id="8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3838"/>
            <a:ext cx="137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61918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1965325" y="4121150"/>
            <a:ext cx="8237538" cy="762000"/>
            <a:chOff x="441325" y="4121150"/>
            <a:chExt cx="8237538" cy="762000"/>
          </a:xfrm>
        </p:grpSpPr>
        <p:sp>
          <p:nvSpPr>
            <p:cNvPr id="9" name="AutoShape 2"/>
            <p:cNvSpPr>
              <a:spLocks noChangeArrowheads="1"/>
            </p:cNvSpPr>
            <p:nvPr/>
          </p:nvSpPr>
          <p:spPr bwMode="auto">
            <a:xfrm>
              <a:off x="6392863" y="4146550"/>
              <a:ext cx="2286000" cy="736600"/>
            </a:xfrm>
            <a:prstGeom prst="homePlate">
              <a:avLst>
                <a:gd name="adj" fmla="val 45618"/>
              </a:avLst>
            </a:prstGeom>
            <a:solidFill>
              <a:srgbClr val="FFC000"/>
            </a:solidFill>
            <a:ln w="9525">
              <a:solidFill>
                <a:schemeClr val="tx1"/>
              </a:solidFill>
              <a:miter lim="800000"/>
              <a:headEnd/>
              <a:tailEnd/>
            </a:ln>
            <a:effectLst/>
          </p:spPr>
          <p:txBody>
            <a:bodyPr wrap="none" anchor="ctr"/>
            <a:lstStyle/>
            <a:p>
              <a:pPr algn="ctr" eaLnBrk="1" hangingPunct="1">
                <a:defRPr/>
              </a:pPr>
              <a:r>
                <a:rPr lang="en-US" sz="2000">
                  <a:cs typeface="Arial" panose="020B0604020202020204" pitchFamily="34" charset="0"/>
                </a:rPr>
                <a:t>Management</a:t>
              </a:r>
            </a:p>
            <a:p>
              <a:pPr algn="ctr" eaLnBrk="1" hangingPunct="1">
                <a:defRPr/>
              </a:pPr>
              <a:r>
                <a:rPr lang="en-US" sz="2000">
                  <a:cs typeface="Arial" panose="020B0604020202020204" pitchFamily="34" charset="0"/>
                </a:rPr>
                <a:t>Change</a:t>
              </a:r>
            </a:p>
          </p:txBody>
        </p:sp>
        <p:sp>
          <p:nvSpPr>
            <p:cNvPr id="10" name="AutoShape 3"/>
            <p:cNvSpPr>
              <a:spLocks noChangeArrowheads="1"/>
            </p:cNvSpPr>
            <p:nvPr/>
          </p:nvSpPr>
          <p:spPr bwMode="auto">
            <a:xfrm>
              <a:off x="4268788" y="4133850"/>
              <a:ext cx="2286000" cy="736600"/>
            </a:xfrm>
            <a:prstGeom prst="homePlate">
              <a:avLst>
                <a:gd name="adj" fmla="val 45618"/>
              </a:avLst>
            </a:prstGeom>
            <a:solidFill>
              <a:srgbClr val="FFC000"/>
            </a:solidFill>
            <a:ln w="9525">
              <a:solidFill>
                <a:schemeClr val="tx1"/>
              </a:solidFill>
              <a:miter lim="800000"/>
              <a:headEnd/>
              <a:tailEnd/>
            </a:ln>
            <a:effectLst/>
          </p:spPr>
          <p:txBody>
            <a:bodyPr wrap="none" anchor="ctr"/>
            <a:lstStyle/>
            <a:p>
              <a:pPr algn="ctr" eaLnBrk="1" hangingPunct="1">
                <a:defRPr/>
              </a:pPr>
              <a:r>
                <a:rPr lang="en-US" sz="2000">
                  <a:cs typeface="Arial" panose="020B0604020202020204" pitchFamily="34" charset="0"/>
                </a:rPr>
                <a:t>Experimental</a:t>
              </a:r>
            </a:p>
            <a:p>
              <a:pPr algn="ctr" eaLnBrk="1" hangingPunct="1">
                <a:defRPr/>
              </a:pPr>
              <a:r>
                <a:rPr lang="en-US" sz="2000">
                  <a:cs typeface="Arial" panose="020B0604020202020204" pitchFamily="34" charset="0"/>
                </a:rPr>
                <a:t>Intervention</a:t>
              </a:r>
            </a:p>
          </p:txBody>
        </p:sp>
        <p:sp>
          <p:nvSpPr>
            <p:cNvPr id="11" name="AutoShape 10"/>
            <p:cNvSpPr>
              <a:spLocks noChangeArrowheads="1"/>
            </p:cNvSpPr>
            <p:nvPr/>
          </p:nvSpPr>
          <p:spPr bwMode="auto">
            <a:xfrm>
              <a:off x="2173288" y="4121150"/>
              <a:ext cx="2230437" cy="736600"/>
            </a:xfrm>
            <a:prstGeom prst="homePlate">
              <a:avLst>
                <a:gd name="adj" fmla="val 44509"/>
              </a:avLst>
            </a:prstGeom>
            <a:solidFill>
              <a:srgbClr val="FFC000"/>
            </a:solidFill>
            <a:ln w="9525">
              <a:solidFill>
                <a:schemeClr val="tx1"/>
              </a:solidFill>
              <a:miter lim="800000"/>
              <a:headEnd/>
              <a:tailEnd/>
            </a:ln>
            <a:effectLst/>
          </p:spPr>
          <p:txBody>
            <a:bodyPr wrap="none" anchor="ctr"/>
            <a:lstStyle/>
            <a:p>
              <a:pPr algn="ctr" eaLnBrk="1" hangingPunct="1">
                <a:defRPr/>
              </a:pPr>
              <a:r>
                <a:rPr lang="en-US" sz="2000" dirty="0">
                  <a:cs typeface="Arial" panose="020B0604020202020204" pitchFamily="34" charset="0"/>
                </a:rPr>
                <a:t>Epidemiology  </a:t>
              </a:r>
            </a:p>
            <a:p>
              <a:pPr algn="ctr" eaLnBrk="1" hangingPunct="1">
                <a:defRPr/>
              </a:pPr>
              <a:r>
                <a:rPr lang="en-US" sz="2000" dirty="0">
                  <a:cs typeface="Arial" panose="020B0604020202020204" pitchFamily="34" charset="0"/>
                </a:rPr>
                <a:t>&amp; Outcomes</a:t>
              </a:r>
            </a:p>
          </p:txBody>
        </p:sp>
        <p:sp>
          <p:nvSpPr>
            <p:cNvPr id="12" name="AutoShape 11"/>
            <p:cNvSpPr>
              <a:spLocks noChangeArrowheads="1"/>
            </p:cNvSpPr>
            <p:nvPr/>
          </p:nvSpPr>
          <p:spPr bwMode="auto">
            <a:xfrm>
              <a:off x="441325" y="4121150"/>
              <a:ext cx="1828800" cy="708025"/>
            </a:xfrm>
            <a:prstGeom prst="homePlate">
              <a:avLst>
                <a:gd name="adj" fmla="val 37967"/>
              </a:avLst>
            </a:prstGeom>
            <a:solidFill>
              <a:srgbClr val="FFC000"/>
            </a:solidFill>
            <a:ln w="9525">
              <a:solidFill>
                <a:schemeClr val="tx1"/>
              </a:solidFill>
              <a:miter lim="800000"/>
              <a:headEnd/>
              <a:tailEnd/>
            </a:ln>
            <a:effectLst/>
          </p:spPr>
          <p:txBody>
            <a:bodyPr wrap="none" anchor="ctr"/>
            <a:lstStyle/>
            <a:p>
              <a:pPr algn="ctr" eaLnBrk="1" hangingPunct="1">
                <a:defRPr/>
              </a:pPr>
              <a:r>
                <a:rPr lang="en-US" sz="2000" dirty="0">
                  <a:cs typeface="Arial" panose="020B0604020202020204" pitchFamily="34" charset="0"/>
                </a:rPr>
                <a:t>Detection</a:t>
              </a:r>
            </a:p>
          </p:txBody>
        </p:sp>
      </p:grpSp>
      <p:sp>
        <p:nvSpPr>
          <p:cNvPr id="2" name="Title 1"/>
          <p:cNvSpPr>
            <a:spLocks noGrp="1"/>
          </p:cNvSpPr>
          <p:nvPr>
            <p:ph type="title"/>
          </p:nvPr>
        </p:nvSpPr>
        <p:spPr>
          <a:xfrm>
            <a:off x="1345441" y="96936"/>
            <a:ext cx="9771797" cy="1119883"/>
          </a:xfrm>
        </p:spPr>
        <p:txBody>
          <a:bodyPr>
            <a:normAutofit fontScale="90000"/>
          </a:bodyPr>
          <a:lstStyle/>
          <a:p>
            <a:r>
              <a:rPr lang="en-US" b="1" dirty="0" smtClean="0">
                <a:latin typeface="Arial" panose="020B0604020202020204" pitchFamily="34" charset="0"/>
                <a:cs typeface="Arial" panose="020B0604020202020204" pitchFamily="34" charset="0"/>
              </a:rPr>
              <a:t>Beyond </a:t>
            </a:r>
            <a:r>
              <a:rPr lang="en-US" b="1" i="1" dirty="0" smtClean="0">
                <a:latin typeface="Arial" panose="020B0604020202020204" pitchFamily="34" charset="0"/>
                <a:cs typeface="Arial" panose="020B0604020202020204" pitchFamily="34" charset="0"/>
              </a:rPr>
              <a:t>Pseudomonas</a:t>
            </a:r>
            <a:r>
              <a:rPr lang="en-US" b="1" dirty="0" smtClean="0">
                <a:latin typeface="Arial" panose="020B0604020202020204" pitchFamily="34" charset="0"/>
                <a:cs typeface="Arial" panose="020B0604020202020204" pitchFamily="34" charset="0"/>
              </a:rPr>
              <a:t>:  Developing Therapies For Other Emerging Pathogens</a:t>
            </a:r>
            <a:endParaRPr lang="en-US" b="1" dirty="0">
              <a:latin typeface="Arial" panose="020B0604020202020204" pitchFamily="34" charset="0"/>
              <a:cs typeface="Arial" panose="020B0604020202020204" pitchFamily="34" charset="0"/>
            </a:endParaRPr>
          </a:p>
        </p:txBody>
      </p:sp>
      <p:sp>
        <p:nvSpPr>
          <p:cNvPr id="21" name="Rectangle 5"/>
          <p:cNvSpPr>
            <a:spLocks noChangeArrowheads="1"/>
          </p:cNvSpPr>
          <p:nvPr/>
        </p:nvSpPr>
        <p:spPr bwMode="auto">
          <a:xfrm>
            <a:off x="7777163" y="2959100"/>
            <a:ext cx="2151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2400" i="1" dirty="0">
                <a:solidFill>
                  <a:schemeClr val="bg1"/>
                </a:solidFill>
                <a:latin typeface="Arial" charset="0"/>
                <a:ea typeface="ＭＳ Ｐゴシック" charset="0"/>
                <a:cs typeface="Arial" charset="0"/>
              </a:rPr>
              <a:t>P. aeruginosa</a:t>
            </a:r>
          </a:p>
        </p:txBody>
      </p:sp>
      <p:sp>
        <p:nvSpPr>
          <p:cNvPr id="22" name="Line 7"/>
          <p:cNvSpPr>
            <a:spLocks noChangeShapeType="1"/>
          </p:cNvSpPr>
          <p:nvPr/>
        </p:nvSpPr>
        <p:spPr bwMode="auto">
          <a:xfrm>
            <a:off x="8778875" y="3417887"/>
            <a:ext cx="254000" cy="700088"/>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chemeClr val="bg1"/>
              </a:solidFill>
              <a:latin typeface="Arial" charset="0"/>
              <a:ea typeface="ＭＳ Ｐゴシック" charset="0"/>
              <a:cs typeface="Arial" charset="0"/>
            </a:endParaRPr>
          </a:p>
        </p:txBody>
      </p:sp>
      <p:sp>
        <p:nvSpPr>
          <p:cNvPr id="23" name="Rectangle 11"/>
          <p:cNvSpPr>
            <a:spLocks noChangeArrowheads="1"/>
          </p:cNvSpPr>
          <p:nvPr/>
        </p:nvSpPr>
        <p:spPr bwMode="auto">
          <a:xfrm>
            <a:off x="3298825" y="2395537"/>
            <a:ext cx="84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en-US" sz="2400" i="1" dirty="0">
                <a:solidFill>
                  <a:schemeClr val="bg1"/>
                </a:solidFill>
                <a:latin typeface="Arial" charset="0"/>
                <a:ea typeface="ＭＳ Ｐゴシック" charset="0"/>
                <a:cs typeface="Arial" charset="0"/>
              </a:rPr>
              <a:t>NTM</a:t>
            </a:r>
            <a:endParaRPr lang="en-US" sz="2400" dirty="0">
              <a:solidFill>
                <a:schemeClr val="bg1"/>
              </a:solidFill>
              <a:latin typeface="Arial" charset="0"/>
              <a:ea typeface="ＭＳ Ｐゴシック" charset="0"/>
              <a:cs typeface="Arial" charset="0"/>
            </a:endParaRPr>
          </a:p>
        </p:txBody>
      </p:sp>
      <p:sp>
        <p:nvSpPr>
          <p:cNvPr id="24" name="Line 12"/>
          <p:cNvSpPr>
            <a:spLocks noChangeShapeType="1"/>
          </p:cNvSpPr>
          <p:nvPr/>
        </p:nvSpPr>
        <p:spPr bwMode="auto">
          <a:xfrm>
            <a:off x="3848100" y="2898776"/>
            <a:ext cx="342900" cy="1152525"/>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chemeClr val="bg1"/>
              </a:solidFill>
              <a:latin typeface="Arial" charset="0"/>
              <a:ea typeface="ＭＳ Ｐゴシック" charset="0"/>
              <a:cs typeface="Arial" charset="0"/>
            </a:endParaRPr>
          </a:p>
        </p:txBody>
      </p:sp>
      <p:sp>
        <p:nvSpPr>
          <p:cNvPr id="25" name="Line 13"/>
          <p:cNvSpPr>
            <a:spLocks noChangeShapeType="1"/>
          </p:cNvSpPr>
          <p:nvPr/>
        </p:nvSpPr>
        <p:spPr bwMode="auto">
          <a:xfrm flipH="1">
            <a:off x="4565651" y="2898776"/>
            <a:ext cx="200025" cy="1125537"/>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chemeClr val="bg1"/>
              </a:solidFill>
              <a:latin typeface="Arial" charset="0"/>
              <a:ea typeface="ＭＳ Ｐゴシック" charset="0"/>
              <a:cs typeface="Arial" charset="0"/>
            </a:endParaRPr>
          </a:p>
        </p:txBody>
      </p:sp>
      <p:sp>
        <p:nvSpPr>
          <p:cNvPr id="26" name="Rectangle 14"/>
          <p:cNvSpPr>
            <a:spLocks noChangeArrowheads="1"/>
          </p:cNvSpPr>
          <p:nvPr/>
        </p:nvSpPr>
        <p:spPr bwMode="auto">
          <a:xfrm>
            <a:off x="4364038" y="2511425"/>
            <a:ext cx="1065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en-US" sz="2400" i="1" dirty="0">
                <a:solidFill>
                  <a:schemeClr val="bg1"/>
                </a:solidFill>
                <a:latin typeface="Arial" charset="0"/>
                <a:ea typeface="ＭＳ Ｐゴシック" charset="0"/>
                <a:cs typeface="Arial" charset="0"/>
              </a:rPr>
              <a:t>MRSA</a:t>
            </a:r>
            <a:endParaRPr lang="en-US" sz="2400" dirty="0">
              <a:solidFill>
                <a:schemeClr val="bg1"/>
              </a:solidFill>
              <a:latin typeface="Arial" charset="0"/>
              <a:ea typeface="ＭＳ Ｐゴシック" charset="0"/>
              <a:cs typeface="Arial" charset="0"/>
            </a:endParaRPr>
          </a:p>
        </p:txBody>
      </p:sp>
      <p:sp>
        <p:nvSpPr>
          <p:cNvPr id="27" name="Rectangle 15"/>
          <p:cNvSpPr>
            <a:spLocks noChangeArrowheads="1"/>
          </p:cNvSpPr>
          <p:nvPr/>
        </p:nvSpPr>
        <p:spPr bwMode="auto">
          <a:xfrm>
            <a:off x="4801108" y="1295401"/>
            <a:ext cx="23246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en-US" sz="2400" i="1" dirty="0">
                <a:solidFill>
                  <a:schemeClr val="bg1"/>
                </a:solidFill>
                <a:latin typeface="Arial" charset="0"/>
                <a:ea typeface="ＭＳ Ｐゴシック" charset="0"/>
                <a:cs typeface="Arial" charset="0"/>
              </a:rPr>
              <a:t>S. maltophilia</a:t>
            </a:r>
            <a:r>
              <a:rPr lang="en-US" sz="2400" dirty="0">
                <a:solidFill>
                  <a:schemeClr val="bg1"/>
                </a:solidFill>
                <a:latin typeface="Arial" charset="0"/>
                <a:ea typeface="ＭＳ Ｐゴシック" charset="0"/>
                <a:cs typeface="Arial" charset="0"/>
              </a:rPr>
              <a:t> </a:t>
            </a:r>
          </a:p>
          <a:p>
            <a:pPr algn="ctr" eaLnBrk="1" hangingPunct="1">
              <a:defRPr/>
            </a:pPr>
            <a:r>
              <a:rPr lang="en-US" sz="2400" i="1" dirty="0">
                <a:solidFill>
                  <a:schemeClr val="bg1"/>
                </a:solidFill>
                <a:latin typeface="Arial" charset="0"/>
                <a:ea typeface="ＭＳ Ｐゴシック" charset="0"/>
                <a:cs typeface="Arial" charset="0"/>
              </a:rPr>
              <a:t>A. xylosoxidans</a:t>
            </a:r>
          </a:p>
        </p:txBody>
      </p:sp>
      <p:sp>
        <p:nvSpPr>
          <p:cNvPr id="28" name="Line 16"/>
          <p:cNvSpPr>
            <a:spLocks noChangeShapeType="1"/>
          </p:cNvSpPr>
          <p:nvPr/>
        </p:nvSpPr>
        <p:spPr bwMode="auto">
          <a:xfrm flipH="1">
            <a:off x="5281614" y="2130426"/>
            <a:ext cx="511175" cy="1908175"/>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chemeClr val="bg1"/>
              </a:solidFill>
              <a:latin typeface="Arial" charset="0"/>
              <a:ea typeface="ＭＳ Ｐゴシック" charset="0"/>
              <a:cs typeface="Arial" charset="0"/>
            </a:endParaRPr>
          </a:p>
        </p:txBody>
      </p:sp>
      <p:sp>
        <p:nvSpPr>
          <p:cNvPr id="29" name="Text Box 17"/>
          <p:cNvSpPr txBox="1">
            <a:spLocks noChangeArrowheads="1"/>
          </p:cNvSpPr>
          <p:nvPr/>
        </p:nvSpPr>
        <p:spPr bwMode="auto">
          <a:xfrm>
            <a:off x="5916614" y="2454275"/>
            <a:ext cx="31384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sz="2400" i="1" dirty="0">
                <a:solidFill>
                  <a:schemeClr val="bg1"/>
                </a:solidFill>
              </a:rPr>
              <a:t>B. cepacia </a:t>
            </a:r>
            <a:r>
              <a:rPr lang="en-US" sz="2400" dirty="0">
                <a:solidFill>
                  <a:schemeClr val="bg1"/>
                </a:solidFill>
              </a:rPr>
              <a:t>complex</a:t>
            </a:r>
            <a:endParaRPr lang="en-US" sz="3600" i="1" dirty="0">
              <a:solidFill>
                <a:schemeClr val="bg1"/>
              </a:solidFill>
            </a:endParaRPr>
          </a:p>
        </p:txBody>
      </p:sp>
      <p:sp>
        <p:nvSpPr>
          <p:cNvPr id="31" name="Line 19"/>
          <p:cNvSpPr>
            <a:spLocks noChangeShapeType="1"/>
          </p:cNvSpPr>
          <p:nvPr/>
        </p:nvSpPr>
        <p:spPr bwMode="auto">
          <a:xfrm flipH="1">
            <a:off x="5630864" y="2892425"/>
            <a:ext cx="922337" cy="1084262"/>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chemeClr val="bg1"/>
              </a:solidFill>
              <a:latin typeface="Arial" charset="0"/>
              <a:ea typeface="ＭＳ Ｐゴシック" charset="0"/>
              <a:cs typeface="Arial" charset="0"/>
            </a:endParaRPr>
          </a:p>
        </p:txBody>
      </p:sp>
      <p:sp>
        <p:nvSpPr>
          <p:cNvPr id="4" name="Rectangle 3"/>
          <p:cNvSpPr/>
          <p:nvPr/>
        </p:nvSpPr>
        <p:spPr>
          <a:xfrm>
            <a:off x="8778875" y="6432670"/>
            <a:ext cx="3049587" cy="307777"/>
          </a:xfrm>
          <a:prstGeom prst="rect">
            <a:avLst/>
          </a:prstGeom>
        </p:spPr>
        <p:txBody>
          <a:bodyPr wrap="square">
            <a:spAutoFit/>
          </a:bodyPr>
          <a:lstStyle/>
          <a:p>
            <a:r>
              <a:rPr lang="en-US" sz="1400" dirty="0" err="1">
                <a:solidFill>
                  <a:schemeClr val="bg1"/>
                </a:solidFill>
              </a:rPr>
              <a:t>LiPuma</a:t>
            </a:r>
            <a:r>
              <a:rPr lang="en-US" sz="1400" dirty="0">
                <a:solidFill>
                  <a:schemeClr val="bg1"/>
                </a:solidFill>
              </a:rPr>
              <a:t>, </a:t>
            </a:r>
            <a:r>
              <a:rPr lang="en-US" sz="1400" i="1" dirty="0">
                <a:solidFill>
                  <a:schemeClr val="bg1"/>
                </a:solidFill>
              </a:rPr>
              <a:t>Chronic Airways Infection </a:t>
            </a:r>
            <a:r>
              <a:rPr lang="en-US" sz="1400" dirty="0">
                <a:solidFill>
                  <a:schemeClr val="bg1"/>
                </a:solidFill>
              </a:rPr>
              <a:t>2007</a:t>
            </a:r>
          </a:p>
        </p:txBody>
      </p:sp>
      <p:sp>
        <p:nvSpPr>
          <p:cNvPr id="30" name="TextBox 29"/>
          <p:cNvSpPr txBox="1"/>
          <p:nvPr/>
        </p:nvSpPr>
        <p:spPr>
          <a:xfrm>
            <a:off x="1828799" y="5257801"/>
            <a:ext cx="8374063" cy="954107"/>
          </a:xfrm>
          <a:prstGeom prst="rect">
            <a:avLst/>
          </a:prstGeom>
          <a:noFill/>
        </p:spPr>
        <p:txBody>
          <a:bodyPr wrap="square" rtlCol="0">
            <a:spAutoFit/>
          </a:bodyPr>
          <a:lstStyle/>
          <a:p>
            <a:pPr algn="ctr"/>
            <a:r>
              <a:rPr lang="en-US" sz="2800" dirty="0">
                <a:solidFill>
                  <a:schemeClr val="bg1"/>
                </a:solidFill>
              </a:rPr>
              <a:t>Pathway from identification of “new” CF pathogen </a:t>
            </a:r>
          </a:p>
          <a:p>
            <a:pPr algn="ctr"/>
            <a:r>
              <a:rPr lang="en-US" sz="2800" dirty="0">
                <a:solidFill>
                  <a:schemeClr val="bg1"/>
                </a:solidFill>
              </a:rPr>
              <a:t>to change in practice</a:t>
            </a:r>
            <a:endParaRPr lang="en-US" sz="2400" dirty="0">
              <a:solidFill>
                <a:schemeClr val="bg1"/>
              </a:solidFill>
            </a:endParaRPr>
          </a:p>
        </p:txBody>
      </p:sp>
      <p:sp>
        <p:nvSpPr>
          <p:cNvPr id="33" name="Line 18"/>
          <p:cNvSpPr>
            <a:spLocks noChangeShapeType="1"/>
          </p:cNvSpPr>
          <p:nvPr/>
        </p:nvSpPr>
        <p:spPr bwMode="auto">
          <a:xfrm>
            <a:off x="4108450" y="2898776"/>
            <a:ext cx="2254250" cy="1152525"/>
          </a:xfrm>
          <a:prstGeom prst="line">
            <a:avLst/>
          </a:prstGeom>
          <a:noFill/>
          <a:ln w="38100">
            <a:solidFill>
              <a:srgbClr val="FFC000"/>
            </a:solidFill>
            <a:prstDash val="sys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chemeClr val="bg1"/>
              </a:solidFill>
              <a:latin typeface="Arial" charset="0"/>
              <a:ea typeface="ＭＳ Ｐゴシック" charset="0"/>
              <a:cs typeface="Arial" charset="0"/>
            </a:endParaRPr>
          </a:p>
        </p:txBody>
      </p:sp>
      <p:sp>
        <p:nvSpPr>
          <p:cNvPr id="32" name="Line 18"/>
          <p:cNvSpPr>
            <a:spLocks noChangeShapeType="1"/>
          </p:cNvSpPr>
          <p:nvPr/>
        </p:nvSpPr>
        <p:spPr bwMode="auto">
          <a:xfrm>
            <a:off x="5254625" y="2981326"/>
            <a:ext cx="1271588" cy="1057275"/>
          </a:xfrm>
          <a:prstGeom prst="line">
            <a:avLst/>
          </a:prstGeom>
          <a:noFill/>
          <a:ln w="38100">
            <a:solidFill>
              <a:srgbClr val="FFC000"/>
            </a:solidFill>
            <a:prstDash val="sys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chemeClr val="bg1"/>
              </a:solidFill>
              <a:latin typeface="Arial" charset="0"/>
              <a:ea typeface="ＭＳ Ｐゴシック" charset="0"/>
              <a:cs typeface="Arial" charset="0"/>
            </a:endParaRPr>
          </a:p>
        </p:txBody>
      </p:sp>
      <p:pic>
        <p:nvPicPr>
          <p:cNvPr id="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9" y="148140"/>
            <a:ext cx="137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14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dissolve">
                                      <p:cBhvr>
                                        <p:cTn id="27" dur="500"/>
                                        <p:tgtEl>
                                          <p:spTgt spid="29"/>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dissolve">
                                      <p:cBhvr>
                                        <p:cTn id="30" dur="500"/>
                                        <p:tgtEl>
                                          <p:spTgt spid="27"/>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dissolve">
                                      <p:cBhvr>
                                        <p:cTn id="36" dur="500"/>
                                        <p:tgtEl>
                                          <p:spTgt spid="26"/>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up)">
                                      <p:cBhvr>
                                        <p:cTn id="39" dur="1000"/>
                                        <p:tgtEl>
                                          <p:spTgt spid="24"/>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up)">
                                      <p:cBhvr>
                                        <p:cTn id="42" dur="1000"/>
                                        <p:tgtEl>
                                          <p:spTgt spid="25"/>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1000"/>
                                        <p:tgtEl>
                                          <p:spTgt spid="28"/>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up)">
                                      <p:cBhvr>
                                        <p:cTn id="48" dur="10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1000"/>
                                        <p:tgtEl>
                                          <p:spTgt spid="32"/>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up)">
                                      <p:cBhvr>
                                        <p:cTn id="56"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p:bldP spid="24" grpId="0" animBg="1"/>
      <p:bldP spid="25" grpId="0" animBg="1"/>
      <p:bldP spid="26" grpId="0"/>
      <p:bldP spid="27" grpId="0"/>
      <p:bldP spid="28" grpId="0" animBg="1"/>
      <p:bldP spid="29" grpId="0"/>
      <p:bldP spid="31" grpId="0" animBg="1"/>
      <p:bldP spid="4" grpId="0"/>
      <p:bldP spid="30" grpId="0"/>
      <p:bldP spid="33" grpId="0" animBg="1"/>
      <p:bldP spid="3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6421" y="191422"/>
            <a:ext cx="7289800" cy="1034129"/>
          </a:xfrm>
        </p:spPr>
        <p:txBody>
          <a:bodyPr>
            <a:normAutofit fontScale="90000"/>
          </a:bodyPr>
          <a:lstStyle/>
          <a:p>
            <a:pPr defTabSz="682893">
              <a:defRPr/>
            </a:pPr>
            <a:r>
              <a:rPr lang="en-US" b="1" dirty="0">
                <a:solidFill>
                  <a:srgbClr val="FFC000"/>
                </a:solidFill>
                <a:latin typeface="Arial" panose="020B0604020202020204" pitchFamily="34" charset="0"/>
              </a:rPr>
              <a:t>Summary of Current Treatment</a:t>
            </a:r>
            <a:br>
              <a:rPr lang="en-US" b="1" dirty="0">
                <a:solidFill>
                  <a:srgbClr val="FFC000"/>
                </a:solidFill>
                <a:latin typeface="Arial" panose="020B0604020202020204" pitchFamily="34" charset="0"/>
              </a:rPr>
            </a:br>
            <a:r>
              <a:rPr lang="en-US" b="1" dirty="0">
                <a:solidFill>
                  <a:srgbClr val="FFC000"/>
                </a:solidFill>
                <a:latin typeface="Arial" panose="020B0604020202020204" pitchFamily="34" charset="0"/>
              </a:rPr>
              <a:t>CFTR to CF – numerous targets</a:t>
            </a:r>
          </a:p>
        </p:txBody>
      </p:sp>
      <p:sp>
        <p:nvSpPr>
          <p:cNvPr id="211971" name="Slide Number Placeholder 2"/>
          <p:cNvSpPr>
            <a:spLocks noGrp="1"/>
          </p:cNvSpPr>
          <p:nvPr>
            <p:ph type="sldNum" sz="quarter" idx="4294967295"/>
          </p:nvPr>
        </p:nvSpPr>
        <p:spPr>
          <a:xfrm>
            <a:off x="8951913" y="6470650"/>
            <a:ext cx="730250" cy="2746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spcBef>
                <a:spcPct val="20000"/>
              </a:spcBef>
              <a:buClr>
                <a:schemeClr val="hlink"/>
              </a:buClr>
              <a:buSzPct val="70000"/>
              <a:buFont typeface="Wingdings" panose="05000000000000000000" pitchFamily="2" charset="2"/>
              <a:buBlip>
                <a:blip r:embed="rId2"/>
              </a:buBlip>
              <a:defRPr sz="3200">
                <a:solidFill>
                  <a:schemeClr val="tx1"/>
                </a:solidFill>
                <a:latin typeface="Tahoma" panose="020B0604030504040204" pitchFamily="34" charset="0"/>
                <a:cs typeface="Arial" panose="020B0604020202020204" pitchFamily="34" charset="0"/>
              </a:defRPr>
            </a:lvl1pPr>
            <a:lvl2pPr marL="742950" indent="-285750" defTabSz="909638"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defTabSz="909638"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defTabSz="909638"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defTabSz="909638"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defTabSz="909638"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defTabSz="909638"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defTabSz="909638"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defTabSz="909638"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fld id="{80987AA5-C95D-4442-9FAF-EC9B903D0343}" type="slidenum">
              <a:rPr lang="en-US" altLang="en-US" sz="1000">
                <a:solidFill>
                  <a:srgbClr val="FFFFFF"/>
                </a:solidFill>
                <a:latin typeface="Arial" panose="020B0604020202020204" pitchFamily="34" charset="0"/>
              </a:rPr>
              <a:pPr eaLnBrk="1" hangingPunct="1">
                <a:spcBef>
                  <a:spcPct val="0"/>
                </a:spcBef>
                <a:buClrTx/>
                <a:buSzTx/>
                <a:buFontTx/>
                <a:buNone/>
              </a:pPr>
              <a:t>36</a:t>
            </a:fld>
            <a:endParaRPr lang="en-US" altLang="en-US" sz="1000">
              <a:solidFill>
                <a:srgbClr val="FFFFFF"/>
              </a:solidFill>
              <a:latin typeface="Arial" panose="020B0604020202020204" pitchFamily="34" charset="0"/>
            </a:endParaRPr>
          </a:p>
        </p:txBody>
      </p:sp>
      <p:sp>
        <p:nvSpPr>
          <p:cNvPr id="5" name="Content Placeholder 12"/>
          <p:cNvSpPr txBox="1">
            <a:spLocks/>
          </p:cNvSpPr>
          <p:nvPr/>
        </p:nvSpPr>
        <p:spPr>
          <a:xfrm>
            <a:off x="4306888" y="1436688"/>
            <a:ext cx="2779712" cy="1135062"/>
          </a:xfrm>
          <a:prstGeom prst="rect">
            <a:avLst/>
          </a:prstGeom>
        </p:spPr>
        <p:txBody>
          <a:bodyPr lIns="68322" tIns="34289" rIns="68322" bIns="34289">
            <a:normAutofit/>
          </a:bodyPr>
          <a:lstStyle>
            <a:lvl1pPr eaLnBrk="0" hangingPunct="0">
              <a:spcBef>
                <a:spcPct val="20000"/>
              </a:spcBef>
              <a:buClr>
                <a:schemeClr val="hlink"/>
              </a:buClr>
              <a:buSzPct val="70000"/>
              <a:buFont typeface="Wingdings" pitchFamily="2" charset="2"/>
              <a:buBlip>
                <a:blip r:embed="rId2"/>
              </a:buBlip>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eaLnBrk="1" hangingPunct="1">
              <a:buClrTx/>
              <a:buSzTx/>
              <a:buFont typeface="Arial" pitchFamily="34" charset="0"/>
              <a:buNone/>
              <a:defRPr/>
            </a:pPr>
            <a:r>
              <a:rPr lang="en-US" altLang="en-US" sz="1800" b="1">
                <a:solidFill>
                  <a:srgbClr val="FFFFFF"/>
                </a:solidFill>
                <a:effectLst>
                  <a:outerShdw blurRad="38100" dist="38100" dir="2700000" algn="tl">
                    <a:srgbClr val="000000"/>
                  </a:outerShdw>
                </a:effectLst>
                <a:latin typeface="Arial" pitchFamily="34" charset="0"/>
              </a:rPr>
              <a:t>Loss of CFTR</a:t>
            </a:r>
          </a:p>
          <a:p>
            <a:pPr lvl="1" eaLnBrk="1" hangingPunct="1">
              <a:buClrTx/>
              <a:defRPr/>
            </a:pPr>
            <a:r>
              <a:rPr lang="en-US" altLang="en-US" sz="1500">
                <a:solidFill>
                  <a:srgbClr val="FFFFFF"/>
                </a:solidFill>
                <a:effectLst>
                  <a:outerShdw blurRad="38100" dist="38100" dir="2700000" algn="tl">
                    <a:srgbClr val="000000"/>
                  </a:outerShdw>
                </a:effectLst>
                <a:latin typeface="Arial" pitchFamily="34" charset="0"/>
              </a:rPr>
              <a:t>Cl-, HCO3-, Na+</a:t>
            </a:r>
          </a:p>
        </p:txBody>
      </p:sp>
      <p:sp>
        <p:nvSpPr>
          <p:cNvPr id="8" name="Down Arrow 7"/>
          <p:cNvSpPr/>
          <p:nvPr/>
        </p:nvSpPr>
        <p:spPr>
          <a:xfrm>
            <a:off x="5437122" y="2375294"/>
            <a:ext cx="585604" cy="1054371"/>
          </a:xfrm>
          <a:prstGeom prst="downArrow">
            <a:avLst/>
          </a:prstGeom>
          <a:ln/>
        </p:spPr>
        <p:style>
          <a:lnRef idx="0">
            <a:schemeClr val="accent6"/>
          </a:lnRef>
          <a:fillRef idx="3">
            <a:schemeClr val="accent6"/>
          </a:fillRef>
          <a:effectRef idx="3">
            <a:schemeClr val="accent6"/>
          </a:effectRef>
          <a:fontRef idx="minor">
            <a:schemeClr val="lt1"/>
          </a:fontRef>
        </p:style>
        <p:txBody>
          <a:bodyPr lIns="68322" tIns="34289" rIns="68322" bIns="34289" anchor="ctr"/>
          <a:lstStyle/>
          <a:p>
            <a:pPr algn="ctr" defTabSz="341354">
              <a:defRPr/>
            </a:pPr>
            <a:endParaRPr lang="en-US" sz="1400">
              <a:solidFill>
                <a:prstClr val="white"/>
              </a:solidFill>
              <a:latin typeface="Arial" panose="020B0604020202020204" pitchFamily="34" charset="0"/>
            </a:endParaRPr>
          </a:p>
        </p:txBody>
      </p:sp>
      <p:grpSp>
        <p:nvGrpSpPr>
          <p:cNvPr id="6" name="Group 38"/>
          <p:cNvGrpSpPr>
            <a:grpSpLocks/>
          </p:cNvGrpSpPr>
          <p:nvPr/>
        </p:nvGrpSpPr>
        <p:grpSpPr bwMode="auto">
          <a:xfrm>
            <a:off x="1943100" y="2133600"/>
            <a:ext cx="3035300" cy="1062038"/>
            <a:chOff x="1980569" y="2133227"/>
            <a:chExt cx="4046744" cy="1061620"/>
          </a:xfrm>
        </p:grpSpPr>
        <p:sp>
          <p:nvSpPr>
            <p:cNvPr id="19" name="TextBox 18"/>
            <p:cNvSpPr txBox="1"/>
            <p:nvPr/>
          </p:nvSpPr>
          <p:spPr>
            <a:xfrm>
              <a:off x="1980569" y="2133227"/>
              <a:ext cx="2882670" cy="1061620"/>
            </a:xfrm>
            <a:prstGeom prst="rect">
              <a:avLst/>
            </a:prstGeom>
            <a:noFill/>
          </p:spPr>
          <p:txBody>
            <a:bodyPr wrap="none">
              <a:spAutoFit/>
            </a:bodyPr>
            <a:lstStyle/>
            <a:p>
              <a:pPr defTabSz="341354">
                <a:defRPr/>
              </a:pPr>
              <a:r>
                <a:rPr lang="en-US" sz="2100" dirty="0">
                  <a:solidFill>
                    <a:prstClr val="white"/>
                  </a:solidFill>
                  <a:effectLst>
                    <a:outerShdw blurRad="38100" dist="38100" dir="2700000" algn="tl">
                      <a:srgbClr val="000000">
                        <a:alpha val="43137"/>
                      </a:srgbClr>
                    </a:outerShdw>
                  </a:effectLst>
                </a:rPr>
                <a:t>CFTR modulators</a:t>
              </a:r>
            </a:p>
            <a:p>
              <a:pPr defTabSz="341354">
                <a:defRPr/>
              </a:pPr>
              <a:r>
                <a:rPr lang="en-US" sz="2100" dirty="0">
                  <a:solidFill>
                    <a:prstClr val="white"/>
                  </a:solidFill>
                  <a:effectLst>
                    <a:outerShdw blurRad="38100" dist="38100" dir="2700000" algn="tl">
                      <a:srgbClr val="000000">
                        <a:alpha val="43137"/>
                      </a:srgbClr>
                    </a:outerShdw>
                  </a:effectLst>
                </a:rPr>
                <a:t>Gene transfer</a:t>
              </a:r>
            </a:p>
            <a:p>
              <a:pPr defTabSz="341354">
                <a:defRPr/>
              </a:pPr>
              <a:r>
                <a:rPr lang="en-US" sz="2100" dirty="0">
                  <a:solidFill>
                    <a:prstClr val="white"/>
                  </a:solidFill>
                  <a:effectLst>
                    <a:outerShdw blurRad="38100" dist="38100" dir="2700000" algn="tl">
                      <a:srgbClr val="000000">
                        <a:alpha val="43137"/>
                      </a:srgbClr>
                    </a:outerShdw>
                  </a:effectLst>
                </a:rPr>
                <a:t>Gene/RNA editing</a:t>
              </a:r>
            </a:p>
          </p:txBody>
        </p:sp>
        <p:cxnSp>
          <p:nvCxnSpPr>
            <p:cNvPr id="25" name="Straight Arrow Connector 24"/>
            <p:cNvCxnSpPr/>
            <p:nvPr/>
          </p:nvCxnSpPr>
          <p:spPr>
            <a:xfrm>
              <a:off x="4939433" y="2791781"/>
              <a:ext cx="1087880" cy="0"/>
            </a:xfrm>
            <a:prstGeom prst="straightConnector1">
              <a:avLst/>
            </a:prstGeom>
            <a:ln w="57150">
              <a:tailEnd type="arrow"/>
            </a:ln>
          </p:spPr>
          <p:style>
            <a:lnRef idx="3">
              <a:schemeClr val="accent6"/>
            </a:lnRef>
            <a:fillRef idx="0">
              <a:schemeClr val="accent6"/>
            </a:fillRef>
            <a:effectRef idx="2">
              <a:schemeClr val="accent6"/>
            </a:effectRef>
            <a:fontRef idx="minor">
              <a:schemeClr val="tx1"/>
            </a:fontRef>
          </p:style>
        </p:cxnSp>
      </p:grpSp>
      <p:grpSp>
        <p:nvGrpSpPr>
          <p:cNvPr id="7" name="Group 23"/>
          <p:cNvGrpSpPr>
            <a:grpSpLocks/>
          </p:cNvGrpSpPr>
          <p:nvPr/>
        </p:nvGrpSpPr>
        <p:grpSpPr bwMode="auto">
          <a:xfrm>
            <a:off x="2284414" y="3836989"/>
            <a:ext cx="1804987" cy="739775"/>
            <a:chOff x="2212294" y="3836495"/>
            <a:chExt cx="2408467" cy="739142"/>
          </a:xfrm>
        </p:grpSpPr>
        <p:sp>
          <p:nvSpPr>
            <p:cNvPr id="22" name="TextBox 21"/>
            <p:cNvSpPr txBox="1"/>
            <p:nvPr/>
          </p:nvSpPr>
          <p:spPr>
            <a:xfrm>
              <a:off x="2212294" y="3836495"/>
              <a:ext cx="1825945" cy="739142"/>
            </a:xfrm>
            <a:prstGeom prst="rect">
              <a:avLst/>
            </a:prstGeom>
            <a:noFill/>
          </p:spPr>
          <p:txBody>
            <a:bodyPr wrap="none">
              <a:spAutoFit/>
            </a:bodyPr>
            <a:lstStyle/>
            <a:p>
              <a:pPr defTabSz="341354">
                <a:defRPr/>
              </a:pPr>
              <a:r>
                <a:rPr lang="en-US" sz="2100" dirty="0">
                  <a:solidFill>
                    <a:prstClr val="white"/>
                  </a:solidFill>
                  <a:effectLst>
                    <a:outerShdw blurRad="38100" dist="38100" dir="2700000" algn="tl">
                      <a:srgbClr val="000000">
                        <a:alpha val="43137"/>
                      </a:srgbClr>
                    </a:outerShdw>
                  </a:effectLst>
                </a:rPr>
                <a:t>Hydrators</a:t>
              </a:r>
            </a:p>
            <a:p>
              <a:pPr defTabSz="341354">
                <a:defRPr/>
              </a:pPr>
              <a:r>
                <a:rPr lang="en-US" sz="2100" dirty="0" err="1">
                  <a:solidFill>
                    <a:prstClr val="white"/>
                  </a:solidFill>
                  <a:effectLst>
                    <a:outerShdw blurRad="38100" dist="38100" dir="2700000" algn="tl">
                      <a:srgbClr val="000000">
                        <a:alpha val="43137"/>
                      </a:srgbClr>
                    </a:outerShdw>
                  </a:effectLst>
                </a:rPr>
                <a:t>Mucolytics</a:t>
              </a:r>
              <a:endParaRPr lang="en-US" sz="2100" dirty="0">
                <a:solidFill>
                  <a:prstClr val="white"/>
                </a:solidFill>
                <a:effectLst>
                  <a:outerShdw blurRad="38100" dist="38100" dir="2700000" algn="tl">
                    <a:srgbClr val="000000">
                      <a:alpha val="43137"/>
                    </a:srgbClr>
                  </a:outerShdw>
                </a:effectLst>
              </a:endParaRPr>
            </a:p>
          </p:txBody>
        </p:sp>
        <p:cxnSp>
          <p:nvCxnSpPr>
            <p:cNvPr id="27" name="Straight Arrow Connector 26"/>
            <p:cNvCxnSpPr>
              <a:stCxn id="22" idx="3"/>
            </p:cNvCxnSpPr>
            <p:nvPr/>
          </p:nvCxnSpPr>
          <p:spPr>
            <a:xfrm>
              <a:off x="4038239" y="4206066"/>
              <a:ext cx="582522" cy="293437"/>
            </a:xfrm>
            <a:prstGeom prst="straightConnector1">
              <a:avLst/>
            </a:prstGeom>
            <a:ln w="57150">
              <a:tailEnd type="arrow"/>
            </a:ln>
          </p:spPr>
          <p:style>
            <a:lnRef idx="3">
              <a:schemeClr val="accent6"/>
            </a:lnRef>
            <a:fillRef idx="0">
              <a:schemeClr val="accent6"/>
            </a:fillRef>
            <a:effectRef idx="2">
              <a:schemeClr val="accent6"/>
            </a:effectRef>
            <a:fontRef idx="minor">
              <a:schemeClr val="tx1"/>
            </a:fontRef>
          </p:style>
        </p:cxnSp>
      </p:grpSp>
      <p:grpSp>
        <p:nvGrpSpPr>
          <p:cNvPr id="9" name="Group 25"/>
          <p:cNvGrpSpPr>
            <a:grpSpLocks/>
          </p:cNvGrpSpPr>
          <p:nvPr/>
        </p:nvGrpSpPr>
        <p:grpSpPr bwMode="auto">
          <a:xfrm>
            <a:off x="2047876" y="6096001"/>
            <a:ext cx="2252663" cy="531813"/>
            <a:chOff x="1980569" y="6095717"/>
            <a:chExt cx="3003555" cy="532011"/>
          </a:xfrm>
        </p:grpSpPr>
        <p:sp>
          <p:nvSpPr>
            <p:cNvPr id="21" name="TextBox 20"/>
            <p:cNvSpPr txBox="1"/>
            <p:nvPr/>
          </p:nvSpPr>
          <p:spPr>
            <a:xfrm>
              <a:off x="1980569" y="6211648"/>
              <a:ext cx="2341037" cy="416080"/>
            </a:xfrm>
            <a:prstGeom prst="rect">
              <a:avLst/>
            </a:prstGeom>
            <a:noFill/>
          </p:spPr>
          <p:txBody>
            <a:bodyPr wrap="none">
              <a:spAutoFit/>
            </a:bodyPr>
            <a:lstStyle/>
            <a:p>
              <a:pPr defTabSz="341354">
                <a:defRPr/>
              </a:pPr>
              <a:r>
                <a:rPr lang="en-US" sz="2100" dirty="0">
                  <a:solidFill>
                    <a:prstClr val="white"/>
                  </a:solidFill>
                  <a:effectLst>
                    <a:outerShdw blurRad="38100" dist="38100" dir="2700000" algn="tl">
                      <a:srgbClr val="000000">
                        <a:alpha val="43137"/>
                      </a:srgbClr>
                    </a:outerShdw>
                  </a:effectLst>
                </a:rPr>
                <a:t>Antimicrobials</a:t>
              </a:r>
            </a:p>
          </p:txBody>
        </p:sp>
        <p:cxnSp>
          <p:nvCxnSpPr>
            <p:cNvPr id="29" name="Straight Arrow Connector 28"/>
            <p:cNvCxnSpPr/>
            <p:nvPr/>
          </p:nvCxnSpPr>
          <p:spPr>
            <a:xfrm flipV="1">
              <a:off x="4357590" y="6095717"/>
              <a:ext cx="626534" cy="262036"/>
            </a:xfrm>
            <a:prstGeom prst="straightConnector1">
              <a:avLst/>
            </a:prstGeom>
            <a:ln w="57150">
              <a:tailEnd type="arrow"/>
            </a:ln>
          </p:spPr>
          <p:style>
            <a:lnRef idx="3">
              <a:schemeClr val="accent6"/>
            </a:lnRef>
            <a:fillRef idx="0">
              <a:schemeClr val="accent6"/>
            </a:fillRef>
            <a:effectRef idx="2">
              <a:schemeClr val="accent6"/>
            </a:effectRef>
            <a:fontRef idx="minor">
              <a:schemeClr val="tx1"/>
            </a:fontRef>
          </p:style>
        </p:cxnSp>
      </p:grpSp>
      <p:grpSp>
        <p:nvGrpSpPr>
          <p:cNvPr id="10" name="Group 27"/>
          <p:cNvGrpSpPr>
            <a:grpSpLocks/>
          </p:cNvGrpSpPr>
          <p:nvPr/>
        </p:nvGrpSpPr>
        <p:grpSpPr bwMode="auto">
          <a:xfrm>
            <a:off x="7485064" y="5765800"/>
            <a:ext cx="2687637" cy="584200"/>
            <a:chOff x="8504115" y="5765662"/>
            <a:chExt cx="3584409" cy="584465"/>
          </a:xfrm>
        </p:grpSpPr>
        <p:sp>
          <p:nvSpPr>
            <p:cNvPr id="23" name="TextBox 22"/>
            <p:cNvSpPr txBox="1"/>
            <p:nvPr/>
          </p:nvSpPr>
          <p:spPr>
            <a:xfrm>
              <a:off x="8927554" y="5765662"/>
              <a:ext cx="3160970" cy="416114"/>
            </a:xfrm>
            <a:prstGeom prst="rect">
              <a:avLst/>
            </a:prstGeom>
            <a:noFill/>
          </p:spPr>
          <p:txBody>
            <a:bodyPr wrap="none">
              <a:spAutoFit/>
            </a:bodyPr>
            <a:lstStyle/>
            <a:p>
              <a:pPr defTabSz="341354">
                <a:defRPr/>
              </a:pPr>
              <a:r>
                <a:rPr lang="en-US" sz="2100" dirty="0">
                  <a:solidFill>
                    <a:prstClr val="white"/>
                  </a:solidFill>
                  <a:effectLst>
                    <a:outerShdw blurRad="38100" dist="38100" dir="2700000" algn="tl">
                      <a:srgbClr val="000000">
                        <a:alpha val="43137"/>
                      </a:srgbClr>
                    </a:outerShdw>
                  </a:effectLst>
                </a:rPr>
                <a:t>Anti-inflammatories</a:t>
              </a:r>
            </a:p>
          </p:txBody>
        </p:sp>
        <p:cxnSp>
          <p:nvCxnSpPr>
            <p:cNvPr id="31" name="Straight Arrow Connector 30"/>
            <p:cNvCxnSpPr/>
            <p:nvPr/>
          </p:nvCxnSpPr>
          <p:spPr>
            <a:xfrm flipH="1" flipV="1">
              <a:off x="8504115" y="6170659"/>
              <a:ext cx="702908" cy="179468"/>
            </a:xfrm>
            <a:prstGeom prst="straightConnector1">
              <a:avLst/>
            </a:prstGeom>
            <a:ln w="57150">
              <a:tailEnd type="arrow"/>
            </a:ln>
          </p:spPr>
          <p:style>
            <a:lnRef idx="3">
              <a:schemeClr val="accent6"/>
            </a:lnRef>
            <a:fillRef idx="0">
              <a:schemeClr val="accent6"/>
            </a:fillRef>
            <a:effectRef idx="2">
              <a:schemeClr val="accent6"/>
            </a:effectRef>
            <a:fontRef idx="minor">
              <a:schemeClr val="tx1"/>
            </a:fontRef>
          </p:style>
        </p:cxnSp>
      </p:grpSp>
      <p:grpSp>
        <p:nvGrpSpPr>
          <p:cNvPr id="11" name="Group 19"/>
          <p:cNvGrpSpPr>
            <a:grpSpLocks/>
          </p:cNvGrpSpPr>
          <p:nvPr/>
        </p:nvGrpSpPr>
        <p:grpSpPr bwMode="auto">
          <a:xfrm>
            <a:off x="4314826" y="3548064"/>
            <a:ext cx="3205163" cy="3163887"/>
            <a:chOff x="4655097" y="3548557"/>
            <a:chExt cx="4273012" cy="3163781"/>
          </a:xfrm>
        </p:grpSpPr>
        <p:sp>
          <p:nvSpPr>
            <p:cNvPr id="4" name="Oval 3"/>
            <p:cNvSpPr/>
            <p:nvPr/>
          </p:nvSpPr>
          <p:spPr>
            <a:xfrm>
              <a:off x="4655097" y="3548557"/>
              <a:ext cx="4273012" cy="3163781"/>
            </a:xfrm>
            <a:prstGeom prst="ellipse">
              <a:avLst/>
            </a:prstGeom>
            <a:ln/>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anchor="ctr"/>
            <a:lstStyle/>
            <a:p>
              <a:pPr algn="ctr" defTabSz="341354">
                <a:defRPr/>
              </a:pPr>
              <a:endParaRPr lang="en-US">
                <a:solidFill>
                  <a:prstClr val="black"/>
                </a:solidFill>
              </a:endParaRPr>
            </a:p>
          </p:txBody>
        </p:sp>
        <p:sp>
          <p:nvSpPr>
            <p:cNvPr id="14" name="TextBox 13"/>
            <p:cNvSpPr txBox="1"/>
            <p:nvPr/>
          </p:nvSpPr>
          <p:spPr>
            <a:xfrm>
              <a:off x="5061446" y="4291482"/>
              <a:ext cx="1259259" cy="554018"/>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spAutoFit/>
            </a:bodyPr>
            <a:lstStyle/>
            <a:p>
              <a:pPr algn="ctr" defTabSz="341354">
                <a:defRPr/>
              </a:pPr>
              <a:r>
                <a:rPr lang="en-US" sz="1500" b="1" dirty="0">
                  <a:solidFill>
                    <a:prstClr val="black"/>
                  </a:solidFill>
                  <a:latin typeface="Arial" panose="020B0604020202020204" pitchFamily="34" charset="0"/>
                </a:rPr>
                <a:t>Thick</a:t>
              </a:r>
            </a:p>
            <a:p>
              <a:pPr algn="ctr" defTabSz="341354">
                <a:defRPr/>
              </a:pPr>
              <a:r>
                <a:rPr lang="en-US" sz="1500" b="1" dirty="0">
                  <a:solidFill>
                    <a:prstClr val="black"/>
                  </a:solidFill>
                  <a:latin typeface="Arial" panose="020B0604020202020204" pitchFamily="34" charset="0"/>
                </a:rPr>
                <a:t>mucus </a:t>
              </a:r>
            </a:p>
          </p:txBody>
        </p:sp>
        <p:sp>
          <p:nvSpPr>
            <p:cNvPr id="15" name="TextBox 14"/>
            <p:cNvSpPr txBox="1"/>
            <p:nvPr/>
          </p:nvSpPr>
          <p:spPr>
            <a:xfrm>
              <a:off x="5044515" y="5436031"/>
              <a:ext cx="1405290" cy="554019"/>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spAutoFit/>
            </a:bodyPr>
            <a:lstStyle/>
            <a:p>
              <a:pPr algn="ctr" defTabSz="341354">
                <a:defRPr/>
              </a:pPr>
              <a:r>
                <a:rPr lang="en-US" sz="1500" b="1" dirty="0">
                  <a:solidFill>
                    <a:prstClr val="black"/>
                  </a:solidFill>
                  <a:latin typeface="Arial" panose="020B0604020202020204" pitchFamily="34" charset="0"/>
                </a:rPr>
                <a:t>Airway</a:t>
              </a:r>
            </a:p>
            <a:p>
              <a:pPr algn="ctr" defTabSz="341354">
                <a:defRPr/>
              </a:pPr>
              <a:r>
                <a:rPr lang="en-US" sz="1500" b="1" dirty="0">
                  <a:solidFill>
                    <a:prstClr val="black"/>
                  </a:solidFill>
                  <a:latin typeface="Arial" panose="020B0604020202020204" pitchFamily="34" charset="0"/>
                </a:rPr>
                <a:t>infection</a:t>
              </a:r>
            </a:p>
          </p:txBody>
        </p:sp>
        <p:sp>
          <p:nvSpPr>
            <p:cNvPr id="16" name="TextBox 15"/>
            <p:cNvSpPr txBox="1"/>
            <p:nvPr/>
          </p:nvSpPr>
          <p:spPr>
            <a:xfrm>
              <a:off x="6699539" y="5410632"/>
              <a:ext cx="1841268" cy="554019"/>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spAutoFit/>
            </a:bodyPr>
            <a:lstStyle/>
            <a:p>
              <a:pPr algn="ctr" defTabSz="341354">
                <a:defRPr/>
              </a:pPr>
              <a:r>
                <a:rPr lang="en-US" sz="1500" b="1" dirty="0">
                  <a:solidFill>
                    <a:prstClr val="black"/>
                  </a:solidFill>
                  <a:latin typeface="Arial" panose="020B0604020202020204" pitchFamily="34" charset="0"/>
                </a:rPr>
                <a:t>Persistent</a:t>
              </a:r>
            </a:p>
            <a:p>
              <a:pPr algn="ctr" defTabSz="341354">
                <a:defRPr/>
              </a:pPr>
              <a:r>
                <a:rPr lang="en-US" sz="1500" b="1" dirty="0">
                  <a:solidFill>
                    <a:prstClr val="black"/>
                  </a:solidFill>
                  <a:latin typeface="Arial" panose="020B0604020202020204" pitchFamily="34" charset="0"/>
                </a:rPr>
                <a:t>inflammation</a:t>
              </a:r>
            </a:p>
          </p:txBody>
        </p:sp>
        <p:sp>
          <p:nvSpPr>
            <p:cNvPr id="17" name="TextBox 16"/>
            <p:cNvSpPr txBox="1"/>
            <p:nvPr/>
          </p:nvSpPr>
          <p:spPr>
            <a:xfrm>
              <a:off x="7220174" y="4042252"/>
              <a:ext cx="1293121" cy="554019"/>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spAutoFit/>
            </a:bodyPr>
            <a:lstStyle/>
            <a:p>
              <a:pPr algn="ctr" defTabSz="341354">
                <a:defRPr/>
              </a:pPr>
              <a:r>
                <a:rPr lang="en-US" sz="1500" b="1" dirty="0">
                  <a:solidFill>
                    <a:prstClr val="black"/>
                  </a:solidFill>
                  <a:latin typeface="Arial" panose="020B0604020202020204" pitchFamily="34" charset="0"/>
                </a:rPr>
                <a:t>Airway </a:t>
              </a:r>
            </a:p>
            <a:p>
              <a:pPr algn="ctr" defTabSz="341354">
                <a:defRPr/>
              </a:pPr>
              <a:r>
                <a:rPr lang="en-US" sz="1500" b="1" dirty="0">
                  <a:solidFill>
                    <a:prstClr val="black"/>
                  </a:solidFill>
                  <a:latin typeface="Arial" panose="020B0604020202020204" pitchFamily="34" charset="0"/>
                </a:rPr>
                <a:t>damage</a:t>
              </a:r>
            </a:p>
          </p:txBody>
        </p:sp>
        <p:sp>
          <p:nvSpPr>
            <p:cNvPr id="33" name="Down Arrow 32"/>
            <p:cNvSpPr/>
            <p:nvPr/>
          </p:nvSpPr>
          <p:spPr>
            <a:xfrm rot="3473574">
              <a:off x="5660541" y="3609433"/>
              <a:ext cx="390403" cy="735627"/>
            </a:xfrm>
            <a:prstGeom prst="downArrow">
              <a:avLst/>
            </a:prstGeom>
            <a:ln/>
          </p:spPr>
          <p:style>
            <a:lnRef idx="0">
              <a:schemeClr val="accent6"/>
            </a:lnRef>
            <a:fillRef idx="3">
              <a:schemeClr val="accent6"/>
            </a:fillRef>
            <a:effectRef idx="3">
              <a:schemeClr val="accent6"/>
            </a:effectRef>
            <a:fontRef idx="minor">
              <a:schemeClr val="lt1"/>
            </a:fontRef>
          </p:style>
          <p:txBody>
            <a:bodyPr anchor="ctr"/>
            <a:lstStyle/>
            <a:p>
              <a:pPr algn="ctr" defTabSz="341354">
                <a:defRPr/>
              </a:pPr>
              <a:endParaRPr lang="en-US" sz="1400">
                <a:solidFill>
                  <a:prstClr val="white"/>
                </a:solidFill>
                <a:latin typeface="Arial" panose="020B0604020202020204" pitchFamily="34" charset="0"/>
              </a:endParaRPr>
            </a:p>
          </p:txBody>
        </p:sp>
        <p:sp>
          <p:nvSpPr>
            <p:cNvPr id="34" name="Down Arrow 33"/>
            <p:cNvSpPr/>
            <p:nvPr/>
          </p:nvSpPr>
          <p:spPr>
            <a:xfrm>
              <a:off x="4796289" y="4874949"/>
              <a:ext cx="390403" cy="735627"/>
            </a:xfrm>
            <a:prstGeom prst="downArrow">
              <a:avLst/>
            </a:prstGeom>
            <a:ln/>
          </p:spPr>
          <p:style>
            <a:lnRef idx="0">
              <a:schemeClr val="accent6"/>
            </a:lnRef>
            <a:fillRef idx="3">
              <a:schemeClr val="accent6"/>
            </a:fillRef>
            <a:effectRef idx="3">
              <a:schemeClr val="accent6"/>
            </a:effectRef>
            <a:fontRef idx="minor">
              <a:schemeClr val="lt1"/>
            </a:fontRef>
          </p:style>
          <p:txBody>
            <a:bodyPr anchor="ctr"/>
            <a:lstStyle/>
            <a:p>
              <a:pPr algn="ctr" defTabSz="341354">
                <a:defRPr/>
              </a:pPr>
              <a:endParaRPr lang="en-US" sz="1400">
                <a:solidFill>
                  <a:prstClr val="white"/>
                </a:solidFill>
                <a:latin typeface="Arial" panose="020B0604020202020204" pitchFamily="34" charset="0"/>
              </a:endParaRPr>
            </a:p>
          </p:txBody>
        </p:sp>
        <p:sp>
          <p:nvSpPr>
            <p:cNvPr id="35" name="Down Arrow 34"/>
            <p:cNvSpPr/>
            <p:nvPr/>
          </p:nvSpPr>
          <p:spPr>
            <a:xfrm rot="17309344">
              <a:off x="5843247" y="5961732"/>
              <a:ext cx="390403" cy="735627"/>
            </a:xfrm>
            <a:prstGeom prst="downArrow">
              <a:avLst/>
            </a:prstGeom>
            <a:ln/>
          </p:spPr>
          <p:style>
            <a:lnRef idx="0">
              <a:schemeClr val="accent6"/>
            </a:lnRef>
            <a:fillRef idx="3">
              <a:schemeClr val="accent6"/>
            </a:fillRef>
            <a:effectRef idx="3">
              <a:schemeClr val="accent6"/>
            </a:effectRef>
            <a:fontRef idx="minor">
              <a:schemeClr val="lt1"/>
            </a:fontRef>
          </p:style>
          <p:txBody>
            <a:bodyPr anchor="ctr"/>
            <a:lstStyle/>
            <a:p>
              <a:pPr algn="ctr" defTabSz="341354">
                <a:defRPr/>
              </a:pPr>
              <a:endParaRPr lang="en-US" sz="1400">
                <a:solidFill>
                  <a:prstClr val="white"/>
                </a:solidFill>
                <a:latin typeface="Arial" panose="020B0604020202020204" pitchFamily="34" charset="0"/>
              </a:endParaRPr>
            </a:p>
          </p:txBody>
        </p:sp>
        <p:sp>
          <p:nvSpPr>
            <p:cNvPr id="36" name="Down Arrow 35"/>
            <p:cNvSpPr/>
            <p:nvPr/>
          </p:nvSpPr>
          <p:spPr>
            <a:xfrm rot="14922735">
              <a:off x="7205096" y="5984115"/>
              <a:ext cx="390403" cy="735627"/>
            </a:xfrm>
            <a:prstGeom prst="downArrow">
              <a:avLst/>
            </a:prstGeom>
            <a:ln/>
          </p:spPr>
          <p:style>
            <a:lnRef idx="0">
              <a:schemeClr val="accent6"/>
            </a:lnRef>
            <a:fillRef idx="3">
              <a:schemeClr val="accent6"/>
            </a:fillRef>
            <a:effectRef idx="3">
              <a:schemeClr val="accent6"/>
            </a:effectRef>
            <a:fontRef idx="minor">
              <a:schemeClr val="lt1"/>
            </a:fontRef>
          </p:style>
          <p:txBody>
            <a:bodyPr anchor="ctr"/>
            <a:lstStyle/>
            <a:p>
              <a:pPr algn="ctr" defTabSz="341354">
                <a:defRPr/>
              </a:pPr>
              <a:endParaRPr lang="en-US" sz="1400">
                <a:solidFill>
                  <a:prstClr val="white"/>
                </a:solidFill>
                <a:latin typeface="Arial" panose="020B0604020202020204" pitchFamily="34" charset="0"/>
              </a:endParaRPr>
            </a:p>
          </p:txBody>
        </p:sp>
        <p:sp>
          <p:nvSpPr>
            <p:cNvPr id="37" name="Down Arrow 36"/>
            <p:cNvSpPr/>
            <p:nvPr/>
          </p:nvSpPr>
          <p:spPr>
            <a:xfrm rot="10800000">
              <a:off x="8255955" y="4733279"/>
              <a:ext cx="390403" cy="735627"/>
            </a:xfrm>
            <a:prstGeom prst="downArrow">
              <a:avLst/>
            </a:prstGeom>
            <a:ln/>
          </p:spPr>
          <p:style>
            <a:lnRef idx="0">
              <a:schemeClr val="accent6"/>
            </a:lnRef>
            <a:fillRef idx="3">
              <a:schemeClr val="accent6"/>
            </a:fillRef>
            <a:effectRef idx="3">
              <a:schemeClr val="accent6"/>
            </a:effectRef>
            <a:fontRef idx="minor">
              <a:schemeClr val="lt1"/>
            </a:fontRef>
          </p:style>
          <p:txBody>
            <a:bodyPr anchor="ctr"/>
            <a:lstStyle/>
            <a:p>
              <a:pPr algn="ctr" defTabSz="341354">
                <a:defRPr/>
              </a:pPr>
              <a:endParaRPr lang="en-US" sz="1400">
                <a:solidFill>
                  <a:prstClr val="white"/>
                </a:solidFill>
                <a:latin typeface="Arial" panose="020B0604020202020204" pitchFamily="34" charset="0"/>
              </a:endParaRPr>
            </a:p>
          </p:txBody>
        </p:sp>
        <p:sp>
          <p:nvSpPr>
            <p:cNvPr id="38" name="Down Arrow 37"/>
            <p:cNvSpPr/>
            <p:nvPr/>
          </p:nvSpPr>
          <p:spPr>
            <a:xfrm rot="6064784">
              <a:off x="7125588" y="3449881"/>
              <a:ext cx="390403" cy="735627"/>
            </a:xfrm>
            <a:prstGeom prst="downArrow">
              <a:avLst/>
            </a:prstGeom>
            <a:ln/>
          </p:spPr>
          <p:style>
            <a:lnRef idx="0">
              <a:schemeClr val="accent6"/>
            </a:lnRef>
            <a:fillRef idx="3">
              <a:schemeClr val="accent6"/>
            </a:fillRef>
            <a:effectRef idx="3">
              <a:schemeClr val="accent6"/>
            </a:effectRef>
            <a:fontRef idx="minor">
              <a:schemeClr val="lt1"/>
            </a:fontRef>
          </p:style>
          <p:txBody>
            <a:bodyPr anchor="ctr"/>
            <a:lstStyle/>
            <a:p>
              <a:pPr algn="ctr" defTabSz="341354">
                <a:defRPr/>
              </a:pPr>
              <a:endParaRPr lang="en-US" sz="1400">
                <a:solidFill>
                  <a:prstClr val="white"/>
                </a:solidFill>
                <a:latin typeface="Arial" panose="020B0604020202020204" pitchFamily="34" charset="0"/>
              </a:endParaRPr>
            </a:p>
          </p:txBody>
        </p:sp>
      </p:grpSp>
      <p:grpSp>
        <p:nvGrpSpPr>
          <p:cNvPr id="12" name="Group 29"/>
          <p:cNvGrpSpPr>
            <a:grpSpLocks/>
          </p:cNvGrpSpPr>
          <p:nvPr/>
        </p:nvGrpSpPr>
        <p:grpSpPr bwMode="auto">
          <a:xfrm>
            <a:off x="7164388" y="1744664"/>
            <a:ext cx="2914650" cy="2459037"/>
            <a:chOff x="8213222" y="1765237"/>
            <a:chExt cx="3887564" cy="2458384"/>
          </a:xfrm>
        </p:grpSpPr>
        <p:pic>
          <p:nvPicPr>
            <p:cNvPr id="49167" name="Picture 8" descr="Image result for cystic fibrosis lung muc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6238" y="1765237"/>
              <a:ext cx="3854548" cy="161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Down Arrow 31"/>
            <p:cNvSpPr/>
            <p:nvPr/>
          </p:nvSpPr>
          <p:spPr>
            <a:xfrm rot="14078951">
              <a:off x="8350004" y="3306034"/>
              <a:ext cx="780805" cy="1054370"/>
            </a:xfrm>
            <a:prstGeom prst="downArrow">
              <a:avLst/>
            </a:prstGeom>
            <a:ln/>
          </p:spPr>
          <p:style>
            <a:lnRef idx="0">
              <a:schemeClr val="accent6"/>
            </a:lnRef>
            <a:fillRef idx="3">
              <a:schemeClr val="accent6"/>
            </a:fillRef>
            <a:effectRef idx="3">
              <a:schemeClr val="accent6"/>
            </a:effectRef>
            <a:fontRef idx="minor">
              <a:schemeClr val="lt1"/>
            </a:fontRef>
          </p:style>
          <p:txBody>
            <a:bodyPr anchor="ctr"/>
            <a:lstStyle/>
            <a:p>
              <a:pPr algn="ctr" defTabSz="341354">
                <a:defRPr/>
              </a:pPr>
              <a:endParaRPr lang="en-US" sz="1400">
                <a:solidFill>
                  <a:prstClr val="white"/>
                </a:solidFill>
                <a:latin typeface="Arial" panose="020B0604020202020204" pitchFamily="34" charset="0"/>
              </a:endParaRPr>
            </a:p>
          </p:txBody>
        </p:sp>
      </p:grpSp>
      <p:pic>
        <p:nvPicPr>
          <p:cNvPr id="491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1422"/>
            <a:ext cx="137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1515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7"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7"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2057400" y="455613"/>
            <a:ext cx="8229600" cy="1143000"/>
          </a:xfrm>
        </p:spPr>
        <p:txBody>
          <a:bodyPr>
            <a:normAutofit fontScale="90000"/>
          </a:bodyPr>
          <a:lstStyle/>
          <a:p>
            <a:pPr>
              <a:defRPr/>
            </a:pPr>
            <a:r>
              <a:rPr lang="en-US" altLang="en-US" sz="7200" dirty="0"/>
              <a:t>THANK YOU</a:t>
            </a:r>
          </a:p>
        </p:txBody>
      </p:sp>
      <p:sp>
        <p:nvSpPr>
          <p:cNvPr id="67587" name="Content Placeholder 2"/>
          <p:cNvSpPr>
            <a:spLocks noGrp="1"/>
          </p:cNvSpPr>
          <p:nvPr>
            <p:ph idx="1"/>
          </p:nvPr>
        </p:nvSpPr>
        <p:spPr>
          <a:xfrm>
            <a:off x="1981201" y="1600200"/>
            <a:ext cx="8315325" cy="4914900"/>
          </a:xfrm>
        </p:spPr>
        <p:txBody>
          <a:bodyPr/>
          <a:lstStyle/>
          <a:p>
            <a:pPr marL="0" indent="0">
              <a:buNone/>
              <a:defRPr/>
            </a:pPr>
            <a:endParaRPr lang="en-US" dirty="0">
              <a:solidFill>
                <a:srgbClr val="FFCC33"/>
              </a:solidFill>
              <a:latin typeface="Times New Roman" charset="0"/>
              <a:cs typeface="ＭＳ Ｐゴシック" charset="0"/>
            </a:endParaRPr>
          </a:p>
        </p:txBody>
      </p:sp>
      <p:pic>
        <p:nvPicPr>
          <p:cNvPr id="67588" name="Picture 2"/>
          <p:cNvPicPr>
            <a:picLocks noChangeAspect="1" noChangeArrowheads="1"/>
          </p:cNvPicPr>
          <p:nvPr/>
        </p:nvPicPr>
        <p:blipFill>
          <a:blip r:embed="rId3"/>
          <a:srcRect/>
          <a:stretch>
            <a:fillRect/>
          </a:stretch>
        </p:blipFill>
        <p:spPr bwMode="auto">
          <a:xfrm>
            <a:off x="2057400" y="1600200"/>
            <a:ext cx="8153400" cy="487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63421942"/>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32" y="372114"/>
            <a:ext cx="11614484" cy="798680"/>
          </a:xfrm>
        </p:spPr>
        <p:txBody>
          <a:bodyPr>
            <a:normAutofit fontScale="90000"/>
          </a:bodyPr>
          <a:lstStyle/>
          <a:p>
            <a:pPr algn="ctr"/>
            <a:r>
              <a:rPr lang="en-US" sz="5400" b="1" dirty="0" smtClean="0">
                <a:solidFill>
                  <a:srgbClr val="FFC000"/>
                </a:solidFill>
                <a:latin typeface="Arial" panose="020B0604020202020204" pitchFamily="34" charset="0"/>
                <a:cs typeface="Arial" panose="020B0604020202020204" pitchFamily="34" charset="0"/>
              </a:rPr>
              <a:t>Introduction- Our Dream</a:t>
            </a:r>
            <a:endParaRPr lang="en-US" sz="5400" b="1" dirty="0">
              <a:solidFill>
                <a:srgbClr val="FFC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82317" y="2322513"/>
            <a:ext cx="3553887" cy="2855495"/>
          </a:xfrm>
        </p:spPr>
        <p:txBody>
          <a:bodyPr/>
          <a:lstStyle/>
          <a:p>
            <a:pPr algn="ctr">
              <a:lnSpc>
                <a:spcPct val="95000"/>
              </a:lnSpc>
              <a:buFont typeface="Wingdings" pitchFamily="2" charset="2"/>
              <a:buNone/>
              <a:defRPr/>
            </a:pPr>
            <a:r>
              <a:rPr lang="en-US" sz="3200" b="0" dirty="0">
                <a:latin typeface="Arial" pitchFamily="34" charset="0"/>
              </a:rPr>
              <a:t>All patients with </a:t>
            </a:r>
            <a:r>
              <a:rPr lang="en-US" sz="3200" b="0" dirty="0" smtClean="0">
                <a:latin typeface="Arial" pitchFamily="34" charset="0"/>
              </a:rPr>
              <a:t>CF </a:t>
            </a:r>
            <a:r>
              <a:rPr lang="en-US" sz="3200" b="0" dirty="0">
                <a:latin typeface="Arial" pitchFamily="34" charset="0"/>
              </a:rPr>
              <a:t>will </a:t>
            </a:r>
            <a:r>
              <a:rPr lang="en-US" sz="3200" b="0" dirty="0" smtClean="0">
                <a:latin typeface="Arial" pitchFamily="34" charset="0"/>
              </a:rPr>
              <a:t>live full</a:t>
            </a:r>
            <a:r>
              <a:rPr lang="en-US" sz="3200" b="0" dirty="0">
                <a:latin typeface="Arial" pitchFamily="34" charset="0"/>
              </a:rPr>
              <a:t>, healthy lives.</a:t>
            </a:r>
            <a:endParaRPr lang="en-US" sz="1800" b="0" dirty="0">
              <a:latin typeface="Arial" pitchFamily="34" charset="0"/>
              <a:cs typeface="Arial" pitchFamily="34" charset="0"/>
            </a:endParaRPr>
          </a:p>
          <a:p>
            <a:pPr algn="ctr">
              <a:buNone/>
            </a:pPr>
            <a:endParaRPr lang="en-US" dirty="0"/>
          </a:p>
        </p:txBody>
      </p:sp>
      <p:pic>
        <p:nvPicPr>
          <p:cNvPr id="5" name="Picture 5" descr="young adult.jpg"/>
          <p:cNvPicPr>
            <a:picLocks noChangeAspect="1"/>
          </p:cNvPicPr>
          <p:nvPr/>
        </p:nvPicPr>
        <p:blipFill>
          <a:blip r:embed="rId3" cstate="print"/>
          <a:srcRect/>
          <a:stretch>
            <a:fillRect/>
          </a:stretch>
        </p:blipFill>
        <p:spPr bwMode="auto">
          <a:xfrm>
            <a:off x="7674025" y="1588168"/>
            <a:ext cx="4181091" cy="4874646"/>
          </a:xfrm>
          <a:prstGeom prst="rect">
            <a:avLst/>
          </a:prstGeom>
          <a:noFill/>
          <a:ln w="9525">
            <a:noFill/>
            <a:miter lim="800000"/>
            <a:headEnd/>
            <a:tailEnd/>
          </a:ln>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8054"/>
            <a:ext cx="137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09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normAutofit/>
          </a:bodyPr>
          <a:lstStyle/>
          <a:p>
            <a:r>
              <a:rPr lang="en-US" sz="4800" b="1" dirty="0" smtClean="0">
                <a:latin typeface="Arial" panose="020B0604020202020204" pitchFamily="34" charset="0"/>
                <a:cs typeface="Arial" panose="020B0604020202020204" pitchFamily="34" charset="0"/>
              </a:rPr>
              <a:t>Where we started </a:t>
            </a:r>
            <a:endParaRPr lang="en-US" sz="4800" b="1" dirty="0">
              <a:latin typeface="Arial" panose="020B0604020202020204" pitchFamily="34" charset="0"/>
              <a:cs typeface="Arial" panose="020B0604020202020204" pitchFamily="34" charset="0"/>
            </a:endParaRPr>
          </a:p>
        </p:txBody>
      </p:sp>
      <p:grpSp>
        <p:nvGrpSpPr>
          <p:cNvPr id="45" name="Group 44"/>
          <p:cNvGrpSpPr/>
          <p:nvPr/>
        </p:nvGrpSpPr>
        <p:grpSpPr>
          <a:xfrm>
            <a:off x="1933576" y="1628776"/>
            <a:ext cx="8315325" cy="588407"/>
            <a:chOff x="409575" y="1628775"/>
            <a:chExt cx="8315325" cy="588407"/>
          </a:xfrm>
        </p:grpSpPr>
        <p:cxnSp>
          <p:nvCxnSpPr>
            <p:cNvPr id="5" name="Straight Connector 4"/>
            <p:cNvCxnSpPr/>
            <p:nvPr/>
          </p:nvCxnSpPr>
          <p:spPr>
            <a:xfrm>
              <a:off x="409575" y="1628775"/>
              <a:ext cx="8315325" cy="9525"/>
            </a:xfrm>
            <a:prstGeom prst="line">
              <a:avLst/>
            </a:prstGeom>
            <a:ln w="28575">
              <a:solidFill>
                <a:schemeClr val="bg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85825"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85346"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84867"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084388"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83909"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83430"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82951"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682472"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081993"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481514"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81035"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280556"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680077"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079598"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479119"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878640"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278161"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677682"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077200" y="1638300"/>
              <a:ext cx="0" cy="180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85775" y="1847850"/>
              <a:ext cx="652743" cy="369332"/>
            </a:xfrm>
            <a:prstGeom prst="rect">
              <a:avLst/>
            </a:prstGeom>
            <a:noFill/>
          </p:spPr>
          <p:txBody>
            <a:bodyPr wrap="none" rtlCol="0">
              <a:spAutoFit/>
            </a:bodyPr>
            <a:lstStyle/>
            <a:p>
              <a:r>
                <a:rPr lang="en-US" dirty="0">
                  <a:solidFill>
                    <a:prstClr val="white"/>
                  </a:solidFill>
                  <a:latin typeface="Calibri"/>
                </a:rPr>
                <a:t>1920</a:t>
              </a:r>
            </a:p>
          </p:txBody>
        </p:sp>
        <p:sp>
          <p:nvSpPr>
            <p:cNvPr id="31" name="TextBox 30"/>
            <p:cNvSpPr txBox="1"/>
            <p:nvPr/>
          </p:nvSpPr>
          <p:spPr>
            <a:xfrm>
              <a:off x="1296458" y="1847850"/>
              <a:ext cx="652743" cy="369332"/>
            </a:xfrm>
            <a:prstGeom prst="rect">
              <a:avLst/>
            </a:prstGeom>
            <a:noFill/>
          </p:spPr>
          <p:txBody>
            <a:bodyPr wrap="none" rtlCol="0">
              <a:spAutoFit/>
            </a:bodyPr>
            <a:lstStyle/>
            <a:p>
              <a:r>
                <a:rPr lang="en-US" dirty="0">
                  <a:solidFill>
                    <a:prstClr val="white"/>
                  </a:solidFill>
                  <a:latin typeface="Calibri"/>
                </a:rPr>
                <a:t>1930</a:t>
              </a:r>
            </a:p>
          </p:txBody>
        </p:sp>
        <p:sp>
          <p:nvSpPr>
            <p:cNvPr id="32" name="TextBox 31"/>
            <p:cNvSpPr txBox="1"/>
            <p:nvPr/>
          </p:nvSpPr>
          <p:spPr>
            <a:xfrm>
              <a:off x="2107141" y="1847850"/>
              <a:ext cx="652743" cy="369332"/>
            </a:xfrm>
            <a:prstGeom prst="rect">
              <a:avLst/>
            </a:prstGeom>
            <a:noFill/>
          </p:spPr>
          <p:txBody>
            <a:bodyPr wrap="none" rtlCol="0">
              <a:spAutoFit/>
            </a:bodyPr>
            <a:lstStyle/>
            <a:p>
              <a:r>
                <a:rPr lang="en-US" dirty="0">
                  <a:solidFill>
                    <a:prstClr val="white"/>
                  </a:solidFill>
                  <a:latin typeface="Calibri"/>
                </a:rPr>
                <a:t>1940</a:t>
              </a:r>
            </a:p>
          </p:txBody>
        </p:sp>
        <p:sp>
          <p:nvSpPr>
            <p:cNvPr id="33" name="TextBox 32"/>
            <p:cNvSpPr txBox="1"/>
            <p:nvPr/>
          </p:nvSpPr>
          <p:spPr>
            <a:xfrm>
              <a:off x="2917824" y="1847850"/>
              <a:ext cx="652743" cy="369332"/>
            </a:xfrm>
            <a:prstGeom prst="rect">
              <a:avLst/>
            </a:prstGeom>
            <a:noFill/>
          </p:spPr>
          <p:txBody>
            <a:bodyPr wrap="none" rtlCol="0">
              <a:spAutoFit/>
            </a:bodyPr>
            <a:lstStyle/>
            <a:p>
              <a:r>
                <a:rPr lang="en-US" dirty="0">
                  <a:solidFill>
                    <a:prstClr val="white"/>
                  </a:solidFill>
                  <a:latin typeface="Calibri"/>
                </a:rPr>
                <a:t>1950</a:t>
              </a:r>
            </a:p>
          </p:txBody>
        </p:sp>
        <p:sp>
          <p:nvSpPr>
            <p:cNvPr id="34" name="TextBox 33"/>
            <p:cNvSpPr txBox="1"/>
            <p:nvPr/>
          </p:nvSpPr>
          <p:spPr>
            <a:xfrm>
              <a:off x="3728507" y="1847850"/>
              <a:ext cx="652743" cy="369332"/>
            </a:xfrm>
            <a:prstGeom prst="rect">
              <a:avLst/>
            </a:prstGeom>
            <a:noFill/>
          </p:spPr>
          <p:txBody>
            <a:bodyPr wrap="none" rtlCol="0">
              <a:spAutoFit/>
            </a:bodyPr>
            <a:lstStyle/>
            <a:p>
              <a:r>
                <a:rPr lang="en-US" dirty="0">
                  <a:solidFill>
                    <a:prstClr val="white"/>
                  </a:solidFill>
                  <a:latin typeface="Calibri"/>
                </a:rPr>
                <a:t>1960</a:t>
              </a:r>
            </a:p>
          </p:txBody>
        </p:sp>
        <p:sp>
          <p:nvSpPr>
            <p:cNvPr id="35" name="TextBox 34"/>
            <p:cNvSpPr txBox="1"/>
            <p:nvPr/>
          </p:nvSpPr>
          <p:spPr>
            <a:xfrm>
              <a:off x="4539190" y="1847850"/>
              <a:ext cx="652743" cy="369332"/>
            </a:xfrm>
            <a:prstGeom prst="rect">
              <a:avLst/>
            </a:prstGeom>
            <a:noFill/>
          </p:spPr>
          <p:txBody>
            <a:bodyPr wrap="none" rtlCol="0">
              <a:spAutoFit/>
            </a:bodyPr>
            <a:lstStyle/>
            <a:p>
              <a:r>
                <a:rPr lang="en-US" dirty="0">
                  <a:solidFill>
                    <a:prstClr val="white"/>
                  </a:solidFill>
                  <a:latin typeface="Calibri"/>
                </a:rPr>
                <a:t>1970</a:t>
              </a:r>
            </a:p>
          </p:txBody>
        </p:sp>
        <p:sp>
          <p:nvSpPr>
            <p:cNvPr id="36" name="TextBox 35"/>
            <p:cNvSpPr txBox="1"/>
            <p:nvPr/>
          </p:nvSpPr>
          <p:spPr>
            <a:xfrm>
              <a:off x="5349873" y="1847850"/>
              <a:ext cx="652743" cy="369332"/>
            </a:xfrm>
            <a:prstGeom prst="rect">
              <a:avLst/>
            </a:prstGeom>
            <a:noFill/>
          </p:spPr>
          <p:txBody>
            <a:bodyPr wrap="none" rtlCol="0">
              <a:spAutoFit/>
            </a:bodyPr>
            <a:lstStyle/>
            <a:p>
              <a:r>
                <a:rPr lang="en-US" dirty="0">
                  <a:solidFill>
                    <a:prstClr val="white"/>
                  </a:solidFill>
                  <a:latin typeface="Calibri"/>
                </a:rPr>
                <a:t>1980</a:t>
              </a:r>
            </a:p>
          </p:txBody>
        </p:sp>
        <p:sp>
          <p:nvSpPr>
            <p:cNvPr id="37" name="TextBox 36"/>
            <p:cNvSpPr txBox="1"/>
            <p:nvPr/>
          </p:nvSpPr>
          <p:spPr>
            <a:xfrm>
              <a:off x="6160556" y="1847850"/>
              <a:ext cx="652743" cy="369332"/>
            </a:xfrm>
            <a:prstGeom prst="rect">
              <a:avLst/>
            </a:prstGeom>
            <a:noFill/>
          </p:spPr>
          <p:txBody>
            <a:bodyPr wrap="none" rtlCol="0">
              <a:spAutoFit/>
            </a:bodyPr>
            <a:lstStyle/>
            <a:p>
              <a:r>
                <a:rPr lang="en-US" dirty="0">
                  <a:solidFill>
                    <a:prstClr val="white"/>
                  </a:solidFill>
                  <a:latin typeface="Calibri"/>
                </a:rPr>
                <a:t>1990</a:t>
              </a:r>
            </a:p>
          </p:txBody>
        </p:sp>
        <p:sp>
          <p:nvSpPr>
            <p:cNvPr id="38" name="TextBox 37"/>
            <p:cNvSpPr txBox="1"/>
            <p:nvPr/>
          </p:nvSpPr>
          <p:spPr>
            <a:xfrm>
              <a:off x="6971239" y="1847850"/>
              <a:ext cx="652743" cy="369332"/>
            </a:xfrm>
            <a:prstGeom prst="rect">
              <a:avLst/>
            </a:prstGeom>
            <a:noFill/>
          </p:spPr>
          <p:txBody>
            <a:bodyPr wrap="none" rtlCol="0">
              <a:spAutoFit/>
            </a:bodyPr>
            <a:lstStyle/>
            <a:p>
              <a:r>
                <a:rPr lang="en-US" dirty="0">
                  <a:solidFill>
                    <a:prstClr val="white"/>
                  </a:solidFill>
                  <a:latin typeface="Calibri"/>
                </a:rPr>
                <a:t>2000</a:t>
              </a:r>
            </a:p>
          </p:txBody>
        </p:sp>
        <p:sp>
          <p:nvSpPr>
            <p:cNvPr id="39" name="TextBox 38"/>
            <p:cNvSpPr txBox="1"/>
            <p:nvPr/>
          </p:nvSpPr>
          <p:spPr>
            <a:xfrm>
              <a:off x="7781925" y="1847850"/>
              <a:ext cx="652743" cy="369332"/>
            </a:xfrm>
            <a:prstGeom prst="rect">
              <a:avLst/>
            </a:prstGeom>
            <a:noFill/>
          </p:spPr>
          <p:txBody>
            <a:bodyPr wrap="none" rtlCol="0">
              <a:spAutoFit/>
            </a:bodyPr>
            <a:lstStyle/>
            <a:p>
              <a:r>
                <a:rPr lang="en-US" dirty="0">
                  <a:solidFill>
                    <a:prstClr val="white"/>
                  </a:solidFill>
                  <a:latin typeface="Calibri"/>
                </a:rPr>
                <a:t>2010</a:t>
              </a:r>
            </a:p>
          </p:txBody>
        </p:sp>
      </p:grpSp>
      <p:grpSp>
        <p:nvGrpSpPr>
          <p:cNvPr id="4" name="Group 3"/>
          <p:cNvGrpSpPr/>
          <p:nvPr/>
        </p:nvGrpSpPr>
        <p:grpSpPr>
          <a:xfrm>
            <a:off x="2003781" y="2160624"/>
            <a:ext cx="2414932" cy="4218874"/>
            <a:chOff x="479781" y="2160624"/>
            <a:chExt cx="2414932" cy="4218874"/>
          </a:xfrm>
        </p:grpSpPr>
        <p:cxnSp>
          <p:nvCxnSpPr>
            <p:cNvPr id="41" name="Straight Arrow Connector 40"/>
            <p:cNvCxnSpPr/>
            <p:nvPr/>
          </p:nvCxnSpPr>
          <p:spPr>
            <a:xfrm flipV="1">
              <a:off x="1790700" y="2160624"/>
              <a:ext cx="351539" cy="592101"/>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763538" y="2748557"/>
              <a:ext cx="1894301" cy="646331"/>
            </a:xfrm>
            <a:prstGeom prst="rect">
              <a:avLst/>
            </a:prstGeom>
          </p:spPr>
          <p:txBody>
            <a:bodyPr wrap="none">
              <a:spAutoFit/>
            </a:bodyPr>
            <a:lstStyle/>
            <a:p>
              <a:pPr algn="ctr"/>
              <a:r>
                <a:rPr lang="en-US" dirty="0">
                  <a:solidFill>
                    <a:prstClr val="white"/>
                  </a:solidFill>
                  <a:latin typeface="Calibri"/>
                </a:rPr>
                <a:t>1938</a:t>
              </a:r>
            </a:p>
            <a:p>
              <a:pPr algn="ctr"/>
              <a:r>
                <a:rPr lang="en-US" dirty="0">
                  <a:solidFill>
                    <a:prstClr val="white"/>
                  </a:solidFill>
                  <a:latin typeface="Calibri"/>
                </a:rPr>
                <a:t>Dorothy Andersen</a:t>
              </a:r>
            </a:p>
          </p:txBody>
        </p:sp>
        <p:pic>
          <p:nvPicPr>
            <p:cNvPr id="43" name="Picture 2" descr="http://www.cfmedicine.com/history/images/Thirties/5dorothy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533" y="3388243"/>
              <a:ext cx="2047875" cy="27908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4" name="Rectangle 43"/>
            <p:cNvSpPr/>
            <p:nvPr/>
          </p:nvSpPr>
          <p:spPr>
            <a:xfrm>
              <a:off x="479781" y="5548501"/>
              <a:ext cx="2414932" cy="830997"/>
            </a:xfrm>
            <a:prstGeom prst="rect">
              <a:avLst/>
            </a:prstGeom>
            <a:solidFill>
              <a:srgbClr val="FFC000"/>
            </a:solidFill>
            <a:ln>
              <a:solidFill>
                <a:schemeClr val="tx1"/>
              </a:solidFill>
            </a:ln>
          </p:spPr>
          <p:txBody>
            <a:bodyPr wrap="square">
              <a:spAutoFit/>
            </a:bodyPr>
            <a:lstStyle/>
            <a:p>
              <a:pPr algn="ctr"/>
              <a:r>
                <a:rPr lang="en-US" sz="2400" dirty="0">
                  <a:solidFill>
                    <a:prstClr val="black"/>
                  </a:solidFill>
                  <a:latin typeface="Arial" panose="020B0604020202020204" pitchFamily="34" charset="0"/>
                  <a:cs typeface="Arial" panose="020B0604020202020204" pitchFamily="34" charset="0"/>
                </a:rPr>
                <a:t>Cystic fibrosis of the pancreas</a:t>
              </a:r>
            </a:p>
          </p:txBody>
        </p:sp>
      </p:grpSp>
      <p:sp>
        <p:nvSpPr>
          <p:cNvPr id="3" name="TextBox 2"/>
          <p:cNvSpPr txBox="1"/>
          <p:nvPr/>
        </p:nvSpPr>
        <p:spPr>
          <a:xfrm>
            <a:off x="5493151" y="3209521"/>
            <a:ext cx="4691459" cy="2554545"/>
          </a:xfrm>
          <a:prstGeom prst="rect">
            <a:avLst/>
          </a:prstGeom>
          <a:noFill/>
        </p:spPr>
        <p:txBody>
          <a:bodyPr wrap="square" rtlCol="0">
            <a:spAutoFit/>
          </a:bodyPr>
          <a:lstStyle/>
          <a:p>
            <a:r>
              <a:rPr lang="en-US" sz="3200" dirty="0">
                <a:solidFill>
                  <a:prstClr val="white"/>
                </a:solidFill>
                <a:latin typeface="Arial" panose="020B0604020202020204" pitchFamily="34" charset="0"/>
                <a:cs typeface="Arial" panose="020B0604020202020204" pitchFamily="34" charset="0"/>
              </a:rPr>
              <a:t>CF was with us long before 1938 and was identified </a:t>
            </a:r>
            <a:r>
              <a:rPr lang="en-US" sz="3200" dirty="0" smtClean="0">
                <a:solidFill>
                  <a:prstClr val="white"/>
                </a:solidFill>
                <a:latin typeface="Arial" panose="020B0604020202020204" pitchFamily="34" charset="0"/>
                <a:cs typeface="Arial" panose="020B0604020202020204" pitchFamily="34" charset="0"/>
              </a:rPr>
              <a:t>according to our </a:t>
            </a:r>
            <a:r>
              <a:rPr lang="en-US" sz="3200" dirty="0">
                <a:solidFill>
                  <a:prstClr val="white"/>
                </a:solidFill>
                <a:latin typeface="Arial" panose="020B0604020202020204" pitchFamily="34" charset="0"/>
                <a:cs typeface="Arial" panose="020B0604020202020204" pitchFamily="34" charset="0"/>
              </a:rPr>
              <a:t>understanding of microbiology at that time </a:t>
            </a:r>
          </a:p>
        </p:txBody>
      </p:sp>
      <p:pic>
        <p:nvPicPr>
          <p:cNvPr id="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
            <a:ext cx="137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0825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Rounded Rectangle 211"/>
          <p:cNvSpPr/>
          <p:nvPr/>
        </p:nvSpPr>
        <p:spPr>
          <a:xfrm>
            <a:off x="1660436" y="2196465"/>
            <a:ext cx="1223963" cy="1924050"/>
          </a:xfrm>
          <a:prstGeom prst="roundRect">
            <a:avLst>
              <a:gd name="adj" fmla="val 17445"/>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3" name="Rounded Rectangle 212"/>
          <p:cNvSpPr/>
          <p:nvPr/>
        </p:nvSpPr>
        <p:spPr>
          <a:xfrm>
            <a:off x="1712824" y="2267903"/>
            <a:ext cx="1133475" cy="1809750"/>
          </a:xfrm>
          <a:prstGeom prst="roundRect">
            <a:avLst>
              <a:gd name="adj" fmla="val 17445"/>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itle 8"/>
          <p:cNvSpPr>
            <a:spLocks noGrp="1"/>
          </p:cNvSpPr>
          <p:nvPr>
            <p:ph type="title"/>
          </p:nvPr>
        </p:nvSpPr>
        <p:spPr>
          <a:xfrm>
            <a:off x="900354" y="336218"/>
            <a:ext cx="10515600" cy="1109609"/>
          </a:xfrm>
        </p:spPr>
        <p:txBody>
          <a:bodyPr>
            <a:normAutofit fontScale="90000"/>
          </a:bodyPr>
          <a:lstStyle/>
          <a:p>
            <a:pPr algn="ctr"/>
            <a:r>
              <a:rPr lang="en-US" sz="3600" b="1" dirty="0">
                <a:latin typeface="Arial" panose="020B0604020202020204" pitchFamily="34" charset="0"/>
                <a:cs typeface="Arial" panose="020B0604020202020204" pitchFamily="34" charset="0"/>
              </a:rPr>
              <a:t>W</a:t>
            </a:r>
            <a:r>
              <a:rPr lang="en-US" sz="3600" b="1" dirty="0" smtClean="0">
                <a:latin typeface="Arial" panose="020B0604020202020204" pitchFamily="34" charset="0"/>
                <a:cs typeface="Arial" panose="020B0604020202020204" pitchFamily="34" charset="0"/>
              </a:rPr>
              <a:t>here we are now: CF is Not One Genetic Disorder</a:t>
            </a:r>
            <a:r>
              <a:rPr lang="en-US" sz="3600" b="1" i="1" dirty="0">
                <a:latin typeface="Arial" panose="020B0604020202020204" pitchFamily="34" charset="0"/>
                <a:cs typeface="Arial" panose="020B0604020202020204" pitchFamily="34" charset="0"/>
              </a:rPr>
              <a:t> </a:t>
            </a:r>
            <a:r>
              <a:rPr lang="en-US" sz="3100" b="1" i="1" dirty="0" smtClean="0">
                <a:latin typeface="Arial" panose="020B0604020202020204" pitchFamily="34" charset="0"/>
                <a:cs typeface="Arial" panose="020B0604020202020204" pitchFamily="34" charset="0"/>
              </a:rPr>
              <a:t>CFTR</a:t>
            </a:r>
            <a:r>
              <a:rPr lang="en-US" sz="3100" b="1" dirty="0" smtClean="0">
                <a:latin typeface="Arial" panose="020B0604020202020204" pitchFamily="34" charset="0"/>
                <a:cs typeface="Arial" panose="020B0604020202020204" pitchFamily="34" charset="0"/>
              </a:rPr>
              <a:t> </a:t>
            </a:r>
            <a:r>
              <a:rPr lang="en-US" sz="3100" b="1" dirty="0">
                <a:latin typeface="Arial" panose="020B0604020202020204" pitchFamily="34" charset="0"/>
                <a:cs typeface="Arial" panose="020B0604020202020204" pitchFamily="34" charset="0"/>
              </a:rPr>
              <a:t>mutation classes</a:t>
            </a:r>
          </a:p>
        </p:txBody>
      </p:sp>
      <p:sp>
        <p:nvSpPr>
          <p:cNvPr id="10" name="Rectangle 9"/>
          <p:cNvSpPr/>
          <p:nvPr/>
        </p:nvSpPr>
        <p:spPr>
          <a:xfrm>
            <a:off x="7223376" y="6519138"/>
            <a:ext cx="463415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Adapted from http://www.umd.be/CFTR/W_CFTR/gene.html</a:t>
            </a:r>
          </a:p>
        </p:txBody>
      </p:sp>
      <p:sp>
        <p:nvSpPr>
          <p:cNvPr id="91" name="Oval 90"/>
          <p:cNvSpPr/>
          <p:nvPr/>
        </p:nvSpPr>
        <p:spPr>
          <a:xfrm>
            <a:off x="1964160" y="3380540"/>
            <a:ext cx="733425" cy="619069"/>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 name="Group 91"/>
          <p:cNvGrpSpPr/>
          <p:nvPr/>
        </p:nvGrpSpPr>
        <p:grpSpPr>
          <a:xfrm>
            <a:off x="2288011" y="3419560"/>
            <a:ext cx="147874" cy="539270"/>
            <a:chOff x="2928937" y="4375653"/>
            <a:chExt cx="185740" cy="677362"/>
          </a:xfrm>
        </p:grpSpPr>
        <p:cxnSp>
          <p:nvCxnSpPr>
            <p:cNvPr id="93" name="Straight Connector 92"/>
            <p:cNvCxnSpPr/>
            <p:nvPr/>
          </p:nvCxnSpPr>
          <p:spPr>
            <a:xfrm>
              <a:off x="2967037" y="4788615"/>
              <a:ext cx="107156"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931318" y="4762257"/>
              <a:ext cx="9144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012280" y="4814973"/>
              <a:ext cx="9144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3067047" y="4841331"/>
              <a:ext cx="42864"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3056573" y="4920405"/>
              <a:ext cx="53339"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3082765" y="4894047"/>
              <a:ext cx="3191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3016089" y="4946763"/>
              <a:ext cx="7239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0800000">
              <a:off x="2970845" y="4973128"/>
              <a:ext cx="9144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952751" y="4445961"/>
              <a:ext cx="9144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990851" y="4472319"/>
              <a:ext cx="9144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036090" y="4498677"/>
              <a:ext cx="66677"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3079912" y="4574382"/>
              <a:ext cx="27617"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3027993" y="4604109"/>
              <a:ext cx="79535"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2987041" y="4630467"/>
              <a:ext cx="92869"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3066096" y="4525035"/>
              <a:ext cx="48581"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2930368" y="4683183"/>
              <a:ext cx="67624"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2946084" y="4656825"/>
              <a:ext cx="95248"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2933707" y="4735899"/>
              <a:ext cx="38095"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1" name="Freeform 110"/>
            <p:cNvSpPr/>
            <p:nvPr/>
          </p:nvSpPr>
          <p:spPr>
            <a:xfrm>
              <a:off x="2928937" y="4436492"/>
              <a:ext cx="185739" cy="616523"/>
            </a:xfrm>
            <a:custGeom>
              <a:avLst/>
              <a:gdLst>
                <a:gd name="connsiteX0" fmla="*/ 9526 w 343043"/>
                <a:gd name="connsiteY0" fmla="*/ 0 h 1162050"/>
                <a:gd name="connsiteX1" fmla="*/ 338139 w 343043"/>
                <a:gd name="connsiteY1" fmla="*/ 290513 h 1162050"/>
                <a:gd name="connsiteX2" fmla="*/ 1 w 343043"/>
                <a:gd name="connsiteY2" fmla="*/ 590550 h 1162050"/>
                <a:gd name="connsiteX3" fmla="*/ 342901 w 343043"/>
                <a:gd name="connsiteY3" fmla="*/ 857250 h 1162050"/>
                <a:gd name="connsiteX4" fmla="*/ 33339 w 343043"/>
                <a:gd name="connsiteY4" fmla="*/ 1162050 h 116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043" h="1162050">
                  <a:moveTo>
                    <a:pt x="9526" y="0"/>
                  </a:moveTo>
                  <a:cubicBezTo>
                    <a:pt x="174626" y="96044"/>
                    <a:pt x="339727" y="192088"/>
                    <a:pt x="338139" y="290513"/>
                  </a:cubicBezTo>
                  <a:cubicBezTo>
                    <a:pt x="336552" y="388938"/>
                    <a:pt x="-793" y="496094"/>
                    <a:pt x="1" y="590550"/>
                  </a:cubicBezTo>
                  <a:cubicBezTo>
                    <a:pt x="795" y="685006"/>
                    <a:pt x="337345" y="762000"/>
                    <a:pt x="342901" y="857250"/>
                  </a:cubicBezTo>
                  <a:cubicBezTo>
                    <a:pt x="348457" y="952500"/>
                    <a:pt x="190898" y="1057275"/>
                    <a:pt x="33339" y="116205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2" name="Freeform 111"/>
            <p:cNvSpPr/>
            <p:nvPr/>
          </p:nvSpPr>
          <p:spPr>
            <a:xfrm>
              <a:off x="2928937" y="4375653"/>
              <a:ext cx="185739" cy="616523"/>
            </a:xfrm>
            <a:custGeom>
              <a:avLst/>
              <a:gdLst>
                <a:gd name="connsiteX0" fmla="*/ 9526 w 343043"/>
                <a:gd name="connsiteY0" fmla="*/ 0 h 1162050"/>
                <a:gd name="connsiteX1" fmla="*/ 338139 w 343043"/>
                <a:gd name="connsiteY1" fmla="*/ 290513 h 1162050"/>
                <a:gd name="connsiteX2" fmla="*/ 1 w 343043"/>
                <a:gd name="connsiteY2" fmla="*/ 590550 h 1162050"/>
                <a:gd name="connsiteX3" fmla="*/ 342901 w 343043"/>
                <a:gd name="connsiteY3" fmla="*/ 857250 h 1162050"/>
                <a:gd name="connsiteX4" fmla="*/ 33339 w 343043"/>
                <a:gd name="connsiteY4" fmla="*/ 1162050 h 116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043" h="1162050">
                  <a:moveTo>
                    <a:pt x="9526" y="0"/>
                  </a:moveTo>
                  <a:cubicBezTo>
                    <a:pt x="174626" y="96044"/>
                    <a:pt x="339727" y="192088"/>
                    <a:pt x="338139" y="290513"/>
                  </a:cubicBezTo>
                  <a:cubicBezTo>
                    <a:pt x="336552" y="388938"/>
                    <a:pt x="-793" y="496094"/>
                    <a:pt x="1" y="590550"/>
                  </a:cubicBezTo>
                  <a:cubicBezTo>
                    <a:pt x="795" y="685006"/>
                    <a:pt x="337345" y="762000"/>
                    <a:pt x="342901" y="857250"/>
                  </a:cubicBezTo>
                  <a:cubicBezTo>
                    <a:pt x="348457" y="952500"/>
                    <a:pt x="190898" y="1057275"/>
                    <a:pt x="33339" y="116205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13" name="Picture 112"/>
          <p:cNvPicPr>
            <a:picLocks noChangeAspect="1"/>
          </p:cNvPicPr>
          <p:nvPr/>
        </p:nvPicPr>
        <p:blipFill>
          <a:blip r:embed="rId3" cstate="print"/>
          <a:stretch>
            <a:fillRect/>
          </a:stretch>
        </p:blipFill>
        <p:spPr>
          <a:xfrm>
            <a:off x="1875570" y="2916435"/>
            <a:ext cx="671836" cy="488608"/>
          </a:xfrm>
          <a:prstGeom prst="rect">
            <a:avLst/>
          </a:prstGeom>
        </p:spPr>
      </p:pic>
      <p:sp>
        <p:nvSpPr>
          <p:cNvPr id="115" name="AutoShape 35"/>
          <p:cNvSpPr>
            <a:spLocks noChangeArrowheads="1"/>
          </p:cNvSpPr>
          <p:nvPr/>
        </p:nvSpPr>
        <p:spPr bwMode="auto">
          <a:xfrm>
            <a:off x="2015033" y="2075004"/>
            <a:ext cx="171893" cy="318153"/>
          </a:xfrm>
          <a:prstGeom prst="roundRect">
            <a:avLst>
              <a:gd name="adj" fmla="val 28125"/>
            </a:avLst>
          </a:prstGeom>
          <a:gradFill rotWithShape="1">
            <a:gsLst>
              <a:gs pos="0">
                <a:srgbClr val="8064A2">
                  <a:shade val="70000"/>
                  <a:satMod val="150000"/>
                </a:srgbClr>
              </a:gs>
              <a:gs pos="34000">
                <a:srgbClr val="8064A2">
                  <a:shade val="70000"/>
                  <a:satMod val="140000"/>
                </a:srgbClr>
              </a:gs>
              <a:gs pos="70000">
                <a:srgbClr val="8064A2">
                  <a:tint val="100000"/>
                  <a:shade val="90000"/>
                  <a:satMod val="140000"/>
                </a:srgbClr>
              </a:gs>
              <a:gs pos="100000">
                <a:srgbClr val="8064A2">
                  <a:tint val="100000"/>
                  <a:shade val="100000"/>
                  <a:satMod val="100000"/>
                </a:srgbClr>
              </a:gs>
            </a:gsLst>
            <a:path path="circle">
              <a:fillToRect l="100000" t="100000" r="100000" b="100000"/>
            </a:path>
          </a:gradFill>
          <a:ln w="9525" cap="flat" cmpd="sng" algn="ctr">
            <a:noFill/>
            <a:prstDash val="soli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16" name="AutoShape 35"/>
          <p:cNvSpPr>
            <a:spLocks noChangeArrowheads="1"/>
          </p:cNvSpPr>
          <p:nvPr/>
        </p:nvSpPr>
        <p:spPr bwMode="auto">
          <a:xfrm>
            <a:off x="1825910" y="2075004"/>
            <a:ext cx="171893" cy="318153"/>
          </a:xfrm>
          <a:prstGeom prst="roundRect">
            <a:avLst>
              <a:gd name="adj" fmla="val 28125"/>
            </a:avLst>
          </a:prstGeom>
          <a:gradFill rotWithShape="1">
            <a:gsLst>
              <a:gs pos="0">
                <a:srgbClr val="4F81BD">
                  <a:shade val="70000"/>
                  <a:satMod val="150000"/>
                </a:srgbClr>
              </a:gs>
              <a:gs pos="34000">
                <a:srgbClr val="4F81BD">
                  <a:shade val="70000"/>
                  <a:satMod val="140000"/>
                </a:srgbClr>
              </a:gs>
              <a:gs pos="70000">
                <a:srgbClr val="4F81BD">
                  <a:tint val="100000"/>
                  <a:shade val="90000"/>
                  <a:satMod val="140000"/>
                </a:srgbClr>
              </a:gs>
              <a:gs pos="100000">
                <a:srgbClr val="4F81BD">
                  <a:tint val="100000"/>
                  <a:shade val="100000"/>
                  <a:satMod val="100000"/>
                </a:srgbClr>
              </a:gs>
            </a:gsLst>
            <a:path path="circle">
              <a:fillToRect l="100000" t="100000" r="100000" b="100000"/>
            </a:path>
          </a:gradFill>
          <a:ln w="9525" cap="flat" cmpd="sng" algn="ctr">
            <a:noFill/>
            <a:prstDash val="soli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17" name="Oval 38"/>
          <p:cNvSpPr>
            <a:spLocks noChangeArrowheads="1"/>
          </p:cNvSpPr>
          <p:nvPr/>
        </p:nvSpPr>
        <p:spPr bwMode="auto">
          <a:xfrm rot="4655217">
            <a:off x="1825124" y="2276145"/>
            <a:ext cx="146088" cy="264492"/>
          </a:xfrm>
          <a:prstGeom prst="ellipse">
            <a:avLst/>
          </a:prstGeom>
          <a:gradFill rotWithShape="1">
            <a:gsLst>
              <a:gs pos="0">
                <a:srgbClr val="9BBB59">
                  <a:shade val="70000"/>
                  <a:satMod val="150000"/>
                </a:srgbClr>
              </a:gs>
              <a:gs pos="34000">
                <a:srgbClr val="9BBB59">
                  <a:shade val="70000"/>
                  <a:satMod val="140000"/>
                </a:srgbClr>
              </a:gs>
              <a:gs pos="70000">
                <a:srgbClr val="9BBB59">
                  <a:tint val="100000"/>
                  <a:shade val="90000"/>
                  <a:satMod val="140000"/>
                </a:srgbClr>
              </a:gs>
              <a:gs pos="100000">
                <a:srgbClr val="9BBB59">
                  <a:tint val="100000"/>
                  <a:shade val="100000"/>
                  <a:satMod val="100000"/>
                </a:srgbClr>
              </a:gs>
            </a:gsLst>
            <a:path path="circle">
              <a:fillToRect l="100000" t="100000" r="100000" b="100000"/>
            </a:path>
          </a:gradFill>
          <a:ln>
            <a:noFill/>
            <a:headEnd/>
            <a:tailEn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9BBB59">
                <a:shade val="30000"/>
                <a:satMod val="130000"/>
              </a:srgbClr>
            </a:contourClr>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18" name="Oval 117"/>
          <p:cNvSpPr/>
          <p:nvPr/>
        </p:nvSpPr>
        <p:spPr>
          <a:xfrm>
            <a:off x="1921272" y="2444319"/>
            <a:ext cx="195276" cy="162648"/>
          </a:xfrm>
          <a:prstGeom prst="ellipse">
            <a:avLst/>
          </a:prstGeom>
          <a:solidFill>
            <a:srgbClr val="CA64CC"/>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itchFamily="34" charset="0"/>
              <a:ea typeface="ＭＳ Ｐゴシック"/>
              <a:cs typeface="+mn-cs"/>
            </a:endParaRPr>
          </a:p>
        </p:txBody>
      </p:sp>
      <p:sp>
        <p:nvSpPr>
          <p:cNvPr id="119" name="Oval 38"/>
          <p:cNvSpPr>
            <a:spLocks noChangeArrowheads="1"/>
          </p:cNvSpPr>
          <p:nvPr/>
        </p:nvSpPr>
        <p:spPr bwMode="auto">
          <a:xfrm rot="6384521" flipH="1" flipV="1">
            <a:off x="2071388" y="2284760"/>
            <a:ext cx="146088" cy="264492"/>
          </a:xfrm>
          <a:prstGeom prst="ellipse">
            <a:avLst/>
          </a:prstGeom>
          <a:gradFill rotWithShape="1">
            <a:gsLst>
              <a:gs pos="0">
                <a:srgbClr val="9BBB59">
                  <a:shade val="70000"/>
                  <a:satMod val="150000"/>
                </a:srgbClr>
              </a:gs>
              <a:gs pos="34000">
                <a:srgbClr val="9BBB59">
                  <a:shade val="70000"/>
                  <a:satMod val="140000"/>
                </a:srgbClr>
              </a:gs>
              <a:gs pos="70000">
                <a:srgbClr val="9BBB59">
                  <a:tint val="100000"/>
                  <a:shade val="90000"/>
                  <a:satMod val="140000"/>
                </a:srgbClr>
              </a:gs>
              <a:gs pos="100000">
                <a:srgbClr val="9BBB59">
                  <a:tint val="100000"/>
                  <a:shade val="100000"/>
                  <a:satMod val="100000"/>
                </a:srgbClr>
              </a:gs>
            </a:gsLst>
            <a:path path="circle">
              <a:fillToRect l="100000" t="100000" r="100000" b="100000"/>
            </a:path>
          </a:gradFill>
          <a:ln>
            <a:noFill/>
            <a:headEnd/>
            <a:tailEn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9BBB59">
                <a:shade val="30000"/>
                <a:satMod val="130000"/>
              </a:srgbClr>
            </a:contourClr>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99" name="Freeform 298"/>
          <p:cNvSpPr/>
          <p:nvPr/>
        </p:nvSpPr>
        <p:spPr>
          <a:xfrm rot="21325097">
            <a:off x="2007623" y="1860877"/>
            <a:ext cx="325385" cy="548626"/>
          </a:xfrm>
          <a:custGeom>
            <a:avLst/>
            <a:gdLst>
              <a:gd name="connsiteX0" fmla="*/ 12118 w 325385"/>
              <a:gd name="connsiteY0" fmla="*/ 973667 h 973667"/>
              <a:gd name="connsiteX1" fmla="*/ 37518 w 325385"/>
              <a:gd name="connsiteY1" fmla="*/ 381000 h 973667"/>
              <a:gd name="connsiteX2" fmla="*/ 325385 w 325385"/>
              <a:gd name="connsiteY2" fmla="*/ 0 h 973667"/>
            </a:gdLst>
            <a:ahLst/>
            <a:cxnLst>
              <a:cxn ang="0">
                <a:pos x="connsiteX0" y="connsiteY0"/>
              </a:cxn>
              <a:cxn ang="0">
                <a:pos x="connsiteX1" y="connsiteY1"/>
              </a:cxn>
              <a:cxn ang="0">
                <a:pos x="connsiteX2" y="connsiteY2"/>
              </a:cxn>
            </a:cxnLst>
            <a:rect l="l" t="t" r="r" b="b"/>
            <a:pathLst>
              <a:path w="325385" h="973667">
                <a:moveTo>
                  <a:pt x="12118" y="973667"/>
                </a:moveTo>
                <a:cubicBezTo>
                  <a:pt x="-1288" y="758472"/>
                  <a:pt x="-14693" y="543278"/>
                  <a:pt x="37518" y="381000"/>
                </a:cubicBezTo>
                <a:cubicBezTo>
                  <a:pt x="89729" y="218722"/>
                  <a:pt x="207557" y="109361"/>
                  <a:pt x="325385" y="0"/>
                </a:cubicBezTo>
              </a:path>
            </a:pathLst>
          </a:custGeom>
          <a:noFill/>
          <a:ln>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0" name="Freeform 299"/>
          <p:cNvSpPr/>
          <p:nvPr/>
        </p:nvSpPr>
        <p:spPr>
          <a:xfrm rot="274903" flipH="1">
            <a:off x="1709593" y="1860877"/>
            <a:ext cx="325385" cy="548626"/>
          </a:xfrm>
          <a:custGeom>
            <a:avLst/>
            <a:gdLst>
              <a:gd name="connsiteX0" fmla="*/ 12118 w 325385"/>
              <a:gd name="connsiteY0" fmla="*/ 973667 h 973667"/>
              <a:gd name="connsiteX1" fmla="*/ 37518 w 325385"/>
              <a:gd name="connsiteY1" fmla="*/ 381000 h 973667"/>
              <a:gd name="connsiteX2" fmla="*/ 325385 w 325385"/>
              <a:gd name="connsiteY2" fmla="*/ 0 h 973667"/>
            </a:gdLst>
            <a:ahLst/>
            <a:cxnLst>
              <a:cxn ang="0">
                <a:pos x="connsiteX0" y="connsiteY0"/>
              </a:cxn>
              <a:cxn ang="0">
                <a:pos x="connsiteX1" y="connsiteY1"/>
              </a:cxn>
              <a:cxn ang="0">
                <a:pos x="connsiteX2" y="connsiteY2"/>
              </a:cxn>
            </a:cxnLst>
            <a:rect l="l" t="t" r="r" b="b"/>
            <a:pathLst>
              <a:path w="325385" h="973667">
                <a:moveTo>
                  <a:pt x="12118" y="973667"/>
                </a:moveTo>
                <a:cubicBezTo>
                  <a:pt x="-1288" y="758472"/>
                  <a:pt x="-14693" y="543278"/>
                  <a:pt x="37518" y="381000"/>
                </a:cubicBezTo>
                <a:cubicBezTo>
                  <a:pt x="89729" y="218722"/>
                  <a:pt x="207557" y="109361"/>
                  <a:pt x="325385" y="0"/>
                </a:cubicBezTo>
              </a:path>
            </a:pathLst>
          </a:custGeom>
          <a:noFill/>
          <a:ln>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02" name="Straight Arrow Connector 301"/>
          <p:cNvCxnSpPr/>
          <p:nvPr/>
        </p:nvCxnSpPr>
        <p:spPr>
          <a:xfrm flipV="1">
            <a:off x="2017400" y="1775450"/>
            <a:ext cx="5793" cy="645205"/>
          </a:xfrm>
          <a:prstGeom prst="straightConnector1">
            <a:avLst/>
          </a:prstGeom>
          <a:noFill/>
          <a:ln>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305" name="Oval 304"/>
          <p:cNvSpPr/>
          <p:nvPr/>
        </p:nvSpPr>
        <p:spPr>
          <a:xfrm>
            <a:off x="2674217" y="1515170"/>
            <a:ext cx="225094" cy="22509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4" name="TextBox 303"/>
          <p:cNvSpPr txBox="1"/>
          <p:nvPr/>
        </p:nvSpPr>
        <p:spPr>
          <a:xfrm>
            <a:off x="2606394" y="1491651"/>
            <a:ext cx="36420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Myriad Pro" panose="020B0503030403020204" pitchFamily="34" charset="0"/>
                <a:ea typeface="+mn-ea"/>
                <a:cs typeface="+mn-cs"/>
              </a:rPr>
              <a:t>Cl</a:t>
            </a:r>
            <a:r>
              <a:rPr kumimoji="0" lang="en-US" sz="11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a:t>
            </a:r>
            <a:r>
              <a:rPr kumimoji="0" lang="en-US" sz="1200" b="1" i="0" u="none" strike="noStrike" kern="1200" cap="none" spc="0" normalizeH="0" baseline="30000" noProof="0" dirty="0">
                <a:ln>
                  <a:noFill/>
                </a:ln>
                <a:solidFill>
                  <a:prstClr val="black"/>
                </a:solidFill>
                <a:effectLst/>
                <a:uLnTx/>
                <a:uFillTx/>
                <a:latin typeface="Myriad Pro" panose="020B0503030403020204" pitchFamily="34" charset="0"/>
                <a:ea typeface="+mn-ea"/>
                <a:cs typeface="+mn-cs"/>
              </a:rPr>
              <a:t>-</a:t>
            </a:r>
          </a:p>
        </p:txBody>
      </p:sp>
      <p:sp>
        <p:nvSpPr>
          <p:cNvPr id="308" name="Oval 307"/>
          <p:cNvSpPr/>
          <p:nvPr/>
        </p:nvSpPr>
        <p:spPr>
          <a:xfrm>
            <a:off x="2357332" y="1455932"/>
            <a:ext cx="225094" cy="22509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9" name="TextBox 308"/>
          <p:cNvSpPr txBox="1"/>
          <p:nvPr/>
        </p:nvSpPr>
        <p:spPr>
          <a:xfrm>
            <a:off x="2289509" y="1432413"/>
            <a:ext cx="36420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Myriad Pro" panose="020B0503030403020204" pitchFamily="34" charset="0"/>
                <a:ea typeface="+mn-ea"/>
                <a:cs typeface="+mn-cs"/>
              </a:rPr>
              <a:t>Cl</a:t>
            </a:r>
            <a:r>
              <a:rPr kumimoji="0" lang="en-US" sz="11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a:t>
            </a:r>
            <a:r>
              <a:rPr kumimoji="0" lang="en-US" sz="1200" b="1" i="0" u="none" strike="noStrike" kern="1200" cap="none" spc="0" normalizeH="0" baseline="30000" noProof="0" dirty="0">
                <a:ln>
                  <a:noFill/>
                </a:ln>
                <a:solidFill>
                  <a:prstClr val="black"/>
                </a:solidFill>
                <a:effectLst/>
                <a:uLnTx/>
                <a:uFillTx/>
                <a:latin typeface="Myriad Pro" panose="020B0503030403020204" pitchFamily="34" charset="0"/>
                <a:ea typeface="+mn-ea"/>
                <a:cs typeface="+mn-cs"/>
              </a:rPr>
              <a:t>-</a:t>
            </a:r>
          </a:p>
        </p:txBody>
      </p:sp>
      <p:sp>
        <p:nvSpPr>
          <p:cNvPr id="311" name="Oval 310"/>
          <p:cNvSpPr/>
          <p:nvPr/>
        </p:nvSpPr>
        <p:spPr>
          <a:xfrm>
            <a:off x="2137851" y="1227413"/>
            <a:ext cx="225094" cy="22509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2" name="TextBox 311"/>
          <p:cNvSpPr txBox="1"/>
          <p:nvPr/>
        </p:nvSpPr>
        <p:spPr>
          <a:xfrm>
            <a:off x="2070028" y="1203894"/>
            <a:ext cx="36420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Myriad Pro" panose="020B0503030403020204" pitchFamily="34" charset="0"/>
                <a:ea typeface="+mn-ea"/>
                <a:cs typeface="+mn-cs"/>
              </a:rPr>
              <a:t>Cl</a:t>
            </a:r>
            <a:r>
              <a:rPr kumimoji="0" lang="en-US" sz="11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a:t>
            </a:r>
            <a:r>
              <a:rPr kumimoji="0" lang="en-US" sz="1200" b="1" i="0" u="none" strike="noStrike" kern="1200" cap="none" spc="0" normalizeH="0" baseline="30000" noProof="0" dirty="0">
                <a:ln>
                  <a:noFill/>
                </a:ln>
                <a:solidFill>
                  <a:prstClr val="black"/>
                </a:solidFill>
                <a:effectLst/>
                <a:uLnTx/>
                <a:uFillTx/>
                <a:latin typeface="Myriad Pro" panose="020B0503030403020204" pitchFamily="34" charset="0"/>
                <a:ea typeface="+mn-ea"/>
                <a:cs typeface="+mn-cs"/>
              </a:rPr>
              <a:t>-</a:t>
            </a:r>
          </a:p>
        </p:txBody>
      </p:sp>
      <p:sp>
        <p:nvSpPr>
          <p:cNvPr id="314" name="Oval 313"/>
          <p:cNvSpPr/>
          <p:nvPr/>
        </p:nvSpPr>
        <p:spPr>
          <a:xfrm>
            <a:off x="1866868" y="1559437"/>
            <a:ext cx="225094" cy="22509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5" name="TextBox 314"/>
          <p:cNvSpPr txBox="1"/>
          <p:nvPr/>
        </p:nvSpPr>
        <p:spPr>
          <a:xfrm>
            <a:off x="1799045" y="1535918"/>
            <a:ext cx="36420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Myriad Pro" panose="020B0503030403020204" pitchFamily="34" charset="0"/>
                <a:ea typeface="+mn-ea"/>
                <a:cs typeface="+mn-cs"/>
              </a:rPr>
              <a:t>Cl</a:t>
            </a:r>
            <a:r>
              <a:rPr kumimoji="0" lang="en-US" sz="11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a:t>
            </a:r>
            <a:r>
              <a:rPr kumimoji="0" lang="en-US" sz="1200" b="1" i="0" u="none" strike="noStrike" kern="1200" cap="none" spc="0" normalizeH="0" baseline="30000" noProof="0" dirty="0">
                <a:ln>
                  <a:noFill/>
                </a:ln>
                <a:solidFill>
                  <a:prstClr val="black"/>
                </a:solidFill>
                <a:effectLst/>
                <a:uLnTx/>
                <a:uFillTx/>
                <a:latin typeface="Myriad Pro" panose="020B0503030403020204" pitchFamily="34" charset="0"/>
                <a:ea typeface="+mn-ea"/>
                <a:cs typeface="+mn-cs"/>
              </a:rPr>
              <a:t>-</a:t>
            </a:r>
          </a:p>
        </p:txBody>
      </p:sp>
      <p:sp>
        <p:nvSpPr>
          <p:cNvPr id="319" name="Oval 318"/>
          <p:cNvSpPr/>
          <p:nvPr/>
        </p:nvSpPr>
        <p:spPr>
          <a:xfrm>
            <a:off x="1728258" y="1201978"/>
            <a:ext cx="225094" cy="22509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p:txBody>
      </p:sp>
      <p:sp>
        <p:nvSpPr>
          <p:cNvPr id="320" name="TextBox 319"/>
          <p:cNvSpPr txBox="1"/>
          <p:nvPr/>
        </p:nvSpPr>
        <p:spPr>
          <a:xfrm>
            <a:off x="1660435" y="1178459"/>
            <a:ext cx="36420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Myriad Pro" panose="020B0503030403020204" pitchFamily="34" charset="0"/>
                <a:ea typeface="+mn-ea"/>
                <a:cs typeface="+mn-cs"/>
              </a:rPr>
              <a:t>Cl</a:t>
            </a:r>
            <a:r>
              <a:rPr kumimoji="0" lang="en-US" sz="11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a:t>
            </a:r>
            <a:r>
              <a:rPr kumimoji="0" lang="en-US" sz="1200" b="1" i="0" u="none" strike="noStrike" kern="1200" cap="none" spc="0" normalizeH="0" baseline="30000" noProof="0" dirty="0">
                <a:ln>
                  <a:noFill/>
                </a:ln>
                <a:solidFill>
                  <a:prstClr val="black"/>
                </a:solidFill>
                <a:effectLst/>
                <a:uLnTx/>
                <a:uFillTx/>
                <a:latin typeface="Myriad Pro" panose="020B0503030403020204" pitchFamily="34" charset="0"/>
                <a:ea typeface="+mn-ea"/>
                <a:cs typeface="+mn-cs"/>
              </a:rPr>
              <a:t>-</a:t>
            </a:r>
          </a:p>
        </p:txBody>
      </p:sp>
      <p:sp>
        <p:nvSpPr>
          <p:cNvPr id="336" name="AutoShape 35"/>
          <p:cNvSpPr>
            <a:spLocks noChangeArrowheads="1"/>
          </p:cNvSpPr>
          <p:nvPr/>
        </p:nvSpPr>
        <p:spPr bwMode="auto">
          <a:xfrm>
            <a:off x="2557623" y="2075004"/>
            <a:ext cx="171893" cy="318153"/>
          </a:xfrm>
          <a:prstGeom prst="roundRect">
            <a:avLst>
              <a:gd name="adj" fmla="val 28125"/>
            </a:avLst>
          </a:prstGeom>
          <a:gradFill rotWithShape="1">
            <a:gsLst>
              <a:gs pos="0">
                <a:srgbClr val="8064A2">
                  <a:shade val="70000"/>
                  <a:satMod val="150000"/>
                </a:srgbClr>
              </a:gs>
              <a:gs pos="34000">
                <a:srgbClr val="8064A2">
                  <a:shade val="70000"/>
                  <a:satMod val="140000"/>
                </a:srgbClr>
              </a:gs>
              <a:gs pos="70000">
                <a:srgbClr val="8064A2">
                  <a:tint val="100000"/>
                  <a:shade val="90000"/>
                  <a:satMod val="140000"/>
                </a:srgbClr>
              </a:gs>
              <a:gs pos="100000">
                <a:srgbClr val="8064A2">
                  <a:tint val="100000"/>
                  <a:shade val="100000"/>
                  <a:satMod val="100000"/>
                </a:srgbClr>
              </a:gs>
            </a:gsLst>
            <a:path path="circle">
              <a:fillToRect l="100000" t="100000" r="100000" b="100000"/>
            </a:path>
          </a:gradFill>
          <a:ln w="9525" cap="flat" cmpd="sng" algn="ctr">
            <a:noFill/>
            <a:prstDash val="soli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37" name="AutoShape 35"/>
          <p:cNvSpPr>
            <a:spLocks noChangeArrowheads="1"/>
          </p:cNvSpPr>
          <p:nvPr/>
        </p:nvSpPr>
        <p:spPr bwMode="auto">
          <a:xfrm>
            <a:off x="2368500" y="2075004"/>
            <a:ext cx="171893" cy="318153"/>
          </a:xfrm>
          <a:prstGeom prst="roundRect">
            <a:avLst>
              <a:gd name="adj" fmla="val 28125"/>
            </a:avLst>
          </a:prstGeom>
          <a:gradFill rotWithShape="1">
            <a:gsLst>
              <a:gs pos="0">
                <a:srgbClr val="4F81BD">
                  <a:shade val="70000"/>
                  <a:satMod val="150000"/>
                </a:srgbClr>
              </a:gs>
              <a:gs pos="34000">
                <a:srgbClr val="4F81BD">
                  <a:shade val="70000"/>
                  <a:satMod val="140000"/>
                </a:srgbClr>
              </a:gs>
              <a:gs pos="70000">
                <a:srgbClr val="4F81BD">
                  <a:tint val="100000"/>
                  <a:shade val="90000"/>
                  <a:satMod val="140000"/>
                </a:srgbClr>
              </a:gs>
              <a:gs pos="100000">
                <a:srgbClr val="4F81BD">
                  <a:tint val="100000"/>
                  <a:shade val="100000"/>
                  <a:satMod val="100000"/>
                </a:srgbClr>
              </a:gs>
            </a:gsLst>
            <a:path path="circle">
              <a:fillToRect l="100000" t="100000" r="100000" b="100000"/>
            </a:path>
          </a:gradFill>
          <a:ln w="9525" cap="flat" cmpd="sng" algn="ctr">
            <a:noFill/>
            <a:prstDash val="soli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38" name="Oval 38"/>
          <p:cNvSpPr>
            <a:spLocks noChangeArrowheads="1"/>
          </p:cNvSpPr>
          <p:nvPr/>
        </p:nvSpPr>
        <p:spPr bwMode="auto">
          <a:xfrm rot="4655217">
            <a:off x="2367714" y="2276145"/>
            <a:ext cx="146088" cy="264492"/>
          </a:xfrm>
          <a:prstGeom prst="ellipse">
            <a:avLst/>
          </a:prstGeom>
          <a:gradFill rotWithShape="1">
            <a:gsLst>
              <a:gs pos="0">
                <a:srgbClr val="9BBB59">
                  <a:shade val="70000"/>
                  <a:satMod val="150000"/>
                </a:srgbClr>
              </a:gs>
              <a:gs pos="34000">
                <a:srgbClr val="9BBB59">
                  <a:shade val="70000"/>
                  <a:satMod val="140000"/>
                </a:srgbClr>
              </a:gs>
              <a:gs pos="70000">
                <a:srgbClr val="9BBB59">
                  <a:tint val="100000"/>
                  <a:shade val="90000"/>
                  <a:satMod val="140000"/>
                </a:srgbClr>
              </a:gs>
              <a:gs pos="100000">
                <a:srgbClr val="9BBB59">
                  <a:tint val="100000"/>
                  <a:shade val="100000"/>
                  <a:satMod val="100000"/>
                </a:srgbClr>
              </a:gs>
            </a:gsLst>
            <a:path path="circle">
              <a:fillToRect l="100000" t="100000" r="100000" b="100000"/>
            </a:path>
          </a:gradFill>
          <a:ln>
            <a:noFill/>
            <a:headEnd/>
            <a:tailEn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9BBB59">
                <a:shade val="30000"/>
                <a:satMod val="130000"/>
              </a:srgbClr>
            </a:contourClr>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39" name="Oval 338"/>
          <p:cNvSpPr/>
          <p:nvPr/>
        </p:nvSpPr>
        <p:spPr>
          <a:xfrm>
            <a:off x="2463862" y="2444319"/>
            <a:ext cx="195276" cy="162648"/>
          </a:xfrm>
          <a:prstGeom prst="ellipse">
            <a:avLst/>
          </a:prstGeom>
          <a:solidFill>
            <a:srgbClr val="CA64CC"/>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itchFamily="34" charset="0"/>
              <a:ea typeface="ＭＳ Ｐゴシック"/>
              <a:cs typeface="+mn-cs"/>
            </a:endParaRPr>
          </a:p>
        </p:txBody>
      </p:sp>
      <p:sp>
        <p:nvSpPr>
          <p:cNvPr id="340" name="Oval 38"/>
          <p:cNvSpPr>
            <a:spLocks noChangeArrowheads="1"/>
          </p:cNvSpPr>
          <p:nvPr/>
        </p:nvSpPr>
        <p:spPr bwMode="auto">
          <a:xfrm rot="6384521" flipH="1" flipV="1">
            <a:off x="2613978" y="2284760"/>
            <a:ext cx="146088" cy="264492"/>
          </a:xfrm>
          <a:prstGeom prst="ellipse">
            <a:avLst/>
          </a:prstGeom>
          <a:gradFill rotWithShape="1">
            <a:gsLst>
              <a:gs pos="0">
                <a:srgbClr val="9BBB59">
                  <a:shade val="70000"/>
                  <a:satMod val="150000"/>
                </a:srgbClr>
              </a:gs>
              <a:gs pos="34000">
                <a:srgbClr val="9BBB59">
                  <a:shade val="70000"/>
                  <a:satMod val="140000"/>
                </a:srgbClr>
              </a:gs>
              <a:gs pos="70000">
                <a:srgbClr val="9BBB59">
                  <a:tint val="100000"/>
                  <a:shade val="90000"/>
                  <a:satMod val="140000"/>
                </a:srgbClr>
              </a:gs>
              <a:gs pos="100000">
                <a:srgbClr val="9BBB59">
                  <a:tint val="100000"/>
                  <a:shade val="100000"/>
                  <a:satMod val="100000"/>
                </a:srgbClr>
              </a:gs>
            </a:gsLst>
            <a:path path="circle">
              <a:fillToRect l="100000" t="100000" r="100000" b="100000"/>
            </a:path>
          </a:gradFill>
          <a:ln>
            <a:noFill/>
            <a:headEnd/>
            <a:tailEn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9BBB59">
                <a:shade val="30000"/>
                <a:satMod val="130000"/>
              </a:srgbClr>
            </a:contourClr>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42" name="Freeform 341"/>
          <p:cNvSpPr/>
          <p:nvPr/>
        </p:nvSpPr>
        <p:spPr>
          <a:xfrm rot="21325097">
            <a:off x="2550213" y="1860877"/>
            <a:ext cx="325385" cy="548626"/>
          </a:xfrm>
          <a:custGeom>
            <a:avLst/>
            <a:gdLst>
              <a:gd name="connsiteX0" fmla="*/ 12118 w 325385"/>
              <a:gd name="connsiteY0" fmla="*/ 973667 h 973667"/>
              <a:gd name="connsiteX1" fmla="*/ 37518 w 325385"/>
              <a:gd name="connsiteY1" fmla="*/ 381000 h 973667"/>
              <a:gd name="connsiteX2" fmla="*/ 325385 w 325385"/>
              <a:gd name="connsiteY2" fmla="*/ 0 h 973667"/>
            </a:gdLst>
            <a:ahLst/>
            <a:cxnLst>
              <a:cxn ang="0">
                <a:pos x="connsiteX0" y="connsiteY0"/>
              </a:cxn>
              <a:cxn ang="0">
                <a:pos x="connsiteX1" y="connsiteY1"/>
              </a:cxn>
              <a:cxn ang="0">
                <a:pos x="connsiteX2" y="connsiteY2"/>
              </a:cxn>
            </a:cxnLst>
            <a:rect l="l" t="t" r="r" b="b"/>
            <a:pathLst>
              <a:path w="325385" h="973667">
                <a:moveTo>
                  <a:pt x="12118" y="973667"/>
                </a:moveTo>
                <a:cubicBezTo>
                  <a:pt x="-1288" y="758472"/>
                  <a:pt x="-14693" y="543278"/>
                  <a:pt x="37518" y="381000"/>
                </a:cubicBezTo>
                <a:cubicBezTo>
                  <a:pt x="89729" y="218722"/>
                  <a:pt x="207557" y="109361"/>
                  <a:pt x="325385" y="0"/>
                </a:cubicBezTo>
              </a:path>
            </a:pathLst>
          </a:custGeom>
          <a:noFill/>
          <a:ln>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3" name="Freeform 342"/>
          <p:cNvSpPr/>
          <p:nvPr/>
        </p:nvSpPr>
        <p:spPr>
          <a:xfrm rot="274903" flipH="1">
            <a:off x="2252183" y="1860877"/>
            <a:ext cx="325385" cy="548626"/>
          </a:xfrm>
          <a:custGeom>
            <a:avLst/>
            <a:gdLst>
              <a:gd name="connsiteX0" fmla="*/ 12118 w 325385"/>
              <a:gd name="connsiteY0" fmla="*/ 973667 h 973667"/>
              <a:gd name="connsiteX1" fmla="*/ 37518 w 325385"/>
              <a:gd name="connsiteY1" fmla="*/ 381000 h 973667"/>
              <a:gd name="connsiteX2" fmla="*/ 325385 w 325385"/>
              <a:gd name="connsiteY2" fmla="*/ 0 h 973667"/>
            </a:gdLst>
            <a:ahLst/>
            <a:cxnLst>
              <a:cxn ang="0">
                <a:pos x="connsiteX0" y="connsiteY0"/>
              </a:cxn>
              <a:cxn ang="0">
                <a:pos x="connsiteX1" y="connsiteY1"/>
              </a:cxn>
              <a:cxn ang="0">
                <a:pos x="connsiteX2" y="connsiteY2"/>
              </a:cxn>
            </a:cxnLst>
            <a:rect l="l" t="t" r="r" b="b"/>
            <a:pathLst>
              <a:path w="325385" h="973667">
                <a:moveTo>
                  <a:pt x="12118" y="973667"/>
                </a:moveTo>
                <a:cubicBezTo>
                  <a:pt x="-1288" y="758472"/>
                  <a:pt x="-14693" y="543278"/>
                  <a:pt x="37518" y="381000"/>
                </a:cubicBezTo>
                <a:cubicBezTo>
                  <a:pt x="89729" y="218722"/>
                  <a:pt x="207557" y="109361"/>
                  <a:pt x="325385" y="0"/>
                </a:cubicBezTo>
              </a:path>
            </a:pathLst>
          </a:custGeom>
          <a:noFill/>
          <a:ln>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44" name="Straight Arrow Connector 343"/>
          <p:cNvCxnSpPr/>
          <p:nvPr/>
        </p:nvCxnSpPr>
        <p:spPr>
          <a:xfrm flipV="1">
            <a:off x="2559990" y="1775450"/>
            <a:ext cx="5793" cy="645205"/>
          </a:xfrm>
          <a:prstGeom prst="straightConnector1">
            <a:avLst/>
          </a:prstGeom>
          <a:noFill/>
          <a:ln>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362" name="Oval 361"/>
          <p:cNvSpPr/>
          <p:nvPr/>
        </p:nvSpPr>
        <p:spPr>
          <a:xfrm>
            <a:off x="2569195" y="1159470"/>
            <a:ext cx="225094" cy="22509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p:txBody>
      </p:sp>
      <p:sp>
        <p:nvSpPr>
          <p:cNvPr id="363" name="TextBox 362"/>
          <p:cNvSpPr txBox="1"/>
          <p:nvPr/>
        </p:nvSpPr>
        <p:spPr>
          <a:xfrm>
            <a:off x="2501372" y="1135951"/>
            <a:ext cx="36420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Myriad Pro" panose="020B0503030403020204" pitchFamily="34" charset="0"/>
                <a:ea typeface="+mn-ea"/>
                <a:cs typeface="+mn-cs"/>
              </a:rPr>
              <a:t>Cl</a:t>
            </a:r>
            <a:r>
              <a:rPr kumimoji="0" lang="en-US" sz="11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a:t>
            </a:r>
            <a:r>
              <a:rPr kumimoji="0" lang="en-US" sz="1200" b="1" i="0" u="none" strike="noStrike" kern="1200" cap="none" spc="0" normalizeH="0" baseline="30000" noProof="0" dirty="0">
                <a:ln>
                  <a:noFill/>
                </a:ln>
                <a:solidFill>
                  <a:prstClr val="black"/>
                </a:solidFill>
                <a:effectLst/>
                <a:uLnTx/>
                <a:uFillTx/>
                <a:latin typeface="Myriad Pro" panose="020B0503030403020204" pitchFamily="34" charset="0"/>
                <a:ea typeface="+mn-ea"/>
                <a:cs typeface="+mn-cs"/>
              </a:rPr>
              <a:t>-</a:t>
            </a:r>
          </a:p>
        </p:txBody>
      </p:sp>
      <p:sp>
        <p:nvSpPr>
          <p:cNvPr id="374" name="TextBox 373"/>
          <p:cNvSpPr txBox="1"/>
          <p:nvPr/>
        </p:nvSpPr>
        <p:spPr>
          <a:xfrm>
            <a:off x="1854115" y="4286581"/>
            <a:ext cx="8835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Normal</a:t>
            </a:r>
          </a:p>
        </p:txBody>
      </p:sp>
      <p:grpSp>
        <p:nvGrpSpPr>
          <p:cNvPr id="5" name="Group 3"/>
          <p:cNvGrpSpPr/>
          <p:nvPr/>
        </p:nvGrpSpPr>
        <p:grpSpPr>
          <a:xfrm>
            <a:off x="3200401" y="1711404"/>
            <a:ext cx="4022975" cy="3221508"/>
            <a:chOff x="1676400" y="1711404"/>
            <a:chExt cx="4022975" cy="3221508"/>
          </a:xfrm>
        </p:grpSpPr>
        <p:sp>
          <p:nvSpPr>
            <p:cNvPr id="2" name="Rounded Rectangle 1"/>
            <p:cNvSpPr/>
            <p:nvPr/>
          </p:nvSpPr>
          <p:spPr>
            <a:xfrm>
              <a:off x="1676400" y="2196465"/>
              <a:ext cx="1223963" cy="1924050"/>
            </a:xfrm>
            <a:prstGeom prst="roundRect">
              <a:avLst>
                <a:gd name="adj" fmla="val 17445"/>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0"/>
            <p:cNvSpPr/>
            <p:nvPr/>
          </p:nvSpPr>
          <p:spPr>
            <a:xfrm>
              <a:off x="1728788" y="2267903"/>
              <a:ext cx="1133475" cy="1809750"/>
            </a:xfrm>
            <a:prstGeom prst="roundRect">
              <a:avLst>
                <a:gd name="adj" fmla="val 17445"/>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7" name="Group 88"/>
            <p:cNvGrpSpPr/>
            <p:nvPr/>
          </p:nvGrpSpPr>
          <p:grpSpPr>
            <a:xfrm>
              <a:off x="1971673" y="3380539"/>
              <a:ext cx="733425" cy="619069"/>
              <a:chOff x="1971673" y="3441499"/>
              <a:chExt cx="733425" cy="619069"/>
            </a:xfrm>
          </p:grpSpPr>
          <p:sp>
            <p:nvSpPr>
              <p:cNvPr id="3" name="Oval 2"/>
              <p:cNvSpPr/>
              <p:nvPr/>
            </p:nvSpPr>
            <p:spPr>
              <a:xfrm>
                <a:off x="1971673" y="3441499"/>
                <a:ext cx="733425" cy="619069"/>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 name="Group 68"/>
              <p:cNvGrpSpPr/>
              <p:nvPr/>
            </p:nvGrpSpPr>
            <p:grpSpPr>
              <a:xfrm>
                <a:off x="2295525" y="3480520"/>
                <a:ext cx="147874" cy="539270"/>
                <a:chOff x="2928937" y="4375653"/>
                <a:chExt cx="185740" cy="677362"/>
              </a:xfrm>
            </p:grpSpPr>
            <p:cxnSp>
              <p:nvCxnSpPr>
                <p:cNvPr id="16" name="Straight Connector 15"/>
                <p:cNvCxnSpPr/>
                <p:nvPr/>
              </p:nvCxnSpPr>
              <p:spPr>
                <a:xfrm>
                  <a:off x="2967037" y="4788615"/>
                  <a:ext cx="107156"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931318" y="4762257"/>
                  <a:ext cx="9144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12280" y="4814973"/>
                  <a:ext cx="9144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67047" y="4841331"/>
                  <a:ext cx="42864"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056573" y="4920405"/>
                  <a:ext cx="53339"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082765" y="4894047"/>
                  <a:ext cx="3191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016089" y="4946763"/>
                  <a:ext cx="7239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2970845" y="4973128"/>
                  <a:ext cx="9144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52751" y="4445961"/>
                  <a:ext cx="9144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990851" y="4472319"/>
                  <a:ext cx="9144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36090" y="4498677"/>
                  <a:ext cx="66677"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079912" y="4574382"/>
                  <a:ext cx="27617"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027993" y="4604109"/>
                  <a:ext cx="79535"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2987041" y="4630467"/>
                  <a:ext cx="92869"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066096" y="4525035"/>
                  <a:ext cx="48581"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930368" y="4683183"/>
                  <a:ext cx="67624"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946084" y="4656825"/>
                  <a:ext cx="95248"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933707" y="4735899"/>
                  <a:ext cx="38095"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2928937" y="4436492"/>
                  <a:ext cx="185739" cy="616523"/>
                </a:xfrm>
                <a:custGeom>
                  <a:avLst/>
                  <a:gdLst>
                    <a:gd name="connsiteX0" fmla="*/ 9526 w 343043"/>
                    <a:gd name="connsiteY0" fmla="*/ 0 h 1162050"/>
                    <a:gd name="connsiteX1" fmla="*/ 338139 w 343043"/>
                    <a:gd name="connsiteY1" fmla="*/ 290513 h 1162050"/>
                    <a:gd name="connsiteX2" fmla="*/ 1 w 343043"/>
                    <a:gd name="connsiteY2" fmla="*/ 590550 h 1162050"/>
                    <a:gd name="connsiteX3" fmla="*/ 342901 w 343043"/>
                    <a:gd name="connsiteY3" fmla="*/ 857250 h 1162050"/>
                    <a:gd name="connsiteX4" fmla="*/ 33339 w 343043"/>
                    <a:gd name="connsiteY4" fmla="*/ 1162050 h 116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043" h="1162050">
                      <a:moveTo>
                        <a:pt x="9526" y="0"/>
                      </a:moveTo>
                      <a:cubicBezTo>
                        <a:pt x="174626" y="96044"/>
                        <a:pt x="339727" y="192088"/>
                        <a:pt x="338139" y="290513"/>
                      </a:cubicBezTo>
                      <a:cubicBezTo>
                        <a:pt x="336552" y="388938"/>
                        <a:pt x="-793" y="496094"/>
                        <a:pt x="1" y="590550"/>
                      </a:cubicBezTo>
                      <a:cubicBezTo>
                        <a:pt x="795" y="685006"/>
                        <a:pt x="337345" y="762000"/>
                        <a:pt x="342901" y="857250"/>
                      </a:cubicBezTo>
                      <a:cubicBezTo>
                        <a:pt x="348457" y="952500"/>
                        <a:pt x="190898" y="1057275"/>
                        <a:pt x="33339" y="116205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reeform 11"/>
                <p:cNvSpPr/>
                <p:nvPr/>
              </p:nvSpPr>
              <p:spPr>
                <a:xfrm>
                  <a:off x="2928937" y="4375653"/>
                  <a:ext cx="185739" cy="616523"/>
                </a:xfrm>
                <a:custGeom>
                  <a:avLst/>
                  <a:gdLst>
                    <a:gd name="connsiteX0" fmla="*/ 9526 w 343043"/>
                    <a:gd name="connsiteY0" fmla="*/ 0 h 1162050"/>
                    <a:gd name="connsiteX1" fmla="*/ 338139 w 343043"/>
                    <a:gd name="connsiteY1" fmla="*/ 290513 h 1162050"/>
                    <a:gd name="connsiteX2" fmla="*/ 1 w 343043"/>
                    <a:gd name="connsiteY2" fmla="*/ 590550 h 1162050"/>
                    <a:gd name="connsiteX3" fmla="*/ 342901 w 343043"/>
                    <a:gd name="connsiteY3" fmla="*/ 857250 h 1162050"/>
                    <a:gd name="connsiteX4" fmla="*/ 33339 w 343043"/>
                    <a:gd name="connsiteY4" fmla="*/ 1162050 h 116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043" h="1162050">
                      <a:moveTo>
                        <a:pt x="9526" y="0"/>
                      </a:moveTo>
                      <a:cubicBezTo>
                        <a:pt x="174626" y="96044"/>
                        <a:pt x="339727" y="192088"/>
                        <a:pt x="338139" y="290513"/>
                      </a:cubicBezTo>
                      <a:cubicBezTo>
                        <a:pt x="336552" y="388938"/>
                        <a:pt x="-793" y="496094"/>
                        <a:pt x="1" y="590550"/>
                      </a:cubicBezTo>
                      <a:cubicBezTo>
                        <a:pt x="795" y="685006"/>
                        <a:pt x="337345" y="762000"/>
                        <a:pt x="342901" y="857250"/>
                      </a:cubicBezTo>
                      <a:cubicBezTo>
                        <a:pt x="348457" y="952500"/>
                        <a:pt x="190898" y="1057275"/>
                        <a:pt x="33339" y="116205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pic>
          <p:nvPicPr>
            <p:cNvPr id="71" name="Picture 70"/>
            <p:cNvPicPr>
              <a:picLocks noChangeAspect="1"/>
            </p:cNvPicPr>
            <p:nvPr/>
          </p:nvPicPr>
          <p:blipFill>
            <a:blip r:embed="rId3" cstate="print"/>
            <a:stretch>
              <a:fillRect/>
            </a:stretch>
          </p:blipFill>
          <p:spPr>
            <a:xfrm>
              <a:off x="1883084" y="2916435"/>
              <a:ext cx="671836" cy="488608"/>
            </a:xfrm>
            <a:prstGeom prst="rect">
              <a:avLst/>
            </a:prstGeom>
          </p:spPr>
        </p:pic>
        <p:sp>
          <p:nvSpPr>
            <p:cNvPr id="321" name="TextBox 320"/>
            <p:cNvSpPr txBox="1"/>
            <p:nvPr/>
          </p:nvSpPr>
          <p:spPr>
            <a:xfrm>
              <a:off x="1994277" y="3159204"/>
              <a:ext cx="58381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C00000"/>
                  </a:solidFill>
                  <a:effectLst/>
                  <a:uLnTx/>
                  <a:uFillTx/>
                  <a:latin typeface="Calibri"/>
                  <a:ea typeface="+mn-ea"/>
                  <a:cs typeface="+mn-cs"/>
                </a:rPr>
                <a:t>X</a:t>
              </a:r>
            </a:p>
          </p:txBody>
        </p:sp>
        <p:sp>
          <p:nvSpPr>
            <p:cNvPr id="375" name="TextBox 374"/>
            <p:cNvSpPr txBox="1"/>
            <p:nvPr/>
          </p:nvSpPr>
          <p:spPr>
            <a:xfrm>
              <a:off x="1788777" y="4286581"/>
              <a:ext cx="104079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Class 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synthesis</a:t>
              </a:r>
            </a:p>
          </p:txBody>
        </p:sp>
        <p:sp>
          <p:nvSpPr>
            <p:cNvPr id="227" name="Rounded Rectangle 226"/>
            <p:cNvSpPr/>
            <p:nvPr/>
          </p:nvSpPr>
          <p:spPr>
            <a:xfrm>
              <a:off x="3056292" y="2196465"/>
              <a:ext cx="1223963" cy="1924050"/>
            </a:xfrm>
            <a:prstGeom prst="roundRect">
              <a:avLst>
                <a:gd name="adj" fmla="val 17445"/>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8" name="Rounded Rectangle 227"/>
            <p:cNvSpPr/>
            <p:nvPr/>
          </p:nvSpPr>
          <p:spPr>
            <a:xfrm>
              <a:off x="3108680" y="2267903"/>
              <a:ext cx="1133475" cy="1809750"/>
            </a:xfrm>
            <a:prstGeom prst="roundRect">
              <a:avLst>
                <a:gd name="adj" fmla="val 17445"/>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274"/>
            <p:cNvGrpSpPr/>
            <p:nvPr/>
          </p:nvGrpSpPr>
          <p:grpSpPr>
            <a:xfrm>
              <a:off x="3373889" y="3380539"/>
              <a:ext cx="733425" cy="619069"/>
              <a:chOff x="1971673" y="3441499"/>
              <a:chExt cx="733425" cy="619069"/>
            </a:xfrm>
          </p:grpSpPr>
          <p:sp>
            <p:nvSpPr>
              <p:cNvPr id="276" name="Oval 275"/>
              <p:cNvSpPr/>
              <p:nvPr/>
            </p:nvSpPr>
            <p:spPr>
              <a:xfrm>
                <a:off x="1971673" y="3441499"/>
                <a:ext cx="733425" cy="619069"/>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4" name="Group 276"/>
              <p:cNvGrpSpPr/>
              <p:nvPr/>
            </p:nvGrpSpPr>
            <p:grpSpPr>
              <a:xfrm>
                <a:off x="2295525" y="3480520"/>
                <a:ext cx="147874" cy="539270"/>
                <a:chOff x="2928937" y="4375653"/>
                <a:chExt cx="185740" cy="677362"/>
              </a:xfrm>
            </p:grpSpPr>
            <p:cxnSp>
              <p:nvCxnSpPr>
                <p:cNvPr id="278" name="Straight Connector 277"/>
                <p:cNvCxnSpPr/>
                <p:nvPr/>
              </p:nvCxnSpPr>
              <p:spPr>
                <a:xfrm>
                  <a:off x="2967037" y="4788615"/>
                  <a:ext cx="107156"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a:off x="2931318" y="4762257"/>
                  <a:ext cx="9144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3012280" y="4814973"/>
                  <a:ext cx="9144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a:off x="3067047" y="4841331"/>
                  <a:ext cx="42864"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flipH="1">
                  <a:off x="3056573" y="4920405"/>
                  <a:ext cx="53339"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flipH="1">
                  <a:off x="3082765" y="4894047"/>
                  <a:ext cx="3191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flipH="1">
                  <a:off x="3016089" y="4946763"/>
                  <a:ext cx="7239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rot="10800000">
                  <a:off x="2970845" y="4973128"/>
                  <a:ext cx="9144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2952751" y="4445961"/>
                  <a:ext cx="9144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2990851" y="4472319"/>
                  <a:ext cx="9144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3036090" y="4498677"/>
                  <a:ext cx="66677"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flipH="1">
                  <a:off x="3079912" y="4574382"/>
                  <a:ext cx="27617"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flipH="1">
                  <a:off x="3027993" y="4604109"/>
                  <a:ext cx="79535"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flipH="1">
                  <a:off x="2987041" y="4630467"/>
                  <a:ext cx="92869"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flipH="1">
                  <a:off x="3066096" y="4525035"/>
                  <a:ext cx="48581"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flipH="1">
                  <a:off x="2930368" y="4683183"/>
                  <a:ext cx="67624"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flipH="1">
                  <a:off x="2946084" y="4656825"/>
                  <a:ext cx="95248"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flipH="1">
                  <a:off x="2933707" y="4735899"/>
                  <a:ext cx="38095"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6" name="Freeform 295"/>
                <p:cNvSpPr/>
                <p:nvPr/>
              </p:nvSpPr>
              <p:spPr>
                <a:xfrm>
                  <a:off x="2928937" y="4436492"/>
                  <a:ext cx="185739" cy="616523"/>
                </a:xfrm>
                <a:custGeom>
                  <a:avLst/>
                  <a:gdLst>
                    <a:gd name="connsiteX0" fmla="*/ 9526 w 343043"/>
                    <a:gd name="connsiteY0" fmla="*/ 0 h 1162050"/>
                    <a:gd name="connsiteX1" fmla="*/ 338139 w 343043"/>
                    <a:gd name="connsiteY1" fmla="*/ 290513 h 1162050"/>
                    <a:gd name="connsiteX2" fmla="*/ 1 w 343043"/>
                    <a:gd name="connsiteY2" fmla="*/ 590550 h 1162050"/>
                    <a:gd name="connsiteX3" fmla="*/ 342901 w 343043"/>
                    <a:gd name="connsiteY3" fmla="*/ 857250 h 1162050"/>
                    <a:gd name="connsiteX4" fmla="*/ 33339 w 343043"/>
                    <a:gd name="connsiteY4" fmla="*/ 1162050 h 116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043" h="1162050">
                      <a:moveTo>
                        <a:pt x="9526" y="0"/>
                      </a:moveTo>
                      <a:cubicBezTo>
                        <a:pt x="174626" y="96044"/>
                        <a:pt x="339727" y="192088"/>
                        <a:pt x="338139" y="290513"/>
                      </a:cubicBezTo>
                      <a:cubicBezTo>
                        <a:pt x="336552" y="388938"/>
                        <a:pt x="-793" y="496094"/>
                        <a:pt x="1" y="590550"/>
                      </a:cubicBezTo>
                      <a:cubicBezTo>
                        <a:pt x="795" y="685006"/>
                        <a:pt x="337345" y="762000"/>
                        <a:pt x="342901" y="857250"/>
                      </a:cubicBezTo>
                      <a:cubicBezTo>
                        <a:pt x="348457" y="952500"/>
                        <a:pt x="190898" y="1057275"/>
                        <a:pt x="33339" y="116205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7" name="Freeform 296"/>
                <p:cNvSpPr/>
                <p:nvPr/>
              </p:nvSpPr>
              <p:spPr>
                <a:xfrm>
                  <a:off x="2928937" y="4375653"/>
                  <a:ext cx="185739" cy="616523"/>
                </a:xfrm>
                <a:custGeom>
                  <a:avLst/>
                  <a:gdLst>
                    <a:gd name="connsiteX0" fmla="*/ 9526 w 343043"/>
                    <a:gd name="connsiteY0" fmla="*/ 0 h 1162050"/>
                    <a:gd name="connsiteX1" fmla="*/ 338139 w 343043"/>
                    <a:gd name="connsiteY1" fmla="*/ 290513 h 1162050"/>
                    <a:gd name="connsiteX2" fmla="*/ 1 w 343043"/>
                    <a:gd name="connsiteY2" fmla="*/ 590550 h 1162050"/>
                    <a:gd name="connsiteX3" fmla="*/ 342901 w 343043"/>
                    <a:gd name="connsiteY3" fmla="*/ 857250 h 1162050"/>
                    <a:gd name="connsiteX4" fmla="*/ 33339 w 343043"/>
                    <a:gd name="connsiteY4" fmla="*/ 1162050 h 116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043" h="1162050">
                      <a:moveTo>
                        <a:pt x="9526" y="0"/>
                      </a:moveTo>
                      <a:cubicBezTo>
                        <a:pt x="174626" y="96044"/>
                        <a:pt x="339727" y="192088"/>
                        <a:pt x="338139" y="290513"/>
                      </a:cubicBezTo>
                      <a:cubicBezTo>
                        <a:pt x="336552" y="388938"/>
                        <a:pt x="-793" y="496094"/>
                        <a:pt x="1" y="590550"/>
                      </a:cubicBezTo>
                      <a:cubicBezTo>
                        <a:pt x="795" y="685006"/>
                        <a:pt x="337345" y="762000"/>
                        <a:pt x="342901" y="857250"/>
                      </a:cubicBezTo>
                      <a:cubicBezTo>
                        <a:pt x="348457" y="952500"/>
                        <a:pt x="190898" y="1057275"/>
                        <a:pt x="33339" y="116205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pic>
          <p:nvPicPr>
            <p:cNvPr id="298" name="Picture 297"/>
            <p:cNvPicPr>
              <a:picLocks noChangeAspect="1"/>
            </p:cNvPicPr>
            <p:nvPr/>
          </p:nvPicPr>
          <p:blipFill>
            <a:blip r:embed="rId3" cstate="print"/>
            <a:stretch>
              <a:fillRect/>
            </a:stretch>
          </p:blipFill>
          <p:spPr>
            <a:xfrm>
              <a:off x="3285300" y="2916435"/>
              <a:ext cx="671836" cy="488608"/>
            </a:xfrm>
            <a:prstGeom prst="rect">
              <a:avLst/>
            </a:prstGeom>
          </p:spPr>
        </p:pic>
        <p:sp>
          <p:nvSpPr>
            <p:cNvPr id="322" name="TextBox 321"/>
            <p:cNvSpPr txBox="1"/>
            <p:nvPr/>
          </p:nvSpPr>
          <p:spPr>
            <a:xfrm>
              <a:off x="3306405" y="2565737"/>
              <a:ext cx="58381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C00000"/>
                  </a:solidFill>
                  <a:effectLst/>
                  <a:uLnTx/>
                  <a:uFillTx/>
                  <a:latin typeface="Calibri"/>
                  <a:ea typeface="+mn-ea"/>
                  <a:cs typeface="+mn-cs"/>
                </a:rPr>
                <a:t>X</a:t>
              </a:r>
            </a:p>
          </p:txBody>
        </p:sp>
        <p:sp>
          <p:nvSpPr>
            <p:cNvPr id="376" name="TextBox 375"/>
            <p:cNvSpPr txBox="1"/>
            <p:nvPr/>
          </p:nvSpPr>
          <p:spPr>
            <a:xfrm>
              <a:off x="3058582" y="4286581"/>
              <a:ext cx="1233672"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Class II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maturation</a:t>
              </a:r>
            </a:p>
          </p:txBody>
        </p:sp>
        <p:sp>
          <p:nvSpPr>
            <p:cNvPr id="230" name="Rounded Rectangle 229"/>
            <p:cNvSpPr/>
            <p:nvPr/>
          </p:nvSpPr>
          <p:spPr>
            <a:xfrm>
              <a:off x="4475412" y="2196465"/>
              <a:ext cx="1223963" cy="1924050"/>
            </a:xfrm>
            <a:prstGeom prst="roundRect">
              <a:avLst>
                <a:gd name="adj" fmla="val 17445"/>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1" name="Rounded Rectangle 230"/>
            <p:cNvSpPr/>
            <p:nvPr/>
          </p:nvSpPr>
          <p:spPr>
            <a:xfrm>
              <a:off x="4527800" y="2267903"/>
              <a:ext cx="1133475" cy="1809750"/>
            </a:xfrm>
            <a:prstGeom prst="roundRect">
              <a:avLst>
                <a:gd name="adj" fmla="val 17445"/>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5" name="Group 119"/>
            <p:cNvGrpSpPr/>
            <p:nvPr/>
          </p:nvGrpSpPr>
          <p:grpSpPr>
            <a:xfrm>
              <a:off x="4749891" y="3380539"/>
              <a:ext cx="733425" cy="619069"/>
              <a:chOff x="1971673" y="3441499"/>
              <a:chExt cx="733425" cy="619069"/>
            </a:xfrm>
          </p:grpSpPr>
          <p:sp>
            <p:nvSpPr>
              <p:cNvPr id="121" name="Oval 120"/>
              <p:cNvSpPr/>
              <p:nvPr/>
            </p:nvSpPr>
            <p:spPr>
              <a:xfrm>
                <a:off x="1971673" y="3441499"/>
                <a:ext cx="733425" cy="619069"/>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4" name="Group 121"/>
              <p:cNvGrpSpPr/>
              <p:nvPr/>
            </p:nvGrpSpPr>
            <p:grpSpPr>
              <a:xfrm>
                <a:off x="2295525" y="3480520"/>
                <a:ext cx="147874" cy="539270"/>
                <a:chOff x="2928937" y="4375653"/>
                <a:chExt cx="185740" cy="677362"/>
              </a:xfrm>
            </p:grpSpPr>
            <p:cxnSp>
              <p:nvCxnSpPr>
                <p:cNvPr id="123" name="Straight Connector 122"/>
                <p:cNvCxnSpPr/>
                <p:nvPr/>
              </p:nvCxnSpPr>
              <p:spPr>
                <a:xfrm>
                  <a:off x="2967037" y="4788615"/>
                  <a:ext cx="107156"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931318" y="4762257"/>
                  <a:ext cx="9144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3012280" y="4814973"/>
                  <a:ext cx="9144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3067047" y="4841331"/>
                  <a:ext cx="42864"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3056573" y="4920405"/>
                  <a:ext cx="53339"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3082765" y="4894047"/>
                  <a:ext cx="3191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3016089" y="4946763"/>
                  <a:ext cx="7239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0800000">
                  <a:off x="2970845" y="4973128"/>
                  <a:ext cx="9144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2952751" y="4445961"/>
                  <a:ext cx="9144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2990851" y="4472319"/>
                  <a:ext cx="9144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3036090" y="4498677"/>
                  <a:ext cx="66677"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3079912" y="4574382"/>
                  <a:ext cx="27617"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3027993" y="4604109"/>
                  <a:ext cx="79535"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a:off x="2987041" y="4630467"/>
                  <a:ext cx="92869"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3066096" y="4525035"/>
                  <a:ext cx="48581"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2930368" y="4683183"/>
                  <a:ext cx="67624"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2946084" y="4656825"/>
                  <a:ext cx="95248"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a:off x="2933707" y="4735899"/>
                  <a:ext cx="38095"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1" name="Freeform 140"/>
                <p:cNvSpPr/>
                <p:nvPr/>
              </p:nvSpPr>
              <p:spPr>
                <a:xfrm>
                  <a:off x="2928937" y="4436492"/>
                  <a:ext cx="185739" cy="616523"/>
                </a:xfrm>
                <a:custGeom>
                  <a:avLst/>
                  <a:gdLst>
                    <a:gd name="connsiteX0" fmla="*/ 9526 w 343043"/>
                    <a:gd name="connsiteY0" fmla="*/ 0 h 1162050"/>
                    <a:gd name="connsiteX1" fmla="*/ 338139 w 343043"/>
                    <a:gd name="connsiteY1" fmla="*/ 290513 h 1162050"/>
                    <a:gd name="connsiteX2" fmla="*/ 1 w 343043"/>
                    <a:gd name="connsiteY2" fmla="*/ 590550 h 1162050"/>
                    <a:gd name="connsiteX3" fmla="*/ 342901 w 343043"/>
                    <a:gd name="connsiteY3" fmla="*/ 857250 h 1162050"/>
                    <a:gd name="connsiteX4" fmla="*/ 33339 w 343043"/>
                    <a:gd name="connsiteY4" fmla="*/ 1162050 h 116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043" h="1162050">
                      <a:moveTo>
                        <a:pt x="9526" y="0"/>
                      </a:moveTo>
                      <a:cubicBezTo>
                        <a:pt x="174626" y="96044"/>
                        <a:pt x="339727" y="192088"/>
                        <a:pt x="338139" y="290513"/>
                      </a:cubicBezTo>
                      <a:cubicBezTo>
                        <a:pt x="336552" y="388938"/>
                        <a:pt x="-793" y="496094"/>
                        <a:pt x="1" y="590550"/>
                      </a:cubicBezTo>
                      <a:cubicBezTo>
                        <a:pt x="795" y="685006"/>
                        <a:pt x="337345" y="762000"/>
                        <a:pt x="342901" y="857250"/>
                      </a:cubicBezTo>
                      <a:cubicBezTo>
                        <a:pt x="348457" y="952500"/>
                        <a:pt x="190898" y="1057275"/>
                        <a:pt x="33339" y="116205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2" name="Freeform 141"/>
                <p:cNvSpPr/>
                <p:nvPr/>
              </p:nvSpPr>
              <p:spPr>
                <a:xfrm>
                  <a:off x="2928937" y="4375653"/>
                  <a:ext cx="185739" cy="616523"/>
                </a:xfrm>
                <a:custGeom>
                  <a:avLst/>
                  <a:gdLst>
                    <a:gd name="connsiteX0" fmla="*/ 9526 w 343043"/>
                    <a:gd name="connsiteY0" fmla="*/ 0 h 1162050"/>
                    <a:gd name="connsiteX1" fmla="*/ 338139 w 343043"/>
                    <a:gd name="connsiteY1" fmla="*/ 290513 h 1162050"/>
                    <a:gd name="connsiteX2" fmla="*/ 1 w 343043"/>
                    <a:gd name="connsiteY2" fmla="*/ 590550 h 1162050"/>
                    <a:gd name="connsiteX3" fmla="*/ 342901 w 343043"/>
                    <a:gd name="connsiteY3" fmla="*/ 857250 h 1162050"/>
                    <a:gd name="connsiteX4" fmla="*/ 33339 w 343043"/>
                    <a:gd name="connsiteY4" fmla="*/ 1162050 h 116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043" h="1162050">
                      <a:moveTo>
                        <a:pt x="9526" y="0"/>
                      </a:moveTo>
                      <a:cubicBezTo>
                        <a:pt x="174626" y="96044"/>
                        <a:pt x="339727" y="192088"/>
                        <a:pt x="338139" y="290513"/>
                      </a:cubicBezTo>
                      <a:cubicBezTo>
                        <a:pt x="336552" y="388938"/>
                        <a:pt x="-793" y="496094"/>
                        <a:pt x="1" y="590550"/>
                      </a:cubicBezTo>
                      <a:cubicBezTo>
                        <a:pt x="795" y="685006"/>
                        <a:pt x="337345" y="762000"/>
                        <a:pt x="342901" y="857250"/>
                      </a:cubicBezTo>
                      <a:cubicBezTo>
                        <a:pt x="348457" y="952500"/>
                        <a:pt x="190898" y="1057275"/>
                        <a:pt x="33339" y="116205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pic>
          <p:nvPicPr>
            <p:cNvPr id="143" name="Picture 142"/>
            <p:cNvPicPr>
              <a:picLocks noChangeAspect="1"/>
            </p:cNvPicPr>
            <p:nvPr/>
          </p:nvPicPr>
          <p:blipFill>
            <a:blip r:embed="rId3" cstate="print"/>
            <a:stretch>
              <a:fillRect/>
            </a:stretch>
          </p:blipFill>
          <p:spPr>
            <a:xfrm>
              <a:off x="4661302" y="2916435"/>
              <a:ext cx="671836" cy="488608"/>
            </a:xfrm>
            <a:prstGeom prst="rect">
              <a:avLst/>
            </a:prstGeom>
          </p:spPr>
        </p:pic>
        <p:grpSp>
          <p:nvGrpSpPr>
            <p:cNvPr id="26" name="Group 143"/>
            <p:cNvGrpSpPr/>
            <p:nvPr/>
          </p:nvGrpSpPr>
          <p:grpSpPr>
            <a:xfrm>
              <a:off x="4601454" y="2075003"/>
              <a:ext cx="510756" cy="531964"/>
              <a:chOff x="6659688" y="279400"/>
              <a:chExt cx="895537" cy="1119834"/>
            </a:xfrm>
          </p:grpSpPr>
          <p:sp>
            <p:nvSpPr>
              <p:cNvPr id="145" name="AutoShape 35"/>
              <p:cNvSpPr>
                <a:spLocks noChangeArrowheads="1"/>
              </p:cNvSpPr>
              <p:nvPr/>
            </p:nvSpPr>
            <p:spPr bwMode="auto">
              <a:xfrm>
                <a:off x="7096466" y="279400"/>
                <a:ext cx="301389" cy="669742"/>
              </a:xfrm>
              <a:prstGeom prst="roundRect">
                <a:avLst>
                  <a:gd name="adj" fmla="val 28125"/>
                </a:avLst>
              </a:prstGeom>
              <a:gradFill rotWithShape="1">
                <a:gsLst>
                  <a:gs pos="0">
                    <a:srgbClr val="8064A2">
                      <a:shade val="70000"/>
                      <a:satMod val="150000"/>
                    </a:srgbClr>
                  </a:gs>
                  <a:gs pos="34000">
                    <a:srgbClr val="8064A2">
                      <a:shade val="70000"/>
                      <a:satMod val="140000"/>
                    </a:srgbClr>
                  </a:gs>
                  <a:gs pos="70000">
                    <a:srgbClr val="8064A2">
                      <a:tint val="100000"/>
                      <a:shade val="90000"/>
                      <a:satMod val="140000"/>
                    </a:srgbClr>
                  </a:gs>
                  <a:gs pos="100000">
                    <a:srgbClr val="8064A2">
                      <a:tint val="100000"/>
                      <a:shade val="100000"/>
                      <a:satMod val="100000"/>
                    </a:srgbClr>
                  </a:gs>
                </a:gsLst>
                <a:path path="circle">
                  <a:fillToRect l="100000" t="100000" r="100000" b="100000"/>
                </a:path>
              </a:gradFill>
              <a:ln w="9525" cap="flat" cmpd="sng" algn="ctr">
                <a:noFill/>
                <a:prstDash val="soli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46" name="AutoShape 35"/>
              <p:cNvSpPr>
                <a:spLocks noChangeArrowheads="1"/>
              </p:cNvSpPr>
              <p:nvPr/>
            </p:nvSpPr>
            <p:spPr bwMode="auto">
              <a:xfrm>
                <a:off x="6764866" y="279400"/>
                <a:ext cx="301389" cy="669742"/>
              </a:xfrm>
              <a:prstGeom prst="roundRect">
                <a:avLst>
                  <a:gd name="adj" fmla="val 28125"/>
                </a:avLst>
              </a:prstGeom>
              <a:gradFill rotWithShape="1">
                <a:gsLst>
                  <a:gs pos="0">
                    <a:srgbClr val="4F81BD">
                      <a:shade val="70000"/>
                      <a:satMod val="150000"/>
                    </a:srgbClr>
                  </a:gs>
                  <a:gs pos="34000">
                    <a:srgbClr val="4F81BD">
                      <a:shade val="70000"/>
                      <a:satMod val="140000"/>
                    </a:srgbClr>
                  </a:gs>
                  <a:gs pos="70000">
                    <a:srgbClr val="4F81BD">
                      <a:tint val="100000"/>
                      <a:shade val="90000"/>
                      <a:satMod val="140000"/>
                    </a:srgbClr>
                  </a:gs>
                  <a:gs pos="100000">
                    <a:srgbClr val="4F81BD">
                      <a:tint val="100000"/>
                      <a:shade val="100000"/>
                      <a:satMod val="100000"/>
                    </a:srgbClr>
                  </a:gs>
                </a:gsLst>
                <a:path path="circle">
                  <a:fillToRect l="100000" t="100000" r="100000" b="100000"/>
                </a:path>
              </a:gradFill>
              <a:ln w="9525" cap="flat" cmpd="sng" algn="ctr">
                <a:noFill/>
                <a:prstDash val="soli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47" name="Oval 38"/>
              <p:cNvSpPr>
                <a:spLocks noChangeArrowheads="1"/>
              </p:cNvSpPr>
              <p:nvPr/>
            </p:nvSpPr>
            <p:spPr bwMode="auto">
              <a:xfrm rot="4655217">
                <a:off x="6737797" y="749338"/>
                <a:ext cx="307529" cy="463748"/>
              </a:xfrm>
              <a:prstGeom prst="ellipse">
                <a:avLst/>
              </a:prstGeom>
              <a:gradFill rotWithShape="1">
                <a:gsLst>
                  <a:gs pos="0">
                    <a:srgbClr val="9BBB59">
                      <a:shade val="70000"/>
                      <a:satMod val="150000"/>
                    </a:srgbClr>
                  </a:gs>
                  <a:gs pos="34000">
                    <a:srgbClr val="9BBB59">
                      <a:shade val="70000"/>
                      <a:satMod val="140000"/>
                    </a:srgbClr>
                  </a:gs>
                  <a:gs pos="70000">
                    <a:srgbClr val="9BBB59">
                      <a:tint val="100000"/>
                      <a:shade val="90000"/>
                      <a:satMod val="140000"/>
                    </a:srgbClr>
                  </a:gs>
                  <a:gs pos="100000">
                    <a:srgbClr val="9BBB59">
                      <a:tint val="100000"/>
                      <a:shade val="100000"/>
                      <a:satMod val="100000"/>
                    </a:srgbClr>
                  </a:gs>
                </a:gsLst>
                <a:path path="circle">
                  <a:fillToRect l="100000" t="100000" r="100000" b="100000"/>
                </a:path>
              </a:gradFill>
              <a:ln>
                <a:noFill/>
                <a:headEnd/>
                <a:tailEn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9BBB59">
                    <a:shade val="30000"/>
                    <a:satMod val="130000"/>
                  </a:srgbClr>
                </a:contourClr>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48" name="Oval 147"/>
              <p:cNvSpPr/>
              <p:nvPr/>
            </p:nvSpPr>
            <p:spPr>
              <a:xfrm>
                <a:off x="6932072" y="1056845"/>
                <a:ext cx="342389" cy="342389"/>
              </a:xfrm>
              <a:prstGeom prst="ellipse">
                <a:avLst/>
              </a:prstGeom>
              <a:solidFill>
                <a:srgbClr val="CA64CC"/>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itchFamily="34" charset="0"/>
                  <a:ea typeface="ＭＳ Ｐゴシック"/>
                  <a:cs typeface="+mn-cs"/>
                </a:endParaRPr>
              </a:p>
            </p:txBody>
          </p:sp>
          <p:sp>
            <p:nvSpPr>
              <p:cNvPr id="149" name="Oval 38"/>
              <p:cNvSpPr>
                <a:spLocks noChangeArrowheads="1"/>
              </p:cNvSpPr>
              <p:nvPr/>
            </p:nvSpPr>
            <p:spPr bwMode="auto">
              <a:xfrm rot="6384521" flipH="1" flipV="1">
                <a:off x="7169586" y="767475"/>
                <a:ext cx="307529" cy="463748"/>
              </a:xfrm>
              <a:prstGeom prst="ellipse">
                <a:avLst/>
              </a:prstGeom>
              <a:gradFill rotWithShape="1">
                <a:gsLst>
                  <a:gs pos="0">
                    <a:srgbClr val="9BBB59">
                      <a:shade val="70000"/>
                      <a:satMod val="150000"/>
                    </a:srgbClr>
                  </a:gs>
                  <a:gs pos="34000">
                    <a:srgbClr val="9BBB59">
                      <a:shade val="70000"/>
                      <a:satMod val="140000"/>
                    </a:srgbClr>
                  </a:gs>
                  <a:gs pos="70000">
                    <a:srgbClr val="9BBB59">
                      <a:tint val="100000"/>
                      <a:shade val="90000"/>
                      <a:satMod val="140000"/>
                    </a:srgbClr>
                  </a:gs>
                  <a:gs pos="100000">
                    <a:srgbClr val="9BBB59">
                      <a:tint val="100000"/>
                      <a:shade val="100000"/>
                      <a:satMod val="100000"/>
                    </a:srgbClr>
                  </a:gs>
                </a:gsLst>
                <a:path path="circle">
                  <a:fillToRect l="100000" t="100000" r="100000" b="100000"/>
                </a:path>
              </a:gradFill>
              <a:ln>
                <a:noFill/>
                <a:headEnd/>
                <a:tailEn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9BBB59">
                    <a:shade val="30000"/>
                    <a:satMod val="130000"/>
                  </a:srgbClr>
                </a:contourClr>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grpSp>
        <p:grpSp>
          <p:nvGrpSpPr>
            <p:cNvPr id="30" name="Group 345"/>
            <p:cNvGrpSpPr/>
            <p:nvPr/>
          </p:nvGrpSpPr>
          <p:grpSpPr>
            <a:xfrm>
              <a:off x="5125877" y="2075003"/>
              <a:ext cx="510756" cy="531964"/>
              <a:chOff x="6659688" y="279400"/>
              <a:chExt cx="895537" cy="1119834"/>
            </a:xfrm>
          </p:grpSpPr>
          <p:sp>
            <p:nvSpPr>
              <p:cNvPr id="347" name="AutoShape 35"/>
              <p:cNvSpPr>
                <a:spLocks noChangeArrowheads="1"/>
              </p:cNvSpPr>
              <p:nvPr/>
            </p:nvSpPr>
            <p:spPr bwMode="auto">
              <a:xfrm>
                <a:off x="7096466" y="279400"/>
                <a:ext cx="301389" cy="669742"/>
              </a:xfrm>
              <a:prstGeom prst="roundRect">
                <a:avLst>
                  <a:gd name="adj" fmla="val 28125"/>
                </a:avLst>
              </a:prstGeom>
              <a:gradFill rotWithShape="1">
                <a:gsLst>
                  <a:gs pos="0">
                    <a:srgbClr val="8064A2">
                      <a:shade val="70000"/>
                      <a:satMod val="150000"/>
                    </a:srgbClr>
                  </a:gs>
                  <a:gs pos="34000">
                    <a:srgbClr val="8064A2">
                      <a:shade val="70000"/>
                      <a:satMod val="140000"/>
                    </a:srgbClr>
                  </a:gs>
                  <a:gs pos="70000">
                    <a:srgbClr val="8064A2">
                      <a:tint val="100000"/>
                      <a:shade val="90000"/>
                      <a:satMod val="140000"/>
                    </a:srgbClr>
                  </a:gs>
                  <a:gs pos="100000">
                    <a:srgbClr val="8064A2">
                      <a:tint val="100000"/>
                      <a:shade val="100000"/>
                      <a:satMod val="100000"/>
                    </a:srgbClr>
                  </a:gs>
                </a:gsLst>
                <a:path path="circle">
                  <a:fillToRect l="100000" t="100000" r="100000" b="100000"/>
                </a:path>
              </a:gradFill>
              <a:ln w="9525" cap="flat" cmpd="sng" algn="ctr">
                <a:noFill/>
                <a:prstDash val="soli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48" name="AutoShape 35"/>
              <p:cNvSpPr>
                <a:spLocks noChangeArrowheads="1"/>
              </p:cNvSpPr>
              <p:nvPr/>
            </p:nvSpPr>
            <p:spPr bwMode="auto">
              <a:xfrm>
                <a:off x="6764866" y="279400"/>
                <a:ext cx="301389" cy="669742"/>
              </a:xfrm>
              <a:prstGeom prst="roundRect">
                <a:avLst>
                  <a:gd name="adj" fmla="val 28125"/>
                </a:avLst>
              </a:prstGeom>
              <a:gradFill rotWithShape="1">
                <a:gsLst>
                  <a:gs pos="0">
                    <a:srgbClr val="4F81BD">
                      <a:shade val="70000"/>
                      <a:satMod val="150000"/>
                    </a:srgbClr>
                  </a:gs>
                  <a:gs pos="34000">
                    <a:srgbClr val="4F81BD">
                      <a:shade val="70000"/>
                      <a:satMod val="140000"/>
                    </a:srgbClr>
                  </a:gs>
                  <a:gs pos="70000">
                    <a:srgbClr val="4F81BD">
                      <a:tint val="100000"/>
                      <a:shade val="90000"/>
                      <a:satMod val="140000"/>
                    </a:srgbClr>
                  </a:gs>
                  <a:gs pos="100000">
                    <a:srgbClr val="4F81BD">
                      <a:tint val="100000"/>
                      <a:shade val="100000"/>
                      <a:satMod val="100000"/>
                    </a:srgbClr>
                  </a:gs>
                </a:gsLst>
                <a:path path="circle">
                  <a:fillToRect l="100000" t="100000" r="100000" b="100000"/>
                </a:path>
              </a:gradFill>
              <a:ln w="9525" cap="flat" cmpd="sng" algn="ctr">
                <a:noFill/>
                <a:prstDash val="soli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49" name="Oval 38"/>
              <p:cNvSpPr>
                <a:spLocks noChangeArrowheads="1"/>
              </p:cNvSpPr>
              <p:nvPr/>
            </p:nvSpPr>
            <p:spPr bwMode="auto">
              <a:xfrm rot="4655217">
                <a:off x="6737797" y="749338"/>
                <a:ext cx="307529" cy="463748"/>
              </a:xfrm>
              <a:prstGeom prst="ellipse">
                <a:avLst/>
              </a:prstGeom>
              <a:gradFill rotWithShape="1">
                <a:gsLst>
                  <a:gs pos="0">
                    <a:srgbClr val="9BBB59">
                      <a:shade val="70000"/>
                      <a:satMod val="150000"/>
                    </a:srgbClr>
                  </a:gs>
                  <a:gs pos="34000">
                    <a:srgbClr val="9BBB59">
                      <a:shade val="70000"/>
                      <a:satMod val="140000"/>
                    </a:srgbClr>
                  </a:gs>
                  <a:gs pos="70000">
                    <a:srgbClr val="9BBB59">
                      <a:tint val="100000"/>
                      <a:shade val="90000"/>
                      <a:satMod val="140000"/>
                    </a:srgbClr>
                  </a:gs>
                  <a:gs pos="100000">
                    <a:srgbClr val="9BBB59">
                      <a:tint val="100000"/>
                      <a:shade val="100000"/>
                      <a:satMod val="100000"/>
                    </a:srgbClr>
                  </a:gs>
                </a:gsLst>
                <a:path path="circle">
                  <a:fillToRect l="100000" t="100000" r="100000" b="100000"/>
                </a:path>
              </a:gradFill>
              <a:ln>
                <a:noFill/>
                <a:headEnd/>
                <a:tailEn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9BBB59">
                    <a:shade val="30000"/>
                    <a:satMod val="130000"/>
                  </a:srgbClr>
                </a:contourClr>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50" name="Oval 349"/>
              <p:cNvSpPr/>
              <p:nvPr/>
            </p:nvSpPr>
            <p:spPr>
              <a:xfrm>
                <a:off x="6932072" y="1056845"/>
                <a:ext cx="342389" cy="342389"/>
              </a:xfrm>
              <a:prstGeom prst="ellipse">
                <a:avLst/>
              </a:prstGeom>
              <a:solidFill>
                <a:srgbClr val="CA64CC"/>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itchFamily="34" charset="0"/>
                  <a:ea typeface="ＭＳ Ｐゴシック"/>
                  <a:cs typeface="+mn-cs"/>
                </a:endParaRPr>
              </a:p>
            </p:txBody>
          </p:sp>
          <p:sp>
            <p:nvSpPr>
              <p:cNvPr id="351" name="Oval 38"/>
              <p:cNvSpPr>
                <a:spLocks noChangeArrowheads="1"/>
              </p:cNvSpPr>
              <p:nvPr/>
            </p:nvSpPr>
            <p:spPr bwMode="auto">
              <a:xfrm rot="6384521" flipH="1" flipV="1">
                <a:off x="7169586" y="767475"/>
                <a:ext cx="307529" cy="463748"/>
              </a:xfrm>
              <a:prstGeom prst="ellipse">
                <a:avLst/>
              </a:prstGeom>
              <a:gradFill rotWithShape="1">
                <a:gsLst>
                  <a:gs pos="0">
                    <a:srgbClr val="9BBB59">
                      <a:shade val="70000"/>
                      <a:satMod val="150000"/>
                    </a:srgbClr>
                  </a:gs>
                  <a:gs pos="34000">
                    <a:srgbClr val="9BBB59">
                      <a:shade val="70000"/>
                      <a:satMod val="140000"/>
                    </a:srgbClr>
                  </a:gs>
                  <a:gs pos="70000">
                    <a:srgbClr val="9BBB59">
                      <a:tint val="100000"/>
                      <a:shade val="90000"/>
                      <a:satMod val="140000"/>
                    </a:srgbClr>
                  </a:gs>
                  <a:gs pos="100000">
                    <a:srgbClr val="9BBB59">
                      <a:tint val="100000"/>
                      <a:shade val="100000"/>
                      <a:satMod val="100000"/>
                    </a:srgbClr>
                  </a:gs>
                </a:gsLst>
                <a:path path="circle">
                  <a:fillToRect l="100000" t="100000" r="100000" b="100000"/>
                </a:path>
              </a:gradFill>
              <a:ln>
                <a:noFill/>
                <a:headEnd/>
                <a:tailEn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9BBB59">
                    <a:shade val="30000"/>
                    <a:satMod val="130000"/>
                  </a:srgbClr>
                </a:contourClr>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grpSp>
        <p:sp>
          <p:nvSpPr>
            <p:cNvPr id="352" name="TextBox 351"/>
            <p:cNvSpPr txBox="1"/>
            <p:nvPr/>
          </p:nvSpPr>
          <p:spPr>
            <a:xfrm>
              <a:off x="4722224" y="1711404"/>
              <a:ext cx="623889"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C00000"/>
                  </a:solidFill>
                  <a:effectLst/>
                  <a:uLnTx/>
                  <a:uFillTx/>
                  <a:latin typeface="Calibri"/>
                  <a:ea typeface="+mn-ea"/>
                  <a:cs typeface="+mn-cs"/>
                </a:rPr>
                <a:t>X</a:t>
              </a:r>
            </a:p>
          </p:txBody>
        </p:sp>
        <p:sp>
          <p:nvSpPr>
            <p:cNvPr id="377" name="TextBox 376"/>
            <p:cNvSpPr txBox="1"/>
            <p:nvPr/>
          </p:nvSpPr>
          <p:spPr>
            <a:xfrm>
              <a:off x="4485136" y="4286581"/>
              <a:ext cx="1142942"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Class III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regulation</a:t>
              </a:r>
            </a:p>
          </p:txBody>
        </p:sp>
      </p:grpSp>
      <p:grpSp>
        <p:nvGrpSpPr>
          <p:cNvPr id="36" name="Group 4"/>
          <p:cNvGrpSpPr/>
          <p:nvPr/>
        </p:nvGrpSpPr>
        <p:grpSpPr>
          <a:xfrm>
            <a:off x="7699642" y="1339874"/>
            <a:ext cx="2793331" cy="3593039"/>
            <a:chOff x="6175641" y="1339873"/>
            <a:chExt cx="2793331" cy="3593039"/>
          </a:xfrm>
        </p:grpSpPr>
        <p:sp>
          <p:nvSpPr>
            <p:cNvPr id="239" name="Rounded Rectangle 238"/>
            <p:cNvSpPr/>
            <p:nvPr/>
          </p:nvSpPr>
          <p:spPr>
            <a:xfrm>
              <a:off x="6238498" y="2196465"/>
              <a:ext cx="1223963" cy="1924050"/>
            </a:xfrm>
            <a:prstGeom prst="roundRect">
              <a:avLst>
                <a:gd name="adj" fmla="val 17445"/>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0" name="Rounded Rectangle 239"/>
            <p:cNvSpPr/>
            <p:nvPr/>
          </p:nvSpPr>
          <p:spPr>
            <a:xfrm>
              <a:off x="6290886" y="2267903"/>
              <a:ext cx="1133475" cy="1809750"/>
            </a:xfrm>
            <a:prstGeom prst="roundRect">
              <a:avLst>
                <a:gd name="adj" fmla="val 17445"/>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8" name="Group 149"/>
            <p:cNvGrpSpPr/>
            <p:nvPr/>
          </p:nvGrpSpPr>
          <p:grpSpPr>
            <a:xfrm>
              <a:off x="6553291" y="3380539"/>
              <a:ext cx="733425" cy="619069"/>
              <a:chOff x="1971673" y="3441499"/>
              <a:chExt cx="733425" cy="619069"/>
            </a:xfrm>
          </p:grpSpPr>
          <p:sp>
            <p:nvSpPr>
              <p:cNvPr id="151" name="Oval 150"/>
              <p:cNvSpPr/>
              <p:nvPr/>
            </p:nvSpPr>
            <p:spPr>
              <a:xfrm>
                <a:off x="1971673" y="3441499"/>
                <a:ext cx="733425" cy="619069"/>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9" name="Group 151"/>
              <p:cNvGrpSpPr/>
              <p:nvPr/>
            </p:nvGrpSpPr>
            <p:grpSpPr>
              <a:xfrm>
                <a:off x="2295525" y="3480520"/>
                <a:ext cx="147874" cy="539270"/>
                <a:chOff x="2928937" y="4375653"/>
                <a:chExt cx="185740" cy="677362"/>
              </a:xfrm>
            </p:grpSpPr>
            <p:cxnSp>
              <p:nvCxnSpPr>
                <p:cNvPr id="153" name="Straight Connector 152"/>
                <p:cNvCxnSpPr/>
                <p:nvPr/>
              </p:nvCxnSpPr>
              <p:spPr>
                <a:xfrm>
                  <a:off x="2967037" y="4788615"/>
                  <a:ext cx="107156"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2931318" y="4762257"/>
                  <a:ext cx="9144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3012280" y="4814973"/>
                  <a:ext cx="9144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3067047" y="4841331"/>
                  <a:ext cx="42864"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a:off x="3056573" y="4920405"/>
                  <a:ext cx="53339"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3082765" y="4894047"/>
                  <a:ext cx="3191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3016089" y="4946763"/>
                  <a:ext cx="7239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10800000">
                  <a:off x="2970845" y="4973128"/>
                  <a:ext cx="9144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2952751" y="4445961"/>
                  <a:ext cx="9144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2990851" y="4472319"/>
                  <a:ext cx="9144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3036090" y="4498677"/>
                  <a:ext cx="66677"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a:off x="3079912" y="4574382"/>
                  <a:ext cx="27617"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a:off x="3027993" y="4604109"/>
                  <a:ext cx="79535"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H="1">
                  <a:off x="2987041" y="4630467"/>
                  <a:ext cx="92869"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3066096" y="4525035"/>
                  <a:ext cx="48581"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H="1">
                  <a:off x="2930368" y="4683183"/>
                  <a:ext cx="67624"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H="1">
                  <a:off x="2946084" y="4656825"/>
                  <a:ext cx="95248"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H="1">
                  <a:off x="2933707" y="4735899"/>
                  <a:ext cx="38095"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1" name="Freeform 170"/>
                <p:cNvSpPr/>
                <p:nvPr/>
              </p:nvSpPr>
              <p:spPr>
                <a:xfrm>
                  <a:off x="2928937" y="4436492"/>
                  <a:ext cx="185739" cy="616523"/>
                </a:xfrm>
                <a:custGeom>
                  <a:avLst/>
                  <a:gdLst>
                    <a:gd name="connsiteX0" fmla="*/ 9526 w 343043"/>
                    <a:gd name="connsiteY0" fmla="*/ 0 h 1162050"/>
                    <a:gd name="connsiteX1" fmla="*/ 338139 w 343043"/>
                    <a:gd name="connsiteY1" fmla="*/ 290513 h 1162050"/>
                    <a:gd name="connsiteX2" fmla="*/ 1 w 343043"/>
                    <a:gd name="connsiteY2" fmla="*/ 590550 h 1162050"/>
                    <a:gd name="connsiteX3" fmla="*/ 342901 w 343043"/>
                    <a:gd name="connsiteY3" fmla="*/ 857250 h 1162050"/>
                    <a:gd name="connsiteX4" fmla="*/ 33339 w 343043"/>
                    <a:gd name="connsiteY4" fmla="*/ 1162050 h 116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043" h="1162050">
                      <a:moveTo>
                        <a:pt x="9526" y="0"/>
                      </a:moveTo>
                      <a:cubicBezTo>
                        <a:pt x="174626" y="96044"/>
                        <a:pt x="339727" y="192088"/>
                        <a:pt x="338139" y="290513"/>
                      </a:cubicBezTo>
                      <a:cubicBezTo>
                        <a:pt x="336552" y="388938"/>
                        <a:pt x="-793" y="496094"/>
                        <a:pt x="1" y="590550"/>
                      </a:cubicBezTo>
                      <a:cubicBezTo>
                        <a:pt x="795" y="685006"/>
                        <a:pt x="337345" y="762000"/>
                        <a:pt x="342901" y="857250"/>
                      </a:cubicBezTo>
                      <a:cubicBezTo>
                        <a:pt x="348457" y="952500"/>
                        <a:pt x="190898" y="1057275"/>
                        <a:pt x="33339" y="116205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2" name="Freeform 171"/>
                <p:cNvSpPr/>
                <p:nvPr/>
              </p:nvSpPr>
              <p:spPr>
                <a:xfrm>
                  <a:off x="2928937" y="4375653"/>
                  <a:ext cx="185739" cy="616523"/>
                </a:xfrm>
                <a:custGeom>
                  <a:avLst/>
                  <a:gdLst>
                    <a:gd name="connsiteX0" fmla="*/ 9526 w 343043"/>
                    <a:gd name="connsiteY0" fmla="*/ 0 h 1162050"/>
                    <a:gd name="connsiteX1" fmla="*/ 338139 w 343043"/>
                    <a:gd name="connsiteY1" fmla="*/ 290513 h 1162050"/>
                    <a:gd name="connsiteX2" fmla="*/ 1 w 343043"/>
                    <a:gd name="connsiteY2" fmla="*/ 590550 h 1162050"/>
                    <a:gd name="connsiteX3" fmla="*/ 342901 w 343043"/>
                    <a:gd name="connsiteY3" fmla="*/ 857250 h 1162050"/>
                    <a:gd name="connsiteX4" fmla="*/ 33339 w 343043"/>
                    <a:gd name="connsiteY4" fmla="*/ 1162050 h 116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043" h="1162050">
                      <a:moveTo>
                        <a:pt x="9526" y="0"/>
                      </a:moveTo>
                      <a:cubicBezTo>
                        <a:pt x="174626" y="96044"/>
                        <a:pt x="339727" y="192088"/>
                        <a:pt x="338139" y="290513"/>
                      </a:cubicBezTo>
                      <a:cubicBezTo>
                        <a:pt x="336552" y="388938"/>
                        <a:pt x="-793" y="496094"/>
                        <a:pt x="1" y="590550"/>
                      </a:cubicBezTo>
                      <a:cubicBezTo>
                        <a:pt x="795" y="685006"/>
                        <a:pt x="337345" y="762000"/>
                        <a:pt x="342901" y="857250"/>
                      </a:cubicBezTo>
                      <a:cubicBezTo>
                        <a:pt x="348457" y="952500"/>
                        <a:pt x="190898" y="1057275"/>
                        <a:pt x="33339" y="116205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pic>
          <p:nvPicPr>
            <p:cNvPr id="173" name="Picture 172"/>
            <p:cNvPicPr>
              <a:picLocks noChangeAspect="1"/>
            </p:cNvPicPr>
            <p:nvPr/>
          </p:nvPicPr>
          <p:blipFill>
            <a:blip r:embed="rId3" cstate="print"/>
            <a:stretch>
              <a:fillRect/>
            </a:stretch>
          </p:blipFill>
          <p:spPr>
            <a:xfrm>
              <a:off x="6464702" y="2916435"/>
              <a:ext cx="671836" cy="488608"/>
            </a:xfrm>
            <a:prstGeom prst="rect">
              <a:avLst/>
            </a:prstGeom>
          </p:spPr>
        </p:pic>
        <p:grpSp>
          <p:nvGrpSpPr>
            <p:cNvPr id="40" name="Group 173"/>
            <p:cNvGrpSpPr/>
            <p:nvPr/>
          </p:nvGrpSpPr>
          <p:grpSpPr>
            <a:xfrm>
              <a:off x="6880941" y="2075003"/>
              <a:ext cx="510756" cy="531964"/>
              <a:chOff x="6659688" y="279400"/>
              <a:chExt cx="895537" cy="1119834"/>
            </a:xfrm>
          </p:grpSpPr>
          <p:sp>
            <p:nvSpPr>
              <p:cNvPr id="175" name="AutoShape 35"/>
              <p:cNvSpPr>
                <a:spLocks noChangeArrowheads="1"/>
              </p:cNvSpPr>
              <p:nvPr/>
            </p:nvSpPr>
            <p:spPr bwMode="auto">
              <a:xfrm>
                <a:off x="7096466" y="279400"/>
                <a:ext cx="301389" cy="669742"/>
              </a:xfrm>
              <a:prstGeom prst="roundRect">
                <a:avLst>
                  <a:gd name="adj" fmla="val 28125"/>
                </a:avLst>
              </a:prstGeom>
              <a:gradFill rotWithShape="1">
                <a:gsLst>
                  <a:gs pos="0">
                    <a:srgbClr val="8064A2">
                      <a:shade val="70000"/>
                      <a:satMod val="150000"/>
                    </a:srgbClr>
                  </a:gs>
                  <a:gs pos="34000">
                    <a:srgbClr val="8064A2">
                      <a:shade val="70000"/>
                      <a:satMod val="140000"/>
                    </a:srgbClr>
                  </a:gs>
                  <a:gs pos="70000">
                    <a:srgbClr val="8064A2">
                      <a:tint val="100000"/>
                      <a:shade val="90000"/>
                      <a:satMod val="140000"/>
                    </a:srgbClr>
                  </a:gs>
                  <a:gs pos="100000">
                    <a:srgbClr val="8064A2">
                      <a:tint val="100000"/>
                      <a:shade val="100000"/>
                      <a:satMod val="100000"/>
                    </a:srgbClr>
                  </a:gs>
                </a:gsLst>
                <a:path path="circle">
                  <a:fillToRect l="100000" t="100000" r="100000" b="100000"/>
                </a:path>
              </a:gradFill>
              <a:ln w="9525" cap="flat" cmpd="sng" algn="ctr">
                <a:noFill/>
                <a:prstDash val="soli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76" name="AutoShape 35"/>
              <p:cNvSpPr>
                <a:spLocks noChangeArrowheads="1"/>
              </p:cNvSpPr>
              <p:nvPr/>
            </p:nvSpPr>
            <p:spPr bwMode="auto">
              <a:xfrm>
                <a:off x="6764866" y="279400"/>
                <a:ext cx="301389" cy="669742"/>
              </a:xfrm>
              <a:prstGeom prst="roundRect">
                <a:avLst>
                  <a:gd name="adj" fmla="val 28125"/>
                </a:avLst>
              </a:prstGeom>
              <a:gradFill rotWithShape="1">
                <a:gsLst>
                  <a:gs pos="0">
                    <a:srgbClr val="4F81BD">
                      <a:shade val="70000"/>
                      <a:satMod val="150000"/>
                    </a:srgbClr>
                  </a:gs>
                  <a:gs pos="34000">
                    <a:srgbClr val="4F81BD">
                      <a:shade val="70000"/>
                      <a:satMod val="140000"/>
                    </a:srgbClr>
                  </a:gs>
                  <a:gs pos="70000">
                    <a:srgbClr val="4F81BD">
                      <a:tint val="100000"/>
                      <a:shade val="90000"/>
                      <a:satMod val="140000"/>
                    </a:srgbClr>
                  </a:gs>
                  <a:gs pos="100000">
                    <a:srgbClr val="4F81BD">
                      <a:tint val="100000"/>
                      <a:shade val="100000"/>
                      <a:satMod val="100000"/>
                    </a:srgbClr>
                  </a:gs>
                </a:gsLst>
                <a:path path="circle">
                  <a:fillToRect l="100000" t="100000" r="100000" b="100000"/>
                </a:path>
              </a:gradFill>
              <a:ln w="9525" cap="flat" cmpd="sng" algn="ctr">
                <a:noFill/>
                <a:prstDash val="soli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77" name="Oval 38"/>
              <p:cNvSpPr>
                <a:spLocks noChangeArrowheads="1"/>
              </p:cNvSpPr>
              <p:nvPr/>
            </p:nvSpPr>
            <p:spPr bwMode="auto">
              <a:xfrm rot="4655217">
                <a:off x="6737797" y="749338"/>
                <a:ext cx="307529" cy="463748"/>
              </a:xfrm>
              <a:prstGeom prst="ellipse">
                <a:avLst/>
              </a:prstGeom>
              <a:gradFill rotWithShape="1">
                <a:gsLst>
                  <a:gs pos="0">
                    <a:srgbClr val="9BBB59">
                      <a:shade val="70000"/>
                      <a:satMod val="150000"/>
                    </a:srgbClr>
                  </a:gs>
                  <a:gs pos="34000">
                    <a:srgbClr val="9BBB59">
                      <a:shade val="70000"/>
                      <a:satMod val="140000"/>
                    </a:srgbClr>
                  </a:gs>
                  <a:gs pos="70000">
                    <a:srgbClr val="9BBB59">
                      <a:tint val="100000"/>
                      <a:shade val="90000"/>
                      <a:satMod val="140000"/>
                    </a:srgbClr>
                  </a:gs>
                  <a:gs pos="100000">
                    <a:srgbClr val="9BBB59">
                      <a:tint val="100000"/>
                      <a:shade val="100000"/>
                      <a:satMod val="100000"/>
                    </a:srgbClr>
                  </a:gs>
                </a:gsLst>
                <a:path path="circle">
                  <a:fillToRect l="100000" t="100000" r="100000" b="100000"/>
                </a:path>
              </a:gradFill>
              <a:ln>
                <a:noFill/>
                <a:headEnd/>
                <a:tailEn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9BBB59">
                    <a:shade val="30000"/>
                    <a:satMod val="130000"/>
                  </a:srgbClr>
                </a:contourClr>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78" name="Oval 177"/>
              <p:cNvSpPr/>
              <p:nvPr/>
            </p:nvSpPr>
            <p:spPr>
              <a:xfrm>
                <a:off x="6932072" y="1056845"/>
                <a:ext cx="342389" cy="342389"/>
              </a:xfrm>
              <a:prstGeom prst="ellipse">
                <a:avLst/>
              </a:prstGeom>
              <a:solidFill>
                <a:srgbClr val="CA64CC"/>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itchFamily="34" charset="0"/>
                  <a:ea typeface="ＭＳ Ｐゴシック"/>
                  <a:cs typeface="+mn-cs"/>
                </a:endParaRPr>
              </a:p>
            </p:txBody>
          </p:sp>
          <p:sp>
            <p:nvSpPr>
              <p:cNvPr id="179" name="Oval 38"/>
              <p:cNvSpPr>
                <a:spLocks noChangeArrowheads="1"/>
              </p:cNvSpPr>
              <p:nvPr/>
            </p:nvSpPr>
            <p:spPr bwMode="auto">
              <a:xfrm rot="6384521" flipH="1" flipV="1">
                <a:off x="7169586" y="767475"/>
                <a:ext cx="307529" cy="463748"/>
              </a:xfrm>
              <a:prstGeom prst="ellipse">
                <a:avLst/>
              </a:prstGeom>
              <a:gradFill rotWithShape="1">
                <a:gsLst>
                  <a:gs pos="0">
                    <a:srgbClr val="9BBB59">
                      <a:shade val="70000"/>
                      <a:satMod val="150000"/>
                    </a:srgbClr>
                  </a:gs>
                  <a:gs pos="34000">
                    <a:srgbClr val="9BBB59">
                      <a:shade val="70000"/>
                      <a:satMod val="140000"/>
                    </a:srgbClr>
                  </a:gs>
                  <a:gs pos="70000">
                    <a:srgbClr val="9BBB59">
                      <a:tint val="100000"/>
                      <a:shade val="90000"/>
                      <a:satMod val="140000"/>
                    </a:srgbClr>
                  </a:gs>
                  <a:gs pos="100000">
                    <a:srgbClr val="9BBB59">
                      <a:tint val="100000"/>
                      <a:shade val="100000"/>
                      <a:satMod val="100000"/>
                    </a:srgbClr>
                  </a:gs>
                </a:gsLst>
                <a:path path="circle">
                  <a:fillToRect l="100000" t="100000" r="100000" b="100000"/>
                </a:path>
              </a:gradFill>
              <a:ln>
                <a:noFill/>
                <a:headEnd/>
                <a:tailEn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9BBB59">
                    <a:shade val="30000"/>
                    <a:satMod val="130000"/>
                  </a:srgbClr>
                </a:contourClr>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grpSp>
        <p:sp>
          <p:nvSpPr>
            <p:cNvPr id="324" name="TextBox 323"/>
            <p:cNvSpPr txBox="1"/>
            <p:nvPr/>
          </p:nvSpPr>
          <p:spPr>
            <a:xfrm>
              <a:off x="6873694" y="1889437"/>
              <a:ext cx="77412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C00000"/>
                  </a:solidFill>
                  <a:effectLst/>
                  <a:uLnTx/>
                  <a:uFillTx/>
                  <a:latin typeface="Calibri"/>
                  <a:ea typeface="+mn-ea"/>
                  <a:cs typeface="+mn-cs"/>
                </a:rPr>
                <a:t>X</a:t>
              </a:r>
            </a:p>
          </p:txBody>
        </p:sp>
        <p:cxnSp>
          <p:nvCxnSpPr>
            <p:cNvPr id="328" name="Straight Arrow Connector 327"/>
            <p:cNvCxnSpPr/>
            <p:nvPr/>
          </p:nvCxnSpPr>
          <p:spPr>
            <a:xfrm flipV="1">
              <a:off x="7121165" y="1775449"/>
              <a:ext cx="5793" cy="645205"/>
            </a:xfrm>
            <a:prstGeom prst="straightConnector1">
              <a:avLst/>
            </a:prstGeom>
            <a:noFill/>
            <a:ln>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grpSp>
          <p:nvGrpSpPr>
            <p:cNvPr id="41" name="Group 328"/>
            <p:cNvGrpSpPr/>
            <p:nvPr/>
          </p:nvGrpSpPr>
          <p:grpSpPr>
            <a:xfrm>
              <a:off x="6989137" y="1390760"/>
              <a:ext cx="364202" cy="261610"/>
              <a:chOff x="1067481" y="1365219"/>
              <a:chExt cx="364202" cy="261610"/>
            </a:xfrm>
          </p:grpSpPr>
          <p:sp>
            <p:nvSpPr>
              <p:cNvPr id="330" name="Oval 329"/>
              <p:cNvSpPr/>
              <p:nvPr/>
            </p:nvSpPr>
            <p:spPr>
              <a:xfrm>
                <a:off x="1135304" y="1388738"/>
                <a:ext cx="225094" cy="22509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p:txBody>
          </p:sp>
          <p:sp>
            <p:nvSpPr>
              <p:cNvPr id="331" name="TextBox 330"/>
              <p:cNvSpPr txBox="1"/>
              <p:nvPr/>
            </p:nvSpPr>
            <p:spPr>
              <a:xfrm>
                <a:off x="1067481" y="1365219"/>
                <a:ext cx="36420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Myriad Pro" panose="020B0503030403020204" pitchFamily="34" charset="0"/>
                    <a:ea typeface="+mn-ea"/>
                    <a:cs typeface="+mn-cs"/>
                  </a:rPr>
                  <a:t>Cl</a:t>
                </a:r>
                <a:r>
                  <a:rPr kumimoji="0" lang="en-US" sz="11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a:t>
                </a:r>
                <a:r>
                  <a:rPr kumimoji="0" lang="en-US" sz="1200" b="1" i="0" u="none" strike="noStrike" kern="1200" cap="none" spc="0" normalizeH="0" baseline="30000" noProof="0" dirty="0">
                    <a:ln>
                      <a:noFill/>
                    </a:ln>
                    <a:solidFill>
                      <a:prstClr val="black"/>
                    </a:solidFill>
                    <a:effectLst/>
                    <a:uLnTx/>
                    <a:uFillTx/>
                    <a:latin typeface="Myriad Pro" panose="020B0503030403020204" pitchFamily="34" charset="0"/>
                    <a:ea typeface="+mn-ea"/>
                    <a:cs typeface="+mn-cs"/>
                  </a:rPr>
                  <a:t>-</a:t>
                </a:r>
              </a:p>
            </p:txBody>
          </p:sp>
        </p:grpSp>
        <p:grpSp>
          <p:nvGrpSpPr>
            <p:cNvPr id="42" name="Group 331"/>
            <p:cNvGrpSpPr/>
            <p:nvPr/>
          </p:nvGrpSpPr>
          <p:grpSpPr>
            <a:xfrm>
              <a:off x="6528802" y="1339873"/>
              <a:ext cx="364202" cy="261610"/>
              <a:chOff x="1067481" y="1365219"/>
              <a:chExt cx="364202" cy="261610"/>
            </a:xfrm>
          </p:grpSpPr>
          <p:sp>
            <p:nvSpPr>
              <p:cNvPr id="333" name="Oval 332"/>
              <p:cNvSpPr/>
              <p:nvPr/>
            </p:nvSpPr>
            <p:spPr>
              <a:xfrm>
                <a:off x="1135304" y="1388738"/>
                <a:ext cx="225094" cy="22509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p:txBody>
          </p:sp>
          <p:sp>
            <p:nvSpPr>
              <p:cNvPr id="334" name="TextBox 333"/>
              <p:cNvSpPr txBox="1"/>
              <p:nvPr/>
            </p:nvSpPr>
            <p:spPr>
              <a:xfrm>
                <a:off x="1067481" y="1365219"/>
                <a:ext cx="36420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Myriad Pro" panose="020B0503030403020204" pitchFamily="34" charset="0"/>
                    <a:ea typeface="+mn-ea"/>
                    <a:cs typeface="+mn-cs"/>
                  </a:rPr>
                  <a:t>Cl</a:t>
                </a:r>
                <a:r>
                  <a:rPr kumimoji="0" lang="en-US" sz="11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a:t>
                </a:r>
                <a:r>
                  <a:rPr kumimoji="0" lang="en-US" sz="1200" b="1" i="0" u="none" strike="noStrike" kern="1200" cap="none" spc="0" normalizeH="0" baseline="30000" noProof="0" dirty="0">
                    <a:ln>
                      <a:noFill/>
                    </a:ln>
                    <a:solidFill>
                      <a:prstClr val="black"/>
                    </a:solidFill>
                    <a:effectLst/>
                    <a:uLnTx/>
                    <a:uFillTx/>
                    <a:latin typeface="Myriad Pro" panose="020B0503030403020204" pitchFamily="34" charset="0"/>
                    <a:ea typeface="+mn-ea"/>
                    <a:cs typeface="+mn-cs"/>
                  </a:rPr>
                  <a:t>-</a:t>
                </a:r>
              </a:p>
            </p:txBody>
          </p:sp>
        </p:grpSp>
        <p:grpSp>
          <p:nvGrpSpPr>
            <p:cNvPr id="43" name="Group 352"/>
            <p:cNvGrpSpPr/>
            <p:nvPr/>
          </p:nvGrpSpPr>
          <p:grpSpPr>
            <a:xfrm>
              <a:off x="6348531" y="2075003"/>
              <a:ext cx="510756" cy="531964"/>
              <a:chOff x="6659688" y="279400"/>
              <a:chExt cx="895537" cy="1119834"/>
            </a:xfrm>
          </p:grpSpPr>
          <p:sp>
            <p:nvSpPr>
              <p:cNvPr id="354" name="AutoShape 35"/>
              <p:cNvSpPr>
                <a:spLocks noChangeArrowheads="1"/>
              </p:cNvSpPr>
              <p:nvPr/>
            </p:nvSpPr>
            <p:spPr bwMode="auto">
              <a:xfrm>
                <a:off x="7096466" y="279400"/>
                <a:ext cx="301389" cy="669742"/>
              </a:xfrm>
              <a:prstGeom prst="roundRect">
                <a:avLst>
                  <a:gd name="adj" fmla="val 28125"/>
                </a:avLst>
              </a:prstGeom>
              <a:gradFill rotWithShape="1">
                <a:gsLst>
                  <a:gs pos="0">
                    <a:srgbClr val="8064A2">
                      <a:shade val="70000"/>
                      <a:satMod val="150000"/>
                    </a:srgbClr>
                  </a:gs>
                  <a:gs pos="34000">
                    <a:srgbClr val="8064A2">
                      <a:shade val="70000"/>
                      <a:satMod val="140000"/>
                    </a:srgbClr>
                  </a:gs>
                  <a:gs pos="70000">
                    <a:srgbClr val="8064A2">
                      <a:tint val="100000"/>
                      <a:shade val="90000"/>
                      <a:satMod val="140000"/>
                    </a:srgbClr>
                  </a:gs>
                  <a:gs pos="100000">
                    <a:srgbClr val="8064A2">
                      <a:tint val="100000"/>
                      <a:shade val="100000"/>
                      <a:satMod val="100000"/>
                    </a:srgbClr>
                  </a:gs>
                </a:gsLst>
                <a:path path="circle">
                  <a:fillToRect l="100000" t="100000" r="100000" b="100000"/>
                </a:path>
              </a:gradFill>
              <a:ln w="9525" cap="flat" cmpd="sng" algn="ctr">
                <a:noFill/>
                <a:prstDash val="soli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55" name="AutoShape 35"/>
              <p:cNvSpPr>
                <a:spLocks noChangeArrowheads="1"/>
              </p:cNvSpPr>
              <p:nvPr/>
            </p:nvSpPr>
            <p:spPr bwMode="auto">
              <a:xfrm>
                <a:off x="6764866" y="279400"/>
                <a:ext cx="301389" cy="669742"/>
              </a:xfrm>
              <a:prstGeom prst="roundRect">
                <a:avLst>
                  <a:gd name="adj" fmla="val 28125"/>
                </a:avLst>
              </a:prstGeom>
              <a:gradFill rotWithShape="1">
                <a:gsLst>
                  <a:gs pos="0">
                    <a:srgbClr val="4F81BD">
                      <a:shade val="70000"/>
                      <a:satMod val="150000"/>
                    </a:srgbClr>
                  </a:gs>
                  <a:gs pos="34000">
                    <a:srgbClr val="4F81BD">
                      <a:shade val="70000"/>
                      <a:satMod val="140000"/>
                    </a:srgbClr>
                  </a:gs>
                  <a:gs pos="70000">
                    <a:srgbClr val="4F81BD">
                      <a:tint val="100000"/>
                      <a:shade val="90000"/>
                      <a:satMod val="140000"/>
                    </a:srgbClr>
                  </a:gs>
                  <a:gs pos="100000">
                    <a:srgbClr val="4F81BD">
                      <a:tint val="100000"/>
                      <a:shade val="100000"/>
                      <a:satMod val="100000"/>
                    </a:srgbClr>
                  </a:gs>
                </a:gsLst>
                <a:path path="circle">
                  <a:fillToRect l="100000" t="100000" r="100000" b="100000"/>
                </a:path>
              </a:gradFill>
              <a:ln w="9525" cap="flat" cmpd="sng" algn="ctr">
                <a:noFill/>
                <a:prstDash val="soli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56" name="Oval 38"/>
              <p:cNvSpPr>
                <a:spLocks noChangeArrowheads="1"/>
              </p:cNvSpPr>
              <p:nvPr/>
            </p:nvSpPr>
            <p:spPr bwMode="auto">
              <a:xfrm rot="4655217">
                <a:off x="6737797" y="749338"/>
                <a:ext cx="307529" cy="463748"/>
              </a:xfrm>
              <a:prstGeom prst="ellipse">
                <a:avLst/>
              </a:prstGeom>
              <a:gradFill rotWithShape="1">
                <a:gsLst>
                  <a:gs pos="0">
                    <a:srgbClr val="9BBB59">
                      <a:shade val="70000"/>
                      <a:satMod val="150000"/>
                    </a:srgbClr>
                  </a:gs>
                  <a:gs pos="34000">
                    <a:srgbClr val="9BBB59">
                      <a:shade val="70000"/>
                      <a:satMod val="140000"/>
                    </a:srgbClr>
                  </a:gs>
                  <a:gs pos="70000">
                    <a:srgbClr val="9BBB59">
                      <a:tint val="100000"/>
                      <a:shade val="90000"/>
                      <a:satMod val="140000"/>
                    </a:srgbClr>
                  </a:gs>
                  <a:gs pos="100000">
                    <a:srgbClr val="9BBB59">
                      <a:tint val="100000"/>
                      <a:shade val="100000"/>
                      <a:satMod val="100000"/>
                    </a:srgbClr>
                  </a:gs>
                </a:gsLst>
                <a:path path="circle">
                  <a:fillToRect l="100000" t="100000" r="100000" b="100000"/>
                </a:path>
              </a:gradFill>
              <a:ln>
                <a:noFill/>
                <a:headEnd/>
                <a:tailEn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9BBB59">
                    <a:shade val="30000"/>
                    <a:satMod val="130000"/>
                  </a:srgbClr>
                </a:contourClr>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57" name="Oval 356"/>
              <p:cNvSpPr/>
              <p:nvPr/>
            </p:nvSpPr>
            <p:spPr>
              <a:xfrm>
                <a:off x="6932072" y="1056845"/>
                <a:ext cx="342389" cy="342389"/>
              </a:xfrm>
              <a:prstGeom prst="ellipse">
                <a:avLst/>
              </a:prstGeom>
              <a:solidFill>
                <a:srgbClr val="CA64CC"/>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itchFamily="34" charset="0"/>
                  <a:ea typeface="ＭＳ Ｐゴシック"/>
                  <a:cs typeface="+mn-cs"/>
                </a:endParaRPr>
              </a:p>
            </p:txBody>
          </p:sp>
          <p:sp>
            <p:nvSpPr>
              <p:cNvPr id="358" name="Oval 38"/>
              <p:cNvSpPr>
                <a:spLocks noChangeArrowheads="1"/>
              </p:cNvSpPr>
              <p:nvPr/>
            </p:nvSpPr>
            <p:spPr bwMode="auto">
              <a:xfrm rot="6384521" flipH="1" flipV="1">
                <a:off x="7169586" y="767475"/>
                <a:ext cx="307529" cy="463748"/>
              </a:xfrm>
              <a:prstGeom prst="ellipse">
                <a:avLst/>
              </a:prstGeom>
              <a:gradFill rotWithShape="1">
                <a:gsLst>
                  <a:gs pos="0">
                    <a:srgbClr val="9BBB59">
                      <a:shade val="70000"/>
                      <a:satMod val="150000"/>
                    </a:srgbClr>
                  </a:gs>
                  <a:gs pos="34000">
                    <a:srgbClr val="9BBB59">
                      <a:shade val="70000"/>
                      <a:satMod val="140000"/>
                    </a:srgbClr>
                  </a:gs>
                  <a:gs pos="70000">
                    <a:srgbClr val="9BBB59">
                      <a:tint val="100000"/>
                      <a:shade val="90000"/>
                      <a:satMod val="140000"/>
                    </a:srgbClr>
                  </a:gs>
                  <a:gs pos="100000">
                    <a:srgbClr val="9BBB59">
                      <a:tint val="100000"/>
                      <a:shade val="100000"/>
                      <a:satMod val="100000"/>
                    </a:srgbClr>
                  </a:gs>
                </a:gsLst>
                <a:path path="circle">
                  <a:fillToRect l="100000" t="100000" r="100000" b="100000"/>
                </a:path>
              </a:gradFill>
              <a:ln>
                <a:noFill/>
                <a:headEnd/>
                <a:tailEn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9BBB59">
                    <a:shade val="30000"/>
                    <a:satMod val="130000"/>
                  </a:srgbClr>
                </a:contourClr>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grpSp>
        <p:cxnSp>
          <p:nvCxnSpPr>
            <p:cNvPr id="359" name="Straight Arrow Connector 358"/>
            <p:cNvCxnSpPr/>
            <p:nvPr/>
          </p:nvCxnSpPr>
          <p:spPr>
            <a:xfrm flipV="1">
              <a:off x="6590211" y="1775449"/>
              <a:ext cx="5793" cy="645205"/>
            </a:xfrm>
            <a:prstGeom prst="straightConnector1">
              <a:avLst/>
            </a:prstGeom>
            <a:noFill/>
            <a:ln>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360" name="TextBox 359"/>
            <p:cNvSpPr txBox="1"/>
            <p:nvPr/>
          </p:nvSpPr>
          <p:spPr>
            <a:xfrm>
              <a:off x="6340136" y="1889437"/>
              <a:ext cx="77412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C00000"/>
                  </a:solidFill>
                  <a:effectLst/>
                  <a:uLnTx/>
                  <a:uFillTx/>
                  <a:latin typeface="Calibri"/>
                  <a:ea typeface="+mn-ea"/>
                  <a:cs typeface="+mn-cs"/>
                </a:rPr>
                <a:t>X</a:t>
              </a:r>
            </a:p>
          </p:txBody>
        </p:sp>
        <p:sp>
          <p:nvSpPr>
            <p:cNvPr id="378" name="TextBox 377"/>
            <p:cNvSpPr txBox="1"/>
            <p:nvPr/>
          </p:nvSpPr>
          <p:spPr>
            <a:xfrm>
              <a:off x="6175641" y="4286581"/>
              <a:ext cx="1385380"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Class IV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conductance</a:t>
              </a:r>
            </a:p>
          </p:txBody>
        </p:sp>
        <p:sp>
          <p:nvSpPr>
            <p:cNvPr id="242" name="Rounded Rectangle 241"/>
            <p:cNvSpPr/>
            <p:nvPr/>
          </p:nvSpPr>
          <p:spPr>
            <a:xfrm>
              <a:off x="7745009" y="2196465"/>
              <a:ext cx="1223963" cy="1924050"/>
            </a:xfrm>
            <a:prstGeom prst="roundRect">
              <a:avLst>
                <a:gd name="adj" fmla="val 17445"/>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3" name="Rounded Rectangle 242"/>
            <p:cNvSpPr/>
            <p:nvPr/>
          </p:nvSpPr>
          <p:spPr>
            <a:xfrm>
              <a:off x="7797397" y="2267903"/>
              <a:ext cx="1133475" cy="1809750"/>
            </a:xfrm>
            <a:prstGeom prst="roundRect">
              <a:avLst>
                <a:gd name="adj" fmla="val 17445"/>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4" name="Group 179"/>
            <p:cNvGrpSpPr/>
            <p:nvPr/>
          </p:nvGrpSpPr>
          <p:grpSpPr>
            <a:xfrm>
              <a:off x="8054573" y="3380539"/>
              <a:ext cx="733425" cy="619069"/>
              <a:chOff x="1971673" y="3441499"/>
              <a:chExt cx="733425" cy="619069"/>
            </a:xfrm>
          </p:grpSpPr>
          <p:sp>
            <p:nvSpPr>
              <p:cNvPr id="181" name="Oval 180"/>
              <p:cNvSpPr/>
              <p:nvPr/>
            </p:nvSpPr>
            <p:spPr>
              <a:xfrm>
                <a:off x="1971673" y="3441499"/>
                <a:ext cx="733425" cy="619069"/>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5" name="Group 181"/>
              <p:cNvGrpSpPr/>
              <p:nvPr/>
            </p:nvGrpSpPr>
            <p:grpSpPr>
              <a:xfrm>
                <a:off x="2295525" y="3480520"/>
                <a:ext cx="147874" cy="539270"/>
                <a:chOff x="2928937" y="4375653"/>
                <a:chExt cx="185740" cy="677362"/>
              </a:xfrm>
            </p:grpSpPr>
            <p:cxnSp>
              <p:nvCxnSpPr>
                <p:cNvPr id="183" name="Straight Connector 182"/>
                <p:cNvCxnSpPr/>
                <p:nvPr/>
              </p:nvCxnSpPr>
              <p:spPr>
                <a:xfrm>
                  <a:off x="2967037" y="4788615"/>
                  <a:ext cx="107156"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2931318" y="4762257"/>
                  <a:ext cx="9144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3012280" y="4814973"/>
                  <a:ext cx="9144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3067047" y="4841331"/>
                  <a:ext cx="42864"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H="1">
                  <a:off x="3056573" y="4920405"/>
                  <a:ext cx="53339"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H="1">
                  <a:off x="3082765" y="4894047"/>
                  <a:ext cx="3191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H="1">
                  <a:off x="3016089" y="4946763"/>
                  <a:ext cx="7239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0800000">
                  <a:off x="2970845" y="4973128"/>
                  <a:ext cx="9144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2952751" y="4445961"/>
                  <a:ext cx="9144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2990851" y="4472319"/>
                  <a:ext cx="9144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3036090" y="4498677"/>
                  <a:ext cx="66677"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H="1">
                  <a:off x="3079912" y="4574382"/>
                  <a:ext cx="27617"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H="1">
                  <a:off x="3027993" y="4604109"/>
                  <a:ext cx="79535"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a:off x="2987041" y="4630467"/>
                  <a:ext cx="92869"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H="1">
                  <a:off x="3066096" y="4525035"/>
                  <a:ext cx="48581"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a:off x="2930368" y="4683183"/>
                  <a:ext cx="67624"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a:off x="2946084" y="4656825"/>
                  <a:ext cx="95248"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a:off x="2933707" y="4735899"/>
                  <a:ext cx="38095"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01" name="Freeform 200"/>
                <p:cNvSpPr/>
                <p:nvPr/>
              </p:nvSpPr>
              <p:spPr>
                <a:xfrm>
                  <a:off x="2928937" y="4436492"/>
                  <a:ext cx="185739" cy="616523"/>
                </a:xfrm>
                <a:custGeom>
                  <a:avLst/>
                  <a:gdLst>
                    <a:gd name="connsiteX0" fmla="*/ 9526 w 343043"/>
                    <a:gd name="connsiteY0" fmla="*/ 0 h 1162050"/>
                    <a:gd name="connsiteX1" fmla="*/ 338139 w 343043"/>
                    <a:gd name="connsiteY1" fmla="*/ 290513 h 1162050"/>
                    <a:gd name="connsiteX2" fmla="*/ 1 w 343043"/>
                    <a:gd name="connsiteY2" fmla="*/ 590550 h 1162050"/>
                    <a:gd name="connsiteX3" fmla="*/ 342901 w 343043"/>
                    <a:gd name="connsiteY3" fmla="*/ 857250 h 1162050"/>
                    <a:gd name="connsiteX4" fmla="*/ 33339 w 343043"/>
                    <a:gd name="connsiteY4" fmla="*/ 1162050 h 116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043" h="1162050">
                      <a:moveTo>
                        <a:pt x="9526" y="0"/>
                      </a:moveTo>
                      <a:cubicBezTo>
                        <a:pt x="174626" y="96044"/>
                        <a:pt x="339727" y="192088"/>
                        <a:pt x="338139" y="290513"/>
                      </a:cubicBezTo>
                      <a:cubicBezTo>
                        <a:pt x="336552" y="388938"/>
                        <a:pt x="-793" y="496094"/>
                        <a:pt x="1" y="590550"/>
                      </a:cubicBezTo>
                      <a:cubicBezTo>
                        <a:pt x="795" y="685006"/>
                        <a:pt x="337345" y="762000"/>
                        <a:pt x="342901" y="857250"/>
                      </a:cubicBezTo>
                      <a:cubicBezTo>
                        <a:pt x="348457" y="952500"/>
                        <a:pt x="190898" y="1057275"/>
                        <a:pt x="33339" y="116205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2" name="Freeform 201"/>
                <p:cNvSpPr/>
                <p:nvPr/>
              </p:nvSpPr>
              <p:spPr>
                <a:xfrm>
                  <a:off x="2928937" y="4375653"/>
                  <a:ext cx="185739" cy="616523"/>
                </a:xfrm>
                <a:custGeom>
                  <a:avLst/>
                  <a:gdLst>
                    <a:gd name="connsiteX0" fmla="*/ 9526 w 343043"/>
                    <a:gd name="connsiteY0" fmla="*/ 0 h 1162050"/>
                    <a:gd name="connsiteX1" fmla="*/ 338139 w 343043"/>
                    <a:gd name="connsiteY1" fmla="*/ 290513 h 1162050"/>
                    <a:gd name="connsiteX2" fmla="*/ 1 w 343043"/>
                    <a:gd name="connsiteY2" fmla="*/ 590550 h 1162050"/>
                    <a:gd name="connsiteX3" fmla="*/ 342901 w 343043"/>
                    <a:gd name="connsiteY3" fmla="*/ 857250 h 1162050"/>
                    <a:gd name="connsiteX4" fmla="*/ 33339 w 343043"/>
                    <a:gd name="connsiteY4" fmla="*/ 1162050 h 116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043" h="1162050">
                      <a:moveTo>
                        <a:pt x="9526" y="0"/>
                      </a:moveTo>
                      <a:cubicBezTo>
                        <a:pt x="174626" y="96044"/>
                        <a:pt x="339727" y="192088"/>
                        <a:pt x="338139" y="290513"/>
                      </a:cubicBezTo>
                      <a:cubicBezTo>
                        <a:pt x="336552" y="388938"/>
                        <a:pt x="-793" y="496094"/>
                        <a:pt x="1" y="590550"/>
                      </a:cubicBezTo>
                      <a:cubicBezTo>
                        <a:pt x="795" y="685006"/>
                        <a:pt x="337345" y="762000"/>
                        <a:pt x="342901" y="857250"/>
                      </a:cubicBezTo>
                      <a:cubicBezTo>
                        <a:pt x="348457" y="952500"/>
                        <a:pt x="190898" y="1057275"/>
                        <a:pt x="33339" y="116205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pic>
          <p:nvPicPr>
            <p:cNvPr id="203" name="Picture 202"/>
            <p:cNvPicPr>
              <a:picLocks noChangeAspect="1"/>
            </p:cNvPicPr>
            <p:nvPr/>
          </p:nvPicPr>
          <p:blipFill>
            <a:blip r:embed="rId3" cstate="print"/>
            <a:stretch>
              <a:fillRect/>
            </a:stretch>
          </p:blipFill>
          <p:spPr>
            <a:xfrm>
              <a:off x="7965984" y="2916435"/>
              <a:ext cx="671836" cy="488608"/>
            </a:xfrm>
            <a:prstGeom prst="rect">
              <a:avLst/>
            </a:prstGeom>
          </p:spPr>
        </p:pic>
        <p:grpSp>
          <p:nvGrpSpPr>
            <p:cNvPr id="46" name="Group 203"/>
            <p:cNvGrpSpPr/>
            <p:nvPr/>
          </p:nvGrpSpPr>
          <p:grpSpPr>
            <a:xfrm>
              <a:off x="8169306" y="2075003"/>
              <a:ext cx="510756" cy="531964"/>
              <a:chOff x="6659688" y="279400"/>
              <a:chExt cx="895537" cy="1119834"/>
            </a:xfrm>
          </p:grpSpPr>
          <p:sp>
            <p:nvSpPr>
              <p:cNvPr id="205" name="AutoShape 35"/>
              <p:cNvSpPr>
                <a:spLocks noChangeArrowheads="1"/>
              </p:cNvSpPr>
              <p:nvPr/>
            </p:nvSpPr>
            <p:spPr bwMode="auto">
              <a:xfrm>
                <a:off x="7096466" y="279400"/>
                <a:ext cx="301389" cy="669742"/>
              </a:xfrm>
              <a:prstGeom prst="roundRect">
                <a:avLst>
                  <a:gd name="adj" fmla="val 28125"/>
                </a:avLst>
              </a:prstGeom>
              <a:gradFill rotWithShape="1">
                <a:gsLst>
                  <a:gs pos="0">
                    <a:srgbClr val="8064A2">
                      <a:shade val="70000"/>
                      <a:satMod val="150000"/>
                    </a:srgbClr>
                  </a:gs>
                  <a:gs pos="34000">
                    <a:srgbClr val="8064A2">
                      <a:shade val="70000"/>
                      <a:satMod val="140000"/>
                    </a:srgbClr>
                  </a:gs>
                  <a:gs pos="70000">
                    <a:srgbClr val="8064A2">
                      <a:tint val="100000"/>
                      <a:shade val="90000"/>
                      <a:satMod val="140000"/>
                    </a:srgbClr>
                  </a:gs>
                  <a:gs pos="100000">
                    <a:srgbClr val="8064A2">
                      <a:tint val="100000"/>
                      <a:shade val="100000"/>
                      <a:satMod val="100000"/>
                    </a:srgbClr>
                  </a:gs>
                </a:gsLst>
                <a:path path="circle">
                  <a:fillToRect l="100000" t="100000" r="100000" b="100000"/>
                </a:path>
              </a:gradFill>
              <a:ln w="9525" cap="flat" cmpd="sng" algn="ctr">
                <a:noFill/>
                <a:prstDash val="soli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6" name="AutoShape 35"/>
              <p:cNvSpPr>
                <a:spLocks noChangeArrowheads="1"/>
              </p:cNvSpPr>
              <p:nvPr/>
            </p:nvSpPr>
            <p:spPr bwMode="auto">
              <a:xfrm>
                <a:off x="6764866" y="279400"/>
                <a:ext cx="301389" cy="669742"/>
              </a:xfrm>
              <a:prstGeom prst="roundRect">
                <a:avLst>
                  <a:gd name="adj" fmla="val 28125"/>
                </a:avLst>
              </a:prstGeom>
              <a:gradFill rotWithShape="1">
                <a:gsLst>
                  <a:gs pos="0">
                    <a:srgbClr val="4F81BD">
                      <a:shade val="70000"/>
                      <a:satMod val="150000"/>
                    </a:srgbClr>
                  </a:gs>
                  <a:gs pos="34000">
                    <a:srgbClr val="4F81BD">
                      <a:shade val="70000"/>
                      <a:satMod val="140000"/>
                    </a:srgbClr>
                  </a:gs>
                  <a:gs pos="70000">
                    <a:srgbClr val="4F81BD">
                      <a:tint val="100000"/>
                      <a:shade val="90000"/>
                      <a:satMod val="140000"/>
                    </a:srgbClr>
                  </a:gs>
                  <a:gs pos="100000">
                    <a:srgbClr val="4F81BD">
                      <a:tint val="100000"/>
                      <a:shade val="100000"/>
                      <a:satMod val="100000"/>
                    </a:srgbClr>
                  </a:gs>
                </a:gsLst>
                <a:path path="circle">
                  <a:fillToRect l="100000" t="100000" r="100000" b="100000"/>
                </a:path>
              </a:gradFill>
              <a:ln w="9525" cap="flat" cmpd="sng" algn="ctr">
                <a:noFill/>
                <a:prstDash val="soli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7" name="Oval 38"/>
              <p:cNvSpPr>
                <a:spLocks noChangeArrowheads="1"/>
              </p:cNvSpPr>
              <p:nvPr/>
            </p:nvSpPr>
            <p:spPr bwMode="auto">
              <a:xfrm rot="4655217">
                <a:off x="6737797" y="749338"/>
                <a:ext cx="307529" cy="463748"/>
              </a:xfrm>
              <a:prstGeom prst="ellipse">
                <a:avLst/>
              </a:prstGeom>
              <a:gradFill rotWithShape="1">
                <a:gsLst>
                  <a:gs pos="0">
                    <a:srgbClr val="9BBB59">
                      <a:shade val="70000"/>
                      <a:satMod val="150000"/>
                    </a:srgbClr>
                  </a:gs>
                  <a:gs pos="34000">
                    <a:srgbClr val="9BBB59">
                      <a:shade val="70000"/>
                      <a:satMod val="140000"/>
                    </a:srgbClr>
                  </a:gs>
                  <a:gs pos="70000">
                    <a:srgbClr val="9BBB59">
                      <a:tint val="100000"/>
                      <a:shade val="90000"/>
                      <a:satMod val="140000"/>
                    </a:srgbClr>
                  </a:gs>
                  <a:gs pos="100000">
                    <a:srgbClr val="9BBB59">
                      <a:tint val="100000"/>
                      <a:shade val="100000"/>
                      <a:satMod val="100000"/>
                    </a:srgbClr>
                  </a:gs>
                </a:gsLst>
                <a:path path="circle">
                  <a:fillToRect l="100000" t="100000" r="100000" b="100000"/>
                </a:path>
              </a:gradFill>
              <a:ln>
                <a:noFill/>
                <a:headEnd/>
                <a:tailEn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9BBB59">
                    <a:shade val="30000"/>
                    <a:satMod val="130000"/>
                  </a:srgbClr>
                </a:contourClr>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8" name="Oval 207"/>
              <p:cNvSpPr/>
              <p:nvPr/>
            </p:nvSpPr>
            <p:spPr>
              <a:xfrm>
                <a:off x="6932072" y="1056845"/>
                <a:ext cx="342389" cy="342389"/>
              </a:xfrm>
              <a:prstGeom prst="ellipse">
                <a:avLst/>
              </a:prstGeom>
              <a:solidFill>
                <a:srgbClr val="CA64CC"/>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itchFamily="34" charset="0"/>
                  <a:ea typeface="ＭＳ Ｐゴシック"/>
                  <a:cs typeface="+mn-cs"/>
                </a:endParaRPr>
              </a:p>
            </p:txBody>
          </p:sp>
          <p:sp>
            <p:nvSpPr>
              <p:cNvPr id="209" name="Oval 38"/>
              <p:cNvSpPr>
                <a:spLocks noChangeArrowheads="1"/>
              </p:cNvSpPr>
              <p:nvPr/>
            </p:nvSpPr>
            <p:spPr bwMode="auto">
              <a:xfrm rot="6384521" flipH="1" flipV="1">
                <a:off x="7169586" y="767475"/>
                <a:ext cx="307529" cy="463748"/>
              </a:xfrm>
              <a:prstGeom prst="ellipse">
                <a:avLst/>
              </a:prstGeom>
              <a:gradFill rotWithShape="1">
                <a:gsLst>
                  <a:gs pos="0">
                    <a:srgbClr val="9BBB59">
                      <a:shade val="70000"/>
                      <a:satMod val="150000"/>
                    </a:srgbClr>
                  </a:gs>
                  <a:gs pos="34000">
                    <a:srgbClr val="9BBB59">
                      <a:shade val="70000"/>
                      <a:satMod val="140000"/>
                    </a:srgbClr>
                  </a:gs>
                  <a:gs pos="70000">
                    <a:srgbClr val="9BBB59">
                      <a:tint val="100000"/>
                      <a:shade val="90000"/>
                      <a:satMod val="140000"/>
                    </a:srgbClr>
                  </a:gs>
                  <a:gs pos="100000">
                    <a:srgbClr val="9BBB59">
                      <a:tint val="100000"/>
                      <a:shade val="100000"/>
                      <a:satMod val="100000"/>
                    </a:srgbClr>
                  </a:gs>
                </a:gsLst>
                <a:path path="circle">
                  <a:fillToRect l="100000" t="100000" r="100000" b="100000"/>
                </a:path>
              </a:gradFill>
              <a:ln>
                <a:noFill/>
                <a:headEnd/>
                <a:tailEn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9BBB59">
                    <a:shade val="30000"/>
                    <a:satMod val="130000"/>
                  </a:srgbClr>
                </a:contourClr>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grpSp>
        <p:grpSp>
          <p:nvGrpSpPr>
            <p:cNvPr id="47" name="Group 363"/>
            <p:cNvGrpSpPr/>
            <p:nvPr/>
          </p:nvGrpSpPr>
          <p:grpSpPr>
            <a:xfrm>
              <a:off x="8103222" y="1775449"/>
              <a:ext cx="623415" cy="645205"/>
              <a:chOff x="3945489" y="5435600"/>
              <a:chExt cx="623415" cy="645205"/>
            </a:xfrm>
          </p:grpSpPr>
          <p:sp>
            <p:nvSpPr>
              <p:cNvPr id="365" name="Freeform 364"/>
              <p:cNvSpPr/>
              <p:nvPr/>
            </p:nvSpPr>
            <p:spPr>
              <a:xfrm rot="21325097">
                <a:off x="4243519" y="5521028"/>
                <a:ext cx="325385" cy="548626"/>
              </a:xfrm>
              <a:custGeom>
                <a:avLst/>
                <a:gdLst>
                  <a:gd name="connsiteX0" fmla="*/ 12118 w 325385"/>
                  <a:gd name="connsiteY0" fmla="*/ 973667 h 973667"/>
                  <a:gd name="connsiteX1" fmla="*/ 37518 w 325385"/>
                  <a:gd name="connsiteY1" fmla="*/ 381000 h 973667"/>
                  <a:gd name="connsiteX2" fmla="*/ 325385 w 325385"/>
                  <a:gd name="connsiteY2" fmla="*/ 0 h 973667"/>
                </a:gdLst>
                <a:ahLst/>
                <a:cxnLst>
                  <a:cxn ang="0">
                    <a:pos x="connsiteX0" y="connsiteY0"/>
                  </a:cxn>
                  <a:cxn ang="0">
                    <a:pos x="connsiteX1" y="connsiteY1"/>
                  </a:cxn>
                  <a:cxn ang="0">
                    <a:pos x="connsiteX2" y="connsiteY2"/>
                  </a:cxn>
                </a:cxnLst>
                <a:rect l="l" t="t" r="r" b="b"/>
                <a:pathLst>
                  <a:path w="325385" h="973667">
                    <a:moveTo>
                      <a:pt x="12118" y="973667"/>
                    </a:moveTo>
                    <a:cubicBezTo>
                      <a:pt x="-1288" y="758472"/>
                      <a:pt x="-14693" y="543278"/>
                      <a:pt x="37518" y="381000"/>
                    </a:cubicBezTo>
                    <a:cubicBezTo>
                      <a:pt x="89729" y="218722"/>
                      <a:pt x="207557" y="109361"/>
                      <a:pt x="325385" y="0"/>
                    </a:cubicBezTo>
                  </a:path>
                </a:pathLst>
              </a:custGeom>
              <a:noFill/>
              <a:ln>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6" name="Freeform 365"/>
              <p:cNvSpPr/>
              <p:nvPr/>
            </p:nvSpPr>
            <p:spPr>
              <a:xfrm rot="274903" flipH="1">
                <a:off x="3945489" y="5521028"/>
                <a:ext cx="325385" cy="548626"/>
              </a:xfrm>
              <a:custGeom>
                <a:avLst/>
                <a:gdLst>
                  <a:gd name="connsiteX0" fmla="*/ 12118 w 325385"/>
                  <a:gd name="connsiteY0" fmla="*/ 973667 h 973667"/>
                  <a:gd name="connsiteX1" fmla="*/ 37518 w 325385"/>
                  <a:gd name="connsiteY1" fmla="*/ 381000 h 973667"/>
                  <a:gd name="connsiteX2" fmla="*/ 325385 w 325385"/>
                  <a:gd name="connsiteY2" fmla="*/ 0 h 973667"/>
                </a:gdLst>
                <a:ahLst/>
                <a:cxnLst>
                  <a:cxn ang="0">
                    <a:pos x="connsiteX0" y="connsiteY0"/>
                  </a:cxn>
                  <a:cxn ang="0">
                    <a:pos x="connsiteX1" y="connsiteY1"/>
                  </a:cxn>
                  <a:cxn ang="0">
                    <a:pos x="connsiteX2" y="connsiteY2"/>
                  </a:cxn>
                </a:cxnLst>
                <a:rect l="l" t="t" r="r" b="b"/>
                <a:pathLst>
                  <a:path w="325385" h="973667">
                    <a:moveTo>
                      <a:pt x="12118" y="973667"/>
                    </a:moveTo>
                    <a:cubicBezTo>
                      <a:pt x="-1288" y="758472"/>
                      <a:pt x="-14693" y="543278"/>
                      <a:pt x="37518" y="381000"/>
                    </a:cubicBezTo>
                    <a:cubicBezTo>
                      <a:pt x="89729" y="218722"/>
                      <a:pt x="207557" y="109361"/>
                      <a:pt x="325385" y="0"/>
                    </a:cubicBezTo>
                  </a:path>
                </a:pathLst>
              </a:custGeom>
              <a:noFill/>
              <a:ln>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67" name="Straight Arrow Connector 366"/>
              <p:cNvCxnSpPr/>
              <p:nvPr/>
            </p:nvCxnSpPr>
            <p:spPr>
              <a:xfrm flipV="1">
                <a:off x="4253296" y="5435600"/>
                <a:ext cx="5793" cy="645205"/>
              </a:xfrm>
              <a:prstGeom prst="straightConnector1">
                <a:avLst/>
              </a:prstGeom>
              <a:noFill/>
              <a:ln>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grpSp>
        <p:grpSp>
          <p:nvGrpSpPr>
            <p:cNvPr id="48" name="Group 367"/>
            <p:cNvGrpSpPr/>
            <p:nvPr/>
          </p:nvGrpSpPr>
          <p:grpSpPr>
            <a:xfrm>
              <a:off x="8400283" y="1390760"/>
              <a:ext cx="364202" cy="261610"/>
              <a:chOff x="1067481" y="1365219"/>
              <a:chExt cx="364202" cy="261610"/>
            </a:xfrm>
          </p:grpSpPr>
          <p:sp>
            <p:nvSpPr>
              <p:cNvPr id="369" name="Oval 368"/>
              <p:cNvSpPr/>
              <p:nvPr/>
            </p:nvSpPr>
            <p:spPr>
              <a:xfrm>
                <a:off x="1135304" y="1388738"/>
                <a:ext cx="225094" cy="22509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p:txBody>
          </p:sp>
          <p:sp>
            <p:nvSpPr>
              <p:cNvPr id="370" name="TextBox 369"/>
              <p:cNvSpPr txBox="1"/>
              <p:nvPr/>
            </p:nvSpPr>
            <p:spPr>
              <a:xfrm>
                <a:off x="1067481" y="1365219"/>
                <a:ext cx="36420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Myriad Pro" panose="020B0503030403020204" pitchFamily="34" charset="0"/>
                    <a:ea typeface="+mn-ea"/>
                    <a:cs typeface="+mn-cs"/>
                  </a:rPr>
                  <a:t>Cl</a:t>
                </a:r>
                <a:r>
                  <a:rPr kumimoji="0" lang="en-US" sz="11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a:t>
                </a:r>
                <a:r>
                  <a:rPr kumimoji="0" lang="en-US" sz="1200" b="1" i="0" u="none" strike="noStrike" kern="1200" cap="none" spc="0" normalizeH="0" baseline="30000" noProof="0" dirty="0">
                    <a:ln>
                      <a:noFill/>
                    </a:ln>
                    <a:solidFill>
                      <a:prstClr val="black"/>
                    </a:solidFill>
                    <a:effectLst/>
                    <a:uLnTx/>
                    <a:uFillTx/>
                    <a:latin typeface="Myriad Pro" panose="020B0503030403020204" pitchFamily="34" charset="0"/>
                    <a:ea typeface="+mn-ea"/>
                    <a:cs typeface="+mn-cs"/>
                  </a:rPr>
                  <a:t>-</a:t>
                </a:r>
              </a:p>
            </p:txBody>
          </p:sp>
        </p:grpSp>
        <p:grpSp>
          <p:nvGrpSpPr>
            <p:cNvPr id="49" name="Group 370"/>
            <p:cNvGrpSpPr/>
            <p:nvPr/>
          </p:nvGrpSpPr>
          <p:grpSpPr>
            <a:xfrm>
              <a:off x="7939948" y="1339873"/>
              <a:ext cx="364202" cy="261610"/>
              <a:chOff x="1067481" y="1365219"/>
              <a:chExt cx="364202" cy="261610"/>
            </a:xfrm>
          </p:grpSpPr>
          <p:sp>
            <p:nvSpPr>
              <p:cNvPr id="372" name="Oval 371"/>
              <p:cNvSpPr/>
              <p:nvPr/>
            </p:nvSpPr>
            <p:spPr>
              <a:xfrm>
                <a:off x="1135304" y="1388738"/>
                <a:ext cx="225094" cy="22509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Calibri"/>
                  <a:ea typeface="+mn-ea"/>
                  <a:cs typeface="+mn-cs"/>
                </a:endParaRPr>
              </a:p>
            </p:txBody>
          </p:sp>
          <p:sp>
            <p:nvSpPr>
              <p:cNvPr id="373" name="TextBox 372"/>
              <p:cNvSpPr txBox="1"/>
              <p:nvPr/>
            </p:nvSpPr>
            <p:spPr>
              <a:xfrm>
                <a:off x="1067481" y="1365219"/>
                <a:ext cx="36420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Myriad Pro" panose="020B0503030403020204" pitchFamily="34" charset="0"/>
                    <a:ea typeface="+mn-ea"/>
                    <a:cs typeface="+mn-cs"/>
                  </a:rPr>
                  <a:t>Cl</a:t>
                </a:r>
                <a:r>
                  <a:rPr kumimoji="0" lang="en-US" sz="11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a:t>
                </a:r>
                <a:r>
                  <a:rPr kumimoji="0" lang="en-US" sz="1200" b="1" i="0" u="none" strike="noStrike" kern="1200" cap="none" spc="0" normalizeH="0" baseline="30000" noProof="0" dirty="0">
                    <a:ln>
                      <a:noFill/>
                    </a:ln>
                    <a:solidFill>
                      <a:prstClr val="black"/>
                    </a:solidFill>
                    <a:effectLst/>
                    <a:uLnTx/>
                    <a:uFillTx/>
                    <a:latin typeface="Myriad Pro" panose="020B0503030403020204" pitchFamily="34" charset="0"/>
                    <a:ea typeface="+mn-ea"/>
                    <a:cs typeface="+mn-cs"/>
                  </a:rPr>
                  <a:t>-</a:t>
                </a:r>
              </a:p>
            </p:txBody>
          </p:sp>
        </p:grpSp>
        <p:sp>
          <p:nvSpPr>
            <p:cNvPr id="379" name="TextBox 378"/>
            <p:cNvSpPr txBox="1"/>
            <p:nvPr/>
          </p:nvSpPr>
          <p:spPr>
            <a:xfrm>
              <a:off x="7855698" y="4286581"/>
              <a:ext cx="96962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Class 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quantity</a:t>
              </a:r>
            </a:p>
          </p:txBody>
        </p:sp>
      </p:grpSp>
      <p:sp>
        <p:nvSpPr>
          <p:cNvPr id="385" name="Right Brace 384"/>
          <p:cNvSpPr/>
          <p:nvPr/>
        </p:nvSpPr>
        <p:spPr>
          <a:xfrm rot="5400000">
            <a:off x="5011967" y="3105132"/>
            <a:ext cx="297042" cy="4049574"/>
          </a:xfrm>
          <a:prstGeom prst="rightBrace">
            <a:avLst>
              <a:gd name="adj1" fmla="val 71387"/>
              <a:gd name="adj2"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7" name="TextBox 386"/>
          <p:cNvSpPr txBox="1"/>
          <p:nvPr/>
        </p:nvSpPr>
        <p:spPr>
          <a:xfrm>
            <a:off x="4045390" y="5449212"/>
            <a:ext cx="248837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‘severe’ mutations</a:t>
            </a:r>
          </a:p>
        </p:txBody>
      </p:sp>
      <p:sp>
        <p:nvSpPr>
          <p:cNvPr id="389" name="TextBox 388"/>
          <p:cNvSpPr txBox="1"/>
          <p:nvPr/>
        </p:nvSpPr>
        <p:spPr>
          <a:xfrm>
            <a:off x="4100535" y="5790001"/>
            <a:ext cx="2378087"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solidFill>
                <a:effectLst/>
                <a:uLnTx/>
                <a:uFillTx/>
                <a:latin typeface="Calibri"/>
                <a:ea typeface="+mn-ea"/>
                <a:cs typeface="+mn-cs"/>
              </a:rPr>
              <a:t>pancreatic insufficiency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solidFill>
                <a:effectLst/>
                <a:uLnTx/>
                <a:uFillTx/>
                <a:latin typeface="Calibri"/>
                <a:ea typeface="+mn-ea"/>
                <a:cs typeface="+mn-cs"/>
              </a:rPr>
              <a:t>decreased survival</a:t>
            </a:r>
          </a:p>
        </p:txBody>
      </p:sp>
      <p:sp>
        <p:nvSpPr>
          <p:cNvPr id="386" name="Right Brace 385"/>
          <p:cNvSpPr/>
          <p:nvPr/>
        </p:nvSpPr>
        <p:spPr>
          <a:xfrm rot="5400000">
            <a:off x="9003779" y="3792505"/>
            <a:ext cx="297042" cy="2674829"/>
          </a:xfrm>
          <a:prstGeom prst="rightBrace">
            <a:avLst>
              <a:gd name="adj1" fmla="val 71387"/>
              <a:gd name="adj2"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8" name="TextBox 387"/>
          <p:cNvSpPr txBox="1"/>
          <p:nvPr/>
        </p:nvSpPr>
        <p:spPr>
          <a:xfrm>
            <a:off x="8040587" y="5449212"/>
            <a:ext cx="222342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‘mild’ mutations</a:t>
            </a:r>
          </a:p>
        </p:txBody>
      </p:sp>
      <p:sp>
        <p:nvSpPr>
          <p:cNvPr id="390" name="TextBox 389"/>
          <p:cNvSpPr txBox="1"/>
          <p:nvPr/>
        </p:nvSpPr>
        <p:spPr>
          <a:xfrm>
            <a:off x="8050620" y="5816762"/>
            <a:ext cx="22033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solidFill>
                <a:effectLst/>
                <a:uLnTx/>
                <a:uFillTx/>
                <a:latin typeface="Calibri"/>
                <a:ea typeface="+mn-ea"/>
                <a:cs typeface="+mn-cs"/>
              </a:rPr>
              <a:t>pancreatic sufficiency</a:t>
            </a:r>
          </a:p>
        </p:txBody>
      </p:sp>
    </p:spTree>
    <p:extLst>
      <p:ext uri="{BB962C8B-B14F-4D97-AF65-F5344CB8AC3E}">
        <p14:creationId xmlns:p14="http://schemas.microsoft.com/office/powerpoint/2010/main" val="314852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5"/>
                                        </p:tgtEl>
                                        <p:attrNameLst>
                                          <p:attrName>style.visibility</p:attrName>
                                        </p:attrNameLst>
                                      </p:cBhvr>
                                      <p:to>
                                        <p:strVal val="visible"/>
                                      </p:to>
                                    </p:set>
                                    <p:animEffect transition="in" filter="fade">
                                      <p:cBhvr>
                                        <p:cTn id="12" dur="500"/>
                                        <p:tgtEl>
                                          <p:spTgt spid="38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87"/>
                                        </p:tgtEl>
                                        <p:attrNameLst>
                                          <p:attrName>style.visibility</p:attrName>
                                        </p:attrNameLst>
                                      </p:cBhvr>
                                      <p:to>
                                        <p:strVal val="visible"/>
                                      </p:to>
                                    </p:set>
                                    <p:animEffect transition="in" filter="fade">
                                      <p:cBhvr>
                                        <p:cTn id="15" dur="500"/>
                                        <p:tgtEl>
                                          <p:spTgt spid="38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9"/>
                                        </p:tgtEl>
                                        <p:attrNameLst>
                                          <p:attrName>style.visibility</p:attrName>
                                        </p:attrNameLst>
                                      </p:cBhvr>
                                      <p:to>
                                        <p:strVal val="visible"/>
                                      </p:to>
                                    </p:set>
                                    <p:animEffect transition="in" filter="fade">
                                      <p:cBhvr>
                                        <p:cTn id="18" dur="500"/>
                                        <p:tgtEl>
                                          <p:spTgt spid="38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386"/>
                                        </p:tgtEl>
                                        <p:attrNameLst>
                                          <p:attrName>style.visibility</p:attrName>
                                        </p:attrNameLst>
                                      </p:cBhvr>
                                      <p:to>
                                        <p:strVal val="visible"/>
                                      </p:to>
                                    </p:set>
                                    <p:animEffect transition="in" filter="fade">
                                      <p:cBhvr>
                                        <p:cTn id="30" dur="500"/>
                                        <p:tgtEl>
                                          <p:spTgt spid="38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88"/>
                                        </p:tgtEl>
                                        <p:attrNameLst>
                                          <p:attrName>style.visibility</p:attrName>
                                        </p:attrNameLst>
                                      </p:cBhvr>
                                      <p:to>
                                        <p:strVal val="visible"/>
                                      </p:to>
                                    </p:set>
                                    <p:animEffect transition="in" filter="fade">
                                      <p:cBhvr>
                                        <p:cTn id="33" dur="500"/>
                                        <p:tgtEl>
                                          <p:spTgt spid="38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90"/>
                                        </p:tgtEl>
                                        <p:attrNameLst>
                                          <p:attrName>style.visibility</p:attrName>
                                        </p:attrNameLst>
                                      </p:cBhvr>
                                      <p:to>
                                        <p:strVal val="visible"/>
                                      </p:to>
                                    </p:set>
                                    <p:animEffect transition="in" filter="fade">
                                      <p:cBhvr>
                                        <p:cTn id="36" dur="500"/>
                                        <p:tgtEl>
                                          <p:spTgt spid="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85" grpId="0" animBg="1"/>
      <p:bldP spid="387" grpId="0"/>
      <p:bldP spid="389" grpId="0"/>
      <p:bldP spid="386" grpId="0" animBg="1"/>
      <p:bldP spid="388" grpId="0"/>
      <p:bldP spid="3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CF P</a:t>
            </a:r>
            <a:r>
              <a:rPr lang="en-US" b="1" spc="-10" dirty="0">
                <a:latin typeface="Arial" panose="020B0604020202020204" pitchFamily="34" charset="0"/>
                <a:cs typeface="Arial" panose="020B0604020202020204" pitchFamily="34" charset="0"/>
              </a:rPr>
              <a:t>u</a:t>
            </a:r>
            <a:r>
              <a:rPr lang="en-US" b="1" dirty="0">
                <a:latin typeface="Arial" panose="020B0604020202020204" pitchFamily="34" charset="0"/>
                <a:cs typeface="Arial" panose="020B0604020202020204" pitchFamily="34" charset="0"/>
              </a:rPr>
              <a:t>lmon</a:t>
            </a:r>
            <a:r>
              <a:rPr lang="en-US" b="1" spc="-10" dirty="0">
                <a:latin typeface="Arial" panose="020B0604020202020204" pitchFamily="34" charset="0"/>
                <a:cs typeface="Arial" panose="020B0604020202020204" pitchFamily="34" charset="0"/>
              </a:rPr>
              <a:t>a</a:t>
            </a:r>
            <a:r>
              <a:rPr lang="en-US" b="1" dirty="0">
                <a:latin typeface="Arial" panose="020B0604020202020204" pitchFamily="34" charset="0"/>
                <a:cs typeface="Arial" panose="020B0604020202020204" pitchFamily="34" charset="0"/>
              </a:rPr>
              <a:t>ry</a:t>
            </a:r>
            <a:r>
              <a:rPr lang="en-US" b="1" spc="-1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Dise</a:t>
            </a:r>
            <a:r>
              <a:rPr lang="en-US" b="1" spc="-10" dirty="0">
                <a:latin typeface="Arial" panose="020B0604020202020204" pitchFamily="34" charset="0"/>
                <a:cs typeface="Arial" panose="020B0604020202020204" pitchFamily="34" charset="0"/>
              </a:rPr>
              <a:t>a</a:t>
            </a:r>
            <a:r>
              <a:rPr lang="en-US" b="1" dirty="0">
                <a:latin typeface="Arial" panose="020B0604020202020204" pitchFamily="34" charset="0"/>
                <a:cs typeface="Arial" panose="020B0604020202020204" pitchFamily="34" charset="0"/>
              </a:rPr>
              <a:t>se</a:t>
            </a:r>
            <a:r>
              <a:rPr lang="en-US" b="1" spc="2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Pro</a:t>
            </a:r>
            <a:r>
              <a:rPr lang="en-US" b="1" spc="-10" dirty="0">
                <a:latin typeface="Arial" panose="020B0604020202020204" pitchFamily="34" charset="0"/>
                <a:cs typeface="Arial" panose="020B0604020202020204" pitchFamily="34" charset="0"/>
              </a:rPr>
              <a:t>g</a:t>
            </a:r>
            <a:r>
              <a:rPr lang="en-US" b="1" dirty="0">
                <a:latin typeface="Arial" panose="020B0604020202020204" pitchFamily="34" charset="0"/>
                <a:cs typeface="Arial" panose="020B0604020202020204" pitchFamily="34" charset="0"/>
              </a:rPr>
              <a:t>ression</a:t>
            </a:r>
          </a:p>
        </p:txBody>
      </p:sp>
      <p:sp>
        <p:nvSpPr>
          <p:cNvPr id="4" name="object 3"/>
          <p:cNvSpPr>
            <a:spLocks noGrp="1"/>
          </p:cNvSpPr>
          <p:nvPr>
            <p:ph idx="1"/>
          </p:nvPr>
        </p:nvSpPr>
        <p:spPr>
          <a:prstGeom prst="rect">
            <a:avLst/>
          </a:prstGeom>
          <a:blipFill>
            <a:blip r:embed="rId2" cstate="print"/>
            <a:stretch>
              <a:fillRect/>
            </a:stretch>
          </a:blipFill>
          <a:ln>
            <a:noFill/>
          </a:ln>
        </p:spPr>
        <p:txBody>
          <a:bodyPr wrap="square" lIns="0" tIns="0" rIns="0" bIns="0" rtlCol="0"/>
          <a:lstStyle/>
          <a:p>
            <a:pPr marL="0" indent="0">
              <a:buNone/>
            </a:pP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8730"/>
            <a:ext cx="137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29271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0500"/>
            <a:ext cx="8229600" cy="1143000"/>
          </a:xfrm>
        </p:spPr>
        <p:txBody>
          <a:bodyPr>
            <a:normAutofit/>
          </a:bodyPr>
          <a:lstStyle/>
          <a:p>
            <a:r>
              <a:rPr lang="en-US" sz="5400" b="1" dirty="0" smtClean="0">
                <a:latin typeface="Arial" panose="020B0604020202020204" pitchFamily="34" charset="0"/>
                <a:cs typeface="Arial" panose="020B0604020202020204" pitchFamily="34" charset="0"/>
              </a:rPr>
              <a:t>“Microbiology”</a:t>
            </a:r>
            <a:endParaRPr lang="en-US" sz="5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35024" y="1545052"/>
            <a:ext cx="9073516" cy="4391691"/>
          </a:xfrm>
        </p:spPr>
        <p:txBody>
          <a:bodyPr>
            <a:noAutofit/>
          </a:bodyPr>
          <a:lstStyle/>
          <a:p>
            <a:r>
              <a:rPr lang="en-US" dirty="0" smtClean="0">
                <a:latin typeface="Arial" panose="020B0604020202020204" pitchFamily="34" charset="0"/>
                <a:cs typeface="Arial" panose="020B0604020202020204" pitchFamily="34" charset="0"/>
              </a:rPr>
              <a:t>Clinical microbiology</a:t>
            </a:r>
          </a:p>
          <a:p>
            <a:pPr lvl="1">
              <a:buFont typeface="Arial" pitchFamily="34" charset="0"/>
              <a:buChar char="·"/>
            </a:pPr>
            <a:r>
              <a:rPr lang="en-US" sz="3200" dirty="0" smtClean="0">
                <a:latin typeface="Arial" panose="020B0604020202020204" pitchFamily="34" charset="0"/>
                <a:cs typeface="Arial" panose="020B0604020202020204" pitchFamily="34" charset="0"/>
              </a:rPr>
              <a:t>detection &amp; identification of microbes</a:t>
            </a:r>
          </a:p>
          <a:p>
            <a:pPr lvl="1">
              <a:buFont typeface="Arial" pitchFamily="34" charset="0"/>
              <a:buChar char="·"/>
            </a:pPr>
            <a:r>
              <a:rPr lang="en-US" sz="3200" dirty="0" smtClean="0">
                <a:latin typeface="Arial" panose="020B0604020202020204" pitchFamily="34" charset="0"/>
                <a:cs typeface="Arial" panose="020B0604020202020204" pitchFamily="34" charset="0"/>
              </a:rPr>
              <a:t>microbial taxonomy / nomenclature</a:t>
            </a:r>
          </a:p>
          <a:p>
            <a:pPr lvl="1">
              <a:buFont typeface="Arial" pitchFamily="34" charset="0"/>
              <a:buChar char="·"/>
            </a:pPr>
            <a:r>
              <a:rPr lang="en-US" sz="3200" dirty="0" smtClean="0">
                <a:latin typeface="Arial" panose="020B0604020202020204" pitchFamily="34" charset="0"/>
                <a:cs typeface="Arial" panose="020B0604020202020204" pitchFamily="34" charset="0"/>
              </a:rPr>
              <a:t>antimicrobial susceptibility testing</a:t>
            </a:r>
          </a:p>
          <a:p>
            <a:r>
              <a:rPr lang="en-US" dirty="0" smtClean="0">
                <a:latin typeface="Arial" panose="020B0604020202020204" pitchFamily="34" charset="0"/>
                <a:cs typeface="Arial" panose="020B0604020202020204" pitchFamily="34" charset="0"/>
              </a:rPr>
              <a:t>Infectious diseases</a:t>
            </a:r>
          </a:p>
          <a:p>
            <a:pPr lvl="1">
              <a:buFont typeface="Arial" pitchFamily="34" charset="0"/>
              <a:buChar char="∙"/>
            </a:pPr>
            <a:r>
              <a:rPr lang="en-US" sz="3200" dirty="0" smtClean="0">
                <a:latin typeface="Arial" panose="020B0604020202020204" pitchFamily="34" charset="0"/>
                <a:cs typeface="Arial" panose="020B0604020202020204" pitchFamily="34" charset="0"/>
              </a:rPr>
              <a:t>diagnosis and treatment of infection</a:t>
            </a:r>
          </a:p>
          <a:p>
            <a:pPr lvl="1">
              <a:buFont typeface="Arial" pitchFamily="34" charset="0"/>
              <a:buChar char="∙"/>
            </a:pPr>
            <a:r>
              <a:rPr lang="en-US" sz="3200" dirty="0" smtClean="0">
                <a:latin typeface="Arial" panose="020B0604020202020204" pitchFamily="34" charset="0"/>
                <a:cs typeface="Arial" panose="020B0604020202020204" pitchFamily="34" charset="0"/>
              </a:rPr>
              <a:t>pathophysiology of infection</a:t>
            </a:r>
          </a:p>
          <a:p>
            <a:pPr lvl="1">
              <a:buFont typeface="Arial" pitchFamily="34" charset="0"/>
              <a:buChar char="∙"/>
            </a:pPr>
            <a:r>
              <a:rPr lang="en-US" sz="3200" dirty="0" smtClean="0">
                <a:latin typeface="Arial" panose="020B0604020202020204" pitchFamily="34" charset="0"/>
                <a:cs typeface="Arial" panose="020B0604020202020204" pitchFamily="34" charset="0"/>
              </a:rPr>
              <a:t>outcomes of infection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 y="148988"/>
            <a:ext cx="137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5758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009" y="286603"/>
            <a:ext cx="10972800" cy="1143000"/>
          </a:xfrm>
        </p:spPr>
        <p:txBody>
          <a:bodyPr>
            <a:normAutofit/>
          </a:bodyPr>
          <a:lstStyle/>
          <a:p>
            <a:r>
              <a:rPr lang="en-US" sz="4400" b="1" dirty="0" smtClean="0">
                <a:latin typeface="Arial" panose="020B0604020202020204" pitchFamily="34" charset="0"/>
                <a:cs typeface="Arial" panose="020B0604020202020204" pitchFamily="34" charset="0"/>
              </a:rPr>
              <a:t>Infection Prevalence By Age</a:t>
            </a:r>
            <a:endParaRPr lang="en-US" sz="44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805"/>
          <a:stretch/>
        </p:blipFill>
        <p:spPr>
          <a:xfrm>
            <a:off x="1951630" y="1739296"/>
            <a:ext cx="8434316" cy="4661504"/>
          </a:xfrm>
          <a:prstGeom prst="rect">
            <a:avLst/>
          </a:prstGeom>
        </p:spPr>
      </p:pic>
      <p:sp>
        <p:nvSpPr>
          <p:cNvPr id="5" name="Rectangle 4"/>
          <p:cNvSpPr/>
          <p:nvPr/>
        </p:nvSpPr>
        <p:spPr>
          <a:xfrm>
            <a:off x="987188" y="3098951"/>
            <a:ext cx="1196454" cy="923330"/>
          </a:xfrm>
          <a:prstGeom prst="rect">
            <a:avLst/>
          </a:prstGeom>
        </p:spPr>
        <p:txBody>
          <a:bodyPr wrap="square">
            <a:spAutoFit/>
          </a:bodyPr>
          <a:lstStyle/>
          <a:p>
            <a:pPr algn="ctr"/>
            <a:r>
              <a:rPr lang="en-US" dirty="0">
                <a:solidFill>
                  <a:prstClr val="white"/>
                </a:solidFill>
                <a:latin typeface="Arial Narrow" panose="020B0606020202030204" pitchFamily="34" charset="0"/>
              </a:rPr>
              <a:t>People</a:t>
            </a:r>
          </a:p>
          <a:p>
            <a:pPr algn="ctr"/>
            <a:r>
              <a:rPr lang="en-US" dirty="0">
                <a:solidFill>
                  <a:prstClr val="white"/>
                </a:solidFill>
                <a:latin typeface="Arial Narrow" panose="020B0606020202030204" pitchFamily="34" charset="0"/>
              </a:rPr>
              <a:t>with</a:t>
            </a:r>
          </a:p>
          <a:p>
            <a:pPr algn="ctr"/>
            <a:r>
              <a:rPr lang="en-US" dirty="0">
                <a:solidFill>
                  <a:prstClr val="white"/>
                </a:solidFill>
                <a:latin typeface="Arial Narrow" panose="020B0606020202030204" pitchFamily="34" charset="0"/>
              </a:rPr>
              <a:t>CF</a:t>
            </a:r>
          </a:p>
        </p:txBody>
      </p:sp>
      <p:sp>
        <p:nvSpPr>
          <p:cNvPr id="6" name="Rectangle 5"/>
          <p:cNvSpPr/>
          <p:nvPr/>
        </p:nvSpPr>
        <p:spPr>
          <a:xfrm>
            <a:off x="7390686" y="6537278"/>
            <a:ext cx="4801314" cy="307777"/>
          </a:xfrm>
          <a:prstGeom prst="rect">
            <a:avLst/>
          </a:prstGeom>
        </p:spPr>
        <p:txBody>
          <a:bodyPr wrap="none">
            <a:spAutoFit/>
          </a:bodyPr>
          <a:lstStyle/>
          <a:p>
            <a:r>
              <a:rPr lang="en-US" sz="1400" dirty="0">
                <a:solidFill>
                  <a:schemeClr val="bg1"/>
                </a:solidFill>
                <a:latin typeface="Arial" panose="020B0604020202020204" pitchFamily="34" charset="0"/>
                <a:cs typeface="Arial" panose="020B0604020202020204" pitchFamily="34" charset="0"/>
              </a:rPr>
              <a:t>Annual Data Report </a:t>
            </a:r>
            <a:r>
              <a:rPr lang="en-US" sz="1400" dirty="0" smtClean="0">
                <a:solidFill>
                  <a:schemeClr val="bg1"/>
                </a:solidFill>
                <a:latin typeface="Arial" panose="020B0604020202020204" pitchFamily="34" charset="0"/>
                <a:cs typeface="Arial" panose="020B0604020202020204" pitchFamily="34" charset="0"/>
              </a:rPr>
              <a:t>2016, </a:t>
            </a:r>
            <a:r>
              <a:rPr lang="en-US" sz="1400" dirty="0">
                <a:solidFill>
                  <a:schemeClr val="bg1"/>
                </a:solidFill>
                <a:latin typeface="Arial" panose="020B0604020202020204" pitchFamily="34" charset="0"/>
                <a:cs typeface="Arial" panose="020B0604020202020204" pitchFamily="34" charset="0"/>
              </a:rPr>
              <a:t>CF Foundation Patient Registry</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7032"/>
            <a:ext cx="137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4800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ymposium blue b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solidFill>
              <a:schemeClr val="bg1"/>
            </a:solidFill>
          </a:defRPr>
        </a:defPPr>
      </a:lstStyle>
    </a:txDef>
  </a:objectDefaults>
  <a:extraClrSchemeLst/>
  <a:extLst>
    <a:ext uri="{05A4C25C-085E-4340-85A3-A5531E510DB2}">
      <thm15:themeFamily xmlns:thm15="http://schemas.microsoft.com/office/thememl/2012/main" name="symposium blue back" id="{C0AA0DBC-1618-4483-ADBE-59CCEB1033DF}" vid="{1198B58B-2A29-42F0-AA2E-945078D97D6A}"/>
    </a:ext>
  </a:extLst>
</a:theme>
</file>

<file path=ppt/theme/theme2.xml><?xml version="1.0" encoding="utf-8"?>
<a:theme xmlns:a="http://schemas.openxmlformats.org/drawingml/2006/main" name="Flume blu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smtClean="0">
            <a:solidFill>
              <a:schemeClr val="bg1"/>
            </a:solidFill>
          </a:defRPr>
        </a:defPPr>
      </a:lstStyle>
    </a:txDef>
  </a:objectDefaults>
  <a:extraClrSchemeLst/>
  <a:extLst>
    <a:ext uri="{05A4C25C-085E-4340-85A3-A5531E510DB2}">
      <thm15:themeFamily xmlns:thm15="http://schemas.microsoft.com/office/thememl/2012/main" name="Flume_plenary_100116" id="{99EB6566-0208-4F81-AD87-89C0803AF480}" vid="{3FDC7DED-F501-41F8-9ED3-3A6AB8F07E4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827</TotalTime>
  <Words>2321</Words>
  <Application>Microsoft Office PowerPoint</Application>
  <PresentationFormat>Widescreen</PresentationFormat>
  <Paragraphs>513</Paragraphs>
  <Slides>37</Slides>
  <Notes>15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37</vt:i4>
      </vt:variant>
    </vt:vector>
  </HeadingPairs>
  <TitlesOfParts>
    <vt:vector size="49" baseType="lpstr">
      <vt:lpstr>MS PGothic</vt:lpstr>
      <vt:lpstr>MS PGothic</vt:lpstr>
      <vt:lpstr>Arial</vt:lpstr>
      <vt:lpstr>Arial Narrow</vt:lpstr>
      <vt:lpstr>Calibri</vt:lpstr>
      <vt:lpstr>Myriad Pro</vt:lpstr>
      <vt:lpstr>Times</vt:lpstr>
      <vt:lpstr>Times New Roman</vt:lpstr>
      <vt:lpstr>Wingdings</vt:lpstr>
      <vt:lpstr>游ゴシック</vt:lpstr>
      <vt:lpstr>symposium blue back</vt:lpstr>
      <vt:lpstr>Flume blue template</vt:lpstr>
      <vt:lpstr>Pseudomonas Infection – Detection, Approach and Management</vt:lpstr>
      <vt:lpstr>Samya Nasr, M.D., C.P.I.  Professor of Pediatrics Director, Cystic Fibrosis Center President, Michigan Thoracic Society Coordinator, State of Michigan CF NBS Program University of Michigan Medical School Ann Arbor, Michigan, USA </vt:lpstr>
      <vt:lpstr>Overview</vt:lpstr>
      <vt:lpstr>Introduction- Our Dream</vt:lpstr>
      <vt:lpstr>Where we started </vt:lpstr>
      <vt:lpstr>Where we are now: CF is Not One Genetic Disorder CFTR mutation classes</vt:lpstr>
      <vt:lpstr>CF Pulmonary Disease Progression</vt:lpstr>
      <vt:lpstr>“Microbiology”</vt:lpstr>
      <vt:lpstr>Infection Prevalence By Age</vt:lpstr>
      <vt:lpstr>DETECTION</vt:lpstr>
      <vt:lpstr>“The Pre-Pseudomonas Era” milestones</vt:lpstr>
      <vt:lpstr>The Pseudomonas Era (1975 – 2005) </vt:lpstr>
      <vt:lpstr>The Pseudomonas Era” milestones</vt:lpstr>
      <vt:lpstr>The Pseudomonas 2.0 Era (2005 – present) </vt:lpstr>
      <vt:lpstr> Impact Of Mucoid Phenotype</vt:lpstr>
      <vt:lpstr>P. aeruginosa biology e.g., mucoidy / adaptation to CF airways</vt:lpstr>
      <vt:lpstr>Pseudomonas adaptation to CF airways</vt:lpstr>
      <vt:lpstr>Mucociliary clearance and obstruction</vt:lpstr>
      <vt:lpstr>Goals of Therapy for CF Airway Disease</vt:lpstr>
      <vt:lpstr>Management</vt:lpstr>
      <vt:lpstr>CF Respiratory Disease Pathways </vt:lpstr>
      <vt:lpstr>Therapies That Treat The Primary Defect</vt:lpstr>
      <vt:lpstr>Therapies That Treat Downstream Effects</vt:lpstr>
      <vt:lpstr>Targeting Mucociliary Clearance</vt:lpstr>
      <vt:lpstr>Targeting Infection</vt:lpstr>
      <vt:lpstr>Targeting Inflammation</vt:lpstr>
      <vt:lpstr>Advances in Anti-microbial Therapies</vt:lpstr>
      <vt:lpstr>Treating CF Lung Infection</vt:lpstr>
      <vt:lpstr>Treating CF Lung Infection</vt:lpstr>
      <vt:lpstr>Further Change CF</vt:lpstr>
      <vt:lpstr>Inhaled antibiotics </vt:lpstr>
      <vt:lpstr>Advances in Antibiotics to Treat Pseudomonas aeruginosa (Pa)</vt:lpstr>
      <vt:lpstr>CF Pulmonary Guidelines</vt:lpstr>
      <vt:lpstr>Eradicative Approach to Early             P aeruginosa CF Lung Infection</vt:lpstr>
      <vt:lpstr>Beyond Pseudomonas:  Developing Therapies For Other Emerging Pathogens</vt:lpstr>
      <vt:lpstr>Summary of Current Treatment CFTR to CF – numerous targets</vt:lpstr>
      <vt:lpstr>THANK YOU</vt:lpstr>
    </vt:vector>
  </TitlesOfParts>
  <Company>University of Michigan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Pseudomonas Infection – Detection, Approach and Management</dc:title>
  <dc:creator>Nasr, Samya (samya)</dc:creator>
  <cp:lastModifiedBy>Nasr, Samya (samya)</cp:lastModifiedBy>
  <cp:revision>65</cp:revision>
  <dcterms:created xsi:type="dcterms:W3CDTF">2018-02-11T01:05:20Z</dcterms:created>
  <dcterms:modified xsi:type="dcterms:W3CDTF">2018-03-12T11:19:35Z</dcterms:modified>
</cp:coreProperties>
</file>