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2" r:id="rId5"/>
  </p:sldMasterIdLst>
  <p:notesMasterIdLst>
    <p:notesMasterId r:id="rId30"/>
  </p:notesMasterIdLst>
  <p:sldIdLst>
    <p:sldId id="256" r:id="rId6"/>
    <p:sldId id="301" r:id="rId7"/>
    <p:sldId id="300" r:id="rId8"/>
    <p:sldId id="310" r:id="rId9"/>
    <p:sldId id="302" r:id="rId10"/>
    <p:sldId id="303" r:id="rId11"/>
    <p:sldId id="307" r:id="rId12"/>
    <p:sldId id="304" r:id="rId13"/>
    <p:sldId id="308" r:id="rId14"/>
    <p:sldId id="305" r:id="rId15"/>
    <p:sldId id="311" r:id="rId16"/>
    <p:sldId id="309" r:id="rId17"/>
    <p:sldId id="312" r:id="rId18"/>
    <p:sldId id="315" r:id="rId19"/>
    <p:sldId id="317" r:id="rId20"/>
    <p:sldId id="325" r:id="rId21"/>
    <p:sldId id="306" r:id="rId22"/>
    <p:sldId id="318" r:id="rId23"/>
    <p:sldId id="323" r:id="rId24"/>
    <p:sldId id="320" r:id="rId25"/>
    <p:sldId id="321" r:id="rId26"/>
    <p:sldId id="324" r:id="rId27"/>
    <p:sldId id="319" r:id="rId28"/>
    <p:sldId id="299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ah Awad" initials="SA" lastIdx="1" clrIdx="0">
    <p:extLst>
      <p:ext uri="{19B8F6BF-5375-455C-9EA6-DF929625EA0E}">
        <p15:presenceInfo xmlns:p15="http://schemas.microsoft.com/office/powerpoint/2012/main" userId="354cae4b68a2dcc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33FF"/>
    <a:srgbClr val="004A99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BBC836-4F11-4D26-96FE-A4240F9C9799}" v="1" dt="2019-03-17T03:14:00.8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76809" autoAdjust="0"/>
  </p:normalViewPr>
  <p:slideViewPr>
    <p:cSldViewPr>
      <p:cViewPr varScale="1">
        <p:scale>
          <a:sx n="55" d="100"/>
          <a:sy n="55" d="100"/>
        </p:scale>
        <p:origin x="18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4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h Awad" userId="354cae4b68a2dcc1" providerId="LiveId" clId="{58BBC836-4F11-4D26-96FE-A4240F9C9799}"/>
    <pc:docChg chg="modSld">
      <pc:chgData name="Samah Awad" userId="354cae4b68a2dcc1" providerId="LiveId" clId="{58BBC836-4F11-4D26-96FE-A4240F9C9799}" dt="2019-03-17T03:14:15.766" v="5" actId="1076"/>
      <pc:docMkLst>
        <pc:docMk/>
      </pc:docMkLst>
      <pc:sldChg chg="addSp delSp modSp">
        <pc:chgData name="Samah Awad" userId="354cae4b68a2dcc1" providerId="LiveId" clId="{58BBC836-4F11-4D26-96FE-A4240F9C9799}" dt="2019-03-17T03:14:15.766" v="5" actId="1076"/>
        <pc:sldMkLst>
          <pc:docMk/>
          <pc:sldMk cId="1548257694" sldId="322"/>
        </pc:sldMkLst>
        <pc:spChg chg="del">
          <ac:chgData name="Samah Awad" userId="354cae4b68a2dcc1" providerId="LiveId" clId="{58BBC836-4F11-4D26-96FE-A4240F9C9799}" dt="2019-03-17T03:14:00.778" v="0"/>
          <ac:spMkLst>
            <pc:docMk/>
            <pc:sldMk cId="1548257694" sldId="322"/>
            <ac:spMk id="3" creationId="{B9FD11D8-C26A-4FC6-970B-3DFDD7D12327}"/>
          </ac:spMkLst>
        </pc:spChg>
        <pc:picChg chg="add mod">
          <ac:chgData name="Samah Awad" userId="354cae4b68a2dcc1" providerId="LiveId" clId="{58BBC836-4F11-4D26-96FE-A4240F9C9799}" dt="2019-03-17T03:14:15.766" v="5" actId="1076"/>
          <ac:picMkLst>
            <pc:docMk/>
            <pc:sldMk cId="1548257694" sldId="322"/>
            <ac:picMk id="1026" creationId="{CA4D67AE-1C80-4926-8D14-7604DDC2CA8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669A3-9E0C-4A96-961E-FFA9657F7D2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C0EB4-430F-463D-B6CC-6E8752CB0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44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Jordan relatively a small country , almost landlocked with a population of 10 million as of 2019</a:t>
            </a:r>
          </a:p>
          <a:p>
            <a:endParaRPr lang="en-US" dirty="0"/>
          </a:p>
          <a:p>
            <a:r>
              <a:rPr lang="en-US" dirty="0"/>
              <a:t>Jordan has been referred to as  oasis of stability in the turbulent region </a:t>
            </a:r>
          </a:p>
          <a:p>
            <a:endParaRPr lang="en-US" dirty="0"/>
          </a:p>
          <a:p>
            <a:r>
              <a:rPr lang="en-US" dirty="0"/>
              <a:t>Jordan is classified as a country of high human development , with an upper middle income economy </a:t>
            </a:r>
          </a:p>
          <a:p>
            <a:endParaRPr lang="en-US" dirty="0"/>
          </a:p>
          <a:p>
            <a:r>
              <a:rPr lang="en-US" dirty="0"/>
              <a:t>The country is </a:t>
            </a:r>
            <a:r>
              <a:rPr lang="en-US" b="1" dirty="0"/>
              <a:t>a major tourist destination</a:t>
            </a:r>
            <a:r>
              <a:rPr lang="en-US" dirty="0"/>
              <a:t>, it attracts </a:t>
            </a:r>
            <a:r>
              <a:rPr lang="en-US" b="1" dirty="0"/>
              <a:t>medical tourism</a:t>
            </a:r>
            <a:r>
              <a:rPr lang="en-US" dirty="0"/>
              <a:t> due to its well developed health sector. </a:t>
            </a:r>
          </a:p>
          <a:p>
            <a:endParaRPr lang="en-US" dirty="0"/>
          </a:p>
          <a:p>
            <a:r>
              <a:rPr lang="en-US" dirty="0"/>
              <a:t>The capital of Jordan is Amman, the second large city is Irbid with a population of 1, 800, 000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C0EB4-430F-463D-B6CC-6E8752CB0E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53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C0EB4-430F-463D-B6CC-6E8752CB0E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42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established an non </a:t>
            </a:r>
            <a:r>
              <a:rPr lang="en-US" dirty="0" err="1"/>
              <a:t>prophit</a:t>
            </a:r>
            <a:r>
              <a:rPr lang="en-US" dirty="0"/>
              <a:t> organization related to the ministry of health 14 months ago </a:t>
            </a:r>
          </a:p>
          <a:p>
            <a:r>
              <a:rPr lang="en-US" dirty="0"/>
              <a:t>With the aim of helping patients with CF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C0EB4-430F-463D-B6CC-6E8752CB0E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22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C0EB4-430F-463D-B6CC-6E8752CB0E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47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Aimed to 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Sequencing of the entire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CFTR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 (including intron and promoter regions; MIM: 602421) in patients/cases with clinically diagnosed (or unconfirmed clinical diagnosis of cystic fibrosis (CF) in countries / regions where there is limited access to reliable sweat testing or newborn screening) in whom a CF-causing variants (henceforward mutations) were not detected in one or both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CFTR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alleles.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C0EB4-430F-463D-B6CC-6E8752CB0E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02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25 out of 88 </a:t>
            </a:r>
          </a:p>
          <a:p>
            <a:r>
              <a:rPr lang="en-US" dirty="0"/>
              <a:t>5 homozygous for F508 del</a:t>
            </a:r>
          </a:p>
          <a:p>
            <a:r>
              <a:rPr lang="en-US" dirty="0"/>
              <a:t>3 heterozygous for F508 del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C0EB4-430F-463D-B6CC-6E8752CB0E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54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C0EB4-430F-463D-B6CC-6E8752CB0E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918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C0EB4-430F-463D-B6CC-6E8752CB0E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13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admissions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C0EB4-430F-463D-B6CC-6E8752CB0E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75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IV antibiotics </a:t>
            </a:r>
          </a:p>
          <a:p>
            <a:r>
              <a:rPr lang="en-US" dirty="0"/>
              <a:t>Colonized with pseudomonas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C0EB4-430F-463D-B6CC-6E8752CB0E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11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the road looks long for CF care in Jordan </a:t>
            </a:r>
          </a:p>
          <a:p>
            <a:r>
              <a:rPr lang="en-US" dirty="0"/>
              <a:t>Hopefully with the collaborations with CF foundations and dedicated people around the world we could make progress in the quality of care provided for </a:t>
            </a:r>
            <a:r>
              <a:rPr lang="en-US" dirty="0" err="1"/>
              <a:t>cf</a:t>
            </a:r>
            <a:r>
              <a:rPr lang="en-US" dirty="0"/>
              <a:t> patients Jordan </a:t>
            </a:r>
          </a:p>
          <a:p>
            <a:r>
              <a:rPr lang="en-US" dirty="0"/>
              <a:t>And reach the light at the end of the tunnel.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C0EB4-430F-463D-B6CC-6E8752CB0E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77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Jordan was ranked by the World Bank to be  the number one medical tourism provider in the Arab region and among the top 5 in the world as well as being the top medical tourism destination in the Middle East and Africa.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highly skilled, educated and multilingual labor force, as well as internationally accredited hospitals equipped with the latest machinery and technologies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There are 78 hospitals in Jordan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C0EB4-430F-463D-B6CC-6E8752CB0E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0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Royal Medical Services 11 (RMS)</a:t>
            </a:r>
          </a:p>
          <a:p>
            <a:r>
              <a:rPr lang="en-US" sz="1200" dirty="0"/>
              <a:t>Ministry of Health 34 </a:t>
            </a:r>
          </a:p>
          <a:p>
            <a:r>
              <a:rPr lang="en-US" sz="1200" dirty="0"/>
              <a:t>University Hospitals 2 </a:t>
            </a:r>
          </a:p>
          <a:p>
            <a:r>
              <a:rPr lang="en-US" sz="1200" dirty="0"/>
              <a:t>Private sector hospitals 34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C0EB4-430F-463D-B6CC-6E8752CB0E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8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C0EB4-430F-463D-B6CC-6E8752CB0E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83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C0EB4-430F-463D-B6CC-6E8752CB0E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24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C0EB4-430F-463D-B6CC-6E8752CB0E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66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Unfortunately CF gets little portion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C0EB4-430F-463D-B6CC-6E8752CB0E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76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quantitative pilocarpine iontophoresis remains the standard test for diagnosing cystic fibrosis which is lacking in all the hospitals of the MOH and UH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sweat is collected in 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Macroduct</a:t>
            </a:r>
            <a:r>
              <a:rPr lang="en-US" sz="1200" b="1" i="0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coil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minimum sample volume is 15 microliters (µL).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 methods include direct application of the chloride electrode to the skin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C0EB4-430F-463D-B6CC-6E8752CB0E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91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Eradication of pseudomonas  and maintenance of lung health for colonized patient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C0EB4-430F-463D-B6CC-6E8752CB0E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24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Blue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BlueHead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 cstate="print"/>
          <a:srcRect t="17349" b="26298"/>
          <a:stretch>
            <a:fillRect/>
          </a:stretch>
        </p:blipFill>
        <p:spPr bwMode="auto">
          <a:xfrm>
            <a:off x="2286000" y="235859"/>
            <a:ext cx="4533900" cy="1700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4243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10FB-EA49-4EDC-9507-881B5523C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BlueHeader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484314"/>
            <a:ext cx="8128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090BB-BAEC-4579-A370-1ED918804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9A819-8038-4463-8985-7DB2CDA42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BlueHeader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447800"/>
            <a:ext cx="81280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602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604A7-EF73-48CE-9062-0DC2836C0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Blue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BlueHead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 cstate="print"/>
          <a:srcRect t="17349" b="26298"/>
          <a:stretch>
            <a:fillRect/>
          </a:stretch>
        </p:blipFill>
        <p:spPr bwMode="auto">
          <a:xfrm>
            <a:off x="2286000" y="235859"/>
            <a:ext cx="4533900" cy="1700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CDFC2-D22E-44D6-95CE-94B4723B0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 descr="BlueHeader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481139"/>
            <a:ext cx="8128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9F9E9-B73A-4F99-9CBD-94BCD0BFD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 descr="BlueHeader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447800"/>
            <a:ext cx="81280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5E91A-D501-4C9E-A7D1-7C8DD3544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BlueHeader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473200"/>
            <a:ext cx="81280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C8421-7BA9-4A4E-A44B-1CB8F1E1B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A651-8447-4C12-A1D8-C965750A1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7C65A-A1DE-4D82-AE73-79D83D263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26E83-1C74-44D5-934B-9D0AFBE49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0000">
              <a:schemeClr val="bg1"/>
            </a:gs>
            <a:gs pos="100000">
              <a:schemeClr val="accent2">
                <a:gamma/>
                <a:shade val="46275"/>
                <a:invGamma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1AEE54-1A1E-477D-925D-72A9A23E9ABA}" type="datetimeFigureOut">
              <a:rPr lang="en-US"/>
              <a:pPr>
                <a:defRPr/>
              </a:pPr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73CED2-A7C4-4AE4-8FFB-3F399F0C4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19" descr="BlueHead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180138"/>
            <a:ext cx="9144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4" name="Group 421"/>
          <p:cNvGrpSpPr>
            <a:grpSpLocks noChangeAspect="1"/>
          </p:cNvGrpSpPr>
          <p:nvPr/>
        </p:nvGrpSpPr>
        <p:grpSpPr bwMode="auto">
          <a:xfrm>
            <a:off x="7830256" y="6294438"/>
            <a:ext cx="1161344" cy="487362"/>
            <a:chOff x="5160" y="3540"/>
            <a:chExt cx="960" cy="540"/>
          </a:xfrm>
        </p:grpSpPr>
        <p:sp>
          <p:nvSpPr>
            <p:cNvPr id="61" name="Line 371"/>
            <p:cNvSpPr>
              <a:spLocks noChangeShapeType="1"/>
            </p:cNvSpPr>
            <p:nvPr userDrawn="1"/>
          </p:nvSpPr>
          <p:spPr bwMode="auto">
            <a:xfrm>
              <a:off x="5160" y="3883"/>
              <a:ext cx="960" cy="0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Freeform 372"/>
            <p:cNvSpPr>
              <a:spLocks/>
            </p:cNvSpPr>
            <p:nvPr userDrawn="1"/>
          </p:nvSpPr>
          <p:spPr bwMode="auto">
            <a:xfrm>
              <a:off x="5186" y="3927"/>
              <a:ext cx="48" cy="56"/>
            </a:xfrm>
            <a:custGeom>
              <a:avLst/>
              <a:gdLst/>
              <a:ahLst/>
              <a:cxnLst>
                <a:cxn ang="0">
                  <a:pos x="47" y="59"/>
                </a:cxn>
                <a:cxn ang="0">
                  <a:pos x="47" y="59"/>
                </a:cxn>
                <a:cxn ang="0">
                  <a:pos x="43" y="62"/>
                </a:cxn>
                <a:cxn ang="0">
                  <a:pos x="38" y="65"/>
                </a:cxn>
                <a:cxn ang="0">
                  <a:pos x="33" y="66"/>
                </a:cxn>
                <a:cxn ang="0">
                  <a:pos x="28" y="66"/>
                </a:cxn>
                <a:cxn ang="0">
                  <a:pos x="28" y="66"/>
                </a:cxn>
                <a:cxn ang="0">
                  <a:pos x="23" y="66"/>
                </a:cxn>
                <a:cxn ang="0">
                  <a:pos x="19" y="65"/>
                </a:cxn>
                <a:cxn ang="0">
                  <a:pos x="14" y="62"/>
                </a:cxn>
                <a:cxn ang="0">
                  <a:pos x="10" y="60"/>
                </a:cxn>
                <a:cxn ang="0">
                  <a:pos x="10" y="60"/>
                </a:cxn>
                <a:cxn ang="0">
                  <a:pos x="8" y="55"/>
                </a:cxn>
                <a:cxn ang="0">
                  <a:pos x="5" y="50"/>
                </a:cxn>
                <a:cxn ang="0">
                  <a:pos x="5" y="40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5" y="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7" y="2"/>
                </a:cxn>
                <a:cxn ang="0">
                  <a:pos x="15" y="6"/>
                </a:cxn>
                <a:cxn ang="0">
                  <a:pos x="15" y="13"/>
                </a:cxn>
                <a:cxn ang="0">
                  <a:pos x="15" y="40"/>
                </a:cxn>
                <a:cxn ang="0">
                  <a:pos x="15" y="40"/>
                </a:cxn>
                <a:cxn ang="0">
                  <a:pos x="16" y="49"/>
                </a:cxn>
                <a:cxn ang="0">
                  <a:pos x="20" y="55"/>
                </a:cxn>
                <a:cxn ang="0">
                  <a:pos x="21" y="56"/>
                </a:cxn>
                <a:cxn ang="0">
                  <a:pos x="25" y="57"/>
                </a:cxn>
                <a:cxn ang="0">
                  <a:pos x="31" y="59"/>
                </a:cxn>
                <a:cxn ang="0">
                  <a:pos x="31" y="59"/>
                </a:cxn>
                <a:cxn ang="0">
                  <a:pos x="35" y="59"/>
                </a:cxn>
                <a:cxn ang="0">
                  <a:pos x="39" y="57"/>
                </a:cxn>
                <a:cxn ang="0">
                  <a:pos x="42" y="55"/>
                </a:cxn>
                <a:cxn ang="0">
                  <a:pos x="46" y="52"/>
                </a:cxn>
                <a:cxn ang="0">
                  <a:pos x="46" y="52"/>
                </a:cxn>
                <a:cxn ang="0">
                  <a:pos x="47" y="48"/>
                </a:cxn>
                <a:cxn ang="0">
                  <a:pos x="47" y="43"/>
                </a:cxn>
                <a:cxn ang="0">
                  <a:pos x="47" y="13"/>
                </a:cxn>
                <a:cxn ang="0">
                  <a:pos x="47" y="13"/>
                </a:cxn>
                <a:cxn ang="0">
                  <a:pos x="47" y="6"/>
                </a:cxn>
                <a:cxn ang="0">
                  <a:pos x="46" y="2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59" y="2"/>
                </a:cxn>
                <a:cxn ang="0">
                  <a:pos x="58" y="6"/>
                </a:cxn>
                <a:cxn ang="0">
                  <a:pos x="58" y="13"/>
                </a:cxn>
                <a:cxn ang="0">
                  <a:pos x="58" y="51"/>
                </a:cxn>
                <a:cxn ang="0">
                  <a:pos x="58" y="51"/>
                </a:cxn>
                <a:cxn ang="0">
                  <a:pos x="58" y="59"/>
                </a:cxn>
                <a:cxn ang="0">
                  <a:pos x="59" y="62"/>
                </a:cxn>
                <a:cxn ang="0">
                  <a:pos x="61" y="65"/>
                </a:cxn>
                <a:cxn ang="0">
                  <a:pos x="61" y="65"/>
                </a:cxn>
                <a:cxn ang="0">
                  <a:pos x="47" y="65"/>
                </a:cxn>
                <a:cxn ang="0">
                  <a:pos x="47" y="59"/>
                </a:cxn>
              </a:cxnLst>
              <a:rect l="0" t="0" r="r" b="b"/>
              <a:pathLst>
                <a:path w="61" h="66">
                  <a:moveTo>
                    <a:pt x="47" y="59"/>
                  </a:moveTo>
                  <a:lnTo>
                    <a:pt x="47" y="59"/>
                  </a:lnTo>
                  <a:lnTo>
                    <a:pt x="43" y="62"/>
                  </a:lnTo>
                  <a:lnTo>
                    <a:pt x="38" y="65"/>
                  </a:lnTo>
                  <a:lnTo>
                    <a:pt x="33" y="66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23" y="66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8" y="55"/>
                  </a:lnTo>
                  <a:lnTo>
                    <a:pt x="5" y="50"/>
                  </a:lnTo>
                  <a:lnTo>
                    <a:pt x="5" y="40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6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7" y="2"/>
                  </a:lnTo>
                  <a:lnTo>
                    <a:pt x="15" y="6"/>
                  </a:lnTo>
                  <a:lnTo>
                    <a:pt x="15" y="13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6" y="49"/>
                  </a:lnTo>
                  <a:lnTo>
                    <a:pt x="20" y="55"/>
                  </a:lnTo>
                  <a:lnTo>
                    <a:pt x="21" y="56"/>
                  </a:lnTo>
                  <a:lnTo>
                    <a:pt x="25" y="57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5" y="59"/>
                  </a:lnTo>
                  <a:lnTo>
                    <a:pt x="39" y="57"/>
                  </a:lnTo>
                  <a:lnTo>
                    <a:pt x="42" y="55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7" y="48"/>
                  </a:lnTo>
                  <a:lnTo>
                    <a:pt x="47" y="43"/>
                  </a:lnTo>
                  <a:lnTo>
                    <a:pt x="47" y="13"/>
                  </a:lnTo>
                  <a:lnTo>
                    <a:pt x="47" y="13"/>
                  </a:lnTo>
                  <a:lnTo>
                    <a:pt x="47" y="6"/>
                  </a:lnTo>
                  <a:lnTo>
                    <a:pt x="46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9" y="2"/>
                  </a:lnTo>
                  <a:lnTo>
                    <a:pt x="58" y="6"/>
                  </a:lnTo>
                  <a:lnTo>
                    <a:pt x="58" y="13"/>
                  </a:lnTo>
                  <a:lnTo>
                    <a:pt x="58" y="51"/>
                  </a:lnTo>
                  <a:lnTo>
                    <a:pt x="58" y="51"/>
                  </a:lnTo>
                  <a:lnTo>
                    <a:pt x="58" y="59"/>
                  </a:lnTo>
                  <a:lnTo>
                    <a:pt x="59" y="62"/>
                  </a:lnTo>
                  <a:lnTo>
                    <a:pt x="61" y="65"/>
                  </a:lnTo>
                  <a:lnTo>
                    <a:pt x="61" y="65"/>
                  </a:lnTo>
                  <a:lnTo>
                    <a:pt x="47" y="65"/>
                  </a:lnTo>
                  <a:lnTo>
                    <a:pt x="47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Freeform 373"/>
            <p:cNvSpPr>
              <a:spLocks/>
            </p:cNvSpPr>
            <p:nvPr userDrawn="1"/>
          </p:nvSpPr>
          <p:spPr bwMode="auto">
            <a:xfrm>
              <a:off x="5239" y="3927"/>
              <a:ext cx="50" cy="56"/>
            </a:xfrm>
            <a:custGeom>
              <a:avLst/>
              <a:gdLst/>
              <a:ahLst/>
              <a:cxnLst>
                <a:cxn ang="0">
                  <a:pos x="12" y="51"/>
                </a:cxn>
                <a:cxn ang="0">
                  <a:pos x="12" y="51"/>
                </a:cxn>
                <a:cxn ang="0">
                  <a:pos x="13" y="59"/>
                </a:cxn>
                <a:cxn ang="0">
                  <a:pos x="15" y="62"/>
                </a:cxn>
                <a:cxn ang="0">
                  <a:pos x="17" y="65"/>
                </a:cxn>
                <a:cxn ang="0">
                  <a:pos x="17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2" y="62"/>
                </a:cxn>
                <a:cxn ang="0">
                  <a:pos x="5" y="59"/>
                </a:cxn>
                <a:cxn ang="0">
                  <a:pos x="5" y="51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5" y="5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6" y="2"/>
                </a:cxn>
                <a:cxn ang="0">
                  <a:pos x="17" y="5"/>
                </a:cxn>
                <a:cxn ang="0">
                  <a:pos x="54" y="50"/>
                </a:cxn>
                <a:cxn ang="0">
                  <a:pos x="54" y="12"/>
                </a:cxn>
                <a:cxn ang="0">
                  <a:pos x="54" y="12"/>
                </a:cxn>
                <a:cxn ang="0">
                  <a:pos x="52" y="5"/>
                </a:cxn>
                <a:cxn ang="0">
                  <a:pos x="51" y="2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2" y="2"/>
                </a:cxn>
                <a:cxn ang="0">
                  <a:pos x="61" y="5"/>
                </a:cxn>
                <a:cxn ang="0">
                  <a:pos x="60" y="12"/>
                </a:cxn>
                <a:cxn ang="0">
                  <a:pos x="60" y="67"/>
                </a:cxn>
                <a:cxn ang="0">
                  <a:pos x="60" y="67"/>
                </a:cxn>
                <a:cxn ang="0">
                  <a:pos x="56" y="66"/>
                </a:cxn>
                <a:cxn ang="0">
                  <a:pos x="52" y="63"/>
                </a:cxn>
                <a:cxn ang="0">
                  <a:pos x="46" y="56"/>
                </a:cxn>
                <a:cxn ang="0">
                  <a:pos x="12" y="13"/>
                </a:cxn>
                <a:cxn ang="0">
                  <a:pos x="12" y="51"/>
                </a:cxn>
              </a:cxnLst>
              <a:rect l="0" t="0" r="r" b="b"/>
              <a:pathLst>
                <a:path w="66" h="67">
                  <a:moveTo>
                    <a:pt x="12" y="51"/>
                  </a:moveTo>
                  <a:lnTo>
                    <a:pt x="12" y="51"/>
                  </a:lnTo>
                  <a:lnTo>
                    <a:pt x="13" y="59"/>
                  </a:lnTo>
                  <a:lnTo>
                    <a:pt x="15" y="62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62"/>
                  </a:lnTo>
                  <a:lnTo>
                    <a:pt x="5" y="59"/>
                  </a:lnTo>
                  <a:lnTo>
                    <a:pt x="5" y="5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2"/>
                  </a:lnTo>
                  <a:lnTo>
                    <a:pt x="17" y="5"/>
                  </a:lnTo>
                  <a:lnTo>
                    <a:pt x="54" y="5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2" y="5"/>
                  </a:lnTo>
                  <a:lnTo>
                    <a:pt x="51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2" y="2"/>
                  </a:lnTo>
                  <a:lnTo>
                    <a:pt x="61" y="5"/>
                  </a:lnTo>
                  <a:lnTo>
                    <a:pt x="60" y="12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6" y="66"/>
                  </a:lnTo>
                  <a:lnTo>
                    <a:pt x="52" y="63"/>
                  </a:lnTo>
                  <a:lnTo>
                    <a:pt x="46" y="56"/>
                  </a:lnTo>
                  <a:lnTo>
                    <a:pt x="12" y="13"/>
                  </a:lnTo>
                  <a:lnTo>
                    <a:pt x="12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Freeform 374"/>
            <p:cNvSpPr>
              <a:spLocks/>
            </p:cNvSpPr>
            <p:nvPr userDrawn="1"/>
          </p:nvSpPr>
          <p:spPr bwMode="auto">
            <a:xfrm>
              <a:off x="5293" y="3927"/>
              <a:ext cx="14" cy="55"/>
            </a:xfrm>
            <a:custGeom>
              <a:avLst/>
              <a:gdLst/>
              <a:ahLst/>
              <a:cxnLst>
                <a:cxn ang="0">
                  <a:pos x="5" y="13"/>
                </a:cxn>
                <a:cxn ang="0">
                  <a:pos x="5" y="13"/>
                </a:cxn>
                <a:cxn ang="0">
                  <a:pos x="5" y="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6" y="2"/>
                </a:cxn>
                <a:cxn ang="0">
                  <a:pos x="15" y="6"/>
                </a:cxn>
                <a:cxn ang="0">
                  <a:pos x="15" y="13"/>
                </a:cxn>
                <a:cxn ang="0">
                  <a:pos x="15" y="51"/>
                </a:cxn>
                <a:cxn ang="0">
                  <a:pos x="15" y="51"/>
                </a:cxn>
                <a:cxn ang="0">
                  <a:pos x="15" y="59"/>
                </a:cxn>
                <a:cxn ang="0">
                  <a:pos x="16" y="62"/>
                </a:cxn>
                <a:cxn ang="0">
                  <a:pos x="19" y="65"/>
                </a:cxn>
                <a:cxn ang="0">
                  <a:pos x="19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4" y="62"/>
                </a:cxn>
                <a:cxn ang="0">
                  <a:pos x="5" y="59"/>
                </a:cxn>
                <a:cxn ang="0">
                  <a:pos x="5" y="51"/>
                </a:cxn>
                <a:cxn ang="0">
                  <a:pos x="5" y="13"/>
                </a:cxn>
              </a:cxnLst>
              <a:rect l="0" t="0" r="r" b="b"/>
              <a:pathLst>
                <a:path w="19" h="65">
                  <a:moveTo>
                    <a:pt x="5" y="13"/>
                  </a:moveTo>
                  <a:lnTo>
                    <a:pt x="5" y="13"/>
                  </a:lnTo>
                  <a:lnTo>
                    <a:pt x="5" y="6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6" y="2"/>
                  </a:lnTo>
                  <a:lnTo>
                    <a:pt x="15" y="6"/>
                  </a:lnTo>
                  <a:lnTo>
                    <a:pt x="15" y="13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15" y="59"/>
                  </a:lnTo>
                  <a:lnTo>
                    <a:pt x="16" y="62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4" y="62"/>
                  </a:lnTo>
                  <a:lnTo>
                    <a:pt x="5" y="59"/>
                  </a:lnTo>
                  <a:lnTo>
                    <a:pt x="5" y="51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Freeform 375"/>
            <p:cNvSpPr>
              <a:spLocks/>
            </p:cNvSpPr>
            <p:nvPr userDrawn="1"/>
          </p:nvSpPr>
          <p:spPr bwMode="auto">
            <a:xfrm>
              <a:off x="5309" y="3927"/>
              <a:ext cx="43" cy="56"/>
            </a:xfrm>
            <a:custGeom>
              <a:avLst/>
              <a:gdLst/>
              <a:ahLst/>
              <a:cxnLst>
                <a:cxn ang="0">
                  <a:pos x="46" y="17"/>
                </a:cxn>
                <a:cxn ang="0">
                  <a:pos x="46" y="17"/>
                </a:cxn>
                <a:cxn ang="0">
                  <a:pos x="47" y="12"/>
                </a:cxn>
                <a:cxn ang="0">
                  <a:pos x="49" y="7"/>
                </a:cxn>
                <a:cxn ang="0">
                  <a:pos x="49" y="2"/>
                </a:cxn>
                <a:cxn ang="0">
                  <a:pos x="47" y="1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61" y="0"/>
                </a:cxn>
                <a:cxn ang="0">
                  <a:pos x="34" y="67"/>
                </a:cxn>
                <a:cxn ang="0">
                  <a:pos x="34" y="67"/>
                </a:cxn>
                <a:cxn ang="0">
                  <a:pos x="27" y="62"/>
                </a:cxn>
                <a:cxn ang="0">
                  <a:pos x="24" y="59"/>
                </a:cxn>
                <a:cxn ang="0">
                  <a:pos x="22" y="55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5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6" y="6"/>
                </a:cxn>
                <a:cxn ang="0">
                  <a:pos x="17" y="10"/>
                </a:cxn>
                <a:cxn ang="0">
                  <a:pos x="33" y="52"/>
                </a:cxn>
                <a:cxn ang="0">
                  <a:pos x="46" y="17"/>
                </a:cxn>
              </a:cxnLst>
              <a:rect l="0" t="0" r="r" b="b"/>
              <a:pathLst>
                <a:path w="61" h="67">
                  <a:moveTo>
                    <a:pt x="46" y="17"/>
                  </a:moveTo>
                  <a:lnTo>
                    <a:pt x="46" y="17"/>
                  </a:lnTo>
                  <a:lnTo>
                    <a:pt x="47" y="12"/>
                  </a:lnTo>
                  <a:lnTo>
                    <a:pt x="49" y="7"/>
                  </a:lnTo>
                  <a:lnTo>
                    <a:pt x="49" y="2"/>
                  </a:lnTo>
                  <a:lnTo>
                    <a:pt x="47" y="1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61" y="0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27" y="62"/>
                  </a:lnTo>
                  <a:lnTo>
                    <a:pt x="24" y="59"/>
                  </a:lnTo>
                  <a:lnTo>
                    <a:pt x="22" y="5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6"/>
                  </a:lnTo>
                  <a:lnTo>
                    <a:pt x="17" y="10"/>
                  </a:lnTo>
                  <a:lnTo>
                    <a:pt x="33" y="52"/>
                  </a:lnTo>
                  <a:lnTo>
                    <a:pt x="46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Freeform 376"/>
            <p:cNvSpPr>
              <a:spLocks/>
            </p:cNvSpPr>
            <p:nvPr userDrawn="1"/>
          </p:nvSpPr>
          <p:spPr bwMode="auto">
            <a:xfrm>
              <a:off x="5358" y="3925"/>
              <a:ext cx="35" cy="58"/>
            </a:xfrm>
            <a:custGeom>
              <a:avLst/>
              <a:gdLst/>
              <a:ahLst/>
              <a:cxnLst>
                <a:cxn ang="0">
                  <a:pos x="14" y="58"/>
                </a:cxn>
                <a:cxn ang="0">
                  <a:pos x="27" y="59"/>
                </a:cxn>
                <a:cxn ang="0">
                  <a:pos x="27" y="59"/>
                </a:cxn>
                <a:cxn ang="0">
                  <a:pos x="31" y="59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5" y="53"/>
                </a:cxn>
                <a:cxn ang="0">
                  <a:pos x="45" y="53"/>
                </a:cxn>
                <a:cxn ang="0">
                  <a:pos x="41" y="67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2" y="64"/>
                </a:cxn>
                <a:cxn ang="0">
                  <a:pos x="3" y="61"/>
                </a:cxn>
                <a:cxn ang="0">
                  <a:pos x="5" y="53"/>
                </a:cxn>
                <a:cxn ang="0">
                  <a:pos x="5" y="15"/>
                </a:cxn>
                <a:cxn ang="0">
                  <a:pos x="5" y="15"/>
                </a:cxn>
                <a:cxn ang="0">
                  <a:pos x="3" y="8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1" y="2"/>
                </a:cxn>
                <a:cxn ang="0">
                  <a:pos x="31" y="2"/>
                </a:cxn>
                <a:cxn ang="0">
                  <a:pos x="34" y="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13"/>
                </a:cxn>
                <a:cxn ang="0">
                  <a:pos x="36" y="13"/>
                </a:cxn>
                <a:cxn ang="0">
                  <a:pos x="36" y="13"/>
                </a:cxn>
                <a:cxn ang="0">
                  <a:pos x="34" y="10"/>
                </a:cxn>
                <a:cxn ang="0">
                  <a:pos x="30" y="9"/>
                </a:cxn>
                <a:cxn ang="0">
                  <a:pos x="24" y="9"/>
                </a:cxn>
                <a:cxn ang="0">
                  <a:pos x="24" y="9"/>
                </a:cxn>
                <a:cxn ang="0">
                  <a:pos x="14" y="9"/>
                </a:cxn>
                <a:cxn ang="0">
                  <a:pos x="14" y="27"/>
                </a:cxn>
                <a:cxn ang="0">
                  <a:pos x="25" y="27"/>
                </a:cxn>
                <a:cxn ang="0">
                  <a:pos x="25" y="27"/>
                </a:cxn>
                <a:cxn ang="0">
                  <a:pos x="30" y="27"/>
                </a:cxn>
                <a:cxn ang="0">
                  <a:pos x="30" y="27"/>
                </a:cxn>
                <a:cxn ang="0">
                  <a:pos x="30" y="37"/>
                </a:cxn>
                <a:cxn ang="0">
                  <a:pos x="30" y="37"/>
                </a:cxn>
                <a:cxn ang="0">
                  <a:pos x="30" y="37"/>
                </a:cxn>
                <a:cxn ang="0">
                  <a:pos x="29" y="36"/>
                </a:cxn>
                <a:cxn ang="0">
                  <a:pos x="27" y="35"/>
                </a:cxn>
                <a:cxn ang="0">
                  <a:pos x="22" y="35"/>
                </a:cxn>
                <a:cxn ang="0">
                  <a:pos x="14" y="35"/>
                </a:cxn>
                <a:cxn ang="0">
                  <a:pos x="14" y="58"/>
                </a:cxn>
              </a:cxnLst>
              <a:rect l="0" t="0" r="r" b="b"/>
              <a:pathLst>
                <a:path w="45" h="67">
                  <a:moveTo>
                    <a:pt x="14" y="58"/>
                  </a:moveTo>
                  <a:lnTo>
                    <a:pt x="27" y="59"/>
                  </a:lnTo>
                  <a:lnTo>
                    <a:pt x="27" y="59"/>
                  </a:lnTo>
                  <a:lnTo>
                    <a:pt x="31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41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2" y="64"/>
                  </a:lnTo>
                  <a:lnTo>
                    <a:pt x="3" y="61"/>
                  </a:lnTo>
                  <a:lnTo>
                    <a:pt x="5" y="5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4" y="10"/>
                  </a:lnTo>
                  <a:lnTo>
                    <a:pt x="30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14" y="9"/>
                  </a:lnTo>
                  <a:lnTo>
                    <a:pt x="14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29" y="36"/>
                  </a:lnTo>
                  <a:lnTo>
                    <a:pt x="27" y="35"/>
                  </a:lnTo>
                  <a:lnTo>
                    <a:pt x="22" y="35"/>
                  </a:lnTo>
                  <a:lnTo>
                    <a:pt x="14" y="35"/>
                  </a:lnTo>
                  <a:lnTo>
                    <a:pt x="14" y="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Freeform 377"/>
            <p:cNvSpPr>
              <a:spLocks/>
            </p:cNvSpPr>
            <p:nvPr userDrawn="1"/>
          </p:nvSpPr>
          <p:spPr bwMode="auto">
            <a:xfrm>
              <a:off x="5397" y="3927"/>
              <a:ext cx="45" cy="5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0"/>
                </a:cxn>
                <a:cxn ang="0">
                  <a:pos x="32" y="1"/>
                </a:cxn>
                <a:cxn ang="0">
                  <a:pos x="38" y="5"/>
                </a:cxn>
                <a:cxn ang="0">
                  <a:pos x="42" y="10"/>
                </a:cxn>
                <a:cxn ang="0">
                  <a:pos x="44" y="16"/>
                </a:cxn>
                <a:cxn ang="0">
                  <a:pos x="44" y="16"/>
                </a:cxn>
                <a:cxn ang="0">
                  <a:pos x="42" y="22"/>
                </a:cxn>
                <a:cxn ang="0">
                  <a:pos x="39" y="27"/>
                </a:cxn>
                <a:cxn ang="0">
                  <a:pos x="34" y="30"/>
                </a:cxn>
                <a:cxn ang="0">
                  <a:pos x="28" y="33"/>
                </a:cxn>
                <a:cxn ang="0">
                  <a:pos x="42" y="51"/>
                </a:cxn>
                <a:cxn ang="0">
                  <a:pos x="42" y="51"/>
                </a:cxn>
                <a:cxn ang="0">
                  <a:pos x="49" y="59"/>
                </a:cxn>
                <a:cxn ang="0">
                  <a:pos x="58" y="65"/>
                </a:cxn>
                <a:cxn ang="0">
                  <a:pos x="49" y="65"/>
                </a:cxn>
                <a:cxn ang="0">
                  <a:pos x="49" y="65"/>
                </a:cxn>
                <a:cxn ang="0">
                  <a:pos x="43" y="63"/>
                </a:cxn>
                <a:cxn ang="0">
                  <a:pos x="41" y="62"/>
                </a:cxn>
                <a:cxn ang="0">
                  <a:pos x="38" y="60"/>
                </a:cxn>
                <a:cxn ang="0">
                  <a:pos x="26" y="45"/>
                </a:cxn>
                <a:cxn ang="0">
                  <a:pos x="16" y="30"/>
                </a:cxn>
                <a:cxn ang="0">
                  <a:pos x="16" y="30"/>
                </a:cxn>
                <a:cxn ang="0">
                  <a:pos x="22" y="29"/>
                </a:cxn>
                <a:cxn ang="0">
                  <a:pos x="28" y="27"/>
                </a:cxn>
                <a:cxn ang="0">
                  <a:pos x="32" y="23"/>
                </a:cxn>
                <a:cxn ang="0">
                  <a:pos x="33" y="19"/>
                </a:cxn>
                <a:cxn ang="0">
                  <a:pos x="33" y="17"/>
                </a:cxn>
                <a:cxn ang="0">
                  <a:pos x="33" y="17"/>
                </a:cxn>
                <a:cxn ang="0">
                  <a:pos x="32" y="12"/>
                </a:cxn>
                <a:cxn ang="0">
                  <a:pos x="29" y="8"/>
                </a:cxn>
                <a:cxn ang="0">
                  <a:pos x="26" y="6"/>
                </a:cxn>
                <a:cxn ang="0">
                  <a:pos x="21" y="6"/>
                </a:cxn>
                <a:cxn ang="0">
                  <a:pos x="21" y="6"/>
                </a:cxn>
                <a:cxn ang="0">
                  <a:pos x="14" y="6"/>
                </a:cxn>
                <a:cxn ang="0">
                  <a:pos x="14" y="51"/>
                </a:cxn>
                <a:cxn ang="0">
                  <a:pos x="14" y="51"/>
                </a:cxn>
                <a:cxn ang="0">
                  <a:pos x="15" y="59"/>
                </a:cxn>
                <a:cxn ang="0">
                  <a:pos x="16" y="62"/>
                </a:cxn>
                <a:cxn ang="0">
                  <a:pos x="18" y="65"/>
                </a:cxn>
                <a:cxn ang="0">
                  <a:pos x="18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3" y="62"/>
                </a:cxn>
                <a:cxn ang="0">
                  <a:pos x="4" y="59"/>
                </a:cxn>
                <a:cxn ang="0">
                  <a:pos x="4" y="51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4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58" h="65">
                  <a:moveTo>
                    <a:pt x="23" y="0"/>
                  </a:moveTo>
                  <a:lnTo>
                    <a:pt x="23" y="0"/>
                  </a:lnTo>
                  <a:lnTo>
                    <a:pt x="32" y="1"/>
                  </a:lnTo>
                  <a:lnTo>
                    <a:pt x="38" y="5"/>
                  </a:lnTo>
                  <a:lnTo>
                    <a:pt x="42" y="10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22"/>
                  </a:lnTo>
                  <a:lnTo>
                    <a:pt x="39" y="27"/>
                  </a:lnTo>
                  <a:lnTo>
                    <a:pt x="34" y="30"/>
                  </a:lnTo>
                  <a:lnTo>
                    <a:pt x="28" y="33"/>
                  </a:lnTo>
                  <a:lnTo>
                    <a:pt x="42" y="51"/>
                  </a:lnTo>
                  <a:lnTo>
                    <a:pt x="42" y="51"/>
                  </a:lnTo>
                  <a:lnTo>
                    <a:pt x="49" y="59"/>
                  </a:lnTo>
                  <a:lnTo>
                    <a:pt x="58" y="65"/>
                  </a:lnTo>
                  <a:lnTo>
                    <a:pt x="49" y="65"/>
                  </a:lnTo>
                  <a:lnTo>
                    <a:pt x="49" y="65"/>
                  </a:lnTo>
                  <a:lnTo>
                    <a:pt x="43" y="63"/>
                  </a:lnTo>
                  <a:lnTo>
                    <a:pt x="41" y="62"/>
                  </a:lnTo>
                  <a:lnTo>
                    <a:pt x="38" y="60"/>
                  </a:lnTo>
                  <a:lnTo>
                    <a:pt x="26" y="45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29"/>
                  </a:lnTo>
                  <a:lnTo>
                    <a:pt x="28" y="27"/>
                  </a:lnTo>
                  <a:lnTo>
                    <a:pt x="32" y="23"/>
                  </a:lnTo>
                  <a:lnTo>
                    <a:pt x="33" y="19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2" y="12"/>
                  </a:lnTo>
                  <a:lnTo>
                    <a:pt x="29" y="8"/>
                  </a:lnTo>
                  <a:lnTo>
                    <a:pt x="26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4" y="6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5" y="59"/>
                  </a:lnTo>
                  <a:lnTo>
                    <a:pt x="16" y="62"/>
                  </a:lnTo>
                  <a:lnTo>
                    <a:pt x="18" y="65"/>
                  </a:lnTo>
                  <a:lnTo>
                    <a:pt x="18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3" y="62"/>
                  </a:lnTo>
                  <a:lnTo>
                    <a:pt x="4" y="59"/>
                  </a:lnTo>
                  <a:lnTo>
                    <a:pt x="4" y="51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Freeform 378"/>
            <p:cNvSpPr>
              <a:spLocks/>
            </p:cNvSpPr>
            <p:nvPr userDrawn="1"/>
          </p:nvSpPr>
          <p:spPr bwMode="auto">
            <a:xfrm>
              <a:off x="5435" y="3925"/>
              <a:ext cx="36" cy="58"/>
            </a:xfrm>
            <a:custGeom>
              <a:avLst/>
              <a:gdLst/>
              <a:ahLst/>
              <a:cxnLst>
                <a:cxn ang="0">
                  <a:pos x="42" y="13"/>
                </a:cxn>
                <a:cxn ang="0">
                  <a:pos x="35" y="9"/>
                </a:cxn>
                <a:cxn ang="0">
                  <a:pos x="26" y="7"/>
                </a:cxn>
                <a:cxn ang="0">
                  <a:pos x="21" y="8"/>
                </a:cxn>
                <a:cxn ang="0">
                  <a:pos x="14" y="12"/>
                </a:cxn>
                <a:cxn ang="0">
                  <a:pos x="14" y="16"/>
                </a:cxn>
                <a:cxn ang="0">
                  <a:pos x="15" y="20"/>
                </a:cxn>
                <a:cxn ang="0">
                  <a:pos x="30" y="30"/>
                </a:cxn>
                <a:cxn ang="0">
                  <a:pos x="42" y="37"/>
                </a:cxn>
                <a:cxn ang="0">
                  <a:pos x="47" y="45"/>
                </a:cxn>
                <a:cxn ang="0">
                  <a:pos x="47" y="47"/>
                </a:cxn>
                <a:cxn ang="0">
                  <a:pos x="46" y="56"/>
                </a:cxn>
                <a:cxn ang="0">
                  <a:pos x="40" y="62"/>
                </a:cxn>
                <a:cxn ang="0">
                  <a:pos x="31" y="67"/>
                </a:cxn>
                <a:cxn ang="0">
                  <a:pos x="21" y="68"/>
                </a:cxn>
                <a:cxn ang="0">
                  <a:pos x="11" y="68"/>
                </a:cxn>
                <a:cxn ang="0">
                  <a:pos x="0" y="53"/>
                </a:cxn>
                <a:cxn ang="0">
                  <a:pos x="5" y="56"/>
                </a:cxn>
                <a:cxn ang="0">
                  <a:pos x="16" y="61"/>
                </a:cxn>
                <a:cxn ang="0">
                  <a:pos x="22" y="61"/>
                </a:cxn>
                <a:cxn ang="0">
                  <a:pos x="31" y="58"/>
                </a:cxn>
                <a:cxn ang="0">
                  <a:pos x="36" y="53"/>
                </a:cxn>
                <a:cxn ang="0">
                  <a:pos x="36" y="51"/>
                </a:cxn>
                <a:cxn ang="0">
                  <a:pos x="35" y="46"/>
                </a:cxn>
                <a:cxn ang="0">
                  <a:pos x="25" y="38"/>
                </a:cxn>
                <a:cxn ang="0">
                  <a:pos x="13" y="32"/>
                </a:cxn>
                <a:cxn ang="0">
                  <a:pos x="4" y="24"/>
                </a:cxn>
                <a:cxn ang="0">
                  <a:pos x="2" y="18"/>
                </a:cxn>
                <a:cxn ang="0">
                  <a:pos x="3" y="13"/>
                </a:cxn>
                <a:cxn ang="0">
                  <a:pos x="6" y="7"/>
                </a:cxn>
                <a:cxn ang="0">
                  <a:pos x="17" y="0"/>
                </a:cxn>
                <a:cxn ang="0">
                  <a:pos x="27" y="0"/>
                </a:cxn>
                <a:cxn ang="0">
                  <a:pos x="42" y="2"/>
                </a:cxn>
              </a:cxnLst>
              <a:rect l="0" t="0" r="r" b="b"/>
              <a:pathLst>
                <a:path w="47" h="68">
                  <a:moveTo>
                    <a:pt x="42" y="13"/>
                  </a:moveTo>
                  <a:lnTo>
                    <a:pt x="42" y="13"/>
                  </a:lnTo>
                  <a:lnTo>
                    <a:pt x="38" y="10"/>
                  </a:lnTo>
                  <a:lnTo>
                    <a:pt x="35" y="9"/>
                  </a:lnTo>
                  <a:lnTo>
                    <a:pt x="30" y="8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1" y="8"/>
                  </a:lnTo>
                  <a:lnTo>
                    <a:pt x="17" y="9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9"/>
                  </a:lnTo>
                  <a:lnTo>
                    <a:pt x="15" y="20"/>
                  </a:lnTo>
                  <a:lnTo>
                    <a:pt x="19" y="24"/>
                  </a:lnTo>
                  <a:lnTo>
                    <a:pt x="30" y="30"/>
                  </a:lnTo>
                  <a:lnTo>
                    <a:pt x="36" y="34"/>
                  </a:lnTo>
                  <a:lnTo>
                    <a:pt x="42" y="37"/>
                  </a:lnTo>
                  <a:lnTo>
                    <a:pt x="46" y="42"/>
                  </a:lnTo>
                  <a:lnTo>
                    <a:pt x="47" y="45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47" y="52"/>
                  </a:lnTo>
                  <a:lnTo>
                    <a:pt x="46" y="56"/>
                  </a:lnTo>
                  <a:lnTo>
                    <a:pt x="43" y="59"/>
                  </a:lnTo>
                  <a:lnTo>
                    <a:pt x="40" y="62"/>
                  </a:lnTo>
                  <a:lnTo>
                    <a:pt x="36" y="64"/>
                  </a:lnTo>
                  <a:lnTo>
                    <a:pt x="31" y="67"/>
                  </a:lnTo>
                  <a:lnTo>
                    <a:pt x="26" y="68"/>
                  </a:lnTo>
                  <a:lnTo>
                    <a:pt x="21" y="68"/>
                  </a:lnTo>
                  <a:lnTo>
                    <a:pt x="21" y="68"/>
                  </a:lnTo>
                  <a:lnTo>
                    <a:pt x="11" y="68"/>
                  </a:lnTo>
                  <a:lnTo>
                    <a:pt x="3" y="6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5" y="56"/>
                  </a:lnTo>
                  <a:lnTo>
                    <a:pt x="10" y="59"/>
                  </a:lnTo>
                  <a:lnTo>
                    <a:pt x="16" y="61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6" y="61"/>
                  </a:lnTo>
                  <a:lnTo>
                    <a:pt x="31" y="58"/>
                  </a:lnTo>
                  <a:lnTo>
                    <a:pt x="35" y="56"/>
                  </a:lnTo>
                  <a:lnTo>
                    <a:pt x="36" y="53"/>
                  </a:lnTo>
                  <a:lnTo>
                    <a:pt x="36" y="51"/>
                  </a:lnTo>
                  <a:lnTo>
                    <a:pt x="36" y="51"/>
                  </a:lnTo>
                  <a:lnTo>
                    <a:pt x="36" y="48"/>
                  </a:lnTo>
                  <a:lnTo>
                    <a:pt x="35" y="46"/>
                  </a:lnTo>
                  <a:lnTo>
                    <a:pt x="31" y="42"/>
                  </a:lnTo>
                  <a:lnTo>
                    <a:pt x="25" y="38"/>
                  </a:lnTo>
                  <a:lnTo>
                    <a:pt x="19" y="36"/>
                  </a:lnTo>
                  <a:lnTo>
                    <a:pt x="13" y="32"/>
                  </a:lnTo>
                  <a:lnTo>
                    <a:pt x="8" y="29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3" y="13"/>
                  </a:lnTo>
                  <a:lnTo>
                    <a:pt x="4" y="9"/>
                  </a:lnTo>
                  <a:lnTo>
                    <a:pt x="6" y="7"/>
                  </a:lnTo>
                  <a:lnTo>
                    <a:pt x="10" y="4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2"/>
                  </a:lnTo>
                  <a:lnTo>
                    <a:pt x="4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Freeform 379"/>
            <p:cNvSpPr>
              <a:spLocks/>
            </p:cNvSpPr>
            <p:nvPr userDrawn="1"/>
          </p:nvSpPr>
          <p:spPr bwMode="auto">
            <a:xfrm>
              <a:off x="5477" y="3927"/>
              <a:ext cx="14" cy="55"/>
            </a:xfrm>
            <a:custGeom>
              <a:avLst/>
              <a:gdLst/>
              <a:ahLst/>
              <a:cxnLst>
                <a:cxn ang="0">
                  <a:pos x="5" y="13"/>
                </a:cxn>
                <a:cxn ang="0">
                  <a:pos x="5" y="13"/>
                </a:cxn>
                <a:cxn ang="0">
                  <a:pos x="4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6" y="2"/>
                </a:cxn>
                <a:cxn ang="0">
                  <a:pos x="15" y="6"/>
                </a:cxn>
                <a:cxn ang="0">
                  <a:pos x="15" y="13"/>
                </a:cxn>
                <a:cxn ang="0">
                  <a:pos x="15" y="51"/>
                </a:cxn>
                <a:cxn ang="0">
                  <a:pos x="15" y="51"/>
                </a:cxn>
                <a:cxn ang="0">
                  <a:pos x="15" y="59"/>
                </a:cxn>
                <a:cxn ang="0">
                  <a:pos x="16" y="62"/>
                </a:cxn>
                <a:cxn ang="0">
                  <a:pos x="19" y="65"/>
                </a:cxn>
                <a:cxn ang="0">
                  <a:pos x="19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3" y="62"/>
                </a:cxn>
                <a:cxn ang="0">
                  <a:pos x="4" y="59"/>
                </a:cxn>
                <a:cxn ang="0">
                  <a:pos x="5" y="51"/>
                </a:cxn>
                <a:cxn ang="0">
                  <a:pos x="5" y="13"/>
                </a:cxn>
              </a:cxnLst>
              <a:rect l="0" t="0" r="r" b="b"/>
              <a:pathLst>
                <a:path w="19" h="65">
                  <a:moveTo>
                    <a:pt x="5" y="13"/>
                  </a:moveTo>
                  <a:lnTo>
                    <a:pt x="5" y="13"/>
                  </a:lnTo>
                  <a:lnTo>
                    <a:pt x="4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6" y="2"/>
                  </a:lnTo>
                  <a:lnTo>
                    <a:pt x="15" y="6"/>
                  </a:lnTo>
                  <a:lnTo>
                    <a:pt x="15" y="13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15" y="59"/>
                  </a:lnTo>
                  <a:lnTo>
                    <a:pt x="16" y="62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3" y="62"/>
                  </a:lnTo>
                  <a:lnTo>
                    <a:pt x="4" y="59"/>
                  </a:lnTo>
                  <a:lnTo>
                    <a:pt x="5" y="51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Freeform 380"/>
            <p:cNvSpPr>
              <a:spLocks/>
            </p:cNvSpPr>
            <p:nvPr userDrawn="1"/>
          </p:nvSpPr>
          <p:spPr bwMode="auto">
            <a:xfrm>
              <a:off x="5491" y="3925"/>
              <a:ext cx="36" cy="58"/>
            </a:xfrm>
            <a:custGeom>
              <a:avLst/>
              <a:gdLst/>
              <a:ahLst/>
              <a:cxnLst>
                <a:cxn ang="0">
                  <a:pos x="30" y="53"/>
                </a:cxn>
                <a:cxn ang="0">
                  <a:pos x="30" y="53"/>
                </a:cxn>
                <a:cxn ang="0">
                  <a:pos x="31" y="61"/>
                </a:cxn>
                <a:cxn ang="0">
                  <a:pos x="33" y="64"/>
                </a:cxn>
                <a:cxn ang="0">
                  <a:pos x="35" y="67"/>
                </a:cxn>
                <a:cxn ang="0">
                  <a:pos x="35" y="67"/>
                </a:cxn>
                <a:cxn ang="0">
                  <a:pos x="16" y="67"/>
                </a:cxn>
                <a:cxn ang="0">
                  <a:pos x="16" y="67"/>
                </a:cxn>
                <a:cxn ang="0">
                  <a:pos x="16" y="67"/>
                </a:cxn>
                <a:cxn ang="0">
                  <a:pos x="19" y="64"/>
                </a:cxn>
                <a:cxn ang="0">
                  <a:pos x="20" y="61"/>
                </a:cxn>
                <a:cxn ang="0">
                  <a:pos x="20" y="53"/>
                </a:cxn>
                <a:cxn ang="0">
                  <a:pos x="20" y="9"/>
                </a:cxn>
                <a:cxn ang="0">
                  <a:pos x="12" y="9"/>
                </a:cxn>
                <a:cxn ang="0">
                  <a:pos x="12" y="9"/>
                </a:cxn>
                <a:cxn ang="0">
                  <a:pos x="6" y="9"/>
                </a:cxn>
                <a:cxn ang="0">
                  <a:pos x="2" y="1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7" y="2"/>
                </a:cxn>
                <a:cxn ang="0">
                  <a:pos x="9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49" y="13"/>
                </a:cxn>
                <a:cxn ang="0">
                  <a:pos x="47" y="13"/>
                </a:cxn>
                <a:cxn ang="0">
                  <a:pos x="47" y="13"/>
                </a:cxn>
                <a:cxn ang="0">
                  <a:pos x="46" y="10"/>
                </a:cxn>
                <a:cxn ang="0">
                  <a:pos x="44" y="9"/>
                </a:cxn>
                <a:cxn ang="0">
                  <a:pos x="39" y="9"/>
                </a:cxn>
                <a:cxn ang="0">
                  <a:pos x="30" y="9"/>
                </a:cxn>
                <a:cxn ang="0">
                  <a:pos x="30" y="53"/>
                </a:cxn>
              </a:cxnLst>
              <a:rect l="0" t="0" r="r" b="b"/>
              <a:pathLst>
                <a:path w="51" h="67">
                  <a:moveTo>
                    <a:pt x="30" y="53"/>
                  </a:moveTo>
                  <a:lnTo>
                    <a:pt x="30" y="53"/>
                  </a:lnTo>
                  <a:lnTo>
                    <a:pt x="31" y="61"/>
                  </a:lnTo>
                  <a:lnTo>
                    <a:pt x="33" y="64"/>
                  </a:lnTo>
                  <a:lnTo>
                    <a:pt x="35" y="67"/>
                  </a:lnTo>
                  <a:lnTo>
                    <a:pt x="35" y="67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9" y="64"/>
                  </a:lnTo>
                  <a:lnTo>
                    <a:pt x="20" y="61"/>
                  </a:lnTo>
                  <a:lnTo>
                    <a:pt x="20" y="53"/>
                  </a:lnTo>
                  <a:lnTo>
                    <a:pt x="20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6" y="9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7" y="2"/>
                  </a:lnTo>
                  <a:lnTo>
                    <a:pt x="9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49" y="13"/>
                  </a:lnTo>
                  <a:lnTo>
                    <a:pt x="47" y="13"/>
                  </a:lnTo>
                  <a:lnTo>
                    <a:pt x="47" y="13"/>
                  </a:lnTo>
                  <a:lnTo>
                    <a:pt x="46" y="10"/>
                  </a:lnTo>
                  <a:lnTo>
                    <a:pt x="44" y="9"/>
                  </a:lnTo>
                  <a:lnTo>
                    <a:pt x="39" y="9"/>
                  </a:lnTo>
                  <a:lnTo>
                    <a:pt x="30" y="9"/>
                  </a:lnTo>
                  <a:lnTo>
                    <a:pt x="30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Freeform 381"/>
            <p:cNvSpPr>
              <a:spLocks/>
            </p:cNvSpPr>
            <p:nvPr userDrawn="1"/>
          </p:nvSpPr>
          <p:spPr bwMode="auto">
            <a:xfrm>
              <a:off x="5526" y="3927"/>
              <a:ext cx="43" cy="55"/>
            </a:xfrm>
            <a:custGeom>
              <a:avLst/>
              <a:gdLst/>
              <a:ahLst/>
              <a:cxnLst>
                <a:cxn ang="0">
                  <a:pos x="37" y="51"/>
                </a:cxn>
                <a:cxn ang="0">
                  <a:pos x="37" y="51"/>
                </a:cxn>
                <a:cxn ang="0">
                  <a:pos x="37" y="59"/>
                </a:cxn>
                <a:cxn ang="0">
                  <a:pos x="38" y="61"/>
                </a:cxn>
                <a:cxn ang="0">
                  <a:pos x="42" y="65"/>
                </a:cxn>
                <a:cxn ang="0">
                  <a:pos x="42" y="65"/>
                </a:cxn>
                <a:cxn ang="0">
                  <a:pos x="22" y="65"/>
                </a:cxn>
                <a:cxn ang="0">
                  <a:pos x="22" y="65"/>
                </a:cxn>
                <a:cxn ang="0">
                  <a:pos x="22" y="65"/>
                </a:cxn>
                <a:cxn ang="0">
                  <a:pos x="24" y="62"/>
                </a:cxn>
                <a:cxn ang="0">
                  <a:pos x="26" y="59"/>
                </a:cxn>
                <a:cxn ang="0">
                  <a:pos x="26" y="51"/>
                </a:cxn>
                <a:cxn ang="0">
                  <a:pos x="26" y="3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6" y="3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33" y="28"/>
                </a:cxn>
                <a:cxn ang="0">
                  <a:pos x="45" y="10"/>
                </a:cxn>
                <a:cxn ang="0">
                  <a:pos x="45" y="10"/>
                </a:cxn>
                <a:cxn ang="0">
                  <a:pos x="46" y="7"/>
                </a:cxn>
                <a:cxn ang="0">
                  <a:pos x="46" y="5"/>
                </a:cxn>
                <a:cxn ang="0">
                  <a:pos x="46" y="2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61" y="0"/>
                </a:cxn>
                <a:cxn ang="0">
                  <a:pos x="37" y="36"/>
                </a:cxn>
                <a:cxn ang="0">
                  <a:pos x="37" y="51"/>
                </a:cxn>
              </a:cxnLst>
              <a:rect l="0" t="0" r="r" b="b"/>
              <a:pathLst>
                <a:path w="61" h="65">
                  <a:moveTo>
                    <a:pt x="37" y="51"/>
                  </a:moveTo>
                  <a:lnTo>
                    <a:pt x="37" y="51"/>
                  </a:lnTo>
                  <a:lnTo>
                    <a:pt x="37" y="59"/>
                  </a:lnTo>
                  <a:lnTo>
                    <a:pt x="38" y="61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22" y="65"/>
                  </a:lnTo>
                  <a:lnTo>
                    <a:pt x="22" y="65"/>
                  </a:lnTo>
                  <a:lnTo>
                    <a:pt x="22" y="65"/>
                  </a:lnTo>
                  <a:lnTo>
                    <a:pt x="24" y="62"/>
                  </a:lnTo>
                  <a:lnTo>
                    <a:pt x="26" y="59"/>
                  </a:lnTo>
                  <a:lnTo>
                    <a:pt x="26" y="51"/>
                  </a:lnTo>
                  <a:lnTo>
                    <a:pt x="26" y="3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6" y="3"/>
                  </a:lnTo>
                  <a:lnTo>
                    <a:pt x="4" y="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33" y="28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6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1" y="0"/>
                  </a:lnTo>
                  <a:lnTo>
                    <a:pt x="37" y="36"/>
                  </a:lnTo>
                  <a:lnTo>
                    <a:pt x="37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Freeform 382"/>
            <p:cNvSpPr>
              <a:spLocks noEditPoints="1"/>
            </p:cNvSpPr>
            <p:nvPr userDrawn="1"/>
          </p:nvSpPr>
          <p:spPr bwMode="auto">
            <a:xfrm>
              <a:off x="5592" y="3925"/>
              <a:ext cx="56" cy="58"/>
            </a:xfrm>
            <a:custGeom>
              <a:avLst/>
              <a:gdLst/>
              <a:ahLst/>
              <a:cxnLst>
                <a:cxn ang="0">
                  <a:pos x="72" y="35"/>
                </a:cxn>
                <a:cxn ang="0">
                  <a:pos x="70" y="48"/>
                </a:cxn>
                <a:cxn ang="0">
                  <a:pos x="61" y="59"/>
                </a:cxn>
                <a:cxn ang="0">
                  <a:pos x="50" y="66"/>
                </a:cxn>
                <a:cxn ang="0">
                  <a:pos x="35" y="69"/>
                </a:cxn>
                <a:cxn ang="0">
                  <a:pos x="29" y="69"/>
                </a:cxn>
                <a:cxn ang="0">
                  <a:pos x="16" y="64"/>
                </a:cxn>
                <a:cxn ang="0">
                  <a:pos x="6" y="54"/>
                </a:cxn>
                <a:cxn ang="0">
                  <a:pos x="1" y="42"/>
                </a:cxn>
                <a:cxn ang="0">
                  <a:pos x="0" y="35"/>
                </a:cxn>
                <a:cxn ang="0">
                  <a:pos x="2" y="21"/>
                </a:cxn>
                <a:cxn ang="0">
                  <a:pos x="11" y="10"/>
                </a:cxn>
                <a:cxn ang="0">
                  <a:pos x="22" y="3"/>
                </a:cxn>
                <a:cxn ang="0">
                  <a:pos x="37" y="0"/>
                </a:cxn>
                <a:cxn ang="0">
                  <a:pos x="44" y="1"/>
                </a:cxn>
                <a:cxn ang="0">
                  <a:pos x="57" y="6"/>
                </a:cxn>
                <a:cxn ang="0">
                  <a:pos x="66" y="16"/>
                </a:cxn>
                <a:cxn ang="0">
                  <a:pos x="71" y="27"/>
                </a:cxn>
                <a:cxn ang="0">
                  <a:pos x="72" y="35"/>
                </a:cxn>
                <a:cxn ang="0">
                  <a:pos x="11" y="33"/>
                </a:cxn>
                <a:cxn ang="0">
                  <a:pos x="13" y="44"/>
                </a:cxn>
                <a:cxn ang="0">
                  <a:pos x="18" y="53"/>
                </a:cxn>
                <a:cxn ang="0">
                  <a:pos x="26" y="59"/>
                </a:cxn>
                <a:cxn ang="0">
                  <a:pos x="37" y="62"/>
                </a:cxn>
                <a:cxn ang="0">
                  <a:pos x="42" y="62"/>
                </a:cxn>
                <a:cxn ang="0">
                  <a:pos x="51" y="58"/>
                </a:cxn>
                <a:cxn ang="0">
                  <a:pos x="57" y="51"/>
                </a:cxn>
                <a:cxn ang="0">
                  <a:pos x="60" y="42"/>
                </a:cxn>
                <a:cxn ang="0">
                  <a:pos x="61" y="36"/>
                </a:cxn>
                <a:cxn ang="0">
                  <a:pos x="59" y="26"/>
                </a:cxn>
                <a:cxn ang="0">
                  <a:pos x="55" y="16"/>
                </a:cxn>
                <a:cxn ang="0">
                  <a:pos x="46" y="10"/>
                </a:cxn>
                <a:cxn ang="0">
                  <a:pos x="37" y="8"/>
                </a:cxn>
                <a:cxn ang="0">
                  <a:pos x="31" y="9"/>
                </a:cxn>
                <a:cxn ang="0">
                  <a:pos x="22" y="13"/>
                </a:cxn>
                <a:cxn ang="0">
                  <a:pos x="15" y="19"/>
                </a:cxn>
                <a:cxn ang="0">
                  <a:pos x="12" y="28"/>
                </a:cxn>
                <a:cxn ang="0">
                  <a:pos x="11" y="33"/>
                </a:cxn>
              </a:cxnLst>
              <a:rect l="0" t="0" r="r" b="b"/>
              <a:pathLst>
                <a:path w="72" h="69">
                  <a:moveTo>
                    <a:pt x="72" y="35"/>
                  </a:moveTo>
                  <a:lnTo>
                    <a:pt x="72" y="35"/>
                  </a:lnTo>
                  <a:lnTo>
                    <a:pt x="71" y="42"/>
                  </a:lnTo>
                  <a:lnTo>
                    <a:pt x="70" y="48"/>
                  </a:lnTo>
                  <a:lnTo>
                    <a:pt x="66" y="54"/>
                  </a:lnTo>
                  <a:lnTo>
                    <a:pt x="61" y="59"/>
                  </a:lnTo>
                  <a:lnTo>
                    <a:pt x="56" y="64"/>
                  </a:lnTo>
                  <a:lnTo>
                    <a:pt x="50" y="66"/>
                  </a:lnTo>
                  <a:lnTo>
                    <a:pt x="43" y="69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29" y="69"/>
                  </a:lnTo>
                  <a:lnTo>
                    <a:pt x="22" y="66"/>
                  </a:lnTo>
                  <a:lnTo>
                    <a:pt x="16" y="64"/>
                  </a:lnTo>
                  <a:lnTo>
                    <a:pt x="11" y="59"/>
                  </a:lnTo>
                  <a:lnTo>
                    <a:pt x="6" y="54"/>
                  </a:lnTo>
                  <a:lnTo>
                    <a:pt x="2" y="49"/>
                  </a:lnTo>
                  <a:lnTo>
                    <a:pt x="1" y="42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28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11" y="10"/>
                  </a:lnTo>
                  <a:lnTo>
                    <a:pt x="16" y="6"/>
                  </a:lnTo>
                  <a:lnTo>
                    <a:pt x="22" y="3"/>
                  </a:lnTo>
                  <a:lnTo>
                    <a:pt x="29" y="1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1" y="4"/>
                  </a:lnTo>
                  <a:lnTo>
                    <a:pt x="57" y="6"/>
                  </a:lnTo>
                  <a:lnTo>
                    <a:pt x="62" y="11"/>
                  </a:lnTo>
                  <a:lnTo>
                    <a:pt x="66" y="16"/>
                  </a:lnTo>
                  <a:lnTo>
                    <a:pt x="70" y="21"/>
                  </a:lnTo>
                  <a:lnTo>
                    <a:pt x="71" y="27"/>
                  </a:lnTo>
                  <a:lnTo>
                    <a:pt x="72" y="35"/>
                  </a:lnTo>
                  <a:lnTo>
                    <a:pt x="72" y="35"/>
                  </a:lnTo>
                  <a:close/>
                  <a:moveTo>
                    <a:pt x="11" y="33"/>
                  </a:moveTo>
                  <a:lnTo>
                    <a:pt x="11" y="33"/>
                  </a:lnTo>
                  <a:lnTo>
                    <a:pt x="12" y="39"/>
                  </a:lnTo>
                  <a:lnTo>
                    <a:pt x="13" y="44"/>
                  </a:lnTo>
                  <a:lnTo>
                    <a:pt x="15" y="49"/>
                  </a:lnTo>
                  <a:lnTo>
                    <a:pt x="18" y="53"/>
                  </a:lnTo>
                  <a:lnTo>
                    <a:pt x="22" y="57"/>
                  </a:lnTo>
                  <a:lnTo>
                    <a:pt x="26" y="59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37" y="62"/>
                  </a:lnTo>
                  <a:lnTo>
                    <a:pt x="42" y="62"/>
                  </a:lnTo>
                  <a:lnTo>
                    <a:pt x="46" y="60"/>
                  </a:lnTo>
                  <a:lnTo>
                    <a:pt x="51" y="58"/>
                  </a:lnTo>
                  <a:lnTo>
                    <a:pt x="54" y="54"/>
                  </a:lnTo>
                  <a:lnTo>
                    <a:pt x="57" y="51"/>
                  </a:lnTo>
                  <a:lnTo>
                    <a:pt x="59" y="47"/>
                  </a:lnTo>
                  <a:lnTo>
                    <a:pt x="60" y="42"/>
                  </a:lnTo>
                  <a:lnTo>
                    <a:pt x="61" y="36"/>
                  </a:lnTo>
                  <a:lnTo>
                    <a:pt x="61" y="36"/>
                  </a:lnTo>
                  <a:lnTo>
                    <a:pt x="60" y="31"/>
                  </a:lnTo>
                  <a:lnTo>
                    <a:pt x="59" y="26"/>
                  </a:lnTo>
                  <a:lnTo>
                    <a:pt x="57" y="21"/>
                  </a:lnTo>
                  <a:lnTo>
                    <a:pt x="55" y="16"/>
                  </a:lnTo>
                  <a:lnTo>
                    <a:pt x="51" y="13"/>
                  </a:lnTo>
                  <a:lnTo>
                    <a:pt x="46" y="10"/>
                  </a:lnTo>
                  <a:lnTo>
                    <a:pt x="42" y="9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1" y="9"/>
                  </a:lnTo>
                  <a:lnTo>
                    <a:pt x="26" y="10"/>
                  </a:lnTo>
                  <a:lnTo>
                    <a:pt x="22" y="13"/>
                  </a:lnTo>
                  <a:lnTo>
                    <a:pt x="18" y="15"/>
                  </a:lnTo>
                  <a:lnTo>
                    <a:pt x="15" y="19"/>
                  </a:lnTo>
                  <a:lnTo>
                    <a:pt x="13" y="24"/>
                  </a:lnTo>
                  <a:lnTo>
                    <a:pt x="12" y="28"/>
                  </a:lnTo>
                  <a:lnTo>
                    <a:pt x="11" y="33"/>
                  </a:lnTo>
                  <a:lnTo>
                    <a:pt x="11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Freeform 383"/>
            <p:cNvSpPr>
              <a:spLocks/>
            </p:cNvSpPr>
            <p:nvPr userDrawn="1"/>
          </p:nvSpPr>
          <p:spPr bwMode="auto">
            <a:xfrm>
              <a:off x="5651" y="3925"/>
              <a:ext cx="29" cy="58"/>
            </a:xfrm>
            <a:custGeom>
              <a:avLst/>
              <a:gdLst/>
              <a:ahLst/>
              <a:cxnLst>
                <a:cxn ang="0">
                  <a:pos x="15" y="53"/>
                </a:cxn>
                <a:cxn ang="0">
                  <a:pos x="15" y="53"/>
                </a:cxn>
                <a:cxn ang="0">
                  <a:pos x="15" y="61"/>
                </a:cxn>
                <a:cxn ang="0">
                  <a:pos x="16" y="64"/>
                </a:cxn>
                <a:cxn ang="0">
                  <a:pos x="19" y="67"/>
                </a:cxn>
                <a:cxn ang="0">
                  <a:pos x="19" y="67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3" y="64"/>
                </a:cxn>
                <a:cxn ang="0">
                  <a:pos x="4" y="61"/>
                </a:cxn>
                <a:cxn ang="0">
                  <a:pos x="4" y="53"/>
                </a:cxn>
                <a:cxn ang="0">
                  <a:pos x="4" y="15"/>
                </a:cxn>
                <a:cxn ang="0">
                  <a:pos x="4" y="15"/>
                </a:cxn>
                <a:cxn ang="0">
                  <a:pos x="4" y="8"/>
                </a:cxn>
                <a:cxn ang="0">
                  <a:pos x="3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2" y="2"/>
                </a:cxn>
                <a:cxn ang="0">
                  <a:pos x="32" y="2"/>
                </a:cxn>
                <a:cxn ang="0">
                  <a:pos x="35" y="2"/>
                </a:cxn>
                <a:cxn ang="0">
                  <a:pos x="36" y="0"/>
                </a:cxn>
                <a:cxn ang="0">
                  <a:pos x="37" y="0"/>
                </a:cxn>
                <a:cxn ang="0">
                  <a:pos x="37" y="13"/>
                </a:cxn>
                <a:cxn ang="0">
                  <a:pos x="36" y="13"/>
                </a:cxn>
                <a:cxn ang="0">
                  <a:pos x="36" y="13"/>
                </a:cxn>
                <a:cxn ang="0">
                  <a:pos x="33" y="10"/>
                </a:cxn>
                <a:cxn ang="0">
                  <a:pos x="31" y="9"/>
                </a:cxn>
                <a:cxn ang="0">
                  <a:pos x="25" y="9"/>
                </a:cxn>
                <a:cxn ang="0">
                  <a:pos x="25" y="9"/>
                </a:cxn>
                <a:cxn ang="0">
                  <a:pos x="15" y="9"/>
                </a:cxn>
                <a:cxn ang="0">
                  <a:pos x="15" y="27"/>
                </a:cxn>
                <a:cxn ang="0">
                  <a:pos x="26" y="27"/>
                </a:cxn>
                <a:cxn ang="0">
                  <a:pos x="26" y="27"/>
                </a:cxn>
                <a:cxn ang="0">
                  <a:pos x="31" y="27"/>
                </a:cxn>
                <a:cxn ang="0">
                  <a:pos x="31" y="27"/>
                </a:cxn>
                <a:cxn ang="0">
                  <a:pos x="31" y="37"/>
                </a:cxn>
                <a:cxn ang="0">
                  <a:pos x="31" y="37"/>
                </a:cxn>
                <a:cxn ang="0">
                  <a:pos x="31" y="37"/>
                </a:cxn>
                <a:cxn ang="0">
                  <a:pos x="28" y="36"/>
                </a:cxn>
                <a:cxn ang="0">
                  <a:pos x="27" y="35"/>
                </a:cxn>
                <a:cxn ang="0">
                  <a:pos x="22" y="35"/>
                </a:cxn>
                <a:cxn ang="0">
                  <a:pos x="15" y="35"/>
                </a:cxn>
                <a:cxn ang="0">
                  <a:pos x="15" y="53"/>
                </a:cxn>
              </a:cxnLst>
              <a:rect l="0" t="0" r="r" b="b"/>
              <a:pathLst>
                <a:path w="37" h="67">
                  <a:moveTo>
                    <a:pt x="15" y="53"/>
                  </a:moveTo>
                  <a:lnTo>
                    <a:pt x="15" y="53"/>
                  </a:lnTo>
                  <a:lnTo>
                    <a:pt x="15" y="61"/>
                  </a:lnTo>
                  <a:lnTo>
                    <a:pt x="16" y="64"/>
                  </a:lnTo>
                  <a:lnTo>
                    <a:pt x="19" y="67"/>
                  </a:lnTo>
                  <a:lnTo>
                    <a:pt x="19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3" y="64"/>
                  </a:lnTo>
                  <a:lnTo>
                    <a:pt x="4" y="61"/>
                  </a:lnTo>
                  <a:lnTo>
                    <a:pt x="4" y="53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8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5" y="2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3" y="10"/>
                  </a:lnTo>
                  <a:lnTo>
                    <a:pt x="31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15" y="9"/>
                  </a:lnTo>
                  <a:lnTo>
                    <a:pt x="15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31" y="27"/>
                  </a:lnTo>
                  <a:lnTo>
                    <a:pt x="31" y="27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28" y="36"/>
                  </a:lnTo>
                  <a:lnTo>
                    <a:pt x="27" y="35"/>
                  </a:lnTo>
                  <a:lnTo>
                    <a:pt x="22" y="35"/>
                  </a:lnTo>
                  <a:lnTo>
                    <a:pt x="15" y="35"/>
                  </a:lnTo>
                  <a:lnTo>
                    <a:pt x="15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Freeform 384"/>
            <p:cNvSpPr>
              <a:spLocks noEditPoints="1"/>
            </p:cNvSpPr>
            <p:nvPr userDrawn="1"/>
          </p:nvSpPr>
          <p:spPr bwMode="auto">
            <a:xfrm>
              <a:off x="5702" y="3927"/>
              <a:ext cx="50" cy="55"/>
            </a:xfrm>
            <a:custGeom>
              <a:avLst/>
              <a:gdLst/>
              <a:ahLst/>
              <a:cxnLst>
                <a:cxn ang="0">
                  <a:pos x="21" y="40"/>
                </a:cxn>
                <a:cxn ang="0">
                  <a:pos x="16" y="54"/>
                </a:cxn>
                <a:cxn ang="0">
                  <a:pos x="16" y="54"/>
                </a:cxn>
                <a:cxn ang="0">
                  <a:pos x="15" y="57"/>
                </a:cxn>
                <a:cxn ang="0">
                  <a:pos x="15" y="61"/>
                </a:cxn>
                <a:cxn ang="0">
                  <a:pos x="15" y="62"/>
                </a:cxn>
                <a:cxn ang="0">
                  <a:pos x="19" y="65"/>
                </a:cxn>
                <a:cxn ang="0">
                  <a:pos x="19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4" y="61"/>
                </a:cxn>
                <a:cxn ang="0">
                  <a:pos x="7" y="59"/>
                </a:cxn>
                <a:cxn ang="0">
                  <a:pos x="10" y="50"/>
                </a:cxn>
                <a:cxn ang="0">
                  <a:pos x="26" y="10"/>
                </a:cxn>
                <a:cxn ang="0">
                  <a:pos x="26" y="10"/>
                </a:cxn>
                <a:cxn ang="0">
                  <a:pos x="27" y="3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41" y="0"/>
                </a:cxn>
                <a:cxn ang="0">
                  <a:pos x="61" y="50"/>
                </a:cxn>
                <a:cxn ang="0">
                  <a:pos x="61" y="50"/>
                </a:cxn>
                <a:cxn ang="0">
                  <a:pos x="64" y="59"/>
                </a:cxn>
                <a:cxn ang="0">
                  <a:pos x="67" y="61"/>
                </a:cxn>
                <a:cxn ang="0">
                  <a:pos x="70" y="65"/>
                </a:cxn>
                <a:cxn ang="0">
                  <a:pos x="70" y="65"/>
                </a:cxn>
                <a:cxn ang="0">
                  <a:pos x="51" y="65"/>
                </a:cxn>
                <a:cxn ang="0">
                  <a:pos x="51" y="65"/>
                </a:cxn>
                <a:cxn ang="0">
                  <a:pos x="51" y="65"/>
                </a:cxn>
                <a:cxn ang="0">
                  <a:pos x="53" y="62"/>
                </a:cxn>
                <a:cxn ang="0">
                  <a:pos x="54" y="61"/>
                </a:cxn>
                <a:cxn ang="0">
                  <a:pos x="52" y="54"/>
                </a:cxn>
                <a:cxn ang="0">
                  <a:pos x="46" y="40"/>
                </a:cxn>
                <a:cxn ang="0">
                  <a:pos x="21" y="40"/>
                </a:cxn>
                <a:cxn ang="0">
                  <a:pos x="34" y="8"/>
                </a:cxn>
                <a:cxn ang="0">
                  <a:pos x="24" y="33"/>
                </a:cxn>
                <a:cxn ang="0">
                  <a:pos x="43" y="33"/>
                </a:cxn>
                <a:cxn ang="0">
                  <a:pos x="34" y="8"/>
                </a:cxn>
              </a:cxnLst>
              <a:rect l="0" t="0" r="r" b="b"/>
              <a:pathLst>
                <a:path w="70" h="65">
                  <a:moveTo>
                    <a:pt x="21" y="40"/>
                  </a:moveTo>
                  <a:lnTo>
                    <a:pt x="16" y="54"/>
                  </a:lnTo>
                  <a:lnTo>
                    <a:pt x="16" y="54"/>
                  </a:lnTo>
                  <a:lnTo>
                    <a:pt x="15" y="57"/>
                  </a:lnTo>
                  <a:lnTo>
                    <a:pt x="15" y="61"/>
                  </a:lnTo>
                  <a:lnTo>
                    <a:pt x="15" y="62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4" y="61"/>
                  </a:lnTo>
                  <a:lnTo>
                    <a:pt x="7" y="59"/>
                  </a:lnTo>
                  <a:lnTo>
                    <a:pt x="10" y="5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7" y="3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1" y="0"/>
                  </a:lnTo>
                  <a:lnTo>
                    <a:pt x="61" y="50"/>
                  </a:lnTo>
                  <a:lnTo>
                    <a:pt x="61" y="50"/>
                  </a:lnTo>
                  <a:lnTo>
                    <a:pt x="64" y="59"/>
                  </a:lnTo>
                  <a:lnTo>
                    <a:pt x="67" y="61"/>
                  </a:lnTo>
                  <a:lnTo>
                    <a:pt x="70" y="65"/>
                  </a:lnTo>
                  <a:lnTo>
                    <a:pt x="70" y="65"/>
                  </a:lnTo>
                  <a:lnTo>
                    <a:pt x="51" y="65"/>
                  </a:lnTo>
                  <a:lnTo>
                    <a:pt x="51" y="65"/>
                  </a:lnTo>
                  <a:lnTo>
                    <a:pt x="51" y="65"/>
                  </a:lnTo>
                  <a:lnTo>
                    <a:pt x="53" y="62"/>
                  </a:lnTo>
                  <a:lnTo>
                    <a:pt x="54" y="61"/>
                  </a:lnTo>
                  <a:lnTo>
                    <a:pt x="52" y="54"/>
                  </a:lnTo>
                  <a:lnTo>
                    <a:pt x="46" y="40"/>
                  </a:lnTo>
                  <a:lnTo>
                    <a:pt x="21" y="40"/>
                  </a:lnTo>
                  <a:close/>
                  <a:moveTo>
                    <a:pt x="34" y="8"/>
                  </a:moveTo>
                  <a:lnTo>
                    <a:pt x="24" y="33"/>
                  </a:lnTo>
                  <a:lnTo>
                    <a:pt x="43" y="33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Freeform 385"/>
            <p:cNvSpPr>
              <a:spLocks/>
            </p:cNvSpPr>
            <p:nvPr userDrawn="1"/>
          </p:nvSpPr>
          <p:spPr bwMode="auto">
            <a:xfrm>
              <a:off x="5760" y="3927"/>
              <a:ext cx="43" cy="5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0"/>
                </a:cxn>
                <a:cxn ang="0">
                  <a:pos x="32" y="1"/>
                </a:cxn>
                <a:cxn ang="0">
                  <a:pos x="38" y="5"/>
                </a:cxn>
                <a:cxn ang="0">
                  <a:pos x="42" y="10"/>
                </a:cxn>
                <a:cxn ang="0">
                  <a:pos x="43" y="16"/>
                </a:cxn>
                <a:cxn ang="0">
                  <a:pos x="43" y="16"/>
                </a:cxn>
                <a:cxn ang="0">
                  <a:pos x="42" y="22"/>
                </a:cxn>
                <a:cxn ang="0">
                  <a:pos x="38" y="27"/>
                </a:cxn>
                <a:cxn ang="0">
                  <a:pos x="33" y="30"/>
                </a:cxn>
                <a:cxn ang="0">
                  <a:pos x="28" y="33"/>
                </a:cxn>
                <a:cxn ang="0">
                  <a:pos x="42" y="51"/>
                </a:cxn>
                <a:cxn ang="0">
                  <a:pos x="42" y="51"/>
                </a:cxn>
                <a:cxn ang="0">
                  <a:pos x="49" y="59"/>
                </a:cxn>
                <a:cxn ang="0">
                  <a:pos x="58" y="65"/>
                </a:cxn>
                <a:cxn ang="0">
                  <a:pos x="49" y="65"/>
                </a:cxn>
                <a:cxn ang="0">
                  <a:pos x="49" y="65"/>
                </a:cxn>
                <a:cxn ang="0">
                  <a:pos x="42" y="63"/>
                </a:cxn>
                <a:cxn ang="0">
                  <a:pos x="39" y="62"/>
                </a:cxn>
                <a:cxn ang="0">
                  <a:pos x="37" y="60"/>
                </a:cxn>
                <a:cxn ang="0">
                  <a:pos x="26" y="45"/>
                </a:cxn>
                <a:cxn ang="0">
                  <a:pos x="16" y="30"/>
                </a:cxn>
                <a:cxn ang="0">
                  <a:pos x="16" y="30"/>
                </a:cxn>
                <a:cxn ang="0">
                  <a:pos x="22" y="29"/>
                </a:cxn>
                <a:cxn ang="0">
                  <a:pos x="28" y="27"/>
                </a:cxn>
                <a:cxn ang="0">
                  <a:pos x="32" y="23"/>
                </a:cxn>
                <a:cxn ang="0">
                  <a:pos x="33" y="19"/>
                </a:cxn>
                <a:cxn ang="0">
                  <a:pos x="33" y="17"/>
                </a:cxn>
                <a:cxn ang="0">
                  <a:pos x="33" y="17"/>
                </a:cxn>
                <a:cxn ang="0">
                  <a:pos x="32" y="12"/>
                </a:cxn>
                <a:cxn ang="0">
                  <a:pos x="30" y="8"/>
                </a:cxn>
                <a:cxn ang="0">
                  <a:pos x="26" y="6"/>
                </a:cxn>
                <a:cxn ang="0">
                  <a:pos x="21" y="6"/>
                </a:cxn>
                <a:cxn ang="0">
                  <a:pos x="21" y="6"/>
                </a:cxn>
                <a:cxn ang="0">
                  <a:pos x="14" y="6"/>
                </a:cxn>
                <a:cxn ang="0">
                  <a:pos x="14" y="51"/>
                </a:cxn>
                <a:cxn ang="0">
                  <a:pos x="14" y="51"/>
                </a:cxn>
                <a:cxn ang="0">
                  <a:pos x="15" y="59"/>
                </a:cxn>
                <a:cxn ang="0">
                  <a:pos x="16" y="62"/>
                </a:cxn>
                <a:cxn ang="0">
                  <a:pos x="19" y="65"/>
                </a:cxn>
                <a:cxn ang="0">
                  <a:pos x="19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3" y="62"/>
                </a:cxn>
                <a:cxn ang="0">
                  <a:pos x="4" y="59"/>
                </a:cxn>
                <a:cxn ang="0">
                  <a:pos x="4" y="51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4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58" h="65">
                  <a:moveTo>
                    <a:pt x="23" y="0"/>
                  </a:moveTo>
                  <a:lnTo>
                    <a:pt x="23" y="0"/>
                  </a:lnTo>
                  <a:lnTo>
                    <a:pt x="32" y="1"/>
                  </a:lnTo>
                  <a:lnTo>
                    <a:pt x="38" y="5"/>
                  </a:lnTo>
                  <a:lnTo>
                    <a:pt x="42" y="10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2" y="22"/>
                  </a:lnTo>
                  <a:lnTo>
                    <a:pt x="38" y="27"/>
                  </a:lnTo>
                  <a:lnTo>
                    <a:pt x="33" y="30"/>
                  </a:lnTo>
                  <a:lnTo>
                    <a:pt x="28" y="33"/>
                  </a:lnTo>
                  <a:lnTo>
                    <a:pt x="42" y="51"/>
                  </a:lnTo>
                  <a:lnTo>
                    <a:pt x="42" y="51"/>
                  </a:lnTo>
                  <a:lnTo>
                    <a:pt x="49" y="59"/>
                  </a:lnTo>
                  <a:lnTo>
                    <a:pt x="58" y="65"/>
                  </a:lnTo>
                  <a:lnTo>
                    <a:pt x="49" y="65"/>
                  </a:lnTo>
                  <a:lnTo>
                    <a:pt x="49" y="65"/>
                  </a:lnTo>
                  <a:lnTo>
                    <a:pt x="42" y="63"/>
                  </a:lnTo>
                  <a:lnTo>
                    <a:pt x="39" y="62"/>
                  </a:lnTo>
                  <a:lnTo>
                    <a:pt x="37" y="60"/>
                  </a:lnTo>
                  <a:lnTo>
                    <a:pt x="26" y="45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29"/>
                  </a:lnTo>
                  <a:lnTo>
                    <a:pt x="28" y="27"/>
                  </a:lnTo>
                  <a:lnTo>
                    <a:pt x="32" y="23"/>
                  </a:lnTo>
                  <a:lnTo>
                    <a:pt x="33" y="19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6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4" y="6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5" y="59"/>
                  </a:lnTo>
                  <a:lnTo>
                    <a:pt x="16" y="62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3" y="62"/>
                  </a:lnTo>
                  <a:lnTo>
                    <a:pt x="4" y="59"/>
                  </a:lnTo>
                  <a:lnTo>
                    <a:pt x="4" y="51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Freeform 386"/>
            <p:cNvSpPr>
              <a:spLocks noEditPoints="1"/>
            </p:cNvSpPr>
            <p:nvPr userDrawn="1"/>
          </p:nvSpPr>
          <p:spPr bwMode="auto">
            <a:xfrm>
              <a:off x="5799" y="3927"/>
              <a:ext cx="44" cy="55"/>
            </a:xfrm>
            <a:custGeom>
              <a:avLst/>
              <a:gdLst/>
              <a:ahLst/>
              <a:cxnLst>
                <a:cxn ang="0">
                  <a:pos x="5" y="13"/>
                </a:cxn>
                <a:cxn ang="0">
                  <a:pos x="5" y="13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15" y="6"/>
                </a:cxn>
                <a:cxn ang="0">
                  <a:pos x="15" y="13"/>
                </a:cxn>
                <a:cxn ang="0">
                  <a:pos x="15" y="51"/>
                </a:cxn>
                <a:cxn ang="0">
                  <a:pos x="15" y="51"/>
                </a:cxn>
                <a:cxn ang="0">
                  <a:pos x="15" y="59"/>
                </a:cxn>
                <a:cxn ang="0">
                  <a:pos x="16" y="62"/>
                </a:cxn>
                <a:cxn ang="0">
                  <a:pos x="18" y="65"/>
                </a:cxn>
                <a:cxn ang="0">
                  <a:pos x="18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2" y="62"/>
                </a:cxn>
                <a:cxn ang="0">
                  <a:pos x="4" y="59"/>
                </a:cxn>
                <a:cxn ang="0">
                  <a:pos x="5" y="51"/>
                </a:cxn>
                <a:cxn ang="0">
                  <a:pos x="5" y="13"/>
                </a:cxn>
                <a:cxn ang="0">
                  <a:pos x="28" y="13"/>
                </a:cxn>
                <a:cxn ang="0">
                  <a:pos x="28" y="13"/>
                </a:cxn>
                <a:cxn ang="0">
                  <a:pos x="32" y="10"/>
                </a:cxn>
                <a:cxn ang="0">
                  <a:pos x="34" y="6"/>
                </a:cxn>
                <a:cxn ang="0">
                  <a:pos x="34" y="2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27" y="29"/>
                </a:cxn>
                <a:cxn ang="0">
                  <a:pos x="46" y="55"/>
                </a:cxn>
                <a:cxn ang="0">
                  <a:pos x="46" y="55"/>
                </a:cxn>
                <a:cxn ang="0">
                  <a:pos x="51" y="60"/>
                </a:cxn>
                <a:cxn ang="0">
                  <a:pos x="57" y="65"/>
                </a:cxn>
                <a:cxn ang="0">
                  <a:pos x="57" y="65"/>
                </a:cxn>
                <a:cxn ang="0">
                  <a:pos x="49" y="65"/>
                </a:cxn>
                <a:cxn ang="0">
                  <a:pos x="49" y="65"/>
                </a:cxn>
                <a:cxn ang="0">
                  <a:pos x="42" y="63"/>
                </a:cxn>
                <a:cxn ang="0">
                  <a:pos x="38" y="60"/>
                </a:cxn>
                <a:cxn ang="0">
                  <a:pos x="16" y="30"/>
                </a:cxn>
                <a:cxn ang="0">
                  <a:pos x="28" y="13"/>
                </a:cxn>
              </a:cxnLst>
              <a:rect l="0" t="0" r="r" b="b"/>
              <a:pathLst>
                <a:path w="57" h="65">
                  <a:moveTo>
                    <a:pt x="5" y="13"/>
                  </a:moveTo>
                  <a:lnTo>
                    <a:pt x="5" y="13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5" y="6"/>
                  </a:lnTo>
                  <a:lnTo>
                    <a:pt x="15" y="13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15" y="59"/>
                  </a:lnTo>
                  <a:lnTo>
                    <a:pt x="16" y="62"/>
                  </a:lnTo>
                  <a:lnTo>
                    <a:pt x="18" y="65"/>
                  </a:lnTo>
                  <a:lnTo>
                    <a:pt x="18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62"/>
                  </a:lnTo>
                  <a:lnTo>
                    <a:pt x="4" y="59"/>
                  </a:lnTo>
                  <a:lnTo>
                    <a:pt x="5" y="51"/>
                  </a:lnTo>
                  <a:lnTo>
                    <a:pt x="5" y="13"/>
                  </a:lnTo>
                  <a:close/>
                  <a:moveTo>
                    <a:pt x="28" y="13"/>
                  </a:moveTo>
                  <a:lnTo>
                    <a:pt x="28" y="13"/>
                  </a:lnTo>
                  <a:lnTo>
                    <a:pt x="32" y="10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27" y="29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51" y="60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49" y="65"/>
                  </a:lnTo>
                  <a:lnTo>
                    <a:pt x="49" y="65"/>
                  </a:lnTo>
                  <a:lnTo>
                    <a:pt x="42" y="63"/>
                  </a:lnTo>
                  <a:lnTo>
                    <a:pt x="38" y="60"/>
                  </a:lnTo>
                  <a:lnTo>
                    <a:pt x="16" y="30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Freeform 387"/>
            <p:cNvSpPr>
              <a:spLocks noEditPoints="1"/>
            </p:cNvSpPr>
            <p:nvPr userDrawn="1"/>
          </p:nvSpPr>
          <p:spPr bwMode="auto">
            <a:xfrm>
              <a:off x="5842" y="3927"/>
              <a:ext cx="54" cy="55"/>
            </a:xfrm>
            <a:custGeom>
              <a:avLst/>
              <a:gdLst/>
              <a:ahLst/>
              <a:cxnLst>
                <a:cxn ang="0">
                  <a:pos x="21" y="40"/>
                </a:cxn>
                <a:cxn ang="0">
                  <a:pos x="16" y="54"/>
                </a:cxn>
                <a:cxn ang="0">
                  <a:pos x="16" y="54"/>
                </a:cxn>
                <a:cxn ang="0">
                  <a:pos x="15" y="57"/>
                </a:cxn>
                <a:cxn ang="0">
                  <a:pos x="15" y="61"/>
                </a:cxn>
                <a:cxn ang="0">
                  <a:pos x="15" y="62"/>
                </a:cxn>
                <a:cxn ang="0">
                  <a:pos x="19" y="65"/>
                </a:cxn>
                <a:cxn ang="0">
                  <a:pos x="19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4" y="61"/>
                </a:cxn>
                <a:cxn ang="0">
                  <a:pos x="6" y="59"/>
                </a:cxn>
                <a:cxn ang="0">
                  <a:pos x="10" y="50"/>
                </a:cxn>
                <a:cxn ang="0">
                  <a:pos x="26" y="10"/>
                </a:cxn>
                <a:cxn ang="0">
                  <a:pos x="26" y="10"/>
                </a:cxn>
                <a:cxn ang="0">
                  <a:pos x="27" y="3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39" y="0"/>
                </a:cxn>
                <a:cxn ang="0">
                  <a:pos x="60" y="50"/>
                </a:cxn>
                <a:cxn ang="0">
                  <a:pos x="60" y="50"/>
                </a:cxn>
                <a:cxn ang="0">
                  <a:pos x="64" y="59"/>
                </a:cxn>
                <a:cxn ang="0">
                  <a:pos x="66" y="61"/>
                </a:cxn>
                <a:cxn ang="0">
                  <a:pos x="70" y="65"/>
                </a:cxn>
                <a:cxn ang="0">
                  <a:pos x="70" y="65"/>
                </a:cxn>
                <a:cxn ang="0">
                  <a:pos x="50" y="65"/>
                </a:cxn>
                <a:cxn ang="0">
                  <a:pos x="50" y="65"/>
                </a:cxn>
                <a:cxn ang="0">
                  <a:pos x="50" y="65"/>
                </a:cxn>
                <a:cxn ang="0">
                  <a:pos x="53" y="62"/>
                </a:cxn>
                <a:cxn ang="0">
                  <a:pos x="53" y="61"/>
                </a:cxn>
                <a:cxn ang="0">
                  <a:pos x="52" y="54"/>
                </a:cxn>
                <a:cxn ang="0">
                  <a:pos x="46" y="40"/>
                </a:cxn>
                <a:cxn ang="0">
                  <a:pos x="21" y="40"/>
                </a:cxn>
                <a:cxn ang="0">
                  <a:pos x="33" y="8"/>
                </a:cxn>
                <a:cxn ang="0">
                  <a:pos x="24" y="33"/>
                </a:cxn>
                <a:cxn ang="0">
                  <a:pos x="43" y="33"/>
                </a:cxn>
                <a:cxn ang="0">
                  <a:pos x="33" y="8"/>
                </a:cxn>
              </a:cxnLst>
              <a:rect l="0" t="0" r="r" b="b"/>
              <a:pathLst>
                <a:path w="70" h="65">
                  <a:moveTo>
                    <a:pt x="21" y="40"/>
                  </a:moveTo>
                  <a:lnTo>
                    <a:pt x="16" y="54"/>
                  </a:lnTo>
                  <a:lnTo>
                    <a:pt x="16" y="54"/>
                  </a:lnTo>
                  <a:lnTo>
                    <a:pt x="15" y="57"/>
                  </a:lnTo>
                  <a:lnTo>
                    <a:pt x="15" y="61"/>
                  </a:lnTo>
                  <a:lnTo>
                    <a:pt x="15" y="62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4" y="61"/>
                  </a:lnTo>
                  <a:lnTo>
                    <a:pt x="6" y="59"/>
                  </a:lnTo>
                  <a:lnTo>
                    <a:pt x="10" y="5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7" y="3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9" y="0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64" y="59"/>
                  </a:lnTo>
                  <a:lnTo>
                    <a:pt x="66" y="61"/>
                  </a:lnTo>
                  <a:lnTo>
                    <a:pt x="70" y="65"/>
                  </a:lnTo>
                  <a:lnTo>
                    <a:pt x="70" y="65"/>
                  </a:lnTo>
                  <a:lnTo>
                    <a:pt x="50" y="65"/>
                  </a:lnTo>
                  <a:lnTo>
                    <a:pt x="50" y="65"/>
                  </a:lnTo>
                  <a:lnTo>
                    <a:pt x="50" y="65"/>
                  </a:lnTo>
                  <a:lnTo>
                    <a:pt x="53" y="62"/>
                  </a:lnTo>
                  <a:lnTo>
                    <a:pt x="53" y="61"/>
                  </a:lnTo>
                  <a:lnTo>
                    <a:pt x="52" y="54"/>
                  </a:lnTo>
                  <a:lnTo>
                    <a:pt x="46" y="40"/>
                  </a:lnTo>
                  <a:lnTo>
                    <a:pt x="21" y="40"/>
                  </a:lnTo>
                  <a:close/>
                  <a:moveTo>
                    <a:pt x="33" y="8"/>
                  </a:moveTo>
                  <a:lnTo>
                    <a:pt x="24" y="33"/>
                  </a:lnTo>
                  <a:lnTo>
                    <a:pt x="43" y="33"/>
                  </a:lnTo>
                  <a:lnTo>
                    <a:pt x="33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Freeform 388"/>
            <p:cNvSpPr>
              <a:spLocks/>
            </p:cNvSpPr>
            <p:nvPr userDrawn="1"/>
          </p:nvSpPr>
          <p:spPr bwMode="auto">
            <a:xfrm>
              <a:off x="5900" y="3927"/>
              <a:ext cx="49" cy="56"/>
            </a:xfrm>
            <a:custGeom>
              <a:avLst/>
              <a:gdLst/>
              <a:ahLst/>
              <a:cxnLst>
                <a:cxn ang="0">
                  <a:pos x="12" y="51"/>
                </a:cxn>
                <a:cxn ang="0">
                  <a:pos x="12" y="51"/>
                </a:cxn>
                <a:cxn ang="0">
                  <a:pos x="13" y="59"/>
                </a:cxn>
                <a:cxn ang="0">
                  <a:pos x="14" y="62"/>
                </a:cxn>
                <a:cxn ang="0">
                  <a:pos x="17" y="65"/>
                </a:cxn>
                <a:cxn ang="0">
                  <a:pos x="17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2" y="62"/>
                </a:cxn>
                <a:cxn ang="0">
                  <a:pos x="5" y="59"/>
                </a:cxn>
                <a:cxn ang="0">
                  <a:pos x="5" y="51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5" y="5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7" y="5"/>
                </a:cxn>
                <a:cxn ang="0">
                  <a:pos x="54" y="50"/>
                </a:cxn>
                <a:cxn ang="0">
                  <a:pos x="54" y="12"/>
                </a:cxn>
                <a:cxn ang="0">
                  <a:pos x="54" y="12"/>
                </a:cxn>
                <a:cxn ang="0">
                  <a:pos x="52" y="5"/>
                </a:cxn>
                <a:cxn ang="0">
                  <a:pos x="51" y="2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2" y="2"/>
                </a:cxn>
                <a:cxn ang="0">
                  <a:pos x="61" y="5"/>
                </a:cxn>
                <a:cxn ang="0">
                  <a:pos x="60" y="12"/>
                </a:cxn>
                <a:cxn ang="0">
                  <a:pos x="60" y="67"/>
                </a:cxn>
                <a:cxn ang="0">
                  <a:pos x="60" y="67"/>
                </a:cxn>
                <a:cxn ang="0">
                  <a:pos x="56" y="66"/>
                </a:cxn>
                <a:cxn ang="0">
                  <a:pos x="52" y="63"/>
                </a:cxn>
                <a:cxn ang="0">
                  <a:pos x="46" y="56"/>
                </a:cxn>
                <a:cxn ang="0">
                  <a:pos x="12" y="13"/>
                </a:cxn>
                <a:cxn ang="0">
                  <a:pos x="12" y="51"/>
                </a:cxn>
              </a:cxnLst>
              <a:rect l="0" t="0" r="r" b="b"/>
              <a:pathLst>
                <a:path w="66" h="67">
                  <a:moveTo>
                    <a:pt x="12" y="51"/>
                  </a:moveTo>
                  <a:lnTo>
                    <a:pt x="12" y="51"/>
                  </a:lnTo>
                  <a:lnTo>
                    <a:pt x="13" y="59"/>
                  </a:lnTo>
                  <a:lnTo>
                    <a:pt x="14" y="62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62"/>
                  </a:lnTo>
                  <a:lnTo>
                    <a:pt x="5" y="59"/>
                  </a:lnTo>
                  <a:lnTo>
                    <a:pt x="5" y="5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7" y="5"/>
                  </a:lnTo>
                  <a:lnTo>
                    <a:pt x="54" y="5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2" y="5"/>
                  </a:lnTo>
                  <a:lnTo>
                    <a:pt x="51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2" y="2"/>
                  </a:lnTo>
                  <a:lnTo>
                    <a:pt x="61" y="5"/>
                  </a:lnTo>
                  <a:lnTo>
                    <a:pt x="60" y="12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6" y="66"/>
                  </a:lnTo>
                  <a:lnTo>
                    <a:pt x="52" y="63"/>
                  </a:lnTo>
                  <a:lnTo>
                    <a:pt x="46" y="56"/>
                  </a:lnTo>
                  <a:lnTo>
                    <a:pt x="12" y="13"/>
                  </a:lnTo>
                  <a:lnTo>
                    <a:pt x="12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Freeform 389"/>
            <p:cNvSpPr>
              <a:spLocks/>
            </p:cNvSpPr>
            <p:nvPr userDrawn="1"/>
          </p:nvSpPr>
          <p:spPr bwMode="auto">
            <a:xfrm>
              <a:off x="5951" y="3925"/>
              <a:ext cx="36" cy="58"/>
            </a:xfrm>
            <a:custGeom>
              <a:avLst/>
              <a:gdLst/>
              <a:ahLst/>
              <a:cxnLst>
                <a:cxn ang="0">
                  <a:pos x="42" y="13"/>
                </a:cxn>
                <a:cxn ang="0">
                  <a:pos x="35" y="9"/>
                </a:cxn>
                <a:cxn ang="0">
                  <a:pos x="26" y="7"/>
                </a:cxn>
                <a:cxn ang="0">
                  <a:pos x="22" y="8"/>
                </a:cxn>
                <a:cxn ang="0">
                  <a:pos x="15" y="12"/>
                </a:cxn>
                <a:cxn ang="0">
                  <a:pos x="14" y="16"/>
                </a:cxn>
                <a:cxn ang="0">
                  <a:pos x="15" y="20"/>
                </a:cxn>
                <a:cxn ang="0">
                  <a:pos x="31" y="30"/>
                </a:cxn>
                <a:cxn ang="0">
                  <a:pos x="42" y="37"/>
                </a:cxn>
                <a:cxn ang="0">
                  <a:pos x="47" y="45"/>
                </a:cxn>
                <a:cxn ang="0">
                  <a:pos x="48" y="47"/>
                </a:cxn>
                <a:cxn ang="0">
                  <a:pos x="46" y="56"/>
                </a:cxn>
                <a:cxn ang="0">
                  <a:pos x="40" y="62"/>
                </a:cxn>
                <a:cxn ang="0">
                  <a:pos x="32" y="67"/>
                </a:cxn>
                <a:cxn ang="0">
                  <a:pos x="21" y="68"/>
                </a:cxn>
                <a:cxn ang="0">
                  <a:pos x="13" y="68"/>
                </a:cxn>
                <a:cxn ang="0">
                  <a:pos x="0" y="53"/>
                </a:cxn>
                <a:cxn ang="0">
                  <a:pos x="5" y="56"/>
                </a:cxn>
                <a:cxn ang="0">
                  <a:pos x="16" y="61"/>
                </a:cxn>
                <a:cxn ang="0">
                  <a:pos x="22" y="61"/>
                </a:cxn>
                <a:cxn ang="0">
                  <a:pos x="31" y="58"/>
                </a:cxn>
                <a:cxn ang="0">
                  <a:pos x="36" y="53"/>
                </a:cxn>
                <a:cxn ang="0">
                  <a:pos x="36" y="51"/>
                </a:cxn>
                <a:cxn ang="0">
                  <a:pos x="35" y="46"/>
                </a:cxn>
                <a:cxn ang="0">
                  <a:pos x="26" y="38"/>
                </a:cxn>
                <a:cxn ang="0">
                  <a:pos x="13" y="32"/>
                </a:cxn>
                <a:cxn ang="0">
                  <a:pos x="4" y="24"/>
                </a:cxn>
                <a:cxn ang="0">
                  <a:pos x="3" y="18"/>
                </a:cxn>
                <a:cxn ang="0">
                  <a:pos x="3" y="13"/>
                </a:cxn>
                <a:cxn ang="0">
                  <a:pos x="6" y="7"/>
                </a:cxn>
                <a:cxn ang="0">
                  <a:pos x="19" y="0"/>
                </a:cxn>
                <a:cxn ang="0">
                  <a:pos x="27" y="0"/>
                </a:cxn>
                <a:cxn ang="0">
                  <a:pos x="42" y="2"/>
                </a:cxn>
              </a:cxnLst>
              <a:rect l="0" t="0" r="r" b="b"/>
              <a:pathLst>
                <a:path w="48" h="68">
                  <a:moveTo>
                    <a:pt x="42" y="13"/>
                  </a:moveTo>
                  <a:lnTo>
                    <a:pt x="42" y="13"/>
                  </a:lnTo>
                  <a:lnTo>
                    <a:pt x="38" y="10"/>
                  </a:lnTo>
                  <a:lnTo>
                    <a:pt x="35" y="9"/>
                  </a:lnTo>
                  <a:lnTo>
                    <a:pt x="31" y="8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2" y="8"/>
                  </a:lnTo>
                  <a:lnTo>
                    <a:pt x="18" y="9"/>
                  </a:lnTo>
                  <a:lnTo>
                    <a:pt x="15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9"/>
                  </a:lnTo>
                  <a:lnTo>
                    <a:pt x="15" y="20"/>
                  </a:lnTo>
                  <a:lnTo>
                    <a:pt x="19" y="24"/>
                  </a:lnTo>
                  <a:lnTo>
                    <a:pt x="31" y="30"/>
                  </a:lnTo>
                  <a:lnTo>
                    <a:pt x="37" y="34"/>
                  </a:lnTo>
                  <a:lnTo>
                    <a:pt x="42" y="37"/>
                  </a:lnTo>
                  <a:lnTo>
                    <a:pt x="46" y="42"/>
                  </a:lnTo>
                  <a:lnTo>
                    <a:pt x="47" y="45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47" y="52"/>
                  </a:lnTo>
                  <a:lnTo>
                    <a:pt x="46" y="56"/>
                  </a:lnTo>
                  <a:lnTo>
                    <a:pt x="43" y="59"/>
                  </a:lnTo>
                  <a:lnTo>
                    <a:pt x="40" y="62"/>
                  </a:lnTo>
                  <a:lnTo>
                    <a:pt x="36" y="64"/>
                  </a:lnTo>
                  <a:lnTo>
                    <a:pt x="32" y="67"/>
                  </a:lnTo>
                  <a:lnTo>
                    <a:pt x="26" y="68"/>
                  </a:lnTo>
                  <a:lnTo>
                    <a:pt x="21" y="68"/>
                  </a:lnTo>
                  <a:lnTo>
                    <a:pt x="21" y="68"/>
                  </a:lnTo>
                  <a:lnTo>
                    <a:pt x="13" y="68"/>
                  </a:lnTo>
                  <a:lnTo>
                    <a:pt x="3" y="6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5" y="56"/>
                  </a:lnTo>
                  <a:lnTo>
                    <a:pt x="10" y="59"/>
                  </a:lnTo>
                  <a:lnTo>
                    <a:pt x="16" y="61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7" y="61"/>
                  </a:lnTo>
                  <a:lnTo>
                    <a:pt x="31" y="58"/>
                  </a:lnTo>
                  <a:lnTo>
                    <a:pt x="35" y="56"/>
                  </a:lnTo>
                  <a:lnTo>
                    <a:pt x="36" y="53"/>
                  </a:lnTo>
                  <a:lnTo>
                    <a:pt x="36" y="51"/>
                  </a:lnTo>
                  <a:lnTo>
                    <a:pt x="36" y="51"/>
                  </a:lnTo>
                  <a:lnTo>
                    <a:pt x="36" y="48"/>
                  </a:lnTo>
                  <a:lnTo>
                    <a:pt x="35" y="46"/>
                  </a:lnTo>
                  <a:lnTo>
                    <a:pt x="31" y="42"/>
                  </a:lnTo>
                  <a:lnTo>
                    <a:pt x="26" y="38"/>
                  </a:lnTo>
                  <a:lnTo>
                    <a:pt x="19" y="36"/>
                  </a:lnTo>
                  <a:lnTo>
                    <a:pt x="13" y="32"/>
                  </a:lnTo>
                  <a:lnTo>
                    <a:pt x="8" y="29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3"/>
                  </a:lnTo>
                  <a:lnTo>
                    <a:pt x="4" y="9"/>
                  </a:lnTo>
                  <a:lnTo>
                    <a:pt x="6" y="7"/>
                  </a:lnTo>
                  <a:lnTo>
                    <a:pt x="10" y="4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2"/>
                  </a:lnTo>
                  <a:lnTo>
                    <a:pt x="4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Freeform 390"/>
            <p:cNvSpPr>
              <a:spLocks noEditPoints="1"/>
            </p:cNvSpPr>
            <p:nvPr userDrawn="1"/>
          </p:nvSpPr>
          <p:spPr bwMode="auto">
            <a:xfrm>
              <a:off x="5991" y="3927"/>
              <a:ext cx="56" cy="55"/>
            </a:xfrm>
            <a:custGeom>
              <a:avLst/>
              <a:gdLst/>
              <a:ahLst/>
              <a:cxnLst>
                <a:cxn ang="0">
                  <a:pos x="21" y="40"/>
                </a:cxn>
                <a:cxn ang="0">
                  <a:pos x="16" y="54"/>
                </a:cxn>
                <a:cxn ang="0">
                  <a:pos x="16" y="54"/>
                </a:cxn>
                <a:cxn ang="0">
                  <a:pos x="15" y="57"/>
                </a:cxn>
                <a:cxn ang="0">
                  <a:pos x="15" y="61"/>
                </a:cxn>
                <a:cxn ang="0">
                  <a:pos x="15" y="62"/>
                </a:cxn>
                <a:cxn ang="0">
                  <a:pos x="17" y="65"/>
                </a:cxn>
                <a:cxn ang="0">
                  <a:pos x="17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3" y="61"/>
                </a:cxn>
                <a:cxn ang="0">
                  <a:pos x="6" y="59"/>
                </a:cxn>
                <a:cxn ang="0">
                  <a:pos x="8" y="50"/>
                </a:cxn>
                <a:cxn ang="0">
                  <a:pos x="26" y="10"/>
                </a:cxn>
                <a:cxn ang="0">
                  <a:pos x="26" y="10"/>
                </a:cxn>
                <a:cxn ang="0">
                  <a:pos x="27" y="3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39" y="0"/>
                </a:cxn>
                <a:cxn ang="0">
                  <a:pos x="60" y="50"/>
                </a:cxn>
                <a:cxn ang="0">
                  <a:pos x="60" y="50"/>
                </a:cxn>
                <a:cxn ang="0">
                  <a:pos x="64" y="59"/>
                </a:cxn>
                <a:cxn ang="0">
                  <a:pos x="66" y="61"/>
                </a:cxn>
                <a:cxn ang="0">
                  <a:pos x="70" y="65"/>
                </a:cxn>
                <a:cxn ang="0">
                  <a:pos x="70" y="65"/>
                </a:cxn>
                <a:cxn ang="0">
                  <a:pos x="50" y="65"/>
                </a:cxn>
                <a:cxn ang="0">
                  <a:pos x="50" y="65"/>
                </a:cxn>
                <a:cxn ang="0">
                  <a:pos x="50" y="65"/>
                </a:cxn>
                <a:cxn ang="0">
                  <a:pos x="52" y="62"/>
                </a:cxn>
                <a:cxn ang="0">
                  <a:pos x="52" y="61"/>
                </a:cxn>
                <a:cxn ang="0">
                  <a:pos x="51" y="54"/>
                </a:cxn>
                <a:cxn ang="0">
                  <a:pos x="45" y="40"/>
                </a:cxn>
                <a:cxn ang="0">
                  <a:pos x="21" y="40"/>
                </a:cxn>
                <a:cxn ang="0">
                  <a:pos x="33" y="8"/>
                </a:cxn>
                <a:cxn ang="0">
                  <a:pos x="23" y="33"/>
                </a:cxn>
                <a:cxn ang="0">
                  <a:pos x="43" y="33"/>
                </a:cxn>
                <a:cxn ang="0">
                  <a:pos x="33" y="8"/>
                </a:cxn>
              </a:cxnLst>
              <a:rect l="0" t="0" r="r" b="b"/>
              <a:pathLst>
                <a:path w="70" h="65">
                  <a:moveTo>
                    <a:pt x="21" y="40"/>
                  </a:moveTo>
                  <a:lnTo>
                    <a:pt x="16" y="54"/>
                  </a:lnTo>
                  <a:lnTo>
                    <a:pt x="16" y="54"/>
                  </a:lnTo>
                  <a:lnTo>
                    <a:pt x="15" y="57"/>
                  </a:lnTo>
                  <a:lnTo>
                    <a:pt x="15" y="61"/>
                  </a:lnTo>
                  <a:lnTo>
                    <a:pt x="15" y="62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3" y="61"/>
                  </a:lnTo>
                  <a:lnTo>
                    <a:pt x="6" y="59"/>
                  </a:lnTo>
                  <a:lnTo>
                    <a:pt x="8" y="5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7" y="3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9" y="0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64" y="59"/>
                  </a:lnTo>
                  <a:lnTo>
                    <a:pt x="66" y="61"/>
                  </a:lnTo>
                  <a:lnTo>
                    <a:pt x="70" y="65"/>
                  </a:lnTo>
                  <a:lnTo>
                    <a:pt x="70" y="65"/>
                  </a:lnTo>
                  <a:lnTo>
                    <a:pt x="50" y="65"/>
                  </a:lnTo>
                  <a:lnTo>
                    <a:pt x="50" y="65"/>
                  </a:lnTo>
                  <a:lnTo>
                    <a:pt x="50" y="65"/>
                  </a:lnTo>
                  <a:lnTo>
                    <a:pt x="52" y="62"/>
                  </a:lnTo>
                  <a:lnTo>
                    <a:pt x="52" y="61"/>
                  </a:lnTo>
                  <a:lnTo>
                    <a:pt x="51" y="54"/>
                  </a:lnTo>
                  <a:lnTo>
                    <a:pt x="45" y="40"/>
                  </a:lnTo>
                  <a:lnTo>
                    <a:pt x="21" y="40"/>
                  </a:lnTo>
                  <a:close/>
                  <a:moveTo>
                    <a:pt x="33" y="8"/>
                  </a:moveTo>
                  <a:lnTo>
                    <a:pt x="23" y="33"/>
                  </a:lnTo>
                  <a:lnTo>
                    <a:pt x="43" y="33"/>
                  </a:lnTo>
                  <a:lnTo>
                    <a:pt x="33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Freeform 391"/>
            <p:cNvSpPr>
              <a:spLocks/>
            </p:cNvSpPr>
            <p:nvPr userDrawn="1"/>
          </p:nvSpPr>
          <p:spPr bwMode="auto">
            <a:xfrm>
              <a:off x="6044" y="3925"/>
              <a:ext cx="36" cy="58"/>
            </a:xfrm>
            <a:custGeom>
              <a:avLst/>
              <a:gdLst/>
              <a:ahLst/>
              <a:cxnLst>
                <a:cxn ang="0">
                  <a:pos x="42" y="13"/>
                </a:cxn>
                <a:cxn ang="0">
                  <a:pos x="34" y="9"/>
                </a:cxn>
                <a:cxn ang="0">
                  <a:pos x="26" y="7"/>
                </a:cxn>
                <a:cxn ang="0">
                  <a:pos x="22" y="8"/>
                </a:cxn>
                <a:cxn ang="0">
                  <a:pos x="15" y="12"/>
                </a:cxn>
                <a:cxn ang="0">
                  <a:pos x="13" y="16"/>
                </a:cxn>
                <a:cxn ang="0">
                  <a:pos x="15" y="20"/>
                </a:cxn>
                <a:cxn ang="0">
                  <a:pos x="30" y="30"/>
                </a:cxn>
                <a:cxn ang="0">
                  <a:pos x="42" y="37"/>
                </a:cxn>
                <a:cxn ang="0">
                  <a:pos x="46" y="45"/>
                </a:cxn>
                <a:cxn ang="0">
                  <a:pos x="46" y="47"/>
                </a:cxn>
                <a:cxn ang="0">
                  <a:pos x="45" y="56"/>
                </a:cxn>
                <a:cxn ang="0">
                  <a:pos x="39" y="62"/>
                </a:cxn>
                <a:cxn ang="0">
                  <a:pos x="32" y="67"/>
                </a:cxn>
                <a:cxn ang="0">
                  <a:pos x="21" y="68"/>
                </a:cxn>
                <a:cxn ang="0">
                  <a:pos x="11" y="68"/>
                </a:cxn>
                <a:cxn ang="0">
                  <a:pos x="0" y="53"/>
                </a:cxn>
                <a:cxn ang="0">
                  <a:pos x="5" y="56"/>
                </a:cxn>
                <a:cxn ang="0">
                  <a:pos x="16" y="61"/>
                </a:cxn>
                <a:cxn ang="0">
                  <a:pos x="22" y="61"/>
                </a:cxn>
                <a:cxn ang="0">
                  <a:pos x="30" y="58"/>
                </a:cxn>
                <a:cxn ang="0">
                  <a:pos x="35" y="53"/>
                </a:cxn>
                <a:cxn ang="0">
                  <a:pos x="35" y="51"/>
                </a:cxn>
                <a:cxn ang="0">
                  <a:pos x="34" y="46"/>
                </a:cxn>
                <a:cxn ang="0">
                  <a:pos x="24" y="38"/>
                </a:cxn>
                <a:cxn ang="0">
                  <a:pos x="12" y="32"/>
                </a:cxn>
                <a:cxn ang="0">
                  <a:pos x="4" y="24"/>
                </a:cxn>
                <a:cxn ang="0">
                  <a:pos x="2" y="18"/>
                </a:cxn>
                <a:cxn ang="0">
                  <a:pos x="2" y="13"/>
                </a:cxn>
                <a:cxn ang="0">
                  <a:pos x="6" y="7"/>
                </a:cxn>
                <a:cxn ang="0">
                  <a:pos x="17" y="0"/>
                </a:cxn>
                <a:cxn ang="0">
                  <a:pos x="27" y="0"/>
                </a:cxn>
                <a:cxn ang="0">
                  <a:pos x="42" y="2"/>
                </a:cxn>
              </a:cxnLst>
              <a:rect l="0" t="0" r="r" b="b"/>
              <a:pathLst>
                <a:path w="46" h="68">
                  <a:moveTo>
                    <a:pt x="42" y="13"/>
                  </a:moveTo>
                  <a:lnTo>
                    <a:pt x="42" y="13"/>
                  </a:lnTo>
                  <a:lnTo>
                    <a:pt x="38" y="10"/>
                  </a:lnTo>
                  <a:lnTo>
                    <a:pt x="34" y="9"/>
                  </a:lnTo>
                  <a:lnTo>
                    <a:pt x="30" y="8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2" y="8"/>
                  </a:lnTo>
                  <a:lnTo>
                    <a:pt x="17" y="9"/>
                  </a:lnTo>
                  <a:lnTo>
                    <a:pt x="15" y="12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9"/>
                  </a:lnTo>
                  <a:lnTo>
                    <a:pt x="15" y="20"/>
                  </a:lnTo>
                  <a:lnTo>
                    <a:pt x="18" y="24"/>
                  </a:lnTo>
                  <a:lnTo>
                    <a:pt x="30" y="30"/>
                  </a:lnTo>
                  <a:lnTo>
                    <a:pt x="37" y="34"/>
                  </a:lnTo>
                  <a:lnTo>
                    <a:pt x="42" y="37"/>
                  </a:lnTo>
                  <a:lnTo>
                    <a:pt x="45" y="42"/>
                  </a:lnTo>
                  <a:lnTo>
                    <a:pt x="46" y="45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6" y="52"/>
                  </a:lnTo>
                  <a:lnTo>
                    <a:pt x="45" y="56"/>
                  </a:lnTo>
                  <a:lnTo>
                    <a:pt x="43" y="59"/>
                  </a:lnTo>
                  <a:lnTo>
                    <a:pt x="39" y="62"/>
                  </a:lnTo>
                  <a:lnTo>
                    <a:pt x="35" y="64"/>
                  </a:lnTo>
                  <a:lnTo>
                    <a:pt x="32" y="67"/>
                  </a:lnTo>
                  <a:lnTo>
                    <a:pt x="26" y="68"/>
                  </a:lnTo>
                  <a:lnTo>
                    <a:pt x="21" y="68"/>
                  </a:lnTo>
                  <a:lnTo>
                    <a:pt x="21" y="68"/>
                  </a:lnTo>
                  <a:lnTo>
                    <a:pt x="11" y="68"/>
                  </a:lnTo>
                  <a:lnTo>
                    <a:pt x="2" y="6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5" y="56"/>
                  </a:lnTo>
                  <a:lnTo>
                    <a:pt x="10" y="59"/>
                  </a:lnTo>
                  <a:lnTo>
                    <a:pt x="16" y="61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6" y="61"/>
                  </a:lnTo>
                  <a:lnTo>
                    <a:pt x="30" y="58"/>
                  </a:lnTo>
                  <a:lnTo>
                    <a:pt x="34" y="56"/>
                  </a:lnTo>
                  <a:lnTo>
                    <a:pt x="35" y="53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35" y="48"/>
                  </a:lnTo>
                  <a:lnTo>
                    <a:pt x="34" y="46"/>
                  </a:lnTo>
                  <a:lnTo>
                    <a:pt x="30" y="42"/>
                  </a:lnTo>
                  <a:lnTo>
                    <a:pt x="24" y="38"/>
                  </a:lnTo>
                  <a:lnTo>
                    <a:pt x="18" y="36"/>
                  </a:lnTo>
                  <a:lnTo>
                    <a:pt x="12" y="32"/>
                  </a:lnTo>
                  <a:lnTo>
                    <a:pt x="7" y="29"/>
                  </a:lnTo>
                  <a:lnTo>
                    <a:pt x="4" y="24"/>
                  </a:lnTo>
                  <a:lnTo>
                    <a:pt x="2" y="21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3"/>
                  </a:lnTo>
                  <a:lnTo>
                    <a:pt x="4" y="9"/>
                  </a:lnTo>
                  <a:lnTo>
                    <a:pt x="6" y="7"/>
                  </a:lnTo>
                  <a:lnTo>
                    <a:pt x="10" y="4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4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Freeform 392"/>
            <p:cNvSpPr>
              <a:spLocks/>
            </p:cNvSpPr>
            <p:nvPr userDrawn="1"/>
          </p:nvSpPr>
          <p:spPr bwMode="auto">
            <a:xfrm>
              <a:off x="5231" y="4022"/>
              <a:ext cx="28" cy="55"/>
            </a:xfrm>
            <a:custGeom>
              <a:avLst/>
              <a:gdLst/>
              <a:ahLst/>
              <a:cxnLst>
                <a:cxn ang="0">
                  <a:pos x="15" y="52"/>
                </a:cxn>
                <a:cxn ang="0">
                  <a:pos x="15" y="52"/>
                </a:cxn>
                <a:cxn ang="0">
                  <a:pos x="15" y="59"/>
                </a:cxn>
                <a:cxn ang="0">
                  <a:pos x="16" y="63"/>
                </a:cxn>
                <a:cxn ang="0">
                  <a:pos x="18" y="65"/>
                </a:cxn>
                <a:cxn ang="0">
                  <a:pos x="18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2" y="63"/>
                </a:cxn>
                <a:cxn ang="0">
                  <a:pos x="4" y="59"/>
                </a:cxn>
                <a:cxn ang="0">
                  <a:pos x="5" y="52"/>
                </a:cxn>
                <a:cxn ang="0">
                  <a:pos x="5" y="15"/>
                </a:cxn>
                <a:cxn ang="0">
                  <a:pos x="5" y="15"/>
                </a:cxn>
                <a:cxn ang="0">
                  <a:pos x="4" y="7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4" y="0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37" y="11"/>
                </a:cxn>
                <a:cxn ang="0">
                  <a:pos x="37" y="11"/>
                </a:cxn>
                <a:cxn ang="0">
                  <a:pos x="37" y="11"/>
                </a:cxn>
                <a:cxn ang="0">
                  <a:pos x="34" y="9"/>
                </a:cxn>
                <a:cxn ang="0">
                  <a:pos x="31" y="8"/>
                </a:cxn>
                <a:cxn ang="0">
                  <a:pos x="25" y="8"/>
                </a:cxn>
                <a:cxn ang="0">
                  <a:pos x="25" y="8"/>
                </a:cxn>
                <a:cxn ang="0">
                  <a:pos x="15" y="9"/>
                </a:cxn>
                <a:cxn ang="0">
                  <a:pos x="15" y="27"/>
                </a:cxn>
                <a:cxn ang="0">
                  <a:pos x="27" y="27"/>
                </a:cxn>
                <a:cxn ang="0">
                  <a:pos x="27" y="27"/>
                </a:cxn>
                <a:cxn ang="0">
                  <a:pos x="31" y="26"/>
                </a:cxn>
                <a:cxn ang="0">
                  <a:pos x="31" y="26"/>
                </a:cxn>
                <a:cxn ang="0">
                  <a:pos x="31" y="37"/>
                </a:cxn>
                <a:cxn ang="0">
                  <a:pos x="31" y="37"/>
                </a:cxn>
                <a:cxn ang="0">
                  <a:pos x="31" y="37"/>
                </a:cxn>
                <a:cxn ang="0">
                  <a:pos x="29" y="35"/>
                </a:cxn>
                <a:cxn ang="0">
                  <a:pos x="27" y="35"/>
                </a:cxn>
                <a:cxn ang="0">
                  <a:pos x="22" y="34"/>
                </a:cxn>
                <a:cxn ang="0">
                  <a:pos x="15" y="34"/>
                </a:cxn>
                <a:cxn ang="0">
                  <a:pos x="15" y="52"/>
                </a:cxn>
              </a:cxnLst>
              <a:rect l="0" t="0" r="r" b="b"/>
              <a:pathLst>
                <a:path w="37" h="65">
                  <a:moveTo>
                    <a:pt x="15" y="52"/>
                  </a:moveTo>
                  <a:lnTo>
                    <a:pt x="15" y="52"/>
                  </a:lnTo>
                  <a:lnTo>
                    <a:pt x="15" y="59"/>
                  </a:lnTo>
                  <a:lnTo>
                    <a:pt x="16" y="63"/>
                  </a:lnTo>
                  <a:lnTo>
                    <a:pt x="18" y="65"/>
                  </a:lnTo>
                  <a:lnTo>
                    <a:pt x="18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63"/>
                  </a:lnTo>
                  <a:lnTo>
                    <a:pt x="4" y="59"/>
                  </a:lnTo>
                  <a:lnTo>
                    <a:pt x="5" y="52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4" y="7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4" y="9"/>
                  </a:lnTo>
                  <a:lnTo>
                    <a:pt x="31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15" y="9"/>
                  </a:lnTo>
                  <a:lnTo>
                    <a:pt x="15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29" y="35"/>
                  </a:lnTo>
                  <a:lnTo>
                    <a:pt x="27" y="35"/>
                  </a:lnTo>
                  <a:lnTo>
                    <a:pt x="22" y="34"/>
                  </a:lnTo>
                  <a:lnTo>
                    <a:pt x="15" y="34"/>
                  </a:lnTo>
                  <a:lnTo>
                    <a:pt x="15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Freeform 393"/>
            <p:cNvSpPr>
              <a:spLocks noEditPoints="1"/>
            </p:cNvSpPr>
            <p:nvPr userDrawn="1"/>
          </p:nvSpPr>
          <p:spPr bwMode="auto">
            <a:xfrm>
              <a:off x="5261" y="4020"/>
              <a:ext cx="56" cy="58"/>
            </a:xfrm>
            <a:custGeom>
              <a:avLst/>
              <a:gdLst/>
              <a:ahLst/>
              <a:cxnLst>
                <a:cxn ang="0">
                  <a:pos x="73" y="33"/>
                </a:cxn>
                <a:cxn ang="0">
                  <a:pos x="70" y="47"/>
                </a:cxn>
                <a:cxn ang="0">
                  <a:pos x="62" y="58"/>
                </a:cxn>
                <a:cxn ang="0">
                  <a:pos x="51" y="65"/>
                </a:cxn>
                <a:cxn ang="0">
                  <a:pos x="36" y="68"/>
                </a:cxn>
                <a:cxn ang="0">
                  <a:pos x="30" y="68"/>
                </a:cxn>
                <a:cxn ang="0">
                  <a:pos x="16" y="63"/>
                </a:cxn>
                <a:cxn ang="0">
                  <a:pos x="7" y="54"/>
                </a:cxn>
                <a:cxn ang="0">
                  <a:pos x="2" y="41"/>
                </a:cxn>
                <a:cxn ang="0">
                  <a:pos x="0" y="35"/>
                </a:cxn>
                <a:cxn ang="0">
                  <a:pos x="3" y="21"/>
                </a:cxn>
                <a:cxn ang="0">
                  <a:pos x="11" y="10"/>
                </a:cxn>
                <a:cxn ang="0">
                  <a:pos x="22" y="3"/>
                </a:cxn>
                <a:cxn ang="0">
                  <a:pos x="37" y="0"/>
                </a:cxn>
                <a:cxn ang="0">
                  <a:pos x="45" y="0"/>
                </a:cxn>
                <a:cxn ang="0">
                  <a:pos x="58" y="6"/>
                </a:cxn>
                <a:cxn ang="0">
                  <a:pos x="67" y="15"/>
                </a:cxn>
                <a:cxn ang="0">
                  <a:pos x="71" y="27"/>
                </a:cxn>
                <a:cxn ang="0">
                  <a:pos x="73" y="33"/>
                </a:cxn>
                <a:cxn ang="0">
                  <a:pos x="11" y="33"/>
                </a:cxn>
                <a:cxn ang="0">
                  <a:pos x="14" y="43"/>
                </a:cxn>
                <a:cxn ang="0">
                  <a:pos x="19" y="52"/>
                </a:cxn>
                <a:cxn ang="0">
                  <a:pos x="26" y="59"/>
                </a:cxn>
                <a:cxn ang="0">
                  <a:pos x="37" y="61"/>
                </a:cxn>
                <a:cxn ang="0">
                  <a:pos x="42" y="60"/>
                </a:cxn>
                <a:cxn ang="0">
                  <a:pos x="52" y="57"/>
                </a:cxn>
                <a:cxn ang="0">
                  <a:pos x="58" y="50"/>
                </a:cxn>
                <a:cxn ang="0">
                  <a:pos x="60" y="41"/>
                </a:cxn>
                <a:cxn ang="0">
                  <a:pos x="62" y="36"/>
                </a:cxn>
                <a:cxn ang="0">
                  <a:pos x="59" y="25"/>
                </a:cxn>
                <a:cxn ang="0">
                  <a:pos x="56" y="16"/>
                </a:cxn>
                <a:cxn ang="0">
                  <a:pos x="47" y="10"/>
                </a:cxn>
                <a:cxn ang="0">
                  <a:pos x="37" y="8"/>
                </a:cxn>
                <a:cxn ang="0">
                  <a:pos x="31" y="8"/>
                </a:cxn>
                <a:cxn ang="0">
                  <a:pos x="22" y="11"/>
                </a:cxn>
                <a:cxn ang="0">
                  <a:pos x="15" y="19"/>
                </a:cxn>
                <a:cxn ang="0">
                  <a:pos x="13" y="27"/>
                </a:cxn>
                <a:cxn ang="0">
                  <a:pos x="11" y="33"/>
                </a:cxn>
              </a:cxnLst>
              <a:rect l="0" t="0" r="r" b="b"/>
              <a:pathLst>
                <a:path w="73" h="68">
                  <a:moveTo>
                    <a:pt x="73" y="33"/>
                  </a:moveTo>
                  <a:lnTo>
                    <a:pt x="73" y="33"/>
                  </a:lnTo>
                  <a:lnTo>
                    <a:pt x="71" y="41"/>
                  </a:lnTo>
                  <a:lnTo>
                    <a:pt x="70" y="47"/>
                  </a:lnTo>
                  <a:lnTo>
                    <a:pt x="67" y="53"/>
                  </a:lnTo>
                  <a:lnTo>
                    <a:pt x="62" y="58"/>
                  </a:lnTo>
                  <a:lnTo>
                    <a:pt x="57" y="63"/>
                  </a:lnTo>
                  <a:lnTo>
                    <a:pt x="51" y="65"/>
                  </a:lnTo>
                  <a:lnTo>
                    <a:pt x="43" y="68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0" y="68"/>
                  </a:lnTo>
                  <a:lnTo>
                    <a:pt x="22" y="65"/>
                  </a:lnTo>
                  <a:lnTo>
                    <a:pt x="16" y="63"/>
                  </a:lnTo>
                  <a:lnTo>
                    <a:pt x="11" y="59"/>
                  </a:lnTo>
                  <a:lnTo>
                    <a:pt x="7" y="54"/>
                  </a:lnTo>
                  <a:lnTo>
                    <a:pt x="3" y="48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27"/>
                  </a:lnTo>
                  <a:lnTo>
                    <a:pt x="3" y="21"/>
                  </a:lnTo>
                  <a:lnTo>
                    <a:pt x="7" y="15"/>
                  </a:lnTo>
                  <a:lnTo>
                    <a:pt x="11" y="10"/>
                  </a:lnTo>
                  <a:lnTo>
                    <a:pt x="16" y="5"/>
                  </a:lnTo>
                  <a:lnTo>
                    <a:pt x="22" y="3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52" y="3"/>
                  </a:lnTo>
                  <a:lnTo>
                    <a:pt x="58" y="6"/>
                  </a:lnTo>
                  <a:lnTo>
                    <a:pt x="63" y="10"/>
                  </a:lnTo>
                  <a:lnTo>
                    <a:pt x="67" y="15"/>
                  </a:lnTo>
                  <a:lnTo>
                    <a:pt x="70" y="21"/>
                  </a:lnTo>
                  <a:lnTo>
                    <a:pt x="71" y="27"/>
                  </a:lnTo>
                  <a:lnTo>
                    <a:pt x="73" y="33"/>
                  </a:lnTo>
                  <a:lnTo>
                    <a:pt x="73" y="33"/>
                  </a:lnTo>
                  <a:close/>
                  <a:moveTo>
                    <a:pt x="11" y="33"/>
                  </a:moveTo>
                  <a:lnTo>
                    <a:pt x="11" y="33"/>
                  </a:lnTo>
                  <a:lnTo>
                    <a:pt x="13" y="38"/>
                  </a:lnTo>
                  <a:lnTo>
                    <a:pt x="14" y="43"/>
                  </a:lnTo>
                  <a:lnTo>
                    <a:pt x="15" y="48"/>
                  </a:lnTo>
                  <a:lnTo>
                    <a:pt x="19" y="52"/>
                  </a:lnTo>
                  <a:lnTo>
                    <a:pt x="22" y="55"/>
                  </a:lnTo>
                  <a:lnTo>
                    <a:pt x="26" y="59"/>
                  </a:lnTo>
                  <a:lnTo>
                    <a:pt x="31" y="60"/>
                  </a:lnTo>
                  <a:lnTo>
                    <a:pt x="37" y="61"/>
                  </a:lnTo>
                  <a:lnTo>
                    <a:pt x="37" y="61"/>
                  </a:lnTo>
                  <a:lnTo>
                    <a:pt x="42" y="60"/>
                  </a:lnTo>
                  <a:lnTo>
                    <a:pt x="47" y="59"/>
                  </a:lnTo>
                  <a:lnTo>
                    <a:pt x="52" y="57"/>
                  </a:lnTo>
                  <a:lnTo>
                    <a:pt x="54" y="54"/>
                  </a:lnTo>
                  <a:lnTo>
                    <a:pt x="58" y="50"/>
                  </a:lnTo>
                  <a:lnTo>
                    <a:pt x="59" y="46"/>
                  </a:lnTo>
                  <a:lnTo>
                    <a:pt x="60" y="41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0" y="30"/>
                  </a:lnTo>
                  <a:lnTo>
                    <a:pt x="59" y="25"/>
                  </a:lnTo>
                  <a:lnTo>
                    <a:pt x="58" y="20"/>
                  </a:lnTo>
                  <a:lnTo>
                    <a:pt x="56" y="16"/>
                  </a:lnTo>
                  <a:lnTo>
                    <a:pt x="52" y="12"/>
                  </a:lnTo>
                  <a:lnTo>
                    <a:pt x="47" y="10"/>
                  </a:lnTo>
                  <a:lnTo>
                    <a:pt x="42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1" y="8"/>
                  </a:lnTo>
                  <a:lnTo>
                    <a:pt x="26" y="9"/>
                  </a:lnTo>
                  <a:lnTo>
                    <a:pt x="22" y="11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4" y="22"/>
                  </a:lnTo>
                  <a:lnTo>
                    <a:pt x="13" y="27"/>
                  </a:lnTo>
                  <a:lnTo>
                    <a:pt x="11" y="33"/>
                  </a:lnTo>
                  <a:lnTo>
                    <a:pt x="11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Freeform 394"/>
            <p:cNvSpPr>
              <a:spLocks/>
            </p:cNvSpPr>
            <p:nvPr userDrawn="1"/>
          </p:nvSpPr>
          <p:spPr bwMode="auto">
            <a:xfrm>
              <a:off x="5322" y="4022"/>
              <a:ext cx="44" cy="5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0"/>
                </a:cxn>
                <a:cxn ang="0">
                  <a:pos x="32" y="2"/>
                </a:cxn>
                <a:cxn ang="0">
                  <a:pos x="39" y="5"/>
                </a:cxn>
                <a:cxn ang="0">
                  <a:pos x="43" y="10"/>
                </a:cxn>
                <a:cxn ang="0">
                  <a:pos x="44" y="16"/>
                </a:cxn>
                <a:cxn ang="0">
                  <a:pos x="44" y="16"/>
                </a:cxn>
                <a:cxn ang="0">
                  <a:pos x="43" y="23"/>
                </a:cxn>
                <a:cxn ang="0">
                  <a:pos x="39" y="27"/>
                </a:cxn>
                <a:cxn ang="0">
                  <a:pos x="34" y="31"/>
                </a:cxn>
                <a:cxn ang="0">
                  <a:pos x="28" y="34"/>
                </a:cxn>
                <a:cxn ang="0">
                  <a:pos x="43" y="52"/>
                </a:cxn>
                <a:cxn ang="0">
                  <a:pos x="43" y="52"/>
                </a:cxn>
                <a:cxn ang="0">
                  <a:pos x="50" y="59"/>
                </a:cxn>
                <a:cxn ang="0">
                  <a:pos x="59" y="65"/>
                </a:cxn>
                <a:cxn ang="0">
                  <a:pos x="49" y="65"/>
                </a:cxn>
                <a:cxn ang="0">
                  <a:pos x="49" y="65"/>
                </a:cxn>
                <a:cxn ang="0">
                  <a:pos x="43" y="64"/>
                </a:cxn>
                <a:cxn ang="0">
                  <a:pos x="40" y="63"/>
                </a:cxn>
                <a:cxn ang="0">
                  <a:pos x="38" y="60"/>
                </a:cxn>
                <a:cxn ang="0">
                  <a:pos x="26" y="46"/>
                </a:cxn>
                <a:cxn ang="0">
                  <a:pos x="17" y="32"/>
                </a:cxn>
                <a:cxn ang="0">
                  <a:pos x="17" y="32"/>
                </a:cxn>
                <a:cxn ang="0">
                  <a:pos x="23" y="30"/>
                </a:cxn>
                <a:cxn ang="0">
                  <a:pos x="28" y="27"/>
                </a:cxn>
                <a:cxn ang="0">
                  <a:pos x="32" y="24"/>
                </a:cxn>
                <a:cxn ang="0">
                  <a:pos x="33" y="21"/>
                </a:cxn>
                <a:cxn ang="0">
                  <a:pos x="34" y="18"/>
                </a:cxn>
                <a:cxn ang="0">
                  <a:pos x="34" y="18"/>
                </a:cxn>
                <a:cxn ang="0">
                  <a:pos x="33" y="13"/>
                </a:cxn>
                <a:cxn ang="0">
                  <a:pos x="30" y="9"/>
                </a:cxn>
                <a:cxn ang="0">
                  <a:pos x="26" y="8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15" y="8"/>
                </a:cxn>
                <a:cxn ang="0">
                  <a:pos x="15" y="52"/>
                </a:cxn>
                <a:cxn ang="0">
                  <a:pos x="15" y="52"/>
                </a:cxn>
                <a:cxn ang="0">
                  <a:pos x="15" y="59"/>
                </a:cxn>
                <a:cxn ang="0">
                  <a:pos x="16" y="63"/>
                </a:cxn>
                <a:cxn ang="0">
                  <a:pos x="19" y="65"/>
                </a:cxn>
                <a:cxn ang="0">
                  <a:pos x="19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2" y="63"/>
                </a:cxn>
                <a:cxn ang="0">
                  <a:pos x="4" y="59"/>
                </a:cxn>
                <a:cxn ang="0">
                  <a:pos x="5" y="52"/>
                </a:cxn>
                <a:cxn ang="0">
                  <a:pos x="5" y="15"/>
                </a:cxn>
                <a:cxn ang="0">
                  <a:pos x="5" y="15"/>
                </a:cxn>
                <a:cxn ang="0">
                  <a:pos x="4" y="7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59" h="65">
                  <a:moveTo>
                    <a:pt x="23" y="0"/>
                  </a:moveTo>
                  <a:lnTo>
                    <a:pt x="23" y="0"/>
                  </a:lnTo>
                  <a:lnTo>
                    <a:pt x="32" y="2"/>
                  </a:lnTo>
                  <a:lnTo>
                    <a:pt x="39" y="5"/>
                  </a:lnTo>
                  <a:lnTo>
                    <a:pt x="43" y="10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3" y="23"/>
                  </a:lnTo>
                  <a:lnTo>
                    <a:pt x="39" y="27"/>
                  </a:lnTo>
                  <a:lnTo>
                    <a:pt x="34" y="31"/>
                  </a:lnTo>
                  <a:lnTo>
                    <a:pt x="28" y="34"/>
                  </a:lnTo>
                  <a:lnTo>
                    <a:pt x="43" y="52"/>
                  </a:lnTo>
                  <a:lnTo>
                    <a:pt x="43" y="52"/>
                  </a:lnTo>
                  <a:lnTo>
                    <a:pt x="50" y="59"/>
                  </a:lnTo>
                  <a:lnTo>
                    <a:pt x="59" y="65"/>
                  </a:lnTo>
                  <a:lnTo>
                    <a:pt x="49" y="65"/>
                  </a:lnTo>
                  <a:lnTo>
                    <a:pt x="49" y="65"/>
                  </a:lnTo>
                  <a:lnTo>
                    <a:pt x="43" y="64"/>
                  </a:lnTo>
                  <a:lnTo>
                    <a:pt x="40" y="63"/>
                  </a:lnTo>
                  <a:lnTo>
                    <a:pt x="38" y="60"/>
                  </a:lnTo>
                  <a:lnTo>
                    <a:pt x="26" y="46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23" y="30"/>
                  </a:lnTo>
                  <a:lnTo>
                    <a:pt x="28" y="27"/>
                  </a:lnTo>
                  <a:lnTo>
                    <a:pt x="32" y="24"/>
                  </a:lnTo>
                  <a:lnTo>
                    <a:pt x="33" y="21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3" y="13"/>
                  </a:lnTo>
                  <a:lnTo>
                    <a:pt x="30" y="9"/>
                  </a:lnTo>
                  <a:lnTo>
                    <a:pt x="26" y="8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5" y="8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9"/>
                  </a:lnTo>
                  <a:lnTo>
                    <a:pt x="16" y="63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63"/>
                  </a:lnTo>
                  <a:lnTo>
                    <a:pt x="4" y="59"/>
                  </a:lnTo>
                  <a:lnTo>
                    <a:pt x="5" y="52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4" y="7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Freeform 395"/>
            <p:cNvSpPr>
              <a:spLocks/>
            </p:cNvSpPr>
            <p:nvPr userDrawn="1"/>
          </p:nvSpPr>
          <p:spPr bwMode="auto">
            <a:xfrm>
              <a:off x="5401" y="4022"/>
              <a:ext cx="68" cy="56"/>
            </a:xfrm>
            <a:custGeom>
              <a:avLst/>
              <a:gdLst/>
              <a:ahLst/>
              <a:cxnLst>
                <a:cxn ang="0">
                  <a:pos x="61" y="7"/>
                </a:cxn>
                <a:cxn ang="0">
                  <a:pos x="61" y="7"/>
                </a:cxn>
                <a:cxn ang="0">
                  <a:pos x="63" y="0"/>
                </a:cxn>
                <a:cxn ang="0">
                  <a:pos x="63" y="0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79" y="2"/>
                </a:cxn>
                <a:cxn ang="0">
                  <a:pos x="77" y="3"/>
                </a:cxn>
                <a:cxn ang="0">
                  <a:pos x="77" y="7"/>
                </a:cxn>
                <a:cxn ang="0">
                  <a:pos x="84" y="56"/>
                </a:cxn>
                <a:cxn ang="0">
                  <a:pos x="84" y="56"/>
                </a:cxn>
                <a:cxn ang="0">
                  <a:pos x="85" y="60"/>
                </a:cxn>
                <a:cxn ang="0">
                  <a:pos x="86" y="63"/>
                </a:cxn>
                <a:cxn ang="0">
                  <a:pos x="88" y="65"/>
                </a:cxn>
                <a:cxn ang="0">
                  <a:pos x="88" y="65"/>
                </a:cxn>
                <a:cxn ang="0">
                  <a:pos x="70" y="65"/>
                </a:cxn>
                <a:cxn ang="0">
                  <a:pos x="70" y="65"/>
                </a:cxn>
                <a:cxn ang="0">
                  <a:pos x="70" y="65"/>
                </a:cxn>
                <a:cxn ang="0">
                  <a:pos x="71" y="64"/>
                </a:cxn>
                <a:cxn ang="0">
                  <a:pos x="72" y="63"/>
                </a:cxn>
                <a:cxn ang="0">
                  <a:pos x="74" y="58"/>
                </a:cxn>
                <a:cxn ang="0">
                  <a:pos x="68" y="10"/>
                </a:cxn>
                <a:cxn ang="0">
                  <a:pos x="46" y="67"/>
                </a:cxn>
                <a:cxn ang="0">
                  <a:pos x="46" y="67"/>
                </a:cxn>
                <a:cxn ang="0">
                  <a:pos x="41" y="62"/>
                </a:cxn>
                <a:cxn ang="0">
                  <a:pos x="37" y="54"/>
                </a:cxn>
                <a:cxn ang="0">
                  <a:pos x="19" y="10"/>
                </a:cxn>
                <a:cxn ang="0">
                  <a:pos x="12" y="53"/>
                </a:cxn>
                <a:cxn ang="0">
                  <a:pos x="12" y="53"/>
                </a:cxn>
                <a:cxn ang="0">
                  <a:pos x="12" y="60"/>
                </a:cxn>
                <a:cxn ang="0">
                  <a:pos x="14" y="63"/>
                </a:cxn>
                <a:cxn ang="0">
                  <a:pos x="16" y="65"/>
                </a:cxn>
                <a:cxn ang="0">
                  <a:pos x="16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3" y="63"/>
                </a:cxn>
                <a:cxn ang="0">
                  <a:pos x="4" y="59"/>
                </a:cxn>
                <a:cxn ang="0">
                  <a:pos x="5" y="52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1" y="5"/>
                </a:cxn>
                <a:cxn ang="0">
                  <a:pos x="10" y="3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7" y="5"/>
                </a:cxn>
                <a:cxn ang="0">
                  <a:pos x="46" y="48"/>
                </a:cxn>
                <a:cxn ang="0">
                  <a:pos x="61" y="7"/>
                </a:cxn>
              </a:cxnLst>
              <a:rect l="0" t="0" r="r" b="b"/>
              <a:pathLst>
                <a:path w="88" h="67">
                  <a:moveTo>
                    <a:pt x="61" y="7"/>
                  </a:moveTo>
                  <a:lnTo>
                    <a:pt x="61" y="7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9" y="2"/>
                  </a:lnTo>
                  <a:lnTo>
                    <a:pt x="77" y="3"/>
                  </a:lnTo>
                  <a:lnTo>
                    <a:pt x="77" y="7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5" y="60"/>
                  </a:lnTo>
                  <a:lnTo>
                    <a:pt x="86" y="63"/>
                  </a:lnTo>
                  <a:lnTo>
                    <a:pt x="88" y="65"/>
                  </a:lnTo>
                  <a:lnTo>
                    <a:pt x="88" y="65"/>
                  </a:lnTo>
                  <a:lnTo>
                    <a:pt x="70" y="65"/>
                  </a:lnTo>
                  <a:lnTo>
                    <a:pt x="70" y="65"/>
                  </a:lnTo>
                  <a:lnTo>
                    <a:pt x="70" y="65"/>
                  </a:lnTo>
                  <a:lnTo>
                    <a:pt x="71" y="64"/>
                  </a:lnTo>
                  <a:lnTo>
                    <a:pt x="72" y="63"/>
                  </a:lnTo>
                  <a:lnTo>
                    <a:pt x="74" y="58"/>
                  </a:lnTo>
                  <a:lnTo>
                    <a:pt x="68" y="10"/>
                  </a:lnTo>
                  <a:lnTo>
                    <a:pt x="46" y="67"/>
                  </a:lnTo>
                  <a:lnTo>
                    <a:pt x="46" y="67"/>
                  </a:lnTo>
                  <a:lnTo>
                    <a:pt x="41" y="62"/>
                  </a:lnTo>
                  <a:lnTo>
                    <a:pt x="37" y="54"/>
                  </a:lnTo>
                  <a:lnTo>
                    <a:pt x="19" y="10"/>
                  </a:lnTo>
                  <a:lnTo>
                    <a:pt x="12" y="53"/>
                  </a:lnTo>
                  <a:lnTo>
                    <a:pt x="12" y="53"/>
                  </a:lnTo>
                  <a:lnTo>
                    <a:pt x="12" y="60"/>
                  </a:lnTo>
                  <a:lnTo>
                    <a:pt x="14" y="63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3" y="63"/>
                  </a:lnTo>
                  <a:lnTo>
                    <a:pt x="4" y="59"/>
                  </a:lnTo>
                  <a:lnTo>
                    <a:pt x="5" y="52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5"/>
                  </a:lnTo>
                  <a:lnTo>
                    <a:pt x="46" y="48"/>
                  </a:lnTo>
                  <a:lnTo>
                    <a:pt x="61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Freeform 396"/>
            <p:cNvSpPr>
              <a:spLocks/>
            </p:cNvSpPr>
            <p:nvPr userDrawn="1"/>
          </p:nvSpPr>
          <p:spPr bwMode="auto">
            <a:xfrm>
              <a:off x="5473" y="4022"/>
              <a:ext cx="35" cy="55"/>
            </a:xfrm>
            <a:custGeom>
              <a:avLst/>
              <a:gdLst/>
              <a:ahLst/>
              <a:cxnLst>
                <a:cxn ang="0">
                  <a:pos x="14" y="57"/>
                </a:cxn>
                <a:cxn ang="0">
                  <a:pos x="27" y="58"/>
                </a:cxn>
                <a:cxn ang="0">
                  <a:pos x="27" y="58"/>
                </a:cxn>
                <a:cxn ang="0">
                  <a:pos x="32" y="58"/>
                </a:cxn>
                <a:cxn ang="0">
                  <a:pos x="37" y="58"/>
                </a:cxn>
                <a:cxn ang="0">
                  <a:pos x="41" y="56"/>
                </a:cxn>
                <a:cxn ang="0">
                  <a:pos x="46" y="53"/>
                </a:cxn>
                <a:cxn ang="0">
                  <a:pos x="46" y="53"/>
                </a:cxn>
                <a:cxn ang="0">
                  <a:pos x="41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3" y="63"/>
                </a:cxn>
                <a:cxn ang="0">
                  <a:pos x="4" y="59"/>
                </a:cxn>
                <a:cxn ang="0">
                  <a:pos x="4" y="52"/>
                </a:cxn>
                <a:cxn ang="0">
                  <a:pos x="4" y="15"/>
                </a:cxn>
                <a:cxn ang="0">
                  <a:pos x="4" y="15"/>
                </a:cxn>
                <a:cxn ang="0">
                  <a:pos x="4" y="7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3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11"/>
                </a:cxn>
                <a:cxn ang="0">
                  <a:pos x="36" y="11"/>
                </a:cxn>
                <a:cxn ang="0">
                  <a:pos x="36" y="11"/>
                </a:cxn>
                <a:cxn ang="0">
                  <a:pos x="33" y="9"/>
                </a:cxn>
                <a:cxn ang="0">
                  <a:pos x="31" y="8"/>
                </a:cxn>
                <a:cxn ang="0">
                  <a:pos x="25" y="8"/>
                </a:cxn>
                <a:cxn ang="0">
                  <a:pos x="25" y="8"/>
                </a:cxn>
                <a:cxn ang="0">
                  <a:pos x="14" y="9"/>
                </a:cxn>
                <a:cxn ang="0">
                  <a:pos x="14" y="27"/>
                </a:cxn>
                <a:cxn ang="0">
                  <a:pos x="26" y="27"/>
                </a:cxn>
                <a:cxn ang="0">
                  <a:pos x="26" y="27"/>
                </a:cxn>
                <a:cxn ang="0">
                  <a:pos x="31" y="26"/>
                </a:cxn>
                <a:cxn ang="0">
                  <a:pos x="31" y="26"/>
                </a:cxn>
                <a:cxn ang="0">
                  <a:pos x="31" y="37"/>
                </a:cxn>
                <a:cxn ang="0">
                  <a:pos x="31" y="37"/>
                </a:cxn>
                <a:cxn ang="0">
                  <a:pos x="31" y="37"/>
                </a:cxn>
                <a:cxn ang="0">
                  <a:pos x="28" y="35"/>
                </a:cxn>
                <a:cxn ang="0">
                  <a:pos x="26" y="35"/>
                </a:cxn>
                <a:cxn ang="0">
                  <a:pos x="21" y="34"/>
                </a:cxn>
                <a:cxn ang="0">
                  <a:pos x="14" y="34"/>
                </a:cxn>
                <a:cxn ang="0">
                  <a:pos x="14" y="57"/>
                </a:cxn>
              </a:cxnLst>
              <a:rect l="0" t="0" r="r" b="b"/>
              <a:pathLst>
                <a:path w="46" h="65">
                  <a:moveTo>
                    <a:pt x="14" y="57"/>
                  </a:moveTo>
                  <a:lnTo>
                    <a:pt x="27" y="58"/>
                  </a:lnTo>
                  <a:lnTo>
                    <a:pt x="27" y="58"/>
                  </a:lnTo>
                  <a:lnTo>
                    <a:pt x="32" y="58"/>
                  </a:lnTo>
                  <a:lnTo>
                    <a:pt x="37" y="58"/>
                  </a:lnTo>
                  <a:lnTo>
                    <a:pt x="41" y="56"/>
                  </a:lnTo>
                  <a:lnTo>
                    <a:pt x="46" y="53"/>
                  </a:lnTo>
                  <a:lnTo>
                    <a:pt x="46" y="53"/>
                  </a:lnTo>
                  <a:lnTo>
                    <a:pt x="41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3" y="63"/>
                  </a:lnTo>
                  <a:lnTo>
                    <a:pt x="4" y="59"/>
                  </a:lnTo>
                  <a:lnTo>
                    <a:pt x="4" y="52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7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3" y="9"/>
                  </a:lnTo>
                  <a:lnTo>
                    <a:pt x="31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14" y="9"/>
                  </a:lnTo>
                  <a:lnTo>
                    <a:pt x="14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28" y="35"/>
                  </a:lnTo>
                  <a:lnTo>
                    <a:pt x="26" y="35"/>
                  </a:lnTo>
                  <a:lnTo>
                    <a:pt x="21" y="34"/>
                  </a:lnTo>
                  <a:lnTo>
                    <a:pt x="14" y="34"/>
                  </a:lnTo>
                  <a:lnTo>
                    <a:pt x="14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Freeform 397"/>
            <p:cNvSpPr>
              <a:spLocks noEditPoints="1"/>
            </p:cNvSpPr>
            <p:nvPr userDrawn="1"/>
          </p:nvSpPr>
          <p:spPr bwMode="auto">
            <a:xfrm>
              <a:off x="5512" y="4022"/>
              <a:ext cx="43" cy="55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4" y="14"/>
                </a:cxn>
                <a:cxn ang="0">
                  <a:pos x="3" y="7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31" y="2"/>
                </a:cxn>
                <a:cxn ang="0">
                  <a:pos x="39" y="3"/>
                </a:cxn>
                <a:cxn ang="0">
                  <a:pos x="45" y="5"/>
                </a:cxn>
                <a:cxn ang="0">
                  <a:pos x="51" y="9"/>
                </a:cxn>
                <a:cxn ang="0">
                  <a:pos x="55" y="14"/>
                </a:cxn>
                <a:cxn ang="0">
                  <a:pos x="57" y="19"/>
                </a:cxn>
                <a:cxn ang="0">
                  <a:pos x="60" y="25"/>
                </a:cxn>
                <a:cxn ang="0">
                  <a:pos x="61" y="32"/>
                </a:cxn>
                <a:cxn ang="0">
                  <a:pos x="61" y="32"/>
                </a:cxn>
                <a:cxn ang="0">
                  <a:pos x="60" y="40"/>
                </a:cxn>
                <a:cxn ang="0">
                  <a:pos x="57" y="46"/>
                </a:cxn>
                <a:cxn ang="0">
                  <a:pos x="55" y="52"/>
                </a:cxn>
                <a:cxn ang="0">
                  <a:pos x="50" y="57"/>
                </a:cxn>
                <a:cxn ang="0">
                  <a:pos x="45" y="60"/>
                </a:cxn>
                <a:cxn ang="0">
                  <a:pos x="39" y="63"/>
                </a:cxn>
                <a:cxn ang="0">
                  <a:pos x="31" y="65"/>
                </a:cxn>
                <a:cxn ang="0">
                  <a:pos x="23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2" y="63"/>
                </a:cxn>
                <a:cxn ang="0">
                  <a:pos x="3" y="59"/>
                </a:cxn>
                <a:cxn ang="0">
                  <a:pos x="4" y="52"/>
                </a:cxn>
                <a:cxn ang="0">
                  <a:pos x="4" y="14"/>
                </a:cxn>
                <a:cxn ang="0">
                  <a:pos x="14" y="58"/>
                </a:cxn>
                <a:cxn ang="0">
                  <a:pos x="14" y="58"/>
                </a:cxn>
                <a:cxn ang="0">
                  <a:pos x="22" y="58"/>
                </a:cxn>
                <a:cxn ang="0">
                  <a:pos x="22" y="58"/>
                </a:cxn>
                <a:cxn ang="0">
                  <a:pos x="26" y="58"/>
                </a:cxn>
                <a:cxn ang="0">
                  <a:pos x="31" y="57"/>
                </a:cxn>
                <a:cxn ang="0">
                  <a:pos x="36" y="56"/>
                </a:cxn>
                <a:cxn ang="0">
                  <a:pos x="40" y="53"/>
                </a:cxn>
                <a:cxn ang="0">
                  <a:pos x="44" y="49"/>
                </a:cxn>
                <a:cxn ang="0">
                  <a:pos x="46" y="45"/>
                </a:cxn>
                <a:cxn ang="0">
                  <a:pos x="49" y="40"/>
                </a:cxn>
                <a:cxn ang="0">
                  <a:pos x="49" y="34"/>
                </a:cxn>
                <a:cxn ang="0">
                  <a:pos x="49" y="34"/>
                </a:cxn>
                <a:cxn ang="0">
                  <a:pos x="49" y="27"/>
                </a:cxn>
                <a:cxn ang="0">
                  <a:pos x="47" y="23"/>
                </a:cxn>
                <a:cxn ang="0">
                  <a:pos x="45" y="18"/>
                </a:cxn>
                <a:cxn ang="0">
                  <a:pos x="42" y="14"/>
                </a:cxn>
                <a:cxn ang="0">
                  <a:pos x="39" y="11"/>
                </a:cxn>
                <a:cxn ang="0">
                  <a:pos x="34" y="9"/>
                </a:cxn>
                <a:cxn ang="0">
                  <a:pos x="29" y="8"/>
                </a:cxn>
                <a:cxn ang="0">
                  <a:pos x="23" y="8"/>
                </a:cxn>
                <a:cxn ang="0">
                  <a:pos x="23" y="8"/>
                </a:cxn>
                <a:cxn ang="0">
                  <a:pos x="14" y="9"/>
                </a:cxn>
                <a:cxn ang="0">
                  <a:pos x="14" y="58"/>
                </a:cxn>
              </a:cxnLst>
              <a:rect l="0" t="0" r="r" b="b"/>
              <a:pathLst>
                <a:path w="61" h="65">
                  <a:moveTo>
                    <a:pt x="4" y="14"/>
                  </a:moveTo>
                  <a:lnTo>
                    <a:pt x="4" y="14"/>
                  </a:lnTo>
                  <a:lnTo>
                    <a:pt x="3" y="7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1" y="2"/>
                  </a:lnTo>
                  <a:lnTo>
                    <a:pt x="39" y="3"/>
                  </a:lnTo>
                  <a:lnTo>
                    <a:pt x="45" y="5"/>
                  </a:lnTo>
                  <a:lnTo>
                    <a:pt x="51" y="9"/>
                  </a:lnTo>
                  <a:lnTo>
                    <a:pt x="55" y="14"/>
                  </a:lnTo>
                  <a:lnTo>
                    <a:pt x="57" y="19"/>
                  </a:lnTo>
                  <a:lnTo>
                    <a:pt x="60" y="25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60" y="40"/>
                  </a:lnTo>
                  <a:lnTo>
                    <a:pt x="57" y="46"/>
                  </a:lnTo>
                  <a:lnTo>
                    <a:pt x="55" y="52"/>
                  </a:lnTo>
                  <a:lnTo>
                    <a:pt x="50" y="57"/>
                  </a:lnTo>
                  <a:lnTo>
                    <a:pt x="45" y="60"/>
                  </a:lnTo>
                  <a:lnTo>
                    <a:pt x="39" y="63"/>
                  </a:lnTo>
                  <a:lnTo>
                    <a:pt x="31" y="65"/>
                  </a:lnTo>
                  <a:lnTo>
                    <a:pt x="23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63"/>
                  </a:lnTo>
                  <a:lnTo>
                    <a:pt x="3" y="59"/>
                  </a:lnTo>
                  <a:lnTo>
                    <a:pt x="4" y="52"/>
                  </a:lnTo>
                  <a:lnTo>
                    <a:pt x="4" y="14"/>
                  </a:lnTo>
                  <a:close/>
                  <a:moveTo>
                    <a:pt x="14" y="58"/>
                  </a:moveTo>
                  <a:lnTo>
                    <a:pt x="14" y="5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31" y="57"/>
                  </a:lnTo>
                  <a:lnTo>
                    <a:pt x="36" y="56"/>
                  </a:lnTo>
                  <a:lnTo>
                    <a:pt x="40" y="53"/>
                  </a:lnTo>
                  <a:lnTo>
                    <a:pt x="44" y="49"/>
                  </a:lnTo>
                  <a:lnTo>
                    <a:pt x="46" y="45"/>
                  </a:lnTo>
                  <a:lnTo>
                    <a:pt x="49" y="40"/>
                  </a:lnTo>
                  <a:lnTo>
                    <a:pt x="49" y="34"/>
                  </a:lnTo>
                  <a:lnTo>
                    <a:pt x="49" y="34"/>
                  </a:lnTo>
                  <a:lnTo>
                    <a:pt x="49" y="27"/>
                  </a:lnTo>
                  <a:lnTo>
                    <a:pt x="47" y="23"/>
                  </a:lnTo>
                  <a:lnTo>
                    <a:pt x="45" y="18"/>
                  </a:lnTo>
                  <a:lnTo>
                    <a:pt x="42" y="14"/>
                  </a:lnTo>
                  <a:lnTo>
                    <a:pt x="39" y="11"/>
                  </a:lnTo>
                  <a:lnTo>
                    <a:pt x="34" y="9"/>
                  </a:lnTo>
                  <a:lnTo>
                    <a:pt x="29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14" y="9"/>
                  </a:lnTo>
                  <a:lnTo>
                    <a:pt x="14" y="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Freeform 398"/>
            <p:cNvSpPr>
              <a:spLocks/>
            </p:cNvSpPr>
            <p:nvPr userDrawn="1"/>
          </p:nvSpPr>
          <p:spPr bwMode="auto">
            <a:xfrm>
              <a:off x="5562" y="4022"/>
              <a:ext cx="14" cy="55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4" y="15"/>
                </a:cxn>
                <a:cxn ang="0">
                  <a:pos x="4" y="7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6" y="3"/>
                </a:cxn>
                <a:cxn ang="0">
                  <a:pos x="15" y="7"/>
                </a:cxn>
                <a:cxn ang="0">
                  <a:pos x="15" y="15"/>
                </a:cxn>
                <a:cxn ang="0">
                  <a:pos x="15" y="52"/>
                </a:cxn>
                <a:cxn ang="0">
                  <a:pos x="15" y="52"/>
                </a:cxn>
                <a:cxn ang="0">
                  <a:pos x="15" y="59"/>
                </a:cxn>
                <a:cxn ang="0">
                  <a:pos x="16" y="63"/>
                </a:cxn>
                <a:cxn ang="0">
                  <a:pos x="18" y="65"/>
                </a:cxn>
                <a:cxn ang="0">
                  <a:pos x="18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2" y="63"/>
                </a:cxn>
                <a:cxn ang="0">
                  <a:pos x="4" y="59"/>
                </a:cxn>
                <a:cxn ang="0">
                  <a:pos x="4" y="52"/>
                </a:cxn>
                <a:cxn ang="0">
                  <a:pos x="4" y="15"/>
                </a:cxn>
              </a:cxnLst>
              <a:rect l="0" t="0" r="r" b="b"/>
              <a:pathLst>
                <a:path w="18" h="65">
                  <a:moveTo>
                    <a:pt x="4" y="15"/>
                  </a:moveTo>
                  <a:lnTo>
                    <a:pt x="4" y="15"/>
                  </a:lnTo>
                  <a:lnTo>
                    <a:pt x="4" y="7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6" y="3"/>
                  </a:lnTo>
                  <a:lnTo>
                    <a:pt x="15" y="7"/>
                  </a:lnTo>
                  <a:lnTo>
                    <a:pt x="15" y="15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9"/>
                  </a:lnTo>
                  <a:lnTo>
                    <a:pt x="16" y="63"/>
                  </a:lnTo>
                  <a:lnTo>
                    <a:pt x="18" y="65"/>
                  </a:lnTo>
                  <a:lnTo>
                    <a:pt x="18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63"/>
                  </a:lnTo>
                  <a:lnTo>
                    <a:pt x="4" y="59"/>
                  </a:lnTo>
                  <a:lnTo>
                    <a:pt x="4" y="52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Freeform 399"/>
            <p:cNvSpPr>
              <a:spLocks/>
            </p:cNvSpPr>
            <p:nvPr userDrawn="1"/>
          </p:nvSpPr>
          <p:spPr bwMode="auto">
            <a:xfrm>
              <a:off x="5580" y="4020"/>
              <a:ext cx="45" cy="58"/>
            </a:xfrm>
            <a:custGeom>
              <a:avLst/>
              <a:gdLst/>
              <a:ahLst/>
              <a:cxnLst>
                <a:cxn ang="0">
                  <a:pos x="53" y="14"/>
                </a:cxn>
                <a:cxn ang="0">
                  <a:pos x="53" y="14"/>
                </a:cxn>
                <a:cxn ang="0">
                  <a:pos x="44" y="10"/>
                </a:cxn>
                <a:cxn ang="0">
                  <a:pos x="39" y="9"/>
                </a:cxn>
                <a:cxn ang="0">
                  <a:pos x="35" y="9"/>
                </a:cxn>
                <a:cxn ang="0">
                  <a:pos x="35" y="9"/>
                </a:cxn>
                <a:cxn ang="0">
                  <a:pos x="30" y="9"/>
                </a:cxn>
                <a:cxn ang="0">
                  <a:pos x="26" y="10"/>
                </a:cxn>
                <a:cxn ang="0">
                  <a:pos x="22" y="12"/>
                </a:cxn>
                <a:cxn ang="0">
                  <a:pos x="19" y="15"/>
                </a:cxn>
                <a:cxn ang="0">
                  <a:pos x="16" y="19"/>
                </a:cxn>
                <a:cxn ang="0">
                  <a:pos x="14" y="22"/>
                </a:cxn>
                <a:cxn ang="0">
                  <a:pos x="12" y="27"/>
                </a:cxn>
                <a:cxn ang="0">
                  <a:pos x="12" y="32"/>
                </a:cxn>
                <a:cxn ang="0">
                  <a:pos x="12" y="32"/>
                </a:cxn>
                <a:cxn ang="0">
                  <a:pos x="12" y="38"/>
                </a:cxn>
                <a:cxn ang="0">
                  <a:pos x="14" y="43"/>
                </a:cxn>
                <a:cxn ang="0">
                  <a:pos x="16" y="48"/>
                </a:cxn>
                <a:cxn ang="0">
                  <a:pos x="19" y="52"/>
                </a:cxn>
                <a:cxn ang="0">
                  <a:pos x="22" y="55"/>
                </a:cxn>
                <a:cxn ang="0">
                  <a:pos x="27" y="58"/>
                </a:cxn>
                <a:cxn ang="0">
                  <a:pos x="32" y="59"/>
                </a:cxn>
                <a:cxn ang="0">
                  <a:pos x="37" y="60"/>
                </a:cxn>
                <a:cxn ang="0">
                  <a:pos x="37" y="60"/>
                </a:cxn>
                <a:cxn ang="0">
                  <a:pos x="43" y="59"/>
                </a:cxn>
                <a:cxn ang="0">
                  <a:pos x="48" y="58"/>
                </a:cxn>
                <a:cxn ang="0">
                  <a:pos x="58" y="54"/>
                </a:cxn>
                <a:cxn ang="0">
                  <a:pos x="58" y="54"/>
                </a:cxn>
                <a:cxn ang="0">
                  <a:pos x="53" y="65"/>
                </a:cxn>
                <a:cxn ang="0">
                  <a:pos x="53" y="65"/>
                </a:cxn>
                <a:cxn ang="0">
                  <a:pos x="46" y="68"/>
                </a:cxn>
                <a:cxn ang="0">
                  <a:pos x="38" y="68"/>
                </a:cxn>
                <a:cxn ang="0">
                  <a:pos x="38" y="68"/>
                </a:cxn>
                <a:cxn ang="0">
                  <a:pos x="30" y="68"/>
                </a:cxn>
                <a:cxn ang="0">
                  <a:pos x="22" y="66"/>
                </a:cxn>
                <a:cxn ang="0">
                  <a:pos x="16" y="63"/>
                </a:cxn>
                <a:cxn ang="0">
                  <a:pos x="11" y="59"/>
                </a:cxn>
                <a:cxn ang="0">
                  <a:pos x="6" y="54"/>
                </a:cxn>
                <a:cxn ang="0">
                  <a:pos x="4" y="48"/>
                </a:cxn>
                <a:cxn ang="0">
                  <a:pos x="1" y="42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1" y="27"/>
                </a:cxn>
                <a:cxn ang="0">
                  <a:pos x="4" y="20"/>
                </a:cxn>
                <a:cxn ang="0">
                  <a:pos x="6" y="14"/>
                </a:cxn>
                <a:cxn ang="0">
                  <a:pos x="10" y="9"/>
                </a:cxn>
                <a:cxn ang="0">
                  <a:pos x="16" y="5"/>
                </a:cxn>
                <a:cxn ang="0">
                  <a:pos x="21" y="3"/>
                </a:cxn>
                <a:cxn ang="0">
                  <a:pos x="28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53" y="3"/>
                </a:cxn>
                <a:cxn ang="0">
                  <a:pos x="53" y="14"/>
                </a:cxn>
              </a:cxnLst>
              <a:rect l="0" t="0" r="r" b="b"/>
              <a:pathLst>
                <a:path w="58" h="68">
                  <a:moveTo>
                    <a:pt x="53" y="14"/>
                  </a:moveTo>
                  <a:lnTo>
                    <a:pt x="53" y="14"/>
                  </a:lnTo>
                  <a:lnTo>
                    <a:pt x="44" y="10"/>
                  </a:lnTo>
                  <a:lnTo>
                    <a:pt x="39" y="9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0" y="9"/>
                  </a:lnTo>
                  <a:lnTo>
                    <a:pt x="26" y="10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12" y="27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8"/>
                  </a:lnTo>
                  <a:lnTo>
                    <a:pt x="14" y="43"/>
                  </a:lnTo>
                  <a:lnTo>
                    <a:pt x="16" y="48"/>
                  </a:lnTo>
                  <a:lnTo>
                    <a:pt x="19" y="52"/>
                  </a:lnTo>
                  <a:lnTo>
                    <a:pt x="22" y="55"/>
                  </a:lnTo>
                  <a:lnTo>
                    <a:pt x="27" y="58"/>
                  </a:lnTo>
                  <a:lnTo>
                    <a:pt x="32" y="59"/>
                  </a:lnTo>
                  <a:lnTo>
                    <a:pt x="37" y="60"/>
                  </a:lnTo>
                  <a:lnTo>
                    <a:pt x="37" y="60"/>
                  </a:lnTo>
                  <a:lnTo>
                    <a:pt x="43" y="59"/>
                  </a:lnTo>
                  <a:lnTo>
                    <a:pt x="48" y="58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3" y="65"/>
                  </a:lnTo>
                  <a:lnTo>
                    <a:pt x="53" y="65"/>
                  </a:lnTo>
                  <a:lnTo>
                    <a:pt x="46" y="68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0" y="68"/>
                  </a:lnTo>
                  <a:lnTo>
                    <a:pt x="22" y="66"/>
                  </a:lnTo>
                  <a:lnTo>
                    <a:pt x="16" y="63"/>
                  </a:lnTo>
                  <a:lnTo>
                    <a:pt x="11" y="59"/>
                  </a:lnTo>
                  <a:lnTo>
                    <a:pt x="6" y="54"/>
                  </a:lnTo>
                  <a:lnTo>
                    <a:pt x="4" y="48"/>
                  </a:lnTo>
                  <a:lnTo>
                    <a:pt x="1" y="42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27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6" y="5"/>
                  </a:lnTo>
                  <a:lnTo>
                    <a:pt x="21" y="3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3" y="3"/>
                  </a:lnTo>
                  <a:lnTo>
                    <a:pt x="53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Freeform 400"/>
            <p:cNvSpPr>
              <a:spLocks noEditPoints="1"/>
            </p:cNvSpPr>
            <p:nvPr userDrawn="1"/>
          </p:nvSpPr>
          <p:spPr bwMode="auto">
            <a:xfrm>
              <a:off x="5625" y="4022"/>
              <a:ext cx="54" cy="55"/>
            </a:xfrm>
            <a:custGeom>
              <a:avLst/>
              <a:gdLst/>
              <a:ahLst/>
              <a:cxnLst>
                <a:cxn ang="0">
                  <a:pos x="21" y="41"/>
                </a:cxn>
                <a:cxn ang="0">
                  <a:pos x="16" y="56"/>
                </a:cxn>
                <a:cxn ang="0">
                  <a:pos x="16" y="56"/>
                </a:cxn>
                <a:cxn ang="0">
                  <a:pos x="15" y="59"/>
                </a:cxn>
                <a:cxn ang="0">
                  <a:pos x="15" y="62"/>
                </a:cxn>
                <a:cxn ang="0">
                  <a:pos x="15" y="64"/>
                </a:cxn>
                <a:cxn ang="0">
                  <a:pos x="17" y="65"/>
                </a:cxn>
                <a:cxn ang="0">
                  <a:pos x="17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4" y="63"/>
                </a:cxn>
                <a:cxn ang="0">
                  <a:pos x="6" y="59"/>
                </a:cxn>
                <a:cxn ang="0">
                  <a:pos x="9" y="52"/>
                </a:cxn>
                <a:cxn ang="0">
                  <a:pos x="26" y="10"/>
                </a:cxn>
                <a:cxn ang="0">
                  <a:pos x="26" y="10"/>
                </a:cxn>
                <a:cxn ang="0">
                  <a:pos x="27" y="5"/>
                </a:cxn>
                <a:cxn ang="0">
                  <a:pos x="27" y="3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39" y="0"/>
                </a:cxn>
                <a:cxn ang="0">
                  <a:pos x="60" y="52"/>
                </a:cxn>
                <a:cxn ang="0">
                  <a:pos x="60" y="52"/>
                </a:cxn>
                <a:cxn ang="0">
                  <a:pos x="64" y="59"/>
                </a:cxn>
                <a:cxn ang="0">
                  <a:pos x="66" y="63"/>
                </a:cxn>
                <a:cxn ang="0">
                  <a:pos x="70" y="65"/>
                </a:cxn>
                <a:cxn ang="0">
                  <a:pos x="70" y="65"/>
                </a:cxn>
                <a:cxn ang="0">
                  <a:pos x="50" y="65"/>
                </a:cxn>
                <a:cxn ang="0">
                  <a:pos x="50" y="65"/>
                </a:cxn>
                <a:cxn ang="0">
                  <a:pos x="50" y="65"/>
                </a:cxn>
                <a:cxn ang="0">
                  <a:pos x="53" y="64"/>
                </a:cxn>
                <a:cxn ang="0">
                  <a:pos x="53" y="62"/>
                </a:cxn>
                <a:cxn ang="0">
                  <a:pos x="51" y="56"/>
                </a:cxn>
                <a:cxn ang="0">
                  <a:pos x="45" y="41"/>
                </a:cxn>
                <a:cxn ang="0">
                  <a:pos x="21" y="41"/>
                </a:cxn>
                <a:cxn ang="0">
                  <a:pos x="33" y="9"/>
                </a:cxn>
                <a:cxn ang="0">
                  <a:pos x="23" y="34"/>
                </a:cxn>
                <a:cxn ang="0">
                  <a:pos x="43" y="34"/>
                </a:cxn>
                <a:cxn ang="0">
                  <a:pos x="33" y="9"/>
                </a:cxn>
              </a:cxnLst>
              <a:rect l="0" t="0" r="r" b="b"/>
              <a:pathLst>
                <a:path w="70" h="65">
                  <a:moveTo>
                    <a:pt x="21" y="41"/>
                  </a:moveTo>
                  <a:lnTo>
                    <a:pt x="16" y="56"/>
                  </a:lnTo>
                  <a:lnTo>
                    <a:pt x="16" y="56"/>
                  </a:lnTo>
                  <a:lnTo>
                    <a:pt x="15" y="59"/>
                  </a:lnTo>
                  <a:lnTo>
                    <a:pt x="15" y="62"/>
                  </a:lnTo>
                  <a:lnTo>
                    <a:pt x="15" y="64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4" y="63"/>
                  </a:lnTo>
                  <a:lnTo>
                    <a:pt x="6" y="59"/>
                  </a:lnTo>
                  <a:lnTo>
                    <a:pt x="9" y="5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9" y="0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4" y="59"/>
                  </a:lnTo>
                  <a:lnTo>
                    <a:pt x="66" y="63"/>
                  </a:lnTo>
                  <a:lnTo>
                    <a:pt x="70" y="65"/>
                  </a:lnTo>
                  <a:lnTo>
                    <a:pt x="70" y="65"/>
                  </a:lnTo>
                  <a:lnTo>
                    <a:pt x="50" y="65"/>
                  </a:lnTo>
                  <a:lnTo>
                    <a:pt x="50" y="65"/>
                  </a:lnTo>
                  <a:lnTo>
                    <a:pt x="50" y="65"/>
                  </a:lnTo>
                  <a:lnTo>
                    <a:pt x="53" y="64"/>
                  </a:lnTo>
                  <a:lnTo>
                    <a:pt x="53" y="62"/>
                  </a:lnTo>
                  <a:lnTo>
                    <a:pt x="51" y="56"/>
                  </a:lnTo>
                  <a:lnTo>
                    <a:pt x="45" y="41"/>
                  </a:lnTo>
                  <a:lnTo>
                    <a:pt x="21" y="41"/>
                  </a:lnTo>
                  <a:close/>
                  <a:moveTo>
                    <a:pt x="33" y="9"/>
                  </a:moveTo>
                  <a:lnTo>
                    <a:pt x="23" y="34"/>
                  </a:lnTo>
                  <a:lnTo>
                    <a:pt x="43" y="34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Freeform 401"/>
            <p:cNvSpPr>
              <a:spLocks/>
            </p:cNvSpPr>
            <p:nvPr userDrawn="1"/>
          </p:nvSpPr>
          <p:spPr bwMode="auto">
            <a:xfrm>
              <a:off x="5683" y="4022"/>
              <a:ext cx="35" cy="55"/>
            </a:xfrm>
            <a:custGeom>
              <a:avLst/>
              <a:gdLst/>
              <a:ahLst/>
              <a:cxnLst>
                <a:cxn ang="0">
                  <a:pos x="27" y="58"/>
                </a:cxn>
                <a:cxn ang="0">
                  <a:pos x="27" y="58"/>
                </a:cxn>
                <a:cxn ang="0">
                  <a:pos x="32" y="58"/>
                </a:cxn>
                <a:cxn ang="0">
                  <a:pos x="36" y="57"/>
                </a:cxn>
                <a:cxn ang="0">
                  <a:pos x="41" y="56"/>
                </a:cxn>
                <a:cxn ang="0">
                  <a:pos x="45" y="52"/>
                </a:cxn>
                <a:cxn ang="0">
                  <a:pos x="45" y="52"/>
                </a:cxn>
                <a:cxn ang="0">
                  <a:pos x="40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2" y="63"/>
                </a:cxn>
                <a:cxn ang="0">
                  <a:pos x="3" y="59"/>
                </a:cxn>
                <a:cxn ang="0">
                  <a:pos x="3" y="52"/>
                </a:cxn>
                <a:cxn ang="0">
                  <a:pos x="3" y="15"/>
                </a:cxn>
                <a:cxn ang="0">
                  <a:pos x="3" y="15"/>
                </a:cxn>
                <a:cxn ang="0">
                  <a:pos x="3" y="7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6" y="3"/>
                </a:cxn>
                <a:cxn ang="0">
                  <a:pos x="14" y="7"/>
                </a:cxn>
                <a:cxn ang="0">
                  <a:pos x="14" y="15"/>
                </a:cxn>
                <a:cxn ang="0">
                  <a:pos x="14" y="58"/>
                </a:cxn>
                <a:cxn ang="0">
                  <a:pos x="27" y="58"/>
                </a:cxn>
              </a:cxnLst>
              <a:rect l="0" t="0" r="r" b="b"/>
              <a:pathLst>
                <a:path w="45" h="65">
                  <a:moveTo>
                    <a:pt x="27" y="58"/>
                  </a:moveTo>
                  <a:lnTo>
                    <a:pt x="27" y="58"/>
                  </a:lnTo>
                  <a:lnTo>
                    <a:pt x="32" y="58"/>
                  </a:lnTo>
                  <a:lnTo>
                    <a:pt x="36" y="57"/>
                  </a:lnTo>
                  <a:lnTo>
                    <a:pt x="41" y="56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63"/>
                  </a:lnTo>
                  <a:lnTo>
                    <a:pt x="3" y="59"/>
                  </a:lnTo>
                  <a:lnTo>
                    <a:pt x="3" y="52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7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6" y="3"/>
                  </a:lnTo>
                  <a:lnTo>
                    <a:pt x="14" y="7"/>
                  </a:lnTo>
                  <a:lnTo>
                    <a:pt x="14" y="15"/>
                  </a:lnTo>
                  <a:lnTo>
                    <a:pt x="14" y="58"/>
                  </a:lnTo>
                  <a:lnTo>
                    <a:pt x="27" y="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Freeform 402"/>
            <p:cNvSpPr>
              <a:spLocks/>
            </p:cNvSpPr>
            <p:nvPr userDrawn="1"/>
          </p:nvSpPr>
          <p:spPr bwMode="auto">
            <a:xfrm>
              <a:off x="5739" y="4020"/>
              <a:ext cx="37" cy="58"/>
            </a:xfrm>
            <a:custGeom>
              <a:avLst/>
              <a:gdLst/>
              <a:ahLst/>
              <a:cxnLst>
                <a:cxn ang="0">
                  <a:pos x="42" y="14"/>
                </a:cxn>
                <a:cxn ang="0">
                  <a:pos x="35" y="9"/>
                </a:cxn>
                <a:cxn ang="0">
                  <a:pos x="27" y="8"/>
                </a:cxn>
                <a:cxn ang="0">
                  <a:pos x="23" y="8"/>
                </a:cxn>
                <a:cxn ang="0">
                  <a:pos x="15" y="12"/>
                </a:cxn>
                <a:cxn ang="0">
                  <a:pos x="14" y="16"/>
                </a:cxn>
                <a:cxn ang="0">
                  <a:pos x="15" y="21"/>
                </a:cxn>
                <a:cxn ang="0">
                  <a:pos x="31" y="30"/>
                </a:cxn>
                <a:cxn ang="0">
                  <a:pos x="43" y="37"/>
                </a:cxn>
                <a:cxn ang="0">
                  <a:pos x="48" y="44"/>
                </a:cxn>
                <a:cxn ang="0">
                  <a:pos x="48" y="48"/>
                </a:cxn>
                <a:cxn ang="0">
                  <a:pos x="46" y="55"/>
                </a:cxn>
                <a:cxn ang="0">
                  <a:pos x="41" y="61"/>
                </a:cxn>
                <a:cxn ang="0">
                  <a:pos x="32" y="66"/>
                </a:cxn>
                <a:cxn ang="0">
                  <a:pos x="21" y="68"/>
                </a:cxn>
                <a:cxn ang="0">
                  <a:pos x="13" y="68"/>
                </a:cxn>
                <a:cxn ang="0">
                  <a:pos x="0" y="53"/>
                </a:cxn>
                <a:cxn ang="0">
                  <a:pos x="5" y="57"/>
                </a:cxn>
                <a:cxn ang="0">
                  <a:pos x="16" y="60"/>
                </a:cxn>
                <a:cxn ang="0">
                  <a:pos x="23" y="61"/>
                </a:cxn>
                <a:cxn ang="0">
                  <a:pos x="32" y="59"/>
                </a:cxn>
                <a:cxn ang="0">
                  <a:pos x="36" y="53"/>
                </a:cxn>
                <a:cxn ang="0">
                  <a:pos x="37" y="50"/>
                </a:cxn>
                <a:cxn ang="0">
                  <a:pos x="35" y="46"/>
                </a:cxn>
                <a:cxn ang="0">
                  <a:pos x="26" y="39"/>
                </a:cxn>
                <a:cxn ang="0">
                  <a:pos x="14" y="33"/>
                </a:cxn>
                <a:cxn ang="0">
                  <a:pos x="4" y="24"/>
                </a:cxn>
                <a:cxn ang="0">
                  <a:pos x="3" y="17"/>
                </a:cxn>
                <a:cxn ang="0">
                  <a:pos x="3" y="12"/>
                </a:cxn>
                <a:cxn ang="0">
                  <a:pos x="8" y="6"/>
                </a:cxn>
                <a:cxn ang="0">
                  <a:pos x="19" y="1"/>
                </a:cxn>
                <a:cxn ang="0">
                  <a:pos x="27" y="0"/>
                </a:cxn>
                <a:cxn ang="0">
                  <a:pos x="42" y="3"/>
                </a:cxn>
              </a:cxnLst>
              <a:rect l="0" t="0" r="r" b="b"/>
              <a:pathLst>
                <a:path w="48" h="68">
                  <a:moveTo>
                    <a:pt x="42" y="14"/>
                  </a:moveTo>
                  <a:lnTo>
                    <a:pt x="42" y="14"/>
                  </a:lnTo>
                  <a:lnTo>
                    <a:pt x="38" y="11"/>
                  </a:lnTo>
                  <a:lnTo>
                    <a:pt x="35" y="9"/>
                  </a:lnTo>
                  <a:lnTo>
                    <a:pt x="31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3" y="8"/>
                  </a:lnTo>
                  <a:lnTo>
                    <a:pt x="19" y="9"/>
                  </a:lnTo>
                  <a:lnTo>
                    <a:pt x="15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9"/>
                  </a:lnTo>
                  <a:lnTo>
                    <a:pt x="15" y="21"/>
                  </a:lnTo>
                  <a:lnTo>
                    <a:pt x="19" y="25"/>
                  </a:lnTo>
                  <a:lnTo>
                    <a:pt x="31" y="30"/>
                  </a:lnTo>
                  <a:lnTo>
                    <a:pt x="37" y="33"/>
                  </a:lnTo>
                  <a:lnTo>
                    <a:pt x="43" y="37"/>
                  </a:lnTo>
                  <a:lnTo>
                    <a:pt x="47" y="42"/>
                  </a:lnTo>
                  <a:lnTo>
                    <a:pt x="48" y="44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7" y="52"/>
                  </a:lnTo>
                  <a:lnTo>
                    <a:pt x="46" y="55"/>
                  </a:lnTo>
                  <a:lnTo>
                    <a:pt x="43" y="59"/>
                  </a:lnTo>
                  <a:lnTo>
                    <a:pt x="41" y="61"/>
                  </a:lnTo>
                  <a:lnTo>
                    <a:pt x="37" y="64"/>
                  </a:lnTo>
                  <a:lnTo>
                    <a:pt x="32" y="66"/>
                  </a:lnTo>
                  <a:lnTo>
                    <a:pt x="27" y="68"/>
                  </a:lnTo>
                  <a:lnTo>
                    <a:pt x="21" y="68"/>
                  </a:lnTo>
                  <a:lnTo>
                    <a:pt x="21" y="68"/>
                  </a:lnTo>
                  <a:lnTo>
                    <a:pt x="13" y="68"/>
                  </a:lnTo>
                  <a:lnTo>
                    <a:pt x="4" y="6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5" y="57"/>
                  </a:lnTo>
                  <a:lnTo>
                    <a:pt x="12" y="59"/>
                  </a:lnTo>
                  <a:lnTo>
                    <a:pt x="16" y="60"/>
                  </a:lnTo>
                  <a:lnTo>
                    <a:pt x="23" y="61"/>
                  </a:lnTo>
                  <a:lnTo>
                    <a:pt x="23" y="61"/>
                  </a:lnTo>
                  <a:lnTo>
                    <a:pt x="27" y="60"/>
                  </a:lnTo>
                  <a:lnTo>
                    <a:pt x="32" y="59"/>
                  </a:lnTo>
                  <a:lnTo>
                    <a:pt x="35" y="55"/>
                  </a:lnTo>
                  <a:lnTo>
                    <a:pt x="36" y="53"/>
                  </a:lnTo>
                  <a:lnTo>
                    <a:pt x="37" y="50"/>
                  </a:lnTo>
                  <a:lnTo>
                    <a:pt x="37" y="50"/>
                  </a:lnTo>
                  <a:lnTo>
                    <a:pt x="36" y="48"/>
                  </a:lnTo>
                  <a:lnTo>
                    <a:pt x="35" y="46"/>
                  </a:lnTo>
                  <a:lnTo>
                    <a:pt x="31" y="42"/>
                  </a:lnTo>
                  <a:lnTo>
                    <a:pt x="26" y="39"/>
                  </a:lnTo>
                  <a:lnTo>
                    <a:pt x="20" y="36"/>
                  </a:lnTo>
                  <a:lnTo>
                    <a:pt x="14" y="33"/>
                  </a:lnTo>
                  <a:lnTo>
                    <a:pt x="8" y="30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2"/>
                  </a:lnTo>
                  <a:lnTo>
                    <a:pt x="5" y="9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9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3"/>
                  </a:lnTo>
                  <a:lnTo>
                    <a:pt x="42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Freeform 403"/>
            <p:cNvSpPr>
              <a:spLocks/>
            </p:cNvSpPr>
            <p:nvPr userDrawn="1"/>
          </p:nvSpPr>
          <p:spPr bwMode="auto">
            <a:xfrm>
              <a:off x="5781" y="4020"/>
              <a:ext cx="43" cy="58"/>
            </a:xfrm>
            <a:custGeom>
              <a:avLst/>
              <a:gdLst/>
              <a:ahLst/>
              <a:cxnLst>
                <a:cxn ang="0">
                  <a:pos x="53" y="14"/>
                </a:cxn>
                <a:cxn ang="0">
                  <a:pos x="53" y="14"/>
                </a:cxn>
                <a:cxn ang="0">
                  <a:pos x="44" y="10"/>
                </a:cxn>
                <a:cxn ang="0">
                  <a:pos x="39" y="9"/>
                </a:cxn>
                <a:cxn ang="0">
                  <a:pos x="34" y="9"/>
                </a:cxn>
                <a:cxn ang="0">
                  <a:pos x="34" y="9"/>
                </a:cxn>
                <a:cxn ang="0">
                  <a:pos x="30" y="9"/>
                </a:cxn>
                <a:cxn ang="0">
                  <a:pos x="26" y="10"/>
                </a:cxn>
                <a:cxn ang="0">
                  <a:pos x="21" y="12"/>
                </a:cxn>
                <a:cxn ang="0">
                  <a:pos x="19" y="15"/>
                </a:cxn>
                <a:cxn ang="0">
                  <a:pos x="15" y="19"/>
                </a:cxn>
                <a:cxn ang="0">
                  <a:pos x="14" y="22"/>
                </a:cxn>
                <a:cxn ang="0">
                  <a:pos x="12" y="27"/>
                </a:cxn>
                <a:cxn ang="0">
                  <a:pos x="11" y="32"/>
                </a:cxn>
                <a:cxn ang="0">
                  <a:pos x="11" y="32"/>
                </a:cxn>
                <a:cxn ang="0">
                  <a:pos x="12" y="38"/>
                </a:cxn>
                <a:cxn ang="0">
                  <a:pos x="14" y="43"/>
                </a:cxn>
                <a:cxn ang="0">
                  <a:pos x="16" y="48"/>
                </a:cxn>
                <a:cxn ang="0">
                  <a:pos x="19" y="52"/>
                </a:cxn>
                <a:cxn ang="0">
                  <a:pos x="22" y="55"/>
                </a:cxn>
                <a:cxn ang="0">
                  <a:pos x="26" y="58"/>
                </a:cxn>
                <a:cxn ang="0">
                  <a:pos x="31" y="59"/>
                </a:cxn>
                <a:cxn ang="0">
                  <a:pos x="37" y="60"/>
                </a:cxn>
                <a:cxn ang="0">
                  <a:pos x="37" y="60"/>
                </a:cxn>
                <a:cxn ang="0">
                  <a:pos x="42" y="59"/>
                </a:cxn>
                <a:cxn ang="0">
                  <a:pos x="48" y="58"/>
                </a:cxn>
                <a:cxn ang="0">
                  <a:pos x="58" y="54"/>
                </a:cxn>
                <a:cxn ang="0">
                  <a:pos x="58" y="54"/>
                </a:cxn>
                <a:cxn ang="0">
                  <a:pos x="53" y="65"/>
                </a:cxn>
                <a:cxn ang="0">
                  <a:pos x="53" y="65"/>
                </a:cxn>
                <a:cxn ang="0">
                  <a:pos x="45" y="68"/>
                </a:cxn>
                <a:cxn ang="0">
                  <a:pos x="38" y="68"/>
                </a:cxn>
                <a:cxn ang="0">
                  <a:pos x="38" y="68"/>
                </a:cxn>
                <a:cxn ang="0">
                  <a:pos x="30" y="68"/>
                </a:cxn>
                <a:cxn ang="0">
                  <a:pos x="22" y="66"/>
                </a:cxn>
                <a:cxn ang="0">
                  <a:pos x="16" y="63"/>
                </a:cxn>
                <a:cxn ang="0">
                  <a:pos x="10" y="59"/>
                </a:cxn>
                <a:cxn ang="0">
                  <a:pos x="6" y="54"/>
                </a:cxn>
                <a:cxn ang="0">
                  <a:pos x="3" y="48"/>
                </a:cxn>
                <a:cxn ang="0">
                  <a:pos x="1" y="42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1" y="27"/>
                </a:cxn>
                <a:cxn ang="0">
                  <a:pos x="3" y="20"/>
                </a:cxn>
                <a:cxn ang="0">
                  <a:pos x="6" y="14"/>
                </a:cxn>
                <a:cxn ang="0">
                  <a:pos x="10" y="9"/>
                </a:cxn>
                <a:cxn ang="0">
                  <a:pos x="15" y="5"/>
                </a:cxn>
                <a:cxn ang="0">
                  <a:pos x="21" y="3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44" y="0"/>
                </a:cxn>
                <a:cxn ang="0">
                  <a:pos x="53" y="3"/>
                </a:cxn>
                <a:cxn ang="0">
                  <a:pos x="53" y="14"/>
                </a:cxn>
              </a:cxnLst>
              <a:rect l="0" t="0" r="r" b="b"/>
              <a:pathLst>
                <a:path w="58" h="68">
                  <a:moveTo>
                    <a:pt x="53" y="14"/>
                  </a:moveTo>
                  <a:lnTo>
                    <a:pt x="53" y="14"/>
                  </a:lnTo>
                  <a:lnTo>
                    <a:pt x="44" y="10"/>
                  </a:lnTo>
                  <a:lnTo>
                    <a:pt x="39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0" y="9"/>
                  </a:lnTo>
                  <a:lnTo>
                    <a:pt x="26" y="10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4" y="22"/>
                  </a:lnTo>
                  <a:lnTo>
                    <a:pt x="12" y="27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2" y="38"/>
                  </a:lnTo>
                  <a:lnTo>
                    <a:pt x="14" y="43"/>
                  </a:lnTo>
                  <a:lnTo>
                    <a:pt x="16" y="48"/>
                  </a:lnTo>
                  <a:lnTo>
                    <a:pt x="19" y="52"/>
                  </a:lnTo>
                  <a:lnTo>
                    <a:pt x="22" y="55"/>
                  </a:lnTo>
                  <a:lnTo>
                    <a:pt x="26" y="58"/>
                  </a:lnTo>
                  <a:lnTo>
                    <a:pt x="31" y="59"/>
                  </a:lnTo>
                  <a:lnTo>
                    <a:pt x="37" y="60"/>
                  </a:lnTo>
                  <a:lnTo>
                    <a:pt x="37" y="60"/>
                  </a:lnTo>
                  <a:lnTo>
                    <a:pt x="42" y="59"/>
                  </a:lnTo>
                  <a:lnTo>
                    <a:pt x="48" y="58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3" y="65"/>
                  </a:lnTo>
                  <a:lnTo>
                    <a:pt x="53" y="65"/>
                  </a:lnTo>
                  <a:lnTo>
                    <a:pt x="45" y="68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0" y="68"/>
                  </a:lnTo>
                  <a:lnTo>
                    <a:pt x="22" y="66"/>
                  </a:lnTo>
                  <a:lnTo>
                    <a:pt x="16" y="63"/>
                  </a:lnTo>
                  <a:lnTo>
                    <a:pt x="10" y="59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1" y="42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21" y="3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3" y="3"/>
                  </a:lnTo>
                  <a:lnTo>
                    <a:pt x="53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Freeform 404"/>
            <p:cNvSpPr>
              <a:spLocks/>
            </p:cNvSpPr>
            <p:nvPr userDrawn="1"/>
          </p:nvSpPr>
          <p:spPr bwMode="auto">
            <a:xfrm>
              <a:off x="5826" y="4022"/>
              <a:ext cx="15" cy="55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4" y="15"/>
                </a:cxn>
                <a:cxn ang="0">
                  <a:pos x="4" y="7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6" y="3"/>
                </a:cxn>
                <a:cxn ang="0">
                  <a:pos x="15" y="7"/>
                </a:cxn>
                <a:cxn ang="0">
                  <a:pos x="15" y="15"/>
                </a:cxn>
                <a:cxn ang="0">
                  <a:pos x="15" y="52"/>
                </a:cxn>
                <a:cxn ang="0">
                  <a:pos x="15" y="52"/>
                </a:cxn>
                <a:cxn ang="0">
                  <a:pos x="15" y="59"/>
                </a:cxn>
                <a:cxn ang="0">
                  <a:pos x="16" y="63"/>
                </a:cxn>
                <a:cxn ang="0">
                  <a:pos x="19" y="65"/>
                </a:cxn>
                <a:cxn ang="0">
                  <a:pos x="19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3" y="63"/>
                </a:cxn>
                <a:cxn ang="0">
                  <a:pos x="4" y="59"/>
                </a:cxn>
                <a:cxn ang="0">
                  <a:pos x="4" y="52"/>
                </a:cxn>
                <a:cxn ang="0">
                  <a:pos x="4" y="15"/>
                </a:cxn>
              </a:cxnLst>
              <a:rect l="0" t="0" r="r" b="b"/>
              <a:pathLst>
                <a:path w="19" h="65">
                  <a:moveTo>
                    <a:pt x="4" y="15"/>
                  </a:moveTo>
                  <a:lnTo>
                    <a:pt x="4" y="15"/>
                  </a:lnTo>
                  <a:lnTo>
                    <a:pt x="4" y="7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6" y="3"/>
                  </a:lnTo>
                  <a:lnTo>
                    <a:pt x="15" y="7"/>
                  </a:lnTo>
                  <a:lnTo>
                    <a:pt x="15" y="15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9"/>
                  </a:lnTo>
                  <a:lnTo>
                    <a:pt x="16" y="63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3" y="63"/>
                  </a:lnTo>
                  <a:lnTo>
                    <a:pt x="4" y="59"/>
                  </a:lnTo>
                  <a:lnTo>
                    <a:pt x="4" y="52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Freeform 405"/>
            <p:cNvSpPr>
              <a:spLocks/>
            </p:cNvSpPr>
            <p:nvPr userDrawn="1"/>
          </p:nvSpPr>
          <p:spPr bwMode="auto">
            <a:xfrm>
              <a:off x="5846" y="4022"/>
              <a:ext cx="36" cy="55"/>
            </a:xfrm>
            <a:custGeom>
              <a:avLst/>
              <a:gdLst/>
              <a:ahLst/>
              <a:cxnLst>
                <a:cxn ang="0">
                  <a:pos x="15" y="57"/>
                </a:cxn>
                <a:cxn ang="0">
                  <a:pos x="27" y="58"/>
                </a:cxn>
                <a:cxn ang="0">
                  <a:pos x="27" y="58"/>
                </a:cxn>
                <a:cxn ang="0">
                  <a:pos x="32" y="58"/>
                </a:cxn>
                <a:cxn ang="0">
                  <a:pos x="37" y="58"/>
                </a:cxn>
                <a:cxn ang="0">
                  <a:pos x="42" y="56"/>
                </a:cxn>
                <a:cxn ang="0">
                  <a:pos x="45" y="53"/>
                </a:cxn>
                <a:cxn ang="0">
                  <a:pos x="47" y="53"/>
                </a:cxn>
                <a:cxn ang="0">
                  <a:pos x="42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4" y="63"/>
                </a:cxn>
                <a:cxn ang="0">
                  <a:pos x="5" y="59"/>
                </a:cxn>
                <a:cxn ang="0">
                  <a:pos x="5" y="52"/>
                </a:cxn>
                <a:cxn ang="0">
                  <a:pos x="5" y="15"/>
                </a:cxn>
                <a:cxn ang="0">
                  <a:pos x="5" y="15"/>
                </a:cxn>
                <a:cxn ang="0">
                  <a:pos x="5" y="7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4" y="0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37" y="11"/>
                </a:cxn>
                <a:cxn ang="0">
                  <a:pos x="37" y="11"/>
                </a:cxn>
                <a:cxn ang="0">
                  <a:pos x="37" y="11"/>
                </a:cxn>
                <a:cxn ang="0">
                  <a:pos x="34" y="9"/>
                </a:cxn>
                <a:cxn ang="0">
                  <a:pos x="32" y="8"/>
                </a:cxn>
                <a:cxn ang="0">
                  <a:pos x="25" y="8"/>
                </a:cxn>
                <a:cxn ang="0">
                  <a:pos x="25" y="8"/>
                </a:cxn>
                <a:cxn ang="0">
                  <a:pos x="15" y="9"/>
                </a:cxn>
                <a:cxn ang="0">
                  <a:pos x="15" y="27"/>
                </a:cxn>
                <a:cxn ang="0">
                  <a:pos x="27" y="27"/>
                </a:cxn>
                <a:cxn ang="0">
                  <a:pos x="27" y="27"/>
                </a:cxn>
                <a:cxn ang="0">
                  <a:pos x="31" y="26"/>
                </a:cxn>
                <a:cxn ang="0">
                  <a:pos x="32" y="26"/>
                </a:cxn>
                <a:cxn ang="0">
                  <a:pos x="32" y="37"/>
                </a:cxn>
                <a:cxn ang="0">
                  <a:pos x="31" y="37"/>
                </a:cxn>
                <a:cxn ang="0">
                  <a:pos x="31" y="37"/>
                </a:cxn>
                <a:cxn ang="0">
                  <a:pos x="30" y="35"/>
                </a:cxn>
                <a:cxn ang="0">
                  <a:pos x="27" y="35"/>
                </a:cxn>
                <a:cxn ang="0">
                  <a:pos x="22" y="34"/>
                </a:cxn>
                <a:cxn ang="0">
                  <a:pos x="15" y="34"/>
                </a:cxn>
                <a:cxn ang="0">
                  <a:pos x="15" y="57"/>
                </a:cxn>
              </a:cxnLst>
              <a:rect l="0" t="0" r="r" b="b"/>
              <a:pathLst>
                <a:path w="47" h="65">
                  <a:moveTo>
                    <a:pt x="15" y="57"/>
                  </a:moveTo>
                  <a:lnTo>
                    <a:pt x="27" y="58"/>
                  </a:lnTo>
                  <a:lnTo>
                    <a:pt x="27" y="58"/>
                  </a:lnTo>
                  <a:lnTo>
                    <a:pt x="32" y="58"/>
                  </a:lnTo>
                  <a:lnTo>
                    <a:pt x="37" y="58"/>
                  </a:lnTo>
                  <a:lnTo>
                    <a:pt x="42" y="56"/>
                  </a:lnTo>
                  <a:lnTo>
                    <a:pt x="45" y="53"/>
                  </a:lnTo>
                  <a:lnTo>
                    <a:pt x="47" y="53"/>
                  </a:lnTo>
                  <a:lnTo>
                    <a:pt x="42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4" y="63"/>
                  </a:lnTo>
                  <a:lnTo>
                    <a:pt x="5" y="59"/>
                  </a:lnTo>
                  <a:lnTo>
                    <a:pt x="5" y="52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7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4" y="9"/>
                  </a:lnTo>
                  <a:lnTo>
                    <a:pt x="32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15" y="9"/>
                  </a:lnTo>
                  <a:lnTo>
                    <a:pt x="15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31" y="26"/>
                  </a:lnTo>
                  <a:lnTo>
                    <a:pt x="32" y="26"/>
                  </a:lnTo>
                  <a:lnTo>
                    <a:pt x="32" y="37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0" y="35"/>
                  </a:lnTo>
                  <a:lnTo>
                    <a:pt x="27" y="35"/>
                  </a:lnTo>
                  <a:lnTo>
                    <a:pt x="22" y="34"/>
                  </a:lnTo>
                  <a:lnTo>
                    <a:pt x="15" y="34"/>
                  </a:lnTo>
                  <a:lnTo>
                    <a:pt x="15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Freeform 406"/>
            <p:cNvSpPr>
              <a:spLocks/>
            </p:cNvSpPr>
            <p:nvPr userDrawn="1"/>
          </p:nvSpPr>
          <p:spPr bwMode="auto">
            <a:xfrm>
              <a:off x="5884" y="4022"/>
              <a:ext cx="50" cy="58"/>
            </a:xfrm>
            <a:custGeom>
              <a:avLst/>
              <a:gdLst/>
              <a:ahLst/>
              <a:cxnLst>
                <a:cxn ang="0">
                  <a:pos x="14" y="53"/>
                </a:cxn>
                <a:cxn ang="0">
                  <a:pos x="14" y="53"/>
                </a:cxn>
                <a:cxn ang="0">
                  <a:pos x="14" y="60"/>
                </a:cxn>
                <a:cxn ang="0">
                  <a:pos x="15" y="63"/>
                </a:cxn>
                <a:cxn ang="0">
                  <a:pos x="19" y="65"/>
                </a:cxn>
                <a:cxn ang="0">
                  <a:pos x="19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4" y="63"/>
                </a:cxn>
                <a:cxn ang="0">
                  <a:pos x="5" y="60"/>
                </a:cxn>
                <a:cxn ang="0">
                  <a:pos x="6" y="53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5" y="7"/>
                </a:cxn>
                <a:cxn ang="0">
                  <a:pos x="4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8" y="3"/>
                </a:cxn>
                <a:cxn ang="0">
                  <a:pos x="19" y="5"/>
                </a:cxn>
                <a:cxn ang="0">
                  <a:pos x="54" y="51"/>
                </a:cxn>
                <a:cxn ang="0">
                  <a:pos x="54" y="14"/>
                </a:cxn>
                <a:cxn ang="0">
                  <a:pos x="54" y="14"/>
                </a:cxn>
                <a:cxn ang="0">
                  <a:pos x="54" y="7"/>
                </a:cxn>
                <a:cxn ang="0">
                  <a:pos x="52" y="3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67" y="0"/>
                </a:cxn>
                <a:cxn ang="0">
                  <a:pos x="67" y="0"/>
                </a:cxn>
                <a:cxn ang="0">
                  <a:pos x="67" y="0"/>
                </a:cxn>
                <a:cxn ang="0">
                  <a:pos x="64" y="3"/>
                </a:cxn>
                <a:cxn ang="0">
                  <a:pos x="62" y="7"/>
                </a:cxn>
                <a:cxn ang="0">
                  <a:pos x="62" y="14"/>
                </a:cxn>
                <a:cxn ang="0">
                  <a:pos x="62" y="69"/>
                </a:cxn>
                <a:cxn ang="0">
                  <a:pos x="62" y="69"/>
                </a:cxn>
                <a:cxn ang="0">
                  <a:pos x="57" y="67"/>
                </a:cxn>
                <a:cxn ang="0">
                  <a:pos x="53" y="64"/>
                </a:cxn>
                <a:cxn ang="0">
                  <a:pos x="47" y="58"/>
                </a:cxn>
                <a:cxn ang="0">
                  <a:pos x="14" y="15"/>
                </a:cxn>
                <a:cxn ang="0">
                  <a:pos x="14" y="53"/>
                </a:cxn>
              </a:cxnLst>
              <a:rect l="0" t="0" r="r" b="b"/>
              <a:pathLst>
                <a:path w="67" h="69">
                  <a:moveTo>
                    <a:pt x="14" y="53"/>
                  </a:moveTo>
                  <a:lnTo>
                    <a:pt x="14" y="53"/>
                  </a:lnTo>
                  <a:lnTo>
                    <a:pt x="14" y="60"/>
                  </a:lnTo>
                  <a:lnTo>
                    <a:pt x="15" y="63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4" y="63"/>
                  </a:lnTo>
                  <a:lnTo>
                    <a:pt x="5" y="60"/>
                  </a:lnTo>
                  <a:lnTo>
                    <a:pt x="6" y="53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5" y="7"/>
                  </a:lnTo>
                  <a:lnTo>
                    <a:pt x="4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8" y="3"/>
                  </a:lnTo>
                  <a:lnTo>
                    <a:pt x="19" y="5"/>
                  </a:lnTo>
                  <a:lnTo>
                    <a:pt x="54" y="51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7"/>
                  </a:lnTo>
                  <a:lnTo>
                    <a:pt x="52" y="3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4" y="3"/>
                  </a:lnTo>
                  <a:lnTo>
                    <a:pt x="62" y="7"/>
                  </a:lnTo>
                  <a:lnTo>
                    <a:pt x="62" y="14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57" y="67"/>
                  </a:lnTo>
                  <a:lnTo>
                    <a:pt x="53" y="64"/>
                  </a:lnTo>
                  <a:lnTo>
                    <a:pt x="47" y="58"/>
                  </a:lnTo>
                  <a:lnTo>
                    <a:pt x="14" y="15"/>
                  </a:lnTo>
                  <a:lnTo>
                    <a:pt x="14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Freeform 407"/>
            <p:cNvSpPr>
              <a:spLocks/>
            </p:cNvSpPr>
            <p:nvPr userDrawn="1"/>
          </p:nvSpPr>
          <p:spPr bwMode="auto">
            <a:xfrm>
              <a:off x="5938" y="4020"/>
              <a:ext cx="45" cy="58"/>
            </a:xfrm>
            <a:custGeom>
              <a:avLst/>
              <a:gdLst/>
              <a:ahLst/>
              <a:cxnLst>
                <a:cxn ang="0">
                  <a:pos x="53" y="14"/>
                </a:cxn>
                <a:cxn ang="0">
                  <a:pos x="53" y="14"/>
                </a:cxn>
                <a:cxn ang="0">
                  <a:pos x="44" y="10"/>
                </a:cxn>
                <a:cxn ang="0">
                  <a:pos x="39" y="9"/>
                </a:cxn>
                <a:cxn ang="0">
                  <a:pos x="35" y="9"/>
                </a:cxn>
                <a:cxn ang="0">
                  <a:pos x="35" y="9"/>
                </a:cxn>
                <a:cxn ang="0">
                  <a:pos x="30" y="9"/>
                </a:cxn>
                <a:cxn ang="0">
                  <a:pos x="26" y="10"/>
                </a:cxn>
                <a:cxn ang="0">
                  <a:pos x="22" y="12"/>
                </a:cxn>
                <a:cxn ang="0">
                  <a:pos x="19" y="15"/>
                </a:cxn>
                <a:cxn ang="0">
                  <a:pos x="16" y="19"/>
                </a:cxn>
                <a:cxn ang="0">
                  <a:pos x="14" y="22"/>
                </a:cxn>
                <a:cxn ang="0">
                  <a:pos x="12" y="27"/>
                </a:cxn>
                <a:cxn ang="0">
                  <a:pos x="12" y="32"/>
                </a:cxn>
                <a:cxn ang="0">
                  <a:pos x="12" y="32"/>
                </a:cxn>
                <a:cxn ang="0">
                  <a:pos x="12" y="38"/>
                </a:cxn>
                <a:cxn ang="0">
                  <a:pos x="14" y="43"/>
                </a:cxn>
                <a:cxn ang="0">
                  <a:pos x="16" y="48"/>
                </a:cxn>
                <a:cxn ang="0">
                  <a:pos x="19" y="52"/>
                </a:cxn>
                <a:cxn ang="0">
                  <a:pos x="22" y="55"/>
                </a:cxn>
                <a:cxn ang="0">
                  <a:pos x="27" y="58"/>
                </a:cxn>
                <a:cxn ang="0">
                  <a:pos x="32" y="59"/>
                </a:cxn>
                <a:cxn ang="0">
                  <a:pos x="37" y="60"/>
                </a:cxn>
                <a:cxn ang="0">
                  <a:pos x="37" y="60"/>
                </a:cxn>
                <a:cxn ang="0">
                  <a:pos x="43" y="59"/>
                </a:cxn>
                <a:cxn ang="0">
                  <a:pos x="48" y="58"/>
                </a:cxn>
                <a:cxn ang="0">
                  <a:pos x="58" y="54"/>
                </a:cxn>
                <a:cxn ang="0">
                  <a:pos x="59" y="54"/>
                </a:cxn>
                <a:cxn ang="0">
                  <a:pos x="53" y="65"/>
                </a:cxn>
                <a:cxn ang="0">
                  <a:pos x="53" y="65"/>
                </a:cxn>
                <a:cxn ang="0">
                  <a:pos x="46" y="68"/>
                </a:cxn>
                <a:cxn ang="0">
                  <a:pos x="38" y="68"/>
                </a:cxn>
                <a:cxn ang="0">
                  <a:pos x="38" y="68"/>
                </a:cxn>
                <a:cxn ang="0">
                  <a:pos x="30" y="68"/>
                </a:cxn>
                <a:cxn ang="0">
                  <a:pos x="22" y="66"/>
                </a:cxn>
                <a:cxn ang="0">
                  <a:pos x="16" y="63"/>
                </a:cxn>
                <a:cxn ang="0">
                  <a:pos x="11" y="59"/>
                </a:cxn>
                <a:cxn ang="0">
                  <a:pos x="6" y="54"/>
                </a:cxn>
                <a:cxn ang="0">
                  <a:pos x="4" y="48"/>
                </a:cxn>
                <a:cxn ang="0">
                  <a:pos x="1" y="42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1" y="27"/>
                </a:cxn>
                <a:cxn ang="0">
                  <a:pos x="4" y="20"/>
                </a:cxn>
                <a:cxn ang="0">
                  <a:pos x="6" y="14"/>
                </a:cxn>
                <a:cxn ang="0">
                  <a:pos x="10" y="9"/>
                </a:cxn>
                <a:cxn ang="0">
                  <a:pos x="16" y="5"/>
                </a:cxn>
                <a:cxn ang="0">
                  <a:pos x="21" y="3"/>
                </a:cxn>
                <a:cxn ang="0">
                  <a:pos x="28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53" y="3"/>
                </a:cxn>
                <a:cxn ang="0">
                  <a:pos x="53" y="14"/>
                </a:cxn>
              </a:cxnLst>
              <a:rect l="0" t="0" r="r" b="b"/>
              <a:pathLst>
                <a:path w="59" h="68">
                  <a:moveTo>
                    <a:pt x="53" y="14"/>
                  </a:moveTo>
                  <a:lnTo>
                    <a:pt x="53" y="14"/>
                  </a:lnTo>
                  <a:lnTo>
                    <a:pt x="44" y="10"/>
                  </a:lnTo>
                  <a:lnTo>
                    <a:pt x="39" y="9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0" y="9"/>
                  </a:lnTo>
                  <a:lnTo>
                    <a:pt x="26" y="10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12" y="27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8"/>
                  </a:lnTo>
                  <a:lnTo>
                    <a:pt x="14" y="43"/>
                  </a:lnTo>
                  <a:lnTo>
                    <a:pt x="16" y="48"/>
                  </a:lnTo>
                  <a:lnTo>
                    <a:pt x="19" y="52"/>
                  </a:lnTo>
                  <a:lnTo>
                    <a:pt x="22" y="55"/>
                  </a:lnTo>
                  <a:lnTo>
                    <a:pt x="27" y="58"/>
                  </a:lnTo>
                  <a:lnTo>
                    <a:pt x="32" y="59"/>
                  </a:lnTo>
                  <a:lnTo>
                    <a:pt x="37" y="60"/>
                  </a:lnTo>
                  <a:lnTo>
                    <a:pt x="37" y="60"/>
                  </a:lnTo>
                  <a:lnTo>
                    <a:pt x="43" y="59"/>
                  </a:lnTo>
                  <a:lnTo>
                    <a:pt x="48" y="58"/>
                  </a:lnTo>
                  <a:lnTo>
                    <a:pt x="58" y="54"/>
                  </a:lnTo>
                  <a:lnTo>
                    <a:pt x="59" y="54"/>
                  </a:lnTo>
                  <a:lnTo>
                    <a:pt x="53" y="65"/>
                  </a:lnTo>
                  <a:lnTo>
                    <a:pt x="53" y="65"/>
                  </a:lnTo>
                  <a:lnTo>
                    <a:pt x="46" y="68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0" y="68"/>
                  </a:lnTo>
                  <a:lnTo>
                    <a:pt x="22" y="66"/>
                  </a:lnTo>
                  <a:lnTo>
                    <a:pt x="16" y="63"/>
                  </a:lnTo>
                  <a:lnTo>
                    <a:pt x="11" y="59"/>
                  </a:lnTo>
                  <a:lnTo>
                    <a:pt x="6" y="54"/>
                  </a:lnTo>
                  <a:lnTo>
                    <a:pt x="4" y="48"/>
                  </a:lnTo>
                  <a:lnTo>
                    <a:pt x="1" y="42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27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6" y="5"/>
                  </a:lnTo>
                  <a:lnTo>
                    <a:pt x="21" y="3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3" y="3"/>
                  </a:lnTo>
                  <a:lnTo>
                    <a:pt x="53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Freeform 408"/>
            <p:cNvSpPr>
              <a:spLocks/>
            </p:cNvSpPr>
            <p:nvPr userDrawn="1"/>
          </p:nvSpPr>
          <p:spPr bwMode="auto">
            <a:xfrm>
              <a:off x="5986" y="4022"/>
              <a:ext cx="34" cy="55"/>
            </a:xfrm>
            <a:custGeom>
              <a:avLst/>
              <a:gdLst/>
              <a:ahLst/>
              <a:cxnLst>
                <a:cxn ang="0">
                  <a:pos x="13" y="57"/>
                </a:cxn>
                <a:cxn ang="0">
                  <a:pos x="27" y="58"/>
                </a:cxn>
                <a:cxn ang="0">
                  <a:pos x="27" y="58"/>
                </a:cxn>
                <a:cxn ang="0">
                  <a:pos x="32" y="58"/>
                </a:cxn>
                <a:cxn ang="0">
                  <a:pos x="36" y="58"/>
                </a:cxn>
                <a:cxn ang="0">
                  <a:pos x="40" y="56"/>
                </a:cxn>
                <a:cxn ang="0">
                  <a:pos x="45" y="53"/>
                </a:cxn>
                <a:cxn ang="0">
                  <a:pos x="45" y="53"/>
                </a:cxn>
                <a:cxn ang="0">
                  <a:pos x="40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2" y="63"/>
                </a:cxn>
                <a:cxn ang="0">
                  <a:pos x="3" y="59"/>
                </a:cxn>
                <a:cxn ang="0">
                  <a:pos x="3" y="52"/>
                </a:cxn>
                <a:cxn ang="0">
                  <a:pos x="3" y="15"/>
                </a:cxn>
                <a:cxn ang="0">
                  <a:pos x="3" y="15"/>
                </a:cxn>
                <a:cxn ang="0">
                  <a:pos x="3" y="7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3" y="0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35" y="11"/>
                </a:cxn>
                <a:cxn ang="0">
                  <a:pos x="35" y="11"/>
                </a:cxn>
                <a:cxn ang="0">
                  <a:pos x="35" y="11"/>
                </a:cxn>
                <a:cxn ang="0">
                  <a:pos x="33" y="9"/>
                </a:cxn>
                <a:cxn ang="0">
                  <a:pos x="30" y="8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13" y="9"/>
                </a:cxn>
                <a:cxn ang="0">
                  <a:pos x="13" y="27"/>
                </a:cxn>
                <a:cxn ang="0">
                  <a:pos x="25" y="27"/>
                </a:cxn>
                <a:cxn ang="0">
                  <a:pos x="25" y="27"/>
                </a:cxn>
                <a:cxn ang="0">
                  <a:pos x="30" y="26"/>
                </a:cxn>
                <a:cxn ang="0">
                  <a:pos x="30" y="26"/>
                </a:cxn>
                <a:cxn ang="0">
                  <a:pos x="30" y="37"/>
                </a:cxn>
                <a:cxn ang="0">
                  <a:pos x="30" y="37"/>
                </a:cxn>
                <a:cxn ang="0">
                  <a:pos x="30" y="37"/>
                </a:cxn>
                <a:cxn ang="0">
                  <a:pos x="28" y="35"/>
                </a:cxn>
                <a:cxn ang="0">
                  <a:pos x="25" y="35"/>
                </a:cxn>
                <a:cxn ang="0">
                  <a:pos x="21" y="34"/>
                </a:cxn>
                <a:cxn ang="0">
                  <a:pos x="13" y="34"/>
                </a:cxn>
                <a:cxn ang="0">
                  <a:pos x="13" y="57"/>
                </a:cxn>
              </a:cxnLst>
              <a:rect l="0" t="0" r="r" b="b"/>
              <a:pathLst>
                <a:path w="45" h="65">
                  <a:moveTo>
                    <a:pt x="13" y="57"/>
                  </a:moveTo>
                  <a:lnTo>
                    <a:pt x="27" y="58"/>
                  </a:lnTo>
                  <a:lnTo>
                    <a:pt x="27" y="58"/>
                  </a:lnTo>
                  <a:lnTo>
                    <a:pt x="32" y="58"/>
                  </a:lnTo>
                  <a:lnTo>
                    <a:pt x="36" y="58"/>
                  </a:lnTo>
                  <a:lnTo>
                    <a:pt x="40" y="56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4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63"/>
                  </a:lnTo>
                  <a:lnTo>
                    <a:pt x="3" y="59"/>
                  </a:lnTo>
                  <a:lnTo>
                    <a:pt x="3" y="52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7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3" y="9"/>
                  </a:lnTo>
                  <a:lnTo>
                    <a:pt x="30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3" y="9"/>
                  </a:lnTo>
                  <a:lnTo>
                    <a:pt x="13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28" y="35"/>
                  </a:lnTo>
                  <a:lnTo>
                    <a:pt x="25" y="35"/>
                  </a:lnTo>
                  <a:lnTo>
                    <a:pt x="21" y="34"/>
                  </a:lnTo>
                  <a:lnTo>
                    <a:pt x="13" y="34"/>
                  </a:lnTo>
                  <a:lnTo>
                    <a:pt x="13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Freeform 409"/>
            <p:cNvSpPr>
              <a:spLocks/>
            </p:cNvSpPr>
            <p:nvPr userDrawn="1"/>
          </p:nvSpPr>
          <p:spPr bwMode="auto">
            <a:xfrm>
              <a:off x="6022" y="4020"/>
              <a:ext cx="35" cy="58"/>
            </a:xfrm>
            <a:custGeom>
              <a:avLst/>
              <a:gdLst/>
              <a:ahLst/>
              <a:cxnLst>
                <a:cxn ang="0">
                  <a:pos x="42" y="14"/>
                </a:cxn>
                <a:cxn ang="0">
                  <a:pos x="35" y="9"/>
                </a:cxn>
                <a:cxn ang="0">
                  <a:pos x="26" y="8"/>
                </a:cxn>
                <a:cxn ang="0">
                  <a:pos x="21" y="8"/>
                </a:cxn>
                <a:cxn ang="0">
                  <a:pos x="15" y="12"/>
                </a:cxn>
                <a:cxn ang="0">
                  <a:pos x="14" y="16"/>
                </a:cxn>
                <a:cxn ang="0">
                  <a:pos x="15" y="21"/>
                </a:cxn>
                <a:cxn ang="0">
                  <a:pos x="30" y="30"/>
                </a:cxn>
                <a:cxn ang="0">
                  <a:pos x="42" y="37"/>
                </a:cxn>
                <a:cxn ang="0">
                  <a:pos x="47" y="44"/>
                </a:cxn>
                <a:cxn ang="0">
                  <a:pos x="47" y="48"/>
                </a:cxn>
                <a:cxn ang="0">
                  <a:pos x="46" y="55"/>
                </a:cxn>
                <a:cxn ang="0">
                  <a:pos x="40" y="61"/>
                </a:cxn>
                <a:cxn ang="0">
                  <a:pos x="31" y="66"/>
                </a:cxn>
                <a:cxn ang="0">
                  <a:pos x="21" y="68"/>
                </a:cxn>
                <a:cxn ang="0">
                  <a:pos x="11" y="68"/>
                </a:cxn>
                <a:cxn ang="0">
                  <a:pos x="0" y="53"/>
                </a:cxn>
                <a:cxn ang="0">
                  <a:pos x="5" y="57"/>
                </a:cxn>
                <a:cxn ang="0">
                  <a:pos x="16" y="60"/>
                </a:cxn>
                <a:cxn ang="0">
                  <a:pos x="23" y="61"/>
                </a:cxn>
                <a:cxn ang="0">
                  <a:pos x="31" y="59"/>
                </a:cxn>
                <a:cxn ang="0">
                  <a:pos x="36" y="53"/>
                </a:cxn>
                <a:cxn ang="0">
                  <a:pos x="36" y="50"/>
                </a:cxn>
                <a:cxn ang="0">
                  <a:pos x="35" y="46"/>
                </a:cxn>
                <a:cxn ang="0">
                  <a:pos x="25" y="39"/>
                </a:cxn>
                <a:cxn ang="0">
                  <a:pos x="13" y="33"/>
                </a:cxn>
                <a:cxn ang="0">
                  <a:pos x="4" y="24"/>
                </a:cxn>
                <a:cxn ang="0">
                  <a:pos x="2" y="17"/>
                </a:cxn>
                <a:cxn ang="0">
                  <a:pos x="3" y="12"/>
                </a:cxn>
                <a:cxn ang="0">
                  <a:pos x="7" y="6"/>
                </a:cxn>
                <a:cxn ang="0">
                  <a:pos x="18" y="1"/>
                </a:cxn>
                <a:cxn ang="0">
                  <a:pos x="27" y="0"/>
                </a:cxn>
                <a:cxn ang="0">
                  <a:pos x="42" y="3"/>
                </a:cxn>
              </a:cxnLst>
              <a:rect l="0" t="0" r="r" b="b"/>
              <a:pathLst>
                <a:path w="47" h="68">
                  <a:moveTo>
                    <a:pt x="42" y="14"/>
                  </a:moveTo>
                  <a:lnTo>
                    <a:pt x="42" y="14"/>
                  </a:lnTo>
                  <a:lnTo>
                    <a:pt x="38" y="11"/>
                  </a:lnTo>
                  <a:lnTo>
                    <a:pt x="35" y="9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1" y="8"/>
                  </a:lnTo>
                  <a:lnTo>
                    <a:pt x="18" y="9"/>
                  </a:lnTo>
                  <a:lnTo>
                    <a:pt x="15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9"/>
                  </a:lnTo>
                  <a:lnTo>
                    <a:pt x="15" y="21"/>
                  </a:lnTo>
                  <a:lnTo>
                    <a:pt x="19" y="25"/>
                  </a:lnTo>
                  <a:lnTo>
                    <a:pt x="30" y="30"/>
                  </a:lnTo>
                  <a:lnTo>
                    <a:pt x="36" y="33"/>
                  </a:lnTo>
                  <a:lnTo>
                    <a:pt x="42" y="37"/>
                  </a:lnTo>
                  <a:lnTo>
                    <a:pt x="46" y="42"/>
                  </a:lnTo>
                  <a:lnTo>
                    <a:pt x="47" y="44"/>
                  </a:lnTo>
                  <a:lnTo>
                    <a:pt x="47" y="48"/>
                  </a:lnTo>
                  <a:lnTo>
                    <a:pt x="47" y="48"/>
                  </a:lnTo>
                  <a:lnTo>
                    <a:pt x="47" y="52"/>
                  </a:lnTo>
                  <a:lnTo>
                    <a:pt x="46" y="55"/>
                  </a:lnTo>
                  <a:lnTo>
                    <a:pt x="43" y="59"/>
                  </a:lnTo>
                  <a:lnTo>
                    <a:pt x="40" y="61"/>
                  </a:lnTo>
                  <a:lnTo>
                    <a:pt x="36" y="64"/>
                  </a:lnTo>
                  <a:lnTo>
                    <a:pt x="31" y="66"/>
                  </a:lnTo>
                  <a:lnTo>
                    <a:pt x="26" y="68"/>
                  </a:lnTo>
                  <a:lnTo>
                    <a:pt x="21" y="68"/>
                  </a:lnTo>
                  <a:lnTo>
                    <a:pt x="21" y="68"/>
                  </a:lnTo>
                  <a:lnTo>
                    <a:pt x="11" y="68"/>
                  </a:lnTo>
                  <a:lnTo>
                    <a:pt x="3" y="6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5" y="57"/>
                  </a:lnTo>
                  <a:lnTo>
                    <a:pt x="10" y="59"/>
                  </a:lnTo>
                  <a:lnTo>
                    <a:pt x="16" y="60"/>
                  </a:lnTo>
                  <a:lnTo>
                    <a:pt x="23" y="61"/>
                  </a:lnTo>
                  <a:lnTo>
                    <a:pt x="23" y="61"/>
                  </a:lnTo>
                  <a:lnTo>
                    <a:pt x="26" y="60"/>
                  </a:lnTo>
                  <a:lnTo>
                    <a:pt x="31" y="59"/>
                  </a:lnTo>
                  <a:lnTo>
                    <a:pt x="35" y="55"/>
                  </a:lnTo>
                  <a:lnTo>
                    <a:pt x="36" y="53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48"/>
                  </a:lnTo>
                  <a:lnTo>
                    <a:pt x="35" y="46"/>
                  </a:lnTo>
                  <a:lnTo>
                    <a:pt x="31" y="42"/>
                  </a:lnTo>
                  <a:lnTo>
                    <a:pt x="25" y="39"/>
                  </a:lnTo>
                  <a:lnTo>
                    <a:pt x="19" y="36"/>
                  </a:lnTo>
                  <a:lnTo>
                    <a:pt x="13" y="33"/>
                  </a:lnTo>
                  <a:lnTo>
                    <a:pt x="8" y="30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4" y="9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8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3"/>
                  </a:lnTo>
                  <a:lnTo>
                    <a:pt x="42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0" name="Freeform 410"/>
            <p:cNvSpPr>
              <a:spLocks/>
            </p:cNvSpPr>
            <p:nvPr userDrawn="1"/>
          </p:nvSpPr>
          <p:spPr bwMode="auto">
            <a:xfrm>
              <a:off x="5203" y="3549"/>
              <a:ext cx="215" cy="266"/>
            </a:xfrm>
            <a:custGeom>
              <a:avLst/>
              <a:gdLst/>
              <a:ahLst/>
              <a:cxnLst>
                <a:cxn ang="0">
                  <a:pos x="260" y="189"/>
                </a:cxn>
                <a:cxn ang="0">
                  <a:pos x="259" y="225"/>
                </a:cxn>
                <a:cxn ang="0">
                  <a:pos x="255" y="249"/>
                </a:cxn>
                <a:cxn ang="0">
                  <a:pos x="246" y="271"/>
                </a:cxn>
                <a:cxn ang="0">
                  <a:pos x="237" y="282"/>
                </a:cxn>
                <a:cxn ang="0">
                  <a:pos x="220" y="297"/>
                </a:cxn>
                <a:cxn ang="0">
                  <a:pos x="200" y="306"/>
                </a:cxn>
                <a:cxn ang="0">
                  <a:pos x="178" y="314"/>
                </a:cxn>
                <a:cxn ang="0">
                  <a:pos x="155" y="316"/>
                </a:cxn>
                <a:cxn ang="0">
                  <a:pos x="127" y="316"/>
                </a:cxn>
                <a:cxn ang="0">
                  <a:pos x="103" y="314"/>
                </a:cxn>
                <a:cxn ang="0">
                  <a:pos x="81" y="308"/>
                </a:cxn>
                <a:cxn ang="0">
                  <a:pos x="62" y="297"/>
                </a:cxn>
                <a:cxn ang="0">
                  <a:pos x="45" y="282"/>
                </a:cxn>
                <a:cxn ang="0">
                  <a:pos x="36" y="272"/>
                </a:cxn>
                <a:cxn ang="0">
                  <a:pos x="26" y="250"/>
                </a:cxn>
                <a:cxn ang="0">
                  <a:pos x="23" y="227"/>
                </a:cxn>
                <a:cxn ang="0">
                  <a:pos x="21" y="190"/>
                </a:cxn>
                <a:cxn ang="0">
                  <a:pos x="21" y="65"/>
                </a:cxn>
                <a:cxn ang="0">
                  <a:pos x="21" y="38"/>
                </a:cxn>
                <a:cxn ang="0">
                  <a:pos x="18" y="20"/>
                </a:cxn>
                <a:cxn ang="0">
                  <a:pos x="9" y="5"/>
                </a:cxn>
                <a:cxn ang="0">
                  <a:pos x="0" y="1"/>
                </a:cxn>
                <a:cxn ang="0">
                  <a:pos x="87" y="0"/>
                </a:cxn>
                <a:cxn ang="0">
                  <a:pos x="87" y="1"/>
                </a:cxn>
                <a:cxn ang="0">
                  <a:pos x="80" y="5"/>
                </a:cxn>
                <a:cxn ang="0">
                  <a:pos x="70" y="20"/>
                </a:cxn>
                <a:cxn ang="0">
                  <a:pos x="68" y="38"/>
                </a:cxn>
                <a:cxn ang="0">
                  <a:pos x="67" y="65"/>
                </a:cxn>
                <a:cxn ang="0">
                  <a:pos x="67" y="190"/>
                </a:cxn>
                <a:cxn ang="0">
                  <a:pos x="72" y="230"/>
                </a:cxn>
                <a:cxn ang="0">
                  <a:pos x="78" y="246"/>
                </a:cxn>
                <a:cxn ang="0">
                  <a:pos x="86" y="259"/>
                </a:cxn>
                <a:cxn ang="0">
                  <a:pos x="96" y="268"/>
                </a:cxn>
                <a:cxn ang="0">
                  <a:pos x="108" y="276"/>
                </a:cxn>
                <a:cxn ang="0">
                  <a:pos x="123" y="279"/>
                </a:cxn>
                <a:cxn ang="0">
                  <a:pos x="139" y="281"/>
                </a:cxn>
                <a:cxn ang="0">
                  <a:pos x="159" y="279"/>
                </a:cxn>
                <a:cxn ang="0">
                  <a:pos x="176" y="273"/>
                </a:cxn>
                <a:cxn ang="0">
                  <a:pos x="193" y="262"/>
                </a:cxn>
                <a:cxn ang="0">
                  <a:pos x="205" y="249"/>
                </a:cxn>
                <a:cxn ang="0">
                  <a:pos x="211" y="238"/>
                </a:cxn>
                <a:cxn ang="0">
                  <a:pos x="215" y="218"/>
                </a:cxn>
                <a:cxn ang="0">
                  <a:pos x="215" y="65"/>
                </a:cxn>
                <a:cxn ang="0">
                  <a:pos x="215" y="48"/>
                </a:cxn>
                <a:cxn ang="0">
                  <a:pos x="214" y="28"/>
                </a:cxn>
                <a:cxn ang="0">
                  <a:pos x="208" y="11"/>
                </a:cxn>
                <a:cxn ang="0">
                  <a:pos x="199" y="2"/>
                </a:cxn>
                <a:cxn ang="0">
                  <a:pos x="195" y="0"/>
                </a:cxn>
                <a:cxn ang="0">
                  <a:pos x="281" y="1"/>
                </a:cxn>
                <a:cxn ang="0">
                  <a:pos x="277" y="2"/>
                </a:cxn>
                <a:cxn ang="0">
                  <a:pos x="269" y="11"/>
                </a:cxn>
                <a:cxn ang="0">
                  <a:pos x="263" y="28"/>
                </a:cxn>
                <a:cxn ang="0">
                  <a:pos x="261" y="48"/>
                </a:cxn>
                <a:cxn ang="0">
                  <a:pos x="260" y="189"/>
                </a:cxn>
              </a:cxnLst>
              <a:rect l="0" t="0" r="r" b="b"/>
              <a:pathLst>
                <a:path w="281" h="316">
                  <a:moveTo>
                    <a:pt x="260" y="189"/>
                  </a:moveTo>
                  <a:lnTo>
                    <a:pt x="260" y="189"/>
                  </a:lnTo>
                  <a:lnTo>
                    <a:pt x="260" y="214"/>
                  </a:lnTo>
                  <a:lnTo>
                    <a:pt x="259" y="225"/>
                  </a:lnTo>
                  <a:lnTo>
                    <a:pt x="258" y="238"/>
                  </a:lnTo>
                  <a:lnTo>
                    <a:pt x="255" y="249"/>
                  </a:lnTo>
                  <a:lnTo>
                    <a:pt x="252" y="260"/>
                  </a:lnTo>
                  <a:lnTo>
                    <a:pt x="246" y="271"/>
                  </a:lnTo>
                  <a:lnTo>
                    <a:pt x="237" y="282"/>
                  </a:lnTo>
                  <a:lnTo>
                    <a:pt x="237" y="282"/>
                  </a:lnTo>
                  <a:lnTo>
                    <a:pt x="230" y="289"/>
                  </a:lnTo>
                  <a:lnTo>
                    <a:pt x="220" y="297"/>
                  </a:lnTo>
                  <a:lnTo>
                    <a:pt x="210" y="303"/>
                  </a:lnTo>
                  <a:lnTo>
                    <a:pt x="200" y="306"/>
                  </a:lnTo>
                  <a:lnTo>
                    <a:pt x="189" y="310"/>
                  </a:lnTo>
                  <a:lnTo>
                    <a:pt x="178" y="314"/>
                  </a:lnTo>
                  <a:lnTo>
                    <a:pt x="167" y="315"/>
                  </a:lnTo>
                  <a:lnTo>
                    <a:pt x="155" y="316"/>
                  </a:lnTo>
                  <a:lnTo>
                    <a:pt x="127" y="316"/>
                  </a:lnTo>
                  <a:lnTo>
                    <a:pt x="127" y="316"/>
                  </a:lnTo>
                  <a:lnTo>
                    <a:pt x="114" y="315"/>
                  </a:lnTo>
                  <a:lnTo>
                    <a:pt x="103" y="314"/>
                  </a:lnTo>
                  <a:lnTo>
                    <a:pt x="92" y="311"/>
                  </a:lnTo>
                  <a:lnTo>
                    <a:pt x="81" y="308"/>
                  </a:lnTo>
                  <a:lnTo>
                    <a:pt x="72" y="303"/>
                  </a:lnTo>
                  <a:lnTo>
                    <a:pt x="62" y="297"/>
                  </a:lnTo>
                  <a:lnTo>
                    <a:pt x="52" y="290"/>
                  </a:lnTo>
                  <a:lnTo>
                    <a:pt x="45" y="282"/>
                  </a:lnTo>
                  <a:lnTo>
                    <a:pt x="45" y="282"/>
                  </a:lnTo>
                  <a:lnTo>
                    <a:pt x="36" y="272"/>
                  </a:lnTo>
                  <a:lnTo>
                    <a:pt x="30" y="261"/>
                  </a:lnTo>
                  <a:lnTo>
                    <a:pt x="26" y="250"/>
                  </a:lnTo>
                  <a:lnTo>
                    <a:pt x="24" y="239"/>
                  </a:lnTo>
                  <a:lnTo>
                    <a:pt x="23" y="227"/>
                  </a:lnTo>
                  <a:lnTo>
                    <a:pt x="21" y="214"/>
                  </a:lnTo>
                  <a:lnTo>
                    <a:pt x="21" y="190"/>
                  </a:lnTo>
                  <a:lnTo>
                    <a:pt x="21" y="65"/>
                  </a:lnTo>
                  <a:lnTo>
                    <a:pt x="21" y="65"/>
                  </a:lnTo>
                  <a:lnTo>
                    <a:pt x="21" y="48"/>
                  </a:lnTo>
                  <a:lnTo>
                    <a:pt x="21" y="38"/>
                  </a:lnTo>
                  <a:lnTo>
                    <a:pt x="20" y="28"/>
                  </a:lnTo>
                  <a:lnTo>
                    <a:pt x="18" y="20"/>
                  </a:lnTo>
                  <a:lnTo>
                    <a:pt x="14" y="11"/>
                  </a:lnTo>
                  <a:lnTo>
                    <a:pt x="9" y="5"/>
                  </a:lnTo>
                  <a:lnTo>
                    <a:pt x="5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80" y="5"/>
                  </a:lnTo>
                  <a:lnTo>
                    <a:pt x="74" y="11"/>
                  </a:lnTo>
                  <a:lnTo>
                    <a:pt x="70" y="20"/>
                  </a:lnTo>
                  <a:lnTo>
                    <a:pt x="69" y="28"/>
                  </a:lnTo>
                  <a:lnTo>
                    <a:pt x="68" y="38"/>
                  </a:lnTo>
                  <a:lnTo>
                    <a:pt x="67" y="48"/>
                  </a:lnTo>
                  <a:lnTo>
                    <a:pt x="67" y="65"/>
                  </a:lnTo>
                  <a:lnTo>
                    <a:pt x="67" y="190"/>
                  </a:lnTo>
                  <a:lnTo>
                    <a:pt x="67" y="190"/>
                  </a:lnTo>
                  <a:lnTo>
                    <a:pt x="68" y="212"/>
                  </a:lnTo>
                  <a:lnTo>
                    <a:pt x="72" y="230"/>
                  </a:lnTo>
                  <a:lnTo>
                    <a:pt x="74" y="239"/>
                  </a:lnTo>
                  <a:lnTo>
                    <a:pt x="78" y="246"/>
                  </a:lnTo>
                  <a:lnTo>
                    <a:pt x="81" y="252"/>
                  </a:lnTo>
                  <a:lnTo>
                    <a:pt x="86" y="259"/>
                  </a:lnTo>
                  <a:lnTo>
                    <a:pt x="91" y="265"/>
                  </a:lnTo>
                  <a:lnTo>
                    <a:pt x="96" y="268"/>
                  </a:lnTo>
                  <a:lnTo>
                    <a:pt x="102" y="272"/>
                  </a:lnTo>
                  <a:lnTo>
                    <a:pt x="108" y="276"/>
                  </a:lnTo>
                  <a:lnTo>
                    <a:pt x="116" y="278"/>
                  </a:lnTo>
                  <a:lnTo>
                    <a:pt x="123" y="279"/>
                  </a:lnTo>
                  <a:lnTo>
                    <a:pt x="139" y="281"/>
                  </a:lnTo>
                  <a:lnTo>
                    <a:pt x="139" y="281"/>
                  </a:lnTo>
                  <a:lnTo>
                    <a:pt x="149" y="281"/>
                  </a:lnTo>
                  <a:lnTo>
                    <a:pt x="159" y="279"/>
                  </a:lnTo>
                  <a:lnTo>
                    <a:pt x="167" y="277"/>
                  </a:lnTo>
                  <a:lnTo>
                    <a:pt x="176" y="273"/>
                  </a:lnTo>
                  <a:lnTo>
                    <a:pt x="184" y="268"/>
                  </a:lnTo>
                  <a:lnTo>
                    <a:pt x="193" y="262"/>
                  </a:lnTo>
                  <a:lnTo>
                    <a:pt x="199" y="256"/>
                  </a:lnTo>
                  <a:lnTo>
                    <a:pt x="205" y="249"/>
                  </a:lnTo>
                  <a:lnTo>
                    <a:pt x="205" y="249"/>
                  </a:lnTo>
                  <a:lnTo>
                    <a:pt x="211" y="238"/>
                  </a:lnTo>
                  <a:lnTo>
                    <a:pt x="214" y="228"/>
                  </a:lnTo>
                  <a:lnTo>
                    <a:pt x="215" y="218"/>
                  </a:lnTo>
                  <a:lnTo>
                    <a:pt x="215" y="206"/>
                  </a:lnTo>
                  <a:lnTo>
                    <a:pt x="215" y="65"/>
                  </a:lnTo>
                  <a:lnTo>
                    <a:pt x="215" y="65"/>
                  </a:lnTo>
                  <a:lnTo>
                    <a:pt x="215" y="48"/>
                  </a:lnTo>
                  <a:lnTo>
                    <a:pt x="215" y="38"/>
                  </a:lnTo>
                  <a:lnTo>
                    <a:pt x="214" y="28"/>
                  </a:lnTo>
                  <a:lnTo>
                    <a:pt x="211" y="20"/>
                  </a:lnTo>
                  <a:lnTo>
                    <a:pt x="208" y="11"/>
                  </a:lnTo>
                  <a:lnTo>
                    <a:pt x="203" y="5"/>
                  </a:lnTo>
                  <a:lnTo>
                    <a:pt x="199" y="2"/>
                  </a:lnTo>
                  <a:lnTo>
                    <a:pt x="195" y="1"/>
                  </a:lnTo>
                  <a:lnTo>
                    <a:pt x="195" y="0"/>
                  </a:lnTo>
                  <a:lnTo>
                    <a:pt x="281" y="0"/>
                  </a:lnTo>
                  <a:lnTo>
                    <a:pt x="281" y="1"/>
                  </a:lnTo>
                  <a:lnTo>
                    <a:pt x="281" y="1"/>
                  </a:lnTo>
                  <a:lnTo>
                    <a:pt x="277" y="2"/>
                  </a:lnTo>
                  <a:lnTo>
                    <a:pt x="274" y="5"/>
                  </a:lnTo>
                  <a:lnTo>
                    <a:pt x="269" y="11"/>
                  </a:lnTo>
                  <a:lnTo>
                    <a:pt x="265" y="20"/>
                  </a:lnTo>
                  <a:lnTo>
                    <a:pt x="263" y="28"/>
                  </a:lnTo>
                  <a:lnTo>
                    <a:pt x="261" y="38"/>
                  </a:lnTo>
                  <a:lnTo>
                    <a:pt x="261" y="48"/>
                  </a:lnTo>
                  <a:lnTo>
                    <a:pt x="261" y="65"/>
                  </a:lnTo>
                  <a:lnTo>
                    <a:pt x="260" y="1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Freeform 411"/>
            <p:cNvSpPr>
              <a:spLocks/>
            </p:cNvSpPr>
            <p:nvPr userDrawn="1"/>
          </p:nvSpPr>
          <p:spPr bwMode="auto">
            <a:xfrm>
              <a:off x="5387" y="3549"/>
              <a:ext cx="245" cy="259"/>
            </a:xfrm>
            <a:custGeom>
              <a:avLst/>
              <a:gdLst/>
              <a:ahLst/>
              <a:cxnLst>
                <a:cxn ang="0">
                  <a:pos x="154" y="39"/>
                </a:cxn>
                <a:cxn ang="0">
                  <a:pos x="98" y="191"/>
                </a:cxn>
                <a:cxn ang="0">
                  <a:pos x="73" y="257"/>
                </a:cxn>
                <a:cxn ang="0">
                  <a:pos x="73" y="257"/>
                </a:cxn>
                <a:cxn ang="0">
                  <a:pos x="68" y="276"/>
                </a:cxn>
                <a:cxn ang="0">
                  <a:pos x="67" y="282"/>
                </a:cxn>
                <a:cxn ang="0">
                  <a:pos x="67" y="288"/>
                </a:cxn>
                <a:cxn ang="0">
                  <a:pos x="68" y="294"/>
                </a:cxn>
                <a:cxn ang="0">
                  <a:pos x="71" y="299"/>
                </a:cxn>
                <a:cxn ang="0">
                  <a:pos x="76" y="303"/>
                </a:cxn>
                <a:cxn ang="0">
                  <a:pos x="83" y="306"/>
                </a:cxn>
                <a:cxn ang="0">
                  <a:pos x="83" y="308"/>
                </a:cxn>
                <a:cxn ang="0">
                  <a:pos x="0" y="308"/>
                </a:cxn>
                <a:cxn ang="0">
                  <a:pos x="0" y="306"/>
                </a:cxn>
                <a:cxn ang="0">
                  <a:pos x="0" y="306"/>
                </a:cxn>
                <a:cxn ang="0">
                  <a:pos x="8" y="300"/>
                </a:cxn>
                <a:cxn ang="0">
                  <a:pos x="16" y="294"/>
                </a:cxn>
                <a:cxn ang="0">
                  <a:pos x="22" y="286"/>
                </a:cxn>
                <a:cxn ang="0">
                  <a:pos x="28" y="278"/>
                </a:cxn>
                <a:cxn ang="0">
                  <a:pos x="32" y="268"/>
                </a:cxn>
                <a:cxn ang="0">
                  <a:pos x="37" y="260"/>
                </a:cxn>
                <a:cxn ang="0">
                  <a:pos x="44" y="239"/>
                </a:cxn>
                <a:cxn ang="0">
                  <a:pos x="119" y="44"/>
                </a:cxn>
                <a:cxn ang="0">
                  <a:pos x="119" y="44"/>
                </a:cxn>
                <a:cxn ang="0">
                  <a:pos x="124" y="32"/>
                </a:cxn>
                <a:cxn ang="0">
                  <a:pos x="126" y="25"/>
                </a:cxn>
                <a:cxn ang="0">
                  <a:pos x="126" y="18"/>
                </a:cxn>
                <a:cxn ang="0">
                  <a:pos x="126" y="14"/>
                </a:cxn>
                <a:cxn ang="0">
                  <a:pos x="124" y="9"/>
                </a:cxn>
                <a:cxn ang="0">
                  <a:pos x="119" y="4"/>
                </a:cxn>
                <a:cxn ang="0">
                  <a:pos x="113" y="1"/>
                </a:cxn>
                <a:cxn ang="0">
                  <a:pos x="113" y="0"/>
                </a:cxn>
                <a:cxn ang="0">
                  <a:pos x="184" y="0"/>
                </a:cxn>
                <a:cxn ang="0">
                  <a:pos x="278" y="239"/>
                </a:cxn>
                <a:cxn ang="0">
                  <a:pos x="278" y="239"/>
                </a:cxn>
                <a:cxn ang="0">
                  <a:pos x="285" y="260"/>
                </a:cxn>
                <a:cxn ang="0">
                  <a:pos x="294" y="278"/>
                </a:cxn>
                <a:cxn ang="0">
                  <a:pos x="300" y="286"/>
                </a:cxn>
                <a:cxn ang="0">
                  <a:pos x="306" y="294"/>
                </a:cxn>
                <a:cxn ang="0">
                  <a:pos x="313" y="300"/>
                </a:cxn>
                <a:cxn ang="0">
                  <a:pos x="322" y="306"/>
                </a:cxn>
                <a:cxn ang="0">
                  <a:pos x="322" y="308"/>
                </a:cxn>
                <a:cxn ang="0">
                  <a:pos x="230" y="308"/>
                </a:cxn>
                <a:cxn ang="0">
                  <a:pos x="230" y="306"/>
                </a:cxn>
                <a:cxn ang="0">
                  <a:pos x="230" y="306"/>
                </a:cxn>
                <a:cxn ang="0">
                  <a:pos x="236" y="303"/>
                </a:cxn>
                <a:cxn ang="0">
                  <a:pos x="241" y="299"/>
                </a:cxn>
                <a:cxn ang="0">
                  <a:pos x="245" y="295"/>
                </a:cxn>
                <a:cxn ang="0">
                  <a:pos x="246" y="290"/>
                </a:cxn>
                <a:cxn ang="0">
                  <a:pos x="245" y="284"/>
                </a:cxn>
                <a:cxn ang="0">
                  <a:pos x="244" y="278"/>
                </a:cxn>
                <a:cxn ang="0">
                  <a:pos x="236" y="257"/>
                </a:cxn>
                <a:cxn ang="0">
                  <a:pos x="212" y="191"/>
                </a:cxn>
                <a:cxn ang="0">
                  <a:pos x="154" y="39"/>
                </a:cxn>
              </a:cxnLst>
              <a:rect l="0" t="0" r="r" b="b"/>
              <a:pathLst>
                <a:path w="322" h="308">
                  <a:moveTo>
                    <a:pt x="154" y="39"/>
                  </a:moveTo>
                  <a:lnTo>
                    <a:pt x="98" y="191"/>
                  </a:lnTo>
                  <a:lnTo>
                    <a:pt x="73" y="257"/>
                  </a:lnTo>
                  <a:lnTo>
                    <a:pt x="73" y="257"/>
                  </a:lnTo>
                  <a:lnTo>
                    <a:pt x="68" y="276"/>
                  </a:lnTo>
                  <a:lnTo>
                    <a:pt x="67" y="282"/>
                  </a:lnTo>
                  <a:lnTo>
                    <a:pt x="67" y="288"/>
                  </a:lnTo>
                  <a:lnTo>
                    <a:pt x="68" y="294"/>
                  </a:lnTo>
                  <a:lnTo>
                    <a:pt x="71" y="299"/>
                  </a:lnTo>
                  <a:lnTo>
                    <a:pt x="76" y="303"/>
                  </a:lnTo>
                  <a:lnTo>
                    <a:pt x="83" y="306"/>
                  </a:lnTo>
                  <a:lnTo>
                    <a:pt x="83" y="308"/>
                  </a:lnTo>
                  <a:lnTo>
                    <a:pt x="0" y="308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8" y="300"/>
                  </a:lnTo>
                  <a:lnTo>
                    <a:pt x="16" y="294"/>
                  </a:lnTo>
                  <a:lnTo>
                    <a:pt x="22" y="286"/>
                  </a:lnTo>
                  <a:lnTo>
                    <a:pt x="28" y="278"/>
                  </a:lnTo>
                  <a:lnTo>
                    <a:pt x="32" y="268"/>
                  </a:lnTo>
                  <a:lnTo>
                    <a:pt x="37" y="260"/>
                  </a:lnTo>
                  <a:lnTo>
                    <a:pt x="44" y="239"/>
                  </a:lnTo>
                  <a:lnTo>
                    <a:pt x="119" y="44"/>
                  </a:lnTo>
                  <a:lnTo>
                    <a:pt x="119" y="44"/>
                  </a:lnTo>
                  <a:lnTo>
                    <a:pt x="124" y="32"/>
                  </a:lnTo>
                  <a:lnTo>
                    <a:pt x="126" y="25"/>
                  </a:lnTo>
                  <a:lnTo>
                    <a:pt x="126" y="18"/>
                  </a:lnTo>
                  <a:lnTo>
                    <a:pt x="126" y="14"/>
                  </a:lnTo>
                  <a:lnTo>
                    <a:pt x="124" y="9"/>
                  </a:lnTo>
                  <a:lnTo>
                    <a:pt x="119" y="4"/>
                  </a:lnTo>
                  <a:lnTo>
                    <a:pt x="113" y="1"/>
                  </a:lnTo>
                  <a:lnTo>
                    <a:pt x="113" y="0"/>
                  </a:lnTo>
                  <a:lnTo>
                    <a:pt x="184" y="0"/>
                  </a:lnTo>
                  <a:lnTo>
                    <a:pt x="278" y="239"/>
                  </a:lnTo>
                  <a:lnTo>
                    <a:pt x="278" y="239"/>
                  </a:lnTo>
                  <a:lnTo>
                    <a:pt x="285" y="260"/>
                  </a:lnTo>
                  <a:lnTo>
                    <a:pt x="294" y="278"/>
                  </a:lnTo>
                  <a:lnTo>
                    <a:pt x="300" y="286"/>
                  </a:lnTo>
                  <a:lnTo>
                    <a:pt x="306" y="294"/>
                  </a:lnTo>
                  <a:lnTo>
                    <a:pt x="313" y="300"/>
                  </a:lnTo>
                  <a:lnTo>
                    <a:pt x="322" y="306"/>
                  </a:lnTo>
                  <a:lnTo>
                    <a:pt x="322" y="308"/>
                  </a:lnTo>
                  <a:lnTo>
                    <a:pt x="230" y="308"/>
                  </a:lnTo>
                  <a:lnTo>
                    <a:pt x="230" y="306"/>
                  </a:lnTo>
                  <a:lnTo>
                    <a:pt x="230" y="306"/>
                  </a:lnTo>
                  <a:lnTo>
                    <a:pt x="236" y="303"/>
                  </a:lnTo>
                  <a:lnTo>
                    <a:pt x="241" y="299"/>
                  </a:lnTo>
                  <a:lnTo>
                    <a:pt x="245" y="295"/>
                  </a:lnTo>
                  <a:lnTo>
                    <a:pt x="246" y="290"/>
                  </a:lnTo>
                  <a:lnTo>
                    <a:pt x="245" y="284"/>
                  </a:lnTo>
                  <a:lnTo>
                    <a:pt x="244" y="278"/>
                  </a:lnTo>
                  <a:lnTo>
                    <a:pt x="236" y="257"/>
                  </a:lnTo>
                  <a:lnTo>
                    <a:pt x="212" y="191"/>
                  </a:lnTo>
                  <a:lnTo>
                    <a:pt x="154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" name="Freeform 412"/>
            <p:cNvSpPr>
              <a:spLocks/>
            </p:cNvSpPr>
            <p:nvPr userDrawn="1"/>
          </p:nvSpPr>
          <p:spPr bwMode="auto">
            <a:xfrm>
              <a:off x="5618" y="3549"/>
              <a:ext cx="309" cy="264"/>
            </a:xfrm>
            <a:custGeom>
              <a:avLst/>
              <a:gdLst/>
              <a:ahLst/>
              <a:cxnLst>
                <a:cxn ang="0">
                  <a:pos x="283" y="29"/>
                </a:cxn>
                <a:cxn ang="0">
                  <a:pos x="289" y="7"/>
                </a:cxn>
                <a:cxn ang="0">
                  <a:pos x="291" y="0"/>
                </a:cxn>
                <a:cxn ang="0">
                  <a:pos x="369" y="1"/>
                </a:cxn>
                <a:cxn ang="0">
                  <a:pos x="365" y="2"/>
                </a:cxn>
                <a:cxn ang="0">
                  <a:pos x="359" y="9"/>
                </a:cxn>
                <a:cxn ang="0">
                  <a:pos x="355" y="20"/>
                </a:cxn>
                <a:cxn ang="0">
                  <a:pos x="385" y="259"/>
                </a:cxn>
                <a:cxn ang="0">
                  <a:pos x="387" y="273"/>
                </a:cxn>
                <a:cxn ang="0">
                  <a:pos x="393" y="290"/>
                </a:cxn>
                <a:cxn ang="0">
                  <a:pos x="402" y="301"/>
                </a:cxn>
                <a:cxn ang="0">
                  <a:pos x="408" y="308"/>
                </a:cxn>
                <a:cxn ang="0">
                  <a:pos x="320" y="306"/>
                </a:cxn>
                <a:cxn ang="0">
                  <a:pos x="326" y="304"/>
                </a:cxn>
                <a:cxn ang="0">
                  <a:pos x="333" y="297"/>
                </a:cxn>
                <a:cxn ang="0">
                  <a:pos x="337" y="288"/>
                </a:cxn>
                <a:cxn ang="0">
                  <a:pos x="338" y="271"/>
                </a:cxn>
                <a:cxn ang="0">
                  <a:pos x="212" y="314"/>
                </a:cxn>
                <a:cxn ang="0">
                  <a:pos x="197" y="300"/>
                </a:cxn>
                <a:cxn ang="0">
                  <a:pos x="188" y="288"/>
                </a:cxn>
                <a:cxn ang="0">
                  <a:pos x="172" y="257"/>
                </a:cxn>
                <a:cxn ang="0">
                  <a:pos x="60" y="248"/>
                </a:cxn>
                <a:cxn ang="0">
                  <a:pos x="58" y="267"/>
                </a:cxn>
                <a:cxn ang="0">
                  <a:pos x="58" y="283"/>
                </a:cxn>
                <a:cxn ang="0">
                  <a:pos x="63" y="297"/>
                </a:cxn>
                <a:cxn ang="0">
                  <a:pos x="75" y="306"/>
                </a:cxn>
                <a:cxn ang="0">
                  <a:pos x="0" y="308"/>
                </a:cxn>
                <a:cxn ang="0">
                  <a:pos x="0" y="306"/>
                </a:cxn>
                <a:cxn ang="0">
                  <a:pos x="12" y="292"/>
                </a:cxn>
                <a:cxn ang="0">
                  <a:pos x="19" y="276"/>
                </a:cxn>
                <a:cxn ang="0">
                  <a:pos x="26" y="240"/>
                </a:cxn>
                <a:cxn ang="0">
                  <a:pos x="52" y="44"/>
                </a:cxn>
                <a:cxn ang="0">
                  <a:pos x="54" y="28"/>
                </a:cxn>
                <a:cxn ang="0">
                  <a:pos x="52" y="16"/>
                </a:cxn>
                <a:cxn ang="0">
                  <a:pos x="44" y="5"/>
                </a:cxn>
                <a:cxn ang="0">
                  <a:pos x="38" y="0"/>
                </a:cxn>
                <a:cxn ang="0">
                  <a:pos x="117" y="0"/>
                </a:cxn>
                <a:cxn ang="0">
                  <a:pos x="118" y="5"/>
                </a:cxn>
                <a:cxn ang="0">
                  <a:pos x="123" y="21"/>
                </a:cxn>
                <a:cxn ang="0">
                  <a:pos x="283" y="29"/>
                </a:cxn>
              </a:cxnLst>
              <a:rect l="0" t="0" r="r" b="b"/>
              <a:pathLst>
                <a:path w="408" h="314">
                  <a:moveTo>
                    <a:pt x="283" y="29"/>
                  </a:moveTo>
                  <a:lnTo>
                    <a:pt x="283" y="29"/>
                  </a:lnTo>
                  <a:lnTo>
                    <a:pt x="288" y="15"/>
                  </a:lnTo>
                  <a:lnTo>
                    <a:pt x="289" y="7"/>
                  </a:lnTo>
                  <a:lnTo>
                    <a:pt x="291" y="0"/>
                  </a:lnTo>
                  <a:lnTo>
                    <a:pt x="291" y="0"/>
                  </a:lnTo>
                  <a:lnTo>
                    <a:pt x="369" y="0"/>
                  </a:lnTo>
                  <a:lnTo>
                    <a:pt x="369" y="1"/>
                  </a:lnTo>
                  <a:lnTo>
                    <a:pt x="369" y="1"/>
                  </a:lnTo>
                  <a:lnTo>
                    <a:pt x="365" y="2"/>
                  </a:lnTo>
                  <a:lnTo>
                    <a:pt x="362" y="5"/>
                  </a:lnTo>
                  <a:lnTo>
                    <a:pt x="359" y="9"/>
                  </a:lnTo>
                  <a:lnTo>
                    <a:pt x="358" y="12"/>
                  </a:lnTo>
                  <a:lnTo>
                    <a:pt x="355" y="20"/>
                  </a:lnTo>
                  <a:lnTo>
                    <a:pt x="354" y="28"/>
                  </a:lnTo>
                  <a:lnTo>
                    <a:pt x="385" y="259"/>
                  </a:lnTo>
                  <a:lnTo>
                    <a:pt x="385" y="259"/>
                  </a:lnTo>
                  <a:lnTo>
                    <a:pt x="387" y="273"/>
                  </a:lnTo>
                  <a:lnTo>
                    <a:pt x="390" y="286"/>
                  </a:lnTo>
                  <a:lnTo>
                    <a:pt x="393" y="290"/>
                  </a:lnTo>
                  <a:lnTo>
                    <a:pt x="397" y="297"/>
                  </a:lnTo>
                  <a:lnTo>
                    <a:pt x="402" y="301"/>
                  </a:lnTo>
                  <a:lnTo>
                    <a:pt x="408" y="306"/>
                  </a:lnTo>
                  <a:lnTo>
                    <a:pt x="408" y="308"/>
                  </a:lnTo>
                  <a:lnTo>
                    <a:pt x="320" y="308"/>
                  </a:lnTo>
                  <a:lnTo>
                    <a:pt x="320" y="306"/>
                  </a:lnTo>
                  <a:lnTo>
                    <a:pt x="320" y="306"/>
                  </a:lnTo>
                  <a:lnTo>
                    <a:pt x="326" y="304"/>
                  </a:lnTo>
                  <a:lnTo>
                    <a:pt x="330" y="300"/>
                  </a:lnTo>
                  <a:lnTo>
                    <a:pt x="333" y="297"/>
                  </a:lnTo>
                  <a:lnTo>
                    <a:pt x="336" y="293"/>
                  </a:lnTo>
                  <a:lnTo>
                    <a:pt x="337" y="288"/>
                  </a:lnTo>
                  <a:lnTo>
                    <a:pt x="338" y="282"/>
                  </a:lnTo>
                  <a:lnTo>
                    <a:pt x="338" y="271"/>
                  </a:lnTo>
                  <a:lnTo>
                    <a:pt x="313" y="45"/>
                  </a:lnTo>
                  <a:lnTo>
                    <a:pt x="212" y="314"/>
                  </a:lnTo>
                  <a:lnTo>
                    <a:pt x="212" y="314"/>
                  </a:lnTo>
                  <a:lnTo>
                    <a:pt x="197" y="300"/>
                  </a:lnTo>
                  <a:lnTo>
                    <a:pt x="191" y="294"/>
                  </a:lnTo>
                  <a:lnTo>
                    <a:pt x="188" y="288"/>
                  </a:lnTo>
                  <a:lnTo>
                    <a:pt x="179" y="274"/>
                  </a:lnTo>
                  <a:lnTo>
                    <a:pt x="172" y="257"/>
                  </a:lnTo>
                  <a:lnTo>
                    <a:pt x="86" y="45"/>
                  </a:lnTo>
                  <a:lnTo>
                    <a:pt x="60" y="248"/>
                  </a:lnTo>
                  <a:lnTo>
                    <a:pt x="60" y="248"/>
                  </a:lnTo>
                  <a:lnTo>
                    <a:pt x="58" y="267"/>
                  </a:lnTo>
                  <a:lnTo>
                    <a:pt x="58" y="276"/>
                  </a:lnTo>
                  <a:lnTo>
                    <a:pt x="58" y="283"/>
                  </a:lnTo>
                  <a:lnTo>
                    <a:pt x="59" y="290"/>
                  </a:lnTo>
                  <a:lnTo>
                    <a:pt x="63" y="297"/>
                  </a:lnTo>
                  <a:lnTo>
                    <a:pt x="68" y="301"/>
                  </a:lnTo>
                  <a:lnTo>
                    <a:pt x="75" y="306"/>
                  </a:lnTo>
                  <a:lnTo>
                    <a:pt x="75" y="308"/>
                  </a:lnTo>
                  <a:lnTo>
                    <a:pt x="0" y="308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8" y="299"/>
                  </a:lnTo>
                  <a:lnTo>
                    <a:pt x="12" y="292"/>
                  </a:lnTo>
                  <a:lnTo>
                    <a:pt x="16" y="284"/>
                  </a:lnTo>
                  <a:lnTo>
                    <a:pt x="19" y="276"/>
                  </a:lnTo>
                  <a:lnTo>
                    <a:pt x="23" y="259"/>
                  </a:lnTo>
                  <a:lnTo>
                    <a:pt x="26" y="240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3" y="33"/>
                  </a:lnTo>
                  <a:lnTo>
                    <a:pt x="54" y="28"/>
                  </a:lnTo>
                  <a:lnTo>
                    <a:pt x="53" y="22"/>
                  </a:lnTo>
                  <a:lnTo>
                    <a:pt x="52" y="16"/>
                  </a:lnTo>
                  <a:lnTo>
                    <a:pt x="49" y="11"/>
                  </a:lnTo>
                  <a:lnTo>
                    <a:pt x="44" y="5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8" y="5"/>
                  </a:lnTo>
                  <a:lnTo>
                    <a:pt x="119" y="11"/>
                  </a:lnTo>
                  <a:lnTo>
                    <a:pt x="123" y="21"/>
                  </a:lnTo>
                  <a:lnTo>
                    <a:pt x="208" y="228"/>
                  </a:lnTo>
                  <a:lnTo>
                    <a:pt x="283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" name="Freeform 413"/>
            <p:cNvSpPr>
              <a:spLocks/>
            </p:cNvSpPr>
            <p:nvPr userDrawn="1"/>
          </p:nvSpPr>
          <p:spPr bwMode="auto">
            <a:xfrm>
              <a:off x="5922" y="3540"/>
              <a:ext cx="164" cy="273"/>
            </a:xfrm>
            <a:custGeom>
              <a:avLst/>
              <a:gdLst/>
              <a:ahLst/>
              <a:cxnLst>
                <a:cxn ang="0">
                  <a:pos x="189" y="64"/>
                </a:cxn>
                <a:cxn ang="0">
                  <a:pos x="174" y="52"/>
                </a:cxn>
                <a:cxn ang="0">
                  <a:pos x="157" y="42"/>
                </a:cxn>
                <a:cxn ang="0">
                  <a:pos x="138" y="37"/>
                </a:cxn>
                <a:cxn ang="0">
                  <a:pos x="118" y="35"/>
                </a:cxn>
                <a:cxn ang="0">
                  <a:pos x="108" y="35"/>
                </a:cxn>
                <a:cxn ang="0">
                  <a:pos x="89" y="40"/>
                </a:cxn>
                <a:cxn ang="0">
                  <a:pos x="71" y="49"/>
                </a:cxn>
                <a:cxn ang="0">
                  <a:pos x="63" y="62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62" y="89"/>
                </a:cxn>
                <a:cxn ang="0">
                  <a:pos x="67" y="98"/>
                </a:cxn>
                <a:cxn ang="0">
                  <a:pos x="84" y="116"/>
                </a:cxn>
                <a:cxn ang="0">
                  <a:pos x="109" y="130"/>
                </a:cxn>
                <a:cxn ang="0">
                  <a:pos x="152" y="151"/>
                </a:cxn>
                <a:cxn ang="0">
                  <a:pos x="179" y="167"/>
                </a:cxn>
                <a:cxn ang="0">
                  <a:pos x="201" y="187"/>
                </a:cxn>
                <a:cxn ang="0">
                  <a:pos x="209" y="198"/>
                </a:cxn>
                <a:cxn ang="0">
                  <a:pos x="214" y="211"/>
                </a:cxn>
                <a:cxn ang="0">
                  <a:pos x="216" y="227"/>
                </a:cxn>
                <a:cxn ang="0">
                  <a:pos x="215" y="236"/>
                </a:cxn>
                <a:cxn ang="0">
                  <a:pos x="211" y="254"/>
                </a:cxn>
                <a:cxn ang="0">
                  <a:pos x="201" y="271"/>
                </a:cxn>
                <a:cxn ang="0">
                  <a:pos x="189" y="287"/>
                </a:cxn>
                <a:cxn ang="0">
                  <a:pos x="173" y="301"/>
                </a:cxn>
                <a:cxn ang="0">
                  <a:pos x="154" y="312"/>
                </a:cxn>
                <a:cxn ang="0">
                  <a:pos x="131" y="319"/>
                </a:cxn>
                <a:cxn ang="0">
                  <a:pos x="107" y="323"/>
                </a:cxn>
                <a:cxn ang="0">
                  <a:pos x="95" y="324"/>
                </a:cxn>
                <a:cxn ang="0">
                  <a:pos x="53" y="320"/>
                </a:cxn>
                <a:cxn ang="0">
                  <a:pos x="14" y="309"/>
                </a:cxn>
                <a:cxn ang="0">
                  <a:pos x="0" y="252"/>
                </a:cxn>
                <a:cxn ang="0">
                  <a:pos x="22" y="268"/>
                </a:cxn>
                <a:cxn ang="0">
                  <a:pos x="47" y="280"/>
                </a:cxn>
                <a:cxn ang="0">
                  <a:pos x="73" y="287"/>
                </a:cxn>
                <a:cxn ang="0">
                  <a:pos x="100" y="290"/>
                </a:cxn>
                <a:cxn ang="0">
                  <a:pos x="109" y="290"/>
                </a:cxn>
                <a:cxn ang="0">
                  <a:pos x="131" y="283"/>
                </a:cxn>
                <a:cxn ang="0">
                  <a:pos x="150" y="271"/>
                </a:cxn>
                <a:cxn ang="0">
                  <a:pos x="161" y="258"/>
                </a:cxn>
                <a:cxn ang="0">
                  <a:pos x="163" y="248"/>
                </a:cxn>
                <a:cxn ang="0">
                  <a:pos x="165" y="242"/>
                </a:cxn>
                <a:cxn ang="0">
                  <a:pos x="162" y="228"/>
                </a:cxn>
                <a:cxn ang="0">
                  <a:pos x="157" y="217"/>
                </a:cxn>
                <a:cxn ang="0">
                  <a:pos x="140" y="200"/>
                </a:cxn>
                <a:cxn ang="0">
                  <a:pos x="114" y="185"/>
                </a:cxn>
                <a:cxn ang="0">
                  <a:pos x="71" y="165"/>
                </a:cxn>
                <a:cxn ang="0">
                  <a:pos x="44" y="149"/>
                </a:cxn>
                <a:cxn ang="0">
                  <a:pos x="22" y="128"/>
                </a:cxn>
                <a:cxn ang="0">
                  <a:pos x="15" y="114"/>
                </a:cxn>
                <a:cxn ang="0">
                  <a:pos x="10" y="100"/>
                </a:cxn>
                <a:cxn ang="0">
                  <a:pos x="8" y="83"/>
                </a:cxn>
                <a:cxn ang="0">
                  <a:pos x="9" y="72"/>
                </a:cxn>
                <a:cxn ang="0">
                  <a:pos x="14" y="53"/>
                </a:cxn>
                <a:cxn ang="0">
                  <a:pos x="24" y="37"/>
                </a:cxn>
                <a:cxn ang="0">
                  <a:pos x="37" y="25"/>
                </a:cxn>
                <a:cxn ang="0">
                  <a:pos x="53" y="15"/>
                </a:cxn>
                <a:cxn ang="0">
                  <a:pos x="81" y="5"/>
                </a:cxn>
                <a:cxn ang="0">
                  <a:pos x="122" y="0"/>
                </a:cxn>
                <a:cxn ang="0">
                  <a:pos x="139" y="2"/>
                </a:cxn>
                <a:cxn ang="0">
                  <a:pos x="173" y="7"/>
                </a:cxn>
                <a:cxn ang="0">
                  <a:pos x="189" y="64"/>
                </a:cxn>
              </a:cxnLst>
              <a:rect l="0" t="0" r="r" b="b"/>
              <a:pathLst>
                <a:path w="216" h="324">
                  <a:moveTo>
                    <a:pt x="189" y="64"/>
                  </a:moveTo>
                  <a:lnTo>
                    <a:pt x="189" y="64"/>
                  </a:lnTo>
                  <a:lnTo>
                    <a:pt x="183" y="58"/>
                  </a:lnTo>
                  <a:lnTo>
                    <a:pt x="174" y="52"/>
                  </a:lnTo>
                  <a:lnTo>
                    <a:pt x="166" y="47"/>
                  </a:lnTo>
                  <a:lnTo>
                    <a:pt x="157" y="42"/>
                  </a:lnTo>
                  <a:lnTo>
                    <a:pt x="147" y="38"/>
                  </a:lnTo>
                  <a:lnTo>
                    <a:pt x="138" y="37"/>
                  </a:lnTo>
                  <a:lnTo>
                    <a:pt x="128" y="35"/>
                  </a:lnTo>
                  <a:lnTo>
                    <a:pt x="118" y="35"/>
                  </a:lnTo>
                  <a:lnTo>
                    <a:pt x="118" y="35"/>
                  </a:lnTo>
                  <a:lnTo>
                    <a:pt x="108" y="35"/>
                  </a:lnTo>
                  <a:lnTo>
                    <a:pt x="98" y="37"/>
                  </a:lnTo>
                  <a:lnTo>
                    <a:pt x="89" y="40"/>
                  </a:lnTo>
                  <a:lnTo>
                    <a:pt x="80" y="43"/>
                  </a:lnTo>
                  <a:lnTo>
                    <a:pt x="71" y="49"/>
                  </a:lnTo>
                  <a:lnTo>
                    <a:pt x="65" y="57"/>
                  </a:lnTo>
                  <a:lnTo>
                    <a:pt x="63" y="62"/>
                  </a:lnTo>
                  <a:lnTo>
                    <a:pt x="62" y="67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83"/>
                  </a:lnTo>
                  <a:lnTo>
                    <a:pt x="62" y="89"/>
                  </a:lnTo>
                  <a:lnTo>
                    <a:pt x="64" y="94"/>
                  </a:lnTo>
                  <a:lnTo>
                    <a:pt x="67" y="98"/>
                  </a:lnTo>
                  <a:lnTo>
                    <a:pt x="74" y="107"/>
                  </a:lnTo>
                  <a:lnTo>
                    <a:pt x="84" y="116"/>
                  </a:lnTo>
                  <a:lnTo>
                    <a:pt x="96" y="123"/>
                  </a:lnTo>
                  <a:lnTo>
                    <a:pt x="109" y="130"/>
                  </a:lnTo>
                  <a:lnTo>
                    <a:pt x="138" y="144"/>
                  </a:lnTo>
                  <a:lnTo>
                    <a:pt x="152" y="151"/>
                  </a:lnTo>
                  <a:lnTo>
                    <a:pt x="166" y="159"/>
                  </a:lnTo>
                  <a:lnTo>
                    <a:pt x="179" y="167"/>
                  </a:lnTo>
                  <a:lnTo>
                    <a:pt x="191" y="176"/>
                  </a:lnTo>
                  <a:lnTo>
                    <a:pt x="201" y="187"/>
                  </a:lnTo>
                  <a:lnTo>
                    <a:pt x="205" y="192"/>
                  </a:lnTo>
                  <a:lnTo>
                    <a:pt x="209" y="198"/>
                  </a:lnTo>
                  <a:lnTo>
                    <a:pt x="212" y="205"/>
                  </a:lnTo>
                  <a:lnTo>
                    <a:pt x="214" y="211"/>
                  </a:lnTo>
                  <a:lnTo>
                    <a:pt x="215" y="219"/>
                  </a:lnTo>
                  <a:lnTo>
                    <a:pt x="216" y="227"/>
                  </a:lnTo>
                  <a:lnTo>
                    <a:pt x="216" y="227"/>
                  </a:lnTo>
                  <a:lnTo>
                    <a:pt x="215" y="236"/>
                  </a:lnTo>
                  <a:lnTo>
                    <a:pt x="214" y="246"/>
                  </a:lnTo>
                  <a:lnTo>
                    <a:pt x="211" y="254"/>
                  </a:lnTo>
                  <a:lnTo>
                    <a:pt x="206" y="263"/>
                  </a:lnTo>
                  <a:lnTo>
                    <a:pt x="201" y="271"/>
                  </a:lnTo>
                  <a:lnTo>
                    <a:pt x="196" y="280"/>
                  </a:lnTo>
                  <a:lnTo>
                    <a:pt x="189" y="287"/>
                  </a:lnTo>
                  <a:lnTo>
                    <a:pt x="182" y="295"/>
                  </a:lnTo>
                  <a:lnTo>
                    <a:pt x="173" y="301"/>
                  </a:lnTo>
                  <a:lnTo>
                    <a:pt x="163" y="307"/>
                  </a:lnTo>
                  <a:lnTo>
                    <a:pt x="154" y="312"/>
                  </a:lnTo>
                  <a:lnTo>
                    <a:pt x="144" y="315"/>
                  </a:lnTo>
                  <a:lnTo>
                    <a:pt x="131" y="319"/>
                  </a:lnTo>
                  <a:lnTo>
                    <a:pt x="120" y="321"/>
                  </a:lnTo>
                  <a:lnTo>
                    <a:pt x="107" y="323"/>
                  </a:lnTo>
                  <a:lnTo>
                    <a:pt x="95" y="324"/>
                  </a:lnTo>
                  <a:lnTo>
                    <a:pt x="95" y="324"/>
                  </a:lnTo>
                  <a:lnTo>
                    <a:pt x="74" y="323"/>
                  </a:lnTo>
                  <a:lnTo>
                    <a:pt x="53" y="320"/>
                  </a:lnTo>
                  <a:lnTo>
                    <a:pt x="33" y="317"/>
                  </a:lnTo>
                  <a:lnTo>
                    <a:pt x="14" y="309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10" y="260"/>
                  </a:lnTo>
                  <a:lnTo>
                    <a:pt x="22" y="268"/>
                  </a:lnTo>
                  <a:lnTo>
                    <a:pt x="33" y="274"/>
                  </a:lnTo>
                  <a:lnTo>
                    <a:pt x="47" y="280"/>
                  </a:lnTo>
                  <a:lnTo>
                    <a:pt x="59" y="283"/>
                  </a:lnTo>
                  <a:lnTo>
                    <a:pt x="73" y="287"/>
                  </a:lnTo>
                  <a:lnTo>
                    <a:pt x="86" y="290"/>
                  </a:lnTo>
                  <a:lnTo>
                    <a:pt x="100" y="290"/>
                  </a:lnTo>
                  <a:lnTo>
                    <a:pt x="100" y="290"/>
                  </a:lnTo>
                  <a:lnTo>
                    <a:pt x="109" y="290"/>
                  </a:lnTo>
                  <a:lnTo>
                    <a:pt x="120" y="287"/>
                  </a:lnTo>
                  <a:lnTo>
                    <a:pt x="131" y="283"/>
                  </a:lnTo>
                  <a:lnTo>
                    <a:pt x="141" y="279"/>
                  </a:lnTo>
                  <a:lnTo>
                    <a:pt x="150" y="271"/>
                  </a:lnTo>
                  <a:lnTo>
                    <a:pt x="157" y="263"/>
                  </a:lnTo>
                  <a:lnTo>
                    <a:pt x="161" y="258"/>
                  </a:lnTo>
                  <a:lnTo>
                    <a:pt x="162" y="253"/>
                  </a:lnTo>
                  <a:lnTo>
                    <a:pt x="163" y="248"/>
                  </a:lnTo>
                  <a:lnTo>
                    <a:pt x="165" y="242"/>
                  </a:lnTo>
                  <a:lnTo>
                    <a:pt x="165" y="242"/>
                  </a:lnTo>
                  <a:lnTo>
                    <a:pt x="163" y="234"/>
                  </a:lnTo>
                  <a:lnTo>
                    <a:pt x="162" y="228"/>
                  </a:lnTo>
                  <a:lnTo>
                    <a:pt x="161" y="223"/>
                  </a:lnTo>
                  <a:lnTo>
                    <a:pt x="157" y="217"/>
                  </a:lnTo>
                  <a:lnTo>
                    <a:pt x="150" y="209"/>
                  </a:lnTo>
                  <a:lnTo>
                    <a:pt x="140" y="200"/>
                  </a:lnTo>
                  <a:lnTo>
                    <a:pt x="128" y="192"/>
                  </a:lnTo>
                  <a:lnTo>
                    <a:pt x="114" y="185"/>
                  </a:lnTo>
                  <a:lnTo>
                    <a:pt x="86" y="172"/>
                  </a:lnTo>
                  <a:lnTo>
                    <a:pt x="71" y="165"/>
                  </a:lnTo>
                  <a:lnTo>
                    <a:pt x="58" y="157"/>
                  </a:lnTo>
                  <a:lnTo>
                    <a:pt x="44" y="149"/>
                  </a:lnTo>
                  <a:lnTo>
                    <a:pt x="32" y="139"/>
                  </a:lnTo>
                  <a:lnTo>
                    <a:pt x="22" y="128"/>
                  </a:lnTo>
                  <a:lnTo>
                    <a:pt x="19" y="122"/>
                  </a:lnTo>
                  <a:lnTo>
                    <a:pt x="15" y="114"/>
                  </a:lnTo>
                  <a:lnTo>
                    <a:pt x="13" y="107"/>
                  </a:lnTo>
                  <a:lnTo>
                    <a:pt x="10" y="100"/>
                  </a:lnTo>
                  <a:lnTo>
                    <a:pt x="9" y="91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9" y="72"/>
                  </a:lnTo>
                  <a:lnTo>
                    <a:pt x="11" y="62"/>
                  </a:lnTo>
                  <a:lnTo>
                    <a:pt x="14" y="53"/>
                  </a:lnTo>
                  <a:lnTo>
                    <a:pt x="19" y="45"/>
                  </a:lnTo>
                  <a:lnTo>
                    <a:pt x="24" y="37"/>
                  </a:lnTo>
                  <a:lnTo>
                    <a:pt x="30" y="31"/>
                  </a:lnTo>
                  <a:lnTo>
                    <a:pt x="37" y="25"/>
                  </a:lnTo>
                  <a:lnTo>
                    <a:pt x="44" y="20"/>
                  </a:lnTo>
                  <a:lnTo>
                    <a:pt x="53" y="15"/>
                  </a:lnTo>
                  <a:lnTo>
                    <a:pt x="62" y="11"/>
                  </a:lnTo>
                  <a:lnTo>
                    <a:pt x="81" y="5"/>
                  </a:lnTo>
                  <a:lnTo>
                    <a:pt x="101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9" y="2"/>
                  </a:lnTo>
                  <a:lnTo>
                    <a:pt x="156" y="3"/>
                  </a:lnTo>
                  <a:lnTo>
                    <a:pt x="173" y="7"/>
                  </a:lnTo>
                  <a:lnTo>
                    <a:pt x="189" y="11"/>
                  </a:lnTo>
                  <a:lnTo>
                    <a:pt x="189" y="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Freeform 414"/>
            <p:cNvSpPr>
              <a:spLocks/>
            </p:cNvSpPr>
            <p:nvPr userDrawn="1"/>
          </p:nvSpPr>
          <p:spPr bwMode="auto">
            <a:xfrm>
              <a:off x="5477" y="3695"/>
              <a:ext cx="57" cy="67"/>
            </a:xfrm>
            <a:custGeom>
              <a:avLst/>
              <a:gdLst/>
              <a:ahLst/>
              <a:cxnLst>
                <a:cxn ang="0">
                  <a:pos x="38" y="79"/>
                </a:cxn>
                <a:cxn ang="0">
                  <a:pos x="38" y="79"/>
                </a:cxn>
                <a:cxn ang="0">
                  <a:pos x="47" y="77"/>
                </a:cxn>
                <a:cxn ang="0">
                  <a:pos x="53" y="75"/>
                </a:cxn>
                <a:cxn ang="0">
                  <a:pos x="60" y="71"/>
                </a:cxn>
                <a:cxn ang="0">
                  <a:pos x="65" y="66"/>
                </a:cxn>
                <a:cxn ang="0">
                  <a:pos x="70" y="60"/>
                </a:cxn>
                <a:cxn ang="0">
                  <a:pos x="74" y="54"/>
                </a:cxn>
                <a:cxn ang="0">
                  <a:pos x="76" y="47"/>
                </a:cxn>
                <a:cxn ang="0">
                  <a:pos x="76" y="39"/>
                </a:cxn>
                <a:cxn ang="0">
                  <a:pos x="76" y="39"/>
                </a:cxn>
                <a:cxn ang="0">
                  <a:pos x="76" y="31"/>
                </a:cxn>
                <a:cxn ang="0">
                  <a:pos x="74" y="24"/>
                </a:cxn>
                <a:cxn ang="0">
                  <a:pos x="70" y="17"/>
                </a:cxn>
                <a:cxn ang="0">
                  <a:pos x="65" y="11"/>
                </a:cxn>
                <a:cxn ang="0">
                  <a:pos x="60" y="6"/>
                </a:cxn>
                <a:cxn ang="0">
                  <a:pos x="53" y="3"/>
                </a:cxn>
                <a:cxn ang="0">
                  <a:pos x="47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1" y="0"/>
                </a:cxn>
                <a:cxn ang="0">
                  <a:pos x="23" y="3"/>
                </a:cxn>
                <a:cxn ang="0">
                  <a:pos x="17" y="6"/>
                </a:cxn>
                <a:cxn ang="0">
                  <a:pos x="12" y="11"/>
                </a:cxn>
                <a:cxn ang="0">
                  <a:pos x="8" y="17"/>
                </a:cxn>
                <a:cxn ang="0">
                  <a:pos x="4" y="24"/>
                </a:cxn>
                <a:cxn ang="0">
                  <a:pos x="1" y="31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1" y="47"/>
                </a:cxn>
                <a:cxn ang="0">
                  <a:pos x="4" y="54"/>
                </a:cxn>
                <a:cxn ang="0">
                  <a:pos x="8" y="60"/>
                </a:cxn>
                <a:cxn ang="0">
                  <a:pos x="12" y="66"/>
                </a:cxn>
                <a:cxn ang="0">
                  <a:pos x="17" y="71"/>
                </a:cxn>
                <a:cxn ang="0">
                  <a:pos x="23" y="75"/>
                </a:cxn>
                <a:cxn ang="0">
                  <a:pos x="31" y="77"/>
                </a:cxn>
                <a:cxn ang="0">
                  <a:pos x="38" y="79"/>
                </a:cxn>
                <a:cxn ang="0">
                  <a:pos x="38" y="79"/>
                </a:cxn>
              </a:cxnLst>
              <a:rect l="0" t="0" r="r" b="b"/>
              <a:pathLst>
                <a:path w="76" h="79">
                  <a:moveTo>
                    <a:pt x="38" y="79"/>
                  </a:moveTo>
                  <a:lnTo>
                    <a:pt x="38" y="79"/>
                  </a:lnTo>
                  <a:lnTo>
                    <a:pt x="47" y="77"/>
                  </a:lnTo>
                  <a:lnTo>
                    <a:pt x="53" y="75"/>
                  </a:lnTo>
                  <a:lnTo>
                    <a:pt x="60" y="71"/>
                  </a:lnTo>
                  <a:lnTo>
                    <a:pt x="65" y="66"/>
                  </a:lnTo>
                  <a:lnTo>
                    <a:pt x="70" y="60"/>
                  </a:lnTo>
                  <a:lnTo>
                    <a:pt x="74" y="54"/>
                  </a:lnTo>
                  <a:lnTo>
                    <a:pt x="76" y="47"/>
                  </a:lnTo>
                  <a:lnTo>
                    <a:pt x="76" y="39"/>
                  </a:lnTo>
                  <a:lnTo>
                    <a:pt x="76" y="39"/>
                  </a:lnTo>
                  <a:lnTo>
                    <a:pt x="76" y="31"/>
                  </a:lnTo>
                  <a:lnTo>
                    <a:pt x="74" y="24"/>
                  </a:lnTo>
                  <a:lnTo>
                    <a:pt x="70" y="17"/>
                  </a:lnTo>
                  <a:lnTo>
                    <a:pt x="65" y="11"/>
                  </a:lnTo>
                  <a:lnTo>
                    <a:pt x="60" y="6"/>
                  </a:lnTo>
                  <a:lnTo>
                    <a:pt x="53" y="3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3" y="3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8" y="17"/>
                  </a:lnTo>
                  <a:lnTo>
                    <a:pt x="4" y="24"/>
                  </a:lnTo>
                  <a:lnTo>
                    <a:pt x="1" y="31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" y="47"/>
                  </a:lnTo>
                  <a:lnTo>
                    <a:pt x="4" y="54"/>
                  </a:lnTo>
                  <a:lnTo>
                    <a:pt x="8" y="60"/>
                  </a:lnTo>
                  <a:lnTo>
                    <a:pt x="12" y="66"/>
                  </a:lnTo>
                  <a:lnTo>
                    <a:pt x="17" y="71"/>
                  </a:lnTo>
                  <a:lnTo>
                    <a:pt x="23" y="75"/>
                  </a:lnTo>
                  <a:lnTo>
                    <a:pt x="31" y="77"/>
                  </a:lnTo>
                  <a:lnTo>
                    <a:pt x="38" y="79"/>
                  </a:lnTo>
                  <a:lnTo>
                    <a:pt x="38" y="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035" name="Picture 434" descr="logo_uams_peds_v2 copy.tif"/>
          <p:cNvPicPr>
            <a:picLocks noChangeAspect="1"/>
          </p:cNvPicPr>
          <p:nvPr/>
        </p:nvPicPr>
        <p:blipFill>
          <a:blip r:embed="rId14" cstate="print"/>
          <a:srcRect l="22195"/>
          <a:stretch>
            <a:fillRect/>
          </a:stretch>
        </p:blipFill>
        <p:spPr bwMode="auto">
          <a:xfrm>
            <a:off x="4134556" y="6146800"/>
            <a:ext cx="1504244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436" descr="ACH_LogoPunchedW.gi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8167" y="6240463"/>
            <a:ext cx="570089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" name="Text Box 5"/>
          <p:cNvSpPr txBox="1">
            <a:spLocks noChangeArrowheads="1"/>
          </p:cNvSpPr>
          <p:nvPr/>
        </p:nvSpPr>
        <p:spPr bwMode="auto">
          <a:xfrm>
            <a:off x="723901" y="6553201"/>
            <a:ext cx="128693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</a:rPr>
              <a:t>archildrens.org</a:t>
            </a:r>
            <a:endParaRPr lang="en-US" sz="14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8" name="Text Box 5"/>
          <p:cNvSpPr txBox="1">
            <a:spLocks noChangeArrowheads="1"/>
          </p:cNvSpPr>
          <p:nvPr/>
        </p:nvSpPr>
        <p:spPr bwMode="auto">
          <a:xfrm>
            <a:off x="6781800" y="6546851"/>
            <a:ext cx="128693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</a:rPr>
              <a:t>uams.edu</a:t>
            </a:r>
            <a:endParaRPr lang="en-US" sz="14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9" name="Text Box 5"/>
          <p:cNvSpPr txBox="1">
            <a:spLocks noChangeArrowheads="1"/>
          </p:cNvSpPr>
          <p:nvPr/>
        </p:nvSpPr>
        <p:spPr bwMode="auto">
          <a:xfrm>
            <a:off x="4114800" y="6553201"/>
            <a:ext cx="128693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</a:rPr>
              <a:t>arpediatrics.org</a:t>
            </a:r>
            <a:endParaRPr lang="en-US" sz="14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1040" name="Picture 440" descr="DOP Block Logo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23545" y="6240463"/>
            <a:ext cx="568677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9" descr="BlueHeade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673" y="6187285"/>
            <a:ext cx="725625" cy="69539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532967" y="6064175"/>
            <a:ext cx="25531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Jordan</a:t>
            </a:r>
            <a:r>
              <a:rPr lang="en-US" sz="1000" baseline="0" dirty="0">
                <a:solidFill>
                  <a:srgbClr val="FFFFFF"/>
                </a:solidFill>
              </a:rPr>
              <a:t> University of Science &amp; Technology</a:t>
            </a:r>
            <a:endParaRPr lang="en-US" sz="1000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9980" b="-4325"/>
          <a:stretch/>
        </p:blipFill>
        <p:spPr>
          <a:xfrm>
            <a:off x="736821" y="6272718"/>
            <a:ext cx="996739" cy="58528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59914" y="6071063"/>
            <a:ext cx="2122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King Abdullah University Hospital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914328" y="6301328"/>
            <a:ext cx="2992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Pediatric </a:t>
            </a:r>
            <a:r>
              <a:rPr lang="en-US" sz="1400" baseline="0" dirty="0">
                <a:solidFill>
                  <a:schemeClr val="bg1"/>
                </a:solidFill>
              </a:rPr>
              <a:t>&amp; Neonatology Department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Cystic Fibrosis in Jordan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sz="2400" dirty="0"/>
              <a:t>Samah Awad, MD </a:t>
            </a:r>
          </a:p>
          <a:p>
            <a:pPr algn="l"/>
            <a:r>
              <a:rPr lang="en-US" sz="2400" dirty="0"/>
              <a:t>Assistant professor/ Pediatric department </a:t>
            </a:r>
          </a:p>
          <a:p>
            <a:pPr algn="l"/>
            <a:r>
              <a:rPr lang="en-US" sz="2400" dirty="0"/>
              <a:t>Jordan University of Science &amp; Technology</a:t>
            </a:r>
          </a:p>
          <a:p>
            <a:pPr algn="l"/>
            <a:r>
              <a:rPr lang="en-US" sz="2400" dirty="0"/>
              <a:t>Irbid/ Jordan </a:t>
            </a:r>
          </a:p>
          <a:p>
            <a:pPr algn="l"/>
            <a:endParaRPr lang="en-US" sz="2800" dirty="0"/>
          </a:p>
          <a:p>
            <a:pPr algn="l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49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1007-194F-40B5-A309-D4483CC97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56300-314B-4B14-A465-42EB945F2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Inhaled antibiotics </a:t>
            </a:r>
          </a:p>
          <a:p>
            <a:pPr marL="0" indent="0">
              <a:buNone/>
            </a:pPr>
            <a:r>
              <a:rPr lang="en-US" sz="2800" dirty="0"/>
              <a:t>Tobramycin, Aztreonam    </a:t>
            </a:r>
            <a:r>
              <a:rPr lang="en-US" sz="2800" dirty="0">
                <a:solidFill>
                  <a:srgbClr val="FF0000"/>
                </a:solidFill>
              </a:rPr>
              <a:t>NA</a:t>
            </a:r>
            <a:r>
              <a:rPr lang="en-US" sz="2800" dirty="0"/>
              <a:t>  </a:t>
            </a:r>
          </a:p>
          <a:p>
            <a:pPr marL="0" indent="0">
              <a:buNone/>
            </a:pPr>
            <a:r>
              <a:rPr lang="en-US" sz="2800" dirty="0"/>
              <a:t> Gentamycin, Amikacin</a:t>
            </a:r>
            <a:r>
              <a:rPr lang="en-US" dirty="0"/>
              <a:t>   </a:t>
            </a:r>
            <a:r>
              <a:rPr lang="en-US" sz="2000" dirty="0"/>
              <a:t>(IV formulation for nebulization 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r>
              <a:rPr lang="en-US" b="1" dirty="0"/>
              <a:t>Mucolytics</a:t>
            </a:r>
          </a:p>
          <a:p>
            <a:pPr marL="0" indent="0">
              <a:buNone/>
            </a:pPr>
            <a:r>
              <a:rPr lang="en-US" sz="2800" dirty="0" err="1"/>
              <a:t>Dornase</a:t>
            </a:r>
            <a:r>
              <a:rPr lang="en-US" sz="2800" dirty="0"/>
              <a:t> alfa, Hypertonic saline 7%   </a:t>
            </a:r>
            <a:r>
              <a:rPr lang="en-US" sz="2800" dirty="0">
                <a:solidFill>
                  <a:srgbClr val="FF0000"/>
                </a:solidFill>
              </a:rPr>
              <a:t>NA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992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A9D70-8ACC-4D22-BBB3-6BC4807FC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Airway Clearance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C7C2C-FD6A-43CF-A4FA-40942CD58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High Frequency Chest Wall Oscillation (VEST)   </a:t>
            </a:r>
            <a:r>
              <a:rPr lang="en-US" sz="2800" dirty="0">
                <a:solidFill>
                  <a:srgbClr val="FF0000"/>
                </a:solidFill>
              </a:rPr>
              <a:t>NA</a:t>
            </a:r>
          </a:p>
          <a:p>
            <a:endParaRPr lang="en-US" sz="2800" dirty="0"/>
          </a:p>
          <a:p>
            <a:r>
              <a:rPr lang="en-US" sz="2800" dirty="0"/>
              <a:t>Oscillating Positive Expiratory Pressure (PEP) Devices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NA  in market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Chest Physical Therapy  (CPT)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2143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02E62-2269-4C42-BCD3-C2C72878A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 and Monitoring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61E6D-EC32-425E-9253-749FE6976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Spirometry</a:t>
            </a:r>
          </a:p>
          <a:p>
            <a:endParaRPr lang="en-US" dirty="0"/>
          </a:p>
          <a:p>
            <a:r>
              <a:rPr lang="en-US" dirty="0"/>
              <a:t>Oropharyngeal cultures</a:t>
            </a:r>
          </a:p>
        </p:txBody>
      </p:sp>
    </p:spTree>
    <p:extLst>
      <p:ext uri="{BB962C8B-B14F-4D97-AF65-F5344CB8AC3E}">
        <p14:creationId xmlns:p14="http://schemas.microsoft.com/office/powerpoint/2010/main" val="3861101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6CF1D-016A-4A6C-B37D-D99E8EFFE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Nutrition and GI Clinical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56426-51AC-497C-8A91-56F154BF9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Pancreatic Enzyme Replacement Therapy </a:t>
            </a:r>
          </a:p>
          <a:p>
            <a:pPr marL="0" indent="0">
              <a:buNone/>
            </a:pPr>
            <a:r>
              <a:rPr lang="en-US" sz="2800" dirty="0"/>
              <a:t>   -</a:t>
            </a:r>
            <a:r>
              <a:rPr lang="en-US" sz="2400" dirty="0"/>
              <a:t>CREON (</a:t>
            </a:r>
            <a:r>
              <a:rPr lang="en-US" sz="2400" dirty="0" err="1"/>
              <a:t>pancrelipase</a:t>
            </a:r>
            <a:r>
              <a:rPr lang="en-US" sz="2400" dirty="0"/>
              <a:t>) available in 10,000 lipase unit/capsule </a:t>
            </a:r>
          </a:p>
          <a:p>
            <a:pPr marL="0" indent="0">
              <a:buNone/>
            </a:pPr>
            <a:r>
              <a:rPr lang="en-US" sz="2400" dirty="0"/>
              <a:t>    -Other CREON strength     </a:t>
            </a:r>
            <a:r>
              <a:rPr lang="en-US" sz="2400" dirty="0">
                <a:solidFill>
                  <a:srgbClr val="FF0000"/>
                </a:solidFill>
              </a:rPr>
              <a:t>NA</a:t>
            </a:r>
          </a:p>
          <a:p>
            <a:pPr marL="0" indent="0">
              <a:buNone/>
            </a:pPr>
            <a:r>
              <a:rPr lang="en-US" sz="2800" dirty="0"/>
              <a:t>    </a:t>
            </a:r>
          </a:p>
          <a:p>
            <a:r>
              <a:rPr lang="en-US" sz="2800" b="1" dirty="0"/>
              <a:t>Fat-soluble vitamins      </a:t>
            </a:r>
            <a:r>
              <a:rPr lang="en-US" sz="2800" dirty="0">
                <a:solidFill>
                  <a:srgbClr val="FF0000"/>
                </a:solidFill>
              </a:rPr>
              <a:t>NA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5341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920A3-90B4-4763-8F5C-A812B66C6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attachments.office.net/owa/smawad@just.edu.jo/service.svc/s/GetAttachmentThumbnail?id=AAMkADRjMmE3YWFmLTRmNWItNGRjYi1iMmE0LTc5YTZkMWJiY2IxMQBGAAAAAABMkVgsUis2QaPQZriV3BrVBwDnT1q%2F1s5jRIW72tUvFR4XAXWI3hf9AACAMRHPkyq0RKacuN5M6uPBAAIXmQCZAAABEgAQAId5WhV1iqpOiBATALc%2BHm4%3D&amp;thumbnailType=2&amp;owa=outlook.office.com&amp;scriptVer=2019030402.08&amp;X-OWA-CANARY=IKgv7lvgnE--3VhE4sFu3cCvBLa3qdYYsdlIIg3iQDIPZpkoyb2Xktr9xl7OTHjlU_MLBQ15Av8.&amp;token=eyJhbGciOiJSUzI1NiIsImtpZCI6IjA2MDBGOUY2NzQ2MjA3MzdFNzM0MDRFMjg3QzQ1QTgxOENCN0NFQjgiLCJ4NXQiOiJCZ0Q1OW5SaUJ6Zm5OQVRpaDhSYWdZeTN6cmciLCJ0eXAiOiJKV1QifQ.eyJ2ZXIiOiJFeGNoYW5nZS5DYWxsYmFjay5WMSIsImFwcGN0eHNlbmRlciI6Ik93YURvd25sb2FkQDEzZTU3NzJkLWZhZTktNDI5MS04ZTkyLTNlZTc3MWI5ZWMzOCIsImFwcGN0eCI6IntcIm1zZXhjaHByb3RcIjpcIm93YVwiLFwicHJpbWFyeXNpZFwiOlwiUy0xLTUtMjEtOTI0NDI1NzM4LTMxMjIwNjEzOTEtMjYzODY0MDcyOC04NDgwMDQxXCIsXCJwdWlkXCI6XCIxMTUzOTA2NjYxMDI0MDkwNzIyXCIsXCJvaWRcIjpcIjc1OGUyNTEzLWY1NjMtNDBkMS1hNTQ3LWU0OTA5MjQzYTFiN1wiLFwic2NvcGVcIjpcIk93YURvd25sb2FkXCJ9IiwibmJmIjoxNTUyNzAzNTgxLCJleHAiOjE1NTI3MDQxODEsImlzcyI6IjAwMDAwMDAyLTAwMDAtMGZmMS1jZTAwLTAwMDAwMDAwMDAwMEAxM2U1NzcyZC1mYWU5LTQyOTEtOGU5Mi0zZWU3NzFiOWVjMzgiLCJhdWQiOiIwMDAwMDAwMi0wMDAwLTBmZjEtY2UwMC0wMDAwMDAwMDAwMDAvYXR0YWNobWVudHMub2ZmaWNlLm5ldEAxM2U1NzcyZC1mYWU5LTQyOTEtOGU5Mi0zZWU3NzFiOWVjMzgifQ.qxCi2BmvE8YHbn1VM6UjcaL4zxwlUOt7e1wNqDUGiV9bB23RLsOh_bazGcAWUvA0FxMbfIRkp3Q2n3n9JdzlGFs1sTao12iQAygNpKa1WOzsvYyH8hEz5ECGjunT6pSVwl7Pt8VHd1pmXt_DgB0npBT4Z0efZAdX09uHJlNSO-xNDI81mJfkDL-ZjKuY6kpHpM-4ViflOe8HZ-XxWj8AGNhdHl6oZTXgJ9SXnyR_CPvt7h9La4wYrnj_DABtlTsv13x0AcwR9y8S5_9Ddtkez-mSzpftzS4D6mBmsfv3e2en_eM_1na8ppa7YD-6-a7S4cRMtqEmPYVlxk6UPEtNTQ&amp;animation=true">
            <a:extLst>
              <a:ext uri="{FF2B5EF4-FFF2-40B4-BE49-F238E27FC236}">
                <a16:creationId xmlns:a16="http://schemas.microsoft.com/office/drawing/2014/main" id="{EE7961FB-86A0-4F52-B79A-95F49105D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30001" r="1667" b="9998"/>
          <a:stretch/>
        </p:blipFill>
        <p:spPr bwMode="auto">
          <a:xfrm>
            <a:off x="1046994" y="0"/>
            <a:ext cx="7050011" cy="317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ttachments.office.net/owa/smawad@just.edu.jo/service.svc/s/GetAttachmentThumbnail?id=AAMkADRjMmE3YWFmLTRmNWItNGRjYi1iMmE0LTc5YTZkMWJiY2IxMQBGAAAAAABMkVgsUis2QaPQZriV3BrVBwDnT1q%2F1s5jRIW72tUvFR4XAXWI3hf9AACAMRHPkyq0RKacuN5M6uPBAAIXmQCZAAABEgAQAGFYuUD2nCBKhZO75maYitA%3D&amp;thumbnailType=2&amp;owa=outlook.office.com&amp;scriptVer=2019030402.08&amp;X-OWA-CANARY=_3IyEKr-7UaBlzsKhKpMbjBCzNi3qdYYkBmI8jbP1D3pdCLwM63Tht7bVIxEa4KPbeVxOTDlvww.&amp;token=eyJhbGciOiJSUzI1NiIsImtpZCI6IjA2MDBGOUY2NzQ2MjA3MzdFNzM0MDRFMjg3QzQ1QTgxOENCN0NFQjgiLCJ4NXQiOiJCZ0Q1OW5SaUJ6Zm5OQVRpaDhSYWdZeTN6cmciLCJ0eXAiOiJKV1QifQ.eyJ2ZXIiOiJFeGNoYW5nZS5DYWxsYmFjay5WMSIsImFwcGN0eHNlbmRlciI6Ik93YURvd25sb2FkQDEzZTU3NzJkLWZhZTktNDI5MS04ZTkyLTNlZTc3MWI5ZWMzOCIsImFwcGN0eCI6IntcIm1zZXhjaHByb3RcIjpcIm93YVwiLFwicHJpbWFyeXNpZFwiOlwiUy0xLTUtMjEtOTI0NDI1NzM4LTMxMjIwNjEzOTEtMjYzODY0MDcyOC04NDgwMDQxXCIsXCJwdWlkXCI6XCIxMTUzOTA2NjYxMDI0MDkwNzIyXCIsXCJvaWRcIjpcIjc1OGUyNTEzLWY1NjMtNDBkMS1hNTQ3LWU0OTA5MjQzYTFiN1wiLFwic2NvcGVcIjpcIk93YURvd25sb2FkXCJ9IiwibmJmIjoxNTUyNzAzNTgxLCJleHAiOjE1NTI3MDQxODEsImlzcyI6IjAwMDAwMDAyLTAwMDAtMGZmMS1jZTAwLTAwMDAwMDAwMDAwMEAxM2U1NzcyZC1mYWU5LTQyOTEtOGU5Mi0zZWU3NzFiOWVjMzgiLCJhdWQiOiIwMDAwMDAwMi0wMDAwLTBmZjEtY2UwMC0wMDAwMDAwMDAwMDAvYXR0YWNobWVudHMub2ZmaWNlLm5ldEAxM2U1NzcyZC1mYWU5LTQyOTEtOGU5Mi0zZWU3NzFiOWVjMzgifQ.qxCi2BmvE8YHbn1VM6UjcaL4zxwlUOt7e1wNqDUGiV9bB23RLsOh_bazGcAWUvA0FxMbfIRkp3Q2n3n9JdzlGFs1sTao12iQAygNpKa1WOzsvYyH8hEz5ECGjunT6pSVwl7Pt8VHd1pmXt_DgB0npBT4Z0efZAdX09uHJlNSO-xNDI81mJfkDL-ZjKuY6kpHpM-4ViflOe8HZ-XxWj8AGNhdHl6oZTXgJ9SXnyR_CPvt7h9La4wYrnj_DABtlTsv13x0AcwR9y8S5_9Ddtkez-mSzpftzS4D6mBmsfv3e2en_eM_1na8ppa7YD-6-a7S4cRMtqEmPYVlxk6UPEtNTQ&amp;animation=true">
            <a:extLst>
              <a:ext uri="{FF2B5EF4-FFF2-40B4-BE49-F238E27FC236}">
                <a16:creationId xmlns:a16="http://schemas.microsoft.com/office/drawing/2014/main" id="{9E8E5F19-E81D-4A53-9BD5-2FC9E466D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408" y="3172505"/>
            <a:ext cx="1905000" cy="286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attachments.office.net/owa/smawad@just.edu.jo/service.svc/s/GetAttachmentThumbnail?id=AAMkADRjMmE3YWFmLTRmNWItNGRjYi1iMmE0LTc5YTZkMWJiY2IxMQBGAAAAAABMkVgsUis2QaPQZriV3BrVBwDnT1q%2F1s5jRIW72tUvFR4XAXWI3hf9AACAMRHPkyq0RKacuN5M6uPBAAIXmQCZAAABEgAQANW8AnjyE%2BJBvQlGFlz47yg%3D&amp;thumbnailType=2&amp;owa=outlook.office.com&amp;scriptVer=2019030402.08&amp;X-OWA-CANARY=8e-0XrUDqEaY42OwzIlNFPAW-Ga3qdYYWLEDnaCfK1U9GM0kkyTwKipoxeZwY9Dje_Wxn7cLby0.&amp;token=eyJhbGciOiJSUzI1NiIsImtpZCI6IjA2MDBGOUY2NzQ2MjA3MzdFNzM0MDRFMjg3QzQ1QTgxOENCN0NFQjgiLCJ4NXQiOiJCZ0Q1OW5SaUJ6Zm5OQVRpaDhSYWdZeTN6cmciLCJ0eXAiOiJKV1QifQ.eyJ2ZXIiOiJFeGNoYW5nZS5DYWxsYmFjay5WMSIsImFwcGN0eHNlbmRlciI6Ik93YURvd25sb2FkQDEzZTU3NzJkLWZhZTktNDI5MS04ZTkyLTNlZTc3MWI5ZWMzOCIsImFwcGN0eCI6IntcIm1zZXhjaHByb3RcIjpcIm93YVwiLFwicHJpbWFyeXNpZFwiOlwiUy0xLTUtMjEtOTI0NDI1NzM4LTMxMjIwNjEzOTEtMjYzODY0MDcyOC04NDgwMDQxXCIsXCJwdWlkXCI6XCIxMTUzOTA2NjYxMDI0MDkwNzIyXCIsXCJvaWRcIjpcIjc1OGUyNTEzLWY1NjMtNDBkMS1hNTQ3LWU0OTA5MjQzYTFiN1wiLFwic2NvcGVcIjpcIk93YURvd25sb2FkXCJ9IiwibmJmIjoxNTUyNzAzMjgxLCJleHAiOjE1NTI3MDM4ODEsImlzcyI6IjAwMDAwMDAyLTAwMDAtMGZmMS1jZTAwLTAwMDAwMDAwMDAwMEAxM2U1NzcyZC1mYWU5LTQyOTEtOGU5Mi0zZWU3NzFiOWVjMzgiLCJhdWQiOiIwMDAwMDAwMi0wMDAwLTBmZjEtY2UwMC0wMDAwMDAwMDAwMDAvYXR0YWNobWVudHMub2ZmaWNlLm5ldEAxM2U1NzcyZC1mYWU5LTQyOTEtOGU5Mi0zZWU3NzFiOWVjMzgifQ.oyWNkjVpfQ8QbGfBrpa-lJeZ5dRAOEPuZMmodLkBojeVvfzsAjtw1UKo-7yxpOcdULbsfMgZjD_ls7w0MMYw12qWnI0sXTDXH9ofbrvpYCvqFnj0uVU-kqE7yCBtu_XhauCFO86I01p0K3NNVl1bMJEuosUgYjy5JPkBitXf02U6fgEh0d0n1kx7KdRVvw12O0eDjgPSmQlUgvDzB3tXSkxjH_d4nbvSXCd3C57Jt9bOTHSctKu37dSdjxFJLtyN5abwc5iOBbMT6GSFdm4d3N3vejvUu1UgXER6KPdzXYVhNVAVef7JF3V33E24EUDB9Nnp7PSZ7jqJjkEqDmEpAw&amp;animation=true">
            <a:extLst>
              <a:ext uri="{FF2B5EF4-FFF2-40B4-BE49-F238E27FC236}">
                <a16:creationId xmlns:a16="http://schemas.microsoft.com/office/drawing/2014/main" id="{C6CCD7A0-1052-4907-9294-92CF1AA00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09" b="14445"/>
          <a:stretch/>
        </p:blipFill>
        <p:spPr bwMode="auto">
          <a:xfrm>
            <a:off x="2009726" y="3172505"/>
            <a:ext cx="2228950" cy="286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334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582BF-1BC3-4D0B-B213-D21F8F019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61482-5452-4617-9764-9CD6D97E4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Meet patients labelled to have CF in scheduled visits, demographic and clinical data collection </a:t>
            </a:r>
          </a:p>
          <a:p>
            <a:r>
              <a:rPr lang="en-US" dirty="0"/>
              <a:t>Educational sessions about CPT, CREON, nutritional intake, etc. </a:t>
            </a:r>
          </a:p>
          <a:p>
            <a:r>
              <a:rPr lang="en-US" dirty="0"/>
              <a:t>Influenza vaccine </a:t>
            </a:r>
          </a:p>
          <a:p>
            <a:r>
              <a:rPr lang="en-US" dirty="0"/>
              <a:t>Recognize challenges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172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ttachments.office.net/owa/smawad@just.edu.jo/service.svc/s/GetAttachmentThumbnail?id=AAMkADRjMmE3YWFmLTRmNWItNGRjYi1iMmE0LTc5YTZkMWJiY2IxMQBGAAAAAABMkVgsUis2QaPQZriV3BrVBwDnT1q%2F1s5jRIW72tUvFR4XAXWI3hf9AACAMRHPkyq0RKacuN5M6uPBAAIbAqbzAAABEgAQADSJvrBO%2BEBFhGP2kcdW%2BAM%3D&amp;thumbnailType=2&amp;owa=outlook.office.com&amp;scriptVer=2019031102.10&amp;X-OWA-CANARY=ujpz33LUUUWxwRkM-LIsmoC3Hv09rtYYFw1r7-9gRCbVCcf0nYB9fmu-TDsP38sCYDKtF2sqRgY.&amp;token=eyJhbGciOiJSUzI1NiIsImtpZCI6IjA2MDBGOUY2NzQ2MjA3MzdFNzM0MDRFMjg3QzQ1QTgxOENCN0NFQjgiLCJ4NXQiOiJCZ0Q1OW5SaUJ6Zm5OQVRpaDhSYWdZeTN6cmciLCJ0eXAiOiJKV1QifQ.eyJ2ZXIiOiJFeGNoYW5nZS5DYWxsYmFjay5WMSIsImFwcGN0eHNlbmRlciI6Ik93YURvd25sb2FkQDEzZTU3NzJkLWZhZTktNDI5MS04ZTkyLTNlZTc3MWI5ZWMzOCIsImFwcGN0eCI6IntcIm1zZXhjaHByb3RcIjpcIm93YVwiLFwicHJpbWFyeXNpZFwiOlwiUy0xLTUtMjEtOTI0NDI1NzM4LTMxMjIwNjEzOTEtMjYzODY0MDcyOC04NDgwMDQxXCIsXCJwdWlkXCI6XCIxMTUzOTA2NjYxMDI0MDkwNzIyXCIsXCJvaWRcIjpcIjc1OGUyNTEzLWY1NjMtNDBkMS1hNTQ3LWU0OTA5MjQzYTFiN1wiLFwic2NvcGVcIjpcIk93YURvd25sb2FkXCJ9IiwibmJmIjoxNTUzMjAwNzgxLCJleHAiOjE1NTMyMDEzODEsImlzcyI6IjAwMDAwMDAyLTAwMDAtMGZmMS1jZTAwLTAwMDAwMDAwMDAwMEAxM2U1NzcyZC1mYWU5LTQyOTEtOGU5Mi0zZWU3NzFiOWVjMzgiLCJhdWQiOiIwMDAwMDAwMi0wMDAwLTBmZjEtY2UwMC0wMDAwMDAwMDAwMDAvYXR0YWNobWVudHMub2ZmaWNlLm5ldEAxM2U1NzcyZC1mYWU5LTQyOTEtOGU5Mi0zZWU3NzFiOWVjMzgifQ.W1DXdnk5UyFhzTbiNWKIH-asEOy98iprXNNs4vT6Dh8nCcb7GqdeIanpdW-eDAs-obTHuCCVXDjBjpqxc1gtysJJps9Os_iqEABjRDjMyTFHbOC_JsBSe08Qzl-4JWgwOiQy8v7BMYjJdotF8UYYTCiq0t0L8zI1cNiYq4SL0L37a2bnZfRLAbkyhhJJZw4t9CDe_0Qxa7gAreNwhHwemnWrms8K-BzRXtB_fjiSrZ0yhhb9Kfz6xA-z9oVp6QXYy9oR5CRZNX_tAKInyH5bvX8lCkYdnP-v-VN_RBcDFpPZHpOeYRSPtbQVsCJIJe4U6wuV8twDXYZhixW5fpna5A&amp;animation=true">
            <a:extLst>
              <a:ext uri="{FF2B5EF4-FFF2-40B4-BE49-F238E27FC236}">
                <a16:creationId xmlns:a16="http://schemas.microsoft.com/office/drawing/2014/main" id="{4FA770C3-68C6-4B74-8A13-0B0C7AA50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3024554"/>
            <a:ext cx="21526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ttachments.office.net/owa/smawad@just.edu.jo/service.svc/s/GetAttachmentThumbnail?id=AAMkADRjMmE3YWFmLTRmNWItNGRjYi1iMmE0LTc5YTZkMWJiY2IxMQBGAAAAAABMkVgsUis2QaPQZriV3BrVBwDnT1q%2F1s5jRIW72tUvFR4XAXWI3hf9AACAMRHPkyq0RKacuN5M6uPBAAIbAqbzAAABEgAQAEcRne2GcNNIs0zteu%2BoTSk%3D&amp;thumbnailType=2&amp;owa=outlook.office.com&amp;scriptVer=2019031102.10&amp;X-OWA-CANARY=MXzAtT4Ps0-LmlmvHTATR4BYZP09rtYY7VEPldAF6hSXh5EdiEoA_j6sLewLCJw2ViRvVxmYbWU.&amp;token=eyJhbGciOiJSUzI1NiIsImtpZCI6IjA2MDBGOUY2NzQ2MjA3MzdFNzM0MDRFMjg3QzQ1QTgxOENCN0NFQjgiLCJ4NXQiOiJCZ0Q1OW5SaUJ6Zm5OQVRpaDhSYWdZeTN6cmciLCJ0eXAiOiJKV1QifQ.eyJ2ZXIiOiJFeGNoYW5nZS5DYWxsYmFjay5WMSIsImFwcGN0eHNlbmRlciI6Ik93YURvd25sb2FkQDEzZTU3NzJkLWZhZTktNDI5MS04ZTkyLTNlZTc3MWI5ZWMzOCIsImFwcGN0eCI6IntcIm1zZXhjaHByb3RcIjpcIm93YVwiLFwicHJpbWFyeXNpZFwiOlwiUy0xLTUtMjEtOTI0NDI1NzM4LTMxMjIwNjEzOTEtMjYzODY0MDcyOC04NDgwMDQxXCIsXCJwdWlkXCI6XCIxMTUzOTA2NjYxMDI0MDkwNzIyXCIsXCJvaWRcIjpcIjc1OGUyNTEzLWY1NjMtNDBkMS1hNTQ3LWU0OTA5MjQzYTFiN1wiLFwic2NvcGVcIjpcIk93YURvd25sb2FkXCJ9IiwibmJmIjoxNTUzMjAwNzgxLCJleHAiOjE1NTMyMDEzODEsImlzcyI6IjAwMDAwMDAyLTAwMDAtMGZmMS1jZTAwLTAwMDAwMDAwMDAwMEAxM2U1NzcyZC1mYWU5LTQyOTEtOGU5Mi0zZWU3NzFiOWVjMzgiLCJhdWQiOiIwMDAwMDAwMi0wMDAwLTBmZjEtY2UwMC0wMDAwMDAwMDAwMDAvYXR0YWNobWVudHMub2ZmaWNlLm5ldEAxM2U1NzcyZC1mYWU5LTQyOTEtOGU5Mi0zZWU3NzFiOWVjMzgifQ.W1DXdnk5UyFhzTbiNWKIH-asEOy98iprXNNs4vT6Dh8nCcb7GqdeIanpdW-eDAs-obTHuCCVXDjBjpqxc1gtysJJps9Os_iqEABjRDjMyTFHbOC_JsBSe08Qzl-4JWgwOiQy8v7BMYjJdotF8UYYTCiq0t0L8zI1cNiYq4SL0L37a2bnZfRLAbkyhhJJZw4t9CDe_0Qxa7gAreNwhHwemnWrms8K-BzRXtB_fjiSrZ0yhhb9Kfz6xA-z9oVp6QXYy9oR5CRZNX_tAKInyH5bvX8lCkYdnP-v-VN_RBcDFpPZHpOeYRSPtbQVsCJIJe4U6wuV8twDXYZhixW5fpna5A&amp;animation=true">
            <a:extLst>
              <a:ext uri="{FF2B5EF4-FFF2-40B4-BE49-F238E27FC236}">
                <a16:creationId xmlns:a16="http://schemas.microsoft.com/office/drawing/2014/main" id="{7E6F43FB-3B32-416C-BCBA-304DF629D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3024554"/>
            <a:ext cx="21526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ttachments.office.net/owa/smawad@just.edu.jo/service.svc/s/GetAttachmentThumbnail?id=AAMkADRjMmE3YWFmLTRmNWItNGRjYi1iMmE0LTc5YTZkMWJiY2IxMQBGAAAAAABMkVgsUis2QaPQZriV3BrVBwDnT1q%2F1s5jRIW72tUvFR4XAXWI3hf9AACAMRHPkyq0RKacuN5M6uPBAAIbAqbzAAABEgAQACQu%2FZ5ioJtKh4nHEcD%2BZFI%3D&amp;thumbnailType=2&amp;owa=outlook.office.com&amp;scriptVer=2019031102.10&amp;X-OWA-CANARY=OLP6loRBaUSJ1DqcM68Dm_DZyQ4-rtYY1jNJJIQtJQVuYhPbYl0giJ55NN-PkdslT45rULLoR1Y.&amp;token=eyJhbGciOiJSUzI1NiIsImtpZCI6IjA2MDBGOUY2NzQ2MjA3MzdFNzM0MDRFMjg3QzQ1QTgxOENCN0NFQjgiLCJ4NXQiOiJCZ0Q1OW5SaUJ6Zm5OQVRpaDhSYWdZeTN6cmciLCJ0eXAiOiJKV1QifQ.eyJ2ZXIiOiJFeGNoYW5nZS5DYWxsYmFjay5WMSIsImFwcGN0eHNlbmRlciI6Ik93YURvd25sb2FkQDEzZTU3NzJkLWZhZTktNDI5MS04ZTkyLTNlZTc3MWI5ZWMzOCIsImFwcGN0eCI6IntcIm1zZXhjaHByb3RcIjpcIm93YVwiLFwicHJpbWFyeXNpZFwiOlwiUy0xLTUtMjEtOTI0NDI1NzM4LTMxMjIwNjEzOTEtMjYzODY0MDcyOC04NDgwMDQxXCIsXCJwdWlkXCI6XCIxMTUzOTA2NjYxMDI0MDkwNzIyXCIsXCJvaWRcIjpcIjc1OGUyNTEzLWY1NjMtNDBkMS1hNTQ3LWU0OTA5MjQzYTFiN1wiLFwic2NvcGVcIjpcIk93YURvd25sb2FkXCJ9IiwibmJmIjoxNTUzMjAxMDg2LCJleHAiOjE1NTMyMDE2ODYsImlzcyI6IjAwMDAwMDAyLTAwMDAtMGZmMS1jZTAwLTAwMDAwMDAwMDAwMEAxM2U1NzcyZC1mYWU5LTQyOTEtOGU5Mi0zZWU3NzFiOWVjMzgiLCJhdWQiOiIwMDAwMDAwMi0wMDAwLTBmZjEtY2UwMC0wMDAwMDAwMDAwMDAvYXR0YWNobWVudHMub2ZmaWNlLm5ldEAxM2U1NzcyZC1mYWU5LTQyOTEtOGU5Mi0zZWU3NzFiOWVjMzgifQ.ShlRkHvXgLl8J4gHvR9anG3_ddXIJ_pLYxnMgZFNItg_2GffNW4ZHu7ehvDeLqpwwaS7ge18WNxIf-JYrJvEWtG8gpWFo2D3D0s7ZoyIMxiDgfzsoaX3FhqKqA-dPSF6hXasyOgxLzF0hw8fSWbBuSM55sdweNWv_1Bi5seAG37tBz5A0O-Vf6JlQ2T3b90e8yMh6oqxDZA4CSZbdGaP05qce2Oq2XX8YPllR2uSuVSItVVa1ji774ztAJpCGVnP9MZTf-2mbvnIWZJvfoiEyd60AJ2WZ2Uq_tMQQUBiXUjWaZkhcTVjeryyQ8BY_BgFQScetaBbz0u5tk5lKVE30Q&amp;animation=true">
            <a:extLst>
              <a:ext uri="{FF2B5EF4-FFF2-40B4-BE49-F238E27FC236}">
                <a16:creationId xmlns:a16="http://schemas.microsoft.com/office/drawing/2014/main" id="{A318437F-E9E3-489D-B584-8B67DC872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0"/>
            <a:ext cx="21526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FAE762-62EF-421E-AB0F-5401EC652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357945"/>
            <a:ext cx="2466975" cy="2631440"/>
          </a:xfrm>
          <a:prstGeom prst="rect">
            <a:avLst/>
          </a:prstGeom>
        </p:spPr>
      </p:pic>
      <p:pic>
        <p:nvPicPr>
          <p:cNvPr id="7" name="Picture 2" descr="https://attachments.office.net/owa/smawad@just.edu.jo/service.svc/s/GetAttachmentThumbnail?id=AAMkADRjMmE3YWFmLTRmNWItNGRjYi1iMmE0LTc5YTZkMWJiY2IxMQBGAAAAAABMkVgsUis2QaPQZriV3BrVBwDnT1q%2F1s5jRIW72tUvFR4XAXWI3hf9AACAMRHPkyq0RKacuN5M6uPBAAIbAqb0AAABEgAQAAvnzJzQJ09OlAzDyRFp9wc%3D&amp;thumbnailType=2&amp;owa=outlook.office.com&amp;scriptVer=2019031102.10&amp;X-OWA-CANARY=0_ip5KFk-0qWOVTAsLJ2OGCXs3w-rtYYXx4UMdUPvTeRsCEG4w6MlakduxTHCDJ6sTmC0M1msVw.&amp;token=eyJhbGciOiJSUzI1NiIsImtpZCI6IjA2MDBGOUY2NzQ2MjA3MzdFNzM0MDRFMjg3QzQ1QTgxOENCN0NFQjgiLCJ4NXQiOiJCZ0Q1OW5SaUJ6Zm5OQVRpaDhSYWdZeTN6cmciLCJ0eXAiOiJKV1QifQ.eyJ2ZXIiOiJFeGNoYW5nZS5DYWxsYmFjay5WMSIsImFwcGN0eHNlbmRlciI6Ik93YURvd25sb2FkQDEzZTU3NzJkLWZhZTktNDI5MS04ZTkyLTNlZTc3MWI5ZWMzOCIsImFwcGN0eCI6IntcIm1zZXhjaHByb3RcIjpcIm93YVwiLFwicHJpbWFyeXNpZFwiOlwiUy0xLTUtMjEtOTI0NDI1NzM4LTMxMjIwNjEzOTEtMjYzODY0MDcyOC04NDgwMDQxXCIsXCJwdWlkXCI6XCIxMTUzOTA2NjYxMDI0MDkwNzIyXCIsXCJvaWRcIjpcIjc1OGUyNTEzLWY1NjMtNDBkMS1hNTQ3LWU0OTA5MjQzYTFiN1wiLFwic2NvcGVcIjpcIk93YURvd25sb2FkXCJ9IiwibmJmIjoxNTUzMjAxMDg2LCJleHAiOjE1NTMyMDE2ODYsImlzcyI6IjAwMDAwMDAyLTAwMDAtMGZmMS1jZTAwLTAwMDAwMDAwMDAwMEAxM2U1NzcyZC1mYWU5LTQyOTEtOGU5Mi0zZWU3NzFiOWVjMzgiLCJhdWQiOiIwMDAwMDAwMi0wMDAwLTBmZjEtY2UwMC0wMDAwMDAwMDAwMDAvYXR0YWNobWVudHMub2ZmaWNlLm5ldEAxM2U1NzcyZC1mYWU5LTQyOTEtOGU5Mi0zZWU3NzFiOWVjMzgifQ.ShlRkHvXgLl8J4gHvR9anG3_ddXIJ_pLYxnMgZFNItg_2GffNW4ZHu7ehvDeLqpwwaS7ge18WNxIf-JYrJvEWtG8gpWFo2D3D0s7ZoyIMxiDgfzsoaX3FhqKqA-dPSF6hXasyOgxLzF0hw8fSWbBuSM55sdweNWv_1Bi5seAG37tBz5A0O-Vf6JlQ2T3b90e8yMh6oqxDZA4CSZbdGaP05qce2Oq2XX8YPllR2uSuVSItVVa1ji774ztAJpCGVnP9MZTf-2mbvnIWZJvfoiEyd60AJ2WZ2Uq_tMQQUBiXUjWaZkhcTVjeryyQ8BY_BgFQScetaBbz0u5tk5lKVE30Q&amp;animation=true">
            <a:extLst>
              <a:ext uri="{FF2B5EF4-FFF2-40B4-BE49-F238E27FC236}">
                <a16:creationId xmlns:a16="http://schemas.microsoft.com/office/drawing/2014/main" id="{C20C5236-7146-42DA-AD70-4CFCCFBA8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446" y="440177"/>
            <a:ext cx="246697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378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E9FD8-A183-446A-A56E-AB45775E9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F7399-8831-4F89-8EA4-7203ECC66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39B310-003E-48A9-B9E7-0876ED589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85" y="731836"/>
            <a:ext cx="8825430" cy="403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7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chemeClr val="bg1"/>
            </a:gs>
            <a:gs pos="100000">
              <a:schemeClr val="accent2">
                <a:gamma/>
                <a:shade val="46275"/>
                <a:invGamma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04AA62-C148-4EC7-9525-7EF69FB98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54702"/>
              </p:ext>
            </p:extLst>
          </p:nvPr>
        </p:nvGraphicFramePr>
        <p:xfrm>
          <a:off x="457200" y="0"/>
          <a:ext cx="8305800" cy="60201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3882763042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651151994"/>
                    </a:ext>
                  </a:extLst>
                </a:gridCol>
              </a:tblGrid>
              <a:tr h="39590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NM_000492.3 </a:t>
                      </a:r>
                      <a:r>
                        <a:rPr lang="en-US" dirty="0" err="1"/>
                        <a:t>c.DNA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Legacy name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899612"/>
                  </a:ext>
                </a:extLst>
              </a:tr>
              <a:tr h="634447">
                <a:tc>
                  <a:txBody>
                    <a:bodyPr/>
                    <a:lstStyle/>
                    <a:p>
                      <a:r>
                        <a:rPr lang="en-US" dirty="0"/>
                        <a:t>c.1521_1523delCTT/c.1521_1523delCTT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F508del/F508del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395826"/>
                  </a:ext>
                </a:extLst>
              </a:tr>
              <a:tr h="395909">
                <a:tc>
                  <a:txBody>
                    <a:bodyPr/>
                    <a:lstStyle/>
                    <a:p>
                      <a:r>
                        <a:rPr lang="en-US" dirty="0"/>
                        <a:t>c.3196C&gt;T/c.3196C&gt;T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R1066C/R1066C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30270"/>
                  </a:ext>
                </a:extLst>
              </a:tr>
              <a:tr h="634447">
                <a:tc>
                  <a:txBody>
                    <a:bodyPr/>
                    <a:lstStyle/>
                    <a:p>
                      <a:r>
                        <a:rPr lang="en-US" dirty="0"/>
                        <a:t>c.1545_1546delTA/c.1545_1546delTA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1677delTA/1677delTA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848242"/>
                  </a:ext>
                </a:extLst>
              </a:tr>
              <a:tr h="395909">
                <a:tc>
                  <a:txBody>
                    <a:bodyPr/>
                    <a:lstStyle/>
                    <a:p>
                      <a:r>
                        <a:rPr lang="pt-BR" dirty="0"/>
                        <a:t>c.650 A&gt;G/N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E217G/N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10727"/>
                  </a:ext>
                </a:extLst>
              </a:tr>
              <a:tr h="395909">
                <a:tc>
                  <a:txBody>
                    <a:bodyPr/>
                    <a:lstStyle/>
                    <a:p>
                      <a:r>
                        <a:rPr lang="en-US" dirty="0"/>
                        <a:t>CFTRdele2 homozygous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CFTRdele2/CFTRdele2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299390"/>
                  </a:ext>
                </a:extLst>
              </a:tr>
              <a:tr h="395909">
                <a:tc>
                  <a:txBody>
                    <a:bodyPr/>
                    <a:lstStyle/>
                    <a:p>
                      <a:r>
                        <a:rPr lang="nn-NO" dirty="0"/>
                        <a:t>c.3909C&gt;G/c.3909C&gt;G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N1303K/N1303K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03709"/>
                  </a:ext>
                </a:extLst>
              </a:tr>
              <a:tr h="395909">
                <a:tc>
                  <a:txBody>
                    <a:bodyPr/>
                    <a:lstStyle/>
                    <a:p>
                      <a:r>
                        <a:rPr lang="en-US" dirty="0"/>
                        <a:t>CFTRdele27 homozygous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CFTRdele27/CFTRdele27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902376"/>
                  </a:ext>
                </a:extLst>
              </a:tr>
              <a:tr h="395909">
                <a:tc>
                  <a:txBody>
                    <a:bodyPr/>
                    <a:lstStyle/>
                    <a:p>
                      <a:r>
                        <a:rPr lang="en-US" dirty="0"/>
                        <a:t>c.254G&gt;A/duplication of CFTR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G85E/gene duplication?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106600"/>
                  </a:ext>
                </a:extLst>
              </a:tr>
              <a:tr h="395909">
                <a:tc>
                  <a:txBody>
                    <a:bodyPr/>
                    <a:lstStyle/>
                    <a:p>
                      <a:r>
                        <a:rPr lang="en-US" dirty="0"/>
                        <a:t>c.1521_1523delCTT/c.254G&gt;A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F508del/G85E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319350"/>
                  </a:ext>
                </a:extLst>
              </a:tr>
              <a:tr h="395909">
                <a:tc>
                  <a:txBody>
                    <a:bodyPr/>
                    <a:lstStyle/>
                    <a:p>
                      <a:r>
                        <a:rPr lang="en-US" dirty="0"/>
                        <a:t>c.3846G&gt;A/c.3846G&gt;A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W1282X/W1282X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662344"/>
                  </a:ext>
                </a:extLst>
              </a:tr>
              <a:tr h="395909">
                <a:tc>
                  <a:txBody>
                    <a:bodyPr/>
                    <a:lstStyle/>
                    <a:p>
                      <a:r>
                        <a:rPr lang="en-US" dirty="0"/>
                        <a:t>c.1521_1523delCTT/c.2834C&gt;T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F508del/S945L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550358"/>
                  </a:ext>
                </a:extLst>
              </a:tr>
              <a:tr h="395909">
                <a:tc>
                  <a:txBody>
                    <a:bodyPr/>
                    <a:lstStyle/>
                    <a:p>
                      <a:r>
                        <a:rPr lang="en-US" dirty="0"/>
                        <a:t>c.254G&gt;A/c.254G&gt;A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G85E/G85E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837923"/>
                  </a:ext>
                </a:extLst>
              </a:tr>
              <a:tr h="395909">
                <a:tc>
                  <a:txBody>
                    <a:bodyPr/>
                    <a:lstStyle/>
                    <a:p>
                      <a:r>
                        <a:rPr lang="en-US" dirty="0"/>
                        <a:t>CFTRdele17a-18 homozygous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CFTRdele17a-18 homozygous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12795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ADC72947-C47F-423C-8872-2B2C6FF50D2D}"/>
              </a:ext>
            </a:extLst>
          </p:cNvPr>
          <p:cNvSpPr/>
          <p:nvPr/>
        </p:nvSpPr>
        <p:spPr>
          <a:xfrm>
            <a:off x="4572000" y="5257800"/>
            <a:ext cx="1676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E8E4E98-36F3-428F-AA80-553222964B1B}"/>
              </a:ext>
            </a:extLst>
          </p:cNvPr>
          <p:cNvSpPr/>
          <p:nvPr/>
        </p:nvSpPr>
        <p:spPr>
          <a:xfrm>
            <a:off x="4572000" y="380996"/>
            <a:ext cx="1866900" cy="4806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43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7000">
              <a:schemeClr val="bg1"/>
            </a:gs>
            <a:gs pos="100000">
              <a:schemeClr val="accent2">
                <a:gamma/>
                <a:shade val="46275"/>
                <a:invGamma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5A0B29-5399-4395-BA73-7ABC8EA2E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244996"/>
              </p:ext>
            </p:extLst>
          </p:nvPr>
        </p:nvGraphicFramePr>
        <p:xfrm>
          <a:off x="1752600" y="1524001"/>
          <a:ext cx="5334000" cy="41402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242231680"/>
                    </a:ext>
                  </a:extLst>
                </a:gridCol>
              </a:tblGrid>
              <a:tr h="6900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882561"/>
                  </a:ext>
                </a:extLst>
              </a:tr>
              <a:tr h="690034">
                <a:tc>
                  <a:txBody>
                    <a:bodyPr/>
                    <a:lstStyle/>
                    <a:p>
                      <a:r>
                        <a:rPr lang="pt-BR" sz="2400" dirty="0"/>
                        <a:t>c.650 A&gt;G/N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037167"/>
                  </a:ext>
                </a:extLst>
              </a:tr>
              <a:tr h="690034">
                <a:tc>
                  <a:txBody>
                    <a:bodyPr/>
                    <a:lstStyle/>
                    <a:p>
                      <a:r>
                        <a:rPr lang="en-US" sz="2400" dirty="0"/>
                        <a:t>c.2199G&gt;C  VUS?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988650"/>
                  </a:ext>
                </a:extLst>
              </a:tr>
              <a:tr h="690034">
                <a:tc>
                  <a:txBody>
                    <a:bodyPr/>
                    <a:lstStyle/>
                    <a:p>
                      <a:r>
                        <a:rPr lang="en-US" sz="2400" dirty="0"/>
                        <a:t>c.3591C&gt;T/N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4608031"/>
                  </a:ext>
                </a:extLst>
              </a:tr>
              <a:tr h="690034">
                <a:tc>
                  <a:txBody>
                    <a:bodyPr/>
                    <a:lstStyle/>
                    <a:p>
                      <a:r>
                        <a:rPr lang="fr-FR" sz="2400" dirty="0"/>
                        <a:t>c.3071T&gt;A VUS? </a:t>
                      </a:r>
                      <a:r>
                        <a:rPr lang="fr-FR" sz="2400" dirty="0" err="1"/>
                        <a:t>Homozygous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7704865"/>
                  </a:ext>
                </a:extLst>
              </a:tr>
              <a:tr h="690034">
                <a:tc>
                  <a:txBody>
                    <a:bodyPr/>
                    <a:lstStyle/>
                    <a:p>
                      <a:r>
                        <a:rPr lang="en-US" sz="2400" dirty="0"/>
                        <a:t>heterozygous deletion of whole gene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3169619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D6FBE0AC-2713-4612-A4CE-153F03E6D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Novel CFTR Variants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386A79-7146-4F79-ADCE-E056E875D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85" y="1524001"/>
            <a:ext cx="8229600" cy="46021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NM_000492.3 </a:t>
            </a:r>
            <a:r>
              <a:rPr lang="en-US" sz="2400" dirty="0" err="1"/>
              <a:t>c.DNA</a:t>
            </a:r>
            <a:r>
              <a:rPr lang="en-US" sz="2400" dirty="0"/>
              <a:t>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328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44113-ABC1-4A00-984D-D456C74E9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Jordan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5E54D-E4AF-4224-AC84-7CB547DB1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Jordanian population 10,020,606 (2019)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A13751-FB5D-4855-804C-6927998F3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39374"/>
            <a:ext cx="3657600" cy="37559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1B9849-9B05-47C1-8B6A-E8A610AA6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204479"/>
            <a:ext cx="3914423" cy="359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78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77FDF-8598-4617-AC23-9CB0E14F4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54046-2D27-4E6E-9B64-895592774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Q. ,11 y, male, failure to thrive, greasy loose stool since birth, diagnosed cow’s milk allergy  </a:t>
            </a:r>
          </a:p>
          <a:p>
            <a:r>
              <a:rPr lang="en-US" dirty="0"/>
              <a:t>Recurrent respiratory infections, Dx CF at age of 5 years, sweat test:70 </a:t>
            </a:r>
          </a:p>
          <a:p>
            <a:r>
              <a:rPr lang="en-US" dirty="0"/>
              <a:t>He never received CPT, CREON 100-200 lipase units /kg/meal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78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194F6-9106-430A-BF47-B7DB5C74D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clinic visit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F998A-B63B-46DA-AD8F-8D918A4D3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Clinical encounter @ 9 y </a:t>
            </a:r>
          </a:p>
          <a:p>
            <a:r>
              <a:rPr lang="en-US" dirty="0"/>
              <a:t>BMI: 13 @ 3</a:t>
            </a:r>
            <a:r>
              <a:rPr lang="en-US" baseline="30000" dirty="0"/>
              <a:t>rd</a:t>
            </a:r>
            <a:r>
              <a:rPr lang="en-US" dirty="0"/>
              <a:t> percentile </a:t>
            </a:r>
          </a:p>
          <a:p>
            <a:r>
              <a:rPr lang="en-US" dirty="0"/>
              <a:t>ENT: severe polyposis </a:t>
            </a:r>
          </a:p>
          <a:p>
            <a:r>
              <a:rPr lang="en-US" dirty="0"/>
              <a:t>FEV1: 51</a:t>
            </a:r>
          </a:p>
          <a:p>
            <a:r>
              <a:rPr lang="en-US" dirty="0"/>
              <a:t>CT chest: bilateral diffuse bronchiectasis</a:t>
            </a:r>
          </a:p>
          <a:p>
            <a:r>
              <a:rPr lang="en-US" dirty="0"/>
              <a:t>Sputum culture: </a:t>
            </a:r>
            <a:r>
              <a:rPr lang="en-US" sz="2800" dirty="0"/>
              <a:t>Pseudomonas aeruginosa, Methicillin-resistant Staphylococcus aureus</a:t>
            </a:r>
          </a:p>
          <a:p>
            <a:r>
              <a:rPr lang="en-US" dirty="0"/>
              <a:t>CFTR genotyping: cftrdele17a-18 homozygous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30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FC5E33-A969-4D32-9EBF-774BE4C3E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09C97-4D12-4F8B-B10D-6B48B7930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Admissions with exacerbations:3</a:t>
            </a:r>
          </a:p>
          <a:p>
            <a:r>
              <a:rPr lang="en-US" sz="2800" dirty="0"/>
              <a:t>Polypectomy </a:t>
            </a:r>
          </a:p>
          <a:p>
            <a:r>
              <a:rPr lang="en-US" sz="2800" dirty="0"/>
              <a:t>CPT </a:t>
            </a:r>
          </a:p>
          <a:p>
            <a:r>
              <a:rPr lang="en-US" sz="2800" dirty="0"/>
              <a:t>Creon 2000 lipase units/kg/meal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BMI 15.8 @ 17</a:t>
            </a:r>
            <a:r>
              <a:rPr lang="en-US" sz="2800" baseline="30000" dirty="0"/>
              <a:t>th</a:t>
            </a:r>
            <a:r>
              <a:rPr lang="en-US" sz="2800" dirty="0"/>
              <a:t> percentile </a:t>
            </a:r>
          </a:p>
          <a:p>
            <a:r>
              <a:rPr lang="en-US" sz="2800" dirty="0"/>
              <a:t>FEV1 = 68%</a:t>
            </a:r>
          </a:p>
        </p:txBody>
      </p:sp>
      <p:pic>
        <p:nvPicPr>
          <p:cNvPr id="5" name="Picture 2" descr="https://attachments.office.net/owa/smawad@just.edu.jo/service.svc/s/GetAttachmentThumbnail?id=AAMkADRjMmE3YWFmLTRmNWItNGRjYi1iMmE0LTc5YTZkMWJiY2IxMQBGAAAAAABMkVgsUis2QaPQZriV3BrVBwDnT1q%2F1s5jRIW72tUvFR4XAXWI3hf9AACAMRHPkyq0RKacuN5M6uPBAAIY1NuIAAABEgAQAKllQUSYqgpDnvVS9SVyDQ0%3D&amp;thumbnailType=2&amp;owa=outlook.office.com&amp;scriptVer=2019030402.10&amp;X-OWA-CANARY=3miV6GYQf060y9Wkhc1TU9DbrW2GqtYYJxVtmMXGe83my_9ZCKACj1J2fsq6ItyK5mPe4GdfL-I.&amp;token=eyJhbGciOiJSUzI1NiIsImtpZCI6IjA2MDBGOUY2NzQ2MjA3MzdFNzM0MDRFMjg3QzQ1QTgxOENCN0NFQjgiLCJ4NXQiOiJCZ0Q1OW5SaUJ6Zm5OQVRpaDhSYWdZeTN6cmciLCJ0eXAiOiJKV1QifQ.eyJ2ZXIiOiJFeGNoYW5nZS5DYWxsYmFjay5WMSIsImFwcGN0eHNlbmRlciI6Ik93YURvd25sb2FkQDEzZTU3NzJkLWZhZTktNDI5MS04ZTkyLTNlZTc3MWI5ZWMzOCIsImFwcGN0eCI6IntcIm1zZXhjaHByb3RcIjpcIm93YVwiLFwicHJpbWFyeXNpZFwiOlwiUy0xLTUtMjEtOTI0NDI1NzM4LTMxMjIwNjEzOTEtMjYzODY0MDcyOC04NDgwMDQxXCIsXCJwdWlkXCI6XCIxMTUzOTA2NjYxMDI0MDkwNzIyXCIsXCJvaWRcIjpcIjc1OGUyNTEzLWY1NjMtNDBkMS1hNTQ3LWU0OTA5MjQzYTFiN1wiLFwic2NvcGVcIjpcIk93YURvd25sb2FkXCJ9IiwibmJmIjoxNTUyNzkyMTkxLCJleHAiOjE1NTI3OTI3OTEsImlzcyI6IjAwMDAwMDAyLTAwMDAtMGZmMS1jZTAwLTAwMDAwMDAwMDAwMEAxM2U1NzcyZC1mYWU5LTQyOTEtOGU5Mi0zZWU3NzFiOWVjMzgiLCJhdWQiOiIwMDAwMDAwMi0wMDAwLTBmZjEtY2UwMC0wMDAwMDAwMDAwMDAvYXR0YWNobWVudHMub2ZmaWNlLm5ldEAxM2U1NzcyZC1mYWU5LTQyOTEtOGU5Mi0zZWU3NzFiOWVjMzgifQ.d0gW684ZjRbr3g7DCgovDxln4QjXnGseOyzZd5rVreRqaV1tKfmYuKBe6Nfzuy4Ds96_3Of2epft9Np7HaEwbavMjFec3zJPlRojHKnmuZKlwhDDkXZ0Lm3sUE2dXkfL477SVMsW3aeRcojMZI6kiYp7hXkwJ9swG2LDmgfu0na37r71MSVB0tUbkE9AIyZP_U87PKjBwos7ubHs-vIWJd3LRsWT70LrB7gYbOBkpmgOuyE4_JmGrpfrtkmdJG5LfXNZzfPKDM_3I-NpCU2IcWhj0F0Q8A-XCnx6ZrC_pXmMjQgbSJ4lRRsLLfQrHI6_PzFsQ1VtLvYNF_bGlXmedw&amp;animation=true">
            <a:extLst>
              <a:ext uri="{FF2B5EF4-FFF2-40B4-BE49-F238E27FC236}">
                <a16:creationId xmlns:a16="http://schemas.microsoft.com/office/drawing/2014/main" id="{EC56D15B-F0AC-47ED-989D-3DBDF539F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7400" y="1405915"/>
            <a:ext cx="2588716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033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oad">
            <a:extLst>
              <a:ext uri="{FF2B5EF4-FFF2-40B4-BE49-F238E27FC236}">
                <a16:creationId xmlns:a16="http://schemas.microsoft.com/office/drawing/2014/main" id="{3A4CFF10-2661-4818-9398-FD661A4B1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604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3457" y="2967335"/>
            <a:ext cx="3397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24556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8643A-C5ED-458C-9AE8-A9CF0FE15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Sector in Jordan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8C239-6473-4FB7-B968-B6F73DE9D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Number one medical tourism provider in Arab region, top 5 in the world (World Bank)</a:t>
            </a:r>
          </a:p>
          <a:p>
            <a:endParaRPr lang="en-US" sz="2800" dirty="0"/>
          </a:p>
          <a:p>
            <a:r>
              <a:rPr lang="en-US" sz="2800" dirty="0"/>
              <a:t>In 2014, “Medical Destination of the Year”, </a:t>
            </a:r>
          </a:p>
          <a:p>
            <a:pPr marL="0" indent="0">
              <a:buNone/>
            </a:pPr>
            <a:r>
              <a:rPr lang="en-US" sz="2800" dirty="0"/>
              <a:t> IMTJ Medical Travel Awards for attracting 250,000     international patients and generating more than  </a:t>
            </a:r>
          </a:p>
          <a:p>
            <a:pPr marL="0" indent="0">
              <a:buNone/>
            </a:pPr>
            <a:r>
              <a:rPr lang="en-US" sz="2800" dirty="0"/>
              <a:t>1 billion USD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78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B87C5-C071-42F6-9BE3-DCAFF51BC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Sector in Jordan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93ED4-9445-49B2-BE2C-FB61AB3A1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103 hospitals &amp; 700 healthcare centers</a:t>
            </a:r>
          </a:p>
          <a:p>
            <a:r>
              <a:rPr lang="en-US" sz="2400" dirty="0"/>
              <a:t>Royal Medical Services (RMS)-</a:t>
            </a:r>
            <a:r>
              <a:rPr lang="en-US" sz="2400" dirty="0" err="1"/>
              <a:t>Militay</a:t>
            </a:r>
            <a:r>
              <a:rPr lang="en-US" sz="2400" dirty="0"/>
              <a:t> </a:t>
            </a:r>
          </a:p>
          <a:p>
            <a:r>
              <a:rPr lang="en-US" sz="2400" dirty="0"/>
              <a:t>Ministry of Health  (MOH)</a:t>
            </a:r>
          </a:p>
          <a:p>
            <a:r>
              <a:rPr lang="en-US" sz="2400" dirty="0"/>
              <a:t>University Hospitals  </a:t>
            </a:r>
          </a:p>
          <a:p>
            <a:r>
              <a:rPr lang="en-US" sz="2400" dirty="0"/>
              <a:t>Private sector hospitals 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A38041-B1F7-41AE-A53F-133ECD9FCE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06" r="11458"/>
          <a:stretch/>
        </p:blipFill>
        <p:spPr>
          <a:xfrm>
            <a:off x="4419600" y="2743200"/>
            <a:ext cx="4572000" cy="32092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EDDDB2-7043-4EAF-9077-7528C902032A}"/>
              </a:ext>
            </a:extLst>
          </p:cNvPr>
          <p:cNvSpPr txBox="1"/>
          <p:nvPr/>
        </p:nvSpPr>
        <p:spPr>
          <a:xfrm>
            <a:off x="4800600" y="39624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ighlight>
                  <a:srgbClr val="FFFFFF"/>
                </a:highlight>
              </a:rPr>
              <a:t>Private sector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7B446A-48F7-454C-8A58-91E694566837}"/>
              </a:ext>
            </a:extLst>
          </p:cNvPr>
          <p:cNvSpPr txBox="1"/>
          <p:nvPr/>
        </p:nvSpPr>
        <p:spPr>
          <a:xfrm>
            <a:off x="7277100" y="3654623"/>
            <a:ext cx="156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ighlight>
                  <a:srgbClr val="FFFFFF"/>
                </a:highlight>
              </a:rPr>
              <a:t>Ministry of Health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A45639-8E13-487E-9971-FCA033322E52}"/>
              </a:ext>
            </a:extLst>
          </p:cNvPr>
          <p:cNvSpPr txBox="1"/>
          <p:nvPr/>
        </p:nvSpPr>
        <p:spPr>
          <a:xfrm>
            <a:off x="5905500" y="4659149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ighlight>
                  <a:srgbClr val="FFFFFF"/>
                </a:highlight>
              </a:rPr>
              <a:t>Royal Medical Services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EAED0A-92E0-470C-A6CD-8644187B9446}"/>
              </a:ext>
            </a:extLst>
          </p:cNvPr>
          <p:cNvSpPr txBox="1"/>
          <p:nvPr/>
        </p:nvSpPr>
        <p:spPr>
          <a:xfrm>
            <a:off x="5029200" y="3014246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FFFFFF"/>
                </a:highlight>
              </a:rPr>
              <a:t>University Hospitals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C726AC-592D-47FF-B840-7BC167F33EC7}"/>
              </a:ext>
            </a:extLst>
          </p:cNvPr>
          <p:cNvSpPr txBox="1"/>
          <p:nvPr/>
        </p:nvSpPr>
        <p:spPr>
          <a:xfrm>
            <a:off x="5334000" y="2752666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FFFFFF"/>
                </a:highlight>
              </a:rPr>
              <a:t>Distribution of beds in health sectors</a:t>
            </a:r>
          </a:p>
        </p:txBody>
      </p:sp>
    </p:spTree>
    <p:extLst>
      <p:ext uri="{BB962C8B-B14F-4D97-AF65-F5344CB8AC3E}">
        <p14:creationId xmlns:p14="http://schemas.microsoft.com/office/powerpoint/2010/main" val="981130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40B6B-161C-406B-89E5-69706A092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Jordan University of Science &amp; Technology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77F9A-E9C4-444D-A394-3D89CAAC45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rank in Jordan</a:t>
            </a:r>
          </a:p>
          <a:p>
            <a:r>
              <a:rPr lang="en-US" sz="2800" dirty="0"/>
              <a:t>14</a:t>
            </a:r>
            <a:r>
              <a:rPr lang="en-US" sz="2800" baseline="30000" dirty="0"/>
              <a:t>th</a:t>
            </a:r>
            <a:r>
              <a:rPr lang="en-US" sz="2800" dirty="0"/>
              <a:t> in Arab world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CFFAC6-D90C-46E5-AE74-5BF0DECEBA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QS University ranking ,</a:t>
            </a:r>
          </a:p>
          <a:p>
            <a:pPr marL="0" indent="0">
              <a:buNone/>
            </a:pPr>
            <a:r>
              <a:rPr lang="en-US" dirty="0"/>
              <a:t>    451-500 in Medicine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9EFADFC5-D0B8-4408-846C-351EA4909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57" y="2667000"/>
            <a:ext cx="7387316" cy="323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471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278F7-3F21-4937-9464-8788D75D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King Abdullah University Hospital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5A76D-C2AF-4031-A110-A6943CFE2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Largest referral hospital in Northern Jordan, 678 beds </a:t>
            </a:r>
          </a:p>
          <a:p>
            <a:r>
              <a:rPr lang="en-US" sz="2800" dirty="0"/>
              <a:t>Cost of 120 million USD 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E7D0DC1B-3784-430A-BC08-BEC6D25824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0"/>
          <a:stretch/>
        </p:blipFill>
        <p:spPr bwMode="auto">
          <a:xfrm>
            <a:off x="1066800" y="2743200"/>
            <a:ext cx="6615817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532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D0D93-9AA7-4C49-947C-0CAA38589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Cystic fibrosis in Jordan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AA2CF-F8B7-409A-81E1-4EC58718E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Pediatric pulmonologists:</a:t>
            </a:r>
            <a:r>
              <a:rPr lang="en-US" dirty="0"/>
              <a:t> total 11</a:t>
            </a:r>
          </a:p>
          <a:p>
            <a:pPr>
              <a:buFontTx/>
              <a:buChar char="-"/>
            </a:pPr>
            <a:r>
              <a:rPr lang="en-US" dirty="0"/>
              <a:t>Royal medical services 1</a:t>
            </a:r>
          </a:p>
          <a:p>
            <a:pPr>
              <a:buFontTx/>
              <a:buChar char="-"/>
            </a:pPr>
            <a:r>
              <a:rPr lang="en-US" dirty="0"/>
              <a:t>Ministry of health 1</a:t>
            </a:r>
          </a:p>
          <a:p>
            <a:pPr marL="0" indent="0">
              <a:buNone/>
            </a:pPr>
            <a:r>
              <a:rPr lang="en-US" dirty="0"/>
              <a:t>-  University hospitals 5</a:t>
            </a:r>
          </a:p>
          <a:p>
            <a:pPr>
              <a:buFontTx/>
              <a:buChar char="-"/>
            </a:pPr>
            <a:r>
              <a:rPr lang="en-US" dirty="0"/>
              <a:t>Private sector 4 </a:t>
            </a:r>
          </a:p>
        </p:txBody>
      </p:sp>
    </p:spTree>
    <p:extLst>
      <p:ext uri="{BB962C8B-B14F-4D97-AF65-F5344CB8AC3E}">
        <p14:creationId xmlns:p14="http://schemas.microsoft.com/office/powerpoint/2010/main" val="4269008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9ED19-5B36-4345-8F8A-C3CFF0F79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Cystic fibrosis in Jordan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BB3F3-0006-4313-8652-ADCA3682F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Cystic fibrosis national registry       </a:t>
            </a:r>
            <a:r>
              <a:rPr lang="en-US" dirty="0">
                <a:solidFill>
                  <a:srgbClr val="FF0000"/>
                </a:solidFill>
              </a:rPr>
              <a:t>NA </a:t>
            </a:r>
          </a:p>
          <a:p>
            <a:r>
              <a:rPr lang="en-US" dirty="0"/>
              <a:t>Prevalence of the disease          </a:t>
            </a:r>
            <a:r>
              <a:rPr lang="en-US" dirty="0">
                <a:solidFill>
                  <a:srgbClr val="FF0000"/>
                </a:solidFill>
              </a:rPr>
              <a:t>Unknown</a:t>
            </a:r>
          </a:p>
          <a:p>
            <a:r>
              <a:rPr lang="en-US" dirty="0"/>
              <a:t>Common genetic mutations      </a:t>
            </a:r>
            <a:r>
              <a:rPr lang="en-US" dirty="0">
                <a:solidFill>
                  <a:srgbClr val="FF0000"/>
                </a:solidFill>
              </a:rPr>
              <a:t>Unknown</a:t>
            </a:r>
            <a:r>
              <a:rPr lang="en-US" dirty="0"/>
              <a:t> </a:t>
            </a:r>
          </a:p>
          <a:p>
            <a:r>
              <a:rPr lang="en-US" dirty="0"/>
              <a:t>Patients’ life span                        </a:t>
            </a:r>
            <a:r>
              <a:rPr lang="en-US" dirty="0">
                <a:solidFill>
                  <a:srgbClr val="FF0000"/>
                </a:solidFill>
              </a:rPr>
              <a:t>Unknown </a:t>
            </a:r>
          </a:p>
          <a:p>
            <a:r>
              <a:rPr lang="en-US" dirty="0"/>
              <a:t>Average age of diagnosis           </a:t>
            </a:r>
            <a:r>
              <a:rPr lang="en-US" dirty="0">
                <a:solidFill>
                  <a:srgbClr val="FF0000"/>
                </a:solidFill>
              </a:rPr>
              <a:t>Unknown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67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5A225-1872-4F8A-A76B-87F154D2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Obstacles for CF care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F0E35-080D-413E-BB19-884618E7A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Screening and diagnosis </a:t>
            </a:r>
          </a:p>
          <a:p>
            <a:pPr marL="0" indent="0">
              <a:buNone/>
            </a:pPr>
            <a:r>
              <a:rPr lang="en-US" sz="2800" dirty="0"/>
              <a:t>Newborn  screening    </a:t>
            </a:r>
            <a:r>
              <a:rPr lang="en-US" dirty="0">
                <a:solidFill>
                  <a:srgbClr val="FF0000"/>
                </a:solidFill>
              </a:rPr>
              <a:t>NA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Sweat testing  </a:t>
            </a:r>
          </a:p>
          <a:p>
            <a:pPr marL="0" indent="0">
              <a:buNone/>
            </a:pPr>
            <a:r>
              <a:rPr lang="en-US" sz="2800" dirty="0"/>
              <a:t>quantitative pilocarpine iontophoresis, gauze or filter paper or sweat collected in a </a:t>
            </a:r>
            <a:r>
              <a:rPr lang="en-US" sz="2800" dirty="0" err="1"/>
              <a:t>Macroduct</a:t>
            </a:r>
            <a:r>
              <a:rPr lang="en-US" sz="2800" b="1" baseline="30000" dirty="0"/>
              <a:t>® </a:t>
            </a:r>
            <a:r>
              <a:rPr lang="en-US" sz="2800" dirty="0"/>
              <a:t>coil </a:t>
            </a:r>
            <a:r>
              <a:rPr lang="en-US" sz="2800" dirty="0">
                <a:solidFill>
                  <a:srgbClr val="FF0000"/>
                </a:solidFill>
              </a:rPr>
              <a:t>NA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err="1"/>
              <a:t>Nanoduct</a:t>
            </a:r>
            <a:r>
              <a:rPr lang="en-US" sz="2800" dirty="0"/>
              <a:t> system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023180"/>
      </p:ext>
    </p:extLst>
  </p:cSld>
  <p:clrMapOvr>
    <a:masterClrMapping/>
  </p:clrMapOvr>
</p:sld>
</file>

<file path=ppt/theme/theme1.xml><?xml version="1.0" encoding="utf-8"?>
<a:theme xmlns:a="http://schemas.openxmlformats.org/drawingml/2006/main" name="DOP Light Background">
  <a:themeElements>
    <a:clrScheme name="DOP Color Pallette Light Background">
      <a:dk1>
        <a:srgbClr val="002060"/>
      </a:dk1>
      <a:lt1>
        <a:srgbClr val="FFFFFF"/>
      </a:lt1>
      <a:dk2>
        <a:srgbClr val="3333FF"/>
      </a:dk2>
      <a:lt2>
        <a:srgbClr val="FFFF00"/>
      </a:lt2>
      <a:accent1>
        <a:srgbClr val="C5DC52"/>
      </a:accent1>
      <a:accent2>
        <a:srgbClr val="0F75BD"/>
      </a:accent2>
      <a:accent3>
        <a:srgbClr val="FAB150"/>
      </a:accent3>
      <a:accent4>
        <a:srgbClr val="DD2738"/>
      </a:accent4>
      <a:accent5>
        <a:srgbClr val="85D5B3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ictors of asthma" id="{5CDFAD0F-9970-4253-A3FF-AABD9DBAD68F}" vid="{7C84BC32-4019-434C-8E8C-7CA7041CFD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843957AE3278409D6B09240ACDDD5C" ma:contentTypeVersion="1" ma:contentTypeDescription="Create a new document." ma:contentTypeScope="" ma:versionID="0088dcc8362bfd808793de5a5f09cf94">
  <xsd:schema xmlns:xsd="http://www.w3.org/2001/XMLSchema" xmlns:xs="http://www.w3.org/2001/XMLSchema" xmlns:p="http://schemas.microsoft.com/office/2006/metadata/properties" xmlns:ns2="cfee6da8-f490-4f23-b75b-06bde3b2daa7" targetNamespace="http://schemas.microsoft.com/office/2006/metadata/properties" ma:root="true" ma:fieldsID="a5a779d2085c8d36713978f758113a94" ns2:_="">
    <xsd:import namespace="cfee6da8-f490-4f23-b75b-06bde3b2daa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e6da8-f490-4f23-b75b-06bde3b2daa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>
  <documentManagement>
    <_dlc_DocId xmlns="cfee6da8-f490-4f23-b75b-06bde3b2daa7">7N7YVARM4ANP-2058-5</_dlc_DocId>
    <_dlc_DocIdUrl xmlns="cfee6da8-f490-4f23-b75b-06bde3b2daa7">
      <Url>http://compoint/DOP/education/_layouts/DocIdRedir.aspx?ID=7N7YVARM4ANP-2058-5</Url>
      <Description>7N7YVARM4ANP-2058-5</Description>
    </_dlc_DocIdUrl>
  </documentManagement>
</p:properties>
</file>

<file path=customXml/itemProps1.xml><?xml version="1.0" encoding="utf-8"?>
<ds:datastoreItem xmlns:ds="http://schemas.openxmlformats.org/officeDocument/2006/customXml" ds:itemID="{BD7EADEB-E1BE-4B54-B8F3-3BA386B9F9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9BEEE8-C888-4699-A497-2B0D5355033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E36E30B-EFED-4D32-B45D-58D0AB5BBF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ee6da8-f490-4f23-b75b-06bde3b2da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8EBB9AB-B057-4877-B6BB-577023659860}">
  <ds:schemaRefs>
    <ds:schemaRef ds:uri="http://schemas.microsoft.com/office/2006/metadata/properties"/>
    <ds:schemaRef ds:uri="cfee6da8-f490-4f23-b75b-06bde3b2daa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Samah Template</Template>
  <TotalTime>4930</TotalTime>
  <Words>1116</Words>
  <Application>Microsoft Office PowerPoint</Application>
  <PresentationFormat>On-screen Show (4:3)</PresentationFormat>
  <Paragraphs>217</Paragraphs>
  <Slides>24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DOP Light Background</vt:lpstr>
      <vt:lpstr>Cystic Fibrosis in Jordan </vt:lpstr>
      <vt:lpstr>Jordan </vt:lpstr>
      <vt:lpstr>Health Sector in Jordan</vt:lpstr>
      <vt:lpstr>Health Sector in Jordan</vt:lpstr>
      <vt:lpstr>Jordan University of Science &amp; Technology </vt:lpstr>
      <vt:lpstr>King Abdullah University Hospital </vt:lpstr>
      <vt:lpstr>Cystic fibrosis in Jordan </vt:lpstr>
      <vt:lpstr>Cystic fibrosis in Jordan </vt:lpstr>
      <vt:lpstr>Obstacles for CF care </vt:lpstr>
      <vt:lpstr>Medications </vt:lpstr>
      <vt:lpstr>Airway Clearance Techniques</vt:lpstr>
      <vt:lpstr>Screening and Monitoring </vt:lpstr>
      <vt:lpstr>Nutrition and GI Clinical Care</vt:lpstr>
      <vt:lpstr>PowerPoint Presentation</vt:lpstr>
      <vt:lpstr>Objectives </vt:lpstr>
      <vt:lpstr>PowerPoint Presentation</vt:lpstr>
      <vt:lpstr>PowerPoint Presentation</vt:lpstr>
      <vt:lpstr>PowerPoint Presentation</vt:lpstr>
      <vt:lpstr>Novel CFTR Variants </vt:lpstr>
      <vt:lpstr>Case</vt:lpstr>
      <vt:lpstr>First clinic visit </vt:lpstr>
      <vt:lpstr>Follow up </vt:lpstr>
      <vt:lpstr>PowerPoint Presentation</vt:lpstr>
      <vt:lpstr>PowerPoint Presentation</vt:lpstr>
    </vt:vector>
  </TitlesOfParts>
  <Company>UAMS Media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Samah Awad</dc:creator>
  <cp:keywords>Blue on White</cp:keywords>
  <cp:lastModifiedBy>Samah Awad</cp:lastModifiedBy>
  <cp:revision>91</cp:revision>
  <dcterms:created xsi:type="dcterms:W3CDTF">2019-03-12T00:35:03Z</dcterms:created>
  <dcterms:modified xsi:type="dcterms:W3CDTF">2019-03-22T06:47:54Z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0x01010048843957AE3278409D6B09240ACDDD5C</vt:lpwstr>
  </property>
  <property fmtid="{D5CDD505-2E9C-101B-9397-08002B2CF9AE}" pid="3" name="_dlc_DocIdItemGuid">
    <vt:lpwstr>0b2e0a26-0e66-4b2f-9556-ad8717e4d60e</vt:lpwstr>
  </property>
</Properties>
</file>