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0"/>
  </p:notesMasterIdLst>
  <p:sldIdLst>
    <p:sldId id="257" r:id="rId3"/>
    <p:sldId id="266" r:id="rId4"/>
    <p:sldId id="263" r:id="rId5"/>
    <p:sldId id="267" r:id="rId6"/>
    <p:sldId id="261" r:id="rId7"/>
    <p:sldId id="269" r:id="rId8"/>
    <p:sldId id="275" r:id="rId9"/>
    <p:sldId id="277" r:id="rId10"/>
    <p:sldId id="273" r:id="rId11"/>
    <p:sldId id="274" r:id="rId12"/>
    <p:sldId id="268" r:id="rId13"/>
    <p:sldId id="270" r:id="rId14"/>
    <p:sldId id="285" r:id="rId15"/>
    <p:sldId id="271" r:id="rId16"/>
    <p:sldId id="272" r:id="rId17"/>
    <p:sldId id="276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90" autoAdjust="0"/>
  </p:normalViewPr>
  <p:slideViewPr>
    <p:cSldViewPr>
      <p:cViewPr varScale="1">
        <p:scale>
          <a:sx n="75" d="100"/>
          <a:sy n="75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31AD9-242E-4422-8D53-0E01B949C8B7}" type="datetimeFigureOut">
              <a:rPr lang="en-US" smtClean="0"/>
              <a:t>18/03/2018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960F4-DECF-4298-A2BE-93766C7F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4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4E086-5336-4D28-B4DE-2CF7297EE37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</a:rPr>
              <a:t>Biofilm-grown 2 to 4-times more </a:t>
            </a:r>
            <a:r>
              <a:rPr lang="en-US" altLang="en-US" dirty="0" err="1" smtClean="0">
                <a:solidFill>
                  <a:schemeClr val="tx1"/>
                </a:solidFill>
                <a:latin typeface="Arial" pitchFamily="34" charset="0"/>
              </a:rPr>
              <a:t>Cl</a:t>
            </a: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</a:rPr>
              <a:t>-resistant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960F4-DECF-4298-A2BE-93766C7F86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70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826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826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826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826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2D779BB-CDC5-46F7-9A63-AF1CE3E76784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14" name="Notes Placeholder 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16" tIns="44807" rIns="89616" bIns="44807"/>
          <a:lstStyle/>
          <a:p>
            <a:pPr marL="114300" eaLnBrk="1" hangingPunct="1"/>
            <a:r>
              <a:rPr lang="en-US" altLang="en-US" sz="13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Several sources of exposure to waterborne pathogens exist in the healthcare environment: direct contact with water streams, aerosols from showers and faucets, ice from ice machines, and rinsing of improperly processed medical devices.</a:t>
            </a:r>
          </a:p>
          <a:p>
            <a:pPr marL="114300"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960F4-DECF-4298-A2BE-93766C7F86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42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Historically, case rate (MAC) estimated between 0.9 and 4.6 per 100,000 </a:t>
            </a:r>
          </a:p>
          <a:p>
            <a:r>
              <a:rPr lang="en-US" dirty="0" smtClean="0"/>
              <a:t>Ontario: ’97-’99 - 6.3/100k to  ’01-’03  9.3/100k</a:t>
            </a:r>
          </a:p>
          <a:p>
            <a:r>
              <a:rPr lang="en-US" dirty="0" smtClean="0"/>
              <a:t>( U.S. TB case rate 2004 4.9 / 100,000)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960F4-DECF-4298-A2BE-93766C7F86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55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he </a:t>
            </a:r>
            <a:r>
              <a:rPr lang="en-US" dirty="0" err="1" smtClean="0"/>
              <a:t>Bellevuemycobacteriology</a:t>
            </a:r>
            <a:r>
              <a:rPr lang="en-US" dirty="0" smtClean="0"/>
              <a:t> laboratory changed the culture medium from </a:t>
            </a:r>
            <a:r>
              <a:rPr lang="en-US" dirty="0" err="1" smtClean="0"/>
              <a:t>solidLowenstein</a:t>
            </a:r>
            <a:r>
              <a:rPr lang="en-US" dirty="0" smtClean="0"/>
              <a:t>-Jensen medium (used from 1975 to 1990) to the </a:t>
            </a:r>
            <a:r>
              <a:rPr lang="en-US" dirty="0" err="1" smtClean="0"/>
              <a:t>Septi-CheckAFB</a:t>
            </a:r>
            <a:r>
              <a:rPr lang="en-US" dirty="0" smtClean="0"/>
              <a:t> System (Becton-Dickinson; Glencoe, MD; used from 1991 to 1994), </a:t>
            </a:r>
            <a:r>
              <a:rPr lang="en-US" dirty="0" err="1" smtClean="0"/>
              <a:t>tothe</a:t>
            </a:r>
            <a:r>
              <a:rPr lang="en-US" dirty="0" smtClean="0"/>
              <a:t> Mycobacteria Growth Indication Tube (MGIT; Becton-Dickinson; </a:t>
            </a:r>
            <a:r>
              <a:rPr lang="en-US" dirty="0" err="1" smtClean="0"/>
              <a:t>usedfrom</a:t>
            </a:r>
            <a:r>
              <a:rPr lang="en-US" dirty="0" smtClean="0"/>
              <a:t> 1995 to 1998)</a:t>
            </a:r>
          </a:p>
          <a:p>
            <a:r>
              <a:rPr lang="en-US" dirty="0" err="1" smtClean="0"/>
              <a:t>Werecovered</a:t>
            </a:r>
            <a:r>
              <a:rPr lang="en-US" dirty="0" smtClean="0"/>
              <a:t> 29 M </a:t>
            </a:r>
            <a:r>
              <a:rPr lang="en-US" dirty="0" err="1" smtClean="0"/>
              <a:t>xenopi</a:t>
            </a:r>
            <a:r>
              <a:rPr lang="en-US" dirty="0" smtClean="0"/>
              <a:t> isolates from 1975 to 1990, 12isolates from 1991 to 1994, and 381 isolates from 1995 to 1998. </a:t>
            </a:r>
            <a:r>
              <a:rPr lang="en-US" dirty="0" err="1" smtClean="0"/>
              <a:t>Wesubsequently</a:t>
            </a:r>
            <a:r>
              <a:rPr lang="en-US" dirty="0" smtClean="0"/>
              <a:t> identified and reviewed the medical records of all 81patients who were culture positive for M </a:t>
            </a:r>
            <a:r>
              <a:rPr lang="en-US" dirty="0" err="1" smtClean="0"/>
              <a:t>xenopi</a:t>
            </a:r>
            <a:r>
              <a:rPr lang="en-US" dirty="0" smtClean="0"/>
              <a:t> from1975 to 1994 (period 1), and 46 patients who had two or more </a:t>
            </a:r>
            <a:r>
              <a:rPr lang="en-US" dirty="0" err="1" smtClean="0"/>
              <a:t>isolatesculture</a:t>
            </a:r>
            <a:r>
              <a:rPr lang="en-US" dirty="0" smtClean="0"/>
              <a:t> positive for M </a:t>
            </a:r>
            <a:r>
              <a:rPr lang="en-US" dirty="0" err="1" smtClean="0"/>
              <a:t>xenopi</a:t>
            </a:r>
            <a:r>
              <a:rPr lang="en-US" dirty="0" smtClean="0"/>
              <a:t> from 1995 to 1998 (period2). For period 1, 75% of the subjects were male, 80% were </a:t>
            </a:r>
            <a:r>
              <a:rPr lang="en-US" dirty="0" err="1" smtClean="0"/>
              <a:t>minority,and</a:t>
            </a:r>
            <a:r>
              <a:rPr lang="en-US" dirty="0" smtClean="0"/>
              <a:t> at least 43% were HIV positive. Only one patient had </a:t>
            </a:r>
            <a:r>
              <a:rPr lang="en-US" dirty="0" err="1" smtClean="0"/>
              <a:t>clinicalM</a:t>
            </a:r>
            <a:r>
              <a:rPr lang="en-US" dirty="0" smtClean="0"/>
              <a:t> </a:t>
            </a:r>
            <a:r>
              <a:rPr lang="en-US" dirty="0" err="1" smtClean="0"/>
              <a:t>xenopi</a:t>
            </a:r>
            <a:r>
              <a:rPr lang="en-US" dirty="0" smtClean="0"/>
              <a:t> lung disease during this period. For period 2,79% of the subjects were male, 83% were minority, and at least 58%were HIV positive; two additional patients were identified who </a:t>
            </a:r>
            <a:r>
              <a:rPr lang="en-US" dirty="0" err="1" smtClean="0"/>
              <a:t>hadclinical</a:t>
            </a:r>
            <a:r>
              <a:rPr lang="en-US" dirty="0" smtClean="0"/>
              <a:t> M </a:t>
            </a:r>
            <a:r>
              <a:rPr lang="en-US" dirty="0" err="1" smtClean="0"/>
              <a:t>xenopi</a:t>
            </a:r>
            <a:r>
              <a:rPr lang="en-US" dirty="0" smtClean="0"/>
              <a:t> lung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960F4-DECF-4298-A2BE-93766C7F86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75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960F4-DECF-4298-A2BE-93766C7F86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8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Patients with PNTM infection are taller and leaner than control subjects, with high rates of scoliosis, </a:t>
            </a:r>
            <a:r>
              <a:rPr lang="en-US" dirty="0" err="1" smtClean="0"/>
              <a:t>pectus</a:t>
            </a:r>
            <a:r>
              <a:rPr lang="en-US" dirty="0" smtClean="0"/>
              <a:t> </a:t>
            </a:r>
            <a:r>
              <a:rPr lang="en-US" dirty="0" err="1" smtClean="0"/>
              <a:t>excavatum,mitral</a:t>
            </a:r>
            <a:r>
              <a:rPr lang="en-US" dirty="0" smtClean="0"/>
              <a:t> valve prolapse, and cystic fibrosis </a:t>
            </a:r>
            <a:r>
              <a:rPr lang="en-US" dirty="0" err="1" smtClean="0"/>
              <a:t>transmembrane</a:t>
            </a:r>
            <a:r>
              <a:rPr lang="en-US" dirty="0" smtClean="0"/>
              <a:t> </a:t>
            </a:r>
            <a:r>
              <a:rPr lang="en-US" dirty="0" err="1" smtClean="0"/>
              <a:t>conduc-tance</a:t>
            </a:r>
            <a:r>
              <a:rPr lang="en-US" dirty="0" smtClean="0"/>
              <a:t> regulator mutations, but without recognized immune defects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960F4-DECF-4298-A2BE-93766C7F86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7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F493-9D39-4FD3-A4BE-9D64328AE122}" type="datetimeFigureOut">
              <a:rPr lang="en-US" smtClean="0"/>
              <a:t>18/03/2018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18BA-63BA-4A9B-8FAC-182E13DC2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8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F493-9D39-4FD3-A4BE-9D64328AE122}" type="datetimeFigureOut">
              <a:rPr lang="en-US" smtClean="0"/>
              <a:t>18/03/2018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18BA-63BA-4A9B-8FAC-182E13DC2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1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F493-9D39-4FD3-A4BE-9D64328AE122}" type="datetimeFigureOut">
              <a:rPr lang="en-US" smtClean="0"/>
              <a:t>18/03/2018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18BA-63BA-4A9B-8FAC-182E13DC2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73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all-Medical_NTM Logo-Bacteria-fa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" b="-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457200" y="673100"/>
            <a:ext cx="8242300" cy="56769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4242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h_medic_regmar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33350"/>
            <a:ext cx="21209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0" y="6643688"/>
            <a:ext cx="188118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8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© 2014, PALL Medical</a:t>
            </a:r>
            <a:r>
              <a:rPr lang="de-DE" altLang="en-US" sz="8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13-8614b US</a:t>
            </a:r>
            <a:endParaRPr lang="de-DE" altLang="en-US" sz="800" smtClean="0">
              <a:solidFill>
                <a:srgbClr val="CDE9EB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</p:txBody>
      </p:sp>
      <p:pic>
        <p:nvPicPr>
          <p:cNvPr id="8" name="Picture 3" descr="Pall-Medical_NTM Logo-Bacteria-fad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" b="-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57200" y="673100"/>
            <a:ext cx="8242300" cy="56769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Picture 9" descr="Pall-Medical_NTM Logo_Purp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317500"/>
            <a:ext cx="5067300" cy="1492250"/>
          </a:xfrm>
          <a:prstGeom prst="rect">
            <a:avLst/>
          </a:prstGeom>
          <a:noFill/>
          <a:ln>
            <a:noFill/>
          </a:ln>
          <a:effectLst>
            <a:outerShdw blurRad="63500" dist="114300" dir="2700000" algn="tl" rotWithShape="0">
              <a:srgbClr val="000000">
                <a:alpha val="3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2416175"/>
            <a:ext cx="8242300" cy="14700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4800" i="0">
                <a:solidFill>
                  <a:srgbClr val="500E58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508500"/>
            <a:ext cx="6400800" cy="1511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97905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all-Medical_NTM Logo-Bacteria-fa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69"/>
          <a:stretch>
            <a:fillRect/>
          </a:stretch>
        </p:blipFill>
        <p:spPr bwMode="auto">
          <a:xfrm>
            <a:off x="0" y="0"/>
            <a:ext cx="914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all-Medical_NTM Logo_Purp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59538"/>
            <a:ext cx="889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500E58"/>
              </a:solidFill>
              <a:latin typeface="Arial Black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0E58"/>
              </a:buClr>
              <a:buFont typeface="Times" charset="0"/>
              <a:buChar char="•"/>
              <a:defRPr sz="24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0E58"/>
              </a:buClr>
              <a:buFont typeface="Times" charset="0"/>
              <a:buChar char="•"/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0E58"/>
              </a:buClr>
              <a:buFont typeface="Times" charset="0"/>
              <a:buChar char="•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0E58"/>
              </a:buClr>
              <a:buFont typeface="Times" charset="0"/>
              <a:buChar char="•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00E58"/>
              </a:buClr>
              <a:buFont typeface="Times" charset="0"/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>
                <a:solidFill>
                  <a:schemeClr val="bg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Click to edit Master text styles</a:t>
            </a:r>
          </a:p>
          <a:p>
            <a:pPr lvl="1">
              <a:buFont typeface="Arial" panose="020B0604020202020204" pitchFamily="34" charset="0"/>
              <a:buChar char="‒"/>
              <a:defRPr/>
            </a:pP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Second level</a:t>
            </a:r>
          </a:p>
          <a:p>
            <a:pPr lvl="2">
              <a:defRPr/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Third level</a:t>
            </a:r>
          </a:p>
          <a:p>
            <a:pPr lvl="3">
              <a:buFont typeface="Arial" panose="020B0604020202020204" pitchFamily="34" charset="0"/>
              <a:buChar char="‒"/>
              <a:defRPr/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Fourth level</a:t>
            </a:r>
          </a:p>
          <a:p>
            <a:pPr lvl="4">
              <a:buFont typeface="Arial" panose="020B0604020202020204" pitchFamily="34" charset="0"/>
              <a:buChar char="»"/>
              <a:defRPr/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Fifth level</a:t>
            </a:r>
          </a:p>
          <a:p>
            <a:pPr lvl="4">
              <a:defRPr/>
            </a:pPr>
            <a:r>
              <a:rPr lang="en-US" kern="0" dirty="0" smtClean="0">
                <a:solidFill>
                  <a:sysClr val="window" lastClr="FFFFFF"/>
                </a:solidFill>
                <a:cs typeface="Arial" pitchFamily="34" charset="0"/>
              </a:rPr>
              <a:t>level</a:t>
            </a:r>
            <a:endParaRPr lang="en-US" kern="0" dirty="0">
              <a:solidFill>
                <a:sysClr val="window" lastClr="FFFFFF"/>
              </a:solidFill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66100" y="6492875"/>
            <a:ext cx="5207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173E75-9FE9-4E4D-AD58-84D8D82DC014}" type="slidenum">
              <a:rPr lang="en-US" altLang="en-US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3732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all-Medical_NTM Logo-Bacteria-fa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" b="-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457200" y="673100"/>
            <a:ext cx="8242300" cy="56769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28814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2A40BB-6852-46E2-B309-3BFAD582C22F}" type="datetimeFigureOut">
              <a:rPr lang="en-US" altLang="en-US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18/03/2018</a:t>
            </a:fld>
            <a:endParaRPr lang="en-US" altLang="en-US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7016FB-6473-4528-B62D-84F91D730B92}" type="slidenum">
              <a:rPr lang="en-US" altLang="en-US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11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>
          <a:xfrm>
            <a:off x="7019925" y="288925"/>
            <a:ext cx="1960563" cy="331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© 2008 PALL V 03/08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4456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10541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94049"/>
      </p:ext>
    </p:extLst>
  </p:cSld>
  <p:clrMapOvr>
    <a:masterClrMapping/>
  </p:clrMapOvr>
  <p:transition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alt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106363" y="6643688"/>
            <a:ext cx="1693862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8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© 2015, PALL Medical</a:t>
            </a:r>
            <a:endParaRPr lang="de-DE" altLang="en-US" sz="800" smtClean="0">
              <a:solidFill>
                <a:srgbClr val="CDE9EB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</p:txBody>
      </p:sp>
      <p:cxnSp>
        <p:nvCxnSpPr>
          <p:cNvPr id="3" name="Gerade Verbindung 5"/>
          <p:cNvCxnSpPr>
            <a:cxnSpLocks noChangeShapeType="1"/>
          </p:cNvCxnSpPr>
          <p:nvPr userDrawn="1"/>
        </p:nvCxnSpPr>
        <p:spPr bwMode="auto">
          <a:xfrm>
            <a:off x="-41275" y="6556375"/>
            <a:ext cx="9283700" cy="0"/>
          </a:xfrm>
          <a:prstGeom prst="line">
            <a:avLst/>
          </a:prstGeom>
          <a:noFill/>
          <a:ln w="6350">
            <a:solidFill>
              <a:schemeClr val="accent1">
                <a:alpha val="5215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4393597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F493-9D39-4FD3-A4BE-9D64328AE122}" type="datetimeFigureOut">
              <a:rPr lang="en-US" smtClean="0"/>
              <a:t>18/03/2018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18BA-63BA-4A9B-8FAC-182E13DC2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4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F493-9D39-4FD3-A4BE-9D64328AE122}" type="datetimeFigureOut">
              <a:rPr lang="en-US" smtClean="0"/>
              <a:t>18/03/2018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18BA-63BA-4A9B-8FAC-182E13DC2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7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F493-9D39-4FD3-A4BE-9D64328AE122}" type="datetimeFigureOut">
              <a:rPr lang="en-US" smtClean="0"/>
              <a:t>18/03/2018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18BA-63BA-4A9B-8FAC-182E13DC2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F493-9D39-4FD3-A4BE-9D64328AE122}" type="datetimeFigureOut">
              <a:rPr lang="en-US" smtClean="0"/>
              <a:t>18/03/2018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18BA-63BA-4A9B-8FAC-182E13DC2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9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F493-9D39-4FD3-A4BE-9D64328AE122}" type="datetimeFigureOut">
              <a:rPr lang="en-US" smtClean="0"/>
              <a:t>18/03/2018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18BA-63BA-4A9B-8FAC-182E13DC2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8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F493-9D39-4FD3-A4BE-9D64328AE122}" type="datetimeFigureOut">
              <a:rPr lang="en-US" smtClean="0"/>
              <a:t>18/03/2018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18BA-63BA-4A9B-8FAC-182E13DC2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2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F493-9D39-4FD3-A4BE-9D64328AE122}" type="datetimeFigureOut">
              <a:rPr lang="en-US" smtClean="0"/>
              <a:t>18/03/2018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18BA-63BA-4A9B-8FAC-182E13DC2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4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F493-9D39-4FD3-A4BE-9D64328AE122}" type="datetimeFigureOut">
              <a:rPr lang="en-US" smtClean="0"/>
              <a:t>18/03/2018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18BA-63BA-4A9B-8FAC-182E13DC2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0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CF493-9D39-4FD3-A4BE-9D64328AE122}" type="datetimeFigureOut">
              <a:rPr lang="en-US" smtClean="0"/>
              <a:t>18/03/2018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18BA-63BA-4A9B-8FAC-182E13DC2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42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bg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bg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bg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bg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5057"/>
            <a:ext cx="9144000" cy="1828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C00000"/>
                </a:solidFill>
                <a:latin typeface="Garamond" pitchFamily="18" charset="0"/>
              </a:rPr>
              <a:t>Non-</a:t>
            </a:r>
            <a:r>
              <a:rPr lang="en-US" sz="4800" b="1" dirty="0" err="1" smtClean="0">
                <a:solidFill>
                  <a:srgbClr val="C00000"/>
                </a:solidFill>
                <a:latin typeface="Garamond" pitchFamily="18" charset="0"/>
              </a:rPr>
              <a:t>Tuberculous</a:t>
            </a:r>
            <a:r>
              <a:rPr lang="en-US" sz="4800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Garamond" pitchFamily="18" charset="0"/>
              </a:rPr>
              <a:t>Mycobacteria</a:t>
            </a:r>
            <a:br>
              <a:rPr lang="en-US" sz="4800" b="1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Garamond" pitchFamily="18" charset="0"/>
              </a:rPr>
              <a:t>Not That Guilty !!</a:t>
            </a:r>
            <a:endParaRPr lang="en-US" sz="3200" b="1" dirty="0" smtClean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662601"/>
            <a:ext cx="7696200" cy="1981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US" sz="20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Garamond" pitchFamily="18" charset="0"/>
              </a:rPr>
              <a:t>Yazan Said, ABP,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Garamond" pitchFamily="18" charset="0"/>
              </a:rPr>
              <a:t>ABAI</a:t>
            </a:r>
          </a:p>
          <a:p>
            <a:pPr eaLnBrk="1" hangingPunct="1">
              <a:defRPr/>
            </a:pPr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  <a:latin typeface="Garamond" pitchFamily="18" charset="0"/>
              </a:rPr>
              <a:t>Jordan</a:t>
            </a:r>
            <a:endParaRPr lang="en-US" sz="2600" b="1" dirty="0" smtClean="0">
              <a:solidFill>
                <a:schemeClr val="bg2">
                  <a:lumMod val="10000"/>
                </a:schemeClr>
              </a:solidFill>
              <a:latin typeface="Garamond" pitchFamily="18" charset="0"/>
            </a:endParaRPr>
          </a:p>
          <a:p>
            <a:pPr eaLnBrk="1" hangingPunct="1">
              <a:defRPr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Garamond" pitchFamily="18" charset="0"/>
              </a:rPr>
              <a:t>Consultant, Allergy/Immunology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Garamond" pitchFamily="18" charset="0"/>
              </a:rPr>
              <a:t>and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Garamond" pitchFamily="18" charset="0"/>
              </a:rPr>
              <a:t>Pediatric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Garamond" pitchFamily="18" charset="0"/>
              </a:rPr>
              <a:t>Pulmonology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Garamond" pitchFamily="18" charset="0"/>
              </a:rPr>
              <a:t>King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Garamond" pitchFamily="18" charset="0"/>
              </a:rPr>
              <a:t>Fahad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Garamond" pitchFamily="18" charset="0"/>
              </a:rPr>
              <a:t> Specialist Hospital-Dammam, Saudi Arabia</a:t>
            </a:r>
            <a:endParaRPr lang="en-US" sz="2000" b="1" dirty="0" smtClean="0">
              <a:solidFill>
                <a:schemeClr val="bg2">
                  <a:lumMod val="10000"/>
                </a:schemeClr>
              </a:solidFill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4267200"/>
            <a:ext cx="2231571" cy="149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3505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4044950" cy="264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743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676401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Because NTM exists naturally in </a:t>
            </a:r>
            <a:r>
              <a:rPr lang="en-US" dirty="0" smtClean="0"/>
              <a:t>the environment</a:t>
            </a:r>
            <a:r>
              <a:rPr lang="en-US" dirty="0"/>
              <a:t>, </a:t>
            </a:r>
            <a:r>
              <a:rPr lang="en-US" dirty="0" smtClean="0"/>
              <a:t>isolation of </a:t>
            </a:r>
            <a:r>
              <a:rPr lang="en-US" dirty="0"/>
              <a:t>NTM from a </a:t>
            </a:r>
            <a:r>
              <a:rPr lang="en-US" dirty="0" err="1"/>
              <a:t>nonsterile</a:t>
            </a:r>
            <a:r>
              <a:rPr lang="en-US" dirty="0"/>
              <a:t> respiratory specimen does </a:t>
            </a:r>
            <a:r>
              <a:rPr lang="en-US" dirty="0" smtClean="0"/>
              <a:t>not mean </a:t>
            </a:r>
            <a:r>
              <a:rPr lang="en-US" dirty="0"/>
              <a:t>they are causative organisms of lung </a:t>
            </a:r>
            <a:r>
              <a:rPr lang="en-US" dirty="0" smtClean="0"/>
              <a:t>disease</a:t>
            </a:r>
          </a:p>
          <a:p>
            <a:endParaRPr lang="en-US" dirty="0"/>
          </a:p>
          <a:p>
            <a:r>
              <a:rPr lang="en-US" dirty="0" smtClean="0"/>
              <a:t>Diagnosis of </a:t>
            </a:r>
            <a:r>
              <a:rPr lang="en-US" dirty="0"/>
              <a:t>NTM lung disease requires the clinician to integrate clinical,</a:t>
            </a:r>
          </a:p>
          <a:p>
            <a:r>
              <a:rPr lang="en-US" dirty="0"/>
              <a:t>radiographic, and microbiological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3581400"/>
            <a:ext cx="6946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van </a:t>
            </a:r>
            <a:r>
              <a:rPr lang="en-US" sz="1400" dirty="0" err="1"/>
              <a:t>Ingen</a:t>
            </a:r>
            <a:r>
              <a:rPr lang="en-US" sz="1400" dirty="0"/>
              <a:t> J. Microbiological diagnosis of </a:t>
            </a:r>
            <a:r>
              <a:rPr lang="en-US" sz="1400" dirty="0" smtClean="0"/>
              <a:t>NTM pulmonary </a:t>
            </a:r>
            <a:r>
              <a:rPr lang="en-US" sz="1400" dirty="0"/>
              <a:t>disease. </a:t>
            </a:r>
            <a:r>
              <a:rPr lang="en-US" sz="1400" dirty="0" err="1"/>
              <a:t>Clin</a:t>
            </a:r>
            <a:r>
              <a:rPr lang="en-US" sz="1400" dirty="0"/>
              <a:t> Chest </a:t>
            </a:r>
            <a:r>
              <a:rPr lang="en-US" sz="1400" dirty="0" smtClean="0"/>
              <a:t>Med 2015;36:43-54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167664"/>
            <a:ext cx="793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Symptomatic </a:t>
            </a:r>
            <a:r>
              <a:rPr lang="en-US" dirty="0"/>
              <a:t>patients with </a:t>
            </a:r>
            <a:r>
              <a:rPr lang="en-US" dirty="0" smtClean="0"/>
              <a:t>compatible radiographic </a:t>
            </a:r>
            <a:r>
              <a:rPr lang="en-US" dirty="0"/>
              <a:t>findings should meet the microbiological </a:t>
            </a:r>
            <a:r>
              <a:rPr lang="en-US" dirty="0" smtClean="0"/>
              <a:t>criteria to </a:t>
            </a:r>
            <a:r>
              <a:rPr lang="en-US" dirty="0"/>
              <a:t>establish a diagnosis of NTM lung disease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1750" y="50546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Griffith DE, et al. An official ATS/IDSA </a:t>
            </a:r>
            <a:r>
              <a:rPr lang="en-US" sz="1200" dirty="0" smtClean="0"/>
              <a:t>statement: diagnosis, treatment</a:t>
            </a:r>
            <a:r>
              <a:rPr lang="en-US" sz="1200" dirty="0"/>
              <a:t>, and prevention of </a:t>
            </a:r>
            <a:r>
              <a:rPr lang="en-US" sz="1200" dirty="0" smtClean="0"/>
              <a:t>NTM diseases</a:t>
            </a:r>
            <a:r>
              <a:rPr lang="en-US" sz="1200" dirty="0"/>
              <a:t>. </a:t>
            </a:r>
            <a:endParaRPr lang="en-US" sz="1200" dirty="0" smtClean="0"/>
          </a:p>
          <a:p>
            <a:r>
              <a:rPr lang="en-US" sz="1200" dirty="0" smtClean="0"/>
              <a:t>Am </a:t>
            </a:r>
            <a:r>
              <a:rPr lang="en-US" sz="1200" dirty="0"/>
              <a:t>J </a:t>
            </a:r>
            <a:r>
              <a:rPr lang="en-US" sz="1200" dirty="0" err="1"/>
              <a:t>Respir</a:t>
            </a:r>
            <a:r>
              <a:rPr lang="en-US" sz="1200" dirty="0"/>
              <a:t> </a:t>
            </a:r>
            <a:r>
              <a:rPr lang="en-US" sz="1200" dirty="0" err="1"/>
              <a:t>Crit</a:t>
            </a:r>
            <a:r>
              <a:rPr lang="en-US" sz="1200" dirty="0"/>
              <a:t> Care Med 2007;175:367-416.</a:t>
            </a:r>
          </a:p>
        </p:txBody>
      </p:sp>
    </p:spTree>
    <p:extLst>
      <p:ext uri="{BB962C8B-B14F-4D97-AF65-F5344CB8AC3E}">
        <p14:creationId xmlns:p14="http://schemas.microsoft.com/office/powerpoint/2010/main" val="17579634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NTM lung disease</a:t>
            </a:r>
            <a:endParaRPr lang="en-US" sz="4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286000"/>
            <a:ext cx="739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 smtClean="0"/>
              <a:t>-Historically: not </a:t>
            </a:r>
            <a:r>
              <a:rPr lang="en-US" dirty="0"/>
              <a:t>reportable disease </a:t>
            </a:r>
            <a:r>
              <a:rPr lang="en-US" dirty="0" smtClean="0"/>
              <a:t>– </a:t>
            </a:r>
          </a:p>
          <a:p>
            <a:r>
              <a:rPr lang="en-US" dirty="0" smtClean="0"/>
              <a:t>-Increased </a:t>
            </a:r>
            <a:r>
              <a:rPr lang="en-US" dirty="0"/>
              <a:t>prevalence not well </a:t>
            </a:r>
            <a:r>
              <a:rPr lang="en-US" dirty="0" smtClean="0"/>
              <a:t>characterized</a:t>
            </a:r>
          </a:p>
          <a:p>
            <a:r>
              <a:rPr lang="en-US" dirty="0" smtClean="0"/>
              <a:t>-Disease </a:t>
            </a:r>
            <a:r>
              <a:rPr lang="en-US" dirty="0"/>
              <a:t>duration for TB is 8 months and for pulmonary NTM </a:t>
            </a:r>
            <a:r>
              <a:rPr lang="en-US" dirty="0" smtClean="0"/>
              <a:t>4-10yrs </a:t>
            </a:r>
          </a:p>
          <a:p>
            <a:r>
              <a:rPr lang="en-US" dirty="0" smtClean="0"/>
              <a:t>-Burden </a:t>
            </a:r>
            <a:r>
              <a:rPr lang="en-US" dirty="0"/>
              <a:t>of </a:t>
            </a:r>
            <a:r>
              <a:rPr lang="en-US" dirty="0" smtClean="0"/>
              <a:t>TB </a:t>
            </a:r>
            <a:r>
              <a:rPr lang="en-US" dirty="0"/>
              <a:t>expected to steadily decline in industrialized </a:t>
            </a:r>
            <a:r>
              <a:rPr lang="en-US" dirty="0" smtClean="0"/>
              <a:t>countries with </a:t>
            </a:r>
            <a:r>
              <a:rPr lang="en-US" dirty="0"/>
              <a:t>mature TB </a:t>
            </a:r>
            <a:r>
              <a:rPr lang="en-US" dirty="0" smtClean="0"/>
              <a:t>programs. By </a:t>
            </a:r>
            <a:r>
              <a:rPr lang="en-US" dirty="0"/>
              <a:t>contrast, the prevalence of NTM disease may be expected to steadily </a:t>
            </a:r>
            <a:r>
              <a:rPr lang="en-US" dirty="0" smtClean="0"/>
              <a:t>increase</a:t>
            </a:r>
          </a:p>
          <a:p>
            <a:r>
              <a:rPr lang="en-US" dirty="0"/>
              <a:t> </a:t>
            </a:r>
            <a:r>
              <a:rPr lang="en-US" dirty="0" smtClean="0"/>
              <a:t>    1979-80 </a:t>
            </a:r>
            <a:r>
              <a:rPr lang="en-US" dirty="0"/>
              <a:t>: NTM 1/3 of all </a:t>
            </a:r>
            <a:r>
              <a:rPr lang="en-US" dirty="0" err="1"/>
              <a:t>mycobact</a:t>
            </a:r>
            <a:r>
              <a:rPr lang="en-US" dirty="0"/>
              <a:t> isolates</a:t>
            </a:r>
          </a:p>
          <a:p>
            <a:r>
              <a:rPr lang="en-US" dirty="0"/>
              <a:t>  </a:t>
            </a:r>
            <a:r>
              <a:rPr lang="en-US" dirty="0" smtClean="0"/>
              <a:t>   1990-91 </a:t>
            </a:r>
            <a:r>
              <a:rPr lang="en-US" dirty="0"/>
              <a:t>: NTM 3/4 of all </a:t>
            </a:r>
            <a:r>
              <a:rPr lang="en-US" dirty="0" err="1"/>
              <a:t>mycobact</a:t>
            </a:r>
            <a:r>
              <a:rPr lang="en-US" dirty="0"/>
              <a:t> isolates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27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sz="28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Nontuberculous</a:t>
            </a:r>
            <a:r>
              <a:rPr kumimoji="1" lang="en-US" alt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 Mycobacterial Lung </a:t>
            </a:r>
            <a:r>
              <a:rPr kumimoji="1" lang="en-US" alt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Disease</a:t>
            </a:r>
            <a:r>
              <a:rPr kumimoji="1" lang="en-US" alt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/>
            </a:r>
            <a:br>
              <a:rPr kumimoji="1" lang="en-US" alt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ATS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Diagnostic Criteria</a:t>
            </a:r>
            <a:r>
              <a:rPr kumimoji="1" lang="en-US" alt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/>
            </a:r>
            <a:br>
              <a:rPr kumimoji="1" lang="en-US" altLang="en-US" b="1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endParaRPr lang="en-US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997839"/>
            <a:ext cx="739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-Originally </a:t>
            </a:r>
            <a:r>
              <a:rPr lang="en-US" dirty="0"/>
              <a:t>published in 1997; revised </a:t>
            </a:r>
            <a:r>
              <a:rPr lang="en-US" dirty="0" smtClean="0"/>
              <a:t>2007</a:t>
            </a:r>
          </a:p>
          <a:p>
            <a:endParaRPr lang="en-US" dirty="0"/>
          </a:p>
          <a:p>
            <a:r>
              <a:rPr lang="en-US" dirty="0" smtClean="0"/>
              <a:t>-Critical </a:t>
            </a:r>
            <a:r>
              <a:rPr lang="en-US" dirty="0"/>
              <a:t>issue: </a:t>
            </a:r>
            <a:endParaRPr lang="en-US" dirty="0" smtClean="0"/>
          </a:p>
          <a:p>
            <a:r>
              <a:rPr lang="en-US" dirty="0" smtClean="0"/>
              <a:t>  Since </a:t>
            </a:r>
            <a:r>
              <a:rPr lang="en-US" dirty="0"/>
              <a:t>the NTM are widespread in the environment, a single isolation </a:t>
            </a:r>
            <a:r>
              <a:rPr lang="en-US" dirty="0" smtClean="0"/>
              <a:t>   is </a:t>
            </a:r>
            <a:r>
              <a:rPr lang="en-US" dirty="0"/>
              <a:t>usually NOT sufficient for diagnosis/initiation of therapy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-General </a:t>
            </a:r>
            <a:r>
              <a:rPr lang="en-US" dirty="0"/>
              <a:t>guidelines for the typical NTMs (MAC., </a:t>
            </a:r>
            <a:r>
              <a:rPr lang="en-US" dirty="0" err="1" smtClean="0"/>
              <a:t>M.abscessus</a:t>
            </a:r>
            <a:r>
              <a:rPr lang="en-US" dirty="0"/>
              <a:t>) </a:t>
            </a:r>
          </a:p>
          <a:p>
            <a:r>
              <a:rPr lang="en-US" dirty="0" smtClean="0"/>
              <a:t>a)  2 </a:t>
            </a:r>
            <a:r>
              <a:rPr lang="en-US" dirty="0"/>
              <a:t>or more (+) cultures</a:t>
            </a:r>
          </a:p>
          <a:p>
            <a:r>
              <a:rPr lang="en-US" dirty="0" smtClean="0"/>
              <a:t>b)  or </a:t>
            </a:r>
            <a:r>
              <a:rPr lang="en-US" dirty="0"/>
              <a:t>a (+) smear and (+) culture</a:t>
            </a:r>
          </a:p>
          <a:p>
            <a:r>
              <a:rPr lang="en-US" dirty="0" smtClean="0"/>
              <a:t>c)  or </a:t>
            </a:r>
            <a:r>
              <a:rPr lang="en-US" dirty="0"/>
              <a:t>(+) </a:t>
            </a:r>
            <a:r>
              <a:rPr lang="en-US" dirty="0" err="1"/>
              <a:t>bronch</a:t>
            </a:r>
            <a:r>
              <a:rPr lang="en-US" dirty="0"/>
              <a:t> wash culture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7600" y="5116677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en-US" dirty="0">
                <a:latin typeface="Times New Roman" pitchFamily="18" charset="0"/>
              </a:rPr>
              <a:t> </a:t>
            </a:r>
            <a:r>
              <a:rPr lang="en-US" altLang="en-US" sz="1200" dirty="0">
                <a:latin typeface="Times New Roman" pitchFamily="18" charset="0"/>
              </a:rPr>
              <a:t>Am. J. </a:t>
            </a:r>
            <a:r>
              <a:rPr lang="en-US" altLang="en-US" sz="1200" dirty="0" err="1">
                <a:latin typeface="Times New Roman" pitchFamily="18" charset="0"/>
              </a:rPr>
              <a:t>Respir</a:t>
            </a:r>
            <a:r>
              <a:rPr lang="en-US" altLang="en-US" sz="1200" dirty="0">
                <a:latin typeface="Times New Roman" pitchFamily="18" charset="0"/>
              </a:rPr>
              <a:t>. Crit. Care Med. 175:367-416, 2007</a:t>
            </a:r>
            <a:endParaRPr kumimoji="1"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936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Increasing Incidence of </a:t>
            </a:r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M. </a:t>
            </a:r>
            <a:r>
              <a:rPr lang="en-US" sz="28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xenopi</a:t>
            </a: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 at Bellevue </a:t>
            </a:r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Hospital, NY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5390297"/>
            <a:ext cx="655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Vincent D et al, CHEST</a:t>
            </a:r>
            <a:r>
              <a:rPr lang="en-US" sz="1400" dirty="0"/>
              <a:t> </a:t>
            </a:r>
            <a:r>
              <a:rPr lang="en-US" sz="1400" dirty="0" smtClean="0"/>
              <a:t>Volume </a:t>
            </a:r>
            <a:r>
              <a:rPr lang="en-US" sz="1400" dirty="0"/>
              <a:t>118, Issue 5, Pages 1365-1370 (</a:t>
            </a:r>
            <a:r>
              <a:rPr lang="en-US" sz="1400" dirty="0" smtClean="0"/>
              <a:t>Nov. </a:t>
            </a:r>
            <a:r>
              <a:rPr lang="en-US" sz="1400" dirty="0"/>
              <a:t>2000)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2274838"/>
            <a:ext cx="670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The dramatic </a:t>
            </a:r>
            <a:r>
              <a:rPr lang="en-US" dirty="0"/>
              <a:t>increase in </a:t>
            </a:r>
            <a:r>
              <a:rPr lang="en-US" dirty="0" err="1" smtClean="0"/>
              <a:t>M.xenopi</a:t>
            </a:r>
            <a:r>
              <a:rPr lang="en-US" dirty="0" smtClean="0"/>
              <a:t> </a:t>
            </a:r>
            <a:r>
              <a:rPr lang="en-US" dirty="0"/>
              <a:t>isolates noted in our hospital was due to a </a:t>
            </a:r>
            <a:r>
              <a:rPr lang="en-US" dirty="0" smtClean="0"/>
              <a:t>more sensitive </a:t>
            </a:r>
            <a:r>
              <a:rPr lang="en-US" dirty="0"/>
              <a:t>laboratory isolation technique, rather than a true </a:t>
            </a:r>
            <a:r>
              <a:rPr lang="en-US" dirty="0" smtClean="0"/>
              <a:t>increase in </a:t>
            </a:r>
            <a:r>
              <a:rPr lang="en-US" dirty="0"/>
              <a:t>clinical disease. Other hospitals utilizing MGIT systems </a:t>
            </a:r>
            <a:r>
              <a:rPr lang="en-US" dirty="0" smtClean="0"/>
              <a:t>for mycobacterial </a:t>
            </a:r>
            <a:r>
              <a:rPr lang="en-US" dirty="0"/>
              <a:t>recovery should interpret positive </a:t>
            </a:r>
            <a:r>
              <a:rPr lang="en-US" dirty="0" err="1" smtClean="0"/>
              <a:t>M.xenopi</a:t>
            </a:r>
            <a:r>
              <a:rPr lang="en-US" dirty="0" smtClean="0"/>
              <a:t> </a:t>
            </a:r>
            <a:r>
              <a:rPr lang="en-US" dirty="0"/>
              <a:t>cultures with caution</a:t>
            </a:r>
          </a:p>
        </p:txBody>
      </p:sp>
    </p:spTree>
    <p:extLst>
      <p:ext uri="{BB962C8B-B14F-4D97-AF65-F5344CB8AC3E}">
        <p14:creationId xmlns:p14="http://schemas.microsoft.com/office/powerpoint/2010/main" val="22883921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Bystander?</a:t>
            </a:r>
            <a:endParaRPr lang="en-US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209800"/>
            <a:ext cx="7543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/>
              <a:t>-Positive culture </a:t>
            </a:r>
            <a:r>
              <a:rPr lang="en-US" altLang="en-US" dirty="0"/>
              <a:t>may represent colonization of the lower respiratory tract</a:t>
            </a:r>
          </a:p>
          <a:p>
            <a:r>
              <a:rPr lang="en-US" altLang="en-US" dirty="0" smtClean="0"/>
              <a:t>-</a:t>
            </a:r>
            <a:r>
              <a:rPr lang="en-US" altLang="en-US" dirty="0"/>
              <a:t>Some organisms are unlikely pathogens, </a:t>
            </a:r>
            <a:r>
              <a:rPr lang="en-US" altLang="en-US" dirty="0" err="1"/>
              <a:t>eg</a:t>
            </a:r>
            <a:r>
              <a:rPr lang="en-US" altLang="en-US" dirty="0"/>
              <a:t> </a:t>
            </a:r>
            <a:r>
              <a:rPr lang="en-US" altLang="en-US" dirty="0" err="1"/>
              <a:t>M.gordonae</a:t>
            </a:r>
            <a:endParaRPr lang="en-US" altLang="en-US" dirty="0"/>
          </a:p>
          <a:p>
            <a:r>
              <a:rPr lang="en-US" altLang="en-US" dirty="0" smtClean="0"/>
              <a:t>-CF </a:t>
            </a:r>
            <a:r>
              <a:rPr lang="en-US" altLang="en-US" dirty="0"/>
              <a:t>patients 13% positive culture </a:t>
            </a:r>
          </a:p>
          <a:p>
            <a:r>
              <a:rPr lang="en-US" altLang="en-US" dirty="0" smtClean="0"/>
              <a:t>-M. </a:t>
            </a:r>
            <a:r>
              <a:rPr lang="en-US" altLang="en-US" dirty="0" err="1" smtClean="0"/>
              <a:t>xenopi</a:t>
            </a:r>
            <a:r>
              <a:rPr lang="en-US" altLang="en-US" dirty="0"/>
              <a:t> frequently isolated from respiratory specimens from individuals infected with human immunodeficiency virus (HIV) and is often considered nonpathogenic</a:t>
            </a:r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sz="1400" dirty="0" smtClean="0"/>
              <a:t>			</a:t>
            </a:r>
            <a:r>
              <a:rPr lang="en-US" altLang="en-US" sz="1400" dirty="0" err="1" smtClean="0"/>
              <a:t>Jiva</a:t>
            </a:r>
            <a:r>
              <a:rPr lang="en-US" altLang="en-US" sz="1400" dirty="0" smtClean="0"/>
              <a:t> TM1 et al,, </a:t>
            </a:r>
            <a:r>
              <a:rPr lang="en-US" altLang="en-US" sz="1400" dirty="0" err="1" smtClean="0"/>
              <a:t>Clin</a:t>
            </a:r>
            <a:r>
              <a:rPr lang="en-US" altLang="en-US" sz="1400" dirty="0" smtClean="0"/>
              <a:t> Infect Dis. 1997 Feb;24(2):226-32.</a:t>
            </a:r>
            <a:endParaRPr lang="en-US" altLang="en-US" sz="1400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68877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Immunopathology</a:t>
            </a:r>
            <a:endParaRPr lang="en-US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905000"/>
            <a:ext cx="7327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- Patients with </a:t>
            </a:r>
            <a:r>
              <a:rPr lang="en-US" altLang="en-US" dirty="0" err="1" smtClean="0"/>
              <a:t>pulm.NTM</a:t>
            </a:r>
            <a:r>
              <a:rPr lang="en-US" altLang="en-US" dirty="0" smtClean="0"/>
              <a:t> </a:t>
            </a:r>
            <a:r>
              <a:rPr lang="en-US" altLang="en-US" dirty="0"/>
              <a:t>infection are taller and </a:t>
            </a:r>
            <a:r>
              <a:rPr lang="en-US" altLang="en-US" dirty="0" smtClean="0"/>
              <a:t>leaner, </a:t>
            </a:r>
            <a:r>
              <a:rPr lang="en-US" altLang="en-US" dirty="0"/>
              <a:t>with high rates of scoliosis, </a:t>
            </a:r>
            <a:r>
              <a:rPr lang="en-US" altLang="en-US" dirty="0" err="1"/>
              <a:t>pectus</a:t>
            </a:r>
            <a:r>
              <a:rPr lang="en-US" altLang="en-US" dirty="0"/>
              <a:t> </a:t>
            </a:r>
            <a:r>
              <a:rPr lang="en-US" altLang="en-US" dirty="0" err="1"/>
              <a:t>excavatum</a:t>
            </a:r>
            <a:r>
              <a:rPr lang="en-US" altLang="en-US" dirty="0" smtClean="0"/>
              <a:t>, mitral </a:t>
            </a:r>
            <a:r>
              <a:rPr lang="en-US" altLang="en-US" dirty="0"/>
              <a:t>valve prolapse, and </a:t>
            </a:r>
            <a:r>
              <a:rPr lang="en-US" altLang="en-US" dirty="0" smtClean="0"/>
              <a:t>CFTR mutations</a:t>
            </a:r>
            <a:r>
              <a:rPr lang="en-US" altLang="en-US" dirty="0"/>
              <a:t>, but without recognized immune defects</a:t>
            </a:r>
          </a:p>
          <a:p>
            <a:endParaRPr lang="en-US" altLang="en-US" dirty="0" smtClean="0"/>
          </a:p>
          <a:p>
            <a:r>
              <a:rPr lang="en-US" altLang="en-US" dirty="0"/>
              <a:t>-</a:t>
            </a:r>
            <a:r>
              <a:rPr lang="en-US" altLang="en-US" dirty="0" smtClean="0"/>
              <a:t>Stimulated </a:t>
            </a:r>
            <a:r>
              <a:rPr lang="en-US" altLang="en-US" dirty="0"/>
              <a:t>cytokine production was similar to that of healthy control subjects, including the IFN-</a:t>
            </a:r>
            <a:r>
              <a:rPr lang="el-GR" altLang="en-US" dirty="0" smtClean="0"/>
              <a:t>γ</a:t>
            </a:r>
            <a:r>
              <a:rPr lang="en-US" altLang="en-US" dirty="0" smtClean="0"/>
              <a:t> / IL-12 </a:t>
            </a:r>
            <a:r>
              <a:rPr lang="en-US" altLang="en-US" dirty="0"/>
              <a:t>pathway. </a:t>
            </a:r>
            <a:r>
              <a:rPr lang="en-US" altLang="en-US" dirty="0" smtClean="0"/>
              <a:t>CD4+, CD8+, </a:t>
            </a:r>
            <a:r>
              <a:rPr lang="en-US" altLang="en-US" dirty="0"/>
              <a:t>B, and natural killer cell numbers were normal.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5181600"/>
            <a:ext cx="5880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KIM R et al  Am J </a:t>
            </a:r>
            <a:r>
              <a:rPr lang="en-US" sz="1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Respir</a:t>
            </a:r>
            <a:r>
              <a:rPr lang="en-US" sz="1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Crit</a:t>
            </a:r>
            <a:r>
              <a:rPr lang="en-US" sz="1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Care Med </a:t>
            </a:r>
            <a:r>
              <a:rPr lang="en-US" sz="1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Vol</a:t>
            </a:r>
            <a:r>
              <a:rPr lang="en-US" sz="1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178. </a:t>
            </a:r>
            <a:r>
              <a:rPr lang="en-US" sz="1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pp</a:t>
            </a:r>
            <a:r>
              <a:rPr lang="en-US" sz="1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1066–1074, </a:t>
            </a:r>
            <a:r>
              <a:rPr lang="en-US" sz="1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2008</a:t>
            </a:r>
            <a:endParaRPr lang="en-US" sz="14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82934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sz="5900" b="1" kern="1200" dirty="0">
                <a:solidFill>
                  <a:srgbClr val="FF0000"/>
                </a:solidFill>
                <a:latin typeface="Garamond" pitchFamily="18" charset="0"/>
              </a:rPr>
              <a:t>Thank</a:t>
            </a:r>
            <a:r>
              <a:rPr lang="en-US" sz="5900" kern="12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5900" b="1" kern="1200" dirty="0">
                <a:solidFill>
                  <a:srgbClr val="FF0000"/>
                </a:solidFill>
                <a:latin typeface="Garamond" pitchFamily="18" charset="0"/>
              </a:rPr>
              <a:t>You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137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Hospital Water Filters as </a:t>
            </a:r>
            <a:br>
              <a:rPr lang="en-US" altLang="en-US" smtClean="0"/>
            </a:br>
            <a:r>
              <a:rPr lang="en-US" altLang="en-US" i="1" smtClean="0"/>
              <a:t>M. avium Complex </a:t>
            </a:r>
            <a:r>
              <a:rPr lang="en-US" altLang="en-US" smtClean="0"/>
              <a:t>Source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641350" y="1941513"/>
            <a:ext cx="82296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Isolation of </a:t>
            </a:r>
            <a:r>
              <a:rPr lang="en-US" altLang="en-US" sz="2000" i="1" dirty="0" smtClean="0">
                <a:solidFill>
                  <a:schemeClr val="tx1"/>
                </a:solidFill>
                <a:latin typeface="Arial" pitchFamily="34" charset="0"/>
              </a:rPr>
              <a:t>M. </a:t>
            </a:r>
            <a:r>
              <a:rPr lang="en-US" altLang="en-US" sz="2000" i="1" dirty="0" err="1" smtClean="0">
                <a:solidFill>
                  <a:schemeClr val="tx1"/>
                </a:solidFill>
                <a:latin typeface="Arial" pitchFamily="34" charset="0"/>
              </a:rPr>
              <a:t>avium</a:t>
            </a:r>
            <a:r>
              <a:rPr lang="en-US" altLang="en-US" sz="2000" i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or </a:t>
            </a:r>
            <a:r>
              <a:rPr lang="en-US" altLang="en-US" sz="2000" i="1" dirty="0" smtClean="0">
                <a:solidFill>
                  <a:schemeClr val="tx1"/>
                </a:solidFill>
                <a:latin typeface="Arial" pitchFamily="34" charset="0"/>
              </a:rPr>
              <a:t>M. </a:t>
            </a:r>
            <a:r>
              <a:rPr lang="en-US" altLang="en-US" sz="2000" i="1" dirty="0" err="1" smtClean="0">
                <a:solidFill>
                  <a:schemeClr val="tx1"/>
                </a:solidFill>
                <a:latin typeface="Arial" pitchFamily="34" charset="0"/>
              </a:rPr>
              <a:t>intracellulare</a:t>
            </a:r>
            <a:r>
              <a:rPr lang="en-US" altLang="en-US" sz="2000" i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from 75 bronchoscopy samples (Dec 2007-Feb 2009)</a:t>
            </a:r>
          </a:p>
          <a:p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Inconsistent with patient symptoms or conditions</a:t>
            </a:r>
          </a:p>
          <a:p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Water and biofilm samples collected from bronchoscopy preparation laboratory</a:t>
            </a:r>
          </a:p>
          <a:p>
            <a:r>
              <a:rPr lang="en-US" altLang="en-US" sz="2000" i="1" dirty="0" smtClean="0">
                <a:solidFill>
                  <a:schemeClr val="tx1"/>
                </a:solidFill>
                <a:latin typeface="Arial" pitchFamily="34" charset="0"/>
              </a:rPr>
              <a:t>M. </a:t>
            </a:r>
            <a:r>
              <a:rPr lang="en-US" altLang="en-US" sz="2000" i="1" dirty="0" err="1" smtClean="0">
                <a:solidFill>
                  <a:schemeClr val="tx1"/>
                </a:solidFill>
                <a:latin typeface="Arial" pitchFamily="34" charset="0"/>
              </a:rPr>
              <a:t>avium</a:t>
            </a:r>
            <a:r>
              <a:rPr lang="en-US" altLang="en-US" sz="2000" i="1" dirty="0" smtClean="0">
                <a:solidFill>
                  <a:schemeClr val="tx1"/>
                </a:solidFill>
                <a:latin typeface="Arial" pitchFamily="34" charset="0"/>
              </a:rPr>
              <a:t>, M. </a:t>
            </a:r>
            <a:r>
              <a:rPr lang="en-US" altLang="en-US" sz="2000" i="1" dirty="0" err="1" smtClean="0">
                <a:solidFill>
                  <a:schemeClr val="tx1"/>
                </a:solidFill>
                <a:latin typeface="Arial" pitchFamily="34" charset="0"/>
              </a:rPr>
              <a:t>intracellulare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altLang="en-US" sz="2000" i="1" dirty="0" smtClean="0">
                <a:solidFill>
                  <a:schemeClr val="tx1"/>
                </a:solidFill>
                <a:latin typeface="Arial" pitchFamily="34" charset="0"/>
              </a:rPr>
              <a:t>M. </a:t>
            </a:r>
            <a:r>
              <a:rPr lang="en-US" altLang="en-US" sz="2000" i="1" dirty="0" err="1" smtClean="0">
                <a:solidFill>
                  <a:schemeClr val="tx1"/>
                </a:solidFill>
                <a:latin typeface="Arial" pitchFamily="34" charset="0"/>
              </a:rPr>
              <a:t>malmoense</a:t>
            </a:r>
            <a:r>
              <a:rPr lang="en-US" altLang="en-US" sz="2000" i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isolated</a:t>
            </a:r>
          </a:p>
          <a:p>
            <a:r>
              <a:rPr lang="en-US" altLang="en-US" sz="2000" i="1" dirty="0" smtClean="0">
                <a:solidFill>
                  <a:schemeClr val="tx1"/>
                </a:solidFill>
                <a:latin typeface="Arial" pitchFamily="34" charset="0"/>
              </a:rPr>
              <a:t>M. </a:t>
            </a:r>
            <a:r>
              <a:rPr lang="en-US" altLang="en-US" sz="2000" i="1" dirty="0" err="1" smtClean="0">
                <a:solidFill>
                  <a:schemeClr val="tx1"/>
                </a:solidFill>
                <a:latin typeface="Arial" pitchFamily="34" charset="0"/>
              </a:rPr>
              <a:t>avium</a:t>
            </a:r>
            <a:r>
              <a:rPr lang="en-US" altLang="en-US" sz="2000" i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and </a:t>
            </a:r>
            <a:r>
              <a:rPr lang="en-US" altLang="en-US" sz="2000" i="1" dirty="0" smtClean="0">
                <a:solidFill>
                  <a:schemeClr val="tx1"/>
                </a:solidFill>
                <a:latin typeface="Arial" pitchFamily="34" charset="0"/>
              </a:rPr>
              <a:t>M. </a:t>
            </a:r>
            <a:r>
              <a:rPr lang="en-US" altLang="en-US" sz="2000" i="1" dirty="0" err="1" smtClean="0">
                <a:solidFill>
                  <a:schemeClr val="tx1"/>
                </a:solidFill>
                <a:latin typeface="Arial" pitchFamily="34" charset="0"/>
              </a:rPr>
              <a:t>intracellulare</a:t>
            </a:r>
            <a:r>
              <a:rPr lang="en-US" altLang="en-US" sz="2000" i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isolates from laboratory matched  </a:t>
            </a:r>
            <a:r>
              <a:rPr lang="en-US" altLang="en-US" sz="2000" i="1" dirty="0" smtClean="0">
                <a:solidFill>
                  <a:schemeClr val="tx1"/>
                </a:solidFill>
                <a:latin typeface="Arial" pitchFamily="34" charset="0"/>
              </a:rPr>
              <a:t>rep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-PCR fingerprint patterns from bronchoscopes</a:t>
            </a:r>
          </a:p>
          <a:p>
            <a:pPr>
              <a:buFont typeface="Times" pitchFamily="18" charset="0"/>
              <a:buNone/>
            </a:pPr>
            <a:endParaRPr lang="en-US" altLang="en-US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buFont typeface="Times" pitchFamily="18" charset="0"/>
              <a:buNone/>
            </a:pPr>
            <a:r>
              <a:rPr lang="en-US" altLang="en-US" sz="2000" i="1" dirty="0" smtClean="0">
                <a:solidFill>
                  <a:schemeClr val="tx1"/>
                </a:solidFill>
                <a:latin typeface="Arial" pitchFamily="34" charset="0"/>
              </a:rPr>
              <a:t>J. Med. </a:t>
            </a:r>
            <a:r>
              <a:rPr lang="en-US" altLang="en-US" sz="2000" i="1" dirty="0" err="1" smtClean="0">
                <a:solidFill>
                  <a:schemeClr val="tx1"/>
                </a:solidFill>
                <a:latin typeface="Arial" pitchFamily="34" charset="0"/>
              </a:rPr>
              <a:t>Microbiol</a:t>
            </a:r>
            <a:r>
              <a:rPr lang="en-US" altLang="en-US" sz="2000" i="1" dirty="0" smtClean="0">
                <a:solidFill>
                  <a:schemeClr val="tx1"/>
                </a:solidFill>
                <a:latin typeface="Arial" pitchFamily="34" charset="0"/>
              </a:rPr>
              <a:t>. 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59: 1198-1202 (2010)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623300" y="6492875"/>
            <a:ext cx="5207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3114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406400" y="533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NTM Characteristics	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609600" y="1828800"/>
            <a:ext cx="82296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</a:rPr>
              <a:t>NTM Responsible for opportunistic infections with a broad spectrum of virulence.</a:t>
            </a:r>
            <a:endParaRPr lang="en-US" altLang="en-US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/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</a:rPr>
              <a:t>Ubiquitous organism</a:t>
            </a:r>
            <a:r>
              <a:rPr lang="en-US" altLang="en-US" kern="1200" dirty="0" smtClean="0">
                <a:solidFill>
                  <a:srgbClr val="000000"/>
                </a:solidFill>
                <a:latin typeface="+mn-lt"/>
              </a:rPr>
              <a:t>: soil and water</a:t>
            </a:r>
          </a:p>
          <a:p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</a:rPr>
              <a:t>Grow </a:t>
            </a: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</a:rPr>
              <a:t>in drinking water</a:t>
            </a:r>
          </a:p>
          <a:p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</a:rPr>
              <a:t>Grow at low oxygen (stagnant water)</a:t>
            </a:r>
          </a:p>
          <a:p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</a:rPr>
              <a:t>Disinfectant-resistant and r</a:t>
            </a: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</a:rPr>
              <a:t>elatively heat-resistant</a:t>
            </a:r>
          </a:p>
          <a:p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</a:rPr>
              <a:t>Adhere </a:t>
            </a: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</a:rPr>
              <a:t>to pipe surfaces and form biofilms</a:t>
            </a:r>
          </a:p>
          <a:p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</a:rPr>
              <a:t>Concentrated </a:t>
            </a:r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</a:rPr>
              <a:t>in aerosolized droplets</a:t>
            </a:r>
          </a:p>
          <a:p>
            <a:endParaRPr lang="en-US" altLang="en-US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en-US" alt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623300" y="6492875"/>
            <a:ext cx="5207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4171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NTM </a:t>
            </a:r>
            <a:r>
              <a:rPr lang="en-US" alt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Sources</a:t>
            </a:r>
            <a:endParaRPr lang="en-US" altLang="en-US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609600" y="1600200"/>
            <a:ext cx="814251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t>NTM are normal inhabitants of:</a:t>
            </a:r>
          </a:p>
          <a:p>
            <a:pPr lvl="0" eaLnBrk="1" fontAlgn="auto" hangingPunct="1">
              <a:spcAft>
                <a:spcPts val="0"/>
              </a:spcAft>
              <a:buNone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t>		Drinking water distribution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t>systems/ plumbing </a:t>
            </a:r>
          </a:p>
          <a:p>
            <a:pPr lvl="0" eaLnBrk="1" fontAlgn="auto" hangingPunct="1">
              <a:spcAft>
                <a:spcPts val="0"/>
              </a:spcAft>
              <a:buNone/>
            </a:pPr>
            <a:endParaRPr lang="en-US" altLang="en-US" sz="2000" b="1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 altLang="en-US" sz="2000" b="1" dirty="0" smtClean="0">
                <a:solidFill>
                  <a:schemeClr val="tx1"/>
                </a:solidFill>
                <a:latin typeface="Arial" pitchFamily="34" charset="0"/>
              </a:rPr>
              <a:t>NTM recovered from:</a:t>
            </a:r>
          </a:p>
          <a:p>
            <a:pPr>
              <a:buFont typeface="Times" pitchFamily="18" charset="0"/>
              <a:buNone/>
            </a:pP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		Hot Water Heaters</a:t>
            </a:r>
          </a:p>
          <a:p>
            <a:pPr>
              <a:buFont typeface="Times" pitchFamily="18" charset="0"/>
              <a:buNone/>
            </a:pP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		Taps and Showerheads (70 % in US)</a:t>
            </a:r>
          </a:p>
          <a:p>
            <a:pPr>
              <a:buFont typeface="Times" pitchFamily="18" charset="0"/>
              <a:buNone/>
            </a:pP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		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Bronchoscopes</a:t>
            </a:r>
          </a:p>
          <a:p>
            <a:pPr>
              <a:buFont typeface="Times" pitchFamily="18" charset="0"/>
              <a:buNone/>
            </a:pP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		Therapy 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Pools</a:t>
            </a:r>
          </a:p>
          <a:p>
            <a:pPr>
              <a:buFont typeface="Times" pitchFamily="18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Arial" pitchFamily="34" charset="0"/>
              </a:rPr>
              <a:t>	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	Ice Machines</a:t>
            </a:r>
          </a:p>
          <a:p>
            <a:pPr>
              <a:buFont typeface="Times" pitchFamily="18" charset="0"/>
              <a:buNone/>
            </a:pP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		Refrigerator Taps and Ice</a:t>
            </a:r>
          </a:p>
          <a:p>
            <a:pPr>
              <a:buFont typeface="Times" pitchFamily="18" charset="0"/>
              <a:buNone/>
            </a:pP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</a:rPr>
              <a:t>             Humidifiers</a:t>
            </a:r>
            <a:endParaRPr lang="en-US" altLang="en-US" sz="20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623300" y="6492875"/>
            <a:ext cx="5207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6641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5"/>
          <p:cNvSpPr txBox="1">
            <a:spLocks noChangeArrowheads="1"/>
          </p:cNvSpPr>
          <p:nvPr/>
        </p:nvSpPr>
        <p:spPr bwMode="auto">
          <a:xfrm>
            <a:off x="3157538" y="3100388"/>
            <a:ext cx="30368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EA141"/>
              </a:buClr>
              <a:buFont typeface="Webdings" pitchFamily="18" charset="2"/>
              <a:buNone/>
            </a:pPr>
            <a:r>
              <a:rPr lang="en-US" altLang="en-US" sz="2000" b="1" smtClean="0">
                <a:solidFill>
                  <a:srgbClr val="333399"/>
                </a:solidFill>
                <a:ea typeface="MS PGothic" pitchFamily="34" charset="-128"/>
              </a:rPr>
              <a:t>Waterborne microbes enter into the healthcare environment via:</a:t>
            </a:r>
          </a:p>
        </p:txBody>
      </p:sp>
      <p:sp>
        <p:nvSpPr>
          <p:cNvPr id="37890" name="Title 9"/>
          <p:cNvSpPr>
            <a:spLocks noGrp="1"/>
          </p:cNvSpPr>
          <p:nvPr>
            <p:ph type="title"/>
          </p:nvPr>
        </p:nvSpPr>
        <p:spPr bwMode="auto">
          <a:xfrm>
            <a:off x="455613" y="206376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Sources of NTM Exposure</a:t>
            </a:r>
          </a:p>
        </p:txBody>
      </p:sp>
      <p:sp>
        <p:nvSpPr>
          <p:cNvPr id="26654" name="TextBox 5"/>
          <p:cNvSpPr txBox="1">
            <a:spLocks noChangeArrowheads="1"/>
          </p:cNvSpPr>
          <p:nvPr/>
        </p:nvSpPr>
        <p:spPr bwMode="auto">
          <a:xfrm>
            <a:off x="925513" y="4622800"/>
            <a:ext cx="1970087" cy="522288"/>
          </a:xfrm>
          <a:prstGeom prst="rect">
            <a:avLst/>
          </a:prstGeom>
          <a:noFill/>
          <a:ln>
            <a:noFill/>
          </a:ln>
          <a:extLst/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EA141"/>
              </a:buClr>
              <a:buFont typeface="Webdings" pitchFamily="18" charset="2"/>
              <a:buNone/>
              <a:defRPr/>
            </a:pP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charset="0"/>
              </a:rPr>
              <a:t>Direct contact with water streams</a:t>
            </a:r>
          </a:p>
        </p:txBody>
      </p:sp>
      <p:sp>
        <p:nvSpPr>
          <p:cNvPr id="26643" name="TextBox 5"/>
          <p:cNvSpPr txBox="1">
            <a:spLocks noChangeArrowheads="1"/>
          </p:cNvSpPr>
          <p:nvPr/>
        </p:nvSpPr>
        <p:spPr bwMode="auto">
          <a:xfrm>
            <a:off x="5532438" y="5575300"/>
            <a:ext cx="2752725" cy="523875"/>
          </a:xfrm>
          <a:prstGeom prst="rect">
            <a:avLst/>
          </a:prstGeom>
          <a:noFill/>
          <a:ln>
            <a:noFill/>
          </a:ln>
          <a:extLst/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EA141"/>
              </a:buClr>
              <a:buFont typeface="Webdings" pitchFamily="18" charset="2"/>
              <a:buNone/>
              <a:defRPr/>
            </a:pP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charset="0"/>
              </a:rPr>
              <a:t>Inadequately reprocessed medical devices</a:t>
            </a:r>
          </a:p>
        </p:txBody>
      </p:sp>
      <p:pic>
        <p:nvPicPr>
          <p:cNvPr id="37893" name="Picture 38" descr="http://www.showerstore.com/images/sprays-mi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1149350"/>
            <a:ext cx="165576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2" descr="C:\Users\CONNOL~1\AppData\Local\Temp\notes256C9A\~00087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574925"/>
            <a:ext cx="178435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17" descr="Slide_9_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4568825"/>
            <a:ext cx="165576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5772150" y="2211388"/>
            <a:ext cx="2752725" cy="306387"/>
          </a:xfrm>
          <a:prstGeom prst="rect">
            <a:avLst/>
          </a:prstGeom>
          <a:noFill/>
          <a:ln>
            <a:noFill/>
          </a:ln>
          <a:extLst/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EA141"/>
              </a:buClr>
              <a:buFont typeface="Webdings" pitchFamily="18" charset="2"/>
              <a:buNone/>
              <a:defRPr/>
            </a:pP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charset="0"/>
              </a:rPr>
              <a:t>Ice machines</a:t>
            </a:r>
          </a:p>
        </p:txBody>
      </p: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3268663" y="803275"/>
            <a:ext cx="2751137" cy="307975"/>
          </a:xfrm>
          <a:prstGeom prst="rect">
            <a:avLst/>
          </a:prstGeom>
          <a:noFill/>
          <a:ln>
            <a:noFill/>
          </a:ln>
          <a:extLst/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EA141"/>
              </a:buClr>
              <a:buFont typeface="Webdings" pitchFamily="18" charset="2"/>
              <a:buNone/>
              <a:defRPr/>
            </a:pP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charset="0"/>
              </a:rPr>
              <a:t>Aerosol Exposure</a:t>
            </a:r>
          </a:p>
        </p:txBody>
      </p:sp>
      <p:sp>
        <p:nvSpPr>
          <p:cNvPr id="3" name="AutoShape 40" descr="Image result for Washing hands under faucet hosp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/>
        </p:spPr>
        <p:txBody>
          <a:bodyPr/>
          <a:lstStyle>
            <a:lvl1pPr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AutoShape 42" descr="Image result for Washing hands under faucet hospital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extLst/>
        </p:spPr>
        <p:txBody>
          <a:bodyPr/>
          <a:lstStyle>
            <a:lvl1pPr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AutoShape 44" descr="Image result for Washing hands under faucet hospital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extLst/>
        </p:spPr>
        <p:txBody>
          <a:bodyPr/>
          <a:lstStyle>
            <a:lvl1pPr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7901" name="Picture 46" descr="http://2.bp.blogspot.com/-oDBHunDo8x0/VIdEbvYhRQI/AAAAAAAAAfM/7gJXSu5MeSw/s1600/hand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825750"/>
            <a:ext cx="2671763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1"/>
          <p:cNvSpPr txBox="1">
            <a:spLocks/>
          </p:cNvSpPr>
          <p:nvPr/>
        </p:nvSpPr>
        <p:spPr>
          <a:xfrm>
            <a:off x="8623300" y="6492875"/>
            <a:ext cx="5207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896D1F-9124-40C6-AE77-F9DA64E4648F}" type="slidenum"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378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NTM Concentration in Aerosols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2286000"/>
            <a:ext cx="7391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Bacterium		Aerosol Enrichment</a:t>
            </a:r>
          </a:p>
          <a:p>
            <a:r>
              <a:rPr lang="en-US" dirty="0"/>
              <a:t>_________________________________________</a:t>
            </a:r>
          </a:p>
          <a:p>
            <a:r>
              <a:rPr lang="en-US" dirty="0"/>
              <a:t>E. coli		</a:t>
            </a:r>
            <a:r>
              <a:rPr lang="en-US" dirty="0" smtClean="0"/>
              <a:t>	&lt; </a:t>
            </a:r>
            <a:r>
              <a:rPr lang="en-US" dirty="0"/>
              <a:t>10</a:t>
            </a:r>
          </a:p>
          <a:p>
            <a:r>
              <a:rPr lang="en-US" dirty="0"/>
              <a:t>P. </a:t>
            </a:r>
            <a:r>
              <a:rPr lang="en-US" dirty="0" err="1"/>
              <a:t>aeruginosa</a:t>
            </a:r>
            <a:r>
              <a:rPr lang="en-US" dirty="0"/>
              <a:t>	</a:t>
            </a:r>
            <a:r>
              <a:rPr lang="en-US" dirty="0" smtClean="0"/>
              <a:t>	9,000 </a:t>
            </a:r>
            <a:r>
              <a:rPr lang="en-US" dirty="0"/>
              <a:t>- 27,000</a:t>
            </a:r>
          </a:p>
          <a:p>
            <a:r>
              <a:rPr lang="en-US" dirty="0"/>
              <a:t>L. </a:t>
            </a:r>
            <a:r>
              <a:rPr lang="en-US" dirty="0" err="1"/>
              <a:t>pneumophila</a:t>
            </a:r>
            <a:r>
              <a:rPr lang="en-US" dirty="0"/>
              <a:t>	</a:t>
            </a:r>
            <a:r>
              <a:rPr lang="en-US" dirty="0" smtClean="0"/>
              <a:t>	1,200 </a:t>
            </a:r>
            <a:r>
              <a:rPr lang="en-US" dirty="0"/>
              <a:t>- 2,500</a:t>
            </a:r>
          </a:p>
          <a:p>
            <a:r>
              <a:rPr lang="en-US" dirty="0"/>
              <a:t>M. </a:t>
            </a:r>
            <a:r>
              <a:rPr lang="en-US" dirty="0" err="1"/>
              <a:t>avium</a:t>
            </a:r>
            <a:r>
              <a:rPr lang="en-US" dirty="0"/>
              <a:t>		</a:t>
            </a:r>
            <a:r>
              <a:rPr lang="en-US" dirty="0" smtClean="0"/>
              <a:t>	1,400 </a:t>
            </a:r>
            <a:r>
              <a:rPr lang="en-US" dirty="0"/>
              <a:t>- 9,800</a:t>
            </a:r>
          </a:p>
          <a:p>
            <a:r>
              <a:rPr lang="en-US" dirty="0"/>
              <a:t>__________________________________________</a:t>
            </a:r>
          </a:p>
          <a:p>
            <a:r>
              <a:rPr lang="en-US" dirty="0"/>
              <a:t>Aerosol enrichment = concentration droplets/suspension</a:t>
            </a:r>
          </a:p>
          <a:p>
            <a:endParaRPr lang="en-US" dirty="0"/>
          </a:p>
          <a:p>
            <a:r>
              <a:rPr lang="en-US" dirty="0"/>
              <a:t>		    </a:t>
            </a:r>
          </a:p>
          <a:p>
            <a:r>
              <a:rPr lang="en-US" dirty="0"/>
              <a:t>Am. Rev. </a:t>
            </a:r>
            <a:r>
              <a:rPr lang="en-US" dirty="0" err="1"/>
              <a:t>Respir</a:t>
            </a:r>
            <a:r>
              <a:rPr lang="en-US" dirty="0"/>
              <a:t>. Dis. 128: 652-656 (1983)</a:t>
            </a:r>
          </a:p>
        </p:txBody>
      </p:sp>
    </p:spTree>
    <p:extLst>
      <p:ext uri="{BB962C8B-B14F-4D97-AF65-F5344CB8AC3E}">
        <p14:creationId xmlns:p14="http://schemas.microsoft.com/office/powerpoint/2010/main" val="40255457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2589235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Now more than 125 identified NTM </a:t>
            </a:r>
            <a:r>
              <a:rPr lang="en-US" altLang="en-US" sz="2400" dirty="0" smtClean="0"/>
              <a:t>species</a:t>
            </a: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MAC (Mycobacterium </a:t>
            </a:r>
            <a:r>
              <a:rPr lang="en-US" altLang="en-US" sz="2400" dirty="0" err="1"/>
              <a:t>avium</a:t>
            </a:r>
            <a:r>
              <a:rPr lang="en-US" altLang="en-US" sz="2400" dirty="0"/>
              <a:t> complex) most common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Animal </a:t>
            </a:r>
            <a:r>
              <a:rPr lang="en-US" altLang="en-US" sz="2400" dirty="0"/>
              <a:t>to human and human to human transmission not documented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Asymptomatic infections and symptomatic disease in humans possible</a:t>
            </a:r>
          </a:p>
        </p:txBody>
      </p:sp>
    </p:spTree>
    <p:extLst>
      <p:ext uri="{BB962C8B-B14F-4D97-AF65-F5344CB8AC3E}">
        <p14:creationId xmlns:p14="http://schemas.microsoft.com/office/powerpoint/2010/main" val="37103715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21336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Estimates of the </a:t>
            </a:r>
            <a:r>
              <a:rPr lang="en-US" dirty="0" smtClean="0"/>
              <a:t>prevalence of </a:t>
            </a:r>
            <a:r>
              <a:rPr lang="en-US" dirty="0"/>
              <a:t>NTM in the CF population have </a:t>
            </a:r>
            <a:r>
              <a:rPr lang="en-US" dirty="0" smtClean="0"/>
              <a:t>ranged from </a:t>
            </a:r>
            <a:r>
              <a:rPr lang="en-US" dirty="0"/>
              <a:t>1.3% in the earliest study reported in </a:t>
            </a:r>
            <a:r>
              <a:rPr lang="en-US" dirty="0" smtClean="0"/>
              <a:t>1984 to </a:t>
            </a:r>
            <a:r>
              <a:rPr lang="en-US" dirty="0"/>
              <a:t>32.7% in a review of individuals with CF </a:t>
            </a:r>
            <a:r>
              <a:rPr lang="en-US" dirty="0" smtClean="0"/>
              <a:t>over the </a:t>
            </a:r>
            <a:r>
              <a:rPr lang="en-US" dirty="0"/>
              <a:t>age of 40 years in Colorado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3276600"/>
            <a:ext cx="6781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Rodman </a:t>
            </a:r>
            <a:r>
              <a:rPr lang="en-US" sz="1400" dirty="0" smtClean="0"/>
              <a:t>DM et </a:t>
            </a:r>
            <a:r>
              <a:rPr lang="en-US" sz="1400" dirty="0"/>
              <a:t>al</a:t>
            </a:r>
            <a:r>
              <a:rPr lang="en-US" sz="1400" dirty="0" smtClean="0"/>
              <a:t>.. </a:t>
            </a:r>
            <a:r>
              <a:rPr lang="en-US" sz="1400" dirty="0"/>
              <a:t>Am J </a:t>
            </a:r>
            <a:r>
              <a:rPr lang="en-US" sz="1400" dirty="0" err="1"/>
              <a:t>Respir</a:t>
            </a:r>
            <a:r>
              <a:rPr lang="en-US" sz="1400" dirty="0"/>
              <a:t> </a:t>
            </a:r>
            <a:r>
              <a:rPr lang="en-US" sz="1400" dirty="0" err="1"/>
              <a:t>Crit</a:t>
            </a:r>
            <a:r>
              <a:rPr lang="en-US" sz="1400" dirty="0"/>
              <a:t> Care </a:t>
            </a:r>
            <a:r>
              <a:rPr lang="en-US" sz="1400" dirty="0" smtClean="0"/>
              <a:t>Med 2005;171:621–6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37338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Analysis </a:t>
            </a:r>
            <a:r>
              <a:rPr lang="en-US" dirty="0"/>
              <a:t>of </a:t>
            </a:r>
            <a:r>
              <a:rPr lang="en-US" dirty="0" smtClean="0"/>
              <a:t>CFF </a:t>
            </a:r>
            <a:r>
              <a:rPr lang="en-US" dirty="0"/>
              <a:t>registry data has </a:t>
            </a:r>
            <a:r>
              <a:rPr lang="en-US" dirty="0" smtClean="0"/>
              <a:t>shown prevalence </a:t>
            </a:r>
            <a:r>
              <a:rPr lang="en-US" dirty="0"/>
              <a:t>rates for NTM-positive culture in </a:t>
            </a:r>
            <a:r>
              <a:rPr lang="en-US" dirty="0" smtClean="0"/>
              <a:t>the USA </a:t>
            </a:r>
            <a:r>
              <a:rPr lang="en-US" dirty="0"/>
              <a:t>of 12% but with considerable </a:t>
            </a:r>
            <a:r>
              <a:rPr lang="en-US" dirty="0" smtClean="0"/>
              <a:t>variation between </a:t>
            </a:r>
            <a:r>
              <a:rPr lang="en-US" dirty="0"/>
              <a:t>individual states (0–28%)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4953000"/>
            <a:ext cx="599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Adjemian</a:t>
            </a:r>
            <a:r>
              <a:rPr lang="en-US" sz="1200" dirty="0"/>
              <a:t> J, Olivier KN, </a:t>
            </a:r>
            <a:r>
              <a:rPr lang="en-US" sz="1200" dirty="0" err="1"/>
              <a:t>Prevots</a:t>
            </a:r>
            <a:r>
              <a:rPr lang="en-US" sz="1200" dirty="0"/>
              <a:t> DR. </a:t>
            </a:r>
            <a:r>
              <a:rPr lang="en-US" sz="1200" dirty="0" err="1"/>
              <a:t>Nontuberculous</a:t>
            </a:r>
            <a:r>
              <a:rPr lang="en-US" sz="1200" dirty="0"/>
              <a:t> mycobacteria among patients</a:t>
            </a:r>
          </a:p>
          <a:p>
            <a:r>
              <a:rPr lang="en-US" sz="1200" dirty="0"/>
              <a:t>with cystic fibrosis in the United States: screening practices and environmental risk.</a:t>
            </a:r>
          </a:p>
          <a:p>
            <a:r>
              <a:rPr lang="en-US" sz="1200" dirty="0"/>
              <a:t>Am J </a:t>
            </a:r>
            <a:r>
              <a:rPr lang="en-US" sz="1200" dirty="0" err="1"/>
              <a:t>Respir</a:t>
            </a:r>
            <a:r>
              <a:rPr lang="en-US" sz="1200" dirty="0"/>
              <a:t> </a:t>
            </a:r>
            <a:r>
              <a:rPr lang="en-US" sz="1200" dirty="0" err="1"/>
              <a:t>Crit</a:t>
            </a:r>
            <a:r>
              <a:rPr lang="en-US" sz="1200" dirty="0"/>
              <a:t> Care Med 2014;190:581–6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76915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2362199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NTM can </a:t>
            </a:r>
            <a:r>
              <a:rPr lang="en-US" dirty="0" smtClean="0"/>
              <a:t>transiently</a:t>
            </a:r>
            <a:r>
              <a:rPr lang="en-US" dirty="0"/>
              <a:t>, intermittently or permanently reside within the</a:t>
            </a:r>
          </a:p>
          <a:p>
            <a:r>
              <a:rPr lang="en-US" dirty="0"/>
              <a:t>lungs of individuals with CF without causing NTM-PD, </a:t>
            </a:r>
            <a:r>
              <a:rPr lang="en-US" dirty="0" smtClean="0"/>
              <a:t>thus representing </a:t>
            </a:r>
            <a:r>
              <a:rPr lang="en-US" dirty="0"/>
              <a:t>asymptomatic infection and creating </a:t>
            </a:r>
            <a:r>
              <a:rPr lang="en-US" dirty="0" smtClean="0"/>
              <a:t>considerable difficulties </a:t>
            </a:r>
            <a:r>
              <a:rPr lang="en-US" dirty="0"/>
              <a:t>in deciding how best to screen for and </a:t>
            </a:r>
            <a:r>
              <a:rPr lang="en-US" dirty="0" smtClean="0"/>
              <a:t>diagnose NTM.3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41402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Martiniano</a:t>
            </a:r>
            <a:r>
              <a:rPr lang="en-US" sz="1400" dirty="0"/>
              <a:t> </a:t>
            </a:r>
            <a:r>
              <a:rPr lang="en-US" sz="1400" dirty="0" err="1" smtClean="0"/>
              <a:t>SL,et</a:t>
            </a:r>
            <a:r>
              <a:rPr lang="en-US" sz="1400" dirty="0" smtClean="0"/>
              <a:t> </a:t>
            </a:r>
            <a:r>
              <a:rPr lang="en-US" sz="1400" dirty="0"/>
              <a:t>al. Clinical significance of a first </a:t>
            </a:r>
            <a:r>
              <a:rPr lang="en-US" sz="1400" dirty="0" smtClean="0"/>
              <a:t>positive NTM culture </a:t>
            </a:r>
            <a:r>
              <a:rPr lang="en-US" sz="1400" dirty="0"/>
              <a:t>in cystic fibrosis. Ann Am </a:t>
            </a:r>
            <a:r>
              <a:rPr lang="en-US" sz="1400" dirty="0" err="1"/>
              <a:t>Thorac</a:t>
            </a:r>
            <a:r>
              <a:rPr lang="en-US" sz="1400" dirty="0"/>
              <a:t> </a:t>
            </a:r>
            <a:r>
              <a:rPr lang="en-US" sz="1400" dirty="0" err="1" smtClean="0"/>
              <a:t>Soc</a:t>
            </a:r>
            <a:r>
              <a:rPr lang="en-US" sz="1400" dirty="0" smtClean="0"/>
              <a:t> 2014;11:36–44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67201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Diagnosis</a:t>
            </a:r>
            <a:endParaRPr lang="en-US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286000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-For the diagnosis of NTM lung disease, patients suspected to have NTM </a:t>
            </a:r>
            <a:r>
              <a:rPr lang="en-US" dirty="0" smtClean="0"/>
              <a:t>lung disease </a:t>
            </a:r>
            <a:r>
              <a:rPr lang="en-US" dirty="0"/>
              <a:t>are required to meet all clinical and microbiologic criteria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-</a:t>
            </a:r>
            <a:r>
              <a:rPr lang="en-US" dirty="0" smtClean="0"/>
              <a:t>Even </a:t>
            </a:r>
            <a:r>
              <a:rPr lang="en-US" dirty="0"/>
              <a:t>after the identification of </a:t>
            </a:r>
            <a:r>
              <a:rPr lang="en-US" dirty="0" smtClean="0"/>
              <a:t>NTM species </a:t>
            </a:r>
            <a:r>
              <a:rPr lang="en-US" dirty="0"/>
              <a:t>from respiratory specimens, clinicians should consider the clinical significance of such findings.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-Besides the limited </a:t>
            </a:r>
            <a:r>
              <a:rPr lang="en-US" dirty="0"/>
              <a:t>options, treatment is lengthy and varies by species, and </a:t>
            </a:r>
            <a:r>
              <a:rPr lang="en-US" dirty="0" smtClean="0"/>
              <a:t>may </a:t>
            </a:r>
            <a:r>
              <a:rPr lang="en-US" dirty="0"/>
              <a:t>be </a:t>
            </a:r>
            <a:r>
              <a:rPr lang="en-US" dirty="0" smtClean="0"/>
              <a:t>complicated by </a:t>
            </a:r>
            <a:r>
              <a:rPr lang="en-US" dirty="0"/>
              <a:t>potential toxicity with discouraging outcomes.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7252" y="5518666"/>
            <a:ext cx="506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Ryu</a:t>
            </a:r>
            <a:r>
              <a:rPr lang="en-US" dirty="0" smtClean="0"/>
              <a:t> Yon, et </a:t>
            </a:r>
            <a:r>
              <a:rPr lang="en-US" dirty="0" err="1" smtClean="0"/>
              <a:t>al.Tuberc</a:t>
            </a:r>
            <a:r>
              <a:rPr lang="en-US" dirty="0" smtClean="0"/>
              <a:t> </a:t>
            </a:r>
            <a:r>
              <a:rPr lang="en-US" dirty="0" err="1"/>
              <a:t>Respir</a:t>
            </a:r>
            <a:r>
              <a:rPr lang="en-US" dirty="0"/>
              <a:t> Dis 2016;79:74-84</a:t>
            </a:r>
          </a:p>
        </p:txBody>
      </p:sp>
    </p:spTree>
    <p:extLst>
      <p:ext uri="{BB962C8B-B14F-4D97-AF65-F5344CB8AC3E}">
        <p14:creationId xmlns:p14="http://schemas.microsoft.com/office/powerpoint/2010/main" val="25078699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70c3b5e-475d-4897-90f0-b0e1c45a84f6"/>
  <p:tag name="ARTICULATE_TITLE_TAG" val=" Sources of Waterborne Pathogen Exposure"/>
  <p:tag name="AUDIO_IMPORT" val="D:\nitesh\vss\Pall_Corporation\01_Medical_University\01_eLearning_Courses\01_Intro_Hosp_Water\Develop\Source\Audio\9_Sources of Waterborne Pathogen Exposure.mp3"/>
  <p:tag name="AUDIO_ID" val="569"/>
  <p:tag name="ELAPSEDTIME" val="19.011"/>
  <p:tag name="ARTICULATE_SLIDE_PAUSE" val="0"/>
  <p:tag name="ARTICULATE_NAV_LEVEL" val="2"/>
  <p:tag name="ARTICULATE_PLAYLIST_ID" val="-1"/>
  <p:tag name="ARTICULATE_LOCK_SLIDE" val="0"/>
  <p:tag name="ARTICULATE_SLIDE_NAV" val="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Medical4">
  <a:themeElements>
    <a:clrScheme name="Medical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Medical4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dical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3368</TotalTime>
  <Words>1250</Words>
  <Application>Microsoft Office PowerPoint</Application>
  <PresentationFormat>On-screen Show (4:3)</PresentationFormat>
  <Paragraphs>135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3_Medical4</vt:lpstr>
      <vt:lpstr>Non-Tuberculous Mycobacteria Not That Guilty !!</vt:lpstr>
      <vt:lpstr>NTM Characteristics </vt:lpstr>
      <vt:lpstr>NTM Sources</vt:lpstr>
      <vt:lpstr>Sources of NTM Exposure</vt:lpstr>
      <vt:lpstr>NTM Concentration in Aerosols</vt:lpstr>
      <vt:lpstr>PowerPoint Presentation</vt:lpstr>
      <vt:lpstr>PowerPoint Presentation</vt:lpstr>
      <vt:lpstr>PowerPoint Presentation</vt:lpstr>
      <vt:lpstr>Diagnosis</vt:lpstr>
      <vt:lpstr>PowerPoint Presentation</vt:lpstr>
      <vt:lpstr>NTM lung disease</vt:lpstr>
      <vt:lpstr>Nontuberculous Mycobacterial Lung Disease ATS Diagnostic Criteria </vt:lpstr>
      <vt:lpstr>Increasing Incidence of  M. xenopi at Bellevue Hospital, NY</vt:lpstr>
      <vt:lpstr>Bystander?</vt:lpstr>
      <vt:lpstr>Immunopathology</vt:lpstr>
      <vt:lpstr>Thank You</vt:lpstr>
      <vt:lpstr>Hospital Water Filters as  M. avium Complex Source</vt:lpstr>
    </vt:vector>
  </TitlesOfParts>
  <Company>King Fahad Specialist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Non-Tuberculous Mycobacteria</dc:title>
  <dc:creator>3117</dc:creator>
  <cp:lastModifiedBy>3117</cp:lastModifiedBy>
  <cp:revision>21</cp:revision>
  <dcterms:created xsi:type="dcterms:W3CDTF">2018-03-14T04:54:58Z</dcterms:created>
  <dcterms:modified xsi:type="dcterms:W3CDTF">2018-03-20T11:26:41Z</dcterms:modified>
</cp:coreProperties>
</file>