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0.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7" r:id="rId2"/>
    <p:sldMasterId id="2147483693" r:id="rId3"/>
    <p:sldMasterId id="2147483709" r:id="rId4"/>
    <p:sldMasterId id="2147483725" r:id="rId5"/>
    <p:sldMasterId id="2147483741" r:id="rId6"/>
    <p:sldMasterId id="2147483757" r:id="rId7"/>
    <p:sldMasterId id="2147483786" r:id="rId8"/>
    <p:sldMasterId id="2147483799" r:id="rId9"/>
    <p:sldMasterId id="2147483814" r:id="rId10"/>
    <p:sldMasterId id="2147483826" r:id="rId11"/>
    <p:sldMasterId id="2147483841" r:id="rId12"/>
    <p:sldMasterId id="2147483856" r:id="rId13"/>
    <p:sldMasterId id="2147483871" r:id="rId14"/>
    <p:sldMasterId id="2147483883" r:id="rId15"/>
    <p:sldMasterId id="2147483898" r:id="rId16"/>
    <p:sldMasterId id="2147483913" r:id="rId17"/>
    <p:sldMasterId id="2147483926" r:id="rId18"/>
    <p:sldMasterId id="2147483941" r:id="rId19"/>
    <p:sldMasterId id="2147483953" r:id="rId20"/>
    <p:sldMasterId id="2147483968" r:id="rId21"/>
    <p:sldMasterId id="2147483998" r:id="rId22"/>
  </p:sldMasterIdLst>
  <p:notesMasterIdLst>
    <p:notesMasterId r:id="rId50"/>
  </p:notesMasterIdLst>
  <p:sldIdLst>
    <p:sldId id="256" r:id="rId23"/>
    <p:sldId id="257" r:id="rId24"/>
    <p:sldId id="285" r:id="rId25"/>
    <p:sldId id="258" r:id="rId26"/>
    <p:sldId id="259" r:id="rId27"/>
    <p:sldId id="271" r:id="rId28"/>
    <p:sldId id="272" r:id="rId29"/>
    <p:sldId id="273" r:id="rId30"/>
    <p:sldId id="274" r:id="rId31"/>
    <p:sldId id="275" r:id="rId32"/>
    <p:sldId id="267" r:id="rId33"/>
    <p:sldId id="270" r:id="rId34"/>
    <p:sldId id="269" r:id="rId35"/>
    <p:sldId id="268" r:id="rId36"/>
    <p:sldId id="284" r:id="rId37"/>
    <p:sldId id="276" r:id="rId38"/>
    <p:sldId id="277" r:id="rId39"/>
    <p:sldId id="278" r:id="rId40"/>
    <p:sldId id="286" r:id="rId41"/>
    <p:sldId id="266" r:id="rId42"/>
    <p:sldId id="283" r:id="rId43"/>
    <p:sldId id="287" r:id="rId44"/>
    <p:sldId id="262" r:id="rId45"/>
    <p:sldId id="279" r:id="rId46"/>
    <p:sldId id="280" r:id="rId47"/>
    <p:sldId id="288" r:id="rId48"/>
    <p:sldId id="289" r:id="rId49"/>
  </p:sldIdLst>
  <p:sldSz cx="10287000" cy="6858000" type="35mm"/>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73C7D"/>
    <a:srgbClr val="FAAC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9" autoAdjust="0"/>
    <p:restoredTop sz="94660"/>
  </p:normalViewPr>
  <p:slideViewPr>
    <p:cSldViewPr snapToGrid="0" snapToObjects="1">
      <p:cViewPr varScale="1">
        <p:scale>
          <a:sx n="162" d="100"/>
          <a:sy n="162" d="100"/>
        </p:scale>
        <p:origin x="-96" y="-232"/>
      </p:cViewPr>
      <p:guideLst>
        <p:guide orient="horz" pos="2160"/>
        <p:guide pos="32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isabellefajac:Dropbox:Work:ECFS-CTN:ExCom:CR:2018:CTN_reviews%20and%20studies_v186_08Feb2018.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dunl\ownCloud\Shared\CTN\Quality%20activities\CTN%20Quality%20evaluation\Quality%20report%20%237%20(feb,%20may,%20aug)\Report%20%237%20excel%20sheet\Combined%20source%20file%20(nov16%20to%20nov%2017)\Combined%20file%20feb17%20to%20nov17%20FION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dunl\ownCloud\Shared\CTN\Quality%20activities\CTN%20Quality%20evaluation\Quality%20report%20%237%20(feb,%20may,%20aug)\Report%20%237%20excel%20sheet\Combined%20source%20file%20(nov16%20to%20nov%2017)\Combined%20file%20feb17%20to%20nov17%20FION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dunl\ownCloud\Shared\CTN\Quality%20activities\CTN%20Quality%20evaluation\Quality%20report%20%237%20(feb,%20may,%20aug)\Report%20%237%20excel%20sheet\Combined%20source%20file%20(nov16%20to%20nov%2017)\Combined%20file%20feb17%20to%20nov17%20FION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manualLayout>
          <c:layoutTarget val="inner"/>
          <c:xMode val="edge"/>
          <c:yMode val="edge"/>
          <c:x val="0.10430679498396"/>
          <c:y val="0.0384153661464586"/>
          <c:w val="0.872481001858239"/>
          <c:h val="0.912033641780179"/>
        </c:manualLayout>
      </c:layout>
      <c:lineChart>
        <c:grouping val="standard"/>
        <c:varyColors val="0"/>
        <c:ser>
          <c:idx val="0"/>
          <c:order val="0"/>
          <c:spPr>
            <a:ln w="38100" cmpd="sng">
              <a:solidFill>
                <a:srgbClr val="073C7D"/>
              </a:solidFill>
              <a:prstDash val="solid"/>
            </a:ln>
          </c:spPr>
          <c:marker>
            <c:symbol val="none"/>
          </c:marker>
          <c:cat>
            <c:numRef>
              <c:f>'Study Timelines'!$E$75:$DH$75</c:f>
              <c:numCache>
                <c:formatCode>General</c:formatCode>
                <c:ptCount val="108"/>
                <c:pt idx="0">
                  <c:v>2009.0</c:v>
                </c:pt>
                <c:pt idx="12">
                  <c:v>2010.0</c:v>
                </c:pt>
                <c:pt idx="24">
                  <c:v>2011.0</c:v>
                </c:pt>
                <c:pt idx="36">
                  <c:v>2012.0</c:v>
                </c:pt>
                <c:pt idx="48">
                  <c:v>2013.0</c:v>
                </c:pt>
                <c:pt idx="60">
                  <c:v>2014.0</c:v>
                </c:pt>
                <c:pt idx="72">
                  <c:v>2015.0</c:v>
                </c:pt>
                <c:pt idx="84">
                  <c:v>2016.0</c:v>
                </c:pt>
                <c:pt idx="96">
                  <c:v>2017.0</c:v>
                </c:pt>
              </c:numCache>
            </c:numRef>
          </c:cat>
          <c:val>
            <c:numRef>
              <c:f>'Study Timelines'!$E$74:$DH$74</c:f>
              <c:numCache>
                <c:formatCode>General</c:formatCode>
                <c:ptCount val="108"/>
                <c:pt idx="0">
                  <c:v>1.0</c:v>
                </c:pt>
                <c:pt idx="1">
                  <c:v>1.0</c:v>
                </c:pt>
                <c:pt idx="2">
                  <c:v>1.0</c:v>
                </c:pt>
                <c:pt idx="3">
                  <c:v>1.0</c:v>
                </c:pt>
                <c:pt idx="4">
                  <c:v>1.0</c:v>
                </c:pt>
                <c:pt idx="5">
                  <c:v>1.0</c:v>
                </c:pt>
                <c:pt idx="6">
                  <c:v>2.0</c:v>
                </c:pt>
                <c:pt idx="7">
                  <c:v>2.0</c:v>
                </c:pt>
                <c:pt idx="8">
                  <c:v>3.0</c:v>
                </c:pt>
                <c:pt idx="9">
                  <c:v>3.0</c:v>
                </c:pt>
                <c:pt idx="10">
                  <c:v>3.0</c:v>
                </c:pt>
                <c:pt idx="11">
                  <c:v>3.0</c:v>
                </c:pt>
                <c:pt idx="12">
                  <c:v>3.0</c:v>
                </c:pt>
                <c:pt idx="13">
                  <c:v>3.0</c:v>
                </c:pt>
                <c:pt idx="14">
                  <c:v>3.0</c:v>
                </c:pt>
                <c:pt idx="15">
                  <c:v>4.0</c:v>
                </c:pt>
                <c:pt idx="16">
                  <c:v>3.0</c:v>
                </c:pt>
                <c:pt idx="17">
                  <c:v>3.0</c:v>
                </c:pt>
                <c:pt idx="18">
                  <c:v>3.0</c:v>
                </c:pt>
                <c:pt idx="19">
                  <c:v>3.0</c:v>
                </c:pt>
                <c:pt idx="20">
                  <c:v>3.0</c:v>
                </c:pt>
                <c:pt idx="21">
                  <c:v>4.0</c:v>
                </c:pt>
                <c:pt idx="22">
                  <c:v>4.0</c:v>
                </c:pt>
                <c:pt idx="23">
                  <c:v>3.0</c:v>
                </c:pt>
                <c:pt idx="24">
                  <c:v>4.0</c:v>
                </c:pt>
                <c:pt idx="25">
                  <c:v>5.0</c:v>
                </c:pt>
                <c:pt idx="26">
                  <c:v>5.0</c:v>
                </c:pt>
                <c:pt idx="27">
                  <c:v>5.0</c:v>
                </c:pt>
                <c:pt idx="28">
                  <c:v>5.0</c:v>
                </c:pt>
                <c:pt idx="29">
                  <c:v>5.0</c:v>
                </c:pt>
                <c:pt idx="30">
                  <c:v>5.0</c:v>
                </c:pt>
                <c:pt idx="31">
                  <c:v>5.0</c:v>
                </c:pt>
                <c:pt idx="32">
                  <c:v>6.0</c:v>
                </c:pt>
                <c:pt idx="33">
                  <c:v>6.0</c:v>
                </c:pt>
                <c:pt idx="34">
                  <c:v>6.0</c:v>
                </c:pt>
                <c:pt idx="35">
                  <c:v>7.0</c:v>
                </c:pt>
                <c:pt idx="36">
                  <c:v>7.0</c:v>
                </c:pt>
                <c:pt idx="37">
                  <c:v>6.0</c:v>
                </c:pt>
                <c:pt idx="38">
                  <c:v>10.0</c:v>
                </c:pt>
                <c:pt idx="39">
                  <c:v>9.0</c:v>
                </c:pt>
                <c:pt idx="40">
                  <c:v>10.0</c:v>
                </c:pt>
                <c:pt idx="41">
                  <c:v>10.0</c:v>
                </c:pt>
                <c:pt idx="42">
                  <c:v>10.0</c:v>
                </c:pt>
                <c:pt idx="43">
                  <c:v>12.0</c:v>
                </c:pt>
                <c:pt idx="44">
                  <c:v>13.0</c:v>
                </c:pt>
                <c:pt idx="45">
                  <c:v>13.0</c:v>
                </c:pt>
                <c:pt idx="46">
                  <c:v>13.0</c:v>
                </c:pt>
                <c:pt idx="47">
                  <c:v>14.0</c:v>
                </c:pt>
                <c:pt idx="48">
                  <c:v>15.0</c:v>
                </c:pt>
                <c:pt idx="49">
                  <c:v>15.0</c:v>
                </c:pt>
                <c:pt idx="50">
                  <c:v>16.0</c:v>
                </c:pt>
                <c:pt idx="51">
                  <c:v>16.0</c:v>
                </c:pt>
                <c:pt idx="52">
                  <c:v>15.0</c:v>
                </c:pt>
                <c:pt idx="53">
                  <c:v>15.0</c:v>
                </c:pt>
                <c:pt idx="54">
                  <c:v>16.0</c:v>
                </c:pt>
                <c:pt idx="55">
                  <c:v>16.0</c:v>
                </c:pt>
                <c:pt idx="56">
                  <c:v>16.0</c:v>
                </c:pt>
                <c:pt idx="57">
                  <c:v>16.0</c:v>
                </c:pt>
                <c:pt idx="58">
                  <c:v>16.0</c:v>
                </c:pt>
                <c:pt idx="59">
                  <c:v>16.0</c:v>
                </c:pt>
                <c:pt idx="60">
                  <c:v>15.0</c:v>
                </c:pt>
                <c:pt idx="61">
                  <c:v>14.0</c:v>
                </c:pt>
                <c:pt idx="62">
                  <c:v>14.0</c:v>
                </c:pt>
                <c:pt idx="63">
                  <c:v>12.0</c:v>
                </c:pt>
                <c:pt idx="64">
                  <c:v>11.0</c:v>
                </c:pt>
                <c:pt idx="65">
                  <c:v>9.0</c:v>
                </c:pt>
                <c:pt idx="66">
                  <c:v>9.0</c:v>
                </c:pt>
                <c:pt idx="67">
                  <c:v>10.0</c:v>
                </c:pt>
                <c:pt idx="68">
                  <c:v>10.0</c:v>
                </c:pt>
                <c:pt idx="69">
                  <c:v>11.0</c:v>
                </c:pt>
                <c:pt idx="70">
                  <c:v>15.0</c:v>
                </c:pt>
                <c:pt idx="71">
                  <c:v>14.0</c:v>
                </c:pt>
                <c:pt idx="72">
                  <c:v>14.0</c:v>
                </c:pt>
                <c:pt idx="73">
                  <c:v>14.0</c:v>
                </c:pt>
                <c:pt idx="74">
                  <c:v>14.0</c:v>
                </c:pt>
                <c:pt idx="75">
                  <c:v>14.0</c:v>
                </c:pt>
                <c:pt idx="76">
                  <c:v>14.0</c:v>
                </c:pt>
                <c:pt idx="77">
                  <c:v>13.0</c:v>
                </c:pt>
                <c:pt idx="78">
                  <c:v>15.0</c:v>
                </c:pt>
                <c:pt idx="79">
                  <c:v>14.0</c:v>
                </c:pt>
                <c:pt idx="80">
                  <c:v>15.0</c:v>
                </c:pt>
                <c:pt idx="81">
                  <c:v>18.0</c:v>
                </c:pt>
                <c:pt idx="82">
                  <c:v>18.0</c:v>
                </c:pt>
                <c:pt idx="83">
                  <c:v>18.0</c:v>
                </c:pt>
                <c:pt idx="84">
                  <c:v>16.0</c:v>
                </c:pt>
                <c:pt idx="85">
                  <c:v>19.0</c:v>
                </c:pt>
                <c:pt idx="86">
                  <c:v>21.0</c:v>
                </c:pt>
                <c:pt idx="87">
                  <c:v>23.0</c:v>
                </c:pt>
                <c:pt idx="88">
                  <c:v>23.0</c:v>
                </c:pt>
                <c:pt idx="89">
                  <c:v>24.0</c:v>
                </c:pt>
                <c:pt idx="90">
                  <c:v>24.0</c:v>
                </c:pt>
                <c:pt idx="91">
                  <c:v>23.0</c:v>
                </c:pt>
                <c:pt idx="92">
                  <c:v>22.0</c:v>
                </c:pt>
                <c:pt idx="93">
                  <c:v>20.0</c:v>
                </c:pt>
                <c:pt idx="94">
                  <c:v>20.0</c:v>
                </c:pt>
                <c:pt idx="95">
                  <c:v>19.0</c:v>
                </c:pt>
                <c:pt idx="96">
                  <c:v>19.0</c:v>
                </c:pt>
                <c:pt idx="97">
                  <c:v>19.0</c:v>
                </c:pt>
                <c:pt idx="98">
                  <c:v>20.0</c:v>
                </c:pt>
                <c:pt idx="99">
                  <c:v>19.0</c:v>
                </c:pt>
                <c:pt idx="100">
                  <c:v>19.0</c:v>
                </c:pt>
                <c:pt idx="101">
                  <c:v>18.0</c:v>
                </c:pt>
                <c:pt idx="102">
                  <c:v>18.0</c:v>
                </c:pt>
                <c:pt idx="103">
                  <c:v>18.0</c:v>
                </c:pt>
                <c:pt idx="104">
                  <c:v>18.0</c:v>
                </c:pt>
                <c:pt idx="105">
                  <c:v>14.0</c:v>
                </c:pt>
                <c:pt idx="106">
                  <c:v>13.0</c:v>
                </c:pt>
                <c:pt idx="107">
                  <c:v>13.0</c:v>
                </c:pt>
              </c:numCache>
            </c:numRef>
          </c:val>
          <c:smooth val="0"/>
        </c:ser>
        <c:ser>
          <c:idx val="1"/>
          <c:order val="1"/>
          <c:spPr>
            <a:ln w="38100" cmpd="sng">
              <a:solidFill>
                <a:srgbClr val="073C7D"/>
              </a:solidFill>
              <a:prstDash val="solid"/>
            </a:ln>
          </c:spPr>
          <c:marker>
            <c:symbol val="none"/>
          </c:marker>
          <c:cat>
            <c:numRef>
              <c:f>'Study Timelines'!$E$75:$DH$75</c:f>
              <c:numCache>
                <c:formatCode>General</c:formatCode>
                <c:ptCount val="108"/>
                <c:pt idx="0">
                  <c:v>2009.0</c:v>
                </c:pt>
                <c:pt idx="12">
                  <c:v>2010.0</c:v>
                </c:pt>
                <c:pt idx="24">
                  <c:v>2011.0</c:v>
                </c:pt>
                <c:pt idx="36">
                  <c:v>2012.0</c:v>
                </c:pt>
                <c:pt idx="48">
                  <c:v>2013.0</c:v>
                </c:pt>
                <c:pt idx="60">
                  <c:v>2014.0</c:v>
                </c:pt>
                <c:pt idx="72">
                  <c:v>2015.0</c:v>
                </c:pt>
                <c:pt idx="84">
                  <c:v>2016.0</c:v>
                </c:pt>
                <c:pt idx="96">
                  <c:v>2017.0</c:v>
                </c:pt>
              </c:numCache>
            </c:numRef>
          </c:cat>
          <c:val>
            <c:numRef>
              <c:f>'https://docuz/Protocol review and studies\Overview reviews\2016\CTN_reviews and studies_v142_31Oct2016.xls:[]Study Timelines'!$E$58:$CJ$58</c:f>
              <c:numCache>
                <c:formatCode>General</c:formatCode>
                <c:ptCount val="84"/>
                <c:pt idx="0">
                  <c:v>1.0</c:v>
                </c:pt>
                <c:pt idx="1">
                  <c:v>1.0</c:v>
                </c:pt>
                <c:pt idx="2">
                  <c:v>1.0</c:v>
                </c:pt>
                <c:pt idx="3">
                  <c:v>1.0</c:v>
                </c:pt>
                <c:pt idx="4">
                  <c:v>1.0</c:v>
                </c:pt>
                <c:pt idx="5">
                  <c:v>1.0</c:v>
                </c:pt>
                <c:pt idx="6">
                  <c:v>2.0</c:v>
                </c:pt>
                <c:pt idx="7">
                  <c:v>2.0</c:v>
                </c:pt>
                <c:pt idx="8">
                  <c:v>3.0</c:v>
                </c:pt>
                <c:pt idx="9">
                  <c:v>3.0</c:v>
                </c:pt>
                <c:pt idx="10">
                  <c:v>3.0</c:v>
                </c:pt>
                <c:pt idx="11">
                  <c:v>3.0</c:v>
                </c:pt>
                <c:pt idx="12">
                  <c:v>3.0</c:v>
                </c:pt>
                <c:pt idx="13">
                  <c:v>3.0</c:v>
                </c:pt>
                <c:pt idx="14">
                  <c:v>3.0</c:v>
                </c:pt>
                <c:pt idx="15">
                  <c:v>4.0</c:v>
                </c:pt>
                <c:pt idx="16">
                  <c:v>3.0</c:v>
                </c:pt>
                <c:pt idx="17">
                  <c:v>3.0</c:v>
                </c:pt>
                <c:pt idx="18">
                  <c:v>3.0</c:v>
                </c:pt>
                <c:pt idx="19">
                  <c:v>3.0</c:v>
                </c:pt>
                <c:pt idx="20">
                  <c:v>3.0</c:v>
                </c:pt>
                <c:pt idx="21">
                  <c:v>4.0</c:v>
                </c:pt>
                <c:pt idx="22">
                  <c:v>4.0</c:v>
                </c:pt>
                <c:pt idx="23">
                  <c:v>3.0</c:v>
                </c:pt>
                <c:pt idx="24">
                  <c:v>4.0</c:v>
                </c:pt>
                <c:pt idx="25">
                  <c:v>5.0</c:v>
                </c:pt>
                <c:pt idx="26">
                  <c:v>5.0</c:v>
                </c:pt>
                <c:pt idx="27">
                  <c:v>5.0</c:v>
                </c:pt>
                <c:pt idx="28">
                  <c:v>5.0</c:v>
                </c:pt>
                <c:pt idx="29">
                  <c:v>5.0</c:v>
                </c:pt>
                <c:pt idx="30">
                  <c:v>5.0</c:v>
                </c:pt>
                <c:pt idx="31">
                  <c:v>5.0</c:v>
                </c:pt>
                <c:pt idx="32">
                  <c:v>6.0</c:v>
                </c:pt>
                <c:pt idx="33">
                  <c:v>6.0</c:v>
                </c:pt>
                <c:pt idx="34">
                  <c:v>6.0</c:v>
                </c:pt>
                <c:pt idx="35">
                  <c:v>7.0</c:v>
                </c:pt>
                <c:pt idx="36">
                  <c:v>7.0</c:v>
                </c:pt>
                <c:pt idx="37">
                  <c:v>6.0</c:v>
                </c:pt>
                <c:pt idx="38">
                  <c:v>10.0</c:v>
                </c:pt>
                <c:pt idx="39">
                  <c:v>9.0</c:v>
                </c:pt>
                <c:pt idx="40">
                  <c:v>10.0</c:v>
                </c:pt>
                <c:pt idx="41">
                  <c:v>10.0</c:v>
                </c:pt>
                <c:pt idx="42">
                  <c:v>10.0</c:v>
                </c:pt>
                <c:pt idx="43">
                  <c:v>12.0</c:v>
                </c:pt>
                <c:pt idx="44">
                  <c:v>13.0</c:v>
                </c:pt>
                <c:pt idx="45">
                  <c:v>13.0</c:v>
                </c:pt>
                <c:pt idx="46">
                  <c:v>13.0</c:v>
                </c:pt>
                <c:pt idx="47">
                  <c:v>14.0</c:v>
                </c:pt>
                <c:pt idx="48">
                  <c:v>15.0</c:v>
                </c:pt>
                <c:pt idx="49">
                  <c:v>15.0</c:v>
                </c:pt>
                <c:pt idx="50">
                  <c:v>16.0</c:v>
                </c:pt>
                <c:pt idx="51">
                  <c:v>16.0</c:v>
                </c:pt>
                <c:pt idx="52">
                  <c:v>15.0</c:v>
                </c:pt>
                <c:pt idx="53">
                  <c:v>15.0</c:v>
                </c:pt>
                <c:pt idx="54">
                  <c:v>16.0</c:v>
                </c:pt>
                <c:pt idx="55">
                  <c:v>16.0</c:v>
                </c:pt>
                <c:pt idx="56">
                  <c:v>16.0</c:v>
                </c:pt>
                <c:pt idx="57">
                  <c:v>16.0</c:v>
                </c:pt>
                <c:pt idx="58">
                  <c:v>16.0</c:v>
                </c:pt>
                <c:pt idx="59">
                  <c:v>16.0</c:v>
                </c:pt>
                <c:pt idx="60">
                  <c:v>15.0</c:v>
                </c:pt>
                <c:pt idx="61">
                  <c:v>14.0</c:v>
                </c:pt>
                <c:pt idx="62">
                  <c:v>14.0</c:v>
                </c:pt>
                <c:pt idx="63">
                  <c:v>12.0</c:v>
                </c:pt>
                <c:pt idx="64">
                  <c:v>11.0</c:v>
                </c:pt>
                <c:pt idx="65">
                  <c:v>9.0</c:v>
                </c:pt>
                <c:pt idx="66">
                  <c:v>9.0</c:v>
                </c:pt>
                <c:pt idx="67">
                  <c:v>10.0</c:v>
                </c:pt>
                <c:pt idx="68">
                  <c:v>10.0</c:v>
                </c:pt>
                <c:pt idx="69">
                  <c:v>11.0</c:v>
                </c:pt>
                <c:pt idx="70">
                  <c:v>15.0</c:v>
                </c:pt>
                <c:pt idx="71">
                  <c:v>14.0</c:v>
                </c:pt>
                <c:pt idx="72">
                  <c:v>14.0</c:v>
                </c:pt>
                <c:pt idx="73">
                  <c:v>14.0</c:v>
                </c:pt>
                <c:pt idx="74">
                  <c:v>14.0</c:v>
                </c:pt>
                <c:pt idx="75">
                  <c:v>14.0</c:v>
                </c:pt>
                <c:pt idx="76">
                  <c:v>14.0</c:v>
                </c:pt>
                <c:pt idx="77">
                  <c:v>13.0</c:v>
                </c:pt>
                <c:pt idx="78">
                  <c:v>15.0</c:v>
                </c:pt>
                <c:pt idx="79">
                  <c:v>14.0</c:v>
                </c:pt>
                <c:pt idx="80">
                  <c:v>15.0</c:v>
                </c:pt>
                <c:pt idx="81">
                  <c:v>18.0</c:v>
                </c:pt>
                <c:pt idx="82">
                  <c:v>18.0</c:v>
                </c:pt>
                <c:pt idx="83">
                  <c:v>18.0</c:v>
                </c:pt>
              </c:numCache>
            </c:numRef>
          </c:val>
          <c:smooth val="0"/>
        </c:ser>
        <c:dLbls>
          <c:showLegendKey val="0"/>
          <c:showVal val="0"/>
          <c:showCatName val="0"/>
          <c:showSerName val="0"/>
          <c:showPercent val="0"/>
          <c:showBubbleSize val="0"/>
        </c:dLbls>
        <c:marker val="1"/>
        <c:smooth val="0"/>
        <c:axId val="-2129879864"/>
        <c:axId val="-2129877448"/>
      </c:lineChart>
      <c:catAx>
        <c:axId val="-2129879864"/>
        <c:scaling>
          <c:orientation val="minMax"/>
        </c:scaling>
        <c:delete val="1"/>
        <c:axPos val="b"/>
        <c:numFmt formatCode="General" sourceLinked="1"/>
        <c:majorTickMark val="none"/>
        <c:minorTickMark val="none"/>
        <c:tickLblPos val="nextTo"/>
        <c:crossAx val="-2129877448"/>
        <c:crosses val="autoZero"/>
        <c:auto val="1"/>
        <c:lblAlgn val="ctr"/>
        <c:lblOffset val="100"/>
        <c:tickLblSkip val="2"/>
        <c:tickMarkSkip val="2"/>
        <c:noMultiLvlLbl val="0"/>
      </c:catAx>
      <c:valAx>
        <c:axId val="-2129877448"/>
        <c:scaling>
          <c:orientation val="minMax"/>
        </c:scaling>
        <c:delete val="0"/>
        <c:axPos val="l"/>
        <c:majorGridlines>
          <c:spPr>
            <a:ln w="3175">
              <a:solidFill>
                <a:srgbClr val="808080"/>
              </a:solidFill>
              <a:prstDash val="solid"/>
            </a:ln>
          </c:spPr>
        </c:majorGridlines>
        <c:title>
          <c:tx>
            <c:rich>
              <a:bodyPr/>
              <a:lstStyle/>
              <a:p>
                <a:pPr>
                  <a:defRPr sz="1800" b="1" i="0" u="none" strike="noStrike" baseline="0">
                    <a:solidFill>
                      <a:srgbClr val="073C7D"/>
                    </a:solidFill>
                    <a:latin typeface="Calibri"/>
                    <a:ea typeface="Calibri"/>
                    <a:cs typeface="Calibri"/>
                  </a:defRPr>
                </a:pPr>
                <a:r>
                  <a:rPr lang="fr-FR" sz="1800" dirty="0" err="1">
                    <a:solidFill>
                      <a:srgbClr val="073C7D"/>
                    </a:solidFill>
                  </a:rPr>
                  <a:t>Number</a:t>
                </a:r>
                <a:r>
                  <a:rPr lang="fr-FR" sz="1800" dirty="0">
                    <a:solidFill>
                      <a:srgbClr val="073C7D"/>
                    </a:solidFill>
                  </a:rPr>
                  <a:t> of ECFS-CTN active </a:t>
                </a:r>
                <a:r>
                  <a:rPr lang="fr-FR" sz="1800" dirty="0" err="1" smtClean="0">
                    <a:solidFill>
                      <a:srgbClr val="073C7D"/>
                    </a:solidFill>
                  </a:rPr>
                  <a:t>studies</a:t>
                </a:r>
                <a:endParaRPr lang="fr-FR" sz="1800" dirty="0" smtClean="0">
                  <a:solidFill>
                    <a:srgbClr val="073C7D"/>
                  </a:solidFill>
                </a:endParaRPr>
              </a:p>
              <a:p>
                <a:pPr>
                  <a:defRPr sz="1800" b="1" i="0" u="none" strike="noStrike" baseline="0">
                    <a:solidFill>
                      <a:srgbClr val="073C7D"/>
                    </a:solidFill>
                    <a:latin typeface="Calibri"/>
                    <a:ea typeface="Calibri"/>
                    <a:cs typeface="Calibri"/>
                  </a:defRPr>
                </a:pPr>
                <a:r>
                  <a:rPr lang="fr-FR" sz="1800" dirty="0" smtClean="0">
                    <a:solidFill>
                      <a:srgbClr val="073C7D"/>
                    </a:solidFill>
                  </a:rPr>
                  <a:t> </a:t>
                </a:r>
                <a:r>
                  <a:rPr lang="fr-FR" sz="1800" dirty="0">
                    <a:solidFill>
                      <a:srgbClr val="073C7D"/>
                    </a:solidFill>
                  </a:rPr>
                  <a:t>per </a:t>
                </a:r>
                <a:r>
                  <a:rPr lang="fr-FR" sz="1800" dirty="0" err="1">
                    <a:solidFill>
                      <a:srgbClr val="073C7D"/>
                    </a:solidFill>
                  </a:rPr>
                  <a:t>month</a:t>
                </a:r>
                <a:endParaRPr lang="fr-FR" sz="1800" dirty="0">
                  <a:solidFill>
                    <a:srgbClr val="073C7D"/>
                  </a:solidFill>
                </a:endParaRPr>
              </a:p>
            </c:rich>
          </c:tx>
          <c:layout>
            <c:manualLayout>
              <c:xMode val="edge"/>
              <c:yMode val="edge"/>
              <c:x val="7.73403324584427E-5"/>
              <c:y val="0.19318902364095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fr-FR"/>
          </a:p>
        </c:txPr>
        <c:crossAx val="-2129879864"/>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[Combined file feb17 to nov17 FIONA.xlsx]Types of studies!PivotTable5</c:name>
    <c:fmtId val="-1"/>
  </c:pivotSource>
  <c:chart>
    <c:autoTitleDeleted val="1"/>
    <c:pivotFmts>
      <c:pivotFmt>
        <c:idx val="0"/>
        <c:spPr>
          <a:solidFill>
            <a:schemeClr val="accent1"/>
          </a:solidFill>
          <a:ln w="19050">
            <a:solidFill>
              <a:schemeClr val="lt1"/>
            </a:solidFill>
          </a:ln>
          <a:effectLst/>
        </c:spPr>
        <c:marker>
          <c:symbol val="none"/>
        </c:marker>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s>
    <c:plotArea>
      <c:layout/>
      <c:barChart>
        <c:barDir val="bar"/>
        <c:grouping val="clustered"/>
        <c:varyColors val="0"/>
        <c:ser>
          <c:idx val="0"/>
          <c:order val="0"/>
          <c:tx>
            <c:strRef>
              <c:f>'Types of studies'!$I$2</c:f>
              <c:strCache>
                <c:ptCount val="1"/>
                <c:pt idx="0">
                  <c:v>Total</c:v>
                </c:pt>
              </c:strCache>
            </c:strRef>
          </c:tx>
          <c:spPr>
            <a:solidFill>
              <a:schemeClr val="accent1"/>
            </a:solidFill>
            <a:ln w="19050">
              <a:solidFill>
                <a:schemeClr val="lt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E9EE-4D58-8D25-40723E77857F}"/>
              </c:ext>
            </c:extLst>
          </c:dPt>
          <c:dPt>
            <c:idx val="1"/>
            <c:invertIfNegative val="0"/>
            <c:bubble3D val="0"/>
            <c:extLst xmlns:c16r2="http://schemas.microsoft.com/office/drawing/2015/06/chart">
              <c:ext xmlns:c16="http://schemas.microsoft.com/office/drawing/2014/chart" uri="{C3380CC4-5D6E-409C-BE32-E72D297353CC}">
                <c16:uniqueId val="{00000003-E9EE-4D58-8D25-40723E77857F}"/>
              </c:ext>
            </c:extLst>
          </c:dPt>
          <c:dPt>
            <c:idx val="2"/>
            <c:invertIfNegative val="0"/>
            <c:bubble3D val="0"/>
            <c:extLst xmlns:c16r2="http://schemas.microsoft.com/office/drawing/2015/06/chart">
              <c:ext xmlns:c16="http://schemas.microsoft.com/office/drawing/2014/chart" uri="{C3380CC4-5D6E-409C-BE32-E72D297353CC}">
                <c16:uniqueId val="{00000005-E9EE-4D58-8D25-40723E77857F}"/>
              </c:ext>
            </c:extLst>
          </c:dPt>
          <c:dPt>
            <c:idx val="3"/>
            <c:invertIfNegative val="0"/>
            <c:bubble3D val="0"/>
            <c:extLst xmlns:c16r2="http://schemas.microsoft.com/office/drawing/2015/06/chart">
              <c:ext xmlns:c16="http://schemas.microsoft.com/office/drawing/2014/chart" uri="{C3380CC4-5D6E-409C-BE32-E72D297353CC}">
                <c16:uniqueId val="{00000007-E9EE-4D58-8D25-40723E77857F}"/>
              </c:ext>
            </c:extLst>
          </c:dPt>
          <c:dPt>
            <c:idx val="4"/>
            <c:invertIfNegative val="0"/>
            <c:bubble3D val="0"/>
            <c:extLst xmlns:c16r2="http://schemas.microsoft.com/office/drawing/2015/06/chart">
              <c:ext xmlns:c16="http://schemas.microsoft.com/office/drawing/2014/chart" uri="{C3380CC4-5D6E-409C-BE32-E72D297353CC}">
                <c16:uniqueId val="{00000009-E9EE-4D58-8D25-40723E77857F}"/>
              </c:ext>
            </c:extLst>
          </c:dPt>
          <c:dPt>
            <c:idx val="5"/>
            <c:invertIfNegative val="0"/>
            <c:bubble3D val="0"/>
            <c:extLst xmlns:c16r2="http://schemas.microsoft.com/office/drawing/2015/06/chart">
              <c:ext xmlns:c16="http://schemas.microsoft.com/office/drawing/2014/chart" uri="{C3380CC4-5D6E-409C-BE32-E72D297353CC}">
                <c16:uniqueId val="{0000000B-E9EE-4D58-8D25-40723E77857F}"/>
              </c:ext>
            </c:extLst>
          </c:dPt>
          <c:cat>
            <c:strRef>
              <c:f>'Types of studies'!$H$3:$H$9</c:f>
              <c:strCache>
                <c:ptCount val="6"/>
                <c:pt idx="0">
                  <c:v>Phase 1</c:v>
                </c:pt>
                <c:pt idx="1">
                  <c:v>Phase 1/2</c:v>
                </c:pt>
                <c:pt idx="2">
                  <c:v>Phase 2</c:v>
                </c:pt>
                <c:pt idx="3">
                  <c:v>Phase 2/3</c:v>
                </c:pt>
                <c:pt idx="4">
                  <c:v>Phase 3</c:v>
                </c:pt>
                <c:pt idx="5">
                  <c:v>Phase 4</c:v>
                </c:pt>
              </c:strCache>
            </c:strRef>
          </c:cat>
          <c:val>
            <c:numRef>
              <c:f>'Types of studies'!$I$3:$I$9</c:f>
              <c:numCache>
                <c:formatCode>General</c:formatCode>
                <c:ptCount val="6"/>
                <c:pt idx="0">
                  <c:v>5.0</c:v>
                </c:pt>
                <c:pt idx="1">
                  <c:v>1.0</c:v>
                </c:pt>
                <c:pt idx="2">
                  <c:v>15.0</c:v>
                </c:pt>
                <c:pt idx="3">
                  <c:v>1.0</c:v>
                </c:pt>
                <c:pt idx="4">
                  <c:v>9.0</c:v>
                </c:pt>
                <c:pt idx="5">
                  <c:v>3.0</c:v>
                </c:pt>
              </c:numCache>
            </c:numRef>
          </c:val>
          <c:extLst xmlns:c16r2="http://schemas.microsoft.com/office/drawing/2015/06/chart">
            <c:ext xmlns:c16="http://schemas.microsoft.com/office/drawing/2014/chart" uri="{C3380CC4-5D6E-409C-BE32-E72D297353CC}">
              <c16:uniqueId val="{0000000C-E9EE-4D58-8D25-40723E77857F}"/>
            </c:ext>
          </c:extLst>
        </c:ser>
        <c:dLbls>
          <c:showLegendKey val="0"/>
          <c:showVal val="0"/>
          <c:showCatName val="0"/>
          <c:showSerName val="0"/>
          <c:showPercent val="0"/>
          <c:showBubbleSize val="0"/>
        </c:dLbls>
        <c:gapWidth val="50"/>
        <c:axId val="-2129987864"/>
        <c:axId val="-2129991784"/>
      </c:barChart>
      <c:valAx>
        <c:axId val="-21299917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73C7D"/>
                </a:solidFill>
                <a:latin typeface="+mn-lt"/>
                <a:ea typeface="+mn-ea"/>
                <a:cs typeface="+mn-cs"/>
              </a:defRPr>
            </a:pPr>
            <a:endParaRPr lang="fr-FR"/>
          </a:p>
        </c:txPr>
        <c:crossAx val="-2129987864"/>
        <c:crosses val="autoZero"/>
        <c:crossBetween val="between"/>
      </c:valAx>
      <c:catAx>
        <c:axId val="-21299878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73C7D"/>
                </a:solidFill>
                <a:latin typeface="+mn-lt"/>
                <a:ea typeface="+mn-ea"/>
                <a:cs typeface="+mn-cs"/>
              </a:defRPr>
            </a:pPr>
            <a:endParaRPr lang="fr-FR"/>
          </a:p>
        </c:txPr>
        <c:crossAx val="-2129991784"/>
        <c:crosses val="autoZero"/>
        <c:auto val="1"/>
        <c:lblAlgn val="ctr"/>
        <c:lblOffset val="100"/>
        <c:noMultiLvlLbl val="0"/>
      </c:cat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cmpd="sng">
      <a:solidFill>
        <a:srgbClr val="FAAC31"/>
      </a:solidFill>
    </a:ln>
    <a:effectLst/>
  </c:spPr>
  <c:txPr>
    <a:bodyPr/>
    <a:lstStyle/>
    <a:p>
      <a:pPr>
        <a:defRPr/>
      </a:pPr>
      <a:endParaRPr lang="fr-FR"/>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[Combined file feb17 to nov17 FIONA.xlsx]Types of studies!PivotTable6</c:name>
    <c:fmtId val="-1"/>
  </c:pivotSource>
  <c:chart>
    <c:autoTitleDeleted val="1"/>
    <c:pivotFmts>
      <c:pivotFmt>
        <c:idx val="0"/>
        <c:spPr>
          <a:solidFill>
            <a:schemeClr val="accent1"/>
          </a:solidFill>
          <a:ln w="19050">
            <a:solidFill>
              <a:schemeClr val="lt1"/>
            </a:solidFill>
          </a:ln>
          <a:effectLst/>
        </c:spPr>
        <c:marker>
          <c:symbol val="none"/>
        </c:marker>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s>
    <c:plotArea>
      <c:layout/>
      <c:pieChart>
        <c:varyColors val="1"/>
        <c:ser>
          <c:idx val="0"/>
          <c:order val="0"/>
          <c:tx>
            <c:strRef>
              <c:f>'Types of studies'!$L$2</c:f>
              <c:strCache>
                <c:ptCount val="1"/>
                <c:pt idx="0">
                  <c:v>Total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12D-4183-A667-2CFAF00994E3}"/>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12D-4183-A667-2CFAF00994E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12D-4183-A667-2CFAF00994E3}"/>
              </c:ext>
            </c:extLst>
          </c:dPt>
          <c:dLbls>
            <c:delete val="1"/>
          </c:dLbls>
          <c:cat>
            <c:strRef>
              <c:f>'Types of studies'!$K$3:$K$6</c:f>
              <c:strCache>
                <c:ptCount val="3"/>
                <c:pt idx="0">
                  <c:v>Adult</c:v>
                </c:pt>
                <c:pt idx="1">
                  <c:v>Adult+Pediatric</c:v>
                </c:pt>
                <c:pt idx="2">
                  <c:v>Pediatric</c:v>
                </c:pt>
              </c:strCache>
            </c:strRef>
          </c:cat>
          <c:val>
            <c:numRef>
              <c:f>'Types of studies'!$L$3:$L$6</c:f>
              <c:numCache>
                <c:formatCode>General</c:formatCode>
                <c:ptCount val="3"/>
                <c:pt idx="0">
                  <c:v>20.0</c:v>
                </c:pt>
                <c:pt idx="1">
                  <c:v>11.0</c:v>
                </c:pt>
                <c:pt idx="2">
                  <c:v>3.0</c:v>
                </c:pt>
              </c:numCache>
            </c:numRef>
          </c:val>
          <c:extLst xmlns:c16r2="http://schemas.microsoft.com/office/drawing/2015/06/chart">
            <c:ext xmlns:c16="http://schemas.microsoft.com/office/drawing/2014/chart" uri="{C3380CC4-5D6E-409C-BE32-E72D297353CC}">
              <c16:uniqueId val="{00000006-912D-4183-A667-2CFAF00994E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rgbClr val="073C7D"/>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cmpd="sng">
      <a:solidFill>
        <a:srgbClr val="FAAC31"/>
      </a:solidFill>
    </a:ln>
    <a:effectLst/>
  </c:spPr>
  <c:txPr>
    <a:bodyPr/>
    <a:lstStyle/>
    <a:p>
      <a:pPr>
        <a:defRPr/>
      </a:pPr>
      <a:endParaRPr lang="fr-FR"/>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[Combined file feb17 to nov17 FIONA.xlsx]Types of studies!PivotTable7</c:name>
    <c:fmtId val="-1"/>
  </c:pivotSource>
  <c:chart>
    <c:autoTitleDeleted val="1"/>
    <c:pivotFmts>
      <c:pivotFmt>
        <c:idx val="0"/>
        <c:spPr>
          <a:solidFill>
            <a:schemeClr val="accent1"/>
          </a:solidFill>
          <a:ln w="19050">
            <a:solidFill>
              <a:schemeClr val="lt1"/>
            </a:solidFill>
          </a:ln>
          <a:effectLst/>
        </c:spPr>
        <c:marker>
          <c:symbol val="none"/>
        </c:marker>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marker>
          <c:symbol val="none"/>
        </c:marke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s>
    <c:plotArea>
      <c:layout>
        <c:manualLayout>
          <c:layoutTarget val="inner"/>
          <c:xMode val="edge"/>
          <c:yMode val="edge"/>
          <c:x val="0.515127138793989"/>
          <c:y val="0.0543785220018926"/>
          <c:w val="0.433939504847525"/>
          <c:h val="0.830940795140888"/>
        </c:manualLayout>
      </c:layout>
      <c:barChart>
        <c:barDir val="bar"/>
        <c:grouping val="clustered"/>
        <c:varyColors val="0"/>
        <c:ser>
          <c:idx val="0"/>
          <c:order val="0"/>
          <c:tx>
            <c:strRef>
              <c:f>'Types of studies'!$O$2</c:f>
              <c:strCache>
                <c:ptCount val="1"/>
                <c:pt idx="0">
                  <c:v>Total</c:v>
                </c:pt>
              </c:strCache>
            </c:strRef>
          </c:tx>
          <c:spPr>
            <a:solidFill>
              <a:schemeClr val="accent1"/>
            </a:solidFill>
            <a:ln w="19050">
              <a:solidFill>
                <a:schemeClr val="lt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F864-4EED-B528-B7ADB4BCF6CB}"/>
              </c:ext>
            </c:extLst>
          </c:dPt>
          <c:dPt>
            <c:idx val="1"/>
            <c:invertIfNegative val="0"/>
            <c:bubble3D val="0"/>
            <c:extLst xmlns:c16r2="http://schemas.microsoft.com/office/drawing/2015/06/chart">
              <c:ext xmlns:c16="http://schemas.microsoft.com/office/drawing/2014/chart" uri="{C3380CC4-5D6E-409C-BE32-E72D297353CC}">
                <c16:uniqueId val="{00000003-F864-4EED-B528-B7ADB4BCF6CB}"/>
              </c:ext>
            </c:extLst>
          </c:dPt>
          <c:dPt>
            <c:idx val="2"/>
            <c:invertIfNegative val="0"/>
            <c:bubble3D val="0"/>
            <c:extLst xmlns:c16r2="http://schemas.microsoft.com/office/drawing/2015/06/chart">
              <c:ext xmlns:c16="http://schemas.microsoft.com/office/drawing/2014/chart" uri="{C3380CC4-5D6E-409C-BE32-E72D297353CC}">
                <c16:uniqueId val="{00000005-F864-4EED-B528-B7ADB4BCF6CB}"/>
              </c:ext>
            </c:extLst>
          </c:dPt>
          <c:dPt>
            <c:idx val="3"/>
            <c:invertIfNegative val="0"/>
            <c:bubble3D val="0"/>
            <c:extLst xmlns:c16r2="http://schemas.microsoft.com/office/drawing/2015/06/chart">
              <c:ext xmlns:c16="http://schemas.microsoft.com/office/drawing/2014/chart" uri="{C3380CC4-5D6E-409C-BE32-E72D297353CC}">
                <c16:uniqueId val="{00000007-F864-4EED-B528-B7ADB4BCF6CB}"/>
              </c:ext>
            </c:extLst>
          </c:dPt>
          <c:dPt>
            <c:idx val="4"/>
            <c:invertIfNegative val="0"/>
            <c:bubble3D val="0"/>
            <c:extLst xmlns:c16r2="http://schemas.microsoft.com/office/drawing/2015/06/chart">
              <c:ext xmlns:c16="http://schemas.microsoft.com/office/drawing/2014/chart" uri="{C3380CC4-5D6E-409C-BE32-E72D297353CC}">
                <c16:uniqueId val="{00000009-F864-4EED-B528-B7ADB4BCF6CB}"/>
              </c:ext>
            </c:extLst>
          </c:dPt>
          <c:dPt>
            <c:idx val="5"/>
            <c:invertIfNegative val="0"/>
            <c:bubble3D val="0"/>
            <c:extLst xmlns:c16r2="http://schemas.microsoft.com/office/drawing/2015/06/chart">
              <c:ext xmlns:c16="http://schemas.microsoft.com/office/drawing/2014/chart" uri="{C3380CC4-5D6E-409C-BE32-E72D297353CC}">
                <c16:uniqueId val="{0000000B-F864-4EED-B528-B7ADB4BCF6CB}"/>
              </c:ext>
            </c:extLst>
          </c:dPt>
          <c:dPt>
            <c:idx val="6"/>
            <c:invertIfNegative val="0"/>
            <c:bubble3D val="0"/>
            <c:extLst xmlns:c16r2="http://schemas.microsoft.com/office/drawing/2015/06/chart">
              <c:ext xmlns:c16="http://schemas.microsoft.com/office/drawing/2014/chart" uri="{C3380CC4-5D6E-409C-BE32-E72D297353CC}">
                <c16:uniqueId val="{0000000D-F864-4EED-B528-B7ADB4BCF6CB}"/>
              </c:ext>
            </c:extLst>
          </c:dPt>
          <c:dPt>
            <c:idx val="7"/>
            <c:invertIfNegative val="0"/>
            <c:bubble3D val="0"/>
            <c:extLst xmlns:c16r2="http://schemas.microsoft.com/office/drawing/2015/06/chart">
              <c:ext xmlns:c16="http://schemas.microsoft.com/office/drawing/2014/chart" uri="{C3380CC4-5D6E-409C-BE32-E72D297353CC}">
                <c16:uniqueId val="{0000000F-F864-4EED-B528-B7ADB4BCF6CB}"/>
              </c:ext>
            </c:extLst>
          </c:dPt>
          <c:cat>
            <c:strRef>
              <c:f>'Types of studies'!$N$3:$N$11</c:f>
              <c:strCache>
                <c:ptCount val="8"/>
                <c:pt idx="0">
                  <c:v>Anti-Infective</c:v>
                </c:pt>
                <c:pt idx="1">
                  <c:v>Anti-infective and anti-inflammatory</c:v>
                </c:pt>
                <c:pt idx="2">
                  <c:v>Anti-Inflammatory</c:v>
                </c:pt>
                <c:pt idx="3">
                  <c:v>CFTR modulation</c:v>
                </c:pt>
                <c:pt idx="4">
                  <c:v>Conditioning program</c:v>
                </c:pt>
                <c:pt idx="5">
                  <c:v>Mucociliary clearance</c:v>
                </c:pt>
                <c:pt idx="6">
                  <c:v>Restore Airway Surface Liquid</c:v>
                </c:pt>
                <c:pt idx="7">
                  <c:v>Restore Airway Surface Liquid / Anti-infective</c:v>
                </c:pt>
              </c:strCache>
            </c:strRef>
          </c:cat>
          <c:val>
            <c:numRef>
              <c:f>'Types of studies'!$O$3:$O$11</c:f>
              <c:numCache>
                <c:formatCode>General</c:formatCode>
                <c:ptCount val="8"/>
                <c:pt idx="0">
                  <c:v>2.0</c:v>
                </c:pt>
                <c:pt idx="1">
                  <c:v>1.0</c:v>
                </c:pt>
                <c:pt idx="2">
                  <c:v>3.0</c:v>
                </c:pt>
                <c:pt idx="3">
                  <c:v>21.0</c:v>
                </c:pt>
                <c:pt idx="4">
                  <c:v>1.0</c:v>
                </c:pt>
                <c:pt idx="5">
                  <c:v>1.0</c:v>
                </c:pt>
                <c:pt idx="6">
                  <c:v>4.0</c:v>
                </c:pt>
                <c:pt idx="7">
                  <c:v>1.0</c:v>
                </c:pt>
              </c:numCache>
            </c:numRef>
          </c:val>
          <c:extLst xmlns:c16r2="http://schemas.microsoft.com/office/drawing/2015/06/chart">
            <c:ext xmlns:c16="http://schemas.microsoft.com/office/drawing/2014/chart" uri="{C3380CC4-5D6E-409C-BE32-E72D297353CC}">
              <c16:uniqueId val="{00000010-F864-4EED-B528-B7ADB4BCF6CB}"/>
            </c:ext>
          </c:extLst>
        </c:ser>
        <c:dLbls>
          <c:showLegendKey val="0"/>
          <c:showVal val="0"/>
          <c:showCatName val="0"/>
          <c:showSerName val="0"/>
          <c:showPercent val="0"/>
          <c:showBubbleSize val="0"/>
        </c:dLbls>
        <c:gapWidth val="100"/>
        <c:axId val="-2130145784"/>
        <c:axId val="-2130149704"/>
      </c:barChart>
      <c:valAx>
        <c:axId val="-2130149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73C7D"/>
                </a:solidFill>
                <a:latin typeface="+mn-lt"/>
                <a:ea typeface="+mn-ea"/>
                <a:cs typeface="+mn-cs"/>
              </a:defRPr>
            </a:pPr>
            <a:endParaRPr lang="fr-FR"/>
          </a:p>
        </c:txPr>
        <c:crossAx val="-2130145784"/>
        <c:crosses val="autoZero"/>
        <c:crossBetween val="between"/>
      </c:valAx>
      <c:catAx>
        <c:axId val="-213014578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73C7D"/>
                </a:solidFill>
                <a:latin typeface="+mn-lt"/>
                <a:ea typeface="+mn-ea"/>
                <a:cs typeface="+mn-cs"/>
              </a:defRPr>
            </a:pPr>
            <a:endParaRPr lang="fr-FR"/>
          </a:p>
        </c:txPr>
        <c:crossAx val="-2130149704"/>
        <c:crosses val="autoZero"/>
        <c:auto val="1"/>
        <c:lblAlgn val="ctr"/>
        <c:lblOffset val="100"/>
        <c:noMultiLvlLbl val="0"/>
      </c:cat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cmpd="sng">
      <a:solidFill>
        <a:srgbClr val="FAAC31"/>
      </a:solidFill>
    </a:ln>
    <a:effectLst/>
  </c:spPr>
  <c:txPr>
    <a:bodyPr/>
    <a:lstStyle/>
    <a:p>
      <a:pPr>
        <a:defRPr sz="1200"/>
      </a:pPr>
      <a:endParaRPr lang="fr-FR"/>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noFill/>
              <a:ln>
                <a:no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rgbClr val="073C7D"/>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Sheet1!$A$1:$A$10</c:f>
              <c:strCache>
                <c:ptCount val="10"/>
                <c:pt idx="0">
                  <c:v>United Kingdom</c:v>
                </c:pt>
                <c:pt idx="1">
                  <c:v>Spain</c:v>
                </c:pt>
                <c:pt idx="2">
                  <c:v>United States</c:v>
                </c:pt>
                <c:pt idx="3">
                  <c:v>France</c:v>
                </c:pt>
                <c:pt idx="4">
                  <c:v>Netherlands</c:v>
                </c:pt>
                <c:pt idx="5">
                  <c:v>Belgium</c:v>
                </c:pt>
                <c:pt idx="6">
                  <c:v>Germany</c:v>
                </c:pt>
                <c:pt idx="7">
                  <c:v>Italy</c:v>
                </c:pt>
                <c:pt idx="8">
                  <c:v>Switzerland</c:v>
                </c:pt>
                <c:pt idx="9">
                  <c:v>Argentina</c:v>
                </c:pt>
              </c:strCache>
            </c:strRef>
          </c:cat>
          <c:val>
            <c:numRef>
              <c:f>Sheet1!$B$1:$B$10</c:f>
              <c:numCache>
                <c:formatCode>General</c:formatCode>
                <c:ptCount val="10"/>
                <c:pt idx="0">
                  <c:v>485.0</c:v>
                </c:pt>
                <c:pt idx="1">
                  <c:v>211.0</c:v>
                </c:pt>
                <c:pt idx="2">
                  <c:v>179.0</c:v>
                </c:pt>
                <c:pt idx="3">
                  <c:v>158.0</c:v>
                </c:pt>
                <c:pt idx="4">
                  <c:v>131.0</c:v>
                </c:pt>
                <c:pt idx="5">
                  <c:v>118.0</c:v>
                </c:pt>
                <c:pt idx="6">
                  <c:v>118.0</c:v>
                </c:pt>
                <c:pt idx="7">
                  <c:v>117.0</c:v>
                </c:pt>
                <c:pt idx="8">
                  <c:v>74.0</c:v>
                </c:pt>
                <c:pt idx="9">
                  <c:v>64.0</c:v>
                </c:pt>
              </c:numCache>
            </c:numRef>
          </c:val>
          <c:extLst xmlns:c16r2="http://schemas.microsoft.com/office/drawing/2015/06/chart">
            <c:ext xmlns:c16="http://schemas.microsoft.com/office/drawing/2014/chart" uri="{C3380CC4-5D6E-409C-BE32-E72D297353CC}">
              <c16:uniqueId val="{00000000-08A6-4F32-93CF-6356980A3C20}"/>
            </c:ext>
          </c:extLst>
        </c:ser>
        <c:dLbls>
          <c:showLegendKey val="0"/>
          <c:showVal val="1"/>
          <c:showCatName val="0"/>
          <c:showSerName val="0"/>
          <c:showPercent val="0"/>
          <c:showBubbleSize val="0"/>
        </c:dLbls>
        <c:gapWidth val="84"/>
        <c:gapDepth val="53"/>
        <c:shape val="box"/>
        <c:axId val="-2106506040"/>
        <c:axId val="-2107755208"/>
        <c:axId val="0"/>
      </c:bar3DChart>
      <c:catAx>
        <c:axId val="-2106506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073C7D"/>
                </a:solidFill>
                <a:latin typeface="+mn-lt"/>
                <a:ea typeface="+mn-ea"/>
                <a:cs typeface="+mn-cs"/>
              </a:defRPr>
            </a:pPr>
            <a:endParaRPr lang="fr-FR"/>
          </a:p>
        </c:txPr>
        <c:crossAx val="-2107755208"/>
        <c:crosses val="autoZero"/>
        <c:auto val="1"/>
        <c:lblAlgn val="ctr"/>
        <c:lblOffset val="100"/>
        <c:noMultiLvlLbl val="0"/>
      </c:catAx>
      <c:valAx>
        <c:axId val="-2107755208"/>
        <c:scaling>
          <c:orientation val="minMax"/>
        </c:scaling>
        <c:delete val="1"/>
        <c:axPos val="l"/>
        <c:numFmt formatCode="General" sourceLinked="1"/>
        <c:majorTickMark val="out"/>
        <c:minorTickMark val="none"/>
        <c:tickLblPos val="nextTo"/>
        <c:crossAx val="-2106506040"/>
        <c:crosses val="autoZero"/>
        <c:crossBetween val="between"/>
      </c:valAx>
      <c:spPr>
        <a:noFill/>
        <a:ln>
          <a:noFill/>
        </a:ln>
        <a:effectLst/>
      </c:spPr>
    </c:plotArea>
    <c:plotVisOnly val="1"/>
    <c:dispBlanksAs val="gap"/>
    <c:showDLblsOverMax val="0"/>
  </c:chart>
  <c:spPr>
    <a:noFill/>
    <a:ln w="12700" cap="flat" cmpd="sng" algn="ctr">
      <a:solidFill>
        <a:srgbClr val="FAAC31"/>
      </a:solidFill>
      <a:round/>
    </a:ln>
    <a:effectLst/>
  </c:spPr>
  <c:txPr>
    <a:bodyPr/>
    <a:lstStyle/>
    <a:p>
      <a:pPr>
        <a:defRPr/>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908B26-DBBA-654B-9A04-5AC59D0EB76F}" type="datetimeFigureOut">
              <a:rPr lang="fr-FR" smtClean="0"/>
              <a:t>20/03/18</a:t>
            </a:fld>
            <a:endParaRPr lang="fr-FR"/>
          </a:p>
        </p:txBody>
      </p:sp>
      <p:sp>
        <p:nvSpPr>
          <p:cNvPr id="4" name="Espace réservé de l'image des diapositives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083C1D-200A-5C4D-977C-5BB5A0D675AE}" type="slidenum">
              <a:rPr lang="fr-FR" smtClean="0"/>
              <a:t>‹#›</a:t>
            </a:fld>
            <a:endParaRPr lang="fr-FR"/>
          </a:p>
        </p:txBody>
      </p:sp>
    </p:spTree>
    <p:extLst>
      <p:ext uri="{BB962C8B-B14F-4D97-AF65-F5344CB8AC3E}">
        <p14:creationId xmlns:p14="http://schemas.microsoft.com/office/powerpoint/2010/main" val="4088498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D5550042-7E63-4CE3-82CF-CA42EDE3BD99}" type="slidenum">
              <a:rPr lang="en-US" altLang="en-US"/>
              <a:pPr/>
              <a:t>2</a:t>
            </a:fld>
            <a:endParaRPr lang="en-US" altLang="en-US"/>
          </a:p>
        </p:txBody>
      </p:sp>
      <p:sp>
        <p:nvSpPr>
          <p:cNvPr id="11267" name="Rectangle 2"/>
          <p:cNvSpPr>
            <a:spLocks noGrp="1" noRot="1" noChangeAspect="1" noChangeArrowheads="1" noTextEdit="1"/>
          </p:cNvSpPr>
          <p:nvPr>
            <p:ph type="sldImg"/>
          </p:nvPr>
        </p:nvSpPr>
        <p:spPr>
          <a:xfrm>
            <a:off x="857250" y="685800"/>
            <a:ext cx="5143500" cy="3429000"/>
          </a:xfrm>
          <a:ln/>
        </p:spPr>
      </p:sp>
      <p:sp>
        <p:nvSpPr>
          <p:cNvPr id="11268" name="Rectangle 3"/>
          <p:cNvSpPr>
            <a:spLocks noGrp="1" noChangeArrowheads="1"/>
          </p:cNvSpPr>
          <p:nvPr>
            <p:ph type="body" idx="1"/>
          </p:nvPr>
        </p:nvSpPr>
        <p:spPr>
          <a:noFill/>
          <a:ln/>
        </p:spPr>
        <p:txBody>
          <a:bodyPr/>
          <a:lstStyle/>
          <a:p>
            <a:pPr eaLnBrk="1" hangingPunct="1"/>
            <a:endParaRPr lang="da-DK" altLang="en-US"/>
          </a:p>
        </p:txBody>
      </p:sp>
    </p:spTree>
    <p:extLst>
      <p:ext uri="{BB962C8B-B14F-4D97-AF65-F5344CB8AC3E}">
        <p14:creationId xmlns:p14="http://schemas.microsoft.com/office/powerpoint/2010/main" val="56240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 ECFS has partnered with the course ‘Managing the care of children and adults with cystic fibrosis’ held twice a year in London (March &amp; September), UK or on-line to offer clinical placements to members of the CF multidisciplinary team. The clinical placement will typically be for two weeks in either the paediatric or adult centre at the Royal Brompton Hospital, London, UK (additional CF Centres will be available at a later date).</a:t>
            </a:r>
          </a:p>
          <a:p>
            <a:r>
              <a:rPr lang="en-GB" dirty="0" smtClean="0"/>
              <a:t>ECFS offers Travel/accommodation support to visit a CF Centre or CF laboratory in Europe to learn a specific technique.  These fellowships are not applicable for attendance at ECFS conferences, meetings or sponsored courses where different terms apply.</a:t>
            </a:r>
          </a:p>
          <a:p>
            <a:endParaRPr lang="fr-FR" dirty="0"/>
          </a:p>
        </p:txBody>
      </p:sp>
      <p:sp>
        <p:nvSpPr>
          <p:cNvPr id="4" name="Espace réservé du numéro de diapositive 3"/>
          <p:cNvSpPr>
            <a:spLocks noGrp="1"/>
          </p:cNvSpPr>
          <p:nvPr>
            <p:ph type="sldNum" sz="quarter" idx="10"/>
          </p:nvPr>
        </p:nvSpPr>
        <p:spPr/>
        <p:txBody>
          <a:bodyPr/>
          <a:lstStyle/>
          <a:p>
            <a:fld id="{24083C1D-200A-5C4D-977C-5BB5A0D675AE}" type="slidenum">
              <a:rPr lang="fr-FR" smtClean="0"/>
              <a:t>26</a:t>
            </a:fld>
            <a:endParaRPr lang="fr-FR"/>
          </a:p>
        </p:txBody>
      </p:sp>
    </p:spTree>
    <p:extLst>
      <p:ext uri="{BB962C8B-B14F-4D97-AF65-F5344CB8AC3E}">
        <p14:creationId xmlns:p14="http://schemas.microsoft.com/office/powerpoint/2010/main" val="217008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de-DE">
              <a:latin typeface="Calibri"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ea typeface="ＭＳ Ｐゴシック" charset="0"/>
              </a:defRPr>
            </a:lvl1pPr>
            <a:lvl2pPr marL="742950" indent="-285750">
              <a:defRPr sz="2100">
                <a:solidFill>
                  <a:schemeClr val="tx1"/>
                </a:solidFill>
                <a:latin typeface="Arial" charset="0"/>
                <a:ea typeface="ＭＳ Ｐゴシック" charset="0"/>
              </a:defRPr>
            </a:lvl2pPr>
            <a:lvl3pPr marL="1143000" indent="-228600">
              <a:defRPr sz="2100">
                <a:solidFill>
                  <a:schemeClr val="tx1"/>
                </a:solidFill>
                <a:latin typeface="Arial" charset="0"/>
                <a:ea typeface="ＭＳ Ｐゴシック" charset="0"/>
              </a:defRPr>
            </a:lvl3pPr>
            <a:lvl4pPr marL="1600200" indent="-228600">
              <a:defRPr sz="2100">
                <a:solidFill>
                  <a:schemeClr val="tx1"/>
                </a:solidFill>
                <a:latin typeface="Arial" charset="0"/>
                <a:ea typeface="ＭＳ Ｐゴシック" charset="0"/>
              </a:defRPr>
            </a:lvl4pPr>
            <a:lvl5pPr marL="2057400" indent="-228600">
              <a:defRPr sz="2100">
                <a:solidFill>
                  <a:schemeClr val="tx1"/>
                </a:solidFill>
                <a:latin typeface="Arial" charset="0"/>
                <a:ea typeface="ＭＳ Ｐゴシック" charset="0"/>
              </a:defRPr>
            </a:lvl5pPr>
            <a:lvl6pPr marL="2514600" indent="-228600" eaLnBrk="0" fontAlgn="base" hangingPunct="0">
              <a:spcBef>
                <a:spcPct val="0"/>
              </a:spcBef>
              <a:spcAft>
                <a:spcPct val="0"/>
              </a:spcAft>
              <a:defRPr sz="2100">
                <a:solidFill>
                  <a:schemeClr val="tx1"/>
                </a:solidFill>
                <a:latin typeface="Arial" charset="0"/>
                <a:ea typeface="ＭＳ Ｐゴシック" charset="0"/>
              </a:defRPr>
            </a:lvl6pPr>
            <a:lvl7pPr marL="2971800" indent="-228600" eaLnBrk="0" fontAlgn="base" hangingPunct="0">
              <a:spcBef>
                <a:spcPct val="0"/>
              </a:spcBef>
              <a:spcAft>
                <a:spcPct val="0"/>
              </a:spcAft>
              <a:defRPr sz="2100">
                <a:solidFill>
                  <a:schemeClr val="tx1"/>
                </a:solidFill>
                <a:latin typeface="Arial" charset="0"/>
                <a:ea typeface="ＭＳ Ｐゴシック" charset="0"/>
              </a:defRPr>
            </a:lvl7pPr>
            <a:lvl8pPr marL="3429000" indent="-228600" eaLnBrk="0" fontAlgn="base" hangingPunct="0">
              <a:spcBef>
                <a:spcPct val="0"/>
              </a:spcBef>
              <a:spcAft>
                <a:spcPct val="0"/>
              </a:spcAft>
              <a:defRPr sz="2100">
                <a:solidFill>
                  <a:schemeClr val="tx1"/>
                </a:solidFill>
                <a:latin typeface="Arial" charset="0"/>
                <a:ea typeface="ＭＳ Ｐゴシック" charset="0"/>
              </a:defRPr>
            </a:lvl8pPr>
            <a:lvl9pPr marL="3886200" indent="-228600" eaLnBrk="0" fontAlgn="base" hangingPunct="0">
              <a:spcBef>
                <a:spcPct val="0"/>
              </a:spcBef>
              <a:spcAft>
                <a:spcPct val="0"/>
              </a:spcAft>
              <a:defRPr sz="2100">
                <a:solidFill>
                  <a:schemeClr val="tx1"/>
                </a:solidFill>
                <a:latin typeface="Arial" charset="0"/>
                <a:ea typeface="ＭＳ Ｐゴシック" charset="0"/>
              </a:defRPr>
            </a:lvl9pPr>
          </a:lstStyle>
          <a:p>
            <a:fld id="{0B0F851F-F5DD-8741-A3EE-3AFC51565E96}" type="slidenum">
              <a:rPr lang="de-DE" sz="1200"/>
              <a:pPr/>
              <a:t>27</a:t>
            </a:fld>
            <a:endParaRPr 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normAutofit/>
          </a:bodyPr>
          <a:lstStyle/>
          <a:p>
            <a:r>
              <a:rPr lang="en-GB" dirty="0"/>
              <a:t>Changes in working groups (exercise and AMR) – Central Office – Conferences (under Education)</a:t>
            </a:r>
          </a:p>
        </p:txBody>
      </p:sp>
      <p:sp>
        <p:nvSpPr>
          <p:cNvPr id="4" name="Slide Number Placeholder 3"/>
          <p:cNvSpPr>
            <a:spLocks noGrp="1"/>
          </p:cNvSpPr>
          <p:nvPr>
            <p:ph type="sldNum" sz="quarter" idx="10"/>
          </p:nvPr>
        </p:nvSpPr>
        <p:spPr/>
        <p:txBody>
          <a:bodyPr/>
          <a:lstStyle/>
          <a:p>
            <a:fld id="{1D5FC5C4-5987-4A7A-84BB-2B761343244D}" type="slidenum">
              <a:rPr lang="en-US" altLang="en-US" smtClean="0"/>
              <a:pPr/>
              <a:t>3</a:t>
            </a:fld>
            <a:endParaRPr lang="en-US" altLang="en-US"/>
          </a:p>
        </p:txBody>
      </p:sp>
    </p:spTree>
    <p:extLst>
      <p:ext uri="{BB962C8B-B14F-4D97-AF65-F5344CB8AC3E}">
        <p14:creationId xmlns:p14="http://schemas.microsoft.com/office/powerpoint/2010/main" val="47073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xfrm>
            <a:off x="857250" y="685800"/>
            <a:ext cx="5143500" cy="3429000"/>
          </a:xfrm>
          <a:ln/>
        </p:spPr>
      </p:sp>
      <p:sp>
        <p:nvSpPr>
          <p:cNvPr id="13315" name="Notes Placeholder 2"/>
          <p:cNvSpPr>
            <a:spLocks noGrp="1"/>
          </p:cNvSpPr>
          <p:nvPr>
            <p:ph type="body" idx="1"/>
          </p:nvPr>
        </p:nvSpPr>
        <p:spPr>
          <a:noFill/>
          <a:ln/>
        </p:spPr>
        <p:txBody>
          <a:bodyPr/>
          <a:lstStyle/>
          <a:p>
            <a:pPr>
              <a:spcBef>
                <a:spcPct val="0"/>
              </a:spcBef>
            </a:pPr>
            <a:endParaRPr lang="en-GB" altLang="en-US"/>
          </a:p>
        </p:txBody>
      </p:sp>
      <p:sp>
        <p:nvSpPr>
          <p:cNvPr id="13316" name="Slide Number Placeholder 3"/>
          <p:cNvSpPr>
            <a:spLocks noGrp="1"/>
          </p:cNvSpPr>
          <p:nvPr>
            <p:ph type="sldNum" sz="quarter" idx="5"/>
          </p:nvPr>
        </p:nvSpPr>
        <p:spPr>
          <a:noFill/>
        </p:spPr>
        <p:txBody>
          <a:bodyPr/>
          <a:lstStyle/>
          <a:p>
            <a:fld id="{CEAABBA2-BACC-4CA9-BA00-C4B5862FA591}" type="slidenum">
              <a:rPr lang="en-GB" altLang="en-US"/>
              <a:pPr/>
              <a:t>4</a:t>
            </a:fld>
            <a:endParaRPr lang="en-GB" altLang="en-US"/>
          </a:p>
        </p:txBody>
      </p:sp>
    </p:spTree>
    <p:extLst>
      <p:ext uri="{BB962C8B-B14F-4D97-AF65-F5344CB8AC3E}">
        <p14:creationId xmlns:p14="http://schemas.microsoft.com/office/powerpoint/2010/main" val="124931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normAutofit/>
          </a:bodyPr>
          <a:lstStyle/>
          <a:p>
            <a:r>
              <a:rPr lang="en-GB" dirty="0"/>
              <a:t>Changes in working groups (exercise and AMR) – Central Office – Conferences (under Education</a:t>
            </a:r>
            <a:r>
              <a:rPr lang="en-GB" dirty="0" smtClean="0"/>
              <a:t>)</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Membership: JCF</a:t>
            </a:r>
            <a:r>
              <a:rPr lang="en-GB" baseline="0" dirty="0" smtClean="0"/>
              <a:t> sent and participation to working groups</a:t>
            </a:r>
            <a:endParaRPr lang="en-GB" dirty="0" smtClean="0"/>
          </a:p>
          <a:p>
            <a:endParaRPr lang="en-GB" dirty="0"/>
          </a:p>
        </p:txBody>
      </p:sp>
      <p:sp>
        <p:nvSpPr>
          <p:cNvPr id="4" name="Slide Number Placeholder 3"/>
          <p:cNvSpPr>
            <a:spLocks noGrp="1"/>
          </p:cNvSpPr>
          <p:nvPr>
            <p:ph type="sldNum" sz="quarter" idx="10"/>
          </p:nvPr>
        </p:nvSpPr>
        <p:spPr/>
        <p:txBody>
          <a:bodyPr/>
          <a:lstStyle/>
          <a:p>
            <a:fld id="{1D5FC5C4-5987-4A7A-84BB-2B761343244D}" type="slidenum">
              <a:rPr lang="en-US" altLang="en-US" smtClean="0"/>
              <a:pPr/>
              <a:t>5</a:t>
            </a:fld>
            <a:endParaRPr lang="en-US" altLang="en-US"/>
          </a:p>
        </p:txBody>
      </p:sp>
    </p:spTree>
    <p:extLst>
      <p:ext uri="{BB962C8B-B14F-4D97-AF65-F5344CB8AC3E}">
        <p14:creationId xmlns:p14="http://schemas.microsoft.com/office/powerpoint/2010/main" val="47073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 </a:t>
            </a:r>
            <a:r>
              <a:rPr lang="fr-FR" dirty="0" err="1" smtClean="0"/>
              <a:t>Registry</a:t>
            </a:r>
            <a:r>
              <a:rPr lang="fr-FR" dirty="0" smtClean="0"/>
              <a:t>: input </a:t>
            </a:r>
            <a:r>
              <a:rPr lang="fr-FR" dirty="0" err="1" smtClean="0"/>
              <a:t>from</a:t>
            </a:r>
            <a:r>
              <a:rPr lang="fr-FR" dirty="0" smtClean="0"/>
              <a:t> </a:t>
            </a:r>
            <a:r>
              <a:rPr lang="fr-FR" dirty="0" err="1" smtClean="0"/>
              <a:t>our</a:t>
            </a:r>
            <a:r>
              <a:rPr lang="fr-FR" smtClean="0"/>
              <a:t> team</a:t>
            </a:r>
            <a:endParaRPr lang="fr-FR" dirty="0"/>
          </a:p>
        </p:txBody>
      </p:sp>
      <p:sp>
        <p:nvSpPr>
          <p:cNvPr id="4" name="Espace réservé du numéro de diapositive 3"/>
          <p:cNvSpPr>
            <a:spLocks noGrp="1"/>
          </p:cNvSpPr>
          <p:nvPr>
            <p:ph type="sldNum" sz="quarter" idx="10"/>
          </p:nvPr>
        </p:nvSpPr>
        <p:spPr/>
        <p:txBody>
          <a:bodyPr/>
          <a:lstStyle/>
          <a:p>
            <a:fld id="{24083C1D-200A-5C4D-977C-5BB5A0D675AE}" type="slidenum">
              <a:rPr lang="fr-FR" smtClean="0"/>
              <a:t>7</a:t>
            </a:fld>
            <a:endParaRPr lang="fr-FR"/>
          </a:p>
        </p:txBody>
      </p:sp>
    </p:spTree>
    <p:extLst>
      <p:ext uri="{BB962C8B-B14F-4D97-AF65-F5344CB8AC3E}">
        <p14:creationId xmlns:p14="http://schemas.microsoft.com/office/powerpoint/2010/main" val="180483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Cooperation</a:t>
            </a:r>
            <a:r>
              <a:rPr lang="fr-FR" dirty="0" smtClean="0"/>
              <a:t>: </a:t>
            </a:r>
            <a:r>
              <a:rPr lang="fr-FR" dirty="0" err="1" smtClean="0"/>
              <a:t>work</a:t>
            </a:r>
            <a:r>
              <a:rPr lang="fr-FR" dirty="0" smtClean="0"/>
              <a:t> on ME</a:t>
            </a:r>
            <a:r>
              <a:rPr lang="fr-FR" baseline="0" dirty="0" smtClean="0"/>
              <a:t> </a:t>
            </a:r>
            <a:r>
              <a:rPr lang="fr-FR" baseline="0" dirty="0" err="1" smtClean="0"/>
              <a:t>SoC</a:t>
            </a:r>
            <a:r>
              <a:rPr lang="fr-FR" baseline="0" dirty="0" smtClean="0"/>
              <a:t> </a:t>
            </a:r>
            <a:r>
              <a:rPr lang="fr-FR" baseline="0" dirty="0" err="1" smtClean="0"/>
              <a:t>with</a:t>
            </a:r>
            <a:r>
              <a:rPr lang="fr-FR" baseline="0" dirty="0" smtClean="0"/>
              <a:t> </a:t>
            </a:r>
            <a:r>
              <a:rPr lang="fr-FR" baseline="0" dirty="0" err="1" smtClean="0"/>
              <a:t>some</a:t>
            </a:r>
            <a:r>
              <a:rPr lang="fr-FR" baseline="0" dirty="0" smtClean="0"/>
              <a:t> input </a:t>
            </a:r>
            <a:r>
              <a:rPr lang="fr-FR" baseline="0" dirty="0" err="1" smtClean="0"/>
              <a:t>from</a:t>
            </a:r>
            <a:r>
              <a:rPr lang="fr-FR" baseline="0" dirty="0" smtClean="0"/>
              <a:t> </a:t>
            </a:r>
            <a:r>
              <a:rPr lang="fr-FR" baseline="0" dirty="0" err="1" smtClean="0"/>
              <a:t>our</a:t>
            </a:r>
            <a:r>
              <a:rPr lang="fr-FR" baseline="0" dirty="0" smtClean="0"/>
              <a:t> team</a:t>
            </a:r>
            <a:endParaRPr lang="fr-FR" dirty="0"/>
          </a:p>
        </p:txBody>
      </p:sp>
      <p:sp>
        <p:nvSpPr>
          <p:cNvPr id="4" name="Espace réservé du numéro de diapositive 3"/>
          <p:cNvSpPr>
            <a:spLocks noGrp="1"/>
          </p:cNvSpPr>
          <p:nvPr>
            <p:ph type="sldNum" sz="quarter" idx="10"/>
          </p:nvPr>
        </p:nvSpPr>
        <p:spPr/>
        <p:txBody>
          <a:bodyPr/>
          <a:lstStyle/>
          <a:p>
            <a:fld id="{24083C1D-200A-5C4D-977C-5BB5A0D675AE}" type="slidenum">
              <a:rPr lang="fr-FR" smtClean="0"/>
              <a:t>10</a:t>
            </a:fld>
            <a:endParaRPr lang="fr-FR"/>
          </a:p>
        </p:txBody>
      </p:sp>
    </p:spTree>
    <p:extLst>
      <p:ext uri="{BB962C8B-B14F-4D97-AF65-F5344CB8AC3E}">
        <p14:creationId xmlns:p14="http://schemas.microsoft.com/office/powerpoint/2010/main" val="381719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7250" y="685800"/>
            <a:ext cx="51435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0020D45-237C-D14F-A855-5C88188F82E5}" type="slidenum">
              <a:rPr lang="uk-UA" smtClean="0"/>
              <a:pPr/>
              <a:t>11</a:t>
            </a:fld>
            <a:endParaRPr lang="uk-UA"/>
          </a:p>
        </p:txBody>
      </p:sp>
    </p:spTree>
    <p:extLst>
      <p:ext uri="{BB962C8B-B14F-4D97-AF65-F5344CB8AC3E}">
        <p14:creationId xmlns:p14="http://schemas.microsoft.com/office/powerpoint/2010/main" val="149101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7250" y="685800"/>
            <a:ext cx="51435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0020D45-237C-D14F-A855-5C88188F82E5}" type="slidenum">
              <a:rPr lang="fr-FR"/>
              <a:pPr/>
              <a:t>14</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8C38798-7858-44F1-B825-1E3ACBBCC54D}" type="slidenum">
              <a:rPr lang="en-US" altLang="en-US"/>
              <a:pPr/>
              <a:t>23</a:t>
            </a:fld>
            <a:endParaRPr lang="en-US" altLang="en-US"/>
          </a:p>
        </p:txBody>
      </p:sp>
      <p:sp>
        <p:nvSpPr>
          <p:cNvPr id="19459" name="Rectangle 2"/>
          <p:cNvSpPr>
            <a:spLocks noGrp="1" noRot="1" noChangeAspect="1" noChangeArrowheads="1" noTextEdit="1"/>
          </p:cNvSpPr>
          <p:nvPr>
            <p:ph type="sldImg"/>
          </p:nvPr>
        </p:nvSpPr>
        <p:spPr>
          <a:xfrm>
            <a:off x="857250" y="685800"/>
            <a:ext cx="5143500" cy="3429000"/>
          </a:xfrm>
          <a:ln/>
        </p:spPr>
      </p:sp>
      <p:sp>
        <p:nvSpPr>
          <p:cNvPr id="19460" name="Rectangle 3"/>
          <p:cNvSpPr>
            <a:spLocks noGrp="1" noChangeArrowheads="1"/>
          </p:cNvSpPr>
          <p:nvPr>
            <p:ph type="body" idx="1"/>
          </p:nvPr>
        </p:nvSpPr>
        <p:spPr>
          <a:noFill/>
          <a:ln/>
        </p:spPr>
        <p:txBody>
          <a:bodyPr/>
          <a:lstStyle/>
          <a:p>
            <a:pPr eaLnBrk="1" hangingPunct="1"/>
            <a:endParaRPr lang="da-DK" altLang="en-US"/>
          </a:p>
        </p:txBody>
      </p:sp>
    </p:spTree>
    <p:extLst>
      <p:ext uri="{BB962C8B-B14F-4D97-AF65-F5344CB8AC3E}">
        <p14:creationId xmlns:p14="http://schemas.microsoft.com/office/powerpoint/2010/main" val="57952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95"/>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77"/>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77"/>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18"/>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50"/>
            <a:ext cx="874395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6245946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068720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25"/>
            <a:ext cx="874395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5231300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92308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66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66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7156980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99744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507586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3" y="273050"/>
            <a:ext cx="3384352"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02194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3"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7824300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540187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6624317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8" y="274663"/>
            <a:ext cx="2314575"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3" y="274663"/>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0267366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7"/>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4"/>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715"/>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715"/>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9"/>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7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7"/>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7"/>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56"/>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08"/>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56"/>
            <a:ext cx="874395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2301233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484753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31"/>
            <a:ext cx="874395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974292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0533443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66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66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47AD525-7030-9343-8DB9-3CA25ADC3844}" type="datetimeFigureOut">
              <a:rPr lang="fr-FR" smtClean="0"/>
              <a:t>20/03/18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40011838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47AD525-7030-9343-8DB9-3CA25ADC3844}" type="datetimeFigureOut">
              <a:rPr lang="fr-FR" smtClean="0"/>
              <a:t>20/03/18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128797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7AD525-7030-9343-8DB9-3CA25ADC3844}" type="datetimeFigureOut">
              <a:rPr lang="fr-FR" smtClean="0"/>
              <a:t>20/03/18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4444372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021941" y="27308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945598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2074638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3125025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8" y="274669"/>
            <a:ext cx="2314575"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3" y="274669"/>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0265568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51"/>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8"/>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3"/>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7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7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8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71"/>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71"/>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12"/>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53"/>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60"/>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91"/>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5"/>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7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7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8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73"/>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73"/>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14"/>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98"/>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3"/>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3"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3"/>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3"/>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04"/>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52"/>
            <a:ext cx="874395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2301233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484753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27"/>
            <a:ext cx="874395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974292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0533443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47AD525-7030-9343-8DB9-3CA25ADC3844}" type="datetimeFigureOut">
              <a:rPr lang="fr-FR" smtClean="0"/>
              <a:t>20/03/18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4001183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73"/>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47AD525-7030-9343-8DB9-3CA25ADC3844}" type="datetimeFigureOut">
              <a:rPr lang="fr-FR" smtClean="0"/>
              <a:t>20/03/18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1287977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7AD525-7030-9343-8DB9-3CA25ADC3844}" type="datetimeFigureOut">
              <a:rPr lang="fr-FR" smtClean="0"/>
              <a:t>20/03/18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4444372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4" y="273050"/>
            <a:ext cx="3384352"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021941" y="27307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4"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9455986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2074638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3125025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8" y="274665"/>
            <a:ext cx="2314575"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3" y="274665"/>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0265568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xfrm>
            <a:off x="514350" y="6356371"/>
            <a:ext cx="2400300" cy="365125"/>
          </a:xfrm>
          <a:prstGeom prst="rect">
            <a:avLst/>
          </a:prstGeom>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xfrm>
            <a:off x="3514725" y="6356371"/>
            <a:ext cx="3257550" cy="365125"/>
          </a:xfrm>
          <a:prstGeom prst="rect">
            <a:avLst/>
          </a:prstGeom>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xfrm>
            <a:off x="7372350" y="6356371"/>
            <a:ext cx="2400300" cy="365125"/>
          </a:xfrm>
          <a:prstGeom prst="rect">
            <a:avLst/>
          </a:prstGeom>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7"/>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4"/>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02"/>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9"/>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7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7"/>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7"/>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08"/>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93"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93"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9"/>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6"/>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1"/>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8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9"/>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9"/>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10"/>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46"/>
            <a:ext cx="874395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6245946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06872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21"/>
            <a:ext cx="874395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5231300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9230868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66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66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715698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99744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5075867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1" y="273050"/>
            <a:ext cx="3384352"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021941" y="27307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1"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782430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540187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6624317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8" y="274659"/>
            <a:ext cx="2314575"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3" y="274659"/>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0267366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3"/>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12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3"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3"/>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3"/>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04"/>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52"/>
            <a:ext cx="874395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2301233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484753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27"/>
            <a:ext cx="874395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974292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0533443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47AD525-7030-9343-8DB9-3CA25ADC3844}" type="datetimeFigureOut">
              <a:rPr lang="fr-FR" smtClean="0"/>
              <a:t>20/03/18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40011838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47AD525-7030-9343-8DB9-3CA25ADC3844}" type="datetimeFigureOut">
              <a:rPr lang="fr-FR" smtClean="0"/>
              <a:t>20/03/18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1287977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7AD525-7030-9343-8DB9-3CA25ADC3844}" type="datetimeFigureOut">
              <a:rPr lang="fr-FR" smtClean="0"/>
              <a:t>20/03/18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4444372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4" y="273050"/>
            <a:ext cx="3384352"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021941" y="27307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4"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9455986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207463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3125025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8" y="274665"/>
            <a:ext cx="2314575"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3" y="274665"/>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0265568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7"/>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4"/>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9"/>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711"/>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711"/>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7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7"/>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7"/>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08"/>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
        <p:nvSpPr>
          <p:cNvPr id="7" name="Title 6"/>
          <p:cNvSpPr>
            <a:spLocks noGrp="1"/>
          </p:cNvSpPr>
          <p:nvPr>
            <p:ph type="title" hasCustomPrompt="1"/>
          </p:nvPr>
        </p:nvSpPr>
        <p:spPr>
          <a:xfrm>
            <a:off x="714387" y="904849"/>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6"/>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1"/>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52"/>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6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6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E9C2260-1892-7447-9874-7D0452A690FB}"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3E9C2260-1892-7447-9874-7D0452A690FB}"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C2260-1892-7447-9874-7D0452A690FB}"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8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E9C2260-1892-7447-9874-7D0452A690FB}"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69"/>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69"/>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E9C2260-1892-7447-9874-7D0452A690FB}"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2D828B-150E-2D44-90CF-7D391722A55A}"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10"/>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26"/>
            <a:ext cx="874395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543050" y="3886200"/>
            <a:ext cx="72009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a:xfrm>
            <a:off x="3514725" y="6356351"/>
            <a:ext cx="325755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7019657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14350" y="639222"/>
            <a:ext cx="9258300" cy="778416"/>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514350" y="1865313"/>
            <a:ext cx="9258300" cy="426085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a:xfrm>
            <a:off x="3514725" y="6356351"/>
            <a:ext cx="325755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4420408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01"/>
            <a:ext cx="874395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12602" y="2906713"/>
            <a:ext cx="874395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a:xfrm>
            <a:off x="3514725" y="6356351"/>
            <a:ext cx="325755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6127660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14350" y="639222"/>
            <a:ext cx="9258300" cy="778416"/>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14350" y="1600201"/>
            <a:ext cx="45434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5" y="1600201"/>
            <a:ext cx="45434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a:xfrm>
            <a:off x="3514725" y="6356351"/>
            <a:ext cx="325755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383422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639222"/>
            <a:ext cx="9258300" cy="778416"/>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14350" y="1535113"/>
            <a:ext cx="454521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654" y="1535113"/>
            <a:ext cx="454699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654" y="2174875"/>
            <a:ext cx="454699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8" name="Espace réservé du pied de page 7"/>
          <p:cNvSpPr>
            <a:spLocks noGrp="1"/>
          </p:cNvSpPr>
          <p:nvPr>
            <p:ph type="ftr" sz="quarter" idx="11"/>
          </p:nvPr>
        </p:nvSpPr>
        <p:spPr>
          <a:xfrm>
            <a:off x="3514725" y="6356351"/>
            <a:ext cx="325755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4336042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514350" y="639222"/>
            <a:ext cx="9258300" cy="778416"/>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4" name="Espace réservé du pied de page 3"/>
          <p:cNvSpPr>
            <a:spLocks noGrp="1"/>
          </p:cNvSpPr>
          <p:nvPr>
            <p:ph type="ftr" sz="quarter" idx="11"/>
          </p:nvPr>
        </p:nvSpPr>
        <p:spPr>
          <a:xfrm>
            <a:off x="3514725" y="6356351"/>
            <a:ext cx="325755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6348810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3" name="Espace réservé du pied de page 2"/>
          <p:cNvSpPr>
            <a:spLocks noGrp="1"/>
          </p:cNvSpPr>
          <p:nvPr>
            <p:ph type="ftr" sz="quarter" idx="11"/>
          </p:nvPr>
        </p:nvSpPr>
        <p:spPr>
          <a:xfrm>
            <a:off x="3514725" y="6356351"/>
            <a:ext cx="325755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26570935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1" y="273050"/>
            <a:ext cx="3384352"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021931" y="273051"/>
            <a:ext cx="575071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1" y="1435101"/>
            <a:ext cx="338435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a:xfrm>
            <a:off x="3514725" y="6356351"/>
            <a:ext cx="325755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1561586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016324" y="612775"/>
            <a:ext cx="6172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016324" y="5367338"/>
            <a:ext cx="6172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6" name="Espace réservé du pied de page 5"/>
          <p:cNvSpPr>
            <a:spLocks noGrp="1"/>
          </p:cNvSpPr>
          <p:nvPr>
            <p:ph type="ftr" sz="quarter" idx="11"/>
          </p:nvPr>
        </p:nvSpPr>
        <p:spPr>
          <a:xfrm>
            <a:off x="3514725" y="6356351"/>
            <a:ext cx="325755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9550059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14350" y="639222"/>
            <a:ext cx="9258300" cy="778416"/>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0" y="1865313"/>
            <a:ext cx="9258300" cy="4260850"/>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a:xfrm>
            <a:off x="3514725" y="6356351"/>
            <a:ext cx="325755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132345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5" y="274639"/>
            <a:ext cx="2314575"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14350" y="274639"/>
            <a:ext cx="6772275"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14350" y="6356351"/>
            <a:ext cx="2400300" cy="365125"/>
          </a:xfrm>
          <a:prstGeom prst="rect">
            <a:avLst/>
          </a:prstGeom>
        </p:spPr>
        <p:txBody>
          <a:body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11"/>
          </p:nvPr>
        </p:nvSpPr>
        <p:spPr>
          <a:xfrm>
            <a:off x="3514725" y="6356351"/>
            <a:ext cx="325755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7372350" y="6356351"/>
            <a:ext cx="2400300" cy="365125"/>
          </a:xfrm>
          <a:prstGeom prst="rect">
            <a:avLst/>
          </a:prstGeom>
        </p:spPr>
        <p:txBody>
          <a:bodyPr/>
          <a:lstStyle/>
          <a:p>
            <a:fld id="{1961C2CD-C169-A54F-83DC-8AFBBF6F593A}" type="slidenum">
              <a:rPr lang="fr-FR" smtClean="0"/>
              <a:t>‹#›</a:t>
            </a:fld>
            <a:endParaRPr lang="fr-FR"/>
          </a:p>
        </p:txBody>
      </p:sp>
    </p:spTree>
    <p:extLst>
      <p:ext uri="{BB962C8B-B14F-4D97-AF65-F5344CB8AC3E}">
        <p14:creationId xmlns:p14="http://schemas.microsoft.com/office/powerpoint/2010/main" val="32261879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xfrm>
            <a:off x="514350" y="6356371"/>
            <a:ext cx="2400300" cy="365125"/>
          </a:xfrm>
          <a:prstGeom prst="rect">
            <a:avLst/>
          </a:prstGeom>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xfrm>
            <a:off x="3514725" y="6356371"/>
            <a:ext cx="3257550" cy="365125"/>
          </a:xfrm>
          <a:prstGeom prst="rect">
            <a:avLst/>
          </a:prstGeom>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xfrm>
            <a:off x="7372350" y="6356371"/>
            <a:ext cx="2400300" cy="365125"/>
          </a:xfrm>
          <a:prstGeom prst="rect">
            <a:avLst/>
          </a:prstGeom>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85"/>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92"/>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67"/>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9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9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11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77"/>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705"/>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705"/>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46"/>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81"/>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88"/>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63"/>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8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8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11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701"/>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701"/>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42"/>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9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9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75"/>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82"/>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57"/>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8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8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10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95"/>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95"/>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36"/>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67"/>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49"/>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7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7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9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fr-FR" smtClean="0"/>
              <a:t>Cliquez et modifiez le titre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736844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975308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8" y="274687"/>
            <a:ext cx="2314575"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514353" y="274687"/>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3951061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LIDE-BASI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30476" y="223928"/>
            <a:ext cx="8001000" cy="1047581"/>
          </a:xfrm>
        </p:spPr>
        <p:txBody>
          <a:bodyPr>
            <a:normAutofit/>
          </a:bodyPr>
          <a:lstStyle>
            <a:lvl1pPr>
              <a:defRPr sz="2800"/>
            </a:lvl1pPr>
          </a:lstStyle>
          <a:p>
            <a:r>
              <a:rPr lang="en-US" dirty="0"/>
              <a:t>click to edit master title style</a:t>
            </a:r>
          </a:p>
        </p:txBody>
      </p:sp>
      <p:sp>
        <p:nvSpPr>
          <p:cNvPr id="8" name="Text Placeholder 7"/>
          <p:cNvSpPr>
            <a:spLocks noGrp="1"/>
          </p:cNvSpPr>
          <p:nvPr>
            <p:ph type="body" sz="quarter" idx="10"/>
          </p:nvPr>
        </p:nvSpPr>
        <p:spPr>
          <a:xfrm>
            <a:off x="930476" y="1524000"/>
            <a:ext cx="8001000" cy="3327400"/>
          </a:xfrm>
        </p:spPr>
        <p:txBody>
          <a:bodyPr>
            <a:normAutofit/>
          </a:bodyPr>
          <a:lstStyle>
            <a:lvl1pPr marL="287338" indent="-285750">
              <a:lnSpc>
                <a:spcPct val="100000"/>
              </a:lnSpc>
              <a:spcBef>
                <a:spcPts val="1200"/>
              </a:spcBef>
              <a:buFont typeface="Arial"/>
              <a:buChar char="•"/>
              <a:defRPr sz="1400"/>
            </a:lvl1pPr>
            <a:lvl2pPr marL="287338" indent="-285750">
              <a:lnSpc>
                <a:spcPct val="100000"/>
              </a:lnSpc>
              <a:spcBef>
                <a:spcPts val="1200"/>
              </a:spcBef>
              <a:buFont typeface="Arial"/>
              <a:buChar char="•"/>
              <a:defRPr sz="1400"/>
            </a:lvl2pPr>
            <a:lvl3pPr marL="287338" indent="-285750">
              <a:lnSpc>
                <a:spcPct val="100000"/>
              </a:lnSpc>
              <a:spcBef>
                <a:spcPts val="1200"/>
              </a:spcBef>
              <a:buFont typeface="Arial"/>
              <a:buChar char="•"/>
              <a:defRPr sz="1400"/>
            </a:lvl3pPr>
            <a:lvl4pPr marL="287338" indent="-285750">
              <a:lnSpc>
                <a:spcPct val="100000"/>
              </a:lnSpc>
              <a:spcBef>
                <a:spcPts val="1200"/>
              </a:spcBef>
              <a:buFont typeface="Arial"/>
              <a:buChar char="•"/>
              <a:defRPr sz="1400"/>
            </a:lvl4pPr>
            <a:lvl5pPr marL="287338" indent="-285750">
              <a:lnSpc>
                <a:spcPct val="100000"/>
              </a:lnSpc>
              <a:spcBef>
                <a:spcPts val="1200"/>
              </a:spcBef>
              <a:buFont typeface="Arial"/>
              <a:buChar char="•"/>
              <a:defRPr sz="14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22420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Tree>
    <p:extLst>
      <p:ext uri="{BB962C8B-B14F-4D97-AF65-F5344CB8AC3E}">
        <p14:creationId xmlns:p14="http://schemas.microsoft.com/office/powerpoint/2010/main" val="193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12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689" y="275091"/>
            <a:ext cx="9257689" cy="585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Rectangle 4">
            <a:extLst>
              <a:ext uri="{FF2B5EF4-FFF2-40B4-BE49-F238E27FC236}">
                <a16:creationId xmlns:a16="http://schemas.microsoft.com/office/drawing/2014/main" xmlns="" id="{B4ADC138-31E7-421F-ABE3-299F762B855D}"/>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DC83998A-46A4-4F5D-A748-4E27B865795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D1C75169-A00D-4EE8-9D4E-5B2F12D12499}"/>
              </a:ext>
            </a:extLst>
          </p:cNvPr>
          <p:cNvSpPr>
            <a:spLocks noGrp="1" noChangeArrowheads="1"/>
          </p:cNvSpPr>
          <p:nvPr>
            <p:ph type="sldNum" sz="quarter" idx="12"/>
          </p:nvPr>
        </p:nvSpPr>
        <p:spPr>
          <a:ln/>
        </p:spPr>
        <p:txBody>
          <a:bodyPr/>
          <a:lstStyle>
            <a:lvl1pPr>
              <a:defRPr/>
            </a:lvl1pPr>
          </a:lstStyle>
          <a:p>
            <a:fld id="{51D9C528-F235-C24A-B6FF-BECBD0EF676F}" type="slidenum">
              <a:rPr lang="de-DE"/>
              <a:pPr/>
              <a:t>‹#›</a:t>
            </a:fld>
            <a:endParaRPr lang="de-DE"/>
          </a:p>
        </p:txBody>
      </p:sp>
    </p:spTree>
    <p:extLst>
      <p:ext uri="{BB962C8B-B14F-4D97-AF65-F5344CB8AC3E}">
        <p14:creationId xmlns:p14="http://schemas.microsoft.com/office/powerpoint/2010/main" val="1650374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Picture Placeholder 14"/>
          <p:cNvSpPr>
            <a:spLocks noGrp="1"/>
          </p:cNvSpPr>
          <p:nvPr>
            <p:ph type="pic" sz="quarter" idx="13"/>
          </p:nvPr>
        </p:nvSpPr>
        <p:spPr>
          <a:xfrm>
            <a:off x="0" y="0"/>
            <a:ext cx="10287000" cy="6858000"/>
          </a:xfrm>
          <a:noFill/>
        </p:spPr>
        <p:txBody>
          <a:bodyPr/>
          <a:lstStyle/>
          <a:p>
            <a:r>
              <a:rPr lang="fr-FR" smtClean="0"/>
              <a:t>Faire glisser l'image vers l'espace réservé ou cliquer sur l'icône pour l'ajouter</a:t>
            </a:r>
            <a:endParaRPr lang="en-US" dirty="0"/>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
        <p:nvSpPr>
          <p:cNvPr id="7" name="Title 6"/>
          <p:cNvSpPr>
            <a:spLocks noGrp="1"/>
          </p:cNvSpPr>
          <p:nvPr>
            <p:ph type="title" hasCustomPrompt="1"/>
          </p:nvPr>
        </p:nvSpPr>
        <p:spPr>
          <a:xfrm>
            <a:off x="714387" y="904857"/>
            <a:ext cx="9572625" cy="1128919"/>
          </a:xfrm>
        </p:spPr>
        <p:txBody>
          <a:bodyPr>
            <a:normAutofit/>
          </a:bodyPr>
          <a:lstStyle>
            <a:lvl1pPr algn="l">
              <a:lnSpc>
                <a:spcPct val="80000"/>
              </a:lnSpc>
              <a:spcBef>
                <a:spcPts val="600"/>
              </a:spcBef>
              <a:spcAft>
                <a:spcPts val="600"/>
              </a:spcAft>
              <a:defRPr sz="3200"/>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622240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64"/>
            <a:ext cx="8743950" cy="1470025"/>
          </a:xfrm>
        </p:spPr>
        <p:txBody>
          <a:bodyPr>
            <a:normAutofit/>
          </a:bodyPr>
          <a:lstStyle>
            <a:lvl1pPr>
              <a:defRPr sz="4400"/>
            </a:lvl1pPr>
          </a:lstStyle>
          <a:p>
            <a:r>
              <a:rPr lang="fr-FR" smtClean="0"/>
              <a:t>Cliquez et modifiez le titre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262925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
        <p:nvSpPr>
          <p:cNvPr id="9" name="Title Placeholder 1"/>
          <p:cNvSpPr>
            <a:spLocks noGrp="1"/>
          </p:cNvSpPr>
          <p:nvPr>
            <p:ph type="title"/>
          </p:nvPr>
        </p:nvSpPr>
        <p:spPr>
          <a:xfrm>
            <a:off x="1451775" y="260648"/>
            <a:ext cx="738345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Tree>
    <p:extLst>
      <p:ext uri="{BB962C8B-B14F-4D97-AF65-F5344CB8AC3E}">
        <p14:creationId xmlns:p14="http://schemas.microsoft.com/office/powerpoint/2010/main" val="25511132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9"/>
            <a:ext cx="8743950" cy="1362075"/>
          </a:xfrm>
        </p:spPr>
        <p:txBody>
          <a:bodyPr anchor="t"/>
          <a:lstStyle>
            <a:lvl1pPr algn="l">
              <a:defRPr sz="4000" b="1" cap="all"/>
            </a:lvl1pPr>
          </a:lstStyle>
          <a:p>
            <a:r>
              <a:rPr lang="fr-FR" smtClean="0"/>
              <a:t>Cliquez et modifiez le titre</a:t>
            </a:r>
            <a:endParaRPr lang="en-US" dirty="0"/>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AEDA8E0-B45D-A44E-AE5F-567D9886DAA9}" type="datetimeFigureOut">
              <a:rPr lang="fr-FR" smtClean="0"/>
              <a:t>20/03/18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716597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514353"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229228"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11388319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22567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22567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8AEDA8E0-B45D-A44E-AE5F-567D9886DAA9}" type="datetimeFigureOut">
              <a:rPr lang="fr-FR" smtClean="0"/>
              <a:t>20/03/18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3950489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8AEDA8E0-B45D-A44E-AE5F-567D9886DAA9}" type="datetimeFigureOut">
              <a:rPr lang="fr-FR" smtClean="0"/>
              <a:t>20/03/18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843387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DA8E0-B45D-A44E-AE5F-567D9886DAA9}" type="datetimeFigureOut">
              <a:rPr lang="fr-FR" smtClean="0"/>
              <a:t>20/03/18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21639352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fr-FR" smtClean="0"/>
              <a:t>Cliquez et modifiez le titre</a:t>
            </a:r>
            <a:endParaRPr lang="en-US"/>
          </a:p>
        </p:txBody>
      </p:sp>
      <p:sp>
        <p:nvSpPr>
          <p:cNvPr id="3" name="Content Placeholder 2"/>
          <p:cNvSpPr>
            <a:spLocks noGrp="1"/>
          </p:cNvSpPr>
          <p:nvPr>
            <p:ph idx="1"/>
          </p:nvPr>
        </p:nvSpPr>
        <p:spPr>
          <a:xfrm>
            <a:off x="4021941" y="27308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AEDA8E0-B45D-A44E-AE5F-567D9886DAA9}" type="datetimeFigureOut">
              <a:rPr lang="fr-FR" smtClean="0"/>
              <a:t>20/03/18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8AA51-F94D-B445-A3B2-7229CD209528}" type="slidenum">
              <a:rPr lang="fr-FR" smtClean="0"/>
              <a:t>‹#›</a:t>
            </a:fld>
            <a:endParaRPr lang="fr-FR"/>
          </a:p>
        </p:txBody>
      </p:sp>
    </p:spTree>
    <p:extLst>
      <p:ext uri="{BB962C8B-B14F-4D97-AF65-F5344CB8AC3E}">
        <p14:creationId xmlns:p14="http://schemas.microsoft.com/office/powerpoint/2010/main" val="5371695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0.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Relationship Id="rId15" Type="http://schemas.openxmlformats.org/officeDocument/2006/relationships/theme" Target="../theme/theme11.xml"/><Relationship Id="rId16" Type="http://schemas.openxmlformats.org/officeDocument/2006/relationships/image" Target="../media/image1.pn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slideLayout" Target="../slideLayouts/slideLayout170.xml"/><Relationship Id="rId15" Type="http://schemas.openxmlformats.org/officeDocument/2006/relationships/theme" Target="../theme/theme12.xml"/><Relationship Id="rId16" Type="http://schemas.openxmlformats.org/officeDocument/2006/relationships/image" Target="../media/image1.png"/><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slideLayout" Target="../slideLayouts/slideLayout184.xml"/><Relationship Id="rId15" Type="http://schemas.openxmlformats.org/officeDocument/2006/relationships/theme" Target="../theme/theme13.xml"/><Relationship Id="rId16" Type="http://schemas.openxmlformats.org/officeDocument/2006/relationships/image" Target="../media/image1.pn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95.xml"/><Relationship Id="rId12" Type="http://schemas.openxmlformats.org/officeDocument/2006/relationships/slideLayout" Target="../slideLayouts/slideLayout196.xml"/><Relationship Id="rId13" Type="http://schemas.openxmlformats.org/officeDocument/2006/relationships/theme" Target="../theme/theme14.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9" Type="http://schemas.openxmlformats.org/officeDocument/2006/relationships/slideLayout" Target="../slideLayouts/slideLayout193.xml"/><Relationship Id="rId10" Type="http://schemas.openxmlformats.org/officeDocument/2006/relationships/slideLayout" Target="../slideLayouts/slideLayout19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slideLayout" Target="../slideLayouts/slideLayout208.xml"/><Relationship Id="rId13" Type="http://schemas.openxmlformats.org/officeDocument/2006/relationships/slideLayout" Target="../slideLayouts/slideLayout209.xml"/><Relationship Id="rId14" Type="http://schemas.openxmlformats.org/officeDocument/2006/relationships/slideLayout" Target="../slideLayouts/slideLayout210.xml"/><Relationship Id="rId15" Type="http://schemas.openxmlformats.org/officeDocument/2006/relationships/theme" Target="../theme/theme15.xml"/><Relationship Id="rId16" Type="http://schemas.openxmlformats.org/officeDocument/2006/relationships/image" Target="../media/image1.png"/><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slideLayout" Target="../slideLayouts/slideLayout222.xml"/><Relationship Id="rId13" Type="http://schemas.openxmlformats.org/officeDocument/2006/relationships/slideLayout" Target="../slideLayouts/slideLayout223.xml"/><Relationship Id="rId14" Type="http://schemas.openxmlformats.org/officeDocument/2006/relationships/slideLayout" Target="../slideLayouts/slideLayout224.xml"/><Relationship Id="rId15" Type="http://schemas.openxmlformats.org/officeDocument/2006/relationships/theme" Target="../theme/theme16.xml"/><Relationship Id="rId16" Type="http://schemas.openxmlformats.org/officeDocument/2006/relationships/image" Target="../media/image1.png"/><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35.xml"/><Relationship Id="rId12" Type="http://schemas.openxmlformats.org/officeDocument/2006/relationships/slideLayout" Target="../slideLayouts/slideLayout236.xml"/><Relationship Id="rId13" Type="http://schemas.openxmlformats.org/officeDocument/2006/relationships/theme" Target="../theme/theme17.xml"/><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 Id="rId9" Type="http://schemas.openxmlformats.org/officeDocument/2006/relationships/slideLayout" Target="../slideLayouts/slideLayout233.xml"/><Relationship Id="rId10" Type="http://schemas.openxmlformats.org/officeDocument/2006/relationships/slideLayout" Target="../slideLayouts/slideLayout23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slideLayout" Target="../slideLayouts/slideLayout248.xml"/><Relationship Id="rId13" Type="http://schemas.openxmlformats.org/officeDocument/2006/relationships/slideLayout" Target="../slideLayouts/slideLayout249.xml"/><Relationship Id="rId14" Type="http://schemas.openxmlformats.org/officeDocument/2006/relationships/slideLayout" Target="../slideLayouts/slideLayout250.xml"/><Relationship Id="rId15" Type="http://schemas.openxmlformats.org/officeDocument/2006/relationships/theme" Target="../theme/theme18.xml"/><Relationship Id="rId16"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61.xml"/><Relationship Id="rId12" Type="http://schemas.openxmlformats.org/officeDocument/2006/relationships/theme" Target="../theme/theme19.xml"/><Relationship Id="rId1" Type="http://schemas.openxmlformats.org/officeDocument/2006/relationships/slideLayout" Target="../slideLayouts/slideLayout251.xml"/><Relationship Id="rId2" Type="http://schemas.openxmlformats.org/officeDocument/2006/relationships/slideLayout" Target="../slideLayouts/slideLayout252.xml"/><Relationship Id="rId3" Type="http://schemas.openxmlformats.org/officeDocument/2006/relationships/slideLayout" Target="../slideLayouts/slideLayout253.xml"/><Relationship Id="rId4" Type="http://schemas.openxmlformats.org/officeDocument/2006/relationships/slideLayout" Target="../slideLayouts/slideLayout254.xml"/><Relationship Id="rId5" Type="http://schemas.openxmlformats.org/officeDocument/2006/relationships/slideLayout" Target="../slideLayouts/slideLayout255.xml"/><Relationship Id="rId6" Type="http://schemas.openxmlformats.org/officeDocument/2006/relationships/slideLayout" Target="../slideLayouts/slideLayout256.xml"/><Relationship Id="rId7" Type="http://schemas.openxmlformats.org/officeDocument/2006/relationships/slideLayout" Target="../slideLayouts/slideLayout257.xml"/><Relationship Id="rId8" Type="http://schemas.openxmlformats.org/officeDocument/2006/relationships/slideLayout" Target="../slideLayouts/slideLayout258.xml"/><Relationship Id="rId9" Type="http://schemas.openxmlformats.org/officeDocument/2006/relationships/slideLayout" Target="../slideLayouts/slideLayout259.xml"/><Relationship Id="rId10"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theme" Target="../theme/theme2.xml"/><Relationship Id="rId17" Type="http://schemas.openxmlformats.org/officeDocument/2006/relationships/image" Target="../media/image1.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slideLayout" Target="../slideLayouts/slideLayout273.xml"/><Relationship Id="rId13" Type="http://schemas.openxmlformats.org/officeDocument/2006/relationships/slideLayout" Target="../slideLayouts/slideLayout274.xml"/><Relationship Id="rId14" Type="http://schemas.openxmlformats.org/officeDocument/2006/relationships/slideLayout" Target="../slideLayouts/slideLayout275.xml"/><Relationship Id="rId15" Type="http://schemas.openxmlformats.org/officeDocument/2006/relationships/theme" Target="../theme/theme20.xml"/><Relationship Id="rId16" Type="http://schemas.openxmlformats.org/officeDocument/2006/relationships/image" Target="../media/image1.png"/><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slideLayout" Target="../slideLayouts/slideLayout287.xml"/><Relationship Id="rId13" Type="http://schemas.openxmlformats.org/officeDocument/2006/relationships/slideLayout" Target="../slideLayouts/slideLayout288.xml"/><Relationship Id="rId14" Type="http://schemas.openxmlformats.org/officeDocument/2006/relationships/slideLayout" Target="../slideLayouts/slideLayout289.xml"/><Relationship Id="rId15" Type="http://schemas.openxmlformats.org/officeDocument/2006/relationships/theme" Target="../theme/theme21.xml"/><Relationship Id="rId16" Type="http://schemas.openxmlformats.org/officeDocument/2006/relationships/image" Target="../media/image1.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slideLayout" Target="../slideLayouts/slideLayout301.xml"/><Relationship Id="rId13" Type="http://schemas.openxmlformats.org/officeDocument/2006/relationships/theme" Target="../theme/theme22.xml"/><Relationship Id="rId14" Type="http://schemas.openxmlformats.org/officeDocument/2006/relationships/image" Target="../media/image2.jpg"/><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theme" Target="../theme/theme3.xml"/><Relationship Id="rId17" Type="http://schemas.openxmlformats.org/officeDocument/2006/relationships/image" Target="../media/image1.png"/><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theme" Target="../theme/theme4.xml"/><Relationship Id="rId17"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slideLayout" Target="../slideLayouts/slideLayout75.xml"/><Relationship Id="rId16" Type="http://schemas.openxmlformats.org/officeDocument/2006/relationships/theme" Target="../theme/theme5.xml"/><Relationship Id="rId17" Type="http://schemas.openxmlformats.org/officeDocument/2006/relationships/image" Target="../media/image1.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slideLayout" Target="../slideLayouts/slideLayout90.xml"/><Relationship Id="rId16" Type="http://schemas.openxmlformats.org/officeDocument/2006/relationships/theme" Target="../theme/theme6.xml"/><Relationship Id="rId17" Type="http://schemas.openxmlformats.org/officeDocument/2006/relationships/image" Target="../media/image1.pn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theme" Target="../theme/theme7.xml"/><Relationship Id="rId17" Type="http://schemas.openxmlformats.org/officeDocument/2006/relationships/image" Target="../media/image1.pn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8.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theme" Target="../theme/theme9.xml"/><Relationship Id="rId16" Type="http://schemas.openxmlformats.org/officeDocument/2006/relationships/image" Target="../media/image1.pn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709"/>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427"/>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427"/>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427"/>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14350" y="635637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3"/>
          </p:nvPr>
        </p:nvSpPr>
        <p:spPr>
          <a:xfrm>
            <a:off x="3514725" y="635637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372350" y="635637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1C2CD-C169-A54F-83DC-8AFBBF6F593A}" type="slidenum">
              <a:rPr lang="fr-FR" smtClean="0"/>
              <a:t>‹#›</a:t>
            </a:fld>
            <a:endParaRPr lang="fr-FR"/>
          </a:p>
        </p:txBody>
      </p:sp>
    </p:spTree>
    <p:extLst>
      <p:ext uri="{BB962C8B-B14F-4D97-AF65-F5344CB8AC3E}">
        <p14:creationId xmlns:p14="http://schemas.microsoft.com/office/powerpoint/2010/main" val="207140177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63"/>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8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8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8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65"/>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83"/>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83"/>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83"/>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 y="116655"/>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3"/>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3"/>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3"/>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14350" y="63563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3"/>
          </p:nvPr>
        </p:nvSpPr>
        <p:spPr>
          <a:xfrm>
            <a:off x="3514725" y="63563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372350" y="63563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1C2CD-C169-A54F-83DC-8AFBBF6F593A}" type="slidenum">
              <a:rPr lang="fr-FR" smtClean="0"/>
              <a:t>‹#›</a:t>
            </a:fld>
            <a:endParaRPr lang="fr-FR"/>
          </a:p>
        </p:txBody>
      </p:sp>
    </p:spTree>
    <p:extLst>
      <p:ext uri="{BB962C8B-B14F-4D97-AF65-F5344CB8AC3E}">
        <p14:creationId xmlns:p14="http://schemas.microsoft.com/office/powerpoint/2010/main" val="207140177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997" r:id="rId12"/>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59"/>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7"/>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7"/>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7"/>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61"/>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14350" y="635637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3"/>
          </p:nvPr>
        </p:nvSpPr>
        <p:spPr>
          <a:xfrm>
            <a:off x="3514725" y="635637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372350" y="635637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Tree>
    <p:extLst>
      <p:ext uri="{BB962C8B-B14F-4D97-AF65-F5344CB8AC3E}">
        <p14:creationId xmlns:p14="http://schemas.microsoft.com/office/powerpoint/2010/main" val="213431253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 y="116655"/>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3"/>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3"/>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3"/>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14350" y="63563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AD525-7030-9343-8DB9-3CA25ADC3844}" type="datetimeFigureOut">
              <a:rPr lang="fr-FR" smtClean="0"/>
              <a:t>20/03/18</a:t>
            </a:fld>
            <a:endParaRPr lang="fr-FR"/>
          </a:p>
        </p:txBody>
      </p:sp>
      <p:sp>
        <p:nvSpPr>
          <p:cNvPr id="5" name="Espace réservé du pied de page 4"/>
          <p:cNvSpPr>
            <a:spLocks noGrp="1"/>
          </p:cNvSpPr>
          <p:nvPr>
            <p:ph type="ftr" sz="quarter" idx="3"/>
          </p:nvPr>
        </p:nvSpPr>
        <p:spPr>
          <a:xfrm>
            <a:off x="3514725" y="63563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372350" y="63563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1C2CD-C169-A54F-83DC-8AFBBF6F593A}" type="slidenum">
              <a:rPr lang="fr-FR" smtClean="0"/>
              <a:t>‹#›</a:t>
            </a:fld>
            <a:endParaRPr lang="fr-FR"/>
          </a:p>
        </p:txBody>
      </p:sp>
    </p:spTree>
    <p:extLst>
      <p:ext uri="{BB962C8B-B14F-4D97-AF65-F5344CB8AC3E}">
        <p14:creationId xmlns:p14="http://schemas.microsoft.com/office/powerpoint/2010/main" val="207140177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705"/>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423"/>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423"/>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423"/>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59"/>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7"/>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7"/>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7"/>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61"/>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678223"/>
            <a:ext cx="10287000" cy="45719"/>
          </a:xfrm>
          <a:prstGeom prst="rect">
            <a:avLst/>
          </a:prstGeom>
          <a:solidFill>
            <a:srgbClr val="073C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flipV="1">
            <a:off x="0" y="6715529"/>
            <a:ext cx="10287000" cy="144000"/>
          </a:xfrm>
          <a:prstGeom prst="rect">
            <a:avLst/>
          </a:prstGeom>
          <a:solidFill>
            <a:srgbClr val="FAA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flipV="1">
            <a:off x="0" y="665244"/>
            <a:ext cx="8639174" cy="144000"/>
          </a:xfrm>
          <a:prstGeom prst="rect">
            <a:avLst/>
          </a:prstGeom>
          <a:solidFill>
            <a:srgbClr val="FAA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0" y="0"/>
            <a:ext cx="8639175" cy="665244"/>
          </a:xfrm>
          <a:prstGeom prst="rect">
            <a:avLst/>
          </a:prstGeom>
          <a:solidFill>
            <a:srgbClr val="073C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logo.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9174" y="0"/>
            <a:ext cx="1620203" cy="809244"/>
          </a:xfrm>
          <a:prstGeom prst="rect">
            <a:avLst/>
          </a:prstGeom>
        </p:spPr>
      </p:pic>
    </p:spTree>
    <p:extLst>
      <p:ext uri="{BB962C8B-B14F-4D97-AF65-F5344CB8AC3E}">
        <p14:creationId xmlns:p14="http://schemas.microsoft.com/office/powerpoint/2010/main" val="207087156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699"/>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417"/>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417"/>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417"/>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695"/>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413"/>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413"/>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413"/>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689"/>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407"/>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407"/>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407"/>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681"/>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9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39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9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 y="116671"/>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8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Footer Placeholder 4"/>
          <p:cNvSpPr>
            <a:spLocks noGrp="1"/>
          </p:cNvSpPr>
          <p:nvPr>
            <p:ph type="ftr" sz="quarter" idx="3"/>
          </p:nvPr>
        </p:nvSpPr>
        <p:spPr>
          <a:xfrm>
            <a:off x="3514725" y="635638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8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14350" y="63563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DA8E0-B45D-A44E-AE5F-567D9886DAA9}" type="datetimeFigureOut">
              <a:rPr lang="fr-FR" smtClean="0"/>
              <a:t>20/03/18</a:t>
            </a:fld>
            <a:endParaRPr lang="fr-FR"/>
          </a:p>
        </p:txBody>
      </p:sp>
      <p:sp>
        <p:nvSpPr>
          <p:cNvPr id="5" name="Espace réservé du pied de page 4"/>
          <p:cNvSpPr>
            <a:spLocks noGrp="1"/>
          </p:cNvSpPr>
          <p:nvPr>
            <p:ph type="ftr" sz="quarter" idx="3"/>
          </p:nvPr>
        </p:nvSpPr>
        <p:spPr>
          <a:xfrm>
            <a:off x="3514725" y="63563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372350" y="63563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8AA51-F94D-B445-A3B2-7229CD209528}" type="slidenum">
              <a:rPr lang="fr-FR" smtClean="0"/>
              <a:t>‹#›</a:t>
            </a:fld>
            <a:endParaRPr lang="fr-FR"/>
          </a:p>
        </p:txBody>
      </p:sp>
    </p:spTree>
    <p:extLst>
      <p:ext uri="{BB962C8B-B14F-4D97-AF65-F5344CB8AC3E}">
        <p14:creationId xmlns:p14="http://schemas.microsoft.com/office/powerpoint/2010/main" val="213431253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 y="116659"/>
            <a:ext cx="1373891" cy="8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579104" y="260648"/>
            <a:ext cx="7904196" cy="720080"/>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514350" y="1268760"/>
            <a:ext cx="9258300" cy="485740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14350" y="6356377"/>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C2260-1892-7447-9874-7D0452A690FB}" type="datetimeFigureOut">
              <a:rPr lang="fr-FR" smtClean="0"/>
              <a:t>20/03/18</a:t>
            </a:fld>
            <a:endParaRPr lang="fr-FR"/>
          </a:p>
        </p:txBody>
      </p:sp>
      <p:sp>
        <p:nvSpPr>
          <p:cNvPr id="5" name="Footer Placeholder 4"/>
          <p:cNvSpPr>
            <a:spLocks noGrp="1"/>
          </p:cNvSpPr>
          <p:nvPr>
            <p:ph type="ftr" sz="quarter" idx="3"/>
          </p:nvPr>
        </p:nvSpPr>
        <p:spPr>
          <a:xfrm>
            <a:off x="3514725" y="6356377"/>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372350" y="6356377"/>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828B-150E-2D44-90CF-7D391722A55A}" type="slidenum">
              <a:rPr lang="fr-FR" smtClean="0"/>
              <a:t>‹#›</a:t>
            </a:fld>
            <a:endParaRPr lang="fr-FR"/>
          </a:p>
        </p:txBody>
      </p:sp>
      <p:sp>
        <p:nvSpPr>
          <p:cNvPr id="7" name="Rectangle 6"/>
          <p:cNvSpPr/>
          <p:nvPr/>
        </p:nvSpPr>
        <p:spPr>
          <a:xfrm>
            <a:off x="0" y="6741368"/>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0" y="0"/>
            <a:ext cx="10287000" cy="116632"/>
          </a:xfrm>
          <a:prstGeom prst="rect">
            <a:avLst/>
          </a:prstGeom>
          <a:solidFill>
            <a:srgbClr val="48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21688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7.xml"/><Relationship Id="rId3"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90.xml"/><Relationship Id="rId2"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91.xml"/><Relationship Id="rId2"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image" Target="../media/image37.jpeg"/><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39.png"/><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jpg"/><Relationship Id="rId1" Type="http://schemas.openxmlformats.org/officeDocument/2006/relationships/slideLayout" Target="../slideLayouts/slideLayout291.xml"/><Relationship Id="rId2" Type="http://schemas.openxmlformats.org/officeDocument/2006/relationships/image" Target="../media/image4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290.xml"/><Relationship Id="rId2"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48.tif"/></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91.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6.jpeg"/><Relationship Id="rId5" Type="http://schemas.openxmlformats.org/officeDocument/2006/relationships/image" Target="../media/image16.jpeg"/><Relationship Id="rId1" Type="http://schemas.openxmlformats.org/officeDocument/2006/relationships/slideLayout" Target="../slideLayouts/slideLayout291.xml"/><Relationship Id="rId2"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11.xml"/><Relationship Id="rId3"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17.png"/><Relationship Id="rId1" Type="http://schemas.openxmlformats.org/officeDocument/2006/relationships/slideLayout" Target="../slideLayouts/slideLayout290.xml"/><Relationship Id="rId2" Type="http://schemas.openxmlformats.org/officeDocument/2006/relationships/notesSlide" Target="../notesSlides/notesSlide3.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5" Type="http://schemas.openxmlformats.org/officeDocument/2006/relationships/image" Target="../media/image5.png"/><Relationship Id="rId1" Type="http://schemas.openxmlformats.org/officeDocument/2006/relationships/slideLayout" Target="../slideLayouts/slideLayout29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5" Type="http://schemas.openxmlformats.org/officeDocument/2006/relationships/image" Target="../media/image23.jpeg"/><Relationship Id="rId1" Type="http://schemas.openxmlformats.org/officeDocument/2006/relationships/slideLayout" Target="../slideLayouts/slideLayout290.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301.xml"/><Relationship Id="rId2" Type="http://schemas.openxmlformats.org/officeDocument/2006/relationships/image" Target="../media/image2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image" Target="../media/image8.png"/><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5763" y="1701501"/>
            <a:ext cx="9515475" cy="897454"/>
          </a:xfrm>
        </p:spPr>
        <p:txBody>
          <a:bodyPr>
            <a:noAutofit/>
          </a:bodyPr>
          <a:lstStyle/>
          <a:p>
            <a:r>
              <a:rPr lang="en-US" sz="4800" b="1" dirty="0">
                <a:solidFill>
                  <a:srgbClr val="073C7D"/>
                </a:solidFill>
              </a:rPr>
              <a:t>The European </a:t>
            </a:r>
            <a:r>
              <a:rPr lang="en-US" sz="4800" b="1" dirty="0" smtClean="0">
                <a:solidFill>
                  <a:srgbClr val="073C7D"/>
                </a:solidFill>
              </a:rPr>
              <a:t>Cystic Fibrosis Society</a:t>
            </a:r>
            <a:endParaRPr lang="fr-FR" sz="4800" b="1" dirty="0">
              <a:solidFill>
                <a:srgbClr val="073C7D"/>
              </a:solidFill>
            </a:endParaRPr>
          </a:p>
        </p:txBody>
      </p:sp>
      <p:pic>
        <p:nvPicPr>
          <p:cNvPr id="5" name="Image 4" descr="ecfs-logo-dark-blue-transparent-100h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2643" y="5167334"/>
            <a:ext cx="1401715" cy="1168096"/>
          </a:xfrm>
          <a:prstGeom prst="rect">
            <a:avLst/>
          </a:prstGeom>
        </p:spPr>
      </p:pic>
      <p:sp>
        <p:nvSpPr>
          <p:cNvPr id="4" name="Text Box 3"/>
          <p:cNvSpPr txBox="1">
            <a:spLocks noChangeArrowheads="1"/>
          </p:cNvSpPr>
          <p:nvPr/>
        </p:nvSpPr>
        <p:spPr bwMode="auto">
          <a:xfrm>
            <a:off x="4056529" y="3081093"/>
            <a:ext cx="2173942"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ahoma" charset="0"/>
                <a:ea typeface="ＭＳ Ｐゴシック" charset="0"/>
                <a:cs typeface="ＭＳ Ｐゴシック" charset="0"/>
              </a:defRPr>
            </a:lvl1pPr>
            <a:lvl2pPr marL="742950" indent="-285750">
              <a:defRPr sz="2000">
                <a:solidFill>
                  <a:schemeClr val="tx1"/>
                </a:solidFill>
                <a:latin typeface="Tahoma" charset="0"/>
                <a:ea typeface="ＭＳ Ｐゴシック" charset="0"/>
              </a:defRPr>
            </a:lvl2pPr>
            <a:lvl3pPr marL="1143000" indent="-228600">
              <a:defRPr sz="2000">
                <a:solidFill>
                  <a:schemeClr val="tx1"/>
                </a:solidFill>
                <a:latin typeface="Tahoma" charset="0"/>
                <a:ea typeface="ＭＳ Ｐゴシック" charset="0"/>
              </a:defRPr>
            </a:lvl3pPr>
            <a:lvl4pPr marL="1600200" indent="-228600">
              <a:defRPr sz="2000">
                <a:solidFill>
                  <a:schemeClr val="tx1"/>
                </a:solidFill>
                <a:latin typeface="Tahoma" charset="0"/>
                <a:ea typeface="ＭＳ Ｐゴシック" charset="0"/>
              </a:defRPr>
            </a:lvl4pPr>
            <a:lvl5pPr marL="2057400" indent="-228600">
              <a:defRPr sz="2000">
                <a:solidFill>
                  <a:schemeClr val="tx1"/>
                </a:solidFill>
                <a:latin typeface="Tahoma" charset="0"/>
                <a:ea typeface="ＭＳ Ｐゴシック" charset="0"/>
              </a:defRPr>
            </a:lvl5pPr>
            <a:lvl6pPr marL="2514600" indent="-228600" eaLnBrk="0" fontAlgn="base" hangingPunct="0">
              <a:spcBef>
                <a:spcPct val="0"/>
              </a:spcBef>
              <a:spcAft>
                <a:spcPct val="0"/>
              </a:spcAft>
              <a:defRPr sz="2000">
                <a:solidFill>
                  <a:schemeClr val="tx1"/>
                </a:solidFill>
                <a:latin typeface="Tahoma" charset="0"/>
                <a:ea typeface="ＭＳ Ｐゴシック" charset="0"/>
              </a:defRPr>
            </a:lvl6pPr>
            <a:lvl7pPr marL="2971800" indent="-228600" eaLnBrk="0" fontAlgn="base" hangingPunct="0">
              <a:spcBef>
                <a:spcPct val="0"/>
              </a:spcBef>
              <a:spcAft>
                <a:spcPct val="0"/>
              </a:spcAft>
              <a:defRPr sz="2000">
                <a:solidFill>
                  <a:schemeClr val="tx1"/>
                </a:solidFill>
                <a:latin typeface="Tahoma" charset="0"/>
                <a:ea typeface="ＭＳ Ｐゴシック" charset="0"/>
              </a:defRPr>
            </a:lvl7pPr>
            <a:lvl8pPr marL="3429000" indent="-228600" eaLnBrk="0" fontAlgn="base" hangingPunct="0">
              <a:spcBef>
                <a:spcPct val="0"/>
              </a:spcBef>
              <a:spcAft>
                <a:spcPct val="0"/>
              </a:spcAft>
              <a:defRPr sz="2000">
                <a:solidFill>
                  <a:schemeClr val="tx1"/>
                </a:solidFill>
                <a:latin typeface="Tahoma" charset="0"/>
                <a:ea typeface="ＭＳ Ｐゴシック" charset="0"/>
              </a:defRPr>
            </a:lvl8pPr>
            <a:lvl9pPr marL="3886200" indent="-228600" eaLnBrk="0" fontAlgn="base" hangingPunct="0">
              <a:spcBef>
                <a:spcPct val="0"/>
              </a:spcBef>
              <a:spcAft>
                <a:spcPct val="0"/>
              </a:spcAft>
              <a:defRPr sz="2000">
                <a:solidFill>
                  <a:schemeClr val="tx1"/>
                </a:solidFill>
                <a:latin typeface="Tahoma" charset="0"/>
                <a:ea typeface="ＭＳ Ｐゴシック" charset="0"/>
              </a:defRPr>
            </a:lvl9pPr>
          </a:lstStyle>
          <a:p>
            <a:pPr algn="ctr">
              <a:spcAft>
                <a:spcPts val="600"/>
              </a:spcAft>
            </a:pPr>
            <a:r>
              <a:rPr lang="fr-FR" sz="2800" b="1" dirty="0">
                <a:solidFill>
                  <a:srgbClr val="073C7D"/>
                </a:solidFill>
                <a:latin typeface="Calibri" charset="0"/>
              </a:rPr>
              <a:t>Isabelle Fajac</a:t>
            </a:r>
          </a:p>
          <a:p>
            <a:pPr algn="ctr">
              <a:spcAft>
                <a:spcPts val="600"/>
              </a:spcAft>
            </a:pPr>
            <a:r>
              <a:rPr lang="fr-FR" sz="2800" b="1" dirty="0" smtClean="0">
                <a:solidFill>
                  <a:srgbClr val="073C7D"/>
                </a:solidFill>
                <a:latin typeface="Calibri" charset="0"/>
              </a:rPr>
              <a:t>Paris</a:t>
            </a:r>
            <a:r>
              <a:rPr lang="fr-FR" sz="2800" b="1" dirty="0">
                <a:solidFill>
                  <a:srgbClr val="073C7D"/>
                </a:solidFill>
                <a:latin typeface="Calibri" charset="0"/>
              </a:rPr>
              <a:t>, France</a:t>
            </a:r>
          </a:p>
        </p:txBody>
      </p:sp>
      <p:sp>
        <p:nvSpPr>
          <p:cNvPr id="6" name="ZoneTexte 6"/>
          <p:cNvSpPr txBox="1">
            <a:spLocks noChangeArrowheads="1"/>
          </p:cNvSpPr>
          <p:nvPr/>
        </p:nvSpPr>
        <p:spPr bwMode="auto">
          <a:xfrm>
            <a:off x="2536356" y="4551133"/>
            <a:ext cx="5214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ahoma" charset="0"/>
                <a:ea typeface="ＭＳ Ｐゴシック" charset="0"/>
                <a:cs typeface="ＭＳ Ｐゴシック" charset="0"/>
              </a:defRPr>
            </a:lvl1pPr>
            <a:lvl2pPr marL="742950" indent="-285750">
              <a:defRPr sz="2000">
                <a:solidFill>
                  <a:schemeClr val="tx1"/>
                </a:solidFill>
                <a:latin typeface="Tahoma" charset="0"/>
                <a:ea typeface="ＭＳ Ｐゴシック" charset="0"/>
              </a:defRPr>
            </a:lvl2pPr>
            <a:lvl3pPr marL="1143000" indent="-228600">
              <a:defRPr sz="2000">
                <a:solidFill>
                  <a:schemeClr val="tx1"/>
                </a:solidFill>
                <a:latin typeface="Tahoma" charset="0"/>
                <a:ea typeface="ＭＳ Ｐゴシック" charset="0"/>
              </a:defRPr>
            </a:lvl3pPr>
            <a:lvl4pPr marL="1600200" indent="-228600">
              <a:defRPr sz="2000">
                <a:solidFill>
                  <a:schemeClr val="tx1"/>
                </a:solidFill>
                <a:latin typeface="Tahoma" charset="0"/>
                <a:ea typeface="ＭＳ Ｐゴシック" charset="0"/>
              </a:defRPr>
            </a:lvl4pPr>
            <a:lvl5pPr marL="2057400" indent="-228600">
              <a:defRPr sz="2000">
                <a:solidFill>
                  <a:schemeClr val="tx1"/>
                </a:solidFill>
                <a:latin typeface="Tahoma" charset="0"/>
                <a:ea typeface="ＭＳ Ｐゴシック" charset="0"/>
              </a:defRPr>
            </a:lvl5pPr>
            <a:lvl6pPr marL="2514600" indent="-228600" eaLnBrk="0" fontAlgn="base" hangingPunct="0">
              <a:spcBef>
                <a:spcPct val="0"/>
              </a:spcBef>
              <a:spcAft>
                <a:spcPct val="0"/>
              </a:spcAft>
              <a:defRPr sz="2000">
                <a:solidFill>
                  <a:schemeClr val="tx1"/>
                </a:solidFill>
                <a:latin typeface="Tahoma" charset="0"/>
                <a:ea typeface="ＭＳ Ｐゴシック" charset="0"/>
              </a:defRPr>
            </a:lvl6pPr>
            <a:lvl7pPr marL="2971800" indent="-228600" eaLnBrk="0" fontAlgn="base" hangingPunct="0">
              <a:spcBef>
                <a:spcPct val="0"/>
              </a:spcBef>
              <a:spcAft>
                <a:spcPct val="0"/>
              </a:spcAft>
              <a:defRPr sz="2000">
                <a:solidFill>
                  <a:schemeClr val="tx1"/>
                </a:solidFill>
                <a:latin typeface="Tahoma" charset="0"/>
                <a:ea typeface="ＭＳ Ｐゴシック" charset="0"/>
              </a:defRPr>
            </a:lvl7pPr>
            <a:lvl8pPr marL="3429000" indent="-228600" eaLnBrk="0" fontAlgn="base" hangingPunct="0">
              <a:spcBef>
                <a:spcPct val="0"/>
              </a:spcBef>
              <a:spcAft>
                <a:spcPct val="0"/>
              </a:spcAft>
              <a:defRPr sz="2000">
                <a:solidFill>
                  <a:schemeClr val="tx1"/>
                </a:solidFill>
                <a:latin typeface="Tahoma" charset="0"/>
                <a:ea typeface="ＭＳ Ｐゴシック" charset="0"/>
              </a:defRPr>
            </a:lvl8pPr>
            <a:lvl9pPr marL="3886200" indent="-228600" eaLnBrk="0" fontAlgn="base" hangingPunct="0">
              <a:spcBef>
                <a:spcPct val="0"/>
              </a:spcBef>
              <a:spcAft>
                <a:spcPct val="0"/>
              </a:spcAft>
              <a:defRPr sz="2000">
                <a:solidFill>
                  <a:schemeClr val="tx1"/>
                </a:solidFill>
                <a:latin typeface="Tahoma" charset="0"/>
                <a:ea typeface="ＭＳ Ｐゴシック" charset="0"/>
              </a:defRPr>
            </a:lvl9pPr>
          </a:lstStyle>
          <a:p>
            <a:pPr algn="ctr"/>
            <a:r>
              <a:rPr lang="fr-FR" sz="2400" dirty="0" smtClean="0">
                <a:solidFill>
                  <a:srgbClr val="073C7D"/>
                </a:solidFill>
                <a:latin typeface="Calibri" charset="0"/>
              </a:rPr>
              <a:t>MECF </a:t>
            </a:r>
            <a:r>
              <a:rPr lang="fr-FR" sz="2400" dirty="0" err="1">
                <a:solidFill>
                  <a:srgbClr val="073C7D"/>
                </a:solidFill>
                <a:latin typeface="Calibri" charset="0"/>
              </a:rPr>
              <a:t>Conference</a:t>
            </a:r>
            <a:r>
              <a:rPr lang="fr-FR" sz="2400" dirty="0">
                <a:solidFill>
                  <a:srgbClr val="073C7D"/>
                </a:solidFill>
                <a:latin typeface="Calibri" charset="0"/>
              </a:rPr>
              <a:t>, </a:t>
            </a:r>
            <a:r>
              <a:rPr lang="fr-FR" sz="2400" dirty="0" smtClean="0">
                <a:solidFill>
                  <a:srgbClr val="073C7D"/>
                </a:solidFill>
                <a:latin typeface="Calibri" charset="0"/>
              </a:rPr>
              <a:t>Izmir, 23 March 2018</a:t>
            </a:r>
            <a:endParaRPr lang="fr-FR" sz="2400" dirty="0">
              <a:solidFill>
                <a:srgbClr val="073C7D"/>
              </a:solidFill>
              <a:latin typeface="Calibri" charset="0"/>
            </a:endParaRPr>
          </a:p>
        </p:txBody>
      </p:sp>
    </p:spTree>
    <p:extLst>
      <p:ext uri="{BB962C8B-B14F-4D97-AF65-F5344CB8AC3E}">
        <p14:creationId xmlns:p14="http://schemas.microsoft.com/office/powerpoint/2010/main" val="36995431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1437338" y="1101801"/>
            <a:ext cx="7412324" cy="820687"/>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smtClean="0">
                <a:solidFill>
                  <a:srgbClr val="073C7D"/>
                </a:solidFill>
              </a:rPr>
              <a:t>2018: Update </a:t>
            </a:r>
            <a:r>
              <a:rPr lang="en-GB" b="1" dirty="0">
                <a:solidFill>
                  <a:srgbClr val="073C7D"/>
                </a:solidFill>
              </a:rPr>
              <a:t>of the </a:t>
            </a:r>
            <a:r>
              <a:rPr lang="en-GB" b="1" dirty="0" smtClean="0">
                <a:solidFill>
                  <a:srgbClr val="073C7D"/>
                </a:solidFill>
              </a:rPr>
              <a:t>document in Journal of Cystic Fibrosis </a:t>
            </a:r>
            <a:r>
              <a:rPr lang="en-GB" b="1" dirty="0">
                <a:solidFill>
                  <a:srgbClr val="073C7D"/>
                </a:solidFill>
              </a:rPr>
              <a:t>2014</a:t>
            </a:r>
          </a:p>
          <a:p>
            <a:r>
              <a:rPr lang="en-GB" sz="2000" dirty="0">
                <a:solidFill>
                  <a:srgbClr val="073C7D"/>
                </a:solidFill>
              </a:rPr>
              <a:t> </a:t>
            </a:r>
            <a:r>
              <a:rPr lang="en-GB" sz="2000" dirty="0" smtClean="0">
                <a:solidFill>
                  <a:srgbClr val="073C7D"/>
                </a:solidFill>
              </a:rPr>
              <a:t>Each </a:t>
            </a:r>
            <a:r>
              <a:rPr lang="en-GB" sz="2000" dirty="0">
                <a:solidFill>
                  <a:srgbClr val="073C7D"/>
                </a:solidFill>
              </a:rPr>
              <a:t>chapter revised </a:t>
            </a:r>
            <a:r>
              <a:rPr lang="mr-IN" sz="2000" dirty="0" smtClean="0">
                <a:solidFill>
                  <a:srgbClr val="073C7D"/>
                </a:solidFill>
              </a:rPr>
              <a:t>–</a:t>
            </a:r>
            <a:r>
              <a:rPr lang="en-GB" sz="2000" dirty="0" smtClean="0">
                <a:solidFill>
                  <a:srgbClr val="073C7D"/>
                </a:solidFill>
              </a:rPr>
              <a:t> in press </a:t>
            </a:r>
            <a:r>
              <a:rPr lang="mr-IN" sz="2000" dirty="0" smtClean="0">
                <a:solidFill>
                  <a:srgbClr val="073C7D"/>
                </a:solidFill>
              </a:rPr>
              <a:t>–</a:t>
            </a:r>
            <a:r>
              <a:rPr lang="en-GB" sz="2000" dirty="0" smtClean="0">
                <a:solidFill>
                  <a:srgbClr val="073C7D"/>
                </a:solidFill>
              </a:rPr>
              <a:t> Open access</a:t>
            </a:r>
            <a:endParaRPr lang="en-GB" sz="2000" dirty="0">
              <a:solidFill>
                <a:srgbClr val="073C7D"/>
              </a:solidFill>
            </a:endParaRPr>
          </a:p>
        </p:txBody>
      </p:sp>
      <p:graphicFrame>
        <p:nvGraphicFramePr>
          <p:cNvPr id="7" name="Tabulka 3"/>
          <p:cNvGraphicFramePr>
            <a:graphicFrameLocks noGrp="1"/>
          </p:cNvGraphicFramePr>
          <p:nvPr>
            <p:extLst>
              <p:ext uri="{D42A27DB-BD31-4B8C-83A1-F6EECF244321}">
                <p14:modId xmlns:p14="http://schemas.microsoft.com/office/powerpoint/2010/main" val="2331568186"/>
              </p:ext>
            </p:extLst>
          </p:nvPr>
        </p:nvGraphicFramePr>
        <p:xfrm>
          <a:off x="1184365" y="2329157"/>
          <a:ext cx="7918270" cy="2962506"/>
        </p:xfrm>
        <a:graphic>
          <a:graphicData uri="http://schemas.openxmlformats.org/drawingml/2006/table">
            <a:tbl>
              <a:tblPr/>
              <a:tblGrid>
                <a:gridCol w="2344357">
                  <a:extLst>
                    <a:ext uri="{9D8B030D-6E8A-4147-A177-3AD203B41FA5}">
                      <a16:colId xmlns:a16="http://schemas.microsoft.com/office/drawing/2014/main" xmlns="" val="20000"/>
                    </a:ext>
                  </a:extLst>
                </a:gridCol>
                <a:gridCol w="5573913">
                  <a:extLst>
                    <a:ext uri="{9D8B030D-6E8A-4147-A177-3AD203B41FA5}">
                      <a16:colId xmlns:a16="http://schemas.microsoft.com/office/drawing/2014/main" xmlns="" val="20001"/>
                    </a:ext>
                  </a:extLst>
                </a:gridCol>
              </a:tblGrid>
              <a:tr h="407122">
                <a:tc>
                  <a:txBody>
                    <a:bodyPr/>
                    <a:lstStyle/>
                    <a:p>
                      <a:pPr>
                        <a:lnSpc>
                          <a:spcPct val="100000"/>
                        </a:lnSpc>
                        <a:spcAft>
                          <a:spcPts val="0"/>
                        </a:spcAft>
                      </a:pPr>
                      <a:r>
                        <a:rPr lang="en-GB" sz="1600" dirty="0">
                          <a:solidFill>
                            <a:srgbClr val="000000"/>
                          </a:solidFill>
                          <a:latin typeface="Calibri"/>
                          <a:ea typeface="Calibri"/>
                          <a:cs typeface="Calibri"/>
                        </a:rPr>
                        <a:t>Kevin Southern</a:t>
                      </a:r>
                      <a:endParaRPr lang="cs-CZ" sz="1600" b="0" u="sng"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err="1">
                          <a:solidFill>
                            <a:srgbClr val="000000"/>
                          </a:solidFill>
                          <a:latin typeface="Calibri"/>
                          <a:ea typeface="Calibri"/>
                          <a:cs typeface="Calibri"/>
                        </a:rPr>
                        <a:t>Newborn</a:t>
                      </a:r>
                      <a:r>
                        <a:rPr lang="en-GB" sz="1600" dirty="0">
                          <a:solidFill>
                            <a:srgbClr val="000000"/>
                          </a:solidFill>
                          <a:latin typeface="Calibri"/>
                          <a:ea typeface="Calibri"/>
                          <a:cs typeface="Calibri"/>
                        </a:rPr>
                        <a:t> screening and access to specialist care from early life</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0"/>
                  </a:ext>
                </a:extLst>
              </a:tr>
              <a:tr h="407122">
                <a:tc>
                  <a:txBody>
                    <a:bodyPr/>
                    <a:lstStyle/>
                    <a:p>
                      <a:pPr>
                        <a:lnSpc>
                          <a:spcPct val="100000"/>
                        </a:lnSpc>
                        <a:spcAft>
                          <a:spcPts val="0"/>
                        </a:spcAft>
                      </a:pPr>
                      <a:r>
                        <a:rPr lang="en-GB" sz="1600" dirty="0">
                          <a:solidFill>
                            <a:srgbClr val="000000"/>
                          </a:solidFill>
                          <a:latin typeface="Calibri"/>
                          <a:ea typeface="Calibri"/>
                          <a:cs typeface="Calibri"/>
                        </a:rPr>
                        <a:t>Isabelle</a:t>
                      </a:r>
                      <a:r>
                        <a:rPr lang="en-GB" sz="1600" baseline="0" dirty="0">
                          <a:solidFill>
                            <a:srgbClr val="000000"/>
                          </a:solidFill>
                          <a:latin typeface="Calibri"/>
                          <a:ea typeface="Calibri"/>
                          <a:cs typeface="Calibri"/>
                        </a:rPr>
                        <a:t> </a:t>
                      </a:r>
                      <a:r>
                        <a:rPr lang="en-GB" sz="1600" baseline="0" dirty="0" err="1">
                          <a:solidFill>
                            <a:srgbClr val="000000"/>
                          </a:solidFill>
                          <a:latin typeface="Calibri"/>
                          <a:ea typeface="Calibri"/>
                          <a:cs typeface="Calibri"/>
                        </a:rPr>
                        <a:t>Sermet-Gaudelus</a:t>
                      </a:r>
                      <a:endParaRPr lang="cs-CZ" sz="1600" u="sng"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a:solidFill>
                            <a:srgbClr val="000000"/>
                          </a:solidFill>
                          <a:latin typeface="Calibri"/>
                          <a:ea typeface="Calibri"/>
                          <a:cs typeface="Calibri"/>
                        </a:rPr>
                        <a:t>Diagnosis</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1"/>
                  </a:ext>
                </a:extLst>
              </a:tr>
              <a:tr h="407122">
                <a:tc>
                  <a:txBody>
                    <a:bodyPr/>
                    <a:lstStyle/>
                    <a:p>
                      <a:pPr>
                        <a:lnSpc>
                          <a:spcPct val="100000"/>
                        </a:lnSpc>
                        <a:spcAft>
                          <a:spcPts val="0"/>
                        </a:spcAft>
                      </a:pPr>
                      <a:r>
                        <a:rPr lang="en-GB" sz="1600">
                          <a:solidFill>
                            <a:srgbClr val="000000"/>
                          </a:solidFill>
                          <a:latin typeface="Calibri"/>
                          <a:ea typeface="Calibri"/>
                          <a:cs typeface="Calibri"/>
                        </a:rPr>
                        <a:t>Felix Ratjen</a:t>
                      </a:r>
                      <a:endParaRPr lang="cs-CZ" sz="1600">
                        <a:solidFill>
                          <a:srgbClr val="000000"/>
                        </a:solidFill>
                        <a:latin typeface="Calibri"/>
                        <a:ea typeface="Calibri"/>
                        <a:cs typeface="Calibri"/>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a:solidFill>
                            <a:srgbClr val="000000"/>
                          </a:solidFill>
                          <a:latin typeface="Calibri"/>
                          <a:ea typeface="Calibri"/>
                          <a:cs typeface="Calibri"/>
                        </a:rPr>
                        <a:t>Prevention</a:t>
                      </a:r>
                      <a:r>
                        <a:rPr lang="en-GB" sz="1600" baseline="0" dirty="0">
                          <a:solidFill>
                            <a:srgbClr val="000000"/>
                          </a:solidFill>
                          <a:latin typeface="Calibri"/>
                          <a:ea typeface="Calibri"/>
                          <a:cs typeface="Calibri"/>
                        </a:rPr>
                        <a:t> of progression of lung disease by ensuring all patients have access to therapies of proven effectiveness</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2"/>
                  </a:ext>
                </a:extLst>
              </a:tr>
              <a:tr h="407122">
                <a:tc>
                  <a:txBody>
                    <a:bodyPr/>
                    <a:lstStyle/>
                    <a:p>
                      <a:pPr>
                        <a:lnSpc>
                          <a:spcPct val="100000"/>
                        </a:lnSpc>
                        <a:spcAft>
                          <a:spcPts val="0"/>
                        </a:spcAft>
                      </a:pPr>
                      <a:r>
                        <a:rPr lang="en-GB" sz="1600">
                          <a:solidFill>
                            <a:srgbClr val="000000"/>
                          </a:solidFill>
                          <a:latin typeface="Calibri"/>
                          <a:ea typeface="Calibri"/>
                          <a:cs typeface="Calibri"/>
                        </a:rPr>
                        <a:t>Anne Munck</a:t>
                      </a:r>
                      <a:endParaRPr lang="cs-CZ" sz="1600">
                        <a:solidFill>
                          <a:srgbClr val="000000"/>
                        </a:solidFill>
                        <a:latin typeface="Calibri"/>
                        <a:ea typeface="Calibri"/>
                        <a:cs typeface="Calibri"/>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a:latin typeface="Calibri"/>
                          <a:ea typeface="Times New Roman"/>
                          <a:cs typeface="Calibri"/>
                        </a:rPr>
                        <a:t>Optimal nutrition and management of metabolic</a:t>
                      </a:r>
                      <a:r>
                        <a:rPr lang="en-GB" sz="1600" baseline="0" dirty="0">
                          <a:latin typeface="Calibri"/>
                          <a:ea typeface="Times New Roman"/>
                          <a:cs typeface="Calibri"/>
                        </a:rPr>
                        <a:t> complications </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3"/>
                  </a:ext>
                </a:extLst>
              </a:tr>
              <a:tr h="407122">
                <a:tc>
                  <a:txBody>
                    <a:bodyPr/>
                    <a:lstStyle/>
                    <a:p>
                      <a:pPr>
                        <a:lnSpc>
                          <a:spcPct val="100000"/>
                        </a:lnSpc>
                        <a:spcAft>
                          <a:spcPts val="0"/>
                        </a:spcAft>
                      </a:pPr>
                      <a:r>
                        <a:rPr lang="en-GB" sz="1600">
                          <a:solidFill>
                            <a:srgbClr val="000000"/>
                          </a:solidFill>
                          <a:latin typeface="Calibri"/>
                          <a:ea typeface="Calibri"/>
                          <a:cs typeface="Calibri"/>
                        </a:rPr>
                        <a:t>Harry Heijerman</a:t>
                      </a:r>
                      <a:endParaRPr lang="cs-CZ" sz="1600">
                        <a:solidFill>
                          <a:srgbClr val="000000"/>
                        </a:solidFill>
                        <a:latin typeface="Calibri"/>
                        <a:ea typeface="Calibri"/>
                        <a:cs typeface="Calibri"/>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a:solidFill>
                            <a:srgbClr val="000000"/>
                          </a:solidFill>
                          <a:latin typeface="Calibri"/>
                          <a:ea typeface="Calibri"/>
                          <a:cs typeface="Calibri"/>
                        </a:rPr>
                        <a:t>Treatment</a:t>
                      </a:r>
                      <a:r>
                        <a:rPr lang="en-GB" sz="1600" baseline="0" dirty="0">
                          <a:solidFill>
                            <a:srgbClr val="000000"/>
                          </a:solidFill>
                          <a:latin typeface="Calibri"/>
                          <a:ea typeface="Calibri"/>
                          <a:cs typeface="Calibri"/>
                        </a:rPr>
                        <a:t> of the complications in a timely and effective way</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4"/>
                  </a:ext>
                </a:extLst>
              </a:tr>
              <a:tr h="407122">
                <a:tc>
                  <a:txBody>
                    <a:bodyPr/>
                    <a:lstStyle/>
                    <a:p>
                      <a:pPr>
                        <a:lnSpc>
                          <a:spcPct val="100000"/>
                        </a:lnSpc>
                        <a:spcAft>
                          <a:spcPts val="0"/>
                        </a:spcAft>
                      </a:pPr>
                      <a:r>
                        <a:rPr lang="en-GB" sz="1600">
                          <a:solidFill>
                            <a:srgbClr val="000000"/>
                          </a:solidFill>
                          <a:latin typeface="Calibri"/>
                          <a:ea typeface="Calibri"/>
                          <a:cs typeface="Calibri"/>
                        </a:rPr>
                        <a:t>Scott Bell</a:t>
                      </a:r>
                      <a:endParaRPr lang="cs-CZ" sz="1600">
                        <a:solidFill>
                          <a:srgbClr val="000000"/>
                        </a:solidFill>
                        <a:latin typeface="Calibri"/>
                        <a:ea typeface="Calibri"/>
                        <a:cs typeface="Calibri"/>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a:solidFill>
                            <a:srgbClr val="000000"/>
                          </a:solidFill>
                          <a:latin typeface="Calibri"/>
                          <a:ea typeface="Calibri"/>
                          <a:cs typeface="Calibri"/>
                        </a:rPr>
                        <a:t>Transplantation</a:t>
                      </a:r>
                      <a:r>
                        <a:rPr lang="en-GB" sz="1600" baseline="0" dirty="0">
                          <a:solidFill>
                            <a:srgbClr val="000000"/>
                          </a:solidFill>
                          <a:latin typeface="Calibri"/>
                          <a:ea typeface="Calibri"/>
                          <a:cs typeface="Calibri"/>
                        </a:rPr>
                        <a:t> and appropriate management of end of life issues</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5"/>
                  </a:ext>
                </a:extLst>
              </a:tr>
              <a:tr h="439216">
                <a:tc>
                  <a:txBody>
                    <a:bodyPr/>
                    <a:lstStyle/>
                    <a:p>
                      <a:pPr>
                        <a:lnSpc>
                          <a:spcPct val="100000"/>
                        </a:lnSpc>
                        <a:spcAft>
                          <a:spcPts val="0"/>
                        </a:spcAft>
                      </a:pPr>
                      <a:r>
                        <a:rPr lang="en-GB" sz="1600" dirty="0">
                          <a:solidFill>
                            <a:srgbClr val="000000"/>
                          </a:solidFill>
                          <a:latin typeface="Calibri"/>
                          <a:ea typeface="Calibri"/>
                          <a:cs typeface="Calibri"/>
                        </a:rPr>
                        <a:t>Alistair Duff</a:t>
                      </a:r>
                      <a:endParaRPr lang="cs-CZ" sz="1600" dirty="0">
                        <a:solidFill>
                          <a:srgbClr val="000000"/>
                        </a:solidFill>
                        <a:latin typeface="Calibri"/>
                        <a:ea typeface="Calibri"/>
                        <a:cs typeface="Calibri"/>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dirty="0">
                          <a:solidFill>
                            <a:srgbClr val="000000"/>
                          </a:solidFill>
                          <a:latin typeface="Calibri"/>
                          <a:ea typeface="Calibri"/>
                          <a:cs typeface="Calibri"/>
                        </a:rPr>
                        <a:t>Psychological support</a:t>
                      </a:r>
                      <a:endParaRPr lang="cs-CZ" sz="1600" dirty="0">
                        <a:latin typeface="Arial"/>
                        <a:ea typeface="Calibri"/>
                        <a:cs typeface="Times New Roman"/>
                      </a:endParaRPr>
                    </a:p>
                  </a:txBody>
                  <a:tcPr marL="57864" marR="57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C31">
                        <a:alpha val="38000"/>
                      </a:srgbClr>
                    </a:solidFill>
                  </a:tcPr>
                </a:tc>
                <a:extLst>
                  <a:ext uri="{0D108BD9-81ED-4DB2-BD59-A6C34878D82A}">
                    <a16:rowId xmlns:a16="http://schemas.microsoft.com/office/drawing/2014/main" xmlns="" val="10006"/>
                  </a:ext>
                </a:extLst>
              </a:tr>
            </a:tbl>
          </a:graphicData>
        </a:graphic>
      </p:graphicFrame>
      <p:sp>
        <p:nvSpPr>
          <p:cNvPr id="3" name="Rectangle 2"/>
          <p:cNvSpPr/>
          <p:nvPr/>
        </p:nvSpPr>
        <p:spPr>
          <a:xfrm>
            <a:off x="1021945" y="0"/>
            <a:ext cx="6591618" cy="646331"/>
          </a:xfrm>
          <a:prstGeom prst="rect">
            <a:avLst/>
          </a:prstGeom>
        </p:spPr>
        <p:txBody>
          <a:bodyPr wrap="none">
            <a:spAutoFit/>
          </a:bodyPr>
          <a:lstStyle/>
          <a:p>
            <a:pPr algn="ctr"/>
            <a:r>
              <a:rPr lang="en-GB" sz="3600" b="1" dirty="0">
                <a:solidFill>
                  <a:srgbClr val="FAAC31"/>
                </a:solidFill>
              </a:rPr>
              <a:t>Standards of  Care – Best Practice</a:t>
            </a:r>
          </a:p>
        </p:txBody>
      </p:sp>
      <p:sp>
        <p:nvSpPr>
          <p:cNvPr id="2" name="Rectangle 1"/>
          <p:cNvSpPr/>
          <p:nvPr/>
        </p:nvSpPr>
        <p:spPr>
          <a:xfrm>
            <a:off x="1344872" y="6006557"/>
            <a:ext cx="7374138" cy="369332"/>
          </a:xfrm>
          <a:prstGeom prst="rect">
            <a:avLst/>
          </a:prstGeom>
        </p:spPr>
        <p:txBody>
          <a:bodyPr wrap="square">
            <a:spAutoFit/>
          </a:bodyPr>
          <a:lstStyle/>
          <a:p>
            <a:pPr algn="ctr"/>
            <a:r>
              <a:rPr lang="fr-FR" dirty="0" err="1">
                <a:solidFill>
                  <a:srgbClr val="073C7D"/>
                </a:solidFill>
              </a:rPr>
              <a:t>https</a:t>
            </a:r>
            <a:r>
              <a:rPr lang="fr-FR" dirty="0">
                <a:solidFill>
                  <a:srgbClr val="073C7D"/>
                </a:solidFill>
              </a:rPr>
              <a:t>://</a:t>
            </a:r>
            <a:r>
              <a:rPr lang="fr-FR" dirty="0" err="1">
                <a:solidFill>
                  <a:srgbClr val="073C7D"/>
                </a:solidFill>
              </a:rPr>
              <a:t>www.ecfs.eu</a:t>
            </a:r>
            <a:r>
              <a:rPr lang="fr-FR" dirty="0">
                <a:solidFill>
                  <a:srgbClr val="073C7D"/>
                </a:solidFill>
              </a:rPr>
              <a:t>/news/</a:t>
            </a:r>
            <a:r>
              <a:rPr lang="fr-FR" dirty="0" err="1">
                <a:solidFill>
                  <a:srgbClr val="073C7D"/>
                </a:solidFill>
              </a:rPr>
              <a:t>ecfs</a:t>
            </a:r>
            <a:r>
              <a:rPr lang="fr-FR" dirty="0">
                <a:solidFill>
                  <a:srgbClr val="073C7D"/>
                </a:solidFill>
              </a:rPr>
              <a:t>-standards-care-</a:t>
            </a:r>
            <a:r>
              <a:rPr lang="fr-FR" dirty="0" err="1">
                <a:solidFill>
                  <a:srgbClr val="073C7D"/>
                </a:solidFill>
              </a:rPr>
              <a:t>available</a:t>
            </a:r>
            <a:r>
              <a:rPr lang="fr-FR" dirty="0">
                <a:solidFill>
                  <a:srgbClr val="073C7D"/>
                </a:solidFill>
              </a:rPr>
              <a:t>-open-</a:t>
            </a:r>
            <a:r>
              <a:rPr lang="fr-FR" dirty="0" err="1">
                <a:solidFill>
                  <a:srgbClr val="073C7D"/>
                </a:solidFill>
              </a:rPr>
              <a:t>access</a:t>
            </a:r>
            <a:endParaRPr lang="fr-FR" dirty="0">
              <a:solidFill>
                <a:srgbClr val="073C7D"/>
              </a:solidFill>
            </a:endParaRPr>
          </a:p>
        </p:txBody>
      </p:sp>
    </p:spTree>
    <p:extLst>
      <p:ext uri="{BB962C8B-B14F-4D97-AF65-F5344CB8AC3E}">
        <p14:creationId xmlns:p14="http://schemas.microsoft.com/office/powerpoint/2010/main" val="8268101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8431" y="4034879"/>
            <a:ext cx="3398436" cy="461665"/>
          </a:xfrm>
          <a:prstGeom prst="rect">
            <a:avLst/>
          </a:prstGeom>
        </p:spPr>
        <p:txBody>
          <a:bodyPr wrap="none">
            <a:spAutoFit/>
          </a:bodyPr>
          <a:lstStyle/>
          <a:p>
            <a:r>
              <a:rPr lang="fr-FR" sz="2400" b="1" dirty="0" err="1">
                <a:solidFill>
                  <a:srgbClr val="003399"/>
                </a:solidFill>
              </a:rPr>
              <a:t>https</a:t>
            </a:r>
            <a:r>
              <a:rPr lang="fr-FR" sz="2400" b="1" dirty="0">
                <a:solidFill>
                  <a:srgbClr val="003399"/>
                </a:solidFill>
              </a:rPr>
              <a:t>://</a:t>
            </a:r>
            <a:r>
              <a:rPr lang="fr-FR" sz="2400" b="1" dirty="0" err="1">
                <a:solidFill>
                  <a:srgbClr val="003399"/>
                </a:solidFill>
              </a:rPr>
              <a:t>www.ecfs.eu</a:t>
            </a:r>
            <a:r>
              <a:rPr lang="fr-FR" sz="2400" b="1" dirty="0">
                <a:solidFill>
                  <a:srgbClr val="003399"/>
                </a:solidFill>
              </a:rPr>
              <a:t>/</a:t>
            </a:r>
            <a:r>
              <a:rPr lang="fr-FR" sz="2400" b="1" dirty="0" err="1">
                <a:solidFill>
                  <a:srgbClr val="003399"/>
                </a:solidFill>
              </a:rPr>
              <a:t>ctn</a:t>
            </a:r>
            <a:r>
              <a:rPr lang="fr-FR" sz="2400" b="1" dirty="0">
                <a:solidFill>
                  <a:srgbClr val="003399"/>
                </a:solidFill>
              </a:rPr>
              <a:t> </a:t>
            </a:r>
          </a:p>
        </p:txBody>
      </p:sp>
      <p:sp>
        <p:nvSpPr>
          <p:cNvPr id="7" name="ZoneTexte 6"/>
          <p:cNvSpPr txBox="1"/>
          <p:nvPr/>
        </p:nvSpPr>
        <p:spPr>
          <a:xfrm>
            <a:off x="1725588" y="-9800"/>
            <a:ext cx="5507112" cy="646331"/>
          </a:xfrm>
          <a:prstGeom prst="rect">
            <a:avLst/>
          </a:prstGeom>
          <a:noFill/>
          <a:effectLst>
            <a:outerShdw blurRad="50800" dist="38100" dir="2700000">
              <a:schemeClr val="bg1">
                <a:lumMod val="50000"/>
                <a:alpha val="43000"/>
              </a:schemeClr>
            </a:outerShdw>
          </a:effectLst>
        </p:spPr>
        <p:txBody>
          <a:bodyPr wrap="none" rtlCol="0">
            <a:spAutoFit/>
          </a:bodyPr>
          <a:lstStyle/>
          <a:p>
            <a:pPr algn="ctr"/>
            <a:r>
              <a:rPr lang="fr-FR" sz="3600" b="1" dirty="0">
                <a:solidFill>
                  <a:srgbClr val="FAAC31"/>
                </a:solidFill>
              </a:rPr>
              <a:t>ECFS-</a:t>
            </a:r>
            <a:r>
              <a:rPr lang="fr-FR" sz="3600" b="1" dirty="0" err="1" smtClean="0">
                <a:solidFill>
                  <a:srgbClr val="FAAC31"/>
                </a:solidFill>
              </a:rPr>
              <a:t>Clinical</a:t>
            </a:r>
            <a:r>
              <a:rPr lang="fr-FR" sz="3600" b="1" dirty="0" smtClean="0">
                <a:solidFill>
                  <a:srgbClr val="FAAC31"/>
                </a:solidFill>
              </a:rPr>
              <a:t> Trials Network</a:t>
            </a:r>
            <a:endParaRPr lang="fr-FR" sz="3600" b="1" dirty="0">
              <a:solidFill>
                <a:srgbClr val="FAAC31"/>
              </a:solidFill>
            </a:endParaRPr>
          </a:p>
        </p:txBody>
      </p:sp>
      <p:sp>
        <p:nvSpPr>
          <p:cNvPr id="21" name="ZoneTexte 20"/>
          <p:cNvSpPr txBox="1"/>
          <p:nvPr/>
        </p:nvSpPr>
        <p:spPr>
          <a:xfrm>
            <a:off x="359946" y="4949279"/>
            <a:ext cx="3224410" cy="461665"/>
          </a:xfrm>
          <a:prstGeom prst="rect">
            <a:avLst/>
          </a:prstGeom>
          <a:noFill/>
        </p:spPr>
        <p:txBody>
          <a:bodyPr wrap="none" rtlCol="0">
            <a:spAutoFit/>
          </a:bodyPr>
          <a:lstStyle/>
          <a:p>
            <a:r>
              <a:rPr lang="fr-FR" sz="2400" b="1" dirty="0" err="1">
                <a:solidFill>
                  <a:srgbClr val="003399"/>
                </a:solidFill>
              </a:rPr>
              <a:t>ECFS-CTN@uzleuven.be</a:t>
            </a:r>
            <a:endParaRPr lang="fr-FR" sz="2400" b="1" dirty="0">
              <a:solidFill>
                <a:srgbClr val="003399"/>
              </a:solidFill>
            </a:endParaRPr>
          </a:p>
        </p:txBody>
      </p:sp>
      <p:sp>
        <p:nvSpPr>
          <p:cNvPr id="11" name="Rectangle à coins arrondis 10"/>
          <p:cNvSpPr/>
          <p:nvPr/>
        </p:nvSpPr>
        <p:spPr>
          <a:xfrm>
            <a:off x="804722" y="1980396"/>
            <a:ext cx="2336801" cy="1220808"/>
          </a:xfrm>
          <a:prstGeom prst="roundRect">
            <a:avLst/>
          </a:prstGeom>
          <a:solidFill>
            <a:srgbClr val="BFD2FD"/>
          </a:solidFill>
          <a:ln w="9525" cap="flat" cmpd="sng" algn="ctr">
            <a:solidFill>
              <a:srgbClr val="073C7D"/>
            </a:solidFill>
            <a:prstDash val="solid"/>
            <a:round/>
            <a:headEnd type="none" w="med" len="med"/>
            <a:tailEnd type="none" w="med" len="med"/>
          </a:ln>
          <a:effectLst>
            <a:outerShdw blurRad="50800" dist="38100" dir="2700000" algn="tl" rotWithShape="0">
              <a:srgbClr val="666699">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solidFill>
                  <a:srgbClr val="003399"/>
                </a:solidFill>
              </a:rPr>
              <a:t>43 sites </a:t>
            </a:r>
          </a:p>
          <a:p>
            <a:pPr algn="ctr"/>
            <a:r>
              <a:rPr lang="fr-FR" sz="2400" b="1" dirty="0" smtClean="0">
                <a:solidFill>
                  <a:srgbClr val="003399"/>
                </a:solidFill>
              </a:rPr>
              <a:t>15 </a:t>
            </a:r>
            <a:r>
              <a:rPr lang="fr-FR" sz="2400" b="1" dirty="0">
                <a:solidFill>
                  <a:srgbClr val="003399"/>
                </a:solidFill>
              </a:rPr>
              <a:t>countries</a:t>
            </a:r>
          </a:p>
          <a:p>
            <a:pPr algn="ctr"/>
            <a:r>
              <a:rPr lang="fr-FR" sz="2400" b="1" dirty="0" smtClean="0">
                <a:solidFill>
                  <a:srgbClr val="003399"/>
                </a:solidFill>
              </a:rPr>
              <a:t>17,500 patients</a:t>
            </a:r>
            <a:endParaRPr lang="fr-FR" sz="2400" b="1" dirty="0">
              <a:solidFill>
                <a:srgbClr val="003399"/>
              </a:solidFill>
            </a:endParaRPr>
          </a:p>
        </p:txBody>
      </p:sp>
      <p:pic>
        <p:nvPicPr>
          <p:cNvPr id="8"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1099" y="1139213"/>
            <a:ext cx="5727701" cy="5346700"/>
          </a:xfrm>
          <a:prstGeom prst="rect">
            <a:avLst/>
          </a:prstGeom>
        </p:spPr>
      </p:pic>
    </p:spTree>
    <p:extLst>
      <p:ext uri="{BB962C8B-B14F-4D97-AF65-F5344CB8AC3E}">
        <p14:creationId xmlns:p14="http://schemas.microsoft.com/office/powerpoint/2010/main" val="28974466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97814" y="5820311"/>
            <a:ext cx="2873023" cy="41807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rgbClr val="073C7D"/>
                </a:solidFill>
              </a:rPr>
              <a:t>CTN Team</a:t>
            </a:r>
          </a:p>
        </p:txBody>
      </p:sp>
      <p:sp>
        <p:nvSpPr>
          <p:cNvPr id="7" name="Rectangle 6"/>
          <p:cNvSpPr/>
          <p:nvPr/>
        </p:nvSpPr>
        <p:spPr>
          <a:xfrm>
            <a:off x="5513107" y="5529890"/>
            <a:ext cx="4002921" cy="830997"/>
          </a:xfrm>
          <a:prstGeom prst="rect">
            <a:avLst/>
          </a:prstGeom>
        </p:spPr>
        <p:txBody>
          <a:bodyPr wrap="square">
            <a:spAutoFit/>
          </a:bodyPr>
          <a:lstStyle/>
          <a:p>
            <a:pPr algn="ctr"/>
            <a:r>
              <a:rPr lang="en-GB" sz="2400" dirty="0">
                <a:solidFill>
                  <a:srgbClr val="073C7D"/>
                </a:solidFill>
                <a:latin typeface="+mj-lt"/>
                <a:ea typeface="+mj-ea"/>
                <a:cs typeface="+mj-cs"/>
              </a:rPr>
              <a:t>Steering </a:t>
            </a:r>
            <a:r>
              <a:rPr lang="en-GB" sz="2400" dirty="0" smtClean="0">
                <a:solidFill>
                  <a:srgbClr val="073C7D"/>
                </a:solidFill>
                <a:latin typeface="+mj-lt"/>
                <a:ea typeface="+mj-ea"/>
                <a:cs typeface="+mj-cs"/>
              </a:rPr>
              <a:t>Committee Meeting </a:t>
            </a:r>
          </a:p>
          <a:p>
            <a:pPr algn="ctr"/>
            <a:r>
              <a:rPr lang="en-GB" sz="2400" dirty="0" smtClean="0">
                <a:solidFill>
                  <a:srgbClr val="073C7D"/>
                </a:solidFill>
                <a:latin typeface="+mj-lt"/>
                <a:ea typeface="+mj-ea"/>
                <a:cs typeface="+mj-cs"/>
              </a:rPr>
              <a:t>2017 </a:t>
            </a:r>
            <a:r>
              <a:rPr lang="en-GB" sz="2400" dirty="0">
                <a:solidFill>
                  <a:srgbClr val="073C7D"/>
                </a:solidFill>
                <a:latin typeface="+mj-lt"/>
                <a:ea typeface="+mj-ea"/>
                <a:cs typeface="+mj-cs"/>
              </a:rPr>
              <a:t>Seville</a:t>
            </a:r>
          </a:p>
        </p:txBody>
      </p:sp>
      <p:pic>
        <p:nvPicPr>
          <p:cNvPr id="10" name="Picture 14" descr="A group of people posing for a photo&#10;&#10;Description generated with very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64" y="2501267"/>
            <a:ext cx="4019722" cy="2794819"/>
          </a:xfrm>
          <a:prstGeom prst="rect">
            <a:avLst/>
          </a:prstGeom>
          <a:effectLst>
            <a:outerShdw blurRad="76200" dist="50800" dir="2700000" algn="tl" rotWithShape="0">
              <a:srgbClr val="000000">
                <a:alpha val="40000"/>
              </a:srgbClr>
            </a:outerShdw>
          </a:effectLst>
        </p:spPr>
      </p:pic>
      <p:pic>
        <p:nvPicPr>
          <p:cNvPr id="11" name="Picture 12" descr="A group of people posing for a photo in front of a crowd&#10;&#10;Description generated with very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624" y="2501267"/>
            <a:ext cx="4093887" cy="2808000"/>
          </a:xfrm>
          <a:prstGeom prst="rect">
            <a:avLst/>
          </a:prstGeom>
          <a:effectLst>
            <a:outerShdw blurRad="76200" dist="50800" dir="2700000" algn="tl" rotWithShape="0">
              <a:srgbClr val="000000">
                <a:alpha val="40000"/>
              </a:srgbClr>
            </a:outerShdw>
          </a:effectLst>
        </p:spPr>
      </p:pic>
      <p:pic>
        <p:nvPicPr>
          <p:cNvPr id="12" name="Picture 5"/>
          <p:cNvPicPr>
            <a:picLocks noChangeAspect="1" noChangeArrowheads="1"/>
          </p:cNvPicPr>
          <p:nvPr/>
        </p:nvPicPr>
        <p:blipFill>
          <a:blip r:embed="rId4"/>
          <a:srcRect/>
          <a:stretch>
            <a:fillRect/>
          </a:stretch>
        </p:blipFill>
        <p:spPr bwMode="auto">
          <a:xfrm>
            <a:off x="4243548" y="991909"/>
            <a:ext cx="1799905" cy="1219841"/>
          </a:xfrm>
          <a:prstGeom prst="rect">
            <a:avLst/>
          </a:prstGeom>
          <a:noFill/>
          <a:ln w="9525">
            <a:noFill/>
            <a:miter lim="800000"/>
            <a:headEnd/>
            <a:tailEnd/>
          </a:ln>
        </p:spPr>
      </p:pic>
      <p:sp>
        <p:nvSpPr>
          <p:cNvPr id="13" name="ZoneTexte 12"/>
          <p:cNvSpPr txBox="1"/>
          <p:nvPr/>
        </p:nvSpPr>
        <p:spPr>
          <a:xfrm>
            <a:off x="1725588" y="-9800"/>
            <a:ext cx="5507112" cy="646331"/>
          </a:xfrm>
          <a:prstGeom prst="rect">
            <a:avLst/>
          </a:prstGeom>
          <a:noFill/>
          <a:effectLst>
            <a:outerShdw blurRad="50800" dist="38100" dir="2700000">
              <a:schemeClr val="bg1">
                <a:lumMod val="50000"/>
                <a:alpha val="43000"/>
              </a:schemeClr>
            </a:outerShdw>
          </a:effectLst>
        </p:spPr>
        <p:txBody>
          <a:bodyPr wrap="none" rtlCol="0">
            <a:spAutoFit/>
          </a:bodyPr>
          <a:lstStyle/>
          <a:p>
            <a:pPr algn="ctr"/>
            <a:r>
              <a:rPr lang="fr-FR" sz="3600" b="1" dirty="0">
                <a:solidFill>
                  <a:srgbClr val="FAAC31"/>
                </a:solidFill>
              </a:rPr>
              <a:t>ECFS-</a:t>
            </a:r>
            <a:r>
              <a:rPr lang="fr-FR" sz="3600" b="1" dirty="0" err="1" smtClean="0">
                <a:solidFill>
                  <a:srgbClr val="FAAC31"/>
                </a:solidFill>
              </a:rPr>
              <a:t>Clinical</a:t>
            </a:r>
            <a:r>
              <a:rPr lang="fr-FR" sz="3600" b="1" dirty="0" smtClean="0">
                <a:solidFill>
                  <a:srgbClr val="FAAC31"/>
                </a:solidFill>
              </a:rPr>
              <a:t> Trials Network</a:t>
            </a:r>
            <a:endParaRPr lang="fr-FR" sz="3600" b="1" dirty="0">
              <a:solidFill>
                <a:srgbClr val="FAAC31"/>
              </a:solidFill>
            </a:endParaRPr>
          </a:p>
        </p:txBody>
      </p:sp>
    </p:spTree>
    <p:extLst>
      <p:ext uri="{BB962C8B-B14F-4D97-AF65-F5344CB8AC3E}">
        <p14:creationId xmlns:p14="http://schemas.microsoft.com/office/powerpoint/2010/main" val="13770587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1108479" y="31251"/>
            <a:ext cx="6385209" cy="787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FAAC31"/>
                </a:solidFill>
                <a:cs typeface="Verdana" charset="0"/>
              </a:rPr>
              <a:t>2009-2017</a:t>
            </a:r>
            <a:r>
              <a:rPr lang="en-US" sz="3600" b="1" dirty="0" smtClean="0">
                <a:solidFill>
                  <a:srgbClr val="FAAC31"/>
                </a:solidFill>
                <a:cs typeface="ＭＳ Ｐゴシック" charset="0"/>
              </a:rPr>
              <a:t>: ECFS-</a:t>
            </a:r>
            <a:r>
              <a:rPr lang="en-US" sz="3600" b="1" dirty="0" smtClean="0">
                <a:solidFill>
                  <a:srgbClr val="FAAC31"/>
                </a:solidFill>
                <a:cs typeface="Verdana" charset="0"/>
              </a:rPr>
              <a:t>CTN Services</a:t>
            </a:r>
            <a:endParaRPr lang="en-US" sz="3600" b="1" dirty="0">
              <a:solidFill>
                <a:srgbClr val="FAAC31"/>
              </a:solidFill>
              <a:cs typeface="ＭＳ Ｐゴシック" charset="0"/>
            </a:endParaRPr>
          </a:p>
        </p:txBody>
      </p:sp>
      <p:pic>
        <p:nvPicPr>
          <p:cNvPr id="4" name="Tijdelijke aanduiding voor inhoud 2"/>
          <p:cNvPicPr>
            <a:picLocks noChangeAspect="1"/>
          </p:cNvPicPr>
          <p:nvPr/>
        </p:nvPicPr>
        <p:blipFill rotWithShape="1">
          <a:blip r:embed="rId2">
            <a:extLst>
              <a:ext uri="{28A0092B-C50C-407E-A947-70E740481C1C}">
                <a14:useLocalDpi xmlns:a14="http://schemas.microsoft.com/office/drawing/2010/main"/>
              </a:ext>
            </a:extLst>
          </a:blip>
          <a:srcRect l="1298" t="9655" r="1649" b="1471"/>
          <a:stretch/>
        </p:blipFill>
        <p:spPr>
          <a:xfrm>
            <a:off x="2322291" y="1799922"/>
            <a:ext cx="5559893" cy="3995157"/>
          </a:xfrm>
          <a:prstGeom prst="rect">
            <a:avLst/>
          </a:prstGeom>
          <a:ln w="19050" cmpd="sng">
            <a:solidFill>
              <a:srgbClr val="FAAC31"/>
            </a:solidFill>
          </a:ln>
        </p:spPr>
      </p:pic>
    </p:spTree>
    <p:extLst>
      <p:ext uri="{BB962C8B-B14F-4D97-AF65-F5344CB8AC3E}">
        <p14:creationId xmlns:p14="http://schemas.microsoft.com/office/powerpoint/2010/main" val="30560463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 y="-35891"/>
            <a:ext cx="8612274" cy="698499"/>
          </a:xfrm>
        </p:spPr>
        <p:txBody>
          <a:bodyPr>
            <a:noAutofit/>
          </a:bodyPr>
          <a:lstStyle/>
          <a:p>
            <a:r>
              <a:rPr lang="en-US" sz="3600" b="1" dirty="0" smtClean="0">
                <a:solidFill>
                  <a:srgbClr val="FAAC31"/>
                </a:solidFill>
                <a:ea typeface="Calibri" pitchFamily="-105" charset="0"/>
                <a:cs typeface="Calibri" pitchFamily="-105" charset="0"/>
              </a:rPr>
              <a:t>2009</a:t>
            </a:r>
            <a:r>
              <a:rPr lang="en-US" sz="3600" b="1" dirty="0">
                <a:solidFill>
                  <a:srgbClr val="FAAC31"/>
                </a:solidFill>
                <a:ea typeface="Calibri" pitchFamily="-105" charset="0"/>
                <a:cs typeface="Calibri" pitchFamily="-105" charset="0"/>
              </a:rPr>
              <a:t>-</a:t>
            </a:r>
            <a:r>
              <a:rPr lang="en-US" sz="3600" b="1" dirty="0" smtClean="0">
                <a:solidFill>
                  <a:srgbClr val="FAAC31"/>
                </a:solidFill>
                <a:ea typeface="Calibri" pitchFamily="-105" charset="0"/>
                <a:cs typeface="Calibri" pitchFamily="-105" charset="0"/>
              </a:rPr>
              <a:t>2017: </a:t>
            </a:r>
            <a:r>
              <a:rPr lang="en-US" sz="3200" b="1" dirty="0">
                <a:solidFill>
                  <a:srgbClr val="FAAC31"/>
                </a:solidFill>
              </a:rPr>
              <a:t>A</a:t>
            </a:r>
            <a:r>
              <a:rPr lang="en-US" sz="3200" b="1" dirty="0" smtClean="0">
                <a:solidFill>
                  <a:srgbClr val="FAAC31"/>
                </a:solidFill>
              </a:rPr>
              <a:t>ctive</a:t>
            </a:r>
            <a:r>
              <a:rPr lang="en-US" sz="3600" b="1" dirty="0" smtClean="0">
                <a:solidFill>
                  <a:srgbClr val="FAAC31"/>
                </a:solidFill>
              </a:rPr>
              <a:t> </a:t>
            </a:r>
            <a:r>
              <a:rPr lang="en-US" sz="3600" b="1" dirty="0">
                <a:solidFill>
                  <a:srgbClr val="FAAC31"/>
                </a:solidFill>
              </a:rPr>
              <a:t>ECFS-CTN </a:t>
            </a:r>
            <a:r>
              <a:rPr lang="en-US" sz="3600" b="1" dirty="0" smtClean="0">
                <a:solidFill>
                  <a:srgbClr val="FAAC31"/>
                </a:solidFill>
              </a:rPr>
              <a:t>Studies/Month</a:t>
            </a:r>
            <a:r>
              <a:rPr lang="en-US" sz="3600" b="1" dirty="0">
                <a:solidFill>
                  <a:srgbClr val="FAAC31"/>
                </a:solidFill>
                <a:ea typeface="Calibri" pitchFamily="-105" charset="0"/>
                <a:cs typeface="Calibri" pitchFamily="-105" charset="0"/>
              </a:rPr>
              <a:t/>
            </a:r>
            <a:br>
              <a:rPr lang="en-US" sz="3600" b="1" dirty="0">
                <a:solidFill>
                  <a:srgbClr val="FAAC31"/>
                </a:solidFill>
                <a:ea typeface="Calibri" pitchFamily="-105" charset="0"/>
                <a:cs typeface="Calibri" pitchFamily="-105" charset="0"/>
              </a:rPr>
            </a:br>
            <a:endParaRPr lang="en-US" sz="3600" b="1" dirty="0">
              <a:solidFill>
                <a:srgbClr val="FAAC31"/>
              </a:solidFill>
              <a:ea typeface="Calibri" pitchFamily="-105" charset="0"/>
              <a:cs typeface="Calibri" pitchFamily="-105" charset="0"/>
            </a:endParaRPr>
          </a:p>
        </p:txBody>
      </p:sp>
      <p:graphicFrame>
        <p:nvGraphicFramePr>
          <p:cNvPr id="22" name="Grafiek 2"/>
          <p:cNvGraphicFramePr>
            <a:graphicFrameLocks/>
          </p:cNvGraphicFramePr>
          <p:nvPr>
            <p:extLst>
              <p:ext uri="{D42A27DB-BD31-4B8C-83A1-F6EECF244321}">
                <p14:modId xmlns:p14="http://schemas.microsoft.com/office/powerpoint/2010/main" val="1188835970"/>
              </p:ext>
            </p:extLst>
          </p:nvPr>
        </p:nvGraphicFramePr>
        <p:xfrm>
          <a:off x="577490" y="1026594"/>
          <a:ext cx="8572500" cy="528955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kstvak 4"/>
          <p:cNvSpPr txBox="1">
            <a:spLocks noChangeArrowheads="1"/>
          </p:cNvSpPr>
          <p:nvPr/>
        </p:nvSpPr>
        <p:spPr bwMode="auto">
          <a:xfrm>
            <a:off x="1418866" y="6131508"/>
            <a:ext cx="677862" cy="369332"/>
          </a:xfrm>
          <a:prstGeom prst="rect">
            <a:avLst/>
          </a:prstGeom>
          <a:noFill/>
          <a:ln w="9525">
            <a:noFill/>
            <a:miter lim="800000"/>
            <a:headEnd/>
            <a:tailEnd/>
          </a:ln>
          <a:effectLst>
            <a:outerShdw blurRad="40000" dist="23000" dir="5400000" rotWithShape="0">
              <a:srgbClr val="000000">
                <a:alpha val="34998"/>
              </a:srgbClr>
            </a:outerShdw>
          </a:effectLst>
        </p:spPr>
        <p:txBody>
          <a:bodyPr wrap="square">
            <a:prstTxWarp prst="textNoShape">
              <a:avLst/>
            </a:prstTxWarp>
            <a:spAutoFit/>
          </a:bodyPr>
          <a:lstStyle/>
          <a:p>
            <a:pPr algn="ctr"/>
            <a:r>
              <a:rPr lang="nl-BE" b="1" dirty="0">
                <a:solidFill>
                  <a:srgbClr val="073C7D"/>
                </a:solidFill>
                <a:latin typeface="Calibri" pitchFamily="-112" charset="0"/>
                <a:ea typeface="Calibri" pitchFamily="-112" charset="0"/>
                <a:cs typeface="Calibri" pitchFamily="-112" charset="0"/>
              </a:rPr>
              <a:t>2009</a:t>
            </a:r>
          </a:p>
        </p:txBody>
      </p:sp>
      <p:sp>
        <p:nvSpPr>
          <p:cNvPr id="24" name="Tekstvak 12"/>
          <p:cNvSpPr txBox="1">
            <a:spLocks noChangeArrowheads="1"/>
          </p:cNvSpPr>
          <p:nvPr/>
        </p:nvSpPr>
        <p:spPr bwMode="auto">
          <a:xfrm>
            <a:off x="3081268" y="6131508"/>
            <a:ext cx="679556" cy="369332"/>
          </a:xfrm>
          <a:prstGeom prst="rect">
            <a:avLst/>
          </a:prstGeom>
          <a:noFill/>
          <a:ln w="9525">
            <a:noFill/>
            <a:miter lim="800000"/>
            <a:headEnd/>
            <a:tailEnd/>
          </a:ln>
          <a:effectLst>
            <a:outerShdw blurRad="40000" dist="23000" dir="5400000" rotWithShape="0">
              <a:srgbClr val="000000">
                <a:alpha val="34998"/>
              </a:srgbClr>
            </a:outerShdw>
          </a:effectLst>
        </p:spPr>
        <p:txBody>
          <a:bodyPr wrap="square">
            <a:prstTxWarp prst="textNoShape">
              <a:avLst/>
            </a:prstTxWarp>
            <a:spAutoFit/>
          </a:bodyPr>
          <a:lstStyle/>
          <a:p>
            <a:pPr algn="ctr"/>
            <a:r>
              <a:rPr lang="nl-BE" b="1">
                <a:solidFill>
                  <a:srgbClr val="073C7D"/>
                </a:solidFill>
                <a:latin typeface="Calibri" pitchFamily="-112" charset="0"/>
                <a:ea typeface="Calibri" pitchFamily="-112" charset="0"/>
                <a:cs typeface="Calibri" pitchFamily="-112" charset="0"/>
              </a:rPr>
              <a:t>2011</a:t>
            </a:r>
          </a:p>
        </p:txBody>
      </p:sp>
      <p:sp>
        <p:nvSpPr>
          <p:cNvPr id="25" name="Tekstvak 13"/>
          <p:cNvSpPr txBox="1">
            <a:spLocks noChangeArrowheads="1"/>
          </p:cNvSpPr>
          <p:nvPr/>
        </p:nvSpPr>
        <p:spPr bwMode="auto">
          <a:xfrm>
            <a:off x="4745409" y="6131508"/>
            <a:ext cx="679557" cy="369332"/>
          </a:xfrm>
          <a:prstGeom prst="rect">
            <a:avLst/>
          </a:prstGeom>
          <a:noFill/>
          <a:ln w="9525">
            <a:noFill/>
            <a:miter lim="800000"/>
            <a:headEnd/>
            <a:tailEnd/>
          </a:ln>
          <a:effectLst>
            <a:outerShdw blurRad="40000" dist="23000" dir="5400000" rotWithShape="0">
              <a:srgbClr val="000000">
                <a:alpha val="34998"/>
              </a:srgbClr>
            </a:outerShdw>
          </a:effectLst>
        </p:spPr>
        <p:txBody>
          <a:bodyPr wrap="square">
            <a:prstTxWarp prst="textNoShape">
              <a:avLst/>
            </a:prstTxWarp>
            <a:spAutoFit/>
          </a:bodyPr>
          <a:lstStyle/>
          <a:p>
            <a:pPr algn="ctr"/>
            <a:r>
              <a:rPr lang="nl-BE" b="1">
                <a:solidFill>
                  <a:srgbClr val="073C7D"/>
                </a:solidFill>
                <a:latin typeface="Calibri" pitchFamily="-112" charset="0"/>
                <a:ea typeface="Calibri" pitchFamily="-112" charset="0"/>
                <a:cs typeface="Calibri" pitchFamily="-112" charset="0"/>
              </a:rPr>
              <a:t>2013</a:t>
            </a:r>
          </a:p>
        </p:txBody>
      </p:sp>
      <p:sp>
        <p:nvSpPr>
          <p:cNvPr id="26" name="Tekstvak 13"/>
          <p:cNvSpPr txBox="1">
            <a:spLocks noChangeArrowheads="1"/>
          </p:cNvSpPr>
          <p:nvPr/>
        </p:nvSpPr>
        <p:spPr bwMode="auto">
          <a:xfrm>
            <a:off x="6409464" y="6131508"/>
            <a:ext cx="679556" cy="369332"/>
          </a:xfrm>
          <a:prstGeom prst="rect">
            <a:avLst/>
          </a:prstGeom>
          <a:noFill/>
          <a:ln w="9525">
            <a:noFill/>
            <a:miter lim="800000"/>
            <a:headEnd/>
            <a:tailEnd/>
          </a:ln>
          <a:effectLst>
            <a:outerShdw blurRad="40000" dist="23000" dir="5400000" rotWithShape="0">
              <a:srgbClr val="000000">
                <a:alpha val="34998"/>
              </a:srgbClr>
            </a:outerShdw>
          </a:effectLst>
        </p:spPr>
        <p:txBody>
          <a:bodyPr wrap="square">
            <a:prstTxWarp prst="textNoShape">
              <a:avLst/>
            </a:prstTxWarp>
            <a:spAutoFit/>
          </a:bodyPr>
          <a:lstStyle/>
          <a:p>
            <a:pPr algn="ctr"/>
            <a:r>
              <a:rPr lang="nl-BE" b="1" dirty="0" smtClean="0">
                <a:solidFill>
                  <a:srgbClr val="073C7D"/>
                </a:solidFill>
                <a:latin typeface="Calibri" pitchFamily="-112" charset="0"/>
                <a:ea typeface="Calibri" pitchFamily="-112" charset="0"/>
                <a:cs typeface="Calibri" pitchFamily="-112" charset="0"/>
              </a:rPr>
              <a:t>2015</a:t>
            </a:r>
            <a:endParaRPr lang="nl-BE" b="1" dirty="0">
              <a:solidFill>
                <a:srgbClr val="073C7D"/>
              </a:solidFill>
              <a:latin typeface="Calibri" pitchFamily="-112" charset="0"/>
              <a:ea typeface="Calibri" pitchFamily="-112" charset="0"/>
              <a:cs typeface="Calibri" pitchFamily="-112" charset="0"/>
            </a:endParaRPr>
          </a:p>
        </p:txBody>
      </p:sp>
      <p:sp>
        <p:nvSpPr>
          <p:cNvPr id="27" name="Tekstvak 13"/>
          <p:cNvSpPr txBox="1">
            <a:spLocks noChangeArrowheads="1"/>
          </p:cNvSpPr>
          <p:nvPr/>
        </p:nvSpPr>
        <p:spPr bwMode="auto">
          <a:xfrm>
            <a:off x="8073559" y="6131508"/>
            <a:ext cx="679556" cy="369332"/>
          </a:xfrm>
          <a:prstGeom prst="rect">
            <a:avLst/>
          </a:prstGeom>
          <a:noFill/>
          <a:ln w="9525">
            <a:noFill/>
            <a:miter lim="800000"/>
            <a:headEnd/>
            <a:tailEnd/>
          </a:ln>
          <a:effectLst>
            <a:outerShdw blurRad="40000" dist="23000" dir="5400000" rotWithShape="0">
              <a:srgbClr val="000000">
                <a:alpha val="34998"/>
              </a:srgbClr>
            </a:outerShdw>
          </a:effectLst>
        </p:spPr>
        <p:txBody>
          <a:bodyPr wrap="square">
            <a:prstTxWarp prst="textNoShape">
              <a:avLst/>
            </a:prstTxWarp>
            <a:spAutoFit/>
          </a:bodyPr>
          <a:lstStyle/>
          <a:p>
            <a:pPr algn="ctr"/>
            <a:r>
              <a:rPr lang="nl-BE" b="1" dirty="0" smtClean="0">
                <a:solidFill>
                  <a:srgbClr val="073C7D"/>
                </a:solidFill>
                <a:latin typeface="Calibri" pitchFamily="-112" charset="0"/>
                <a:ea typeface="Calibri" pitchFamily="-112" charset="0"/>
                <a:cs typeface="Calibri" pitchFamily="-112" charset="0"/>
              </a:rPr>
              <a:t>2017</a:t>
            </a:r>
            <a:endParaRPr lang="nl-BE" b="1" dirty="0">
              <a:solidFill>
                <a:srgbClr val="073C7D"/>
              </a:solidFill>
              <a:latin typeface="Calibri" pitchFamily="-112" charset="0"/>
              <a:ea typeface="Calibri" pitchFamily="-112" charset="0"/>
              <a:cs typeface="Calibri" pitchFamily="-112" charset="0"/>
            </a:endParaRPr>
          </a:p>
        </p:txBody>
      </p:sp>
    </p:spTree>
    <p:extLst>
      <p:ext uri="{BB962C8B-B14F-4D97-AF65-F5344CB8AC3E}">
        <p14:creationId xmlns:p14="http://schemas.microsoft.com/office/powerpoint/2010/main" val="13869675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8B526-C858-49C2-9DDD-B297473DC02A}"/>
              </a:ext>
            </a:extLst>
          </p:cNvPr>
          <p:cNvSpPr>
            <a:spLocks noGrp="1"/>
          </p:cNvSpPr>
          <p:nvPr>
            <p:ph type="title"/>
          </p:nvPr>
        </p:nvSpPr>
        <p:spPr>
          <a:xfrm>
            <a:off x="1115033" y="8408"/>
            <a:ext cx="6348556" cy="778416"/>
          </a:xfrm>
        </p:spPr>
        <p:txBody>
          <a:bodyPr/>
          <a:lstStyle/>
          <a:p>
            <a:r>
              <a:rPr lang="en-GB" sz="3600" b="1" dirty="0" smtClean="0">
                <a:solidFill>
                  <a:srgbClr val="FAAC31"/>
                </a:solidFill>
              </a:rPr>
              <a:t>ECFS-CTN Studies in 2017</a:t>
            </a:r>
            <a:endParaRPr lang="en-GB" sz="3600" b="1" dirty="0">
              <a:solidFill>
                <a:srgbClr val="FAAC31"/>
              </a:solidFill>
            </a:endParaRPr>
          </a:p>
        </p:txBody>
      </p:sp>
      <p:graphicFrame>
        <p:nvGraphicFramePr>
          <p:cNvPr id="8" name="Chart 7">
            <a:extLst>
              <a:ext uri="{FF2B5EF4-FFF2-40B4-BE49-F238E27FC236}">
                <a16:creationId xmlns:a16="http://schemas.microsoft.com/office/drawing/2014/main" xmlns="" id="{E83D1584-4673-45CC-918D-4A1EB45CFC85}"/>
              </a:ext>
            </a:extLst>
          </p:cNvPr>
          <p:cNvGraphicFramePr>
            <a:graphicFrameLocks/>
          </p:cNvGraphicFramePr>
          <p:nvPr>
            <p:extLst>
              <p:ext uri="{D42A27DB-BD31-4B8C-83A1-F6EECF244321}">
                <p14:modId xmlns:p14="http://schemas.microsoft.com/office/powerpoint/2010/main" val="422918688"/>
              </p:ext>
            </p:extLst>
          </p:nvPr>
        </p:nvGraphicFramePr>
        <p:xfrm>
          <a:off x="731129" y="3819834"/>
          <a:ext cx="3398384" cy="2476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xmlns="" id="{B055C8A2-D325-4D30-98A7-AD1CAC589B37}"/>
              </a:ext>
            </a:extLst>
          </p:cNvPr>
          <p:cNvGraphicFramePr>
            <a:graphicFrameLocks/>
          </p:cNvGraphicFramePr>
          <p:nvPr>
            <p:extLst>
              <p:ext uri="{D42A27DB-BD31-4B8C-83A1-F6EECF244321}">
                <p14:modId xmlns:p14="http://schemas.microsoft.com/office/powerpoint/2010/main" val="2039810505"/>
              </p:ext>
            </p:extLst>
          </p:nvPr>
        </p:nvGraphicFramePr>
        <p:xfrm>
          <a:off x="731129" y="1244006"/>
          <a:ext cx="3398384" cy="22650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xmlns="" id="{5CC6F986-FAC0-4A32-A790-775129E14076}"/>
              </a:ext>
            </a:extLst>
          </p:cNvPr>
          <p:cNvGraphicFramePr>
            <a:graphicFrameLocks/>
          </p:cNvGraphicFramePr>
          <p:nvPr>
            <p:extLst>
              <p:ext uri="{D42A27DB-BD31-4B8C-83A1-F6EECF244321}">
                <p14:modId xmlns:p14="http://schemas.microsoft.com/office/powerpoint/2010/main" val="3659275847"/>
              </p:ext>
            </p:extLst>
          </p:nvPr>
        </p:nvGraphicFramePr>
        <p:xfrm>
          <a:off x="4837830" y="1497910"/>
          <a:ext cx="4657835" cy="43330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95690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631" y="4702812"/>
            <a:ext cx="2798262" cy="318036"/>
          </a:xfrm>
          <a:prstGeom prst="rect">
            <a:avLst/>
          </a:prstGeom>
        </p:spPr>
        <p:txBody>
          <a:bodyPr wrap="none">
            <a:spAutoFit/>
          </a:bodyPr>
          <a:lstStyle/>
          <a:p>
            <a:pPr eaLnBrk="1" hangingPunct="1">
              <a:lnSpc>
                <a:spcPct val="90000"/>
              </a:lnSpc>
            </a:pPr>
            <a:r>
              <a:rPr lang="en-GB" sz="1600" b="1" dirty="0" smtClean="0">
                <a:solidFill>
                  <a:srgbClr val="073C7D"/>
                </a:solidFill>
              </a:rPr>
              <a:t>Editor-in-Chief: </a:t>
            </a:r>
            <a:r>
              <a:rPr lang="en-GB" sz="1600" b="1" dirty="0">
                <a:solidFill>
                  <a:srgbClr val="073C7D"/>
                </a:solidFill>
              </a:rPr>
              <a:t>Scott </a:t>
            </a:r>
            <a:r>
              <a:rPr lang="en-GB" sz="1600" b="1" dirty="0" smtClean="0">
                <a:solidFill>
                  <a:srgbClr val="073C7D"/>
                </a:solidFill>
              </a:rPr>
              <a:t>Bell (AU)</a:t>
            </a:r>
            <a:endParaRPr lang="en-GB" sz="1600" b="1" dirty="0">
              <a:solidFill>
                <a:srgbClr val="073C7D"/>
              </a:solidFill>
            </a:endParaRPr>
          </a:p>
        </p:txBody>
      </p:sp>
      <p:sp>
        <p:nvSpPr>
          <p:cNvPr id="5" name="Rectangle 4"/>
          <p:cNvSpPr/>
          <p:nvPr/>
        </p:nvSpPr>
        <p:spPr>
          <a:xfrm>
            <a:off x="1902579" y="109"/>
            <a:ext cx="4871646" cy="646331"/>
          </a:xfrm>
          <a:prstGeom prst="rect">
            <a:avLst/>
          </a:prstGeom>
        </p:spPr>
        <p:txBody>
          <a:bodyPr wrap="none">
            <a:spAutoFit/>
          </a:bodyPr>
          <a:lstStyle/>
          <a:p>
            <a:pPr algn="ctr"/>
            <a:r>
              <a:rPr lang="en-GB" sz="3600" b="1" dirty="0">
                <a:solidFill>
                  <a:srgbClr val="FAAC31"/>
                </a:solidFill>
                <a:latin typeface="+mj-lt"/>
              </a:rPr>
              <a:t>Journal of Cystic Fibrosis</a:t>
            </a:r>
          </a:p>
        </p:txBody>
      </p:sp>
      <p:pic>
        <p:nvPicPr>
          <p:cNvPr id="8"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762" y="2257165"/>
            <a:ext cx="3272000" cy="2081979"/>
          </a:xfrm>
          <a:prstGeom prst="rect">
            <a:avLst/>
          </a:prstGeom>
        </p:spPr>
      </p:pic>
      <p:pic>
        <p:nvPicPr>
          <p:cNvPr id="2" name="Image 1" descr="cover.ti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990" y="1437819"/>
            <a:ext cx="3488733" cy="4651644"/>
          </a:xfrm>
          <a:prstGeom prst="rect">
            <a:avLst/>
          </a:prstGeom>
          <a:ln>
            <a:solidFill>
              <a:srgbClr val="073C7D"/>
            </a:solidFill>
          </a:ln>
        </p:spPr>
      </p:pic>
    </p:spTree>
    <p:extLst>
      <p:ext uri="{BB962C8B-B14F-4D97-AF65-F5344CB8AC3E}">
        <p14:creationId xmlns:p14="http://schemas.microsoft.com/office/powerpoint/2010/main" val="5707176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7233" y="78208"/>
            <a:ext cx="8160948" cy="4580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FAAC31"/>
                </a:solidFill>
                <a:latin typeface="Trebuchet MS" pitchFamily="34" charset="0"/>
                <a:ea typeface="+mn-ea"/>
                <a:cs typeface="+mn-cs"/>
              </a:rPr>
              <a:t>Submitted </a:t>
            </a:r>
            <a:r>
              <a:rPr lang="en-GB" sz="3200" b="1" dirty="0" smtClean="0">
                <a:solidFill>
                  <a:srgbClr val="FAAC31"/>
                </a:solidFill>
                <a:latin typeface="Trebuchet MS" pitchFamily="34" charset="0"/>
                <a:ea typeface="+mn-ea"/>
                <a:cs typeface="+mn-cs"/>
              </a:rPr>
              <a:t>Manuscripts and </a:t>
            </a:r>
            <a:r>
              <a:rPr lang="en-GB" sz="3200" b="1" dirty="0">
                <a:solidFill>
                  <a:srgbClr val="FAAC31"/>
                </a:solidFill>
                <a:latin typeface="Trebuchet MS" pitchFamily="34" charset="0"/>
                <a:ea typeface="+mn-ea"/>
                <a:cs typeface="+mn-cs"/>
              </a:rPr>
              <a:t>D</a:t>
            </a:r>
            <a:r>
              <a:rPr lang="en-GB" sz="3200" b="1" dirty="0" smtClean="0">
                <a:solidFill>
                  <a:srgbClr val="FAAC31"/>
                </a:solidFill>
                <a:latin typeface="Trebuchet MS" pitchFamily="34" charset="0"/>
                <a:ea typeface="+mn-ea"/>
                <a:cs typeface="+mn-cs"/>
              </a:rPr>
              <a:t>ecisions</a:t>
            </a:r>
            <a:endParaRPr lang="en-GB" sz="3200" b="1" dirty="0">
              <a:solidFill>
                <a:srgbClr val="FAAC31"/>
              </a:solidFill>
              <a:latin typeface="Trebuchet MS" pitchFamily="34" charset="0"/>
              <a:ea typeface="+mn-ea"/>
              <a:cs typeface="+mn-cs"/>
            </a:endParaRPr>
          </a:p>
        </p:txBody>
      </p:sp>
      <p:sp>
        <p:nvSpPr>
          <p:cNvPr id="3" name="Content Placeholder 7"/>
          <p:cNvSpPr txBox="1">
            <a:spLocks/>
          </p:cNvSpPr>
          <p:nvPr/>
        </p:nvSpPr>
        <p:spPr>
          <a:xfrm>
            <a:off x="548896" y="6686619"/>
            <a:ext cx="2816652" cy="45719"/>
          </a:xfrm>
          <a:prstGeom prst="rect">
            <a:avLst/>
          </a:prstGeom>
        </p:spPr>
        <p:txBody>
          <a:bodyPr/>
          <a:lstStyle>
            <a:lvl1pPr marL="86868" indent="0" algn="l"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Updated last  2017-05-01</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930" y="1110624"/>
            <a:ext cx="5943140" cy="2596172"/>
          </a:xfrm>
          <a:prstGeom prst="rect">
            <a:avLst/>
          </a:prstGeom>
          <a:noFill/>
          <a:ln w="9525">
            <a:solidFill>
              <a:srgbClr val="073C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811" y="3922918"/>
            <a:ext cx="4177378" cy="2554568"/>
          </a:xfrm>
          <a:prstGeom prst="rect">
            <a:avLst/>
          </a:prstGeom>
          <a:noFill/>
          <a:ln w="9525">
            <a:solidFill>
              <a:srgbClr val="073C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4145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914" y="1484337"/>
            <a:ext cx="6856880" cy="45297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02579" y="109"/>
            <a:ext cx="4871646" cy="646331"/>
          </a:xfrm>
          <a:prstGeom prst="rect">
            <a:avLst/>
          </a:prstGeom>
        </p:spPr>
        <p:txBody>
          <a:bodyPr wrap="none">
            <a:spAutoFit/>
          </a:bodyPr>
          <a:lstStyle/>
          <a:p>
            <a:pPr algn="ctr"/>
            <a:r>
              <a:rPr lang="en-GB" sz="3600" b="1" dirty="0">
                <a:solidFill>
                  <a:srgbClr val="FAAC31"/>
                </a:solidFill>
                <a:latin typeface="+mj-lt"/>
              </a:rPr>
              <a:t>Journal of Cystic Fibrosis</a:t>
            </a:r>
          </a:p>
        </p:txBody>
      </p:sp>
    </p:spTree>
    <p:extLst>
      <p:ext uri="{BB962C8B-B14F-4D97-AF65-F5344CB8AC3E}">
        <p14:creationId xmlns:p14="http://schemas.microsoft.com/office/powerpoint/2010/main" val="39464203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696" y="-37084"/>
            <a:ext cx="7976654" cy="778416"/>
          </a:xfrm>
        </p:spPr>
        <p:txBody>
          <a:bodyPr/>
          <a:lstStyle/>
          <a:p>
            <a:r>
              <a:rPr lang="fr-FR" sz="4000" b="1" dirty="0" smtClean="0">
                <a:solidFill>
                  <a:srgbClr val="FAAC31"/>
                </a:solidFill>
              </a:rPr>
              <a:t>Publications on Best Practices</a:t>
            </a:r>
            <a:endParaRPr lang="fr-FR" sz="4000" b="1" dirty="0">
              <a:solidFill>
                <a:srgbClr val="FAAC31"/>
              </a:solidFill>
            </a:endParaRPr>
          </a:p>
        </p:txBody>
      </p:sp>
      <p:pic>
        <p:nvPicPr>
          <p:cNvPr id="6" name="Image 5" descr="Sans titr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72" y="1301450"/>
            <a:ext cx="3633855" cy="4868256"/>
          </a:xfrm>
          <a:prstGeom prst="rect">
            <a:avLst/>
          </a:prstGeom>
          <a:ln>
            <a:solidFill>
              <a:srgbClr val="4F81BD"/>
            </a:solidFill>
          </a:ln>
        </p:spPr>
      </p:pic>
      <p:pic>
        <p:nvPicPr>
          <p:cNvPr id="5" name="Image 4" descr="Sans titr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726" y="1301450"/>
            <a:ext cx="3721951" cy="4868255"/>
          </a:xfrm>
          <a:prstGeom prst="rect">
            <a:avLst/>
          </a:prstGeom>
          <a:ln>
            <a:solidFill>
              <a:srgbClr val="4F81BD"/>
            </a:solidFill>
          </a:ln>
        </p:spPr>
      </p:pic>
      <p:pic>
        <p:nvPicPr>
          <p:cNvPr id="4" name="Image 3" descr="cover.ti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754" y="1301450"/>
            <a:ext cx="3651191" cy="4868254"/>
          </a:xfrm>
          <a:prstGeom prst="rect">
            <a:avLst/>
          </a:prstGeom>
          <a:ln>
            <a:solidFill>
              <a:srgbClr val="4F81BD"/>
            </a:solidFill>
          </a:ln>
        </p:spPr>
      </p:pic>
    </p:spTree>
    <p:extLst>
      <p:ext uri="{BB962C8B-B14F-4D97-AF65-F5344CB8AC3E}">
        <p14:creationId xmlns:p14="http://schemas.microsoft.com/office/powerpoint/2010/main" val="32773338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5">
            <a:extLst>
              <a:ext uri="{FF2B5EF4-FFF2-40B4-BE49-F238E27FC236}">
                <a16:creationId xmlns:a16="http://schemas.microsoft.com/office/drawing/2014/main" xmlns="" id="{40860554-DC95-4A53-8474-D3C45B392811}"/>
              </a:ext>
            </a:extLst>
          </p:cNvPr>
          <p:cNvSpPr>
            <a:spLocks noChangeArrowheads="1"/>
          </p:cNvSpPr>
          <p:nvPr/>
        </p:nvSpPr>
        <p:spPr bwMode="auto">
          <a:xfrm>
            <a:off x="923448" y="-8414"/>
            <a:ext cx="6643688" cy="641495"/>
          </a:xfrm>
          <a:prstGeom prst="rect">
            <a:avLst/>
          </a:prstGeom>
          <a:noFill/>
          <a:ln>
            <a:noFill/>
          </a:ln>
        </p:spPr>
        <p:style>
          <a:lnRef idx="0">
            <a:scrgbClr r="0" g="0" b="0"/>
          </a:lnRef>
          <a:fillRef idx="1001">
            <a:schemeClr val="lt1"/>
          </a:fillRef>
          <a:effectRef idx="0">
            <a:scrgbClr r="0" g="0" b="0"/>
          </a:effectRef>
          <a:fontRef idx="major"/>
        </p:style>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3600" b="1" cap="all" dirty="0" smtClean="0">
                <a:solidFill>
                  <a:srgbClr val="FAAC31"/>
                </a:solidFill>
                <a:latin typeface="+mn-lt"/>
              </a:rPr>
              <a:t>ECFS: </a:t>
            </a:r>
            <a:r>
              <a:rPr lang="en-US" altLang="en-US" sz="3600" b="1" dirty="0">
                <a:solidFill>
                  <a:srgbClr val="FAAC31"/>
                </a:solidFill>
                <a:latin typeface="+mn-lt"/>
              </a:rPr>
              <a:t>M</a:t>
            </a:r>
            <a:r>
              <a:rPr lang="en-US" altLang="en-US" sz="3600" b="1" dirty="0" smtClean="0">
                <a:solidFill>
                  <a:srgbClr val="FAAC31"/>
                </a:solidFill>
                <a:latin typeface="+mn-lt"/>
              </a:rPr>
              <a:t>ission Statement &amp; History </a:t>
            </a:r>
            <a:endParaRPr lang="en-US" altLang="en-US" sz="3600" b="1" dirty="0">
              <a:solidFill>
                <a:srgbClr val="FAAC31"/>
              </a:solidFill>
              <a:latin typeface="+mn-lt"/>
            </a:endParaRPr>
          </a:p>
        </p:txBody>
      </p:sp>
      <p:pic>
        <p:nvPicPr>
          <p:cNvPr id="2" name="Image 1" descr="Sans titre.jpeg"/>
          <p:cNvPicPr>
            <a:picLocks noChangeAspect="1"/>
          </p:cNvPicPr>
          <p:nvPr/>
        </p:nvPicPr>
        <p:blipFill rotWithShape="1">
          <a:blip r:embed="rId3">
            <a:extLst>
              <a:ext uri="{28A0092B-C50C-407E-A947-70E740481C1C}">
                <a14:useLocalDpi xmlns:a14="http://schemas.microsoft.com/office/drawing/2010/main" val="0"/>
              </a:ext>
            </a:extLst>
          </a:blip>
          <a:srcRect t="39311" b="7606"/>
          <a:stretch/>
        </p:blipFill>
        <p:spPr>
          <a:xfrm>
            <a:off x="559294" y="1345669"/>
            <a:ext cx="9168413" cy="605582"/>
          </a:xfrm>
          <a:prstGeom prst="rect">
            <a:avLst/>
          </a:prstGeom>
          <a:ln>
            <a:solidFill>
              <a:srgbClr val="4F81BD"/>
            </a:solidFill>
          </a:ln>
          <a:effectLst>
            <a:outerShdw blurRad="50800" dist="38100" dir="2700000" algn="tl" rotWithShape="0">
              <a:prstClr val="black">
                <a:alpha val="40000"/>
              </a:prstClr>
            </a:outerShdw>
          </a:effectLst>
        </p:spPr>
      </p:pic>
      <p:sp>
        <p:nvSpPr>
          <p:cNvPr id="5" name="Rectangle 4"/>
          <p:cNvSpPr/>
          <p:nvPr/>
        </p:nvSpPr>
        <p:spPr>
          <a:xfrm>
            <a:off x="3973273" y="6147940"/>
            <a:ext cx="2418726" cy="400110"/>
          </a:xfrm>
          <a:prstGeom prst="rect">
            <a:avLst/>
          </a:prstGeom>
        </p:spPr>
        <p:txBody>
          <a:bodyPr wrap="none">
            <a:spAutoFit/>
          </a:bodyPr>
          <a:lstStyle/>
          <a:p>
            <a:r>
              <a:rPr lang="fr-FR" sz="2000" b="1" dirty="0" err="1">
                <a:solidFill>
                  <a:srgbClr val="073C7D"/>
                </a:solidFill>
              </a:rPr>
              <a:t>https</a:t>
            </a:r>
            <a:r>
              <a:rPr lang="fr-FR" sz="2000" b="1" dirty="0">
                <a:solidFill>
                  <a:srgbClr val="073C7D"/>
                </a:solidFill>
              </a:rPr>
              <a:t>://</a:t>
            </a:r>
            <a:r>
              <a:rPr lang="fr-FR" sz="2000" b="1" dirty="0" err="1">
                <a:solidFill>
                  <a:srgbClr val="073C7D"/>
                </a:solidFill>
              </a:rPr>
              <a:t>www.ecfs.eu</a:t>
            </a:r>
            <a:endParaRPr lang="fr-FR" sz="2000" b="1" dirty="0">
              <a:solidFill>
                <a:srgbClr val="073C7D"/>
              </a:solidFill>
            </a:endParaRPr>
          </a:p>
        </p:txBody>
      </p:sp>
      <p:sp>
        <p:nvSpPr>
          <p:cNvPr id="3" name="ZoneTexte 2"/>
          <p:cNvSpPr txBox="1"/>
          <p:nvPr/>
        </p:nvSpPr>
        <p:spPr>
          <a:xfrm>
            <a:off x="538793" y="2552575"/>
            <a:ext cx="9209414" cy="3176254"/>
          </a:xfrm>
          <a:prstGeom prst="rect">
            <a:avLst/>
          </a:prstGeom>
          <a:noFill/>
        </p:spPr>
        <p:txBody>
          <a:bodyPr wrap="square" rtlCol="0">
            <a:spAutoFit/>
          </a:bodyPr>
          <a:lstStyle/>
          <a:p>
            <a:pPr marL="285750" indent="-285750">
              <a:lnSpc>
                <a:spcPct val="140000"/>
              </a:lnSpc>
              <a:buClr>
                <a:srgbClr val="073C7D"/>
              </a:buClr>
              <a:buSzPct val="90000"/>
              <a:buFont typeface="Wingdings" charset="2"/>
              <a:buChar char="§"/>
            </a:pPr>
            <a:r>
              <a:rPr lang="fr-FR" b="1" dirty="0" smtClean="0">
                <a:solidFill>
                  <a:srgbClr val="073C7D"/>
                </a:solidFill>
              </a:rPr>
              <a:t>1969: </a:t>
            </a:r>
            <a:r>
              <a:rPr lang="fr-FR" dirty="0" err="1" smtClean="0"/>
              <a:t>European</a:t>
            </a:r>
            <a:r>
              <a:rPr lang="fr-FR" dirty="0" smtClean="0"/>
              <a:t> </a:t>
            </a:r>
            <a:r>
              <a:rPr lang="fr-FR" dirty="0" err="1" smtClean="0"/>
              <a:t>Working</a:t>
            </a:r>
            <a:r>
              <a:rPr lang="fr-FR" dirty="0" smtClean="0"/>
              <a:t> Group for </a:t>
            </a:r>
            <a:r>
              <a:rPr lang="fr-FR" dirty="0" err="1" smtClean="0"/>
              <a:t>Cystic</a:t>
            </a:r>
            <a:r>
              <a:rPr lang="fr-FR" dirty="0" smtClean="0"/>
              <a:t> </a:t>
            </a:r>
            <a:r>
              <a:rPr lang="fr-FR" dirty="0" err="1" smtClean="0"/>
              <a:t>Fibrosis</a:t>
            </a:r>
            <a:r>
              <a:rPr lang="fr-FR" dirty="0" smtClean="0"/>
              <a:t>, Chairman: Prof. E. Rossi (IT), </a:t>
            </a:r>
            <a:r>
              <a:rPr lang="fr-FR" dirty="0" err="1" smtClean="0"/>
              <a:t>annual</a:t>
            </a:r>
            <a:r>
              <a:rPr lang="fr-FR" dirty="0" smtClean="0"/>
              <a:t> forum</a:t>
            </a:r>
          </a:p>
          <a:p>
            <a:pPr marL="285750" indent="-285750">
              <a:lnSpc>
                <a:spcPct val="140000"/>
              </a:lnSpc>
              <a:buClr>
                <a:srgbClr val="073C7D"/>
              </a:buClr>
              <a:buSzPct val="90000"/>
              <a:buFont typeface="Wingdings" charset="2"/>
              <a:buChar char="§"/>
            </a:pPr>
            <a:r>
              <a:rPr lang="fr-FR" b="1" dirty="0" smtClean="0">
                <a:solidFill>
                  <a:srgbClr val="073C7D"/>
                </a:solidFill>
              </a:rPr>
              <a:t>1997: </a:t>
            </a:r>
            <a:r>
              <a:rPr lang="fr-FR" dirty="0" err="1" smtClean="0"/>
              <a:t>European</a:t>
            </a:r>
            <a:r>
              <a:rPr lang="fr-FR" dirty="0" smtClean="0"/>
              <a:t> </a:t>
            </a:r>
            <a:r>
              <a:rPr lang="fr-FR" dirty="0" err="1" smtClean="0"/>
              <a:t>Cystic</a:t>
            </a:r>
            <a:r>
              <a:rPr lang="fr-FR" dirty="0" smtClean="0"/>
              <a:t> </a:t>
            </a:r>
            <a:r>
              <a:rPr lang="fr-FR" dirty="0" err="1" smtClean="0"/>
              <a:t>Fibrosis</a:t>
            </a:r>
            <a:r>
              <a:rPr lang="fr-FR" dirty="0" smtClean="0"/>
              <a:t> Society, 1</a:t>
            </a:r>
            <a:r>
              <a:rPr lang="fr-FR" baseline="30000" dirty="0" smtClean="0"/>
              <a:t>st</a:t>
            </a:r>
            <a:r>
              <a:rPr lang="fr-FR" dirty="0" smtClean="0"/>
              <a:t> </a:t>
            </a:r>
            <a:r>
              <a:rPr lang="fr-FR" dirty="0" err="1" smtClean="0"/>
              <a:t>President</a:t>
            </a:r>
            <a:r>
              <a:rPr lang="fr-FR" dirty="0" smtClean="0"/>
              <a:t>: Prof. N. </a:t>
            </a:r>
            <a:r>
              <a:rPr lang="fr-FR" dirty="0" err="1" smtClean="0"/>
              <a:t>Høiby</a:t>
            </a:r>
            <a:r>
              <a:rPr lang="fr-FR" dirty="0" smtClean="0"/>
              <a:t> (NL)</a:t>
            </a:r>
          </a:p>
          <a:p>
            <a:pPr marL="285750" indent="-285750">
              <a:lnSpc>
                <a:spcPct val="140000"/>
              </a:lnSpc>
              <a:buClr>
                <a:srgbClr val="073C7D"/>
              </a:buClr>
              <a:buSzPct val="90000"/>
              <a:buFont typeface="Wingdings" charset="2"/>
              <a:buChar char="§"/>
            </a:pPr>
            <a:r>
              <a:rPr lang="fr-FR" b="1" dirty="0" smtClean="0">
                <a:solidFill>
                  <a:srgbClr val="073C7D"/>
                </a:solidFill>
              </a:rPr>
              <a:t>2000-: </a:t>
            </a:r>
            <a:r>
              <a:rPr lang="fr-FR" dirty="0" smtClean="0"/>
              <a:t>Regular consensus meetings and reports: Prof. G. </a:t>
            </a:r>
            <a:r>
              <a:rPr lang="fr-FR" dirty="0" err="1" smtClean="0"/>
              <a:t>Döring</a:t>
            </a:r>
            <a:r>
              <a:rPr lang="fr-FR" dirty="0" smtClean="0"/>
              <a:t> (DE) </a:t>
            </a:r>
            <a:r>
              <a:rPr lang="fr-FR" dirty="0"/>
              <a:t>&amp; Prof. S. </a:t>
            </a:r>
            <a:r>
              <a:rPr lang="fr-FR" dirty="0" err="1"/>
              <a:t>Elborn</a:t>
            </a:r>
            <a:r>
              <a:rPr lang="fr-FR" dirty="0"/>
              <a:t> (UK)</a:t>
            </a:r>
            <a:endParaRPr lang="fr-FR" dirty="0" smtClean="0"/>
          </a:p>
          <a:p>
            <a:pPr marL="285750" indent="-285750">
              <a:lnSpc>
                <a:spcPct val="140000"/>
              </a:lnSpc>
              <a:buClr>
                <a:srgbClr val="073C7D"/>
              </a:buClr>
              <a:buSzPct val="90000"/>
              <a:buFont typeface="Wingdings" charset="2"/>
              <a:buChar char="§"/>
            </a:pPr>
            <a:r>
              <a:rPr lang="fr-FR" b="1" dirty="0" smtClean="0">
                <a:solidFill>
                  <a:srgbClr val="073C7D"/>
                </a:solidFill>
              </a:rPr>
              <a:t>2002: </a:t>
            </a:r>
            <a:r>
              <a:rPr lang="fr-FR" dirty="0" smtClean="0"/>
              <a:t>Journal of </a:t>
            </a:r>
            <a:r>
              <a:rPr lang="fr-FR" dirty="0" err="1" smtClean="0"/>
              <a:t>Cystic</a:t>
            </a:r>
            <a:r>
              <a:rPr lang="fr-FR" dirty="0"/>
              <a:t> </a:t>
            </a:r>
            <a:r>
              <a:rPr lang="fr-FR" dirty="0" err="1" smtClean="0"/>
              <a:t>Fibrosis</a:t>
            </a:r>
            <a:r>
              <a:rPr lang="fr-FR" dirty="0" smtClean="0"/>
              <a:t>, 1</a:t>
            </a:r>
            <a:r>
              <a:rPr lang="fr-FR" baseline="30000" dirty="0" smtClean="0"/>
              <a:t>st </a:t>
            </a:r>
            <a:r>
              <a:rPr lang="fr-FR" dirty="0" smtClean="0"/>
              <a:t>Editor-in-</a:t>
            </a:r>
            <a:r>
              <a:rPr lang="fr-FR" dirty="0" err="1" smtClean="0"/>
              <a:t>Chief</a:t>
            </a:r>
            <a:r>
              <a:rPr lang="fr-FR" dirty="0" smtClean="0"/>
              <a:t>: Dr. H. </a:t>
            </a:r>
            <a:r>
              <a:rPr lang="fr-FR" dirty="0" err="1" smtClean="0"/>
              <a:t>Heijerman</a:t>
            </a:r>
            <a:r>
              <a:rPr lang="fr-FR" dirty="0" smtClean="0"/>
              <a:t> (NL)</a:t>
            </a:r>
          </a:p>
          <a:p>
            <a:pPr marL="285750" indent="-285750">
              <a:lnSpc>
                <a:spcPct val="140000"/>
              </a:lnSpc>
              <a:buClr>
                <a:srgbClr val="073C7D"/>
              </a:buClr>
              <a:buSzPct val="90000"/>
              <a:buFont typeface="Wingdings" charset="2"/>
              <a:buChar char="§"/>
            </a:pPr>
            <a:r>
              <a:rPr lang="fr-FR" b="1" dirty="0" smtClean="0">
                <a:solidFill>
                  <a:srgbClr val="073C7D"/>
                </a:solidFill>
              </a:rPr>
              <a:t>2004: </a:t>
            </a:r>
            <a:r>
              <a:rPr lang="fr-FR" dirty="0" err="1" smtClean="0"/>
              <a:t>Annual</a:t>
            </a:r>
            <a:r>
              <a:rPr lang="fr-FR" dirty="0" smtClean="0"/>
              <a:t> </a:t>
            </a:r>
            <a:r>
              <a:rPr lang="fr-FR" dirty="0" err="1" smtClean="0"/>
              <a:t>conference</a:t>
            </a:r>
            <a:r>
              <a:rPr lang="fr-FR" dirty="0" smtClean="0"/>
              <a:t> on basic science</a:t>
            </a:r>
            <a:endParaRPr lang="fr-FR" dirty="0"/>
          </a:p>
          <a:p>
            <a:pPr marL="285750" indent="-285750">
              <a:lnSpc>
                <a:spcPct val="140000"/>
              </a:lnSpc>
              <a:buClr>
                <a:srgbClr val="073C7D"/>
              </a:buClr>
              <a:buSzPct val="90000"/>
              <a:buFont typeface="Wingdings" charset="2"/>
              <a:buChar char="§"/>
            </a:pPr>
            <a:r>
              <a:rPr lang="fr-FR" b="1" dirty="0" smtClean="0">
                <a:solidFill>
                  <a:srgbClr val="073C7D"/>
                </a:solidFill>
              </a:rPr>
              <a:t>2008: </a:t>
            </a:r>
            <a:r>
              <a:rPr lang="fr-FR" dirty="0" smtClean="0"/>
              <a:t>ECFS</a:t>
            </a:r>
            <a:r>
              <a:rPr lang="fr-FR" dirty="0"/>
              <a:t>-</a:t>
            </a:r>
            <a:r>
              <a:rPr lang="fr-FR" dirty="0" smtClean="0"/>
              <a:t>CTN, Prof. K. De Boeck (BE), and the ECFS </a:t>
            </a:r>
            <a:r>
              <a:rPr lang="fr-FR" dirty="0" err="1" smtClean="0"/>
              <a:t>Registry</a:t>
            </a:r>
            <a:endParaRPr lang="fr-FR" dirty="0" smtClean="0"/>
          </a:p>
          <a:p>
            <a:pPr marL="285750" indent="-285750">
              <a:lnSpc>
                <a:spcPct val="140000"/>
              </a:lnSpc>
              <a:buClr>
                <a:srgbClr val="073C7D"/>
              </a:buClr>
              <a:buSzPct val="90000"/>
              <a:buFont typeface="Wingdings" charset="2"/>
              <a:buChar char="§"/>
            </a:pPr>
            <a:r>
              <a:rPr lang="fr-FR" b="1" dirty="0" smtClean="0">
                <a:solidFill>
                  <a:srgbClr val="073C7D"/>
                </a:solidFill>
              </a:rPr>
              <a:t>2011: </a:t>
            </a:r>
            <a:r>
              <a:rPr lang="fr-FR" dirty="0" smtClean="0"/>
              <a:t>Standards of Care </a:t>
            </a:r>
            <a:r>
              <a:rPr lang="fr-FR" dirty="0" err="1" smtClean="0"/>
              <a:t>project</a:t>
            </a:r>
            <a:r>
              <a:rPr lang="fr-FR" dirty="0" smtClean="0"/>
              <a:t>, Dr C. Castellani (IT)</a:t>
            </a:r>
          </a:p>
          <a:p>
            <a:pPr marL="285750" indent="-285750">
              <a:lnSpc>
                <a:spcPct val="140000"/>
              </a:lnSpc>
              <a:buClr>
                <a:srgbClr val="073C7D"/>
              </a:buClr>
              <a:buSzPct val="90000"/>
              <a:buFont typeface="Wingdings" charset="2"/>
              <a:buChar char="§"/>
            </a:pPr>
            <a:r>
              <a:rPr lang="fr-FR" b="1" dirty="0" smtClean="0">
                <a:solidFill>
                  <a:srgbClr val="073C7D"/>
                </a:solidFill>
              </a:rPr>
              <a:t>2017: </a:t>
            </a:r>
            <a:r>
              <a:rPr lang="fr-FR" dirty="0" smtClean="0"/>
              <a:t>Education </a:t>
            </a:r>
            <a:r>
              <a:rPr lang="fr-FR" dirty="0" err="1" smtClean="0"/>
              <a:t>platform</a:t>
            </a:r>
            <a:r>
              <a:rPr lang="fr-FR" dirty="0" smtClean="0"/>
              <a:t>, Prof. D. </a:t>
            </a:r>
            <a:r>
              <a:rPr lang="fr-FR" dirty="0" err="1" smtClean="0"/>
              <a:t>Peckham</a:t>
            </a:r>
            <a:r>
              <a:rPr lang="fr-FR" dirty="0" smtClean="0"/>
              <a:t> (UK)</a:t>
            </a:r>
          </a:p>
        </p:txBody>
      </p:sp>
    </p:spTree>
    <p:extLst>
      <p:ext uri="{BB962C8B-B14F-4D97-AF65-F5344CB8AC3E}">
        <p14:creationId xmlns:p14="http://schemas.microsoft.com/office/powerpoint/2010/main" val="28795998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D9810475-0811-4D94-A308-AEC3F3112F3E}"/>
              </a:ext>
            </a:extLst>
          </p:cNvPr>
          <p:cNvGraphicFramePr>
            <a:graphicFrameLocks/>
          </p:cNvGraphicFramePr>
          <p:nvPr>
            <p:extLst>
              <p:ext uri="{D42A27DB-BD31-4B8C-83A1-F6EECF244321}">
                <p14:modId xmlns:p14="http://schemas.microsoft.com/office/powerpoint/2010/main" val="114340820"/>
              </p:ext>
            </p:extLst>
          </p:nvPr>
        </p:nvGraphicFramePr>
        <p:xfrm>
          <a:off x="5479704" y="1572830"/>
          <a:ext cx="4074537" cy="333374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036511" y="5249071"/>
            <a:ext cx="2960922" cy="646331"/>
          </a:xfrm>
          <a:prstGeom prst="rect">
            <a:avLst/>
          </a:prstGeom>
          <a:noFill/>
        </p:spPr>
        <p:txBody>
          <a:bodyPr wrap="square" rtlCol="0">
            <a:spAutoFit/>
          </a:bodyPr>
          <a:lstStyle/>
          <a:p>
            <a:pPr algn="ctr"/>
            <a:r>
              <a:rPr lang="en-GB" dirty="0" smtClean="0">
                <a:solidFill>
                  <a:srgbClr val="073C7D"/>
                </a:solidFill>
              </a:rPr>
              <a:t>2,345 </a:t>
            </a:r>
            <a:r>
              <a:rPr lang="en-GB" dirty="0">
                <a:solidFill>
                  <a:srgbClr val="073C7D"/>
                </a:solidFill>
              </a:rPr>
              <a:t>participants </a:t>
            </a:r>
            <a:endParaRPr lang="en-GB" dirty="0" smtClean="0">
              <a:solidFill>
                <a:srgbClr val="073C7D"/>
              </a:solidFill>
            </a:endParaRPr>
          </a:p>
          <a:p>
            <a:pPr algn="ctr"/>
            <a:r>
              <a:rPr lang="en-GB" dirty="0" smtClean="0">
                <a:solidFill>
                  <a:srgbClr val="073C7D"/>
                </a:solidFill>
              </a:rPr>
              <a:t>from </a:t>
            </a:r>
            <a:r>
              <a:rPr lang="en-GB" dirty="0">
                <a:solidFill>
                  <a:srgbClr val="073C7D"/>
                </a:solidFill>
              </a:rPr>
              <a:t>54 countries</a:t>
            </a:r>
          </a:p>
        </p:txBody>
      </p:sp>
      <p:sp>
        <p:nvSpPr>
          <p:cNvPr id="7" name="Rectangle 6">
            <a:extLst>
              <a:ext uri="{FF2B5EF4-FFF2-40B4-BE49-F238E27FC236}">
                <a16:creationId xmlns:a16="http://schemas.microsoft.com/office/drawing/2014/main" xmlns="" id="{AEB2F913-72AA-4C60-8DE0-F91AF4B62D51}"/>
              </a:ext>
            </a:extLst>
          </p:cNvPr>
          <p:cNvSpPr/>
          <p:nvPr/>
        </p:nvSpPr>
        <p:spPr>
          <a:xfrm>
            <a:off x="1156423" y="-4825"/>
            <a:ext cx="6347937"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defRPr/>
            </a:pPr>
            <a:r>
              <a:rPr lang="en-GB" altLang="en-US" sz="3600" b="1" dirty="0" smtClean="0">
                <a:solidFill>
                  <a:srgbClr val="FAAC31"/>
                </a:solidFill>
              </a:rPr>
              <a:t>Annual European CF Conference </a:t>
            </a:r>
            <a:endParaRPr lang="en-GB" sz="3600" b="1" dirty="0">
              <a:solidFill>
                <a:srgbClr val="FAAC31"/>
              </a:solidFill>
            </a:endParaRPr>
          </a:p>
        </p:txBody>
      </p:sp>
      <p:pic>
        <p:nvPicPr>
          <p:cNvPr id="8" name="Picture 12" descr="A palm tre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79" y="1475776"/>
            <a:ext cx="4257675" cy="2209800"/>
          </a:xfrm>
          <a:prstGeom prst="rect">
            <a:avLst/>
          </a:prstGeom>
          <a:effectLst>
            <a:outerShdw blurRad="76200" dist="50800" dir="2700000" algn="tl" rotWithShape="0">
              <a:srgbClr val="000000">
                <a:alpha val="40000"/>
              </a:srgbClr>
            </a:outerShdw>
          </a:effectLst>
        </p:spPr>
      </p:pic>
      <p:pic>
        <p:nvPicPr>
          <p:cNvPr id="9" name="Picture 8" descr="A group of people standing in front of a crowd&#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79" y="4029115"/>
            <a:ext cx="4284000" cy="2391900"/>
          </a:xfrm>
          <a:prstGeom prst="rect">
            <a:avLst/>
          </a:prstGeom>
          <a:effectLst>
            <a:outerShdw blurRad="76200" dist="50800" dir="2700000" algn="tl" rotWithShape="0">
              <a:srgbClr val="000000">
                <a:alpha val="40000"/>
              </a:srgbClr>
            </a:outerShdw>
          </a:effectLst>
        </p:spPr>
      </p:pic>
      <p:sp>
        <p:nvSpPr>
          <p:cNvPr id="4" name="ZoneTexte 3"/>
          <p:cNvSpPr txBox="1"/>
          <p:nvPr/>
        </p:nvSpPr>
        <p:spPr>
          <a:xfrm>
            <a:off x="3229603" y="883512"/>
            <a:ext cx="3356859" cy="400110"/>
          </a:xfrm>
          <a:prstGeom prst="rect">
            <a:avLst/>
          </a:prstGeom>
          <a:noFill/>
        </p:spPr>
        <p:txBody>
          <a:bodyPr wrap="none" rtlCol="0">
            <a:spAutoFit/>
          </a:bodyPr>
          <a:lstStyle/>
          <a:p>
            <a:r>
              <a:rPr lang="fr-FR" sz="2000" b="1" dirty="0" smtClean="0">
                <a:solidFill>
                  <a:srgbClr val="073C7D"/>
                </a:solidFill>
                <a:latin typeface="+mj-lt"/>
              </a:rPr>
              <a:t>7</a:t>
            </a:r>
            <a:r>
              <a:rPr lang="mr-IN" sz="2000" b="1" dirty="0" smtClean="0">
                <a:solidFill>
                  <a:srgbClr val="073C7D"/>
                </a:solidFill>
                <a:latin typeface="+mj-lt"/>
              </a:rPr>
              <a:t>–</a:t>
            </a:r>
            <a:r>
              <a:rPr lang="fr-FR" sz="2000" b="1" dirty="0" smtClean="0">
                <a:solidFill>
                  <a:srgbClr val="073C7D"/>
                </a:solidFill>
                <a:latin typeface="+mj-lt"/>
              </a:rPr>
              <a:t>10 </a:t>
            </a:r>
            <a:r>
              <a:rPr lang="fr-FR" sz="2000" b="1" dirty="0" err="1" smtClean="0">
                <a:solidFill>
                  <a:srgbClr val="073C7D"/>
                </a:solidFill>
                <a:latin typeface="+mj-lt"/>
              </a:rPr>
              <a:t>June</a:t>
            </a:r>
            <a:r>
              <a:rPr lang="fr-FR" sz="2000" b="1" dirty="0" smtClean="0">
                <a:solidFill>
                  <a:srgbClr val="073C7D"/>
                </a:solidFill>
                <a:latin typeface="+mj-lt"/>
              </a:rPr>
              <a:t> 2017: </a:t>
            </a:r>
            <a:r>
              <a:rPr lang="fr-FR" sz="2000" b="1" dirty="0" err="1" smtClean="0">
                <a:solidFill>
                  <a:srgbClr val="073C7D"/>
                </a:solidFill>
                <a:latin typeface="+mj-lt"/>
              </a:rPr>
              <a:t>Seville</a:t>
            </a:r>
            <a:r>
              <a:rPr lang="fr-FR" sz="2000" b="1" dirty="0" smtClean="0">
                <a:solidFill>
                  <a:srgbClr val="073C7D"/>
                </a:solidFill>
                <a:latin typeface="+mj-lt"/>
              </a:rPr>
              <a:t>, Spain</a:t>
            </a:r>
            <a:endParaRPr lang="fr-FR" sz="2000" b="1" dirty="0">
              <a:solidFill>
                <a:srgbClr val="073C7D"/>
              </a:solidFill>
              <a:latin typeface="+mj-lt"/>
            </a:endParaRPr>
          </a:p>
        </p:txBody>
      </p:sp>
      <p:sp>
        <p:nvSpPr>
          <p:cNvPr id="13" name="Rectangle 12"/>
          <p:cNvSpPr/>
          <p:nvPr/>
        </p:nvSpPr>
        <p:spPr>
          <a:xfrm>
            <a:off x="7703603" y="1704111"/>
            <a:ext cx="1604325" cy="338554"/>
          </a:xfrm>
          <a:prstGeom prst="rect">
            <a:avLst/>
          </a:prstGeom>
        </p:spPr>
        <p:txBody>
          <a:bodyPr wrap="none">
            <a:spAutoFit/>
          </a:bodyPr>
          <a:lstStyle/>
          <a:p>
            <a:r>
              <a:rPr lang="en-GB" sz="1600" dirty="0" smtClean="0">
                <a:solidFill>
                  <a:srgbClr val="FAAC31"/>
                </a:solidFill>
              </a:rPr>
              <a:t>Top 10 Countries</a:t>
            </a:r>
            <a:endParaRPr lang="en-GB" sz="1600" dirty="0">
              <a:solidFill>
                <a:srgbClr val="FAAC31"/>
              </a:solidFill>
            </a:endParaRPr>
          </a:p>
        </p:txBody>
      </p:sp>
    </p:spTree>
    <p:extLst>
      <p:ext uri="{BB962C8B-B14F-4D97-AF65-F5344CB8AC3E}">
        <p14:creationId xmlns:p14="http://schemas.microsoft.com/office/powerpoint/2010/main" val="42647367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920808" y="1236396"/>
            <a:ext cx="6445384" cy="5049666"/>
            <a:chOff x="1370900" y="1236396"/>
            <a:chExt cx="6445384" cy="5049666"/>
          </a:xfrm>
        </p:grpSpPr>
        <p:pic>
          <p:nvPicPr>
            <p:cNvPr id="6" name="Picture 5"/>
            <p:cNvPicPr>
              <a:picLocks noChangeAspect="1"/>
            </p:cNvPicPr>
            <p:nvPr/>
          </p:nvPicPr>
          <p:blipFill>
            <a:blip r:embed="rId2"/>
            <a:stretch>
              <a:fillRect/>
            </a:stretch>
          </p:blipFill>
          <p:spPr>
            <a:xfrm>
              <a:off x="1370900" y="1236396"/>
              <a:ext cx="6445384" cy="5049666"/>
            </a:xfrm>
            <a:prstGeom prst="rect">
              <a:avLst/>
            </a:prstGeom>
            <a:ln w="19050" cmpd="sng">
              <a:solidFill>
                <a:srgbClr val="FAAC31"/>
              </a:solidFill>
            </a:ln>
          </p:spPr>
        </p:pic>
        <p:sp>
          <p:nvSpPr>
            <p:cNvPr id="7" name="TextBox 6"/>
            <p:cNvSpPr txBox="1"/>
            <p:nvPr/>
          </p:nvSpPr>
          <p:spPr>
            <a:xfrm>
              <a:off x="5048608" y="2711000"/>
              <a:ext cx="2604878" cy="707886"/>
            </a:xfrm>
            <a:prstGeom prst="rect">
              <a:avLst/>
            </a:prstGeom>
            <a:noFill/>
          </p:spPr>
          <p:txBody>
            <a:bodyPr wrap="square" rtlCol="0">
              <a:spAutoFit/>
            </a:bodyPr>
            <a:lstStyle/>
            <a:p>
              <a:r>
                <a:rPr lang="en-GB" sz="2000" dirty="0"/>
                <a:t>Conference </a:t>
              </a:r>
              <a:r>
                <a:rPr lang="en-GB" sz="2000" dirty="0" smtClean="0"/>
                <a:t>President:</a:t>
              </a:r>
              <a:endParaRPr lang="en-GB" sz="2000" dirty="0"/>
            </a:p>
            <a:p>
              <a:r>
                <a:rPr lang="en-GB" sz="2000" dirty="0" err="1"/>
                <a:t>Prof.</a:t>
              </a:r>
              <a:r>
                <a:rPr lang="en-GB" sz="2000" dirty="0"/>
                <a:t> </a:t>
              </a:r>
              <a:r>
                <a:rPr lang="en-GB" sz="2000" dirty="0" err="1"/>
                <a:t>Predrag</a:t>
              </a:r>
              <a:r>
                <a:rPr lang="en-GB" sz="2000" dirty="0"/>
                <a:t> </a:t>
              </a:r>
              <a:r>
                <a:rPr lang="en-GB" sz="2000" dirty="0" err="1"/>
                <a:t>Minic</a:t>
              </a:r>
              <a:endParaRPr lang="en-GB" sz="2000" dirty="0"/>
            </a:p>
          </p:txBody>
        </p:sp>
      </p:grpSp>
      <p:sp>
        <p:nvSpPr>
          <p:cNvPr id="4" name="Rectangle 3">
            <a:extLst>
              <a:ext uri="{FF2B5EF4-FFF2-40B4-BE49-F238E27FC236}">
                <a16:creationId xmlns:a16="http://schemas.microsoft.com/office/drawing/2014/main" xmlns="" id="{AEB2F913-72AA-4C60-8DE0-F91AF4B62D51}"/>
              </a:ext>
            </a:extLst>
          </p:cNvPr>
          <p:cNvSpPr/>
          <p:nvPr/>
        </p:nvSpPr>
        <p:spPr>
          <a:xfrm>
            <a:off x="1156423" y="-4825"/>
            <a:ext cx="6347937"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defRPr/>
            </a:pPr>
            <a:r>
              <a:rPr lang="en-GB" altLang="en-US" sz="3600" b="1" dirty="0" smtClean="0">
                <a:solidFill>
                  <a:srgbClr val="FAAC31"/>
                </a:solidFill>
              </a:rPr>
              <a:t>Annual European CF Conference </a:t>
            </a:r>
            <a:endParaRPr lang="en-GB" sz="3600" b="1" dirty="0">
              <a:solidFill>
                <a:srgbClr val="FAAC31"/>
              </a:solidFill>
            </a:endParaRPr>
          </a:p>
        </p:txBody>
      </p:sp>
    </p:spTree>
    <p:extLst>
      <p:ext uri="{BB962C8B-B14F-4D97-AF65-F5344CB8AC3E}">
        <p14:creationId xmlns:p14="http://schemas.microsoft.com/office/powerpoint/2010/main" val="34579147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BCB00EF8-6097-4A2F-8A3D-32199C284C47}"/>
              </a:ext>
            </a:extLst>
          </p:cNvPr>
          <p:cNvSpPr>
            <a:spLocks noGrp="1"/>
          </p:cNvSpPr>
          <p:nvPr>
            <p:ph type="title"/>
          </p:nvPr>
        </p:nvSpPr>
        <p:spPr>
          <a:xfrm>
            <a:off x="265623" y="6901"/>
            <a:ext cx="8000980" cy="534988"/>
          </a:xfrm>
        </p:spPr>
        <p:txBody>
          <a:bodyPr>
            <a:noAutofit/>
          </a:bodyPr>
          <a:lstStyle/>
          <a:p>
            <a:pPr>
              <a:defRPr/>
            </a:pPr>
            <a:r>
              <a:rPr lang="fr-BE" sz="3600" b="1" dirty="0" smtClean="0">
                <a:solidFill>
                  <a:srgbClr val="FAAC31"/>
                </a:solidFill>
              </a:rPr>
              <a:t>Belgrade 2018 – Pre-Conference Courses</a:t>
            </a:r>
            <a:br>
              <a:rPr lang="fr-BE" sz="3600" b="1" dirty="0" smtClean="0">
                <a:solidFill>
                  <a:srgbClr val="FAAC31"/>
                </a:solidFill>
              </a:rPr>
            </a:br>
            <a:endParaRPr lang="en-GB" sz="3600" b="1" dirty="0">
              <a:solidFill>
                <a:srgbClr val="FAAC31"/>
              </a:solidFill>
            </a:endParaRPr>
          </a:p>
        </p:txBody>
      </p:sp>
      <p:pic>
        <p:nvPicPr>
          <p:cNvPr id="6" name="Image 5" descr="Sans titre-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27" y="1588766"/>
            <a:ext cx="8172547" cy="3536484"/>
          </a:xfrm>
          <a:prstGeom prst="rect">
            <a:avLst/>
          </a:prstGeom>
          <a:ln w="19050" cmpd="sng">
            <a:solidFill>
              <a:schemeClr val="accent4">
                <a:lumMod val="75000"/>
              </a:schemeClr>
            </a:solidFill>
          </a:ln>
        </p:spPr>
      </p:pic>
      <p:sp>
        <p:nvSpPr>
          <p:cNvPr id="7" name="ZoneTexte 6"/>
          <p:cNvSpPr txBox="1"/>
          <p:nvPr/>
        </p:nvSpPr>
        <p:spPr>
          <a:xfrm>
            <a:off x="2936743" y="5673673"/>
            <a:ext cx="4413515" cy="400110"/>
          </a:xfrm>
          <a:prstGeom prst="rect">
            <a:avLst/>
          </a:prstGeom>
          <a:noFill/>
        </p:spPr>
        <p:txBody>
          <a:bodyPr wrap="square" rtlCol="0">
            <a:spAutoFit/>
          </a:bodyPr>
          <a:lstStyle/>
          <a:p>
            <a:pPr algn="ctr"/>
            <a:r>
              <a:rPr lang="fr-FR" sz="2000" b="1" dirty="0" err="1">
                <a:solidFill>
                  <a:srgbClr val="073C7D"/>
                </a:solidFill>
              </a:rPr>
              <a:t>https</a:t>
            </a:r>
            <a:r>
              <a:rPr lang="fr-FR" sz="2000" b="1" dirty="0">
                <a:solidFill>
                  <a:srgbClr val="073C7D"/>
                </a:solidFill>
              </a:rPr>
              <a:t>://</a:t>
            </a:r>
            <a:r>
              <a:rPr lang="fr-FR" sz="2000" b="1" dirty="0" err="1">
                <a:solidFill>
                  <a:srgbClr val="073C7D"/>
                </a:solidFill>
              </a:rPr>
              <a:t>www.ecfs.eu</a:t>
            </a:r>
            <a:r>
              <a:rPr lang="fr-FR" sz="2000" b="1" dirty="0">
                <a:solidFill>
                  <a:srgbClr val="073C7D"/>
                </a:solidFill>
              </a:rPr>
              <a:t>/belgrade2018</a:t>
            </a:r>
          </a:p>
        </p:txBody>
      </p:sp>
    </p:spTree>
    <p:extLst>
      <p:ext uri="{BB962C8B-B14F-4D97-AF65-F5344CB8AC3E}">
        <p14:creationId xmlns:p14="http://schemas.microsoft.com/office/powerpoint/2010/main" val="3515760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xmlns="" id="{5CE7EEBC-A17B-4484-BB45-DECBBD870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084" y="886187"/>
            <a:ext cx="5386527" cy="1741396"/>
          </a:xfrm>
          <a:prstGeom prst="rect">
            <a:avLst/>
          </a:prstGeom>
          <a:ln>
            <a:noFill/>
          </a:ln>
          <a:effectLst>
            <a:outerShdw blurRad="76200" dist="50800" dir="5400000" algn="ctr">
              <a:srgbClr val="000000">
                <a:alpha val="40000"/>
              </a:srgbClr>
            </a:outerShdw>
          </a:effectLst>
          <a:scene3d>
            <a:camera prst="orthographicFront">
              <a:rot lat="0" lon="0" rev="0"/>
            </a:camera>
            <a:lightRig rig="contrasting" dir="t">
              <a:rot lat="0" lon="0" rev="1500000"/>
            </a:lightRig>
          </a:scene3d>
          <a:sp3d prstMaterial="metal"/>
        </p:spPr>
      </p:pic>
      <p:sp>
        <p:nvSpPr>
          <p:cNvPr id="18438" name="Rectangle 3"/>
          <p:cNvSpPr>
            <a:spLocks noChangeArrowheads="1"/>
          </p:cNvSpPr>
          <p:nvPr/>
        </p:nvSpPr>
        <p:spPr bwMode="auto">
          <a:xfrm>
            <a:off x="846207" y="1403632"/>
            <a:ext cx="2753916" cy="646331"/>
          </a:xfrm>
          <a:prstGeom prst="rect">
            <a:avLst/>
          </a:prstGeom>
          <a:noFill/>
          <a:ln w="9525">
            <a:noFill/>
            <a:miter lim="800000"/>
            <a:headEnd/>
            <a:tailEnd/>
          </a:ln>
        </p:spPr>
        <p:txBody>
          <a:bodyPr>
            <a:spAutoFit/>
          </a:bodyPr>
          <a:lstStyle/>
          <a:p>
            <a:pPr algn="ctr"/>
            <a:r>
              <a:rPr lang="fr-BE" altLang="en-US" b="1" dirty="0" smtClean="0">
                <a:solidFill>
                  <a:srgbClr val="073C7D"/>
                </a:solidFill>
              </a:rPr>
              <a:t>29 Mars - 01 April 2017</a:t>
            </a:r>
            <a:endParaRPr lang="fr-BE" altLang="en-US" b="1" dirty="0">
              <a:solidFill>
                <a:srgbClr val="073C7D"/>
              </a:solidFill>
            </a:endParaRPr>
          </a:p>
          <a:p>
            <a:pPr algn="ctr"/>
            <a:r>
              <a:rPr lang="fr-BE" altLang="en-US" dirty="0">
                <a:solidFill>
                  <a:srgbClr val="073C7D"/>
                </a:solidFill>
              </a:rPr>
              <a:t>Albufeira, </a:t>
            </a:r>
            <a:r>
              <a:rPr lang="fr-BE" altLang="en-US" dirty="0" smtClean="0">
                <a:solidFill>
                  <a:srgbClr val="073C7D"/>
                </a:solidFill>
              </a:rPr>
              <a:t>Portugal</a:t>
            </a:r>
            <a:endParaRPr lang="en-GB" altLang="en-US" dirty="0">
              <a:solidFill>
                <a:srgbClr val="073C7D"/>
              </a:solidFill>
            </a:endParaRPr>
          </a:p>
        </p:txBody>
      </p:sp>
      <p:pic>
        <p:nvPicPr>
          <p:cNvPr id="3" name="Image 2" descr="basic.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938" y="2800355"/>
            <a:ext cx="7285124" cy="873623"/>
          </a:xfrm>
          <a:prstGeom prst="rect">
            <a:avLst/>
          </a:prstGeom>
          <a:ln w="19050" cmpd="sng">
            <a:noFill/>
          </a:ln>
        </p:spPr>
      </p:pic>
      <p:sp>
        <p:nvSpPr>
          <p:cNvPr id="7" name="ZoneTexte 6"/>
          <p:cNvSpPr txBox="1"/>
          <p:nvPr/>
        </p:nvSpPr>
        <p:spPr>
          <a:xfrm>
            <a:off x="1081699" y="0"/>
            <a:ext cx="6458619" cy="646331"/>
          </a:xfrm>
          <a:prstGeom prst="rect">
            <a:avLst/>
          </a:prstGeom>
          <a:noFill/>
        </p:spPr>
        <p:txBody>
          <a:bodyPr wrap="none" rtlCol="0">
            <a:spAutoFit/>
          </a:bodyPr>
          <a:lstStyle/>
          <a:p>
            <a:r>
              <a:rPr lang="en-GB" altLang="en-US" sz="3600" b="1" dirty="0" smtClean="0">
                <a:solidFill>
                  <a:srgbClr val="FAAC31"/>
                </a:solidFill>
              </a:rPr>
              <a:t>Annual Basic Science Conference</a:t>
            </a:r>
            <a:r>
              <a:rPr lang="fr-BE" sz="3600" dirty="0" smtClean="0">
                <a:solidFill>
                  <a:srgbClr val="FAAC31"/>
                </a:solidFill>
              </a:rPr>
              <a:t> </a:t>
            </a:r>
            <a:endParaRPr lang="fr-BE" sz="3600" dirty="0">
              <a:solidFill>
                <a:srgbClr val="FAAC31"/>
              </a:solidFill>
            </a:endParaRPr>
          </a:p>
        </p:txBody>
      </p:sp>
      <p:pic>
        <p:nvPicPr>
          <p:cNvPr id="10" name="Image 9" descr="programm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388" y="3765391"/>
            <a:ext cx="5918225" cy="2849515"/>
          </a:xfrm>
          <a:prstGeom prst="rect">
            <a:avLst/>
          </a:prstGeom>
          <a:ln w="19050" cmpd="sng">
            <a:noFill/>
          </a:ln>
        </p:spPr>
      </p:pic>
      <p:sp>
        <p:nvSpPr>
          <p:cNvPr id="2" name="Rectangle 1"/>
          <p:cNvSpPr/>
          <p:nvPr/>
        </p:nvSpPr>
        <p:spPr>
          <a:xfrm>
            <a:off x="1500938" y="2733528"/>
            <a:ext cx="7285124" cy="3881378"/>
          </a:xfrm>
          <a:prstGeom prst="rect">
            <a:avLst/>
          </a:prstGeom>
          <a:noFill/>
          <a:ln w="19050" cmpd="sng">
            <a:solidFill>
              <a:srgbClr val="FAAC31"/>
            </a:solidFill>
          </a:ln>
          <a:effectLst>
            <a:outerShdw blurRad="76200" dist="508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639129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2"/>
          <p:cNvSpPr/>
          <p:nvPr/>
        </p:nvSpPr>
        <p:spPr>
          <a:xfrm>
            <a:off x="224554" y="1214572"/>
            <a:ext cx="8725885" cy="4799775"/>
          </a:xfrm>
          <a:prstGeom prst="rect">
            <a:avLst/>
          </a:prstGeom>
        </p:spPr>
        <p:txBody>
          <a:bodyPr wrap="square">
            <a:spAutoFit/>
          </a:bodyPr>
          <a:lstStyle/>
          <a:p>
            <a:pPr marL="342900" indent="-342900">
              <a:lnSpc>
                <a:spcPct val="130000"/>
              </a:lnSpc>
              <a:spcAft>
                <a:spcPts val="0"/>
              </a:spcAft>
              <a:buFont typeface="Wingdings" charset="2"/>
              <a:buChar char="§"/>
            </a:pPr>
            <a:r>
              <a:rPr lang="en-GB" sz="2400" b="1" dirty="0">
                <a:solidFill>
                  <a:srgbClr val="1F497D"/>
                </a:solidFill>
                <a:latin typeface="+mj-lt"/>
                <a:ea typeface="Calibri" panose="020F0502020204030204" pitchFamily="34" charset="0"/>
              </a:rPr>
              <a:t>The ECFS Education committee: </a:t>
            </a:r>
          </a:p>
          <a:p>
            <a:pPr marL="742950" lvl="1" indent="-285750">
              <a:lnSpc>
                <a:spcPct val="130000"/>
              </a:lnSpc>
              <a:buSzPct val="50000"/>
              <a:buFont typeface="Wingdings" charset="2"/>
              <a:buChar char="q"/>
            </a:pPr>
            <a:r>
              <a:rPr lang="en-GB" dirty="0">
                <a:solidFill>
                  <a:srgbClr val="000000"/>
                </a:solidFill>
                <a:latin typeface="+mj-lt"/>
                <a:ea typeface="Calibri" panose="020F0502020204030204" pitchFamily="34" charset="0"/>
              </a:rPr>
              <a:t>Chair: Daniel Peckham, ECFS Board Member</a:t>
            </a:r>
          </a:p>
          <a:p>
            <a:pPr marL="742950" lvl="1" indent="-285750">
              <a:lnSpc>
                <a:spcPct val="130000"/>
              </a:lnSpc>
              <a:buSzPct val="50000"/>
              <a:buFont typeface="Wingdings" charset="2"/>
              <a:buChar char="q"/>
            </a:pPr>
            <a:r>
              <a:rPr lang="en-GB" dirty="0">
                <a:solidFill>
                  <a:srgbClr val="000000"/>
                </a:solidFill>
                <a:latin typeface="+mj-lt"/>
                <a:ea typeface="Calibri" panose="020F0502020204030204" pitchFamily="34" charset="0"/>
              </a:rPr>
              <a:t>One representative of ECFS Working groups, Special Interest Groups and projects (standards of care, CTN, Registry</a:t>
            </a:r>
            <a:r>
              <a:rPr lang="en-GB" dirty="0" smtClean="0">
                <a:solidFill>
                  <a:srgbClr val="000000"/>
                </a:solidFill>
                <a:latin typeface="+mj-lt"/>
                <a:ea typeface="Calibri" panose="020F0502020204030204" pitchFamily="34" charset="0"/>
              </a:rPr>
              <a:t>)</a:t>
            </a:r>
            <a:endParaRPr lang="en-GB" dirty="0">
              <a:solidFill>
                <a:srgbClr val="000000"/>
              </a:solidFill>
              <a:latin typeface="+mj-lt"/>
              <a:ea typeface="Calibri" panose="020F0502020204030204" pitchFamily="34" charset="0"/>
            </a:endParaRPr>
          </a:p>
          <a:p>
            <a:pPr lvl="1">
              <a:lnSpc>
                <a:spcPct val="130000"/>
              </a:lnSpc>
              <a:buSzPct val="50000"/>
            </a:pPr>
            <a:r>
              <a:rPr lang="en-GB" sz="2000" dirty="0" smtClean="0">
                <a:solidFill>
                  <a:srgbClr val="000000"/>
                </a:solidFill>
                <a:latin typeface="+mj-lt"/>
                <a:ea typeface="Calibri" panose="020F0502020204030204" pitchFamily="34" charset="0"/>
              </a:rPr>
              <a:t> </a:t>
            </a:r>
            <a:endParaRPr lang="en-GB" sz="2000" dirty="0">
              <a:solidFill>
                <a:srgbClr val="000000"/>
              </a:solidFill>
              <a:latin typeface="+mj-lt"/>
              <a:ea typeface="Calibri" panose="020F0502020204030204" pitchFamily="34" charset="0"/>
            </a:endParaRPr>
          </a:p>
          <a:p>
            <a:pPr marL="342900" indent="-342900">
              <a:lnSpc>
                <a:spcPct val="130000"/>
              </a:lnSpc>
              <a:buFont typeface="Wingdings" charset="2"/>
              <a:buChar char="§"/>
            </a:pPr>
            <a:r>
              <a:rPr lang="en-GB" sz="2400" b="1" dirty="0">
                <a:solidFill>
                  <a:srgbClr val="1F497D"/>
                </a:solidFill>
                <a:latin typeface="+mj-lt"/>
                <a:ea typeface="Calibri" panose="020F0502020204030204" pitchFamily="34" charset="0"/>
              </a:rPr>
              <a:t>Goals:</a:t>
            </a:r>
          </a:p>
          <a:p>
            <a:pPr marL="742950" lvl="1" indent="-285750">
              <a:lnSpc>
                <a:spcPct val="130000"/>
              </a:lnSpc>
              <a:buSzPct val="50000"/>
              <a:buFont typeface="Wingdings" charset="2"/>
              <a:buChar char="q"/>
            </a:pPr>
            <a:r>
              <a:rPr lang="en-GB" dirty="0" smtClean="0">
                <a:latin typeface="+mj-lt"/>
                <a:ea typeface="Calibri" panose="020F0502020204030204" pitchFamily="34" charset="0"/>
              </a:rPr>
              <a:t>Support </a:t>
            </a:r>
            <a:r>
              <a:rPr lang="en-GB" dirty="0">
                <a:latin typeface="+mj-lt"/>
                <a:ea typeface="Calibri" panose="020F0502020204030204" pitchFamily="34" charset="0"/>
              </a:rPr>
              <a:t>development of a clear curriculum appropriate to each </a:t>
            </a:r>
            <a:r>
              <a:rPr lang="en-GB" dirty="0" smtClean="0">
                <a:latin typeface="+mj-lt"/>
                <a:ea typeface="Calibri" panose="020F0502020204030204" pitchFamily="34" charset="0"/>
              </a:rPr>
              <a:t>sub-speciality</a:t>
            </a:r>
          </a:p>
          <a:p>
            <a:pPr marL="742950" lvl="1" indent="-285750">
              <a:lnSpc>
                <a:spcPct val="130000"/>
              </a:lnSpc>
              <a:buSzPct val="50000"/>
              <a:buFont typeface="Wingdings" charset="2"/>
              <a:buChar char="q"/>
            </a:pPr>
            <a:r>
              <a:rPr lang="en-GB" dirty="0" smtClean="0">
                <a:latin typeface="+mj-lt"/>
              </a:rPr>
              <a:t>Interactive online programmes from </a:t>
            </a:r>
            <a:r>
              <a:rPr lang="en-GB" dirty="0">
                <a:latin typeface="+mj-lt"/>
              </a:rPr>
              <a:t>some of the leading experts in </a:t>
            </a:r>
            <a:r>
              <a:rPr lang="en-GB" dirty="0" smtClean="0">
                <a:latin typeface="+mj-lt"/>
              </a:rPr>
              <a:t>cystic fibrosis</a:t>
            </a:r>
            <a:endParaRPr lang="en-GB" dirty="0">
              <a:latin typeface="+mj-lt"/>
              <a:ea typeface="Calibri" panose="020F0502020204030204" pitchFamily="34" charset="0"/>
            </a:endParaRPr>
          </a:p>
          <a:p>
            <a:pPr lvl="1">
              <a:lnSpc>
                <a:spcPct val="130000"/>
              </a:lnSpc>
              <a:buSzPct val="50000"/>
            </a:pPr>
            <a:endParaRPr lang="en-GB" dirty="0">
              <a:latin typeface="+mj-lt"/>
              <a:ea typeface="Calibri" panose="020F0502020204030204" pitchFamily="34" charset="0"/>
            </a:endParaRPr>
          </a:p>
          <a:p>
            <a:pPr marL="285750" indent="-285750">
              <a:lnSpc>
                <a:spcPct val="130000"/>
              </a:lnSpc>
              <a:buFont typeface="Wingdings" charset="2"/>
              <a:buChar char="§"/>
            </a:pPr>
            <a:r>
              <a:rPr lang="en-GB" sz="2400" b="1" dirty="0">
                <a:solidFill>
                  <a:srgbClr val="1F497D"/>
                </a:solidFill>
                <a:latin typeface="+mj-lt"/>
                <a:ea typeface="Calibri" panose="020F0502020204030204" pitchFamily="34" charset="0"/>
              </a:rPr>
              <a:t>Remit:</a:t>
            </a:r>
          </a:p>
          <a:p>
            <a:pPr marL="742950" lvl="1" indent="-285750">
              <a:lnSpc>
                <a:spcPct val="130000"/>
              </a:lnSpc>
              <a:buSzPct val="50000"/>
              <a:buFont typeface="Wingdings" charset="2"/>
              <a:buChar char="q"/>
            </a:pPr>
            <a:r>
              <a:rPr lang="en-GB" dirty="0">
                <a:solidFill>
                  <a:srgbClr val="000000"/>
                </a:solidFill>
                <a:latin typeface="+mj-lt"/>
                <a:ea typeface="Calibri" panose="020F0502020204030204" pitchFamily="34" charset="0"/>
              </a:rPr>
              <a:t>assess unmet educational needs </a:t>
            </a:r>
          </a:p>
          <a:p>
            <a:pPr marL="742950" lvl="1" indent="-285750">
              <a:lnSpc>
                <a:spcPct val="130000"/>
              </a:lnSpc>
              <a:buSzPct val="50000"/>
              <a:buFont typeface="Wingdings" charset="2"/>
              <a:buChar char="q"/>
            </a:pPr>
            <a:r>
              <a:rPr lang="en-GB" dirty="0">
                <a:solidFill>
                  <a:srgbClr val="000000"/>
                </a:solidFill>
                <a:latin typeface="+mj-lt"/>
                <a:ea typeface="Calibri" panose="020F0502020204030204" pitchFamily="34" charset="0"/>
              </a:rPr>
              <a:t>support the development of educational modules</a:t>
            </a:r>
            <a:endParaRPr lang="nl-BE" sz="3200" dirty="0">
              <a:solidFill>
                <a:srgbClr val="000000"/>
              </a:solidFill>
              <a:latin typeface="+mj-lt"/>
            </a:endParaRPr>
          </a:p>
        </p:txBody>
      </p:sp>
      <p:sp>
        <p:nvSpPr>
          <p:cNvPr id="2" name="ZoneTexte 1"/>
          <p:cNvSpPr txBox="1"/>
          <p:nvPr/>
        </p:nvSpPr>
        <p:spPr>
          <a:xfrm>
            <a:off x="1022630" y="25287"/>
            <a:ext cx="6799908" cy="646331"/>
          </a:xfrm>
          <a:prstGeom prst="rect">
            <a:avLst/>
          </a:prstGeom>
          <a:noFill/>
        </p:spPr>
        <p:txBody>
          <a:bodyPr wrap="none" rtlCol="0">
            <a:spAutoFit/>
          </a:bodyPr>
          <a:lstStyle/>
          <a:p>
            <a:pPr algn="ctr"/>
            <a:r>
              <a:rPr lang="en-US" sz="3600" b="1" dirty="0">
                <a:solidFill>
                  <a:srgbClr val="FAAC31"/>
                </a:solidFill>
              </a:rPr>
              <a:t>New </a:t>
            </a:r>
            <a:r>
              <a:rPr lang="en-US" sz="3600" b="1" dirty="0" smtClean="0">
                <a:solidFill>
                  <a:srgbClr val="FAAC31"/>
                </a:solidFill>
              </a:rPr>
              <a:t>Activities</a:t>
            </a:r>
            <a:r>
              <a:rPr lang="en-US" sz="3600" b="1" dirty="0">
                <a:solidFill>
                  <a:srgbClr val="FAAC31"/>
                </a:solidFill>
              </a:rPr>
              <a:t>: </a:t>
            </a:r>
            <a:r>
              <a:rPr lang="en-US" sz="3600" b="1" dirty="0" smtClean="0">
                <a:solidFill>
                  <a:srgbClr val="FAAC31"/>
                </a:solidFill>
              </a:rPr>
              <a:t>Education </a:t>
            </a:r>
            <a:r>
              <a:rPr lang="en-US" sz="3600" b="1" dirty="0">
                <a:solidFill>
                  <a:srgbClr val="FAAC31"/>
                </a:solidFill>
              </a:rPr>
              <a:t>P</a:t>
            </a:r>
            <a:r>
              <a:rPr lang="en-US" sz="3600" b="1" dirty="0" smtClean="0">
                <a:solidFill>
                  <a:srgbClr val="FAAC31"/>
                </a:solidFill>
              </a:rPr>
              <a:t>latform </a:t>
            </a:r>
            <a:endParaRPr lang="en-US" sz="3600" b="1" dirty="0">
              <a:solidFill>
                <a:srgbClr val="FAAC31"/>
              </a:solidFill>
            </a:endParaRPr>
          </a:p>
        </p:txBody>
      </p:sp>
      <p:pic>
        <p:nvPicPr>
          <p:cNvPr id="6" name="Picture 36">
            <a:extLst>
              <a:ext uri="{FF2B5EF4-FFF2-40B4-BE49-F238E27FC236}">
                <a16:creationId xmlns:a16="http://schemas.microsoft.com/office/drawing/2014/main" xmlns="" id="{1C111A63-0458-4D84-9567-1EF10E032039}"/>
              </a:ext>
            </a:extLst>
          </p:cNvPr>
          <p:cNvPicPr>
            <a:picLocks noChangeAspect="1" noChangeArrowheads="1"/>
          </p:cNvPicPr>
          <p:nvPr/>
        </p:nvPicPr>
        <p:blipFill>
          <a:blip r:embed="rId2" cstate="print"/>
          <a:srcRect/>
          <a:stretch>
            <a:fillRect/>
          </a:stretch>
        </p:blipFill>
        <p:spPr bwMode="auto">
          <a:xfrm>
            <a:off x="8769303" y="1214572"/>
            <a:ext cx="1360604" cy="1817293"/>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spTree>
    <p:extLst>
      <p:ext uri="{BB962C8B-B14F-4D97-AF65-F5344CB8AC3E}">
        <p14:creationId xmlns:p14="http://schemas.microsoft.com/office/powerpoint/2010/main" val="40151381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34053" y="5478400"/>
            <a:ext cx="4523984" cy="646331"/>
          </a:xfrm>
          <a:prstGeom prst="rect">
            <a:avLst/>
          </a:prstGeom>
          <a:noFill/>
        </p:spPr>
        <p:txBody>
          <a:bodyPr wrap="square" rtlCol="0">
            <a:spAutoFit/>
          </a:bodyPr>
          <a:lstStyle/>
          <a:p>
            <a:r>
              <a:rPr lang="nl-BE" b="1" dirty="0" smtClean="0">
                <a:solidFill>
                  <a:srgbClr val="073C7D"/>
                </a:solidFill>
              </a:rPr>
              <a:t>Coming soon: </a:t>
            </a:r>
            <a:r>
              <a:rPr lang="nl-BE" b="1" dirty="0">
                <a:solidFill>
                  <a:srgbClr val="073C7D"/>
                </a:solidFill>
              </a:rPr>
              <a:t>The Early CF </a:t>
            </a:r>
            <a:r>
              <a:rPr lang="nl-BE" b="1" dirty="0" smtClean="0">
                <a:solidFill>
                  <a:srgbClr val="073C7D"/>
                </a:solidFill>
              </a:rPr>
              <a:t>Years</a:t>
            </a:r>
          </a:p>
          <a:p>
            <a:r>
              <a:rPr lang="nl-BE" dirty="0" smtClean="0">
                <a:solidFill>
                  <a:srgbClr val="073C7D"/>
                </a:solidFill>
              </a:rPr>
              <a:t>Editors: K. De Boeck (BE) and K. Southern (UK)</a:t>
            </a:r>
            <a:endParaRPr lang="nl-BE" dirty="0">
              <a:solidFill>
                <a:srgbClr val="073C7D"/>
              </a:solidFill>
            </a:endParaRPr>
          </a:p>
        </p:txBody>
      </p:sp>
      <p:sp>
        <p:nvSpPr>
          <p:cNvPr id="2" name="ZoneTexte 1"/>
          <p:cNvSpPr txBox="1"/>
          <p:nvPr/>
        </p:nvSpPr>
        <p:spPr>
          <a:xfrm>
            <a:off x="2086378" y="2895"/>
            <a:ext cx="4593701" cy="646331"/>
          </a:xfrm>
          <a:prstGeom prst="rect">
            <a:avLst/>
          </a:prstGeom>
          <a:noFill/>
        </p:spPr>
        <p:txBody>
          <a:bodyPr wrap="none" rtlCol="0">
            <a:spAutoFit/>
          </a:bodyPr>
          <a:lstStyle/>
          <a:p>
            <a:pPr algn="ctr"/>
            <a:r>
              <a:rPr lang="fr-FR" sz="3600" b="1" dirty="0" smtClean="0">
                <a:solidFill>
                  <a:srgbClr val="FAAC31"/>
                </a:solidFill>
              </a:rPr>
              <a:t>Education : ECFS Books</a:t>
            </a:r>
            <a:endParaRPr lang="fr-FR" sz="3600" b="1" dirty="0">
              <a:solidFill>
                <a:srgbClr val="FAAC31"/>
              </a:solidFill>
            </a:endParaRPr>
          </a:p>
        </p:txBody>
      </p:sp>
      <p:pic>
        <p:nvPicPr>
          <p:cNvPr id="10" name="Image 9" descr="page000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436" y="1056235"/>
            <a:ext cx="2549936" cy="3612410"/>
          </a:xfrm>
          <a:prstGeom prst="rect">
            <a:avLst/>
          </a:prstGeom>
        </p:spPr>
      </p:pic>
      <p:pic>
        <p:nvPicPr>
          <p:cNvPr id="11" name="Image 10" descr="Numériser.pdf"/>
          <p:cNvPicPr>
            <a:picLocks noChangeAspect="1"/>
          </p:cNvPicPr>
          <p:nvPr/>
        </p:nvPicPr>
        <p:blipFill rotWithShape="1">
          <a:blip r:embed="rId3">
            <a:extLst>
              <a:ext uri="{28A0092B-C50C-407E-A947-70E740481C1C}">
                <a14:useLocalDpi xmlns:a14="http://schemas.microsoft.com/office/drawing/2010/main" val="0"/>
              </a:ext>
            </a:extLst>
          </a:blip>
          <a:srcRect t="1391" r="2177" b="-1391"/>
          <a:stretch/>
        </p:blipFill>
        <p:spPr>
          <a:xfrm>
            <a:off x="1824138" y="1043365"/>
            <a:ext cx="2550026" cy="3708000"/>
          </a:xfrm>
          <a:prstGeom prst="rect">
            <a:avLst/>
          </a:prstGeom>
        </p:spPr>
      </p:pic>
      <p:pic>
        <p:nvPicPr>
          <p:cNvPr id="13" name="Picture 8" descr="Kris_De_Boeck_web.jpg">
            <a:extLst>
              <a:ext uri="{FF2B5EF4-FFF2-40B4-BE49-F238E27FC236}">
                <a16:creationId xmlns:a16="http://schemas.microsoft.com/office/drawing/2014/main" xmlns="" id="{1AC2F69A-E30A-434F-A901-5A9162E94761}"/>
              </a:ext>
            </a:extLst>
          </p:cNvPr>
          <p:cNvPicPr>
            <a:picLocks noChangeAspect="1"/>
          </p:cNvPicPr>
          <p:nvPr/>
        </p:nvPicPr>
        <p:blipFill>
          <a:blip r:embed="rId4" cstate="print"/>
          <a:srcRect/>
          <a:stretch>
            <a:fillRect/>
          </a:stretch>
        </p:blipFill>
        <p:spPr bwMode="auto">
          <a:xfrm>
            <a:off x="6049914" y="5081565"/>
            <a:ext cx="1285121" cy="1440000"/>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14" name="Picture 8" descr="A person wearing a suit and tie&#10;&#10;Description generated with very high confidence">
            <a:extLst>
              <a:ext uri="{FF2B5EF4-FFF2-40B4-BE49-F238E27FC236}">
                <a16:creationId xmlns:a16="http://schemas.microsoft.com/office/drawing/2014/main" xmlns="" id="{B07F15F4-2107-428C-88D1-01C6696B9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5218" y="5063695"/>
            <a:ext cx="1110023" cy="1475741"/>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spTree>
    <p:extLst>
      <p:ext uri="{BB962C8B-B14F-4D97-AF65-F5344CB8AC3E}">
        <p14:creationId xmlns:p14="http://schemas.microsoft.com/office/powerpoint/2010/main" val="7879973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2"/>
          <p:cNvSpPr/>
          <p:nvPr/>
        </p:nvSpPr>
        <p:spPr>
          <a:xfrm>
            <a:off x="1190946" y="1749219"/>
            <a:ext cx="7905109" cy="3693319"/>
          </a:xfrm>
          <a:prstGeom prst="rect">
            <a:avLst/>
          </a:prstGeom>
        </p:spPr>
        <p:txBody>
          <a:bodyPr wrap="square">
            <a:spAutoFit/>
          </a:bodyPr>
          <a:lstStyle/>
          <a:p>
            <a:r>
              <a:rPr lang="en-GB" sz="2400" b="1" dirty="0">
                <a:solidFill>
                  <a:srgbClr val="1F497D"/>
                </a:solidFill>
                <a:latin typeface="+mj-lt"/>
              </a:rPr>
              <a:t>ECFS </a:t>
            </a:r>
            <a:r>
              <a:rPr lang="en-GB" sz="2400" b="1" dirty="0" err="1">
                <a:solidFill>
                  <a:srgbClr val="1F497D"/>
                </a:solidFill>
                <a:latin typeface="+mj-lt"/>
              </a:rPr>
              <a:t>Preceptorship</a:t>
            </a:r>
            <a:r>
              <a:rPr lang="en-GB" sz="2400" b="1" dirty="0">
                <a:solidFill>
                  <a:srgbClr val="1F497D"/>
                </a:solidFill>
                <a:latin typeface="+mj-lt"/>
              </a:rPr>
              <a:t> </a:t>
            </a:r>
            <a:r>
              <a:rPr lang="en-GB" sz="2400" b="1" dirty="0" smtClean="0">
                <a:solidFill>
                  <a:srgbClr val="1F497D"/>
                </a:solidFill>
                <a:latin typeface="+mj-lt"/>
              </a:rPr>
              <a:t>programme</a:t>
            </a:r>
          </a:p>
          <a:p>
            <a:pPr marL="285750" indent="-285750">
              <a:buClr>
                <a:srgbClr val="073C7D"/>
              </a:buClr>
              <a:buFont typeface="Wingdings" charset="2"/>
              <a:buChar char="§"/>
            </a:pPr>
            <a:r>
              <a:rPr lang="en-GB" dirty="0" smtClean="0"/>
              <a:t>Partnered </a:t>
            </a:r>
            <a:r>
              <a:rPr lang="en-GB" dirty="0"/>
              <a:t>with the course ‘Managing the care of children and adults with cystic fibrosis’ held twice a year in London, UK </a:t>
            </a:r>
            <a:endParaRPr lang="en-GB" dirty="0" smtClean="0"/>
          </a:p>
          <a:p>
            <a:pPr marL="285750" indent="-285750">
              <a:buClr>
                <a:srgbClr val="073C7D"/>
              </a:buClr>
              <a:buFont typeface="Wingdings" charset="2"/>
              <a:buChar char="§"/>
            </a:pPr>
            <a:r>
              <a:rPr lang="en-GB" dirty="0" smtClean="0"/>
              <a:t>Clinical placement for 2 weeks </a:t>
            </a:r>
            <a:r>
              <a:rPr lang="en-GB" dirty="0"/>
              <a:t>at the Royal Brompton Hospital, London, UK </a:t>
            </a:r>
            <a:r>
              <a:rPr lang="en-GB" dirty="0" smtClean="0"/>
              <a:t> </a:t>
            </a:r>
            <a:endParaRPr lang="en-GB" dirty="0"/>
          </a:p>
          <a:p>
            <a:pPr marL="285750" indent="-285750">
              <a:spcAft>
                <a:spcPts val="0"/>
              </a:spcAft>
              <a:buClr>
                <a:srgbClr val="073C7D"/>
              </a:buClr>
              <a:buFont typeface="Wingdings" charset="2"/>
              <a:buChar char="§"/>
            </a:pPr>
            <a:r>
              <a:rPr lang="nl-BE" dirty="0" smtClean="0">
                <a:solidFill>
                  <a:srgbClr val="000000"/>
                </a:solidFill>
                <a:latin typeface="+mj-lt"/>
              </a:rPr>
              <a:t>https</a:t>
            </a:r>
            <a:r>
              <a:rPr lang="nl-BE" dirty="0">
                <a:solidFill>
                  <a:srgbClr val="000000"/>
                </a:solidFill>
                <a:latin typeface="+mj-lt"/>
              </a:rPr>
              <a:t>://www.ecfs.eu/content/ecfs-preceptorship</a:t>
            </a:r>
          </a:p>
          <a:p>
            <a:endParaRPr lang="en-GB" dirty="0"/>
          </a:p>
          <a:p>
            <a:endParaRPr lang="en-GB" sz="2400" b="1" dirty="0">
              <a:solidFill>
                <a:srgbClr val="1F497D"/>
              </a:solidFill>
              <a:latin typeface="+mj-lt"/>
            </a:endParaRPr>
          </a:p>
          <a:p>
            <a:r>
              <a:rPr lang="en-GB" sz="2400" b="1" dirty="0">
                <a:solidFill>
                  <a:srgbClr val="1F497D"/>
                </a:solidFill>
                <a:latin typeface="+mj-lt"/>
              </a:rPr>
              <a:t>ECFS Short Term </a:t>
            </a:r>
            <a:r>
              <a:rPr lang="en-GB" sz="2400" b="1" dirty="0" smtClean="0">
                <a:solidFill>
                  <a:srgbClr val="1F497D"/>
                </a:solidFill>
                <a:latin typeface="+mj-lt"/>
              </a:rPr>
              <a:t>fellowship</a:t>
            </a:r>
          </a:p>
          <a:p>
            <a:pPr marL="285750" indent="-285750">
              <a:buClr>
                <a:srgbClr val="073C7D"/>
              </a:buClr>
              <a:buFont typeface="Wingdings" charset="2"/>
              <a:buChar char="§"/>
            </a:pPr>
            <a:r>
              <a:rPr lang="en-GB" dirty="0" smtClean="0">
                <a:latin typeface="+mj-lt"/>
              </a:rPr>
              <a:t>Travel</a:t>
            </a:r>
            <a:r>
              <a:rPr lang="en-GB" dirty="0">
                <a:latin typeface="+mj-lt"/>
              </a:rPr>
              <a:t>/accommodation support to visit a CF Centre or CF laboratory in Europe to learn a specific technique</a:t>
            </a:r>
            <a:endParaRPr lang="en-GB" b="1" dirty="0">
              <a:solidFill>
                <a:srgbClr val="1F497D"/>
              </a:solidFill>
              <a:latin typeface="+mj-lt"/>
            </a:endParaRPr>
          </a:p>
          <a:p>
            <a:pPr marL="285750" indent="-285750">
              <a:buClr>
                <a:srgbClr val="073C7D"/>
              </a:buClr>
              <a:buFont typeface="Wingdings" charset="2"/>
              <a:buChar char="§"/>
            </a:pPr>
            <a:r>
              <a:rPr lang="en-GB" dirty="0" smtClean="0"/>
              <a:t>https</a:t>
            </a:r>
            <a:r>
              <a:rPr lang="en-GB" dirty="0"/>
              <a:t>://www.ecfs.eu/society-details/short-term-fellowships</a:t>
            </a:r>
          </a:p>
          <a:p>
            <a:endParaRPr lang="en-GB" dirty="0"/>
          </a:p>
        </p:txBody>
      </p:sp>
      <p:sp>
        <p:nvSpPr>
          <p:cNvPr id="5" name="ZoneTexte 4"/>
          <p:cNvSpPr txBox="1"/>
          <p:nvPr/>
        </p:nvSpPr>
        <p:spPr>
          <a:xfrm>
            <a:off x="1489369" y="25287"/>
            <a:ext cx="5866435" cy="646331"/>
          </a:xfrm>
          <a:prstGeom prst="rect">
            <a:avLst/>
          </a:prstGeom>
          <a:noFill/>
        </p:spPr>
        <p:txBody>
          <a:bodyPr wrap="none" rtlCol="0">
            <a:spAutoFit/>
          </a:bodyPr>
          <a:lstStyle/>
          <a:p>
            <a:pPr algn="ctr"/>
            <a:r>
              <a:rPr lang="en-US" sz="3600" b="1" dirty="0" smtClean="0">
                <a:solidFill>
                  <a:srgbClr val="FAAC31"/>
                </a:solidFill>
              </a:rPr>
              <a:t>Education: Support from ECFS</a:t>
            </a:r>
            <a:endParaRPr lang="en-US" sz="3600" b="1" dirty="0">
              <a:solidFill>
                <a:srgbClr val="FAAC31"/>
              </a:solidFill>
            </a:endParaRPr>
          </a:p>
        </p:txBody>
      </p:sp>
    </p:spTree>
    <p:extLst>
      <p:ext uri="{BB962C8B-B14F-4D97-AF65-F5344CB8AC3E}">
        <p14:creationId xmlns:p14="http://schemas.microsoft.com/office/powerpoint/2010/main" val="8212623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
            <a:ext cx="10287000" cy="685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8146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xmlns="" id="{9CA646F4-AE4F-4145-ADF9-AEEAFBBDC57C}"/>
              </a:ext>
            </a:extLst>
          </p:cNvPr>
          <p:cNvSpPr txBox="1">
            <a:spLocks noChangeArrowheads="1"/>
          </p:cNvSpPr>
          <p:nvPr/>
        </p:nvSpPr>
        <p:spPr bwMode="auto">
          <a:xfrm>
            <a:off x="1874947" y="9022"/>
            <a:ext cx="4941690" cy="646331"/>
          </a:xfrm>
          <a:prstGeom prst="rect">
            <a:avLst/>
          </a:prstGeom>
          <a:noFill/>
          <a:ln w="9525">
            <a:noFill/>
            <a:miter lim="800000"/>
            <a:headEnd/>
            <a:tailEnd/>
          </a:ln>
        </p:spPr>
        <p:txBody>
          <a:bodyPr>
            <a:spAutoFit/>
          </a:bodyPr>
          <a:lstStyle/>
          <a:p>
            <a:pPr algn="ctr">
              <a:defRPr/>
            </a:pPr>
            <a:r>
              <a:rPr lang="da-DK" sz="3600" b="1" cap="all" dirty="0">
                <a:solidFill>
                  <a:srgbClr val="FAAC31"/>
                </a:solidFill>
                <a:latin typeface="+mj-lt"/>
                <a:ea typeface="+mj-ea"/>
                <a:cs typeface="+mj-cs"/>
              </a:rPr>
              <a:t>ECFS </a:t>
            </a:r>
            <a:r>
              <a:rPr lang="da-DK" sz="3600" b="1" dirty="0" err="1">
                <a:solidFill>
                  <a:srgbClr val="FAAC31"/>
                </a:solidFill>
                <a:latin typeface="+mj-lt"/>
                <a:ea typeface="+mj-ea"/>
                <a:cs typeface="+mj-cs"/>
              </a:rPr>
              <a:t>S</a:t>
            </a:r>
            <a:r>
              <a:rPr lang="da-DK" sz="3600" b="1" dirty="0" err="1" smtClean="0">
                <a:solidFill>
                  <a:srgbClr val="FAAC31"/>
                </a:solidFill>
                <a:latin typeface="+mj-lt"/>
                <a:ea typeface="+mj-ea"/>
                <a:cs typeface="+mj-cs"/>
              </a:rPr>
              <a:t>tructure</a:t>
            </a:r>
            <a:endParaRPr lang="da-DK" sz="3600" b="1" dirty="0">
              <a:solidFill>
                <a:srgbClr val="FAAC31"/>
              </a:solidFill>
              <a:latin typeface="+mj-lt"/>
              <a:ea typeface="+mj-ea"/>
              <a:cs typeface="+mj-cs"/>
            </a:endParaRPr>
          </a:p>
        </p:txBody>
      </p:sp>
      <p:sp>
        <p:nvSpPr>
          <p:cNvPr id="40" name="Freeform 39">
            <a:extLst>
              <a:ext uri="{FF2B5EF4-FFF2-40B4-BE49-F238E27FC236}">
                <a16:creationId xmlns:a16="http://schemas.microsoft.com/office/drawing/2014/main" xmlns="" id="{093565C1-E42F-4A47-9FB3-77DD94B17BE1}"/>
              </a:ext>
            </a:extLst>
          </p:cNvPr>
          <p:cNvSpPr/>
          <p:nvPr/>
        </p:nvSpPr>
        <p:spPr bwMode="auto">
          <a:xfrm>
            <a:off x="1506170" y="1406213"/>
            <a:ext cx="3482778" cy="864000"/>
          </a:xfrm>
          <a:custGeom>
            <a:avLst/>
            <a:gdLst>
              <a:gd name="connsiteX0" fmla="*/ 0 w 1562579"/>
              <a:gd name="connsiteY0" fmla="*/ 0 h 760134"/>
              <a:gd name="connsiteX1" fmla="*/ 1562579 w 1562579"/>
              <a:gd name="connsiteY1" fmla="*/ 0 h 760134"/>
              <a:gd name="connsiteX2" fmla="*/ 1562579 w 1562579"/>
              <a:gd name="connsiteY2" fmla="*/ 760134 h 760134"/>
              <a:gd name="connsiteX3" fmla="*/ 0 w 1562579"/>
              <a:gd name="connsiteY3" fmla="*/ 760134 h 760134"/>
              <a:gd name="connsiteX4" fmla="*/ 0 w 1562579"/>
              <a:gd name="connsiteY4" fmla="*/ 0 h 760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579" h="760134">
                <a:moveTo>
                  <a:pt x="0" y="0"/>
                </a:moveTo>
                <a:lnTo>
                  <a:pt x="1562579" y="0"/>
                </a:lnTo>
                <a:lnTo>
                  <a:pt x="1562579" y="760134"/>
                </a:lnTo>
                <a:lnTo>
                  <a:pt x="0" y="760134"/>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22860" tIns="22860" rIns="22860" bIns="22860" spcCol="1270" anchor="ctr"/>
          <a:lstStyle/>
          <a:p>
            <a:pPr algn="ctr" defTabSz="1600200">
              <a:lnSpc>
                <a:spcPct val="90000"/>
              </a:lnSpc>
              <a:spcAft>
                <a:spcPct val="35000"/>
              </a:spcAft>
              <a:defRPr/>
            </a:pPr>
            <a:r>
              <a:rPr lang="da-DK" sz="2000" b="1" dirty="0" err="1" smtClean="0">
                <a:solidFill>
                  <a:srgbClr val="073C7D"/>
                </a:solidFill>
                <a:latin typeface="+mj-lt"/>
              </a:rPr>
              <a:t>Annual</a:t>
            </a:r>
            <a:r>
              <a:rPr lang="da-DK" sz="2000" b="1" dirty="0" smtClean="0">
                <a:solidFill>
                  <a:srgbClr val="073C7D"/>
                </a:solidFill>
                <a:latin typeface="+mj-lt"/>
              </a:rPr>
              <a:t> General Meeting</a:t>
            </a:r>
            <a:endParaRPr lang="en-US" sz="2000" b="1" dirty="0">
              <a:solidFill>
                <a:srgbClr val="073C7D"/>
              </a:solidFill>
              <a:latin typeface="+mj-lt"/>
            </a:endParaRPr>
          </a:p>
        </p:txBody>
      </p:sp>
      <p:sp>
        <p:nvSpPr>
          <p:cNvPr id="41" name="Freeform 40">
            <a:extLst>
              <a:ext uri="{FF2B5EF4-FFF2-40B4-BE49-F238E27FC236}">
                <a16:creationId xmlns:a16="http://schemas.microsoft.com/office/drawing/2014/main" xmlns="" id="{D9A1E2D0-2EDA-4310-8D4A-8D0D8DC64145}"/>
              </a:ext>
            </a:extLst>
          </p:cNvPr>
          <p:cNvSpPr/>
          <p:nvPr/>
        </p:nvSpPr>
        <p:spPr bwMode="auto">
          <a:xfrm>
            <a:off x="721011" y="3030966"/>
            <a:ext cx="1829147" cy="858374"/>
          </a:xfrm>
          <a:custGeom>
            <a:avLst/>
            <a:gdLst>
              <a:gd name="connsiteX0" fmla="*/ 0 w 1625913"/>
              <a:gd name="connsiteY0" fmla="*/ 0 h 731037"/>
              <a:gd name="connsiteX1" fmla="*/ 1625913 w 1625913"/>
              <a:gd name="connsiteY1" fmla="*/ 0 h 731037"/>
              <a:gd name="connsiteX2" fmla="*/ 1625913 w 1625913"/>
              <a:gd name="connsiteY2" fmla="*/ 731037 h 731037"/>
              <a:gd name="connsiteX3" fmla="*/ 0 w 1625913"/>
              <a:gd name="connsiteY3" fmla="*/ 731037 h 731037"/>
              <a:gd name="connsiteX4" fmla="*/ 0 w 1625913"/>
              <a:gd name="connsiteY4" fmla="*/ 0 h 73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913" h="731037">
                <a:moveTo>
                  <a:pt x="0" y="0"/>
                </a:moveTo>
                <a:lnTo>
                  <a:pt x="1625913" y="0"/>
                </a:lnTo>
                <a:lnTo>
                  <a:pt x="1625913" y="731037"/>
                </a:lnTo>
                <a:lnTo>
                  <a:pt x="0" y="731037"/>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13970" tIns="13970" rIns="13970" bIns="13970" spcCol="1270" anchor="ctr"/>
          <a:lstStyle/>
          <a:p>
            <a:pPr algn="ctr" defTabSz="977900">
              <a:lnSpc>
                <a:spcPct val="90000"/>
              </a:lnSpc>
              <a:spcAft>
                <a:spcPts val="0"/>
              </a:spcAft>
              <a:defRPr/>
            </a:pPr>
            <a:r>
              <a:rPr lang="da-DK" b="1" dirty="0">
                <a:solidFill>
                  <a:srgbClr val="073C7D"/>
                </a:solidFill>
                <a:latin typeface="+mj-lt"/>
              </a:rPr>
              <a:t>ECFS</a:t>
            </a:r>
          </a:p>
          <a:p>
            <a:pPr algn="ctr" defTabSz="977900">
              <a:lnSpc>
                <a:spcPct val="90000"/>
              </a:lnSpc>
              <a:spcAft>
                <a:spcPct val="35000"/>
              </a:spcAft>
              <a:defRPr/>
            </a:pPr>
            <a:r>
              <a:rPr lang="da-DK" b="1" dirty="0">
                <a:solidFill>
                  <a:srgbClr val="073C7D"/>
                </a:solidFill>
                <a:latin typeface="+mj-lt"/>
              </a:rPr>
              <a:t>Board</a:t>
            </a:r>
            <a:endParaRPr lang="en-US" b="1" dirty="0">
              <a:solidFill>
                <a:srgbClr val="073C7D"/>
              </a:solidFill>
              <a:latin typeface="+mj-lt"/>
            </a:endParaRPr>
          </a:p>
        </p:txBody>
      </p:sp>
      <p:pic>
        <p:nvPicPr>
          <p:cNvPr id="26" name="Picture 4">
            <a:extLst>
              <a:ext uri="{FF2B5EF4-FFF2-40B4-BE49-F238E27FC236}">
                <a16:creationId xmlns:a16="http://schemas.microsoft.com/office/drawing/2014/main" xmlns="" id="{EA87271B-8B49-4E79-BD8E-12D3D31B97F0}"/>
              </a:ext>
            </a:extLst>
          </p:cNvPr>
          <p:cNvPicPr>
            <a:picLocks noChangeAspect="1"/>
          </p:cNvPicPr>
          <p:nvPr/>
        </p:nvPicPr>
        <p:blipFill>
          <a:blip r:embed="rId3" cstate="print"/>
          <a:stretch>
            <a:fillRect/>
          </a:stretch>
        </p:blipFill>
        <p:spPr>
          <a:xfrm>
            <a:off x="5830573" y="987062"/>
            <a:ext cx="3960408" cy="1816624"/>
          </a:xfrm>
          <a:prstGeom prst="rect">
            <a:avLst/>
          </a:prstGeom>
          <a:noFill/>
          <a:ln>
            <a:solidFill>
              <a:srgbClr val="FAAC31"/>
            </a:solidFill>
          </a:ln>
          <a:effectLst>
            <a:outerShdw blurRad="76200" dist="50800" dir="5400000" algn="tl" rotWithShape="0">
              <a:schemeClr val="tx1">
                <a:alpha val="40000"/>
              </a:schemeClr>
            </a:outerShdw>
          </a:effectLst>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758116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B64C250E-E2C3-44B3-A762-6338F422D98C}"/>
              </a:ext>
            </a:extLst>
          </p:cNvPr>
          <p:cNvSpPr>
            <a:spLocks noGrp="1"/>
          </p:cNvSpPr>
          <p:nvPr>
            <p:ph type="ctrTitle"/>
          </p:nvPr>
        </p:nvSpPr>
        <p:spPr>
          <a:xfrm>
            <a:off x="2139109" y="0"/>
            <a:ext cx="4254061" cy="634960"/>
          </a:xfrm>
        </p:spPr>
        <p:txBody>
          <a:bodyPr/>
          <a:lstStyle/>
          <a:p>
            <a:pPr algn="ctr" eaLnBrk="1" fontAlgn="auto" hangingPunct="1">
              <a:spcAft>
                <a:spcPts val="0"/>
              </a:spcAft>
              <a:defRPr/>
            </a:pPr>
            <a:r>
              <a:rPr lang="da-DK" altLang="en-US" sz="3600" b="1" dirty="0">
                <a:solidFill>
                  <a:srgbClr val="FAAC31"/>
                </a:solidFill>
              </a:rPr>
              <a:t>ECFS </a:t>
            </a:r>
            <a:r>
              <a:rPr lang="da-DK" altLang="en-US" sz="3600" b="1" dirty="0" smtClean="0">
                <a:solidFill>
                  <a:srgbClr val="FAAC31"/>
                </a:solidFill>
              </a:rPr>
              <a:t>Board</a:t>
            </a:r>
            <a:endParaRPr lang="da-DK" altLang="en-US" sz="3600" b="1" dirty="0">
              <a:solidFill>
                <a:srgbClr val="FAAC31"/>
              </a:solidFill>
            </a:endParaRPr>
          </a:p>
        </p:txBody>
      </p:sp>
      <p:sp>
        <p:nvSpPr>
          <p:cNvPr id="12293" name="TextBox 1"/>
          <p:cNvSpPr txBox="1">
            <a:spLocks noChangeArrowheads="1"/>
          </p:cNvSpPr>
          <p:nvPr/>
        </p:nvSpPr>
        <p:spPr bwMode="auto">
          <a:xfrm>
            <a:off x="2742871" y="2329615"/>
            <a:ext cx="1056700" cy="461665"/>
          </a:xfrm>
          <a:prstGeom prst="rect">
            <a:avLst/>
          </a:prstGeom>
          <a:noFill/>
          <a:ln w="9525">
            <a:noFill/>
            <a:miter lim="800000"/>
            <a:headEnd/>
            <a:tailEnd/>
          </a:ln>
        </p:spPr>
        <p:txBody>
          <a:bodyPr wrap="none">
            <a:spAutoFit/>
          </a:bodyPr>
          <a:lstStyle/>
          <a:p>
            <a:pPr algn="ctr"/>
            <a:r>
              <a:rPr lang="da-DK" altLang="en-US" sz="1200" b="1" dirty="0">
                <a:solidFill>
                  <a:srgbClr val="073C7D"/>
                </a:solidFill>
                <a:latin typeface="Calibri" pitchFamily="34" charset="0"/>
              </a:rPr>
              <a:t>Kris De Boeck </a:t>
            </a:r>
            <a:br>
              <a:rPr lang="da-DK" altLang="en-US" sz="1200" b="1" dirty="0">
                <a:solidFill>
                  <a:srgbClr val="073C7D"/>
                </a:solidFill>
                <a:latin typeface="Calibri" pitchFamily="34" charset="0"/>
              </a:rPr>
            </a:br>
            <a:r>
              <a:rPr lang="da-DK" altLang="en-US" sz="1200" b="1" dirty="0" err="1" smtClean="0">
                <a:solidFill>
                  <a:srgbClr val="073C7D"/>
                </a:solidFill>
                <a:latin typeface="Calibri" pitchFamily="34" charset="0"/>
              </a:rPr>
              <a:t>President</a:t>
            </a:r>
            <a:endParaRPr lang="da-DK" altLang="en-US" sz="1200" b="1" dirty="0">
              <a:solidFill>
                <a:srgbClr val="073C7D"/>
              </a:solidFill>
              <a:latin typeface="Calibri" pitchFamily="34" charset="0"/>
            </a:endParaRPr>
          </a:p>
        </p:txBody>
      </p:sp>
      <p:pic>
        <p:nvPicPr>
          <p:cNvPr id="21" name="Picture 8" descr="Kris_De_Boeck_web.jpg">
            <a:extLst>
              <a:ext uri="{FF2B5EF4-FFF2-40B4-BE49-F238E27FC236}">
                <a16:creationId xmlns:a16="http://schemas.microsoft.com/office/drawing/2014/main" xmlns="" id="{1AC2F69A-E30A-434F-A901-5A9162E94761}"/>
              </a:ext>
            </a:extLst>
          </p:cNvPr>
          <p:cNvPicPr>
            <a:picLocks noChangeAspect="1"/>
          </p:cNvPicPr>
          <p:nvPr/>
        </p:nvPicPr>
        <p:blipFill>
          <a:blip r:embed="rId3" cstate="print"/>
          <a:srcRect/>
          <a:stretch>
            <a:fillRect/>
          </a:stretch>
        </p:blipFill>
        <p:spPr bwMode="auto">
          <a:xfrm>
            <a:off x="2604726" y="903550"/>
            <a:ext cx="1285121" cy="1440000"/>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sp>
        <p:nvSpPr>
          <p:cNvPr id="25" name="TextBox 24">
            <a:extLst>
              <a:ext uri="{FF2B5EF4-FFF2-40B4-BE49-F238E27FC236}">
                <a16:creationId xmlns:a16="http://schemas.microsoft.com/office/drawing/2014/main" xmlns="" id="{B4256EB1-EBE4-4B64-8C2D-C4E874151E5E}"/>
              </a:ext>
            </a:extLst>
          </p:cNvPr>
          <p:cNvSpPr txBox="1"/>
          <p:nvPr/>
        </p:nvSpPr>
        <p:spPr>
          <a:xfrm>
            <a:off x="1547288" y="6253382"/>
            <a:ext cx="6932802" cy="246221"/>
          </a:xfrm>
          <a:prstGeom prst="rect">
            <a:avLst/>
          </a:prstGeom>
          <a:noFill/>
        </p:spPr>
        <p:txBody>
          <a:bodyPr wrap="square">
            <a:spAutoFit/>
          </a:bodyPr>
          <a:lstStyle/>
          <a:p>
            <a:pPr>
              <a:defRPr/>
            </a:pPr>
            <a:r>
              <a:rPr lang="en-US" sz="1000" dirty="0" err="1"/>
              <a:t>Silke</a:t>
            </a:r>
            <a:r>
              <a:rPr lang="en-US" sz="1000" dirty="0"/>
              <a:t> van </a:t>
            </a:r>
            <a:r>
              <a:rPr lang="en-US" sz="1000" dirty="0" err="1" smtClean="0"/>
              <a:t>Koningsbruggen</a:t>
            </a:r>
            <a:r>
              <a:rPr lang="en-US" sz="1000" dirty="0" smtClean="0"/>
              <a:t> (DE)</a:t>
            </a:r>
            <a:r>
              <a:rPr lang="en-GB" sz="1000" dirty="0" smtClean="0">
                <a:latin typeface="+mn-lt"/>
              </a:rPr>
              <a:t>	       Lutz </a:t>
            </a:r>
            <a:r>
              <a:rPr lang="en-GB" sz="1000" dirty="0" err="1">
                <a:latin typeface="+mn-lt"/>
              </a:rPr>
              <a:t>Naehrlich</a:t>
            </a:r>
            <a:r>
              <a:rPr lang="en-GB" sz="1000" dirty="0">
                <a:latin typeface="+mn-lt"/>
              </a:rPr>
              <a:t> (DE)                 </a:t>
            </a:r>
            <a:r>
              <a:rPr lang="en-GB" sz="1000" dirty="0" smtClean="0">
                <a:latin typeface="+mn-lt"/>
              </a:rPr>
              <a:t>           </a:t>
            </a:r>
            <a:r>
              <a:rPr lang="en-GB" sz="1000" dirty="0" err="1" smtClean="0">
                <a:latin typeface="+mn-lt"/>
              </a:rPr>
              <a:t>Pavel</a:t>
            </a:r>
            <a:r>
              <a:rPr lang="en-GB" sz="1000" dirty="0" smtClean="0">
                <a:latin typeface="+mn-lt"/>
              </a:rPr>
              <a:t> </a:t>
            </a:r>
            <a:r>
              <a:rPr lang="en-GB" sz="1000" dirty="0">
                <a:latin typeface="+mn-lt"/>
              </a:rPr>
              <a:t>Drevinek (CZ</a:t>
            </a:r>
            <a:r>
              <a:rPr lang="en-GB" sz="1000" dirty="0" smtClean="0">
                <a:latin typeface="+mn-lt"/>
              </a:rPr>
              <a:t>)		         Scott </a:t>
            </a:r>
            <a:r>
              <a:rPr lang="en-GB" sz="1000" dirty="0">
                <a:latin typeface="+mn-lt"/>
              </a:rPr>
              <a:t>Bell (AU)</a:t>
            </a:r>
          </a:p>
        </p:txBody>
      </p:sp>
      <p:pic>
        <p:nvPicPr>
          <p:cNvPr id="26" name="Picture 17">
            <a:extLst>
              <a:ext uri="{FF2B5EF4-FFF2-40B4-BE49-F238E27FC236}">
                <a16:creationId xmlns:a16="http://schemas.microsoft.com/office/drawing/2014/main" xmlns="" id="{E6F54644-3BE5-4CAA-A454-124B01ECE2FC}"/>
              </a:ext>
            </a:extLst>
          </p:cNvPr>
          <p:cNvPicPr>
            <a:picLocks noChangeAspect="1"/>
          </p:cNvPicPr>
          <p:nvPr/>
        </p:nvPicPr>
        <p:blipFill>
          <a:blip r:embed="rId4" cstate="print"/>
          <a:srcRect/>
          <a:stretch>
            <a:fillRect/>
          </a:stretch>
        </p:blipFill>
        <p:spPr bwMode="auto">
          <a:xfrm>
            <a:off x="7111942" y="4761722"/>
            <a:ext cx="1219018" cy="1404000"/>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30" name="Picture 2">
            <a:extLst>
              <a:ext uri="{FF2B5EF4-FFF2-40B4-BE49-F238E27FC236}">
                <a16:creationId xmlns:a16="http://schemas.microsoft.com/office/drawing/2014/main" xmlns="" id="{79BC7CF8-606D-409B-BC39-D0B982096F13}"/>
              </a:ext>
            </a:extLst>
          </p:cNvPr>
          <p:cNvPicPr>
            <a:picLocks noChangeAspect="1" noChangeArrowheads="1"/>
          </p:cNvPicPr>
          <p:nvPr/>
        </p:nvPicPr>
        <p:blipFill rotWithShape="1">
          <a:blip r:embed="rId5" cstate="print"/>
          <a:srcRect t="-1759" b="4371"/>
          <a:stretch/>
        </p:blipFill>
        <p:spPr bwMode="auto">
          <a:xfrm>
            <a:off x="5361907" y="4760789"/>
            <a:ext cx="1128432" cy="1405866"/>
          </a:xfrm>
          <a:prstGeom prst="rect">
            <a:avLst/>
          </a:prstGeom>
          <a:noFill/>
          <a:ln>
            <a:noFill/>
          </a:ln>
          <a:effectLst>
            <a:outerShdw blurRad="76200" dist="63500" dir="2700000" algn="tl" rotWithShape="0">
              <a:prstClr val="black">
                <a:alpha val="40000"/>
              </a:prstClr>
            </a:outerShdw>
          </a:effectLst>
        </p:spPr>
      </p:pic>
      <p:sp>
        <p:nvSpPr>
          <p:cNvPr id="32" name="TextBox 31">
            <a:extLst>
              <a:ext uri="{FF2B5EF4-FFF2-40B4-BE49-F238E27FC236}">
                <a16:creationId xmlns:a16="http://schemas.microsoft.com/office/drawing/2014/main" xmlns="" id="{B3C08237-C531-4F04-9473-F267C860771D}"/>
              </a:ext>
            </a:extLst>
          </p:cNvPr>
          <p:cNvSpPr txBox="1"/>
          <p:nvPr/>
        </p:nvSpPr>
        <p:spPr>
          <a:xfrm>
            <a:off x="546527" y="4403058"/>
            <a:ext cx="9167662" cy="246221"/>
          </a:xfrm>
          <a:prstGeom prst="rect">
            <a:avLst/>
          </a:prstGeom>
          <a:noFill/>
        </p:spPr>
        <p:txBody>
          <a:bodyPr wrap="square">
            <a:spAutoFit/>
          </a:bodyPr>
          <a:lstStyle/>
          <a:p>
            <a:pPr>
              <a:defRPr/>
            </a:pPr>
            <a:r>
              <a:rPr lang="en-GB" sz="1000" dirty="0">
                <a:latin typeface="Arial" panose="020B0604020202020204" pitchFamily="34" charset="0"/>
              </a:rPr>
              <a:t>Harm Tiddens (NL)  </a:t>
            </a:r>
            <a:r>
              <a:rPr lang="en-GB" sz="1000" dirty="0" smtClean="0">
                <a:latin typeface="Arial" panose="020B0604020202020204" pitchFamily="34" charset="0"/>
              </a:rPr>
              <a:t> 	       </a:t>
            </a:r>
            <a:r>
              <a:rPr lang="en-GB" sz="1000" dirty="0" smtClean="0">
                <a:latin typeface="+mn-lt"/>
              </a:rPr>
              <a:t>Margarida </a:t>
            </a:r>
            <a:r>
              <a:rPr lang="en-GB" sz="1000" dirty="0">
                <a:latin typeface="+mn-lt"/>
              </a:rPr>
              <a:t>Amaral (PT)      </a:t>
            </a:r>
            <a:r>
              <a:rPr lang="en-GB" sz="1000" dirty="0" smtClean="0">
                <a:latin typeface="+mn-lt"/>
              </a:rPr>
              <a:t>               Marcus </a:t>
            </a:r>
            <a:r>
              <a:rPr lang="en-GB" sz="1000" dirty="0">
                <a:latin typeface="+mn-lt"/>
              </a:rPr>
              <a:t>Mall (DE)      </a:t>
            </a:r>
            <a:r>
              <a:rPr lang="en-GB" sz="1000" dirty="0" smtClean="0">
                <a:latin typeface="+mn-lt"/>
              </a:rPr>
              <a:t>  	        Daniel </a:t>
            </a:r>
            <a:r>
              <a:rPr lang="en-GB" sz="1000" dirty="0">
                <a:latin typeface="+mn-lt"/>
              </a:rPr>
              <a:t>Peckham (UK)</a:t>
            </a:r>
            <a:r>
              <a:rPr lang="en-GB" sz="1000" dirty="0">
                <a:latin typeface="Arial" panose="020B0604020202020204" pitchFamily="34" charset="0"/>
              </a:rPr>
              <a:t>    </a:t>
            </a:r>
            <a:r>
              <a:rPr lang="en-GB" sz="1000" dirty="0" smtClean="0">
                <a:latin typeface="Arial" panose="020B0604020202020204" pitchFamily="34" charset="0"/>
              </a:rPr>
              <a:t>         </a:t>
            </a:r>
            <a:r>
              <a:rPr lang="en-GB" sz="1000" dirty="0" smtClean="0">
                <a:latin typeface="+mn-lt"/>
              </a:rPr>
              <a:t> </a:t>
            </a:r>
            <a:r>
              <a:rPr lang="en-GB" sz="1000" dirty="0">
                <a:latin typeface="+mn-lt"/>
              </a:rPr>
              <a:t>Isabelle </a:t>
            </a:r>
            <a:r>
              <a:rPr lang="en-GB" sz="1000" dirty="0" err="1">
                <a:latin typeface="+mn-lt"/>
              </a:rPr>
              <a:t>Sermet</a:t>
            </a:r>
            <a:r>
              <a:rPr lang="en-GB" sz="1000" dirty="0">
                <a:latin typeface="+mn-lt"/>
              </a:rPr>
              <a:t> (FR)    </a:t>
            </a:r>
            <a:r>
              <a:rPr lang="en-GB" sz="1000" dirty="0">
                <a:latin typeface="Arial" panose="020B0604020202020204" pitchFamily="34" charset="0"/>
              </a:rPr>
              <a:t> </a:t>
            </a:r>
            <a:r>
              <a:rPr lang="en-GB" sz="1000" dirty="0" smtClean="0">
                <a:latin typeface="Arial" panose="020B0604020202020204" pitchFamily="34" charset="0"/>
              </a:rPr>
              <a:t>          </a:t>
            </a:r>
            <a:r>
              <a:rPr lang="en-GB" sz="1000" dirty="0" smtClean="0">
                <a:latin typeface="+mn-lt"/>
              </a:rPr>
              <a:t>Kevin </a:t>
            </a:r>
            <a:r>
              <a:rPr lang="en-GB" sz="1000" dirty="0">
                <a:latin typeface="+mn-lt"/>
              </a:rPr>
              <a:t>Southern (UK</a:t>
            </a:r>
            <a:r>
              <a:rPr lang="en-GB" sz="1000" dirty="0" smtClean="0">
                <a:latin typeface="+mn-lt"/>
              </a:rPr>
              <a:t>)</a:t>
            </a:r>
            <a:endParaRPr lang="en-GB" sz="1000" dirty="0">
              <a:latin typeface="+mn-lt"/>
            </a:endParaRPr>
          </a:p>
        </p:txBody>
      </p:sp>
      <p:pic>
        <p:nvPicPr>
          <p:cNvPr id="34" name="Picture 14" descr="Isabelle_Fajac.jpg">
            <a:extLst>
              <a:ext uri="{FF2B5EF4-FFF2-40B4-BE49-F238E27FC236}">
                <a16:creationId xmlns:a16="http://schemas.microsoft.com/office/drawing/2014/main" xmlns="" id="{F927DD59-27FD-4586-B18F-8DABEE9584B7}"/>
              </a:ext>
            </a:extLst>
          </p:cNvPr>
          <p:cNvPicPr>
            <a:picLocks noChangeAspect="1"/>
          </p:cNvPicPr>
          <p:nvPr/>
        </p:nvPicPr>
        <p:blipFill>
          <a:blip r:embed="rId6" cstate="print"/>
          <a:srcRect/>
          <a:stretch>
            <a:fillRect/>
          </a:stretch>
        </p:blipFill>
        <p:spPr bwMode="auto">
          <a:xfrm>
            <a:off x="5418727" y="903309"/>
            <a:ext cx="1332002" cy="1440482"/>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35" name="Picture 7">
            <a:extLst>
              <a:ext uri="{FF2B5EF4-FFF2-40B4-BE49-F238E27FC236}">
                <a16:creationId xmlns:a16="http://schemas.microsoft.com/office/drawing/2014/main" xmlns="" id="{A061D26E-CD0A-454A-9191-4CC150ED211D}"/>
              </a:ext>
            </a:extLst>
          </p:cNvPr>
          <p:cNvPicPr>
            <a:picLocks noChangeAspect="1"/>
          </p:cNvPicPr>
          <p:nvPr/>
        </p:nvPicPr>
        <p:blipFill>
          <a:blip r:embed="rId7" cstate="print"/>
          <a:srcRect/>
          <a:stretch>
            <a:fillRect/>
          </a:stretch>
        </p:blipFill>
        <p:spPr bwMode="auto">
          <a:xfrm>
            <a:off x="3833912" y="2846254"/>
            <a:ext cx="1185869" cy="1459047"/>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37" name="Picture 36">
            <a:extLst>
              <a:ext uri="{FF2B5EF4-FFF2-40B4-BE49-F238E27FC236}">
                <a16:creationId xmlns:a16="http://schemas.microsoft.com/office/drawing/2014/main" xmlns="" id="{1C111A63-0458-4D84-9567-1EF10E032039}"/>
              </a:ext>
            </a:extLst>
          </p:cNvPr>
          <p:cNvPicPr>
            <a:picLocks noChangeAspect="1" noChangeArrowheads="1"/>
          </p:cNvPicPr>
          <p:nvPr/>
        </p:nvPicPr>
        <p:blipFill>
          <a:blip r:embed="rId8" cstate="print"/>
          <a:srcRect/>
          <a:stretch>
            <a:fillRect/>
          </a:stretch>
        </p:blipFill>
        <p:spPr bwMode="auto">
          <a:xfrm>
            <a:off x="5418733" y="2836697"/>
            <a:ext cx="1099541" cy="1468604"/>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38" name="Picture 15">
            <a:extLst>
              <a:ext uri="{FF2B5EF4-FFF2-40B4-BE49-F238E27FC236}">
                <a16:creationId xmlns:a16="http://schemas.microsoft.com/office/drawing/2014/main" xmlns="" id="{4B7A5868-BD04-482A-858F-9C2D05774CB3}"/>
              </a:ext>
            </a:extLst>
          </p:cNvPr>
          <p:cNvPicPr>
            <a:picLocks noChangeAspect="1" noChangeArrowheads="1"/>
          </p:cNvPicPr>
          <p:nvPr/>
        </p:nvPicPr>
        <p:blipFill>
          <a:blip r:embed="rId9" cstate="print"/>
          <a:srcRect/>
          <a:stretch>
            <a:fillRect/>
          </a:stretch>
        </p:blipFill>
        <p:spPr bwMode="auto">
          <a:xfrm>
            <a:off x="591421" y="2836697"/>
            <a:ext cx="1141304" cy="1512168"/>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23" name="Picture 2" descr="DSC04658">
            <a:extLst>
              <a:ext uri="{FF2B5EF4-FFF2-40B4-BE49-F238E27FC236}">
                <a16:creationId xmlns:a16="http://schemas.microsoft.com/office/drawing/2014/main" xmlns="" id="{457C7E29-78D3-45B5-8136-D92E60F02A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7226" y="2836697"/>
            <a:ext cx="1163914" cy="1475741"/>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a:extLst>
            <a:ext uri="{909E8E84-426E-40dd-AFC4-6F175D3DCCD1}">
              <a14:hiddenFill xmlns:a14="http://schemas.microsoft.com/office/drawing/2010/main">
                <a:solidFill>
                  <a:srgbClr val="FFFFFF"/>
                </a:solidFill>
              </a14:hiddenFill>
            </a:ext>
          </a:extLst>
        </p:spPr>
      </p:pic>
      <p:sp>
        <p:nvSpPr>
          <p:cNvPr id="12305" name="TextBox 1"/>
          <p:cNvSpPr txBox="1">
            <a:spLocks noChangeArrowheads="1"/>
          </p:cNvSpPr>
          <p:nvPr/>
        </p:nvSpPr>
        <p:spPr bwMode="auto">
          <a:xfrm>
            <a:off x="5515828" y="2329615"/>
            <a:ext cx="1136775" cy="461665"/>
          </a:xfrm>
          <a:prstGeom prst="rect">
            <a:avLst/>
          </a:prstGeom>
          <a:noFill/>
          <a:ln w="9525">
            <a:noFill/>
            <a:miter lim="800000"/>
            <a:headEnd/>
            <a:tailEnd/>
          </a:ln>
        </p:spPr>
        <p:txBody>
          <a:bodyPr wrap="none">
            <a:spAutoFit/>
          </a:bodyPr>
          <a:lstStyle/>
          <a:p>
            <a:pPr algn="ctr"/>
            <a:r>
              <a:rPr lang="en-GB" altLang="nl-BE" sz="1200" b="1" dirty="0">
                <a:solidFill>
                  <a:srgbClr val="073C7D"/>
                </a:solidFill>
                <a:latin typeface="Calibri" pitchFamily="34" charset="0"/>
              </a:rPr>
              <a:t>Isabelle Fajac</a:t>
            </a:r>
            <a:br>
              <a:rPr lang="en-GB" altLang="nl-BE" sz="1200" b="1" dirty="0">
                <a:solidFill>
                  <a:srgbClr val="073C7D"/>
                </a:solidFill>
                <a:latin typeface="Calibri" pitchFamily="34" charset="0"/>
              </a:rPr>
            </a:br>
            <a:r>
              <a:rPr lang="en-GB" altLang="nl-BE" sz="1200" b="1" dirty="0">
                <a:solidFill>
                  <a:srgbClr val="073C7D"/>
                </a:solidFill>
                <a:latin typeface="Calibri" pitchFamily="34" charset="0"/>
              </a:rPr>
              <a:t>President Elect</a:t>
            </a:r>
          </a:p>
        </p:txBody>
      </p:sp>
      <p:pic>
        <p:nvPicPr>
          <p:cNvPr id="12309" name="Afbeelding 23">
            <a:extLst>
              <a:ext uri="{FF2B5EF4-FFF2-40B4-BE49-F238E27FC236}">
                <a16:creationId xmlns:a16="http://schemas.microsoft.com/office/drawing/2014/main" xmlns="" id="{711CEE38-455D-46CE-BA12-7DAC7BA6A8D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1677" y="2878425"/>
            <a:ext cx="1303283" cy="1467399"/>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wearing a suit and tie smiling at the camera&#10;&#10;Description generated with very high confidence">
            <a:extLst>
              <a:ext uri="{FF2B5EF4-FFF2-40B4-BE49-F238E27FC236}">
                <a16:creationId xmlns:a16="http://schemas.microsoft.com/office/drawing/2014/main" xmlns="" id="{16052BA5-451E-4F03-B8D3-98B12391F3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6608" y="4776818"/>
            <a:ext cx="1143695" cy="1373808"/>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9" name="Picture 8" descr="A person wearing a suit and tie&#10;&#10;Description generated with very high confidence">
            <a:extLst>
              <a:ext uri="{FF2B5EF4-FFF2-40B4-BE49-F238E27FC236}">
                <a16:creationId xmlns:a16="http://schemas.microsoft.com/office/drawing/2014/main" xmlns="" id="{B07F15F4-2107-428C-88D1-01C6696B91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090" y="2836697"/>
            <a:ext cx="1110023" cy="1475741"/>
          </a:xfrm>
          <a:prstGeom prst="rect">
            <a:avLst/>
          </a:prstGeom>
          <a:ln>
            <a:noFill/>
          </a:ln>
          <a:effectLst>
            <a:outerShdw blurRad="76200" dist="63500" dir="2700000" algn="ctr">
              <a:srgbClr val="000000">
                <a:alpha val="40000"/>
              </a:srgbClr>
            </a:outerShdw>
          </a:effectLst>
          <a:scene3d>
            <a:camera prst="orthographicFront">
              <a:rot lat="0" lon="0" rev="0"/>
            </a:camera>
            <a:lightRig rig="contrasting" dir="t">
              <a:rot lat="0" lon="0" rev="1500000"/>
            </a:lightRig>
          </a:scene3d>
          <a:sp3d prstMaterial="metal"/>
        </p:spPr>
      </p:pic>
      <p:pic>
        <p:nvPicPr>
          <p:cNvPr id="19" name="Picture 6"/>
          <p:cNvPicPr>
            <a:picLocks noChangeAspect="1"/>
          </p:cNvPicPr>
          <p:nvPr/>
        </p:nvPicPr>
        <p:blipFill rotWithShape="1">
          <a:blip r:embed="rId14" cstate="email">
            <a:extLst>
              <a:ext uri="{28A0092B-C50C-407E-A947-70E740481C1C}">
                <a14:useLocalDpi xmlns:a14="http://schemas.microsoft.com/office/drawing/2010/main"/>
              </a:ext>
            </a:extLst>
          </a:blip>
          <a:srcRect t="-976" b="4104"/>
          <a:stretch/>
        </p:blipFill>
        <p:spPr>
          <a:xfrm>
            <a:off x="1732725" y="4779722"/>
            <a:ext cx="1210426" cy="1368000"/>
          </a:xfrm>
          <a:prstGeom prst="rect">
            <a:avLst/>
          </a:prstGeom>
          <a:effectLst>
            <a:outerShdw blurRad="76200" dist="50800" dir="2700000" algn="tl" rotWithShape="0">
              <a:srgbClr val="000000">
                <a:alpha val="40000"/>
              </a:srgbClr>
            </a:outerShdw>
          </a:effectLst>
        </p:spPr>
      </p:pic>
    </p:spTree>
    <p:extLst>
      <p:ext uri="{BB962C8B-B14F-4D97-AF65-F5344CB8AC3E}">
        <p14:creationId xmlns:p14="http://schemas.microsoft.com/office/powerpoint/2010/main" val="18158417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xmlns="" id="{9CA646F4-AE4F-4145-ADF9-AEEAFBBDC57C}"/>
              </a:ext>
            </a:extLst>
          </p:cNvPr>
          <p:cNvSpPr txBox="1">
            <a:spLocks noChangeArrowheads="1"/>
          </p:cNvSpPr>
          <p:nvPr/>
        </p:nvSpPr>
        <p:spPr bwMode="auto">
          <a:xfrm>
            <a:off x="1874947" y="9022"/>
            <a:ext cx="4941690" cy="646331"/>
          </a:xfrm>
          <a:prstGeom prst="rect">
            <a:avLst/>
          </a:prstGeom>
          <a:noFill/>
          <a:ln w="9525">
            <a:noFill/>
            <a:miter lim="800000"/>
            <a:headEnd/>
            <a:tailEnd/>
          </a:ln>
        </p:spPr>
        <p:txBody>
          <a:bodyPr>
            <a:spAutoFit/>
          </a:bodyPr>
          <a:lstStyle/>
          <a:p>
            <a:pPr algn="ctr">
              <a:defRPr/>
            </a:pPr>
            <a:r>
              <a:rPr lang="da-DK" sz="3600" b="1" cap="all" dirty="0">
                <a:solidFill>
                  <a:srgbClr val="FAAC31"/>
                </a:solidFill>
                <a:latin typeface="+mj-lt"/>
                <a:ea typeface="+mj-ea"/>
                <a:cs typeface="+mj-cs"/>
              </a:rPr>
              <a:t>ECFS </a:t>
            </a:r>
            <a:r>
              <a:rPr lang="da-DK" sz="3600" b="1" dirty="0" err="1">
                <a:solidFill>
                  <a:srgbClr val="FAAC31"/>
                </a:solidFill>
                <a:latin typeface="+mj-lt"/>
                <a:ea typeface="+mj-ea"/>
                <a:cs typeface="+mj-cs"/>
              </a:rPr>
              <a:t>S</a:t>
            </a:r>
            <a:r>
              <a:rPr lang="da-DK" sz="3600" b="1" dirty="0" err="1" smtClean="0">
                <a:solidFill>
                  <a:srgbClr val="FAAC31"/>
                </a:solidFill>
                <a:latin typeface="+mj-lt"/>
                <a:ea typeface="+mj-ea"/>
                <a:cs typeface="+mj-cs"/>
              </a:rPr>
              <a:t>tructure</a:t>
            </a:r>
            <a:endParaRPr lang="da-DK" sz="3600" b="1" dirty="0">
              <a:solidFill>
                <a:srgbClr val="FAAC31"/>
              </a:solidFill>
              <a:latin typeface="+mj-lt"/>
              <a:ea typeface="+mj-ea"/>
              <a:cs typeface="+mj-cs"/>
            </a:endParaRPr>
          </a:p>
        </p:txBody>
      </p:sp>
      <p:sp>
        <p:nvSpPr>
          <p:cNvPr id="40" name="Freeform 39">
            <a:extLst>
              <a:ext uri="{FF2B5EF4-FFF2-40B4-BE49-F238E27FC236}">
                <a16:creationId xmlns:a16="http://schemas.microsoft.com/office/drawing/2014/main" xmlns="" id="{093565C1-E42F-4A47-9FB3-77DD94B17BE1}"/>
              </a:ext>
            </a:extLst>
          </p:cNvPr>
          <p:cNvSpPr/>
          <p:nvPr/>
        </p:nvSpPr>
        <p:spPr bwMode="auto">
          <a:xfrm>
            <a:off x="1506170" y="1406213"/>
            <a:ext cx="3482778" cy="864000"/>
          </a:xfrm>
          <a:custGeom>
            <a:avLst/>
            <a:gdLst>
              <a:gd name="connsiteX0" fmla="*/ 0 w 1562579"/>
              <a:gd name="connsiteY0" fmla="*/ 0 h 760134"/>
              <a:gd name="connsiteX1" fmla="*/ 1562579 w 1562579"/>
              <a:gd name="connsiteY1" fmla="*/ 0 h 760134"/>
              <a:gd name="connsiteX2" fmla="*/ 1562579 w 1562579"/>
              <a:gd name="connsiteY2" fmla="*/ 760134 h 760134"/>
              <a:gd name="connsiteX3" fmla="*/ 0 w 1562579"/>
              <a:gd name="connsiteY3" fmla="*/ 760134 h 760134"/>
              <a:gd name="connsiteX4" fmla="*/ 0 w 1562579"/>
              <a:gd name="connsiteY4" fmla="*/ 0 h 760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579" h="760134">
                <a:moveTo>
                  <a:pt x="0" y="0"/>
                </a:moveTo>
                <a:lnTo>
                  <a:pt x="1562579" y="0"/>
                </a:lnTo>
                <a:lnTo>
                  <a:pt x="1562579" y="760134"/>
                </a:lnTo>
                <a:lnTo>
                  <a:pt x="0" y="760134"/>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22860" tIns="22860" rIns="22860" bIns="22860" spcCol="1270" anchor="ctr"/>
          <a:lstStyle/>
          <a:p>
            <a:pPr algn="ctr" defTabSz="1600200">
              <a:lnSpc>
                <a:spcPct val="90000"/>
              </a:lnSpc>
              <a:spcAft>
                <a:spcPct val="35000"/>
              </a:spcAft>
              <a:defRPr/>
            </a:pPr>
            <a:r>
              <a:rPr lang="da-DK" sz="2000" b="1" dirty="0" err="1" smtClean="0">
                <a:solidFill>
                  <a:srgbClr val="073C7D"/>
                </a:solidFill>
                <a:latin typeface="+mj-lt"/>
              </a:rPr>
              <a:t>Annual</a:t>
            </a:r>
            <a:r>
              <a:rPr lang="da-DK" sz="2000" b="1" dirty="0" smtClean="0">
                <a:solidFill>
                  <a:srgbClr val="073C7D"/>
                </a:solidFill>
                <a:latin typeface="+mj-lt"/>
              </a:rPr>
              <a:t> General Meeting</a:t>
            </a:r>
            <a:endParaRPr lang="en-US" sz="2000" b="1" dirty="0">
              <a:solidFill>
                <a:srgbClr val="073C7D"/>
              </a:solidFill>
              <a:latin typeface="+mj-lt"/>
            </a:endParaRPr>
          </a:p>
        </p:txBody>
      </p:sp>
      <p:sp>
        <p:nvSpPr>
          <p:cNvPr id="41" name="Freeform 40">
            <a:extLst>
              <a:ext uri="{FF2B5EF4-FFF2-40B4-BE49-F238E27FC236}">
                <a16:creationId xmlns:a16="http://schemas.microsoft.com/office/drawing/2014/main" xmlns="" id="{D9A1E2D0-2EDA-4310-8D4A-8D0D8DC64145}"/>
              </a:ext>
            </a:extLst>
          </p:cNvPr>
          <p:cNvSpPr/>
          <p:nvPr/>
        </p:nvSpPr>
        <p:spPr bwMode="auto">
          <a:xfrm>
            <a:off x="721011" y="3030966"/>
            <a:ext cx="1829147" cy="858374"/>
          </a:xfrm>
          <a:custGeom>
            <a:avLst/>
            <a:gdLst>
              <a:gd name="connsiteX0" fmla="*/ 0 w 1625913"/>
              <a:gd name="connsiteY0" fmla="*/ 0 h 731037"/>
              <a:gd name="connsiteX1" fmla="*/ 1625913 w 1625913"/>
              <a:gd name="connsiteY1" fmla="*/ 0 h 731037"/>
              <a:gd name="connsiteX2" fmla="*/ 1625913 w 1625913"/>
              <a:gd name="connsiteY2" fmla="*/ 731037 h 731037"/>
              <a:gd name="connsiteX3" fmla="*/ 0 w 1625913"/>
              <a:gd name="connsiteY3" fmla="*/ 731037 h 731037"/>
              <a:gd name="connsiteX4" fmla="*/ 0 w 1625913"/>
              <a:gd name="connsiteY4" fmla="*/ 0 h 73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913" h="731037">
                <a:moveTo>
                  <a:pt x="0" y="0"/>
                </a:moveTo>
                <a:lnTo>
                  <a:pt x="1625913" y="0"/>
                </a:lnTo>
                <a:lnTo>
                  <a:pt x="1625913" y="731037"/>
                </a:lnTo>
                <a:lnTo>
                  <a:pt x="0" y="731037"/>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13970" tIns="13970" rIns="13970" bIns="13970" spcCol="1270" anchor="ctr"/>
          <a:lstStyle/>
          <a:p>
            <a:pPr algn="ctr" defTabSz="977900">
              <a:lnSpc>
                <a:spcPct val="90000"/>
              </a:lnSpc>
              <a:spcAft>
                <a:spcPts val="0"/>
              </a:spcAft>
              <a:defRPr/>
            </a:pPr>
            <a:r>
              <a:rPr lang="da-DK" b="1" dirty="0">
                <a:solidFill>
                  <a:srgbClr val="073C7D"/>
                </a:solidFill>
                <a:latin typeface="+mj-lt"/>
              </a:rPr>
              <a:t>ECFS</a:t>
            </a:r>
          </a:p>
          <a:p>
            <a:pPr algn="ctr" defTabSz="977900">
              <a:lnSpc>
                <a:spcPct val="90000"/>
              </a:lnSpc>
              <a:spcAft>
                <a:spcPct val="35000"/>
              </a:spcAft>
              <a:defRPr/>
            </a:pPr>
            <a:r>
              <a:rPr lang="da-DK" b="1" dirty="0">
                <a:solidFill>
                  <a:srgbClr val="073C7D"/>
                </a:solidFill>
                <a:latin typeface="+mj-lt"/>
              </a:rPr>
              <a:t>Board</a:t>
            </a:r>
            <a:endParaRPr lang="en-US" b="1" dirty="0">
              <a:solidFill>
                <a:srgbClr val="073C7D"/>
              </a:solidFill>
              <a:latin typeface="+mj-lt"/>
            </a:endParaRPr>
          </a:p>
        </p:txBody>
      </p:sp>
      <p:sp>
        <p:nvSpPr>
          <p:cNvPr id="42" name="Freeform 41">
            <a:extLst>
              <a:ext uri="{FF2B5EF4-FFF2-40B4-BE49-F238E27FC236}">
                <a16:creationId xmlns:a16="http://schemas.microsoft.com/office/drawing/2014/main" xmlns="" id="{90378548-29A3-4BC1-82F0-2842AC11CB88}"/>
              </a:ext>
            </a:extLst>
          </p:cNvPr>
          <p:cNvSpPr/>
          <p:nvPr/>
        </p:nvSpPr>
        <p:spPr bwMode="auto">
          <a:xfrm>
            <a:off x="1874947" y="4523227"/>
            <a:ext cx="1382711" cy="1687813"/>
          </a:xfrm>
          <a:custGeom>
            <a:avLst/>
            <a:gdLst>
              <a:gd name="connsiteX0" fmla="*/ 0 w 1282952"/>
              <a:gd name="connsiteY0" fmla="*/ 0 h 3315058"/>
              <a:gd name="connsiteX1" fmla="*/ 1282952 w 1282952"/>
              <a:gd name="connsiteY1" fmla="*/ 0 h 3315058"/>
              <a:gd name="connsiteX2" fmla="*/ 1282952 w 1282952"/>
              <a:gd name="connsiteY2" fmla="*/ 3315058 h 3315058"/>
              <a:gd name="connsiteX3" fmla="*/ 0 w 1282952"/>
              <a:gd name="connsiteY3" fmla="*/ 3315058 h 3315058"/>
              <a:gd name="connsiteX4" fmla="*/ 0 w 1282952"/>
              <a:gd name="connsiteY4" fmla="*/ 0 h 33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952" h="3315058">
                <a:moveTo>
                  <a:pt x="0" y="0"/>
                </a:moveTo>
                <a:lnTo>
                  <a:pt x="1282952" y="0"/>
                </a:lnTo>
                <a:lnTo>
                  <a:pt x="1282952" y="3315058"/>
                </a:lnTo>
                <a:lnTo>
                  <a:pt x="0" y="3315058"/>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0160" tIns="10160" rIns="10160" bIns="10160"/>
          <a:lstStyle>
            <a:lvl1pPr defTabSz="844550">
              <a:defRPr>
                <a:solidFill>
                  <a:schemeClr val="tx1"/>
                </a:solidFill>
                <a:latin typeface="Arial" panose="020B0604020202020204" pitchFamily="34" charset="0"/>
              </a:defRPr>
            </a:lvl1pPr>
            <a:lvl2pPr marL="742950" indent="-285750" defTabSz="844550">
              <a:defRPr>
                <a:solidFill>
                  <a:schemeClr val="tx1"/>
                </a:solidFill>
                <a:latin typeface="Arial" panose="020B0604020202020204" pitchFamily="34" charset="0"/>
              </a:defRPr>
            </a:lvl2pPr>
            <a:lvl3pPr marL="1143000" indent="-228600" defTabSz="844550">
              <a:defRPr>
                <a:solidFill>
                  <a:schemeClr val="tx1"/>
                </a:solidFill>
                <a:latin typeface="Arial" panose="020B0604020202020204" pitchFamily="34" charset="0"/>
              </a:defRPr>
            </a:lvl3pPr>
            <a:lvl4pPr marL="1600200" indent="-228600" defTabSz="844550">
              <a:defRPr>
                <a:solidFill>
                  <a:schemeClr val="tx1"/>
                </a:solidFill>
                <a:latin typeface="Arial" panose="020B0604020202020204" pitchFamily="34" charset="0"/>
              </a:defRPr>
            </a:lvl4pPr>
            <a:lvl5pPr marL="2057400" indent="-228600" defTabSz="844550">
              <a:defRPr>
                <a:solidFill>
                  <a:schemeClr val="tx1"/>
                </a:solidFill>
                <a:latin typeface="Arial" panose="020B0604020202020204" pitchFamily="34" charset="0"/>
              </a:defRPr>
            </a:lvl5pPr>
            <a:lvl6pPr marL="2514600" indent="-228600" defTabSz="844550" eaLnBrk="0" fontAlgn="base" hangingPunct="0">
              <a:spcBef>
                <a:spcPct val="0"/>
              </a:spcBef>
              <a:spcAft>
                <a:spcPct val="0"/>
              </a:spcAft>
              <a:defRPr>
                <a:solidFill>
                  <a:schemeClr val="tx1"/>
                </a:solidFill>
                <a:latin typeface="Arial" panose="020B0604020202020204" pitchFamily="34" charset="0"/>
              </a:defRPr>
            </a:lvl6pPr>
            <a:lvl7pPr marL="2971800" indent="-228600" defTabSz="844550" eaLnBrk="0" fontAlgn="base" hangingPunct="0">
              <a:spcBef>
                <a:spcPct val="0"/>
              </a:spcBef>
              <a:spcAft>
                <a:spcPct val="0"/>
              </a:spcAft>
              <a:defRPr>
                <a:solidFill>
                  <a:schemeClr val="tx1"/>
                </a:solidFill>
                <a:latin typeface="Arial" panose="020B0604020202020204" pitchFamily="34" charset="0"/>
              </a:defRPr>
            </a:lvl7pPr>
            <a:lvl8pPr marL="3429000" indent="-228600" defTabSz="844550" eaLnBrk="0" fontAlgn="base" hangingPunct="0">
              <a:spcBef>
                <a:spcPct val="0"/>
              </a:spcBef>
              <a:spcAft>
                <a:spcPct val="0"/>
              </a:spcAft>
              <a:defRPr>
                <a:solidFill>
                  <a:schemeClr val="tx1"/>
                </a:solidFill>
                <a:latin typeface="Arial" panose="020B0604020202020204" pitchFamily="34" charset="0"/>
              </a:defRPr>
            </a:lvl8pPr>
            <a:lvl9pPr marL="3886200" indent="-228600" defTabSz="84455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Aft>
                <a:spcPts val="500"/>
              </a:spcAft>
              <a:defRPr/>
            </a:pPr>
            <a:r>
              <a:rPr lang="da-DK" altLang="en-US" sz="1600" b="1" dirty="0" err="1" smtClean="0">
                <a:solidFill>
                  <a:srgbClr val="073C7D"/>
                </a:solidFill>
                <a:latin typeface="+mj-lt"/>
              </a:rPr>
              <a:t>Clinical</a:t>
            </a:r>
            <a:r>
              <a:rPr lang="da-DK" altLang="en-US" sz="1600" b="1" dirty="0" smtClean="0">
                <a:solidFill>
                  <a:srgbClr val="073C7D"/>
                </a:solidFill>
                <a:latin typeface="+mj-lt"/>
              </a:rPr>
              <a:t> </a:t>
            </a:r>
            <a:r>
              <a:rPr lang="da-DK" altLang="en-US" sz="1600" b="1" dirty="0">
                <a:solidFill>
                  <a:srgbClr val="073C7D"/>
                </a:solidFill>
                <a:latin typeface="+mj-lt"/>
              </a:rPr>
              <a:t>Trials </a:t>
            </a:r>
            <a:r>
              <a:rPr lang="da-DK" altLang="en-US" sz="1600" b="1" dirty="0" smtClean="0">
                <a:solidFill>
                  <a:srgbClr val="073C7D"/>
                </a:solidFill>
                <a:latin typeface="+mj-lt"/>
              </a:rPr>
              <a:t>Network</a:t>
            </a:r>
          </a:p>
          <a:p>
            <a:pPr algn="ctr">
              <a:lnSpc>
                <a:spcPct val="90000"/>
              </a:lnSpc>
              <a:spcAft>
                <a:spcPts val="500"/>
              </a:spcAft>
              <a:defRPr/>
            </a:pPr>
            <a:endParaRPr lang="da-DK" altLang="en-US" sz="1600" b="1" dirty="0">
              <a:solidFill>
                <a:srgbClr val="073C7D"/>
              </a:solidFill>
              <a:latin typeface="+mj-lt"/>
            </a:endParaRPr>
          </a:p>
          <a:p>
            <a:pPr algn="ctr">
              <a:lnSpc>
                <a:spcPct val="90000"/>
              </a:lnSpc>
              <a:spcAft>
                <a:spcPts val="500"/>
              </a:spcAft>
              <a:defRPr/>
            </a:pPr>
            <a:r>
              <a:rPr lang="en-US" sz="1400" dirty="0" err="1">
                <a:solidFill>
                  <a:srgbClr val="073C7D"/>
                </a:solidFill>
                <a:latin typeface="+mj-lt"/>
              </a:rPr>
              <a:t>Silke</a:t>
            </a:r>
            <a:r>
              <a:rPr lang="en-US" sz="1400" dirty="0">
                <a:solidFill>
                  <a:srgbClr val="073C7D"/>
                </a:solidFill>
                <a:latin typeface="+mj-lt"/>
              </a:rPr>
              <a:t> van </a:t>
            </a:r>
            <a:r>
              <a:rPr lang="en-US" sz="1400" dirty="0" err="1">
                <a:solidFill>
                  <a:srgbClr val="073C7D"/>
                </a:solidFill>
                <a:latin typeface="+mj-lt"/>
              </a:rPr>
              <a:t>Koningsbruggen</a:t>
            </a:r>
            <a:r>
              <a:rPr lang="en-US" sz="1400" dirty="0">
                <a:solidFill>
                  <a:srgbClr val="073C7D"/>
                </a:solidFill>
                <a:latin typeface="+mj-lt"/>
              </a:rPr>
              <a:t> (DE</a:t>
            </a:r>
            <a:r>
              <a:rPr lang="en-US" sz="1400" dirty="0" smtClean="0">
                <a:solidFill>
                  <a:srgbClr val="073C7D"/>
                </a:solidFill>
                <a:latin typeface="+mj-lt"/>
              </a:rPr>
              <a:t>)</a:t>
            </a:r>
          </a:p>
          <a:p>
            <a:pPr algn="ctr">
              <a:lnSpc>
                <a:spcPct val="90000"/>
              </a:lnSpc>
              <a:spcAft>
                <a:spcPts val="500"/>
              </a:spcAft>
              <a:defRPr/>
            </a:pPr>
            <a:r>
              <a:rPr lang="da-DK" altLang="en-US" sz="1400" dirty="0" smtClean="0">
                <a:solidFill>
                  <a:srgbClr val="073C7D"/>
                </a:solidFill>
                <a:latin typeface="+mj-lt"/>
              </a:rPr>
              <a:t>CTN </a:t>
            </a:r>
            <a:r>
              <a:rPr lang="da-DK" altLang="en-US" sz="1400" dirty="0">
                <a:solidFill>
                  <a:srgbClr val="073C7D"/>
                </a:solidFill>
                <a:latin typeface="+mj-lt"/>
              </a:rPr>
              <a:t>Director</a:t>
            </a: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r>
              <a:rPr lang="da-DK" altLang="en-US" sz="1400" dirty="0">
                <a:solidFill>
                  <a:srgbClr val="073C7D"/>
                </a:solidFill>
                <a:latin typeface="+mj-lt"/>
              </a:rPr>
              <a:t> </a:t>
            </a:r>
            <a:endParaRPr lang="en-US" altLang="en-US" sz="1400" dirty="0">
              <a:solidFill>
                <a:srgbClr val="073C7D"/>
              </a:solidFill>
              <a:latin typeface="+mj-lt"/>
            </a:endParaRPr>
          </a:p>
        </p:txBody>
      </p:sp>
      <p:sp>
        <p:nvSpPr>
          <p:cNvPr id="43" name="Freeform 42">
            <a:extLst>
              <a:ext uri="{FF2B5EF4-FFF2-40B4-BE49-F238E27FC236}">
                <a16:creationId xmlns:a16="http://schemas.microsoft.com/office/drawing/2014/main" xmlns="" id="{85429E31-61DF-46B2-9C12-51A080F617EF}"/>
              </a:ext>
            </a:extLst>
          </p:cNvPr>
          <p:cNvSpPr/>
          <p:nvPr/>
        </p:nvSpPr>
        <p:spPr bwMode="auto">
          <a:xfrm>
            <a:off x="8079892" y="4523201"/>
            <a:ext cx="2064324" cy="1966182"/>
          </a:xfrm>
          <a:custGeom>
            <a:avLst/>
            <a:gdLst>
              <a:gd name="connsiteX0" fmla="*/ 0 w 1543102"/>
              <a:gd name="connsiteY0" fmla="*/ 0 h 3295051"/>
              <a:gd name="connsiteX1" fmla="*/ 1543102 w 1543102"/>
              <a:gd name="connsiteY1" fmla="*/ 0 h 3295051"/>
              <a:gd name="connsiteX2" fmla="*/ 1543102 w 1543102"/>
              <a:gd name="connsiteY2" fmla="*/ 3295051 h 3295051"/>
              <a:gd name="connsiteX3" fmla="*/ 0 w 1543102"/>
              <a:gd name="connsiteY3" fmla="*/ 3295051 h 3295051"/>
              <a:gd name="connsiteX4" fmla="*/ 0 w 1543102"/>
              <a:gd name="connsiteY4" fmla="*/ 0 h 3295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02" h="3295051">
                <a:moveTo>
                  <a:pt x="0" y="0"/>
                </a:moveTo>
                <a:lnTo>
                  <a:pt x="1543102" y="0"/>
                </a:lnTo>
                <a:lnTo>
                  <a:pt x="1543102" y="3295051"/>
                </a:lnTo>
                <a:lnTo>
                  <a:pt x="0" y="3295051"/>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0160" tIns="10160" rIns="10160" bIns="10160"/>
          <a:lstStyle>
            <a:lvl1pPr defTabSz="711200">
              <a:defRPr>
                <a:solidFill>
                  <a:schemeClr val="tx1"/>
                </a:solidFill>
                <a:latin typeface="Arial" pitchFamily="34" charset="0"/>
              </a:defRPr>
            </a:lvl1pPr>
            <a:lvl2pPr marL="742950" indent="-285750" defTabSz="711200">
              <a:defRPr>
                <a:solidFill>
                  <a:schemeClr val="tx1"/>
                </a:solidFill>
                <a:latin typeface="Arial" pitchFamily="34" charset="0"/>
              </a:defRPr>
            </a:lvl2pPr>
            <a:lvl3pPr marL="1143000" indent="-228600" defTabSz="711200">
              <a:defRPr>
                <a:solidFill>
                  <a:schemeClr val="tx1"/>
                </a:solidFill>
                <a:latin typeface="Arial" pitchFamily="34" charset="0"/>
              </a:defRPr>
            </a:lvl3pPr>
            <a:lvl4pPr marL="1600200" indent="-228600" defTabSz="711200">
              <a:defRPr>
                <a:solidFill>
                  <a:schemeClr val="tx1"/>
                </a:solidFill>
                <a:latin typeface="Arial" pitchFamily="34" charset="0"/>
              </a:defRPr>
            </a:lvl4pPr>
            <a:lvl5pPr marL="2057400" indent="-228600" defTabSz="711200">
              <a:defRPr>
                <a:solidFill>
                  <a:schemeClr val="tx1"/>
                </a:solidFill>
                <a:latin typeface="Arial" pitchFamily="34" charset="0"/>
              </a:defRPr>
            </a:lvl5pPr>
            <a:lvl6pPr marL="2514600" indent="-228600" defTabSz="711200" eaLnBrk="0" fontAlgn="base" hangingPunct="0">
              <a:spcBef>
                <a:spcPct val="0"/>
              </a:spcBef>
              <a:spcAft>
                <a:spcPct val="0"/>
              </a:spcAft>
              <a:defRPr>
                <a:solidFill>
                  <a:schemeClr val="tx1"/>
                </a:solidFill>
                <a:latin typeface="Arial" pitchFamily="34" charset="0"/>
              </a:defRPr>
            </a:lvl6pPr>
            <a:lvl7pPr marL="2971800" indent="-228600" defTabSz="711200" eaLnBrk="0" fontAlgn="base" hangingPunct="0">
              <a:spcBef>
                <a:spcPct val="0"/>
              </a:spcBef>
              <a:spcAft>
                <a:spcPct val="0"/>
              </a:spcAft>
              <a:defRPr>
                <a:solidFill>
                  <a:schemeClr val="tx1"/>
                </a:solidFill>
                <a:latin typeface="Arial" pitchFamily="34" charset="0"/>
              </a:defRPr>
            </a:lvl7pPr>
            <a:lvl8pPr marL="3429000" indent="-228600" defTabSz="711200" eaLnBrk="0" fontAlgn="base" hangingPunct="0">
              <a:spcBef>
                <a:spcPct val="0"/>
              </a:spcBef>
              <a:spcAft>
                <a:spcPct val="0"/>
              </a:spcAft>
              <a:defRPr>
                <a:solidFill>
                  <a:schemeClr val="tx1"/>
                </a:solidFill>
                <a:latin typeface="Arial" pitchFamily="34" charset="0"/>
              </a:defRPr>
            </a:lvl8pPr>
            <a:lvl9pPr marL="3886200" indent="-228600" defTabSz="711200" eaLnBrk="0" fontAlgn="base" hangingPunct="0">
              <a:spcBef>
                <a:spcPct val="0"/>
              </a:spcBef>
              <a:spcAft>
                <a:spcPct val="0"/>
              </a:spcAft>
              <a:defRPr>
                <a:solidFill>
                  <a:schemeClr val="tx1"/>
                </a:solidFill>
                <a:latin typeface="Arial" pitchFamily="34" charset="0"/>
              </a:defRPr>
            </a:lvl9pPr>
          </a:lstStyle>
          <a:p>
            <a:pPr algn="ctr">
              <a:lnSpc>
                <a:spcPct val="90000"/>
              </a:lnSpc>
              <a:spcAft>
                <a:spcPts val="500"/>
              </a:spcAft>
              <a:defRPr/>
            </a:pPr>
            <a:r>
              <a:rPr lang="da-DK" altLang="en-US" sz="1600" b="1" dirty="0" err="1" smtClean="0">
                <a:solidFill>
                  <a:srgbClr val="073C7D"/>
                </a:solidFill>
                <a:latin typeface="+mj-lt"/>
              </a:rPr>
              <a:t>Working</a:t>
            </a:r>
            <a:r>
              <a:rPr lang="da-DK" altLang="en-US" sz="1600" b="1" dirty="0" smtClean="0">
                <a:solidFill>
                  <a:srgbClr val="073C7D"/>
                </a:solidFill>
                <a:latin typeface="+mj-lt"/>
              </a:rPr>
              <a:t> </a:t>
            </a:r>
            <a:r>
              <a:rPr lang="da-DK" altLang="en-US" sz="1600" b="1" dirty="0">
                <a:solidFill>
                  <a:srgbClr val="073C7D"/>
                </a:solidFill>
                <a:latin typeface="+mj-lt"/>
              </a:rPr>
              <a:t>Groups</a:t>
            </a:r>
          </a:p>
          <a:p>
            <a:pPr marL="171450" indent="-171450">
              <a:lnSpc>
                <a:spcPct val="90000"/>
              </a:lnSpc>
              <a:spcAft>
                <a:spcPts val="500"/>
              </a:spcAft>
              <a:buFontTx/>
              <a:buChar char="-"/>
              <a:defRPr/>
            </a:pPr>
            <a:r>
              <a:rPr lang="da-DK" altLang="en-US" sz="1400" dirty="0">
                <a:solidFill>
                  <a:srgbClr val="073C7D"/>
                </a:solidFill>
                <a:latin typeface="+mj-lt"/>
              </a:rPr>
              <a:t>Diagnostic Network</a:t>
            </a:r>
            <a:br>
              <a:rPr lang="da-DK" altLang="en-US" sz="1400" dirty="0">
                <a:solidFill>
                  <a:srgbClr val="073C7D"/>
                </a:solidFill>
                <a:latin typeface="+mj-lt"/>
              </a:rPr>
            </a:br>
            <a:r>
              <a:rPr lang="da-DK" altLang="en-US" sz="1400" dirty="0" smtClean="0">
                <a:solidFill>
                  <a:srgbClr val="073C7D"/>
                </a:solidFill>
                <a:latin typeface="+mj-lt"/>
              </a:rPr>
              <a:t>Neonatal </a:t>
            </a:r>
            <a:r>
              <a:rPr lang="da-DK" altLang="en-US" sz="1400" dirty="0" err="1" smtClean="0">
                <a:solidFill>
                  <a:srgbClr val="073C7D"/>
                </a:solidFill>
                <a:latin typeface="+mj-lt"/>
              </a:rPr>
              <a:t>Screeing</a:t>
            </a:r>
            <a:endParaRPr lang="da-DK" altLang="en-US" sz="1400" dirty="0">
              <a:solidFill>
                <a:srgbClr val="073C7D"/>
              </a:solidFill>
              <a:latin typeface="+mj-lt"/>
            </a:endParaRPr>
          </a:p>
          <a:p>
            <a:pPr marL="171450" indent="-171450">
              <a:lnSpc>
                <a:spcPct val="90000"/>
              </a:lnSpc>
              <a:spcAft>
                <a:spcPts val="500"/>
              </a:spcAft>
              <a:buFontTx/>
              <a:buChar char="-"/>
              <a:defRPr/>
            </a:pPr>
            <a:r>
              <a:rPr lang="da-DK" altLang="en-US" sz="1400" dirty="0">
                <a:solidFill>
                  <a:srgbClr val="073C7D"/>
                </a:solidFill>
                <a:latin typeface="+mj-lt"/>
              </a:rPr>
              <a:t>Basic Science </a:t>
            </a:r>
            <a:endParaRPr lang="da-DK" altLang="en-US" sz="1400" dirty="0" smtClean="0">
              <a:solidFill>
                <a:srgbClr val="073C7D"/>
              </a:solidFill>
              <a:latin typeface="+mj-lt"/>
            </a:endParaRPr>
          </a:p>
          <a:p>
            <a:pPr marL="171450" indent="-171450">
              <a:lnSpc>
                <a:spcPct val="90000"/>
              </a:lnSpc>
              <a:spcAft>
                <a:spcPts val="500"/>
              </a:spcAft>
              <a:buFontTx/>
              <a:buChar char="-"/>
              <a:defRPr/>
            </a:pPr>
            <a:r>
              <a:rPr lang="da-DK" altLang="en-US" sz="1400" dirty="0" err="1" smtClean="0">
                <a:solidFill>
                  <a:srgbClr val="073C7D"/>
                </a:solidFill>
                <a:latin typeface="+mj-lt"/>
              </a:rPr>
              <a:t>Exercise</a:t>
            </a:r>
            <a:endParaRPr lang="da-DK" altLang="en-US" sz="1400" dirty="0">
              <a:solidFill>
                <a:srgbClr val="073C7D"/>
              </a:solidFill>
              <a:latin typeface="+mj-lt"/>
            </a:endParaRPr>
          </a:p>
          <a:p>
            <a:pPr marL="171450" indent="-171450">
              <a:lnSpc>
                <a:spcPct val="90000"/>
              </a:lnSpc>
              <a:spcAft>
                <a:spcPts val="500"/>
              </a:spcAft>
              <a:buFontTx/>
              <a:buChar char="-"/>
              <a:defRPr/>
            </a:pPr>
            <a:r>
              <a:rPr lang="da-DK" altLang="en-US" sz="1400" dirty="0">
                <a:solidFill>
                  <a:srgbClr val="073C7D"/>
                </a:solidFill>
                <a:latin typeface="+mj-lt"/>
              </a:rPr>
              <a:t>Mental </a:t>
            </a:r>
            <a:r>
              <a:rPr lang="da-DK" altLang="en-US" sz="1400" dirty="0" smtClean="0">
                <a:solidFill>
                  <a:srgbClr val="073C7D"/>
                </a:solidFill>
                <a:latin typeface="+mj-lt"/>
              </a:rPr>
              <a:t>Health</a:t>
            </a:r>
          </a:p>
          <a:p>
            <a:pPr marL="171450" indent="-171450">
              <a:lnSpc>
                <a:spcPct val="90000"/>
              </a:lnSpc>
              <a:spcAft>
                <a:spcPts val="500"/>
              </a:spcAft>
              <a:buFontTx/>
              <a:buChar char="-"/>
              <a:defRPr/>
            </a:pPr>
            <a:r>
              <a:rPr lang="da-DK" altLang="en-US" sz="1400" dirty="0" err="1" smtClean="0">
                <a:solidFill>
                  <a:srgbClr val="073C7D"/>
                </a:solidFill>
                <a:latin typeface="+mj-lt"/>
              </a:rPr>
              <a:t>Fungal</a:t>
            </a:r>
            <a:r>
              <a:rPr lang="da-DK" altLang="en-US" sz="1400" dirty="0" smtClean="0">
                <a:solidFill>
                  <a:srgbClr val="073C7D"/>
                </a:solidFill>
                <a:latin typeface="+mj-lt"/>
              </a:rPr>
              <a:t> </a:t>
            </a:r>
            <a:r>
              <a:rPr lang="da-DK" altLang="en-US" sz="1400" dirty="0" err="1" smtClean="0">
                <a:solidFill>
                  <a:srgbClr val="073C7D"/>
                </a:solidFill>
                <a:latin typeface="+mj-lt"/>
              </a:rPr>
              <a:t>pathogens</a:t>
            </a:r>
            <a:endParaRPr lang="da-DK" altLang="en-US" sz="1400" dirty="0">
              <a:solidFill>
                <a:srgbClr val="073C7D"/>
              </a:solidFill>
              <a:latin typeface="+mj-lt"/>
            </a:endParaRPr>
          </a:p>
          <a:p>
            <a:pPr marL="171450" indent="-171450">
              <a:lnSpc>
                <a:spcPct val="90000"/>
              </a:lnSpc>
              <a:spcAft>
                <a:spcPts val="500"/>
              </a:spcAft>
              <a:buFontTx/>
              <a:buChar char="-"/>
              <a:defRPr/>
            </a:pPr>
            <a:r>
              <a:rPr lang="da-DK" altLang="en-US" sz="1400" dirty="0" err="1" smtClean="0">
                <a:solidFill>
                  <a:srgbClr val="073C7D"/>
                </a:solidFill>
                <a:latin typeface="+mj-lt"/>
              </a:rPr>
              <a:t>Antimicrobial</a:t>
            </a:r>
            <a:r>
              <a:rPr lang="da-DK" altLang="en-US" sz="1400" dirty="0" smtClean="0">
                <a:solidFill>
                  <a:srgbClr val="073C7D"/>
                </a:solidFill>
                <a:latin typeface="+mj-lt"/>
              </a:rPr>
              <a:t> </a:t>
            </a:r>
            <a:r>
              <a:rPr lang="da-DK" altLang="en-US" sz="1400" dirty="0" err="1" smtClean="0">
                <a:solidFill>
                  <a:srgbClr val="073C7D"/>
                </a:solidFill>
                <a:latin typeface="+mj-lt"/>
              </a:rPr>
              <a:t>Resistance</a:t>
            </a:r>
            <a:endParaRPr lang="da-DK" altLang="en-US" sz="1400" dirty="0">
              <a:solidFill>
                <a:srgbClr val="073C7D"/>
              </a:solidFill>
              <a:latin typeface="+mj-lt"/>
            </a:endParaRPr>
          </a:p>
        </p:txBody>
      </p:sp>
      <p:sp>
        <p:nvSpPr>
          <p:cNvPr id="44" name="Freeform 43">
            <a:extLst>
              <a:ext uri="{FF2B5EF4-FFF2-40B4-BE49-F238E27FC236}">
                <a16:creationId xmlns:a16="http://schemas.microsoft.com/office/drawing/2014/main" xmlns="" id="{6070D01B-43F2-45D2-AC63-439707F569D5}"/>
              </a:ext>
            </a:extLst>
          </p:cNvPr>
          <p:cNvSpPr/>
          <p:nvPr/>
        </p:nvSpPr>
        <p:spPr bwMode="auto">
          <a:xfrm>
            <a:off x="6640300" y="4523227"/>
            <a:ext cx="1280381" cy="1284903"/>
          </a:xfrm>
          <a:custGeom>
            <a:avLst/>
            <a:gdLst>
              <a:gd name="connsiteX0" fmla="*/ 0 w 1286342"/>
              <a:gd name="connsiteY0" fmla="*/ 0 h 3326765"/>
              <a:gd name="connsiteX1" fmla="*/ 1286342 w 1286342"/>
              <a:gd name="connsiteY1" fmla="*/ 0 h 3326765"/>
              <a:gd name="connsiteX2" fmla="*/ 1286342 w 1286342"/>
              <a:gd name="connsiteY2" fmla="*/ 3326765 h 3326765"/>
              <a:gd name="connsiteX3" fmla="*/ 0 w 1286342"/>
              <a:gd name="connsiteY3" fmla="*/ 3326765 h 3326765"/>
              <a:gd name="connsiteX4" fmla="*/ 0 w 1286342"/>
              <a:gd name="connsiteY4" fmla="*/ 0 h 332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342" h="3326765">
                <a:moveTo>
                  <a:pt x="0" y="0"/>
                </a:moveTo>
                <a:lnTo>
                  <a:pt x="1286342" y="0"/>
                </a:lnTo>
                <a:lnTo>
                  <a:pt x="1286342" y="3326765"/>
                </a:lnTo>
                <a:lnTo>
                  <a:pt x="0" y="3326765"/>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0160" tIns="10160" rIns="10160" bIns="10160"/>
          <a:lstStyle>
            <a:lvl1pPr defTabSz="711200">
              <a:defRPr>
                <a:solidFill>
                  <a:schemeClr val="tx1"/>
                </a:solidFill>
                <a:latin typeface="Arial" pitchFamily="34" charset="0"/>
              </a:defRPr>
            </a:lvl1pPr>
            <a:lvl2pPr marL="742950" indent="-285750" defTabSz="711200">
              <a:defRPr>
                <a:solidFill>
                  <a:schemeClr val="tx1"/>
                </a:solidFill>
                <a:latin typeface="Arial" pitchFamily="34" charset="0"/>
              </a:defRPr>
            </a:lvl2pPr>
            <a:lvl3pPr marL="1143000" indent="-228600" defTabSz="711200">
              <a:defRPr>
                <a:solidFill>
                  <a:schemeClr val="tx1"/>
                </a:solidFill>
                <a:latin typeface="Arial" pitchFamily="34" charset="0"/>
              </a:defRPr>
            </a:lvl3pPr>
            <a:lvl4pPr marL="1600200" indent="-228600" defTabSz="711200">
              <a:defRPr>
                <a:solidFill>
                  <a:schemeClr val="tx1"/>
                </a:solidFill>
                <a:latin typeface="Arial" pitchFamily="34" charset="0"/>
              </a:defRPr>
            </a:lvl4pPr>
            <a:lvl5pPr marL="2057400" indent="-228600" defTabSz="711200">
              <a:defRPr>
                <a:solidFill>
                  <a:schemeClr val="tx1"/>
                </a:solidFill>
                <a:latin typeface="Arial" pitchFamily="34" charset="0"/>
              </a:defRPr>
            </a:lvl5pPr>
            <a:lvl6pPr marL="2514600" indent="-228600" defTabSz="711200" eaLnBrk="0" fontAlgn="base" hangingPunct="0">
              <a:spcBef>
                <a:spcPct val="0"/>
              </a:spcBef>
              <a:spcAft>
                <a:spcPct val="0"/>
              </a:spcAft>
              <a:defRPr>
                <a:solidFill>
                  <a:schemeClr val="tx1"/>
                </a:solidFill>
                <a:latin typeface="Arial" pitchFamily="34" charset="0"/>
              </a:defRPr>
            </a:lvl6pPr>
            <a:lvl7pPr marL="2971800" indent="-228600" defTabSz="711200" eaLnBrk="0" fontAlgn="base" hangingPunct="0">
              <a:spcBef>
                <a:spcPct val="0"/>
              </a:spcBef>
              <a:spcAft>
                <a:spcPct val="0"/>
              </a:spcAft>
              <a:defRPr>
                <a:solidFill>
                  <a:schemeClr val="tx1"/>
                </a:solidFill>
                <a:latin typeface="Arial" pitchFamily="34" charset="0"/>
              </a:defRPr>
            </a:lvl7pPr>
            <a:lvl8pPr marL="3429000" indent="-228600" defTabSz="711200" eaLnBrk="0" fontAlgn="base" hangingPunct="0">
              <a:spcBef>
                <a:spcPct val="0"/>
              </a:spcBef>
              <a:spcAft>
                <a:spcPct val="0"/>
              </a:spcAft>
              <a:defRPr>
                <a:solidFill>
                  <a:schemeClr val="tx1"/>
                </a:solidFill>
                <a:latin typeface="Arial" pitchFamily="34" charset="0"/>
              </a:defRPr>
            </a:lvl8pPr>
            <a:lvl9pPr marL="3886200" indent="-228600" defTabSz="711200" eaLnBrk="0" fontAlgn="base" hangingPunct="0">
              <a:spcBef>
                <a:spcPct val="0"/>
              </a:spcBef>
              <a:spcAft>
                <a:spcPct val="0"/>
              </a:spcAft>
              <a:defRPr>
                <a:solidFill>
                  <a:schemeClr val="tx1"/>
                </a:solidFill>
                <a:latin typeface="Arial" pitchFamily="34" charset="0"/>
              </a:defRPr>
            </a:lvl9pPr>
          </a:lstStyle>
          <a:p>
            <a:pPr algn="ctr">
              <a:lnSpc>
                <a:spcPct val="90000"/>
              </a:lnSpc>
              <a:spcAft>
                <a:spcPts val="500"/>
              </a:spcAft>
              <a:defRPr/>
            </a:pPr>
            <a:r>
              <a:rPr lang="da-DK" altLang="en-US" sz="1600" b="1" dirty="0" smtClean="0">
                <a:solidFill>
                  <a:srgbClr val="073C7D"/>
                </a:solidFill>
                <a:latin typeface="+mj-lt"/>
              </a:rPr>
              <a:t>Journal </a:t>
            </a:r>
            <a:r>
              <a:rPr lang="da-DK" altLang="en-US" sz="1600" b="1" dirty="0">
                <a:solidFill>
                  <a:srgbClr val="073C7D"/>
                </a:solidFill>
                <a:latin typeface="+mj-lt"/>
              </a:rPr>
              <a:t>of Cystic Fibrosis</a:t>
            </a:r>
          </a:p>
          <a:p>
            <a:pPr algn="ctr">
              <a:lnSpc>
                <a:spcPct val="90000"/>
              </a:lnSpc>
              <a:spcAft>
                <a:spcPts val="500"/>
              </a:spcAft>
              <a:defRPr/>
            </a:pPr>
            <a:endParaRPr lang="da-DK" altLang="en-US" sz="1400" dirty="0" smtClean="0">
              <a:solidFill>
                <a:srgbClr val="073C7D"/>
              </a:solidFill>
              <a:latin typeface="+mj-lt"/>
            </a:endParaRPr>
          </a:p>
          <a:p>
            <a:pPr algn="ctr">
              <a:lnSpc>
                <a:spcPct val="90000"/>
              </a:lnSpc>
              <a:spcAft>
                <a:spcPts val="500"/>
              </a:spcAft>
              <a:defRPr/>
            </a:pPr>
            <a:r>
              <a:rPr lang="da-DK" altLang="en-US" sz="1400" dirty="0" smtClean="0">
                <a:solidFill>
                  <a:srgbClr val="073C7D"/>
                </a:solidFill>
                <a:latin typeface="+mj-lt"/>
              </a:rPr>
              <a:t>Scott </a:t>
            </a:r>
            <a:r>
              <a:rPr lang="da-DK" altLang="en-US" sz="1400" dirty="0">
                <a:solidFill>
                  <a:srgbClr val="073C7D"/>
                </a:solidFill>
                <a:latin typeface="+mj-lt"/>
              </a:rPr>
              <a:t>Bell (AU) Editor-in-Chief</a:t>
            </a:r>
          </a:p>
          <a:p>
            <a:pPr algn="ctr">
              <a:lnSpc>
                <a:spcPct val="90000"/>
              </a:lnSpc>
              <a:spcAft>
                <a:spcPts val="500"/>
              </a:spcAft>
              <a:defRPr/>
            </a:pPr>
            <a:r>
              <a:rPr lang="da-DK" altLang="en-US" sz="1400" dirty="0">
                <a:solidFill>
                  <a:srgbClr val="073C7D"/>
                </a:solidFill>
                <a:latin typeface="+mj-lt"/>
              </a:rPr>
              <a:t> </a:t>
            </a: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p:txBody>
      </p:sp>
      <p:sp>
        <p:nvSpPr>
          <p:cNvPr id="46" name="Freeform 45">
            <a:extLst>
              <a:ext uri="{FF2B5EF4-FFF2-40B4-BE49-F238E27FC236}">
                <a16:creationId xmlns:a16="http://schemas.microsoft.com/office/drawing/2014/main" xmlns="" id="{681D0353-0E8E-471C-98E7-32B539745D81}"/>
              </a:ext>
            </a:extLst>
          </p:cNvPr>
          <p:cNvSpPr/>
          <p:nvPr/>
        </p:nvSpPr>
        <p:spPr bwMode="auto">
          <a:xfrm>
            <a:off x="115237" y="4523227"/>
            <a:ext cx="1600497" cy="1687813"/>
          </a:xfrm>
          <a:custGeom>
            <a:avLst/>
            <a:gdLst>
              <a:gd name="connsiteX0" fmla="*/ 0 w 1549421"/>
              <a:gd name="connsiteY0" fmla="*/ 0 h 3287977"/>
              <a:gd name="connsiteX1" fmla="*/ 1549421 w 1549421"/>
              <a:gd name="connsiteY1" fmla="*/ 0 h 3287977"/>
              <a:gd name="connsiteX2" fmla="*/ 1549421 w 1549421"/>
              <a:gd name="connsiteY2" fmla="*/ 3287977 h 3287977"/>
              <a:gd name="connsiteX3" fmla="*/ 0 w 1549421"/>
              <a:gd name="connsiteY3" fmla="*/ 3287977 h 3287977"/>
              <a:gd name="connsiteX4" fmla="*/ 0 w 1549421"/>
              <a:gd name="connsiteY4" fmla="*/ 0 h 328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421" h="3287977">
                <a:moveTo>
                  <a:pt x="0" y="0"/>
                </a:moveTo>
                <a:lnTo>
                  <a:pt x="1549421" y="0"/>
                </a:lnTo>
                <a:lnTo>
                  <a:pt x="1549421" y="3287977"/>
                </a:lnTo>
                <a:lnTo>
                  <a:pt x="0" y="3287977"/>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0160" tIns="10160" rIns="10160" bIns="10160" spcCol="1270"/>
          <a:lstStyle/>
          <a:p>
            <a:pPr algn="ctr" defTabSz="844550">
              <a:lnSpc>
                <a:spcPct val="90000"/>
              </a:lnSpc>
              <a:spcAft>
                <a:spcPct val="35000"/>
              </a:spcAft>
              <a:defRPr/>
            </a:pPr>
            <a:r>
              <a:rPr lang="da-DK" altLang="en-US" sz="1600" b="1" dirty="0" smtClean="0">
                <a:solidFill>
                  <a:srgbClr val="073C7D"/>
                </a:solidFill>
                <a:latin typeface="+mj-lt"/>
              </a:rPr>
              <a:t>Education</a:t>
            </a:r>
            <a:endParaRPr lang="da-DK" altLang="en-US" sz="1400" b="1" dirty="0">
              <a:solidFill>
                <a:srgbClr val="073C7D"/>
              </a:solidFill>
              <a:latin typeface="+mj-lt"/>
            </a:endParaRPr>
          </a:p>
          <a:p>
            <a:pPr marL="176213" indent="-176213" defTabSz="844550">
              <a:lnSpc>
                <a:spcPct val="90000"/>
              </a:lnSpc>
              <a:spcAft>
                <a:spcPct val="35000"/>
              </a:spcAft>
              <a:buFontTx/>
              <a:buChar char="-"/>
              <a:defRPr/>
            </a:pPr>
            <a:r>
              <a:rPr lang="da-DK" sz="1400" dirty="0">
                <a:solidFill>
                  <a:srgbClr val="073C7D"/>
                </a:solidFill>
              </a:rPr>
              <a:t>European CF Conference</a:t>
            </a:r>
          </a:p>
          <a:p>
            <a:pPr marL="176213" indent="-176213" defTabSz="844550">
              <a:lnSpc>
                <a:spcPct val="90000"/>
              </a:lnSpc>
              <a:spcAft>
                <a:spcPct val="35000"/>
              </a:spcAft>
              <a:buFontTx/>
              <a:buChar char="-"/>
              <a:defRPr/>
            </a:pPr>
            <a:r>
              <a:rPr lang="da-DK" sz="1400" dirty="0" smtClean="0">
                <a:solidFill>
                  <a:srgbClr val="073C7D"/>
                </a:solidFill>
                <a:latin typeface="+mj-lt"/>
              </a:rPr>
              <a:t>Basic </a:t>
            </a:r>
            <a:r>
              <a:rPr lang="da-DK" sz="1400" dirty="0">
                <a:solidFill>
                  <a:srgbClr val="073C7D"/>
                </a:solidFill>
                <a:latin typeface="+mj-lt"/>
              </a:rPr>
              <a:t>Science Conference</a:t>
            </a:r>
          </a:p>
          <a:p>
            <a:pPr marL="176213" indent="-176213" defTabSz="844550">
              <a:lnSpc>
                <a:spcPct val="90000"/>
              </a:lnSpc>
              <a:spcAft>
                <a:spcPct val="35000"/>
              </a:spcAft>
              <a:buFontTx/>
              <a:buChar char="-"/>
              <a:defRPr/>
            </a:pPr>
            <a:r>
              <a:rPr lang="da-DK" sz="1400" dirty="0" smtClean="0">
                <a:solidFill>
                  <a:srgbClr val="073C7D"/>
                </a:solidFill>
              </a:rPr>
              <a:t>Online </a:t>
            </a:r>
            <a:r>
              <a:rPr lang="da-DK" sz="1400" dirty="0" err="1">
                <a:solidFill>
                  <a:srgbClr val="073C7D"/>
                </a:solidFill>
              </a:rPr>
              <a:t>education</a:t>
            </a:r>
            <a:r>
              <a:rPr lang="da-DK" sz="1400" dirty="0">
                <a:solidFill>
                  <a:srgbClr val="073C7D"/>
                </a:solidFill>
              </a:rPr>
              <a:t> </a:t>
            </a:r>
            <a:r>
              <a:rPr lang="da-DK" sz="1400" dirty="0" smtClean="0">
                <a:solidFill>
                  <a:srgbClr val="073C7D"/>
                </a:solidFill>
              </a:rPr>
              <a:t>platform</a:t>
            </a:r>
            <a:endParaRPr lang="da-DK" sz="1400" dirty="0">
              <a:solidFill>
                <a:srgbClr val="073C7D"/>
              </a:solidFill>
            </a:endParaRPr>
          </a:p>
          <a:p>
            <a:pPr defTabSz="844550">
              <a:lnSpc>
                <a:spcPct val="90000"/>
              </a:lnSpc>
              <a:spcAft>
                <a:spcPct val="35000"/>
              </a:spcAft>
              <a:defRPr/>
            </a:pPr>
            <a:endParaRPr lang="da-DK" sz="1400" dirty="0">
              <a:solidFill>
                <a:srgbClr val="073C7D"/>
              </a:solidFill>
              <a:latin typeface="+mj-lt"/>
            </a:endParaRPr>
          </a:p>
          <a:p>
            <a:pPr algn="ctr" defTabSz="844550">
              <a:lnSpc>
                <a:spcPct val="90000"/>
              </a:lnSpc>
              <a:spcAft>
                <a:spcPct val="35000"/>
              </a:spcAft>
              <a:defRPr/>
            </a:pPr>
            <a:endParaRPr lang="da-DK" sz="1400" dirty="0">
              <a:solidFill>
                <a:srgbClr val="073C7D"/>
              </a:solidFill>
              <a:latin typeface="+mj-lt"/>
            </a:endParaRPr>
          </a:p>
          <a:p>
            <a:pPr algn="ctr" defTabSz="844550">
              <a:lnSpc>
                <a:spcPct val="90000"/>
              </a:lnSpc>
              <a:spcAft>
                <a:spcPct val="35000"/>
              </a:spcAft>
              <a:defRPr/>
            </a:pPr>
            <a:endParaRPr lang="da-DK" sz="1400" dirty="0">
              <a:solidFill>
                <a:srgbClr val="073C7D"/>
              </a:solidFill>
              <a:latin typeface="+mj-lt"/>
            </a:endParaRPr>
          </a:p>
          <a:p>
            <a:pPr algn="ctr" defTabSz="844550">
              <a:lnSpc>
                <a:spcPct val="90000"/>
              </a:lnSpc>
              <a:spcAft>
                <a:spcPct val="35000"/>
              </a:spcAft>
              <a:defRPr/>
            </a:pPr>
            <a:endParaRPr lang="da-DK" sz="1400" dirty="0">
              <a:solidFill>
                <a:srgbClr val="073C7D"/>
              </a:solidFill>
              <a:latin typeface="+mj-lt"/>
            </a:endParaRPr>
          </a:p>
          <a:p>
            <a:pPr algn="ctr" defTabSz="844550">
              <a:lnSpc>
                <a:spcPct val="90000"/>
              </a:lnSpc>
              <a:spcAft>
                <a:spcPct val="35000"/>
              </a:spcAft>
              <a:defRPr/>
            </a:pPr>
            <a:endParaRPr lang="en-US" sz="1400" dirty="0">
              <a:solidFill>
                <a:srgbClr val="073C7D"/>
              </a:solidFill>
              <a:latin typeface="+mj-lt"/>
            </a:endParaRPr>
          </a:p>
        </p:txBody>
      </p:sp>
      <p:sp>
        <p:nvSpPr>
          <p:cNvPr id="47" name="Freeform 46">
            <a:extLst>
              <a:ext uri="{FF2B5EF4-FFF2-40B4-BE49-F238E27FC236}">
                <a16:creationId xmlns:a16="http://schemas.microsoft.com/office/drawing/2014/main" xmlns="" id="{F0E0199E-F781-4A67-A2E7-D63230FF1867}"/>
              </a:ext>
            </a:extLst>
          </p:cNvPr>
          <p:cNvSpPr/>
          <p:nvPr/>
        </p:nvSpPr>
        <p:spPr bwMode="auto">
          <a:xfrm>
            <a:off x="5035109" y="4523227"/>
            <a:ext cx="1445978" cy="1264505"/>
          </a:xfrm>
          <a:custGeom>
            <a:avLst/>
            <a:gdLst>
              <a:gd name="connsiteX0" fmla="*/ 0 w 1258821"/>
              <a:gd name="connsiteY0" fmla="*/ 0 h 3326761"/>
              <a:gd name="connsiteX1" fmla="*/ 1258821 w 1258821"/>
              <a:gd name="connsiteY1" fmla="*/ 0 h 3326761"/>
              <a:gd name="connsiteX2" fmla="*/ 1258821 w 1258821"/>
              <a:gd name="connsiteY2" fmla="*/ 3326761 h 3326761"/>
              <a:gd name="connsiteX3" fmla="*/ 0 w 1258821"/>
              <a:gd name="connsiteY3" fmla="*/ 3326761 h 3326761"/>
              <a:gd name="connsiteX4" fmla="*/ 0 w 1258821"/>
              <a:gd name="connsiteY4" fmla="*/ 0 h 33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21" h="3326761">
                <a:moveTo>
                  <a:pt x="0" y="0"/>
                </a:moveTo>
                <a:lnTo>
                  <a:pt x="1258821" y="0"/>
                </a:lnTo>
                <a:lnTo>
                  <a:pt x="1258821" y="3326761"/>
                </a:lnTo>
                <a:lnTo>
                  <a:pt x="0" y="3326761"/>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0160" tIns="10160" rIns="10160" bIns="10160" spcCol="1270"/>
          <a:lstStyle/>
          <a:p>
            <a:pPr algn="ctr" defTabSz="711200">
              <a:lnSpc>
                <a:spcPct val="90000"/>
              </a:lnSpc>
              <a:spcAft>
                <a:spcPts val="500"/>
              </a:spcAft>
              <a:defRPr/>
            </a:pPr>
            <a:r>
              <a:rPr lang="da-DK" sz="1600" b="1" dirty="0" smtClean="0">
                <a:solidFill>
                  <a:srgbClr val="073C7D"/>
                </a:solidFill>
                <a:latin typeface="+mj-lt"/>
              </a:rPr>
              <a:t>Standards of Care</a:t>
            </a:r>
          </a:p>
          <a:p>
            <a:pPr algn="ctr" defTabSz="711200">
              <a:lnSpc>
                <a:spcPct val="90000"/>
              </a:lnSpc>
              <a:spcAft>
                <a:spcPts val="500"/>
              </a:spcAft>
              <a:defRPr/>
            </a:pPr>
            <a:endParaRPr lang="da-DK" sz="1600" b="1" dirty="0">
              <a:solidFill>
                <a:srgbClr val="073C7D"/>
              </a:solidFill>
              <a:latin typeface="+mj-lt"/>
            </a:endParaRPr>
          </a:p>
          <a:p>
            <a:pPr algn="ctr" defTabSz="711200">
              <a:lnSpc>
                <a:spcPct val="90000"/>
              </a:lnSpc>
              <a:spcAft>
                <a:spcPts val="500"/>
              </a:spcAft>
              <a:defRPr/>
            </a:pPr>
            <a:r>
              <a:rPr lang="da-DK" sz="1400" dirty="0">
                <a:solidFill>
                  <a:srgbClr val="073C7D"/>
                </a:solidFill>
                <a:latin typeface="+mj-lt"/>
              </a:rPr>
              <a:t>Pavel Drevinek (CZ</a:t>
            </a:r>
            <a:r>
              <a:rPr lang="da-DK" sz="1400" dirty="0" smtClean="0">
                <a:solidFill>
                  <a:srgbClr val="073C7D"/>
                </a:solidFill>
                <a:latin typeface="+mj-lt"/>
              </a:rPr>
              <a:t>) </a:t>
            </a:r>
            <a:r>
              <a:rPr lang="da-DK" sz="1400" dirty="0" err="1" smtClean="0">
                <a:solidFill>
                  <a:srgbClr val="073C7D"/>
                </a:solidFill>
                <a:latin typeface="+mj-lt"/>
              </a:rPr>
              <a:t>SoC</a:t>
            </a:r>
            <a:r>
              <a:rPr lang="da-DK" sz="1400" dirty="0" smtClean="0">
                <a:solidFill>
                  <a:srgbClr val="073C7D"/>
                </a:solidFill>
                <a:latin typeface="+mj-lt"/>
              </a:rPr>
              <a:t> </a:t>
            </a:r>
            <a:r>
              <a:rPr lang="da-DK" sz="1400" dirty="0">
                <a:solidFill>
                  <a:srgbClr val="073C7D"/>
                </a:solidFill>
                <a:latin typeface="+mj-lt"/>
              </a:rPr>
              <a:t>Director</a:t>
            </a:r>
          </a:p>
          <a:p>
            <a:pPr algn="ctr" defTabSz="711200">
              <a:lnSpc>
                <a:spcPct val="90000"/>
              </a:lnSpc>
              <a:spcAft>
                <a:spcPts val="500"/>
              </a:spcAft>
              <a:defRPr/>
            </a:pPr>
            <a:r>
              <a:rPr lang="da-DK" sz="1400" dirty="0">
                <a:solidFill>
                  <a:srgbClr val="073C7D"/>
                </a:solidFill>
                <a:latin typeface="+mj-lt"/>
              </a:rPr>
              <a:t/>
            </a:r>
            <a:br>
              <a:rPr lang="da-DK" sz="1400" dirty="0">
                <a:solidFill>
                  <a:srgbClr val="073C7D"/>
                </a:solidFill>
                <a:latin typeface="+mj-lt"/>
              </a:rPr>
            </a:br>
            <a:endParaRPr lang="da-DK" sz="1400" dirty="0">
              <a:solidFill>
                <a:srgbClr val="073C7D"/>
              </a:solidFill>
              <a:latin typeface="+mj-lt"/>
            </a:endParaRPr>
          </a:p>
          <a:p>
            <a:pPr algn="ctr" defTabSz="711200">
              <a:lnSpc>
                <a:spcPct val="90000"/>
              </a:lnSpc>
              <a:spcAft>
                <a:spcPts val="500"/>
              </a:spcAft>
              <a:defRPr/>
            </a:pPr>
            <a:endParaRPr lang="da-DK" sz="1400" dirty="0">
              <a:solidFill>
                <a:srgbClr val="073C7D"/>
              </a:solidFill>
              <a:latin typeface="+mj-lt"/>
            </a:endParaRPr>
          </a:p>
          <a:p>
            <a:pPr algn="ctr" defTabSz="711200">
              <a:lnSpc>
                <a:spcPct val="90000"/>
              </a:lnSpc>
              <a:spcAft>
                <a:spcPts val="500"/>
              </a:spcAft>
              <a:defRPr/>
            </a:pPr>
            <a:endParaRPr lang="da-DK" sz="1400" dirty="0">
              <a:solidFill>
                <a:srgbClr val="073C7D"/>
              </a:solidFill>
              <a:latin typeface="+mj-lt"/>
            </a:endParaRPr>
          </a:p>
          <a:p>
            <a:pPr algn="ctr" defTabSz="711200">
              <a:lnSpc>
                <a:spcPct val="90000"/>
              </a:lnSpc>
              <a:spcAft>
                <a:spcPts val="500"/>
              </a:spcAft>
              <a:defRPr/>
            </a:pPr>
            <a:endParaRPr lang="da-DK" sz="1400" dirty="0">
              <a:solidFill>
                <a:srgbClr val="073C7D"/>
              </a:solidFill>
              <a:latin typeface="+mj-lt"/>
            </a:endParaRPr>
          </a:p>
          <a:p>
            <a:pPr algn="ctr" defTabSz="711200">
              <a:lnSpc>
                <a:spcPct val="90000"/>
              </a:lnSpc>
              <a:spcAft>
                <a:spcPts val="500"/>
              </a:spcAft>
              <a:defRPr/>
            </a:pPr>
            <a:endParaRPr lang="da-DK" sz="1400" dirty="0">
              <a:solidFill>
                <a:srgbClr val="073C7D"/>
              </a:solidFill>
              <a:latin typeface="+mj-lt"/>
            </a:endParaRPr>
          </a:p>
          <a:p>
            <a:pPr algn="ctr" defTabSz="711200">
              <a:lnSpc>
                <a:spcPct val="90000"/>
              </a:lnSpc>
              <a:spcAft>
                <a:spcPts val="500"/>
              </a:spcAft>
              <a:defRPr/>
            </a:pPr>
            <a:endParaRPr lang="da-DK" sz="1400" dirty="0">
              <a:solidFill>
                <a:srgbClr val="073C7D"/>
              </a:solidFill>
              <a:latin typeface="+mj-lt"/>
            </a:endParaRPr>
          </a:p>
          <a:p>
            <a:pPr algn="ctr" defTabSz="711200">
              <a:lnSpc>
                <a:spcPct val="90000"/>
              </a:lnSpc>
              <a:spcAft>
                <a:spcPts val="500"/>
              </a:spcAft>
              <a:defRPr/>
            </a:pPr>
            <a:endParaRPr lang="da-DK" sz="1400" dirty="0">
              <a:solidFill>
                <a:srgbClr val="073C7D"/>
              </a:solidFill>
              <a:latin typeface="+mj-lt"/>
            </a:endParaRPr>
          </a:p>
          <a:p>
            <a:pPr algn="ctr" defTabSz="711200">
              <a:lnSpc>
                <a:spcPct val="90000"/>
              </a:lnSpc>
              <a:spcAft>
                <a:spcPts val="500"/>
              </a:spcAft>
              <a:defRPr/>
            </a:pPr>
            <a:endParaRPr lang="en-US" sz="1400" dirty="0">
              <a:solidFill>
                <a:srgbClr val="073C7D"/>
              </a:solidFill>
              <a:latin typeface="+mj-lt"/>
            </a:endParaRPr>
          </a:p>
        </p:txBody>
      </p:sp>
      <p:sp>
        <p:nvSpPr>
          <p:cNvPr id="48" name="Freeform 47">
            <a:extLst>
              <a:ext uri="{FF2B5EF4-FFF2-40B4-BE49-F238E27FC236}">
                <a16:creationId xmlns:a16="http://schemas.microsoft.com/office/drawing/2014/main" xmlns="" id="{5E6392A7-DBF3-47CF-9BB0-8227D0340644}"/>
              </a:ext>
            </a:extLst>
          </p:cNvPr>
          <p:cNvSpPr/>
          <p:nvPr/>
        </p:nvSpPr>
        <p:spPr bwMode="auto">
          <a:xfrm>
            <a:off x="3376969" y="3030966"/>
            <a:ext cx="3598440" cy="858374"/>
          </a:xfrm>
          <a:custGeom>
            <a:avLst/>
            <a:gdLst>
              <a:gd name="connsiteX0" fmla="*/ 0 w 3060160"/>
              <a:gd name="connsiteY0" fmla="*/ 0 h 567741"/>
              <a:gd name="connsiteX1" fmla="*/ 3060160 w 3060160"/>
              <a:gd name="connsiteY1" fmla="*/ 0 h 567741"/>
              <a:gd name="connsiteX2" fmla="*/ 3060160 w 3060160"/>
              <a:gd name="connsiteY2" fmla="*/ 567741 h 567741"/>
              <a:gd name="connsiteX3" fmla="*/ 0 w 3060160"/>
              <a:gd name="connsiteY3" fmla="*/ 567741 h 567741"/>
              <a:gd name="connsiteX4" fmla="*/ 0 w 3060160"/>
              <a:gd name="connsiteY4" fmla="*/ 0 h 56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160" h="567741">
                <a:moveTo>
                  <a:pt x="0" y="0"/>
                </a:moveTo>
                <a:lnTo>
                  <a:pt x="3060160" y="0"/>
                </a:lnTo>
                <a:lnTo>
                  <a:pt x="3060160" y="567741"/>
                </a:lnTo>
                <a:lnTo>
                  <a:pt x="0" y="567741"/>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3335" tIns="13335" rIns="13335" bIns="13335" spcCol="1270"/>
          <a:lstStyle/>
          <a:p>
            <a:pPr algn="ctr" defTabSz="933450">
              <a:lnSpc>
                <a:spcPct val="90000"/>
              </a:lnSpc>
              <a:spcAft>
                <a:spcPts val="0"/>
              </a:spcAft>
              <a:defRPr/>
            </a:pPr>
            <a:r>
              <a:rPr lang="da-DK" b="1" dirty="0">
                <a:solidFill>
                  <a:srgbClr val="073C7D"/>
                </a:solidFill>
                <a:latin typeface="+mj-lt"/>
              </a:rPr>
              <a:t>ECFS Central Office</a:t>
            </a:r>
            <a:r>
              <a:rPr lang="da-DK" sz="1400" dirty="0">
                <a:solidFill>
                  <a:srgbClr val="073C7D"/>
                </a:solidFill>
                <a:latin typeface="+mj-lt"/>
              </a:rPr>
              <a:t/>
            </a:r>
            <a:br>
              <a:rPr lang="da-DK" sz="1400" dirty="0">
                <a:solidFill>
                  <a:srgbClr val="073C7D"/>
                </a:solidFill>
                <a:latin typeface="+mj-lt"/>
              </a:rPr>
            </a:br>
            <a:endParaRPr lang="da-DK" sz="1400" dirty="0" smtClean="0">
              <a:solidFill>
                <a:srgbClr val="073C7D"/>
              </a:solidFill>
              <a:latin typeface="+mj-lt"/>
            </a:endParaRPr>
          </a:p>
          <a:p>
            <a:pPr algn="ctr" defTabSz="933450">
              <a:lnSpc>
                <a:spcPct val="90000"/>
              </a:lnSpc>
              <a:spcAft>
                <a:spcPts val="0"/>
              </a:spcAft>
              <a:defRPr/>
            </a:pPr>
            <a:r>
              <a:rPr lang="da-DK" sz="1400" dirty="0" smtClean="0">
                <a:solidFill>
                  <a:srgbClr val="073C7D"/>
                </a:solidFill>
                <a:latin typeface="+mj-lt"/>
              </a:rPr>
              <a:t>- </a:t>
            </a:r>
            <a:r>
              <a:rPr lang="da-DK" sz="1400" dirty="0">
                <a:solidFill>
                  <a:srgbClr val="073C7D"/>
                </a:solidFill>
                <a:latin typeface="+mj-lt"/>
              </a:rPr>
              <a:t>Christine Dubois, Executive Director</a:t>
            </a:r>
          </a:p>
          <a:p>
            <a:pPr algn="ctr" defTabSz="933450">
              <a:lnSpc>
                <a:spcPct val="90000"/>
              </a:lnSpc>
              <a:spcAft>
                <a:spcPts val="0"/>
              </a:spcAft>
              <a:defRPr/>
            </a:pPr>
            <a:r>
              <a:rPr lang="da-DK" sz="1400" dirty="0">
                <a:solidFill>
                  <a:srgbClr val="073C7D"/>
                </a:solidFill>
                <a:latin typeface="+mj-lt"/>
              </a:rPr>
              <a:t>- David Debisschop, Project Manager</a:t>
            </a:r>
          </a:p>
          <a:p>
            <a:pPr algn="ctr" defTabSz="933450">
              <a:lnSpc>
                <a:spcPct val="90000"/>
              </a:lnSpc>
              <a:spcAft>
                <a:spcPts val="0"/>
              </a:spcAft>
              <a:defRPr/>
            </a:pPr>
            <a:endParaRPr lang="da-DK" sz="1400" dirty="0">
              <a:solidFill>
                <a:srgbClr val="073C7D"/>
              </a:solidFill>
              <a:latin typeface="+mj-lt"/>
            </a:endParaRPr>
          </a:p>
        </p:txBody>
      </p:sp>
      <p:pic>
        <p:nvPicPr>
          <p:cNvPr id="22" name="8D15CBFE-C430-4D2F-9B57-A54665727EE9" descr="1DE41415-D8CA-437B-B150-BE7004C0F7B3@smk"/>
          <p:cNvPicPr>
            <a:picLocks noChangeAspect="1" noChangeArrowheads="1"/>
          </p:cNvPicPr>
          <p:nvPr/>
        </p:nvPicPr>
        <p:blipFill rotWithShape="1">
          <a:blip r:embed="rId3" cstate="print">
            <a:lum bright="10000"/>
            <a:extLst>
              <a:ext uri="{28A0092B-C50C-407E-A947-70E740481C1C}">
                <a14:useLocalDpi xmlns:a14="http://schemas.microsoft.com/office/drawing/2010/main" val="0"/>
              </a:ext>
            </a:extLst>
          </a:blip>
          <a:srcRect l="12045" t="1993" r="5994" b="38258"/>
          <a:stretch/>
        </p:blipFill>
        <p:spPr bwMode="auto">
          <a:xfrm>
            <a:off x="7285970" y="3005734"/>
            <a:ext cx="1174089" cy="1260000"/>
          </a:xfrm>
          <a:prstGeom prst="rect">
            <a:avLst/>
          </a:prstGeom>
          <a:effectLst>
            <a:outerShdw blurRad="76200" dist="50800" dir="5400000" algn="tl"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A person smiling for the picture&#10;&#10;Description generated with very high confidence"/>
          <p:cNvPicPr>
            <a:picLocks noChangeAspect="1"/>
          </p:cNvPicPr>
          <p:nvPr/>
        </p:nvPicPr>
        <p:blipFill>
          <a:blip r:embed="rId4">
            <a:lum bright="10000"/>
            <a:extLst>
              <a:ext uri="{28A0092B-C50C-407E-A947-70E740481C1C}">
                <a14:useLocalDpi xmlns:a14="http://schemas.microsoft.com/office/drawing/2010/main" val="0"/>
              </a:ext>
            </a:extLst>
          </a:blip>
          <a:stretch>
            <a:fillRect/>
          </a:stretch>
        </p:blipFill>
        <p:spPr>
          <a:xfrm>
            <a:off x="8976775" y="3005734"/>
            <a:ext cx="929905" cy="1260000"/>
          </a:xfrm>
          <a:prstGeom prst="rect">
            <a:avLst/>
          </a:prstGeom>
          <a:effectLst>
            <a:outerShdw blurRad="76200" dist="50800" dir="5400000" algn="tl" rotWithShape="0">
              <a:schemeClr val="tx1">
                <a:alpha val="40000"/>
              </a:schemeClr>
            </a:outerShdw>
          </a:effectLst>
        </p:spPr>
      </p:pic>
      <p:pic>
        <p:nvPicPr>
          <p:cNvPr id="26" name="Picture 4">
            <a:extLst>
              <a:ext uri="{FF2B5EF4-FFF2-40B4-BE49-F238E27FC236}">
                <a16:creationId xmlns:a16="http://schemas.microsoft.com/office/drawing/2014/main" xmlns="" id="{EA87271B-8B49-4E79-BD8E-12D3D31B97F0}"/>
              </a:ext>
            </a:extLst>
          </p:cNvPr>
          <p:cNvPicPr>
            <a:picLocks noChangeAspect="1"/>
          </p:cNvPicPr>
          <p:nvPr/>
        </p:nvPicPr>
        <p:blipFill>
          <a:blip r:embed="rId5" cstate="print"/>
          <a:stretch>
            <a:fillRect/>
          </a:stretch>
        </p:blipFill>
        <p:spPr>
          <a:xfrm>
            <a:off x="5830573" y="987062"/>
            <a:ext cx="3960408" cy="1816624"/>
          </a:xfrm>
          <a:prstGeom prst="rect">
            <a:avLst/>
          </a:prstGeom>
          <a:noFill/>
          <a:ln>
            <a:solidFill>
              <a:srgbClr val="FAAC31"/>
            </a:solidFill>
          </a:ln>
          <a:effectLst>
            <a:outerShdw blurRad="76200" dist="50800" dir="5400000" algn="tl" rotWithShape="0">
              <a:schemeClr val="tx1">
                <a:alpha val="40000"/>
              </a:schemeClr>
            </a:outerShdw>
          </a:effectLst>
        </p:spPr>
        <p:style>
          <a:lnRef idx="2">
            <a:schemeClr val="accent2"/>
          </a:lnRef>
          <a:fillRef idx="1">
            <a:schemeClr val="lt1"/>
          </a:fillRef>
          <a:effectRef idx="0">
            <a:schemeClr val="accent2"/>
          </a:effectRef>
          <a:fontRef idx="minor">
            <a:schemeClr val="dk1"/>
          </a:fontRef>
        </p:style>
      </p:pic>
      <p:sp>
        <p:nvSpPr>
          <p:cNvPr id="27" name="Freeform 41">
            <a:extLst>
              <a:ext uri="{FF2B5EF4-FFF2-40B4-BE49-F238E27FC236}">
                <a16:creationId xmlns:a16="http://schemas.microsoft.com/office/drawing/2014/main" xmlns="" id="{90378548-29A3-4BC1-82F0-2842AC11CB88}"/>
              </a:ext>
            </a:extLst>
          </p:cNvPr>
          <p:cNvSpPr/>
          <p:nvPr/>
        </p:nvSpPr>
        <p:spPr bwMode="auto">
          <a:xfrm>
            <a:off x="3416871" y="4523227"/>
            <a:ext cx="1459025" cy="1292503"/>
          </a:xfrm>
          <a:custGeom>
            <a:avLst/>
            <a:gdLst>
              <a:gd name="connsiteX0" fmla="*/ 0 w 1282952"/>
              <a:gd name="connsiteY0" fmla="*/ 0 h 3315058"/>
              <a:gd name="connsiteX1" fmla="*/ 1282952 w 1282952"/>
              <a:gd name="connsiteY1" fmla="*/ 0 h 3315058"/>
              <a:gd name="connsiteX2" fmla="*/ 1282952 w 1282952"/>
              <a:gd name="connsiteY2" fmla="*/ 3315058 h 3315058"/>
              <a:gd name="connsiteX3" fmla="*/ 0 w 1282952"/>
              <a:gd name="connsiteY3" fmla="*/ 3315058 h 3315058"/>
              <a:gd name="connsiteX4" fmla="*/ 0 w 1282952"/>
              <a:gd name="connsiteY4" fmla="*/ 0 h 33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952" h="3315058">
                <a:moveTo>
                  <a:pt x="0" y="0"/>
                </a:moveTo>
                <a:lnTo>
                  <a:pt x="1282952" y="0"/>
                </a:lnTo>
                <a:lnTo>
                  <a:pt x="1282952" y="3315058"/>
                </a:lnTo>
                <a:lnTo>
                  <a:pt x="0" y="3315058"/>
                </a:lnTo>
                <a:lnTo>
                  <a:pt x="0" y="0"/>
                </a:lnTo>
                <a:close/>
              </a:path>
            </a:pathLst>
          </a:custGeom>
          <a:solidFill>
            <a:srgbClr val="FAAC31">
              <a:alpha val="71000"/>
            </a:srgbClr>
          </a:solidFill>
          <a:effectLst>
            <a:outerShdw blurRad="76200" dist="50800" dir="5400000" algn="tl" rotWithShape="0">
              <a:schemeClr val="tx1">
                <a:alpha val="40000"/>
              </a:schemeClr>
            </a:outerShdw>
          </a:effectLst>
          <a:scene3d>
            <a:camera prst="orthographicFront"/>
            <a:lightRig rig="flat" dir="t"/>
          </a:scene3d>
          <a:sp3d prstMaterial="plastic"/>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lIns="10160" tIns="10160" rIns="10160" bIns="10160"/>
          <a:lstStyle>
            <a:lvl1pPr defTabSz="844550">
              <a:defRPr>
                <a:solidFill>
                  <a:schemeClr val="tx1"/>
                </a:solidFill>
                <a:latin typeface="Arial" panose="020B0604020202020204" pitchFamily="34" charset="0"/>
              </a:defRPr>
            </a:lvl1pPr>
            <a:lvl2pPr marL="742950" indent="-285750" defTabSz="844550">
              <a:defRPr>
                <a:solidFill>
                  <a:schemeClr val="tx1"/>
                </a:solidFill>
                <a:latin typeface="Arial" panose="020B0604020202020204" pitchFamily="34" charset="0"/>
              </a:defRPr>
            </a:lvl2pPr>
            <a:lvl3pPr marL="1143000" indent="-228600" defTabSz="844550">
              <a:defRPr>
                <a:solidFill>
                  <a:schemeClr val="tx1"/>
                </a:solidFill>
                <a:latin typeface="Arial" panose="020B0604020202020204" pitchFamily="34" charset="0"/>
              </a:defRPr>
            </a:lvl3pPr>
            <a:lvl4pPr marL="1600200" indent="-228600" defTabSz="844550">
              <a:defRPr>
                <a:solidFill>
                  <a:schemeClr val="tx1"/>
                </a:solidFill>
                <a:latin typeface="Arial" panose="020B0604020202020204" pitchFamily="34" charset="0"/>
              </a:defRPr>
            </a:lvl4pPr>
            <a:lvl5pPr marL="2057400" indent="-228600" defTabSz="844550">
              <a:defRPr>
                <a:solidFill>
                  <a:schemeClr val="tx1"/>
                </a:solidFill>
                <a:latin typeface="Arial" panose="020B0604020202020204" pitchFamily="34" charset="0"/>
              </a:defRPr>
            </a:lvl5pPr>
            <a:lvl6pPr marL="2514600" indent="-228600" defTabSz="844550" eaLnBrk="0" fontAlgn="base" hangingPunct="0">
              <a:spcBef>
                <a:spcPct val="0"/>
              </a:spcBef>
              <a:spcAft>
                <a:spcPct val="0"/>
              </a:spcAft>
              <a:defRPr>
                <a:solidFill>
                  <a:schemeClr val="tx1"/>
                </a:solidFill>
                <a:latin typeface="Arial" panose="020B0604020202020204" pitchFamily="34" charset="0"/>
              </a:defRPr>
            </a:lvl6pPr>
            <a:lvl7pPr marL="2971800" indent="-228600" defTabSz="844550" eaLnBrk="0" fontAlgn="base" hangingPunct="0">
              <a:spcBef>
                <a:spcPct val="0"/>
              </a:spcBef>
              <a:spcAft>
                <a:spcPct val="0"/>
              </a:spcAft>
              <a:defRPr>
                <a:solidFill>
                  <a:schemeClr val="tx1"/>
                </a:solidFill>
                <a:latin typeface="Arial" panose="020B0604020202020204" pitchFamily="34" charset="0"/>
              </a:defRPr>
            </a:lvl7pPr>
            <a:lvl8pPr marL="3429000" indent="-228600" defTabSz="844550" eaLnBrk="0" fontAlgn="base" hangingPunct="0">
              <a:spcBef>
                <a:spcPct val="0"/>
              </a:spcBef>
              <a:spcAft>
                <a:spcPct val="0"/>
              </a:spcAft>
              <a:defRPr>
                <a:solidFill>
                  <a:schemeClr val="tx1"/>
                </a:solidFill>
                <a:latin typeface="Arial" panose="020B0604020202020204" pitchFamily="34" charset="0"/>
              </a:defRPr>
            </a:lvl8pPr>
            <a:lvl9pPr marL="3886200" indent="-228600" defTabSz="84455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Aft>
                <a:spcPts val="500"/>
              </a:spcAft>
              <a:defRPr/>
            </a:pPr>
            <a:r>
              <a:rPr lang="da-DK" altLang="en-US" sz="1600" b="1" dirty="0" smtClean="0">
                <a:solidFill>
                  <a:srgbClr val="073C7D"/>
                </a:solidFill>
                <a:latin typeface="+mj-lt"/>
              </a:rPr>
              <a:t>Patient Registry</a:t>
            </a:r>
          </a:p>
          <a:p>
            <a:pPr algn="ctr">
              <a:lnSpc>
                <a:spcPct val="90000"/>
              </a:lnSpc>
              <a:spcAft>
                <a:spcPts val="500"/>
              </a:spcAft>
              <a:defRPr/>
            </a:pPr>
            <a:endParaRPr lang="da-DK" altLang="en-US" sz="1600" b="1" dirty="0">
              <a:solidFill>
                <a:srgbClr val="073C7D"/>
              </a:solidFill>
              <a:latin typeface="+mj-lt"/>
            </a:endParaRPr>
          </a:p>
          <a:p>
            <a:pPr algn="ctr">
              <a:lnSpc>
                <a:spcPct val="90000"/>
              </a:lnSpc>
              <a:spcAft>
                <a:spcPts val="500"/>
              </a:spcAft>
              <a:defRPr/>
            </a:pPr>
            <a:endParaRPr lang="da-DK" altLang="en-US" sz="1400" dirty="0" smtClean="0">
              <a:solidFill>
                <a:srgbClr val="073C7D"/>
              </a:solidFill>
              <a:latin typeface="+mj-lt"/>
            </a:endParaRPr>
          </a:p>
          <a:p>
            <a:pPr algn="ctr">
              <a:lnSpc>
                <a:spcPct val="90000"/>
              </a:lnSpc>
              <a:spcAft>
                <a:spcPts val="500"/>
              </a:spcAft>
              <a:defRPr/>
            </a:pPr>
            <a:r>
              <a:rPr lang="da-DK" altLang="en-US" sz="1400" dirty="0" err="1" smtClean="0">
                <a:solidFill>
                  <a:srgbClr val="073C7D"/>
                </a:solidFill>
                <a:latin typeface="+mj-lt"/>
              </a:rPr>
              <a:t>Lutz</a:t>
            </a:r>
            <a:r>
              <a:rPr lang="da-DK" altLang="en-US" sz="1400" dirty="0" smtClean="0">
                <a:solidFill>
                  <a:srgbClr val="073C7D"/>
                </a:solidFill>
                <a:latin typeface="+mj-lt"/>
              </a:rPr>
              <a:t> </a:t>
            </a:r>
            <a:r>
              <a:rPr lang="da-DK" altLang="en-US" sz="1400" dirty="0" err="1" smtClean="0">
                <a:solidFill>
                  <a:srgbClr val="073C7D"/>
                </a:solidFill>
                <a:latin typeface="+mj-lt"/>
              </a:rPr>
              <a:t>Naehrlich</a:t>
            </a:r>
            <a:r>
              <a:rPr lang="da-DK" altLang="en-US" sz="1400" dirty="0" smtClean="0">
                <a:solidFill>
                  <a:srgbClr val="073C7D"/>
                </a:solidFill>
                <a:latin typeface="+mj-lt"/>
              </a:rPr>
              <a:t> (</a:t>
            </a:r>
            <a:r>
              <a:rPr lang="da-DK" altLang="en-US" sz="1400" dirty="0">
                <a:solidFill>
                  <a:srgbClr val="073C7D"/>
                </a:solidFill>
                <a:latin typeface="+mj-lt"/>
              </a:rPr>
              <a:t>DE) </a:t>
            </a:r>
            <a:br>
              <a:rPr lang="da-DK" altLang="en-US" sz="1400" dirty="0">
                <a:solidFill>
                  <a:srgbClr val="073C7D"/>
                </a:solidFill>
                <a:latin typeface="+mj-lt"/>
              </a:rPr>
            </a:br>
            <a:r>
              <a:rPr lang="da-DK" altLang="en-US" sz="1400" dirty="0" smtClean="0">
                <a:solidFill>
                  <a:srgbClr val="073C7D"/>
                </a:solidFill>
                <a:latin typeface="+mj-lt"/>
              </a:rPr>
              <a:t>Registry </a:t>
            </a:r>
            <a:r>
              <a:rPr lang="da-DK" altLang="en-US" sz="1400" dirty="0" err="1" smtClean="0">
                <a:solidFill>
                  <a:srgbClr val="073C7D"/>
                </a:solidFill>
                <a:latin typeface="+mj-lt"/>
              </a:rPr>
              <a:t>Director</a:t>
            </a: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endParaRPr lang="da-DK" altLang="en-US" sz="1400" dirty="0">
              <a:solidFill>
                <a:srgbClr val="073C7D"/>
              </a:solidFill>
              <a:latin typeface="+mj-lt"/>
            </a:endParaRPr>
          </a:p>
          <a:p>
            <a:pPr algn="ctr">
              <a:lnSpc>
                <a:spcPct val="90000"/>
              </a:lnSpc>
              <a:spcAft>
                <a:spcPts val="500"/>
              </a:spcAft>
              <a:defRPr/>
            </a:pPr>
            <a:r>
              <a:rPr lang="da-DK" altLang="en-US" sz="1400" dirty="0">
                <a:solidFill>
                  <a:srgbClr val="073C7D"/>
                </a:solidFill>
                <a:latin typeface="+mj-lt"/>
              </a:rPr>
              <a:t> </a:t>
            </a:r>
            <a:endParaRPr lang="en-US" altLang="en-US" sz="1400" dirty="0">
              <a:solidFill>
                <a:srgbClr val="073C7D"/>
              </a:solidFill>
              <a:latin typeface="+mj-lt"/>
            </a:endParaRPr>
          </a:p>
        </p:txBody>
      </p:sp>
    </p:spTree>
    <p:extLst>
      <p:ext uri="{BB962C8B-B14F-4D97-AF65-F5344CB8AC3E}">
        <p14:creationId xmlns:p14="http://schemas.microsoft.com/office/powerpoint/2010/main" val="3580509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6" grpId="0" animBg="1"/>
      <p:bldP spid="47" grpId="0" animBg="1"/>
      <p:bldP spid="48"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4"/>
          <p:cNvSpPr txBox="1">
            <a:spLocks noChangeArrowheads="1"/>
          </p:cNvSpPr>
          <p:nvPr/>
        </p:nvSpPr>
        <p:spPr bwMode="auto">
          <a:xfrm>
            <a:off x="2887851" y="5392631"/>
            <a:ext cx="2155106" cy="58477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a-DK" sz="1600" dirty="0" err="1">
                <a:solidFill>
                  <a:srgbClr val="073C7D"/>
                </a:solidFill>
                <a:latin typeface="Calibri" pitchFamily="34" charset="0"/>
              </a:rPr>
              <a:t>Lutz</a:t>
            </a:r>
            <a:r>
              <a:rPr lang="da-DK" sz="1600" dirty="0">
                <a:solidFill>
                  <a:srgbClr val="073C7D"/>
                </a:solidFill>
                <a:latin typeface="Calibri" pitchFamily="34" charset="0"/>
              </a:rPr>
              <a:t> </a:t>
            </a:r>
            <a:r>
              <a:rPr lang="da-DK" sz="1600" dirty="0" err="1" smtClean="0">
                <a:solidFill>
                  <a:srgbClr val="073C7D"/>
                </a:solidFill>
                <a:latin typeface="Calibri" pitchFamily="34" charset="0"/>
              </a:rPr>
              <a:t>Nährlich</a:t>
            </a:r>
            <a:r>
              <a:rPr lang="da-DK" sz="1600" dirty="0" smtClean="0">
                <a:solidFill>
                  <a:srgbClr val="073C7D"/>
                </a:solidFill>
                <a:latin typeface="Calibri" pitchFamily="34" charset="0"/>
              </a:rPr>
              <a:t> (DE)</a:t>
            </a:r>
            <a:endParaRPr lang="da-DK" sz="1600" dirty="0">
              <a:solidFill>
                <a:srgbClr val="073C7D"/>
              </a:solidFill>
              <a:latin typeface="Calibri" pitchFamily="34" charset="0"/>
            </a:endParaRPr>
          </a:p>
          <a:p>
            <a:pPr algn="ctr"/>
            <a:r>
              <a:rPr lang="da-DK" sz="1600" dirty="0">
                <a:solidFill>
                  <a:srgbClr val="073C7D"/>
                </a:solidFill>
                <a:latin typeface="Calibri" pitchFamily="34" charset="0"/>
              </a:rPr>
              <a:t>Registry </a:t>
            </a:r>
            <a:r>
              <a:rPr lang="da-DK" sz="1600" dirty="0" err="1" smtClean="0">
                <a:solidFill>
                  <a:srgbClr val="073C7D"/>
                </a:solidFill>
                <a:latin typeface="Calibri" pitchFamily="34" charset="0"/>
              </a:rPr>
              <a:t>Director</a:t>
            </a:r>
            <a:endParaRPr lang="da-DK" sz="1600" dirty="0">
              <a:solidFill>
                <a:srgbClr val="073C7D"/>
              </a:solidFill>
              <a:latin typeface="Calibri" pitchFamily="34" charset="0"/>
            </a:endParaRPr>
          </a:p>
        </p:txBody>
      </p:sp>
      <p:sp>
        <p:nvSpPr>
          <p:cNvPr id="11" name="Rectangle 10"/>
          <p:cNvSpPr/>
          <p:nvPr/>
        </p:nvSpPr>
        <p:spPr>
          <a:xfrm>
            <a:off x="2114278" y="0"/>
            <a:ext cx="4265711" cy="646331"/>
          </a:xfrm>
          <a:prstGeom prst="rect">
            <a:avLst/>
          </a:prstGeom>
        </p:spPr>
        <p:txBody>
          <a:bodyPr wrap="none">
            <a:spAutoFit/>
          </a:bodyPr>
          <a:lstStyle/>
          <a:p>
            <a:pPr algn="ctr"/>
            <a:r>
              <a:rPr lang="da-DK" sz="3600" b="1" dirty="0" smtClean="0">
                <a:solidFill>
                  <a:srgbClr val="FAAC31"/>
                </a:solidFill>
              </a:rPr>
              <a:t>ECFS-Patient </a:t>
            </a:r>
            <a:r>
              <a:rPr lang="da-DK" sz="3600" b="1" dirty="0">
                <a:solidFill>
                  <a:srgbClr val="FAAC31"/>
                </a:solidFill>
              </a:rPr>
              <a:t>Registry </a:t>
            </a:r>
            <a:endParaRPr lang="en-GB" sz="3600" b="1" dirty="0">
              <a:solidFill>
                <a:srgbClr val="FAAC31"/>
              </a:solidFill>
            </a:endParaRPr>
          </a:p>
        </p:txBody>
      </p:sp>
      <p:pic>
        <p:nvPicPr>
          <p:cNvPr id="15" name="Picture 9"/>
          <p:cNvPicPr>
            <a:picLocks noChangeAspect="1"/>
          </p:cNvPicPr>
          <p:nvPr/>
        </p:nvPicPr>
        <p:blipFill rotWithShape="1">
          <a:blip r:embed="rId2"/>
          <a:srcRect t="20440"/>
          <a:stretch/>
        </p:blipFill>
        <p:spPr>
          <a:xfrm>
            <a:off x="298024" y="2142515"/>
            <a:ext cx="2573019" cy="2736548"/>
          </a:xfrm>
          <a:prstGeom prst="rect">
            <a:avLst/>
          </a:prstGeom>
          <a:effectLst>
            <a:outerShdw blurRad="76200" dist="50800" dir="2700000" algn="tl" rotWithShape="0">
              <a:srgbClr val="000000">
                <a:alpha val="40000"/>
              </a:srgbClr>
            </a:outerShdw>
          </a:effectLst>
        </p:spPr>
      </p:pic>
      <p:pic>
        <p:nvPicPr>
          <p:cNvPr id="16" name="Picture 23" descr="A person wearing a suit and tie smiling and looking at the camera&#10;&#10;Description generated with very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5278" y="2707060"/>
            <a:ext cx="1189520" cy="1607459"/>
          </a:xfrm>
          <a:prstGeom prst="rect">
            <a:avLst/>
          </a:prstGeom>
          <a:effectLst>
            <a:outerShdw blurRad="76200" dist="50800" dir="2700000" algn="tl" rotWithShape="0">
              <a:srgbClr val="000000">
                <a:alpha val="40000"/>
              </a:srgbClr>
            </a:outerShdw>
          </a:effectLst>
        </p:spPr>
      </p:pic>
      <p:pic>
        <p:nvPicPr>
          <p:cNvPr id="9" name="Image 8" descr="9t5xSLh1_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336" y="1024377"/>
            <a:ext cx="1057404" cy="1057404"/>
          </a:xfrm>
          <a:prstGeom prst="rect">
            <a:avLst/>
          </a:prstGeom>
        </p:spPr>
      </p:pic>
      <p:sp>
        <p:nvSpPr>
          <p:cNvPr id="10" name="ZoneTexte 9"/>
          <p:cNvSpPr txBox="1"/>
          <p:nvPr/>
        </p:nvSpPr>
        <p:spPr>
          <a:xfrm>
            <a:off x="827768" y="5500353"/>
            <a:ext cx="1513530" cy="369332"/>
          </a:xfrm>
          <a:prstGeom prst="rect">
            <a:avLst/>
          </a:prstGeom>
          <a:noFill/>
        </p:spPr>
        <p:txBody>
          <a:bodyPr wrap="none" rtlCol="0">
            <a:spAutoFit/>
          </a:bodyPr>
          <a:lstStyle/>
          <a:p>
            <a:r>
              <a:rPr lang="fr-FR" dirty="0" err="1" smtClean="0">
                <a:solidFill>
                  <a:srgbClr val="073C7D"/>
                </a:solidFill>
              </a:rPr>
              <a:t>Registry</a:t>
            </a:r>
            <a:r>
              <a:rPr lang="fr-FR" dirty="0" smtClean="0">
                <a:solidFill>
                  <a:srgbClr val="073C7D"/>
                </a:solidFill>
              </a:rPr>
              <a:t> Team</a:t>
            </a:r>
            <a:endParaRPr lang="fr-FR" dirty="0">
              <a:solidFill>
                <a:srgbClr val="073C7D"/>
              </a:solidFill>
            </a:endParaRPr>
          </a:p>
        </p:txBody>
      </p:sp>
      <p:pic>
        <p:nvPicPr>
          <p:cNvPr id="12" name="Image 11" descr="Sans titr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645" y="1805409"/>
            <a:ext cx="4851006" cy="3410761"/>
          </a:xfrm>
          <a:prstGeom prst="rect">
            <a:avLst/>
          </a:prstGeom>
          <a:effectLst>
            <a:outerShdw blurRad="76200" dist="50800" dir="2700000" algn="tl" rotWithShape="0">
              <a:srgbClr val="000000">
                <a:alpha val="40000"/>
              </a:srgbClr>
            </a:outerShdw>
          </a:effectLst>
        </p:spPr>
      </p:pic>
      <p:sp>
        <p:nvSpPr>
          <p:cNvPr id="17" name="ZoneTexte 16"/>
          <p:cNvSpPr txBox="1"/>
          <p:nvPr/>
        </p:nvSpPr>
        <p:spPr>
          <a:xfrm>
            <a:off x="6129867" y="5361854"/>
            <a:ext cx="2862570" cy="646331"/>
          </a:xfrm>
          <a:prstGeom prst="rect">
            <a:avLst/>
          </a:prstGeom>
          <a:noFill/>
        </p:spPr>
        <p:txBody>
          <a:bodyPr wrap="none" rtlCol="0">
            <a:spAutoFit/>
          </a:bodyPr>
          <a:lstStyle/>
          <a:p>
            <a:pPr algn="ctr"/>
            <a:r>
              <a:rPr lang="fr-FR" dirty="0" err="1" smtClean="0">
                <a:solidFill>
                  <a:srgbClr val="073C7D"/>
                </a:solidFill>
              </a:rPr>
              <a:t>Registry</a:t>
            </a:r>
            <a:r>
              <a:rPr lang="fr-FR" dirty="0" smtClean="0">
                <a:solidFill>
                  <a:srgbClr val="073C7D"/>
                </a:solidFill>
              </a:rPr>
              <a:t> </a:t>
            </a:r>
            <a:r>
              <a:rPr lang="fr-FR" dirty="0" err="1" smtClean="0">
                <a:solidFill>
                  <a:srgbClr val="073C7D"/>
                </a:solidFill>
              </a:rPr>
              <a:t>Steering</a:t>
            </a:r>
            <a:r>
              <a:rPr lang="fr-FR" dirty="0" smtClean="0">
                <a:solidFill>
                  <a:srgbClr val="073C7D"/>
                </a:solidFill>
              </a:rPr>
              <a:t> </a:t>
            </a:r>
            <a:r>
              <a:rPr lang="fr-FR" dirty="0" err="1" smtClean="0">
                <a:solidFill>
                  <a:srgbClr val="073C7D"/>
                </a:solidFill>
              </a:rPr>
              <a:t>Committee</a:t>
            </a:r>
            <a:r>
              <a:rPr lang="fr-FR" dirty="0" smtClean="0">
                <a:solidFill>
                  <a:srgbClr val="073C7D"/>
                </a:solidFill>
              </a:rPr>
              <a:t> </a:t>
            </a:r>
          </a:p>
          <a:p>
            <a:pPr algn="ctr"/>
            <a:r>
              <a:rPr lang="fr-FR" dirty="0" smtClean="0">
                <a:solidFill>
                  <a:srgbClr val="073C7D"/>
                </a:solidFill>
              </a:rPr>
              <a:t>Meeting in Brussels, 2018</a:t>
            </a:r>
            <a:endParaRPr lang="fr-FR" dirty="0">
              <a:solidFill>
                <a:srgbClr val="073C7D"/>
              </a:solidFill>
            </a:endParaRPr>
          </a:p>
        </p:txBody>
      </p:sp>
    </p:spTree>
    <p:extLst>
      <p:ext uri="{BB962C8B-B14F-4D97-AF65-F5344CB8AC3E}">
        <p14:creationId xmlns:p14="http://schemas.microsoft.com/office/powerpoint/2010/main" val="16239131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10"/>
          <p:cNvSpPr/>
          <p:nvPr/>
        </p:nvSpPr>
        <p:spPr>
          <a:xfrm>
            <a:off x="2575303" y="5941917"/>
            <a:ext cx="5136395" cy="623248"/>
          </a:xfrm>
          <a:prstGeom prst="rect">
            <a:avLst/>
          </a:prstGeom>
        </p:spPr>
        <p:txBody>
          <a:bodyPr wrap="square">
            <a:spAutoFit/>
          </a:bodyPr>
          <a:lstStyle/>
          <a:p>
            <a:pPr algn="ctr"/>
            <a:r>
              <a:rPr lang="nl-NL" sz="2100" b="1" dirty="0">
                <a:solidFill>
                  <a:srgbClr val="073C7D"/>
                </a:solidFill>
                <a:latin typeface="+mj-lt"/>
                <a:ea typeface="Verdana" panose="020B0604030504040204" pitchFamily="34" charset="0"/>
                <a:cs typeface="Verdana" panose="020B0604030504040204" pitchFamily="34" charset="0"/>
              </a:rPr>
              <a:t>31 </a:t>
            </a:r>
            <a:r>
              <a:rPr lang="nl-NL" sz="2100" b="1" dirty="0" err="1" smtClean="0">
                <a:solidFill>
                  <a:srgbClr val="073C7D"/>
                </a:solidFill>
                <a:latin typeface="+mj-lt"/>
                <a:ea typeface="Verdana" panose="020B0604030504040204" pitchFamily="34" charset="0"/>
                <a:cs typeface="Verdana" panose="020B0604030504040204" pitchFamily="34" charset="0"/>
              </a:rPr>
              <a:t>participating</a:t>
            </a:r>
            <a:r>
              <a:rPr lang="nl-NL" sz="2100" b="1" dirty="0" smtClean="0">
                <a:solidFill>
                  <a:srgbClr val="073C7D"/>
                </a:solidFill>
                <a:latin typeface="+mj-lt"/>
                <a:ea typeface="Verdana" panose="020B0604030504040204" pitchFamily="34" charset="0"/>
                <a:cs typeface="Verdana" panose="020B0604030504040204" pitchFamily="34" charset="0"/>
              </a:rPr>
              <a:t> </a:t>
            </a:r>
            <a:r>
              <a:rPr lang="nl-NL" sz="2100" b="1" dirty="0" err="1" smtClean="0">
                <a:solidFill>
                  <a:srgbClr val="073C7D"/>
                </a:solidFill>
                <a:latin typeface="+mj-lt"/>
                <a:ea typeface="Verdana" panose="020B0604030504040204" pitchFamily="34" charset="0"/>
                <a:cs typeface="Verdana" panose="020B0604030504040204" pitchFamily="34" charset="0"/>
              </a:rPr>
              <a:t>countries</a:t>
            </a:r>
            <a:r>
              <a:rPr lang="nl-NL" sz="2100" b="1" dirty="0" smtClean="0">
                <a:solidFill>
                  <a:srgbClr val="073C7D"/>
                </a:solidFill>
                <a:latin typeface="+mj-lt"/>
                <a:ea typeface="Verdana" panose="020B0604030504040204" pitchFamily="34" charset="0"/>
                <a:cs typeface="Verdana" panose="020B0604030504040204" pitchFamily="34" charset="0"/>
              </a:rPr>
              <a:t>, &gt; 42,000 </a:t>
            </a:r>
            <a:r>
              <a:rPr lang="nl-NL" sz="2100" b="1" dirty="0">
                <a:solidFill>
                  <a:srgbClr val="073C7D"/>
                </a:solidFill>
                <a:latin typeface="+mj-lt"/>
                <a:ea typeface="Verdana" panose="020B0604030504040204" pitchFamily="34" charset="0"/>
                <a:cs typeface="Verdana" panose="020B0604030504040204" pitchFamily="34" charset="0"/>
              </a:rPr>
              <a:t>patients</a:t>
            </a:r>
          </a:p>
          <a:p>
            <a:pPr algn="ctr"/>
            <a:r>
              <a:rPr lang="nl-BE" sz="1350" dirty="0" smtClean="0">
                <a:solidFill>
                  <a:srgbClr val="073C7D"/>
                </a:solidFill>
                <a:latin typeface="+mj-lt"/>
                <a:ea typeface="Verdana" panose="020B0604030504040204" pitchFamily="34" charset="0"/>
                <a:cs typeface="Verdana" panose="020B0604030504040204" pitchFamily="34" charset="0"/>
              </a:rPr>
              <a:t>Longitudinal </a:t>
            </a:r>
            <a:r>
              <a:rPr lang="nl-BE" sz="1350" dirty="0">
                <a:solidFill>
                  <a:srgbClr val="073C7D"/>
                </a:solidFill>
                <a:latin typeface="+mj-lt"/>
                <a:ea typeface="Verdana" panose="020B0604030504040204" pitchFamily="34" charset="0"/>
                <a:cs typeface="Verdana" panose="020B0604030504040204" pitchFamily="34" charset="0"/>
              </a:rPr>
              <a:t>data 2011-2015</a:t>
            </a:r>
            <a:endParaRPr lang="nl-NL" sz="1350" dirty="0">
              <a:solidFill>
                <a:srgbClr val="073C7D"/>
              </a:solidFill>
              <a:latin typeface="+mj-lt"/>
              <a:ea typeface="Verdana" panose="020B0604030504040204" pitchFamily="34" charset="0"/>
              <a:cs typeface="Verdana" panose="020B0604030504040204" pitchFamily="34" charset="0"/>
            </a:endParaRPr>
          </a:p>
        </p:txBody>
      </p:sp>
      <p:pic>
        <p:nvPicPr>
          <p:cNvPr id="3" name="Image 2" descr="Sans titre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89" y="1015485"/>
            <a:ext cx="6804223" cy="4833912"/>
          </a:xfrm>
          <a:prstGeom prst="rect">
            <a:avLst/>
          </a:prstGeom>
          <a:ln w="12700" cmpd="sng">
            <a:solidFill>
              <a:srgbClr val="FAAC31"/>
            </a:solidFill>
          </a:ln>
        </p:spPr>
      </p:pic>
      <p:sp>
        <p:nvSpPr>
          <p:cNvPr id="8" name="Rectangle 7"/>
          <p:cNvSpPr/>
          <p:nvPr/>
        </p:nvSpPr>
        <p:spPr>
          <a:xfrm>
            <a:off x="2114278" y="0"/>
            <a:ext cx="4265711" cy="646331"/>
          </a:xfrm>
          <a:prstGeom prst="rect">
            <a:avLst/>
          </a:prstGeom>
        </p:spPr>
        <p:txBody>
          <a:bodyPr wrap="none">
            <a:spAutoFit/>
          </a:bodyPr>
          <a:lstStyle/>
          <a:p>
            <a:pPr algn="ctr"/>
            <a:r>
              <a:rPr lang="da-DK" sz="3600" b="1" dirty="0" smtClean="0">
                <a:solidFill>
                  <a:srgbClr val="FAAC31"/>
                </a:solidFill>
              </a:rPr>
              <a:t>ECFS-Patient </a:t>
            </a:r>
            <a:r>
              <a:rPr lang="da-DK" sz="3600" b="1" dirty="0">
                <a:solidFill>
                  <a:srgbClr val="FAAC31"/>
                </a:solidFill>
              </a:rPr>
              <a:t>Registry </a:t>
            </a:r>
            <a:endParaRPr lang="en-GB" sz="3600" b="1" dirty="0">
              <a:solidFill>
                <a:srgbClr val="FAAC31"/>
              </a:solidFill>
            </a:endParaRPr>
          </a:p>
        </p:txBody>
      </p:sp>
    </p:spTree>
    <p:extLst>
      <p:ext uri="{BB962C8B-B14F-4D97-AF65-F5344CB8AC3E}">
        <p14:creationId xmlns:p14="http://schemas.microsoft.com/office/powerpoint/2010/main" val="32701784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771" y="780836"/>
            <a:ext cx="3421380" cy="4876800"/>
          </a:xfrm>
          <a:prstGeom prst="rect">
            <a:avLst/>
          </a:prstGeom>
          <a:ln>
            <a:solidFill>
              <a:srgbClr val="073C7D"/>
            </a:solidFill>
          </a:ln>
        </p:spPr>
      </p:pic>
      <p:pic>
        <p:nvPicPr>
          <p:cNvPr id="9" name="Image 8" descr="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1373">
            <a:off x="4398485" y="763451"/>
            <a:ext cx="3451860" cy="4892040"/>
          </a:xfrm>
          <a:prstGeom prst="rect">
            <a:avLst/>
          </a:prstGeom>
          <a:ln>
            <a:solidFill>
              <a:srgbClr val="073C7D"/>
            </a:solidFill>
          </a:ln>
        </p:spPr>
      </p:pic>
      <p:pic>
        <p:nvPicPr>
          <p:cNvPr id="7" name="Image 6" descr="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2731">
            <a:off x="5463315" y="1347460"/>
            <a:ext cx="3385135" cy="4800600"/>
          </a:xfrm>
          <a:prstGeom prst="rect">
            <a:avLst/>
          </a:prstGeom>
          <a:ln>
            <a:solidFill>
              <a:srgbClr val="073C7D"/>
            </a:solidFill>
          </a:ln>
        </p:spPr>
      </p:pic>
      <p:sp>
        <p:nvSpPr>
          <p:cNvPr id="3" name="ZoneTexte 2"/>
          <p:cNvSpPr txBox="1"/>
          <p:nvPr/>
        </p:nvSpPr>
        <p:spPr>
          <a:xfrm>
            <a:off x="711899" y="23248"/>
            <a:ext cx="7248724" cy="646331"/>
          </a:xfrm>
          <a:prstGeom prst="rect">
            <a:avLst/>
          </a:prstGeom>
          <a:noFill/>
        </p:spPr>
        <p:txBody>
          <a:bodyPr wrap="none" rtlCol="0">
            <a:spAutoFit/>
          </a:bodyPr>
          <a:lstStyle/>
          <a:p>
            <a:pPr algn="ctr"/>
            <a:r>
              <a:rPr lang="fr-FR" sz="3600" b="1" dirty="0" smtClean="0">
                <a:solidFill>
                  <a:srgbClr val="FAAC31"/>
                </a:solidFill>
              </a:rPr>
              <a:t>Patient </a:t>
            </a:r>
            <a:r>
              <a:rPr lang="fr-FR" sz="3600" b="1" dirty="0" err="1" smtClean="0">
                <a:solidFill>
                  <a:srgbClr val="FAAC31"/>
                </a:solidFill>
              </a:rPr>
              <a:t>Registry</a:t>
            </a:r>
            <a:r>
              <a:rPr lang="fr-FR" sz="3600" b="1" dirty="0" smtClean="0">
                <a:solidFill>
                  <a:srgbClr val="FAAC31"/>
                </a:solidFill>
              </a:rPr>
              <a:t>: </a:t>
            </a:r>
            <a:r>
              <a:rPr lang="fr-FR" sz="3600" b="1" dirty="0" err="1" smtClean="0">
                <a:solidFill>
                  <a:srgbClr val="FAAC31"/>
                </a:solidFill>
              </a:rPr>
              <a:t>Annual</a:t>
            </a:r>
            <a:r>
              <a:rPr lang="fr-FR" sz="3600" b="1" dirty="0" smtClean="0">
                <a:solidFill>
                  <a:srgbClr val="FAAC31"/>
                </a:solidFill>
              </a:rPr>
              <a:t> Data Report</a:t>
            </a:r>
            <a:endParaRPr lang="fr-FR" sz="3600" b="1" dirty="0">
              <a:solidFill>
                <a:srgbClr val="FAAC31"/>
              </a:solidFill>
            </a:endParaRPr>
          </a:p>
        </p:txBody>
      </p:sp>
      <p:sp>
        <p:nvSpPr>
          <p:cNvPr id="2" name="Rectangle 1"/>
          <p:cNvSpPr/>
          <p:nvPr/>
        </p:nvSpPr>
        <p:spPr>
          <a:xfrm>
            <a:off x="3530344" y="6179722"/>
            <a:ext cx="2788970" cy="258532"/>
          </a:xfrm>
          <a:prstGeom prst="rect">
            <a:avLst/>
          </a:prstGeom>
        </p:spPr>
        <p:txBody>
          <a:bodyPr wrap="none">
            <a:spAutoFit/>
          </a:bodyPr>
          <a:lstStyle/>
          <a:p>
            <a:r>
              <a:rPr lang="fr-FR" dirty="0" err="1">
                <a:solidFill>
                  <a:srgbClr val="073C7D"/>
                </a:solidFill>
              </a:rPr>
              <a:t>https</a:t>
            </a:r>
            <a:r>
              <a:rPr lang="fr-FR" dirty="0">
                <a:solidFill>
                  <a:srgbClr val="073C7D"/>
                </a:solidFill>
              </a:rPr>
              <a:t>://</a:t>
            </a:r>
            <a:r>
              <a:rPr lang="fr-FR" dirty="0" err="1">
                <a:solidFill>
                  <a:srgbClr val="073C7D"/>
                </a:solidFill>
              </a:rPr>
              <a:t>www.ecfs.eu</a:t>
            </a:r>
            <a:r>
              <a:rPr lang="fr-FR" dirty="0">
                <a:solidFill>
                  <a:srgbClr val="073C7D"/>
                </a:solidFill>
              </a:rPr>
              <a:t>/</a:t>
            </a:r>
            <a:r>
              <a:rPr lang="fr-FR" dirty="0" err="1">
                <a:solidFill>
                  <a:srgbClr val="073C7D"/>
                </a:solidFill>
              </a:rPr>
              <a:t>ecfspr</a:t>
            </a:r>
            <a:endParaRPr lang="fr-FR" dirty="0">
              <a:solidFill>
                <a:srgbClr val="073C7D"/>
              </a:solidFill>
            </a:endParaRPr>
          </a:p>
        </p:txBody>
      </p:sp>
      <p:pic>
        <p:nvPicPr>
          <p:cNvPr id="5" name="Image 4" descr="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3846">
            <a:off x="6698532" y="1554780"/>
            <a:ext cx="3370156" cy="4800600"/>
          </a:xfrm>
          <a:prstGeom prst="rect">
            <a:avLst/>
          </a:prstGeom>
          <a:ln>
            <a:solidFill>
              <a:srgbClr val="073C7D"/>
            </a:solidFill>
          </a:ln>
        </p:spPr>
      </p:pic>
      <p:pic>
        <p:nvPicPr>
          <p:cNvPr id="6" name="Image 5" descr="3.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413" y="1406917"/>
            <a:ext cx="3379861" cy="4800600"/>
          </a:xfrm>
          <a:prstGeom prst="rect">
            <a:avLst/>
          </a:prstGeom>
          <a:ln>
            <a:solidFill>
              <a:srgbClr val="073C7D"/>
            </a:solidFill>
          </a:ln>
        </p:spPr>
      </p:pic>
      <p:pic>
        <p:nvPicPr>
          <p:cNvPr id="4" name="Image 3" descr="1.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56184">
            <a:off x="231257" y="1481775"/>
            <a:ext cx="3362667" cy="4800600"/>
          </a:xfrm>
          <a:prstGeom prst="rect">
            <a:avLst/>
          </a:prstGeom>
          <a:ln>
            <a:solidFill>
              <a:srgbClr val="073C7D"/>
            </a:solidFill>
          </a:ln>
        </p:spPr>
      </p:pic>
    </p:spTree>
    <p:extLst>
      <p:ext uri="{BB962C8B-B14F-4D97-AF65-F5344CB8AC3E}">
        <p14:creationId xmlns:p14="http://schemas.microsoft.com/office/powerpoint/2010/main" val="40759002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ctrTitle"/>
          </p:nvPr>
        </p:nvSpPr>
        <p:spPr>
          <a:xfrm>
            <a:off x="1884097" y="0"/>
            <a:ext cx="4929688" cy="491478"/>
          </a:xfrm>
        </p:spPr>
        <p:txBody>
          <a:bodyPr>
            <a:noAutofit/>
          </a:bodyPr>
          <a:lstStyle/>
          <a:p>
            <a:r>
              <a:rPr lang="en-GB" sz="3600" b="1" dirty="0" smtClean="0">
                <a:solidFill>
                  <a:srgbClr val="FAAC31"/>
                </a:solidFill>
                <a:latin typeface="+mn-lt"/>
                <a:ea typeface="+mn-ea"/>
                <a:cs typeface="+mn-cs"/>
              </a:rPr>
              <a:t>ECFS Standards </a:t>
            </a:r>
            <a:r>
              <a:rPr lang="en-GB" sz="3600" b="1" dirty="0">
                <a:solidFill>
                  <a:srgbClr val="FAAC31"/>
                </a:solidFill>
                <a:latin typeface="+mn-lt"/>
                <a:ea typeface="+mn-ea"/>
                <a:cs typeface="+mn-cs"/>
              </a:rPr>
              <a:t>of </a:t>
            </a:r>
            <a:r>
              <a:rPr lang="en-GB" sz="3600" b="1" dirty="0" smtClean="0">
                <a:solidFill>
                  <a:srgbClr val="FAAC31"/>
                </a:solidFill>
                <a:latin typeface="+mn-lt"/>
                <a:ea typeface="+mn-ea"/>
                <a:cs typeface="+mn-cs"/>
              </a:rPr>
              <a:t>Care</a:t>
            </a:r>
            <a:endParaRPr lang="cs-CZ" sz="3600" b="1" dirty="0">
              <a:solidFill>
                <a:srgbClr val="FAAC31"/>
              </a:solidFill>
              <a:latin typeface="+mn-lt"/>
              <a:ea typeface="+mn-ea"/>
              <a:cs typeface="+mn-cs"/>
            </a:endParaRPr>
          </a:p>
        </p:txBody>
      </p:sp>
      <p:pic>
        <p:nvPicPr>
          <p:cNvPr id="7" name="Picture 2">
            <a:extLst>
              <a:ext uri="{FF2B5EF4-FFF2-40B4-BE49-F238E27FC236}">
                <a16:creationId xmlns:a16="http://schemas.microsoft.com/office/drawing/2014/main" xmlns="" id="{79BC7CF8-606D-409B-BC39-D0B982096F13}"/>
              </a:ext>
            </a:extLst>
          </p:cNvPr>
          <p:cNvPicPr>
            <a:picLocks noChangeAspect="1" noChangeArrowheads="1"/>
          </p:cNvPicPr>
          <p:nvPr/>
        </p:nvPicPr>
        <p:blipFill rotWithShape="1">
          <a:blip r:embed="rId2" cstate="print"/>
          <a:srcRect t="-1759" b="4371"/>
          <a:stretch/>
        </p:blipFill>
        <p:spPr bwMode="auto">
          <a:xfrm>
            <a:off x="905980" y="2529176"/>
            <a:ext cx="1128432" cy="1405866"/>
          </a:xfrm>
          <a:prstGeom prst="rect">
            <a:avLst/>
          </a:prstGeom>
          <a:noFill/>
          <a:ln>
            <a:noFill/>
          </a:ln>
          <a:effectLst>
            <a:outerShdw blurRad="76200" dist="63500" dir="2700000" algn="tl" rotWithShape="0">
              <a:prstClr val="black">
                <a:alpha val="40000"/>
              </a:prstClr>
            </a:outerShdw>
          </a:effectLst>
        </p:spPr>
      </p:pic>
      <p:sp>
        <p:nvSpPr>
          <p:cNvPr id="8" name="TextBox 4"/>
          <p:cNvSpPr txBox="1">
            <a:spLocks noChangeArrowheads="1"/>
          </p:cNvSpPr>
          <p:nvPr/>
        </p:nvSpPr>
        <p:spPr bwMode="auto">
          <a:xfrm>
            <a:off x="392643" y="4388035"/>
            <a:ext cx="2155106" cy="58477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a-DK" sz="1600" dirty="0" smtClean="0">
                <a:solidFill>
                  <a:srgbClr val="073C7D"/>
                </a:solidFill>
                <a:latin typeface="Calibri" pitchFamily="34" charset="0"/>
              </a:rPr>
              <a:t>Pavel </a:t>
            </a:r>
            <a:r>
              <a:rPr lang="da-DK" sz="1600" dirty="0" err="1" smtClean="0">
                <a:solidFill>
                  <a:srgbClr val="073C7D"/>
                </a:solidFill>
                <a:latin typeface="Calibri" pitchFamily="34" charset="0"/>
              </a:rPr>
              <a:t>Drevinek</a:t>
            </a:r>
            <a:r>
              <a:rPr lang="da-DK" sz="1600" dirty="0" smtClean="0">
                <a:solidFill>
                  <a:srgbClr val="073C7D"/>
                </a:solidFill>
                <a:latin typeface="Calibri" pitchFamily="34" charset="0"/>
              </a:rPr>
              <a:t> (CZ)</a:t>
            </a:r>
            <a:endParaRPr lang="da-DK" sz="1600" dirty="0">
              <a:solidFill>
                <a:srgbClr val="073C7D"/>
              </a:solidFill>
              <a:latin typeface="Calibri" pitchFamily="34" charset="0"/>
            </a:endParaRPr>
          </a:p>
          <a:p>
            <a:pPr algn="ctr"/>
            <a:r>
              <a:rPr lang="da-DK" sz="1600" dirty="0" smtClean="0">
                <a:solidFill>
                  <a:srgbClr val="073C7D"/>
                </a:solidFill>
                <a:latin typeface="Calibri" pitchFamily="34" charset="0"/>
              </a:rPr>
              <a:t>Project </a:t>
            </a:r>
            <a:r>
              <a:rPr lang="da-DK" sz="1600" dirty="0" err="1" smtClean="0">
                <a:solidFill>
                  <a:srgbClr val="073C7D"/>
                </a:solidFill>
                <a:latin typeface="Calibri" pitchFamily="34" charset="0"/>
              </a:rPr>
              <a:t>Leader</a:t>
            </a:r>
            <a:endParaRPr lang="da-DK" sz="1600" dirty="0">
              <a:solidFill>
                <a:srgbClr val="073C7D"/>
              </a:solidFill>
              <a:latin typeface="Calibri" pitchFamily="34" charset="0"/>
            </a:endParaRPr>
          </a:p>
        </p:txBody>
      </p:sp>
      <p:pic>
        <p:nvPicPr>
          <p:cNvPr id="3" name="Image 2" descr="Sans titre.jpeg"/>
          <p:cNvPicPr>
            <a:picLocks noChangeAspect="1"/>
          </p:cNvPicPr>
          <p:nvPr/>
        </p:nvPicPr>
        <p:blipFill rotWithShape="1">
          <a:blip r:embed="rId3">
            <a:extLst>
              <a:ext uri="{28A0092B-C50C-407E-A947-70E740481C1C}">
                <a14:useLocalDpi xmlns:a14="http://schemas.microsoft.com/office/drawing/2010/main" val="0"/>
              </a:ext>
            </a:extLst>
          </a:blip>
          <a:srcRect l="7736" r="5294"/>
          <a:stretch/>
        </p:blipFill>
        <p:spPr>
          <a:xfrm>
            <a:off x="2969177" y="1480121"/>
            <a:ext cx="6760027" cy="4409962"/>
          </a:xfrm>
          <a:prstGeom prst="rect">
            <a:avLst/>
          </a:prstGeom>
        </p:spPr>
      </p:pic>
    </p:spTree>
    <p:extLst>
      <p:ext uri="{BB962C8B-B14F-4D97-AF65-F5344CB8AC3E}">
        <p14:creationId xmlns:p14="http://schemas.microsoft.com/office/powerpoint/2010/main" val="34616971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ECF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ECF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ThèmeECF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1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ECF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ECFSmasqu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ECF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ERN-LUNG">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TotalTime>
  <Words>995</Words>
  <Application>Microsoft Macintosh PowerPoint</Application>
  <PresentationFormat>Diapositives 35 mm</PresentationFormat>
  <Paragraphs>200</Paragraphs>
  <Slides>27</Slides>
  <Notes>11</Notes>
  <HiddenSlides>0</HiddenSlides>
  <MMClips>0</MMClips>
  <ScaleCrop>false</ScaleCrop>
  <HeadingPairs>
    <vt:vector size="4" baseType="variant">
      <vt:variant>
        <vt:lpstr>Thème</vt:lpstr>
      </vt:variant>
      <vt:variant>
        <vt:i4>22</vt:i4>
      </vt:variant>
      <vt:variant>
        <vt:lpstr>Titres des diapositives</vt:lpstr>
      </vt:variant>
      <vt:variant>
        <vt:i4>27</vt:i4>
      </vt:variant>
    </vt:vector>
  </HeadingPairs>
  <TitlesOfParts>
    <vt:vector size="49" baseType="lpstr">
      <vt:lpstr>1_ERN-LUNG</vt:lpstr>
      <vt:lpstr>2_ERN-LUNG</vt:lpstr>
      <vt:lpstr>3_ERN-LUNG</vt:lpstr>
      <vt:lpstr>4_ERN-LUNG</vt:lpstr>
      <vt:lpstr>ERN-LUNG</vt:lpstr>
      <vt:lpstr>5_ERN-LUNG</vt:lpstr>
      <vt:lpstr>6_ERN-LUNG</vt:lpstr>
      <vt:lpstr>ThèmeECFS</vt:lpstr>
      <vt:lpstr>7_ERN-LUNG</vt:lpstr>
      <vt:lpstr>Conception personnalisée</vt:lpstr>
      <vt:lpstr>ECFS</vt:lpstr>
      <vt:lpstr>8_ERN-LUNG</vt:lpstr>
      <vt:lpstr>9_ERN-LUNG</vt:lpstr>
      <vt:lpstr>1_Conception personnalisée</vt:lpstr>
      <vt:lpstr>1_ECFS</vt:lpstr>
      <vt:lpstr>10_ERN-LUNG</vt:lpstr>
      <vt:lpstr>1_ThèmeECFS</vt:lpstr>
      <vt:lpstr>11_ERN-LUNG</vt:lpstr>
      <vt:lpstr>2_Conception personnalisée</vt:lpstr>
      <vt:lpstr>2_ECFS</vt:lpstr>
      <vt:lpstr>12_ERN-LUNG</vt:lpstr>
      <vt:lpstr>ECFSmasque</vt:lpstr>
      <vt:lpstr>The European Cystic Fibrosis Society</vt:lpstr>
      <vt:lpstr>Présentation PowerPoint</vt:lpstr>
      <vt:lpstr>Présentation PowerPoint</vt:lpstr>
      <vt:lpstr>ECFS Board</vt:lpstr>
      <vt:lpstr>Présentation PowerPoint</vt:lpstr>
      <vt:lpstr>Présentation PowerPoint</vt:lpstr>
      <vt:lpstr>Présentation PowerPoint</vt:lpstr>
      <vt:lpstr>Présentation PowerPoint</vt:lpstr>
      <vt:lpstr>ECFS Standards of Care</vt:lpstr>
      <vt:lpstr>Présentation PowerPoint</vt:lpstr>
      <vt:lpstr>Présentation PowerPoint</vt:lpstr>
      <vt:lpstr>Présentation PowerPoint</vt:lpstr>
      <vt:lpstr>Présentation PowerPoint</vt:lpstr>
      <vt:lpstr>2009-2017: Active ECFS-CTN Studies/Month </vt:lpstr>
      <vt:lpstr>ECFS-CTN Studies in 2017</vt:lpstr>
      <vt:lpstr>Présentation PowerPoint</vt:lpstr>
      <vt:lpstr>Présentation PowerPoint</vt:lpstr>
      <vt:lpstr>Présentation PowerPoint</vt:lpstr>
      <vt:lpstr>Publications on Best Practices</vt:lpstr>
      <vt:lpstr>Présentation PowerPoint</vt:lpstr>
      <vt:lpstr>Présentation PowerPoint</vt:lpstr>
      <vt:lpstr>Belgrade 2018 – Pre-Conference Courses </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Isabelle Fajac</dc:creator>
  <cp:lastModifiedBy>Isabelle Fajac</cp:lastModifiedBy>
  <cp:revision>76</cp:revision>
  <dcterms:created xsi:type="dcterms:W3CDTF">2018-02-27T13:50:22Z</dcterms:created>
  <dcterms:modified xsi:type="dcterms:W3CDTF">2018-03-20T15:13:01Z</dcterms:modified>
</cp:coreProperties>
</file>