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0" r:id="rId1"/>
  </p:sldMasterIdLst>
  <p:sldIdLst>
    <p:sldId id="256" r:id="rId2"/>
    <p:sldId id="266" r:id="rId3"/>
    <p:sldId id="260" r:id="rId4"/>
    <p:sldId id="262" r:id="rId5"/>
    <p:sldId id="267" r:id="rId6"/>
    <p:sldId id="268" r:id="rId7"/>
    <p:sldId id="264" r:id="rId8"/>
    <p:sldId id="257" r:id="rId9"/>
    <p:sldId id="258" r:id="rId10"/>
    <p:sldId id="259" r:id="rId11"/>
    <p:sldId id="261" r:id="rId12"/>
    <p:sldId id="263" r:id="rId13"/>
    <p:sldId id="269" r:id="rId14"/>
    <p:sldId id="270" r:id="rId15"/>
    <p:sldId id="265" r:id="rId16"/>
    <p:sldId id="271"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80" y="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B61BEF0D-F0BB-DE4B-95CE-6DB70DBA9567}" type="datetimeFigureOut">
              <a:rPr lang="en-US" smtClean="0"/>
              <a:pPr/>
              <a:t>3/20/2018</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17687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30721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383262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039767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491226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61BEF0D-F0BB-DE4B-95CE-6DB70DBA9567}" type="datetimeFigureOut">
              <a:rPr lang="en-US" smtClean="0"/>
              <a:pPr/>
              <a:t>3/20/2018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908354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61BEF0D-F0BB-DE4B-95CE-6DB70DBA9567}" type="datetimeFigureOut">
              <a:rPr lang="en-US" smtClean="0"/>
              <a:pPr/>
              <a:t>3/20/2018</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013167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B61BEF0D-F0BB-DE4B-95CE-6DB70DBA9567}" type="datetimeFigureOut">
              <a:rPr lang="en-US" smtClean="0"/>
              <a:pPr/>
              <a:t>3/20/2018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824296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B61BEF0D-F0BB-DE4B-95CE-6DB70DBA9567}" type="datetimeFigureOut">
              <a:rPr lang="en-US" smtClean="0"/>
              <a:pPr/>
              <a:t>3/20/2018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86657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647F38-B617-4D2F-AE0A-013F0C4D2C57}" type="datetimeFigureOut">
              <a:rPr lang="en-US" smtClean="0"/>
              <a:t>3/20/2018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97799C9-84D9-46D2-A11E-BCF8A720529D}" type="slidenum">
              <a:rPr lang="en-US" smtClean="0"/>
              <a:t>‹#›</a:t>
            </a:fld>
            <a:endParaRPr lang="en-US" dirty="0"/>
          </a:p>
        </p:txBody>
      </p:sp>
    </p:spTree>
    <p:extLst>
      <p:ext uri="{BB962C8B-B14F-4D97-AF65-F5344CB8AC3E}">
        <p14:creationId xmlns:p14="http://schemas.microsoft.com/office/powerpoint/2010/main" val="1815168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9815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5BFA754-D5C3-4E66-96A6-867B257F58DC}" type="datetimeFigureOut">
              <a:rPr lang="en-US" smtClean="0"/>
              <a:t>3/20/2018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D84065D-F351-4B03-BD91-D8A6B8D4B362}" type="slidenum">
              <a:rPr lang="en-US" smtClean="0"/>
              <a:t>‹#›</a:t>
            </a:fld>
            <a:endParaRPr lang="en-US" dirty="0"/>
          </a:p>
        </p:txBody>
      </p:sp>
    </p:spTree>
    <p:extLst>
      <p:ext uri="{BB962C8B-B14F-4D97-AF65-F5344CB8AC3E}">
        <p14:creationId xmlns:p14="http://schemas.microsoft.com/office/powerpoint/2010/main" val="2326521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3/20/2018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37933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3/20/2018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65375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3/20/2018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53515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95329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88965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B61BEF0D-F0BB-DE4B-95CE-6DB70DBA9567}" type="datetimeFigureOut">
              <a:rPr lang="en-US" smtClean="0"/>
              <a:pPr/>
              <a:t>3/20/2018</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29609468"/>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 id="2147483683" r:id="rId13"/>
    <p:sldLayoutId id="2147483684" r:id="rId14"/>
    <p:sldLayoutId id="2147483685" r:id="rId15"/>
    <p:sldLayoutId id="2147483686" r:id="rId16"/>
    <p:sldLayoutId id="214748368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10.emf"/><Relationship Id="rId1" Type="http://schemas.openxmlformats.org/officeDocument/2006/relationships/slideLayout" Target="../slideLayouts/slideLayout2.xml"/><Relationship Id="rId4" Type="http://schemas.openxmlformats.org/officeDocument/2006/relationships/image" Target="../media/image9.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974AE-06D1-4410-BE2C-6580954D3284}"/>
              </a:ext>
            </a:extLst>
          </p:cNvPr>
          <p:cNvSpPr>
            <a:spLocks noGrp="1"/>
          </p:cNvSpPr>
          <p:nvPr>
            <p:ph type="ctrTitle"/>
          </p:nvPr>
        </p:nvSpPr>
        <p:spPr>
          <a:xfrm>
            <a:off x="1154955" y="2099733"/>
            <a:ext cx="8825658" cy="2000927"/>
          </a:xfrm>
        </p:spPr>
        <p:txBody>
          <a:bodyPr/>
          <a:lstStyle/>
          <a:p>
            <a:r>
              <a:rPr lang="en-US" b="1" dirty="0"/>
              <a:t>CF in Jordan</a:t>
            </a:r>
          </a:p>
        </p:txBody>
      </p:sp>
      <p:sp>
        <p:nvSpPr>
          <p:cNvPr id="3" name="Subtitle 2">
            <a:extLst>
              <a:ext uri="{FF2B5EF4-FFF2-40B4-BE49-F238E27FC236}">
                <a16:creationId xmlns:a16="http://schemas.microsoft.com/office/drawing/2014/main" id="{3A18DE6F-4C0E-419E-8C2B-FC146B430E25}"/>
              </a:ext>
            </a:extLst>
          </p:cNvPr>
          <p:cNvSpPr>
            <a:spLocks noGrp="1"/>
          </p:cNvSpPr>
          <p:nvPr>
            <p:ph type="subTitle" idx="1"/>
          </p:nvPr>
        </p:nvSpPr>
        <p:spPr>
          <a:xfrm>
            <a:off x="1154955" y="4308049"/>
            <a:ext cx="8825658" cy="1330751"/>
          </a:xfrm>
        </p:spPr>
        <p:txBody>
          <a:bodyPr>
            <a:normAutofit/>
          </a:bodyPr>
          <a:lstStyle/>
          <a:p>
            <a:r>
              <a:rPr lang="en-US" sz="2400" cap="none" dirty="0"/>
              <a:t>Ehsan Aljundi, MBBS, FAAP</a:t>
            </a:r>
          </a:p>
          <a:p>
            <a:r>
              <a:rPr lang="en-US" sz="2400" cap="none" dirty="0"/>
              <a:t>Consultant Pediatric Pulmonologist</a:t>
            </a:r>
          </a:p>
        </p:txBody>
      </p:sp>
    </p:spTree>
    <p:extLst>
      <p:ext uri="{BB962C8B-B14F-4D97-AF65-F5344CB8AC3E}">
        <p14:creationId xmlns:p14="http://schemas.microsoft.com/office/powerpoint/2010/main" val="13451840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777FF-CDCE-4C7E-B329-D6F230B0945F}"/>
              </a:ext>
            </a:extLst>
          </p:cNvPr>
          <p:cNvSpPr>
            <a:spLocks noGrp="1"/>
          </p:cNvSpPr>
          <p:nvPr>
            <p:ph type="title"/>
          </p:nvPr>
        </p:nvSpPr>
        <p:spPr/>
        <p:txBody>
          <a:bodyPr/>
          <a:lstStyle/>
          <a:p>
            <a:endParaRPr lang="en-US"/>
          </a:p>
        </p:txBody>
      </p:sp>
      <p:pic>
        <p:nvPicPr>
          <p:cNvPr id="4" name="Picture 3">
            <a:extLst>
              <a:ext uri="{FF2B5EF4-FFF2-40B4-BE49-F238E27FC236}">
                <a16:creationId xmlns:a16="http://schemas.microsoft.com/office/drawing/2014/main" id="{105A7330-A5AD-4C31-A892-AAAA2B1D0C7C}"/>
              </a:ext>
            </a:extLst>
          </p:cNvPr>
          <p:cNvPicPr>
            <a:picLocks noChangeAspect="1"/>
          </p:cNvPicPr>
          <p:nvPr/>
        </p:nvPicPr>
        <p:blipFill>
          <a:blip r:embed="rId2"/>
          <a:stretch>
            <a:fillRect/>
          </a:stretch>
        </p:blipFill>
        <p:spPr>
          <a:xfrm>
            <a:off x="1728542" y="758323"/>
            <a:ext cx="7528579" cy="1198942"/>
          </a:xfrm>
          <a:prstGeom prst="rect">
            <a:avLst/>
          </a:prstGeom>
          <a:ln>
            <a:solidFill>
              <a:schemeClr val="accent1"/>
            </a:solidFill>
          </a:ln>
          <a:effectLst>
            <a:glow rad="101600">
              <a:schemeClr val="accent6">
                <a:satMod val="175000"/>
                <a:alpha val="40000"/>
              </a:schemeClr>
            </a:glow>
          </a:effectLst>
        </p:spPr>
      </p:pic>
      <p:pic>
        <p:nvPicPr>
          <p:cNvPr id="5" name="Picture 4">
            <a:extLst>
              <a:ext uri="{FF2B5EF4-FFF2-40B4-BE49-F238E27FC236}">
                <a16:creationId xmlns:a16="http://schemas.microsoft.com/office/drawing/2014/main" id="{95C89667-7371-4020-8C22-E1D0F7E67236}"/>
              </a:ext>
            </a:extLst>
          </p:cNvPr>
          <p:cNvPicPr>
            <a:picLocks noChangeAspect="1"/>
          </p:cNvPicPr>
          <p:nvPr/>
        </p:nvPicPr>
        <p:blipFill>
          <a:blip r:embed="rId3"/>
          <a:stretch>
            <a:fillRect/>
          </a:stretch>
        </p:blipFill>
        <p:spPr>
          <a:xfrm>
            <a:off x="7472646" y="6260596"/>
            <a:ext cx="3568950" cy="219133"/>
          </a:xfrm>
          <a:prstGeom prst="rect">
            <a:avLst/>
          </a:prstGeom>
          <a:ln>
            <a:solidFill>
              <a:schemeClr val="accent1"/>
            </a:solidFill>
          </a:ln>
          <a:effectLst>
            <a:glow rad="63500">
              <a:schemeClr val="accent5">
                <a:satMod val="175000"/>
                <a:alpha val="40000"/>
              </a:schemeClr>
            </a:glow>
          </a:effectLst>
        </p:spPr>
      </p:pic>
      <p:sp>
        <p:nvSpPr>
          <p:cNvPr id="7" name="Content Placeholder 6">
            <a:extLst>
              <a:ext uri="{FF2B5EF4-FFF2-40B4-BE49-F238E27FC236}">
                <a16:creationId xmlns:a16="http://schemas.microsoft.com/office/drawing/2014/main" id="{53550124-409C-4F87-9815-E2A9F8D37A65}"/>
              </a:ext>
            </a:extLst>
          </p:cNvPr>
          <p:cNvSpPr>
            <a:spLocks noGrp="1"/>
          </p:cNvSpPr>
          <p:nvPr>
            <p:ph idx="1"/>
          </p:nvPr>
        </p:nvSpPr>
        <p:spPr>
          <a:xfrm>
            <a:off x="1154954" y="2603500"/>
            <a:ext cx="9450201" cy="3416300"/>
          </a:xfrm>
        </p:spPr>
        <p:txBody>
          <a:bodyPr>
            <a:normAutofit/>
          </a:bodyPr>
          <a:lstStyle/>
          <a:p>
            <a:r>
              <a:rPr lang="en-US" sz="2400" dirty="0">
                <a:effectLst>
                  <a:outerShdw blurRad="38100" dist="38100" dir="2700000" algn="tl">
                    <a:srgbClr val="000000">
                      <a:alpha val="43137"/>
                    </a:srgbClr>
                  </a:outerShdw>
                </a:effectLst>
              </a:rPr>
              <a:t>More than one CF case (up to 7) was found in 42 families</a:t>
            </a:r>
          </a:p>
          <a:p>
            <a:r>
              <a:rPr lang="en-US" sz="2400" dirty="0">
                <a:effectLst>
                  <a:outerShdw blurRad="38100" dist="38100" dir="2700000" algn="tl">
                    <a:srgbClr val="000000">
                      <a:alpha val="43137"/>
                    </a:srgbClr>
                  </a:outerShdw>
                </a:effectLst>
              </a:rPr>
              <a:t>Consanguineous marriage was present in 69% of cases</a:t>
            </a:r>
          </a:p>
          <a:p>
            <a:r>
              <a:rPr lang="en-US" sz="2400" dirty="0">
                <a:effectLst>
                  <a:outerShdw blurRad="38100" dist="38100" dir="2700000" algn="tl">
                    <a:srgbClr val="000000">
                      <a:alpha val="43137"/>
                    </a:srgbClr>
                  </a:outerShdw>
                </a:effectLst>
              </a:rPr>
              <a:t>24 different CFTR mutations were identified in 84 children</a:t>
            </a:r>
          </a:p>
          <a:p>
            <a:r>
              <a:rPr lang="en-US" sz="2400" dirty="0">
                <a:effectLst>
                  <a:outerShdw blurRad="38100" dist="38100" dir="2700000" algn="tl">
                    <a:srgbClr val="000000">
                      <a:alpha val="43137"/>
                    </a:srgbClr>
                  </a:outerShdw>
                </a:effectLst>
              </a:rPr>
              <a:t>6 new mutations identified</a:t>
            </a:r>
          </a:p>
          <a:p>
            <a:r>
              <a:rPr lang="en-US" sz="2400" dirty="0">
                <a:effectLst>
                  <a:outerShdw blurRad="38100" dist="38100" dir="2700000" algn="tl">
                    <a:srgbClr val="000000">
                      <a:alpha val="43137"/>
                    </a:srgbClr>
                  </a:outerShdw>
                </a:effectLst>
              </a:rPr>
              <a:t>∆F508 was identified in 7.4% of patients</a:t>
            </a:r>
          </a:p>
        </p:txBody>
      </p:sp>
    </p:spTree>
    <p:extLst>
      <p:ext uri="{BB962C8B-B14F-4D97-AF65-F5344CB8AC3E}">
        <p14:creationId xmlns:p14="http://schemas.microsoft.com/office/powerpoint/2010/main" val="2455421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left)">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wipe(left)">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wipe(left)">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wipe(left)">
                                      <p:cBhvr>
                                        <p:cTn id="27"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BD295-9B6B-47E7-ABFF-49C83D65CF9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CB23716-B88F-442E-8C91-0CCA01C3DB14}"/>
              </a:ext>
            </a:extLst>
          </p:cNvPr>
          <p:cNvSpPr>
            <a:spLocks noGrp="1"/>
          </p:cNvSpPr>
          <p:nvPr>
            <p:ph idx="1"/>
          </p:nvPr>
        </p:nvSpPr>
        <p:spPr>
          <a:xfrm>
            <a:off x="1154954" y="2603500"/>
            <a:ext cx="8825659" cy="3416300"/>
          </a:xfrm>
        </p:spPr>
        <p:txBody>
          <a:bodyPr>
            <a:normAutofit/>
          </a:bodyPr>
          <a:lstStyle/>
          <a:p>
            <a:r>
              <a:rPr lang="en-US" sz="2400" dirty="0">
                <a:effectLst>
                  <a:outerShdw blurRad="38100" dist="38100" dir="2700000" algn="tl">
                    <a:srgbClr val="000000">
                      <a:alpha val="43137"/>
                    </a:srgbClr>
                  </a:outerShdw>
                </a:effectLst>
              </a:rPr>
              <a:t>Pseudo-Bartter Syndrome (PBS) is a well-known manifestation of CF, usually caused by loss of electrolytes in sweat in hot weather, causing hyponatremic </a:t>
            </a:r>
            <a:r>
              <a:rPr lang="en-US" sz="2400" dirty="0" err="1">
                <a:effectLst>
                  <a:outerShdw blurRad="38100" dist="38100" dir="2700000" algn="tl">
                    <a:srgbClr val="000000">
                      <a:alpha val="43137"/>
                    </a:srgbClr>
                  </a:outerShdw>
                </a:effectLst>
              </a:rPr>
              <a:t>hypochloremic</a:t>
            </a:r>
            <a:r>
              <a:rPr lang="en-US" sz="2400" dirty="0">
                <a:effectLst>
                  <a:outerShdw blurRad="38100" dist="38100" dir="2700000" algn="tl">
                    <a:srgbClr val="000000">
                      <a:alpha val="43137"/>
                    </a:srgbClr>
                  </a:outerShdw>
                </a:effectLst>
              </a:rPr>
              <a:t> dehydration with alkalosis</a:t>
            </a:r>
          </a:p>
          <a:p>
            <a:r>
              <a:rPr lang="en-US" sz="2400" dirty="0">
                <a:effectLst>
                  <a:outerShdw blurRad="38100" dist="38100" dir="2700000" algn="tl">
                    <a:srgbClr val="000000">
                      <a:alpha val="43137"/>
                    </a:srgbClr>
                  </a:outerShdw>
                </a:effectLst>
              </a:rPr>
              <a:t>Over 10 years, 110 children with confirmed CF included, 18 patients (16.3%) had PBS</a:t>
            </a:r>
          </a:p>
          <a:p>
            <a:r>
              <a:rPr lang="en-US" sz="2400" dirty="0">
                <a:effectLst>
                  <a:outerShdw blurRad="38100" dist="38100" dir="2700000" algn="tl">
                    <a:srgbClr val="000000">
                      <a:alpha val="43137"/>
                    </a:srgbClr>
                  </a:outerShdw>
                </a:effectLst>
              </a:rPr>
              <a:t>Some patients has PBS as the major CF manifestation, with very mild GI &amp; Pulmonary manifestations</a:t>
            </a:r>
          </a:p>
          <a:p>
            <a:endParaRPr lang="en-US" sz="2400" dirty="0">
              <a:effectLst>
                <a:outerShdw blurRad="38100" dist="38100" dir="2700000" algn="tl">
                  <a:srgbClr val="000000">
                    <a:alpha val="43137"/>
                  </a:srgbClr>
                </a:outerShdw>
              </a:effectLst>
            </a:endParaRPr>
          </a:p>
          <a:p>
            <a:endParaRPr lang="en-US" sz="2400" dirty="0">
              <a:effectLst>
                <a:outerShdw blurRad="38100" dist="38100" dir="2700000" algn="tl">
                  <a:srgbClr val="000000">
                    <a:alpha val="43137"/>
                  </a:srgbClr>
                </a:outerShdw>
              </a:effectLst>
            </a:endParaRPr>
          </a:p>
          <a:p>
            <a:endParaRPr lang="en-US" sz="2400" dirty="0">
              <a:effectLst>
                <a:outerShdw blurRad="38100" dist="38100" dir="2700000" algn="tl">
                  <a:srgbClr val="000000">
                    <a:alpha val="43137"/>
                  </a:srgbClr>
                </a:outerShdw>
              </a:effectLst>
            </a:endParaRPr>
          </a:p>
        </p:txBody>
      </p:sp>
      <p:pic>
        <p:nvPicPr>
          <p:cNvPr id="4" name="Picture 3">
            <a:extLst>
              <a:ext uri="{FF2B5EF4-FFF2-40B4-BE49-F238E27FC236}">
                <a16:creationId xmlns:a16="http://schemas.microsoft.com/office/drawing/2014/main" id="{06BFA2AB-BED3-4558-B0BE-B6F956047849}"/>
              </a:ext>
            </a:extLst>
          </p:cNvPr>
          <p:cNvPicPr>
            <a:picLocks noChangeAspect="1"/>
          </p:cNvPicPr>
          <p:nvPr/>
        </p:nvPicPr>
        <p:blipFill>
          <a:blip r:embed="rId2"/>
          <a:stretch>
            <a:fillRect/>
          </a:stretch>
        </p:blipFill>
        <p:spPr>
          <a:xfrm>
            <a:off x="1820006" y="635427"/>
            <a:ext cx="7538564" cy="1045205"/>
          </a:xfrm>
          <a:prstGeom prst="rect">
            <a:avLst/>
          </a:prstGeom>
          <a:ln>
            <a:solidFill>
              <a:schemeClr val="accent1"/>
            </a:solidFill>
          </a:ln>
          <a:effectLst>
            <a:glow rad="139700">
              <a:schemeClr val="accent6">
                <a:satMod val="175000"/>
                <a:alpha val="40000"/>
              </a:schemeClr>
            </a:glow>
          </a:effectLst>
        </p:spPr>
      </p:pic>
      <p:pic>
        <p:nvPicPr>
          <p:cNvPr id="5" name="Picture 4">
            <a:extLst>
              <a:ext uri="{FF2B5EF4-FFF2-40B4-BE49-F238E27FC236}">
                <a16:creationId xmlns:a16="http://schemas.microsoft.com/office/drawing/2014/main" id="{7D7CF84E-8A8B-4BCE-9B98-CD2B141B07B3}"/>
              </a:ext>
            </a:extLst>
          </p:cNvPr>
          <p:cNvPicPr>
            <a:picLocks noChangeAspect="1"/>
          </p:cNvPicPr>
          <p:nvPr/>
        </p:nvPicPr>
        <p:blipFill>
          <a:blip r:embed="rId3"/>
          <a:stretch>
            <a:fillRect/>
          </a:stretch>
        </p:blipFill>
        <p:spPr>
          <a:xfrm>
            <a:off x="6675600" y="6222573"/>
            <a:ext cx="4075857" cy="255229"/>
          </a:xfrm>
          <a:prstGeom prst="rect">
            <a:avLst/>
          </a:prstGeom>
          <a:ln>
            <a:solidFill>
              <a:schemeClr val="accent1"/>
            </a:solidFill>
          </a:ln>
          <a:effectLst>
            <a:glow rad="63500">
              <a:schemeClr val="accent5">
                <a:satMod val="175000"/>
                <a:alpha val="40000"/>
              </a:schemeClr>
            </a:glow>
          </a:effectLst>
        </p:spPr>
      </p:pic>
    </p:spTree>
    <p:extLst>
      <p:ext uri="{BB962C8B-B14F-4D97-AF65-F5344CB8AC3E}">
        <p14:creationId xmlns:p14="http://schemas.microsoft.com/office/powerpoint/2010/main" val="1356813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BD295-9B6B-47E7-ABFF-49C83D65CF9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CB23716-B88F-442E-8C91-0CCA01C3DB14}"/>
              </a:ext>
            </a:extLst>
          </p:cNvPr>
          <p:cNvSpPr>
            <a:spLocks noGrp="1"/>
          </p:cNvSpPr>
          <p:nvPr>
            <p:ph idx="1"/>
          </p:nvPr>
        </p:nvSpPr>
        <p:spPr>
          <a:xfrm>
            <a:off x="1154954" y="2603500"/>
            <a:ext cx="8825659" cy="3416300"/>
          </a:xfrm>
        </p:spPr>
        <p:txBody>
          <a:bodyPr>
            <a:normAutofit/>
          </a:bodyPr>
          <a:lstStyle/>
          <a:p>
            <a:r>
              <a:rPr lang="en-US" sz="2400" dirty="0">
                <a:effectLst>
                  <a:outerShdw blurRad="38100" dist="38100" dir="2700000" algn="tl">
                    <a:srgbClr val="000000">
                      <a:alpha val="43137"/>
                    </a:srgbClr>
                  </a:outerShdw>
                </a:effectLst>
              </a:rPr>
              <a:t>Early </a:t>
            </a:r>
            <a:r>
              <a:rPr lang="en-US" sz="2400" i="1" dirty="0">
                <a:effectLst>
                  <a:outerShdw blurRad="38100" dist="38100" dir="2700000" algn="tl">
                    <a:srgbClr val="000000">
                      <a:alpha val="43137"/>
                    </a:srgbClr>
                  </a:outerShdw>
                </a:effectLst>
              </a:rPr>
              <a:t>Pseudomonas</a:t>
            </a:r>
            <a:r>
              <a:rPr lang="en-US" sz="2400" dirty="0">
                <a:effectLst>
                  <a:outerShdw blurRad="38100" dist="38100" dir="2700000" algn="tl">
                    <a:srgbClr val="000000">
                      <a:alpha val="43137"/>
                    </a:srgbClr>
                  </a:outerShdw>
                </a:effectLst>
              </a:rPr>
              <a:t> colonization was associated with more frequent episodes</a:t>
            </a:r>
          </a:p>
          <a:p>
            <a:r>
              <a:rPr lang="en-US" sz="2400" dirty="0">
                <a:effectLst>
                  <a:outerShdw blurRad="38100" dist="38100" dir="2700000" algn="tl">
                    <a:srgbClr val="000000">
                      <a:alpha val="43137"/>
                    </a:srgbClr>
                  </a:outerShdw>
                </a:effectLst>
              </a:rPr>
              <a:t>There was a “chronic” type with persistent electrolyte abnormalities</a:t>
            </a:r>
          </a:p>
          <a:p>
            <a:r>
              <a:rPr lang="en-US" sz="2400" dirty="0">
                <a:effectLst>
                  <a:outerShdw blurRad="38100" dist="38100" dir="2700000" algn="tl">
                    <a:srgbClr val="000000">
                      <a:alpha val="43137"/>
                    </a:srgbClr>
                  </a:outerShdw>
                </a:effectLst>
              </a:rPr>
              <a:t>Different mutations were described, ∆F508 was present in 4% of patients only</a:t>
            </a:r>
          </a:p>
          <a:p>
            <a:endParaRPr lang="en-US" sz="2400" dirty="0">
              <a:effectLst>
                <a:outerShdw blurRad="38100" dist="38100" dir="2700000" algn="tl">
                  <a:srgbClr val="000000">
                    <a:alpha val="43137"/>
                  </a:srgbClr>
                </a:outerShdw>
              </a:effectLst>
            </a:endParaRPr>
          </a:p>
          <a:p>
            <a:endParaRPr lang="en-US" sz="2400" dirty="0">
              <a:effectLst>
                <a:outerShdw blurRad="38100" dist="38100" dir="2700000" algn="tl">
                  <a:srgbClr val="000000">
                    <a:alpha val="43137"/>
                  </a:srgbClr>
                </a:outerShdw>
              </a:effectLst>
            </a:endParaRPr>
          </a:p>
        </p:txBody>
      </p:sp>
      <p:pic>
        <p:nvPicPr>
          <p:cNvPr id="4" name="Picture 3">
            <a:extLst>
              <a:ext uri="{FF2B5EF4-FFF2-40B4-BE49-F238E27FC236}">
                <a16:creationId xmlns:a16="http://schemas.microsoft.com/office/drawing/2014/main" id="{06BFA2AB-BED3-4558-B0BE-B6F956047849}"/>
              </a:ext>
            </a:extLst>
          </p:cNvPr>
          <p:cNvPicPr>
            <a:picLocks noChangeAspect="1"/>
          </p:cNvPicPr>
          <p:nvPr/>
        </p:nvPicPr>
        <p:blipFill>
          <a:blip r:embed="rId2"/>
          <a:stretch>
            <a:fillRect/>
          </a:stretch>
        </p:blipFill>
        <p:spPr>
          <a:xfrm>
            <a:off x="1820006" y="635427"/>
            <a:ext cx="7538564" cy="1045205"/>
          </a:xfrm>
          <a:prstGeom prst="rect">
            <a:avLst/>
          </a:prstGeom>
          <a:ln>
            <a:solidFill>
              <a:schemeClr val="accent1"/>
            </a:solidFill>
          </a:ln>
          <a:effectLst>
            <a:glow rad="139700">
              <a:schemeClr val="accent6">
                <a:satMod val="175000"/>
                <a:alpha val="40000"/>
              </a:schemeClr>
            </a:glow>
          </a:effectLst>
        </p:spPr>
      </p:pic>
      <p:pic>
        <p:nvPicPr>
          <p:cNvPr id="5" name="Picture 4">
            <a:extLst>
              <a:ext uri="{FF2B5EF4-FFF2-40B4-BE49-F238E27FC236}">
                <a16:creationId xmlns:a16="http://schemas.microsoft.com/office/drawing/2014/main" id="{7D7CF84E-8A8B-4BCE-9B98-CD2B141B07B3}"/>
              </a:ext>
            </a:extLst>
          </p:cNvPr>
          <p:cNvPicPr>
            <a:picLocks noChangeAspect="1"/>
          </p:cNvPicPr>
          <p:nvPr/>
        </p:nvPicPr>
        <p:blipFill>
          <a:blip r:embed="rId3"/>
          <a:stretch>
            <a:fillRect/>
          </a:stretch>
        </p:blipFill>
        <p:spPr>
          <a:xfrm>
            <a:off x="6675600" y="6222573"/>
            <a:ext cx="4075857" cy="255229"/>
          </a:xfrm>
          <a:prstGeom prst="rect">
            <a:avLst/>
          </a:prstGeom>
          <a:ln>
            <a:solidFill>
              <a:schemeClr val="accent1"/>
            </a:solidFill>
          </a:ln>
          <a:effectLst>
            <a:glow rad="63500">
              <a:schemeClr val="accent5">
                <a:satMod val="175000"/>
                <a:alpha val="40000"/>
              </a:schemeClr>
            </a:glow>
          </a:effectLst>
        </p:spPr>
      </p:pic>
    </p:spTree>
    <p:extLst>
      <p:ext uri="{BB962C8B-B14F-4D97-AF65-F5344CB8AC3E}">
        <p14:creationId xmlns:p14="http://schemas.microsoft.com/office/powerpoint/2010/main" val="1767157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40A588F-FA44-4763-974F-7AB4262F5F65}"/>
              </a:ext>
            </a:extLst>
          </p:cNvPr>
          <p:cNvSpPr>
            <a:spLocks noGrp="1"/>
          </p:cNvSpPr>
          <p:nvPr>
            <p:ph type="title"/>
          </p:nvPr>
        </p:nvSpPr>
        <p:spPr>
          <a:xfrm>
            <a:off x="1154954" y="2370667"/>
            <a:ext cx="8825660" cy="1335059"/>
          </a:xfrm>
        </p:spPr>
        <p:txBody>
          <a:bodyPr/>
          <a:lstStyle/>
          <a:p>
            <a:r>
              <a:rPr lang="en-US" b="1" dirty="0"/>
              <a:t>Challenges in CF care in Jordan</a:t>
            </a:r>
          </a:p>
        </p:txBody>
      </p:sp>
      <p:sp>
        <p:nvSpPr>
          <p:cNvPr id="10" name="Text Placeholder 9">
            <a:extLst>
              <a:ext uri="{FF2B5EF4-FFF2-40B4-BE49-F238E27FC236}">
                <a16:creationId xmlns:a16="http://schemas.microsoft.com/office/drawing/2014/main" id="{15CBCA45-16E9-4DE6-9099-E07CB070E232}"/>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3182598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18F44DD-66F5-4ACC-A7C2-36579A0501EF}"/>
              </a:ext>
            </a:extLst>
          </p:cNvPr>
          <p:cNvSpPr>
            <a:spLocks noGrp="1"/>
          </p:cNvSpPr>
          <p:nvPr>
            <p:ph type="title"/>
          </p:nvPr>
        </p:nvSpPr>
        <p:spPr/>
        <p:txBody>
          <a:bodyPr/>
          <a:lstStyle/>
          <a:p>
            <a:r>
              <a:rPr lang="en-US" dirty="0"/>
              <a:t>Overall challenges</a:t>
            </a:r>
          </a:p>
        </p:txBody>
      </p:sp>
      <p:sp>
        <p:nvSpPr>
          <p:cNvPr id="5" name="Content Placeholder 4">
            <a:extLst>
              <a:ext uri="{FF2B5EF4-FFF2-40B4-BE49-F238E27FC236}">
                <a16:creationId xmlns:a16="http://schemas.microsoft.com/office/drawing/2014/main" id="{E131DF13-3B4B-4838-BD70-6A11C2D0DE9F}"/>
              </a:ext>
            </a:extLst>
          </p:cNvPr>
          <p:cNvSpPr>
            <a:spLocks noGrp="1"/>
          </p:cNvSpPr>
          <p:nvPr>
            <p:ph idx="1"/>
          </p:nvPr>
        </p:nvSpPr>
        <p:spPr>
          <a:xfrm>
            <a:off x="1154954" y="2444817"/>
            <a:ext cx="9529088" cy="3753852"/>
          </a:xfrm>
        </p:spPr>
        <p:txBody>
          <a:bodyPr>
            <a:normAutofit/>
          </a:bodyPr>
          <a:lstStyle/>
          <a:p>
            <a:r>
              <a:rPr lang="en-US" sz="2400" dirty="0">
                <a:effectLst>
                  <a:outerShdw blurRad="38100" dist="38100" dir="2700000" algn="tl">
                    <a:srgbClr val="000000">
                      <a:alpha val="43137"/>
                    </a:srgbClr>
                  </a:outerShdw>
                </a:effectLst>
              </a:rPr>
              <a:t>No official CF center</a:t>
            </a:r>
          </a:p>
          <a:p>
            <a:r>
              <a:rPr lang="en-US" sz="2400" dirty="0">
                <a:effectLst>
                  <a:outerShdw blurRad="38100" dist="38100" dir="2700000" algn="tl">
                    <a:srgbClr val="000000">
                      <a:alpha val="43137"/>
                    </a:srgbClr>
                  </a:outerShdw>
                </a:effectLst>
              </a:rPr>
              <a:t>No national CF registry</a:t>
            </a:r>
          </a:p>
          <a:p>
            <a:r>
              <a:rPr lang="en-US" sz="2400" dirty="0">
                <a:effectLst>
                  <a:outerShdw blurRad="38100" dist="38100" dir="2700000" algn="tl">
                    <a:srgbClr val="000000">
                      <a:alpha val="43137"/>
                    </a:srgbClr>
                  </a:outerShdw>
                </a:effectLst>
              </a:rPr>
              <a:t>No national CF newborn screening</a:t>
            </a:r>
          </a:p>
          <a:p>
            <a:r>
              <a:rPr lang="en-US" sz="2400" dirty="0">
                <a:effectLst>
                  <a:outerShdw blurRad="38100" dist="38100" dir="2700000" algn="tl">
                    <a:srgbClr val="000000">
                      <a:alpha val="43137"/>
                    </a:srgbClr>
                  </a:outerShdw>
                </a:effectLst>
              </a:rPr>
              <a:t>Not enough pediatric pulmonologists or specialists with CF experience in the country</a:t>
            </a:r>
          </a:p>
          <a:p>
            <a:r>
              <a:rPr lang="en-US" sz="2400" dirty="0">
                <a:effectLst>
                  <a:outerShdw blurRad="38100" dist="38100" dir="2700000" algn="tl">
                    <a:srgbClr val="000000">
                      <a:alpha val="43137"/>
                    </a:srgbClr>
                  </a:outerShdw>
                </a:effectLst>
              </a:rPr>
              <a:t>No universal health insurance, leading to restricted health care access for some patients, cost is too high for many</a:t>
            </a:r>
          </a:p>
          <a:p>
            <a:r>
              <a:rPr lang="en-US" sz="2400" dirty="0">
                <a:effectLst>
                  <a:outerShdw blurRad="38100" dist="38100" dir="2700000" algn="tl">
                    <a:srgbClr val="000000">
                      <a:alpha val="43137"/>
                    </a:srgbClr>
                  </a:outerShdw>
                </a:effectLst>
              </a:rPr>
              <a:t>Private insurance companies don’t cover ”genetic diseases”</a:t>
            </a:r>
          </a:p>
        </p:txBody>
      </p:sp>
    </p:spTree>
    <p:extLst>
      <p:ext uri="{BB962C8B-B14F-4D97-AF65-F5344CB8AC3E}">
        <p14:creationId xmlns:p14="http://schemas.microsoft.com/office/powerpoint/2010/main" val="507684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left)">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left)">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left)">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left)">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left)">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D2F97-B064-4735-96C2-12FB07AE4379}"/>
              </a:ext>
            </a:extLst>
          </p:cNvPr>
          <p:cNvSpPr>
            <a:spLocks noGrp="1"/>
          </p:cNvSpPr>
          <p:nvPr>
            <p:ph type="title"/>
          </p:nvPr>
        </p:nvSpPr>
        <p:spPr/>
        <p:txBody>
          <a:bodyPr/>
          <a:lstStyle/>
          <a:p>
            <a:r>
              <a:rPr lang="en-US" dirty="0"/>
              <a:t>Challenges in Diagnosis</a:t>
            </a:r>
          </a:p>
        </p:txBody>
      </p:sp>
      <p:sp>
        <p:nvSpPr>
          <p:cNvPr id="3" name="Content Placeholder 2">
            <a:extLst>
              <a:ext uri="{FF2B5EF4-FFF2-40B4-BE49-F238E27FC236}">
                <a16:creationId xmlns:a16="http://schemas.microsoft.com/office/drawing/2014/main" id="{48BF5179-CB43-4D9E-80A6-01AFF53342D6}"/>
              </a:ext>
            </a:extLst>
          </p:cNvPr>
          <p:cNvSpPr>
            <a:spLocks noGrp="1"/>
          </p:cNvSpPr>
          <p:nvPr>
            <p:ph idx="1"/>
          </p:nvPr>
        </p:nvSpPr>
        <p:spPr/>
        <p:txBody>
          <a:bodyPr>
            <a:normAutofit/>
          </a:bodyPr>
          <a:lstStyle/>
          <a:p>
            <a:r>
              <a:rPr lang="en-US" sz="2400" dirty="0">
                <a:effectLst>
                  <a:outerShdw blurRad="38100" dist="38100" dir="2700000" algn="tl">
                    <a:srgbClr val="000000">
                      <a:alpha val="43137"/>
                    </a:srgbClr>
                  </a:outerShdw>
                </a:effectLst>
              </a:rPr>
              <a:t>Under-recognition of common CF clinical patterns by many general practitioners and some pediatricians</a:t>
            </a:r>
          </a:p>
          <a:p>
            <a:r>
              <a:rPr lang="en-US" sz="2400" dirty="0">
                <a:effectLst>
                  <a:outerShdw blurRad="38100" dist="38100" dir="2700000" algn="tl">
                    <a:srgbClr val="000000">
                      <a:alpha val="43137"/>
                    </a:srgbClr>
                  </a:outerShdw>
                </a:effectLst>
              </a:rPr>
              <a:t>Reliability of sweat testing in different labs is variable</a:t>
            </a:r>
          </a:p>
          <a:p>
            <a:r>
              <a:rPr lang="en-US" sz="2400" dirty="0">
                <a:effectLst>
                  <a:outerShdw blurRad="38100" dist="38100" dir="2700000" algn="tl">
                    <a:srgbClr val="000000">
                      <a:alpha val="43137"/>
                    </a:srgbClr>
                  </a:outerShdw>
                </a:effectLst>
              </a:rPr>
              <a:t>PCR mutation analysis is available, but of limited and variable number of mutations</a:t>
            </a:r>
          </a:p>
          <a:p>
            <a:r>
              <a:rPr lang="en-US" sz="2400" dirty="0">
                <a:effectLst>
                  <a:outerShdw blurRad="38100" dist="38100" dir="2700000" algn="tl">
                    <a:srgbClr val="000000">
                      <a:alpha val="43137"/>
                    </a:srgbClr>
                  </a:outerShdw>
                </a:effectLst>
              </a:rPr>
              <a:t>No established “Jordanian CF mutation battery”</a:t>
            </a:r>
          </a:p>
          <a:p>
            <a:r>
              <a:rPr lang="en-US" sz="2400" dirty="0">
                <a:effectLst>
                  <a:outerShdw blurRad="38100" dist="38100" dir="2700000" algn="tl">
                    <a:srgbClr val="000000">
                      <a:alpha val="43137"/>
                    </a:srgbClr>
                  </a:outerShdw>
                </a:effectLst>
              </a:rPr>
              <a:t>CF gene sequencing availability very limited</a:t>
            </a:r>
          </a:p>
          <a:p>
            <a:endParaRPr lang="en-US"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18629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1E7A9-57B0-4ADF-A35B-EE730C826E32}"/>
              </a:ext>
            </a:extLst>
          </p:cNvPr>
          <p:cNvSpPr>
            <a:spLocks noGrp="1"/>
          </p:cNvSpPr>
          <p:nvPr>
            <p:ph type="title"/>
          </p:nvPr>
        </p:nvSpPr>
        <p:spPr/>
        <p:txBody>
          <a:bodyPr/>
          <a:lstStyle/>
          <a:p>
            <a:r>
              <a:rPr lang="en-US" dirty="0"/>
              <a:t>Challenges in Management</a:t>
            </a:r>
          </a:p>
        </p:txBody>
      </p:sp>
      <p:sp>
        <p:nvSpPr>
          <p:cNvPr id="3" name="Content Placeholder 2">
            <a:extLst>
              <a:ext uri="{FF2B5EF4-FFF2-40B4-BE49-F238E27FC236}">
                <a16:creationId xmlns:a16="http://schemas.microsoft.com/office/drawing/2014/main" id="{5F2365CB-1220-4995-994C-4667EEB263B4}"/>
              </a:ext>
            </a:extLst>
          </p:cNvPr>
          <p:cNvSpPr>
            <a:spLocks noGrp="1"/>
          </p:cNvSpPr>
          <p:nvPr>
            <p:ph idx="1"/>
          </p:nvPr>
        </p:nvSpPr>
        <p:spPr>
          <a:xfrm>
            <a:off x="1154954" y="2603500"/>
            <a:ext cx="9278831" cy="3416300"/>
          </a:xfrm>
        </p:spPr>
        <p:txBody>
          <a:bodyPr>
            <a:normAutofit/>
          </a:bodyPr>
          <a:lstStyle/>
          <a:p>
            <a:r>
              <a:rPr lang="en-US" sz="2400" dirty="0">
                <a:effectLst>
                  <a:outerShdw blurRad="38100" dist="38100" dir="2700000" algn="tl">
                    <a:srgbClr val="000000">
                      <a:alpha val="43137"/>
                    </a:srgbClr>
                  </a:outerShdw>
                </a:effectLst>
              </a:rPr>
              <a:t>Several CF med’s not available: </a:t>
            </a:r>
            <a:r>
              <a:rPr lang="en-US" sz="2400" dirty="0" err="1">
                <a:effectLst>
                  <a:outerShdw blurRad="38100" dist="38100" dir="2700000" algn="tl">
                    <a:srgbClr val="000000">
                      <a:alpha val="43137"/>
                    </a:srgbClr>
                  </a:outerShdw>
                </a:effectLst>
              </a:rPr>
              <a:t>Pulmozyme</a:t>
            </a:r>
            <a:r>
              <a:rPr lang="en-US" sz="2400" dirty="0">
                <a:effectLst>
                  <a:outerShdw blurRad="38100" dist="38100" dir="2700000" algn="tl">
                    <a:srgbClr val="000000">
                      <a:alpha val="43137"/>
                    </a:srgbClr>
                  </a:outerShdw>
                </a:effectLst>
              </a:rPr>
              <a:t>, TOBI, 5% &amp; 7% hypertonic saline, Aztreonam neb’s</a:t>
            </a:r>
          </a:p>
          <a:p>
            <a:r>
              <a:rPr lang="en-US" sz="2400" dirty="0">
                <a:effectLst>
                  <a:outerShdw blurRad="38100" dist="38100" dir="2700000" algn="tl">
                    <a:srgbClr val="000000">
                      <a:alpha val="43137"/>
                    </a:srgbClr>
                  </a:outerShdw>
                </a:effectLst>
              </a:rPr>
              <a:t>Very limited CF support &amp; education resources: information material in Arabic, CF nurses, dieticians &amp; physiotherapists with CF experience</a:t>
            </a:r>
          </a:p>
          <a:p>
            <a:r>
              <a:rPr lang="en-US" sz="2400" dirty="0">
                <a:effectLst>
                  <a:outerShdw blurRad="38100" dist="38100" dir="2700000" algn="tl">
                    <a:srgbClr val="000000">
                      <a:alpha val="43137"/>
                    </a:srgbClr>
                  </a:outerShdw>
                </a:effectLst>
              </a:rPr>
              <a:t>Limited access to physiotherapy vests &amp; assistive devices</a:t>
            </a:r>
          </a:p>
          <a:p>
            <a:endParaRPr lang="en-US"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53181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4FE9E-0A37-42E1-9996-FBBCA81FB3EA}"/>
              </a:ext>
            </a:extLst>
          </p:cNvPr>
          <p:cNvSpPr>
            <a:spLocks noGrp="1"/>
          </p:cNvSpPr>
          <p:nvPr>
            <p:ph type="title"/>
          </p:nvPr>
        </p:nvSpPr>
        <p:spPr/>
        <p:txBody>
          <a:bodyPr/>
          <a:lstStyle/>
          <a:p>
            <a:r>
              <a:rPr lang="en-US" dirty="0"/>
              <a:t>Some bright spots..</a:t>
            </a:r>
          </a:p>
        </p:txBody>
      </p:sp>
      <p:sp>
        <p:nvSpPr>
          <p:cNvPr id="3" name="Content Placeholder 2">
            <a:extLst>
              <a:ext uri="{FF2B5EF4-FFF2-40B4-BE49-F238E27FC236}">
                <a16:creationId xmlns:a16="http://schemas.microsoft.com/office/drawing/2014/main" id="{AB9203A5-FE2B-444C-B4F1-BF8AFABA6E56}"/>
              </a:ext>
            </a:extLst>
          </p:cNvPr>
          <p:cNvSpPr>
            <a:spLocks noGrp="1"/>
          </p:cNvSpPr>
          <p:nvPr>
            <p:ph idx="1"/>
          </p:nvPr>
        </p:nvSpPr>
        <p:spPr>
          <a:xfrm>
            <a:off x="1154954" y="2419351"/>
            <a:ext cx="9112996" cy="4105274"/>
          </a:xfrm>
        </p:spPr>
        <p:txBody>
          <a:bodyPr>
            <a:normAutofit fontScale="92500" lnSpcReduction="20000"/>
          </a:bodyPr>
          <a:lstStyle/>
          <a:p>
            <a:r>
              <a:rPr lang="en-US" sz="2400" dirty="0">
                <a:effectLst>
                  <a:outerShdw blurRad="38100" dist="38100" dir="2700000" algn="tl">
                    <a:srgbClr val="000000">
                      <a:alpha val="43137"/>
                    </a:srgbClr>
                  </a:outerShdw>
                </a:effectLst>
              </a:rPr>
              <a:t>CF is more recognized &amp; thought of by pediatricians </a:t>
            </a:r>
          </a:p>
          <a:p>
            <a:r>
              <a:rPr lang="en-US" sz="2400" dirty="0">
                <a:effectLst>
                  <a:outerShdw blurRad="38100" dist="38100" dir="2700000" algn="tl">
                    <a:srgbClr val="000000">
                      <a:alpha val="43137"/>
                    </a:srgbClr>
                  </a:outerShdw>
                </a:effectLst>
              </a:rPr>
              <a:t>More professionals with CF experience, trying to follow latest CF guidelines</a:t>
            </a:r>
          </a:p>
          <a:p>
            <a:r>
              <a:rPr lang="en-US" sz="2400" dirty="0">
                <a:effectLst>
                  <a:outerShdw blurRad="38100" dist="38100" dir="2700000" algn="tl">
                    <a:srgbClr val="000000">
                      <a:alpha val="43137"/>
                    </a:srgbClr>
                  </a:outerShdw>
                </a:effectLst>
              </a:rPr>
              <a:t>Labs getting better at sweat tests, more expanded genetic testing, gene sequence becoming available, good microbiology services</a:t>
            </a:r>
          </a:p>
          <a:p>
            <a:r>
              <a:rPr lang="en-US" sz="2400" dirty="0">
                <a:effectLst>
                  <a:outerShdw blurRad="38100" dist="38100" dir="2700000" algn="tl">
                    <a:srgbClr val="000000">
                      <a:alpha val="43137"/>
                    </a:srgbClr>
                  </a:outerShdw>
                </a:effectLst>
              </a:rPr>
              <a:t>Universal public insurance for all kids &lt; 6 </a:t>
            </a:r>
            <a:r>
              <a:rPr lang="en-US" sz="2400" dirty="0" err="1">
                <a:effectLst>
                  <a:outerShdw blurRad="38100" dist="38100" dir="2700000" algn="tl">
                    <a:srgbClr val="000000">
                      <a:alpha val="43137"/>
                    </a:srgbClr>
                  </a:outerShdw>
                </a:effectLst>
              </a:rPr>
              <a:t>yrs</a:t>
            </a:r>
            <a:r>
              <a:rPr lang="en-US" sz="2400" dirty="0">
                <a:effectLst>
                  <a:outerShdw blurRad="38100" dist="38100" dir="2700000" algn="tl">
                    <a:srgbClr val="000000">
                      <a:alpha val="43137"/>
                    </a:srgbClr>
                  </a:outerShdw>
                </a:effectLst>
              </a:rPr>
              <a:t>, many are treated at Royal Medical Services (Queen Rania Children Hospital)</a:t>
            </a:r>
          </a:p>
          <a:p>
            <a:r>
              <a:rPr lang="en-US" sz="2400" dirty="0">
                <a:effectLst>
                  <a:outerShdw blurRad="38100" dist="38100" dir="2700000" algn="tl">
                    <a:srgbClr val="000000">
                      <a:alpha val="43137"/>
                    </a:srgbClr>
                  </a:outerShdw>
                </a:effectLst>
              </a:rPr>
              <a:t>Basic CF treatments like pancreatic replacement enzymes has long been available, more other CF med’s becoming available</a:t>
            </a:r>
          </a:p>
          <a:p>
            <a:r>
              <a:rPr lang="en-US" sz="2400" dirty="0">
                <a:effectLst>
                  <a:outerShdw blurRad="38100" dist="38100" dir="2700000" algn="tl">
                    <a:srgbClr val="000000">
                      <a:alpha val="43137"/>
                    </a:srgbClr>
                  </a:outerShdw>
                </a:effectLst>
              </a:rPr>
              <a:t>CF society (NGO) recently revived, hopefully will support CF patients and families</a:t>
            </a:r>
          </a:p>
        </p:txBody>
      </p:sp>
    </p:spTree>
    <p:extLst>
      <p:ext uri="{BB962C8B-B14F-4D97-AF65-F5344CB8AC3E}">
        <p14:creationId xmlns:p14="http://schemas.microsoft.com/office/powerpoint/2010/main" val="498176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78849-34B3-4953-85E0-25601B7EF27D}"/>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7A3E6E5F-D146-418D-AA6B-71799E3E63FB}"/>
              </a:ext>
            </a:extLst>
          </p:cNvPr>
          <p:cNvSpPr>
            <a:spLocks noGrp="1"/>
          </p:cNvSpPr>
          <p:nvPr>
            <p:ph idx="1"/>
          </p:nvPr>
        </p:nvSpPr>
        <p:spPr>
          <a:xfrm>
            <a:off x="1154954" y="2603499"/>
            <a:ext cx="9617821" cy="3711575"/>
          </a:xfrm>
        </p:spPr>
        <p:txBody>
          <a:bodyPr>
            <a:normAutofit/>
          </a:bodyPr>
          <a:lstStyle/>
          <a:p>
            <a:r>
              <a:rPr lang="en-US" sz="2400" dirty="0">
                <a:effectLst>
                  <a:outerShdw blurRad="38100" dist="38100" dir="2700000" algn="tl">
                    <a:srgbClr val="000000">
                      <a:alpha val="43137"/>
                    </a:srgbClr>
                  </a:outerShdw>
                </a:effectLst>
              </a:rPr>
              <a:t>CF has long been known in Jordan, more studies are needed</a:t>
            </a:r>
          </a:p>
          <a:p>
            <a:r>
              <a:rPr lang="en-US" sz="2400" dirty="0">
                <a:effectLst>
                  <a:outerShdw blurRad="38100" dist="38100" dir="2700000" algn="tl">
                    <a:srgbClr val="000000">
                      <a:alpha val="43137"/>
                    </a:srgbClr>
                  </a:outerShdw>
                </a:effectLst>
              </a:rPr>
              <a:t>Incidence &amp; clinical presentation seems similar to most western countries</a:t>
            </a:r>
          </a:p>
          <a:p>
            <a:r>
              <a:rPr lang="en-US" sz="2400" dirty="0">
                <a:effectLst>
                  <a:outerShdw blurRad="38100" dist="38100" dir="2700000" algn="tl">
                    <a:srgbClr val="000000">
                      <a:alpha val="43137"/>
                    </a:srgbClr>
                  </a:outerShdw>
                </a:effectLst>
              </a:rPr>
              <a:t>Scope of Jordanian CF mutations is not well studied yet, seems to be often different than other countries</a:t>
            </a:r>
          </a:p>
          <a:p>
            <a:r>
              <a:rPr lang="en-US" sz="2400" dirty="0">
                <a:effectLst>
                  <a:outerShdw blurRad="38100" dist="38100" dir="2700000" algn="tl">
                    <a:srgbClr val="000000">
                      <a:alpha val="43137"/>
                    </a:srgbClr>
                  </a:outerShdw>
                </a:effectLst>
              </a:rPr>
              <a:t>Big challenges in diagnosis, management &amp; general health care face CF patients, families &amp; care providers</a:t>
            </a:r>
          </a:p>
          <a:p>
            <a:r>
              <a:rPr lang="en-US" sz="2400" dirty="0">
                <a:effectLst>
                  <a:outerShdw blurRad="38100" dist="38100" dir="2700000" algn="tl">
                    <a:srgbClr val="000000">
                      <a:alpha val="43137"/>
                    </a:srgbClr>
                  </a:outerShdw>
                </a:effectLst>
              </a:rPr>
              <a:t>Even with limited resources, decent care is provided </a:t>
            </a:r>
          </a:p>
        </p:txBody>
      </p:sp>
    </p:spTree>
    <p:extLst>
      <p:ext uri="{BB962C8B-B14F-4D97-AF65-F5344CB8AC3E}">
        <p14:creationId xmlns:p14="http://schemas.microsoft.com/office/powerpoint/2010/main" val="2808161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F5974-23C7-4A23-A8AE-2260DADC5D08}"/>
              </a:ext>
            </a:extLst>
          </p:cNvPr>
          <p:cNvSpPr>
            <a:spLocks noGrp="1"/>
          </p:cNvSpPr>
          <p:nvPr>
            <p:ph type="title"/>
          </p:nvPr>
        </p:nvSpPr>
        <p:spPr/>
        <p:txBody>
          <a:bodyPr/>
          <a:lstStyle/>
          <a:p>
            <a:r>
              <a:rPr lang="en-US" dirty="0"/>
              <a:t>Introduction </a:t>
            </a:r>
          </a:p>
        </p:txBody>
      </p:sp>
      <p:sp>
        <p:nvSpPr>
          <p:cNvPr id="3" name="Content Placeholder 2">
            <a:extLst>
              <a:ext uri="{FF2B5EF4-FFF2-40B4-BE49-F238E27FC236}">
                <a16:creationId xmlns:a16="http://schemas.microsoft.com/office/drawing/2014/main" id="{A43726BC-BE96-4C5B-9067-7B48937BC99A}"/>
              </a:ext>
            </a:extLst>
          </p:cNvPr>
          <p:cNvSpPr>
            <a:spLocks noGrp="1"/>
          </p:cNvSpPr>
          <p:nvPr>
            <p:ph idx="1"/>
          </p:nvPr>
        </p:nvSpPr>
        <p:spPr/>
        <p:txBody>
          <a:bodyPr>
            <a:normAutofit lnSpcReduction="10000"/>
          </a:bodyPr>
          <a:lstStyle/>
          <a:p>
            <a:r>
              <a:rPr lang="en-US" sz="2400" dirty="0">
                <a:effectLst>
                  <a:outerShdw blurRad="38100" dist="38100" dir="2700000" algn="tl">
                    <a:srgbClr val="000000">
                      <a:alpha val="43137"/>
                    </a:srgbClr>
                  </a:outerShdw>
                </a:effectLst>
              </a:rPr>
              <a:t>CF has long been described in Jordanian children, but it is still believed to be underdiagnosed, with many challenges in the diagnosis &amp; management facing health professionals in the country</a:t>
            </a:r>
          </a:p>
          <a:p>
            <a:r>
              <a:rPr lang="en-US" sz="2400" dirty="0">
                <a:effectLst>
                  <a:outerShdw blurRad="38100" dist="38100" dir="2700000" algn="tl">
                    <a:srgbClr val="000000">
                      <a:alpha val="43137"/>
                    </a:srgbClr>
                  </a:outerShdw>
                </a:effectLst>
              </a:rPr>
              <a:t> few publications exist that can shed some light on CF in Jordan</a:t>
            </a:r>
          </a:p>
          <a:p>
            <a:r>
              <a:rPr lang="en-US" sz="2400" dirty="0">
                <a:effectLst>
                  <a:outerShdw blurRad="38100" dist="38100" dir="2700000" algn="tl">
                    <a:srgbClr val="000000">
                      <a:alpha val="43137"/>
                    </a:srgbClr>
                  </a:outerShdw>
                </a:effectLst>
              </a:rPr>
              <a:t>Yet, thanks to admirable efforts of health professionals - in spite of limited resources - decent care is provided to most CF patients</a:t>
            </a:r>
          </a:p>
        </p:txBody>
      </p:sp>
    </p:spTree>
    <p:extLst>
      <p:ext uri="{BB962C8B-B14F-4D97-AF65-F5344CB8AC3E}">
        <p14:creationId xmlns:p14="http://schemas.microsoft.com/office/powerpoint/2010/main" val="2233339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80740-AC40-4D21-8D83-9C67122D89A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93B299C-CDFF-4040-84DC-FB69546E380A}"/>
              </a:ext>
            </a:extLst>
          </p:cNvPr>
          <p:cNvSpPr>
            <a:spLocks noGrp="1"/>
          </p:cNvSpPr>
          <p:nvPr>
            <p:ph idx="1"/>
          </p:nvPr>
        </p:nvSpPr>
        <p:spPr/>
        <p:txBody>
          <a:bodyPr>
            <a:normAutofit/>
          </a:bodyPr>
          <a:lstStyle/>
          <a:p>
            <a:r>
              <a:rPr lang="en-US" sz="2400" dirty="0">
                <a:effectLst>
                  <a:outerShdw blurRad="38100" dist="38100" dir="2700000" algn="tl">
                    <a:srgbClr val="000000">
                      <a:alpha val="43137"/>
                    </a:srgbClr>
                  </a:outerShdw>
                </a:effectLst>
              </a:rPr>
              <a:t>One of the earliest reports about CF in Jordan</a:t>
            </a:r>
          </a:p>
          <a:p>
            <a:r>
              <a:rPr lang="en-US" sz="2400" dirty="0">
                <a:effectLst>
                  <a:outerShdw blurRad="38100" dist="38100" dir="2700000" algn="tl">
                    <a:srgbClr val="000000">
                      <a:alpha val="43137"/>
                    </a:srgbClr>
                  </a:outerShdw>
                </a:effectLst>
              </a:rPr>
              <a:t>12 cases were reported, 5 of them were meconium ileus, most others presented with chronic respiratory symptoms, failure to thrive and chronic diarrhea</a:t>
            </a:r>
          </a:p>
          <a:p>
            <a:r>
              <a:rPr lang="en-US" sz="2400" dirty="0">
                <a:effectLst>
                  <a:outerShdw blurRad="38100" dist="38100" dir="2700000" algn="tl">
                    <a:srgbClr val="000000">
                      <a:alpha val="43137"/>
                    </a:srgbClr>
                  </a:outerShdw>
                </a:effectLst>
              </a:rPr>
              <a:t>High early mortality was reported (5/12)</a:t>
            </a:r>
          </a:p>
        </p:txBody>
      </p:sp>
      <p:pic>
        <p:nvPicPr>
          <p:cNvPr id="4" name="Picture 3">
            <a:extLst>
              <a:ext uri="{FF2B5EF4-FFF2-40B4-BE49-F238E27FC236}">
                <a16:creationId xmlns:a16="http://schemas.microsoft.com/office/drawing/2014/main" id="{B6917B80-368D-4AA4-AF9D-F29397201984}"/>
              </a:ext>
            </a:extLst>
          </p:cNvPr>
          <p:cNvPicPr>
            <a:picLocks noChangeAspect="1"/>
          </p:cNvPicPr>
          <p:nvPr/>
        </p:nvPicPr>
        <p:blipFill>
          <a:blip r:embed="rId2"/>
          <a:stretch>
            <a:fillRect/>
          </a:stretch>
        </p:blipFill>
        <p:spPr>
          <a:xfrm>
            <a:off x="2637473" y="734395"/>
            <a:ext cx="5870133" cy="1066124"/>
          </a:xfrm>
          <a:prstGeom prst="rect">
            <a:avLst/>
          </a:prstGeom>
          <a:ln>
            <a:solidFill>
              <a:schemeClr val="accent1"/>
            </a:solidFill>
          </a:ln>
          <a:effectLst>
            <a:glow rad="139700">
              <a:schemeClr val="accent6">
                <a:satMod val="175000"/>
                <a:alpha val="40000"/>
              </a:schemeClr>
            </a:glow>
          </a:effectLst>
        </p:spPr>
      </p:pic>
      <p:pic>
        <p:nvPicPr>
          <p:cNvPr id="5" name="Picture 4">
            <a:extLst>
              <a:ext uri="{FF2B5EF4-FFF2-40B4-BE49-F238E27FC236}">
                <a16:creationId xmlns:a16="http://schemas.microsoft.com/office/drawing/2014/main" id="{248A65B8-AD27-47C6-9E12-B5544B7974DD}"/>
              </a:ext>
            </a:extLst>
          </p:cNvPr>
          <p:cNvPicPr>
            <a:picLocks noChangeAspect="1"/>
          </p:cNvPicPr>
          <p:nvPr/>
        </p:nvPicPr>
        <p:blipFill>
          <a:blip r:embed="rId3"/>
          <a:stretch>
            <a:fillRect/>
          </a:stretch>
        </p:blipFill>
        <p:spPr>
          <a:xfrm>
            <a:off x="7954018" y="6246731"/>
            <a:ext cx="3287698" cy="238909"/>
          </a:xfrm>
          <a:prstGeom prst="rect">
            <a:avLst/>
          </a:prstGeom>
          <a:ln>
            <a:solidFill>
              <a:schemeClr val="accent1"/>
            </a:solidFill>
          </a:ln>
          <a:effectLst>
            <a:glow rad="63500">
              <a:schemeClr val="accent5">
                <a:satMod val="175000"/>
                <a:alpha val="40000"/>
              </a:schemeClr>
            </a:glow>
          </a:effectLst>
        </p:spPr>
      </p:pic>
    </p:spTree>
    <p:extLst>
      <p:ext uri="{BB962C8B-B14F-4D97-AF65-F5344CB8AC3E}">
        <p14:creationId xmlns:p14="http://schemas.microsoft.com/office/powerpoint/2010/main" val="1166936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288F0A-2E4A-4679-94A6-EB3ED0D3B61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D204019-A0A7-462E-B982-A853CD6FC9E2}"/>
              </a:ext>
            </a:extLst>
          </p:cNvPr>
          <p:cNvSpPr>
            <a:spLocks noGrp="1"/>
          </p:cNvSpPr>
          <p:nvPr>
            <p:ph idx="1"/>
          </p:nvPr>
        </p:nvSpPr>
        <p:spPr/>
        <p:txBody>
          <a:bodyPr>
            <a:normAutofit/>
          </a:bodyPr>
          <a:lstStyle/>
          <a:p>
            <a:r>
              <a:rPr lang="en-US" sz="2400" dirty="0">
                <a:effectLst>
                  <a:outerShdw blurRad="38100" dist="38100" dir="2700000" algn="tl">
                    <a:srgbClr val="000000">
                      <a:alpha val="43137"/>
                    </a:srgbClr>
                  </a:outerShdw>
                </a:effectLst>
              </a:rPr>
              <a:t>Prospective study of 7682 newborns screened for CF using BM meconium test</a:t>
            </a:r>
          </a:p>
          <a:p>
            <a:r>
              <a:rPr lang="en-US" sz="2400" dirty="0">
                <a:effectLst>
                  <a:outerShdw blurRad="38100" dist="38100" dir="2700000" algn="tl">
                    <a:srgbClr val="000000">
                      <a:alpha val="43137"/>
                    </a:srgbClr>
                  </a:outerShdw>
                </a:effectLst>
              </a:rPr>
              <a:t>3 patients eventually confirmed to have CF by sweat test</a:t>
            </a:r>
          </a:p>
          <a:p>
            <a:r>
              <a:rPr lang="en-US" sz="2400" dirty="0">
                <a:effectLst>
                  <a:outerShdw blurRad="38100" dist="38100" dir="2700000" algn="tl">
                    <a:srgbClr val="000000">
                      <a:alpha val="43137"/>
                    </a:srgbClr>
                  </a:outerShdw>
                </a:effectLst>
              </a:rPr>
              <a:t>So, estimated CF incidence is 1:2560 live birth</a:t>
            </a:r>
          </a:p>
        </p:txBody>
      </p:sp>
      <p:pic>
        <p:nvPicPr>
          <p:cNvPr id="4" name="Picture 3">
            <a:extLst>
              <a:ext uri="{FF2B5EF4-FFF2-40B4-BE49-F238E27FC236}">
                <a16:creationId xmlns:a16="http://schemas.microsoft.com/office/drawing/2014/main" id="{12DA913F-3839-4AFE-84CF-4A06A69257C1}"/>
              </a:ext>
            </a:extLst>
          </p:cNvPr>
          <p:cNvPicPr>
            <a:picLocks noChangeAspect="1"/>
          </p:cNvPicPr>
          <p:nvPr/>
        </p:nvPicPr>
        <p:blipFill>
          <a:blip r:embed="rId2"/>
          <a:stretch>
            <a:fillRect/>
          </a:stretch>
        </p:blipFill>
        <p:spPr>
          <a:xfrm>
            <a:off x="1808418" y="761403"/>
            <a:ext cx="7373120" cy="836391"/>
          </a:xfrm>
          <a:prstGeom prst="rect">
            <a:avLst/>
          </a:prstGeom>
          <a:ln>
            <a:solidFill>
              <a:schemeClr val="accent1"/>
            </a:solidFill>
          </a:ln>
          <a:effectLst>
            <a:glow rad="139700">
              <a:schemeClr val="accent6">
                <a:satMod val="175000"/>
                <a:alpha val="40000"/>
              </a:schemeClr>
            </a:glow>
          </a:effectLst>
        </p:spPr>
      </p:pic>
      <p:pic>
        <p:nvPicPr>
          <p:cNvPr id="5" name="Picture 4">
            <a:extLst>
              <a:ext uri="{FF2B5EF4-FFF2-40B4-BE49-F238E27FC236}">
                <a16:creationId xmlns:a16="http://schemas.microsoft.com/office/drawing/2014/main" id="{4E6F8072-3386-4812-B10D-B99C33A52732}"/>
              </a:ext>
            </a:extLst>
          </p:cNvPr>
          <p:cNvPicPr>
            <a:picLocks noChangeAspect="1"/>
          </p:cNvPicPr>
          <p:nvPr/>
        </p:nvPicPr>
        <p:blipFill>
          <a:blip r:embed="rId3"/>
          <a:stretch>
            <a:fillRect/>
          </a:stretch>
        </p:blipFill>
        <p:spPr>
          <a:xfrm>
            <a:off x="6916418" y="6019799"/>
            <a:ext cx="4207141" cy="236621"/>
          </a:xfrm>
          <a:prstGeom prst="rect">
            <a:avLst/>
          </a:prstGeom>
          <a:ln>
            <a:solidFill>
              <a:schemeClr val="accent1"/>
            </a:solidFill>
          </a:ln>
          <a:effectLst>
            <a:glow rad="63500">
              <a:schemeClr val="accent5">
                <a:satMod val="175000"/>
                <a:alpha val="40000"/>
              </a:schemeClr>
            </a:glow>
          </a:effectLst>
        </p:spPr>
      </p:pic>
    </p:spTree>
    <p:extLst>
      <p:ext uri="{BB962C8B-B14F-4D97-AF65-F5344CB8AC3E}">
        <p14:creationId xmlns:p14="http://schemas.microsoft.com/office/powerpoint/2010/main" val="2471462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16BD9-D3BC-49AC-BC01-9F86E73CCC12}"/>
              </a:ext>
            </a:extLst>
          </p:cNvPr>
          <p:cNvSpPr>
            <a:spLocks noGrp="1"/>
          </p:cNvSpPr>
          <p:nvPr>
            <p:ph type="title"/>
          </p:nvPr>
        </p:nvSpPr>
        <p:spPr/>
        <p:txBody>
          <a:bodyPr/>
          <a:lstStyle/>
          <a:p>
            <a:r>
              <a:rPr lang="en-US" dirty="0"/>
              <a:t>General features of CF in Jordanians</a:t>
            </a:r>
          </a:p>
        </p:txBody>
      </p:sp>
      <p:sp>
        <p:nvSpPr>
          <p:cNvPr id="3" name="Content Placeholder 2">
            <a:extLst>
              <a:ext uri="{FF2B5EF4-FFF2-40B4-BE49-F238E27FC236}">
                <a16:creationId xmlns:a16="http://schemas.microsoft.com/office/drawing/2014/main" id="{00EAC286-F56B-4235-8AB7-A58DDD3168C6}"/>
              </a:ext>
            </a:extLst>
          </p:cNvPr>
          <p:cNvSpPr>
            <a:spLocks noGrp="1"/>
          </p:cNvSpPr>
          <p:nvPr>
            <p:ph idx="1"/>
          </p:nvPr>
        </p:nvSpPr>
        <p:spPr>
          <a:xfrm>
            <a:off x="1154954" y="2613124"/>
            <a:ext cx="8825659" cy="3633672"/>
          </a:xfrm>
        </p:spPr>
        <p:txBody>
          <a:bodyPr>
            <a:normAutofit lnSpcReduction="10000"/>
          </a:bodyPr>
          <a:lstStyle/>
          <a:p>
            <a:r>
              <a:rPr lang="en-US" sz="2400" dirty="0">
                <a:effectLst>
                  <a:outerShdw blurRad="38100" dist="38100" dir="2700000" algn="tl">
                    <a:srgbClr val="000000">
                      <a:alpha val="43137"/>
                    </a:srgbClr>
                  </a:outerShdw>
                </a:effectLst>
              </a:rPr>
              <a:t>Based on descriptive studies &amp; case series, clinical features of Jordanians with CF is similar to those seen in western countries</a:t>
            </a:r>
          </a:p>
          <a:p>
            <a:r>
              <a:rPr lang="en-US" sz="2400" dirty="0">
                <a:effectLst>
                  <a:outerShdw blurRad="38100" dist="38100" dir="2700000" algn="tl">
                    <a:srgbClr val="000000">
                      <a:alpha val="43137"/>
                    </a:srgbClr>
                  </a:outerShdw>
                </a:effectLst>
              </a:rPr>
              <a:t>Most cases present with recurrent or chronic respiratory symptoms, diarrhea, malabsorption &amp; failure to thrive</a:t>
            </a:r>
          </a:p>
          <a:p>
            <a:r>
              <a:rPr lang="en-US" sz="2400" dirty="0">
                <a:effectLst>
                  <a:outerShdw blurRad="38100" dist="38100" dir="2700000" algn="tl">
                    <a:srgbClr val="000000">
                      <a:alpha val="43137"/>
                    </a:srgbClr>
                  </a:outerShdw>
                </a:effectLst>
              </a:rPr>
              <a:t>Meconium ileus, CF liver disease, </a:t>
            </a:r>
            <a:r>
              <a:rPr lang="en-US" sz="2400" dirty="0" err="1">
                <a:effectLst>
                  <a:outerShdw blurRad="38100" dist="38100" dir="2700000" algn="tl">
                    <a:srgbClr val="000000">
                      <a:alpha val="43137"/>
                    </a:srgbClr>
                  </a:outerShdw>
                </a:effectLst>
              </a:rPr>
              <a:t>hypochloremic</a:t>
            </a:r>
            <a:r>
              <a:rPr lang="en-US" sz="2400" dirty="0">
                <a:effectLst>
                  <a:outerShdw blurRad="38100" dist="38100" dir="2700000" algn="tl">
                    <a:srgbClr val="000000">
                      <a:alpha val="43137"/>
                    </a:srgbClr>
                  </a:outerShdw>
                </a:effectLst>
              </a:rPr>
              <a:t> alkalosis are less common</a:t>
            </a:r>
          </a:p>
          <a:p>
            <a:r>
              <a:rPr lang="en-US" sz="2400" dirty="0">
                <a:effectLst>
                  <a:outerShdw blurRad="38100" dist="38100" dir="2700000" algn="tl">
                    <a:srgbClr val="000000">
                      <a:alpha val="43137"/>
                    </a:srgbClr>
                  </a:outerShdw>
                </a:effectLst>
              </a:rPr>
              <a:t>Due to high consanguinity &amp; large family size, some families have several CF members</a:t>
            </a:r>
          </a:p>
          <a:p>
            <a:endParaRPr lang="en-US"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12423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D1CF9-5ED9-413A-9F59-43D6A84E35F9}"/>
              </a:ext>
            </a:extLst>
          </p:cNvPr>
          <p:cNvSpPr>
            <a:spLocks noGrp="1"/>
          </p:cNvSpPr>
          <p:nvPr>
            <p:ph type="title"/>
          </p:nvPr>
        </p:nvSpPr>
        <p:spPr/>
        <p:txBody>
          <a:bodyPr/>
          <a:lstStyle/>
          <a:p>
            <a:r>
              <a:rPr lang="en-US" dirty="0"/>
              <a:t>Genetics of CF in Jordan</a:t>
            </a:r>
          </a:p>
        </p:txBody>
      </p:sp>
      <p:sp>
        <p:nvSpPr>
          <p:cNvPr id="3" name="Content Placeholder 2">
            <a:extLst>
              <a:ext uri="{FF2B5EF4-FFF2-40B4-BE49-F238E27FC236}">
                <a16:creationId xmlns:a16="http://schemas.microsoft.com/office/drawing/2014/main" id="{E5BFA032-5C01-4394-8AE2-ABFBFDEEB87A}"/>
              </a:ext>
            </a:extLst>
          </p:cNvPr>
          <p:cNvSpPr>
            <a:spLocks noGrp="1"/>
          </p:cNvSpPr>
          <p:nvPr>
            <p:ph idx="1"/>
          </p:nvPr>
        </p:nvSpPr>
        <p:spPr/>
        <p:txBody>
          <a:bodyPr>
            <a:normAutofit/>
          </a:bodyPr>
          <a:lstStyle/>
          <a:p>
            <a:r>
              <a:rPr lang="en-US" sz="2400" dirty="0">
                <a:effectLst>
                  <a:outerShdw blurRad="38100" dist="38100" dir="2700000" algn="tl">
                    <a:srgbClr val="000000">
                      <a:alpha val="43137"/>
                    </a:srgbClr>
                  </a:outerShdw>
                </a:effectLst>
              </a:rPr>
              <a:t>Available data on mutations prevalent in Jordanians show great diversity of these mutations, it seems that our mutations are different than those in the west, even than other countries in the region</a:t>
            </a:r>
          </a:p>
          <a:p>
            <a:r>
              <a:rPr lang="en-US" sz="2400" dirty="0">
                <a:effectLst>
                  <a:outerShdw blurRad="38100" dist="38100" dir="2700000" algn="tl">
                    <a:srgbClr val="000000">
                      <a:alpha val="43137"/>
                    </a:srgbClr>
                  </a:outerShdw>
                </a:effectLst>
              </a:rPr>
              <a:t>∆F508 is far less common than US &amp; Europe</a:t>
            </a:r>
          </a:p>
          <a:p>
            <a:r>
              <a:rPr lang="en-US" sz="2400" dirty="0">
                <a:effectLst>
                  <a:outerShdw blurRad="38100" dist="38100" dir="2700000" algn="tl">
                    <a:srgbClr val="000000">
                      <a:alpha val="43137"/>
                    </a:srgbClr>
                  </a:outerShdw>
                </a:effectLst>
              </a:rPr>
              <a:t>Most studies were done using PCR, testing kits mostly designed in Europe testing 30-50 mutations</a:t>
            </a:r>
          </a:p>
          <a:p>
            <a:endParaRPr lang="en-US"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30415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A0E5AC-4439-4475-B416-2D13E7DE448A}"/>
              </a:ext>
            </a:extLst>
          </p:cNvPr>
          <p:cNvSpPr>
            <a:spLocks noGrp="1"/>
          </p:cNvSpPr>
          <p:nvPr>
            <p:ph type="title"/>
          </p:nvPr>
        </p:nvSpPr>
        <p:spPr/>
        <p:txBody>
          <a:bodyPr/>
          <a:lstStyle/>
          <a:p>
            <a:endParaRPr lang="en-US"/>
          </a:p>
        </p:txBody>
      </p:sp>
      <p:graphicFrame>
        <p:nvGraphicFramePr>
          <p:cNvPr id="6" name="Content Placeholder 5">
            <a:extLst>
              <a:ext uri="{FF2B5EF4-FFF2-40B4-BE49-F238E27FC236}">
                <a16:creationId xmlns:a16="http://schemas.microsoft.com/office/drawing/2014/main" id="{DADAC146-4D08-4007-9BC9-BB87C5B47633}"/>
              </a:ext>
            </a:extLst>
          </p:cNvPr>
          <p:cNvGraphicFramePr>
            <a:graphicFrameLocks noGrp="1"/>
          </p:cNvGraphicFramePr>
          <p:nvPr>
            <p:ph idx="1"/>
            <p:extLst>
              <p:ext uri="{D42A27DB-BD31-4B8C-83A1-F6EECF244321}">
                <p14:modId xmlns:p14="http://schemas.microsoft.com/office/powerpoint/2010/main" val="2911817627"/>
              </p:ext>
            </p:extLst>
          </p:nvPr>
        </p:nvGraphicFramePr>
        <p:xfrm>
          <a:off x="1154954" y="2300344"/>
          <a:ext cx="7055396" cy="4358640"/>
        </p:xfrm>
        <a:graphic>
          <a:graphicData uri="http://schemas.openxmlformats.org/drawingml/2006/table">
            <a:tbl>
              <a:tblPr firstRow="1" bandRow="1">
                <a:tableStyleId>{5C22544A-7EE6-4342-B048-85BDC9FD1C3A}</a:tableStyleId>
              </a:tblPr>
              <a:tblGrid>
                <a:gridCol w="5544228">
                  <a:extLst>
                    <a:ext uri="{9D8B030D-6E8A-4147-A177-3AD203B41FA5}">
                      <a16:colId xmlns:a16="http://schemas.microsoft.com/office/drawing/2014/main" val="1515383656"/>
                    </a:ext>
                  </a:extLst>
                </a:gridCol>
                <a:gridCol w="1511168">
                  <a:extLst>
                    <a:ext uri="{9D8B030D-6E8A-4147-A177-3AD203B41FA5}">
                      <a16:colId xmlns:a16="http://schemas.microsoft.com/office/drawing/2014/main" val="1949005425"/>
                    </a:ext>
                  </a:extLst>
                </a:gridCol>
              </a:tblGrid>
              <a:tr h="376844">
                <a:tc>
                  <a:txBody>
                    <a:bodyPr/>
                    <a:lstStyle/>
                    <a:p>
                      <a:pPr algn="l"/>
                      <a:r>
                        <a:rPr lang="en-US" sz="2000" dirty="0">
                          <a:latin typeface="Arial" panose="020B0604020202020204" pitchFamily="34" charset="0"/>
                          <a:cs typeface="Arial" panose="020B0604020202020204" pitchFamily="34" charset="0"/>
                        </a:rPr>
                        <a:t>CF presentation</a:t>
                      </a:r>
                    </a:p>
                  </a:txBody>
                  <a:tcPr/>
                </a:tc>
                <a:tc>
                  <a:txBody>
                    <a:bodyPr/>
                    <a:lstStyle/>
                    <a:p>
                      <a:pPr algn="ctr"/>
                      <a:r>
                        <a:rPr lang="en-US" sz="2000" dirty="0">
                          <a:latin typeface="Arial" panose="020B0604020202020204" pitchFamily="34" charset="0"/>
                          <a:cs typeface="Arial" panose="020B0604020202020204" pitchFamily="34" charset="0"/>
                        </a:rPr>
                        <a:t>n = 90</a:t>
                      </a:r>
                    </a:p>
                  </a:txBody>
                  <a:tcPr/>
                </a:tc>
                <a:extLst>
                  <a:ext uri="{0D108BD9-81ED-4DB2-BD59-A6C34878D82A}">
                    <a16:rowId xmlns:a16="http://schemas.microsoft.com/office/drawing/2014/main" val="2036827048"/>
                  </a:ext>
                </a:extLst>
              </a:tr>
              <a:tr h="376844">
                <a:tc>
                  <a:txBody>
                    <a:bodyPr/>
                    <a:lstStyle/>
                    <a:p>
                      <a:pPr algn="l"/>
                      <a:r>
                        <a:rPr lang="en-US" sz="2000" b="0" i="0" u="none" strike="noStrike" kern="1200" baseline="0" dirty="0">
                          <a:solidFill>
                            <a:schemeClr val="dk1"/>
                          </a:solidFill>
                          <a:latin typeface="Arial" panose="020B0604020202020204" pitchFamily="34" charset="0"/>
                          <a:ea typeface="+mn-ea"/>
                          <a:cs typeface="Arial" panose="020B0604020202020204" pitchFamily="34" charset="0"/>
                        </a:rPr>
                        <a:t>recurrent wheezy chest</a:t>
                      </a:r>
                      <a:endParaRPr lang="en-US" sz="2000" dirty="0">
                        <a:latin typeface="Arial" panose="020B0604020202020204" pitchFamily="34" charset="0"/>
                        <a:cs typeface="Arial" panose="020B0604020202020204" pitchFamily="34" charset="0"/>
                      </a:endParaRPr>
                    </a:p>
                  </a:txBody>
                  <a:tcPr/>
                </a:tc>
                <a:tc>
                  <a:txBody>
                    <a:bodyPr/>
                    <a:lstStyle/>
                    <a:p>
                      <a:pPr algn="ctr"/>
                      <a:r>
                        <a:rPr lang="en-US" sz="2000" b="0" i="0" u="none" strike="noStrike" kern="1200" baseline="0" dirty="0">
                          <a:solidFill>
                            <a:schemeClr val="dk1"/>
                          </a:solidFill>
                          <a:latin typeface="Arial" panose="020B0604020202020204" pitchFamily="34" charset="0"/>
                          <a:ea typeface="+mn-ea"/>
                          <a:cs typeface="Arial" panose="020B0604020202020204" pitchFamily="34" charset="0"/>
                        </a:rPr>
                        <a:t>24%</a:t>
                      </a:r>
                      <a:endParaRPr lang="en-US" sz="20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610346570"/>
                  </a:ext>
                </a:extLst>
              </a:tr>
              <a:tr h="376844">
                <a:tc>
                  <a:txBody>
                    <a:bodyPr/>
                    <a:lstStyle/>
                    <a:p>
                      <a:pPr algn="l"/>
                      <a:r>
                        <a:rPr lang="en-US" sz="2000" b="0" i="0" u="none" strike="noStrike" kern="1200" baseline="0" dirty="0">
                          <a:solidFill>
                            <a:schemeClr val="dk1"/>
                          </a:solidFill>
                          <a:latin typeface="Arial" panose="020B0604020202020204" pitchFamily="34" charset="0"/>
                          <a:ea typeface="+mn-ea"/>
                          <a:cs typeface="Arial" panose="020B0604020202020204" pitchFamily="34" charset="0"/>
                        </a:rPr>
                        <a:t>recurrent chest infections</a:t>
                      </a:r>
                      <a:endParaRPr lang="en-US" sz="2000" dirty="0">
                        <a:latin typeface="Arial" panose="020B0604020202020204" pitchFamily="34" charset="0"/>
                        <a:cs typeface="Arial" panose="020B0604020202020204" pitchFamily="34" charset="0"/>
                      </a:endParaRPr>
                    </a:p>
                  </a:txBody>
                  <a:tcPr/>
                </a:tc>
                <a:tc>
                  <a:txBody>
                    <a:bodyPr/>
                    <a:lstStyle/>
                    <a:p>
                      <a:pPr algn="ctr"/>
                      <a:r>
                        <a:rPr lang="en-US" sz="2000" b="0" i="0" u="none" strike="noStrike" kern="1200" baseline="0" dirty="0">
                          <a:solidFill>
                            <a:schemeClr val="dk1"/>
                          </a:solidFill>
                          <a:latin typeface="Arial" panose="020B0604020202020204" pitchFamily="34" charset="0"/>
                          <a:ea typeface="+mn-ea"/>
                          <a:cs typeface="Arial" panose="020B0604020202020204" pitchFamily="34" charset="0"/>
                        </a:rPr>
                        <a:t>14%</a:t>
                      </a:r>
                      <a:endParaRPr lang="en-US" sz="20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81732081"/>
                  </a:ext>
                </a:extLst>
              </a:tr>
              <a:tr h="376844">
                <a:tc>
                  <a:txBody>
                    <a:bodyPr/>
                    <a:lstStyle/>
                    <a:p>
                      <a:pPr algn="l"/>
                      <a:r>
                        <a:rPr lang="en-US" sz="2000" b="0" i="0" u="none" strike="noStrike" kern="1200" baseline="0" dirty="0">
                          <a:solidFill>
                            <a:schemeClr val="dk1"/>
                          </a:solidFill>
                          <a:latin typeface="Arial" panose="020B0604020202020204" pitchFamily="34" charset="0"/>
                          <a:ea typeface="+mn-ea"/>
                          <a:cs typeface="Arial" panose="020B0604020202020204" pitchFamily="34" charset="0"/>
                        </a:rPr>
                        <a:t>chronic diarrhea </a:t>
                      </a:r>
                      <a:endParaRPr lang="en-US" sz="2000" dirty="0">
                        <a:latin typeface="Arial" panose="020B0604020202020204" pitchFamily="34" charset="0"/>
                        <a:cs typeface="Arial" panose="020B0604020202020204" pitchFamily="34" charset="0"/>
                      </a:endParaRPr>
                    </a:p>
                  </a:txBody>
                  <a:tcPr/>
                </a:tc>
                <a:tc>
                  <a:txBody>
                    <a:bodyPr/>
                    <a:lstStyle/>
                    <a:p>
                      <a:pPr algn="ctr"/>
                      <a:r>
                        <a:rPr lang="en-US" sz="2000" b="0" i="0" u="none" strike="noStrike" kern="1200" baseline="0" dirty="0">
                          <a:solidFill>
                            <a:schemeClr val="dk1"/>
                          </a:solidFill>
                          <a:latin typeface="Arial" panose="020B0604020202020204" pitchFamily="34" charset="0"/>
                          <a:ea typeface="+mn-ea"/>
                          <a:cs typeface="Arial" panose="020B0604020202020204" pitchFamily="34" charset="0"/>
                        </a:rPr>
                        <a:t>14%</a:t>
                      </a:r>
                      <a:endParaRPr lang="en-US" sz="20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190716580"/>
                  </a:ext>
                </a:extLst>
              </a:tr>
              <a:tr h="376844">
                <a:tc>
                  <a:txBody>
                    <a:bodyPr/>
                    <a:lstStyle/>
                    <a:p>
                      <a:pPr algn="l"/>
                      <a:r>
                        <a:rPr lang="en-US" sz="2000" b="0" i="0" u="none" strike="noStrike" kern="1200" baseline="0" dirty="0">
                          <a:solidFill>
                            <a:schemeClr val="dk1"/>
                          </a:solidFill>
                          <a:latin typeface="Arial" panose="020B0604020202020204" pitchFamily="34" charset="0"/>
                          <a:ea typeface="+mn-ea"/>
                          <a:cs typeface="Arial" panose="020B0604020202020204" pitchFamily="34" charset="0"/>
                        </a:rPr>
                        <a:t>anemia and hypoalbuminemia </a:t>
                      </a:r>
                      <a:endParaRPr lang="en-US" sz="2000" dirty="0">
                        <a:latin typeface="Arial" panose="020B0604020202020204" pitchFamily="34" charset="0"/>
                        <a:cs typeface="Arial" panose="020B0604020202020204" pitchFamily="34" charset="0"/>
                      </a:endParaRPr>
                    </a:p>
                  </a:txBody>
                  <a:tcPr/>
                </a:tc>
                <a:tc>
                  <a:txBody>
                    <a:bodyPr/>
                    <a:lstStyle/>
                    <a:p>
                      <a:pPr algn="ctr"/>
                      <a:r>
                        <a:rPr lang="en-US" sz="2000" b="0" i="0" u="none" strike="noStrike" kern="1200" baseline="0" dirty="0">
                          <a:solidFill>
                            <a:schemeClr val="dk1"/>
                          </a:solidFill>
                          <a:latin typeface="Arial" panose="020B0604020202020204" pitchFamily="34" charset="0"/>
                          <a:ea typeface="+mn-ea"/>
                          <a:cs typeface="Arial" panose="020B0604020202020204" pitchFamily="34" charset="0"/>
                        </a:rPr>
                        <a:t>10%</a:t>
                      </a:r>
                      <a:endParaRPr lang="en-US" sz="20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691912387"/>
                  </a:ext>
                </a:extLst>
              </a:tr>
              <a:tr h="37684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000" b="0" i="0" u="none" strike="noStrike" kern="1200" baseline="0" dirty="0">
                          <a:solidFill>
                            <a:schemeClr val="dk1"/>
                          </a:solidFill>
                          <a:latin typeface="Arial" panose="020B0604020202020204" pitchFamily="34" charset="0"/>
                          <a:ea typeface="+mn-ea"/>
                          <a:cs typeface="Arial" panose="020B0604020202020204" pitchFamily="34" charset="0"/>
                        </a:rPr>
                        <a:t>hypotonic dehydration</a:t>
                      </a:r>
                    </a:p>
                  </a:txBody>
                  <a:tcPr/>
                </a:tc>
                <a:tc>
                  <a:txBody>
                    <a:bodyPr/>
                    <a:lstStyle/>
                    <a:p>
                      <a:pPr algn="ctr"/>
                      <a:r>
                        <a:rPr lang="en-US" sz="2000" b="0" i="0" u="none" strike="noStrike" kern="1200" baseline="0" dirty="0">
                          <a:solidFill>
                            <a:schemeClr val="dk1"/>
                          </a:solidFill>
                          <a:latin typeface="Arial" panose="020B0604020202020204" pitchFamily="34" charset="0"/>
                          <a:ea typeface="+mn-ea"/>
                          <a:cs typeface="Arial" panose="020B0604020202020204" pitchFamily="34" charset="0"/>
                        </a:rPr>
                        <a:t>9%</a:t>
                      </a:r>
                      <a:endParaRPr lang="en-US" sz="20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735187426"/>
                  </a:ext>
                </a:extLst>
              </a:tr>
              <a:tr h="376844">
                <a:tc>
                  <a:txBody>
                    <a:bodyPr/>
                    <a:lstStyle/>
                    <a:p>
                      <a:pPr algn="l"/>
                      <a:r>
                        <a:rPr lang="en-US" sz="2000" b="0" i="0" u="none" strike="noStrike" kern="1200" baseline="0" dirty="0">
                          <a:solidFill>
                            <a:schemeClr val="dk1"/>
                          </a:solidFill>
                          <a:latin typeface="Arial" panose="020B0604020202020204" pitchFamily="34" charset="0"/>
                          <a:ea typeface="+mn-ea"/>
                          <a:cs typeface="Arial" panose="020B0604020202020204" pitchFamily="34" charset="0"/>
                        </a:rPr>
                        <a:t>poor weight gain </a:t>
                      </a:r>
                      <a:endParaRPr lang="en-US" sz="2000" dirty="0">
                        <a:latin typeface="Arial" panose="020B0604020202020204" pitchFamily="34" charset="0"/>
                        <a:cs typeface="Arial" panose="020B0604020202020204" pitchFamily="34" charset="0"/>
                      </a:endParaRPr>
                    </a:p>
                  </a:txBody>
                  <a:tcPr/>
                </a:tc>
                <a:tc>
                  <a:txBody>
                    <a:bodyPr/>
                    <a:lstStyle/>
                    <a:p>
                      <a:pPr algn="ctr"/>
                      <a:r>
                        <a:rPr lang="en-US" sz="2000" b="0" i="0" u="none" strike="noStrike" kern="1200" baseline="0" dirty="0">
                          <a:solidFill>
                            <a:schemeClr val="dk1"/>
                          </a:solidFill>
                          <a:latin typeface="Arial" panose="020B0604020202020204" pitchFamily="34" charset="0"/>
                          <a:ea typeface="+mn-ea"/>
                          <a:cs typeface="Arial" panose="020B0604020202020204" pitchFamily="34" charset="0"/>
                        </a:rPr>
                        <a:t>8%</a:t>
                      </a:r>
                      <a:endParaRPr lang="en-US" sz="20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50301391"/>
                  </a:ext>
                </a:extLst>
              </a:tr>
              <a:tr h="376844">
                <a:tc>
                  <a:txBody>
                    <a:bodyPr/>
                    <a:lstStyle/>
                    <a:p>
                      <a:pPr algn="l"/>
                      <a:r>
                        <a:rPr lang="en-US" sz="2000" b="0" i="0" u="none" strike="noStrike" kern="1200" baseline="0" dirty="0">
                          <a:solidFill>
                            <a:schemeClr val="dk1"/>
                          </a:solidFill>
                          <a:latin typeface="Arial" panose="020B0604020202020204" pitchFamily="34" charset="0"/>
                          <a:ea typeface="+mn-ea"/>
                          <a:cs typeface="Arial" panose="020B0604020202020204" pitchFamily="34" charset="0"/>
                        </a:rPr>
                        <a:t>hepatosplenomegaly</a:t>
                      </a:r>
                      <a:endParaRPr lang="en-US" sz="2000" dirty="0">
                        <a:latin typeface="Arial" panose="020B0604020202020204" pitchFamily="34" charset="0"/>
                        <a:cs typeface="Arial" panose="020B0604020202020204" pitchFamily="34" charset="0"/>
                      </a:endParaRPr>
                    </a:p>
                  </a:txBody>
                  <a:tcPr/>
                </a:tc>
                <a:tc>
                  <a:txBody>
                    <a:bodyPr/>
                    <a:lstStyle/>
                    <a:p>
                      <a:pPr algn="ctr"/>
                      <a:r>
                        <a:rPr lang="en-US" sz="2000" b="0" i="0" u="none" strike="noStrike" kern="1200" baseline="0" dirty="0">
                          <a:solidFill>
                            <a:schemeClr val="dk1"/>
                          </a:solidFill>
                          <a:latin typeface="Arial" panose="020B0604020202020204" pitchFamily="34" charset="0"/>
                          <a:ea typeface="+mn-ea"/>
                          <a:cs typeface="Arial" panose="020B0604020202020204" pitchFamily="34" charset="0"/>
                        </a:rPr>
                        <a:t>6%</a:t>
                      </a:r>
                      <a:endParaRPr lang="en-US" sz="20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374107268"/>
                  </a:ext>
                </a:extLst>
              </a:tr>
              <a:tr h="376844">
                <a:tc>
                  <a:txBody>
                    <a:bodyPr/>
                    <a:lstStyle/>
                    <a:p>
                      <a:pPr algn="l"/>
                      <a:r>
                        <a:rPr lang="en-US" sz="2000" b="0" i="0" u="none" strike="noStrike" kern="1200" baseline="0" dirty="0">
                          <a:solidFill>
                            <a:schemeClr val="dk1"/>
                          </a:solidFill>
                          <a:latin typeface="Arial" panose="020B0604020202020204" pitchFamily="34" charset="0"/>
                          <a:ea typeface="+mn-ea"/>
                          <a:cs typeface="Arial" panose="020B0604020202020204" pitchFamily="34" charset="0"/>
                        </a:rPr>
                        <a:t>meconium ileus </a:t>
                      </a:r>
                      <a:endParaRPr lang="en-US" sz="2000" dirty="0">
                        <a:latin typeface="Arial" panose="020B0604020202020204" pitchFamily="34" charset="0"/>
                        <a:cs typeface="Arial" panose="020B0604020202020204" pitchFamily="34" charset="0"/>
                      </a:endParaRPr>
                    </a:p>
                  </a:txBody>
                  <a:tcPr/>
                </a:tc>
                <a:tc>
                  <a:txBody>
                    <a:bodyPr/>
                    <a:lstStyle/>
                    <a:p>
                      <a:pPr algn="ctr"/>
                      <a:r>
                        <a:rPr lang="en-US" sz="2000" b="0" i="0" u="none" strike="noStrike" kern="1200" baseline="0" dirty="0">
                          <a:solidFill>
                            <a:schemeClr val="dk1"/>
                          </a:solidFill>
                          <a:latin typeface="Arial" panose="020B0604020202020204" pitchFamily="34" charset="0"/>
                          <a:ea typeface="+mn-ea"/>
                          <a:cs typeface="Arial" panose="020B0604020202020204" pitchFamily="34" charset="0"/>
                        </a:rPr>
                        <a:t>4%</a:t>
                      </a:r>
                      <a:endParaRPr lang="en-US" sz="20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740119440"/>
                  </a:ext>
                </a:extLst>
              </a:tr>
              <a:tr h="37684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000" b="0" i="0" u="none" strike="noStrike" kern="1200" baseline="0" dirty="0">
                          <a:solidFill>
                            <a:schemeClr val="dk1"/>
                          </a:solidFill>
                          <a:latin typeface="Arial" panose="020B0604020202020204" pitchFamily="34" charset="0"/>
                          <a:ea typeface="+mn-ea"/>
                          <a:cs typeface="Arial" panose="020B0604020202020204" pitchFamily="34" charset="0"/>
                        </a:rPr>
                        <a:t>direct hyperbilirubinemia</a:t>
                      </a:r>
                    </a:p>
                  </a:txBody>
                  <a:tcPr/>
                </a:tc>
                <a:tc>
                  <a:txBody>
                    <a:bodyPr/>
                    <a:lstStyle/>
                    <a:p>
                      <a:pPr algn="ctr"/>
                      <a:r>
                        <a:rPr lang="en-US" sz="2000" b="0" i="0" u="none" strike="noStrike" kern="1200" baseline="0" dirty="0">
                          <a:solidFill>
                            <a:schemeClr val="dk1"/>
                          </a:solidFill>
                          <a:latin typeface="Arial" panose="020B0604020202020204" pitchFamily="34" charset="0"/>
                          <a:ea typeface="+mn-ea"/>
                          <a:cs typeface="Arial" panose="020B0604020202020204" pitchFamily="34" charset="0"/>
                        </a:rPr>
                        <a:t>3%</a:t>
                      </a:r>
                      <a:endParaRPr lang="en-US" sz="20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234720557"/>
                  </a:ext>
                </a:extLst>
              </a:tr>
              <a:tr h="37684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000" b="0" i="0" u="none" strike="noStrike" kern="1200" baseline="0" dirty="0">
                          <a:solidFill>
                            <a:schemeClr val="dk1"/>
                          </a:solidFill>
                          <a:latin typeface="Arial" panose="020B0604020202020204" pitchFamily="34" charset="0"/>
                          <a:ea typeface="+mn-ea"/>
                          <a:cs typeface="Arial" panose="020B0604020202020204" pitchFamily="34" charset="0"/>
                        </a:rPr>
                        <a:t>Pulmonary hypertension (6mo, 6mo, 2.5 </a:t>
                      </a:r>
                      <a:r>
                        <a:rPr lang="en-US" sz="2000" b="0" i="0" u="none" strike="noStrike" kern="1200" baseline="0" dirty="0" err="1">
                          <a:solidFill>
                            <a:schemeClr val="dk1"/>
                          </a:solidFill>
                          <a:latin typeface="Arial" panose="020B0604020202020204" pitchFamily="34" charset="0"/>
                          <a:ea typeface="+mn-ea"/>
                          <a:cs typeface="Arial" panose="020B0604020202020204" pitchFamily="34" charset="0"/>
                        </a:rPr>
                        <a:t>yr</a:t>
                      </a:r>
                      <a:r>
                        <a:rPr lang="en-US" sz="2000" b="0" i="0" u="none" strike="noStrike" kern="1200" baseline="0" dirty="0">
                          <a:solidFill>
                            <a:schemeClr val="dk1"/>
                          </a:solidFill>
                          <a:latin typeface="Arial" panose="020B0604020202020204" pitchFamily="34" charset="0"/>
                          <a:ea typeface="+mn-ea"/>
                          <a:cs typeface="Arial" panose="020B0604020202020204" pitchFamily="34" charset="0"/>
                        </a:rPr>
                        <a:t> old)</a:t>
                      </a:r>
                    </a:p>
                  </a:txBody>
                  <a:tcPr/>
                </a:tc>
                <a:tc>
                  <a:txBody>
                    <a:bodyPr/>
                    <a:lstStyle/>
                    <a:p>
                      <a:pPr algn="ctr"/>
                      <a:r>
                        <a:rPr lang="en-US" sz="2000" dirty="0">
                          <a:latin typeface="Arial" panose="020B0604020202020204" pitchFamily="34" charset="0"/>
                          <a:cs typeface="Arial" panose="020B0604020202020204" pitchFamily="34" charset="0"/>
                        </a:rPr>
                        <a:t>3%</a:t>
                      </a:r>
                    </a:p>
                  </a:txBody>
                  <a:tcPr/>
                </a:tc>
                <a:extLst>
                  <a:ext uri="{0D108BD9-81ED-4DB2-BD59-A6C34878D82A}">
                    <a16:rowId xmlns:a16="http://schemas.microsoft.com/office/drawing/2014/main" val="476842783"/>
                  </a:ext>
                </a:extLst>
              </a:tr>
            </a:tbl>
          </a:graphicData>
        </a:graphic>
      </p:graphicFrame>
      <p:pic>
        <p:nvPicPr>
          <p:cNvPr id="4" name="Picture 3">
            <a:extLst>
              <a:ext uri="{FF2B5EF4-FFF2-40B4-BE49-F238E27FC236}">
                <a16:creationId xmlns:a16="http://schemas.microsoft.com/office/drawing/2014/main" id="{CC7CBE19-3A56-43C7-9F4D-BCF2C34D2878}"/>
              </a:ext>
            </a:extLst>
          </p:cNvPr>
          <p:cNvPicPr>
            <a:picLocks noChangeAspect="1"/>
          </p:cNvPicPr>
          <p:nvPr/>
        </p:nvPicPr>
        <p:blipFill>
          <a:blip r:embed="rId2"/>
          <a:stretch>
            <a:fillRect/>
          </a:stretch>
        </p:blipFill>
        <p:spPr>
          <a:xfrm>
            <a:off x="2796063" y="660486"/>
            <a:ext cx="5023062" cy="1197189"/>
          </a:xfrm>
          <a:prstGeom prst="rect">
            <a:avLst/>
          </a:prstGeom>
          <a:ln>
            <a:solidFill>
              <a:schemeClr val="accent1"/>
            </a:solidFill>
          </a:ln>
          <a:effectLst>
            <a:glow rad="139700">
              <a:schemeClr val="accent6">
                <a:satMod val="175000"/>
                <a:alpha val="40000"/>
              </a:schemeClr>
            </a:glow>
          </a:effectLst>
        </p:spPr>
      </p:pic>
      <p:pic>
        <p:nvPicPr>
          <p:cNvPr id="5" name="Picture 4">
            <a:extLst>
              <a:ext uri="{FF2B5EF4-FFF2-40B4-BE49-F238E27FC236}">
                <a16:creationId xmlns:a16="http://schemas.microsoft.com/office/drawing/2014/main" id="{A0098CB3-FDE7-4382-8DB6-998528F39BA0}"/>
              </a:ext>
            </a:extLst>
          </p:cNvPr>
          <p:cNvPicPr>
            <a:picLocks noChangeAspect="1"/>
          </p:cNvPicPr>
          <p:nvPr/>
        </p:nvPicPr>
        <p:blipFill>
          <a:blip r:embed="rId3"/>
          <a:stretch>
            <a:fillRect/>
          </a:stretch>
        </p:blipFill>
        <p:spPr>
          <a:xfrm>
            <a:off x="8648202" y="6159819"/>
            <a:ext cx="2334223" cy="285805"/>
          </a:xfrm>
          <a:prstGeom prst="rect">
            <a:avLst/>
          </a:prstGeom>
          <a:ln>
            <a:solidFill>
              <a:schemeClr val="accent1"/>
            </a:solidFill>
          </a:ln>
          <a:effectLst>
            <a:glow rad="63500">
              <a:schemeClr val="accent5">
                <a:satMod val="175000"/>
                <a:alpha val="40000"/>
              </a:schemeClr>
            </a:glow>
          </a:effectLst>
        </p:spPr>
      </p:pic>
    </p:spTree>
    <p:extLst>
      <p:ext uri="{BB962C8B-B14F-4D97-AF65-F5344CB8AC3E}">
        <p14:creationId xmlns:p14="http://schemas.microsoft.com/office/powerpoint/2010/main" val="2693026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777FF-CDCE-4C7E-B329-D6F230B0945F}"/>
              </a:ext>
            </a:extLst>
          </p:cNvPr>
          <p:cNvSpPr>
            <a:spLocks noGrp="1"/>
          </p:cNvSpPr>
          <p:nvPr>
            <p:ph type="title"/>
          </p:nvPr>
        </p:nvSpPr>
        <p:spPr/>
        <p:txBody>
          <a:bodyPr/>
          <a:lstStyle/>
          <a:p>
            <a:endParaRPr lang="en-US"/>
          </a:p>
        </p:txBody>
      </p:sp>
      <p:pic>
        <p:nvPicPr>
          <p:cNvPr id="4" name="Picture 3">
            <a:extLst>
              <a:ext uri="{FF2B5EF4-FFF2-40B4-BE49-F238E27FC236}">
                <a16:creationId xmlns:a16="http://schemas.microsoft.com/office/drawing/2014/main" id="{105A7330-A5AD-4C31-A892-AAAA2B1D0C7C}"/>
              </a:ext>
            </a:extLst>
          </p:cNvPr>
          <p:cNvPicPr>
            <a:picLocks noChangeAspect="1"/>
          </p:cNvPicPr>
          <p:nvPr/>
        </p:nvPicPr>
        <p:blipFill>
          <a:blip r:embed="rId2"/>
          <a:stretch>
            <a:fillRect/>
          </a:stretch>
        </p:blipFill>
        <p:spPr>
          <a:xfrm>
            <a:off x="1728542" y="758323"/>
            <a:ext cx="7528579" cy="1198942"/>
          </a:xfrm>
          <a:prstGeom prst="rect">
            <a:avLst/>
          </a:prstGeom>
          <a:ln>
            <a:solidFill>
              <a:schemeClr val="accent1"/>
            </a:solidFill>
          </a:ln>
          <a:effectLst>
            <a:glow rad="101600">
              <a:schemeClr val="accent6">
                <a:satMod val="175000"/>
                <a:alpha val="40000"/>
              </a:schemeClr>
            </a:glow>
          </a:effectLst>
        </p:spPr>
      </p:pic>
      <p:pic>
        <p:nvPicPr>
          <p:cNvPr id="5" name="Picture 4">
            <a:extLst>
              <a:ext uri="{FF2B5EF4-FFF2-40B4-BE49-F238E27FC236}">
                <a16:creationId xmlns:a16="http://schemas.microsoft.com/office/drawing/2014/main" id="{95C89667-7371-4020-8C22-E1D0F7E67236}"/>
              </a:ext>
            </a:extLst>
          </p:cNvPr>
          <p:cNvPicPr>
            <a:picLocks noChangeAspect="1"/>
          </p:cNvPicPr>
          <p:nvPr/>
        </p:nvPicPr>
        <p:blipFill>
          <a:blip r:embed="rId3"/>
          <a:stretch>
            <a:fillRect/>
          </a:stretch>
        </p:blipFill>
        <p:spPr>
          <a:xfrm>
            <a:off x="7472646" y="6260596"/>
            <a:ext cx="3568950" cy="219133"/>
          </a:xfrm>
          <a:prstGeom prst="rect">
            <a:avLst/>
          </a:prstGeom>
          <a:ln>
            <a:solidFill>
              <a:schemeClr val="accent1"/>
            </a:solidFill>
          </a:ln>
          <a:effectLst>
            <a:glow rad="63500">
              <a:schemeClr val="accent5">
                <a:satMod val="175000"/>
                <a:alpha val="40000"/>
              </a:schemeClr>
            </a:glow>
          </a:effectLst>
        </p:spPr>
      </p:pic>
      <p:sp>
        <p:nvSpPr>
          <p:cNvPr id="7" name="Content Placeholder 6">
            <a:extLst>
              <a:ext uri="{FF2B5EF4-FFF2-40B4-BE49-F238E27FC236}">
                <a16:creationId xmlns:a16="http://schemas.microsoft.com/office/drawing/2014/main" id="{53550124-409C-4F87-9815-E2A9F8D37A65}"/>
              </a:ext>
            </a:extLst>
          </p:cNvPr>
          <p:cNvSpPr>
            <a:spLocks noGrp="1"/>
          </p:cNvSpPr>
          <p:nvPr>
            <p:ph idx="1"/>
          </p:nvPr>
        </p:nvSpPr>
        <p:spPr>
          <a:xfrm>
            <a:off x="1154954" y="2603500"/>
            <a:ext cx="9450201" cy="3416300"/>
          </a:xfrm>
        </p:spPr>
        <p:txBody>
          <a:bodyPr>
            <a:normAutofit/>
          </a:bodyPr>
          <a:lstStyle/>
          <a:p>
            <a:r>
              <a:rPr lang="en-US" sz="2400" dirty="0">
                <a:effectLst>
                  <a:outerShdw blurRad="38100" dist="38100" dir="2700000" algn="tl">
                    <a:srgbClr val="000000">
                      <a:alpha val="43137"/>
                    </a:srgbClr>
                  </a:outerShdw>
                </a:effectLst>
              </a:rPr>
              <a:t>202 CF children, 56% boys and 44% girls</a:t>
            </a:r>
          </a:p>
          <a:p>
            <a:r>
              <a:rPr lang="en-US" sz="2400" dirty="0">
                <a:effectLst>
                  <a:outerShdw blurRad="38100" dist="38100" dir="2700000" algn="tl">
                    <a:srgbClr val="000000">
                      <a:alpha val="43137"/>
                    </a:srgbClr>
                  </a:outerShdw>
                </a:effectLst>
              </a:rPr>
              <a:t>Excluding meconium ileus (12 cases), the mean age at diagnosis was 2.97 years</a:t>
            </a:r>
          </a:p>
          <a:p>
            <a:r>
              <a:rPr lang="en-US" sz="2400" dirty="0">
                <a:effectLst>
                  <a:outerShdw blurRad="38100" dist="38100" dir="2700000" algn="tl">
                    <a:srgbClr val="000000">
                      <a:alpha val="43137"/>
                    </a:srgbClr>
                  </a:outerShdw>
                </a:effectLst>
              </a:rPr>
              <a:t>There was pancreatic insufficiency in 152 (92%) children</a:t>
            </a:r>
          </a:p>
          <a:p>
            <a:r>
              <a:rPr lang="en-US" sz="2400" dirty="0">
                <a:effectLst>
                  <a:outerShdw blurRad="38100" dist="38100" dir="2700000" algn="tl">
                    <a:srgbClr val="000000">
                      <a:alpha val="43137"/>
                    </a:srgbClr>
                  </a:outerShdw>
                </a:effectLst>
              </a:rPr>
              <a:t>At the time of diagnosis, weight was below the fifth percentile in 74.7% and height was below the fifth percentile in 55.4% of children</a:t>
            </a:r>
          </a:p>
          <a:p>
            <a:endParaRPr lang="en-US" sz="2400" dirty="0">
              <a:effectLst>
                <a:outerShdw blurRad="38100" dist="38100" dir="2700000" algn="tl">
                  <a:srgbClr val="000000">
                    <a:alpha val="43137"/>
                  </a:srgbClr>
                </a:outerShdw>
              </a:effectLst>
            </a:endParaRPr>
          </a:p>
          <a:p>
            <a:endParaRPr lang="en-US"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7000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left)">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wipe(left)">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wipe(left)">
                                      <p:cBhvr>
                                        <p:cTn id="22"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777FF-CDCE-4C7E-B329-D6F230B0945F}"/>
              </a:ext>
            </a:extLst>
          </p:cNvPr>
          <p:cNvSpPr>
            <a:spLocks noGrp="1"/>
          </p:cNvSpPr>
          <p:nvPr>
            <p:ph type="title"/>
          </p:nvPr>
        </p:nvSpPr>
        <p:spPr/>
        <p:txBody>
          <a:bodyPr/>
          <a:lstStyle/>
          <a:p>
            <a:endParaRPr lang="en-US"/>
          </a:p>
        </p:txBody>
      </p:sp>
      <p:pic>
        <p:nvPicPr>
          <p:cNvPr id="6" name="Content Placeholder 5">
            <a:extLst>
              <a:ext uri="{FF2B5EF4-FFF2-40B4-BE49-F238E27FC236}">
                <a16:creationId xmlns:a16="http://schemas.microsoft.com/office/drawing/2014/main" id="{637BCEF4-7032-407B-BE10-AEA5D6836564}"/>
              </a:ext>
            </a:extLst>
          </p:cNvPr>
          <p:cNvPicPr>
            <a:picLocks noGrp="1" noChangeAspect="1"/>
          </p:cNvPicPr>
          <p:nvPr>
            <p:ph idx="1"/>
          </p:nvPr>
        </p:nvPicPr>
        <p:blipFill>
          <a:blip r:embed="rId2"/>
          <a:stretch>
            <a:fillRect/>
          </a:stretch>
        </p:blipFill>
        <p:spPr>
          <a:xfrm>
            <a:off x="3389535" y="2383011"/>
            <a:ext cx="4698664" cy="3728471"/>
          </a:xfrm>
          <a:prstGeom prst="rect">
            <a:avLst/>
          </a:prstGeom>
        </p:spPr>
      </p:pic>
      <p:pic>
        <p:nvPicPr>
          <p:cNvPr id="4" name="Picture 3">
            <a:extLst>
              <a:ext uri="{FF2B5EF4-FFF2-40B4-BE49-F238E27FC236}">
                <a16:creationId xmlns:a16="http://schemas.microsoft.com/office/drawing/2014/main" id="{105A7330-A5AD-4C31-A892-AAAA2B1D0C7C}"/>
              </a:ext>
            </a:extLst>
          </p:cNvPr>
          <p:cNvPicPr>
            <a:picLocks noChangeAspect="1"/>
          </p:cNvPicPr>
          <p:nvPr/>
        </p:nvPicPr>
        <p:blipFill>
          <a:blip r:embed="rId3"/>
          <a:stretch>
            <a:fillRect/>
          </a:stretch>
        </p:blipFill>
        <p:spPr>
          <a:xfrm>
            <a:off x="1728542" y="758323"/>
            <a:ext cx="7528579" cy="1198942"/>
          </a:xfrm>
          <a:prstGeom prst="rect">
            <a:avLst/>
          </a:prstGeom>
          <a:ln>
            <a:solidFill>
              <a:schemeClr val="accent1"/>
            </a:solidFill>
          </a:ln>
          <a:effectLst>
            <a:glow rad="101600">
              <a:schemeClr val="accent6">
                <a:satMod val="175000"/>
                <a:alpha val="40000"/>
              </a:schemeClr>
            </a:glow>
          </a:effectLst>
        </p:spPr>
      </p:pic>
      <p:pic>
        <p:nvPicPr>
          <p:cNvPr id="5" name="Picture 4">
            <a:extLst>
              <a:ext uri="{FF2B5EF4-FFF2-40B4-BE49-F238E27FC236}">
                <a16:creationId xmlns:a16="http://schemas.microsoft.com/office/drawing/2014/main" id="{95C89667-7371-4020-8C22-E1D0F7E67236}"/>
              </a:ext>
            </a:extLst>
          </p:cNvPr>
          <p:cNvPicPr>
            <a:picLocks noChangeAspect="1"/>
          </p:cNvPicPr>
          <p:nvPr/>
        </p:nvPicPr>
        <p:blipFill>
          <a:blip r:embed="rId4"/>
          <a:stretch>
            <a:fillRect/>
          </a:stretch>
        </p:blipFill>
        <p:spPr>
          <a:xfrm>
            <a:off x="7472646" y="6260596"/>
            <a:ext cx="3568950" cy="219133"/>
          </a:xfrm>
          <a:prstGeom prst="rect">
            <a:avLst/>
          </a:prstGeom>
          <a:ln>
            <a:solidFill>
              <a:schemeClr val="accent1"/>
            </a:solidFill>
          </a:ln>
          <a:effectLst>
            <a:glow rad="63500">
              <a:schemeClr val="accent5">
                <a:satMod val="175000"/>
                <a:alpha val="40000"/>
              </a:schemeClr>
            </a:glow>
          </a:effectLst>
        </p:spPr>
      </p:pic>
    </p:spTree>
    <p:extLst>
      <p:ext uri="{BB962C8B-B14F-4D97-AF65-F5344CB8AC3E}">
        <p14:creationId xmlns:p14="http://schemas.microsoft.com/office/powerpoint/2010/main" val="28574435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3326</TotalTime>
  <Words>898</Words>
  <Application>Microsoft Office PowerPoint</Application>
  <PresentationFormat>Widescreen</PresentationFormat>
  <Paragraphs>91</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Century Gothic</vt:lpstr>
      <vt:lpstr>Wingdings 3</vt:lpstr>
      <vt:lpstr>Ion Boardroom</vt:lpstr>
      <vt:lpstr>CF in Jordan</vt:lpstr>
      <vt:lpstr>Introduction </vt:lpstr>
      <vt:lpstr>PowerPoint Presentation</vt:lpstr>
      <vt:lpstr>PowerPoint Presentation</vt:lpstr>
      <vt:lpstr>General features of CF in Jordanians</vt:lpstr>
      <vt:lpstr>Genetics of CF in Jordan</vt:lpstr>
      <vt:lpstr>PowerPoint Presentation</vt:lpstr>
      <vt:lpstr>PowerPoint Presentation</vt:lpstr>
      <vt:lpstr>PowerPoint Presentation</vt:lpstr>
      <vt:lpstr>PowerPoint Presentation</vt:lpstr>
      <vt:lpstr>PowerPoint Presentation</vt:lpstr>
      <vt:lpstr>PowerPoint Presentation</vt:lpstr>
      <vt:lpstr>Challenges in CF care in Jordan</vt:lpstr>
      <vt:lpstr>Overall challenges</vt:lpstr>
      <vt:lpstr>Challenges in Diagnosis</vt:lpstr>
      <vt:lpstr>Challenges in Management</vt:lpstr>
      <vt:lpstr>Some bright spots..</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CF in Jordan</dc:title>
  <dc:creator>Ehsan Aljundi</dc:creator>
  <cp:lastModifiedBy>Ehsan Aljundi</cp:lastModifiedBy>
  <cp:revision>51</cp:revision>
  <dcterms:created xsi:type="dcterms:W3CDTF">2018-03-17T19:56:53Z</dcterms:created>
  <dcterms:modified xsi:type="dcterms:W3CDTF">2018-03-20T23:08:04Z</dcterms:modified>
</cp:coreProperties>
</file>