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0" r:id="rId4"/>
    <p:sldId id="261" r:id="rId5"/>
    <p:sldId id="262" r:id="rId6"/>
    <p:sldId id="280" r:id="rId7"/>
    <p:sldId id="263" r:id="rId8"/>
    <p:sldId id="264" r:id="rId9"/>
    <p:sldId id="265" r:id="rId10"/>
    <p:sldId id="281" r:id="rId11"/>
    <p:sldId id="266" r:id="rId12"/>
    <p:sldId id="267" r:id="rId13"/>
    <p:sldId id="268" r:id="rId14"/>
    <p:sldId id="282" r:id="rId15"/>
    <p:sldId id="269" r:id="rId16"/>
    <p:sldId id="283" r:id="rId17"/>
    <p:sldId id="284" r:id="rId18"/>
    <p:sldId id="285" r:id="rId19"/>
    <p:sldId id="270" r:id="rId20"/>
    <p:sldId id="271" r:id="rId21"/>
    <p:sldId id="272" r:id="rId22"/>
    <p:sldId id="273" r:id="rId23"/>
    <p:sldId id="275" r:id="rId24"/>
    <p:sldId id="276" r:id="rId25"/>
    <p:sldId id="279" r:id="rId26"/>
    <p:sldId id="286"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snapToGrid="0">
      <p:cViewPr>
        <p:scale>
          <a:sx n="81" d="100"/>
          <a:sy n="81" d="100"/>
        </p:scale>
        <p:origin x="-2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68298-D412-46E1-A9FB-7941A0DD4085}" type="datetimeFigureOut">
              <a:rPr lang="tr-TR" smtClean="0"/>
              <a:pPr/>
              <a:t>23.03.2018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A31D8-8D03-4B7E-8448-EAB94A262F9D}" type="slidenum">
              <a:rPr lang="tr-TR" smtClean="0"/>
              <a:pPr/>
              <a:t>‹#›</a:t>
            </a:fld>
            <a:endParaRPr lang="tr-TR"/>
          </a:p>
        </p:txBody>
      </p:sp>
    </p:spTree>
    <p:extLst>
      <p:ext uri="{BB962C8B-B14F-4D97-AF65-F5344CB8AC3E}">
        <p14:creationId xmlns:p14="http://schemas.microsoft.com/office/powerpoint/2010/main" val="195747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152242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2524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372794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24398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337786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155789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250144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357958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113973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232418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0D27C78-354B-48D4-A596-70C4284A790B}" type="datetimeFigureOut">
              <a:rPr lang="tr-TR" smtClean="0"/>
              <a:pPr/>
              <a:t>23.03.2018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A8EEDB2-C825-4F27-ACC7-7CCE7EF80097}" type="slidenum">
              <a:rPr lang="tr-TR" smtClean="0"/>
              <a:pPr/>
              <a:t>‹#›</a:t>
            </a:fld>
            <a:endParaRPr lang="tr-TR"/>
          </a:p>
        </p:txBody>
      </p:sp>
    </p:spTree>
    <p:extLst>
      <p:ext uri="{BB962C8B-B14F-4D97-AF65-F5344CB8AC3E}">
        <p14:creationId xmlns:p14="http://schemas.microsoft.com/office/powerpoint/2010/main" val="26999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27C78-354B-48D4-A596-70C4284A790B}" type="datetimeFigureOut">
              <a:rPr lang="tr-TR" smtClean="0"/>
              <a:pPr/>
              <a:t>23.03.2018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EEDB2-C825-4F27-ACC7-7CCE7EF80097}" type="slidenum">
              <a:rPr lang="tr-TR" smtClean="0"/>
              <a:pPr/>
              <a:t>‹#›</a:t>
            </a:fld>
            <a:endParaRPr lang="tr-TR"/>
          </a:p>
        </p:txBody>
      </p:sp>
    </p:spTree>
    <p:extLst>
      <p:ext uri="{BB962C8B-B14F-4D97-AF65-F5344CB8AC3E}">
        <p14:creationId xmlns:p14="http://schemas.microsoft.com/office/powerpoint/2010/main" val="37028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372366" y="2440245"/>
            <a:ext cx="7772400" cy="1470025"/>
          </a:xfrm>
        </p:spPr>
        <p:txBody>
          <a:bodyPr>
            <a:normAutofit fontScale="90000"/>
          </a:bodyPr>
          <a:lstStyle/>
          <a:p>
            <a:pPr fontAlgn="base"/>
            <a:r>
              <a:rPr lang="en-US" dirty="0"/>
              <a:t/>
            </a:r>
            <a:br>
              <a:rPr lang="en-US" dirty="0"/>
            </a:br>
            <a:r>
              <a:rPr lang="en-US" dirty="0"/>
              <a:t/>
            </a:r>
            <a:br>
              <a:rPr lang="en-US" dirty="0"/>
            </a:br>
            <a:r>
              <a:rPr lang="en-US" dirty="0"/>
              <a:t/>
            </a:r>
            <a:br>
              <a:rPr lang="en-US" dirty="0"/>
            </a:br>
            <a:r>
              <a:rPr lang="tr-TR" sz="4400" b="1" dirty="0" err="1" smtClean="0"/>
              <a:t>Middle</a:t>
            </a:r>
            <a:r>
              <a:rPr lang="tr-TR" sz="4400" b="1" dirty="0" smtClean="0"/>
              <a:t> East </a:t>
            </a:r>
            <a:r>
              <a:rPr lang="tr-TR" sz="4400" b="1" dirty="0" err="1" smtClean="0"/>
              <a:t>Cystic</a:t>
            </a:r>
            <a:r>
              <a:rPr lang="tr-TR" sz="4400" b="1" dirty="0" smtClean="0"/>
              <a:t> </a:t>
            </a:r>
            <a:r>
              <a:rPr lang="tr-TR" sz="4400" b="1" dirty="0" err="1" smtClean="0"/>
              <a:t>Fibrosis</a:t>
            </a:r>
            <a:r>
              <a:rPr lang="tr-TR" sz="4400" b="1" dirty="0" smtClean="0"/>
              <a:t> </a:t>
            </a:r>
            <a:r>
              <a:rPr lang="tr-TR" sz="4400" b="1" dirty="0" err="1" smtClean="0"/>
              <a:t>Association</a:t>
            </a:r>
            <a:r>
              <a:rPr lang="tr-TR" sz="4400" b="1" dirty="0"/>
              <a:t> </a:t>
            </a:r>
            <a:r>
              <a:rPr lang="tr-TR" sz="4400" b="1" dirty="0" smtClean="0"/>
              <a:t>– 2018</a:t>
            </a:r>
            <a:r>
              <a:rPr lang="tr-TR" sz="4400" dirty="0" smtClean="0"/>
              <a:t/>
            </a:r>
            <a:br>
              <a:rPr lang="tr-TR" sz="4400" dirty="0" smtClean="0"/>
            </a:br>
            <a:r>
              <a:rPr lang="tr-TR" sz="4400" b="1" dirty="0" smtClean="0"/>
              <a:t>Case Report</a:t>
            </a:r>
            <a:endParaRPr lang="en-US" sz="4400" b="1" dirty="0"/>
          </a:p>
        </p:txBody>
      </p:sp>
      <p:sp>
        <p:nvSpPr>
          <p:cNvPr id="3" name="2 Alt Başlık"/>
          <p:cNvSpPr>
            <a:spLocks noGrp="1"/>
          </p:cNvSpPr>
          <p:nvPr>
            <p:ph type="subTitle" idx="1"/>
          </p:nvPr>
        </p:nvSpPr>
        <p:spPr>
          <a:xfrm>
            <a:off x="1633971" y="4001634"/>
            <a:ext cx="9144000" cy="1655762"/>
          </a:xfrm>
        </p:spPr>
        <p:txBody>
          <a:bodyPr>
            <a:normAutofit fontScale="92500" lnSpcReduction="10000"/>
          </a:bodyPr>
          <a:lstStyle/>
          <a:p>
            <a:pPr algn="r"/>
            <a:r>
              <a:rPr lang="tr-TR" sz="3000" dirty="0" smtClean="0">
                <a:solidFill>
                  <a:schemeClr val="tx1"/>
                </a:solidFill>
              </a:rPr>
              <a:t>     Dr. Sanem ERYILMAZ</a:t>
            </a:r>
          </a:p>
          <a:p>
            <a:r>
              <a:rPr lang="en-US" dirty="0"/>
              <a:t>​</a:t>
            </a:r>
          </a:p>
          <a:p>
            <a:r>
              <a:rPr lang="en-US" dirty="0"/>
              <a:t>Department of Pediatrics, Division of Pediatric Pulmonology</a:t>
            </a:r>
          </a:p>
          <a:p>
            <a:r>
              <a:rPr lang="en-US" dirty="0" err="1"/>
              <a:t>Hacettepe</a:t>
            </a:r>
            <a:r>
              <a:rPr lang="en-US" dirty="0"/>
              <a:t> University Faculty of Medicine</a:t>
            </a:r>
          </a:p>
          <a:p>
            <a:endParaRPr lang="en-US" dirty="0">
              <a:solidFill>
                <a:schemeClr val="tx1"/>
              </a:solidFill>
            </a:endParaRPr>
          </a:p>
        </p:txBody>
      </p:sp>
      <p:pic>
        <p:nvPicPr>
          <p:cNvPr id="5" name="Picture 32" descr="C:\Documents and Settings\user\Belgelerim\Resimlerim\images.jpg"/>
          <p:cNvPicPr>
            <a:picLocks noChangeAspect="1" noChangeArrowheads="1"/>
          </p:cNvPicPr>
          <p:nvPr/>
        </p:nvPicPr>
        <p:blipFill>
          <a:blip r:embed="rId2" cstate="print"/>
          <a:srcRect/>
          <a:stretch>
            <a:fillRect/>
          </a:stretch>
        </p:blipFill>
        <p:spPr bwMode="auto">
          <a:xfrm>
            <a:off x="808893" y="476674"/>
            <a:ext cx="1699846" cy="1872207"/>
          </a:xfrm>
          <a:prstGeom prst="rect">
            <a:avLst/>
          </a:prstGeom>
          <a:noFill/>
          <a:ln w="9525">
            <a:noFill/>
            <a:miter lim="800000"/>
            <a:headEnd/>
            <a:tailEnd/>
          </a:ln>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2521" y="438573"/>
            <a:ext cx="1695450" cy="1619250"/>
          </a:xfrm>
          <a:prstGeom prst="rect">
            <a:avLst/>
          </a:prstGeom>
        </p:spPr>
      </p:pic>
    </p:spTree>
    <p:extLst>
      <p:ext uri="{BB962C8B-B14F-4D97-AF65-F5344CB8AC3E}">
        <p14:creationId xmlns:p14="http://schemas.microsoft.com/office/powerpoint/2010/main" val="3702782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430" y="1939193"/>
            <a:ext cx="4763477" cy="4367822"/>
          </a:xfrm>
        </p:spPr>
      </p:pic>
      <p:pic>
        <p:nvPicPr>
          <p:cNvPr id="2050" name="Picture 2" descr="C:\Users\Murat\Desktop\sanem\2015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584" y="1939193"/>
            <a:ext cx="5009661" cy="436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684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Tb treatment was ended after 3 years because</a:t>
            </a:r>
            <a:r>
              <a:rPr lang="tr-TR" dirty="0" smtClean="0"/>
              <a:t> </a:t>
            </a:r>
            <a:r>
              <a:rPr lang="en-US" dirty="0" smtClean="0"/>
              <a:t>the patient was thought to be colonized with </a:t>
            </a:r>
            <a:r>
              <a:rPr lang="en-US" i="1" dirty="0" smtClean="0"/>
              <a:t>Mycobacterium </a:t>
            </a:r>
            <a:r>
              <a:rPr lang="en-US" i="1" dirty="0" err="1" smtClean="0"/>
              <a:t>abscessus</a:t>
            </a:r>
            <a:r>
              <a:rPr lang="en-US" dirty="0" smtClean="0"/>
              <a:t>.</a:t>
            </a:r>
            <a:endParaRPr lang="tr-TR" dirty="0" smtClean="0"/>
          </a:p>
          <a:p>
            <a:r>
              <a:rPr lang="en-US" dirty="0" smtClean="0"/>
              <a:t>When the patient was 14-years-old, at one of his routine </a:t>
            </a:r>
            <a:r>
              <a:rPr lang="tr-TR" dirty="0" err="1" smtClean="0"/>
              <a:t>outpatient</a:t>
            </a:r>
            <a:r>
              <a:rPr lang="tr-TR" dirty="0" smtClean="0"/>
              <a:t> </a:t>
            </a:r>
            <a:r>
              <a:rPr lang="en-US" dirty="0" smtClean="0"/>
              <a:t>controls, AFB was detected positive for </a:t>
            </a:r>
            <a:r>
              <a:rPr lang="en-US" i="1" dirty="0" smtClean="0"/>
              <a:t>Mycobacterium </a:t>
            </a:r>
            <a:r>
              <a:rPr lang="en-US" i="1" dirty="0" err="1" smtClean="0"/>
              <a:t>abscessus</a:t>
            </a:r>
            <a:r>
              <a:rPr lang="en-US" dirty="0" smtClean="0"/>
              <a:t>.</a:t>
            </a:r>
            <a:endParaRPr lang="tr-TR" dirty="0" smtClean="0"/>
          </a:p>
          <a:p>
            <a:r>
              <a:rPr lang="tr-TR" dirty="0" smtClean="0"/>
              <a:t>PFT: </a:t>
            </a:r>
          </a:p>
          <a:p>
            <a:pPr marL="0" indent="0">
              <a:buNone/>
            </a:pPr>
            <a:r>
              <a:rPr lang="tr-TR" dirty="0"/>
              <a:t> </a:t>
            </a:r>
            <a:r>
              <a:rPr lang="tr-TR" dirty="0" smtClean="0"/>
              <a:t>  FVC: 47(L), FEV1: 46(L), FEV1%: 75, FEF25-75: 31(L/s), VC:50(L)</a:t>
            </a:r>
          </a:p>
          <a:p>
            <a:r>
              <a:rPr lang="tr-TR" dirty="0" err="1" smtClean="0"/>
              <a:t>Thoracic</a:t>
            </a:r>
            <a:r>
              <a:rPr lang="tr-TR" dirty="0" smtClean="0"/>
              <a:t> </a:t>
            </a:r>
            <a:r>
              <a:rPr lang="tr-TR" dirty="0"/>
              <a:t>C</a:t>
            </a:r>
            <a:r>
              <a:rPr lang="tr-TR" dirty="0" smtClean="0"/>
              <a:t>T</a:t>
            </a:r>
            <a:r>
              <a:rPr lang="tr-TR" dirty="0" smtClean="0"/>
              <a:t>: </a:t>
            </a:r>
            <a:r>
              <a:rPr lang="tr-TR" dirty="0" err="1" smtClean="0"/>
              <a:t>Mediastinal</a:t>
            </a:r>
            <a:r>
              <a:rPr lang="tr-TR" dirty="0" smtClean="0"/>
              <a:t> </a:t>
            </a:r>
            <a:r>
              <a:rPr lang="tr-TR" dirty="0" err="1" smtClean="0"/>
              <a:t>lymph</a:t>
            </a:r>
            <a:r>
              <a:rPr lang="tr-TR" dirty="0" smtClean="0"/>
              <a:t> </a:t>
            </a:r>
            <a:r>
              <a:rPr lang="tr-TR" dirty="0" err="1" smtClean="0"/>
              <a:t>nodes</a:t>
            </a:r>
            <a:r>
              <a:rPr lang="tr-TR" dirty="0" smtClean="0"/>
              <a:t> (</a:t>
            </a:r>
            <a:r>
              <a:rPr lang="tr-TR" dirty="0" err="1" smtClean="0"/>
              <a:t>no</a:t>
            </a:r>
            <a:r>
              <a:rPr lang="tr-TR" dirty="0" smtClean="0"/>
              <a:t> </a:t>
            </a:r>
            <a:r>
              <a:rPr lang="tr-TR" dirty="0" err="1" smtClean="0"/>
              <a:t>difference</a:t>
            </a:r>
            <a:r>
              <a:rPr lang="tr-TR" dirty="0" smtClean="0"/>
              <a:t> </a:t>
            </a:r>
            <a:r>
              <a:rPr lang="tr-TR" dirty="0" err="1" smtClean="0"/>
              <a:t>between</a:t>
            </a:r>
            <a:r>
              <a:rPr lang="tr-TR" dirty="0" smtClean="0"/>
              <a:t> </a:t>
            </a:r>
            <a:r>
              <a:rPr lang="tr-TR" dirty="0" err="1" smtClean="0"/>
              <a:t>others</a:t>
            </a:r>
            <a:r>
              <a:rPr lang="tr-TR" dirty="0" smtClean="0"/>
              <a:t>), </a:t>
            </a:r>
            <a:r>
              <a:rPr lang="tr-TR" dirty="0" err="1" smtClean="0"/>
              <a:t>cystic</a:t>
            </a:r>
            <a:r>
              <a:rPr lang="tr-TR" dirty="0" smtClean="0"/>
              <a:t> </a:t>
            </a:r>
            <a:r>
              <a:rPr lang="tr-TR" dirty="0" err="1" smtClean="0"/>
              <a:t>bronchiectasis</a:t>
            </a:r>
            <a:r>
              <a:rPr lang="tr-TR" dirty="0" smtClean="0"/>
              <a:t> at </a:t>
            </a:r>
            <a:r>
              <a:rPr lang="tr-TR" dirty="0" err="1" smtClean="0"/>
              <a:t>bilateral</a:t>
            </a:r>
            <a:r>
              <a:rPr lang="tr-TR" dirty="0" smtClean="0"/>
              <a:t> </a:t>
            </a:r>
            <a:r>
              <a:rPr lang="tr-TR" dirty="0" err="1" smtClean="0"/>
              <a:t>all</a:t>
            </a:r>
            <a:r>
              <a:rPr lang="tr-TR" dirty="0" smtClean="0"/>
              <a:t> </a:t>
            </a:r>
            <a:r>
              <a:rPr lang="tr-TR" dirty="0" err="1" smtClean="0"/>
              <a:t>lobes</a:t>
            </a:r>
            <a:r>
              <a:rPr lang="tr-TR" dirty="0" smtClean="0"/>
              <a:t>.</a:t>
            </a:r>
          </a:p>
          <a:p>
            <a:endParaRPr lang="tr-TR" dirty="0" smtClean="0"/>
          </a:p>
          <a:p>
            <a:endParaRPr lang="tr-TR" dirty="0"/>
          </a:p>
        </p:txBody>
      </p:sp>
    </p:spTree>
    <p:extLst>
      <p:ext uri="{BB962C8B-B14F-4D97-AF65-F5344CB8AC3E}">
        <p14:creationId xmlns:p14="http://schemas.microsoft.com/office/powerpoint/2010/main" val="135030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Antimicrobial</a:t>
            </a:r>
            <a:r>
              <a:rPr lang="tr-TR" dirty="0" smtClean="0"/>
              <a:t> </a:t>
            </a:r>
            <a:r>
              <a:rPr lang="tr-TR" dirty="0" err="1" smtClean="0"/>
              <a:t>susceptibility</a:t>
            </a:r>
            <a:r>
              <a:rPr lang="tr-TR" dirty="0" smtClean="0"/>
              <a:t> </a:t>
            </a:r>
            <a:r>
              <a:rPr lang="tr-TR" dirty="0" err="1" smtClean="0"/>
              <a:t>testing</a:t>
            </a:r>
            <a:r>
              <a:rPr lang="tr-TR" dirty="0" smtClean="0"/>
              <a:t>: </a:t>
            </a:r>
          </a:p>
          <a:p>
            <a:pPr marL="0" indent="0">
              <a:buNone/>
            </a:pPr>
            <a:r>
              <a:rPr lang="tr-TR" dirty="0" smtClean="0"/>
              <a:t>   </a:t>
            </a:r>
            <a:r>
              <a:rPr lang="tr-TR" dirty="0" err="1" smtClean="0"/>
              <a:t>Isoniazid</a:t>
            </a:r>
            <a:r>
              <a:rPr lang="tr-TR" dirty="0" smtClean="0"/>
              <a:t> (R), </a:t>
            </a:r>
            <a:r>
              <a:rPr lang="tr-TR" dirty="0" err="1" smtClean="0"/>
              <a:t>rifampicin</a:t>
            </a:r>
            <a:r>
              <a:rPr lang="tr-TR" dirty="0" smtClean="0"/>
              <a:t> (R), </a:t>
            </a:r>
            <a:r>
              <a:rPr lang="tr-TR" dirty="0" err="1" smtClean="0"/>
              <a:t>ethambutol</a:t>
            </a:r>
            <a:r>
              <a:rPr lang="tr-TR" dirty="0" smtClean="0"/>
              <a:t> (R), </a:t>
            </a:r>
            <a:r>
              <a:rPr lang="tr-TR" dirty="0" err="1" smtClean="0"/>
              <a:t>streptomycin</a:t>
            </a:r>
            <a:r>
              <a:rPr lang="tr-TR" dirty="0" smtClean="0"/>
              <a:t> (R)</a:t>
            </a:r>
          </a:p>
          <a:p>
            <a:pPr marL="0" indent="0">
              <a:buNone/>
            </a:pPr>
            <a:r>
              <a:rPr lang="tr-TR" dirty="0" smtClean="0"/>
              <a:t>   </a:t>
            </a:r>
            <a:r>
              <a:rPr lang="tr-TR" dirty="0" err="1" smtClean="0"/>
              <a:t>Amikacin</a:t>
            </a:r>
            <a:r>
              <a:rPr lang="tr-TR" dirty="0" smtClean="0"/>
              <a:t> (S), </a:t>
            </a:r>
            <a:r>
              <a:rPr lang="tr-TR" dirty="0" err="1" smtClean="0"/>
              <a:t>clarithromycin</a:t>
            </a:r>
            <a:r>
              <a:rPr lang="tr-TR" dirty="0" smtClean="0"/>
              <a:t> (S) </a:t>
            </a:r>
          </a:p>
          <a:p>
            <a:r>
              <a:rPr lang="en-US" dirty="0" smtClean="0"/>
              <a:t>He admitted to hospital for treatment with </a:t>
            </a:r>
            <a:r>
              <a:rPr lang="en-US" dirty="0" err="1" smtClean="0"/>
              <a:t>amikacin</a:t>
            </a:r>
            <a:r>
              <a:rPr lang="en-US" dirty="0" smtClean="0"/>
              <a:t>, </a:t>
            </a:r>
            <a:r>
              <a:rPr lang="en-US" dirty="0" err="1" smtClean="0"/>
              <a:t>teicoplanin</a:t>
            </a:r>
            <a:r>
              <a:rPr lang="en-US" dirty="0" smtClean="0"/>
              <a:t>, </a:t>
            </a:r>
            <a:r>
              <a:rPr lang="en-US" dirty="0" err="1" smtClean="0"/>
              <a:t>imipenem</a:t>
            </a:r>
            <a:r>
              <a:rPr lang="en-US" dirty="0" smtClean="0"/>
              <a:t> and clarithromycin for 2 weeks and after </a:t>
            </a:r>
            <a:r>
              <a:rPr lang="en-US" dirty="0" err="1" smtClean="0"/>
              <a:t>dischar</a:t>
            </a:r>
            <a:r>
              <a:rPr lang="tr-TR" dirty="0"/>
              <a:t>g</a:t>
            </a:r>
            <a:r>
              <a:rPr lang="tr-TR" dirty="0" smtClean="0"/>
              <a:t>e</a:t>
            </a:r>
            <a:r>
              <a:rPr lang="en-US" dirty="0" smtClean="0"/>
              <a:t> he had </a:t>
            </a:r>
            <a:r>
              <a:rPr lang="tr-TR" dirty="0" err="1" smtClean="0"/>
              <a:t>inhaled</a:t>
            </a:r>
            <a:r>
              <a:rPr lang="tr-TR" dirty="0" smtClean="0"/>
              <a:t> </a:t>
            </a:r>
            <a:r>
              <a:rPr lang="en-US" dirty="0" err="1" smtClean="0"/>
              <a:t>amikacin</a:t>
            </a:r>
            <a:r>
              <a:rPr lang="en-US" dirty="0" smtClean="0"/>
              <a:t> and oral clarithromycin</a:t>
            </a:r>
            <a:r>
              <a:rPr lang="tr-TR" dirty="0" smtClean="0"/>
              <a:t> </a:t>
            </a:r>
            <a:r>
              <a:rPr lang="tr-TR" dirty="0" err="1" smtClean="0"/>
              <a:t>treatment</a:t>
            </a:r>
            <a:r>
              <a:rPr lang="tr-TR" dirty="0" smtClean="0"/>
              <a:t>.</a:t>
            </a:r>
          </a:p>
          <a:p>
            <a:pPr>
              <a:buNone/>
            </a:pPr>
            <a:endParaRPr lang="tr-TR" dirty="0" smtClean="0"/>
          </a:p>
          <a:p>
            <a:pPr marL="0" indent="0">
              <a:buNone/>
            </a:pPr>
            <a:endParaRPr lang="tr-TR" dirty="0" smtClean="0"/>
          </a:p>
          <a:p>
            <a:endParaRPr lang="tr-TR" dirty="0"/>
          </a:p>
        </p:txBody>
      </p:sp>
    </p:spTree>
    <p:extLst>
      <p:ext uri="{BB962C8B-B14F-4D97-AF65-F5344CB8AC3E}">
        <p14:creationId xmlns:p14="http://schemas.microsoft.com/office/powerpoint/2010/main" val="377472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Inhaled</a:t>
            </a:r>
            <a:r>
              <a:rPr lang="tr-TR" dirty="0" smtClean="0"/>
              <a:t> </a:t>
            </a:r>
            <a:r>
              <a:rPr lang="tr-TR" dirty="0" err="1" smtClean="0"/>
              <a:t>amikacin</a:t>
            </a:r>
            <a:r>
              <a:rPr lang="tr-TR" dirty="0" smtClean="0"/>
              <a:t> </a:t>
            </a:r>
            <a:r>
              <a:rPr lang="tr-TR" dirty="0" err="1" smtClean="0"/>
              <a:t>and</a:t>
            </a:r>
            <a:r>
              <a:rPr lang="tr-TR" dirty="0" smtClean="0"/>
              <a:t> </a:t>
            </a:r>
            <a:r>
              <a:rPr lang="tr-TR" dirty="0" err="1" smtClean="0"/>
              <a:t>clarithromycin</a:t>
            </a:r>
            <a:r>
              <a:rPr lang="tr-TR" dirty="0" smtClean="0"/>
              <a:t> </a:t>
            </a:r>
            <a:r>
              <a:rPr lang="tr-TR" dirty="0" err="1" smtClean="0"/>
              <a:t>treatment</a:t>
            </a:r>
            <a:r>
              <a:rPr lang="tr-TR" dirty="0" smtClean="0"/>
              <a:t> </a:t>
            </a:r>
            <a:r>
              <a:rPr lang="tr-TR" dirty="0" err="1" smtClean="0"/>
              <a:t>were</a:t>
            </a:r>
            <a:r>
              <a:rPr lang="tr-TR" dirty="0" smtClean="0"/>
              <a:t> </a:t>
            </a:r>
            <a:r>
              <a:rPr lang="tr-TR" dirty="0" err="1" smtClean="0"/>
              <a:t>given</a:t>
            </a:r>
            <a:r>
              <a:rPr lang="tr-TR" dirty="0" smtClean="0"/>
              <a:t> </a:t>
            </a:r>
            <a:r>
              <a:rPr lang="tr-TR" dirty="0" err="1" smtClean="0"/>
              <a:t>for</a:t>
            </a:r>
            <a:r>
              <a:rPr lang="tr-TR" dirty="0" smtClean="0"/>
              <a:t> 3 </a:t>
            </a:r>
            <a:r>
              <a:rPr lang="tr-TR" dirty="0" err="1" smtClean="0"/>
              <a:t>years</a:t>
            </a:r>
            <a:r>
              <a:rPr lang="tr-TR" dirty="0" smtClean="0"/>
              <a:t> </a:t>
            </a:r>
            <a:r>
              <a:rPr lang="tr-TR" dirty="0" err="1" smtClean="0"/>
              <a:t>again</a:t>
            </a:r>
            <a:r>
              <a:rPr lang="tr-TR" dirty="0" smtClean="0"/>
              <a:t>.</a:t>
            </a:r>
          </a:p>
          <a:p>
            <a:r>
              <a:rPr lang="tr-TR" dirty="0" smtClean="0"/>
              <a:t>At </a:t>
            </a:r>
            <a:r>
              <a:rPr lang="tr-TR" dirty="0" err="1" smtClean="0"/>
              <a:t>this</a:t>
            </a:r>
            <a:r>
              <a:rPr lang="tr-TR" dirty="0" smtClean="0"/>
              <a:t> </a:t>
            </a:r>
            <a:r>
              <a:rPr lang="tr-TR" dirty="0" err="1" smtClean="0"/>
              <a:t>period</a:t>
            </a:r>
            <a:r>
              <a:rPr lang="tr-TR" dirty="0" smtClean="0"/>
              <a:t>, his </a:t>
            </a:r>
            <a:r>
              <a:rPr lang="tr-TR" dirty="0" err="1" smtClean="0"/>
              <a:t>all</a:t>
            </a:r>
            <a:r>
              <a:rPr lang="tr-TR" dirty="0" smtClean="0"/>
              <a:t> </a:t>
            </a:r>
            <a:r>
              <a:rPr lang="tr-TR" dirty="0" err="1" smtClean="0"/>
              <a:t>sputum</a:t>
            </a:r>
            <a:r>
              <a:rPr lang="tr-TR" dirty="0" smtClean="0"/>
              <a:t> </a:t>
            </a:r>
            <a:r>
              <a:rPr lang="tr-TR" dirty="0" err="1" smtClean="0"/>
              <a:t>cultures</a:t>
            </a:r>
            <a:r>
              <a:rPr lang="tr-TR" dirty="0" smtClean="0"/>
              <a:t> </a:t>
            </a:r>
            <a:r>
              <a:rPr lang="tr-TR" dirty="0" err="1" smtClean="0"/>
              <a:t>were</a:t>
            </a:r>
            <a:r>
              <a:rPr lang="tr-TR" dirty="0" smtClean="0"/>
              <a:t> </a:t>
            </a:r>
            <a:r>
              <a:rPr lang="tr-TR" dirty="0" err="1" smtClean="0"/>
              <a:t>positive</a:t>
            </a:r>
            <a:r>
              <a:rPr lang="tr-TR" dirty="0" smtClean="0"/>
              <a:t> </a:t>
            </a:r>
            <a:r>
              <a:rPr lang="tr-TR" dirty="0" err="1" smtClean="0"/>
              <a:t>for</a:t>
            </a:r>
            <a:r>
              <a:rPr lang="tr-TR" dirty="0" smtClean="0"/>
              <a:t> </a:t>
            </a:r>
            <a:r>
              <a:rPr lang="tr-TR" i="1" dirty="0" err="1" smtClean="0"/>
              <a:t>Mycobacterium</a:t>
            </a:r>
            <a:r>
              <a:rPr lang="tr-TR" i="1" dirty="0" smtClean="0"/>
              <a:t> </a:t>
            </a:r>
            <a:r>
              <a:rPr lang="tr-TR" i="1" dirty="0" err="1" smtClean="0"/>
              <a:t>abscessus</a:t>
            </a:r>
            <a:r>
              <a:rPr lang="tr-TR" i="1" dirty="0" smtClean="0"/>
              <a:t> </a:t>
            </a:r>
            <a:r>
              <a:rPr lang="tr-TR" dirty="0" err="1" smtClean="0"/>
              <a:t>and</a:t>
            </a:r>
            <a:r>
              <a:rPr lang="tr-TR" dirty="0" smtClean="0"/>
              <a:t> AFR </a:t>
            </a:r>
            <a:r>
              <a:rPr lang="tr-TR" dirty="0" err="1" smtClean="0"/>
              <a:t>positiveness</a:t>
            </a:r>
            <a:r>
              <a:rPr lang="tr-TR" dirty="0" smtClean="0"/>
              <a:t> </a:t>
            </a:r>
            <a:r>
              <a:rPr lang="tr-TR" dirty="0" err="1" smtClean="0"/>
              <a:t>was</a:t>
            </a:r>
            <a:r>
              <a:rPr lang="tr-TR" dirty="0" smtClean="0"/>
              <a:t> </a:t>
            </a:r>
            <a:r>
              <a:rPr lang="tr-TR" dirty="0" err="1" smtClean="0"/>
              <a:t>continued</a:t>
            </a:r>
            <a:r>
              <a:rPr lang="tr-TR" dirty="0" smtClean="0"/>
              <a:t> </a:t>
            </a:r>
            <a:r>
              <a:rPr lang="tr-TR" dirty="0" err="1" smtClean="0"/>
              <a:t>intermittently</a:t>
            </a:r>
            <a:r>
              <a:rPr lang="tr-TR" dirty="0" smtClean="0"/>
              <a:t>.</a:t>
            </a:r>
          </a:p>
          <a:p>
            <a:r>
              <a:rPr lang="en-US" dirty="0" smtClean="0"/>
              <a:t>PFT results were in compliance with the restriction and obstruction.</a:t>
            </a:r>
            <a:endParaRPr lang="tr-TR" dirty="0" smtClean="0"/>
          </a:p>
          <a:p>
            <a:r>
              <a:rPr lang="en-US" dirty="0" smtClean="0"/>
              <a:t>Radiographic findings were similar to previous ones: </a:t>
            </a:r>
            <a:r>
              <a:rPr lang="en-US" dirty="0" err="1" smtClean="0"/>
              <a:t>mediastinal</a:t>
            </a:r>
            <a:r>
              <a:rPr lang="en-US" dirty="0" smtClean="0"/>
              <a:t> lymph nodes and cystic </a:t>
            </a:r>
            <a:r>
              <a:rPr lang="en-US" dirty="0" err="1" smtClean="0"/>
              <a:t>bronchiectasis</a:t>
            </a:r>
            <a:r>
              <a:rPr lang="en-US" dirty="0" smtClean="0"/>
              <a:t> at bilateral all lobes. There was no enlargement at lymph nodes.</a:t>
            </a: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383" y="1875690"/>
            <a:ext cx="4693140" cy="4185139"/>
          </a:xfrm>
        </p:spPr>
      </p:pic>
      <p:pic>
        <p:nvPicPr>
          <p:cNvPr id="3074" name="Picture 2" descr="C:\Users\Murat\Desktop\sanem\2017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876" y="1875691"/>
            <a:ext cx="5240215" cy="418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99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en-US" dirty="0" smtClean="0"/>
              <a:t>The treatment was ended at the end of 6 years, considering the duration of treatment, persistence of culture positivity, cost of treatment and patient compliance.</a:t>
            </a:r>
            <a:endParaRPr lang="tr-TR" dirty="0" smtClean="0"/>
          </a:p>
          <a:p>
            <a:r>
              <a:rPr lang="tr-TR" dirty="0" smtClean="0"/>
              <a:t>L</a:t>
            </a:r>
            <a:r>
              <a:rPr lang="en-US" dirty="0" err="1" smtClean="0"/>
              <a:t>ung</a:t>
            </a:r>
            <a:r>
              <a:rPr lang="en-US" dirty="0" smtClean="0"/>
              <a:t> </a:t>
            </a:r>
            <a:r>
              <a:rPr lang="en-US" dirty="0"/>
              <a:t>function decline stabilized in the year after therapy initiation even though the organism was </a:t>
            </a:r>
            <a:r>
              <a:rPr lang="en-US" dirty="0" smtClean="0"/>
              <a:t>not </a:t>
            </a:r>
            <a:r>
              <a:rPr lang="en-US" dirty="0"/>
              <a:t>eradicated.</a:t>
            </a:r>
            <a:endParaRPr lang="tr-T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Discussion</a:t>
            </a:r>
            <a:endParaRPr lang="tr-TR" dirty="0"/>
          </a:p>
        </p:txBody>
      </p:sp>
      <p:sp>
        <p:nvSpPr>
          <p:cNvPr id="3" name="İçerik Yer Tutucusu 2"/>
          <p:cNvSpPr>
            <a:spLocks noGrp="1"/>
          </p:cNvSpPr>
          <p:nvPr>
            <p:ph idx="1"/>
          </p:nvPr>
        </p:nvSpPr>
        <p:spPr/>
        <p:txBody>
          <a:bodyPr/>
          <a:lstStyle/>
          <a:p>
            <a:r>
              <a:rPr lang="en-US" dirty="0"/>
              <a:t>Nontuberculous </a:t>
            </a:r>
            <a:r>
              <a:rPr lang="en-US" dirty="0" smtClean="0"/>
              <a:t>mycobacteria </a:t>
            </a:r>
            <a:r>
              <a:rPr lang="en-US" dirty="0"/>
              <a:t>are increasingly implicated as a clinically important infection in </a:t>
            </a:r>
            <a:r>
              <a:rPr lang="tr-TR" dirty="0" smtClean="0"/>
              <a:t>CF</a:t>
            </a:r>
            <a:r>
              <a:rPr lang="en-US" dirty="0" smtClean="0"/>
              <a:t>. </a:t>
            </a:r>
            <a:endParaRPr lang="tr-TR" dirty="0" smtClean="0"/>
          </a:p>
          <a:p>
            <a:r>
              <a:rPr lang="en-US" dirty="0"/>
              <a:t>Positive cultures for NTM have been reported in 6 to 22% of patients with CF from various CF Centers </a:t>
            </a:r>
            <a:r>
              <a:rPr lang="en-US" dirty="0" smtClean="0"/>
              <a:t>worldwide</a:t>
            </a:r>
            <a:r>
              <a:rPr lang="tr-TR" dirty="0" smtClean="0"/>
              <a:t>.</a:t>
            </a:r>
          </a:p>
          <a:p>
            <a:r>
              <a:rPr lang="en-US" dirty="0"/>
              <a:t>Determining which patients are at risk for active NTM disease is clinically valuable.</a:t>
            </a:r>
            <a:endParaRPr lang="tr-TR" dirty="0" smtClean="0"/>
          </a:p>
          <a:p>
            <a:r>
              <a:rPr lang="tr-TR" dirty="0"/>
              <a:t>“</a:t>
            </a:r>
            <a:r>
              <a:rPr lang="tr-TR" dirty="0" err="1" smtClean="0"/>
              <a:t>indolent</a:t>
            </a:r>
            <a:r>
              <a:rPr lang="tr-TR" dirty="0" smtClean="0"/>
              <a:t> </a:t>
            </a:r>
            <a:r>
              <a:rPr lang="tr-TR" dirty="0" err="1" smtClean="0"/>
              <a:t>infection</a:t>
            </a:r>
            <a:r>
              <a:rPr lang="tr-TR" dirty="0" smtClean="0"/>
              <a:t>”  P</a:t>
            </a:r>
            <a:r>
              <a:rPr lang="en-US" dirty="0" err="1" smtClean="0"/>
              <a:t>atients</a:t>
            </a:r>
            <a:r>
              <a:rPr lang="en-US" dirty="0" smtClean="0"/>
              <a:t> </a:t>
            </a:r>
            <a:r>
              <a:rPr lang="en-US" dirty="0"/>
              <a:t>with CF with recurrent positive cultures for NTM </a:t>
            </a:r>
            <a:r>
              <a:rPr lang="en-US" dirty="0" smtClean="0"/>
              <a:t>but </a:t>
            </a:r>
            <a:r>
              <a:rPr lang="en-US" dirty="0"/>
              <a:t>no clinical evidence of </a:t>
            </a:r>
            <a:r>
              <a:rPr lang="en-US" dirty="0" smtClean="0"/>
              <a:t>disease</a:t>
            </a:r>
            <a:r>
              <a:rPr lang="tr-TR" dirty="0" smtClean="0"/>
              <a:t>.</a:t>
            </a:r>
          </a:p>
          <a:p>
            <a:pPr marL="0" indent="0">
              <a:buNone/>
            </a:pPr>
            <a:endParaRPr lang="tr-TR" dirty="0"/>
          </a:p>
        </p:txBody>
      </p:sp>
    </p:spTree>
    <p:extLst>
      <p:ext uri="{BB962C8B-B14F-4D97-AF65-F5344CB8AC3E}">
        <p14:creationId xmlns:p14="http://schemas.microsoft.com/office/powerpoint/2010/main" val="714346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dirty="0"/>
              <a:t>The capacity of NTM to accelerate progression of CF lung disease has been uncertain, and in some reports no clinical impact was </a:t>
            </a:r>
            <a:r>
              <a:rPr lang="en-US" dirty="0" smtClean="0"/>
              <a:t>detected</a:t>
            </a:r>
            <a:r>
              <a:rPr lang="tr-TR" dirty="0" smtClean="0"/>
              <a:t>.</a:t>
            </a:r>
          </a:p>
          <a:p>
            <a:pPr marL="0" indent="0">
              <a:buNone/>
            </a:pPr>
            <a:r>
              <a:rPr lang="tr-TR" sz="1800" i="1" dirty="0"/>
              <a:t> </a:t>
            </a:r>
            <a:r>
              <a:rPr lang="tr-TR" sz="1800" i="1" dirty="0" smtClean="0"/>
              <a:t>(</a:t>
            </a:r>
            <a:r>
              <a:rPr lang="tr-TR" sz="1800" i="1" dirty="0" err="1" smtClean="0"/>
              <a:t>Torrens</a:t>
            </a:r>
            <a:r>
              <a:rPr lang="tr-TR" sz="1800" i="1" dirty="0" smtClean="0"/>
              <a:t> </a:t>
            </a:r>
            <a:r>
              <a:rPr lang="tr-TR" sz="1800" i="1" dirty="0"/>
              <a:t>JK, </a:t>
            </a:r>
            <a:r>
              <a:rPr lang="tr-TR" sz="1800" i="1" dirty="0" err="1"/>
              <a:t>Dawkins</a:t>
            </a:r>
            <a:r>
              <a:rPr lang="tr-TR" sz="1800" i="1" dirty="0"/>
              <a:t> P, </a:t>
            </a:r>
            <a:r>
              <a:rPr lang="tr-TR" sz="1800" i="1" dirty="0" err="1"/>
              <a:t>Conway</a:t>
            </a:r>
            <a:r>
              <a:rPr lang="tr-TR" sz="1800" i="1" dirty="0"/>
              <a:t> SP, </a:t>
            </a:r>
            <a:r>
              <a:rPr lang="tr-TR" sz="1800" i="1" dirty="0" err="1"/>
              <a:t>Moya</a:t>
            </a:r>
            <a:r>
              <a:rPr lang="tr-TR" sz="1800" i="1" dirty="0"/>
              <a:t> E. </a:t>
            </a:r>
            <a:r>
              <a:rPr lang="tr-TR" sz="1800" i="1" dirty="0" err="1"/>
              <a:t>Non-tuberculous</a:t>
            </a:r>
            <a:r>
              <a:rPr lang="tr-TR" sz="1800" i="1" dirty="0"/>
              <a:t> </a:t>
            </a:r>
            <a:r>
              <a:rPr lang="tr-TR" sz="1800" i="1" dirty="0" err="1"/>
              <a:t>mycobacteria</a:t>
            </a:r>
            <a:r>
              <a:rPr lang="tr-TR" sz="1800" i="1" dirty="0"/>
              <a:t> in </a:t>
            </a:r>
            <a:r>
              <a:rPr lang="tr-TR" sz="1800" i="1" dirty="0" err="1"/>
              <a:t>cystic</a:t>
            </a:r>
            <a:r>
              <a:rPr lang="tr-TR" sz="1800" i="1" dirty="0"/>
              <a:t> </a:t>
            </a:r>
            <a:r>
              <a:rPr lang="tr-TR" sz="1800" i="1" dirty="0" err="1"/>
              <a:t>fibrosis</a:t>
            </a:r>
            <a:r>
              <a:rPr lang="tr-TR" sz="1800" i="1" dirty="0"/>
              <a:t>. </a:t>
            </a:r>
            <a:r>
              <a:rPr lang="tr-TR" sz="1800" i="1" dirty="0" err="1"/>
              <a:t>Thorax</a:t>
            </a:r>
            <a:r>
              <a:rPr lang="tr-TR" sz="1800" i="1" dirty="0"/>
              <a:t> </a:t>
            </a:r>
            <a:r>
              <a:rPr lang="tr-TR" sz="1800" i="1" dirty="0" smtClean="0"/>
              <a:t>1998;53:182–185).</a:t>
            </a:r>
          </a:p>
          <a:p>
            <a:r>
              <a:rPr lang="en-US" dirty="0"/>
              <a:t>In longitudinal analysis of patients identified with NTM from the prospective US multicenter prevalence study, only 22 cases of NTM disease were identified, and the trend toward worsening lung function did not reach significance over the 15 months of </a:t>
            </a:r>
            <a:r>
              <a:rPr lang="en-US" dirty="0" smtClean="0"/>
              <a:t>follow-up</a:t>
            </a:r>
            <a:r>
              <a:rPr lang="tr-TR" dirty="0" smtClean="0"/>
              <a:t>.</a:t>
            </a:r>
          </a:p>
          <a:p>
            <a:pPr marL="0" indent="0">
              <a:buNone/>
            </a:pPr>
            <a:r>
              <a:rPr lang="tr-TR" sz="1900" i="1" dirty="0"/>
              <a:t>(</a:t>
            </a:r>
            <a:r>
              <a:rPr lang="tr-TR" sz="1900" i="1" dirty="0" err="1" smtClean="0"/>
              <a:t>Olivier</a:t>
            </a:r>
            <a:r>
              <a:rPr lang="tr-TR" sz="1900" i="1" dirty="0" smtClean="0"/>
              <a:t> </a:t>
            </a:r>
            <a:r>
              <a:rPr lang="tr-TR" sz="1900" i="1" dirty="0"/>
              <a:t>KN, </a:t>
            </a:r>
            <a:r>
              <a:rPr lang="tr-TR" sz="1900" i="1" dirty="0" err="1"/>
              <a:t>Weber</a:t>
            </a:r>
            <a:r>
              <a:rPr lang="tr-TR" sz="1900" i="1" dirty="0"/>
              <a:t> DJ, Lee JH, </a:t>
            </a:r>
            <a:r>
              <a:rPr lang="tr-TR" sz="1900" i="1" dirty="0" err="1"/>
              <a:t>Handler</a:t>
            </a:r>
            <a:r>
              <a:rPr lang="tr-TR" sz="1900" i="1" dirty="0"/>
              <a:t> A, </a:t>
            </a:r>
            <a:r>
              <a:rPr lang="tr-TR" sz="1900" i="1" dirty="0" err="1"/>
              <a:t>Tudor</a:t>
            </a:r>
            <a:r>
              <a:rPr lang="tr-TR" sz="1900" i="1" dirty="0"/>
              <a:t> G, </a:t>
            </a:r>
            <a:r>
              <a:rPr lang="tr-TR" sz="1900" i="1" dirty="0" err="1"/>
              <a:t>Molina</a:t>
            </a:r>
            <a:r>
              <a:rPr lang="tr-TR" sz="1900" i="1" dirty="0"/>
              <a:t> PL, </a:t>
            </a:r>
            <a:r>
              <a:rPr lang="tr-TR" sz="1900" i="1" dirty="0" err="1"/>
              <a:t>Tomashefski</a:t>
            </a:r>
            <a:r>
              <a:rPr lang="tr-TR" sz="1900" i="1" dirty="0"/>
              <a:t> J, </a:t>
            </a:r>
            <a:r>
              <a:rPr lang="tr-TR" sz="1900" i="1" dirty="0" err="1"/>
              <a:t>Knowles</a:t>
            </a:r>
            <a:r>
              <a:rPr lang="tr-TR" sz="1900" i="1" dirty="0"/>
              <a:t> MR; </a:t>
            </a:r>
            <a:r>
              <a:rPr lang="tr-TR" sz="1900" i="1" dirty="0" err="1"/>
              <a:t>Nontuberculous</a:t>
            </a:r>
            <a:r>
              <a:rPr lang="tr-TR" sz="1900" i="1" dirty="0"/>
              <a:t> </a:t>
            </a:r>
            <a:r>
              <a:rPr lang="tr-TR" sz="1900" i="1" dirty="0" err="1"/>
              <a:t>Mycobacteria</a:t>
            </a:r>
            <a:r>
              <a:rPr lang="tr-TR" sz="1900" i="1" dirty="0"/>
              <a:t> in </a:t>
            </a:r>
            <a:r>
              <a:rPr lang="tr-TR" sz="1900" i="1" dirty="0" err="1"/>
              <a:t>Cystic</a:t>
            </a:r>
            <a:r>
              <a:rPr lang="tr-TR" sz="1900" i="1" dirty="0"/>
              <a:t> </a:t>
            </a:r>
            <a:r>
              <a:rPr lang="tr-TR" sz="1900" i="1" dirty="0" err="1"/>
              <a:t>Fibrosis</a:t>
            </a:r>
            <a:r>
              <a:rPr lang="tr-TR" sz="1900" i="1" dirty="0"/>
              <a:t> </a:t>
            </a:r>
            <a:r>
              <a:rPr lang="tr-TR" sz="1900" i="1" dirty="0" err="1"/>
              <a:t>Study</a:t>
            </a:r>
            <a:r>
              <a:rPr lang="tr-TR" sz="1900" i="1" dirty="0"/>
              <a:t> </a:t>
            </a:r>
            <a:r>
              <a:rPr lang="tr-TR" sz="1900" i="1" dirty="0" err="1"/>
              <a:t>Group</a:t>
            </a:r>
            <a:r>
              <a:rPr lang="tr-TR" sz="1900" i="1" dirty="0"/>
              <a:t>. </a:t>
            </a:r>
            <a:r>
              <a:rPr lang="tr-TR" sz="1900" i="1" dirty="0" err="1"/>
              <a:t>Nontuberculous</a:t>
            </a:r>
            <a:r>
              <a:rPr lang="tr-TR" sz="1900" i="1" dirty="0"/>
              <a:t> </a:t>
            </a:r>
            <a:r>
              <a:rPr lang="tr-TR" sz="1900" i="1" dirty="0" err="1"/>
              <a:t>mycobacteria</a:t>
            </a:r>
            <a:r>
              <a:rPr lang="tr-TR" sz="1900" i="1" dirty="0"/>
              <a:t>: II. </a:t>
            </a:r>
            <a:r>
              <a:rPr lang="tr-TR" sz="1900" i="1" dirty="0" err="1"/>
              <a:t>Nested-cohort</a:t>
            </a:r>
            <a:r>
              <a:rPr lang="tr-TR" sz="1900" i="1" dirty="0"/>
              <a:t> </a:t>
            </a:r>
            <a:r>
              <a:rPr lang="tr-TR" sz="1900" i="1" dirty="0" err="1"/>
              <a:t>study</a:t>
            </a:r>
            <a:r>
              <a:rPr lang="tr-TR" sz="1900" i="1" dirty="0"/>
              <a:t> of </a:t>
            </a:r>
            <a:r>
              <a:rPr lang="tr-TR" sz="1900" i="1" dirty="0" err="1"/>
              <a:t>impact</a:t>
            </a:r>
            <a:r>
              <a:rPr lang="tr-TR" sz="1900" i="1" dirty="0"/>
              <a:t> on </a:t>
            </a:r>
            <a:r>
              <a:rPr lang="tr-TR" sz="1900" i="1" dirty="0" err="1"/>
              <a:t>cystic</a:t>
            </a:r>
            <a:r>
              <a:rPr lang="tr-TR" sz="1900" i="1" dirty="0"/>
              <a:t> </a:t>
            </a:r>
            <a:r>
              <a:rPr lang="tr-TR" sz="1900" i="1" dirty="0" err="1"/>
              <a:t>fibrosis</a:t>
            </a:r>
            <a:r>
              <a:rPr lang="tr-TR" sz="1900" i="1" dirty="0"/>
              <a:t> </a:t>
            </a:r>
            <a:r>
              <a:rPr lang="tr-TR" sz="1900" i="1" dirty="0" err="1"/>
              <a:t>lung</a:t>
            </a:r>
            <a:r>
              <a:rPr lang="tr-TR" sz="1900" i="1" dirty="0"/>
              <a:t> </a:t>
            </a:r>
            <a:r>
              <a:rPr lang="tr-TR" sz="1900" i="1" dirty="0" err="1"/>
              <a:t>disease</a:t>
            </a:r>
            <a:r>
              <a:rPr lang="tr-TR" sz="1900" i="1" dirty="0"/>
              <a:t>. </a:t>
            </a:r>
            <a:r>
              <a:rPr lang="tr-TR" sz="1900" i="1" dirty="0" err="1"/>
              <a:t>Am</a:t>
            </a:r>
            <a:r>
              <a:rPr lang="tr-TR" sz="1900" i="1" dirty="0"/>
              <a:t> J </a:t>
            </a:r>
            <a:r>
              <a:rPr lang="tr-TR" sz="1900" i="1" dirty="0" err="1"/>
              <a:t>Respir</a:t>
            </a:r>
            <a:r>
              <a:rPr lang="tr-TR" sz="1900" i="1" dirty="0"/>
              <a:t> </a:t>
            </a:r>
            <a:r>
              <a:rPr lang="tr-TR" sz="1900" i="1" dirty="0" err="1"/>
              <a:t>Crit</a:t>
            </a:r>
            <a:r>
              <a:rPr lang="tr-TR" sz="1900" i="1" dirty="0"/>
              <a:t> </a:t>
            </a:r>
            <a:r>
              <a:rPr lang="tr-TR" sz="1900" i="1" dirty="0" err="1"/>
              <a:t>Care</a:t>
            </a:r>
            <a:r>
              <a:rPr lang="tr-TR" sz="1900" i="1" dirty="0"/>
              <a:t> </a:t>
            </a:r>
            <a:r>
              <a:rPr lang="tr-TR" sz="1900" i="1" dirty="0" err="1"/>
              <a:t>Med</a:t>
            </a:r>
            <a:r>
              <a:rPr lang="tr-TR" sz="1900" i="1" dirty="0"/>
              <a:t> </a:t>
            </a:r>
            <a:r>
              <a:rPr lang="tr-TR" sz="1900" i="1" dirty="0" smtClean="0"/>
              <a:t>2003;167:835–840). </a:t>
            </a:r>
            <a:endParaRPr lang="tr-TR" sz="1900" i="1" dirty="0"/>
          </a:p>
        </p:txBody>
      </p:sp>
    </p:spTree>
    <p:extLst>
      <p:ext uri="{BB962C8B-B14F-4D97-AF65-F5344CB8AC3E}">
        <p14:creationId xmlns:p14="http://schemas.microsoft.com/office/powerpoint/2010/main" val="435723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At </a:t>
            </a:r>
            <a:r>
              <a:rPr lang="tr-TR" dirty="0" err="1" smtClean="0"/>
              <a:t>the</a:t>
            </a:r>
            <a:r>
              <a:rPr lang="tr-TR" dirty="0"/>
              <a:t> </a:t>
            </a:r>
            <a:r>
              <a:rPr lang="tr-TR" dirty="0" err="1" smtClean="0"/>
              <a:t>Martiniano</a:t>
            </a:r>
            <a:r>
              <a:rPr lang="tr-TR" dirty="0" smtClean="0"/>
              <a:t> </a:t>
            </a:r>
            <a:r>
              <a:rPr lang="tr-TR" dirty="0" err="1" smtClean="0"/>
              <a:t>and</a:t>
            </a:r>
            <a:r>
              <a:rPr lang="tr-TR" dirty="0" smtClean="0"/>
              <a:t> </a:t>
            </a:r>
            <a:r>
              <a:rPr lang="tr-TR" dirty="0" err="1" smtClean="0"/>
              <a:t>friends</a:t>
            </a:r>
            <a:r>
              <a:rPr lang="tr-TR" dirty="0" smtClean="0"/>
              <a:t>’ </a:t>
            </a:r>
            <a:r>
              <a:rPr lang="tr-TR" dirty="0" err="1" smtClean="0"/>
              <a:t>study</a:t>
            </a:r>
            <a:r>
              <a:rPr lang="tr-TR" dirty="0" smtClean="0"/>
              <a:t>, t</a:t>
            </a:r>
            <a:r>
              <a:rPr lang="en-US" dirty="0" smtClean="0"/>
              <a:t>he </a:t>
            </a:r>
            <a:r>
              <a:rPr lang="en-US" dirty="0"/>
              <a:t>majority of patients with CF with a first positive NTM culture did not require treatment, and one fourth of subjects cleared their sputum spontaneously. Among these subjects was a group of patients who persistently grew NTM from their sputum but did not progress to active NTM disease. Baseline FEV1 and rate of decline in the year before culturing NTM may help distinguish which patients progress to active NTM disease requiring </a:t>
            </a:r>
            <a:r>
              <a:rPr lang="en-US" dirty="0" smtClean="0"/>
              <a:t>treatment</a:t>
            </a:r>
            <a:r>
              <a:rPr lang="tr-TR" dirty="0" smtClean="0"/>
              <a:t>.</a:t>
            </a:r>
            <a:endParaRPr lang="tr-TR" dirty="0"/>
          </a:p>
          <a:p>
            <a:pPr marL="0" indent="0">
              <a:buNone/>
            </a:pPr>
            <a:r>
              <a:rPr lang="tr-TR" sz="1500" i="1" dirty="0" smtClean="0"/>
              <a:t>(</a:t>
            </a:r>
            <a:r>
              <a:rPr lang="tr-TR" sz="1500" i="1" dirty="0" err="1" smtClean="0"/>
              <a:t>Stacey</a:t>
            </a:r>
            <a:r>
              <a:rPr lang="tr-TR" sz="1500" i="1" dirty="0" smtClean="0"/>
              <a:t> </a:t>
            </a:r>
            <a:r>
              <a:rPr lang="tr-TR" sz="1500" i="1" dirty="0"/>
              <a:t>L. Martiniano1 , </a:t>
            </a:r>
            <a:r>
              <a:rPr lang="tr-TR" sz="1500" i="1" dirty="0" err="1"/>
              <a:t>Marci</a:t>
            </a:r>
            <a:r>
              <a:rPr lang="tr-TR" sz="1500" i="1" dirty="0"/>
              <a:t> K. Sontag2 , Charles L. Daley3 , </a:t>
            </a:r>
            <a:r>
              <a:rPr lang="tr-TR" sz="1500" i="1" dirty="0" err="1"/>
              <a:t>Jerry</a:t>
            </a:r>
            <a:r>
              <a:rPr lang="tr-TR" sz="1500" i="1" dirty="0"/>
              <a:t> A. Nick3 , </a:t>
            </a:r>
            <a:r>
              <a:rPr lang="tr-TR" sz="1500" i="1" dirty="0" err="1"/>
              <a:t>and</a:t>
            </a:r>
            <a:r>
              <a:rPr lang="tr-TR" sz="1500" i="1" dirty="0"/>
              <a:t> </a:t>
            </a:r>
            <a:r>
              <a:rPr lang="tr-TR" sz="1500" i="1" dirty="0" err="1"/>
              <a:t>Scott</a:t>
            </a:r>
            <a:r>
              <a:rPr lang="tr-TR" sz="1500" i="1" dirty="0"/>
              <a:t> D. </a:t>
            </a:r>
            <a:r>
              <a:rPr lang="tr-TR" sz="1500" i="1" dirty="0" err="1" smtClean="0"/>
              <a:t>Sagel</a:t>
            </a:r>
            <a:r>
              <a:rPr lang="tr-TR" sz="1500" i="1" dirty="0" smtClean="0"/>
              <a:t>. </a:t>
            </a:r>
            <a:r>
              <a:rPr lang="en-US" sz="1500" i="1" dirty="0"/>
              <a:t>Clinical Significance of a First Positive Nontuberculous Mycobacteria Culture in Cystic </a:t>
            </a:r>
            <a:r>
              <a:rPr lang="en-US" sz="1500" i="1" dirty="0" smtClean="0"/>
              <a:t>Fibrosis</a:t>
            </a:r>
            <a:r>
              <a:rPr lang="tr-TR" sz="1500" i="1" dirty="0" smtClean="0"/>
              <a:t>. </a:t>
            </a:r>
            <a:r>
              <a:rPr lang="tr-TR" sz="1500" i="1" dirty="0" err="1" smtClean="0"/>
              <a:t>Ann</a:t>
            </a:r>
            <a:r>
              <a:rPr lang="tr-TR" sz="1500" i="1" dirty="0" smtClean="0"/>
              <a:t> </a:t>
            </a:r>
            <a:r>
              <a:rPr lang="tr-TR" sz="1500" i="1" dirty="0" err="1" smtClean="0"/>
              <a:t>Am</a:t>
            </a:r>
            <a:r>
              <a:rPr lang="tr-TR" sz="1500" i="1" dirty="0" smtClean="0"/>
              <a:t> </a:t>
            </a:r>
            <a:r>
              <a:rPr lang="tr-TR" sz="1500" i="1" dirty="0" err="1" smtClean="0"/>
              <a:t>Thorac</a:t>
            </a:r>
            <a:r>
              <a:rPr lang="tr-TR" sz="1500" i="1" dirty="0" smtClean="0"/>
              <a:t> </a:t>
            </a:r>
            <a:r>
              <a:rPr lang="tr-TR" sz="1500" i="1" dirty="0" err="1" smtClean="0"/>
              <a:t>Soc</a:t>
            </a:r>
            <a:r>
              <a:rPr lang="en-US" sz="1500" i="1" dirty="0" smtClean="0"/>
              <a:t> 2014 </a:t>
            </a:r>
            <a:r>
              <a:rPr lang="en-US" sz="1500" i="1" dirty="0"/>
              <a:t>Jan;11(1):</a:t>
            </a:r>
            <a:r>
              <a:rPr lang="en-US" sz="1500" i="1" dirty="0" smtClean="0"/>
              <a:t>36-44</a:t>
            </a:r>
            <a:r>
              <a:rPr lang="tr-TR" sz="1500" i="1" dirty="0" smtClean="0"/>
              <a:t>).</a:t>
            </a:r>
            <a:endParaRPr lang="tr-TR" sz="1500" i="1" dirty="0"/>
          </a:p>
        </p:txBody>
      </p:sp>
    </p:spTree>
    <p:extLst>
      <p:ext uri="{BB962C8B-B14F-4D97-AF65-F5344CB8AC3E}">
        <p14:creationId xmlns:p14="http://schemas.microsoft.com/office/powerpoint/2010/main" val="2144532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ümit\Desktop\ats tbc.jpg"/>
          <p:cNvPicPr>
            <a:picLocks noChangeAspect="1" noChangeArrowheads="1"/>
          </p:cNvPicPr>
          <p:nvPr/>
        </p:nvPicPr>
        <p:blipFill>
          <a:blip r:embed="rId2"/>
          <a:srcRect/>
          <a:stretch>
            <a:fillRect/>
          </a:stretch>
        </p:blipFill>
        <p:spPr bwMode="auto">
          <a:xfrm>
            <a:off x="476211" y="642918"/>
            <a:ext cx="11049077" cy="48577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Case, F.B.</a:t>
            </a:r>
            <a:endParaRPr lang="tr-TR" b="1" dirty="0"/>
          </a:p>
        </p:txBody>
      </p:sp>
      <p:sp>
        <p:nvSpPr>
          <p:cNvPr id="3" name="İçerik Yer Tutucusu 2"/>
          <p:cNvSpPr>
            <a:spLocks noGrp="1"/>
          </p:cNvSpPr>
          <p:nvPr>
            <p:ph idx="1"/>
          </p:nvPr>
        </p:nvSpPr>
        <p:spPr/>
        <p:txBody>
          <a:bodyPr>
            <a:normAutofit/>
          </a:bodyPr>
          <a:lstStyle/>
          <a:p>
            <a:r>
              <a:rPr lang="tr-TR" dirty="0" smtClean="0"/>
              <a:t>17-years-old </a:t>
            </a:r>
            <a:r>
              <a:rPr lang="tr-TR" dirty="0" err="1" smtClean="0"/>
              <a:t>male</a:t>
            </a:r>
            <a:r>
              <a:rPr lang="tr-TR" dirty="0" smtClean="0"/>
              <a:t> </a:t>
            </a:r>
            <a:r>
              <a:rPr lang="tr-TR" dirty="0" err="1" smtClean="0"/>
              <a:t>patient</a:t>
            </a:r>
            <a:r>
              <a:rPr lang="tr-TR" dirty="0" smtClean="0"/>
              <a:t> </a:t>
            </a:r>
          </a:p>
          <a:p>
            <a:r>
              <a:rPr lang="tr-TR" dirty="0" smtClean="0"/>
              <a:t>PMH: CF (</a:t>
            </a:r>
            <a:r>
              <a:rPr lang="tr-TR" dirty="0" err="1" smtClean="0"/>
              <a:t>delTA</a:t>
            </a:r>
            <a:r>
              <a:rPr lang="tr-TR" dirty="0" smtClean="0"/>
              <a:t>/</a:t>
            </a:r>
            <a:r>
              <a:rPr lang="tr-TR" dirty="0" err="1" smtClean="0"/>
              <a:t>delTA</a:t>
            </a:r>
            <a:r>
              <a:rPr lang="tr-TR" dirty="0" smtClean="0"/>
              <a:t>) </a:t>
            </a:r>
            <a:r>
              <a:rPr lang="tr-TR" dirty="0" err="1" smtClean="0"/>
              <a:t>diagnosed</a:t>
            </a:r>
            <a:r>
              <a:rPr lang="tr-TR" dirty="0" smtClean="0"/>
              <a:t> at 2 </a:t>
            </a:r>
            <a:r>
              <a:rPr lang="tr-TR" dirty="0" err="1" smtClean="0"/>
              <a:t>months</a:t>
            </a:r>
            <a:r>
              <a:rPr lang="tr-TR" dirty="0" smtClean="0"/>
              <a:t>.</a:t>
            </a:r>
          </a:p>
          <a:p>
            <a:r>
              <a:rPr lang="en-US" dirty="0" smtClean="0"/>
              <a:t>He has chronic colonization with </a:t>
            </a:r>
            <a:r>
              <a:rPr lang="tr-TR" i="1" dirty="0" smtClean="0"/>
              <a:t>P</a:t>
            </a:r>
            <a:r>
              <a:rPr lang="en-US" i="1" dirty="0" err="1" smtClean="0"/>
              <a:t>seudomonas</a:t>
            </a:r>
            <a:r>
              <a:rPr lang="en-US" i="1" dirty="0" smtClean="0"/>
              <a:t> aeruginosa </a:t>
            </a:r>
            <a:r>
              <a:rPr lang="en-US" dirty="0" smtClean="0"/>
              <a:t>since 1</a:t>
            </a:r>
            <a:r>
              <a:rPr lang="tr-TR" dirty="0"/>
              <a:t>-</a:t>
            </a:r>
            <a:r>
              <a:rPr lang="en-US" dirty="0" smtClean="0"/>
              <a:t>years</a:t>
            </a:r>
            <a:r>
              <a:rPr lang="tr-TR" dirty="0" smtClean="0"/>
              <a:t>-</a:t>
            </a:r>
            <a:r>
              <a:rPr lang="en-US" dirty="0" smtClean="0"/>
              <a:t>old.</a:t>
            </a:r>
            <a:endParaRPr lang="tr-TR" dirty="0" smtClean="0"/>
          </a:p>
          <a:p>
            <a:r>
              <a:rPr lang="en-US" dirty="0" smtClean="0"/>
              <a:t>He hospitalized many times because of pulmonary exacerbations and </a:t>
            </a:r>
            <a:r>
              <a:rPr lang="en-US" i="1" dirty="0" smtClean="0"/>
              <a:t>Pseudomonas aeruginosa </a:t>
            </a:r>
            <a:r>
              <a:rPr lang="en-US" dirty="0" smtClean="0"/>
              <a:t>infections.</a:t>
            </a:r>
            <a:endParaRPr lang="tr-TR" dirty="0" smtClean="0"/>
          </a:p>
          <a:p>
            <a:pPr marL="0" indent="0">
              <a:buNone/>
            </a:pPr>
            <a:endParaRPr lang="tr-TR" dirty="0" smtClean="0"/>
          </a:p>
        </p:txBody>
      </p:sp>
    </p:spTree>
    <p:extLst>
      <p:ext uri="{BB962C8B-B14F-4D97-AF65-F5344CB8AC3E}">
        <p14:creationId xmlns:p14="http://schemas.microsoft.com/office/powerpoint/2010/main" val="182739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dirty="0"/>
              <a:t>Chronic pulmonary disease is the most </a:t>
            </a:r>
            <a:r>
              <a:rPr lang="en-US" dirty="0" smtClean="0"/>
              <a:t>common</a:t>
            </a:r>
            <a:r>
              <a:rPr lang="tr-TR" dirty="0" smtClean="0"/>
              <a:t> </a:t>
            </a:r>
            <a:r>
              <a:rPr lang="tr-TR" dirty="0" err="1" smtClean="0"/>
              <a:t>clinical</a:t>
            </a:r>
            <a:r>
              <a:rPr lang="tr-TR" dirty="0" smtClean="0"/>
              <a:t> </a:t>
            </a:r>
            <a:r>
              <a:rPr lang="tr-TR" dirty="0" err="1"/>
              <a:t>manifestation</a:t>
            </a:r>
            <a:r>
              <a:rPr lang="tr-TR" dirty="0"/>
              <a:t> of </a:t>
            </a:r>
            <a:r>
              <a:rPr lang="tr-TR" dirty="0" smtClean="0"/>
              <a:t>NTM.</a:t>
            </a:r>
          </a:p>
          <a:p>
            <a:r>
              <a:rPr lang="tr-TR" dirty="0" err="1"/>
              <a:t>most</a:t>
            </a:r>
            <a:r>
              <a:rPr lang="tr-TR" dirty="0"/>
              <a:t> </a:t>
            </a:r>
            <a:r>
              <a:rPr lang="tr-TR" dirty="0" err="1"/>
              <a:t>common</a:t>
            </a:r>
            <a:r>
              <a:rPr lang="tr-TR" dirty="0"/>
              <a:t> NTM </a:t>
            </a:r>
            <a:r>
              <a:rPr lang="tr-TR" dirty="0" err="1" smtClean="0"/>
              <a:t>pathogen</a:t>
            </a:r>
            <a:r>
              <a:rPr lang="tr-TR" dirty="0" smtClean="0"/>
              <a:t> &gt; </a:t>
            </a:r>
            <a:r>
              <a:rPr lang="tr-TR" dirty="0"/>
              <a:t>M. </a:t>
            </a:r>
            <a:r>
              <a:rPr lang="tr-TR" dirty="0" err="1"/>
              <a:t>avium</a:t>
            </a:r>
            <a:r>
              <a:rPr lang="tr-TR" dirty="0"/>
              <a:t> </a:t>
            </a:r>
            <a:r>
              <a:rPr lang="tr-TR" dirty="0" err="1"/>
              <a:t>complex</a:t>
            </a:r>
            <a:r>
              <a:rPr lang="tr-TR" dirty="0"/>
              <a:t> (MAC) </a:t>
            </a:r>
            <a:endParaRPr lang="tr-TR" dirty="0" smtClean="0"/>
          </a:p>
          <a:p>
            <a:r>
              <a:rPr lang="tr-TR" dirty="0" err="1" smtClean="0"/>
              <a:t>most</a:t>
            </a:r>
            <a:r>
              <a:rPr lang="tr-TR" dirty="0" smtClean="0"/>
              <a:t> </a:t>
            </a:r>
            <a:r>
              <a:rPr lang="tr-TR" dirty="0" err="1" smtClean="0"/>
              <a:t>common</a:t>
            </a:r>
            <a:r>
              <a:rPr lang="tr-TR" dirty="0" smtClean="0"/>
              <a:t> RGM </a:t>
            </a:r>
            <a:r>
              <a:rPr lang="tr-TR" dirty="0" err="1" smtClean="0"/>
              <a:t>pathogen</a:t>
            </a:r>
            <a:r>
              <a:rPr lang="tr-TR" dirty="0" smtClean="0"/>
              <a:t> &gt; M. </a:t>
            </a:r>
            <a:r>
              <a:rPr lang="tr-TR" dirty="0" err="1" smtClean="0"/>
              <a:t>abscessus</a:t>
            </a:r>
            <a:r>
              <a:rPr lang="tr-TR" dirty="0" smtClean="0"/>
              <a:t> </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en-US" dirty="0" smtClean="0"/>
              <a:t>Treatment of </a:t>
            </a:r>
            <a:r>
              <a:rPr lang="en-US" i="1" dirty="0" smtClean="0"/>
              <a:t>M. </a:t>
            </a:r>
            <a:r>
              <a:rPr lang="en-US" i="1" dirty="0" err="1" smtClean="0"/>
              <a:t>abscessus</a:t>
            </a:r>
            <a:r>
              <a:rPr lang="en-US" i="1" dirty="0" smtClean="0"/>
              <a:t> pulmonary disease</a:t>
            </a:r>
            <a:r>
              <a:rPr lang="tr-TR" i="1" dirty="0" smtClean="0"/>
              <a:t/>
            </a:r>
            <a:br>
              <a:rPr lang="tr-TR" i="1" dirty="0" smtClean="0"/>
            </a:br>
            <a:endParaRPr lang="tr-TR" dirty="0"/>
          </a:p>
        </p:txBody>
      </p:sp>
      <p:sp>
        <p:nvSpPr>
          <p:cNvPr id="3" name="2 İçerik Yer Tutucusu"/>
          <p:cNvSpPr>
            <a:spLocks noGrp="1"/>
          </p:cNvSpPr>
          <p:nvPr>
            <p:ph idx="1"/>
          </p:nvPr>
        </p:nvSpPr>
        <p:spPr/>
        <p:txBody>
          <a:bodyPr>
            <a:normAutofit/>
          </a:bodyPr>
          <a:lstStyle/>
          <a:p>
            <a:r>
              <a:rPr lang="en-US" i="1" dirty="0" smtClean="0"/>
              <a:t>There are</a:t>
            </a:r>
            <a:r>
              <a:rPr lang="tr-TR" i="1" dirty="0" smtClean="0"/>
              <a:t> </a:t>
            </a:r>
            <a:r>
              <a:rPr lang="en-US" dirty="0" smtClean="0"/>
              <a:t>no </a:t>
            </a:r>
            <a:r>
              <a:rPr lang="en-US" dirty="0"/>
              <a:t>drug regimens of proven or predictable efficacy </a:t>
            </a:r>
            <a:r>
              <a:rPr lang="en-US" dirty="0" smtClean="0"/>
              <a:t>for</a:t>
            </a:r>
            <a:r>
              <a:rPr lang="tr-TR" dirty="0" smtClean="0"/>
              <a:t> </a:t>
            </a:r>
            <a:r>
              <a:rPr lang="en-US" dirty="0" smtClean="0"/>
              <a:t>treatment </a:t>
            </a:r>
            <a:r>
              <a:rPr lang="en-US" dirty="0"/>
              <a:t>of </a:t>
            </a:r>
            <a:r>
              <a:rPr lang="en-US" i="1" dirty="0"/>
              <a:t>M. </a:t>
            </a:r>
            <a:r>
              <a:rPr lang="en-US" i="1" dirty="0" err="1"/>
              <a:t>abscessus</a:t>
            </a:r>
            <a:r>
              <a:rPr lang="en-US" i="1" dirty="0"/>
              <a:t> lung disease. </a:t>
            </a:r>
            <a:endParaRPr lang="tr-TR" i="1" dirty="0"/>
          </a:p>
          <a:p>
            <a:r>
              <a:rPr lang="en-US" i="1" dirty="0" smtClean="0"/>
              <a:t>Multidrug regimens</a:t>
            </a:r>
            <a:r>
              <a:rPr lang="tr-TR" i="1" dirty="0" smtClean="0"/>
              <a:t> </a:t>
            </a:r>
            <a:r>
              <a:rPr lang="en-US" dirty="0" smtClean="0"/>
              <a:t>that </a:t>
            </a:r>
            <a:r>
              <a:rPr lang="en-US" dirty="0"/>
              <a:t>include </a:t>
            </a:r>
            <a:r>
              <a:rPr lang="en-US" dirty="0" err="1"/>
              <a:t>clarithromycin</a:t>
            </a:r>
            <a:r>
              <a:rPr lang="en-US" dirty="0"/>
              <a:t> 1,000 mg/day may </a:t>
            </a:r>
            <a:r>
              <a:rPr lang="en-US" dirty="0" smtClean="0"/>
              <a:t>cause</a:t>
            </a:r>
            <a:r>
              <a:rPr lang="tr-TR" dirty="0" smtClean="0"/>
              <a:t> </a:t>
            </a:r>
            <a:r>
              <a:rPr lang="en-US" dirty="0" smtClean="0"/>
              <a:t>symptomatic </a:t>
            </a:r>
            <a:r>
              <a:rPr lang="en-US" dirty="0"/>
              <a:t>improvement and disease regression. </a:t>
            </a:r>
            <a:endParaRPr lang="tr-TR" dirty="0" smtClean="0"/>
          </a:p>
          <a:p>
            <a:r>
              <a:rPr lang="en-US" dirty="0" smtClean="0"/>
              <a:t>Surgical</a:t>
            </a:r>
            <a:r>
              <a:rPr lang="tr-TR" dirty="0" smtClean="0"/>
              <a:t> r</a:t>
            </a:r>
            <a:r>
              <a:rPr lang="en-US" dirty="0" err="1" smtClean="0"/>
              <a:t>esection</a:t>
            </a:r>
            <a:r>
              <a:rPr lang="en-US" dirty="0" smtClean="0"/>
              <a:t> </a:t>
            </a:r>
            <a:r>
              <a:rPr lang="en-US" dirty="0"/>
              <a:t>of localized disease combined with </a:t>
            </a:r>
            <a:r>
              <a:rPr lang="en-US" dirty="0" smtClean="0"/>
              <a:t>multidrug</a:t>
            </a:r>
            <a:r>
              <a:rPr lang="tr-TR" dirty="0" smtClean="0"/>
              <a:t> </a:t>
            </a:r>
            <a:r>
              <a:rPr lang="en-US" dirty="0" err="1" smtClean="0"/>
              <a:t>clarithromycin</a:t>
            </a:r>
            <a:r>
              <a:rPr lang="en-US" dirty="0" smtClean="0"/>
              <a:t>-based </a:t>
            </a:r>
            <a:r>
              <a:rPr lang="en-US" dirty="0"/>
              <a:t>therapy offers the best chance </a:t>
            </a:r>
            <a:r>
              <a:rPr lang="en-US" dirty="0" smtClean="0"/>
              <a:t>for</a:t>
            </a:r>
            <a:r>
              <a:rPr lang="tr-TR" dirty="0" smtClean="0"/>
              <a:t> </a:t>
            </a:r>
            <a:r>
              <a:rPr lang="tr-TR" dirty="0" err="1" smtClean="0"/>
              <a:t>cure</a:t>
            </a:r>
            <a:r>
              <a:rPr lang="tr-TR" dirty="0" smtClean="0"/>
              <a:t> </a:t>
            </a:r>
            <a:r>
              <a:rPr lang="tr-TR" dirty="0"/>
              <a:t>of </a:t>
            </a:r>
            <a:r>
              <a:rPr lang="tr-TR" dirty="0" err="1"/>
              <a:t>this</a:t>
            </a:r>
            <a:r>
              <a:rPr lang="tr-TR" dirty="0"/>
              <a:t> </a:t>
            </a:r>
            <a:r>
              <a:rPr lang="tr-TR" dirty="0" err="1"/>
              <a:t>disease</a:t>
            </a:r>
            <a:r>
              <a:rPr lang="tr-TR"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dirty="0"/>
              <a:t>The chest radiograph from patients with </a:t>
            </a:r>
            <a:r>
              <a:rPr lang="en-US" i="1" dirty="0"/>
              <a:t>M. </a:t>
            </a:r>
            <a:r>
              <a:rPr lang="en-US" i="1" dirty="0" err="1"/>
              <a:t>abscessus</a:t>
            </a:r>
            <a:r>
              <a:rPr lang="en-US" i="1" dirty="0"/>
              <a:t> </a:t>
            </a:r>
            <a:r>
              <a:rPr lang="en-US" i="1" dirty="0" smtClean="0"/>
              <a:t>lung</a:t>
            </a:r>
            <a:r>
              <a:rPr lang="tr-TR" i="1" dirty="0" smtClean="0"/>
              <a:t> </a:t>
            </a:r>
            <a:r>
              <a:rPr lang="en-US" dirty="0" smtClean="0"/>
              <a:t>disease </a:t>
            </a:r>
            <a:r>
              <a:rPr lang="en-US" dirty="0"/>
              <a:t>usually shows </a:t>
            </a:r>
            <a:r>
              <a:rPr lang="en-US" dirty="0" err="1"/>
              <a:t>multilobar</a:t>
            </a:r>
            <a:r>
              <a:rPr lang="en-US" dirty="0"/>
              <a:t>, patchy, </a:t>
            </a:r>
            <a:r>
              <a:rPr lang="en-US" dirty="0" err="1"/>
              <a:t>reticulonodular</a:t>
            </a:r>
            <a:r>
              <a:rPr lang="en-US" dirty="0"/>
              <a:t>, </a:t>
            </a:r>
            <a:r>
              <a:rPr lang="en-US" dirty="0" smtClean="0"/>
              <a:t>or</a:t>
            </a:r>
            <a:r>
              <a:rPr lang="tr-TR" dirty="0" smtClean="0"/>
              <a:t> </a:t>
            </a:r>
            <a:r>
              <a:rPr lang="en-US" dirty="0" smtClean="0"/>
              <a:t>mixed </a:t>
            </a:r>
            <a:r>
              <a:rPr lang="en-US" dirty="0"/>
              <a:t>interstitial–alveolar opacities with an upper lobe </a:t>
            </a:r>
            <a:r>
              <a:rPr lang="en-US" dirty="0" smtClean="0"/>
              <a:t>predominance</a:t>
            </a:r>
            <a:r>
              <a:rPr lang="tr-TR" dirty="0" smtClean="0"/>
              <a:t>.</a:t>
            </a:r>
            <a:endParaRPr lang="en-US" dirty="0"/>
          </a:p>
          <a:p>
            <a:r>
              <a:rPr lang="en-US" i="1" dirty="0" err="1" smtClean="0"/>
              <a:t>Cavitation</a:t>
            </a:r>
            <a:r>
              <a:rPr lang="en-US" i="1" dirty="0" smtClean="0"/>
              <a:t> </a:t>
            </a:r>
            <a:r>
              <a:rPr lang="en-US" i="1" dirty="0"/>
              <a:t>occurs in </a:t>
            </a:r>
            <a:r>
              <a:rPr lang="en-US" i="1" dirty="0" smtClean="0"/>
              <a:t>only</a:t>
            </a:r>
            <a:r>
              <a:rPr lang="tr-TR" i="1" dirty="0" smtClean="0"/>
              <a:t> </a:t>
            </a:r>
            <a:r>
              <a:rPr lang="en-US" dirty="0" smtClean="0"/>
              <a:t>approximately </a:t>
            </a:r>
            <a:r>
              <a:rPr lang="en-US" dirty="0"/>
              <a:t>15% of </a:t>
            </a:r>
            <a:r>
              <a:rPr lang="en-US" dirty="0" smtClean="0"/>
              <a:t>cases. </a:t>
            </a:r>
            <a:endParaRPr lang="tr-TR" dirty="0" smtClean="0"/>
          </a:p>
          <a:p>
            <a:r>
              <a:rPr lang="en-US" dirty="0" smtClean="0"/>
              <a:t>HRCT </a:t>
            </a:r>
            <a:r>
              <a:rPr lang="en-US" dirty="0"/>
              <a:t>of the lung </a:t>
            </a:r>
            <a:r>
              <a:rPr lang="en-US" dirty="0" smtClean="0"/>
              <a:t>frequently</a:t>
            </a:r>
            <a:r>
              <a:rPr lang="tr-TR" dirty="0" smtClean="0"/>
              <a:t> </a:t>
            </a:r>
            <a:r>
              <a:rPr lang="en-US" dirty="0" smtClean="0"/>
              <a:t>shows </a:t>
            </a:r>
            <a:r>
              <a:rPr lang="en-US" dirty="0"/>
              <a:t>associated cylindrical </a:t>
            </a:r>
            <a:r>
              <a:rPr lang="en-US" dirty="0" err="1"/>
              <a:t>bronchiectasis</a:t>
            </a:r>
            <a:r>
              <a:rPr lang="en-US" dirty="0"/>
              <a:t> and multiple </a:t>
            </a:r>
            <a:r>
              <a:rPr lang="en-US" dirty="0" smtClean="0"/>
              <a:t>small</a:t>
            </a:r>
            <a:r>
              <a:rPr lang="tr-TR" dirty="0" smtClean="0"/>
              <a:t> </a:t>
            </a:r>
            <a:r>
              <a:rPr lang="en-US" dirty="0" smtClean="0"/>
              <a:t>( </a:t>
            </a:r>
            <a:r>
              <a:rPr lang="en-US" dirty="0"/>
              <a:t>5 mm) </a:t>
            </a:r>
            <a:r>
              <a:rPr lang="en-US" dirty="0" smtClean="0"/>
              <a:t>nodules</a:t>
            </a:r>
            <a:r>
              <a:rPr lang="tr-TR" dirty="0" smtClean="0"/>
              <a:t>.</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en-US" i="1" dirty="0"/>
              <a:t>M. </a:t>
            </a:r>
            <a:r>
              <a:rPr lang="en-US" i="1" dirty="0" err="1"/>
              <a:t>abscessus</a:t>
            </a:r>
            <a:r>
              <a:rPr lang="en-US" i="1" dirty="0"/>
              <a:t> isolates are uniformly resistant </a:t>
            </a:r>
            <a:r>
              <a:rPr lang="en-US" i="1" dirty="0" smtClean="0"/>
              <a:t>to</a:t>
            </a:r>
            <a:r>
              <a:rPr lang="tr-TR" i="1" dirty="0" smtClean="0"/>
              <a:t>  </a:t>
            </a:r>
            <a:r>
              <a:rPr lang="en-US" dirty="0" smtClean="0"/>
              <a:t>the </a:t>
            </a:r>
            <a:r>
              <a:rPr lang="en-US" dirty="0"/>
              <a:t>standard </a:t>
            </a:r>
            <a:r>
              <a:rPr lang="en-US" dirty="0" err="1"/>
              <a:t>antituberculous</a:t>
            </a:r>
            <a:r>
              <a:rPr lang="en-US" dirty="0"/>
              <a:t> </a:t>
            </a:r>
            <a:r>
              <a:rPr lang="en-US" dirty="0" smtClean="0"/>
              <a:t>agent</a:t>
            </a:r>
            <a:r>
              <a:rPr lang="tr-TR" dirty="0" smtClean="0"/>
              <a:t>s.</a:t>
            </a:r>
          </a:p>
          <a:p>
            <a:r>
              <a:rPr lang="tr-TR" dirty="0" smtClean="0"/>
              <a:t>No </a:t>
            </a:r>
            <a:r>
              <a:rPr lang="tr-TR" dirty="0" err="1"/>
              <a:t>antibiotic</a:t>
            </a:r>
            <a:r>
              <a:rPr lang="tr-TR" dirty="0"/>
              <a:t> </a:t>
            </a:r>
            <a:r>
              <a:rPr lang="tr-TR" dirty="0" err="1"/>
              <a:t>regimens</a:t>
            </a:r>
            <a:r>
              <a:rPr lang="tr-TR" dirty="0"/>
              <a:t> </a:t>
            </a:r>
            <a:r>
              <a:rPr lang="tr-TR" dirty="0" err="1"/>
              <a:t>based</a:t>
            </a:r>
            <a:r>
              <a:rPr lang="tr-TR" dirty="0"/>
              <a:t> on </a:t>
            </a:r>
            <a:r>
              <a:rPr lang="tr-TR" i="1" dirty="0"/>
              <a:t>in </a:t>
            </a:r>
            <a:r>
              <a:rPr lang="tr-TR" i="1" dirty="0" err="1"/>
              <a:t>vitro</a:t>
            </a:r>
            <a:r>
              <a:rPr lang="tr-TR" i="1" dirty="0"/>
              <a:t> </a:t>
            </a:r>
            <a:r>
              <a:rPr lang="tr-TR" i="1" dirty="0" err="1" smtClean="0"/>
              <a:t>susceptibilities</a:t>
            </a:r>
            <a:r>
              <a:rPr lang="tr-TR" i="1" dirty="0" smtClean="0"/>
              <a:t> </a:t>
            </a:r>
            <a:r>
              <a:rPr lang="en-US" dirty="0" smtClean="0"/>
              <a:t>has </a:t>
            </a:r>
            <a:r>
              <a:rPr lang="en-US" dirty="0"/>
              <a:t>been shown to produce long-term sputum </a:t>
            </a:r>
            <a:r>
              <a:rPr lang="en-US" dirty="0" smtClean="0"/>
              <a:t>conversion</a:t>
            </a:r>
            <a:r>
              <a:rPr lang="tr-TR" dirty="0" smtClean="0"/>
              <a:t> </a:t>
            </a:r>
            <a:r>
              <a:rPr lang="en-US" dirty="0" smtClean="0"/>
              <a:t>for </a:t>
            </a:r>
            <a:r>
              <a:rPr lang="en-US" dirty="0"/>
              <a:t>patients with </a:t>
            </a:r>
            <a:r>
              <a:rPr lang="en-US" i="1" dirty="0"/>
              <a:t>M. </a:t>
            </a:r>
            <a:r>
              <a:rPr lang="en-US" i="1" dirty="0" err="1"/>
              <a:t>abscessus</a:t>
            </a:r>
            <a:r>
              <a:rPr lang="en-US" i="1" dirty="0"/>
              <a:t> lung disease. </a:t>
            </a:r>
            <a:endParaRPr lang="tr-TR" i="1" dirty="0" smtClean="0"/>
          </a:p>
          <a:p>
            <a:r>
              <a:rPr lang="en-US" i="1" dirty="0" smtClean="0"/>
              <a:t>The </a:t>
            </a:r>
            <a:r>
              <a:rPr lang="en-US" i="1" dirty="0"/>
              <a:t>goal of 12 </a:t>
            </a:r>
            <a:r>
              <a:rPr lang="en-US" i="1" dirty="0" smtClean="0"/>
              <a:t>months</a:t>
            </a:r>
            <a:r>
              <a:rPr lang="tr-TR" i="1" dirty="0" smtClean="0"/>
              <a:t> </a:t>
            </a:r>
            <a:r>
              <a:rPr lang="en-US" dirty="0" smtClean="0"/>
              <a:t>of </a:t>
            </a:r>
            <a:r>
              <a:rPr lang="en-US" dirty="0"/>
              <a:t>negative sputum cultures while on therapy may be </a:t>
            </a:r>
            <a:r>
              <a:rPr lang="en-US" dirty="0" smtClean="0"/>
              <a:t>reasonable,</a:t>
            </a:r>
            <a:r>
              <a:rPr lang="tr-TR" dirty="0" smtClean="0"/>
              <a:t> </a:t>
            </a:r>
            <a:r>
              <a:rPr lang="en-US" dirty="0" smtClean="0"/>
              <a:t>but </a:t>
            </a:r>
            <a:r>
              <a:rPr lang="en-US" dirty="0"/>
              <a:t>there is no medication strategy to reliably achieve this goal.</a:t>
            </a:r>
          </a:p>
          <a:p>
            <a:r>
              <a:rPr lang="en-US" dirty="0"/>
              <a:t>Alternative goals of therapy, such as symptomatic </a:t>
            </a:r>
            <a:r>
              <a:rPr lang="en-US" dirty="0" smtClean="0"/>
              <a:t>improvement,</a:t>
            </a:r>
            <a:r>
              <a:rPr lang="tr-TR" dirty="0" smtClean="0"/>
              <a:t> </a:t>
            </a:r>
            <a:r>
              <a:rPr lang="en-US" dirty="0" smtClean="0"/>
              <a:t>radiographic </a:t>
            </a:r>
            <a:r>
              <a:rPr lang="en-US" dirty="0"/>
              <a:t>regression of infiltrates, or improvement in </a:t>
            </a:r>
            <a:r>
              <a:rPr lang="en-US" dirty="0" smtClean="0"/>
              <a:t>sputum</a:t>
            </a:r>
            <a:r>
              <a:rPr lang="tr-TR" dirty="0" smtClean="0"/>
              <a:t> </a:t>
            </a:r>
            <a:r>
              <a:rPr lang="en-US" dirty="0" smtClean="0"/>
              <a:t>culture </a:t>
            </a:r>
            <a:r>
              <a:rPr lang="en-US" dirty="0"/>
              <a:t>positivity, short of conversion to negative culture, </a:t>
            </a:r>
            <a:r>
              <a:rPr lang="en-US" dirty="0" smtClean="0"/>
              <a:t>are</a:t>
            </a:r>
            <a:r>
              <a:rPr lang="tr-TR" dirty="0" smtClean="0"/>
              <a:t> </a:t>
            </a:r>
            <a:r>
              <a:rPr lang="en-US" dirty="0" smtClean="0"/>
              <a:t>more realistic</a:t>
            </a:r>
            <a:r>
              <a:rPr lang="tr-TR" dirty="0" smtClean="0"/>
              <a:t> </a:t>
            </a:r>
            <a:r>
              <a:rPr lang="en-US" dirty="0" smtClean="0"/>
              <a:t>for </a:t>
            </a:r>
            <a:r>
              <a:rPr lang="en-US" i="1" dirty="0"/>
              <a:t>M. </a:t>
            </a:r>
            <a:r>
              <a:rPr lang="en-US" i="1" dirty="0" err="1"/>
              <a:t>abscessus</a:t>
            </a:r>
            <a:r>
              <a:rPr lang="en-US" i="1" dirty="0"/>
              <a:t> lung disease. </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i="1" dirty="0" smtClean="0"/>
              <a:t>Combination therapy with </a:t>
            </a:r>
            <a:r>
              <a:rPr lang="en-US" i="1" dirty="0" err="1" smtClean="0"/>
              <a:t>amikacin</a:t>
            </a:r>
            <a:r>
              <a:rPr lang="en-US" i="1" dirty="0" smtClean="0"/>
              <a:t> plus </a:t>
            </a:r>
            <a:r>
              <a:rPr lang="en-US" i="1" dirty="0" err="1" smtClean="0"/>
              <a:t>cefoxitin</a:t>
            </a:r>
            <a:r>
              <a:rPr lang="en-US" i="1" dirty="0" smtClean="0"/>
              <a:t> or </a:t>
            </a:r>
            <a:r>
              <a:rPr lang="en-US" i="1" dirty="0" err="1" smtClean="0"/>
              <a:t>imipenem</a:t>
            </a:r>
            <a:r>
              <a:rPr lang="en-US" i="1" dirty="0" smtClean="0"/>
              <a:t> for 2</a:t>
            </a:r>
            <a:r>
              <a:rPr lang="tr-TR" i="1" dirty="0" smtClean="0"/>
              <a:t> </a:t>
            </a:r>
            <a:r>
              <a:rPr lang="en-US" dirty="0" smtClean="0"/>
              <a:t>to 4 months usually produces clinical and microbiologic improvement,</a:t>
            </a:r>
            <a:r>
              <a:rPr lang="tr-TR" dirty="0" smtClean="0"/>
              <a:t> </a:t>
            </a:r>
            <a:r>
              <a:rPr lang="en-US" dirty="0" smtClean="0"/>
              <a:t>but cost and morbidity are significant impediments to a</a:t>
            </a:r>
            <a:r>
              <a:rPr lang="tr-TR" dirty="0" smtClean="0"/>
              <a:t> </a:t>
            </a:r>
            <a:r>
              <a:rPr lang="en-US" dirty="0" smtClean="0"/>
              <a:t>curative course of therapy. </a:t>
            </a:r>
            <a:endParaRPr lang="tr-TR" dirty="0" smtClean="0"/>
          </a:p>
          <a:p>
            <a:r>
              <a:rPr lang="en-US" dirty="0" smtClean="0"/>
              <a:t>Suppressive therapy, including periodic</a:t>
            </a:r>
            <a:r>
              <a:rPr lang="tr-TR" dirty="0" smtClean="0"/>
              <a:t> </a:t>
            </a:r>
            <a:r>
              <a:rPr lang="en-US" dirty="0" err="1" smtClean="0"/>
              <a:t>parenteral</a:t>
            </a:r>
            <a:r>
              <a:rPr lang="en-US" dirty="0" smtClean="0"/>
              <a:t> antibiotic or oral </a:t>
            </a:r>
            <a:r>
              <a:rPr lang="en-US" dirty="0" err="1" smtClean="0"/>
              <a:t>macrolide</a:t>
            </a:r>
            <a:r>
              <a:rPr lang="en-US" dirty="0" smtClean="0"/>
              <a:t> therapy, may be all that</a:t>
            </a:r>
            <a:r>
              <a:rPr lang="tr-TR" dirty="0" smtClean="0"/>
              <a:t> </a:t>
            </a:r>
            <a:r>
              <a:rPr lang="en-US" dirty="0" smtClean="0"/>
              <a:t>can be realistically administered to control the symptoms and</a:t>
            </a:r>
            <a:r>
              <a:rPr lang="tr-TR" dirty="0" smtClean="0"/>
              <a:t> </a:t>
            </a:r>
            <a:r>
              <a:rPr lang="en-US" dirty="0" smtClean="0"/>
              <a:t>progression of </a:t>
            </a:r>
            <a:r>
              <a:rPr lang="en-US" i="1" dirty="0" smtClean="0"/>
              <a:t>M. </a:t>
            </a:r>
            <a:r>
              <a:rPr lang="en-US" i="1" dirty="0" err="1" smtClean="0"/>
              <a:t>abscessus</a:t>
            </a:r>
            <a:r>
              <a:rPr lang="en-US" i="1" dirty="0" smtClean="0"/>
              <a:t> lung disease. </a:t>
            </a:r>
            <a:endParaRPr lang="tr-TR" i="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dirty="0"/>
              <a:t>Initial therapy should be followed by an oral </a:t>
            </a:r>
            <a:r>
              <a:rPr lang="en-US" dirty="0" err="1"/>
              <a:t>macrolide</a:t>
            </a:r>
            <a:r>
              <a:rPr lang="en-US" dirty="0"/>
              <a:t> (</a:t>
            </a:r>
            <a:r>
              <a:rPr lang="en-US" dirty="0" err="1"/>
              <a:t>clarithromycin</a:t>
            </a:r>
            <a:r>
              <a:rPr lang="en-US" dirty="0"/>
              <a:t> or </a:t>
            </a:r>
            <a:r>
              <a:rPr lang="en-US" dirty="0" err="1"/>
              <a:t>azithromycin</a:t>
            </a:r>
            <a:r>
              <a:rPr lang="en-US" dirty="0"/>
              <a:t>) plus at least one other agent to which the organism is susceptible to complete a 6 to 12 month </a:t>
            </a:r>
            <a:r>
              <a:rPr lang="en-US" dirty="0" smtClean="0"/>
              <a:t>course</a:t>
            </a:r>
            <a:r>
              <a:rPr lang="tr-TR" dirty="0" smtClean="0"/>
              <a:t>.</a:t>
            </a:r>
          </a:p>
          <a:p>
            <a:r>
              <a:rPr lang="tr-TR" dirty="0" err="1"/>
              <a:t>Duration</a:t>
            </a:r>
            <a:r>
              <a:rPr lang="tr-TR" dirty="0"/>
              <a:t> of </a:t>
            </a:r>
            <a:r>
              <a:rPr lang="tr-TR" dirty="0" err="1" smtClean="0"/>
              <a:t>therapy</a:t>
            </a:r>
            <a:r>
              <a:rPr lang="tr-TR" dirty="0" smtClean="0"/>
              <a:t>: f</a:t>
            </a:r>
            <a:r>
              <a:rPr lang="en-US" dirty="0" smtClean="0"/>
              <a:t>or </a:t>
            </a:r>
            <a:r>
              <a:rPr lang="en-US" dirty="0"/>
              <a:t>patients with pulmonary disease, the duration should include at least twelve months of therapy once sputum cultures become negative.</a:t>
            </a:r>
            <a:endParaRPr lang="tr-TR" dirty="0"/>
          </a:p>
          <a:p>
            <a:pPr algn="r">
              <a:buNone/>
            </a:pPr>
            <a:endParaRPr lang="tr-TR" sz="1500" dirty="0" smtClean="0"/>
          </a:p>
          <a:p>
            <a:pPr algn="r">
              <a:buNone/>
            </a:pPr>
            <a:endParaRPr lang="tr-TR" sz="1500" dirty="0"/>
          </a:p>
          <a:p>
            <a:pPr algn="r">
              <a:buNone/>
            </a:pPr>
            <a:endParaRPr lang="tr-TR" sz="1500" dirty="0" smtClean="0"/>
          </a:p>
          <a:p>
            <a:pPr algn="r">
              <a:buNone/>
            </a:pPr>
            <a:r>
              <a:rPr lang="en-US" sz="1500" dirty="0" smtClean="0"/>
              <a:t>Griffith DE, Wallace RJ Jr. Rapidly growing </a:t>
            </a:r>
            <a:r>
              <a:rPr lang="en-US" sz="1500" dirty="0" err="1" smtClean="0"/>
              <a:t>mycobacterial</a:t>
            </a:r>
            <a:r>
              <a:rPr lang="en-US" sz="1500" dirty="0" smtClean="0"/>
              <a:t> infections in HIV-negative patients. </a:t>
            </a:r>
            <a:r>
              <a:rPr lang="en-US" sz="1500" dirty="0" err="1" smtClean="0"/>
              <a:t>Uptodate</a:t>
            </a:r>
            <a:r>
              <a:rPr lang="en-US" sz="1500" dirty="0" smtClean="0"/>
              <a:t> 2011</a:t>
            </a:r>
            <a:endParaRPr lang="tr-TR" sz="15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900967"/>
          </a:xfrm>
        </p:spPr>
        <p:txBody>
          <a:bodyPr/>
          <a:lstStyle/>
          <a:p>
            <a:r>
              <a:rPr lang="tr-TR" b="1" i="1" dirty="0" err="1" smtClean="0"/>
              <a:t>Thank</a:t>
            </a:r>
            <a:r>
              <a:rPr lang="tr-TR" b="1" i="1" dirty="0" smtClean="0"/>
              <a:t> </a:t>
            </a:r>
            <a:r>
              <a:rPr lang="tr-TR" b="1" i="1" dirty="0" err="1" smtClean="0"/>
              <a:t>you</a:t>
            </a:r>
            <a:r>
              <a:rPr lang="tr-TR" b="1" i="1" dirty="0" smtClean="0"/>
              <a:t>..</a:t>
            </a:r>
            <a:endParaRPr lang="tr-TR" b="1" i="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1" y="1148862"/>
            <a:ext cx="6564922" cy="5181600"/>
          </a:xfrm>
        </p:spPr>
      </p:pic>
    </p:spTree>
    <p:extLst>
      <p:ext uri="{BB962C8B-B14F-4D97-AF65-F5344CB8AC3E}">
        <p14:creationId xmlns:p14="http://schemas.microsoft.com/office/powerpoint/2010/main" val="2376191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At age of 4, unilateral pleural effusion was detected and he hospitalized</a:t>
            </a:r>
            <a:r>
              <a:rPr lang="tr-TR" dirty="0" smtClean="0"/>
              <a:t>, </a:t>
            </a:r>
            <a:r>
              <a:rPr lang="en-US" dirty="0" smtClean="0"/>
              <a:t>at this time s</a:t>
            </a:r>
            <a:r>
              <a:rPr lang="tr-TR" dirty="0" smtClean="0"/>
              <a:t>putum</a:t>
            </a:r>
            <a:r>
              <a:rPr lang="en-US" dirty="0" smtClean="0"/>
              <a:t> and pleural fluid tuberculosis cultures were negative, PPD was 17 mm (BCG vaccine</a:t>
            </a:r>
            <a:r>
              <a:rPr lang="tr-TR" dirty="0" err="1" smtClean="0"/>
              <a:t>ted</a:t>
            </a:r>
            <a:r>
              <a:rPr lang="en-US" dirty="0" smtClean="0"/>
              <a:t>). There was no history of tuberculosis.</a:t>
            </a:r>
            <a:endParaRPr lang="tr-TR" dirty="0" smtClean="0"/>
          </a:p>
          <a:p>
            <a:r>
              <a:rPr lang="tr-TR" dirty="0" err="1" smtClean="0"/>
              <a:t>Sputum</a:t>
            </a:r>
            <a:r>
              <a:rPr lang="tr-TR" dirty="0" smtClean="0"/>
              <a:t> </a:t>
            </a:r>
            <a:r>
              <a:rPr lang="tr-TR" dirty="0" err="1" smtClean="0"/>
              <a:t>culture</a:t>
            </a:r>
            <a:r>
              <a:rPr lang="tr-TR" dirty="0" smtClean="0"/>
              <a:t>: </a:t>
            </a:r>
            <a:r>
              <a:rPr lang="tr-TR" i="1" dirty="0" err="1" smtClean="0"/>
              <a:t>Pseudomonas</a:t>
            </a:r>
            <a:r>
              <a:rPr lang="tr-TR" i="1" dirty="0" smtClean="0"/>
              <a:t> </a:t>
            </a:r>
            <a:r>
              <a:rPr lang="tr-TR" i="1" dirty="0" err="1" smtClean="0"/>
              <a:t>aeruginosa</a:t>
            </a:r>
            <a:endParaRPr lang="tr-TR" i="1" dirty="0" smtClean="0"/>
          </a:p>
          <a:p>
            <a:r>
              <a:rPr lang="tr-TR" dirty="0" err="1" smtClean="0"/>
              <a:t>Thoracic</a:t>
            </a:r>
            <a:r>
              <a:rPr lang="tr-TR" dirty="0" smtClean="0"/>
              <a:t> CT: </a:t>
            </a:r>
            <a:r>
              <a:rPr lang="tr-TR" dirty="0" err="1" smtClean="0"/>
              <a:t>Mediastinal</a:t>
            </a:r>
            <a:r>
              <a:rPr lang="tr-TR" dirty="0" smtClean="0"/>
              <a:t> </a:t>
            </a:r>
            <a:r>
              <a:rPr lang="tr-TR" dirty="0" err="1" smtClean="0"/>
              <a:t>lymph</a:t>
            </a:r>
            <a:r>
              <a:rPr lang="tr-TR" dirty="0" smtClean="0"/>
              <a:t> </a:t>
            </a:r>
            <a:r>
              <a:rPr lang="tr-TR" dirty="0" err="1" smtClean="0"/>
              <a:t>nodes</a:t>
            </a:r>
            <a:r>
              <a:rPr lang="tr-TR" dirty="0" smtClean="0"/>
              <a:t> (</a:t>
            </a:r>
            <a:r>
              <a:rPr lang="tr-TR" dirty="0" err="1" smtClean="0"/>
              <a:t>max</a:t>
            </a:r>
            <a:r>
              <a:rPr lang="tr-TR" dirty="0" smtClean="0"/>
              <a:t>. </a:t>
            </a:r>
            <a:r>
              <a:rPr lang="tr-TR" dirty="0" err="1" smtClean="0"/>
              <a:t>diameter</a:t>
            </a:r>
            <a:r>
              <a:rPr lang="tr-TR" dirty="0" smtClean="0"/>
              <a:t> 9 mm), </a:t>
            </a:r>
            <a:r>
              <a:rPr lang="tr-TR" dirty="0" err="1" smtClean="0"/>
              <a:t>consolidation</a:t>
            </a:r>
            <a:r>
              <a:rPr lang="tr-TR" dirty="0" smtClean="0"/>
              <a:t> at </a:t>
            </a:r>
            <a:r>
              <a:rPr lang="tr-TR" dirty="0" err="1" smtClean="0"/>
              <a:t>right</a:t>
            </a:r>
            <a:r>
              <a:rPr lang="tr-TR" dirty="0" smtClean="0"/>
              <a:t> </a:t>
            </a:r>
            <a:r>
              <a:rPr lang="tr-TR" dirty="0" err="1" smtClean="0"/>
              <a:t>lung</a:t>
            </a:r>
            <a:r>
              <a:rPr lang="tr-TR" dirty="0" smtClean="0"/>
              <a:t> </a:t>
            </a:r>
            <a:r>
              <a:rPr lang="tr-TR" dirty="0" err="1" smtClean="0"/>
              <a:t>middle</a:t>
            </a:r>
            <a:r>
              <a:rPr lang="tr-TR" dirty="0" smtClean="0"/>
              <a:t> </a:t>
            </a:r>
            <a:r>
              <a:rPr lang="tr-TR" dirty="0" err="1" smtClean="0"/>
              <a:t>lobe</a:t>
            </a:r>
            <a:r>
              <a:rPr lang="tr-TR" dirty="0" smtClean="0"/>
              <a:t> </a:t>
            </a:r>
            <a:r>
              <a:rPr lang="tr-TR" dirty="0" err="1" smtClean="0"/>
              <a:t>and</a:t>
            </a:r>
            <a:r>
              <a:rPr lang="tr-TR" dirty="0" smtClean="0"/>
              <a:t> </a:t>
            </a:r>
            <a:r>
              <a:rPr lang="tr-TR" dirty="0" err="1" smtClean="0"/>
              <a:t>left</a:t>
            </a:r>
            <a:r>
              <a:rPr lang="tr-TR" dirty="0" smtClean="0"/>
              <a:t> </a:t>
            </a:r>
            <a:r>
              <a:rPr lang="tr-TR" dirty="0" err="1" smtClean="0"/>
              <a:t>lung</a:t>
            </a:r>
            <a:r>
              <a:rPr lang="tr-TR" dirty="0" smtClean="0"/>
              <a:t> </a:t>
            </a:r>
            <a:r>
              <a:rPr lang="tr-TR" dirty="0" err="1" smtClean="0"/>
              <a:t>lower</a:t>
            </a:r>
            <a:r>
              <a:rPr lang="tr-TR" dirty="0" smtClean="0"/>
              <a:t> </a:t>
            </a:r>
            <a:r>
              <a:rPr lang="tr-TR" dirty="0" err="1" smtClean="0"/>
              <a:t>lobe</a:t>
            </a:r>
            <a:r>
              <a:rPr lang="tr-TR" dirty="0" smtClean="0"/>
              <a:t>, </a:t>
            </a:r>
            <a:r>
              <a:rPr lang="tr-TR" dirty="0" err="1" smtClean="0"/>
              <a:t>bronchiectasis</a:t>
            </a:r>
            <a:r>
              <a:rPr lang="tr-TR" dirty="0" smtClean="0"/>
              <a:t> at </a:t>
            </a:r>
            <a:r>
              <a:rPr lang="tr-TR" dirty="0" err="1" smtClean="0"/>
              <a:t>bilateral</a:t>
            </a:r>
            <a:r>
              <a:rPr lang="tr-TR" dirty="0" smtClean="0"/>
              <a:t> </a:t>
            </a:r>
            <a:r>
              <a:rPr lang="tr-TR" dirty="0" err="1" smtClean="0"/>
              <a:t>upper</a:t>
            </a:r>
            <a:r>
              <a:rPr lang="tr-TR" dirty="0" smtClean="0"/>
              <a:t> </a:t>
            </a:r>
            <a:r>
              <a:rPr lang="tr-TR" dirty="0" err="1" smtClean="0"/>
              <a:t>lobes</a:t>
            </a:r>
            <a:r>
              <a:rPr lang="tr-TR" dirty="0" smtClean="0"/>
              <a:t>.</a:t>
            </a:r>
            <a:endParaRPr lang="tr-TR" dirty="0"/>
          </a:p>
        </p:txBody>
      </p:sp>
    </p:spTree>
    <p:extLst>
      <p:ext uri="{BB962C8B-B14F-4D97-AF65-F5344CB8AC3E}">
        <p14:creationId xmlns:p14="http://schemas.microsoft.com/office/powerpoint/2010/main" val="428765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smtClean="0"/>
              <a:t>He treated for pulmonary infection and discharge with tuberculosis </a:t>
            </a:r>
            <a:r>
              <a:rPr lang="en-US" dirty="0" smtClean="0"/>
              <a:t>prophylaxis</a:t>
            </a:r>
            <a:r>
              <a:rPr lang="tr-TR" dirty="0" smtClean="0"/>
              <a:t>.</a:t>
            </a:r>
            <a:endParaRPr lang="tr-TR" dirty="0" smtClean="0"/>
          </a:p>
          <a:p>
            <a:r>
              <a:rPr lang="en-US" dirty="0" smtClean="0"/>
              <a:t>Prophylaxis was </a:t>
            </a:r>
            <a:r>
              <a:rPr lang="tr-TR" dirty="0" err="1" smtClean="0"/>
              <a:t>continued</a:t>
            </a:r>
            <a:r>
              <a:rPr lang="tr-TR" dirty="0" smtClean="0"/>
              <a:t> </a:t>
            </a:r>
            <a:r>
              <a:rPr lang="tr-TR" dirty="0" err="1" smtClean="0"/>
              <a:t>for</a:t>
            </a:r>
            <a:r>
              <a:rPr lang="tr-TR" dirty="0" smtClean="0"/>
              <a:t> </a:t>
            </a:r>
            <a:r>
              <a:rPr lang="en-US" dirty="0" smtClean="0"/>
              <a:t>6 months.</a:t>
            </a:r>
            <a:endParaRPr lang="tr-TR" dirty="0"/>
          </a:p>
        </p:txBody>
      </p:sp>
    </p:spTree>
    <p:extLst>
      <p:ext uri="{BB962C8B-B14F-4D97-AF65-F5344CB8AC3E}">
        <p14:creationId xmlns:p14="http://schemas.microsoft.com/office/powerpoint/2010/main" val="1874303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dirty="0" smtClean="0"/>
              <a:t>When he was </a:t>
            </a:r>
            <a:r>
              <a:rPr lang="tr-TR" dirty="0" smtClean="0"/>
              <a:t>8-</a:t>
            </a:r>
            <a:r>
              <a:rPr lang="en-US" dirty="0" smtClean="0"/>
              <a:t>years</a:t>
            </a:r>
            <a:r>
              <a:rPr lang="tr-TR" dirty="0" smtClean="0"/>
              <a:t>-</a:t>
            </a:r>
            <a:r>
              <a:rPr lang="tr-TR" dirty="0" err="1" smtClean="0"/>
              <a:t>old</a:t>
            </a:r>
            <a:r>
              <a:rPr lang="en-US" dirty="0" smtClean="0"/>
              <a:t>, he applied with pulmonary complaints (the increase of sputum and cough) and hospitalized for pulmonary exacerbation.</a:t>
            </a:r>
            <a:endParaRPr lang="tr-TR" dirty="0" smtClean="0"/>
          </a:p>
          <a:p>
            <a:r>
              <a:rPr lang="tr-TR" dirty="0" err="1" smtClean="0"/>
              <a:t>Chest</a:t>
            </a:r>
            <a:r>
              <a:rPr lang="tr-TR" dirty="0" smtClean="0"/>
              <a:t> x-ray: </a:t>
            </a:r>
            <a:r>
              <a:rPr lang="en-US" dirty="0" smtClean="0"/>
              <a:t>nonspecific consolidation at the right lung</a:t>
            </a:r>
            <a:endParaRPr lang="tr-TR" dirty="0" smtClean="0"/>
          </a:p>
          <a:p>
            <a:r>
              <a:rPr lang="tr-TR" dirty="0" err="1" smtClean="0"/>
              <a:t>Sputum</a:t>
            </a:r>
            <a:r>
              <a:rPr lang="tr-TR" dirty="0" smtClean="0"/>
              <a:t> </a:t>
            </a:r>
            <a:r>
              <a:rPr lang="tr-TR" dirty="0" err="1" smtClean="0"/>
              <a:t>culture</a:t>
            </a:r>
            <a:r>
              <a:rPr lang="tr-TR" dirty="0" smtClean="0"/>
              <a:t>: </a:t>
            </a:r>
            <a:r>
              <a:rPr lang="tr-TR" i="1" dirty="0" err="1" smtClean="0"/>
              <a:t>Pseudomonas</a:t>
            </a:r>
            <a:r>
              <a:rPr lang="tr-TR" i="1" dirty="0" smtClean="0"/>
              <a:t> </a:t>
            </a:r>
            <a:r>
              <a:rPr lang="tr-TR" i="1" dirty="0" err="1" smtClean="0"/>
              <a:t>aeruginosa</a:t>
            </a:r>
            <a:endParaRPr lang="tr-TR" i="1" dirty="0" smtClean="0"/>
          </a:p>
          <a:p>
            <a:r>
              <a:rPr lang="tr-TR" dirty="0" err="1"/>
              <a:t>Thoracic</a:t>
            </a:r>
            <a:r>
              <a:rPr lang="tr-TR" dirty="0"/>
              <a:t> CT: </a:t>
            </a:r>
            <a:r>
              <a:rPr lang="tr-TR" dirty="0" err="1" smtClean="0"/>
              <a:t>Consolidations</a:t>
            </a:r>
            <a:r>
              <a:rPr lang="tr-TR" dirty="0" smtClean="0"/>
              <a:t> </a:t>
            </a:r>
            <a:r>
              <a:rPr lang="tr-TR" dirty="0" err="1" smtClean="0"/>
              <a:t>and</a:t>
            </a:r>
            <a:r>
              <a:rPr lang="tr-TR" dirty="0" smtClean="0"/>
              <a:t> </a:t>
            </a:r>
            <a:r>
              <a:rPr lang="tr-TR" dirty="0" err="1" smtClean="0"/>
              <a:t>bronchiectasis</a:t>
            </a:r>
            <a:r>
              <a:rPr lang="tr-TR" dirty="0" smtClean="0"/>
              <a:t> </a:t>
            </a:r>
            <a:r>
              <a:rPr lang="tr-TR" dirty="0"/>
              <a:t>at </a:t>
            </a:r>
            <a:r>
              <a:rPr lang="tr-TR" dirty="0" err="1"/>
              <a:t>bilateral</a:t>
            </a:r>
            <a:r>
              <a:rPr lang="tr-TR" dirty="0"/>
              <a:t> </a:t>
            </a:r>
            <a:r>
              <a:rPr lang="tr-TR" dirty="0" err="1"/>
              <a:t>upper</a:t>
            </a:r>
            <a:r>
              <a:rPr lang="tr-TR" dirty="0"/>
              <a:t> </a:t>
            </a:r>
            <a:r>
              <a:rPr lang="tr-TR" dirty="0" err="1"/>
              <a:t>lobes</a:t>
            </a:r>
            <a:r>
              <a:rPr lang="tr-TR" dirty="0" smtClean="0"/>
              <a:t>.</a:t>
            </a:r>
            <a:endParaRPr lang="tr-TR" i="1" dirty="0" smtClean="0"/>
          </a:p>
          <a:p>
            <a:r>
              <a:rPr lang="tr-TR" dirty="0" smtClean="0"/>
              <a:t>PFT: FVC: 49(L), FEV1:45, FEV1%:85, FEF25-75:28(L/s), VC:46(L)</a:t>
            </a:r>
          </a:p>
          <a:p>
            <a:r>
              <a:rPr lang="tr-TR" dirty="0" err="1" smtClean="0"/>
              <a:t>Tx</a:t>
            </a:r>
            <a:r>
              <a:rPr lang="tr-TR" dirty="0" smtClean="0"/>
              <a:t>: </a:t>
            </a:r>
            <a:r>
              <a:rPr lang="tr-TR" dirty="0" err="1" smtClean="0"/>
              <a:t>ceftazidime</a:t>
            </a:r>
            <a:r>
              <a:rPr lang="tr-TR" dirty="0" smtClean="0"/>
              <a:t> </a:t>
            </a:r>
            <a:r>
              <a:rPr lang="tr-TR" dirty="0" err="1" smtClean="0"/>
              <a:t>and</a:t>
            </a:r>
            <a:r>
              <a:rPr lang="tr-TR" dirty="0" smtClean="0"/>
              <a:t> </a:t>
            </a:r>
            <a:r>
              <a:rPr lang="tr-TR" dirty="0" err="1" smtClean="0"/>
              <a:t>amikacin</a:t>
            </a:r>
            <a:endParaRPr lang="tr-TR" dirty="0" smtClean="0"/>
          </a:p>
          <a:p>
            <a:pPr marL="0" indent="0">
              <a:buNone/>
            </a:pPr>
            <a:endParaRPr lang="tr-TR" i="1" dirty="0"/>
          </a:p>
          <a:p>
            <a:endParaRPr lang="tr-TR" dirty="0" smtClean="0"/>
          </a:p>
          <a:p>
            <a:endParaRPr lang="tr-TR" dirty="0"/>
          </a:p>
        </p:txBody>
      </p:sp>
    </p:spTree>
    <p:extLst>
      <p:ext uri="{BB962C8B-B14F-4D97-AF65-F5344CB8AC3E}">
        <p14:creationId xmlns:p14="http://schemas.microsoft.com/office/powerpoint/2010/main" val="3224120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3954" y="1681224"/>
            <a:ext cx="5204582" cy="4351338"/>
          </a:xfrm>
        </p:spPr>
      </p:pic>
      <p:pic>
        <p:nvPicPr>
          <p:cNvPr id="1029" name="Picture 5" descr="C:\Users\Murat\Desktop\sanem\2013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339" y="1688123"/>
            <a:ext cx="5158154" cy="438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3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Tuberculosis</a:t>
            </a:r>
            <a:r>
              <a:rPr lang="tr-TR" dirty="0" smtClean="0"/>
              <a:t> </a:t>
            </a:r>
            <a:r>
              <a:rPr lang="tr-TR" dirty="0" err="1" smtClean="0"/>
              <a:t>culture</a:t>
            </a:r>
            <a:r>
              <a:rPr lang="tr-TR" dirty="0" smtClean="0"/>
              <a:t> (</a:t>
            </a:r>
            <a:r>
              <a:rPr lang="tr-TR" dirty="0" err="1" smtClean="0"/>
              <a:t>sputum</a:t>
            </a:r>
            <a:r>
              <a:rPr lang="tr-TR" dirty="0" smtClean="0"/>
              <a:t>): </a:t>
            </a:r>
            <a:r>
              <a:rPr lang="tr-TR" i="1" dirty="0" err="1" smtClean="0"/>
              <a:t>Mycobacterium</a:t>
            </a:r>
            <a:r>
              <a:rPr lang="tr-TR" i="1" dirty="0" smtClean="0"/>
              <a:t> </a:t>
            </a:r>
            <a:r>
              <a:rPr lang="tr-TR" i="1" dirty="0" err="1" smtClean="0"/>
              <a:t>abscessus</a:t>
            </a:r>
            <a:endParaRPr lang="tr-TR" i="1" dirty="0" smtClean="0"/>
          </a:p>
          <a:p>
            <a:pPr marL="0" indent="0">
              <a:buNone/>
            </a:pPr>
            <a:r>
              <a:rPr lang="tr-TR" i="1" dirty="0" smtClean="0"/>
              <a:t>                                                          </a:t>
            </a:r>
            <a:r>
              <a:rPr lang="tr-TR" dirty="0" smtClean="0"/>
              <a:t>AFB </a:t>
            </a:r>
            <a:r>
              <a:rPr lang="tr-TR" dirty="0" err="1" smtClean="0"/>
              <a:t>positive</a:t>
            </a:r>
            <a:endParaRPr lang="tr-TR" dirty="0" smtClean="0"/>
          </a:p>
          <a:p>
            <a:pPr marL="0" indent="0">
              <a:buNone/>
            </a:pPr>
            <a:r>
              <a:rPr lang="tr-TR" dirty="0" smtClean="0"/>
              <a:t>                                                          PCR </a:t>
            </a:r>
            <a:r>
              <a:rPr lang="tr-TR" dirty="0" err="1" smtClean="0"/>
              <a:t>negative</a:t>
            </a:r>
            <a:endParaRPr lang="tr-TR" dirty="0" smtClean="0"/>
          </a:p>
          <a:p>
            <a:r>
              <a:rPr lang="tr-TR" dirty="0" smtClean="0"/>
              <a:t>PPD: 14 mm </a:t>
            </a:r>
          </a:p>
          <a:p>
            <a:r>
              <a:rPr lang="tr-TR" dirty="0" err="1"/>
              <a:t>A</a:t>
            </a:r>
            <a:r>
              <a:rPr lang="tr-TR" dirty="0" err="1" smtClean="0"/>
              <a:t>ntimicrobial</a:t>
            </a:r>
            <a:r>
              <a:rPr lang="tr-TR" dirty="0" smtClean="0"/>
              <a:t> </a:t>
            </a:r>
            <a:r>
              <a:rPr lang="tr-TR" dirty="0" err="1" smtClean="0"/>
              <a:t>susceptibility</a:t>
            </a:r>
            <a:r>
              <a:rPr lang="tr-TR" dirty="0" smtClean="0"/>
              <a:t> </a:t>
            </a:r>
            <a:r>
              <a:rPr lang="tr-TR" dirty="0" err="1" smtClean="0"/>
              <a:t>testing</a:t>
            </a:r>
            <a:r>
              <a:rPr lang="tr-TR" dirty="0" smtClean="0"/>
              <a:t>: </a:t>
            </a:r>
          </a:p>
          <a:p>
            <a:pPr marL="0" indent="0">
              <a:buNone/>
            </a:pPr>
            <a:r>
              <a:rPr lang="tr-TR" dirty="0"/>
              <a:t> </a:t>
            </a:r>
            <a:r>
              <a:rPr lang="tr-TR" dirty="0" smtClean="0"/>
              <a:t>  </a:t>
            </a:r>
            <a:r>
              <a:rPr lang="tr-TR" dirty="0" err="1" smtClean="0"/>
              <a:t>Isoniazid</a:t>
            </a:r>
            <a:r>
              <a:rPr lang="tr-TR" dirty="0" smtClean="0"/>
              <a:t> (</a:t>
            </a:r>
            <a:r>
              <a:rPr lang="tr-TR" dirty="0" err="1" smtClean="0"/>
              <a:t>Resistant</a:t>
            </a:r>
            <a:r>
              <a:rPr lang="tr-TR" dirty="0" smtClean="0"/>
              <a:t>), </a:t>
            </a:r>
            <a:r>
              <a:rPr lang="tr-TR" dirty="0" err="1" smtClean="0"/>
              <a:t>rifampicin</a:t>
            </a:r>
            <a:r>
              <a:rPr lang="tr-TR" dirty="0" smtClean="0"/>
              <a:t> </a:t>
            </a:r>
            <a:r>
              <a:rPr lang="tr-TR" dirty="0" smtClean="0"/>
              <a:t>(</a:t>
            </a:r>
            <a:r>
              <a:rPr lang="tr-TR" dirty="0" err="1" smtClean="0"/>
              <a:t>Resistant</a:t>
            </a:r>
            <a:r>
              <a:rPr lang="tr-TR" dirty="0"/>
              <a:t>), </a:t>
            </a:r>
            <a:r>
              <a:rPr lang="tr-TR" dirty="0" err="1" smtClean="0"/>
              <a:t>ethambutol</a:t>
            </a:r>
            <a:r>
              <a:rPr lang="tr-TR" dirty="0" smtClean="0"/>
              <a:t> </a:t>
            </a:r>
            <a:r>
              <a:rPr lang="tr-TR" dirty="0"/>
              <a:t>(</a:t>
            </a:r>
            <a:r>
              <a:rPr lang="tr-TR" dirty="0" err="1"/>
              <a:t>Resistant</a:t>
            </a:r>
            <a:r>
              <a:rPr lang="tr-TR" dirty="0"/>
              <a:t>), </a:t>
            </a:r>
            <a:r>
              <a:rPr lang="tr-TR" dirty="0" err="1" smtClean="0"/>
              <a:t>streptomycin</a:t>
            </a:r>
            <a:r>
              <a:rPr lang="tr-TR" dirty="0" smtClean="0"/>
              <a:t> </a:t>
            </a:r>
            <a:r>
              <a:rPr lang="tr-TR" dirty="0" smtClean="0"/>
              <a:t>(</a:t>
            </a:r>
            <a:r>
              <a:rPr lang="tr-TR" dirty="0" err="1" smtClean="0"/>
              <a:t>Resistant</a:t>
            </a:r>
            <a:r>
              <a:rPr lang="tr-TR" dirty="0" smtClean="0"/>
              <a:t>), </a:t>
            </a:r>
            <a:r>
              <a:rPr lang="tr-TR" dirty="0" err="1" smtClean="0"/>
              <a:t>Amikacin</a:t>
            </a:r>
            <a:r>
              <a:rPr lang="tr-TR" dirty="0" smtClean="0"/>
              <a:t> </a:t>
            </a:r>
            <a:r>
              <a:rPr lang="tr-TR" dirty="0" smtClean="0"/>
              <a:t>(</a:t>
            </a:r>
            <a:r>
              <a:rPr lang="tr-TR" dirty="0" err="1" smtClean="0"/>
              <a:t>Sensitive</a:t>
            </a:r>
            <a:r>
              <a:rPr lang="tr-TR" dirty="0" smtClean="0"/>
              <a:t>), </a:t>
            </a:r>
            <a:r>
              <a:rPr lang="tr-TR" dirty="0" err="1" smtClean="0"/>
              <a:t>clarithromycin</a:t>
            </a:r>
            <a:r>
              <a:rPr lang="tr-TR" dirty="0" smtClean="0"/>
              <a:t> (</a:t>
            </a:r>
            <a:r>
              <a:rPr lang="tr-TR" dirty="0" err="1" smtClean="0"/>
              <a:t>Sensitive</a:t>
            </a:r>
            <a:r>
              <a:rPr lang="tr-TR" dirty="0" smtClean="0"/>
              <a:t>) </a:t>
            </a:r>
            <a:endParaRPr lang="tr-TR" dirty="0" smtClean="0"/>
          </a:p>
        </p:txBody>
      </p:sp>
    </p:spTree>
    <p:extLst>
      <p:ext uri="{BB962C8B-B14F-4D97-AF65-F5344CB8AC3E}">
        <p14:creationId xmlns:p14="http://schemas.microsoft.com/office/powerpoint/2010/main" val="2824278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smtClean="0"/>
              <a:t>Initial</a:t>
            </a:r>
            <a:r>
              <a:rPr lang="tr-TR" dirty="0" smtClean="0"/>
              <a:t> </a:t>
            </a:r>
            <a:r>
              <a:rPr lang="en-US" dirty="0" smtClean="0"/>
              <a:t>induction treatment (4 weeks): </a:t>
            </a:r>
            <a:r>
              <a:rPr lang="en-US" dirty="0" err="1" smtClean="0"/>
              <a:t>cefoxitin</a:t>
            </a:r>
            <a:r>
              <a:rPr lang="en-US" dirty="0" smtClean="0"/>
              <a:t>, </a:t>
            </a:r>
            <a:r>
              <a:rPr lang="en-US" dirty="0" err="1" smtClean="0"/>
              <a:t>amikacin</a:t>
            </a:r>
            <a:r>
              <a:rPr lang="en-US" dirty="0" smtClean="0"/>
              <a:t>, clarithromycin</a:t>
            </a:r>
            <a:endParaRPr lang="tr-TR" dirty="0" smtClean="0"/>
          </a:p>
          <a:p>
            <a:r>
              <a:rPr lang="tr-TR" dirty="0" err="1" smtClean="0"/>
              <a:t>After</a:t>
            </a:r>
            <a:r>
              <a:rPr lang="tr-TR" dirty="0" smtClean="0"/>
              <a:t> </a:t>
            </a:r>
            <a:r>
              <a:rPr lang="tr-TR" dirty="0" err="1" smtClean="0"/>
              <a:t>induction</a:t>
            </a:r>
            <a:r>
              <a:rPr lang="tr-TR" dirty="0" smtClean="0"/>
              <a:t> </a:t>
            </a:r>
            <a:r>
              <a:rPr lang="tr-TR" dirty="0" err="1" smtClean="0"/>
              <a:t>treatment</a:t>
            </a:r>
            <a:r>
              <a:rPr lang="tr-TR" dirty="0" smtClean="0"/>
              <a:t>, he </a:t>
            </a:r>
            <a:r>
              <a:rPr lang="tr-TR" dirty="0" err="1" smtClean="0"/>
              <a:t>recieved</a:t>
            </a:r>
            <a:r>
              <a:rPr lang="tr-TR" dirty="0" smtClean="0"/>
              <a:t> </a:t>
            </a:r>
            <a:r>
              <a:rPr lang="tr-TR" dirty="0" err="1" smtClean="0"/>
              <a:t>inhaled</a:t>
            </a:r>
            <a:r>
              <a:rPr lang="tr-TR" dirty="0" smtClean="0"/>
              <a:t> </a:t>
            </a:r>
            <a:r>
              <a:rPr lang="tr-TR" dirty="0" err="1" smtClean="0"/>
              <a:t>amikacin</a:t>
            </a:r>
            <a:r>
              <a:rPr lang="tr-TR" dirty="0" smtClean="0"/>
              <a:t> </a:t>
            </a:r>
            <a:r>
              <a:rPr lang="tr-TR" dirty="0" err="1" smtClean="0"/>
              <a:t>and</a:t>
            </a:r>
            <a:r>
              <a:rPr lang="tr-TR" dirty="0" smtClean="0"/>
              <a:t> </a:t>
            </a:r>
            <a:r>
              <a:rPr lang="tr-TR" dirty="0" err="1" smtClean="0"/>
              <a:t>clarithromycin</a:t>
            </a:r>
            <a:r>
              <a:rPr lang="tr-TR" dirty="0" smtClean="0"/>
              <a:t>.</a:t>
            </a:r>
          </a:p>
          <a:p>
            <a:r>
              <a:rPr lang="en-US" dirty="0" smtClean="0"/>
              <a:t>At 2. months of treatment, AFB result was negative and TB culture was positive for </a:t>
            </a:r>
            <a:r>
              <a:rPr lang="en-US" i="1" dirty="0" smtClean="0"/>
              <a:t>Mycobacterium </a:t>
            </a:r>
            <a:r>
              <a:rPr lang="en-US" i="1" dirty="0" err="1" smtClean="0"/>
              <a:t>abscessus</a:t>
            </a:r>
            <a:r>
              <a:rPr lang="en-US" dirty="0" smtClean="0"/>
              <a:t>.</a:t>
            </a:r>
            <a:endParaRPr lang="tr-TR" dirty="0" smtClean="0"/>
          </a:p>
          <a:p>
            <a:r>
              <a:rPr lang="en-US" dirty="0" smtClean="0"/>
              <a:t>He continued inhaled </a:t>
            </a:r>
            <a:r>
              <a:rPr lang="en-US" dirty="0" err="1" smtClean="0"/>
              <a:t>amikacin</a:t>
            </a:r>
            <a:r>
              <a:rPr lang="en-US" dirty="0" smtClean="0"/>
              <a:t> and oral clarithromycin for 18 months and at this period, all sputum TB cultures were positive for </a:t>
            </a:r>
            <a:r>
              <a:rPr lang="en-US" i="1" dirty="0" smtClean="0"/>
              <a:t>Mycobacterium </a:t>
            </a:r>
            <a:r>
              <a:rPr lang="en-US" i="1" dirty="0" err="1" smtClean="0"/>
              <a:t>abscessus</a:t>
            </a:r>
            <a:r>
              <a:rPr lang="en-US" i="1" dirty="0" smtClean="0"/>
              <a:t> </a:t>
            </a:r>
            <a:r>
              <a:rPr lang="en-US" dirty="0" smtClean="0"/>
              <a:t>without AFR </a:t>
            </a:r>
            <a:r>
              <a:rPr lang="en-US" dirty="0" err="1" smtClean="0"/>
              <a:t>positiveness</a:t>
            </a:r>
            <a:r>
              <a:rPr lang="en-US" dirty="0" smtClean="0"/>
              <a:t>.</a:t>
            </a:r>
            <a:endParaRPr lang="tr-TR" dirty="0"/>
          </a:p>
        </p:txBody>
      </p:sp>
    </p:spTree>
    <p:extLst>
      <p:ext uri="{BB962C8B-B14F-4D97-AF65-F5344CB8AC3E}">
        <p14:creationId xmlns:p14="http://schemas.microsoft.com/office/powerpoint/2010/main" val="374980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en-US" dirty="0" smtClean="0"/>
              <a:t>After 2. years of TB treatment, the patient has evaluated again and there was no clinical and radiological deterioration but culture </a:t>
            </a:r>
            <a:r>
              <a:rPr lang="en-US" dirty="0" err="1" smtClean="0"/>
              <a:t>positiveness</a:t>
            </a:r>
            <a:r>
              <a:rPr lang="en-US" dirty="0" smtClean="0"/>
              <a:t> </a:t>
            </a:r>
            <a:r>
              <a:rPr lang="en-US" dirty="0" err="1" smtClean="0"/>
              <a:t>ke</a:t>
            </a:r>
            <a:r>
              <a:rPr lang="tr-TR" dirty="0" err="1" smtClean="0"/>
              <a:t>pt</a:t>
            </a:r>
            <a:r>
              <a:rPr lang="en-US" dirty="0" smtClean="0"/>
              <a:t> going for </a:t>
            </a:r>
            <a:r>
              <a:rPr lang="en-US" i="1" dirty="0" smtClean="0"/>
              <a:t>Mycobacterium </a:t>
            </a:r>
            <a:r>
              <a:rPr lang="en-US" i="1" dirty="0" err="1" smtClean="0"/>
              <a:t>abscessus</a:t>
            </a:r>
            <a:r>
              <a:rPr lang="en-US" dirty="0" smtClean="0"/>
              <a:t>. </a:t>
            </a:r>
            <a:endParaRPr lang="tr-TR" dirty="0" smtClean="0"/>
          </a:p>
          <a:p>
            <a:r>
              <a:rPr lang="en-US" dirty="0" smtClean="0"/>
              <a:t>The treatment was continued for another 18 months.</a:t>
            </a:r>
            <a:endParaRPr lang="tr-TR" dirty="0" smtClean="0"/>
          </a:p>
          <a:p>
            <a:r>
              <a:rPr lang="tr-TR" dirty="0" err="1" smtClean="0"/>
              <a:t>Thoracic</a:t>
            </a:r>
            <a:r>
              <a:rPr lang="tr-TR" dirty="0" smtClean="0"/>
              <a:t> CT: </a:t>
            </a:r>
            <a:r>
              <a:rPr lang="tr-TR" dirty="0" err="1" smtClean="0"/>
              <a:t>Mediastinal</a:t>
            </a:r>
            <a:r>
              <a:rPr lang="tr-TR" dirty="0" smtClean="0"/>
              <a:t> </a:t>
            </a:r>
            <a:r>
              <a:rPr lang="tr-TR" dirty="0" err="1" smtClean="0"/>
              <a:t>lymph</a:t>
            </a:r>
            <a:r>
              <a:rPr lang="tr-TR" dirty="0" smtClean="0"/>
              <a:t> </a:t>
            </a:r>
            <a:r>
              <a:rPr lang="tr-TR" dirty="0" err="1" smtClean="0"/>
              <a:t>nodes</a:t>
            </a:r>
            <a:r>
              <a:rPr lang="tr-TR" dirty="0" smtClean="0"/>
              <a:t> (</a:t>
            </a:r>
            <a:r>
              <a:rPr lang="tr-TR" dirty="0" err="1" smtClean="0"/>
              <a:t>max</a:t>
            </a:r>
            <a:r>
              <a:rPr lang="tr-TR" dirty="0" smtClean="0"/>
              <a:t>. </a:t>
            </a:r>
            <a:r>
              <a:rPr lang="tr-TR" dirty="0" err="1" smtClean="0"/>
              <a:t>diameter</a:t>
            </a:r>
            <a:r>
              <a:rPr lang="tr-TR" dirty="0" smtClean="0"/>
              <a:t> 13 mm), </a:t>
            </a:r>
            <a:r>
              <a:rPr lang="tr-TR" dirty="0" err="1" smtClean="0"/>
              <a:t>cystic</a:t>
            </a:r>
            <a:r>
              <a:rPr lang="tr-TR" dirty="0" smtClean="0"/>
              <a:t> </a:t>
            </a:r>
            <a:r>
              <a:rPr lang="tr-TR" dirty="0" err="1" smtClean="0"/>
              <a:t>bronchiectasis</a:t>
            </a:r>
            <a:r>
              <a:rPr lang="tr-TR" dirty="0" smtClean="0"/>
              <a:t> at </a:t>
            </a:r>
            <a:r>
              <a:rPr lang="tr-TR" dirty="0" err="1" smtClean="0"/>
              <a:t>bilateral</a:t>
            </a:r>
            <a:r>
              <a:rPr lang="tr-TR" dirty="0" smtClean="0"/>
              <a:t> </a:t>
            </a:r>
            <a:r>
              <a:rPr lang="tr-TR" dirty="0" err="1" smtClean="0"/>
              <a:t>all</a:t>
            </a:r>
            <a:r>
              <a:rPr lang="tr-TR" dirty="0" smtClean="0"/>
              <a:t> </a:t>
            </a:r>
            <a:r>
              <a:rPr lang="tr-TR" dirty="0" err="1" smtClean="0"/>
              <a:t>lobes</a:t>
            </a:r>
            <a:r>
              <a:rPr lang="tr-TR" dirty="0" smtClean="0"/>
              <a:t>.</a:t>
            </a:r>
          </a:p>
          <a:p>
            <a:r>
              <a:rPr lang="tr-TR" dirty="0" smtClean="0"/>
              <a:t>PFT: </a:t>
            </a:r>
          </a:p>
          <a:p>
            <a:pPr marL="0" indent="0">
              <a:buNone/>
            </a:pPr>
            <a:r>
              <a:rPr lang="tr-TR" dirty="0"/>
              <a:t> </a:t>
            </a:r>
            <a:r>
              <a:rPr lang="tr-TR" dirty="0" smtClean="0"/>
              <a:t>  FEV1: 40(L), FVC:41(L), FEV1%:96, FEF25-75(L/s), VC:48(L)</a:t>
            </a:r>
          </a:p>
          <a:p>
            <a:endParaRPr lang="tr-TR" dirty="0" smtClean="0"/>
          </a:p>
        </p:txBody>
      </p:sp>
    </p:spTree>
    <p:extLst>
      <p:ext uri="{BB962C8B-B14F-4D97-AF65-F5344CB8AC3E}">
        <p14:creationId xmlns:p14="http://schemas.microsoft.com/office/powerpoint/2010/main" val="586635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1361</Words>
  <Application>Microsoft Office PowerPoint</Application>
  <PresentationFormat>Özel</PresentationFormat>
  <Paragraphs>87</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Office Teması</vt:lpstr>
      <vt:lpstr>   Middle East Cystic Fibrosis Association – 2018 Case Report</vt:lpstr>
      <vt:lpstr>Case, F.B.</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Discussion</vt:lpstr>
      <vt:lpstr>PowerPoint Sunusu</vt:lpstr>
      <vt:lpstr>PowerPoint Sunusu</vt:lpstr>
      <vt:lpstr>PowerPoint Sunusu</vt:lpstr>
      <vt:lpstr>PowerPoint Sunusu</vt:lpstr>
      <vt:lpstr> Treatment of M. abscessus pulmonary disease </vt:lpstr>
      <vt:lpstr>PowerPoint Sunusu</vt:lpstr>
      <vt:lpstr>PowerPoint Sunusu</vt:lpstr>
      <vt:lpstr>PowerPoint Sunusu</vt:lpstr>
      <vt:lpstr>PowerPoint Sunusu</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Cystic Fibrosis Association – 2018 Case Report</dc:title>
  <dc:creator>Hidir Toktas</dc:creator>
  <cp:lastModifiedBy>Murat</cp:lastModifiedBy>
  <cp:revision>33</cp:revision>
  <dcterms:created xsi:type="dcterms:W3CDTF">2018-03-10T07:30:58Z</dcterms:created>
  <dcterms:modified xsi:type="dcterms:W3CDTF">2018-03-23T17:58:32Z</dcterms:modified>
</cp:coreProperties>
</file>