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9"/>
  </p:notesMasterIdLst>
  <p:sldIdLst>
    <p:sldId id="365" r:id="rId2"/>
    <p:sldId id="363" r:id="rId3"/>
    <p:sldId id="367" r:id="rId4"/>
    <p:sldId id="558" r:id="rId5"/>
    <p:sldId id="597" r:id="rId6"/>
    <p:sldId id="510" r:id="rId7"/>
    <p:sldId id="595" r:id="rId8"/>
    <p:sldId id="580" r:id="rId9"/>
    <p:sldId id="581" r:id="rId10"/>
    <p:sldId id="263" r:id="rId11"/>
    <p:sldId id="583" r:id="rId12"/>
    <p:sldId id="525" r:id="rId13"/>
    <p:sldId id="267" r:id="rId14"/>
    <p:sldId id="537" r:id="rId15"/>
    <p:sldId id="593" r:id="rId16"/>
    <p:sldId id="539" r:id="rId17"/>
    <p:sldId id="538" r:id="rId18"/>
    <p:sldId id="288" r:id="rId19"/>
    <p:sldId id="517" r:id="rId20"/>
    <p:sldId id="519" r:id="rId21"/>
    <p:sldId id="520" r:id="rId22"/>
    <p:sldId id="522" r:id="rId23"/>
    <p:sldId id="552" r:id="rId24"/>
    <p:sldId id="474" r:id="rId25"/>
    <p:sldId id="291" r:id="rId26"/>
    <p:sldId id="528" r:id="rId27"/>
    <p:sldId id="529" r:id="rId28"/>
    <p:sldId id="531" r:id="rId29"/>
    <p:sldId id="596" r:id="rId30"/>
    <p:sldId id="268" r:id="rId31"/>
    <p:sldId id="587" r:id="rId32"/>
    <p:sldId id="266" r:id="rId33"/>
    <p:sldId id="295" r:id="rId34"/>
    <p:sldId id="599" r:id="rId35"/>
    <p:sldId id="370" r:id="rId36"/>
    <p:sldId id="507" r:id="rId37"/>
    <p:sldId id="508" r:id="rId38"/>
    <p:sldId id="509" r:id="rId39"/>
    <p:sldId id="306" r:id="rId40"/>
    <p:sldId id="550" r:id="rId41"/>
    <p:sldId id="566" r:id="rId42"/>
    <p:sldId id="305" r:id="rId43"/>
    <p:sldId id="555" r:id="rId44"/>
    <p:sldId id="303" r:id="rId45"/>
    <p:sldId id="377" r:id="rId46"/>
    <p:sldId id="319" r:id="rId47"/>
    <p:sldId id="325" r:id="rId48"/>
    <p:sldId id="326" r:id="rId49"/>
    <p:sldId id="375" r:id="rId50"/>
    <p:sldId id="378" r:id="rId51"/>
    <p:sldId id="551" r:id="rId52"/>
    <p:sldId id="356" r:id="rId53"/>
    <p:sldId id="384" r:id="rId54"/>
    <p:sldId id="575" r:id="rId55"/>
    <p:sldId id="567" r:id="rId56"/>
    <p:sldId id="392" r:id="rId57"/>
    <p:sldId id="394" r:id="rId58"/>
    <p:sldId id="332" r:id="rId59"/>
    <p:sldId id="549" r:id="rId60"/>
    <p:sldId id="396" r:id="rId61"/>
    <p:sldId id="395" r:id="rId62"/>
    <p:sldId id="318" r:id="rId63"/>
    <p:sldId id="312" r:id="rId64"/>
    <p:sldId id="336" r:id="rId65"/>
    <p:sldId id="398" r:id="rId66"/>
    <p:sldId id="337" r:id="rId67"/>
    <p:sldId id="399" r:id="rId68"/>
    <p:sldId id="397" r:id="rId69"/>
    <p:sldId id="284" r:id="rId70"/>
    <p:sldId id="374" r:id="rId71"/>
    <p:sldId id="576" r:id="rId72"/>
    <p:sldId id="557" r:id="rId73"/>
    <p:sldId id="311" r:id="rId74"/>
    <p:sldId id="309" r:id="rId75"/>
    <p:sldId id="341" r:id="rId76"/>
    <p:sldId id="577" r:id="rId77"/>
    <p:sldId id="342" r:id="rId78"/>
    <p:sldId id="578" r:id="rId79"/>
    <p:sldId id="570" r:id="rId80"/>
    <p:sldId id="571" r:id="rId81"/>
    <p:sldId id="572" r:id="rId82"/>
    <p:sldId id="574" r:id="rId83"/>
    <p:sldId id="573" r:id="rId84"/>
    <p:sldId id="598" r:id="rId85"/>
    <p:sldId id="564" r:id="rId86"/>
    <p:sldId id="565" r:id="rId87"/>
    <p:sldId id="352" r:id="rId88"/>
    <p:sldId id="600" r:id="rId89"/>
    <p:sldId id="601" r:id="rId90"/>
    <p:sldId id="602" r:id="rId91"/>
    <p:sldId id="604" r:id="rId92"/>
    <p:sldId id="560" r:id="rId93"/>
    <p:sldId id="559" r:id="rId94"/>
    <p:sldId id="562" r:id="rId95"/>
    <p:sldId id="594" r:id="rId96"/>
    <p:sldId id="605" r:id="rId97"/>
    <p:sldId id="473"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51" userDrawn="1">
          <p15:clr>
            <a:srgbClr val="A4A3A4"/>
          </p15:clr>
        </p15:guide>
        <p15:guide id="3" orient="horz" pos="2360" userDrawn="1">
          <p15:clr>
            <a:srgbClr val="A4A3A4"/>
          </p15:clr>
        </p15:guide>
        <p15:guide id="4"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6" autoAdjust="0"/>
    <p:restoredTop sz="91923" autoAdjust="0"/>
  </p:normalViewPr>
  <p:slideViewPr>
    <p:cSldViewPr snapToGrid="0">
      <p:cViewPr varScale="1">
        <p:scale>
          <a:sx n="98" d="100"/>
          <a:sy n="98" d="100"/>
        </p:scale>
        <p:origin x="69" y="480"/>
      </p:cViewPr>
      <p:guideLst>
        <p:guide orient="horz" pos="2160"/>
        <p:guide orient="horz" pos="2251"/>
        <p:guide orient="horz" pos="2360"/>
        <p:guide pos="3840"/>
      </p:guideLst>
    </p:cSldViewPr>
  </p:slideViewPr>
  <p:notesTextViewPr>
    <p:cViewPr>
      <p:scale>
        <a:sx n="1" d="1"/>
        <a:sy n="1" d="1"/>
      </p:scale>
      <p:origin x="0" y="0"/>
    </p:cViewPr>
  </p:notesTextViewPr>
  <p:sorterViewPr>
    <p:cViewPr>
      <p:scale>
        <a:sx n="100" d="100"/>
        <a:sy n="100" d="100"/>
      </p:scale>
      <p:origin x="0" y="-307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30"/>
      <c:rotY val="360"/>
      <c:rAngAx val="0"/>
    </c:view3D>
    <c:floor>
      <c:thickness val="0"/>
    </c:floor>
    <c:sideWall>
      <c:thickness val="0"/>
    </c:sideWall>
    <c:backWall>
      <c:thickness val="0"/>
    </c:backWall>
    <c:plotArea>
      <c:layout>
        <c:manualLayout>
          <c:layoutTarget val="inner"/>
          <c:xMode val="edge"/>
          <c:yMode val="edge"/>
          <c:x val="0.11691591645633091"/>
          <c:y val="2.6844486319887832E-2"/>
          <c:w val="0.84430386171827776"/>
          <c:h val="0.79655890166052479"/>
        </c:manualLayout>
      </c:layout>
      <c:pie3DChart>
        <c:varyColors val="1"/>
        <c:ser>
          <c:idx val="0"/>
          <c:order val="0"/>
          <c:dLbls>
            <c:dLbl>
              <c:idx val="1"/>
              <c:layout>
                <c:manualLayout>
                  <c:x val="7.5717025737097998E-3"/>
                  <c:y val="-2.3545110652053433E-2"/>
                </c:manualLayout>
              </c:layout>
              <c:tx>
                <c:rich>
                  <a:bodyPr/>
                  <a:lstStyle/>
                  <a:p>
                    <a:fld id="{5022933A-A280-4A1A-B80A-21CDBB1036E5}" type="CATEGORYNAME">
                      <a:rPr lang="en-US" sz="1200"/>
                      <a:pPr/>
                      <a:t>[CATEGORY NAME]</a:t>
                    </a:fld>
                    <a:r>
                      <a:rPr lang="en-US" sz="1200" baseline="0" dirty="0"/>
                      <a:t>, </a:t>
                    </a:r>
                    <a:fld id="{F32460B3-C2A9-401B-AAB6-EE3A2ABAAA46}" type="VALUE">
                      <a:rPr lang="en-US" sz="1200" baseline="0"/>
                      <a:pPr/>
                      <a:t>[VALUE]</a:t>
                    </a:fld>
                    <a:endParaRPr lang="en-US" sz="1200"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C2-4D87-95D2-144D257232A4}"/>
                </c:ext>
              </c:extLst>
            </c:dLbl>
            <c:dLbl>
              <c:idx val="2"/>
              <c:layout>
                <c:manualLayout>
                  <c:x val="-9.7299374628795031E-3"/>
                  <c:y val="0.16495362288405638"/>
                </c:manualLayout>
              </c:layout>
              <c:tx>
                <c:rich>
                  <a:bodyPr/>
                  <a:lstStyle/>
                  <a:p>
                    <a:fld id="{03EEFE5F-3DD2-4A70-9549-07499B4F040B}" type="CATEGORYNAME">
                      <a:rPr lang="en-US" sz="1200"/>
                      <a:pPr/>
                      <a:t>[CATEGORY NAME]</a:t>
                    </a:fld>
                    <a:r>
                      <a:rPr lang="en-US" sz="1200" baseline="0" dirty="0"/>
                      <a:t>, </a:t>
                    </a:r>
                    <a:fld id="{E4A250C2-C057-4097-8656-E691ADB15429}" type="VALUE">
                      <a:rPr lang="en-US" sz="1200" baseline="0"/>
                      <a:pPr/>
                      <a:t>[VALUE]</a:t>
                    </a:fld>
                    <a:endParaRPr lang="en-US" sz="1200"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C2-4D87-95D2-144D257232A4}"/>
                </c:ext>
              </c:extLst>
            </c:dLbl>
            <c:spPr>
              <a:noFill/>
              <a:ln>
                <a:noFill/>
              </a:ln>
              <a:effectLst/>
            </c:spPr>
            <c:showLegendKey val="0"/>
            <c:showVal val="1"/>
            <c:showCatName val="1"/>
            <c:showSerName val="0"/>
            <c:showPercent val="0"/>
            <c:showBubbleSize val="0"/>
            <c:showLeaderLines val="0"/>
            <c:extLst>
              <c:ext xmlns:c15="http://schemas.microsoft.com/office/drawing/2012/chart" uri="{CE6537A1-D6FC-4f65-9D91-7224C49458BB}"/>
            </c:extLst>
          </c:dLbls>
          <c:cat>
            <c:strRef>
              <c:f>Sheet1!$E$15:$E$17</c:f>
              <c:strCache>
                <c:ptCount val="3"/>
                <c:pt idx="0">
                  <c:v>total 32</c:v>
                </c:pt>
                <c:pt idx="1">
                  <c:v>male </c:v>
                </c:pt>
                <c:pt idx="2">
                  <c:v>female  </c:v>
                </c:pt>
              </c:strCache>
            </c:strRef>
          </c:cat>
          <c:val>
            <c:numRef>
              <c:f>Sheet1!$F$15:$F$17</c:f>
              <c:numCache>
                <c:formatCode>General</c:formatCode>
                <c:ptCount val="3"/>
                <c:pt idx="1">
                  <c:v>17</c:v>
                </c:pt>
                <c:pt idx="2">
                  <c:v>15</c:v>
                </c:pt>
              </c:numCache>
            </c:numRef>
          </c:val>
          <c:extLst>
            <c:ext xmlns:c16="http://schemas.microsoft.com/office/drawing/2014/chart" uri="{C3380CC4-5D6E-409C-BE32-E72D297353CC}">
              <c16:uniqueId val="{00000002-EEC2-4D87-95D2-144D257232A4}"/>
            </c:ext>
          </c:extLst>
        </c:ser>
        <c:dLbls>
          <c:showLegendKey val="0"/>
          <c:showVal val="1"/>
          <c:showCatName val="1"/>
          <c:showSerName val="0"/>
          <c:showPercent val="0"/>
          <c:showBubbleSize val="0"/>
          <c:showLeaderLines val="0"/>
        </c:dLbls>
      </c:pie3D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 prophylaxis antibiotic for PSA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C5E-45E9-8CEE-450804C64C6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C5E-45E9-8CEE-450804C64C6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C5E-45E9-8CEE-450804C64C68}"/>
              </c:ext>
            </c:extLst>
          </c:dPt>
          <c:cat>
            <c:strRef>
              <c:f>Sheet1!$G$16:$G$18</c:f>
              <c:strCache>
                <c:ptCount val="3"/>
                <c:pt idx="0">
                  <c:v>Tobi 13 54%</c:v>
                </c:pt>
                <c:pt idx="1">
                  <c:v>colistin 2 (*%)</c:v>
                </c:pt>
                <c:pt idx="2">
                  <c:v>Non </c:v>
                </c:pt>
              </c:strCache>
            </c:strRef>
          </c:cat>
          <c:val>
            <c:numRef>
              <c:f>Sheet1!$H$16:$H$18</c:f>
              <c:numCache>
                <c:formatCode>General</c:formatCode>
                <c:ptCount val="3"/>
                <c:pt idx="0">
                  <c:v>13</c:v>
                </c:pt>
                <c:pt idx="1">
                  <c:v>2</c:v>
                </c:pt>
                <c:pt idx="2">
                  <c:v>9</c:v>
                </c:pt>
              </c:numCache>
            </c:numRef>
          </c:val>
          <c:extLst>
            <c:ext xmlns:c16="http://schemas.microsoft.com/office/drawing/2014/chart" uri="{C3380CC4-5D6E-409C-BE32-E72D297353CC}">
              <c16:uniqueId val="{00000006-1C5E-45E9-8CEE-450804C64C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Cystic</a:t>
            </a:r>
            <a:r>
              <a:rPr lang="en-GB" baseline="0" dirty="0"/>
              <a:t> Fibrosis Related Diabetes </a:t>
            </a:r>
            <a:endParaRPr lang="en-GB" dirty="0"/>
          </a:p>
        </c:rich>
      </c:tx>
      <c:layout>
        <c:manualLayout>
          <c:xMode val="edge"/>
          <c:yMode val="edge"/>
          <c:x val="0.42729479837747553"/>
          <c:y val="1.89423835832675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11111111111109E-2"/>
          <c:y val="0.16708333333333336"/>
          <c:w val="0.93888888888888888"/>
          <c:h val="0.671457786526684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0D9-4692-B099-06EA0D3EBD4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0D9-4692-B099-06EA0D3EBD4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0D9-4692-B099-06EA0D3EBD4D}"/>
              </c:ext>
            </c:extLst>
          </c:dPt>
          <c:cat>
            <c:strRef>
              <c:f>Sheet1!$G$16:$G$18</c:f>
              <c:strCache>
                <c:ptCount val="2"/>
                <c:pt idx="0">
                  <c:v>CFRD 4 12.5% </c:v>
                </c:pt>
                <c:pt idx="1">
                  <c:v>no CFRD 28</c:v>
                </c:pt>
              </c:strCache>
            </c:strRef>
          </c:cat>
          <c:val>
            <c:numRef>
              <c:f>Sheet1!$H$16:$H$18</c:f>
              <c:numCache>
                <c:formatCode>General</c:formatCode>
                <c:ptCount val="3"/>
                <c:pt idx="0">
                  <c:v>4</c:v>
                </c:pt>
                <c:pt idx="1">
                  <c:v>2</c:v>
                </c:pt>
              </c:numCache>
            </c:numRef>
          </c:val>
          <c:extLst>
            <c:ext xmlns:c16="http://schemas.microsoft.com/office/drawing/2014/chart" uri="{C3380CC4-5D6E-409C-BE32-E72D297353CC}">
              <c16:uniqueId val="{00000006-F0D9-4692-B099-06EA0D3EBD4D}"/>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360"/>
      </c:pieChart>
    </c:plotArea>
    <c:legend>
      <c:legendPos val="l"/>
      <c:layout>
        <c:manualLayout>
          <c:xMode val="edge"/>
          <c:yMode val="edge"/>
          <c:x val="2.4381255679618487E-2"/>
          <c:y val="0.8109157349806414"/>
          <c:w val="0.24349912510936139"/>
          <c:h val="0.16743438320209975"/>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'[Chart in Microsoft PowerPoint]Sheet1'!$C$26:$C$27</c:f>
              <c:strCache>
                <c:ptCount val="2"/>
                <c:pt idx="0">
                  <c:v>married 6 (40%)</c:v>
                </c:pt>
                <c:pt idx="1">
                  <c:v>single 9 (60%) </c:v>
                </c:pt>
              </c:strCache>
            </c:strRef>
          </c:cat>
          <c:val>
            <c:numRef>
              <c:f>'[Chart in Microsoft PowerPoint]Sheet1'!$D$26:$D$27</c:f>
              <c:numCache>
                <c:formatCode>General</c:formatCode>
                <c:ptCount val="2"/>
                <c:pt idx="0">
                  <c:v>6</c:v>
                </c:pt>
                <c:pt idx="1">
                  <c:v>11</c:v>
                </c:pt>
              </c:numCache>
            </c:numRef>
          </c:val>
          <c:extLst>
            <c:ext xmlns:c16="http://schemas.microsoft.com/office/drawing/2014/chart" uri="{C3380CC4-5D6E-409C-BE32-E72D297353CC}">
              <c16:uniqueId val="{00000000-D49F-4C65-B828-2037DC4A2714}"/>
            </c:ext>
          </c:extLst>
        </c:ser>
        <c:dLbls>
          <c:showLegendKey val="0"/>
          <c:showVal val="0"/>
          <c:showCatName val="0"/>
          <c:showSerName val="0"/>
          <c:showPercent val="0"/>
          <c:showBubbleSize val="0"/>
          <c:showLeaderLines val="1"/>
        </c:dLbls>
        <c:firstSliceAng val="360"/>
      </c:pieChart>
    </c:plotArea>
    <c:legend>
      <c:legendPos val="l"/>
      <c:layout>
        <c:manualLayout>
          <c:xMode val="edge"/>
          <c:yMode val="edge"/>
          <c:x val="1.6666666666666666E-2"/>
          <c:y val="0.41628280839895015"/>
          <c:w val="0.24349912510936139"/>
          <c:h val="0.16743438320209975"/>
        </c:manualLayout>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'[Chart in Microsoft PowerPoint]Sheet1'!$C$26:$C$27</c:f>
              <c:strCache>
                <c:ptCount val="2"/>
                <c:pt idx="0">
                  <c:v>married 6(35.3%)</c:v>
                </c:pt>
                <c:pt idx="1">
                  <c:v>single 11(65%) </c:v>
                </c:pt>
              </c:strCache>
            </c:strRef>
          </c:cat>
          <c:val>
            <c:numRef>
              <c:f>'[Chart in Microsoft PowerPoint]Sheet1'!$D$26:$D$27</c:f>
              <c:numCache>
                <c:formatCode>General</c:formatCode>
                <c:ptCount val="2"/>
                <c:pt idx="0">
                  <c:v>6</c:v>
                </c:pt>
                <c:pt idx="1">
                  <c:v>11</c:v>
                </c:pt>
              </c:numCache>
            </c:numRef>
          </c:val>
          <c:extLst>
            <c:ext xmlns:c16="http://schemas.microsoft.com/office/drawing/2014/chart" uri="{C3380CC4-5D6E-409C-BE32-E72D297353CC}">
              <c16:uniqueId val="{00000000-80DB-4364-B1CF-A2191ED7870A}"/>
            </c:ext>
          </c:extLst>
        </c:ser>
        <c:dLbls>
          <c:showLegendKey val="0"/>
          <c:showVal val="0"/>
          <c:showCatName val="0"/>
          <c:showSerName val="0"/>
          <c:showPercent val="0"/>
          <c:showBubbleSize val="0"/>
          <c:showLeaderLines val="1"/>
        </c:dLbls>
        <c:firstSliceAng val="360"/>
      </c:pieChart>
    </c:plotArea>
    <c:legend>
      <c:legendPos val="l"/>
      <c:layout>
        <c:manualLayout>
          <c:xMode val="edge"/>
          <c:yMode val="edge"/>
          <c:x val="0"/>
          <c:y val="0.41628266422288374"/>
          <c:w val="0.24349912510936139"/>
          <c:h val="0.16743438320209975"/>
        </c:manualLayout>
      </c:layout>
      <c:overlay val="0"/>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E6C8E-A6D1-4624-BB51-AA8182E2CBD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166E8FDB-DFB0-449C-BCA7-C45D79234E4B}">
      <dgm:prSet/>
      <dgm:spPr/>
      <dgm:t>
        <a:bodyPr/>
        <a:lstStyle/>
        <a:p>
          <a:r>
            <a:rPr lang="en-US" dirty="0"/>
            <a:t>Patients are living long enough to require transition from pediatric CF centers to adult CF centers. </a:t>
          </a:r>
          <a:endParaRPr lang="en-GB" dirty="0"/>
        </a:p>
      </dgm:t>
    </dgm:pt>
    <dgm:pt modelId="{11E009EE-ECF0-4BE8-84E4-A63928B7DFD2}" type="parTrans" cxnId="{FB2DEFF4-9BDD-4D7B-AE5B-D4A81F9ABB8E}">
      <dgm:prSet/>
      <dgm:spPr/>
      <dgm:t>
        <a:bodyPr/>
        <a:lstStyle/>
        <a:p>
          <a:endParaRPr lang="en-GB"/>
        </a:p>
      </dgm:t>
    </dgm:pt>
    <dgm:pt modelId="{9CB5CB8B-1ADA-4498-B278-5F58FDAA7D6A}" type="sibTrans" cxnId="{FB2DEFF4-9BDD-4D7B-AE5B-D4A81F9ABB8E}">
      <dgm:prSet/>
      <dgm:spPr/>
      <dgm:t>
        <a:bodyPr/>
        <a:lstStyle/>
        <a:p>
          <a:endParaRPr lang="en-GB"/>
        </a:p>
      </dgm:t>
    </dgm:pt>
    <dgm:pt modelId="{EB7F0219-E4FE-451E-A059-1F08E7E0CD3D}">
      <dgm:prSet/>
      <dgm:spPr/>
      <dgm:t>
        <a:bodyPr/>
        <a:lstStyle/>
        <a:p>
          <a:endParaRPr lang="en-GB" dirty="0"/>
        </a:p>
      </dgm:t>
    </dgm:pt>
    <dgm:pt modelId="{96C84206-11F9-46BD-8D32-2A38016A6DA6}" type="parTrans" cxnId="{98A792FF-4F58-4004-BC98-F688D46D1E57}">
      <dgm:prSet/>
      <dgm:spPr/>
      <dgm:t>
        <a:bodyPr/>
        <a:lstStyle/>
        <a:p>
          <a:endParaRPr lang="en-GB"/>
        </a:p>
      </dgm:t>
    </dgm:pt>
    <dgm:pt modelId="{5998BF3B-D13D-4A77-B11E-70C1BA71150A}" type="sibTrans" cxnId="{98A792FF-4F58-4004-BC98-F688D46D1E57}">
      <dgm:prSet/>
      <dgm:spPr/>
      <dgm:t>
        <a:bodyPr/>
        <a:lstStyle/>
        <a:p>
          <a:endParaRPr lang="en-GB"/>
        </a:p>
      </dgm:t>
    </dgm:pt>
    <dgm:pt modelId="{C3F1DE21-1E85-4917-AC94-2CA0A1377FC9}" type="pres">
      <dgm:prSet presAssocID="{D82E6C8E-A6D1-4624-BB51-AA8182E2CBD7}" presName="Name0" presStyleCnt="0">
        <dgm:presLayoutVars>
          <dgm:dir/>
          <dgm:resizeHandles val="exact"/>
        </dgm:presLayoutVars>
      </dgm:prSet>
      <dgm:spPr/>
    </dgm:pt>
    <dgm:pt modelId="{EBF7D83A-2560-4CC5-BE10-2C06B84ED672}" type="pres">
      <dgm:prSet presAssocID="{D82E6C8E-A6D1-4624-BB51-AA8182E2CBD7}" presName="arrow" presStyleLbl="bgShp" presStyleIdx="0" presStyleCnt="1"/>
      <dgm:spPr/>
    </dgm:pt>
    <dgm:pt modelId="{67235081-5431-4B0E-AB32-6A6ACD221CD8}" type="pres">
      <dgm:prSet presAssocID="{D82E6C8E-A6D1-4624-BB51-AA8182E2CBD7}" presName="points" presStyleCnt="0"/>
      <dgm:spPr/>
    </dgm:pt>
    <dgm:pt modelId="{6A84D7BA-9391-4D38-9E70-B562784515A7}" type="pres">
      <dgm:prSet presAssocID="{166E8FDB-DFB0-449C-BCA7-C45D79234E4B}" presName="compositeA" presStyleCnt="0"/>
      <dgm:spPr/>
    </dgm:pt>
    <dgm:pt modelId="{6BF3B15E-073C-4216-9037-567B34C9AA55}" type="pres">
      <dgm:prSet presAssocID="{166E8FDB-DFB0-449C-BCA7-C45D79234E4B}" presName="textA" presStyleLbl="revTx" presStyleIdx="0" presStyleCnt="2">
        <dgm:presLayoutVars>
          <dgm:bulletEnabled val="1"/>
        </dgm:presLayoutVars>
      </dgm:prSet>
      <dgm:spPr/>
    </dgm:pt>
    <dgm:pt modelId="{DF26A6A8-FE69-48EE-90D6-577F634B71EF}" type="pres">
      <dgm:prSet presAssocID="{166E8FDB-DFB0-449C-BCA7-C45D79234E4B}" presName="circleA" presStyleLbl="node1" presStyleIdx="0" presStyleCnt="2"/>
      <dgm:spPr/>
    </dgm:pt>
    <dgm:pt modelId="{A53F6399-BDA4-40FE-815A-77F77FEF37B8}" type="pres">
      <dgm:prSet presAssocID="{166E8FDB-DFB0-449C-BCA7-C45D79234E4B}" presName="spaceA" presStyleCnt="0"/>
      <dgm:spPr/>
    </dgm:pt>
    <dgm:pt modelId="{BF63C8AF-171B-4201-9677-8285CC4AD69A}" type="pres">
      <dgm:prSet presAssocID="{9CB5CB8B-1ADA-4498-B278-5F58FDAA7D6A}" presName="space" presStyleCnt="0"/>
      <dgm:spPr/>
    </dgm:pt>
    <dgm:pt modelId="{3F49E50A-50C7-4BAF-AC37-86496D58C98E}" type="pres">
      <dgm:prSet presAssocID="{EB7F0219-E4FE-451E-A059-1F08E7E0CD3D}" presName="compositeB" presStyleCnt="0"/>
      <dgm:spPr/>
    </dgm:pt>
    <dgm:pt modelId="{B85CBBEF-1644-4DB2-9700-1BA93712D050}" type="pres">
      <dgm:prSet presAssocID="{EB7F0219-E4FE-451E-A059-1F08E7E0CD3D}" presName="textB" presStyleLbl="revTx" presStyleIdx="1" presStyleCnt="2">
        <dgm:presLayoutVars>
          <dgm:bulletEnabled val="1"/>
        </dgm:presLayoutVars>
      </dgm:prSet>
      <dgm:spPr/>
    </dgm:pt>
    <dgm:pt modelId="{5B2B3B5A-5A02-440E-9B84-49F1CB1749C7}" type="pres">
      <dgm:prSet presAssocID="{EB7F0219-E4FE-451E-A059-1F08E7E0CD3D}" presName="circleB" presStyleLbl="node1" presStyleIdx="1" presStyleCnt="2"/>
      <dgm:spPr/>
    </dgm:pt>
    <dgm:pt modelId="{77643193-C08C-47C6-AAA8-0FA968C65F87}" type="pres">
      <dgm:prSet presAssocID="{EB7F0219-E4FE-451E-A059-1F08E7E0CD3D}" presName="spaceB" presStyleCnt="0"/>
      <dgm:spPr/>
    </dgm:pt>
  </dgm:ptLst>
  <dgm:cxnLst>
    <dgm:cxn modelId="{F40D8614-6092-46CC-B961-62307D29C561}" type="presOf" srcId="{166E8FDB-DFB0-449C-BCA7-C45D79234E4B}" destId="{6BF3B15E-073C-4216-9037-567B34C9AA55}" srcOrd="0" destOrd="0" presId="urn:microsoft.com/office/officeart/2005/8/layout/hProcess11"/>
    <dgm:cxn modelId="{5395258D-F0A2-4BBC-B0E4-091A2BA2DD67}" type="presOf" srcId="{D82E6C8E-A6D1-4624-BB51-AA8182E2CBD7}" destId="{C3F1DE21-1E85-4917-AC94-2CA0A1377FC9}" srcOrd="0" destOrd="0" presId="urn:microsoft.com/office/officeart/2005/8/layout/hProcess11"/>
    <dgm:cxn modelId="{88D1B1A9-9B9C-4B5A-A95A-A0E9A0C697DE}" type="presOf" srcId="{EB7F0219-E4FE-451E-A059-1F08E7E0CD3D}" destId="{B85CBBEF-1644-4DB2-9700-1BA93712D050}" srcOrd="0" destOrd="0" presId="urn:microsoft.com/office/officeart/2005/8/layout/hProcess11"/>
    <dgm:cxn modelId="{FB2DEFF4-9BDD-4D7B-AE5B-D4A81F9ABB8E}" srcId="{D82E6C8E-A6D1-4624-BB51-AA8182E2CBD7}" destId="{166E8FDB-DFB0-449C-BCA7-C45D79234E4B}" srcOrd="0" destOrd="0" parTransId="{11E009EE-ECF0-4BE8-84E4-A63928B7DFD2}" sibTransId="{9CB5CB8B-1ADA-4498-B278-5F58FDAA7D6A}"/>
    <dgm:cxn modelId="{98A792FF-4F58-4004-BC98-F688D46D1E57}" srcId="{D82E6C8E-A6D1-4624-BB51-AA8182E2CBD7}" destId="{EB7F0219-E4FE-451E-A059-1F08E7E0CD3D}" srcOrd="1" destOrd="0" parTransId="{96C84206-11F9-46BD-8D32-2A38016A6DA6}" sibTransId="{5998BF3B-D13D-4A77-B11E-70C1BA71150A}"/>
    <dgm:cxn modelId="{49FD9E8E-5CB1-4792-ACB4-1A73BEB19024}" type="presParOf" srcId="{C3F1DE21-1E85-4917-AC94-2CA0A1377FC9}" destId="{EBF7D83A-2560-4CC5-BE10-2C06B84ED672}" srcOrd="0" destOrd="0" presId="urn:microsoft.com/office/officeart/2005/8/layout/hProcess11"/>
    <dgm:cxn modelId="{FE618018-2914-4A99-80F6-6D53BFB3C03A}" type="presParOf" srcId="{C3F1DE21-1E85-4917-AC94-2CA0A1377FC9}" destId="{67235081-5431-4B0E-AB32-6A6ACD221CD8}" srcOrd="1" destOrd="0" presId="urn:microsoft.com/office/officeart/2005/8/layout/hProcess11"/>
    <dgm:cxn modelId="{379B44C5-752F-47BD-947F-5F682632A753}" type="presParOf" srcId="{67235081-5431-4B0E-AB32-6A6ACD221CD8}" destId="{6A84D7BA-9391-4D38-9E70-B562784515A7}" srcOrd="0" destOrd="0" presId="urn:microsoft.com/office/officeart/2005/8/layout/hProcess11"/>
    <dgm:cxn modelId="{486EBA0A-14A5-4504-9C9C-C2C33805E41B}" type="presParOf" srcId="{6A84D7BA-9391-4D38-9E70-B562784515A7}" destId="{6BF3B15E-073C-4216-9037-567B34C9AA55}" srcOrd="0" destOrd="0" presId="urn:microsoft.com/office/officeart/2005/8/layout/hProcess11"/>
    <dgm:cxn modelId="{28329579-1181-4884-9593-38E7F2CCB769}" type="presParOf" srcId="{6A84D7BA-9391-4D38-9E70-B562784515A7}" destId="{DF26A6A8-FE69-48EE-90D6-577F634B71EF}" srcOrd="1" destOrd="0" presId="urn:microsoft.com/office/officeart/2005/8/layout/hProcess11"/>
    <dgm:cxn modelId="{61D0B373-86E7-4123-8550-64BEBE49C1C6}" type="presParOf" srcId="{6A84D7BA-9391-4D38-9E70-B562784515A7}" destId="{A53F6399-BDA4-40FE-815A-77F77FEF37B8}" srcOrd="2" destOrd="0" presId="urn:microsoft.com/office/officeart/2005/8/layout/hProcess11"/>
    <dgm:cxn modelId="{1C0A188D-79DD-4389-A277-5BDE59939687}" type="presParOf" srcId="{67235081-5431-4B0E-AB32-6A6ACD221CD8}" destId="{BF63C8AF-171B-4201-9677-8285CC4AD69A}" srcOrd="1" destOrd="0" presId="urn:microsoft.com/office/officeart/2005/8/layout/hProcess11"/>
    <dgm:cxn modelId="{1C3DC30B-810D-4A63-A389-499795B425AC}" type="presParOf" srcId="{67235081-5431-4B0E-AB32-6A6ACD221CD8}" destId="{3F49E50A-50C7-4BAF-AC37-86496D58C98E}" srcOrd="2" destOrd="0" presId="urn:microsoft.com/office/officeart/2005/8/layout/hProcess11"/>
    <dgm:cxn modelId="{489A48F6-D874-40B3-ACBE-0F2D4462981C}" type="presParOf" srcId="{3F49E50A-50C7-4BAF-AC37-86496D58C98E}" destId="{B85CBBEF-1644-4DB2-9700-1BA93712D050}" srcOrd="0" destOrd="0" presId="urn:microsoft.com/office/officeart/2005/8/layout/hProcess11"/>
    <dgm:cxn modelId="{6A8FC2A3-18BA-4298-8CFE-14BAA19472FD}" type="presParOf" srcId="{3F49E50A-50C7-4BAF-AC37-86496D58C98E}" destId="{5B2B3B5A-5A02-440E-9B84-49F1CB1749C7}" srcOrd="1" destOrd="0" presId="urn:microsoft.com/office/officeart/2005/8/layout/hProcess11"/>
    <dgm:cxn modelId="{AB14B603-B71B-4DFE-AF92-22E53979AC53}" type="presParOf" srcId="{3F49E50A-50C7-4BAF-AC37-86496D58C98E}" destId="{77643193-C08C-47C6-AAA8-0FA968C65F8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5F0DE2-FD05-4488-BA68-DFB64AC18C4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76572FA-49E8-46C3-8308-DDAF5AC16D2A}">
      <dgm:prSet/>
      <dgm:spPr/>
      <dgm:t>
        <a:bodyPr/>
        <a:lstStyle/>
        <a:p>
          <a:r>
            <a:rPr lang="en-GB"/>
            <a:t>Daily medical treatment</a:t>
          </a:r>
        </a:p>
      </dgm:t>
    </dgm:pt>
    <dgm:pt modelId="{7B45AD48-789C-4B5A-BF37-E546C43331E5}" type="parTrans" cxnId="{30700A04-D9E6-455E-AAEC-C70EE2DFEED1}">
      <dgm:prSet/>
      <dgm:spPr/>
      <dgm:t>
        <a:bodyPr/>
        <a:lstStyle/>
        <a:p>
          <a:endParaRPr lang="en-GB"/>
        </a:p>
      </dgm:t>
    </dgm:pt>
    <dgm:pt modelId="{518A2473-9BA4-4C62-9168-E9BA5B7ACC77}" type="sibTrans" cxnId="{30700A04-D9E6-455E-AAEC-C70EE2DFEED1}">
      <dgm:prSet/>
      <dgm:spPr/>
      <dgm:t>
        <a:bodyPr/>
        <a:lstStyle/>
        <a:p>
          <a:endParaRPr lang="en-GB"/>
        </a:p>
      </dgm:t>
    </dgm:pt>
    <dgm:pt modelId="{19C23A38-092D-4B07-BE5B-E853A5F4A010}">
      <dgm:prSet custT="1"/>
      <dgm:spPr/>
      <dgm:t>
        <a:bodyPr/>
        <a:lstStyle/>
        <a:p>
          <a:r>
            <a:rPr lang="en-US" sz="1200" dirty="0"/>
            <a:t>Chest physiotherapy</a:t>
          </a:r>
          <a:endParaRPr lang="en-GB" sz="1200" dirty="0"/>
        </a:p>
      </dgm:t>
    </dgm:pt>
    <dgm:pt modelId="{EE4E8528-8CF7-4366-8863-38997A75C52F}" type="parTrans" cxnId="{51D33112-5D8C-44DC-901B-A35058944608}">
      <dgm:prSet/>
      <dgm:spPr/>
      <dgm:t>
        <a:bodyPr/>
        <a:lstStyle/>
        <a:p>
          <a:endParaRPr lang="en-GB"/>
        </a:p>
      </dgm:t>
    </dgm:pt>
    <dgm:pt modelId="{8FB5828C-9AA0-4AB6-85A0-D06E27D7D031}" type="sibTrans" cxnId="{51D33112-5D8C-44DC-901B-A35058944608}">
      <dgm:prSet/>
      <dgm:spPr/>
      <dgm:t>
        <a:bodyPr/>
        <a:lstStyle/>
        <a:p>
          <a:endParaRPr lang="en-GB"/>
        </a:p>
      </dgm:t>
    </dgm:pt>
    <dgm:pt modelId="{54626CFD-E05D-4B64-AD8A-89422F1AEC7B}">
      <dgm:prSet custT="1"/>
      <dgm:spPr/>
      <dgm:t>
        <a:bodyPr/>
        <a:lstStyle/>
        <a:p>
          <a:r>
            <a:rPr lang="en-US" sz="1200" dirty="0"/>
            <a:t>Dietary &amp; vitamin supplements</a:t>
          </a:r>
          <a:endParaRPr lang="en-GB" sz="1200" dirty="0"/>
        </a:p>
      </dgm:t>
    </dgm:pt>
    <dgm:pt modelId="{522590BF-62AE-4808-81D8-0F6935A60D93}" type="parTrans" cxnId="{DC433351-FF4A-411C-8485-03C06D34A401}">
      <dgm:prSet/>
      <dgm:spPr/>
      <dgm:t>
        <a:bodyPr/>
        <a:lstStyle/>
        <a:p>
          <a:endParaRPr lang="en-GB"/>
        </a:p>
      </dgm:t>
    </dgm:pt>
    <dgm:pt modelId="{CE8A40B8-4A95-4AF0-B568-E85F81638854}" type="sibTrans" cxnId="{DC433351-FF4A-411C-8485-03C06D34A401}">
      <dgm:prSet/>
      <dgm:spPr/>
      <dgm:t>
        <a:bodyPr/>
        <a:lstStyle/>
        <a:p>
          <a:endParaRPr lang="en-GB"/>
        </a:p>
      </dgm:t>
    </dgm:pt>
    <dgm:pt modelId="{0A7864CD-A013-42FB-AFE8-55E365D05882}">
      <dgm:prSet custT="1"/>
      <dgm:spPr/>
      <dgm:t>
        <a:bodyPr/>
        <a:lstStyle/>
        <a:p>
          <a:r>
            <a:rPr lang="en-US" sz="1200" dirty="0"/>
            <a:t>Pancreatic enzyme replacement</a:t>
          </a:r>
          <a:endParaRPr lang="en-GB" sz="1200" dirty="0"/>
        </a:p>
      </dgm:t>
    </dgm:pt>
    <dgm:pt modelId="{4B165C98-359B-4088-B84E-8DA82C799108}" type="parTrans" cxnId="{A4E8316E-2BDC-4483-A6D1-214BBA416961}">
      <dgm:prSet/>
      <dgm:spPr/>
      <dgm:t>
        <a:bodyPr/>
        <a:lstStyle/>
        <a:p>
          <a:endParaRPr lang="en-GB"/>
        </a:p>
      </dgm:t>
    </dgm:pt>
    <dgm:pt modelId="{E925E8D8-5AFD-4037-91EB-FFB37B3C6BAE}" type="sibTrans" cxnId="{A4E8316E-2BDC-4483-A6D1-214BBA416961}">
      <dgm:prSet/>
      <dgm:spPr/>
      <dgm:t>
        <a:bodyPr/>
        <a:lstStyle/>
        <a:p>
          <a:endParaRPr lang="en-GB"/>
        </a:p>
      </dgm:t>
    </dgm:pt>
    <dgm:pt modelId="{12D4646B-859F-4E77-B43E-E9A8D202E3A9}">
      <dgm:prSet/>
      <dgm:spPr/>
      <dgm:t>
        <a:bodyPr/>
        <a:lstStyle/>
        <a:p>
          <a:r>
            <a:rPr lang="en-US"/>
            <a:t>Respiratory medications</a:t>
          </a:r>
          <a:endParaRPr lang="en-GB"/>
        </a:p>
      </dgm:t>
    </dgm:pt>
    <dgm:pt modelId="{DC326491-8D12-4D71-AB07-63E7263271C6}" type="parTrans" cxnId="{FDC5F301-0CCC-4DA5-BFD8-79281776AC4E}">
      <dgm:prSet/>
      <dgm:spPr/>
      <dgm:t>
        <a:bodyPr/>
        <a:lstStyle/>
        <a:p>
          <a:endParaRPr lang="en-GB"/>
        </a:p>
      </dgm:t>
    </dgm:pt>
    <dgm:pt modelId="{E96503C0-08C8-40C1-8205-DEB5B2B108B4}" type="sibTrans" cxnId="{FDC5F301-0CCC-4DA5-BFD8-79281776AC4E}">
      <dgm:prSet/>
      <dgm:spPr/>
      <dgm:t>
        <a:bodyPr/>
        <a:lstStyle/>
        <a:p>
          <a:endParaRPr lang="en-GB"/>
        </a:p>
      </dgm:t>
    </dgm:pt>
    <dgm:pt modelId="{D62F9E5A-D538-4B0D-B69C-FECE7FEEBC49}" type="pres">
      <dgm:prSet presAssocID="{685F0DE2-FD05-4488-BA68-DFB64AC18C45}" presName="cycle" presStyleCnt="0">
        <dgm:presLayoutVars>
          <dgm:dir/>
          <dgm:resizeHandles val="exact"/>
        </dgm:presLayoutVars>
      </dgm:prSet>
      <dgm:spPr/>
    </dgm:pt>
    <dgm:pt modelId="{291BD67D-484D-49DA-B0F7-A20FE352FBF5}" type="pres">
      <dgm:prSet presAssocID="{D76572FA-49E8-46C3-8308-DDAF5AC16D2A}" presName="node" presStyleLbl="node1" presStyleIdx="0" presStyleCnt="5">
        <dgm:presLayoutVars>
          <dgm:bulletEnabled val="1"/>
        </dgm:presLayoutVars>
      </dgm:prSet>
      <dgm:spPr/>
    </dgm:pt>
    <dgm:pt modelId="{796988AF-4BBB-4CE2-A092-71F959D4AFE8}" type="pres">
      <dgm:prSet presAssocID="{518A2473-9BA4-4C62-9168-E9BA5B7ACC77}" presName="sibTrans" presStyleLbl="sibTrans2D1" presStyleIdx="0" presStyleCnt="5"/>
      <dgm:spPr/>
    </dgm:pt>
    <dgm:pt modelId="{5786BF4F-0CFB-4C7B-8637-447D1A943ADE}" type="pres">
      <dgm:prSet presAssocID="{518A2473-9BA4-4C62-9168-E9BA5B7ACC77}" presName="connectorText" presStyleLbl="sibTrans2D1" presStyleIdx="0" presStyleCnt="5"/>
      <dgm:spPr/>
    </dgm:pt>
    <dgm:pt modelId="{49107157-2AC3-4297-9D9E-D7CD433CDE7E}" type="pres">
      <dgm:prSet presAssocID="{19C23A38-092D-4B07-BE5B-E853A5F4A010}" presName="node" presStyleLbl="node1" presStyleIdx="1" presStyleCnt="5">
        <dgm:presLayoutVars>
          <dgm:bulletEnabled val="1"/>
        </dgm:presLayoutVars>
      </dgm:prSet>
      <dgm:spPr/>
    </dgm:pt>
    <dgm:pt modelId="{FB407128-7CB6-4D92-989C-13B08840EB6B}" type="pres">
      <dgm:prSet presAssocID="{8FB5828C-9AA0-4AB6-85A0-D06E27D7D031}" presName="sibTrans" presStyleLbl="sibTrans2D1" presStyleIdx="1" presStyleCnt="5"/>
      <dgm:spPr/>
    </dgm:pt>
    <dgm:pt modelId="{D5B18973-DE48-4E73-9E81-83A9D3F58777}" type="pres">
      <dgm:prSet presAssocID="{8FB5828C-9AA0-4AB6-85A0-D06E27D7D031}" presName="connectorText" presStyleLbl="sibTrans2D1" presStyleIdx="1" presStyleCnt="5"/>
      <dgm:spPr/>
    </dgm:pt>
    <dgm:pt modelId="{EDB4A5C3-4CF3-4B1B-AF30-63C876584EFA}" type="pres">
      <dgm:prSet presAssocID="{54626CFD-E05D-4B64-AD8A-89422F1AEC7B}" presName="node" presStyleLbl="node1" presStyleIdx="2" presStyleCnt="5">
        <dgm:presLayoutVars>
          <dgm:bulletEnabled val="1"/>
        </dgm:presLayoutVars>
      </dgm:prSet>
      <dgm:spPr/>
    </dgm:pt>
    <dgm:pt modelId="{67318D0D-1CB4-4462-84F6-0DC1A8CE6006}" type="pres">
      <dgm:prSet presAssocID="{CE8A40B8-4A95-4AF0-B568-E85F81638854}" presName="sibTrans" presStyleLbl="sibTrans2D1" presStyleIdx="2" presStyleCnt="5"/>
      <dgm:spPr/>
    </dgm:pt>
    <dgm:pt modelId="{3123978E-AB10-4170-86B7-29B4ED52B748}" type="pres">
      <dgm:prSet presAssocID="{CE8A40B8-4A95-4AF0-B568-E85F81638854}" presName="connectorText" presStyleLbl="sibTrans2D1" presStyleIdx="2" presStyleCnt="5"/>
      <dgm:spPr/>
    </dgm:pt>
    <dgm:pt modelId="{2598929B-079D-4D48-9A5D-D53E73C328E4}" type="pres">
      <dgm:prSet presAssocID="{0A7864CD-A013-42FB-AFE8-55E365D05882}" presName="node" presStyleLbl="node1" presStyleIdx="3" presStyleCnt="5">
        <dgm:presLayoutVars>
          <dgm:bulletEnabled val="1"/>
        </dgm:presLayoutVars>
      </dgm:prSet>
      <dgm:spPr/>
    </dgm:pt>
    <dgm:pt modelId="{021550CD-A355-40C2-8FC7-8365F45C6BEF}" type="pres">
      <dgm:prSet presAssocID="{E925E8D8-5AFD-4037-91EB-FFB37B3C6BAE}" presName="sibTrans" presStyleLbl="sibTrans2D1" presStyleIdx="3" presStyleCnt="5"/>
      <dgm:spPr/>
    </dgm:pt>
    <dgm:pt modelId="{E15C515F-DAB0-49C0-9DB9-77EBD0474B91}" type="pres">
      <dgm:prSet presAssocID="{E925E8D8-5AFD-4037-91EB-FFB37B3C6BAE}" presName="connectorText" presStyleLbl="sibTrans2D1" presStyleIdx="3" presStyleCnt="5"/>
      <dgm:spPr/>
    </dgm:pt>
    <dgm:pt modelId="{EB720910-CFDF-4916-84F6-5F092BA388E5}" type="pres">
      <dgm:prSet presAssocID="{12D4646B-859F-4E77-B43E-E9A8D202E3A9}" presName="node" presStyleLbl="node1" presStyleIdx="4" presStyleCnt="5">
        <dgm:presLayoutVars>
          <dgm:bulletEnabled val="1"/>
        </dgm:presLayoutVars>
      </dgm:prSet>
      <dgm:spPr/>
    </dgm:pt>
    <dgm:pt modelId="{03AB7096-5FCC-444A-94C7-206BFFDAA805}" type="pres">
      <dgm:prSet presAssocID="{E96503C0-08C8-40C1-8205-DEB5B2B108B4}" presName="sibTrans" presStyleLbl="sibTrans2D1" presStyleIdx="4" presStyleCnt="5"/>
      <dgm:spPr/>
    </dgm:pt>
    <dgm:pt modelId="{60FAE9E5-6D37-44DF-BE81-C0CBB8D40AAA}" type="pres">
      <dgm:prSet presAssocID="{E96503C0-08C8-40C1-8205-DEB5B2B108B4}" presName="connectorText" presStyleLbl="sibTrans2D1" presStyleIdx="4" presStyleCnt="5"/>
      <dgm:spPr/>
    </dgm:pt>
  </dgm:ptLst>
  <dgm:cxnLst>
    <dgm:cxn modelId="{FDC5F301-0CCC-4DA5-BFD8-79281776AC4E}" srcId="{685F0DE2-FD05-4488-BA68-DFB64AC18C45}" destId="{12D4646B-859F-4E77-B43E-E9A8D202E3A9}" srcOrd="4" destOrd="0" parTransId="{DC326491-8D12-4D71-AB07-63E7263271C6}" sibTransId="{E96503C0-08C8-40C1-8205-DEB5B2B108B4}"/>
    <dgm:cxn modelId="{30700A04-D9E6-455E-AAEC-C70EE2DFEED1}" srcId="{685F0DE2-FD05-4488-BA68-DFB64AC18C45}" destId="{D76572FA-49E8-46C3-8308-DDAF5AC16D2A}" srcOrd="0" destOrd="0" parTransId="{7B45AD48-789C-4B5A-BF37-E546C43331E5}" sibTransId="{518A2473-9BA4-4C62-9168-E9BA5B7ACC77}"/>
    <dgm:cxn modelId="{D8DC8E09-734D-410C-B813-77210ACF2632}" type="presOf" srcId="{E96503C0-08C8-40C1-8205-DEB5B2B108B4}" destId="{60FAE9E5-6D37-44DF-BE81-C0CBB8D40AAA}" srcOrd="1" destOrd="0" presId="urn:microsoft.com/office/officeart/2005/8/layout/cycle2"/>
    <dgm:cxn modelId="{B9582612-1AC2-424C-927B-6A081A250150}" type="presOf" srcId="{19C23A38-092D-4B07-BE5B-E853A5F4A010}" destId="{49107157-2AC3-4297-9D9E-D7CD433CDE7E}" srcOrd="0" destOrd="0" presId="urn:microsoft.com/office/officeart/2005/8/layout/cycle2"/>
    <dgm:cxn modelId="{51D33112-5D8C-44DC-901B-A35058944608}" srcId="{685F0DE2-FD05-4488-BA68-DFB64AC18C45}" destId="{19C23A38-092D-4B07-BE5B-E853A5F4A010}" srcOrd="1" destOrd="0" parTransId="{EE4E8528-8CF7-4366-8863-38997A75C52F}" sibTransId="{8FB5828C-9AA0-4AB6-85A0-D06E27D7D031}"/>
    <dgm:cxn modelId="{83F4835E-354A-4872-A023-DAA85901616B}" type="presOf" srcId="{E96503C0-08C8-40C1-8205-DEB5B2B108B4}" destId="{03AB7096-5FCC-444A-94C7-206BFFDAA805}" srcOrd="0" destOrd="0" presId="urn:microsoft.com/office/officeart/2005/8/layout/cycle2"/>
    <dgm:cxn modelId="{0B9EE261-0F87-4819-9ADD-01D27A277CA6}" type="presOf" srcId="{0A7864CD-A013-42FB-AFE8-55E365D05882}" destId="{2598929B-079D-4D48-9A5D-D53E73C328E4}" srcOrd="0" destOrd="0" presId="urn:microsoft.com/office/officeart/2005/8/layout/cycle2"/>
    <dgm:cxn modelId="{8C1A7463-4BF9-4C0E-BC0B-166FBBC2451A}" type="presOf" srcId="{518A2473-9BA4-4C62-9168-E9BA5B7ACC77}" destId="{5786BF4F-0CFB-4C7B-8637-447D1A943ADE}" srcOrd="1" destOrd="0" presId="urn:microsoft.com/office/officeart/2005/8/layout/cycle2"/>
    <dgm:cxn modelId="{3CEE7044-64E2-4402-86A7-191D4479DF8B}" type="presOf" srcId="{685F0DE2-FD05-4488-BA68-DFB64AC18C45}" destId="{D62F9E5A-D538-4B0D-B69C-FECE7FEEBC49}" srcOrd="0" destOrd="0" presId="urn:microsoft.com/office/officeart/2005/8/layout/cycle2"/>
    <dgm:cxn modelId="{D636D468-47D3-4F98-8F30-8FE779A3C896}" type="presOf" srcId="{E925E8D8-5AFD-4037-91EB-FFB37B3C6BAE}" destId="{021550CD-A355-40C2-8FC7-8365F45C6BEF}" srcOrd="0" destOrd="0" presId="urn:microsoft.com/office/officeart/2005/8/layout/cycle2"/>
    <dgm:cxn modelId="{6CA34849-960F-4544-ACE7-42F9BC4A7DE8}" type="presOf" srcId="{518A2473-9BA4-4C62-9168-E9BA5B7ACC77}" destId="{796988AF-4BBB-4CE2-A092-71F959D4AFE8}" srcOrd="0" destOrd="0" presId="urn:microsoft.com/office/officeart/2005/8/layout/cycle2"/>
    <dgm:cxn modelId="{E904D44A-058F-4E24-86FD-4A93200A9EC9}" type="presOf" srcId="{E925E8D8-5AFD-4037-91EB-FFB37B3C6BAE}" destId="{E15C515F-DAB0-49C0-9DB9-77EBD0474B91}" srcOrd="1" destOrd="0" presId="urn:microsoft.com/office/officeart/2005/8/layout/cycle2"/>
    <dgm:cxn modelId="{A4E8316E-2BDC-4483-A6D1-214BBA416961}" srcId="{685F0DE2-FD05-4488-BA68-DFB64AC18C45}" destId="{0A7864CD-A013-42FB-AFE8-55E365D05882}" srcOrd="3" destOrd="0" parTransId="{4B165C98-359B-4088-B84E-8DA82C799108}" sibTransId="{E925E8D8-5AFD-4037-91EB-FFB37B3C6BAE}"/>
    <dgm:cxn modelId="{DC433351-FF4A-411C-8485-03C06D34A401}" srcId="{685F0DE2-FD05-4488-BA68-DFB64AC18C45}" destId="{54626CFD-E05D-4B64-AD8A-89422F1AEC7B}" srcOrd="2" destOrd="0" parTransId="{522590BF-62AE-4808-81D8-0F6935A60D93}" sibTransId="{CE8A40B8-4A95-4AF0-B568-E85F81638854}"/>
    <dgm:cxn modelId="{E7420072-3815-4749-AD4E-C2E476884C72}" type="presOf" srcId="{CE8A40B8-4A95-4AF0-B568-E85F81638854}" destId="{3123978E-AB10-4170-86B7-29B4ED52B748}" srcOrd="1" destOrd="0" presId="urn:microsoft.com/office/officeart/2005/8/layout/cycle2"/>
    <dgm:cxn modelId="{B135D557-1B6D-406B-AC56-2D667514585A}" type="presOf" srcId="{12D4646B-859F-4E77-B43E-E9A8D202E3A9}" destId="{EB720910-CFDF-4916-84F6-5F092BA388E5}" srcOrd="0" destOrd="0" presId="urn:microsoft.com/office/officeart/2005/8/layout/cycle2"/>
    <dgm:cxn modelId="{4171C858-6BE6-4F02-A28C-F19A3BD52618}" type="presOf" srcId="{54626CFD-E05D-4B64-AD8A-89422F1AEC7B}" destId="{EDB4A5C3-4CF3-4B1B-AF30-63C876584EFA}" srcOrd="0" destOrd="0" presId="urn:microsoft.com/office/officeart/2005/8/layout/cycle2"/>
    <dgm:cxn modelId="{D6007997-68E1-4350-8B95-B9D9ABD46C73}" type="presOf" srcId="{8FB5828C-9AA0-4AB6-85A0-D06E27D7D031}" destId="{D5B18973-DE48-4E73-9E81-83A9D3F58777}" srcOrd="1" destOrd="0" presId="urn:microsoft.com/office/officeart/2005/8/layout/cycle2"/>
    <dgm:cxn modelId="{75BB7BA5-7DF0-479D-A642-6BA23991CD4C}" type="presOf" srcId="{CE8A40B8-4A95-4AF0-B568-E85F81638854}" destId="{67318D0D-1CB4-4462-84F6-0DC1A8CE6006}" srcOrd="0" destOrd="0" presId="urn:microsoft.com/office/officeart/2005/8/layout/cycle2"/>
    <dgm:cxn modelId="{68852DA9-AF4F-4A9B-BDFA-D0B79C6E6F56}" type="presOf" srcId="{D76572FA-49E8-46C3-8308-DDAF5AC16D2A}" destId="{291BD67D-484D-49DA-B0F7-A20FE352FBF5}" srcOrd="0" destOrd="0" presId="urn:microsoft.com/office/officeart/2005/8/layout/cycle2"/>
    <dgm:cxn modelId="{297BCAAC-8DF1-46F1-823C-9902ECDE9E68}" type="presOf" srcId="{8FB5828C-9AA0-4AB6-85A0-D06E27D7D031}" destId="{FB407128-7CB6-4D92-989C-13B08840EB6B}" srcOrd="0" destOrd="0" presId="urn:microsoft.com/office/officeart/2005/8/layout/cycle2"/>
    <dgm:cxn modelId="{B04F0BEE-6DD8-49D3-9753-2E7548606145}" type="presParOf" srcId="{D62F9E5A-D538-4B0D-B69C-FECE7FEEBC49}" destId="{291BD67D-484D-49DA-B0F7-A20FE352FBF5}" srcOrd="0" destOrd="0" presId="urn:microsoft.com/office/officeart/2005/8/layout/cycle2"/>
    <dgm:cxn modelId="{D01A4C4E-F1F9-4DB4-97B9-E42939402D8C}" type="presParOf" srcId="{D62F9E5A-D538-4B0D-B69C-FECE7FEEBC49}" destId="{796988AF-4BBB-4CE2-A092-71F959D4AFE8}" srcOrd="1" destOrd="0" presId="urn:microsoft.com/office/officeart/2005/8/layout/cycle2"/>
    <dgm:cxn modelId="{E86352D1-F288-4976-969D-3002A0BFE572}" type="presParOf" srcId="{796988AF-4BBB-4CE2-A092-71F959D4AFE8}" destId="{5786BF4F-0CFB-4C7B-8637-447D1A943ADE}" srcOrd="0" destOrd="0" presId="urn:microsoft.com/office/officeart/2005/8/layout/cycle2"/>
    <dgm:cxn modelId="{550862AC-E3B2-4B21-A8B7-7A687970F7E0}" type="presParOf" srcId="{D62F9E5A-D538-4B0D-B69C-FECE7FEEBC49}" destId="{49107157-2AC3-4297-9D9E-D7CD433CDE7E}" srcOrd="2" destOrd="0" presId="urn:microsoft.com/office/officeart/2005/8/layout/cycle2"/>
    <dgm:cxn modelId="{D9965580-92E8-4495-A7A0-72C1DD137F9D}" type="presParOf" srcId="{D62F9E5A-D538-4B0D-B69C-FECE7FEEBC49}" destId="{FB407128-7CB6-4D92-989C-13B08840EB6B}" srcOrd="3" destOrd="0" presId="urn:microsoft.com/office/officeart/2005/8/layout/cycle2"/>
    <dgm:cxn modelId="{A874A1DF-73CB-49DC-ABC5-378CD939F731}" type="presParOf" srcId="{FB407128-7CB6-4D92-989C-13B08840EB6B}" destId="{D5B18973-DE48-4E73-9E81-83A9D3F58777}" srcOrd="0" destOrd="0" presId="urn:microsoft.com/office/officeart/2005/8/layout/cycle2"/>
    <dgm:cxn modelId="{4BEBF3E7-084D-4DF6-BA57-CA65BD0D2E8B}" type="presParOf" srcId="{D62F9E5A-D538-4B0D-B69C-FECE7FEEBC49}" destId="{EDB4A5C3-4CF3-4B1B-AF30-63C876584EFA}" srcOrd="4" destOrd="0" presId="urn:microsoft.com/office/officeart/2005/8/layout/cycle2"/>
    <dgm:cxn modelId="{B21B5B63-D617-40F5-839D-9F741B3CD4A2}" type="presParOf" srcId="{D62F9E5A-D538-4B0D-B69C-FECE7FEEBC49}" destId="{67318D0D-1CB4-4462-84F6-0DC1A8CE6006}" srcOrd="5" destOrd="0" presId="urn:microsoft.com/office/officeart/2005/8/layout/cycle2"/>
    <dgm:cxn modelId="{35D3C389-71F0-43C0-AAFE-B2429844D8E1}" type="presParOf" srcId="{67318D0D-1CB4-4462-84F6-0DC1A8CE6006}" destId="{3123978E-AB10-4170-86B7-29B4ED52B748}" srcOrd="0" destOrd="0" presId="urn:microsoft.com/office/officeart/2005/8/layout/cycle2"/>
    <dgm:cxn modelId="{D2081AAC-DAA2-4B1D-A83C-0B98E39A3CE8}" type="presParOf" srcId="{D62F9E5A-D538-4B0D-B69C-FECE7FEEBC49}" destId="{2598929B-079D-4D48-9A5D-D53E73C328E4}" srcOrd="6" destOrd="0" presId="urn:microsoft.com/office/officeart/2005/8/layout/cycle2"/>
    <dgm:cxn modelId="{74FAEE42-E1D8-47CC-96C9-223D32A05B28}" type="presParOf" srcId="{D62F9E5A-D538-4B0D-B69C-FECE7FEEBC49}" destId="{021550CD-A355-40C2-8FC7-8365F45C6BEF}" srcOrd="7" destOrd="0" presId="urn:microsoft.com/office/officeart/2005/8/layout/cycle2"/>
    <dgm:cxn modelId="{4577AC85-F12E-4D49-8DD0-FA16175A11BE}" type="presParOf" srcId="{021550CD-A355-40C2-8FC7-8365F45C6BEF}" destId="{E15C515F-DAB0-49C0-9DB9-77EBD0474B91}" srcOrd="0" destOrd="0" presId="urn:microsoft.com/office/officeart/2005/8/layout/cycle2"/>
    <dgm:cxn modelId="{9402296C-CD35-4887-AF05-A60D746FB141}" type="presParOf" srcId="{D62F9E5A-D538-4B0D-B69C-FECE7FEEBC49}" destId="{EB720910-CFDF-4916-84F6-5F092BA388E5}" srcOrd="8" destOrd="0" presId="urn:microsoft.com/office/officeart/2005/8/layout/cycle2"/>
    <dgm:cxn modelId="{1A12528E-12EB-4F30-B635-4F25484297A5}" type="presParOf" srcId="{D62F9E5A-D538-4B0D-B69C-FECE7FEEBC49}" destId="{03AB7096-5FCC-444A-94C7-206BFFDAA805}" srcOrd="9" destOrd="0" presId="urn:microsoft.com/office/officeart/2005/8/layout/cycle2"/>
    <dgm:cxn modelId="{879B2CA6-40D1-4956-BEFA-9E69744278BF}" type="presParOf" srcId="{03AB7096-5FCC-444A-94C7-206BFFDAA805}" destId="{60FAE9E5-6D37-44DF-BE81-C0CBB8D40AA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90960E-895B-416E-9DF7-15871439597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7FECD55-19E0-4205-9658-D7120DF24844}">
      <dgm:prSet custT="1"/>
      <dgm:spPr/>
      <dgm:t>
        <a:bodyPr/>
        <a:lstStyle/>
        <a:p>
          <a:pPr rtl="0"/>
          <a:r>
            <a:rPr lang="en-US" sz="2000" dirty="0"/>
            <a:t>University of California, San Francisco Cystic Fibrosis Center (UCSF-CFC) pediatric and adult teams recognized poor coordination in the transfer of pediatric patients to adult care. </a:t>
          </a:r>
        </a:p>
      </dgm:t>
    </dgm:pt>
    <dgm:pt modelId="{90833CD7-D9F3-4B53-8400-C8E2A20CD4EE}" type="parTrans" cxnId="{E39F2B45-3D51-4C1E-88E4-35B9A68DC174}">
      <dgm:prSet/>
      <dgm:spPr/>
      <dgm:t>
        <a:bodyPr/>
        <a:lstStyle/>
        <a:p>
          <a:endParaRPr lang="en-US"/>
        </a:p>
      </dgm:t>
    </dgm:pt>
    <dgm:pt modelId="{69F90CB0-E513-45EA-9454-B780C16D2FF9}" type="sibTrans" cxnId="{E39F2B45-3D51-4C1E-88E4-35B9A68DC174}">
      <dgm:prSet/>
      <dgm:spPr/>
      <dgm:t>
        <a:bodyPr/>
        <a:lstStyle/>
        <a:p>
          <a:endParaRPr lang="en-US"/>
        </a:p>
      </dgm:t>
    </dgm:pt>
    <dgm:pt modelId="{9E4CCEED-8665-4679-9472-252FF5D4BFB4}">
      <dgm:prSet/>
      <dgm:spPr/>
      <dgm:t>
        <a:bodyPr/>
        <a:lstStyle/>
        <a:p>
          <a:pPr rtl="0"/>
          <a:r>
            <a:rPr lang="en-US" dirty="0"/>
            <a:t>Transfer to adult care by </a:t>
          </a:r>
        </a:p>
      </dgm:t>
    </dgm:pt>
    <dgm:pt modelId="{19C9FF93-B2F9-4AE2-BB61-A2666D738ADA}" type="parTrans" cxnId="{727BDB09-FAC8-4DF9-8C88-CBC6F9E9B35D}">
      <dgm:prSet/>
      <dgm:spPr/>
      <dgm:t>
        <a:bodyPr/>
        <a:lstStyle/>
        <a:p>
          <a:endParaRPr lang="en-US"/>
        </a:p>
      </dgm:t>
    </dgm:pt>
    <dgm:pt modelId="{65BA116C-F735-44DF-BA94-93C61ADD64AB}" type="sibTrans" cxnId="{727BDB09-FAC8-4DF9-8C88-CBC6F9E9B35D}">
      <dgm:prSet/>
      <dgm:spPr/>
      <dgm:t>
        <a:bodyPr/>
        <a:lstStyle/>
        <a:p>
          <a:endParaRPr lang="en-US"/>
        </a:p>
      </dgm:t>
    </dgm:pt>
    <dgm:pt modelId="{5A462407-1D14-4F2B-942B-E53DFF579161}">
      <dgm:prSet/>
      <dgm:spPr/>
      <dgm:t>
        <a:bodyPr/>
        <a:lstStyle/>
        <a:p>
          <a:pPr rtl="0"/>
          <a:r>
            <a:rPr lang="en-US"/>
            <a:t>Choice </a:t>
          </a:r>
        </a:p>
      </dgm:t>
    </dgm:pt>
    <dgm:pt modelId="{E00BB953-0348-46E4-81B7-7A50CD37456D}" type="parTrans" cxnId="{2FA4CA63-2A75-413B-B878-5A575F544E09}">
      <dgm:prSet/>
      <dgm:spPr/>
      <dgm:t>
        <a:bodyPr/>
        <a:lstStyle/>
        <a:p>
          <a:endParaRPr lang="en-US"/>
        </a:p>
      </dgm:t>
    </dgm:pt>
    <dgm:pt modelId="{683DD3FB-C5BD-4CE3-B1E3-91BCACDF8441}" type="sibTrans" cxnId="{2FA4CA63-2A75-413B-B878-5A575F544E09}">
      <dgm:prSet/>
      <dgm:spPr/>
      <dgm:t>
        <a:bodyPr/>
        <a:lstStyle/>
        <a:p>
          <a:endParaRPr lang="en-US"/>
        </a:p>
      </dgm:t>
    </dgm:pt>
    <dgm:pt modelId="{05CBACAE-9A22-4E3B-95E6-5A15CDE0A504}">
      <dgm:prSet/>
      <dgm:spPr/>
      <dgm:t>
        <a:bodyPr/>
        <a:lstStyle/>
        <a:p>
          <a:pPr rtl="0"/>
          <a:r>
            <a:rPr lang="en-US"/>
            <a:t>Being over the age limit </a:t>
          </a:r>
        </a:p>
      </dgm:t>
    </dgm:pt>
    <dgm:pt modelId="{7F83956E-9561-4A3A-9215-03EE0EC41EF9}" type="parTrans" cxnId="{15C8AFF0-9967-4AC7-B097-3DE5A2514065}">
      <dgm:prSet/>
      <dgm:spPr/>
      <dgm:t>
        <a:bodyPr/>
        <a:lstStyle/>
        <a:p>
          <a:endParaRPr lang="en-US"/>
        </a:p>
      </dgm:t>
    </dgm:pt>
    <dgm:pt modelId="{44BE651F-9EAA-4263-A0C6-687CDBF35053}" type="sibTrans" cxnId="{15C8AFF0-9967-4AC7-B097-3DE5A2514065}">
      <dgm:prSet/>
      <dgm:spPr/>
      <dgm:t>
        <a:bodyPr/>
        <a:lstStyle/>
        <a:p>
          <a:endParaRPr lang="en-US"/>
        </a:p>
      </dgm:t>
    </dgm:pt>
    <dgm:pt modelId="{7205D16F-CEE2-4522-BDFC-F4D7713B92C6}">
      <dgm:prSet/>
      <dgm:spPr/>
      <dgm:t>
        <a:bodyPr/>
        <a:lstStyle/>
        <a:p>
          <a:pPr rtl="0"/>
          <a:r>
            <a:rPr lang="en-US"/>
            <a:t>Marriage </a:t>
          </a:r>
        </a:p>
      </dgm:t>
    </dgm:pt>
    <dgm:pt modelId="{17469B69-6736-44CF-8953-9E13396D1966}" type="parTrans" cxnId="{2BDA50F9-A3BD-4FDD-B2B4-69C0A4296604}">
      <dgm:prSet/>
      <dgm:spPr/>
      <dgm:t>
        <a:bodyPr/>
        <a:lstStyle/>
        <a:p>
          <a:endParaRPr lang="en-US"/>
        </a:p>
      </dgm:t>
    </dgm:pt>
    <dgm:pt modelId="{AC2E3B69-2F54-4C43-80E0-552730057E75}" type="sibTrans" cxnId="{2BDA50F9-A3BD-4FDD-B2B4-69C0A4296604}">
      <dgm:prSet/>
      <dgm:spPr/>
      <dgm:t>
        <a:bodyPr/>
        <a:lstStyle/>
        <a:p>
          <a:endParaRPr lang="en-US"/>
        </a:p>
      </dgm:t>
    </dgm:pt>
    <dgm:pt modelId="{35220FE6-35A4-4329-8354-5F2DF2EDDB7E}">
      <dgm:prSet/>
      <dgm:spPr/>
      <dgm:t>
        <a:bodyPr/>
        <a:lstStyle/>
        <a:p>
          <a:pPr rtl="0"/>
          <a:r>
            <a:rPr lang="en-US" dirty="0"/>
            <a:t>Pregnancy</a:t>
          </a:r>
        </a:p>
      </dgm:t>
    </dgm:pt>
    <dgm:pt modelId="{4142FABA-6997-4159-A162-21383928200E}" type="parTrans" cxnId="{4D0A3B4D-2D45-411D-A5C4-2034641092ED}">
      <dgm:prSet/>
      <dgm:spPr/>
      <dgm:t>
        <a:bodyPr/>
        <a:lstStyle/>
        <a:p>
          <a:endParaRPr lang="en-US"/>
        </a:p>
      </dgm:t>
    </dgm:pt>
    <dgm:pt modelId="{A51B6A37-D518-487E-98FF-3BD3FABBD579}" type="sibTrans" cxnId="{4D0A3B4D-2D45-411D-A5C4-2034641092ED}">
      <dgm:prSet/>
      <dgm:spPr/>
      <dgm:t>
        <a:bodyPr/>
        <a:lstStyle/>
        <a:p>
          <a:endParaRPr lang="en-US"/>
        </a:p>
      </dgm:t>
    </dgm:pt>
    <dgm:pt modelId="{1B46A2AA-688B-4252-9DCD-BDF1BE3614F0}">
      <dgm:prSet/>
      <dgm:spPr/>
      <dgm:t>
        <a:bodyPr/>
        <a:lstStyle/>
        <a:p>
          <a:pPr rtl="0"/>
          <a:r>
            <a:rPr lang="en-US"/>
            <a:t>Incarceration </a:t>
          </a:r>
        </a:p>
      </dgm:t>
    </dgm:pt>
    <dgm:pt modelId="{3DEC777B-7A21-48B7-A322-F3C72153F9AA}" type="parTrans" cxnId="{6C61BB7C-3732-44E1-A6C8-DCC5FB238C03}">
      <dgm:prSet/>
      <dgm:spPr/>
      <dgm:t>
        <a:bodyPr/>
        <a:lstStyle/>
        <a:p>
          <a:endParaRPr lang="en-US"/>
        </a:p>
      </dgm:t>
    </dgm:pt>
    <dgm:pt modelId="{2AE46915-F810-466A-A3FC-42ED031DB2BD}" type="sibTrans" cxnId="{6C61BB7C-3732-44E1-A6C8-DCC5FB238C03}">
      <dgm:prSet/>
      <dgm:spPr/>
      <dgm:t>
        <a:bodyPr/>
        <a:lstStyle/>
        <a:p>
          <a:endParaRPr lang="en-US"/>
        </a:p>
      </dgm:t>
    </dgm:pt>
    <dgm:pt modelId="{3A30E004-D928-4148-A335-B5A662436615}" type="pres">
      <dgm:prSet presAssocID="{9B90960E-895B-416E-9DF7-15871439597C}" presName="Name0" presStyleCnt="0">
        <dgm:presLayoutVars>
          <dgm:dir/>
          <dgm:animLvl val="lvl"/>
          <dgm:resizeHandles val="exact"/>
        </dgm:presLayoutVars>
      </dgm:prSet>
      <dgm:spPr/>
    </dgm:pt>
    <dgm:pt modelId="{D8FF2C6E-D775-497F-B65F-3C169B37DD06}" type="pres">
      <dgm:prSet presAssocID="{9E4CCEED-8665-4679-9472-252FF5D4BFB4}" presName="boxAndChildren" presStyleCnt="0"/>
      <dgm:spPr/>
    </dgm:pt>
    <dgm:pt modelId="{4873FB1D-C11B-490F-B6DE-09495A0A1E5C}" type="pres">
      <dgm:prSet presAssocID="{9E4CCEED-8665-4679-9472-252FF5D4BFB4}" presName="parentTextBox" presStyleLbl="node1" presStyleIdx="0" presStyleCnt="2"/>
      <dgm:spPr/>
    </dgm:pt>
    <dgm:pt modelId="{21FAB386-F843-48E3-BAE6-6E7FD37263F8}" type="pres">
      <dgm:prSet presAssocID="{9E4CCEED-8665-4679-9472-252FF5D4BFB4}" presName="entireBox" presStyleLbl="node1" presStyleIdx="0" presStyleCnt="2"/>
      <dgm:spPr/>
    </dgm:pt>
    <dgm:pt modelId="{1C73A187-C4A5-4F6A-B4CB-5D6C8E3C4F1B}" type="pres">
      <dgm:prSet presAssocID="{9E4CCEED-8665-4679-9472-252FF5D4BFB4}" presName="descendantBox" presStyleCnt="0"/>
      <dgm:spPr/>
    </dgm:pt>
    <dgm:pt modelId="{77F396B3-AD6E-4432-B80F-6EBC11CDDC5D}" type="pres">
      <dgm:prSet presAssocID="{5A462407-1D14-4F2B-942B-E53DFF579161}" presName="childTextBox" presStyleLbl="fgAccFollowNode1" presStyleIdx="0" presStyleCnt="5">
        <dgm:presLayoutVars>
          <dgm:bulletEnabled val="1"/>
        </dgm:presLayoutVars>
      </dgm:prSet>
      <dgm:spPr/>
    </dgm:pt>
    <dgm:pt modelId="{EAB4BF11-355A-4871-BA4D-F86770C8DED7}" type="pres">
      <dgm:prSet presAssocID="{05CBACAE-9A22-4E3B-95E6-5A15CDE0A504}" presName="childTextBox" presStyleLbl="fgAccFollowNode1" presStyleIdx="1" presStyleCnt="5">
        <dgm:presLayoutVars>
          <dgm:bulletEnabled val="1"/>
        </dgm:presLayoutVars>
      </dgm:prSet>
      <dgm:spPr/>
    </dgm:pt>
    <dgm:pt modelId="{24CAF85A-0CD2-4EBD-A52C-9E011DCBBE92}" type="pres">
      <dgm:prSet presAssocID="{7205D16F-CEE2-4522-BDFC-F4D7713B92C6}" presName="childTextBox" presStyleLbl="fgAccFollowNode1" presStyleIdx="2" presStyleCnt="5">
        <dgm:presLayoutVars>
          <dgm:bulletEnabled val="1"/>
        </dgm:presLayoutVars>
      </dgm:prSet>
      <dgm:spPr/>
    </dgm:pt>
    <dgm:pt modelId="{D709F7AD-A329-4EDD-AC5E-57891FC8C270}" type="pres">
      <dgm:prSet presAssocID="{35220FE6-35A4-4329-8354-5F2DF2EDDB7E}" presName="childTextBox" presStyleLbl="fgAccFollowNode1" presStyleIdx="3" presStyleCnt="5">
        <dgm:presLayoutVars>
          <dgm:bulletEnabled val="1"/>
        </dgm:presLayoutVars>
      </dgm:prSet>
      <dgm:spPr/>
    </dgm:pt>
    <dgm:pt modelId="{E8B8FCEE-E32F-4E8D-B887-3F13EA2E9C5A}" type="pres">
      <dgm:prSet presAssocID="{1B46A2AA-688B-4252-9DCD-BDF1BE3614F0}" presName="childTextBox" presStyleLbl="fgAccFollowNode1" presStyleIdx="4" presStyleCnt="5">
        <dgm:presLayoutVars>
          <dgm:bulletEnabled val="1"/>
        </dgm:presLayoutVars>
      </dgm:prSet>
      <dgm:spPr/>
    </dgm:pt>
    <dgm:pt modelId="{D09F1D67-67F4-4D74-9F0E-5E9FDB56EE3C}" type="pres">
      <dgm:prSet presAssocID="{69F90CB0-E513-45EA-9454-B780C16D2FF9}" presName="sp" presStyleCnt="0"/>
      <dgm:spPr/>
    </dgm:pt>
    <dgm:pt modelId="{9C0D5ACB-6DE8-409F-B588-E7F6A0C499D3}" type="pres">
      <dgm:prSet presAssocID="{A7FECD55-19E0-4205-9658-D7120DF24844}" presName="arrowAndChildren" presStyleCnt="0"/>
      <dgm:spPr/>
    </dgm:pt>
    <dgm:pt modelId="{B7C3A035-1957-4266-85FE-2786E6831A4F}" type="pres">
      <dgm:prSet presAssocID="{A7FECD55-19E0-4205-9658-D7120DF24844}" presName="parentTextArrow" presStyleLbl="node1" presStyleIdx="1" presStyleCnt="2"/>
      <dgm:spPr/>
    </dgm:pt>
  </dgm:ptLst>
  <dgm:cxnLst>
    <dgm:cxn modelId="{727BDB09-FAC8-4DF9-8C88-CBC6F9E9B35D}" srcId="{9B90960E-895B-416E-9DF7-15871439597C}" destId="{9E4CCEED-8665-4679-9472-252FF5D4BFB4}" srcOrd="1" destOrd="0" parTransId="{19C9FF93-B2F9-4AE2-BB61-A2666D738ADA}" sibTransId="{65BA116C-F735-44DF-BA94-93C61ADD64AB}"/>
    <dgm:cxn modelId="{35994312-6902-4CA5-86F7-7261A1C52E49}" type="presOf" srcId="{9B90960E-895B-416E-9DF7-15871439597C}" destId="{3A30E004-D928-4148-A335-B5A662436615}" srcOrd="0" destOrd="0" presId="urn:microsoft.com/office/officeart/2005/8/layout/process4"/>
    <dgm:cxn modelId="{2FA4CA63-2A75-413B-B878-5A575F544E09}" srcId="{9E4CCEED-8665-4679-9472-252FF5D4BFB4}" destId="{5A462407-1D14-4F2B-942B-E53DFF579161}" srcOrd="0" destOrd="0" parTransId="{E00BB953-0348-46E4-81B7-7A50CD37456D}" sibTransId="{683DD3FB-C5BD-4CE3-B1E3-91BCACDF8441}"/>
    <dgm:cxn modelId="{E39F2B45-3D51-4C1E-88E4-35B9A68DC174}" srcId="{9B90960E-895B-416E-9DF7-15871439597C}" destId="{A7FECD55-19E0-4205-9658-D7120DF24844}" srcOrd="0" destOrd="0" parTransId="{90833CD7-D9F3-4B53-8400-C8E2A20CD4EE}" sibTransId="{69F90CB0-E513-45EA-9454-B780C16D2FF9}"/>
    <dgm:cxn modelId="{4D0A3B4D-2D45-411D-A5C4-2034641092ED}" srcId="{9E4CCEED-8665-4679-9472-252FF5D4BFB4}" destId="{35220FE6-35A4-4329-8354-5F2DF2EDDB7E}" srcOrd="3" destOrd="0" parTransId="{4142FABA-6997-4159-A162-21383928200E}" sibTransId="{A51B6A37-D518-487E-98FF-3BD3FABBD579}"/>
    <dgm:cxn modelId="{ECA31551-91E6-4EC3-9617-CD993EC9EC02}" type="presOf" srcId="{1B46A2AA-688B-4252-9DCD-BDF1BE3614F0}" destId="{E8B8FCEE-E32F-4E8D-B887-3F13EA2E9C5A}" srcOrd="0" destOrd="0" presId="urn:microsoft.com/office/officeart/2005/8/layout/process4"/>
    <dgm:cxn modelId="{7106CD75-7A46-4462-8E25-D3DD43135BC5}" type="presOf" srcId="{5A462407-1D14-4F2B-942B-E53DFF579161}" destId="{77F396B3-AD6E-4432-B80F-6EBC11CDDC5D}" srcOrd="0" destOrd="0" presId="urn:microsoft.com/office/officeart/2005/8/layout/process4"/>
    <dgm:cxn modelId="{7C91CC56-CB6A-4A30-98CB-0156D5AEB667}" type="presOf" srcId="{9E4CCEED-8665-4679-9472-252FF5D4BFB4}" destId="{4873FB1D-C11B-490F-B6DE-09495A0A1E5C}" srcOrd="0" destOrd="0" presId="urn:microsoft.com/office/officeart/2005/8/layout/process4"/>
    <dgm:cxn modelId="{6C61BB7C-3732-44E1-A6C8-DCC5FB238C03}" srcId="{9E4CCEED-8665-4679-9472-252FF5D4BFB4}" destId="{1B46A2AA-688B-4252-9DCD-BDF1BE3614F0}" srcOrd="4" destOrd="0" parTransId="{3DEC777B-7A21-48B7-A322-F3C72153F9AA}" sibTransId="{2AE46915-F810-466A-A3FC-42ED031DB2BD}"/>
    <dgm:cxn modelId="{484C9A8B-2B1C-4F18-AAC8-CA798C7ADBAF}" type="presOf" srcId="{05CBACAE-9A22-4E3B-95E6-5A15CDE0A504}" destId="{EAB4BF11-355A-4871-BA4D-F86770C8DED7}" srcOrd="0" destOrd="0" presId="urn:microsoft.com/office/officeart/2005/8/layout/process4"/>
    <dgm:cxn modelId="{F4D112CF-B60E-4A1D-8FE6-08C1D1747807}" type="presOf" srcId="{A7FECD55-19E0-4205-9658-D7120DF24844}" destId="{B7C3A035-1957-4266-85FE-2786E6831A4F}" srcOrd="0" destOrd="0" presId="urn:microsoft.com/office/officeart/2005/8/layout/process4"/>
    <dgm:cxn modelId="{C02C74D8-B7E8-44D7-88B1-4FEEF5CE1F94}" type="presOf" srcId="{9E4CCEED-8665-4679-9472-252FF5D4BFB4}" destId="{21FAB386-F843-48E3-BAE6-6E7FD37263F8}" srcOrd="1" destOrd="0" presId="urn:microsoft.com/office/officeart/2005/8/layout/process4"/>
    <dgm:cxn modelId="{20DBE0DA-FBB5-4CF2-82CB-09698E7236B2}" type="presOf" srcId="{7205D16F-CEE2-4522-BDFC-F4D7713B92C6}" destId="{24CAF85A-0CD2-4EBD-A52C-9E011DCBBE92}" srcOrd="0" destOrd="0" presId="urn:microsoft.com/office/officeart/2005/8/layout/process4"/>
    <dgm:cxn modelId="{15C8AFF0-9967-4AC7-B097-3DE5A2514065}" srcId="{9E4CCEED-8665-4679-9472-252FF5D4BFB4}" destId="{05CBACAE-9A22-4E3B-95E6-5A15CDE0A504}" srcOrd="1" destOrd="0" parTransId="{7F83956E-9561-4A3A-9215-03EE0EC41EF9}" sibTransId="{44BE651F-9EAA-4263-A0C6-687CDBF35053}"/>
    <dgm:cxn modelId="{5BF231F4-DF83-4BA9-A1D9-585751297FA5}" type="presOf" srcId="{35220FE6-35A4-4329-8354-5F2DF2EDDB7E}" destId="{D709F7AD-A329-4EDD-AC5E-57891FC8C270}" srcOrd="0" destOrd="0" presId="urn:microsoft.com/office/officeart/2005/8/layout/process4"/>
    <dgm:cxn modelId="{2BDA50F9-A3BD-4FDD-B2B4-69C0A4296604}" srcId="{9E4CCEED-8665-4679-9472-252FF5D4BFB4}" destId="{7205D16F-CEE2-4522-BDFC-F4D7713B92C6}" srcOrd="2" destOrd="0" parTransId="{17469B69-6736-44CF-8953-9E13396D1966}" sibTransId="{AC2E3B69-2F54-4C43-80E0-552730057E75}"/>
    <dgm:cxn modelId="{DBAB3827-C0FA-420D-8303-7A84101D073D}" type="presParOf" srcId="{3A30E004-D928-4148-A335-B5A662436615}" destId="{D8FF2C6E-D775-497F-B65F-3C169B37DD06}" srcOrd="0" destOrd="0" presId="urn:microsoft.com/office/officeart/2005/8/layout/process4"/>
    <dgm:cxn modelId="{789EBD8B-1C73-488A-816C-E9DD60474AB0}" type="presParOf" srcId="{D8FF2C6E-D775-497F-B65F-3C169B37DD06}" destId="{4873FB1D-C11B-490F-B6DE-09495A0A1E5C}" srcOrd="0" destOrd="0" presId="urn:microsoft.com/office/officeart/2005/8/layout/process4"/>
    <dgm:cxn modelId="{8FBE212B-FB5B-4B8B-B207-051DEDB77E91}" type="presParOf" srcId="{D8FF2C6E-D775-497F-B65F-3C169B37DD06}" destId="{21FAB386-F843-48E3-BAE6-6E7FD37263F8}" srcOrd="1" destOrd="0" presId="urn:microsoft.com/office/officeart/2005/8/layout/process4"/>
    <dgm:cxn modelId="{305E6F2F-818F-4EB9-A5D8-A385B308FA1C}" type="presParOf" srcId="{D8FF2C6E-D775-497F-B65F-3C169B37DD06}" destId="{1C73A187-C4A5-4F6A-B4CB-5D6C8E3C4F1B}" srcOrd="2" destOrd="0" presId="urn:microsoft.com/office/officeart/2005/8/layout/process4"/>
    <dgm:cxn modelId="{A377DE2B-ED54-43D9-B4FA-891EF30E6BBA}" type="presParOf" srcId="{1C73A187-C4A5-4F6A-B4CB-5D6C8E3C4F1B}" destId="{77F396B3-AD6E-4432-B80F-6EBC11CDDC5D}" srcOrd="0" destOrd="0" presId="urn:microsoft.com/office/officeart/2005/8/layout/process4"/>
    <dgm:cxn modelId="{C71BA12C-73C6-4539-9E3D-63885AC6061F}" type="presParOf" srcId="{1C73A187-C4A5-4F6A-B4CB-5D6C8E3C4F1B}" destId="{EAB4BF11-355A-4871-BA4D-F86770C8DED7}" srcOrd="1" destOrd="0" presId="urn:microsoft.com/office/officeart/2005/8/layout/process4"/>
    <dgm:cxn modelId="{9B5564FC-3E41-4065-ABBF-4160E216F7F2}" type="presParOf" srcId="{1C73A187-C4A5-4F6A-B4CB-5D6C8E3C4F1B}" destId="{24CAF85A-0CD2-4EBD-A52C-9E011DCBBE92}" srcOrd="2" destOrd="0" presId="urn:microsoft.com/office/officeart/2005/8/layout/process4"/>
    <dgm:cxn modelId="{07DD09B1-E6A1-4BE7-9549-D7061A193A34}" type="presParOf" srcId="{1C73A187-C4A5-4F6A-B4CB-5D6C8E3C4F1B}" destId="{D709F7AD-A329-4EDD-AC5E-57891FC8C270}" srcOrd="3" destOrd="0" presId="urn:microsoft.com/office/officeart/2005/8/layout/process4"/>
    <dgm:cxn modelId="{AA0D062D-85B7-4F75-AD2C-98FE88FB8ACA}" type="presParOf" srcId="{1C73A187-C4A5-4F6A-B4CB-5D6C8E3C4F1B}" destId="{E8B8FCEE-E32F-4E8D-B887-3F13EA2E9C5A}" srcOrd="4" destOrd="0" presId="urn:microsoft.com/office/officeart/2005/8/layout/process4"/>
    <dgm:cxn modelId="{7F27029A-BAC1-4504-8719-631EF0058AB2}" type="presParOf" srcId="{3A30E004-D928-4148-A335-B5A662436615}" destId="{D09F1D67-67F4-4D74-9F0E-5E9FDB56EE3C}" srcOrd="1" destOrd="0" presId="urn:microsoft.com/office/officeart/2005/8/layout/process4"/>
    <dgm:cxn modelId="{C1D0CDB1-D57B-43D4-9B07-7CF0AF63DE0A}" type="presParOf" srcId="{3A30E004-D928-4148-A335-B5A662436615}" destId="{9C0D5ACB-6DE8-409F-B588-E7F6A0C499D3}" srcOrd="2" destOrd="0" presId="urn:microsoft.com/office/officeart/2005/8/layout/process4"/>
    <dgm:cxn modelId="{6217D32E-B0B1-4499-8A74-5875476A04AC}" type="presParOf" srcId="{9C0D5ACB-6DE8-409F-B588-E7F6A0C499D3}" destId="{B7C3A035-1957-4266-85FE-2786E6831A4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90960E-895B-416E-9DF7-15871439597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7FECD55-19E0-4205-9658-D7120DF24844}">
      <dgm:prSet custT="1"/>
      <dgm:spPr/>
      <dgm:t>
        <a:bodyPr/>
        <a:lstStyle/>
        <a:p>
          <a:pPr rtl="0"/>
          <a:r>
            <a:rPr lang="en-US" sz="2000" dirty="0"/>
            <a:t>University of California, San Francisco Cystic Fibrosis Center (UCSF-CFC) pediatric and adult teams recognized poor coordination in the transfer of pediatric patients to adult care. </a:t>
          </a:r>
        </a:p>
      </dgm:t>
    </dgm:pt>
    <dgm:pt modelId="{90833CD7-D9F3-4B53-8400-C8E2A20CD4EE}" type="parTrans" cxnId="{E39F2B45-3D51-4C1E-88E4-35B9A68DC174}">
      <dgm:prSet/>
      <dgm:spPr/>
      <dgm:t>
        <a:bodyPr/>
        <a:lstStyle/>
        <a:p>
          <a:endParaRPr lang="en-US"/>
        </a:p>
      </dgm:t>
    </dgm:pt>
    <dgm:pt modelId="{69F90CB0-E513-45EA-9454-B780C16D2FF9}" type="sibTrans" cxnId="{E39F2B45-3D51-4C1E-88E4-35B9A68DC174}">
      <dgm:prSet/>
      <dgm:spPr/>
      <dgm:t>
        <a:bodyPr/>
        <a:lstStyle/>
        <a:p>
          <a:endParaRPr lang="en-US"/>
        </a:p>
      </dgm:t>
    </dgm:pt>
    <dgm:pt modelId="{9E4CCEED-8665-4679-9472-252FF5D4BFB4}">
      <dgm:prSet/>
      <dgm:spPr/>
      <dgm:t>
        <a:bodyPr/>
        <a:lstStyle/>
        <a:p>
          <a:pPr rtl="0"/>
          <a:r>
            <a:rPr lang="en-US"/>
            <a:t>Transfer to adult care by </a:t>
          </a:r>
        </a:p>
      </dgm:t>
    </dgm:pt>
    <dgm:pt modelId="{19C9FF93-B2F9-4AE2-BB61-A2666D738ADA}" type="parTrans" cxnId="{727BDB09-FAC8-4DF9-8C88-CBC6F9E9B35D}">
      <dgm:prSet/>
      <dgm:spPr/>
      <dgm:t>
        <a:bodyPr/>
        <a:lstStyle/>
        <a:p>
          <a:endParaRPr lang="en-US"/>
        </a:p>
      </dgm:t>
    </dgm:pt>
    <dgm:pt modelId="{65BA116C-F735-44DF-BA94-93C61ADD64AB}" type="sibTrans" cxnId="{727BDB09-FAC8-4DF9-8C88-CBC6F9E9B35D}">
      <dgm:prSet/>
      <dgm:spPr/>
      <dgm:t>
        <a:bodyPr/>
        <a:lstStyle/>
        <a:p>
          <a:endParaRPr lang="en-US"/>
        </a:p>
      </dgm:t>
    </dgm:pt>
    <dgm:pt modelId="{5A462407-1D14-4F2B-942B-E53DFF579161}">
      <dgm:prSet/>
      <dgm:spPr/>
      <dgm:t>
        <a:bodyPr/>
        <a:lstStyle/>
        <a:p>
          <a:pPr rtl="0"/>
          <a:r>
            <a:rPr lang="en-US"/>
            <a:t>Choice </a:t>
          </a:r>
        </a:p>
      </dgm:t>
    </dgm:pt>
    <dgm:pt modelId="{E00BB953-0348-46E4-81B7-7A50CD37456D}" type="parTrans" cxnId="{2FA4CA63-2A75-413B-B878-5A575F544E09}">
      <dgm:prSet/>
      <dgm:spPr/>
      <dgm:t>
        <a:bodyPr/>
        <a:lstStyle/>
        <a:p>
          <a:endParaRPr lang="en-US"/>
        </a:p>
      </dgm:t>
    </dgm:pt>
    <dgm:pt modelId="{683DD3FB-C5BD-4CE3-B1E3-91BCACDF8441}" type="sibTrans" cxnId="{2FA4CA63-2A75-413B-B878-5A575F544E09}">
      <dgm:prSet/>
      <dgm:spPr/>
      <dgm:t>
        <a:bodyPr/>
        <a:lstStyle/>
        <a:p>
          <a:endParaRPr lang="en-US"/>
        </a:p>
      </dgm:t>
    </dgm:pt>
    <dgm:pt modelId="{05CBACAE-9A22-4E3B-95E6-5A15CDE0A504}">
      <dgm:prSet/>
      <dgm:spPr/>
      <dgm:t>
        <a:bodyPr/>
        <a:lstStyle/>
        <a:p>
          <a:pPr rtl="0"/>
          <a:r>
            <a:rPr lang="en-US"/>
            <a:t>Being over the age limit </a:t>
          </a:r>
        </a:p>
      </dgm:t>
    </dgm:pt>
    <dgm:pt modelId="{7F83956E-9561-4A3A-9215-03EE0EC41EF9}" type="parTrans" cxnId="{15C8AFF0-9967-4AC7-B097-3DE5A2514065}">
      <dgm:prSet/>
      <dgm:spPr/>
      <dgm:t>
        <a:bodyPr/>
        <a:lstStyle/>
        <a:p>
          <a:endParaRPr lang="en-US"/>
        </a:p>
      </dgm:t>
    </dgm:pt>
    <dgm:pt modelId="{44BE651F-9EAA-4263-A0C6-687CDBF35053}" type="sibTrans" cxnId="{15C8AFF0-9967-4AC7-B097-3DE5A2514065}">
      <dgm:prSet/>
      <dgm:spPr/>
      <dgm:t>
        <a:bodyPr/>
        <a:lstStyle/>
        <a:p>
          <a:endParaRPr lang="en-US"/>
        </a:p>
      </dgm:t>
    </dgm:pt>
    <dgm:pt modelId="{7205D16F-CEE2-4522-BDFC-F4D7713B92C6}">
      <dgm:prSet/>
      <dgm:spPr/>
      <dgm:t>
        <a:bodyPr/>
        <a:lstStyle/>
        <a:p>
          <a:pPr rtl="0"/>
          <a:r>
            <a:rPr lang="en-US"/>
            <a:t>Marriage </a:t>
          </a:r>
        </a:p>
      </dgm:t>
    </dgm:pt>
    <dgm:pt modelId="{17469B69-6736-44CF-8953-9E13396D1966}" type="parTrans" cxnId="{2BDA50F9-A3BD-4FDD-B2B4-69C0A4296604}">
      <dgm:prSet/>
      <dgm:spPr/>
      <dgm:t>
        <a:bodyPr/>
        <a:lstStyle/>
        <a:p>
          <a:endParaRPr lang="en-US"/>
        </a:p>
      </dgm:t>
    </dgm:pt>
    <dgm:pt modelId="{AC2E3B69-2F54-4C43-80E0-552730057E75}" type="sibTrans" cxnId="{2BDA50F9-A3BD-4FDD-B2B4-69C0A4296604}">
      <dgm:prSet/>
      <dgm:spPr/>
      <dgm:t>
        <a:bodyPr/>
        <a:lstStyle/>
        <a:p>
          <a:endParaRPr lang="en-US"/>
        </a:p>
      </dgm:t>
    </dgm:pt>
    <dgm:pt modelId="{35220FE6-35A4-4329-8354-5F2DF2EDDB7E}">
      <dgm:prSet/>
      <dgm:spPr/>
      <dgm:t>
        <a:bodyPr/>
        <a:lstStyle/>
        <a:p>
          <a:pPr rtl="0"/>
          <a:r>
            <a:rPr lang="en-US" dirty="0"/>
            <a:t>Pregnancy</a:t>
          </a:r>
        </a:p>
      </dgm:t>
    </dgm:pt>
    <dgm:pt modelId="{4142FABA-6997-4159-A162-21383928200E}" type="parTrans" cxnId="{4D0A3B4D-2D45-411D-A5C4-2034641092ED}">
      <dgm:prSet/>
      <dgm:spPr/>
      <dgm:t>
        <a:bodyPr/>
        <a:lstStyle/>
        <a:p>
          <a:endParaRPr lang="en-US"/>
        </a:p>
      </dgm:t>
    </dgm:pt>
    <dgm:pt modelId="{A51B6A37-D518-487E-98FF-3BD3FABBD579}" type="sibTrans" cxnId="{4D0A3B4D-2D45-411D-A5C4-2034641092ED}">
      <dgm:prSet/>
      <dgm:spPr/>
      <dgm:t>
        <a:bodyPr/>
        <a:lstStyle/>
        <a:p>
          <a:endParaRPr lang="en-US"/>
        </a:p>
      </dgm:t>
    </dgm:pt>
    <dgm:pt modelId="{1B46A2AA-688B-4252-9DCD-BDF1BE3614F0}">
      <dgm:prSet/>
      <dgm:spPr/>
      <dgm:t>
        <a:bodyPr/>
        <a:lstStyle/>
        <a:p>
          <a:pPr rtl="0"/>
          <a:r>
            <a:rPr lang="en-US"/>
            <a:t>Incarceration </a:t>
          </a:r>
        </a:p>
      </dgm:t>
    </dgm:pt>
    <dgm:pt modelId="{3DEC777B-7A21-48B7-A322-F3C72153F9AA}" type="parTrans" cxnId="{6C61BB7C-3732-44E1-A6C8-DCC5FB238C03}">
      <dgm:prSet/>
      <dgm:spPr/>
      <dgm:t>
        <a:bodyPr/>
        <a:lstStyle/>
        <a:p>
          <a:endParaRPr lang="en-US"/>
        </a:p>
      </dgm:t>
    </dgm:pt>
    <dgm:pt modelId="{2AE46915-F810-466A-A3FC-42ED031DB2BD}" type="sibTrans" cxnId="{6C61BB7C-3732-44E1-A6C8-DCC5FB238C03}">
      <dgm:prSet/>
      <dgm:spPr/>
      <dgm:t>
        <a:bodyPr/>
        <a:lstStyle/>
        <a:p>
          <a:endParaRPr lang="en-US"/>
        </a:p>
      </dgm:t>
    </dgm:pt>
    <dgm:pt modelId="{3A30E004-D928-4148-A335-B5A662436615}" type="pres">
      <dgm:prSet presAssocID="{9B90960E-895B-416E-9DF7-15871439597C}" presName="Name0" presStyleCnt="0">
        <dgm:presLayoutVars>
          <dgm:dir/>
          <dgm:animLvl val="lvl"/>
          <dgm:resizeHandles val="exact"/>
        </dgm:presLayoutVars>
      </dgm:prSet>
      <dgm:spPr/>
    </dgm:pt>
    <dgm:pt modelId="{D8FF2C6E-D775-497F-B65F-3C169B37DD06}" type="pres">
      <dgm:prSet presAssocID="{9E4CCEED-8665-4679-9472-252FF5D4BFB4}" presName="boxAndChildren" presStyleCnt="0"/>
      <dgm:spPr/>
    </dgm:pt>
    <dgm:pt modelId="{4873FB1D-C11B-490F-B6DE-09495A0A1E5C}" type="pres">
      <dgm:prSet presAssocID="{9E4CCEED-8665-4679-9472-252FF5D4BFB4}" presName="parentTextBox" presStyleLbl="node1" presStyleIdx="0" presStyleCnt="2"/>
      <dgm:spPr/>
    </dgm:pt>
    <dgm:pt modelId="{21FAB386-F843-48E3-BAE6-6E7FD37263F8}" type="pres">
      <dgm:prSet presAssocID="{9E4CCEED-8665-4679-9472-252FF5D4BFB4}" presName="entireBox" presStyleLbl="node1" presStyleIdx="0" presStyleCnt="2"/>
      <dgm:spPr/>
    </dgm:pt>
    <dgm:pt modelId="{1C73A187-C4A5-4F6A-B4CB-5D6C8E3C4F1B}" type="pres">
      <dgm:prSet presAssocID="{9E4CCEED-8665-4679-9472-252FF5D4BFB4}" presName="descendantBox" presStyleCnt="0"/>
      <dgm:spPr/>
    </dgm:pt>
    <dgm:pt modelId="{77F396B3-AD6E-4432-B80F-6EBC11CDDC5D}" type="pres">
      <dgm:prSet presAssocID="{5A462407-1D14-4F2B-942B-E53DFF579161}" presName="childTextBox" presStyleLbl="fgAccFollowNode1" presStyleIdx="0" presStyleCnt="5">
        <dgm:presLayoutVars>
          <dgm:bulletEnabled val="1"/>
        </dgm:presLayoutVars>
      </dgm:prSet>
      <dgm:spPr/>
    </dgm:pt>
    <dgm:pt modelId="{EAB4BF11-355A-4871-BA4D-F86770C8DED7}" type="pres">
      <dgm:prSet presAssocID="{05CBACAE-9A22-4E3B-95E6-5A15CDE0A504}" presName="childTextBox" presStyleLbl="fgAccFollowNode1" presStyleIdx="1" presStyleCnt="5">
        <dgm:presLayoutVars>
          <dgm:bulletEnabled val="1"/>
        </dgm:presLayoutVars>
      </dgm:prSet>
      <dgm:spPr/>
    </dgm:pt>
    <dgm:pt modelId="{24CAF85A-0CD2-4EBD-A52C-9E011DCBBE92}" type="pres">
      <dgm:prSet presAssocID="{7205D16F-CEE2-4522-BDFC-F4D7713B92C6}" presName="childTextBox" presStyleLbl="fgAccFollowNode1" presStyleIdx="2" presStyleCnt="5">
        <dgm:presLayoutVars>
          <dgm:bulletEnabled val="1"/>
        </dgm:presLayoutVars>
      </dgm:prSet>
      <dgm:spPr/>
    </dgm:pt>
    <dgm:pt modelId="{D709F7AD-A329-4EDD-AC5E-57891FC8C270}" type="pres">
      <dgm:prSet presAssocID="{35220FE6-35A4-4329-8354-5F2DF2EDDB7E}" presName="childTextBox" presStyleLbl="fgAccFollowNode1" presStyleIdx="3" presStyleCnt="5">
        <dgm:presLayoutVars>
          <dgm:bulletEnabled val="1"/>
        </dgm:presLayoutVars>
      </dgm:prSet>
      <dgm:spPr/>
    </dgm:pt>
    <dgm:pt modelId="{E8B8FCEE-E32F-4E8D-B887-3F13EA2E9C5A}" type="pres">
      <dgm:prSet presAssocID="{1B46A2AA-688B-4252-9DCD-BDF1BE3614F0}" presName="childTextBox" presStyleLbl="fgAccFollowNode1" presStyleIdx="4" presStyleCnt="5">
        <dgm:presLayoutVars>
          <dgm:bulletEnabled val="1"/>
        </dgm:presLayoutVars>
      </dgm:prSet>
      <dgm:spPr/>
    </dgm:pt>
    <dgm:pt modelId="{D09F1D67-67F4-4D74-9F0E-5E9FDB56EE3C}" type="pres">
      <dgm:prSet presAssocID="{69F90CB0-E513-45EA-9454-B780C16D2FF9}" presName="sp" presStyleCnt="0"/>
      <dgm:spPr/>
    </dgm:pt>
    <dgm:pt modelId="{9C0D5ACB-6DE8-409F-B588-E7F6A0C499D3}" type="pres">
      <dgm:prSet presAssocID="{A7FECD55-19E0-4205-9658-D7120DF24844}" presName="arrowAndChildren" presStyleCnt="0"/>
      <dgm:spPr/>
    </dgm:pt>
    <dgm:pt modelId="{B7C3A035-1957-4266-85FE-2786E6831A4F}" type="pres">
      <dgm:prSet presAssocID="{A7FECD55-19E0-4205-9658-D7120DF24844}" presName="parentTextArrow" presStyleLbl="node1" presStyleIdx="1" presStyleCnt="2"/>
      <dgm:spPr/>
    </dgm:pt>
  </dgm:ptLst>
  <dgm:cxnLst>
    <dgm:cxn modelId="{ECA18204-A73C-4C5E-BE74-BD14149021C2}" type="presOf" srcId="{5A462407-1D14-4F2B-942B-E53DFF579161}" destId="{77F396B3-AD6E-4432-B80F-6EBC11CDDC5D}" srcOrd="0" destOrd="0" presId="urn:microsoft.com/office/officeart/2005/8/layout/process4"/>
    <dgm:cxn modelId="{727BDB09-FAC8-4DF9-8C88-CBC6F9E9B35D}" srcId="{9B90960E-895B-416E-9DF7-15871439597C}" destId="{9E4CCEED-8665-4679-9472-252FF5D4BFB4}" srcOrd="1" destOrd="0" parTransId="{19C9FF93-B2F9-4AE2-BB61-A2666D738ADA}" sibTransId="{65BA116C-F735-44DF-BA94-93C61ADD64AB}"/>
    <dgm:cxn modelId="{F32D682D-AEBB-4571-83AA-E4470C769636}" type="presOf" srcId="{7205D16F-CEE2-4522-BDFC-F4D7713B92C6}" destId="{24CAF85A-0CD2-4EBD-A52C-9E011DCBBE92}" srcOrd="0" destOrd="0" presId="urn:microsoft.com/office/officeart/2005/8/layout/process4"/>
    <dgm:cxn modelId="{EFC4C73F-E4ED-4CE2-94BA-4B4251A765F3}" type="presOf" srcId="{9E4CCEED-8665-4679-9472-252FF5D4BFB4}" destId="{21FAB386-F843-48E3-BAE6-6E7FD37263F8}" srcOrd="1" destOrd="0" presId="urn:microsoft.com/office/officeart/2005/8/layout/process4"/>
    <dgm:cxn modelId="{5EF0B25F-35C2-47B5-82C7-DE0F50E66EB3}" type="presOf" srcId="{9B90960E-895B-416E-9DF7-15871439597C}" destId="{3A30E004-D928-4148-A335-B5A662436615}" srcOrd="0" destOrd="0" presId="urn:microsoft.com/office/officeart/2005/8/layout/process4"/>
    <dgm:cxn modelId="{2FA4CA63-2A75-413B-B878-5A575F544E09}" srcId="{9E4CCEED-8665-4679-9472-252FF5D4BFB4}" destId="{5A462407-1D14-4F2B-942B-E53DFF579161}" srcOrd="0" destOrd="0" parTransId="{E00BB953-0348-46E4-81B7-7A50CD37456D}" sibTransId="{683DD3FB-C5BD-4CE3-B1E3-91BCACDF8441}"/>
    <dgm:cxn modelId="{E39F2B45-3D51-4C1E-88E4-35B9A68DC174}" srcId="{9B90960E-895B-416E-9DF7-15871439597C}" destId="{A7FECD55-19E0-4205-9658-D7120DF24844}" srcOrd="0" destOrd="0" parTransId="{90833CD7-D9F3-4B53-8400-C8E2A20CD4EE}" sibTransId="{69F90CB0-E513-45EA-9454-B780C16D2FF9}"/>
    <dgm:cxn modelId="{4D0A3B4D-2D45-411D-A5C4-2034641092ED}" srcId="{9E4CCEED-8665-4679-9472-252FF5D4BFB4}" destId="{35220FE6-35A4-4329-8354-5F2DF2EDDB7E}" srcOrd="3" destOrd="0" parTransId="{4142FABA-6997-4159-A162-21383928200E}" sibTransId="{A51B6A37-D518-487E-98FF-3BD3FABBD579}"/>
    <dgm:cxn modelId="{186DB056-E8D3-48B0-A73C-56A0AB9A6016}" type="presOf" srcId="{35220FE6-35A4-4329-8354-5F2DF2EDDB7E}" destId="{D709F7AD-A329-4EDD-AC5E-57891FC8C270}" srcOrd="0" destOrd="0" presId="urn:microsoft.com/office/officeart/2005/8/layout/process4"/>
    <dgm:cxn modelId="{6C61BB7C-3732-44E1-A6C8-DCC5FB238C03}" srcId="{9E4CCEED-8665-4679-9472-252FF5D4BFB4}" destId="{1B46A2AA-688B-4252-9DCD-BDF1BE3614F0}" srcOrd="4" destOrd="0" parTransId="{3DEC777B-7A21-48B7-A322-F3C72153F9AA}" sibTransId="{2AE46915-F810-466A-A3FC-42ED031DB2BD}"/>
    <dgm:cxn modelId="{CD75F39D-1DF3-47F7-9D54-805865BA8952}" type="presOf" srcId="{A7FECD55-19E0-4205-9658-D7120DF24844}" destId="{B7C3A035-1957-4266-85FE-2786E6831A4F}" srcOrd="0" destOrd="0" presId="urn:microsoft.com/office/officeart/2005/8/layout/process4"/>
    <dgm:cxn modelId="{01DD1EDE-12B8-4BB7-A262-F87F2640D6A9}" type="presOf" srcId="{05CBACAE-9A22-4E3B-95E6-5A15CDE0A504}" destId="{EAB4BF11-355A-4871-BA4D-F86770C8DED7}" srcOrd="0" destOrd="0" presId="urn:microsoft.com/office/officeart/2005/8/layout/process4"/>
    <dgm:cxn modelId="{0D1FA5EE-0E00-4C1C-A729-636E4171BB28}" type="presOf" srcId="{9E4CCEED-8665-4679-9472-252FF5D4BFB4}" destId="{4873FB1D-C11B-490F-B6DE-09495A0A1E5C}" srcOrd="0" destOrd="0" presId="urn:microsoft.com/office/officeart/2005/8/layout/process4"/>
    <dgm:cxn modelId="{15C8AFF0-9967-4AC7-B097-3DE5A2514065}" srcId="{9E4CCEED-8665-4679-9472-252FF5D4BFB4}" destId="{05CBACAE-9A22-4E3B-95E6-5A15CDE0A504}" srcOrd="1" destOrd="0" parTransId="{7F83956E-9561-4A3A-9215-03EE0EC41EF9}" sibTransId="{44BE651F-9EAA-4263-A0C6-687CDBF35053}"/>
    <dgm:cxn modelId="{026AD1F2-6A25-4445-9502-9365DFD8CAB5}" type="presOf" srcId="{1B46A2AA-688B-4252-9DCD-BDF1BE3614F0}" destId="{E8B8FCEE-E32F-4E8D-B887-3F13EA2E9C5A}" srcOrd="0" destOrd="0" presId="urn:microsoft.com/office/officeart/2005/8/layout/process4"/>
    <dgm:cxn modelId="{2BDA50F9-A3BD-4FDD-B2B4-69C0A4296604}" srcId="{9E4CCEED-8665-4679-9472-252FF5D4BFB4}" destId="{7205D16F-CEE2-4522-BDFC-F4D7713B92C6}" srcOrd="2" destOrd="0" parTransId="{17469B69-6736-44CF-8953-9E13396D1966}" sibTransId="{AC2E3B69-2F54-4C43-80E0-552730057E75}"/>
    <dgm:cxn modelId="{DF7566D4-4AED-454E-A644-DCF7F7A74A8A}" type="presParOf" srcId="{3A30E004-D928-4148-A335-B5A662436615}" destId="{D8FF2C6E-D775-497F-B65F-3C169B37DD06}" srcOrd="0" destOrd="0" presId="urn:microsoft.com/office/officeart/2005/8/layout/process4"/>
    <dgm:cxn modelId="{D995375B-EDB3-41B9-BF98-2DB81B0B4ADB}" type="presParOf" srcId="{D8FF2C6E-D775-497F-B65F-3C169B37DD06}" destId="{4873FB1D-C11B-490F-B6DE-09495A0A1E5C}" srcOrd="0" destOrd="0" presId="urn:microsoft.com/office/officeart/2005/8/layout/process4"/>
    <dgm:cxn modelId="{EDEB0609-69B0-42EE-93AE-4A13FAD20DA1}" type="presParOf" srcId="{D8FF2C6E-D775-497F-B65F-3C169B37DD06}" destId="{21FAB386-F843-48E3-BAE6-6E7FD37263F8}" srcOrd="1" destOrd="0" presId="urn:microsoft.com/office/officeart/2005/8/layout/process4"/>
    <dgm:cxn modelId="{CF7A9416-0FA0-42E2-82FC-3C56D38CC382}" type="presParOf" srcId="{D8FF2C6E-D775-497F-B65F-3C169B37DD06}" destId="{1C73A187-C4A5-4F6A-B4CB-5D6C8E3C4F1B}" srcOrd="2" destOrd="0" presId="urn:microsoft.com/office/officeart/2005/8/layout/process4"/>
    <dgm:cxn modelId="{CAF40D70-DEAA-4B56-8099-577847910E7D}" type="presParOf" srcId="{1C73A187-C4A5-4F6A-B4CB-5D6C8E3C4F1B}" destId="{77F396B3-AD6E-4432-B80F-6EBC11CDDC5D}" srcOrd="0" destOrd="0" presId="urn:microsoft.com/office/officeart/2005/8/layout/process4"/>
    <dgm:cxn modelId="{8A7EAD30-85C4-4E19-BEF5-6BD35368970E}" type="presParOf" srcId="{1C73A187-C4A5-4F6A-B4CB-5D6C8E3C4F1B}" destId="{EAB4BF11-355A-4871-BA4D-F86770C8DED7}" srcOrd="1" destOrd="0" presId="urn:microsoft.com/office/officeart/2005/8/layout/process4"/>
    <dgm:cxn modelId="{1F307005-D271-4A55-B1A9-83C9B2C4B791}" type="presParOf" srcId="{1C73A187-C4A5-4F6A-B4CB-5D6C8E3C4F1B}" destId="{24CAF85A-0CD2-4EBD-A52C-9E011DCBBE92}" srcOrd="2" destOrd="0" presId="urn:microsoft.com/office/officeart/2005/8/layout/process4"/>
    <dgm:cxn modelId="{8922B865-F26E-4742-8E88-F5378BD89A21}" type="presParOf" srcId="{1C73A187-C4A5-4F6A-B4CB-5D6C8E3C4F1B}" destId="{D709F7AD-A329-4EDD-AC5E-57891FC8C270}" srcOrd="3" destOrd="0" presId="urn:microsoft.com/office/officeart/2005/8/layout/process4"/>
    <dgm:cxn modelId="{6AB89964-CF81-40DA-BB90-A5F13F2CE929}" type="presParOf" srcId="{1C73A187-C4A5-4F6A-B4CB-5D6C8E3C4F1B}" destId="{E8B8FCEE-E32F-4E8D-B887-3F13EA2E9C5A}" srcOrd="4" destOrd="0" presId="urn:microsoft.com/office/officeart/2005/8/layout/process4"/>
    <dgm:cxn modelId="{D7971BAC-7666-42F4-851E-F61C3752F60C}" type="presParOf" srcId="{3A30E004-D928-4148-A335-B5A662436615}" destId="{D09F1D67-67F4-4D74-9F0E-5E9FDB56EE3C}" srcOrd="1" destOrd="0" presId="urn:microsoft.com/office/officeart/2005/8/layout/process4"/>
    <dgm:cxn modelId="{EDCD492D-0F33-414C-8AF7-9189356FFA52}" type="presParOf" srcId="{3A30E004-D928-4148-A335-B5A662436615}" destId="{9C0D5ACB-6DE8-409F-B588-E7F6A0C499D3}" srcOrd="2" destOrd="0" presId="urn:microsoft.com/office/officeart/2005/8/layout/process4"/>
    <dgm:cxn modelId="{7E94A71C-4AB8-42FB-8BC8-65007448B16F}" type="presParOf" srcId="{9C0D5ACB-6DE8-409F-B588-E7F6A0C499D3}" destId="{B7C3A035-1957-4266-85FE-2786E6831A4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2F4C40-467B-476E-A236-B6C6964DD9B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33CF952-576B-49BC-9D19-DABFCFE96B1F}">
      <dgm:prSet custT="1"/>
      <dgm:spPr/>
      <dgm:t>
        <a:bodyPr/>
        <a:lstStyle/>
        <a:p>
          <a:pPr rtl="0"/>
          <a:r>
            <a:rPr lang="en-US" sz="2000" dirty="0"/>
            <a:t>1. Transition is a responsibility shared by the pediatric and adult CF teams.</a:t>
          </a:r>
        </a:p>
      </dgm:t>
    </dgm:pt>
    <dgm:pt modelId="{DBAD557A-CF85-4DF7-98A2-42F2327C8284}" type="parTrans" cxnId="{9CDBF357-4B75-4BE8-A1F6-296A5717E177}">
      <dgm:prSet/>
      <dgm:spPr/>
      <dgm:t>
        <a:bodyPr/>
        <a:lstStyle/>
        <a:p>
          <a:endParaRPr lang="en-US"/>
        </a:p>
      </dgm:t>
    </dgm:pt>
    <dgm:pt modelId="{87E2CDBE-BCB5-4F62-B7CA-73D3E8266699}" type="sibTrans" cxnId="{9CDBF357-4B75-4BE8-A1F6-296A5717E177}">
      <dgm:prSet/>
      <dgm:spPr/>
      <dgm:t>
        <a:bodyPr/>
        <a:lstStyle/>
        <a:p>
          <a:endParaRPr lang="en-US"/>
        </a:p>
      </dgm:t>
    </dgm:pt>
    <dgm:pt modelId="{53316637-FE36-4A85-88C4-2DD616562A8F}">
      <dgm:prSet custT="1"/>
      <dgm:spPr>
        <a:solidFill>
          <a:schemeClr val="bg1">
            <a:lumMod val="95000"/>
          </a:schemeClr>
        </a:solidFill>
      </dgm:spPr>
      <dgm:t>
        <a:bodyPr/>
        <a:lstStyle/>
        <a:p>
          <a:pPr rtl="0"/>
          <a:r>
            <a:rPr lang="en-US" sz="2000" dirty="0"/>
            <a:t>2. Patient introduction to transition in a framework of developmental milestones would promote sufficient knowledge of CF and skills in self-care to maintain their health and access therapies.</a:t>
          </a:r>
        </a:p>
      </dgm:t>
    </dgm:pt>
    <dgm:pt modelId="{ABED4FEF-CBCD-4C98-A836-3621FA339501}" type="parTrans" cxnId="{3A2548EB-7ABE-4C52-9DB5-E80774FB6892}">
      <dgm:prSet/>
      <dgm:spPr/>
      <dgm:t>
        <a:bodyPr/>
        <a:lstStyle/>
        <a:p>
          <a:endParaRPr lang="en-US"/>
        </a:p>
      </dgm:t>
    </dgm:pt>
    <dgm:pt modelId="{432203ED-DC06-426F-8B07-0E80299C9142}" type="sibTrans" cxnId="{3A2548EB-7ABE-4C52-9DB5-E80774FB6892}">
      <dgm:prSet/>
      <dgm:spPr/>
      <dgm:t>
        <a:bodyPr/>
        <a:lstStyle/>
        <a:p>
          <a:endParaRPr lang="en-US"/>
        </a:p>
      </dgm:t>
    </dgm:pt>
    <dgm:pt modelId="{BAEB3DA0-C82F-42C4-8897-2CE113EA89F7}" type="pres">
      <dgm:prSet presAssocID="{B02F4C40-467B-476E-A236-B6C6964DD9B9}" presName="outerComposite" presStyleCnt="0">
        <dgm:presLayoutVars>
          <dgm:chMax val="5"/>
          <dgm:dir/>
          <dgm:resizeHandles val="exact"/>
        </dgm:presLayoutVars>
      </dgm:prSet>
      <dgm:spPr/>
    </dgm:pt>
    <dgm:pt modelId="{6B09718B-A82D-4FEC-90AA-A5E347EAFE62}" type="pres">
      <dgm:prSet presAssocID="{B02F4C40-467B-476E-A236-B6C6964DD9B9}" presName="dummyMaxCanvas" presStyleCnt="0">
        <dgm:presLayoutVars/>
      </dgm:prSet>
      <dgm:spPr/>
    </dgm:pt>
    <dgm:pt modelId="{1B0E0304-7B6C-49DC-AA36-B50B5B6848BA}" type="pres">
      <dgm:prSet presAssocID="{B02F4C40-467B-476E-A236-B6C6964DD9B9}" presName="TwoNodes_1" presStyleLbl="node1" presStyleIdx="0" presStyleCnt="2">
        <dgm:presLayoutVars>
          <dgm:bulletEnabled val="1"/>
        </dgm:presLayoutVars>
      </dgm:prSet>
      <dgm:spPr/>
    </dgm:pt>
    <dgm:pt modelId="{02CDF599-F509-4BB3-9267-6656C6526294}" type="pres">
      <dgm:prSet presAssocID="{B02F4C40-467B-476E-A236-B6C6964DD9B9}" presName="TwoNodes_2" presStyleLbl="node1" presStyleIdx="1" presStyleCnt="2">
        <dgm:presLayoutVars>
          <dgm:bulletEnabled val="1"/>
        </dgm:presLayoutVars>
      </dgm:prSet>
      <dgm:spPr/>
    </dgm:pt>
    <dgm:pt modelId="{D192F165-AC63-4DDB-8DE8-CE16F8FB83F6}" type="pres">
      <dgm:prSet presAssocID="{B02F4C40-467B-476E-A236-B6C6964DD9B9}" presName="TwoConn_1-2" presStyleLbl="fgAccFollowNode1" presStyleIdx="0" presStyleCnt="1">
        <dgm:presLayoutVars>
          <dgm:bulletEnabled val="1"/>
        </dgm:presLayoutVars>
      </dgm:prSet>
      <dgm:spPr/>
    </dgm:pt>
    <dgm:pt modelId="{A271C1D5-B809-464E-B6F7-2D5DACAA8F7B}" type="pres">
      <dgm:prSet presAssocID="{B02F4C40-467B-476E-A236-B6C6964DD9B9}" presName="TwoNodes_1_text" presStyleLbl="node1" presStyleIdx="1" presStyleCnt="2">
        <dgm:presLayoutVars>
          <dgm:bulletEnabled val="1"/>
        </dgm:presLayoutVars>
      </dgm:prSet>
      <dgm:spPr/>
    </dgm:pt>
    <dgm:pt modelId="{D43E0975-A224-47E7-AF69-B5EAF687C606}" type="pres">
      <dgm:prSet presAssocID="{B02F4C40-467B-476E-A236-B6C6964DD9B9}" presName="TwoNodes_2_text" presStyleLbl="node1" presStyleIdx="1" presStyleCnt="2">
        <dgm:presLayoutVars>
          <dgm:bulletEnabled val="1"/>
        </dgm:presLayoutVars>
      </dgm:prSet>
      <dgm:spPr/>
    </dgm:pt>
  </dgm:ptLst>
  <dgm:cxnLst>
    <dgm:cxn modelId="{D4FBFE00-E8F5-4484-8895-81574B9028A6}" type="presOf" srcId="{B02F4C40-467B-476E-A236-B6C6964DD9B9}" destId="{BAEB3DA0-C82F-42C4-8897-2CE113EA89F7}" srcOrd="0" destOrd="0" presId="urn:microsoft.com/office/officeart/2005/8/layout/vProcess5"/>
    <dgm:cxn modelId="{B25F9F12-D475-416F-B73E-1FAC9CAC8CEF}" type="presOf" srcId="{D33CF952-576B-49BC-9D19-DABFCFE96B1F}" destId="{A271C1D5-B809-464E-B6F7-2D5DACAA8F7B}" srcOrd="1" destOrd="0" presId="urn:microsoft.com/office/officeart/2005/8/layout/vProcess5"/>
    <dgm:cxn modelId="{C80D8B44-3535-444D-859B-A38F608D0921}" type="presOf" srcId="{53316637-FE36-4A85-88C4-2DD616562A8F}" destId="{02CDF599-F509-4BB3-9267-6656C6526294}" srcOrd="0" destOrd="0" presId="urn:microsoft.com/office/officeart/2005/8/layout/vProcess5"/>
    <dgm:cxn modelId="{9CDBF357-4B75-4BE8-A1F6-296A5717E177}" srcId="{B02F4C40-467B-476E-A236-B6C6964DD9B9}" destId="{D33CF952-576B-49BC-9D19-DABFCFE96B1F}" srcOrd="0" destOrd="0" parTransId="{DBAD557A-CF85-4DF7-98A2-42F2327C8284}" sibTransId="{87E2CDBE-BCB5-4F62-B7CA-73D3E8266699}"/>
    <dgm:cxn modelId="{3C517381-CEF8-4423-BA04-0FA3452B8E23}" type="presOf" srcId="{53316637-FE36-4A85-88C4-2DD616562A8F}" destId="{D43E0975-A224-47E7-AF69-B5EAF687C606}" srcOrd="1" destOrd="0" presId="urn:microsoft.com/office/officeart/2005/8/layout/vProcess5"/>
    <dgm:cxn modelId="{B3EE7CE1-818A-45AE-955E-AEAE95510B35}" type="presOf" srcId="{87E2CDBE-BCB5-4F62-B7CA-73D3E8266699}" destId="{D192F165-AC63-4DDB-8DE8-CE16F8FB83F6}" srcOrd="0" destOrd="0" presId="urn:microsoft.com/office/officeart/2005/8/layout/vProcess5"/>
    <dgm:cxn modelId="{C77E40E2-4625-4160-B4CA-79F61E56DE10}" type="presOf" srcId="{D33CF952-576B-49BC-9D19-DABFCFE96B1F}" destId="{1B0E0304-7B6C-49DC-AA36-B50B5B6848BA}" srcOrd="0" destOrd="0" presId="urn:microsoft.com/office/officeart/2005/8/layout/vProcess5"/>
    <dgm:cxn modelId="{3A2548EB-7ABE-4C52-9DB5-E80774FB6892}" srcId="{B02F4C40-467B-476E-A236-B6C6964DD9B9}" destId="{53316637-FE36-4A85-88C4-2DD616562A8F}" srcOrd="1" destOrd="0" parTransId="{ABED4FEF-CBCD-4C98-A836-3621FA339501}" sibTransId="{432203ED-DC06-426F-8B07-0E80299C9142}"/>
    <dgm:cxn modelId="{DE749FAD-C717-4D6E-8A2E-A1488AB2DE73}" type="presParOf" srcId="{BAEB3DA0-C82F-42C4-8897-2CE113EA89F7}" destId="{6B09718B-A82D-4FEC-90AA-A5E347EAFE62}" srcOrd="0" destOrd="0" presId="urn:microsoft.com/office/officeart/2005/8/layout/vProcess5"/>
    <dgm:cxn modelId="{AA4B210D-CA0A-47C2-A71C-CB79A5FCAC65}" type="presParOf" srcId="{BAEB3DA0-C82F-42C4-8897-2CE113EA89F7}" destId="{1B0E0304-7B6C-49DC-AA36-B50B5B6848BA}" srcOrd="1" destOrd="0" presId="urn:microsoft.com/office/officeart/2005/8/layout/vProcess5"/>
    <dgm:cxn modelId="{D6F584BA-5BD8-443D-9FEF-BB135CD6CA5E}" type="presParOf" srcId="{BAEB3DA0-C82F-42C4-8897-2CE113EA89F7}" destId="{02CDF599-F509-4BB3-9267-6656C6526294}" srcOrd="2" destOrd="0" presId="urn:microsoft.com/office/officeart/2005/8/layout/vProcess5"/>
    <dgm:cxn modelId="{419D343F-4649-44CB-BDAB-A67B2EF87A6A}" type="presParOf" srcId="{BAEB3DA0-C82F-42C4-8897-2CE113EA89F7}" destId="{D192F165-AC63-4DDB-8DE8-CE16F8FB83F6}" srcOrd="3" destOrd="0" presId="urn:microsoft.com/office/officeart/2005/8/layout/vProcess5"/>
    <dgm:cxn modelId="{0E66D7D4-AF83-477C-8FA5-394339D07E3A}" type="presParOf" srcId="{BAEB3DA0-C82F-42C4-8897-2CE113EA89F7}" destId="{A271C1D5-B809-464E-B6F7-2D5DACAA8F7B}" srcOrd="4" destOrd="0" presId="urn:microsoft.com/office/officeart/2005/8/layout/vProcess5"/>
    <dgm:cxn modelId="{399F1B50-1422-474C-8FBE-81F15E796DC8}" type="presParOf" srcId="{BAEB3DA0-C82F-42C4-8897-2CE113EA89F7}" destId="{D43E0975-A224-47E7-AF69-B5EAF687C606}"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2F4C40-467B-476E-A236-B6C6964DD9B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33CF952-576B-49BC-9D19-DABFCFE96B1F}">
      <dgm:prSet custT="1"/>
      <dgm:spPr/>
      <dgm:t>
        <a:bodyPr/>
        <a:lstStyle/>
        <a:p>
          <a:pPr rtl="0"/>
          <a:r>
            <a:rPr lang="en-US" sz="2000" dirty="0"/>
            <a:t>1. Transition is a responsibility shared by the pediatric and adult CF teams.</a:t>
          </a:r>
        </a:p>
      </dgm:t>
    </dgm:pt>
    <dgm:pt modelId="{DBAD557A-CF85-4DF7-98A2-42F2327C8284}" type="parTrans" cxnId="{9CDBF357-4B75-4BE8-A1F6-296A5717E177}">
      <dgm:prSet/>
      <dgm:spPr/>
      <dgm:t>
        <a:bodyPr/>
        <a:lstStyle/>
        <a:p>
          <a:endParaRPr lang="en-US"/>
        </a:p>
      </dgm:t>
    </dgm:pt>
    <dgm:pt modelId="{87E2CDBE-BCB5-4F62-B7CA-73D3E8266699}" type="sibTrans" cxnId="{9CDBF357-4B75-4BE8-A1F6-296A5717E177}">
      <dgm:prSet/>
      <dgm:spPr/>
      <dgm:t>
        <a:bodyPr/>
        <a:lstStyle/>
        <a:p>
          <a:endParaRPr lang="en-US"/>
        </a:p>
      </dgm:t>
    </dgm:pt>
    <dgm:pt modelId="{53316637-FE36-4A85-88C4-2DD616562A8F}">
      <dgm:prSet custT="1"/>
      <dgm:spPr/>
      <dgm:t>
        <a:bodyPr/>
        <a:lstStyle/>
        <a:p>
          <a:pPr rtl="0"/>
          <a:r>
            <a:rPr lang="en-US" sz="2000" dirty="0"/>
            <a:t>2. Patient introduction to transition in a framework of developmental milestones would promote sufficient knowledge of CF and skills in self-care to maintain their health and access therapies.</a:t>
          </a:r>
        </a:p>
      </dgm:t>
    </dgm:pt>
    <dgm:pt modelId="{ABED4FEF-CBCD-4C98-A836-3621FA339501}" type="parTrans" cxnId="{3A2548EB-7ABE-4C52-9DB5-E80774FB6892}">
      <dgm:prSet/>
      <dgm:spPr/>
      <dgm:t>
        <a:bodyPr/>
        <a:lstStyle/>
        <a:p>
          <a:endParaRPr lang="en-US"/>
        </a:p>
      </dgm:t>
    </dgm:pt>
    <dgm:pt modelId="{432203ED-DC06-426F-8B07-0E80299C9142}" type="sibTrans" cxnId="{3A2548EB-7ABE-4C52-9DB5-E80774FB6892}">
      <dgm:prSet/>
      <dgm:spPr/>
      <dgm:t>
        <a:bodyPr/>
        <a:lstStyle/>
        <a:p>
          <a:endParaRPr lang="en-US"/>
        </a:p>
      </dgm:t>
    </dgm:pt>
    <dgm:pt modelId="{BAEB3DA0-C82F-42C4-8897-2CE113EA89F7}" type="pres">
      <dgm:prSet presAssocID="{B02F4C40-467B-476E-A236-B6C6964DD9B9}" presName="outerComposite" presStyleCnt="0">
        <dgm:presLayoutVars>
          <dgm:chMax val="5"/>
          <dgm:dir/>
          <dgm:resizeHandles val="exact"/>
        </dgm:presLayoutVars>
      </dgm:prSet>
      <dgm:spPr/>
    </dgm:pt>
    <dgm:pt modelId="{6B09718B-A82D-4FEC-90AA-A5E347EAFE62}" type="pres">
      <dgm:prSet presAssocID="{B02F4C40-467B-476E-A236-B6C6964DD9B9}" presName="dummyMaxCanvas" presStyleCnt="0">
        <dgm:presLayoutVars/>
      </dgm:prSet>
      <dgm:spPr/>
    </dgm:pt>
    <dgm:pt modelId="{1B0E0304-7B6C-49DC-AA36-B50B5B6848BA}" type="pres">
      <dgm:prSet presAssocID="{B02F4C40-467B-476E-A236-B6C6964DD9B9}" presName="TwoNodes_1" presStyleLbl="node1" presStyleIdx="0" presStyleCnt="2">
        <dgm:presLayoutVars>
          <dgm:bulletEnabled val="1"/>
        </dgm:presLayoutVars>
      </dgm:prSet>
      <dgm:spPr/>
    </dgm:pt>
    <dgm:pt modelId="{02CDF599-F509-4BB3-9267-6656C6526294}" type="pres">
      <dgm:prSet presAssocID="{B02F4C40-467B-476E-A236-B6C6964DD9B9}" presName="TwoNodes_2" presStyleLbl="node1" presStyleIdx="1" presStyleCnt="2">
        <dgm:presLayoutVars>
          <dgm:bulletEnabled val="1"/>
        </dgm:presLayoutVars>
      </dgm:prSet>
      <dgm:spPr/>
    </dgm:pt>
    <dgm:pt modelId="{D192F165-AC63-4DDB-8DE8-CE16F8FB83F6}" type="pres">
      <dgm:prSet presAssocID="{B02F4C40-467B-476E-A236-B6C6964DD9B9}" presName="TwoConn_1-2" presStyleLbl="fgAccFollowNode1" presStyleIdx="0" presStyleCnt="1">
        <dgm:presLayoutVars>
          <dgm:bulletEnabled val="1"/>
        </dgm:presLayoutVars>
      </dgm:prSet>
      <dgm:spPr/>
    </dgm:pt>
    <dgm:pt modelId="{A271C1D5-B809-464E-B6F7-2D5DACAA8F7B}" type="pres">
      <dgm:prSet presAssocID="{B02F4C40-467B-476E-A236-B6C6964DD9B9}" presName="TwoNodes_1_text" presStyleLbl="node1" presStyleIdx="1" presStyleCnt="2">
        <dgm:presLayoutVars>
          <dgm:bulletEnabled val="1"/>
        </dgm:presLayoutVars>
      </dgm:prSet>
      <dgm:spPr/>
    </dgm:pt>
    <dgm:pt modelId="{D43E0975-A224-47E7-AF69-B5EAF687C606}" type="pres">
      <dgm:prSet presAssocID="{B02F4C40-467B-476E-A236-B6C6964DD9B9}" presName="TwoNodes_2_text" presStyleLbl="node1" presStyleIdx="1" presStyleCnt="2">
        <dgm:presLayoutVars>
          <dgm:bulletEnabled val="1"/>
        </dgm:presLayoutVars>
      </dgm:prSet>
      <dgm:spPr/>
    </dgm:pt>
  </dgm:ptLst>
  <dgm:cxnLst>
    <dgm:cxn modelId="{D4FBFE00-E8F5-4484-8895-81574B9028A6}" type="presOf" srcId="{B02F4C40-467B-476E-A236-B6C6964DD9B9}" destId="{BAEB3DA0-C82F-42C4-8897-2CE113EA89F7}" srcOrd="0" destOrd="0" presId="urn:microsoft.com/office/officeart/2005/8/layout/vProcess5"/>
    <dgm:cxn modelId="{B25F9F12-D475-416F-B73E-1FAC9CAC8CEF}" type="presOf" srcId="{D33CF952-576B-49BC-9D19-DABFCFE96B1F}" destId="{A271C1D5-B809-464E-B6F7-2D5DACAA8F7B}" srcOrd="1" destOrd="0" presId="urn:microsoft.com/office/officeart/2005/8/layout/vProcess5"/>
    <dgm:cxn modelId="{C80D8B44-3535-444D-859B-A38F608D0921}" type="presOf" srcId="{53316637-FE36-4A85-88C4-2DD616562A8F}" destId="{02CDF599-F509-4BB3-9267-6656C6526294}" srcOrd="0" destOrd="0" presId="urn:microsoft.com/office/officeart/2005/8/layout/vProcess5"/>
    <dgm:cxn modelId="{9CDBF357-4B75-4BE8-A1F6-296A5717E177}" srcId="{B02F4C40-467B-476E-A236-B6C6964DD9B9}" destId="{D33CF952-576B-49BC-9D19-DABFCFE96B1F}" srcOrd="0" destOrd="0" parTransId="{DBAD557A-CF85-4DF7-98A2-42F2327C8284}" sibTransId="{87E2CDBE-BCB5-4F62-B7CA-73D3E8266699}"/>
    <dgm:cxn modelId="{3C517381-CEF8-4423-BA04-0FA3452B8E23}" type="presOf" srcId="{53316637-FE36-4A85-88C4-2DD616562A8F}" destId="{D43E0975-A224-47E7-AF69-B5EAF687C606}" srcOrd="1" destOrd="0" presId="urn:microsoft.com/office/officeart/2005/8/layout/vProcess5"/>
    <dgm:cxn modelId="{B3EE7CE1-818A-45AE-955E-AEAE95510B35}" type="presOf" srcId="{87E2CDBE-BCB5-4F62-B7CA-73D3E8266699}" destId="{D192F165-AC63-4DDB-8DE8-CE16F8FB83F6}" srcOrd="0" destOrd="0" presId="urn:microsoft.com/office/officeart/2005/8/layout/vProcess5"/>
    <dgm:cxn modelId="{C77E40E2-4625-4160-B4CA-79F61E56DE10}" type="presOf" srcId="{D33CF952-576B-49BC-9D19-DABFCFE96B1F}" destId="{1B0E0304-7B6C-49DC-AA36-B50B5B6848BA}" srcOrd="0" destOrd="0" presId="urn:microsoft.com/office/officeart/2005/8/layout/vProcess5"/>
    <dgm:cxn modelId="{3A2548EB-7ABE-4C52-9DB5-E80774FB6892}" srcId="{B02F4C40-467B-476E-A236-B6C6964DD9B9}" destId="{53316637-FE36-4A85-88C4-2DD616562A8F}" srcOrd="1" destOrd="0" parTransId="{ABED4FEF-CBCD-4C98-A836-3621FA339501}" sibTransId="{432203ED-DC06-426F-8B07-0E80299C9142}"/>
    <dgm:cxn modelId="{DE749FAD-C717-4D6E-8A2E-A1488AB2DE73}" type="presParOf" srcId="{BAEB3DA0-C82F-42C4-8897-2CE113EA89F7}" destId="{6B09718B-A82D-4FEC-90AA-A5E347EAFE62}" srcOrd="0" destOrd="0" presId="urn:microsoft.com/office/officeart/2005/8/layout/vProcess5"/>
    <dgm:cxn modelId="{AA4B210D-CA0A-47C2-A71C-CB79A5FCAC65}" type="presParOf" srcId="{BAEB3DA0-C82F-42C4-8897-2CE113EA89F7}" destId="{1B0E0304-7B6C-49DC-AA36-B50B5B6848BA}" srcOrd="1" destOrd="0" presId="urn:microsoft.com/office/officeart/2005/8/layout/vProcess5"/>
    <dgm:cxn modelId="{D6F584BA-5BD8-443D-9FEF-BB135CD6CA5E}" type="presParOf" srcId="{BAEB3DA0-C82F-42C4-8897-2CE113EA89F7}" destId="{02CDF599-F509-4BB3-9267-6656C6526294}" srcOrd="2" destOrd="0" presId="urn:microsoft.com/office/officeart/2005/8/layout/vProcess5"/>
    <dgm:cxn modelId="{419D343F-4649-44CB-BDAB-A67B2EF87A6A}" type="presParOf" srcId="{BAEB3DA0-C82F-42C4-8897-2CE113EA89F7}" destId="{D192F165-AC63-4DDB-8DE8-CE16F8FB83F6}" srcOrd="3" destOrd="0" presId="urn:microsoft.com/office/officeart/2005/8/layout/vProcess5"/>
    <dgm:cxn modelId="{0E66D7D4-AF83-477C-8FA5-394339D07E3A}" type="presParOf" srcId="{BAEB3DA0-C82F-42C4-8897-2CE113EA89F7}" destId="{A271C1D5-B809-464E-B6F7-2D5DACAA8F7B}" srcOrd="4" destOrd="0" presId="urn:microsoft.com/office/officeart/2005/8/layout/vProcess5"/>
    <dgm:cxn modelId="{399F1B50-1422-474C-8FBE-81F15E796DC8}" type="presParOf" srcId="{BAEB3DA0-C82F-42C4-8897-2CE113EA89F7}" destId="{D43E0975-A224-47E7-AF69-B5EAF687C606}"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144795-ABF9-4084-A3B0-1872D03A8B31}"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2FF8C24C-E7F6-402A-98F7-8F6B2BE44C6C}">
      <dgm:prSet custT="1"/>
      <dgm:spPr/>
      <dgm:t>
        <a:bodyPr/>
        <a:lstStyle/>
        <a:p>
          <a:pPr rtl="0"/>
          <a:r>
            <a:rPr lang="en-US" sz="2400" dirty="0"/>
            <a:t>Cystic Fibrosis Trust.2010</a:t>
          </a:r>
        </a:p>
      </dgm:t>
    </dgm:pt>
    <dgm:pt modelId="{A2960B59-05A7-4479-9F26-32472332CAF6}" type="parTrans" cxnId="{EE6D1456-1FB0-402C-A24A-AE6E3B2B31A9}">
      <dgm:prSet/>
      <dgm:spPr/>
      <dgm:t>
        <a:bodyPr/>
        <a:lstStyle/>
        <a:p>
          <a:endParaRPr lang="en-US"/>
        </a:p>
      </dgm:t>
    </dgm:pt>
    <dgm:pt modelId="{615BF3D8-6F8F-4A93-A40D-ED11DD721B4C}" type="sibTrans" cxnId="{EE6D1456-1FB0-402C-A24A-AE6E3B2B31A9}">
      <dgm:prSet/>
      <dgm:spPr/>
      <dgm:t>
        <a:bodyPr/>
        <a:lstStyle/>
        <a:p>
          <a:endParaRPr lang="en-US"/>
        </a:p>
      </dgm:t>
    </dgm:pt>
    <dgm:pt modelId="{B6E3DE9F-6344-45DB-92E8-8E5B49123A73}">
      <dgm:prSet custT="1"/>
      <dgm:spPr/>
      <dgm:t>
        <a:bodyPr/>
        <a:lstStyle/>
        <a:p>
          <a:pPr rtl="0"/>
          <a:r>
            <a:rPr lang="en-US" sz="2400" dirty="0"/>
            <a:t>The transition from pediatric to adult care should be a planned, collaborative process involving professional caregivers, the young person and family. </a:t>
          </a:r>
        </a:p>
      </dgm:t>
    </dgm:pt>
    <dgm:pt modelId="{3155DFC0-D741-4250-8815-C412CA620E46}" type="parTrans" cxnId="{F3EC8154-BCE2-4E3E-80F0-F4A92DA12BF1}">
      <dgm:prSet/>
      <dgm:spPr/>
      <dgm:t>
        <a:bodyPr/>
        <a:lstStyle/>
        <a:p>
          <a:endParaRPr lang="en-US"/>
        </a:p>
      </dgm:t>
    </dgm:pt>
    <dgm:pt modelId="{9DEC6C25-E2F1-4747-B02A-0DA0552C2C05}" type="sibTrans" cxnId="{F3EC8154-BCE2-4E3E-80F0-F4A92DA12BF1}">
      <dgm:prSet/>
      <dgm:spPr/>
      <dgm:t>
        <a:bodyPr/>
        <a:lstStyle/>
        <a:p>
          <a:endParaRPr lang="en-US"/>
        </a:p>
      </dgm:t>
    </dgm:pt>
    <dgm:pt modelId="{0DDAD51B-C25A-4416-829E-73C5BA8F6196}" type="pres">
      <dgm:prSet presAssocID="{59144795-ABF9-4084-A3B0-1872D03A8B31}" presName="Name0" presStyleCnt="0">
        <dgm:presLayoutVars>
          <dgm:dir/>
          <dgm:animLvl val="lvl"/>
          <dgm:resizeHandles val="exact"/>
        </dgm:presLayoutVars>
      </dgm:prSet>
      <dgm:spPr/>
    </dgm:pt>
    <dgm:pt modelId="{C952744E-434B-4E74-9EA4-D82BE385276C}" type="pres">
      <dgm:prSet presAssocID="{B6E3DE9F-6344-45DB-92E8-8E5B49123A73}" presName="boxAndChildren" presStyleCnt="0"/>
      <dgm:spPr/>
    </dgm:pt>
    <dgm:pt modelId="{B9207D8E-7302-4C8D-B416-9CFF7DA3A4BD}" type="pres">
      <dgm:prSet presAssocID="{B6E3DE9F-6344-45DB-92E8-8E5B49123A73}" presName="parentTextBox" presStyleLbl="node1" presStyleIdx="0" presStyleCnt="2"/>
      <dgm:spPr/>
    </dgm:pt>
    <dgm:pt modelId="{04C6294D-AADF-4DA1-BCB5-47718F6F97DF}" type="pres">
      <dgm:prSet presAssocID="{615BF3D8-6F8F-4A93-A40D-ED11DD721B4C}" presName="sp" presStyleCnt="0"/>
      <dgm:spPr/>
    </dgm:pt>
    <dgm:pt modelId="{EC046F24-849A-4F56-9C89-4740DB3547F9}" type="pres">
      <dgm:prSet presAssocID="{2FF8C24C-E7F6-402A-98F7-8F6B2BE44C6C}" presName="arrowAndChildren" presStyleCnt="0"/>
      <dgm:spPr/>
    </dgm:pt>
    <dgm:pt modelId="{5E94EB50-957C-47A2-95AF-FF0D0094A113}" type="pres">
      <dgm:prSet presAssocID="{2FF8C24C-E7F6-402A-98F7-8F6B2BE44C6C}" presName="parentTextArrow" presStyleLbl="node1" presStyleIdx="1" presStyleCnt="2"/>
      <dgm:spPr/>
    </dgm:pt>
  </dgm:ptLst>
  <dgm:cxnLst>
    <dgm:cxn modelId="{9110E336-8EAA-4B83-B7C1-E667E8ADFDBF}" type="presOf" srcId="{59144795-ABF9-4084-A3B0-1872D03A8B31}" destId="{0DDAD51B-C25A-4416-829E-73C5BA8F6196}" srcOrd="0" destOrd="0" presId="urn:microsoft.com/office/officeart/2005/8/layout/process4"/>
    <dgm:cxn modelId="{F3EC8154-BCE2-4E3E-80F0-F4A92DA12BF1}" srcId="{59144795-ABF9-4084-A3B0-1872D03A8B31}" destId="{B6E3DE9F-6344-45DB-92E8-8E5B49123A73}" srcOrd="1" destOrd="0" parTransId="{3155DFC0-D741-4250-8815-C412CA620E46}" sibTransId="{9DEC6C25-E2F1-4747-B02A-0DA0552C2C05}"/>
    <dgm:cxn modelId="{EE6D1456-1FB0-402C-A24A-AE6E3B2B31A9}" srcId="{59144795-ABF9-4084-A3B0-1872D03A8B31}" destId="{2FF8C24C-E7F6-402A-98F7-8F6B2BE44C6C}" srcOrd="0" destOrd="0" parTransId="{A2960B59-05A7-4479-9F26-32472332CAF6}" sibTransId="{615BF3D8-6F8F-4A93-A40D-ED11DD721B4C}"/>
    <dgm:cxn modelId="{4A99B49A-F9F2-4C0D-A3D4-7888DB870760}" type="presOf" srcId="{2FF8C24C-E7F6-402A-98F7-8F6B2BE44C6C}" destId="{5E94EB50-957C-47A2-95AF-FF0D0094A113}" srcOrd="0" destOrd="0" presId="urn:microsoft.com/office/officeart/2005/8/layout/process4"/>
    <dgm:cxn modelId="{37F533D5-5A7E-4493-87EC-E70A1CE17C30}" type="presOf" srcId="{B6E3DE9F-6344-45DB-92E8-8E5B49123A73}" destId="{B9207D8E-7302-4C8D-B416-9CFF7DA3A4BD}" srcOrd="0" destOrd="0" presId="urn:microsoft.com/office/officeart/2005/8/layout/process4"/>
    <dgm:cxn modelId="{9D1D8B6E-766E-4268-A2D0-7C49CC94620D}" type="presParOf" srcId="{0DDAD51B-C25A-4416-829E-73C5BA8F6196}" destId="{C952744E-434B-4E74-9EA4-D82BE385276C}" srcOrd="0" destOrd="0" presId="urn:microsoft.com/office/officeart/2005/8/layout/process4"/>
    <dgm:cxn modelId="{5251E670-58CB-42AB-8CE1-3BB043C9D4E5}" type="presParOf" srcId="{C952744E-434B-4E74-9EA4-D82BE385276C}" destId="{B9207D8E-7302-4C8D-B416-9CFF7DA3A4BD}" srcOrd="0" destOrd="0" presId="urn:microsoft.com/office/officeart/2005/8/layout/process4"/>
    <dgm:cxn modelId="{75292155-7DE7-4B4E-AB76-966549A3039E}" type="presParOf" srcId="{0DDAD51B-C25A-4416-829E-73C5BA8F6196}" destId="{04C6294D-AADF-4DA1-BCB5-47718F6F97DF}" srcOrd="1" destOrd="0" presId="urn:microsoft.com/office/officeart/2005/8/layout/process4"/>
    <dgm:cxn modelId="{5E06AB50-FF63-4DF2-9B3D-D550BD43740D}" type="presParOf" srcId="{0DDAD51B-C25A-4416-829E-73C5BA8F6196}" destId="{EC046F24-849A-4F56-9C89-4740DB3547F9}" srcOrd="2" destOrd="0" presId="urn:microsoft.com/office/officeart/2005/8/layout/process4"/>
    <dgm:cxn modelId="{7182E56E-BFCF-4C63-868E-FF1225D8F04B}" type="presParOf" srcId="{EC046F24-849A-4F56-9C89-4740DB3547F9}" destId="{5E94EB50-957C-47A2-95AF-FF0D0094A11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94B31E-2B3F-4C51-89A0-F722978A88D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7EAAFA40-D8AC-49C3-A928-E6EEE9701E82}">
      <dgm:prSet custT="1"/>
      <dgm:spPr/>
      <dgm:t>
        <a:bodyPr/>
        <a:lstStyle/>
        <a:p>
          <a:pPr algn="l"/>
          <a:r>
            <a:rPr lang="en-US" sz="2200" dirty="0"/>
            <a:t>- </a:t>
          </a:r>
          <a:r>
            <a:rPr lang="en-US" sz="2000" dirty="0"/>
            <a:t>Pediatrician should start talking more to the patient about treatment </a:t>
          </a:r>
          <a:endParaRPr lang="en-GB" sz="2000" dirty="0"/>
        </a:p>
      </dgm:t>
    </dgm:pt>
    <dgm:pt modelId="{D915A435-3319-481A-BC3D-70D3F4453BB7}" type="parTrans" cxnId="{7B345D62-3947-417B-B7CB-E221A58D4C92}">
      <dgm:prSet/>
      <dgm:spPr/>
      <dgm:t>
        <a:bodyPr/>
        <a:lstStyle/>
        <a:p>
          <a:endParaRPr lang="en-GB"/>
        </a:p>
      </dgm:t>
    </dgm:pt>
    <dgm:pt modelId="{96B1BB87-5F74-4DB5-9E65-A412EFD65F05}" type="sibTrans" cxnId="{7B345D62-3947-417B-B7CB-E221A58D4C92}">
      <dgm:prSet/>
      <dgm:spPr/>
      <dgm:t>
        <a:bodyPr/>
        <a:lstStyle/>
        <a:p>
          <a:endParaRPr lang="en-GB"/>
        </a:p>
      </dgm:t>
    </dgm:pt>
    <dgm:pt modelId="{281E1418-5A7F-4866-9A1B-5A165F4866DF}">
      <dgm:prSet custT="1"/>
      <dgm:spPr/>
      <dgm:t>
        <a:bodyPr/>
        <a:lstStyle/>
        <a:p>
          <a:pPr algn="l"/>
          <a:r>
            <a:rPr lang="en-US" sz="2200" dirty="0"/>
            <a:t>- </a:t>
          </a:r>
          <a:r>
            <a:rPr lang="en-US" sz="2000" dirty="0"/>
            <a:t>Patient should have the opportunity to talk to the doctor by himself</a:t>
          </a:r>
          <a:endParaRPr lang="en-GB" sz="2000" dirty="0"/>
        </a:p>
      </dgm:t>
    </dgm:pt>
    <dgm:pt modelId="{C6AA635E-0A0F-434E-8503-F8E17796EF1A}" type="parTrans" cxnId="{D7F6F0EB-17C4-49E2-B665-B193998B55F9}">
      <dgm:prSet/>
      <dgm:spPr/>
      <dgm:t>
        <a:bodyPr/>
        <a:lstStyle/>
        <a:p>
          <a:endParaRPr lang="en-GB"/>
        </a:p>
      </dgm:t>
    </dgm:pt>
    <dgm:pt modelId="{E75745D0-B9EB-4C34-8552-7E7049A1CDFE}" type="sibTrans" cxnId="{D7F6F0EB-17C4-49E2-B665-B193998B55F9}">
      <dgm:prSet/>
      <dgm:spPr/>
      <dgm:t>
        <a:bodyPr/>
        <a:lstStyle/>
        <a:p>
          <a:endParaRPr lang="en-GB"/>
        </a:p>
      </dgm:t>
    </dgm:pt>
    <dgm:pt modelId="{B61BADDC-9642-4C82-868F-47056D2F73D7}">
      <dgm:prSet custT="1"/>
      <dgm:spPr/>
      <dgm:t>
        <a:bodyPr/>
        <a:lstStyle/>
        <a:p>
          <a:pPr algn="l"/>
          <a:r>
            <a:rPr lang="en-US" sz="2200" dirty="0"/>
            <a:t>- </a:t>
          </a:r>
          <a:r>
            <a:rPr lang="en-US" sz="2000" dirty="0"/>
            <a:t>Patient should have the opportunity to know members of the adult team and become familiar with the adult’s center before moving </a:t>
          </a:r>
          <a:endParaRPr lang="en-GB" sz="2000" dirty="0"/>
        </a:p>
      </dgm:t>
    </dgm:pt>
    <dgm:pt modelId="{A06A1451-5E74-4E8F-A10A-87560E275964}" type="parTrans" cxnId="{6433A116-09F5-44B2-A3A9-00A361645618}">
      <dgm:prSet/>
      <dgm:spPr/>
      <dgm:t>
        <a:bodyPr/>
        <a:lstStyle/>
        <a:p>
          <a:endParaRPr lang="en-GB"/>
        </a:p>
      </dgm:t>
    </dgm:pt>
    <dgm:pt modelId="{B8E879AB-0AF9-4859-9991-F24B76BFD446}" type="sibTrans" cxnId="{6433A116-09F5-44B2-A3A9-00A361645618}">
      <dgm:prSet/>
      <dgm:spPr/>
      <dgm:t>
        <a:bodyPr/>
        <a:lstStyle/>
        <a:p>
          <a:endParaRPr lang="en-GB"/>
        </a:p>
      </dgm:t>
    </dgm:pt>
    <dgm:pt modelId="{3D5C7B7C-58DF-46CB-822D-1AE10AC434F6}">
      <dgm:prSet custT="1"/>
      <dgm:spPr/>
      <dgm:t>
        <a:bodyPr/>
        <a:lstStyle/>
        <a:p>
          <a:pPr algn="l"/>
          <a:r>
            <a:rPr lang="en-US" sz="2000" dirty="0"/>
            <a:t>- Patient should be able to take part in a joint transition clinic</a:t>
          </a:r>
          <a:endParaRPr lang="en-GB" sz="2000" dirty="0"/>
        </a:p>
      </dgm:t>
    </dgm:pt>
    <dgm:pt modelId="{7D3DD8A4-58F1-41C9-816C-D11519BC5B82}" type="parTrans" cxnId="{86EDC991-846B-4D70-86F0-020F87F8F3D4}">
      <dgm:prSet/>
      <dgm:spPr/>
      <dgm:t>
        <a:bodyPr/>
        <a:lstStyle/>
        <a:p>
          <a:endParaRPr lang="en-GB"/>
        </a:p>
      </dgm:t>
    </dgm:pt>
    <dgm:pt modelId="{EC3488C2-E49A-4F24-9A0C-25515D9F76D7}" type="sibTrans" cxnId="{86EDC991-846B-4D70-86F0-020F87F8F3D4}">
      <dgm:prSet/>
      <dgm:spPr/>
      <dgm:t>
        <a:bodyPr/>
        <a:lstStyle/>
        <a:p>
          <a:endParaRPr lang="en-GB"/>
        </a:p>
      </dgm:t>
    </dgm:pt>
    <dgm:pt modelId="{8D100952-958F-4C34-9B87-CCD480D963F9}" type="pres">
      <dgm:prSet presAssocID="{5794B31E-2B3F-4C51-89A0-F722978A88D0}" presName="Name0" presStyleCnt="0">
        <dgm:presLayoutVars>
          <dgm:chMax val="7"/>
          <dgm:dir/>
          <dgm:animLvl val="lvl"/>
          <dgm:resizeHandles val="exact"/>
        </dgm:presLayoutVars>
      </dgm:prSet>
      <dgm:spPr/>
    </dgm:pt>
    <dgm:pt modelId="{9052CD5C-1DA7-4DA3-8439-14858A70B4CC}" type="pres">
      <dgm:prSet presAssocID="{7EAAFA40-D8AC-49C3-A928-E6EEE9701E82}" presName="circle1" presStyleLbl="node1" presStyleIdx="0" presStyleCnt="4"/>
      <dgm:spPr/>
    </dgm:pt>
    <dgm:pt modelId="{FD0D5594-FD1E-4EAF-B6C4-13354A9D1A41}" type="pres">
      <dgm:prSet presAssocID="{7EAAFA40-D8AC-49C3-A928-E6EEE9701E82}" presName="space" presStyleCnt="0"/>
      <dgm:spPr/>
    </dgm:pt>
    <dgm:pt modelId="{F5C469BB-C7D5-4470-9433-E5D14C702D54}" type="pres">
      <dgm:prSet presAssocID="{7EAAFA40-D8AC-49C3-A928-E6EEE9701E82}" presName="rect1" presStyleLbl="alignAcc1" presStyleIdx="0" presStyleCnt="4"/>
      <dgm:spPr/>
    </dgm:pt>
    <dgm:pt modelId="{A9B2E7AC-63B0-4A77-B13F-B32DEB16D6E6}" type="pres">
      <dgm:prSet presAssocID="{281E1418-5A7F-4866-9A1B-5A165F4866DF}" presName="vertSpace2" presStyleLbl="node1" presStyleIdx="0" presStyleCnt="4"/>
      <dgm:spPr/>
    </dgm:pt>
    <dgm:pt modelId="{6C00FB80-FB1F-47B8-AD51-6E1B9815F666}" type="pres">
      <dgm:prSet presAssocID="{281E1418-5A7F-4866-9A1B-5A165F4866DF}" presName="circle2" presStyleLbl="node1" presStyleIdx="1" presStyleCnt="4"/>
      <dgm:spPr/>
    </dgm:pt>
    <dgm:pt modelId="{94168143-AF92-4928-AFB1-50B82228CDDE}" type="pres">
      <dgm:prSet presAssocID="{281E1418-5A7F-4866-9A1B-5A165F4866DF}" presName="rect2" presStyleLbl="alignAcc1" presStyleIdx="1" presStyleCnt="4"/>
      <dgm:spPr/>
    </dgm:pt>
    <dgm:pt modelId="{E068DCEA-6CE6-402D-843F-881583C2A349}" type="pres">
      <dgm:prSet presAssocID="{B61BADDC-9642-4C82-868F-47056D2F73D7}" presName="vertSpace3" presStyleLbl="node1" presStyleIdx="1" presStyleCnt="4"/>
      <dgm:spPr/>
    </dgm:pt>
    <dgm:pt modelId="{1234CFC4-F189-42AD-83DE-951F316027DC}" type="pres">
      <dgm:prSet presAssocID="{B61BADDC-9642-4C82-868F-47056D2F73D7}" presName="circle3" presStyleLbl="node1" presStyleIdx="2" presStyleCnt="4"/>
      <dgm:spPr/>
    </dgm:pt>
    <dgm:pt modelId="{5C6C57B5-9A63-49F7-BA35-48DA543EF0B1}" type="pres">
      <dgm:prSet presAssocID="{B61BADDC-9642-4C82-868F-47056D2F73D7}" presName="rect3" presStyleLbl="alignAcc1" presStyleIdx="2" presStyleCnt="4"/>
      <dgm:spPr/>
    </dgm:pt>
    <dgm:pt modelId="{3CDEC665-A0F2-4D6D-B759-F69CB1116D1B}" type="pres">
      <dgm:prSet presAssocID="{3D5C7B7C-58DF-46CB-822D-1AE10AC434F6}" presName="vertSpace4" presStyleLbl="node1" presStyleIdx="2" presStyleCnt="4"/>
      <dgm:spPr/>
    </dgm:pt>
    <dgm:pt modelId="{99315853-2DB3-46CD-9779-2AE5D1F69F57}" type="pres">
      <dgm:prSet presAssocID="{3D5C7B7C-58DF-46CB-822D-1AE10AC434F6}" presName="circle4" presStyleLbl="node1" presStyleIdx="3" presStyleCnt="4"/>
      <dgm:spPr/>
    </dgm:pt>
    <dgm:pt modelId="{ED49836D-1FAA-417B-A65E-D87260774132}" type="pres">
      <dgm:prSet presAssocID="{3D5C7B7C-58DF-46CB-822D-1AE10AC434F6}" presName="rect4" presStyleLbl="alignAcc1" presStyleIdx="3" presStyleCnt="4"/>
      <dgm:spPr/>
    </dgm:pt>
    <dgm:pt modelId="{73E94539-FA23-4BD1-A9F9-E80B99E77B10}" type="pres">
      <dgm:prSet presAssocID="{7EAAFA40-D8AC-49C3-A928-E6EEE9701E82}" presName="rect1ParTxNoCh" presStyleLbl="alignAcc1" presStyleIdx="3" presStyleCnt="4">
        <dgm:presLayoutVars>
          <dgm:chMax val="1"/>
          <dgm:bulletEnabled val="1"/>
        </dgm:presLayoutVars>
      </dgm:prSet>
      <dgm:spPr/>
    </dgm:pt>
    <dgm:pt modelId="{7C36E1F7-9D3F-47FB-82BE-668BDF540392}" type="pres">
      <dgm:prSet presAssocID="{281E1418-5A7F-4866-9A1B-5A165F4866DF}" presName="rect2ParTxNoCh" presStyleLbl="alignAcc1" presStyleIdx="3" presStyleCnt="4">
        <dgm:presLayoutVars>
          <dgm:chMax val="1"/>
          <dgm:bulletEnabled val="1"/>
        </dgm:presLayoutVars>
      </dgm:prSet>
      <dgm:spPr/>
    </dgm:pt>
    <dgm:pt modelId="{C1E9EB7A-35CD-438C-9FBB-D6F65F34002A}" type="pres">
      <dgm:prSet presAssocID="{B61BADDC-9642-4C82-868F-47056D2F73D7}" presName="rect3ParTxNoCh" presStyleLbl="alignAcc1" presStyleIdx="3" presStyleCnt="4">
        <dgm:presLayoutVars>
          <dgm:chMax val="1"/>
          <dgm:bulletEnabled val="1"/>
        </dgm:presLayoutVars>
      </dgm:prSet>
      <dgm:spPr/>
    </dgm:pt>
    <dgm:pt modelId="{6BF1E2A6-9666-428C-BA2E-EFD89FD79BDE}" type="pres">
      <dgm:prSet presAssocID="{3D5C7B7C-58DF-46CB-822D-1AE10AC434F6}" presName="rect4ParTxNoCh" presStyleLbl="alignAcc1" presStyleIdx="3" presStyleCnt="4">
        <dgm:presLayoutVars>
          <dgm:chMax val="1"/>
          <dgm:bulletEnabled val="1"/>
        </dgm:presLayoutVars>
      </dgm:prSet>
      <dgm:spPr/>
    </dgm:pt>
  </dgm:ptLst>
  <dgm:cxnLst>
    <dgm:cxn modelId="{90C7BA0E-6562-4FC9-8B93-B40F29DB9180}" type="presOf" srcId="{3D5C7B7C-58DF-46CB-822D-1AE10AC434F6}" destId="{ED49836D-1FAA-417B-A65E-D87260774132}" srcOrd="0" destOrd="0" presId="urn:microsoft.com/office/officeart/2005/8/layout/target3"/>
    <dgm:cxn modelId="{6433A116-09F5-44B2-A3A9-00A361645618}" srcId="{5794B31E-2B3F-4C51-89A0-F722978A88D0}" destId="{B61BADDC-9642-4C82-868F-47056D2F73D7}" srcOrd="2" destOrd="0" parTransId="{A06A1451-5E74-4E8F-A10A-87560E275964}" sibTransId="{B8E879AB-0AF9-4859-9991-F24B76BFD446}"/>
    <dgm:cxn modelId="{364AA627-9AAF-4C8A-907D-5101BAB3ABBE}" type="presOf" srcId="{5794B31E-2B3F-4C51-89A0-F722978A88D0}" destId="{8D100952-958F-4C34-9B87-CCD480D963F9}" srcOrd="0" destOrd="0" presId="urn:microsoft.com/office/officeart/2005/8/layout/target3"/>
    <dgm:cxn modelId="{9C3B8E38-DACB-4D2F-ADD5-336F4F3C5FD5}" type="presOf" srcId="{7EAAFA40-D8AC-49C3-A928-E6EEE9701E82}" destId="{73E94539-FA23-4BD1-A9F9-E80B99E77B10}" srcOrd="1" destOrd="0" presId="urn:microsoft.com/office/officeart/2005/8/layout/target3"/>
    <dgm:cxn modelId="{BFD9CB3C-E88D-460D-BB12-73DCDD94B9DF}" type="presOf" srcId="{281E1418-5A7F-4866-9A1B-5A165F4866DF}" destId="{94168143-AF92-4928-AFB1-50B82228CDDE}" srcOrd="0" destOrd="0" presId="urn:microsoft.com/office/officeart/2005/8/layout/target3"/>
    <dgm:cxn modelId="{7B345D62-3947-417B-B7CB-E221A58D4C92}" srcId="{5794B31E-2B3F-4C51-89A0-F722978A88D0}" destId="{7EAAFA40-D8AC-49C3-A928-E6EEE9701E82}" srcOrd="0" destOrd="0" parTransId="{D915A435-3319-481A-BC3D-70D3F4453BB7}" sibTransId="{96B1BB87-5F74-4DB5-9E65-A412EFD65F05}"/>
    <dgm:cxn modelId="{C1E0C367-DC0B-4FDA-8AC3-13EFC512A7DE}" type="presOf" srcId="{B61BADDC-9642-4C82-868F-47056D2F73D7}" destId="{5C6C57B5-9A63-49F7-BA35-48DA543EF0B1}" srcOrd="0" destOrd="0" presId="urn:microsoft.com/office/officeart/2005/8/layout/target3"/>
    <dgm:cxn modelId="{86EDC991-846B-4D70-86F0-020F87F8F3D4}" srcId="{5794B31E-2B3F-4C51-89A0-F722978A88D0}" destId="{3D5C7B7C-58DF-46CB-822D-1AE10AC434F6}" srcOrd="3" destOrd="0" parTransId="{7D3DD8A4-58F1-41C9-816C-D11519BC5B82}" sibTransId="{EC3488C2-E49A-4F24-9A0C-25515D9F76D7}"/>
    <dgm:cxn modelId="{10D652A1-07FB-4A85-B3C1-7476B321A8CF}" type="presOf" srcId="{7EAAFA40-D8AC-49C3-A928-E6EEE9701E82}" destId="{F5C469BB-C7D5-4470-9433-E5D14C702D54}" srcOrd="0" destOrd="0" presId="urn:microsoft.com/office/officeart/2005/8/layout/target3"/>
    <dgm:cxn modelId="{4F3883C3-8C52-47A5-ADD8-A8EDF831BBC9}" type="presOf" srcId="{B61BADDC-9642-4C82-868F-47056D2F73D7}" destId="{C1E9EB7A-35CD-438C-9FBB-D6F65F34002A}" srcOrd="1" destOrd="0" presId="urn:microsoft.com/office/officeart/2005/8/layout/target3"/>
    <dgm:cxn modelId="{E68D0EC4-2B7C-451C-8381-92E3DFAE9A43}" type="presOf" srcId="{281E1418-5A7F-4866-9A1B-5A165F4866DF}" destId="{7C36E1F7-9D3F-47FB-82BE-668BDF540392}" srcOrd="1" destOrd="0" presId="urn:microsoft.com/office/officeart/2005/8/layout/target3"/>
    <dgm:cxn modelId="{061D6EE5-177B-4AEF-AE42-B4FB4B74E21E}" type="presOf" srcId="{3D5C7B7C-58DF-46CB-822D-1AE10AC434F6}" destId="{6BF1E2A6-9666-428C-BA2E-EFD89FD79BDE}" srcOrd="1" destOrd="0" presId="urn:microsoft.com/office/officeart/2005/8/layout/target3"/>
    <dgm:cxn modelId="{D7F6F0EB-17C4-49E2-B665-B193998B55F9}" srcId="{5794B31E-2B3F-4C51-89A0-F722978A88D0}" destId="{281E1418-5A7F-4866-9A1B-5A165F4866DF}" srcOrd="1" destOrd="0" parTransId="{C6AA635E-0A0F-434E-8503-F8E17796EF1A}" sibTransId="{E75745D0-B9EB-4C34-8552-7E7049A1CDFE}"/>
    <dgm:cxn modelId="{45D9CF72-8782-4A73-A99A-CAC29E1BBC5C}" type="presParOf" srcId="{8D100952-958F-4C34-9B87-CCD480D963F9}" destId="{9052CD5C-1DA7-4DA3-8439-14858A70B4CC}" srcOrd="0" destOrd="0" presId="urn:microsoft.com/office/officeart/2005/8/layout/target3"/>
    <dgm:cxn modelId="{A6B90D94-896D-48EB-AED0-DF38E1342F60}" type="presParOf" srcId="{8D100952-958F-4C34-9B87-CCD480D963F9}" destId="{FD0D5594-FD1E-4EAF-B6C4-13354A9D1A41}" srcOrd="1" destOrd="0" presId="urn:microsoft.com/office/officeart/2005/8/layout/target3"/>
    <dgm:cxn modelId="{8FCBC56C-F1E2-4D46-8E28-960A4812255C}" type="presParOf" srcId="{8D100952-958F-4C34-9B87-CCD480D963F9}" destId="{F5C469BB-C7D5-4470-9433-E5D14C702D54}" srcOrd="2" destOrd="0" presId="urn:microsoft.com/office/officeart/2005/8/layout/target3"/>
    <dgm:cxn modelId="{272B297B-84CC-4AAE-B10A-2329EB80630B}" type="presParOf" srcId="{8D100952-958F-4C34-9B87-CCD480D963F9}" destId="{A9B2E7AC-63B0-4A77-B13F-B32DEB16D6E6}" srcOrd="3" destOrd="0" presId="urn:microsoft.com/office/officeart/2005/8/layout/target3"/>
    <dgm:cxn modelId="{1ECA9369-22CA-4934-A9B7-DBF0F26A0EF4}" type="presParOf" srcId="{8D100952-958F-4C34-9B87-CCD480D963F9}" destId="{6C00FB80-FB1F-47B8-AD51-6E1B9815F666}" srcOrd="4" destOrd="0" presId="urn:microsoft.com/office/officeart/2005/8/layout/target3"/>
    <dgm:cxn modelId="{2C972A6C-205E-4BDA-A8D7-4D6987A38FDB}" type="presParOf" srcId="{8D100952-958F-4C34-9B87-CCD480D963F9}" destId="{94168143-AF92-4928-AFB1-50B82228CDDE}" srcOrd="5" destOrd="0" presId="urn:microsoft.com/office/officeart/2005/8/layout/target3"/>
    <dgm:cxn modelId="{B46AFD75-428C-40B2-8FC5-7E8C194E8B8A}" type="presParOf" srcId="{8D100952-958F-4C34-9B87-CCD480D963F9}" destId="{E068DCEA-6CE6-402D-843F-881583C2A349}" srcOrd="6" destOrd="0" presId="urn:microsoft.com/office/officeart/2005/8/layout/target3"/>
    <dgm:cxn modelId="{D738955D-4842-495C-8FB8-D9D78C05A442}" type="presParOf" srcId="{8D100952-958F-4C34-9B87-CCD480D963F9}" destId="{1234CFC4-F189-42AD-83DE-951F316027DC}" srcOrd="7" destOrd="0" presId="urn:microsoft.com/office/officeart/2005/8/layout/target3"/>
    <dgm:cxn modelId="{2A15D6E3-4249-4AC4-8400-F398CE362475}" type="presParOf" srcId="{8D100952-958F-4C34-9B87-CCD480D963F9}" destId="{5C6C57B5-9A63-49F7-BA35-48DA543EF0B1}" srcOrd="8" destOrd="0" presId="urn:microsoft.com/office/officeart/2005/8/layout/target3"/>
    <dgm:cxn modelId="{E91948EA-2AFD-41F0-86B0-79151FA9E7A0}" type="presParOf" srcId="{8D100952-958F-4C34-9B87-CCD480D963F9}" destId="{3CDEC665-A0F2-4D6D-B759-F69CB1116D1B}" srcOrd="9" destOrd="0" presId="urn:microsoft.com/office/officeart/2005/8/layout/target3"/>
    <dgm:cxn modelId="{CA480373-B4EB-4369-87D4-6A504B3F94B8}" type="presParOf" srcId="{8D100952-958F-4C34-9B87-CCD480D963F9}" destId="{99315853-2DB3-46CD-9779-2AE5D1F69F57}" srcOrd="10" destOrd="0" presId="urn:microsoft.com/office/officeart/2005/8/layout/target3"/>
    <dgm:cxn modelId="{A6E5E5CC-E5A8-4FB7-8668-05BF1161065F}" type="presParOf" srcId="{8D100952-958F-4C34-9B87-CCD480D963F9}" destId="{ED49836D-1FAA-417B-A65E-D87260774132}" srcOrd="11" destOrd="0" presId="urn:microsoft.com/office/officeart/2005/8/layout/target3"/>
    <dgm:cxn modelId="{7C44130F-21F3-44EF-9CDF-B7483C2536B7}" type="presParOf" srcId="{8D100952-958F-4C34-9B87-CCD480D963F9}" destId="{73E94539-FA23-4BD1-A9F9-E80B99E77B10}" srcOrd="12" destOrd="0" presId="urn:microsoft.com/office/officeart/2005/8/layout/target3"/>
    <dgm:cxn modelId="{11027FF0-48EE-443E-ACA5-77AF56C410ED}" type="presParOf" srcId="{8D100952-958F-4C34-9B87-CCD480D963F9}" destId="{7C36E1F7-9D3F-47FB-82BE-668BDF540392}" srcOrd="13" destOrd="0" presId="urn:microsoft.com/office/officeart/2005/8/layout/target3"/>
    <dgm:cxn modelId="{ECF33194-3199-4E76-8249-33ACB9CB3D7F}" type="presParOf" srcId="{8D100952-958F-4C34-9B87-CCD480D963F9}" destId="{C1E9EB7A-35CD-438C-9FBB-D6F65F34002A}" srcOrd="14" destOrd="0" presId="urn:microsoft.com/office/officeart/2005/8/layout/target3"/>
    <dgm:cxn modelId="{E9B6C880-5B89-4EAB-BCC9-DF0DD020B07D}" type="presParOf" srcId="{8D100952-958F-4C34-9B87-CCD480D963F9}" destId="{6BF1E2A6-9666-428C-BA2E-EFD89FD79BD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731574-9412-44C1-A7E4-BFA33A62D065}"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CBA3D179-77E1-4F0C-BD14-0156F72872BE}">
      <dgm:prSet/>
      <dgm:spPr/>
      <dgm:t>
        <a:bodyPr/>
        <a:lstStyle/>
        <a:p>
          <a:pPr rtl="0"/>
          <a:r>
            <a:rPr lang="en-US"/>
            <a:t>Early discussion about moving </a:t>
          </a:r>
        </a:p>
      </dgm:t>
    </dgm:pt>
    <dgm:pt modelId="{8999113E-D607-4EDF-9599-C7BCB677B601}" type="parTrans" cxnId="{977896EE-F8B0-4B13-8EBE-7399E2917C72}">
      <dgm:prSet/>
      <dgm:spPr/>
      <dgm:t>
        <a:bodyPr/>
        <a:lstStyle/>
        <a:p>
          <a:endParaRPr lang="en-US"/>
        </a:p>
      </dgm:t>
    </dgm:pt>
    <dgm:pt modelId="{65C55E31-0AA9-442A-B91F-A7D8715FAD9A}" type="sibTrans" cxnId="{977896EE-F8B0-4B13-8EBE-7399E2917C72}">
      <dgm:prSet/>
      <dgm:spPr/>
      <dgm:t>
        <a:bodyPr/>
        <a:lstStyle/>
        <a:p>
          <a:endParaRPr lang="en-US"/>
        </a:p>
      </dgm:t>
    </dgm:pt>
    <dgm:pt modelId="{48D7CE29-0D3F-43DC-8F92-670A77652692}">
      <dgm:prSet/>
      <dgm:spPr/>
      <dgm:t>
        <a:bodyPr/>
        <a:lstStyle/>
        <a:p>
          <a:pPr rtl="0"/>
          <a:r>
            <a:rPr lang="en-US"/>
            <a:t>Time to talk and ask questions  </a:t>
          </a:r>
        </a:p>
      </dgm:t>
    </dgm:pt>
    <dgm:pt modelId="{18F6B90B-76E6-49AA-80F0-642768F5700B}" type="parTrans" cxnId="{5FA8D196-D8FE-46EF-9DC8-B83A3A232C16}">
      <dgm:prSet/>
      <dgm:spPr/>
      <dgm:t>
        <a:bodyPr/>
        <a:lstStyle/>
        <a:p>
          <a:endParaRPr lang="en-US"/>
        </a:p>
      </dgm:t>
    </dgm:pt>
    <dgm:pt modelId="{35D9E731-BFB4-4DE2-8B58-5CC1F453F658}" type="sibTrans" cxnId="{5FA8D196-D8FE-46EF-9DC8-B83A3A232C16}">
      <dgm:prSet/>
      <dgm:spPr/>
      <dgm:t>
        <a:bodyPr/>
        <a:lstStyle/>
        <a:p>
          <a:endParaRPr lang="en-US"/>
        </a:p>
      </dgm:t>
    </dgm:pt>
    <dgm:pt modelId="{A46C7C4D-3DD2-42CD-B3F9-80EA3A69B787}">
      <dgm:prSet/>
      <dgm:spPr/>
      <dgm:t>
        <a:bodyPr/>
        <a:lstStyle/>
        <a:p>
          <a:pPr rtl="0"/>
          <a:r>
            <a:rPr lang="en-US"/>
            <a:t>Full involvement in plans for transfer  </a:t>
          </a:r>
        </a:p>
      </dgm:t>
    </dgm:pt>
    <dgm:pt modelId="{6324E83D-D887-4BC0-B370-050C992B849B}" type="parTrans" cxnId="{86AF480B-E509-409C-A4EE-7558E16AFCB9}">
      <dgm:prSet/>
      <dgm:spPr/>
      <dgm:t>
        <a:bodyPr/>
        <a:lstStyle/>
        <a:p>
          <a:endParaRPr lang="en-US"/>
        </a:p>
      </dgm:t>
    </dgm:pt>
    <dgm:pt modelId="{6A2CEAA5-EA01-48D1-8109-FAAEDA634ED7}" type="sibTrans" cxnId="{86AF480B-E509-409C-A4EE-7558E16AFCB9}">
      <dgm:prSet/>
      <dgm:spPr/>
      <dgm:t>
        <a:bodyPr/>
        <a:lstStyle/>
        <a:p>
          <a:endParaRPr lang="en-US"/>
        </a:p>
      </dgm:t>
    </dgm:pt>
    <dgm:pt modelId="{DC01E9E7-792D-4C0A-A565-BA159099C238}">
      <dgm:prSet/>
      <dgm:spPr/>
      <dgm:t>
        <a:bodyPr/>
        <a:lstStyle/>
        <a:p>
          <a:pPr rtl="0"/>
          <a:r>
            <a:rPr lang="en-US"/>
            <a:t>Meet the adult team  </a:t>
          </a:r>
        </a:p>
      </dgm:t>
    </dgm:pt>
    <dgm:pt modelId="{7F4E9600-F0DC-4DFE-8452-C5BF6F8E5841}" type="parTrans" cxnId="{8C0755B6-C507-4ABD-A37F-D67E22C5D8F9}">
      <dgm:prSet/>
      <dgm:spPr/>
      <dgm:t>
        <a:bodyPr/>
        <a:lstStyle/>
        <a:p>
          <a:endParaRPr lang="en-US"/>
        </a:p>
      </dgm:t>
    </dgm:pt>
    <dgm:pt modelId="{05E4BE9C-F40E-478E-B449-A946618EE72D}" type="sibTrans" cxnId="{8C0755B6-C507-4ABD-A37F-D67E22C5D8F9}">
      <dgm:prSet/>
      <dgm:spPr/>
      <dgm:t>
        <a:bodyPr/>
        <a:lstStyle/>
        <a:p>
          <a:endParaRPr lang="en-US"/>
        </a:p>
      </dgm:t>
    </dgm:pt>
    <dgm:pt modelId="{B6080D1F-71B9-45E3-A848-A60B14CB455C}">
      <dgm:prSet/>
      <dgm:spPr/>
      <dgm:t>
        <a:bodyPr/>
        <a:lstStyle/>
        <a:p>
          <a:pPr rtl="0"/>
          <a:r>
            <a:rPr lang="en-US"/>
            <a:t>Visit the adult centre  </a:t>
          </a:r>
        </a:p>
      </dgm:t>
    </dgm:pt>
    <dgm:pt modelId="{6502382C-632C-4637-9934-E174B00BA9AF}" type="parTrans" cxnId="{381FE375-3855-4713-B296-244CD1D1134E}">
      <dgm:prSet/>
      <dgm:spPr/>
      <dgm:t>
        <a:bodyPr/>
        <a:lstStyle/>
        <a:p>
          <a:endParaRPr lang="en-US"/>
        </a:p>
      </dgm:t>
    </dgm:pt>
    <dgm:pt modelId="{02B51D27-13C5-4F5C-B9D1-AA9BD22F0BEA}" type="sibTrans" cxnId="{381FE375-3855-4713-B296-244CD1D1134E}">
      <dgm:prSet/>
      <dgm:spPr/>
      <dgm:t>
        <a:bodyPr/>
        <a:lstStyle/>
        <a:p>
          <a:endParaRPr lang="en-US"/>
        </a:p>
      </dgm:t>
    </dgm:pt>
    <dgm:pt modelId="{49E4864A-F729-4D91-B428-C487014543C9}">
      <dgm:prSet/>
      <dgm:spPr/>
      <dgm:t>
        <a:bodyPr/>
        <a:lstStyle/>
        <a:p>
          <a:pPr rtl="0"/>
          <a:r>
            <a:rPr lang="en-US"/>
            <a:t>Joint transition clinic </a:t>
          </a:r>
        </a:p>
      </dgm:t>
    </dgm:pt>
    <dgm:pt modelId="{74154ACC-4BA7-41CF-B5C1-75ED54AAF648}" type="parTrans" cxnId="{E1DE4234-E412-4D3A-BBD5-D074F6FCE1EC}">
      <dgm:prSet/>
      <dgm:spPr/>
      <dgm:t>
        <a:bodyPr/>
        <a:lstStyle/>
        <a:p>
          <a:endParaRPr lang="en-US"/>
        </a:p>
      </dgm:t>
    </dgm:pt>
    <dgm:pt modelId="{1E921137-2D2A-4077-B9A8-BDECDF02C086}" type="sibTrans" cxnId="{E1DE4234-E412-4D3A-BBD5-D074F6FCE1EC}">
      <dgm:prSet/>
      <dgm:spPr/>
      <dgm:t>
        <a:bodyPr/>
        <a:lstStyle/>
        <a:p>
          <a:endParaRPr lang="en-US"/>
        </a:p>
      </dgm:t>
    </dgm:pt>
    <dgm:pt modelId="{952597FC-BF40-4F44-936F-86CEF44F91BE}">
      <dgm:prSet/>
      <dgm:spPr/>
      <dgm:t>
        <a:bodyPr/>
        <a:lstStyle/>
        <a:p>
          <a:pPr rtl="0"/>
          <a:r>
            <a:rPr lang="en-US"/>
            <a:t>Key person </a:t>
          </a:r>
        </a:p>
      </dgm:t>
    </dgm:pt>
    <dgm:pt modelId="{48F5FF94-0532-4F6F-90C1-134461E8504A}" type="parTrans" cxnId="{96C043DC-4455-4402-AE7E-363D72A9DE2D}">
      <dgm:prSet/>
      <dgm:spPr/>
      <dgm:t>
        <a:bodyPr/>
        <a:lstStyle/>
        <a:p>
          <a:endParaRPr lang="en-US"/>
        </a:p>
      </dgm:t>
    </dgm:pt>
    <dgm:pt modelId="{50FB9651-F3D8-4108-9833-728198432713}" type="sibTrans" cxnId="{96C043DC-4455-4402-AE7E-363D72A9DE2D}">
      <dgm:prSet/>
      <dgm:spPr/>
      <dgm:t>
        <a:bodyPr/>
        <a:lstStyle/>
        <a:p>
          <a:endParaRPr lang="en-US"/>
        </a:p>
      </dgm:t>
    </dgm:pt>
    <dgm:pt modelId="{14D21B57-26E8-4B87-A0B0-255444840EDD}">
      <dgm:prSet/>
      <dgm:spPr/>
      <dgm:t>
        <a:bodyPr/>
        <a:lstStyle/>
        <a:p>
          <a:pPr rtl="0"/>
          <a:r>
            <a:rPr lang="en-US"/>
            <a:t>Information booklet  </a:t>
          </a:r>
        </a:p>
      </dgm:t>
    </dgm:pt>
    <dgm:pt modelId="{B05A0802-BC68-4524-9E0A-82C848875A8F}" type="parTrans" cxnId="{1C497A98-11A5-4E07-A579-DB07A9AD4C94}">
      <dgm:prSet/>
      <dgm:spPr/>
      <dgm:t>
        <a:bodyPr/>
        <a:lstStyle/>
        <a:p>
          <a:endParaRPr lang="en-US"/>
        </a:p>
      </dgm:t>
    </dgm:pt>
    <dgm:pt modelId="{DD2A8E3E-237C-49CD-BE61-FE3199AFD8F9}" type="sibTrans" cxnId="{1C497A98-11A5-4E07-A579-DB07A9AD4C94}">
      <dgm:prSet/>
      <dgm:spPr/>
      <dgm:t>
        <a:bodyPr/>
        <a:lstStyle/>
        <a:p>
          <a:endParaRPr lang="en-US"/>
        </a:p>
      </dgm:t>
    </dgm:pt>
    <dgm:pt modelId="{B9525013-28FC-43D3-AB99-7F3AE4C774F1}">
      <dgm:prSet/>
      <dgm:spPr/>
      <dgm:t>
        <a:bodyPr/>
        <a:lstStyle/>
        <a:p>
          <a:pPr rtl="0"/>
          <a:r>
            <a:rPr lang="en-US"/>
            <a:t>Reassurance about in-patient care                     </a:t>
          </a:r>
        </a:p>
      </dgm:t>
    </dgm:pt>
    <dgm:pt modelId="{B104B5E4-D646-475B-83F9-0A945794DF00}" type="parTrans" cxnId="{B7356ACB-0B62-4B8C-AE31-FE7FA316FA61}">
      <dgm:prSet/>
      <dgm:spPr/>
      <dgm:t>
        <a:bodyPr/>
        <a:lstStyle/>
        <a:p>
          <a:endParaRPr lang="en-US"/>
        </a:p>
      </dgm:t>
    </dgm:pt>
    <dgm:pt modelId="{4B6E397D-68D5-4614-92CC-9C587F42E044}" type="sibTrans" cxnId="{B7356ACB-0B62-4B8C-AE31-FE7FA316FA61}">
      <dgm:prSet/>
      <dgm:spPr/>
      <dgm:t>
        <a:bodyPr/>
        <a:lstStyle/>
        <a:p>
          <a:endParaRPr lang="en-US"/>
        </a:p>
      </dgm:t>
    </dgm:pt>
    <dgm:pt modelId="{E8B59EE0-0F0E-465E-90CD-59542433019C}" type="pres">
      <dgm:prSet presAssocID="{D0731574-9412-44C1-A7E4-BFA33A62D065}" presName="Name0" presStyleCnt="0">
        <dgm:presLayoutVars>
          <dgm:dir/>
          <dgm:resizeHandles/>
        </dgm:presLayoutVars>
      </dgm:prSet>
      <dgm:spPr/>
    </dgm:pt>
    <dgm:pt modelId="{CBCA5382-4C0F-4042-9251-C7AC7469DC5A}" type="pres">
      <dgm:prSet presAssocID="{CBA3D179-77E1-4F0C-BD14-0156F72872BE}" presName="compNode" presStyleCnt="0"/>
      <dgm:spPr/>
    </dgm:pt>
    <dgm:pt modelId="{A91F5ED1-4781-47FC-AAA1-534DA64B9EA0}" type="pres">
      <dgm:prSet presAssocID="{CBA3D179-77E1-4F0C-BD14-0156F72872BE}" presName="dummyConnPt" presStyleCnt="0"/>
      <dgm:spPr/>
    </dgm:pt>
    <dgm:pt modelId="{3554C2F1-4F61-4615-B37B-E0A940A009BA}" type="pres">
      <dgm:prSet presAssocID="{CBA3D179-77E1-4F0C-BD14-0156F72872BE}" presName="node" presStyleLbl="node1" presStyleIdx="0" presStyleCnt="9">
        <dgm:presLayoutVars>
          <dgm:bulletEnabled val="1"/>
        </dgm:presLayoutVars>
      </dgm:prSet>
      <dgm:spPr/>
    </dgm:pt>
    <dgm:pt modelId="{B5A26201-C32A-4C4D-91AF-6BF15BA5EAD3}" type="pres">
      <dgm:prSet presAssocID="{65C55E31-0AA9-442A-B91F-A7D8715FAD9A}" presName="sibTrans" presStyleLbl="bgSibTrans2D1" presStyleIdx="0" presStyleCnt="8"/>
      <dgm:spPr/>
    </dgm:pt>
    <dgm:pt modelId="{87BE9066-5AB1-4E66-AC2D-302E630F2102}" type="pres">
      <dgm:prSet presAssocID="{48D7CE29-0D3F-43DC-8F92-670A77652692}" presName="compNode" presStyleCnt="0"/>
      <dgm:spPr/>
    </dgm:pt>
    <dgm:pt modelId="{0FBF27D1-B137-4CB5-928D-2DF3825A6EB6}" type="pres">
      <dgm:prSet presAssocID="{48D7CE29-0D3F-43DC-8F92-670A77652692}" presName="dummyConnPt" presStyleCnt="0"/>
      <dgm:spPr/>
    </dgm:pt>
    <dgm:pt modelId="{59AF7A46-4423-45BC-9B4B-3DE6C78605EC}" type="pres">
      <dgm:prSet presAssocID="{48D7CE29-0D3F-43DC-8F92-670A77652692}" presName="node" presStyleLbl="node1" presStyleIdx="1" presStyleCnt="9">
        <dgm:presLayoutVars>
          <dgm:bulletEnabled val="1"/>
        </dgm:presLayoutVars>
      </dgm:prSet>
      <dgm:spPr/>
    </dgm:pt>
    <dgm:pt modelId="{E0B7EB37-C9C1-4BEB-A4AA-0814429C248A}" type="pres">
      <dgm:prSet presAssocID="{35D9E731-BFB4-4DE2-8B58-5CC1F453F658}" presName="sibTrans" presStyleLbl="bgSibTrans2D1" presStyleIdx="1" presStyleCnt="8"/>
      <dgm:spPr/>
    </dgm:pt>
    <dgm:pt modelId="{F694B17E-E149-4195-938E-D03AB365830B}" type="pres">
      <dgm:prSet presAssocID="{A46C7C4D-3DD2-42CD-B3F9-80EA3A69B787}" presName="compNode" presStyleCnt="0"/>
      <dgm:spPr/>
    </dgm:pt>
    <dgm:pt modelId="{BCFCABCE-09C5-4EED-9130-73E8AE6D91D9}" type="pres">
      <dgm:prSet presAssocID="{A46C7C4D-3DD2-42CD-B3F9-80EA3A69B787}" presName="dummyConnPt" presStyleCnt="0"/>
      <dgm:spPr/>
    </dgm:pt>
    <dgm:pt modelId="{9D9EB557-E9E7-46FB-9338-ABF1E6008EB6}" type="pres">
      <dgm:prSet presAssocID="{A46C7C4D-3DD2-42CD-B3F9-80EA3A69B787}" presName="node" presStyleLbl="node1" presStyleIdx="2" presStyleCnt="9">
        <dgm:presLayoutVars>
          <dgm:bulletEnabled val="1"/>
        </dgm:presLayoutVars>
      </dgm:prSet>
      <dgm:spPr/>
    </dgm:pt>
    <dgm:pt modelId="{449FEE12-D6E0-4D48-B8EF-A4E315EEF26E}" type="pres">
      <dgm:prSet presAssocID="{6A2CEAA5-EA01-48D1-8109-FAAEDA634ED7}" presName="sibTrans" presStyleLbl="bgSibTrans2D1" presStyleIdx="2" presStyleCnt="8"/>
      <dgm:spPr/>
    </dgm:pt>
    <dgm:pt modelId="{EC08145F-F724-4EBD-BBA0-9C3974ABC99D}" type="pres">
      <dgm:prSet presAssocID="{DC01E9E7-792D-4C0A-A565-BA159099C238}" presName="compNode" presStyleCnt="0"/>
      <dgm:spPr/>
    </dgm:pt>
    <dgm:pt modelId="{42E9F55B-0C17-4B80-88CD-BBA2D69E2305}" type="pres">
      <dgm:prSet presAssocID="{DC01E9E7-792D-4C0A-A565-BA159099C238}" presName="dummyConnPt" presStyleCnt="0"/>
      <dgm:spPr/>
    </dgm:pt>
    <dgm:pt modelId="{EEEA2419-30F7-48A1-9540-6C39AFF33617}" type="pres">
      <dgm:prSet presAssocID="{DC01E9E7-792D-4C0A-A565-BA159099C238}" presName="node" presStyleLbl="node1" presStyleIdx="3" presStyleCnt="9">
        <dgm:presLayoutVars>
          <dgm:bulletEnabled val="1"/>
        </dgm:presLayoutVars>
      </dgm:prSet>
      <dgm:spPr/>
    </dgm:pt>
    <dgm:pt modelId="{2816A693-ECA3-4B14-B3B5-8B117CD3C727}" type="pres">
      <dgm:prSet presAssocID="{05E4BE9C-F40E-478E-B449-A946618EE72D}" presName="sibTrans" presStyleLbl="bgSibTrans2D1" presStyleIdx="3" presStyleCnt="8"/>
      <dgm:spPr/>
    </dgm:pt>
    <dgm:pt modelId="{E6520DA4-4275-4405-8F9A-EF9A5BDD0A25}" type="pres">
      <dgm:prSet presAssocID="{B6080D1F-71B9-45E3-A848-A60B14CB455C}" presName="compNode" presStyleCnt="0"/>
      <dgm:spPr/>
    </dgm:pt>
    <dgm:pt modelId="{AFDA1C14-5C2C-40A2-9C73-318EBD89E6FD}" type="pres">
      <dgm:prSet presAssocID="{B6080D1F-71B9-45E3-A848-A60B14CB455C}" presName="dummyConnPt" presStyleCnt="0"/>
      <dgm:spPr/>
    </dgm:pt>
    <dgm:pt modelId="{854FB937-F816-4E5B-B002-5A3609A6B3C6}" type="pres">
      <dgm:prSet presAssocID="{B6080D1F-71B9-45E3-A848-A60B14CB455C}" presName="node" presStyleLbl="node1" presStyleIdx="4" presStyleCnt="9">
        <dgm:presLayoutVars>
          <dgm:bulletEnabled val="1"/>
        </dgm:presLayoutVars>
      </dgm:prSet>
      <dgm:spPr/>
    </dgm:pt>
    <dgm:pt modelId="{E1F9A26B-3BF2-4481-BA8A-A73337228C71}" type="pres">
      <dgm:prSet presAssocID="{02B51D27-13C5-4F5C-B9D1-AA9BD22F0BEA}" presName="sibTrans" presStyleLbl="bgSibTrans2D1" presStyleIdx="4" presStyleCnt="8"/>
      <dgm:spPr/>
    </dgm:pt>
    <dgm:pt modelId="{11063C7F-6DE5-4440-91BB-82825C017439}" type="pres">
      <dgm:prSet presAssocID="{49E4864A-F729-4D91-B428-C487014543C9}" presName="compNode" presStyleCnt="0"/>
      <dgm:spPr/>
    </dgm:pt>
    <dgm:pt modelId="{9B4E9558-DDBA-4E05-AA4B-6D58A2DDEC1B}" type="pres">
      <dgm:prSet presAssocID="{49E4864A-F729-4D91-B428-C487014543C9}" presName="dummyConnPt" presStyleCnt="0"/>
      <dgm:spPr/>
    </dgm:pt>
    <dgm:pt modelId="{5F2F4FEA-EEAB-4F06-BD7D-6529C96BC8DD}" type="pres">
      <dgm:prSet presAssocID="{49E4864A-F729-4D91-B428-C487014543C9}" presName="node" presStyleLbl="node1" presStyleIdx="5" presStyleCnt="9">
        <dgm:presLayoutVars>
          <dgm:bulletEnabled val="1"/>
        </dgm:presLayoutVars>
      </dgm:prSet>
      <dgm:spPr/>
    </dgm:pt>
    <dgm:pt modelId="{81171FCD-954F-4C9A-B6CD-C8E1B998A070}" type="pres">
      <dgm:prSet presAssocID="{1E921137-2D2A-4077-B9A8-BDECDF02C086}" presName="sibTrans" presStyleLbl="bgSibTrans2D1" presStyleIdx="5" presStyleCnt="8"/>
      <dgm:spPr/>
    </dgm:pt>
    <dgm:pt modelId="{6BE9EDDF-68FD-4111-BEB2-6C21DC1F6988}" type="pres">
      <dgm:prSet presAssocID="{952597FC-BF40-4F44-936F-86CEF44F91BE}" presName="compNode" presStyleCnt="0"/>
      <dgm:spPr/>
    </dgm:pt>
    <dgm:pt modelId="{DB07446E-9ED9-4837-B971-8C6DB7F8D8D1}" type="pres">
      <dgm:prSet presAssocID="{952597FC-BF40-4F44-936F-86CEF44F91BE}" presName="dummyConnPt" presStyleCnt="0"/>
      <dgm:spPr/>
    </dgm:pt>
    <dgm:pt modelId="{746E0FA9-6D96-44C4-A146-18A35229E338}" type="pres">
      <dgm:prSet presAssocID="{952597FC-BF40-4F44-936F-86CEF44F91BE}" presName="node" presStyleLbl="node1" presStyleIdx="6" presStyleCnt="9">
        <dgm:presLayoutVars>
          <dgm:bulletEnabled val="1"/>
        </dgm:presLayoutVars>
      </dgm:prSet>
      <dgm:spPr/>
    </dgm:pt>
    <dgm:pt modelId="{D2A65D1F-8AF6-4D37-BB8F-1B9F7815B85C}" type="pres">
      <dgm:prSet presAssocID="{50FB9651-F3D8-4108-9833-728198432713}" presName="sibTrans" presStyleLbl="bgSibTrans2D1" presStyleIdx="6" presStyleCnt="8"/>
      <dgm:spPr/>
    </dgm:pt>
    <dgm:pt modelId="{E69D1DB4-2EB2-4939-A207-862E6D8750DA}" type="pres">
      <dgm:prSet presAssocID="{14D21B57-26E8-4B87-A0B0-255444840EDD}" presName="compNode" presStyleCnt="0"/>
      <dgm:spPr/>
    </dgm:pt>
    <dgm:pt modelId="{39A4C037-7A3E-4D50-8FEC-A08732EA21E2}" type="pres">
      <dgm:prSet presAssocID="{14D21B57-26E8-4B87-A0B0-255444840EDD}" presName="dummyConnPt" presStyleCnt="0"/>
      <dgm:spPr/>
    </dgm:pt>
    <dgm:pt modelId="{488002FE-9DEA-45CC-AA07-26E6A03B365D}" type="pres">
      <dgm:prSet presAssocID="{14D21B57-26E8-4B87-A0B0-255444840EDD}" presName="node" presStyleLbl="node1" presStyleIdx="7" presStyleCnt="9">
        <dgm:presLayoutVars>
          <dgm:bulletEnabled val="1"/>
        </dgm:presLayoutVars>
      </dgm:prSet>
      <dgm:spPr/>
    </dgm:pt>
    <dgm:pt modelId="{072EDC20-CA8E-41AF-AFAD-83030A419B89}" type="pres">
      <dgm:prSet presAssocID="{DD2A8E3E-237C-49CD-BE61-FE3199AFD8F9}" presName="sibTrans" presStyleLbl="bgSibTrans2D1" presStyleIdx="7" presStyleCnt="8"/>
      <dgm:spPr/>
    </dgm:pt>
    <dgm:pt modelId="{1CC2B646-CFFA-459F-8F87-3053A6276065}" type="pres">
      <dgm:prSet presAssocID="{B9525013-28FC-43D3-AB99-7F3AE4C774F1}" presName="compNode" presStyleCnt="0"/>
      <dgm:spPr/>
    </dgm:pt>
    <dgm:pt modelId="{9B7CD114-BE65-49B8-B7CD-487816C5B1A6}" type="pres">
      <dgm:prSet presAssocID="{B9525013-28FC-43D3-AB99-7F3AE4C774F1}" presName="dummyConnPt" presStyleCnt="0"/>
      <dgm:spPr/>
    </dgm:pt>
    <dgm:pt modelId="{5F2C53BF-5BBF-4DE1-A791-CD9C170DE62E}" type="pres">
      <dgm:prSet presAssocID="{B9525013-28FC-43D3-AB99-7F3AE4C774F1}" presName="node" presStyleLbl="node1" presStyleIdx="8" presStyleCnt="9">
        <dgm:presLayoutVars>
          <dgm:bulletEnabled val="1"/>
        </dgm:presLayoutVars>
      </dgm:prSet>
      <dgm:spPr/>
    </dgm:pt>
  </dgm:ptLst>
  <dgm:cxnLst>
    <dgm:cxn modelId="{86AF480B-E509-409C-A4EE-7558E16AFCB9}" srcId="{D0731574-9412-44C1-A7E4-BFA33A62D065}" destId="{A46C7C4D-3DD2-42CD-B3F9-80EA3A69B787}" srcOrd="2" destOrd="0" parTransId="{6324E83D-D887-4BC0-B370-050C992B849B}" sibTransId="{6A2CEAA5-EA01-48D1-8109-FAAEDA634ED7}"/>
    <dgm:cxn modelId="{52C87611-5060-4C61-8AE9-07BC16B0ECC9}" type="presOf" srcId="{35D9E731-BFB4-4DE2-8B58-5CC1F453F658}" destId="{E0B7EB37-C9C1-4BEB-A4AA-0814429C248A}" srcOrd="0" destOrd="0" presId="urn:microsoft.com/office/officeart/2005/8/layout/bProcess4"/>
    <dgm:cxn modelId="{B92FB422-2D24-43ED-A1D6-DD594502D6CB}" type="presOf" srcId="{A46C7C4D-3DD2-42CD-B3F9-80EA3A69B787}" destId="{9D9EB557-E9E7-46FB-9338-ABF1E6008EB6}" srcOrd="0" destOrd="0" presId="urn:microsoft.com/office/officeart/2005/8/layout/bProcess4"/>
    <dgm:cxn modelId="{E1DE4234-E412-4D3A-BBD5-D074F6FCE1EC}" srcId="{D0731574-9412-44C1-A7E4-BFA33A62D065}" destId="{49E4864A-F729-4D91-B428-C487014543C9}" srcOrd="5" destOrd="0" parTransId="{74154ACC-4BA7-41CF-B5C1-75ED54AAF648}" sibTransId="{1E921137-2D2A-4077-B9A8-BDECDF02C086}"/>
    <dgm:cxn modelId="{115ED640-4892-4B84-BFBD-18A2B32A71E4}" type="presOf" srcId="{50FB9651-F3D8-4108-9833-728198432713}" destId="{D2A65D1F-8AF6-4D37-BB8F-1B9F7815B85C}" srcOrd="0" destOrd="0" presId="urn:microsoft.com/office/officeart/2005/8/layout/bProcess4"/>
    <dgm:cxn modelId="{14193A46-A6CB-48F5-8A62-3B1E6A023173}" type="presOf" srcId="{CBA3D179-77E1-4F0C-BD14-0156F72872BE}" destId="{3554C2F1-4F61-4615-B37B-E0A940A009BA}" srcOrd="0" destOrd="0" presId="urn:microsoft.com/office/officeart/2005/8/layout/bProcess4"/>
    <dgm:cxn modelId="{B649B54A-0982-41A4-A954-496F3EAFF616}" type="presOf" srcId="{65C55E31-0AA9-442A-B91F-A7D8715FAD9A}" destId="{B5A26201-C32A-4C4D-91AF-6BF15BA5EAD3}" srcOrd="0" destOrd="0" presId="urn:microsoft.com/office/officeart/2005/8/layout/bProcess4"/>
    <dgm:cxn modelId="{F18EB44C-0CAA-4EA3-A5F6-90C584B50414}" type="presOf" srcId="{DD2A8E3E-237C-49CD-BE61-FE3199AFD8F9}" destId="{072EDC20-CA8E-41AF-AFAD-83030A419B89}" srcOrd="0" destOrd="0" presId="urn:microsoft.com/office/officeart/2005/8/layout/bProcess4"/>
    <dgm:cxn modelId="{62E96855-F50D-4483-AB69-97C4D2D13D4B}" type="presOf" srcId="{6A2CEAA5-EA01-48D1-8109-FAAEDA634ED7}" destId="{449FEE12-D6E0-4D48-B8EF-A4E315EEF26E}" srcOrd="0" destOrd="0" presId="urn:microsoft.com/office/officeart/2005/8/layout/bProcess4"/>
    <dgm:cxn modelId="{381FE375-3855-4713-B296-244CD1D1134E}" srcId="{D0731574-9412-44C1-A7E4-BFA33A62D065}" destId="{B6080D1F-71B9-45E3-A848-A60B14CB455C}" srcOrd="4" destOrd="0" parTransId="{6502382C-632C-4637-9934-E174B00BA9AF}" sibTransId="{02B51D27-13C5-4F5C-B9D1-AA9BD22F0BEA}"/>
    <dgm:cxn modelId="{83E8F755-D68F-4881-AEF2-1E84B26E0077}" type="presOf" srcId="{05E4BE9C-F40E-478E-B449-A946618EE72D}" destId="{2816A693-ECA3-4B14-B3B5-8B117CD3C727}" srcOrd="0" destOrd="0" presId="urn:microsoft.com/office/officeart/2005/8/layout/bProcess4"/>
    <dgm:cxn modelId="{61441777-2515-469C-B4C6-C025EB248DA4}" type="presOf" srcId="{49E4864A-F729-4D91-B428-C487014543C9}" destId="{5F2F4FEA-EEAB-4F06-BD7D-6529C96BC8DD}" srcOrd="0" destOrd="0" presId="urn:microsoft.com/office/officeart/2005/8/layout/bProcess4"/>
    <dgm:cxn modelId="{9C6A3D57-2888-4E9C-8638-770381FAA2C4}" type="presOf" srcId="{1E921137-2D2A-4077-B9A8-BDECDF02C086}" destId="{81171FCD-954F-4C9A-B6CD-C8E1B998A070}" srcOrd="0" destOrd="0" presId="urn:microsoft.com/office/officeart/2005/8/layout/bProcess4"/>
    <dgm:cxn modelId="{7475C786-A4BA-401E-845B-D68427ABA253}" type="presOf" srcId="{952597FC-BF40-4F44-936F-86CEF44F91BE}" destId="{746E0FA9-6D96-44C4-A146-18A35229E338}" srcOrd="0" destOrd="0" presId="urn:microsoft.com/office/officeart/2005/8/layout/bProcess4"/>
    <dgm:cxn modelId="{5FA8D196-D8FE-46EF-9DC8-B83A3A232C16}" srcId="{D0731574-9412-44C1-A7E4-BFA33A62D065}" destId="{48D7CE29-0D3F-43DC-8F92-670A77652692}" srcOrd="1" destOrd="0" parTransId="{18F6B90B-76E6-49AA-80F0-642768F5700B}" sibTransId="{35D9E731-BFB4-4DE2-8B58-5CC1F453F658}"/>
    <dgm:cxn modelId="{1C497A98-11A5-4E07-A579-DB07A9AD4C94}" srcId="{D0731574-9412-44C1-A7E4-BFA33A62D065}" destId="{14D21B57-26E8-4B87-A0B0-255444840EDD}" srcOrd="7" destOrd="0" parTransId="{B05A0802-BC68-4524-9E0A-82C848875A8F}" sibTransId="{DD2A8E3E-237C-49CD-BE61-FE3199AFD8F9}"/>
    <dgm:cxn modelId="{8C0755B6-C507-4ABD-A37F-D67E22C5D8F9}" srcId="{D0731574-9412-44C1-A7E4-BFA33A62D065}" destId="{DC01E9E7-792D-4C0A-A565-BA159099C238}" srcOrd="3" destOrd="0" parTransId="{7F4E9600-F0DC-4DFE-8452-C5BF6F8E5841}" sibTransId="{05E4BE9C-F40E-478E-B449-A946618EE72D}"/>
    <dgm:cxn modelId="{E75692BE-0404-4EAD-AA76-136490C87946}" type="presOf" srcId="{48D7CE29-0D3F-43DC-8F92-670A77652692}" destId="{59AF7A46-4423-45BC-9B4B-3DE6C78605EC}" srcOrd="0" destOrd="0" presId="urn:microsoft.com/office/officeart/2005/8/layout/bProcess4"/>
    <dgm:cxn modelId="{CCF3AEC5-0367-4686-9EA9-EEB4C816D024}" type="presOf" srcId="{D0731574-9412-44C1-A7E4-BFA33A62D065}" destId="{E8B59EE0-0F0E-465E-90CD-59542433019C}" srcOrd="0" destOrd="0" presId="urn:microsoft.com/office/officeart/2005/8/layout/bProcess4"/>
    <dgm:cxn modelId="{B7356ACB-0B62-4B8C-AE31-FE7FA316FA61}" srcId="{D0731574-9412-44C1-A7E4-BFA33A62D065}" destId="{B9525013-28FC-43D3-AB99-7F3AE4C774F1}" srcOrd="8" destOrd="0" parTransId="{B104B5E4-D646-475B-83F9-0A945794DF00}" sibTransId="{4B6E397D-68D5-4614-92CC-9C587F42E044}"/>
    <dgm:cxn modelId="{96C043DC-4455-4402-AE7E-363D72A9DE2D}" srcId="{D0731574-9412-44C1-A7E4-BFA33A62D065}" destId="{952597FC-BF40-4F44-936F-86CEF44F91BE}" srcOrd="6" destOrd="0" parTransId="{48F5FF94-0532-4F6F-90C1-134461E8504A}" sibTransId="{50FB9651-F3D8-4108-9833-728198432713}"/>
    <dgm:cxn modelId="{67EFFADE-CED4-43C0-B33C-278F391889B8}" type="presOf" srcId="{DC01E9E7-792D-4C0A-A565-BA159099C238}" destId="{EEEA2419-30F7-48A1-9540-6C39AFF33617}" srcOrd="0" destOrd="0" presId="urn:microsoft.com/office/officeart/2005/8/layout/bProcess4"/>
    <dgm:cxn modelId="{A23B5FE3-AE94-41CF-A322-2AF3DEE29F4E}" type="presOf" srcId="{B6080D1F-71B9-45E3-A848-A60B14CB455C}" destId="{854FB937-F816-4E5B-B002-5A3609A6B3C6}" srcOrd="0" destOrd="0" presId="urn:microsoft.com/office/officeart/2005/8/layout/bProcess4"/>
    <dgm:cxn modelId="{523716EE-EDC7-49A1-883B-43079F174635}" type="presOf" srcId="{14D21B57-26E8-4B87-A0B0-255444840EDD}" destId="{488002FE-9DEA-45CC-AA07-26E6A03B365D}" srcOrd="0" destOrd="0" presId="urn:microsoft.com/office/officeart/2005/8/layout/bProcess4"/>
    <dgm:cxn modelId="{977896EE-F8B0-4B13-8EBE-7399E2917C72}" srcId="{D0731574-9412-44C1-A7E4-BFA33A62D065}" destId="{CBA3D179-77E1-4F0C-BD14-0156F72872BE}" srcOrd="0" destOrd="0" parTransId="{8999113E-D607-4EDF-9599-C7BCB677B601}" sibTransId="{65C55E31-0AA9-442A-B91F-A7D8715FAD9A}"/>
    <dgm:cxn modelId="{654C40F7-8F8A-4A0B-A36D-737B08335834}" type="presOf" srcId="{B9525013-28FC-43D3-AB99-7F3AE4C774F1}" destId="{5F2C53BF-5BBF-4DE1-A791-CD9C170DE62E}" srcOrd="0" destOrd="0" presId="urn:microsoft.com/office/officeart/2005/8/layout/bProcess4"/>
    <dgm:cxn modelId="{CDDCFAFE-AEF4-4C17-93BE-FBC990CCF710}" type="presOf" srcId="{02B51D27-13C5-4F5C-B9D1-AA9BD22F0BEA}" destId="{E1F9A26B-3BF2-4481-BA8A-A73337228C71}" srcOrd="0" destOrd="0" presId="urn:microsoft.com/office/officeart/2005/8/layout/bProcess4"/>
    <dgm:cxn modelId="{02237F08-5C0B-4D1F-8247-33A6D40EAE1D}" type="presParOf" srcId="{E8B59EE0-0F0E-465E-90CD-59542433019C}" destId="{CBCA5382-4C0F-4042-9251-C7AC7469DC5A}" srcOrd="0" destOrd="0" presId="urn:microsoft.com/office/officeart/2005/8/layout/bProcess4"/>
    <dgm:cxn modelId="{33B40E78-6D59-4C69-897B-0A95A90FD568}" type="presParOf" srcId="{CBCA5382-4C0F-4042-9251-C7AC7469DC5A}" destId="{A91F5ED1-4781-47FC-AAA1-534DA64B9EA0}" srcOrd="0" destOrd="0" presId="urn:microsoft.com/office/officeart/2005/8/layout/bProcess4"/>
    <dgm:cxn modelId="{C10807AE-9EDD-47E0-A91A-6456D8D62096}" type="presParOf" srcId="{CBCA5382-4C0F-4042-9251-C7AC7469DC5A}" destId="{3554C2F1-4F61-4615-B37B-E0A940A009BA}" srcOrd="1" destOrd="0" presId="urn:microsoft.com/office/officeart/2005/8/layout/bProcess4"/>
    <dgm:cxn modelId="{C16C6110-FAA2-4824-8401-62F5AE451225}" type="presParOf" srcId="{E8B59EE0-0F0E-465E-90CD-59542433019C}" destId="{B5A26201-C32A-4C4D-91AF-6BF15BA5EAD3}" srcOrd="1" destOrd="0" presId="urn:microsoft.com/office/officeart/2005/8/layout/bProcess4"/>
    <dgm:cxn modelId="{B7E7BF32-E04B-435E-9D00-9CF19CF0A5C1}" type="presParOf" srcId="{E8B59EE0-0F0E-465E-90CD-59542433019C}" destId="{87BE9066-5AB1-4E66-AC2D-302E630F2102}" srcOrd="2" destOrd="0" presId="urn:microsoft.com/office/officeart/2005/8/layout/bProcess4"/>
    <dgm:cxn modelId="{332889F4-825E-4331-92E2-9FFAD214CBFF}" type="presParOf" srcId="{87BE9066-5AB1-4E66-AC2D-302E630F2102}" destId="{0FBF27D1-B137-4CB5-928D-2DF3825A6EB6}" srcOrd="0" destOrd="0" presId="urn:microsoft.com/office/officeart/2005/8/layout/bProcess4"/>
    <dgm:cxn modelId="{DA586E63-D9B1-4D56-80B4-2CB162201CD7}" type="presParOf" srcId="{87BE9066-5AB1-4E66-AC2D-302E630F2102}" destId="{59AF7A46-4423-45BC-9B4B-3DE6C78605EC}" srcOrd="1" destOrd="0" presId="urn:microsoft.com/office/officeart/2005/8/layout/bProcess4"/>
    <dgm:cxn modelId="{AF375C7B-FB7C-48A7-A1D1-B10464197A7D}" type="presParOf" srcId="{E8B59EE0-0F0E-465E-90CD-59542433019C}" destId="{E0B7EB37-C9C1-4BEB-A4AA-0814429C248A}" srcOrd="3" destOrd="0" presId="urn:microsoft.com/office/officeart/2005/8/layout/bProcess4"/>
    <dgm:cxn modelId="{24EA6CF9-918D-40BA-A8B0-1D88C4491F96}" type="presParOf" srcId="{E8B59EE0-0F0E-465E-90CD-59542433019C}" destId="{F694B17E-E149-4195-938E-D03AB365830B}" srcOrd="4" destOrd="0" presId="urn:microsoft.com/office/officeart/2005/8/layout/bProcess4"/>
    <dgm:cxn modelId="{46887D1C-30D6-4C06-86FA-125FB50B4E1E}" type="presParOf" srcId="{F694B17E-E149-4195-938E-D03AB365830B}" destId="{BCFCABCE-09C5-4EED-9130-73E8AE6D91D9}" srcOrd="0" destOrd="0" presId="urn:microsoft.com/office/officeart/2005/8/layout/bProcess4"/>
    <dgm:cxn modelId="{1E7B16E8-5889-4346-A49B-535360084B6F}" type="presParOf" srcId="{F694B17E-E149-4195-938E-D03AB365830B}" destId="{9D9EB557-E9E7-46FB-9338-ABF1E6008EB6}" srcOrd="1" destOrd="0" presId="urn:microsoft.com/office/officeart/2005/8/layout/bProcess4"/>
    <dgm:cxn modelId="{82712755-1AC6-4DFE-8372-F444345CC78E}" type="presParOf" srcId="{E8B59EE0-0F0E-465E-90CD-59542433019C}" destId="{449FEE12-D6E0-4D48-B8EF-A4E315EEF26E}" srcOrd="5" destOrd="0" presId="urn:microsoft.com/office/officeart/2005/8/layout/bProcess4"/>
    <dgm:cxn modelId="{3745A60A-1E69-4DA4-99F9-BD4B68A07521}" type="presParOf" srcId="{E8B59EE0-0F0E-465E-90CD-59542433019C}" destId="{EC08145F-F724-4EBD-BBA0-9C3974ABC99D}" srcOrd="6" destOrd="0" presId="urn:microsoft.com/office/officeart/2005/8/layout/bProcess4"/>
    <dgm:cxn modelId="{5089D69A-1E3D-4316-8A3C-31369AE9C709}" type="presParOf" srcId="{EC08145F-F724-4EBD-BBA0-9C3974ABC99D}" destId="{42E9F55B-0C17-4B80-88CD-BBA2D69E2305}" srcOrd="0" destOrd="0" presId="urn:microsoft.com/office/officeart/2005/8/layout/bProcess4"/>
    <dgm:cxn modelId="{3D848D81-A08F-4B96-BC6C-0A20BC896A39}" type="presParOf" srcId="{EC08145F-F724-4EBD-BBA0-9C3974ABC99D}" destId="{EEEA2419-30F7-48A1-9540-6C39AFF33617}" srcOrd="1" destOrd="0" presId="urn:microsoft.com/office/officeart/2005/8/layout/bProcess4"/>
    <dgm:cxn modelId="{C7D3C826-E841-48DD-89DE-1BEFD2718D3F}" type="presParOf" srcId="{E8B59EE0-0F0E-465E-90CD-59542433019C}" destId="{2816A693-ECA3-4B14-B3B5-8B117CD3C727}" srcOrd="7" destOrd="0" presId="urn:microsoft.com/office/officeart/2005/8/layout/bProcess4"/>
    <dgm:cxn modelId="{334D796A-27BD-498C-B675-6844C619524F}" type="presParOf" srcId="{E8B59EE0-0F0E-465E-90CD-59542433019C}" destId="{E6520DA4-4275-4405-8F9A-EF9A5BDD0A25}" srcOrd="8" destOrd="0" presId="urn:microsoft.com/office/officeart/2005/8/layout/bProcess4"/>
    <dgm:cxn modelId="{5EFC0EF2-7F8F-4CB6-8B44-9A5BEA3C00F1}" type="presParOf" srcId="{E6520DA4-4275-4405-8F9A-EF9A5BDD0A25}" destId="{AFDA1C14-5C2C-40A2-9C73-318EBD89E6FD}" srcOrd="0" destOrd="0" presId="urn:microsoft.com/office/officeart/2005/8/layout/bProcess4"/>
    <dgm:cxn modelId="{C0A2EEF2-5A89-4642-B63C-C46DC27B20C1}" type="presParOf" srcId="{E6520DA4-4275-4405-8F9A-EF9A5BDD0A25}" destId="{854FB937-F816-4E5B-B002-5A3609A6B3C6}" srcOrd="1" destOrd="0" presId="urn:microsoft.com/office/officeart/2005/8/layout/bProcess4"/>
    <dgm:cxn modelId="{4D4F5CCF-9A19-4726-9A2E-2A2C8C4CAC79}" type="presParOf" srcId="{E8B59EE0-0F0E-465E-90CD-59542433019C}" destId="{E1F9A26B-3BF2-4481-BA8A-A73337228C71}" srcOrd="9" destOrd="0" presId="urn:microsoft.com/office/officeart/2005/8/layout/bProcess4"/>
    <dgm:cxn modelId="{4AD0B02E-66EC-4ABB-B4D2-973C4A16BE49}" type="presParOf" srcId="{E8B59EE0-0F0E-465E-90CD-59542433019C}" destId="{11063C7F-6DE5-4440-91BB-82825C017439}" srcOrd="10" destOrd="0" presId="urn:microsoft.com/office/officeart/2005/8/layout/bProcess4"/>
    <dgm:cxn modelId="{E3CFFCA2-F985-4522-901E-9B2D46F75202}" type="presParOf" srcId="{11063C7F-6DE5-4440-91BB-82825C017439}" destId="{9B4E9558-DDBA-4E05-AA4B-6D58A2DDEC1B}" srcOrd="0" destOrd="0" presId="urn:microsoft.com/office/officeart/2005/8/layout/bProcess4"/>
    <dgm:cxn modelId="{2B0341E9-B9E3-484A-8A24-6AB33B96A5AA}" type="presParOf" srcId="{11063C7F-6DE5-4440-91BB-82825C017439}" destId="{5F2F4FEA-EEAB-4F06-BD7D-6529C96BC8DD}" srcOrd="1" destOrd="0" presId="urn:microsoft.com/office/officeart/2005/8/layout/bProcess4"/>
    <dgm:cxn modelId="{BF0894C6-6F82-4BA8-8D42-E110E34D196B}" type="presParOf" srcId="{E8B59EE0-0F0E-465E-90CD-59542433019C}" destId="{81171FCD-954F-4C9A-B6CD-C8E1B998A070}" srcOrd="11" destOrd="0" presId="urn:microsoft.com/office/officeart/2005/8/layout/bProcess4"/>
    <dgm:cxn modelId="{404AFA8D-4BD7-4977-AA15-3842C9099338}" type="presParOf" srcId="{E8B59EE0-0F0E-465E-90CD-59542433019C}" destId="{6BE9EDDF-68FD-4111-BEB2-6C21DC1F6988}" srcOrd="12" destOrd="0" presId="urn:microsoft.com/office/officeart/2005/8/layout/bProcess4"/>
    <dgm:cxn modelId="{F6045A35-D5AA-4365-A4FC-14423B710D99}" type="presParOf" srcId="{6BE9EDDF-68FD-4111-BEB2-6C21DC1F6988}" destId="{DB07446E-9ED9-4837-B971-8C6DB7F8D8D1}" srcOrd="0" destOrd="0" presId="urn:microsoft.com/office/officeart/2005/8/layout/bProcess4"/>
    <dgm:cxn modelId="{6093CD5E-AA0C-4787-83F6-2FFE96A262B2}" type="presParOf" srcId="{6BE9EDDF-68FD-4111-BEB2-6C21DC1F6988}" destId="{746E0FA9-6D96-44C4-A146-18A35229E338}" srcOrd="1" destOrd="0" presId="urn:microsoft.com/office/officeart/2005/8/layout/bProcess4"/>
    <dgm:cxn modelId="{E4975C1D-7023-402E-9622-3C3F9BCB342F}" type="presParOf" srcId="{E8B59EE0-0F0E-465E-90CD-59542433019C}" destId="{D2A65D1F-8AF6-4D37-BB8F-1B9F7815B85C}" srcOrd="13" destOrd="0" presId="urn:microsoft.com/office/officeart/2005/8/layout/bProcess4"/>
    <dgm:cxn modelId="{E52AF021-654B-4A8E-9C49-9CDD0A23E0C3}" type="presParOf" srcId="{E8B59EE0-0F0E-465E-90CD-59542433019C}" destId="{E69D1DB4-2EB2-4939-A207-862E6D8750DA}" srcOrd="14" destOrd="0" presId="urn:microsoft.com/office/officeart/2005/8/layout/bProcess4"/>
    <dgm:cxn modelId="{5C5368A9-76A9-401E-9583-C74869186800}" type="presParOf" srcId="{E69D1DB4-2EB2-4939-A207-862E6D8750DA}" destId="{39A4C037-7A3E-4D50-8FEC-A08732EA21E2}" srcOrd="0" destOrd="0" presId="urn:microsoft.com/office/officeart/2005/8/layout/bProcess4"/>
    <dgm:cxn modelId="{429DB208-0FF0-491C-9B26-9417BAF413FD}" type="presParOf" srcId="{E69D1DB4-2EB2-4939-A207-862E6D8750DA}" destId="{488002FE-9DEA-45CC-AA07-26E6A03B365D}" srcOrd="1" destOrd="0" presId="urn:microsoft.com/office/officeart/2005/8/layout/bProcess4"/>
    <dgm:cxn modelId="{AC596685-FE62-4BFA-85DB-B94BAC44F918}" type="presParOf" srcId="{E8B59EE0-0F0E-465E-90CD-59542433019C}" destId="{072EDC20-CA8E-41AF-AFAD-83030A419B89}" srcOrd="15" destOrd="0" presId="urn:microsoft.com/office/officeart/2005/8/layout/bProcess4"/>
    <dgm:cxn modelId="{6A4830E1-ABF7-450A-BDB3-4965CA389A58}" type="presParOf" srcId="{E8B59EE0-0F0E-465E-90CD-59542433019C}" destId="{1CC2B646-CFFA-459F-8F87-3053A6276065}" srcOrd="16" destOrd="0" presId="urn:microsoft.com/office/officeart/2005/8/layout/bProcess4"/>
    <dgm:cxn modelId="{6A1AAF6F-966B-427E-AB7B-CC81EFC103E4}" type="presParOf" srcId="{1CC2B646-CFFA-459F-8F87-3053A6276065}" destId="{9B7CD114-BE65-49B8-B7CD-487816C5B1A6}" srcOrd="0" destOrd="0" presId="urn:microsoft.com/office/officeart/2005/8/layout/bProcess4"/>
    <dgm:cxn modelId="{C2BE6BEC-18AE-4144-8D51-CE230C2DCDC1}" type="presParOf" srcId="{1CC2B646-CFFA-459F-8F87-3053A6276065}" destId="{5F2C53BF-5BBF-4DE1-A791-CD9C170DE62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05DFE37-6923-4A06-AB31-94709E23B08D}"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5D6F3C0C-CE9A-4021-BB0D-85B58DEC2BEA}">
      <dgm:prSet/>
      <dgm:spPr/>
      <dgm:t>
        <a:bodyPr/>
        <a:lstStyle/>
        <a:p>
          <a:pPr rtl="0"/>
          <a:r>
            <a:rPr lang="en-US"/>
            <a:t>When you should start discussing this issue with your CF patient </a:t>
          </a:r>
        </a:p>
      </dgm:t>
    </dgm:pt>
    <dgm:pt modelId="{C0E792DB-8E73-455F-8AEF-9775A39FD1CF}" type="parTrans" cxnId="{AD00E7F1-2CE6-41F0-8198-6C5F818BEF9D}">
      <dgm:prSet/>
      <dgm:spPr/>
      <dgm:t>
        <a:bodyPr/>
        <a:lstStyle/>
        <a:p>
          <a:endParaRPr lang="en-US"/>
        </a:p>
      </dgm:t>
    </dgm:pt>
    <dgm:pt modelId="{97FDDBF9-DE1D-463C-B7D8-3B000215A0B5}" type="sibTrans" cxnId="{AD00E7F1-2CE6-41F0-8198-6C5F818BEF9D}">
      <dgm:prSet/>
      <dgm:spPr/>
      <dgm:t>
        <a:bodyPr/>
        <a:lstStyle/>
        <a:p>
          <a:endParaRPr lang="en-US"/>
        </a:p>
      </dgm:t>
    </dgm:pt>
    <dgm:pt modelId="{4F0F1574-3FD2-47C9-9DC7-EFDCE6598427}" type="pres">
      <dgm:prSet presAssocID="{005DFE37-6923-4A06-AB31-94709E23B08D}" presName="compositeShape" presStyleCnt="0">
        <dgm:presLayoutVars>
          <dgm:chMax val="7"/>
          <dgm:dir/>
          <dgm:resizeHandles val="exact"/>
        </dgm:presLayoutVars>
      </dgm:prSet>
      <dgm:spPr/>
    </dgm:pt>
    <dgm:pt modelId="{2316CA05-FB4E-4779-AFF7-EF6B50F6D780}" type="pres">
      <dgm:prSet presAssocID="{5D6F3C0C-CE9A-4021-BB0D-85B58DEC2BEA}" presName="circ1TxSh" presStyleLbl="vennNode1" presStyleIdx="0" presStyleCnt="1"/>
      <dgm:spPr/>
    </dgm:pt>
  </dgm:ptLst>
  <dgm:cxnLst>
    <dgm:cxn modelId="{34B60E7E-336D-4868-A768-EA67E4445294}" type="presOf" srcId="{005DFE37-6923-4A06-AB31-94709E23B08D}" destId="{4F0F1574-3FD2-47C9-9DC7-EFDCE6598427}" srcOrd="0" destOrd="0" presId="urn:microsoft.com/office/officeart/2005/8/layout/venn1"/>
    <dgm:cxn modelId="{4E217E86-CE7D-429B-AB2D-E3381A1FA0BB}" type="presOf" srcId="{5D6F3C0C-CE9A-4021-BB0D-85B58DEC2BEA}" destId="{2316CA05-FB4E-4779-AFF7-EF6B50F6D780}" srcOrd="0" destOrd="0" presId="urn:microsoft.com/office/officeart/2005/8/layout/venn1"/>
    <dgm:cxn modelId="{AD00E7F1-2CE6-41F0-8198-6C5F818BEF9D}" srcId="{005DFE37-6923-4A06-AB31-94709E23B08D}" destId="{5D6F3C0C-CE9A-4021-BB0D-85B58DEC2BEA}" srcOrd="0" destOrd="0" parTransId="{C0E792DB-8E73-455F-8AEF-9775A39FD1CF}" sibTransId="{97FDDBF9-DE1D-463C-B7D8-3B000215A0B5}"/>
    <dgm:cxn modelId="{5004D297-F3F2-4DEA-ABC7-6193A763FE4A}" type="presParOf" srcId="{4F0F1574-3FD2-47C9-9DC7-EFDCE6598427}" destId="{2316CA05-FB4E-4779-AFF7-EF6B50F6D780}"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EFA30D-479B-4214-BB57-575E6489ED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FF1283-1CDC-4D10-9792-EAD09FE6B271}">
      <dgm:prSet custT="1"/>
      <dgm:spPr/>
      <dgm:t>
        <a:bodyPr/>
        <a:lstStyle/>
        <a:p>
          <a:pPr rtl="0"/>
          <a:r>
            <a:rPr lang="en-US" sz="2400" dirty="0"/>
            <a:t>Genetic tests have to be performed in the patient and partner  </a:t>
          </a:r>
        </a:p>
      </dgm:t>
    </dgm:pt>
    <dgm:pt modelId="{A106C398-86C1-4EE6-B38A-7372EFFF5B13}" type="parTrans" cxnId="{39C3C6DB-13F8-4F92-B26D-4A6298F3ADDE}">
      <dgm:prSet/>
      <dgm:spPr/>
      <dgm:t>
        <a:bodyPr/>
        <a:lstStyle/>
        <a:p>
          <a:endParaRPr lang="en-US"/>
        </a:p>
      </dgm:t>
    </dgm:pt>
    <dgm:pt modelId="{28F12041-DDBD-4565-981F-D20CB8F29C79}" type="sibTrans" cxnId="{39C3C6DB-13F8-4F92-B26D-4A6298F3ADDE}">
      <dgm:prSet/>
      <dgm:spPr/>
      <dgm:t>
        <a:bodyPr/>
        <a:lstStyle/>
        <a:p>
          <a:endParaRPr lang="en-US"/>
        </a:p>
      </dgm:t>
    </dgm:pt>
    <dgm:pt modelId="{2094DCEB-7EA0-4350-97EB-E9FE3F657078}">
      <dgm:prSet custT="1"/>
      <dgm:spPr/>
      <dgm:t>
        <a:bodyPr/>
        <a:lstStyle/>
        <a:p>
          <a:pPr rtl="0"/>
          <a:r>
            <a:rPr lang="en-US" sz="2400" dirty="0"/>
            <a:t>Prenatal or pre-implantation genetic diagnosis could be recommended</a:t>
          </a:r>
        </a:p>
      </dgm:t>
    </dgm:pt>
    <dgm:pt modelId="{4AA8D85B-0710-4D7E-BDB6-9889BA99AD5E}" type="parTrans" cxnId="{9186E4F9-09A9-4965-A5E4-138A2EA00B54}">
      <dgm:prSet/>
      <dgm:spPr/>
      <dgm:t>
        <a:bodyPr/>
        <a:lstStyle/>
        <a:p>
          <a:endParaRPr lang="en-US"/>
        </a:p>
      </dgm:t>
    </dgm:pt>
    <dgm:pt modelId="{2F6C0269-001B-4C1E-83B0-A4EB514CE4D1}" type="sibTrans" cxnId="{9186E4F9-09A9-4965-A5E4-138A2EA00B54}">
      <dgm:prSet/>
      <dgm:spPr/>
      <dgm:t>
        <a:bodyPr/>
        <a:lstStyle/>
        <a:p>
          <a:endParaRPr lang="en-US"/>
        </a:p>
      </dgm:t>
    </dgm:pt>
    <dgm:pt modelId="{E8119B8F-4214-4A47-AC87-480BA6E0F62A}" type="pres">
      <dgm:prSet presAssocID="{48EFA30D-479B-4214-BB57-575E6489EDD1}" presName="linear" presStyleCnt="0">
        <dgm:presLayoutVars>
          <dgm:animLvl val="lvl"/>
          <dgm:resizeHandles val="exact"/>
        </dgm:presLayoutVars>
      </dgm:prSet>
      <dgm:spPr/>
    </dgm:pt>
    <dgm:pt modelId="{8458AB20-CB4B-4AB8-BF92-7F9F8FC75C25}" type="pres">
      <dgm:prSet presAssocID="{01FF1283-1CDC-4D10-9792-EAD09FE6B271}" presName="parentText" presStyleLbl="node1" presStyleIdx="0" presStyleCnt="2">
        <dgm:presLayoutVars>
          <dgm:chMax val="0"/>
          <dgm:bulletEnabled val="1"/>
        </dgm:presLayoutVars>
      </dgm:prSet>
      <dgm:spPr/>
    </dgm:pt>
    <dgm:pt modelId="{1E584F1F-AC3B-48F2-A6C0-ECF1E00DB7C2}" type="pres">
      <dgm:prSet presAssocID="{28F12041-DDBD-4565-981F-D20CB8F29C79}" presName="spacer" presStyleCnt="0"/>
      <dgm:spPr/>
    </dgm:pt>
    <dgm:pt modelId="{4C9058EA-5BB5-4D00-98B1-991B1FB6359E}" type="pres">
      <dgm:prSet presAssocID="{2094DCEB-7EA0-4350-97EB-E9FE3F657078}" presName="parentText" presStyleLbl="node1" presStyleIdx="1" presStyleCnt="2">
        <dgm:presLayoutVars>
          <dgm:chMax val="0"/>
          <dgm:bulletEnabled val="1"/>
        </dgm:presLayoutVars>
      </dgm:prSet>
      <dgm:spPr/>
    </dgm:pt>
  </dgm:ptLst>
  <dgm:cxnLst>
    <dgm:cxn modelId="{713DE0BF-5322-412A-AD51-F4E71DA3C6B5}" type="presOf" srcId="{2094DCEB-7EA0-4350-97EB-E9FE3F657078}" destId="{4C9058EA-5BB5-4D00-98B1-991B1FB6359E}" srcOrd="0" destOrd="0" presId="urn:microsoft.com/office/officeart/2005/8/layout/vList2"/>
    <dgm:cxn modelId="{03494FDA-81C3-440D-BE66-746B0B068691}" type="presOf" srcId="{01FF1283-1CDC-4D10-9792-EAD09FE6B271}" destId="{8458AB20-CB4B-4AB8-BF92-7F9F8FC75C25}" srcOrd="0" destOrd="0" presId="urn:microsoft.com/office/officeart/2005/8/layout/vList2"/>
    <dgm:cxn modelId="{39C3C6DB-13F8-4F92-B26D-4A6298F3ADDE}" srcId="{48EFA30D-479B-4214-BB57-575E6489EDD1}" destId="{01FF1283-1CDC-4D10-9792-EAD09FE6B271}" srcOrd="0" destOrd="0" parTransId="{A106C398-86C1-4EE6-B38A-7372EFFF5B13}" sibTransId="{28F12041-DDBD-4565-981F-D20CB8F29C79}"/>
    <dgm:cxn modelId="{A500FADF-3438-4281-82A1-02C358C85557}" type="presOf" srcId="{48EFA30D-479B-4214-BB57-575E6489EDD1}" destId="{E8119B8F-4214-4A47-AC87-480BA6E0F62A}" srcOrd="0" destOrd="0" presId="urn:microsoft.com/office/officeart/2005/8/layout/vList2"/>
    <dgm:cxn modelId="{9186E4F9-09A9-4965-A5E4-138A2EA00B54}" srcId="{48EFA30D-479B-4214-BB57-575E6489EDD1}" destId="{2094DCEB-7EA0-4350-97EB-E9FE3F657078}" srcOrd="1" destOrd="0" parTransId="{4AA8D85B-0710-4D7E-BDB6-9889BA99AD5E}" sibTransId="{2F6C0269-001B-4C1E-83B0-A4EB514CE4D1}"/>
    <dgm:cxn modelId="{ED0C026A-B414-4880-A299-7E7825EF960C}" type="presParOf" srcId="{E8119B8F-4214-4A47-AC87-480BA6E0F62A}" destId="{8458AB20-CB4B-4AB8-BF92-7F9F8FC75C25}" srcOrd="0" destOrd="0" presId="urn:microsoft.com/office/officeart/2005/8/layout/vList2"/>
    <dgm:cxn modelId="{0D615AC5-48E4-4B5E-A337-35560493EE87}" type="presParOf" srcId="{E8119B8F-4214-4A47-AC87-480BA6E0F62A}" destId="{1E584F1F-AC3B-48F2-A6C0-ECF1E00DB7C2}" srcOrd="1" destOrd="0" presId="urn:microsoft.com/office/officeart/2005/8/layout/vList2"/>
    <dgm:cxn modelId="{C6BB4C74-D2D0-4205-933E-1E0503D4D355}" type="presParOf" srcId="{E8119B8F-4214-4A47-AC87-480BA6E0F62A}" destId="{4C9058EA-5BB5-4D00-98B1-991B1FB6359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E6C8E-A6D1-4624-BB51-AA8182E2CBD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166E8FDB-DFB0-449C-BCA7-C45D79234E4B}">
      <dgm:prSet/>
      <dgm:spPr/>
      <dgm:t>
        <a:bodyPr/>
        <a:lstStyle/>
        <a:p>
          <a:r>
            <a:rPr lang="en-US" dirty="0"/>
            <a:t>Patients are living long enough to require transition from pediatric CF centers to adult CF centers. </a:t>
          </a:r>
          <a:endParaRPr lang="en-GB" dirty="0"/>
        </a:p>
      </dgm:t>
    </dgm:pt>
    <dgm:pt modelId="{11E009EE-ECF0-4BE8-84E4-A63928B7DFD2}" type="parTrans" cxnId="{FB2DEFF4-9BDD-4D7B-AE5B-D4A81F9ABB8E}">
      <dgm:prSet/>
      <dgm:spPr/>
      <dgm:t>
        <a:bodyPr/>
        <a:lstStyle/>
        <a:p>
          <a:endParaRPr lang="en-GB"/>
        </a:p>
      </dgm:t>
    </dgm:pt>
    <dgm:pt modelId="{9CB5CB8B-1ADA-4498-B278-5F58FDAA7D6A}" type="sibTrans" cxnId="{FB2DEFF4-9BDD-4D7B-AE5B-D4A81F9ABB8E}">
      <dgm:prSet/>
      <dgm:spPr/>
      <dgm:t>
        <a:bodyPr/>
        <a:lstStyle/>
        <a:p>
          <a:endParaRPr lang="en-GB"/>
        </a:p>
      </dgm:t>
    </dgm:pt>
    <dgm:pt modelId="{EB7F0219-E4FE-451E-A059-1F08E7E0CD3D}">
      <dgm:prSet/>
      <dgm:spPr/>
      <dgm:t>
        <a:bodyPr/>
        <a:lstStyle/>
        <a:p>
          <a:r>
            <a:rPr lang="en-US"/>
            <a:t>This transfer met with a variety of challenges.</a:t>
          </a:r>
          <a:endParaRPr lang="en-GB"/>
        </a:p>
      </dgm:t>
    </dgm:pt>
    <dgm:pt modelId="{96C84206-11F9-46BD-8D32-2A38016A6DA6}" type="parTrans" cxnId="{98A792FF-4F58-4004-BC98-F688D46D1E57}">
      <dgm:prSet/>
      <dgm:spPr/>
      <dgm:t>
        <a:bodyPr/>
        <a:lstStyle/>
        <a:p>
          <a:endParaRPr lang="en-GB"/>
        </a:p>
      </dgm:t>
    </dgm:pt>
    <dgm:pt modelId="{5998BF3B-D13D-4A77-B11E-70C1BA71150A}" type="sibTrans" cxnId="{98A792FF-4F58-4004-BC98-F688D46D1E57}">
      <dgm:prSet/>
      <dgm:spPr/>
      <dgm:t>
        <a:bodyPr/>
        <a:lstStyle/>
        <a:p>
          <a:endParaRPr lang="en-GB"/>
        </a:p>
      </dgm:t>
    </dgm:pt>
    <dgm:pt modelId="{C3F1DE21-1E85-4917-AC94-2CA0A1377FC9}" type="pres">
      <dgm:prSet presAssocID="{D82E6C8E-A6D1-4624-BB51-AA8182E2CBD7}" presName="Name0" presStyleCnt="0">
        <dgm:presLayoutVars>
          <dgm:dir/>
          <dgm:resizeHandles val="exact"/>
        </dgm:presLayoutVars>
      </dgm:prSet>
      <dgm:spPr/>
    </dgm:pt>
    <dgm:pt modelId="{EBF7D83A-2560-4CC5-BE10-2C06B84ED672}" type="pres">
      <dgm:prSet presAssocID="{D82E6C8E-A6D1-4624-BB51-AA8182E2CBD7}" presName="arrow" presStyleLbl="bgShp" presStyleIdx="0" presStyleCnt="1"/>
      <dgm:spPr/>
    </dgm:pt>
    <dgm:pt modelId="{67235081-5431-4B0E-AB32-6A6ACD221CD8}" type="pres">
      <dgm:prSet presAssocID="{D82E6C8E-A6D1-4624-BB51-AA8182E2CBD7}" presName="points" presStyleCnt="0"/>
      <dgm:spPr/>
    </dgm:pt>
    <dgm:pt modelId="{6A84D7BA-9391-4D38-9E70-B562784515A7}" type="pres">
      <dgm:prSet presAssocID="{166E8FDB-DFB0-449C-BCA7-C45D79234E4B}" presName="compositeA" presStyleCnt="0"/>
      <dgm:spPr/>
    </dgm:pt>
    <dgm:pt modelId="{6BF3B15E-073C-4216-9037-567B34C9AA55}" type="pres">
      <dgm:prSet presAssocID="{166E8FDB-DFB0-449C-BCA7-C45D79234E4B}" presName="textA" presStyleLbl="revTx" presStyleIdx="0" presStyleCnt="2">
        <dgm:presLayoutVars>
          <dgm:bulletEnabled val="1"/>
        </dgm:presLayoutVars>
      </dgm:prSet>
      <dgm:spPr/>
    </dgm:pt>
    <dgm:pt modelId="{DF26A6A8-FE69-48EE-90D6-577F634B71EF}" type="pres">
      <dgm:prSet presAssocID="{166E8FDB-DFB0-449C-BCA7-C45D79234E4B}" presName="circleA" presStyleLbl="node1" presStyleIdx="0" presStyleCnt="2"/>
      <dgm:spPr/>
    </dgm:pt>
    <dgm:pt modelId="{A53F6399-BDA4-40FE-815A-77F77FEF37B8}" type="pres">
      <dgm:prSet presAssocID="{166E8FDB-DFB0-449C-BCA7-C45D79234E4B}" presName="spaceA" presStyleCnt="0"/>
      <dgm:spPr/>
    </dgm:pt>
    <dgm:pt modelId="{BF63C8AF-171B-4201-9677-8285CC4AD69A}" type="pres">
      <dgm:prSet presAssocID="{9CB5CB8B-1ADA-4498-B278-5F58FDAA7D6A}" presName="space" presStyleCnt="0"/>
      <dgm:spPr/>
    </dgm:pt>
    <dgm:pt modelId="{3F49E50A-50C7-4BAF-AC37-86496D58C98E}" type="pres">
      <dgm:prSet presAssocID="{EB7F0219-E4FE-451E-A059-1F08E7E0CD3D}" presName="compositeB" presStyleCnt="0"/>
      <dgm:spPr/>
    </dgm:pt>
    <dgm:pt modelId="{B85CBBEF-1644-4DB2-9700-1BA93712D050}" type="pres">
      <dgm:prSet presAssocID="{EB7F0219-E4FE-451E-A059-1F08E7E0CD3D}" presName="textB" presStyleLbl="revTx" presStyleIdx="1" presStyleCnt="2">
        <dgm:presLayoutVars>
          <dgm:bulletEnabled val="1"/>
        </dgm:presLayoutVars>
      </dgm:prSet>
      <dgm:spPr/>
    </dgm:pt>
    <dgm:pt modelId="{5B2B3B5A-5A02-440E-9B84-49F1CB1749C7}" type="pres">
      <dgm:prSet presAssocID="{EB7F0219-E4FE-451E-A059-1F08E7E0CD3D}" presName="circleB" presStyleLbl="node1" presStyleIdx="1" presStyleCnt="2"/>
      <dgm:spPr/>
    </dgm:pt>
    <dgm:pt modelId="{77643193-C08C-47C6-AAA8-0FA968C65F87}" type="pres">
      <dgm:prSet presAssocID="{EB7F0219-E4FE-451E-A059-1F08E7E0CD3D}" presName="spaceB" presStyleCnt="0"/>
      <dgm:spPr/>
    </dgm:pt>
  </dgm:ptLst>
  <dgm:cxnLst>
    <dgm:cxn modelId="{F40D8614-6092-46CC-B961-62307D29C561}" type="presOf" srcId="{166E8FDB-DFB0-449C-BCA7-C45D79234E4B}" destId="{6BF3B15E-073C-4216-9037-567B34C9AA55}" srcOrd="0" destOrd="0" presId="urn:microsoft.com/office/officeart/2005/8/layout/hProcess11"/>
    <dgm:cxn modelId="{5395258D-F0A2-4BBC-B0E4-091A2BA2DD67}" type="presOf" srcId="{D82E6C8E-A6D1-4624-BB51-AA8182E2CBD7}" destId="{C3F1DE21-1E85-4917-AC94-2CA0A1377FC9}" srcOrd="0" destOrd="0" presId="urn:microsoft.com/office/officeart/2005/8/layout/hProcess11"/>
    <dgm:cxn modelId="{88D1B1A9-9B9C-4B5A-A95A-A0E9A0C697DE}" type="presOf" srcId="{EB7F0219-E4FE-451E-A059-1F08E7E0CD3D}" destId="{B85CBBEF-1644-4DB2-9700-1BA93712D050}" srcOrd="0" destOrd="0" presId="urn:microsoft.com/office/officeart/2005/8/layout/hProcess11"/>
    <dgm:cxn modelId="{FB2DEFF4-9BDD-4D7B-AE5B-D4A81F9ABB8E}" srcId="{D82E6C8E-A6D1-4624-BB51-AA8182E2CBD7}" destId="{166E8FDB-DFB0-449C-BCA7-C45D79234E4B}" srcOrd="0" destOrd="0" parTransId="{11E009EE-ECF0-4BE8-84E4-A63928B7DFD2}" sibTransId="{9CB5CB8B-1ADA-4498-B278-5F58FDAA7D6A}"/>
    <dgm:cxn modelId="{98A792FF-4F58-4004-BC98-F688D46D1E57}" srcId="{D82E6C8E-A6D1-4624-BB51-AA8182E2CBD7}" destId="{EB7F0219-E4FE-451E-A059-1F08E7E0CD3D}" srcOrd="1" destOrd="0" parTransId="{96C84206-11F9-46BD-8D32-2A38016A6DA6}" sibTransId="{5998BF3B-D13D-4A77-B11E-70C1BA71150A}"/>
    <dgm:cxn modelId="{49FD9E8E-5CB1-4792-ACB4-1A73BEB19024}" type="presParOf" srcId="{C3F1DE21-1E85-4917-AC94-2CA0A1377FC9}" destId="{EBF7D83A-2560-4CC5-BE10-2C06B84ED672}" srcOrd="0" destOrd="0" presId="urn:microsoft.com/office/officeart/2005/8/layout/hProcess11"/>
    <dgm:cxn modelId="{FE618018-2914-4A99-80F6-6D53BFB3C03A}" type="presParOf" srcId="{C3F1DE21-1E85-4917-AC94-2CA0A1377FC9}" destId="{67235081-5431-4B0E-AB32-6A6ACD221CD8}" srcOrd="1" destOrd="0" presId="urn:microsoft.com/office/officeart/2005/8/layout/hProcess11"/>
    <dgm:cxn modelId="{379B44C5-752F-47BD-947F-5F682632A753}" type="presParOf" srcId="{67235081-5431-4B0E-AB32-6A6ACD221CD8}" destId="{6A84D7BA-9391-4D38-9E70-B562784515A7}" srcOrd="0" destOrd="0" presId="urn:microsoft.com/office/officeart/2005/8/layout/hProcess11"/>
    <dgm:cxn modelId="{486EBA0A-14A5-4504-9C9C-C2C33805E41B}" type="presParOf" srcId="{6A84D7BA-9391-4D38-9E70-B562784515A7}" destId="{6BF3B15E-073C-4216-9037-567B34C9AA55}" srcOrd="0" destOrd="0" presId="urn:microsoft.com/office/officeart/2005/8/layout/hProcess11"/>
    <dgm:cxn modelId="{28329579-1181-4884-9593-38E7F2CCB769}" type="presParOf" srcId="{6A84D7BA-9391-4D38-9E70-B562784515A7}" destId="{DF26A6A8-FE69-48EE-90D6-577F634B71EF}" srcOrd="1" destOrd="0" presId="urn:microsoft.com/office/officeart/2005/8/layout/hProcess11"/>
    <dgm:cxn modelId="{61D0B373-86E7-4123-8550-64BEBE49C1C6}" type="presParOf" srcId="{6A84D7BA-9391-4D38-9E70-B562784515A7}" destId="{A53F6399-BDA4-40FE-815A-77F77FEF37B8}" srcOrd="2" destOrd="0" presId="urn:microsoft.com/office/officeart/2005/8/layout/hProcess11"/>
    <dgm:cxn modelId="{1C0A188D-79DD-4389-A277-5BDE59939687}" type="presParOf" srcId="{67235081-5431-4B0E-AB32-6A6ACD221CD8}" destId="{BF63C8AF-171B-4201-9677-8285CC4AD69A}" srcOrd="1" destOrd="0" presId="urn:microsoft.com/office/officeart/2005/8/layout/hProcess11"/>
    <dgm:cxn modelId="{1C3DC30B-810D-4A63-A389-499795B425AC}" type="presParOf" srcId="{67235081-5431-4B0E-AB32-6A6ACD221CD8}" destId="{3F49E50A-50C7-4BAF-AC37-86496D58C98E}" srcOrd="2" destOrd="0" presId="urn:microsoft.com/office/officeart/2005/8/layout/hProcess11"/>
    <dgm:cxn modelId="{489A48F6-D874-40B3-ACBE-0F2D4462981C}" type="presParOf" srcId="{3F49E50A-50C7-4BAF-AC37-86496D58C98E}" destId="{B85CBBEF-1644-4DB2-9700-1BA93712D050}" srcOrd="0" destOrd="0" presId="urn:microsoft.com/office/officeart/2005/8/layout/hProcess11"/>
    <dgm:cxn modelId="{6A8FC2A3-18BA-4298-8CFE-14BAA19472FD}" type="presParOf" srcId="{3F49E50A-50C7-4BAF-AC37-86496D58C98E}" destId="{5B2B3B5A-5A02-440E-9B84-49F1CB1749C7}" srcOrd="1" destOrd="0" presId="urn:microsoft.com/office/officeart/2005/8/layout/hProcess11"/>
    <dgm:cxn modelId="{AB14B603-B71B-4DFE-AF92-22E53979AC53}" type="presParOf" srcId="{3F49E50A-50C7-4BAF-AC37-86496D58C98E}" destId="{77643193-C08C-47C6-AAA8-0FA968C65F8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393B4B-101C-47C1-BDED-28EE396166D5}"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32FD9EDD-048E-4848-A180-34D72CDCAFAC}">
      <dgm:prSet/>
      <dgm:spPr/>
      <dgm:t>
        <a:bodyPr/>
        <a:lstStyle/>
        <a:p>
          <a:r>
            <a:rPr lang="en-US"/>
            <a:t>Abnormal development of vas deferens, epididymis, and seminal vesicles.</a:t>
          </a:r>
          <a:endParaRPr lang="en-GB"/>
        </a:p>
      </dgm:t>
    </dgm:pt>
    <dgm:pt modelId="{92B4461F-D020-48B5-A528-8BCAF45CDE06}" type="parTrans" cxnId="{45AB8BCB-2828-4967-AEC6-1FC13D30C8BC}">
      <dgm:prSet/>
      <dgm:spPr/>
      <dgm:t>
        <a:bodyPr/>
        <a:lstStyle/>
        <a:p>
          <a:endParaRPr lang="en-GB"/>
        </a:p>
      </dgm:t>
    </dgm:pt>
    <dgm:pt modelId="{D06576B1-5525-4760-87A5-2BFEBA5DDD34}" type="sibTrans" cxnId="{45AB8BCB-2828-4967-AEC6-1FC13D30C8BC}">
      <dgm:prSet/>
      <dgm:spPr/>
      <dgm:t>
        <a:bodyPr/>
        <a:lstStyle/>
        <a:p>
          <a:endParaRPr lang="en-GB"/>
        </a:p>
      </dgm:t>
    </dgm:pt>
    <dgm:pt modelId="{F0BF57BD-FDAB-45D3-8D81-D3635B5168AC}">
      <dgm:prSet/>
      <dgm:spPr/>
      <dgm:t>
        <a:bodyPr/>
        <a:lstStyle/>
        <a:p>
          <a:r>
            <a:rPr lang="en-US"/>
            <a:t>Thick secretions in vas deferens</a:t>
          </a:r>
          <a:endParaRPr lang="en-GB"/>
        </a:p>
      </dgm:t>
    </dgm:pt>
    <dgm:pt modelId="{E99AF0D8-B4B5-4CEE-B904-CD3B468915A6}" type="parTrans" cxnId="{846F6D8A-0AE8-4588-8869-32E39A39C6F3}">
      <dgm:prSet/>
      <dgm:spPr/>
      <dgm:t>
        <a:bodyPr/>
        <a:lstStyle/>
        <a:p>
          <a:endParaRPr lang="en-GB"/>
        </a:p>
      </dgm:t>
    </dgm:pt>
    <dgm:pt modelId="{3C80BE69-E942-4888-9C6B-70E92FC7B3C0}" type="sibTrans" cxnId="{846F6D8A-0AE8-4588-8869-32E39A39C6F3}">
      <dgm:prSet/>
      <dgm:spPr/>
      <dgm:t>
        <a:bodyPr/>
        <a:lstStyle/>
        <a:p>
          <a:endParaRPr lang="en-GB"/>
        </a:p>
      </dgm:t>
    </dgm:pt>
    <dgm:pt modelId="{CF371B96-7F76-4E23-BECC-6D6BCE31CB1B}">
      <dgm:prSet/>
      <dgm:spPr/>
      <dgm:t>
        <a:bodyPr/>
        <a:lstStyle/>
        <a:p>
          <a:r>
            <a:rPr lang="en-US"/>
            <a:t>Abnormal morphology</a:t>
          </a:r>
          <a:endParaRPr lang="en-GB"/>
        </a:p>
      </dgm:t>
    </dgm:pt>
    <dgm:pt modelId="{FD2D46F4-EF8C-4628-AFF8-7312986BB4E1}" type="parTrans" cxnId="{572921CF-DA46-4CFA-AC82-22A583E3F0DF}">
      <dgm:prSet/>
      <dgm:spPr/>
      <dgm:t>
        <a:bodyPr/>
        <a:lstStyle/>
        <a:p>
          <a:endParaRPr lang="en-GB"/>
        </a:p>
      </dgm:t>
    </dgm:pt>
    <dgm:pt modelId="{080DEACC-52C4-4C77-B987-89C13D650ECE}" type="sibTrans" cxnId="{572921CF-DA46-4CFA-AC82-22A583E3F0DF}">
      <dgm:prSet/>
      <dgm:spPr/>
      <dgm:t>
        <a:bodyPr/>
        <a:lstStyle/>
        <a:p>
          <a:endParaRPr lang="en-GB"/>
        </a:p>
      </dgm:t>
    </dgm:pt>
    <dgm:pt modelId="{A18DEAAB-E37F-4A0A-B68D-00C9BFC2A53E}" type="pres">
      <dgm:prSet presAssocID="{95393B4B-101C-47C1-BDED-28EE396166D5}" presName="compositeShape" presStyleCnt="0">
        <dgm:presLayoutVars>
          <dgm:chMax val="7"/>
          <dgm:dir/>
          <dgm:resizeHandles val="exact"/>
        </dgm:presLayoutVars>
      </dgm:prSet>
      <dgm:spPr/>
    </dgm:pt>
    <dgm:pt modelId="{F38E1C17-7039-4417-B6C5-0376959420BE}" type="pres">
      <dgm:prSet presAssocID="{32FD9EDD-048E-4848-A180-34D72CDCAFAC}" presName="circ1" presStyleLbl="vennNode1" presStyleIdx="0" presStyleCnt="3"/>
      <dgm:spPr/>
    </dgm:pt>
    <dgm:pt modelId="{F067A3CA-E722-4DA7-9928-D1EAAA8D56C6}" type="pres">
      <dgm:prSet presAssocID="{32FD9EDD-048E-4848-A180-34D72CDCAFAC}" presName="circ1Tx" presStyleLbl="revTx" presStyleIdx="0" presStyleCnt="0">
        <dgm:presLayoutVars>
          <dgm:chMax val="0"/>
          <dgm:chPref val="0"/>
          <dgm:bulletEnabled val="1"/>
        </dgm:presLayoutVars>
      </dgm:prSet>
      <dgm:spPr/>
    </dgm:pt>
    <dgm:pt modelId="{132808B6-73A7-49A8-ADED-C5E12F9782F7}" type="pres">
      <dgm:prSet presAssocID="{F0BF57BD-FDAB-45D3-8D81-D3635B5168AC}" presName="circ2" presStyleLbl="vennNode1" presStyleIdx="1" presStyleCnt="3"/>
      <dgm:spPr/>
    </dgm:pt>
    <dgm:pt modelId="{6668339F-F974-463C-8F49-B110C60611C3}" type="pres">
      <dgm:prSet presAssocID="{F0BF57BD-FDAB-45D3-8D81-D3635B5168AC}" presName="circ2Tx" presStyleLbl="revTx" presStyleIdx="0" presStyleCnt="0">
        <dgm:presLayoutVars>
          <dgm:chMax val="0"/>
          <dgm:chPref val="0"/>
          <dgm:bulletEnabled val="1"/>
        </dgm:presLayoutVars>
      </dgm:prSet>
      <dgm:spPr/>
    </dgm:pt>
    <dgm:pt modelId="{2107C6BD-8AD8-4570-A580-B665CFFEBACB}" type="pres">
      <dgm:prSet presAssocID="{CF371B96-7F76-4E23-BECC-6D6BCE31CB1B}" presName="circ3" presStyleLbl="vennNode1" presStyleIdx="2" presStyleCnt="3"/>
      <dgm:spPr/>
    </dgm:pt>
    <dgm:pt modelId="{91D5703B-CD08-4CBD-BAE4-768CBD548FE1}" type="pres">
      <dgm:prSet presAssocID="{CF371B96-7F76-4E23-BECC-6D6BCE31CB1B}" presName="circ3Tx" presStyleLbl="revTx" presStyleIdx="0" presStyleCnt="0">
        <dgm:presLayoutVars>
          <dgm:chMax val="0"/>
          <dgm:chPref val="0"/>
          <dgm:bulletEnabled val="1"/>
        </dgm:presLayoutVars>
      </dgm:prSet>
      <dgm:spPr/>
    </dgm:pt>
  </dgm:ptLst>
  <dgm:cxnLst>
    <dgm:cxn modelId="{57A39947-2CFD-4E42-9B60-CEB32D9F4EB7}" type="presOf" srcId="{95393B4B-101C-47C1-BDED-28EE396166D5}" destId="{A18DEAAB-E37F-4A0A-B68D-00C9BFC2A53E}" srcOrd="0" destOrd="0" presId="urn:microsoft.com/office/officeart/2005/8/layout/venn1"/>
    <dgm:cxn modelId="{D79FEB6E-2C3F-4C45-B0D8-F3CFBF08690F}" type="presOf" srcId="{32FD9EDD-048E-4848-A180-34D72CDCAFAC}" destId="{F067A3CA-E722-4DA7-9928-D1EAAA8D56C6}" srcOrd="1" destOrd="0" presId="urn:microsoft.com/office/officeart/2005/8/layout/venn1"/>
    <dgm:cxn modelId="{6CF0CC52-FA92-4A6C-9222-5DC17A44132B}" type="presOf" srcId="{F0BF57BD-FDAB-45D3-8D81-D3635B5168AC}" destId="{6668339F-F974-463C-8F49-B110C60611C3}" srcOrd="1" destOrd="0" presId="urn:microsoft.com/office/officeart/2005/8/layout/venn1"/>
    <dgm:cxn modelId="{846F6D8A-0AE8-4588-8869-32E39A39C6F3}" srcId="{95393B4B-101C-47C1-BDED-28EE396166D5}" destId="{F0BF57BD-FDAB-45D3-8D81-D3635B5168AC}" srcOrd="1" destOrd="0" parTransId="{E99AF0D8-B4B5-4CEE-B904-CD3B468915A6}" sibTransId="{3C80BE69-E942-4888-9C6B-70E92FC7B3C0}"/>
    <dgm:cxn modelId="{F6B7F88E-9548-4CAE-AF1F-7AA4A84D3EE8}" type="presOf" srcId="{CF371B96-7F76-4E23-BECC-6D6BCE31CB1B}" destId="{2107C6BD-8AD8-4570-A580-B665CFFEBACB}" srcOrd="0" destOrd="0" presId="urn:microsoft.com/office/officeart/2005/8/layout/venn1"/>
    <dgm:cxn modelId="{795B909E-F0EB-44E9-AA25-320983400C1B}" type="presOf" srcId="{32FD9EDD-048E-4848-A180-34D72CDCAFAC}" destId="{F38E1C17-7039-4417-B6C5-0376959420BE}" srcOrd="0" destOrd="0" presId="urn:microsoft.com/office/officeart/2005/8/layout/venn1"/>
    <dgm:cxn modelId="{CD23FAC1-490F-4EF7-A38D-741BE19A431D}" type="presOf" srcId="{CF371B96-7F76-4E23-BECC-6D6BCE31CB1B}" destId="{91D5703B-CD08-4CBD-BAE4-768CBD548FE1}" srcOrd="1" destOrd="0" presId="urn:microsoft.com/office/officeart/2005/8/layout/venn1"/>
    <dgm:cxn modelId="{45AB8BCB-2828-4967-AEC6-1FC13D30C8BC}" srcId="{95393B4B-101C-47C1-BDED-28EE396166D5}" destId="{32FD9EDD-048E-4848-A180-34D72CDCAFAC}" srcOrd="0" destOrd="0" parTransId="{92B4461F-D020-48B5-A528-8BCAF45CDE06}" sibTransId="{D06576B1-5525-4760-87A5-2BFEBA5DDD34}"/>
    <dgm:cxn modelId="{572921CF-DA46-4CFA-AC82-22A583E3F0DF}" srcId="{95393B4B-101C-47C1-BDED-28EE396166D5}" destId="{CF371B96-7F76-4E23-BECC-6D6BCE31CB1B}" srcOrd="2" destOrd="0" parTransId="{FD2D46F4-EF8C-4628-AFF8-7312986BB4E1}" sibTransId="{080DEACC-52C4-4C77-B987-89C13D650ECE}"/>
    <dgm:cxn modelId="{4A17D8DF-02F3-4E27-AD6C-A73D0AB0E034}" type="presOf" srcId="{F0BF57BD-FDAB-45D3-8D81-D3635B5168AC}" destId="{132808B6-73A7-49A8-ADED-C5E12F9782F7}" srcOrd="0" destOrd="0" presId="urn:microsoft.com/office/officeart/2005/8/layout/venn1"/>
    <dgm:cxn modelId="{45CD144A-4CBF-49A2-93B4-75B641009658}" type="presParOf" srcId="{A18DEAAB-E37F-4A0A-B68D-00C9BFC2A53E}" destId="{F38E1C17-7039-4417-B6C5-0376959420BE}" srcOrd="0" destOrd="0" presId="urn:microsoft.com/office/officeart/2005/8/layout/venn1"/>
    <dgm:cxn modelId="{5BD9F930-A7E4-4748-87BA-4489765BE65C}" type="presParOf" srcId="{A18DEAAB-E37F-4A0A-B68D-00C9BFC2A53E}" destId="{F067A3CA-E722-4DA7-9928-D1EAAA8D56C6}" srcOrd="1" destOrd="0" presId="urn:microsoft.com/office/officeart/2005/8/layout/venn1"/>
    <dgm:cxn modelId="{D3E058BB-CC9C-4471-A68B-2FB622D67B72}" type="presParOf" srcId="{A18DEAAB-E37F-4A0A-B68D-00C9BFC2A53E}" destId="{132808B6-73A7-49A8-ADED-C5E12F9782F7}" srcOrd="2" destOrd="0" presId="urn:microsoft.com/office/officeart/2005/8/layout/venn1"/>
    <dgm:cxn modelId="{A397ABE4-2349-4B29-A121-942A9D800BF5}" type="presParOf" srcId="{A18DEAAB-E37F-4A0A-B68D-00C9BFC2A53E}" destId="{6668339F-F974-463C-8F49-B110C60611C3}" srcOrd="3" destOrd="0" presId="urn:microsoft.com/office/officeart/2005/8/layout/venn1"/>
    <dgm:cxn modelId="{9D2FFCE9-91DD-4CD6-8C1E-544842592FF8}" type="presParOf" srcId="{A18DEAAB-E37F-4A0A-B68D-00C9BFC2A53E}" destId="{2107C6BD-8AD8-4570-A580-B665CFFEBACB}" srcOrd="4" destOrd="0" presId="urn:microsoft.com/office/officeart/2005/8/layout/venn1"/>
    <dgm:cxn modelId="{500D2D63-64E9-4E29-85BE-9F5FA2D3B1FF}" type="presParOf" srcId="{A18DEAAB-E37F-4A0A-B68D-00C9BFC2A53E}" destId="{91D5703B-CD08-4CBD-BAE4-768CBD548FE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640D76-B716-449F-8CFA-02928ED141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2112812-4483-46B1-9E21-02E9FF00E79B}">
      <dgm:prSet custT="1"/>
      <dgm:spPr/>
      <dgm:t>
        <a:bodyPr/>
        <a:lstStyle/>
        <a:p>
          <a:pPr rtl="0"/>
          <a:r>
            <a:rPr lang="en-US" sz="2400" b="1" dirty="0"/>
            <a:t>Reproductive options</a:t>
          </a:r>
        </a:p>
      </dgm:t>
    </dgm:pt>
    <dgm:pt modelId="{64008563-D202-4B0C-AFB5-38C21B744A0E}" type="parTrans" cxnId="{04CBC021-DEC4-4581-A6AC-F22A7DC560A1}">
      <dgm:prSet/>
      <dgm:spPr/>
      <dgm:t>
        <a:bodyPr/>
        <a:lstStyle/>
        <a:p>
          <a:endParaRPr lang="en-US"/>
        </a:p>
      </dgm:t>
    </dgm:pt>
    <dgm:pt modelId="{33744705-8C78-4EC3-9381-C2A79D3E84A8}" type="sibTrans" cxnId="{04CBC021-DEC4-4581-A6AC-F22A7DC560A1}">
      <dgm:prSet/>
      <dgm:spPr/>
      <dgm:t>
        <a:bodyPr/>
        <a:lstStyle/>
        <a:p>
          <a:endParaRPr lang="en-US"/>
        </a:p>
      </dgm:t>
    </dgm:pt>
    <dgm:pt modelId="{7AF868C6-DCB5-469C-A584-5BD71E29B7CC}">
      <dgm:prSet custT="1"/>
      <dgm:spPr>
        <a:solidFill>
          <a:schemeClr val="bg1">
            <a:lumMod val="95000"/>
          </a:schemeClr>
        </a:solidFill>
      </dgm:spPr>
      <dgm:t>
        <a:bodyPr/>
        <a:lstStyle/>
        <a:p>
          <a:pPr rtl="0"/>
          <a:r>
            <a:rPr lang="en-US" sz="2000" dirty="0"/>
            <a:t>Not to have children </a:t>
          </a:r>
        </a:p>
      </dgm:t>
    </dgm:pt>
    <dgm:pt modelId="{13D002A1-E209-405E-B0C9-9255FA72FBD4}" type="parTrans" cxnId="{B7F364AC-EB44-4811-B760-7F0B24AF9761}">
      <dgm:prSet/>
      <dgm:spPr/>
      <dgm:t>
        <a:bodyPr/>
        <a:lstStyle/>
        <a:p>
          <a:endParaRPr lang="en-US"/>
        </a:p>
      </dgm:t>
    </dgm:pt>
    <dgm:pt modelId="{2F5B31CD-32B6-477C-881D-0F718C946B1C}" type="sibTrans" cxnId="{B7F364AC-EB44-4811-B760-7F0B24AF9761}">
      <dgm:prSet/>
      <dgm:spPr/>
      <dgm:t>
        <a:bodyPr/>
        <a:lstStyle/>
        <a:p>
          <a:endParaRPr lang="en-US"/>
        </a:p>
      </dgm:t>
    </dgm:pt>
    <dgm:pt modelId="{17D5F1C2-71FD-4316-9353-CD4E91B47EB3}">
      <dgm:prSet custT="1"/>
      <dgm:spPr>
        <a:solidFill>
          <a:schemeClr val="bg1">
            <a:lumMod val="95000"/>
          </a:schemeClr>
        </a:solidFill>
      </dgm:spPr>
      <dgm:t>
        <a:bodyPr/>
        <a:lstStyle/>
        <a:p>
          <a:pPr rtl="0"/>
          <a:r>
            <a:rPr lang="en-US" sz="2000" dirty="0"/>
            <a:t>Adoption </a:t>
          </a:r>
        </a:p>
      </dgm:t>
    </dgm:pt>
    <dgm:pt modelId="{81F7D41B-BDD3-46B4-9C62-7A3780172811}" type="parTrans" cxnId="{53D93614-AE89-41B8-87E8-B0B0D954451B}">
      <dgm:prSet/>
      <dgm:spPr>
        <a:ln>
          <a:solidFill>
            <a:schemeClr val="bg1">
              <a:lumMod val="95000"/>
            </a:schemeClr>
          </a:solidFill>
        </a:ln>
      </dgm:spPr>
      <dgm:t>
        <a:bodyPr/>
        <a:lstStyle/>
        <a:p>
          <a:endParaRPr lang="en-US"/>
        </a:p>
      </dgm:t>
    </dgm:pt>
    <dgm:pt modelId="{538C611D-56FE-4EDA-A574-B3FEE08ABE89}" type="sibTrans" cxnId="{53D93614-AE89-41B8-87E8-B0B0D954451B}">
      <dgm:prSet/>
      <dgm:spPr/>
      <dgm:t>
        <a:bodyPr/>
        <a:lstStyle/>
        <a:p>
          <a:endParaRPr lang="en-US"/>
        </a:p>
      </dgm:t>
    </dgm:pt>
    <dgm:pt modelId="{99076188-D892-4F92-9317-E19AF7D2F318}">
      <dgm:prSet custT="1"/>
      <dgm:spPr>
        <a:solidFill>
          <a:schemeClr val="bg1">
            <a:lumMod val="95000"/>
          </a:schemeClr>
        </a:solidFill>
      </dgm:spPr>
      <dgm:t>
        <a:bodyPr/>
        <a:lstStyle/>
        <a:p>
          <a:pPr rtl="0"/>
          <a:r>
            <a:rPr lang="en-US" sz="2000" dirty="0"/>
            <a:t>In vitro fertilization with donor sperm </a:t>
          </a:r>
        </a:p>
      </dgm:t>
    </dgm:pt>
    <dgm:pt modelId="{D863663C-4252-4BCC-9756-C5A627B9726E}" type="parTrans" cxnId="{9F268469-71F3-4CBD-A214-6254BB2A2924}">
      <dgm:prSet/>
      <dgm:spPr/>
      <dgm:t>
        <a:bodyPr/>
        <a:lstStyle/>
        <a:p>
          <a:endParaRPr lang="en-US"/>
        </a:p>
      </dgm:t>
    </dgm:pt>
    <dgm:pt modelId="{448567E3-7A58-40C6-A98F-D688C8433256}" type="sibTrans" cxnId="{9F268469-71F3-4CBD-A214-6254BB2A2924}">
      <dgm:prSet/>
      <dgm:spPr/>
      <dgm:t>
        <a:bodyPr/>
        <a:lstStyle/>
        <a:p>
          <a:endParaRPr lang="en-US"/>
        </a:p>
      </dgm:t>
    </dgm:pt>
    <dgm:pt modelId="{91C94ABE-4BB5-4765-8A02-83D68A3CF99E}" type="pres">
      <dgm:prSet presAssocID="{A5640D76-B716-449F-8CFA-02928ED14173}" presName="hierChild1" presStyleCnt="0">
        <dgm:presLayoutVars>
          <dgm:orgChart val="1"/>
          <dgm:chPref val="1"/>
          <dgm:dir/>
          <dgm:animOne val="branch"/>
          <dgm:animLvl val="lvl"/>
          <dgm:resizeHandles/>
        </dgm:presLayoutVars>
      </dgm:prSet>
      <dgm:spPr/>
    </dgm:pt>
    <dgm:pt modelId="{BD345574-4B7A-40A6-A10C-7BA7C63C9B71}" type="pres">
      <dgm:prSet presAssocID="{F2112812-4483-46B1-9E21-02E9FF00E79B}" presName="hierRoot1" presStyleCnt="0">
        <dgm:presLayoutVars>
          <dgm:hierBranch val="init"/>
        </dgm:presLayoutVars>
      </dgm:prSet>
      <dgm:spPr/>
    </dgm:pt>
    <dgm:pt modelId="{9B9478BA-F9AF-4D66-873B-09A1964ADB8C}" type="pres">
      <dgm:prSet presAssocID="{F2112812-4483-46B1-9E21-02E9FF00E79B}" presName="rootComposite1" presStyleCnt="0"/>
      <dgm:spPr/>
    </dgm:pt>
    <dgm:pt modelId="{F1E2C38A-8A72-4C50-BED4-12FD112B78C2}" type="pres">
      <dgm:prSet presAssocID="{F2112812-4483-46B1-9E21-02E9FF00E79B}" presName="rootText1" presStyleLbl="node0" presStyleIdx="0" presStyleCnt="1">
        <dgm:presLayoutVars>
          <dgm:chPref val="3"/>
        </dgm:presLayoutVars>
      </dgm:prSet>
      <dgm:spPr/>
    </dgm:pt>
    <dgm:pt modelId="{97E93052-F07A-4220-B71D-125324E47825}" type="pres">
      <dgm:prSet presAssocID="{F2112812-4483-46B1-9E21-02E9FF00E79B}" presName="rootConnector1" presStyleLbl="node1" presStyleIdx="0" presStyleCnt="0"/>
      <dgm:spPr/>
    </dgm:pt>
    <dgm:pt modelId="{916C68EF-8E8F-4241-AF1F-84555E4AB076}" type="pres">
      <dgm:prSet presAssocID="{F2112812-4483-46B1-9E21-02E9FF00E79B}" presName="hierChild2" presStyleCnt="0"/>
      <dgm:spPr/>
    </dgm:pt>
    <dgm:pt modelId="{D5FEFC37-18EB-4132-B6CA-AB01C99DF3C4}" type="pres">
      <dgm:prSet presAssocID="{13D002A1-E209-405E-B0C9-9255FA72FBD4}" presName="Name37" presStyleLbl="parChTrans1D2" presStyleIdx="0" presStyleCnt="3"/>
      <dgm:spPr/>
    </dgm:pt>
    <dgm:pt modelId="{44305A62-743D-4DB8-A2BF-84F8ADCA3587}" type="pres">
      <dgm:prSet presAssocID="{7AF868C6-DCB5-469C-A584-5BD71E29B7CC}" presName="hierRoot2" presStyleCnt="0">
        <dgm:presLayoutVars>
          <dgm:hierBranch val="init"/>
        </dgm:presLayoutVars>
      </dgm:prSet>
      <dgm:spPr/>
    </dgm:pt>
    <dgm:pt modelId="{F40AC276-4CE9-447C-9683-EA7C03919355}" type="pres">
      <dgm:prSet presAssocID="{7AF868C6-DCB5-469C-A584-5BD71E29B7CC}" presName="rootComposite" presStyleCnt="0"/>
      <dgm:spPr/>
    </dgm:pt>
    <dgm:pt modelId="{3B5F0FAF-B5E6-4808-B27E-E3F2CD9119F8}" type="pres">
      <dgm:prSet presAssocID="{7AF868C6-DCB5-469C-A584-5BD71E29B7CC}" presName="rootText" presStyleLbl="node2" presStyleIdx="0" presStyleCnt="3">
        <dgm:presLayoutVars>
          <dgm:chPref val="3"/>
        </dgm:presLayoutVars>
      </dgm:prSet>
      <dgm:spPr/>
    </dgm:pt>
    <dgm:pt modelId="{C7A6AA97-983B-414F-AF97-B27F7FF905C9}" type="pres">
      <dgm:prSet presAssocID="{7AF868C6-DCB5-469C-A584-5BD71E29B7CC}" presName="rootConnector" presStyleLbl="node2" presStyleIdx="0" presStyleCnt="3"/>
      <dgm:spPr/>
    </dgm:pt>
    <dgm:pt modelId="{07DF8A0C-5EA4-40A4-81A8-5B0A84A2A123}" type="pres">
      <dgm:prSet presAssocID="{7AF868C6-DCB5-469C-A584-5BD71E29B7CC}" presName="hierChild4" presStyleCnt="0"/>
      <dgm:spPr/>
    </dgm:pt>
    <dgm:pt modelId="{F6B7A715-B0C8-46A8-B4B7-5EEB3466F8D4}" type="pres">
      <dgm:prSet presAssocID="{7AF868C6-DCB5-469C-A584-5BD71E29B7CC}" presName="hierChild5" presStyleCnt="0"/>
      <dgm:spPr/>
    </dgm:pt>
    <dgm:pt modelId="{BD0C263F-F8FD-469B-B11D-27F0141626F9}" type="pres">
      <dgm:prSet presAssocID="{81F7D41B-BDD3-46B4-9C62-7A3780172811}" presName="Name37" presStyleLbl="parChTrans1D2" presStyleIdx="1" presStyleCnt="3"/>
      <dgm:spPr/>
    </dgm:pt>
    <dgm:pt modelId="{4423D9F4-F437-4334-8364-1ED905313296}" type="pres">
      <dgm:prSet presAssocID="{17D5F1C2-71FD-4316-9353-CD4E91B47EB3}" presName="hierRoot2" presStyleCnt="0">
        <dgm:presLayoutVars>
          <dgm:hierBranch val="init"/>
        </dgm:presLayoutVars>
      </dgm:prSet>
      <dgm:spPr/>
    </dgm:pt>
    <dgm:pt modelId="{8DE8DECE-4E27-4830-AADB-57E96E568546}" type="pres">
      <dgm:prSet presAssocID="{17D5F1C2-71FD-4316-9353-CD4E91B47EB3}" presName="rootComposite" presStyleCnt="0"/>
      <dgm:spPr/>
    </dgm:pt>
    <dgm:pt modelId="{07DFE986-3D4A-4416-8E7F-599BD4D958F8}" type="pres">
      <dgm:prSet presAssocID="{17D5F1C2-71FD-4316-9353-CD4E91B47EB3}" presName="rootText" presStyleLbl="node2" presStyleIdx="1" presStyleCnt="3">
        <dgm:presLayoutVars>
          <dgm:chPref val="3"/>
        </dgm:presLayoutVars>
      </dgm:prSet>
      <dgm:spPr/>
    </dgm:pt>
    <dgm:pt modelId="{1934821E-4296-406C-A2DD-3642934665AC}" type="pres">
      <dgm:prSet presAssocID="{17D5F1C2-71FD-4316-9353-CD4E91B47EB3}" presName="rootConnector" presStyleLbl="node2" presStyleIdx="1" presStyleCnt="3"/>
      <dgm:spPr/>
    </dgm:pt>
    <dgm:pt modelId="{ED1DD1DE-8A41-4761-8CC2-220F3E7AB42F}" type="pres">
      <dgm:prSet presAssocID="{17D5F1C2-71FD-4316-9353-CD4E91B47EB3}" presName="hierChild4" presStyleCnt="0"/>
      <dgm:spPr/>
    </dgm:pt>
    <dgm:pt modelId="{A8C40135-34E1-4E1E-8953-331F63F7637D}" type="pres">
      <dgm:prSet presAssocID="{17D5F1C2-71FD-4316-9353-CD4E91B47EB3}" presName="hierChild5" presStyleCnt="0"/>
      <dgm:spPr/>
    </dgm:pt>
    <dgm:pt modelId="{73C3CA26-B63F-48FE-9E55-23ADD6C69F8C}" type="pres">
      <dgm:prSet presAssocID="{D863663C-4252-4BCC-9756-C5A627B9726E}" presName="Name37" presStyleLbl="parChTrans1D2" presStyleIdx="2" presStyleCnt="3"/>
      <dgm:spPr/>
    </dgm:pt>
    <dgm:pt modelId="{1615D152-1F97-4FC1-9773-4EEC13E06085}" type="pres">
      <dgm:prSet presAssocID="{99076188-D892-4F92-9317-E19AF7D2F318}" presName="hierRoot2" presStyleCnt="0">
        <dgm:presLayoutVars>
          <dgm:hierBranch val="init"/>
        </dgm:presLayoutVars>
      </dgm:prSet>
      <dgm:spPr/>
    </dgm:pt>
    <dgm:pt modelId="{0D262A6C-BE17-4917-8E38-64EF76C47CEB}" type="pres">
      <dgm:prSet presAssocID="{99076188-D892-4F92-9317-E19AF7D2F318}" presName="rootComposite" presStyleCnt="0"/>
      <dgm:spPr/>
    </dgm:pt>
    <dgm:pt modelId="{9CC51EEC-2A3E-48D6-8B24-304911AA5AE1}" type="pres">
      <dgm:prSet presAssocID="{99076188-D892-4F92-9317-E19AF7D2F318}" presName="rootText" presStyleLbl="node2" presStyleIdx="2" presStyleCnt="3">
        <dgm:presLayoutVars>
          <dgm:chPref val="3"/>
        </dgm:presLayoutVars>
      </dgm:prSet>
      <dgm:spPr/>
    </dgm:pt>
    <dgm:pt modelId="{47034F37-7530-46B7-8155-A0691FC1F067}" type="pres">
      <dgm:prSet presAssocID="{99076188-D892-4F92-9317-E19AF7D2F318}" presName="rootConnector" presStyleLbl="node2" presStyleIdx="2" presStyleCnt="3"/>
      <dgm:spPr/>
    </dgm:pt>
    <dgm:pt modelId="{6AEAEB9F-6F53-43E4-9875-E6C12D101905}" type="pres">
      <dgm:prSet presAssocID="{99076188-D892-4F92-9317-E19AF7D2F318}" presName="hierChild4" presStyleCnt="0"/>
      <dgm:spPr/>
    </dgm:pt>
    <dgm:pt modelId="{099B09D0-3F91-43FC-9607-A5FAD5024EA6}" type="pres">
      <dgm:prSet presAssocID="{99076188-D892-4F92-9317-E19AF7D2F318}" presName="hierChild5" presStyleCnt="0"/>
      <dgm:spPr/>
    </dgm:pt>
    <dgm:pt modelId="{AC42462D-503B-44F7-BB13-E26912269A9E}" type="pres">
      <dgm:prSet presAssocID="{F2112812-4483-46B1-9E21-02E9FF00E79B}" presName="hierChild3" presStyleCnt="0"/>
      <dgm:spPr/>
    </dgm:pt>
  </dgm:ptLst>
  <dgm:cxnLst>
    <dgm:cxn modelId="{1EFA8B0B-F4C4-4AD1-8533-7CEBD84B57BF}" type="presOf" srcId="{F2112812-4483-46B1-9E21-02E9FF00E79B}" destId="{F1E2C38A-8A72-4C50-BED4-12FD112B78C2}" srcOrd="0" destOrd="0" presId="urn:microsoft.com/office/officeart/2005/8/layout/orgChart1"/>
    <dgm:cxn modelId="{9A775111-1F79-4C4F-B8A6-13F4DFAD3FF9}" type="presOf" srcId="{D863663C-4252-4BCC-9756-C5A627B9726E}" destId="{73C3CA26-B63F-48FE-9E55-23ADD6C69F8C}" srcOrd="0" destOrd="0" presId="urn:microsoft.com/office/officeart/2005/8/layout/orgChart1"/>
    <dgm:cxn modelId="{53D93614-AE89-41B8-87E8-B0B0D954451B}" srcId="{F2112812-4483-46B1-9E21-02E9FF00E79B}" destId="{17D5F1C2-71FD-4316-9353-CD4E91B47EB3}" srcOrd="1" destOrd="0" parTransId="{81F7D41B-BDD3-46B4-9C62-7A3780172811}" sibTransId="{538C611D-56FE-4EDA-A574-B3FEE08ABE89}"/>
    <dgm:cxn modelId="{82B5B416-1A79-43D4-8F83-48827790D82B}" type="presOf" srcId="{F2112812-4483-46B1-9E21-02E9FF00E79B}" destId="{97E93052-F07A-4220-B71D-125324E47825}" srcOrd="1" destOrd="0" presId="urn:microsoft.com/office/officeart/2005/8/layout/orgChart1"/>
    <dgm:cxn modelId="{0FFFE816-42E1-430E-8B4F-789DB7A1C3B9}" type="presOf" srcId="{17D5F1C2-71FD-4316-9353-CD4E91B47EB3}" destId="{07DFE986-3D4A-4416-8E7F-599BD4D958F8}" srcOrd="0" destOrd="0" presId="urn:microsoft.com/office/officeart/2005/8/layout/orgChart1"/>
    <dgm:cxn modelId="{04CBC021-DEC4-4581-A6AC-F22A7DC560A1}" srcId="{A5640D76-B716-449F-8CFA-02928ED14173}" destId="{F2112812-4483-46B1-9E21-02E9FF00E79B}" srcOrd="0" destOrd="0" parTransId="{64008563-D202-4B0C-AFB5-38C21B744A0E}" sibTransId="{33744705-8C78-4EC3-9381-C2A79D3E84A8}"/>
    <dgm:cxn modelId="{9DC7C423-45F1-4212-B5DD-B2D68479EE64}" type="presOf" srcId="{7AF868C6-DCB5-469C-A584-5BD71E29B7CC}" destId="{C7A6AA97-983B-414F-AF97-B27F7FF905C9}" srcOrd="1" destOrd="0" presId="urn:microsoft.com/office/officeart/2005/8/layout/orgChart1"/>
    <dgm:cxn modelId="{61F1B131-6918-4284-8609-4745B53C0916}" type="presOf" srcId="{7AF868C6-DCB5-469C-A584-5BD71E29B7CC}" destId="{3B5F0FAF-B5E6-4808-B27E-E3F2CD9119F8}" srcOrd="0" destOrd="0" presId="urn:microsoft.com/office/officeart/2005/8/layout/orgChart1"/>
    <dgm:cxn modelId="{BA126261-BA58-46B1-829C-C7DFAE5DF487}" type="presOf" srcId="{99076188-D892-4F92-9317-E19AF7D2F318}" destId="{9CC51EEC-2A3E-48D6-8B24-304911AA5AE1}" srcOrd="0" destOrd="0" presId="urn:microsoft.com/office/officeart/2005/8/layout/orgChart1"/>
    <dgm:cxn modelId="{9F268469-71F3-4CBD-A214-6254BB2A2924}" srcId="{F2112812-4483-46B1-9E21-02E9FF00E79B}" destId="{99076188-D892-4F92-9317-E19AF7D2F318}" srcOrd="2" destOrd="0" parTransId="{D863663C-4252-4BCC-9756-C5A627B9726E}" sibTransId="{448567E3-7A58-40C6-A98F-D688C8433256}"/>
    <dgm:cxn modelId="{8EFB6A53-AC14-46DA-BFF2-3683D1A97C6B}" type="presOf" srcId="{17D5F1C2-71FD-4316-9353-CD4E91B47EB3}" destId="{1934821E-4296-406C-A2DD-3642934665AC}" srcOrd="1" destOrd="0" presId="urn:microsoft.com/office/officeart/2005/8/layout/orgChart1"/>
    <dgm:cxn modelId="{B7BB018B-96DB-4444-9CE3-C69F5E00AF70}" type="presOf" srcId="{13D002A1-E209-405E-B0C9-9255FA72FBD4}" destId="{D5FEFC37-18EB-4132-B6CA-AB01C99DF3C4}" srcOrd="0" destOrd="0" presId="urn:microsoft.com/office/officeart/2005/8/layout/orgChart1"/>
    <dgm:cxn modelId="{76EBE6AA-BC53-48F6-A742-1BC83F7A3398}" type="presOf" srcId="{A5640D76-B716-449F-8CFA-02928ED14173}" destId="{91C94ABE-4BB5-4765-8A02-83D68A3CF99E}" srcOrd="0" destOrd="0" presId="urn:microsoft.com/office/officeart/2005/8/layout/orgChart1"/>
    <dgm:cxn modelId="{B7F364AC-EB44-4811-B760-7F0B24AF9761}" srcId="{F2112812-4483-46B1-9E21-02E9FF00E79B}" destId="{7AF868C6-DCB5-469C-A584-5BD71E29B7CC}" srcOrd="0" destOrd="0" parTransId="{13D002A1-E209-405E-B0C9-9255FA72FBD4}" sibTransId="{2F5B31CD-32B6-477C-881D-0F718C946B1C}"/>
    <dgm:cxn modelId="{F56A70B6-C881-4D0E-A624-05F9A8B66649}" type="presOf" srcId="{99076188-D892-4F92-9317-E19AF7D2F318}" destId="{47034F37-7530-46B7-8155-A0691FC1F067}" srcOrd="1" destOrd="0" presId="urn:microsoft.com/office/officeart/2005/8/layout/orgChart1"/>
    <dgm:cxn modelId="{070C47C5-8DE8-4616-B60F-42B236E8098B}" type="presOf" srcId="{81F7D41B-BDD3-46B4-9C62-7A3780172811}" destId="{BD0C263F-F8FD-469B-B11D-27F0141626F9}" srcOrd="0" destOrd="0" presId="urn:microsoft.com/office/officeart/2005/8/layout/orgChart1"/>
    <dgm:cxn modelId="{3A4D199B-1FD5-4B96-AA6B-6D340FB1795C}" type="presParOf" srcId="{91C94ABE-4BB5-4765-8A02-83D68A3CF99E}" destId="{BD345574-4B7A-40A6-A10C-7BA7C63C9B71}" srcOrd="0" destOrd="0" presId="urn:microsoft.com/office/officeart/2005/8/layout/orgChart1"/>
    <dgm:cxn modelId="{DA885FDB-FBC7-43A6-B61D-FF25F9FAFDEB}" type="presParOf" srcId="{BD345574-4B7A-40A6-A10C-7BA7C63C9B71}" destId="{9B9478BA-F9AF-4D66-873B-09A1964ADB8C}" srcOrd="0" destOrd="0" presId="urn:microsoft.com/office/officeart/2005/8/layout/orgChart1"/>
    <dgm:cxn modelId="{0ED6E331-1545-4F14-86B8-4ED98F9F451D}" type="presParOf" srcId="{9B9478BA-F9AF-4D66-873B-09A1964ADB8C}" destId="{F1E2C38A-8A72-4C50-BED4-12FD112B78C2}" srcOrd="0" destOrd="0" presId="urn:microsoft.com/office/officeart/2005/8/layout/orgChart1"/>
    <dgm:cxn modelId="{22146AB2-11CD-4581-B9AF-FDCB34A92679}" type="presParOf" srcId="{9B9478BA-F9AF-4D66-873B-09A1964ADB8C}" destId="{97E93052-F07A-4220-B71D-125324E47825}" srcOrd="1" destOrd="0" presId="urn:microsoft.com/office/officeart/2005/8/layout/orgChart1"/>
    <dgm:cxn modelId="{E2211B43-BC5C-425C-8FAD-3638B526B2D2}" type="presParOf" srcId="{BD345574-4B7A-40A6-A10C-7BA7C63C9B71}" destId="{916C68EF-8E8F-4241-AF1F-84555E4AB076}" srcOrd="1" destOrd="0" presId="urn:microsoft.com/office/officeart/2005/8/layout/orgChart1"/>
    <dgm:cxn modelId="{F2378F17-E570-4E2E-9CFD-8EA95D5BE6D0}" type="presParOf" srcId="{916C68EF-8E8F-4241-AF1F-84555E4AB076}" destId="{D5FEFC37-18EB-4132-B6CA-AB01C99DF3C4}" srcOrd="0" destOrd="0" presId="urn:microsoft.com/office/officeart/2005/8/layout/orgChart1"/>
    <dgm:cxn modelId="{209A1E55-E62E-4E60-8B05-5319C3166222}" type="presParOf" srcId="{916C68EF-8E8F-4241-AF1F-84555E4AB076}" destId="{44305A62-743D-4DB8-A2BF-84F8ADCA3587}" srcOrd="1" destOrd="0" presId="urn:microsoft.com/office/officeart/2005/8/layout/orgChart1"/>
    <dgm:cxn modelId="{CFAA6C06-EC6F-4600-B486-0E90AD095473}" type="presParOf" srcId="{44305A62-743D-4DB8-A2BF-84F8ADCA3587}" destId="{F40AC276-4CE9-447C-9683-EA7C03919355}" srcOrd="0" destOrd="0" presId="urn:microsoft.com/office/officeart/2005/8/layout/orgChart1"/>
    <dgm:cxn modelId="{1E175E9C-3EDA-4E9B-BDA3-AFC1F995AC06}" type="presParOf" srcId="{F40AC276-4CE9-447C-9683-EA7C03919355}" destId="{3B5F0FAF-B5E6-4808-B27E-E3F2CD9119F8}" srcOrd="0" destOrd="0" presId="urn:microsoft.com/office/officeart/2005/8/layout/orgChart1"/>
    <dgm:cxn modelId="{32DF62E8-24DB-45C2-956D-D0D6E2851500}" type="presParOf" srcId="{F40AC276-4CE9-447C-9683-EA7C03919355}" destId="{C7A6AA97-983B-414F-AF97-B27F7FF905C9}" srcOrd="1" destOrd="0" presId="urn:microsoft.com/office/officeart/2005/8/layout/orgChart1"/>
    <dgm:cxn modelId="{71475D05-1D5F-441A-9EAB-96476890E319}" type="presParOf" srcId="{44305A62-743D-4DB8-A2BF-84F8ADCA3587}" destId="{07DF8A0C-5EA4-40A4-81A8-5B0A84A2A123}" srcOrd="1" destOrd="0" presId="urn:microsoft.com/office/officeart/2005/8/layout/orgChart1"/>
    <dgm:cxn modelId="{BC26463D-2950-4168-AB95-8C4E4F12358F}" type="presParOf" srcId="{44305A62-743D-4DB8-A2BF-84F8ADCA3587}" destId="{F6B7A715-B0C8-46A8-B4B7-5EEB3466F8D4}" srcOrd="2" destOrd="0" presId="urn:microsoft.com/office/officeart/2005/8/layout/orgChart1"/>
    <dgm:cxn modelId="{01C7AD05-6AC6-48C6-A695-A3BBB4FE8B28}" type="presParOf" srcId="{916C68EF-8E8F-4241-AF1F-84555E4AB076}" destId="{BD0C263F-F8FD-469B-B11D-27F0141626F9}" srcOrd="2" destOrd="0" presId="urn:microsoft.com/office/officeart/2005/8/layout/orgChart1"/>
    <dgm:cxn modelId="{DD8DE211-1F0A-43DD-9E78-F1B2448B3AAB}" type="presParOf" srcId="{916C68EF-8E8F-4241-AF1F-84555E4AB076}" destId="{4423D9F4-F437-4334-8364-1ED905313296}" srcOrd="3" destOrd="0" presId="urn:microsoft.com/office/officeart/2005/8/layout/orgChart1"/>
    <dgm:cxn modelId="{59478093-6E26-4011-A558-B277AEFD4FCB}" type="presParOf" srcId="{4423D9F4-F437-4334-8364-1ED905313296}" destId="{8DE8DECE-4E27-4830-AADB-57E96E568546}" srcOrd="0" destOrd="0" presId="urn:microsoft.com/office/officeart/2005/8/layout/orgChart1"/>
    <dgm:cxn modelId="{A5243EB3-69B1-482E-AC26-269C3C660C16}" type="presParOf" srcId="{8DE8DECE-4E27-4830-AADB-57E96E568546}" destId="{07DFE986-3D4A-4416-8E7F-599BD4D958F8}" srcOrd="0" destOrd="0" presId="urn:microsoft.com/office/officeart/2005/8/layout/orgChart1"/>
    <dgm:cxn modelId="{407E1521-720B-4242-9034-C7512B7CE708}" type="presParOf" srcId="{8DE8DECE-4E27-4830-AADB-57E96E568546}" destId="{1934821E-4296-406C-A2DD-3642934665AC}" srcOrd="1" destOrd="0" presId="urn:microsoft.com/office/officeart/2005/8/layout/orgChart1"/>
    <dgm:cxn modelId="{C1CBB5E6-BE11-4F48-9AE8-021A747614F7}" type="presParOf" srcId="{4423D9F4-F437-4334-8364-1ED905313296}" destId="{ED1DD1DE-8A41-4761-8CC2-220F3E7AB42F}" srcOrd="1" destOrd="0" presId="urn:microsoft.com/office/officeart/2005/8/layout/orgChart1"/>
    <dgm:cxn modelId="{6D02844B-A44A-49FE-B63F-734022477D2F}" type="presParOf" srcId="{4423D9F4-F437-4334-8364-1ED905313296}" destId="{A8C40135-34E1-4E1E-8953-331F63F7637D}" srcOrd="2" destOrd="0" presId="urn:microsoft.com/office/officeart/2005/8/layout/orgChart1"/>
    <dgm:cxn modelId="{AE042B2D-3012-4ABA-9E0F-523E23FFF4E2}" type="presParOf" srcId="{916C68EF-8E8F-4241-AF1F-84555E4AB076}" destId="{73C3CA26-B63F-48FE-9E55-23ADD6C69F8C}" srcOrd="4" destOrd="0" presId="urn:microsoft.com/office/officeart/2005/8/layout/orgChart1"/>
    <dgm:cxn modelId="{DB901548-D68A-40CB-A2F6-C9F68F2D3612}" type="presParOf" srcId="{916C68EF-8E8F-4241-AF1F-84555E4AB076}" destId="{1615D152-1F97-4FC1-9773-4EEC13E06085}" srcOrd="5" destOrd="0" presId="urn:microsoft.com/office/officeart/2005/8/layout/orgChart1"/>
    <dgm:cxn modelId="{9A3C0513-215A-4B4D-A16D-351E7699260F}" type="presParOf" srcId="{1615D152-1F97-4FC1-9773-4EEC13E06085}" destId="{0D262A6C-BE17-4917-8E38-64EF76C47CEB}" srcOrd="0" destOrd="0" presId="urn:microsoft.com/office/officeart/2005/8/layout/orgChart1"/>
    <dgm:cxn modelId="{5FAC532E-4CC7-42E4-A59E-0D0078809C63}" type="presParOf" srcId="{0D262A6C-BE17-4917-8E38-64EF76C47CEB}" destId="{9CC51EEC-2A3E-48D6-8B24-304911AA5AE1}" srcOrd="0" destOrd="0" presId="urn:microsoft.com/office/officeart/2005/8/layout/orgChart1"/>
    <dgm:cxn modelId="{93CF65DD-F98D-4671-AC64-06EF1DAE454A}" type="presParOf" srcId="{0D262A6C-BE17-4917-8E38-64EF76C47CEB}" destId="{47034F37-7530-46B7-8155-A0691FC1F067}" srcOrd="1" destOrd="0" presId="urn:microsoft.com/office/officeart/2005/8/layout/orgChart1"/>
    <dgm:cxn modelId="{30E1ECDC-108E-4009-87A1-82ED2E719424}" type="presParOf" srcId="{1615D152-1F97-4FC1-9773-4EEC13E06085}" destId="{6AEAEB9F-6F53-43E4-9875-E6C12D101905}" srcOrd="1" destOrd="0" presId="urn:microsoft.com/office/officeart/2005/8/layout/orgChart1"/>
    <dgm:cxn modelId="{F7C1469E-7C7C-46F9-B240-F71F9FD0FF24}" type="presParOf" srcId="{1615D152-1F97-4FC1-9773-4EEC13E06085}" destId="{099B09D0-3F91-43FC-9607-A5FAD5024EA6}" srcOrd="2" destOrd="0" presId="urn:microsoft.com/office/officeart/2005/8/layout/orgChart1"/>
    <dgm:cxn modelId="{A7FB0A48-F7DF-4BE5-A591-209DC985D67F}" type="presParOf" srcId="{BD345574-4B7A-40A6-A10C-7BA7C63C9B71}" destId="{AC42462D-503B-44F7-BB13-E26912269A9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5640D76-B716-449F-8CFA-02928ED141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2112812-4483-46B1-9E21-02E9FF00E79B}">
      <dgm:prSet custT="1"/>
      <dgm:spPr/>
      <dgm:t>
        <a:bodyPr/>
        <a:lstStyle/>
        <a:p>
          <a:pPr rtl="0"/>
          <a:r>
            <a:rPr lang="en-US" sz="2400" b="1" dirty="0"/>
            <a:t>Reproductive options</a:t>
          </a:r>
        </a:p>
      </dgm:t>
    </dgm:pt>
    <dgm:pt modelId="{64008563-D202-4B0C-AFB5-38C21B744A0E}" type="parTrans" cxnId="{04CBC021-DEC4-4581-A6AC-F22A7DC560A1}">
      <dgm:prSet/>
      <dgm:spPr/>
      <dgm:t>
        <a:bodyPr/>
        <a:lstStyle/>
        <a:p>
          <a:endParaRPr lang="en-US"/>
        </a:p>
      </dgm:t>
    </dgm:pt>
    <dgm:pt modelId="{33744705-8C78-4EC3-9381-C2A79D3E84A8}" type="sibTrans" cxnId="{04CBC021-DEC4-4581-A6AC-F22A7DC560A1}">
      <dgm:prSet/>
      <dgm:spPr/>
      <dgm:t>
        <a:bodyPr/>
        <a:lstStyle/>
        <a:p>
          <a:endParaRPr lang="en-US"/>
        </a:p>
      </dgm:t>
    </dgm:pt>
    <dgm:pt modelId="{7AF868C6-DCB5-469C-A584-5BD71E29B7CC}">
      <dgm:prSet custT="1"/>
      <dgm:spPr/>
      <dgm:t>
        <a:bodyPr/>
        <a:lstStyle/>
        <a:p>
          <a:pPr rtl="0"/>
          <a:r>
            <a:rPr lang="en-US" sz="2000" dirty="0"/>
            <a:t>Not to have children </a:t>
          </a:r>
        </a:p>
      </dgm:t>
    </dgm:pt>
    <dgm:pt modelId="{13D002A1-E209-405E-B0C9-9255FA72FBD4}" type="parTrans" cxnId="{B7F364AC-EB44-4811-B760-7F0B24AF9761}">
      <dgm:prSet/>
      <dgm:spPr/>
      <dgm:t>
        <a:bodyPr/>
        <a:lstStyle/>
        <a:p>
          <a:endParaRPr lang="en-US"/>
        </a:p>
      </dgm:t>
    </dgm:pt>
    <dgm:pt modelId="{2F5B31CD-32B6-477C-881D-0F718C946B1C}" type="sibTrans" cxnId="{B7F364AC-EB44-4811-B760-7F0B24AF9761}">
      <dgm:prSet/>
      <dgm:spPr/>
      <dgm:t>
        <a:bodyPr/>
        <a:lstStyle/>
        <a:p>
          <a:endParaRPr lang="en-US"/>
        </a:p>
      </dgm:t>
    </dgm:pt>
    <dgm:pt modelId="{17D5F1C2-71FD-4316-9353-CD4E91B47EB3}">
      <dgm:prSet custT="1"/>
      <dgm:spPr/>
      <dgm:t>
        <a:bodyPr/>
        <a:lstStyle/>
        <a:p>
          <a:pPr rtl="0"/>
          <a:r>
            <a:rPr lang="en-US" sz="2000" dirty="0"/>
            <a:t>Adoption </a:t>
          </a:r>
        </a:p>
      </dgm:t>
    </dgm:pt>
    <dgm:pt modelId="{81F7D41B-BDD3-46B4-9C62-7A3780172811}" type="parTrans" cxnId="{53D93614-AE89-41B8-87E8-B0B0D954451B}">
      <dgm:prSet/>
      <dgm:spPr/>
      <dgm:t>
        <a:bodyPr/>
        <a:lstStyle/>
        <a:p>
          <a:endParaRPr lang="en-US"/>
        </a:p>
      </dgm:t>
    </dgm:pt>
    <dgm:pt modelId="{538C611D-56FE-4EDA-A574-B3FEE08ABE89}" type="sibTrans" cxnId="{53D93614-AE89-41B8-87E8-B0B0D954451B}">
      <dgm:prSet/>
      <dgm:spPr/>
      <dgm:t>
        <a:bodyPr/>
        <a:lstStyle/>
        <a:p>
          <a:endParaRPr lang="en-US"/>
        </a:p>
      </dgm:t>
    </dgm:pt>
    <dgm:pt modelId="{99076188-D892-4F92-9317-E19AF7D2F318}">
      <dgm:prSet custT="1"/>
      <dgm:spPr/>
      <dgm:t>
        <a:bodyPr/>
        <a:lstStyle/>
        <a:p>
          <a:pPr rtl="0"/>
          <a:r>
            <a:rPr lang="en-US" sz="2000" dirty="0"/>
            <a:t>In vitro fertilization with donor sperm </a:t>
          </a:r>
        </a:p>
      </dgm:t>
    </dgm:pt>
    <dgm:pt modelId="{D863663C-4252-4BCC-9756-C5A627B9726E}" type="parTrans" cxnId="{9F268469-71F3-4CBD-A214-6254BB2A2924}">
      <dgm:prSet/>
      <dgm:spPr/>
      <dgm:t>
        <a:bodyPr/>
        <a:lstStyle/>
        <a:p>
          <a:endParaRPr lang="en-US"/>
        </a:p>
      </dgm:t>
    </dgm:pt>
    <dgm:pt modelId="{448567E3-7A58-40C6-A98F-D688C8433256}" type="sibTrans" cxnId="{9F268469-71F3-4CBD-A214-6254BB2A2924}">
      <dgm:prSet/>
      <dgm:spPr/>
      <dgm:t>
        <a:bodyPr/>
        <a:lstStyle/>
        <a:p>
          <a:endParaRPr lang="en-US"/>
        </a:p>
      </dgm:t>
    </dgm:pt>
    <dgm:pt modelId="{91C94ABE-4BB5-4765-8A02-83D68A3CF99E}" type="pres">
      <dgm:prSet presAssocID="{A5640D76-B716-449F-8CFA-02928ED14173}" presName="hierChild1" presStyleCnt="0">
        <dgm:presLayoutVars>
          <dgm:orgChart val="1"/>
          <dgm:chPref val="1"/>
          <dgm:dir/>
          <dgm:animOne val="branch"/>
          <dgm:animLvl val="lvl"/>
          <dgm:resizeHandles/>
        </dgm:presLayoutVars>
      </dgm:prSet>
      <dgm:spPr/>
    </dgm:pt>
    <dgm:pt modelId="{BD345574-4B7A-40A6-A10C-7BA7C63C9B71}" type="pres">
      <dgm:prSet presAssocID="{F2112812-4483-46B1-9E21-02E9FF00E79B}" presName="hierRoot1" presStyleCnt="0">
        <dgm:presLayoutVars>
          <dgm:hierBranch val="init"/>
        </dgm:presLayoutVars>
      </dgm:prSet>
      <dgm:spPr/>
    </dgm:pt>
    <dgm:pt modelId="{9B9478BA-F9AF-4D66-873B-09A1964ADB8C}" type="pres">
      <dgm:prSet presAssocID="{F2112812-4483-46B1-9E21-02E9FF00E79B}" presName="rootComposite1" presStyleCnt="0"/>
      <dgm:spPr/>
    </dgm:pt>
    <dgm:pt modelId="{F1E2C38A-8A72-4C50-BED4-12FD112B78C2}" type="pres">
      <dgm:prSet presAssocID="{F2112812-4483-46B1-9E21-02E9FF00E79B}" presName="rootText1" presStyleLbl="node0" presStyleIdx="0" presStyleCnt="1">
        <dgm:presLayoutVars>
          <dgm:chPref val="3"/>
        </dgm:presLayoutVars>
      </dgm:prSet>
      <dgm:spPr/>
    </dgm:pt>
    <dgm:pt modelId="{97E93052-F07A-4220-B71D-125324E47825}" type="pres">
      <dgm:prSet presAssocID="{F2112812-4483-46B1-9E21-02E9FF00E79B}" presName="rootConnector1" presStyleLbl="node1" presStyleIdx="0" presStyleCnt="0"/>
      <dgm:spPr/>
    </dgm:pt>
    <dgm:pt modelId="{916C68EF-8E8F-4241-AF1F-84555E4AB076}" type="pres">
      <dgm:prSet presAssocID="{F2112812-4483-46B1-9E21-02E9FF00E79B}" presName="hierChild2" presStyleCnt="0"/>
      <dgm:spPr/>
    </dgm:pt>
    <dgm:pt modelId="{D5FEFC37-18EB-4132-B6CA-AB01C99DF3C4}" type="pres">
      <dgm:prSet presAssocID="{13D002A1-E209-405E-B0C9-9255FA72FBD4}" presName="Name37" presStyleLbl="parChTrans1D2" presStyleIdx="0" presStyleCnt="3"/>
      <dgm:spPr/>
    </dgm:pt>
    <dgm:pt modelId="{44305A62-743D-4DB8-A2BF-84F8ADCA3587}" type="pres">
      <dgm:prSet presAssocID="{7AF868C6-DCB5-469C-A584-5BD71E29B7CC}" presName="hierRoot2" presStyleCnt="0">
        <dgm:presLayoutVars>
          <dgm:hierBranch val="init"/>
        </dgm:presLayoutVars>
      </dgm:prSet>
      <dgm:spPr/>
    </dgm:pt>
    <dgm:pt modelId="{F40AC276-4CE9-447C-9683-EA7C03919355}" type="pres">
      <dgm:prSet presAssocID="{7AF868C6-DCB5-469C-A584-5BD71E29B7CC}" presName="rootComposite" presStyleCnt="0"/>
      <dgm:spPr/>
    </dgm:pt>
    <dgm:pt modelId="{3B5F0FAF-B5E6-4808-B27E-E3F2CD9119F8}" type="pres">
      <dgm:prSet presAssocID="{7AF868C6-DCB5-469C-A584-5BD71E29B7CC}" presName="rootText" presStyleLbl="node2" presStyleIdx="0" presStyleCnt="3">
        <dgm:presLayoutVars>
          <dgm:chPref val="3"/>
        </dgm:presLayoutVars>
      </dgm:prSet>
      <dgm:spPr/>
    </dgm:pt>
    <dgm:pt modelId="{C7A6AA97-983B-414F-AF97-B27F7FF905C9}" type="pres">
      <dgm:prSet presAssocID="{7AF868C6-DCB5-469C-A584-5BD71E29B7CC}" presName="rootConnector" presStyleLbl="node2" presStyleIdx="0" presStyleCnt="3"/>
      <dgm:spPr/>
    </dgm:pt>
    <dgm:pt modelId="{07DF8A0C-5EA4-40A4-81A8-5B0A84A2A123}" type="pres">
      <dgm:prSet presAssocID="{7AF868C6-DCB5-469C-A584-5BD71E29B7CC}" presName="hierChild4" presStyleCnt="0"/>
      <dgm:spPr/>
    </dgm:pt>
    <dgm:pt modelId="{F6B7A715-B0C8-46A8-B4B7-5EEB3466F8D4}" type="pres">
      <dgm:prSet presAssocID="{7AF868C6-DCB5-469C-A584-5BD71E29B7CC}" presName="hierChild5" presStyleCnt="0"/>
      <dgm:spPr/>
    </dgm:pt>
    <dgm:pt modelId="{BD0C263F-F8FD-469B-B11D-27F0141626F9}" type="pres">
      <dgm:prSet presAssocID="{81F7D41B-BDD3-46B4-9C62-7A3780172811}" presName="Name37" presStyleLbl="parChTrans1D2" presStyleIdx="1" presStyleCnt="3"/>
      <dgm:spPr/>
    </dgm:pt>
    <dgm:pt modelId="{4423D9F4-F437-4334-8364-1ED905313296}" type="pres">
      <dgm:prSet presAssocID="{17D5F1C2-71FD-4316-9353-CD4E91B47EB3}" presName="hierRoot2" presStyleCnt="0">
        <dgm:presLayoutVars>
          <dgm:hierBranch val="init"/>
        </dgm:presLayoutVars>
      </dgm:prSet>
      <dgm:spPr/>
    </dgm:pt>
    <dgm:pt modelId="{8DE8DECE-4E27-4830-AADB-57E96E568546}" type="pres">
      <dgm:prSet presAssocID="{17D5F1C2-71FD-4316-9353-CD4E91B47EB3}" presName="rootComposite" presStyleCnt="0"/>
      <dgm:spPr/>
    </dgm:pt>
    <dgm:pt modelId="{07DFE986-3D4A-4416-8E7F-599BD4D958F8}" type="pres">
      <dgm:prSet presAssocID="{17D5F1C2-71FD-4316-9353-CD4E91B47EB3}" presName="rootText" presStyleLbl="node2" presStyleIdx="1" presStyleCnt="3">
        <dgm:presLayoutVars>
          <dgm:chPref val="3"/>
        </dgm:presLayoutVars>
      </dgm:prSet>
      <dgm:spPr/>
    </dgm:pt>
    <dgm:pt modelId="{1934821E-4296-406C-A2DD-3642934665AC}" type="pres">
      <dgm:prSet presAssocID="{17D5F1C2-71FD-4316-9353-CD4E91B47EB3}" presName="rootConnector" presStyleLbl="node2" presStyleIdx="1" presStyleCnt="3"/>
      <dgm:spPr/>
    </dgm:pt>
    <dgm:pt modelId="{ED1DD1DE-8A41-4761-8CC2-220F3E7AB42F}" type="pres">
      <dgm:prSet presAssocID="{17D5F1C2-71FD-4316-9353-CD4E91B47EB3}" presName="hierChild4" presStyleCnt="0"/>
      <dgm:spPr/>
    </dgm:pt>
    <dgm:pt modelId="{A8C40135-34E1-4E1E-8953-331F63F7637D}" type="pres">
      <dgm:prSet presAssocID="{17D5F1C2-71FD-4316-9353-CD4E91B47EB3}" presName="hierChild5" presStyleCnt="0"/>
      <dgm:spPr/>
    </dgm:pt>
    <dgm:pt modelId="{73C3CA26-B63F-48FE-9E55-23ADD6C69F8C}" type="pres">
      <dgm:prSet presAssocID="{D863663C-4252-4BCC-9756-C5A627B9726E}" presName="Name37" presStyleLbl="parChTrans1D2" presStyleIdx="2" presStyleCnt="3"/>
      <dgm:spPr/>
    </dgm:pt>
    <dgm:pt modelId="{1615D152-1F97-4FC1-9773-4EEC13E06085}" type="pres">
      <dgm:prSet presAssocID="{99076188-D892-4F92-9317-E19AF7D2F318}" presName="hierRoot2" presStyleCnt="0">
        <dgm:presLayoutVars>
          <dgm:hierBranch val="init"/>
        </dgm:presLayoutVars>
      </dgm:prSet>
      <dgm:spPr/>
    </dgm:pt>
    <dgm:pt modelId="{0D262A6C-BE17-4917-8E38-64EF76C47CEB}" type="pres">
      <dgm:prSet presAssocID="{99076188-D892-4F92-9317-E19AF7D2F318}" presName="rootComposite" presStyleCnt="0"/>
      <dgm:spPr/>
    </dgm:pt>
    <dgm:pt modelId="{9CC51EEC-2A3E-48D6-8B24-304911AA5AE1}" type="pres">
      <dgm:prSet presAssocID="{99076188-D892-4F92-9317-E19AF7D2F318}" presName="rootText" presStyleLbl="node2" presStyleIdx="2" presStyleCnt="3">
        <dgm:presLayoutVars>
          <dgm:chPref val="3"/>
        </dgm:presLayoutVars>
      </dgm:prSet>
      <dgm:spPr/>
    </dgm:pt>
    <dgm:pt modelId="{47034F37-7530-46B7-8155-A0691FC1F067}" type="pres">
      <dgm:prSet presAssocID="{99076188-D892-4F92-9317-E19AF7D2F318}" presName="rootConnector" presStyleLbl="node2" presStyleIdx="2" presStyleCnt="3"/>
      <dgm:spPr/>
    </dgm:pt>
    <dgm:pt modelId="{6AEAEB9F-6F53-43E4-9875-E6C12D101905}" type="pres">
      <dgm:prSet presAssocID="{99076188-D892-4F92-9317-E19AF7D2F318}" presName="hierChild4" presStyleCnt="0"/>
      <dgm:spPr/>
    </dgm:pt>
    <dgm:pt modelId="{099B09D0-3F91-43FC-9607-A5FAD5024EA6}" type="pres">
      <dgm:prSet presAssocID="{99076188-D892-4F92-9317-E19AF7D2F318}" presName="hierChild5" presStyleCnt="0"/>
      <dgm:spPr/>
    </dgm:pt>
    <dgm:pt modelId="{AC42462D-503B-44F7-BB13-E26912269A9E}" type="pres">
      <dgm:prSet presAssocID="{F2112812-4483-46B1-9E21-02E9FF00E79B}" presName="hierChild3" presStyleCnt="0"/>
      <dgm:spPr/>
    </dgm:pt>
  </dgm:ptLst>
  <dgm:cxnLst>
    <dgm:cxn modelId="{1EFA8B0B-F4C4-4AD1-8533-7CEBD84B57BF}" type="presOf" srcId="{F2112812-4483-46B1-9E21-02E9FF00E79B}" destId="{F1E2C38A-8A72-4C50-BED4-12FD112B78C2}" srcOrd="0" destOrd="0" presId="urn:microsoft.com/office/officeart/2005/8/layout/orgChart1"/>
    <dgm:cxn modelId="{9A775111-1F79-4C4F-B8A6-13F4DFAD3FF9}" type="presOf" srcId="{D863663C-4252-4BCC-9756-C5A627B9726E}" destId="{73C3CA26-B63F-48FE-9E55-23ADD6C69F8C}" srcOrd="0" destOrd="0" presId="urn:microsoft.com/office/officeart/2005/8/layout/orgChart1"/>
    <dgm:cxn modelId="{53D93614-AE89-41B8-87E8-B0B0D954451B}" srcId="{F2112812-4483-46B1-9E21-02E9FF00E79B}" destId="{17D5F1C2-71FD-4316-9353-CD4E91B47EB3}" srcOrd="1" destOrd="0" parTransId="{81F7D41B-BDD3-46B4-9C62-7A3780172811}" sibTransId="{538C611D-56FE-4EDA-A574-B3FEE08ABE89}"/>
    <dgm:cxn modelId="{82B5B416-1A79-43D4-8F83-48827790D82B}" type="presOf" srcId="{F2112812-4483-46B1-9E21-02E9FF00E79B}" destId="{97E93052-F07A-4220-B71D-125324E47825}" srcOrd="1" destOrd="0" presId="urn:microsoft.com/office/officeart/2005/8/layout/orgChart1"/>
    <dgm:cxn modelId="{0FFFE816-42E1-430E-8B4F-789DB7A1C3B9}" type="presOf" srcId="{17D5F1C2-71FD-4316-9353-CD4E91B47EB3}" destId="{07DFE986-3D4A-4416-8E7F-599BD4D958F8}" srcOrd="0" destOrd="0" presId="urn:microsoft.com/office/officeart/2005/8/layout/orgChart1"/>
    <dgm:cxn modelId="{04CBC021-DEC4-4581-A6AC-F22A7DC560A1}" srcId="{A5640D76-B716-449F-8CFA-02928ED14173}" destId="{F2112812-4483-46B1-9E21-02E9FF00E79B}" srcOrd="0" destOrd="0" parTransId="{64008563-D202-4B0C-AFB5-38C21B744A0E}" sibTransId="{33744705-8C78-4EC3-9381-C2A79D3E84A8}"/>
    <dgm:cxn modelId="{9DC7C423-45F1-4212-B5DD-B2D68479EE64}" type="presOf" srcId="{7AF868C6-DCB5-469C-A584-5BD71E29B7CC}" destId="{C7A6AA97-983B-414F-AF97-B27F7FF905C9}" srcOrd="1" destOrd="0" presId="urn:microsoft.com/office/officeart/2005/8/layout/orgChart1"/>
    <dgm:cxn modelId="{61F1B131-6918-4284-8609-4745B53C0916}" type="presOf" srcId="{7AF868C6-DCB5-469C-A584-5BD71E29B7CC}" destId="{3B5F0FAF-B5E6-4808-B27E-E3F2CD9119F8}" srcOrd="0" destOrd="0" presId="urn:microsoft.com/office/officeart/2005/8/layout/orgChart1"/>
    <dgm:cxn modelId="{BA126261-BA58-46B1-829C-C7DFAE5DF487}" type="presOf" srcId="{99076188-D892-4F92-9317-E19AF7D2F318}" destId="{9CC51EEC-2A3E-48D6-8B24-304911AA5AE1}" srcOrd="0" destOrd="0" presId="urn:microsoft.com/office/officeart/2005/8/layout/orgChart1"/>
    <dgm:cxn modelId="{9F268469-71F3-4CBD-A214-6254BB2A2924}" srcId="{F2112812-4483-46B1-9E21-02E9FF00E79B}" destId="{99076188-D892-4F92-9317-E19AF7D2F318}" srcOrd="2" destOrd="0" parTransId="{D863663C-4252-4BCC-9756-C5A627B9726E}" sibTransId="{448567E3-7A58-40C6-A98F-D688C8433256}"/>
    <dgm:cxn modelId="{8EFB6A53-AC14-46DA-BFF2-3683D1A97C6B}" type="presOf" srcId="{17D5F1C2-71FD-4316-9353-CD4E91B47EB3}" destId="{1934821E-4296-406C-A2DD-3642934665AC}" srcOrd="1" destOrd="0" presId="urn:microsoft.com/office/officeart/2005/8/layout/orgChart1"/>
    <dgm:cxn modelId="{B7BB018B-96DB-4444-9CE3-C69F5E00AF70}" type="presOf" srcId="{13D002A1-E209-405E-B0C9-9255FA72FBD4}" destId="{D5FEFC37-18EB-4132-B6CA-AB01C99DF3C4}" srcOrd="0" destOrd="0" presId="urn:microsoft.com/office/officeart/2005/8/layout/orgChart1"/>
    <dgm:cxn modelId="{76EBE6AA-BC53-48F6-A742-1BC83F7A3398}" type="presOf" srcId="{A5640D76-B716-449F-8CFA-02928ED14173}" destId="{91C94ABE-4BB5-4765-8A02-83D68A3CF99E}" srcOrd="0" destOrd="0" presId="urn:microsoft.com/office/officeart/2005/8/layout/orgChart1"/>
    <dgm:cxn modelId="{B7F364AC-EB44-4811-B760-7F0B24AF9761}" srcId="{F2112812-4483-46B1-9E21-02E9FF00E79B}" destId="{7AF868C6-DCB5-469C-A584-5BD71E29B7CC}" srcOrd="0" destOrd="0" parTransId="{13D002A1-E209-405E-B0C9-9255FA72FBD4}" sibTransId="{2F5B31CD-32B6-477C-881D-0F718C946B1C}"/>
    <dgm:cxn modelId="{F56A70B6-C881-4D0E-A624-05F9A8B66649}" type="presOf" srcId="{99076188-D892-4F92-9317-E19AF7D2F318}" destId="{47034F37-7530-46B7-8155-A0691FC1F067}" srcOrd="1" destOrd="0" presId="urn:microsoft.com/office/officeart/2005/8/layout/orgChart1"/>
    <dgm:cxn modelId="{070C47C5-8DE8-4616-B60F-42B236E8098B}" type="presOf" srcId="{81F7D41B-BDD3-46B4-9C62-7A3780172811}" destId="{BD0C263F-F8FD-469B-B11D-27F0141626F9}" srcOrd="0" destOrd="0" presId="urn:microsoft.com/office/officeart/2005/8/layout/orgChart1"/>
    <dgm:cxn modelId="{3A4D199B-1FD5-4B96-AA6B-6D340FB1795C}" type="presParOf" srcId="{91C94ABE-4BB5-4765-8A02-83D68A3CF99E}" destId="{BD345574-4B7A-40A6-A10C-7BA7C63C9B71}" srcOrd="0" destOrd="0" presId="urn:microsoft.com/office/officeart/2005/8/layout/orgChart1"/>
    <dgm:cxn modelId="{DA885FDB-FBC7-43A6-B61D-FF25F9FAFDEB}" type="presParOf" srcId="{BD345574-4B7A-40A6-A10C-7BA7C63C9B71}" destId="{9B9478BA-F9AF-4D66-873B-09A1964ADB8C}" srcOrd="0" destOrd="0" presId="urn:microsoft.com/office/officeart/2005/8/layout/orgChart1"/>
    <dgm:cxn modelId="{0ED6E331-1545-4F14-86B8-4ED98F9F451D}" type="presParOf" srcId="{9B9478BA-F9AF-4D66-873B-09A1964ADB8C}" destId="{F1E2C38A-8A72-4C50-BED4-12FD112B78C2}" srcOrd="0" destOrd="0" presId="urn:microsoft.com/office/officeart/2005/8/layout/orgChart1"/>
    <dgm:cxn modelId="{22146AB2-11CD-4581-B9AF-FDCB34A92679}" type="presParOf" srcId="{9B9478BA-F9AF-4D66-873B-09A1964ADB8C}" destId="{97E93052-F07A-4220-B71D-125324E47825}" srcOrd="1" destOrd="0" presId="urn:microsoft.com/office/officeart/2005/8/layout/orgChart1"/>
    <dgm:cxn modelId="{E2211B43-BC5C-425C-8FAD-3638B526B2D2}" type="presParOf" srcId="{BD345574-4B7A-40A6-A10C-7BA7C63C9B71}" destId="{916C68EF-8E8F-4241-AF1F-84555E4AB076}" srcOrd="1" destOrd="0" presId="urn:microsoft.com/office/officeart/2005/8/layout/orgChart1"/>
    <dgm:cxn modelId="{F2378F17-E570-4E2E-9CFD-8EA95D5BE6D0}" type="presParOf" srcId="{916C68EF-8E8F-4241-AF1F-84555E4AB076}" destId="{D5FEFC37-18EB-4132-B6CA-AB01C99DF3C4}" srcOrd="0" destOrd="0" presId="urn:microsoft.com/office/officeart/2005/8/layout/orgChart1"/>
    <dgm:cxn modelId="{209A1E55-E62E-4E60-8B05-5319C3166222}" type="presParOf" srcId="{916C68EF-8E8F-4241-AF1F-84555E4AB076}" destId="{44305A62-743D-4DB8-A2BF-84F8ADCA3587}" srcOrd="1" destOrd="0" presId="urn:microsoft.com/office/officeart/2005/8/layout/orgChart1"/>
    <dgm:cxn modelId="{CFAA6C06-EC6F-4600-B486-0E90AD095473}" type="presParOf" srcId="{44305A62-743D-4DB8-A2BF-84F8ADCA3587}" destId="{F40AC276-4CE9-447C-9683-EA7C03919355}" srcOrd="0" destOrd="0" presId="urn:microsoft.com/office/officeart/2005/8/layout/orgChart1"/>
    <dgm:cxn modelId="{1E175E9C-3EDA-4E9B-BDA3-AFC1F995AC06}" type="presParOf" srcId="{F40AC276-4CE9-447C-9683-EA7C03919355}" destId="{3B5F0FAF-B5E6-4808-B27E-E3F2CD9119F8}" srcOrd="0" destOrd="0" presId="urn:microsoft.com/office/officeart/2005/8/layout/orgChart1"/>
    <dgm:cxn modelId="{32DF62E8-24DB-45C2-956D-D0D6E2851500}" type="presParOf" srcId="{F40AC276-4CE9-447C-9683-EA7C03919355}" destId="{C7A6AA97-983B-414F-AF97-B27F7FF905C9}" srcOrd="1" destOrd="0" presId="urn:microsoft.com/office/officeart/2005/8/layout/orgChart1"/>
    <dgm:cxn modelId="{71475D05-1D5F-441A-9EAB-96476890E319}" type="presParOf" srcId="{44305A62-743D-4DB8-A2BF-84F8ADCA3587}" destId="{07DF8A0C-5EA4-40A4-81A8-5B0A84A2A123}" srcOrd="1" destOrd="0" presId="urn:microsoft.com/office/officeart/2005/8/layout/orgChart1"/>
    <dgm:cxn modelId="{BC26463D-2950-4168-AB95-8C4E4F12358F}" type="presParOf" srcId="{44305A62-743D-4DB8-A2BF-84F8ADCA3587}" destId="{F6B7A715-B0C8-46A8-B4B7-5EEB3466F8D4}" srcOrd="2" destOrd="0" presId="urn:microsoft.com/office/officeart/2005/8/layout/orgChart1"/>
    <dgm:cxn modelId="{01C7AD05-6AC6-48C6-A695-A3BBB4FE8B28}" type="presParOf" srcId="{916C68EF-8E8F-4241-AF1F-84555E4AB076}" destId="{BD0C263F-F8FD-469B-B11D-27F0141626F9}" srcOrd="2" destOrd="0" presId="urn:microsoft.com/office/officeart/2005/8/layout/orgChart1"/>
    <dgm:cxn modelId="{DD8DE211-1F0A-43DD-9E78-F1B2448B3AAB}" type="presParOf" srcId="{916C68EF-8E8F-4241-AF1F-84555E4AB076}" destId="{4423D9F4-F437-4334-8364-1ED905313296}" srcOrd="3" destOrd="0" presId="urn:microsoft.com/office/officeart/2005/8/layout/orgChart1"/>
    <dgm:cxn modelId="{59478093-6E26-4011-A558-B277AEFD4FCB}" type="presParOf" srcId="{4423D9F4-F437-4334-8364-1ED905313296}" destId="{8DE8DECE-4E27-4830-AADB-57E96E568546}" srcOrd="0" destOrd="0" presId="urn:microsoft.com/office/officeart/2005/8/layout/orgChart1"/>
    <dgm:cxn modelId="{A5243EB3-69B1-482E-AC26-269C3C660C16}" type="presParOf" srcId="{8DE8DECE-4E27-4830-AADB-57E96E568546}" destId="{07DFE986-3D4A-4416-8E7F-599BD4D958F8}" srcOrd="0" destOrd="0" presId="urn:microsoft.com/office/officeart/2005/8/layout/orgChart1"/>
    <dgm:cxn modelId="{407E1521-720B-4242-9034-C7512B7CE708}" type="presParOf" srcId="{8DE8DECE-4E27-4830-AADB-57E96E568546}" destId="{1934821E-4296-406C-A2DD-3642934665AC}" srcOrd="1" destOrd="0" presId="urn:microsoft.com/office/officeart/2005/8/layout/orgChart1"/>
    <dgm:cxn modelId="{C1CBB5E6-BE11-4F48-9AE8-021A747614F7}" type="presParOf" srcId="{4423D9F4-F437-4334-8364-1ED905313296}" destId="{ED1DD1DE-8A41-4761-8CC2-220F3E7AB42F}" srcOrd="1" destOrd="0" presId="urn:microsoft.com/office/officeart/2005/8/layout/orgChart1"/>
    <dgm:cxn modelId="{6D02844B-A44A-49FE-B63F-734022477D2F}" type="presParOf" srcId="{4423D9F4-F437-4334-8364-1ED905313296}" destId="{A8C40135-34E1-4E1E-8953-331F63F7637D}" srcOrd="2" destOrd="0" presId="urn:microsoft.com/office/officeart/2005/8/layout/orgChart1"/>
    <dgm:cxn modelId="{AE042B2D-3012-4ABA-9E0F-523E23FFF4E2}" type="presParOf" srcId="{916C68EF-8E8F-4241-AF1F-84555E4AB076}" destId="{73C3CA26-B63F-48FE-9E55-23ADD6C69F8C}" srcOrd="4" destOrd="0" presId="urn:microsoft.com/office/officeart/2005/8/layout/orgChart1"/>
    <dgm:cxn modelId="{DB901548-D68A-40CB-A2F6-C9F68F2D3612}" type="presParOf" srcId="{916C68EF-8E8F-4241-AF1F-84555E4AB076}" destId="{1615D152-1F97-4FC1-9773-4EEC13E06085}" srcOrd="5" destOrd="0" presId="urn:microsoft.com/office/officeart/2005/8/layout/orgChart1"/>
    <dgm:cxn modelId="{9A3C0513-215A-4B4D-A16D-351E7699260F}" type="presParOf" srcId="{1615D152-1F97-4FC1-9773-4EEC13E06085}" destId="{0D262A6C-BE17-4917-8E38-64EF76C47CEB}" srcOrd="0" destOrd="0" presId="urn:microsoft.com/office/officeart/2005/8/layout/orgChart1"/>
    <dgm:cxn modelId="{5FAC532E-4CC7-42E4-A59E-0D0078809C63}" type="presParOf" srcId="{0D262A6C-BE17-4917-8E38-64EF76C47CEB}" destId="{9CC51EEC-2A3E-48D6-8B24-304911AA5AE1}" srcOrd="0" destOrd="0" presId="urn:microsoft.com/office/officeart/2005/8/layout/orgChart1"/>
    <dgm:cxn modelId="{93CF65DD-F98D-4671-AC64-06EF1DAE454A}" type="presParOf" srcId="{0D262A6C-BE17-4917-8E38-64EF76C47CEB}" destId="{47034F37-7530-46B7-8155-A0691FC1F067}" srcOrd="1" destOrd="0" presId="urn:microsoft.com/office/officeart/2005/8/layout/orgChart1"/>
    <dgm:cxn modelId="{30E1ECDC-108E-4009-87A1-82ED2E719424}" type="presParOf" srcId="{1615D152-1F97-4FC1-9773-4EEC13E06085}" destId="{6AEAEB9F-6F53-43E4-9875-E6C12D101905}" srcOrd="1" destOrd="0" presId="urn:microsoft.com/office/officeart/2005/8/layout/orgChart1"/>
    <dgm:cxn modelId="{F7C1469E-7C7C-46F9-B240-F71F9FD0FF24}" type="presParOf" srcId="{1615D152-1F97-4FC1-9773-4EEC13E06085}" destId="{099B09D0-3F91-43FC-9607-A5FAD5024EA6}" srcOrd="2" destOrd="0" presId="urn:microsoft.com/office/officeart/2005/8/layout/orgChart1"/>
    <dgm:cxn modelId="{A7FB0A48-F7DF-4BE5-A591-209DC985D67F}" type="presParOf" srcId="{BD345574-4B7A-40A6-A10C-7BA7C63C9B71}" destId="{AC42462D-503B-44F7-BB13-E26912269A9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70BFDB-DF5B-4CBA-AA0D-48178CDD6F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CCCE2A-5136-4C44-AB54-F2842580B33E}">
      <dgm:prSet custT="1"/>
      <dgm:spPr/>
      <dgm:t>
        <a:bodyPr/>
        <a:lstStyle/>
        <a:p>
          <a:pPr rtl="0"/>
          <a:r>
            <a:rPr lang="en-US" sz="2800" dirty="0"/>
            <a:t>Biological father </a:t>
          </a:r>
        </a:p>
      </dgm:t>
    </dgm:pt>
    <dgm:pt modelId="{46D9B60B-2EA9-4DEC-A404-E6BE97667558}" type="parTrans" cxnId="{6EF1E3B9-FE2A-4A7E-8102-0AC546C27665}">
      <dgm:prSet/>
      <dgm:spPr/>
      <dgm:t>
        <a:bodyPr/>
        <a:lstStyle/>
        <a:p>
          <a:endParaRPr lang="en-US"/>
        </a:p>
      </dgm:t>
    </dgm:pt>
    <dgm:pt modelId="{246AC5D3-242B-440E-930E-EF72144668D7}" type="sibTrans" cxnId="{6EF1E3B9-FE2A-4A7E-8102-0AC546C27665}">
      <dgm:prSet/>
      <dgm:spPr/>
      <dgm:t>
        <a:bodyPr/>
        <a:lstStyle/>
        <a:p>
          <a:endParaRPr lang="en-US"/>
        </a:p>
      </dgm:t>
    </dgm:pt>
    <dgm:pt modelId="{A8D473EC-2711-4C08-BFFA-56A07D7A30FB}">
      <dgm:prSet custT="1"/>
      <dgm:spPr/>
      <dgm:t>
        <a:bodyPr/>
        <a:lstStyle/>
        <a:p>
          <a:pPr rtl="0"/>
          <a:r>
            <a:rPr lang="en-US" sz="2400" dirty="0"/>
            <a:t>Microsurgical </a:t>
          </a:r>
          <a:r>
            <a:rPr lang="en-US" sz="2400" dirty="0" err="1"/>
            <a:t>Epididymal</a:t>
          </a:r>
          <a:r>
            <a:rPr lang="en-US" sz="2400" dirty="0"/>
            <a:t> Sperm Aspiration (MESA) </a:t>
          </a:r>
        </a:p>
      </dgm:t>
    </dgm:pt>
    <dgm:pt modelId="{BEAEDC43-66B8-492F-B649-F7D43361AEA0}" type="parTrans" cxnId="{3C137C88-D9AB-40EA-BA54-C761742688A3}">
      <dgm:prSet/>
      <dgm:spPr/>
      <dgm:t>
        <a:bodyPr/>
        <a:lstStyle/>
        <a:p>
          <a:endParaRPr lang="en-US"/>
        </a:p>
      </dgm:t>
    </dgm:pt>
    <dgm:pt modelId="{56B6116F-6827-4C0E-AD9A-B9970CC53B1F}" type="sibTrans" cxnId="{3C137C88-D9AB-40EA-BA54-C761742688A3}">
      <dgm:prSet/>
      <dgm:spPr/>
      <dgm:t>
        <a:bodyPr/>
        <a:lstStyle/>
        <a:p>
          <a:endParaRPr lang="en-US"/>
        </a:p>
      </dgm:t>
    </dgm:pt>
    <dgm:pt modelId="{F849AD97-6DD9-4D08-8C18-4DFB52FA17D3}">
      <dgm:prSet custT="1"/>
      <dgm:spPr/>
      <dgm:t>
        <a:bodyPr/>
        <a:lstStyle/>
        <a:p>
          <a:pPr rtl="0"/>
          <a:r>
            <a:rPr lang="en-US" sz="2400" dirty="0"/>
            <a:t>Percutaneous </a:t>
          </a:r>
          <a:r>
            <a:rPr lang="en-US" sz="2400" dirty="0" err="1"/>
            <a:t>Epididymal</a:t>
          </a:r>
          <a:r>
            <a:rPr lang="en-US" sz="2400" dirty="0"/>
            <a:t> Sperm Aspiration (PESA) </a:t>
          </a:r>
        </a:p>
      </dgm:t>
    </dgm:pt>
    <dgm:pt modelId="{7BDAF83A-3EFF-42E5-84AB-DCBE3AC91CB0}" type="parTrans" cxnId="{1659D096-69D5-4F60-9338-3B0DD16A99DA}">
      <dgm:prSet/>
      <dgm:spPr/>
      <dgm:t>
        <a:bodyPr/>
        <a:lstStyle/>
        <a:p>
          <a:endParaRPr lang="en-US"/>
        </a:p>
      </dgm:t>
    </dgm:pt>
    <dgm:pt modelId="{867B1FDE-E200-4F37-9D80-D1381787E39C}" type="sibTrans" cxnId="{1659D096-69D5-4F60-9338-3B0DD16A99DA}">
      <dgm:prSet/>
      <dgm:spPr/>
      <dgm:t>
        <a:bodyPr/>
        <a:lstStyle/>
        <a:p>
          <a:endParaRPr lang="en-US"/>
        </a:p>
      </dgm:t>
    </dgm:pt>
    <dgm:pt modelId="{199ED797-019E-4B4B-B270-F4A457AC2E1E}">
      <dgm:prSet custT="1"/>
      <dgm:spPr/>
      <dgm:t>
        <a:bodyPr/>
        <a:lstStyle/>
        <a:p>
          <a:pPr rtl="0"/>
          <a:r>
            <a:rPr lang="en-US" sz="2400" dirty="0"/>
            <a:t>Testicular Sperm Aspiration (TESA)</a:t>
          </a:r>
        </a:p>
      </dgm:t>
    </dgm:pt>
    <dgm:pt modelId="{12703409-33DB-4814-AF0B-2EAA9BAAE002}" type="parTrans" cxnId="{8F9D7FAB-1035-4486-A3E4-696CEB9E5E5F}">
      <dgm:prSet/>
      <dgm:spPr/>
      <dgm:t>
        <a:bodyPr/>
        <a:lstStyle/>
        <a:p>
          <a:endParaRPr lang="en-US"/>
        </a:p>
      </dgm:t>
    </dgm:pt>
    <dgm:pt modelId="{6355C129-7F3E-446F-8F5C-6FC8B5D2020C}" type="sibTrans" cxnId="{8F9D7FAB-1035-4486-A3E4-696CEB9E5E5F}">
      <dgm:prSet/>
      <dgm:spPr/>
      <dgm:t>
        <a:bodyPr/>
        <a:lstStyle/>
        <a:p>
          <a:endParaRPr lang="en-US"/>
        </a:p>
      </dgm:t>
    </dgm:pt>
    <dgm:pt modelId="{DADC2538-E1B2-4A35-8239-4C96E87513E7}" type="pres">
      <dgm:prSet presAssocID="{3270BFDB-DF5B-4CBA-AA0D-48178CDD6F06}" presName="linear" presStyleCnt="0">
        <dgm:presLayoutVars>
          <dgm:animLvl val="lvl"/>
          <dgm:resizeHandles val="exact"/>
        </dgm:presLayoutVars>
      </dgm:prSet>
      <dgm:spPr/>
    </dgm:pt>
    <dgm:pt modelId="{0090AC20-127B-4372-A000-94799FD8E437}" type="pres">
      <dgm:prSet presAssocID="{FDCCCE2A-5136-4C44-AB54-F2842580B33E}" presName="parentText" presStyleLbl="node1" presStyleIdx="0" presStyleCnt="1">
        <dgm:presLayoutVars>
          <dgm:chMax val="0"/>
          <dgm:bulletEnabled val="1"/>
        </dgm:presLayoutVars>
      </dgm:prSet>
      <dgm:spPr/>
    </dgm:pt>
    <dgm:pt modelId="{3CA814F0-1AEF-4972-80BA-BAF9D34580BB}" type="pres">
      <dgm:prSet presAssocID="{FDCCCE2A-5136-4C44-AB54-F2842580B33E}" presName="childText" presStyleLbl="revTx" presStyleIdx="0" presStyleCnt="1">
        <dgm:presLayoutVars>
          <dgm:bulletEnabled val="1"/>
        </dgm:presLayoutVars>
      </dgm:prSet>
      <dgm:spPr/>
    </dgm:pt>
  </dgm:ptLst>
  <dgm:cxnLst>
    <dgm:cxn modelId="{9C718814-AE98-44AF-A8D0-13C62523B51B}" type="presOf" srcId="{F849AD97-6DD9-4D08-8C18-4DFB52FA17D3}" destId="{3CA814F0-1AEF-4972-80BA-BAF9D34580BB}" srcOrd="0" destOrd="1" presId="urn:microsoft.com/office/officeart/2005/8/layout/vList2"/>
    <dgm:cxn modelId="{BF93D734-4B80-45C2-8F06-8B139BF117EF}" type="presOf" srcId="{FDCCCE2A-5136-4C44-AB54-F2842580B33E}" destId="{0090AC20-127B-4372-A000-94799FD8E437}" srcOrd="0" destOrd="0" presId="urn:microsoft.com/office/officeart/2005/8/layout/vList2"/>
    <dgm:cxn modelId="{5C326C66-82DB-4E38-8611-434BB04970E5}" type="presOf" srcId="{199ED797-019E-4B4B-B270-F4A457AC2E1E}" destId="{3CA814F0-1AEF-4972-80BA-BAF9D34580BB}" srcOrd="0" destOrd="2" presId="urn:microsoft.com/office/officeart/2005/8/layout/vList2"/>
    <dgm:cxn modelId="{467E6258-43E6-48D5-BAA6-BFF521524FFB}" type="presOf" srcId="{A8D473EC-2711-4C08-BFFA-56A07D7A30FB}" destId="{3CA814F0-1AEF-4972-80BA-BAF9D34580BB}" srcOrd="0" destOrd="0" presId="urn:microsoft.com/office/officeart/2005/8/layout/vList2"/>
    <dgm:cxn modelId="{3C137C88-D9AB-40EA-BA54-C761742688A3}" srcId="{FDCCCE2A-5136-4C44-AB54-F2842580B33E}" destId="{A8D473EC-2711-4C08-BFFA-56A07D7A30FB}" srcOrd="0" destOrd="0" parTransId="{BEAEDC43-66B8-492F-B649-F7D43361AEA0}" sibTransId="{56B6116F-6827-4C0E-AD9A-B9970CC53B1F}"/>
    <dgm:cxn modelId="{1659D096-69D5-4F60-9338-3B0DD16A99DA}" srcId="{FDCCCE2A-5136-4C44-AB54-F2842580B33E}" destId="{F849AD97-6DD9-4D08-8C18-4DFB52FA17D3}" srcOrd="1" destOrd="0" parTransId="{7BDAF83A-3EFF-42E5-84AB-DCBE3AC91CB0}" sibTransId="{867B1FDE-E200-4F37-9D80-D1381787E39C}"/>
    <dgm:cxn modelId="{8F9D7FAB-1035-4486-A3E4-696CEB9E5E5F}" srcId="{FDCCCE2A-5136-4C44-AB54-F2842580B33E}" destId="{199ED797-019E-4B4B-B270-F4A457AC2E1E}" srcOrd="2" destOrd="0" parTransId="{12703409-33DB-4814-AF0B-2EAA9BAAE002}" sibTransId="{6355C129-7F3E-446F-8F5C-6FC8B5D2020C}"/>
    <dgm:cxn modelId="{6EF1E3B9-FE2A-4A7E-8102-0AC546C27665}" srcId="{3270BFDB-DF5B-4CBA-AA0D-48178CDD6F06}" destId="{FDCCCE2A-5136-4C44-AB54-F2842580B33E}" srcOrd="0" destOrd="0" parTransId="{46D9B60B-2EA9-4DEC-A404-E6BE97667558}" sibTransId="{246AC5D3-242B-440E-930E-EF72144668D7}"/>
    <dgm:cxn modelId="{8B030EDB-1DA2-4140-938C-9F3DD7EB2F3E}" type="presOf" srcId="{3270BFDB-DF5B-4CBA-AA0D-48178CDD6F06}" destId="{DADC2538-E1B2-4A35-8239-4C96E87513E7}" srcOrd="0" destOrd="0" presId="urn:microsoft.com/office/officeart/2005/8/layout/vList2"/>
    <dgm:cxn modelId="{5F11EC67-4FD8-43C4-91A0-D00C7624A3D7}" type="presParOf" srcId="{DADC2538-E1B2-4A35-8239-4C96E87513E7}" destId="{0090AC20-127B-4372-A000-94799FD8E437}" srcOrd="0" destOrd="0" presId="urn:microsoft.com/office/officeart/2005/8/layout/vList2"/>
    <dgm:cxn modelId="{FAE1E568-1B06-4A02-87DF-250D0BC76FC6}" type="presParOf" srcId="{DADC2538-E1B2-4A35-8239-4C96E87513E7}" destId="{3CA814F0-1AEF-4972-80BA-BAF9D34580B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736271-C51E-4D1E-8CD1-6812A63F19D6}"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8092109A-47D6-4267-8EA9-BB896B1441B7}">
      <dgm:prSet/>
      <dgm:spPr/>
      <dgm:t>
        <a:bodyPr/>
        <a:lstStyle/>
        <a:p>
          <a:pPr rtl="0"/>
          <a:r>
            <a:rPr lang="en-US"/>
            <a:t>The goal of transition </a:t>
          </a:r>
        </a:p>
      </dgm:t>
    </dgm:pt>
    <dgm:pt modelId="{41D4DBE1-1EA0-468B-958F-76CEE1851B39}" type="parTrans" cxnId="{DF3DA16E-CDA6-4258-9340-D347588E50CE}">
      <dgm:prSet/>
      <dgm:spPr/>
      <dgm:t>
        <a:bodyPr/>
        <a:lstStyle/>
        <a:p>
          <a:endParaRPr lang="en-US"/>
        </a:p>
      </dgm:t>
    </dgm:pt>
    <dgm:pt modelId="{2420C9C4-234A-45CE-89B3-7B3535B3DC34}" type="sibTrans" cxnId="{DF3DA16E-CDA6-4258-9340-D347588E50CE}">
      <dgm:prSet/>
      <dgm:spPr/>
      <dgm:t>
        <a:bodyPr/>
        <a:lstStyle/>
        <a:p>
          <a:endParaRPr lang="en-US"/>
        </a:p>
      </dgm:t>
    </dgm:pt>
    <dgm:pt modelId="{C273D4A2-5A8C-4848-A056-5430AB69C8E4}">
      <dgm:prSet/>
      <dgm:spPr/>
      <dgm:t>
        <a:bodyPr/>
        <a:lstStyle/>
        <a:p>
          <a:pPr rtl="0"/>
          <a:r>
            <a:rPr lang="en-US"/>
            <a:t>Transfer of care from child-oriented to adult-oriented services with uninterrupted services </a:t>
          </a:r>
        </a:p>
      </dgm:t>
    </dgm:pt>
    <dgm:pt modelId="{37853342-5588-4753-8918-641295D7E50F}" type="parTrans" cxnId="{F76C113E-6E98-4EE8-A10F-41DF6D3C2347}">
      <dgm:prSet/>
      <dgm:spPr/>
      <dgm:t>
        <a:bodyPr/>
        <a:lstStyle/>
        <a:p>
          <a:endParaRPr lang="en-US"/>
        </a:p>
      </dgm:t>
    </dgm:pt>
    <dgm:pt modelId="{E8B06782-5648-44E1-B2EF-ACF759F082BD}" type="sibTrans" cxnId="{F76C113E-6E98-4EE8-A10F-41DF6D3C2347}">
      <dgm:prSet/>
      <dgm:spPr/>
      <dgm:t>
        <a:bodyPr/>
        <a:lstStyle/>
        <a:p>
          <a:endParaRPr lang="en-US"/>
        </a:p>
      </dgm:t>
    </dgm:pt>
    <dgm:pt modelId="{02E5698D-9461-4632-8F70-1E8736E9A5F7}">
      <dgm:prSet/>
      <dgm:spPr/>
      <dgm:t>
        <a:bodyPr/>
        <a:lstStyle/>
        <a:p>
          <a:pPr rtl="0"/>
          <a:r>
            <a:rPr lang="en-US"/>
            <a:t>For the young adult to be engaged in the adult health care system in ways that </a:t>
          </a:r>
        </a:p>
      </dgm:t>
    </dgm:pt>
    <dgm:pt modelId="{A8A010E6-02B5-4662-BCA2-27BCCA060637}" type="parTrans" cxnId="{0CD2E3A8-CDF8-4D41-882E-77983401C934}">
      <dgm:prSet/>
      <dgm:spPr/>
      <dgm:t>
        <a:bodyPr/>
        <a:lstStyle/>
        <a:p>
          <a:endParaRPr lang="en-US"/>
        </a:p>
      </dgm:t>
    </dgm:pt>
    <dgm:pt modelId="{875069CE-2A42-4A07-846C-197230476234}" type="sibTrans" cxnId="{0CD2E3A8-CDF8-4D41-882E-77983401C934}">
      <dgm:prSet/>
      <dgm:spPr/>
      <dgm:t>
        <a:bodyPr/>
        <a:lstStyle/>
        <a:p>
          <a:endParaRPr lang="en-US"/>
        </a:p>
      </dgm:t>
    </dgm:pt>
    <dgm:pt modelId="{01FEB45E-09C0-44A3-BC5E-3932654BC1D8}">
      <dgm:prSet/>
      <dgm:spPr/>
      <dgm:t>
        <a:bodyPr/>
        <a:lstStyle/>
        <a:p>
          <a:pPr rtl="0"/>
          <a:r>
            <a:rPr lang="en-US"/>
            <a:t>Optimize health </a:t>
          </a:r>
        </a:p>
      </dgm:t>
    </dgm:pt>
    <dgm:pt modelId="{670D8C04-D94E-4099-9AF8-F8D7267E4CBA}" type="parTrans" cxnId="{2819D6A5-744E-46D0-9678-DE4858C648EA}">
      <dgm:prSet/>
      <dgm:spPr/>
      <dgm:t>
        <a:bodyPr/>
        <a:lstStyle/>
        <a:p>
          <a:endParaRPr lang="en-US"/>
        </a:p>
      </dgm:t>
    </dgm:pt>
    <dgm:pt modelId="{9A1F9560-C6F2-433F-AC17-7CAE4B1793F5}" type="sibTrans" cxnId="{2819D6A5-744E-46D0-9678-DE4858C648EA}">
      <dgm:prSet/>
      <dgm:spPr/>
      <dgm:t>
        <a:bodyPr/>
        <a:lstStyle/>
        <a:p>
          <a:endParaRPr lang="en-US"/>
        </a:p>
      </dgm:t>
    </dgm:pt>
    <dgm:pt modelId="{20FA5D3D-2443-4A16-960C-C75A4C6CF843}">
      <dgm:prSet/>
      <dgm:spPr/>
      <dgm:t>
        <a:bodyPr/>
        <a:lstStyle/>
        <a:p>
          <a:pPr rtl="0"/>
          <a:r>
            <a:rPr lang="en-US"/>
            <a:t>Maximize potential</a:t>
          </a:r>
        </a:p>
      </dgm:t>
    </dgm:pt>
    <dgm:pt modelId="{41743619-5AE1-4236-BD55-7E8733470B6F}" type="parTrans" cxnId="{87D5D9E1-6E20-4B6A-839C-68B50BED80BB}">
      <dgm:prSet/>
      <dgm:spPr/>
      <dgm:t>
        <a:bodyPr/>
        <a:lstStyle/>
        <a:p>
          <a:endParaRPr lang="en-US"/>
        </a:p>
      </dgm:t>
    </dgm:pt>
    <dgm:pt modelId="{25AE44EE-1616-4B0D-93B4-B7E77993868E}" type="sibTrans" cxnId="{87D5D9E1-6E20-4B6A-839C-68B50BED80BB}">
      <dgm:prSet/>
      <dgm:spPr/>
      <dgm:t>
        <a:bodyPr/>
        <a:lstStyle/>
        <a:p>
          <a:endParaRPr lang="en-US"/>
        </a:p>
      </dgm:t>
    </dgm:pt>
    <dgm:pt modelId="{60D36003-513E-4F48-9987-5856430B1777}">
      <dgm:prSet/>
      <dgm:spPr/>
      <dgm:t>
        <a:bodyPr/>
        <a:lstStyle/>
        <a:p>
          <a:pPr rtl="0"/>
          <a:r>
            <a:rPr lang="en-US"/>
            <a:t>Increase quality of life </a:t>
          </a:r>
        </a:p>
      </dgm:t>
    </dgm:pt>
    <dgm:pt modelId="{DD6049C6-2826-4AED-9044-EFB04A8373E7}" type="parTrans" cxnId="{9AFDB830-5BD8-4237-8D31-822986837A77}">
      <dgm:prSet/>
      <dgm:spPr/>
      <dgm:t>
        <a:bodyPr/>
        <a:lstStyle/>
        <a:p>
          <a:endParaRPr lang="en-US"/>
        </a:p>
      </dgm:t>
    </dgm:pt>
    <dgm:pt modelId="{022C56CC-0ACF-4D23-9FF3-1E3885CB6170}" type="sibTrans" cxnId="{9AFDB830-5BD8-4237-8D31-822986837A77}">
      <dgm:prSet/>
      <dgm:spPr/>
      <dgm:t>
        <a:bodyPr/>
        <a:lstStyle/>
        <a:p>
          <a:endParaRPr lang="en-US"/>
        </a:p>
      </dgm:t>
    </dgm:pt>
    <dgm:pt modelId="{803F3287-DFCE-4ABC-9CD5-B71550F1E604}">
      <dgm:prSet/>
      <dgm:spPr/>
      <dgm:t>
        <a:bodyPr/>
        <a:lstStyle/>
        <a:p>
          <a:pPr rtl="0"/>
          <a:r>
            <a:rPr lang="en-US"/>
            <a:t>Promote autonomy</a:t>
          </a:r>
        </a:p>
      </dgm:t>
    </dgm:pt>
    <dgm:pt modelId="{C6BF1F9C-1371-4F3D-9A7A-E15C4DAC4467}" type="parTrans" cxnId="{B28721EB-0FF2-4366-B51D-B6AF6B2004DF}">
      <dgm:prSet/>
      <dgm:spPr/>
      <dgm:t>
        <a:bodyPr/>
        <a:lstStyle/>
        <a:p>
          <a:endParaRPr lang="en-US"/>
        </a:p>
      </dgm:t>
    </dgm:pt>
    <dgm:pt modelId="{FC008AD9-3F69-4EF2-A029-18DF0FA63802}" type="sibTrans" cxnId="{B28721EB-0FF2-4366-B51D-B6AF6B2004DF}">
      <dgm:prSet/>
      <dgm:spPr/>
      <dgm:t>
        <a:bodyPr/>
        <a:lstStyle/>
        <a:p>
          <a:endParaRPr lang="en-US"/>
        </a:p>
      </dgm:t>
    </dgm:pt>
    <dgm:pt modelId="{AA123ECF-A181-42FC-A1AE-24DDB451824F}">
      <dgm:prSet/>
      <dgm:spPr/>
      <dgm:t>
        <a:bodyPr/>
        <a:lstStyle/>
        <a:p>
          <a:pPr rtl="0"/>
          <a:r>
            <a:rPr lang="en-US"/>
            <a:t>Self-care </a:t>
          </a:r>
        </a:p>
      </dgm:t>
    </dgm:pt>
    <dgm:pt modelId="{E1FF06CA-F228-4B9F-BB73-994BD3478981}" type="parTrans" cxnId="{02D418A8-4E01-47E6-AB86-D80B1652D430}">
      <dgm:prSet/>
      <dgm:spPr/>
      <dgm:t>
        <a:bodyPr/>
        <a:lstStyle/>
        <a:p>
          <a:endParaRPr lang="en-US"/>
        </a:p>
      </dgm:t>
    </dgm:pt>
    <dgm:pt modelId="{A4A08C79-B58A-4943-BA12-F2A5D9ED174A}" type="sibTrans" cxnId="{02D418A8-4E01-47E6-AB86-D80B1652D430}">
      <dgm:prSet/>
      <dgm:spPr/>
      <dgm:t>
        <a:bodyPr/>
        <a:lstStyle/>
        <a:p>
          <a:endParaRPr lang="en-US"/>
        </a:p>
      </dgm:t>
    </dgm:pt>
    <dgm:pt modelId="{E1878D75-315A-463B-860E-EDB2474B738A}">
      <dgm:prSet/>
      <dgm:spPr/>
      <dgm:t>
        <a:bodyPr/>
        <a:lstStyle/>
        <a:p>
          <a:pPr rtl="0"/>
          <a:r>
            <a:rPr lang="en-US"/>
            <a:t>Self-determination</a:t>
          </a:r>
        </a:p>
      </dgm:t>
    </dgm:pt>
    <dgm:pt modelId="{A65E94B3-C8E3-45B4-B490-C7A9B8B11087}" type="parTrans" cxnId="{AA45F29A-9B94-47E9-B0A3-C8A7FD0554A4}">
      <dgm:prSet/>
      <dgm:spPr/>
      <dgm:t>
        <a:bodyPr/>
        <a:lstStyle/>
        <a:p>
          <a:endParaRPr lang="en-US"/>
        </a:p>
      </dgm:t>
    </dgm:pt>
    <dgm:pt modelId="{9D26B606-E71B-40FD-A302-8E30537E5991}" type="sibTrans" cxnId="{AA45F29A-9B94-47E9-B0A3-C8A7FD0554A4}">
      <dgm:prSet/>
      <dgm:spPr/>
      <dgm:t>
        <a:bodyPr/>
        <a:lstStyle/>
        <a:p>
          <a:endParaRPr lang="en-US"/>
        </a:p>
      </dgm:t>
    </dgm:pt>
    <dgm:pt modelId="{7DA2BA20-138A-4261-9E2C-6AD001D453D2}" type="pres">
      <dgm:prSet presAssocID="{49736271-C51E-4D1E-8CD1-6812A63F19D6}" presName="Name0" presStyleCnt="0">
        <dgm:presLayoutVars>
          <dgm:dir/>
          <dgm:animLvl val="lvl"/>
          <dgm:resizeHandles val="exact"/>
        </dgm:presLayoutVars>
      </dgm:prSet>
      <dgm:spPr/>
    </dgm:pt>
    <dgm:pt modelId="{E5F36750-6517-49FF-A47C-2044FA435B46}" type="pres">
      <dgm:prSet presAssocID="{02E5698D-9461-4632-8F70-1E8736E9A5F7}" presName="boxAndChildren" presStyleCnt="0"/>
      <dgm:spPr/>
    </dgm:pt>
    <dgm:pt modelId="{9457F0C6-1FA7-4EAD-8584-E00405E3EAE2}" type="pres">
      <dgm:prSet presAssocID="{02E5698D-9461-4632-8F70-1E8736E9A5F7}" presName="parentTextBox" presStyleLbl="node1" presStyleIdx="0" presStyleCnt="3"/>
      <dgm:spPr/>
    </dgm:pt>
    <dgm:pt modelId="{F9E61144-A7B7-4F0A-99B6-341A07B412D8}" type="pres">
      <dgm:prSet presAssocID="{02E5698D-9461-4632-8F70-1E8736E9A5F7}" presName="entireBox" presStyleLbl="node1" presStyleIdx="0" presStyleCnt="3"/>
      <dgm:spPr/>
    </dgm:pt>
    <dgm:pt modelId="{C3C8FC10-48CF-4DEA-AE6B-1166A17CC025}" type="pres">
      <dgm:prSet presAssocID="{02E5698D-9461-4632-8F70-1E8736E9A5F7}" presName="descendantBox" presStyleCnt="0"/>
      <dgm:spPr/>
    </dgm:pt>
    <dgm:pt modelId="{CCD5BD42-E2DE-4856-B1DF-A0831F10E0E3}" type="pres">
      <dgm:prSet presAssocID="{01FEB45E-09C0-44A3-BC5E-3932654BC1D8}" presName="childTextBox" presStyleLbl="fgAccFollowNode1" presStyleIdx="0" presStyleCnt="6">
        <dgm:presLayoutVars>
          <dgm:bulletEnabled val="1"/>
        </dgm:presLayoutVars>
      </dgm:prSet>
      <dgm:spPr/>
    </dgm:pt>
    <dgm:pt modelId="{ED39D60E-604E-4FFE-87D0-50BF5AB2AC81}" type="pres">
      <dgm:prSet presAssocID="{20FA5D3D-2443-4A16-960C-C75A4C6CF843}" presName="childTextBox" presStyleLbl="fgAccFollowNode1" presStyleIdx="1" presStyleCnt="6">
        <dgm:presLayoutVars>
          <dgm:bulletEnabled val="1"/>
        </dgm:presLayoutVars>
      </dgm:prSet>
      <dgm:spPr/>
    </dgm:pt>
    <dgm:pt modelId="{05D1BB53-C8A3-4690-B58A-84F7D1ABE55B}" type="pres">
      <dgm:prSet presAssocID="{60D36003-513E-4F48-9987-5856430B1777}" presName="childTextBox" presStyleLbl="fgAccFollowNode1" presStyleIdx="2" presStyleCnt="6">
        <dgm:presLayoutVars>
          <dgm:bulletEnabled val="1"/>
        </dgm:presLayoutVars>
      </dgm:prSet>
      <dgm:spPr/>
    </dgm:pt>
    <dgm:pt modelId="{8B6A775B-FEAF-49BD-BAB7-C6056673D221}" type="pres">
      <dgm:prSet presAssocID="{803F3287-DFCE-4ABC-9CD5-B71550F1E604}" presName="childTextBox" presStyleLbl="fgAccFollowNode1" presStyleIdx="3" presStyleCnt="6">
        <dgm:presLayoutVars>
          <dgm:bulletEnabled val="1"/>
        </dgm:presLayoutVars>
      </dgm:prSet>
      <dgm:spPr/>
    </dgm:pt>
    <dgm:pt modelId="{01BBDE72-1433-49F0-A977-E3E594474BD6}" type="pres">
      <dgm:prSet presAssocID="{AA123ECF-A181-42FC-A1AE-24DDB451824F}" presName="childTextBox" presStyleLbl="fgAccFollowNode1" presStyleIdx="4" presStyleCnt="6">
        <dgm:presLayoutVars>
          <dgm:bulletEnabled val="1"/>
        </dgm:presLayoutVars>
      </dgm:prSet>
      <dgm:spPr/>
    </dgm:pt>
    <dgm:pt modelId="{BE96349F-F323-4BC5-8F92-981BAA93E5FF}" type="pres">
      <dgm:prSet presAssocID="{E1878D75-315A-463B-860E-EDB2474B738A}" presName="childTextBox" presStyleLbl="fgAccFollowNode1" presStyleIdx="5" presStyleCnt="6">
        <dgm:presLayoutVars>
          <dgm:bulletEnabled val="1"/>
        </dgm:presLayoutVars>
      </dgm:prSet>
      <dgm:spPr/>
    </dgm:pt>
    <dgm:pt modelId="{DC55D784-92BA-489D-BB46-CA56FBBD3A9A}" type="pres">
      <dgm:prSet presAssocID="{E8B06782-5648-44E1-B2EF-ACF759F082BD}" presName="sp" presStyleCnt="0"/>
      <dgm:spPr/>
    </dgm:pt>
    <dgm:pt modelId="{D8103BCC-480C-4D8E-BFD8-26A4A966B305}" type="pres">
      <dgm:prSet presAssocID="{C273D4A2-5A8C-4848-A056-5430AB69C8E4}" presName="arrowAndChildren" presStyleCnt="0"/>
      <dgm:spPr/>
    </dgm:pt>
    <dgm:pt modelId="{229ACDEF-B9B3-44AA-A40E-2FEE70782CC5}" type="pres">
      <dgm:prSet presAssocID="{C273D4A2-5A8C-4848-A056-5430AB69C8E4}" presName="parentTextArrow" presStyleLbl="node1" presStyleIdx="1" presStyleCnt="3"/>
      <dgm:spPr/>
    </dgm:pt>
    <dgm:pt modelId="{12868B81-74FC-4A64-900C-A4CB9947949F}" type="pres">
      <dgm:prSet presAssocID="{2420C9C4-234A-45CE-89B3-7B3535B3DC34}" presName="sp" presStyleCnt="0"/>
      <dgm:spPr/>
    </dgm:pt>
    <dgm:pt modelId="{0B56C477-57A7-4153-B82F-F8F05310E1D0}" type="pres">
      <dgm:prSet presAssocID="{8092109A-47D6-4267-8EA9-BB896B1441B7}" presName="arrowAndChildren" presStyleCnt="0"/>
      <dgm:spPr/>
    </dgm:pt>
    <dgm:pt modelId="{96E424FC-0D3A-45B5-9363-73F24D48343C}" type="pres">
      <dgm:prSet presAssocID="{8092109A-47D6-4267-8EA9-BB896B1441B7}" presName="parentTextArrow" presStyleLbl="node1" presStyleIdx="2" presStyleCnt="3"/>
      <dgm:spPr/>
    </dgm:pt>
  </dgm:ptLst>
  <dgm:cxnLst>
    <dgm:cxn modelId="{DD462D11-CC36-4B25-9744-F8AB3AC8FF96}" type="presOf" srcId="{8092109A-47D6-4267-8EA9-BB896B1441B7}" destId="{96E424FC-0D3A-45B5-9363-73F24D48343C}" srcOrd="0" destOrd="0" presId="urn:microsoft.com/office/officeart/2005/8/layout/process4"/>
    <dgm:cxn modelId="{8DCE9713-D0B4-489A-96A2-D4F42B99AA1B}" type="presOf" srcId="{AA123ECF-A181-42FC-A1AE-24DDB451824F}" destId="{01BBDE72-1433-49F0-A977-E3E594474BD6}" srcOrd="0" destOrd="0" presId="urn:microsoft.com/office/officeart/2005/8/layout/process4"/>
    <dgm:cxn modelId="{FE20E81E-9B4D-4242-98D7-81CA752BCC92}" type="presOf" srcId="{02E5698D-9461-4632-8F70-1E8736E9A5F7}" destId="{F9E61144-A7B7-4F0A-99B6-341A07B412D8}" srcOrd="1" destOrd="0" presId="urn:microsoft.com/office/officeart/2005/8/layout/process4"/>
    <dgm:cxn modelId="{9AFDB830-5BD8-4237-8D31-822986837A77}" srcId="{02E5698D-9461-4632-8F70-1E8736E9A5F7}" destId="{60D36003-513E-4F48-9987-5856430B1777}" srcOrd="2" destOrd="0" parTransId="{DD6049C6-2826-4AED-9044-EFB04A8373E7}" sibTransId="{022C56CC-0ACF-4D23-9FF3-1E3885CB6170}"/>
    <dgm:cxn modelId="{F76C113E-6E98-4EE8-A10F-41DF6D3C2347}" srcId="{49736271-C51E-4D1E-8CD1-6812A63F19D6}" destId="{C273D4A2-5A8C-4848-A056-5430AB69C8E4}" srcOrd="1" destOrd="0" parTransId="{37853342-5588-4753-8918-641295D7E50F}" sibTransId="{E8B06782-5648-44E1-B2EF-ACF759F082BD}"/>
    <dgm:cxn modelId="{3EE98D42-8467-4A38-9EEA-03A9FF61ABA3}" type="presOf" srcId="{E1878D75-315A-463B-860E-EDB2474B738A}" destId="{BE96349F-F323-4BC5-8F92-981BAA93E5FF}" srcOrd="0" destOrd="0" presId="urn:microsoft.com/office/officeart/2005/8/layout/process4"/>
    <dgm:cxn modelId="{DF3DA16E-CDA6-4258-9340-D347588E50CE}" srcId="{49736271-C51E-4D1E-8CD1-6812A63F19D6}" destId="{8092109A-47D6-4267-8EA9-BB896B1441B7}" srcOrd="0" destOrd="0" parTransId="{41D4DBE1-1EA0-468B-958F-76CEE1851B39}" sibTransId="{2420C9C4-234A-45CE-89B3-7B3535B3DC34}"/>
    <dgm:cxn modelId="{E15EB683-F1AD-44B5-99CA-C08ADD4586D8}" type="presOf" srcId="{803F3287-DFCE-4ABC-9CD5-B71550F1E604}" destId="{8B6A775B-FEAF-49BD-BAB7-C6056673D221}" srcOrd="0" destOrd="0" presId="urn:microsoft.com/office/officeart/2005/8/layout/process4"/>
    <dgm:cxn modelId="{9F75FB91-3103-4C56-B110-B14AE81C49FF}" type="presOf" srcId="{20FA5D3D-2443-4A16-960C-C75A4C6CF843}" destId="{ED39D60E-604E-4FFE-87D0-50BF5AB2AC81}" srcOrd="0" destOrd="0" presId="urn:microsoft.com/office/officeart/2005/8/layout/process4"/>
    <dgm:cxn modelId="{AA45F29A-9B94-47E9-B0A3-C8A7FD0554A4}" srcId="{02E5698D-9461-4632-8F70-1E8736E9A5F7}" destId="{E1878D75-315A-463B-860E-EDB2474B738A}" srcOrd="5" destOrd="0" parTransId="{A65E94B3-C8E3-45B4-B490-C7A9B8B11087}" sibTransId="{9D26B606-E71B-40FD-A302-8E30537E5991}"/>
    <dgm:cxn modelId="{2819D6A5-744E-46D0-9678-DE4858C648EA}" srcId="{02E5698D-9461-4632-8F70-1E8736E9A5F7}" destId="{01FEB45E-09C0-44A3-BC5E-3932654BC1D8}" srcOrd="0" destOrd="0" parTransId="{670D8C04-D94E-4099-9AF8-F8D7267E4CBA}" sibTransId="{9A1F9560-C6F2-433F-AC17-7CAE4B1793F5}"/>
    <dgm:cxn modelId="{ED5C30A6-B8FB-463E-94D2-27141EB94AB3}" type="presOf" srcId="{02E5698D-9461-4632-8F70-1E8736E9A5F7}" destId="{9457F0C6-1FA7-4EAD-8584-E00405E3EAE2}" srcOrd="0" destOrd="0" presId="urn:microsoft.com/office/officeart/2005/8/layout/process4"/>
    <dgm:cxn modelId="{02D418A8-4E01-47E6-AB86-D80B1652D430}" srcId="{02E5698D-9461-4632-8F70-1E8736E9A5F7}" destId="{AA123ECF-A181-42FC-A1AE-24DDB451824F}" srcOrd="4" destOrd="0" parTransId="{E1FF06CA-F228-4B9F-BB73-994BD3478981}" sibTransId="{A4A08C79-B58A-4943-BA12-F2A5D9ED174A}"/>
    <dgm:cxn modelId="{0CD2E3A8-CDF8-4D41-882E-77983401C934}" srcId="{49736271-C51E-4D1E-8CD1-6812A63F19D6}" destId="{02E5698D-9461-4632-8F70-1E8736E9A5F7}" srcOrd="2" destOrd="0" parTransId="{A8A010E6-02B5-4662-BCA2-27BCCA060637}" sibTransId="{875069CE-2A42-4A07-846C-197230476234}"/>
    <dgm:cxn modelId="{82FA04B0-36CD-4381-BFC6-9E14A1251C30}" type="presOf" srcId="{C273D4A2-5A8C-4848-A056-5430AB69C8E4}" destId="{229ACDEF-B9B3-44AA-A40E-2FEE70782CC5}" srcOrd="0" destOrd="0" presId="urn:microsoft.com/office/officeart/2005/8/layout/process4"/>
    <dgm:cxn modelId="{95806DDC-369C-4723-B1B7-697BBCE25DDF}" type="presOf" srcId="{01FEB45E-09C0-44A3-BC5E-3932654BC1D8}" destId="{CCD5BD42-E2DE-4856-B1DF-A0831F10E0E3}" srcOrd="0" destOrd="0" presId="urn:microsoft.com/office/officeart/2005/8/layout/process4"/>
    <dgm:cxn modelId="{87D5D9E1-6E20-4B6A-839C-68B50BED80BB}" srcId="{02E5698D-9461-4632-8F70-1E8736E9A5F7}" destId="{20FA5D3D-2443-4A16-960C-C75A4C6CF843}" srcOrd="1" destOrd="0" parTransId="{41743619-5AE1-4236-BD55-7E8733470B6F}" sibTransId="{25AE44EE-1616-4B0D-93B4-B7E77993868E}"/>
    <dgm:cxn modelId="{B28721EB-0FF2-4366-B51D-B6AF6B2004DF}" srcId="{02E5698D-9461-4632-8F70-1E8736E9A5F7}" destId="{803F3287-DFCE-4ABC-9CD5-B71550F1E604}" srcOrd="3" destOrd="0" parTransId="{C6BF1F9C-1371-4F3D-9A7A-E15C4DAC4467}" sibTransId="{FC008AD9-3F69-4EF2-A029-18DF0FA63802}"/>
    <dgm:cxn modelId="{BDA62FF7-FC05-4C15-BF62-D50CE20D9E25}" type="presOf" srcId="{49736271-C51E-4D1E-8CD1-6812A63F19D6}" destId="{7DA2BA20-138A-4261-9E2C-6AD001D453D2}" srcOrd="0" destOrd="0" presId="urn:microsoft.com/office/officeart/2005/8/layout/process4"/>
    <dgm:cxn modelId="{91AC90FC-DB54-46F5-9BE7-D538659A7F37}" type="presOf" srcId="{60D36003-513E-4F48-9987-5856430B1777}" destId="{05D1BB53-C8A3-4690-B58A-84F7D1ABE55B}" srcOrd="0" destOrd="0" presId="urn:microsoft.com/office/officeart/2005/8/layout/process4"/>
    <dgm:cxn modelId="{5CB3F4D1-C373-47A9-9269-AAB5D8454535}" type="presParOf" srcId="{7DA2BA20-138A-4261-9E2C-6AD001D453D2}" destId="{E5F36750-6517-49FF-A47C-2044FA435B46}" srcOrd="0" destOrd="0" presId="urn:microsoft.com/office/officeart/2005/8/layout/process4"/>
    <dgm:cxn modelId="{C52F0002-707F-4505-8445-1FEEA5B669F1}" type="presParOf" srcId="{E5F36750-6517-49FF-A47C-2044FA435B46}" destId="{9457F0C6-1FA7-4EAD-8584-E00405E3EAE2}" srcOrd="0" destOrd="0" presId="urn:microsoft.com/office/officeart/2005/8/layout/process4"/>
    <dgm:cxn modelId="{2800F5A5-2FED-4686-87E2-E6D7E4AFE4C5}" type="presParOf" srcId="{E5F36750-6517-49FF-A47C-2044FA435B46}" destId="{F9E61144-A7B7-4F0A-99B6-341A07B412D8}" srcOrd="1" destOrd="0" presId="urn:microsoft.com/office/officeart/2005/8/layout/process4"/>
    <dgm:cxn modelId="{14F54801-1B82-4BE6-9A39-5D0DAFB66598}" type="presParOf" srcId="{E5F36750-6517-49FF-A47C-2044FA435B46}" destId="{C3C8FC10-48CF-4DEA-AE6B-1166A17CC025}" srcOrd="2" destOrd="0" presId="urn:microsoft.com/office/officeart/2005/8/layout/process4"/>
    <dgm:cxn modelId="{B7C7062B-01EA-440C-93B1-0A161F684D8F}" type="presParOf" srcId="{C3C8FC10-48CF-4DEA-AE6B-1166A17CC025}" destId="{CCD5BD42-E2DE-4856-B1DF-A0831F10E0E3}" srcOrd="0" destOrd="0" presId="urn:microsoft.com/office/officeart/2005/8/layout/process4"/>
    <dgm:cxn modelId="{54068D91-347B-4219-89B1-E9BB3533F7EB}" type="presParOf" srcId="{C3C8FC10-48CF-4DEA-AE6B-1166A17CC025}" destId="{ED39D60E-604E-4FFE-87D0-50BF5AB2AC81}" srcOrd="1" destOrd="0" presId="urn:microsoft.com/office/officeart/2005/8/layout/process4"/>
    <dgm:cxn modelId="{E82945D3-0431-48D5-89E4-1D26BF2288E1}" type="presParOf" srcId="{C3C8FC10-48CF-4DEA-AE6B-1166A17CC025}" destId="{05D1BB53-C8A3-4690-B58A-84F7D1ABE55B}" srcOrd="2" destOrd="0" presId="urn:microsoft.com/office/officeart/2005/8/layout/process4"/>
    <dgm:cxn modelId="{B0513EA7-4B42-4C0A-ADD9-19B0BAE35AC0}" type="presParOf" srcId="{C3C8FC10-48CF-4DEA-AE6B-1166A17CC025}" destId="{8B6A775B-FEAF-49BD-BAB7-C6056673D221}" srcOrd="3" destOrd="0" presId="urn:microsoft.com/office/officeart/2005/8/layout/process4"/>
    <dgm:cxn modelId="{1559BAC3-ADF6-407A-B37B-50E37F53D4BE}" type="presParOf" srcId="{C3C8FC10-48CF-4DEA-AE6B-1166A17CC025}" destId="{01BBDE72-1433-49F0-A977-E3E594474BD6}" srcOrd="4" destOrd="0" presId="urn:microsoft.com/office/officeart/2005/8/layout/process4"/>
    <dgm:cxn modelId="{C8FB114E-E2A9-4EFA-910D-52ADF6994421}" type="presParOf" srcId="{C3C8FC10-48CF-4DEA-AE6B-1166A17CC025}" destId="{BE96349F-F323-4BC5-8F92-981BAA93E5FF}" srcOrd="5" destOrd="0" presId="urn:microsoft.com/office/officeart/2005/8/layout/process4"/>
    <dgm:cxn modelId="{FC541408-1171-461F-A6BF-EA096CEB5E5E}" type="presParOf" srcId="{7DA2BA20-138A-4261-9E2C-6AD001D453D2}" destId="{DC55D784-92BA-489D-BB46-CA56FBBD3A9A}" srcOrd="1" destOrd="0" presId="urn:microsoft.com/office/officeart/2005/8/layout/process4"/>
    <dgm:cxn modelId="{07446746-C01C-42ED-BB90-EBFEF1FE6B84}" type="presParOf" srcId="{7DA2BA20-138A-4261-9E2C-6AD001D453D2}" destId="{D8103BCC-480C-4D8E-BFD8-26A4A966B305}" srcOrd="2" destOrd="0" presId="urn:microsoft.com/office/officeart/2005/8/layout/process4"/>
    <dgm:cxn modelId="{B2C3B38F-D57B-43E4-844C-1C072B470615}" type="presParOf" srcId="{D8103BCC-480C-4D8E-BFD8-26A4A966B305}" destId="{229ACDEF-B9B3-44AA-A40E-2FEE70782CC5}" srcOrd="0" destOrd="0" presId="urn:microsoft.com/office/officeart/2005/8/layout/process4"/>
    <dgm:cxn modelId="{1ECD3D86-3D48-40BF-9DBA-0EA1BF3B5363}" type="presParOf" srcId="{7DA2BA20-138A-4261-9E2C-6AD001D453D2}" destId="{12868B81-74FC-4A64-900C-A4CB9947949F}" srcOrd="3" destOrd="0" presId="urn:microsoft.com/office/officeart/2005/8/layout/process4"/>
    <dgm:cxn modelId="{A5960D26-68EB-43F8-B2B7-2A931F064663}" type="presParOf" srcId="{7DA2BA20-138A-4261-9E2C-6AD001D453D2}" destId="{0B56C477-57A7-4153-B82F-F8F05310E1D0}" srcOrd="4" destOrd="0" presId="urn:microsoft.com/office/officeart/2005/8/layout/process4"/>
    <dgm:cxn modelId="{DF2A8634-09DD-4BFD-B479-02BD40FC1283}" type="presParOf" srcId="{0B56C477-57A7-4153-B82F-F8F05310E1D0}" destId="{96E424FC-0D3A-45B5-9363-73F24D48343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B909FC-28EE-4BCF-853C-43C144006DC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9161FF06-BF29-437E-8D5A-613742B503CA}">
      <dgm:prSet/>
      <dgm:spPr/>
      <dgm:t>
        <a:bodyPr/>
        <a:lstStyle/>
        <a:p>
          <a:r>
            <a:rPr lang="en-GB"/>
            <a:t>Infancy</a:t>
          </a:r>
        </a:p>
      </dgm:t>
    </dgm:pt>
    <dgm:pt modelId="{0B917E36-0786-4609-9734-47ED6BDD1070}" type="parTrans" cxnId="{35DAE7A0-EFFC-4A96-9791-427564BB0E57}">
      <dgm:prSet/>
      <dgm:spPr/>
      <dgm:t>
        <a:bodyPr/>
        <a:lstStyle/>
        <a:p>
          <a:endParaRPr lang="en-GB"/>
        </a:p>
      </dgm:t>
    </dgm:pt>
    <dgm:pt modelId="{5D9CCB5A-12D5-4862-95A3-055E96281BA4}" type="sibTrans" cxnId="{35DAE7A0-EFFC-4A96-9791-427564BB0E57}">
      <dgm:prSet/>
      <dgm:spPr/>
      <dgm:t>
        <a:bodyPr/>
        <a:lstStyle/>
        <a:p>
          <a:endParaRPr lang="en-GB"/>
        </a:p>
      </dgm:t>
    </dgm:pt>
    <dgm:pt modelId="{F04CE1C4-6A30-45D8-92A4-79463DC79C78}">
      <dgm:prSet/>
      <dgm:spPr/>
      <dgm:t>
        <a:bodyPr/>
        <a:lstStyle/>
        <a:p>
          <a:r>
            <a:rPr lang="en-GB"/>
            <a:t>Childhood</a:t>
          </a:r>
        </a:p>
      </dgm:t>
    </dgm:pt>
    <dgm:pt modelId="{287A3756-D95C-4070-BD52-58B44FBA9EA0}" type="parTrans" cxnId="{8B76FA74-CC10-4D46-A7B7-C5E769E35A5C}">
      <dgm:prSet/>
      <dgm:spPr/>
      <dgm:t>
        <a:bodyPr/>
        <a:lstStyle/>
        <a:p>
          <a:endParaRPr lang="en-GB"/>
        </a:p>
      </dgm:t>
    </dgm:pt>
    <dgm:pt modelId="{DED2E5EB-DEED-4F86-ACB4-067B61E21249}" type="sibTrans" cxnId="{8B76FA74-CC10-4D46-A7B7-C5E769E35A5C}">
      <dgm:prSet/>
      <dgm:spPr/>
      <dgm:t>
        <a:bodyPr/>
        <a:lstStyle/>
        <a:p>
          <a:endParaRPr lang="en-GB"/>
        </a:p>
      </dgm:t>
    </dgm:pt>
    <dgm:pt modelId="{2D307244-75AF-4C92-A04D-307A68D5F7E3}">
      <dgm:prSet/>
      <dgm:spPr/>
      <dgm:t>
        <a:bodyPr/>
        <a:lstStyle/>
        <a:p>
          <a:r>
            <a:rPr lang="en-GB"/>
            <a:t>Adolescence </a:t>
          </a:r>
        </a:p>
      </dgm:t>
    </dgm:pt>
    <dgm:pt modelId="{D84B4857-9D79-46D9-9308-FADDE199ADDA}" type="parTrans" cxnId="{BD786A4A-C54F-48F0-B2BE-07C36E60A8E3}">
      <dgm:prSet/>
      <dgm:spPr/>
      <dgm:t>
        <a:bodyPr/>
        <a:lstStyle/>
        <a:p>
          <a:endParaRPr lang="en-GB"/>
        </a:p>
      </dgm:t>
    </dgm:pt>
    <dgm:pt modelId="{2BD5247D-DD85-4806-BCB9-1D2B008A5F5C}" type="sibTrans" cxnId="{BD786A4A-C54F-48F0-B2BE-07C36E60A8E3}">
      <dgm:prSet/>
      <dgm:spPr/>
      <dgm:t>
        <a:bodyPr/>
        <a:lstStyle/>
        <a:p>
          <a:endParaRPr lang="en-GB"/>
        </a:p>
      </dgm:t>
    </dgm:pt>
    <dgm:pt modelId="{6860C4CA-61BD-4F23-AFD2-EBFE9EFA9A30}">
      <dgm:prSet/>
      <dgm:spPr/>
      <dgm:t>
        <a:bodyPr/>
        <a:lstStyle/>
        <a:p>
          <a:r>
            <a:rPr lang="en-GB"/>
            <a:t>Adulthood</a:t>
          </a:r>
        </a:p>
      </dgm:t>
    </dgm:pt>
    <dgm:pt modelId="{2D421792-CC7C-4402-89D6-42ABE7FB6F29}" type="parTrans" cxnId="{C919E6A8-220F-4D5C-897C-C7A3A9BE515C}">
      <dgm:prSet/>
      <dgm:spPr/>
      <dgm:t>
        <a:bodyPr/>
        <a:lstStyle/>
        <a:p>
          <a:endParaRPr lang="en-GB"/>
        </a:p>
      </dgm:t>
    </dgm:pt>
    <dgm:pt modelId="{5E02781F-B23F-42C0-AE9D-F6364F6D9113}" type="sibTrans" cxnId="{C919E6A8-220F-4D5C-897C-C7A3A9BE515C}">
      <dgm:prSet/>
      <dgm:spPr/>
      <dgm:t>
        <a:bodyPr/>
        <a:lstStyle/>
        <a:p>
          <a:endParaRPr lang="en-GB"/>
        </a:p>
      </dgm:t>
    </dgm:pt>
    <dgm:pt modelId="{DE2F9957-BECB-4F7F-A137-FAEAEB770798}" type="pres">
      <dgm:prSet presAssocID="{DAB909FC-28EE-4BCF-853C-43C144006DC9}" presName="CompostProcess" presStyleCnt="0">
        <dgm:presLayoutVars>
          <dgm:dir/>
          <dgm:resizeHandles val="exact"/>
        </dgm:presLayoutVars>
      </dgm:prSet>
      <dgm:spPr/>
    </dgm:pt>
    <dgm:pt modelId="{445F54D6-A88D-447A-9FF5-EF8D335B828B}" type="pres">
      <dgm:prSet presAssocID="{DAB909FC-28EE-4BCF-853C-43C144006DC9}" presName="arrow" presStyleLbl="bgShp" presStyleIdx="0" presStyleCnt="1" custLinFactNeighborX="-967" custLinFactNeighborY="-20723"/>
      <dgm:spPr/>
    </dgm:pt>
    <dgm:pt modelId="{369FF6FC-E0A2-402D-9BA8-AE64D30882C9}" type="pres">
      <dgm:prSet presAssocID="{DAB909FC-28EE-4BCF-853C-43C144006DC9}" presName="linearProcess" presStyleCnt="0"/>
      <dgm:spPr/>
    </dgm:pt>
    <dgm:pt modelId="{2CEC7771-1878-4F6A-85D0-FB743F92006D}" type="pres">
      <dgm:prSet presAssocID="{9161FF06-BF29-437E-8D5A-613742B503CA}" presName="textNode" presStyleLbl="node1" presStyleIdx="0" presStyleCnt="4">
        <dgm:presLayoutVars>
          <dgm:bulletEnabled val="1"/>
        </dgm:presLayoutVars>
      </dgm:prSet>
      <dgm:spPr/>
    </dgm:pt>
    <dgm:pt modelId="{7255D1F3-51E2-4E9C-83F1-704C7D4002B7}" type="pres">
      <dgm:prSet presAssocID="{5D9CCB5A-12D5-4862-95A3-055E96281BA4}" presName="sibTrans" presStyleCnt="0"/>
      <dgm:spPr/>
    </dgm:pt>
    <dgm:pt modelId="{DBD5B482-2B3D-4244-8077-FA80AFC1E447}" type="pres">
      <dgm:prSet presAssocID="{F04CE1C4-6A30-45D8-92A4-79463DC79C78}" presName="textNode" presStyleLbl="node1" presStyleIdx="1" presStyleCnt="4">
        <dgm:presLayoutVars>
          <dgm:bulletEnabled val="1"/>
        </dgm:presLayoutVars>
      </dgm:prSet>
      <dgm:spPr/>
    </dgm:pt>
    <dgm:pt modelId="{D46632AE-BAF5-4807-84A1-605875495D4F}" type="pres">
      <dgm:prSet presAssocID="{DED2E5EB-DEED-4F86-ACB4-067B61E21249}" presName="sibTrans" presStyleCnt="0"/>
      <dgm:spPr/>
    </dgm:pt>
    <dgm:pt modelId="{1E579887-C786-4BCD-8928-79186F700707}" type="pres">
      <dgm:prSet presAssocID="{2D307244-75AF-4C92-A04D-307A68D5F7E3}" presName="textNode" presStyleLbl="node1" presStyleIdx="2" presStyleCnt="4">
        <dgm:presLayoutVars>
          <dgm:bulletEnabled val="1"/>
        </dgm:presLayoutVars>
      </dgm:prSet>
      <dgm:spPr/>
    </dgm:pt>
    <dgm:pt modelId="{0A08C7B2-C0FF-4F55-B8F0-606CEB09A826}" type="pres">
      <dgm:prSet presAssocID="{2BD5247D-DD85-4806-BCB9-1D2B008A5F5C}" presName="sibTrans" presStyleCnt="0"/>
      <dgm:spPr/>
    </dgm:pt>
    <dgm:pt modelId="{8A3AE1C6-A3C3-4471-BE9D-C5B3591791FB}" type="pres">
      <dgm:prSet presAssocID="{6860C4CA-61BD-4F23-AFD2-EBFE9EFA9A30}" presName="textNode" presStyleLbl="node1" presStyleIdx="3" presStyleCnt="4">
        <dgm:presLayoutVars>
          <dgm:bulletEnabled val="1"/>
        </dgm:presLayoutVars>
      </dgm:prSet>
      <dgm:spPr/>
    </dgm:pt>
  </dgm:ptLst>
  <dgm:cxnLst>
    <dgm:cxn modelId="{E0C8E947-DB42-4B49-8834-9A3E3467B001}" type="presOf" srcId="{DAB909FC-28EE-4BCF-853C-43C144006DC9}" destId="{DE2F9957-BECB-4F7F-A137-FAEAEB770798}" srcOrd="0" destOrd="0" presId="urn:microsoft.com/office/officeart/2005/8/layout/hProcess9"/>
    <dgm:cxn modelId="{BD786A4A-C54F-48F0-B2BE-07C36E60A8E3}" srcId="{DAB909FC-28EE-4BCF-853C-43C144006DC9}" destId="{2D307244-75AF-4C92-A04D-307A68D5F7E3}" srcOrd="2" destOrd="0" parTransId="{D84B4857-9D79-46D9-9308-FADDE199ADDA}" sibTransId="{2BD5247D-DD85-4806-BCB9-1D2B008A5F5C}"/>
    <dgm:cxn modelId="{8B76FA74-CC10-4D46-A7B7-C5E769E35A5C}" srcId="{DAB909FC-28EE-4BCF-853C-43C144006DC9}" destId="{F04CE1C4-6A30-45D8-92A4-79463DC79C78}" srcOrd="1" destOrd="0" parTransId="{287A3756-D95C-4070-BD52-58B44FBA9EA0}" sibTransId="{DED2E5EB-DEED-4F86-ACB4-067B61E21249}"/>
    <dgm:cxn modelId="{5C075181-37C3-4001-B80F-F371D770ABB6}" type="presOf" srcId="{2D307244-75AF-4C92-A04D-307A68D5F7E3}" destId="{1E579887-C786-4BCD-8928-79186F700707}" srcOrd="0" destOrd="0" presId="urn:microsoft.com/office/officeart/2005/8/layout/hProcess9"/>
    <dgm:cxn modelId="{ABF54B87-65D4-45FF-8C50-35E532268ADA}" type="presOf" srcId="{F04CE1C4-6A30-45D8-92A4-79463DC79C78}" destId="{DBD5B482-2B3D-4244-8077-FA80AFC1E447}" srcOrd="0" destOrd="0" presId="urn:microsoft.com/office/officeart/2005/8/layout/hProcess9"/>
    <dgm:cxn modelId="{35DAE7A0-EFFC-4A96-9791-427564BB0E57}" srcId="{DAB909FC-28EE-4BCF-853C-43C144006DC9}" destId="{9161FF06-BF29-437E-8D5A-613742B503CA}" srcOrd="0" destOrd="0" parTransId="{0B917E36-0786-4609-9734-47ED6BDD1070}" sibTransId="{5D9CCB5A-12D5-4862-95A3-055E96281BA4}"/>
    <dgm:cxn modelId="{C3119AA8-16F1-4465-BB32-D25EA7143A57}" type="presOf" srcId="{9161FF06-BF29-437E-8D5A-613742B503CA}" destId="{2CEC7771-1878-4F6A-85D0-FB743F92006D}" srcOrd="0" destOrd="0" presId="urn:microsoft.com/office/officeart/2005/8/layout/hProcess9"/>
    <dgm:cxn modelId="{C919E6A8-220F-4D5C-897C-C7A3A9BE515C}" srcId="{DAB909FC-28EE-4BCF-853C-43C144006DC9}" destId="{6860C4CA-61BD-4F23-AFD2-EBFE9EFA9A30}" srcOrd="3" destOrd="0" parTransId="{2D421792-CC7C-4402-89D6-42ABE7FB6F29}" sibTransId="{5E02781F-B23F-42C0-AE9D-F6364F6D9113}"/>
    <dgm:cxn modelId="{01D12CC6-AC8F-40DF-BAC0-E89E207BD2FA}" type="presOf" srcId="{6860C4CA-61BD-4F23-AFD2-EBFE9EFA9A30}" destId="{8A3AE1C6-A3C3-4471-BE9D-C5B3591791FB}" srcOrd="0" destOrd="0" presId="urn:microsoft.com/office/officeart/2005/8/layout/hProcess9"/>
    <dgm:cxn modelId="{C4E73459-3414-4A59-82F3-E34159937B33}" type="presParOf" srcId="{DE2F9957-BECB-4F7F-A137-FAEAEB770798}" destId="{445F54D6-A88D-447A-9FF5-EF8D335B828B}" srcOrd="0" destOrd="0" presId="urn:microsoft.com/office/officeart/2005/8/layout/hProcess9"/>
    <dgm:cxn modelId="{54CB8BB2-A2D9-43A6-A442-A712E182BF74}" type="presParOf" srcId="{DE2F9957-BECB-4F7F-A137-FAEAEB770798}" destId="{369FF6FC-E0A2-402D-9BA8-AE64D30882C9}" srcOrd="1" destOrd="0" presId="urn:microsoft.com/office/officeart/2005/8/layout/hProcess9"/>
    <dgm:cxn modelId="{D5113B10-513E-448A-9828-7C31F4BEC22C}" type="presParOf" srcId="{369FF6FC-E0A2-402D-9BA8-AE64D30882C9}" destId="{2CEC7771-1878-4F6A-85D0-FB743F92006D}" srcOrd="0" destOrd="0" presId="urn:microsoft.com/office/officeart/2005/8/layout/hProcess9"/>
    <dgm:cxn modelId="{0803F529-6CB2-406B-9291-8CA24BD702CB}" type="presParOf" srcId="{369FF6FC-E0A2-402D-9BA8-AE64D30882C9}" destId="{7255D1F3-51E2-4E9C-83F1-704C7D4002B7}" srcOrd="1" destOrd="0" presId="urn:microsoft.com/office/officeart/2005/8/layout/hProcess9"/>
    <dgm:cxn modelId="{531B2896-6A65-43C4-B2A8-062F89631F40}" type="presParOf" srcId="{369FF6FC-E0A2-402D-9BA8-AE64D30882C9}" destId="{DBD5B482-2B3D-4244-8077-FA80AFC1E447}" srcOrd="2" destOrd="0" presId="urn:microsoft.com/office/officeart/2005/8/layout/hProcess9"/>
    <dgm:cxn modelId="{1F2F1C23-5BE2-4596-94AB-452A1CE90ABB}" type="presParOf" srcId="{369FF6FC-E0A2-402D-9BA8-AE64D30882C9}" destId="{D46632AE-BAF5-4807-84A1-605875495D4F}" srcOrd="3" destOrd="0" presId="urn:microsoft.com/office/officeart/2005/8/layout/hProcess9"/>
    <dgm:cxn modelId="{E0F9239D-5E07-404A-A852-3E2D0083F629}" type="presParOf" srcId="{369FF6FC-E0A2-402D-9BA8-AE64D30882C9}" destId="{1E579887-C786-4BCD-8928-79186F700707}" srcOrd="4" destOrd="0" presId="urn:microsoft.com/office/officeart/2005/8/layout/hProcess9"/>
    <dgm:cxn modelId="{479D5B76-358D-46F3-BE60-1A3054B76D9F}" type="presParOf" srcId="{369FF6FC-E0A2-402D-9BA8-AE64D30882C9}" destId="{0A08C7B2-C0FF-4F55-B8F0-606CEB09A826}" srcOrd="5" destOrd="0" presId="urn:microsoft.com/office/officeart/2005/8/layout/hProcess9"/>
    <dgm:cxn modelId="{3A2487C7-D0CF-40AE-9777-10B2516B5EBD}" type="presParOf" srcId="{369FF6FC-E0A2-402D-9BA8-AE64D30882C9}" destId="{8A3AE1C6-A3C3-4471-BE9D-C5B3591791F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909FC-28EE-4BCF-853C-43C144006DC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9161FF06-BF29-437E-8D5A-613742B503CA}">
      <dgm:prSet/>
      <dgm:spPr/>
      <dgm:t>
        <a:bodyPr/>
        <a:lstStyle/>
        <a:p>
          <a:r>
            <a:rPr lang="en-GB"/>
            <a:t>Infancy</a:t>
          </a:r>
        </a:p>
      </dgm:t>
    </dgm:pt>
    <dgm:pt modelId="{0B917E36-0786-4609-9734-47ED6BDD1070}" type="parTrans" cxnId="{35DAE7A0-EFFC-4A96-9791-427564BB0E57}">
      <dgm:prSet/>
      <dgm:spPr/>
      <dgm:t>
        <a:bodyPr/>
        <a:lstStyle/>
        <a:p>
          <a:endParaRPr lang="en-GB"/>
        </a:p>
      </dgm:t>
    </dgm:pt>
    <dgm:pt modelId="{5D9CCB5A-12D5-4862-95A3-055E96281BA4}" type="sibTrans" cxnId="{35DAE7A0-EFFC-4A96-9791-427564BB0E57}">
      <dgm:prSet/>
      <dgm:spPr/>
      <dgm:t>
        <a:bodyPr/>
        <a:lstStyle/>
        <a:p>
          <a:endParaRPr lang="en-GB"/>
        </a:p>
      </dgm:t>
    </dgm:pt>
    <dgm:pt modelId="{F04CE1C4-6A30-45D8-92A4-79463DC79C78}">
      <dgm:prSet/>
      <dgm:spPr/>
      <dgm:t>
        <a:bodyPr/>
        <a:lstStyle/>
        <a:p>
          <a:r>
            <a:rPr lang="en-GB"/>
            <a:t>Childhood</a:t>
          </a:r>
        </a:p>
      </dgm:t>
    </dgm:pt>
    <dgm:pt modelId="{287A3756-D95C-4070-BD52-58B44FBA9EA0}" type="parTrans" cxnId="{8B76FA74-CC10-4D46-A7B7-C5E769E35A5C}">
      <dgm:prSet/>
      <dgm:spPr/>
      <dgm:t>
        <a:bodyPr/>
        <a:lstStyle/>
        <a:p>
          <a:endParaRPr lang="en-GB"/>
        </a:p>
      </dgm:t>
    </dgm:pt>
    <dgm:pt modelId="{DED2E5EB-DEED-4F86-ACB4-067B61E21249}" type="sibTrans" cxnId="{8B76FA74-CC10-4D46-A7B7-C5E769E35A5C}">
      <dgm:prSet/>
      <dgm:spPr/>
      <dgm:t>
        <a:bodyPr/>
        <a:lstStyle/>
        <a:p>
          <a:endParaRPr lang="en-GB"/>
        </a:p>
      </dgm:t>
    </dgm:pt>
    <dgm:pt modelId="{2D307244-75AF-4C92-A04D-307A68D5F7E3}">
      <dgm:prSet/>
      <dgm:spPr/>
      <dgm:t>
        <a:bodyPr/>
        <a:lstStyle/>
        <a:p>
          <a:r>
            <a:rPr lang="en-GB"/>
            <a:t>Adolescence </a:t>
          </a:r>
        </a:p>
      </dgm:t>
    </dgm:pt>
    <dgm:pt modelId="{D84B4857-9D79-46D9-9308-FADDE199ADDA}" type="parTrans" cxnId="{BD786A4A-C54F-48F0-B2BE-07C36E60A8E3}">
      <dgm:prSet/>
      <dgm:spPr/>
      <dgm:t>
        <a:bodyPr/>
        <a:lstStyle/>
        <a:p>
          <a:endParaRPr lang="en-GB"/>
        </a:p>
      </dgm:t>
    </dgm:pt>
    <dgm:pt modelId="{2BD5247D-DD85-4806-BCB9-1D2B008A5F5C}" type="sibTrans" cxnId="{BD786A4A-C54F-48F0-B2BE-07C36E60A8E3}">
      <dgm:prSet/>
      <dgm:spPr/>
      <dgm:t>
        <a:bodyPr/>
        <a:lstStyle/>
        <a:p>
          <a:endParaRPr lang="en-GB"/>
        </a:p>
      </dgm:t>
    </dgm:pt>
    <dgm:pt modelId="{6860C4CA-61BD-4F23-AFD2-EBFE9EFA9A30}">
      <dgm:prSet/>
      <dgm:spPr/>
      <dgm:t>
        <a:bodyPr/>
        <a:lstStyle/>
        <a:p>
          <a:r>
            <a:rPr lang="en-GB"/>
            <a:t>Adulthood</a:t>
          </a:r>
        </a:p>
      </dgm:t>
    </dgm:pt>
    <dgm:pt modelId="{2D421792-CC7C-4402-89D6-42ABE7FB6F29}" type="parTrans" cxnId="{C919E6A8-220F-4D5C-897C-C7A3A9BE515C}">
      <dgm:prSet/>
      <dgm:spPr/>
      <dgm:t>
        <a:bodyPr/>
        <a:lstStyle/>
        <a:p>
          <a:endParaRPr lang="en-GB"/>
        </a:p>
      </dgm:t>
    </dgm:pt>
    <dgm:pt modelId="{5E02781F-B23F-42C0-AE9D-F6364F6D9113}" type="sibTrans" cxnId="{C919E6A8-220F-4D5C-897C-C7A3A9BE515C}">
      <dgm:prSet/>
      <dgm:spPr/>
      <dgm:t>
        <a:bodyPr/>
        <a:lstStyle/>
        <a:p>
          <a:endParaRPr lang="en-GB"/>
        </a:p>
      </dgm:t>
    </dgm:pt>
    <dgm:pt modelId="{DE2F9957-BECB-4F7F-A137-FAEAEB770798}" type="pres">
      <dgm:prSet presAssocID="{DAB909FC-28EE-4BCF-853C-43C144006DC9}" presName="CompostProcess" presStyleCnt="0">
        <dgm:presLayoutVars>
          <dgm:dir/>
          <dgm:resizeHandles val="exact"/>
        </dgm:presLayoutVars>
      </dgm:prSet>
      <dgm:spPr/>
    </dgm:pt>
    <dgm:pt modelId="{445F54D6-A88D-447A-9FF5-EF8D335B828B}" type="pres">
      <dgm:prSet presAssocID="{DAB909FC-28EE-4BCF-853C-43C144006DC9}" presName="arrow" presStyleLbl="bgShp" presStyleIdx="0" presStyleCnt="1" custLinFactNeighborX="-967" custLinFactNeighborY="-20723"/>
      <dgm:spPr/>
    </dgm:pt>
    <dgm:pt modelId="{369FF6FC-E0A2-402D-9BA8-AE64D30882C9}" type="pres">
      <dgm:prSet presAssocID="{DAB909FC-28EE-4BCF-853C-43C144006DC9}" presName="linearProcess" presStyleCnt="0"/>
      <dgm:spPr/>
    </dgm:pt>
    <dgm:pt modelId="{2CEC7771-1878-4F6A-85D0-FB743F92006D}" type="pres">
      <dgm:prSet presAssocID="{9161FF06-BF29-437E-8D5A-613742B503CA}" presName="textNode" presStyleLbl="node1" presStyleIdx="0" presStyleCnt="4">
        <dgm:presLayoutVars>
          <dgm:bulletEnabled val="1"/>
        </dgm:presLayoutVars>
      </dgm:prSet>
      <dgm:spPr/>
    </dgm:pt>
    <dgm:pt modelId="{7255D1F3-51E2-4E9C-83F1-704C7D4002B7}" type="pres">
      <dgm:prSet presAssocID="{5D9CCB5A-12D5-4862-95A3-055E96281BA4}" presName="sibTrans" presStyleCnt="0"/>
      <dgm:spPr/>
    </dgm:pt>
    <dgm:pt modelId="{DBD5B482-2B3D-4244-8077-FA80AFC1E447}" type="pres">
      <dgm:prSet presAssocID="{F04CE1C4-6A30-45D8-92A4-79463DC79C78}" presName="textNode" presStyleLbl="node1" presStyleIdx="1" presStyleCnt="4">
        <dgm:presLayoutVars>
          <dgm:bulletEnabled val="1"/>
        </dgm:presLayoutVars>
      </dgm:prSet>
      <dgm:spPr/>
    </dgm:pt>
    <dgm:pt modelId="{D46632AE-BAF5-4807-84A1-605875495D4F}" type="pres">
      <dgm:prSet presAssocID="{DED2E5EB-DEED-4F86-ACB4-067B61E21249}" presName="sibTrans" presStyleCnt="0"/>
      <dgm:spPr/>
    </dgm:pt>
    <dgm:pt modelId="{1E579887-C786-4BCD-8928-79186F700707}" type="pres">
      <dgm:prSet presAssocID="{2D307244-75AF-4C92-A04D-307A68D5F7E3}" presName="textNode" presStyleLbl="node1" presStyleIdx="2" presStyleCnt="4">
        <dgm:presLayoutVars>
          <dgm:bulletEnabled val="1"/>
        </dgm:presLayoutVars>
      </dgm:prSet>
      <dgm:spPr/>
    </dgm:pt>
    <dgm:pt modelId="{0A08C7B2-C0FF-4F55-B8F0-606CEB09A826}" type="pres">
      <dgm:prSet presAssocID="{2BD5247D-DD85-4806-BCB9-1D2B008A5F5C}" presName="sibTrans" presStyleCnt="0"/>
      <dgm:spPr/>
    </dgm:pt>
    <dgm:pt modelId="{8A3AE1C6-A3C3-4471-BE9D-C5B3591791FB}" type="pres">
      <dgm:prSet presAssocID="{6860C4CA-61BD-4F23-AFD2-EBFE9EFA9A30}" presName="textNode" presStyleLbl="node1" presStyleIdx="3" presStyleCnt="4">
        <dgm:presLayoutVars>
          <dgm:bulletEnabled val="1"/>
        </dgm:presLayoutVars>
      </dgm:prSet>
      <dgm:spPr/>
    </dgm:pt>
  </dgm:ptLst>
  <dgm:cxnLst>
    <dgm:cxn modelId="{E0C8E947-DB42-4B49-8834-9A3E3467B001}" type="presOf" srcId="{DAB909FC-28EE-4BCF-853C-43C144006DC9}" destId="{DE2F9957-BECB-4F7F-A137-FAEAEB770798}" srcOrd="0" destOrd="0" presId="urn:microsoft.com/office/officeart/2005/8/layout/hProcess9"/>
    <dgm:cxn modelId="{BD786A4A-C54F-48F0-B2BE-07C36E60A8E3}" srcId="{DAB909FC-28EE-4BCF-853C-43C144006DC9}" destId="{2D307244-75AF-4C92-A04D-307A68D5F7E3}" srcOrd="2" destOrd="0" parTransId="{D84B4857-9D79-46D9-9308-FADDE199ADDA}" sibTransId="{2BD5247D-DD85-4806-BCB9-1D2B008A5F5C}"/>
    <dgm:cxn modelId="{8B76FA74-CC10-4D46-A7B7-C5E769E35A5C}" srcId="{DAB909FC-28EE-4BCF-853C-43C144006DC9}" destId="{F04CE1C4-6A30-45D8-92A4-79463DC79C78}" srcOrd="1" destOrd="0" parTransId="{287A3756-D95C-4070-BD52-58B44FBA9EA0}" sibTransId="{DED2E5EB-DEED-4F86-ACB4-067B61E21249}"/>
    <dgm:cxn modelId="{5C075181-37C3-4001-B80F-F371D770ABB6}" type="presOf" srcId="{2D307244-75AF-4C92-A04D-307A68D5F7E3}" destId="{1E579887-C786-4BCD-8928-79186F700707}" srcOrd="0" destOrd="0" presId="urn:microsoft.com/office/officeart/2005/8/layout/hProcess9"/>
    <dgm:cxn modelId="{ABF54B87-65D4-45FF-8C50-35E532268ADA}" type="presOf" srcId="{F04CE1C4-6A30-45D8-92A4-79463DC79C78}" destId="{DBD5B482-2B3D-4244-8077-FA80AFC1E447}" srcOrd="0" destOrd="0" presId="urn:microsoft.com/office/officeart/2005/8/layout/hProcess9"/>
    <dgm:cxn modelId="{35DAE7A0-EFFC-4A96-9791-427564BB0E57}" srcId="{DAB909FC-28EE-4BCF-853C-43C144006DC9}" destId="{9161FF06-BF29-437E-8D5A-613742B503CA}" srcOrd="0" destOrd="0" parTransId="{0B917E36-0786-4609-9734-47ED6BDD1070}" sibTransId="{5D9CCB5A-12D5-4862-95A3-055E96281BA4}"/>
    <dgm:cxn modelId="{C3119AA8-16F1-4465-BB32-D25EA7143A57}" type="presOf" srcId="{9161FF06-BF29-437E-8D5A-613742B503CA}" destId="{2CEC7771-1878-4F6A-85D0-FB743F92006D}" srcOrd="0" destOrd="0" presId="urn:microsoft.com/office/officeart/2005/8/layout/hProcess9"/>
    <dgm:cxn modelId="{C919E6A8-220F-4D5C-897C-C7A3A9BE515C}" srcId="{DAB909FC-28EE-4BCF-853C-43C144006DC9}" destId="{6860C4CA-61BD-4F23-AFD2-EBFE9EFA9A30}" srcOrd="3" destOrd="0" parTransId="{2D421792-CC7C-4402-89D6-42ABE7FB6F29}" sibTransId="{5E02781F-B23F-42C0-AE9D-F6364F6D9113}"/>
    <dgm:cxn modelId="{01D12CC6-AC8F-40DF-BAC0-E89E207BD2FA}" type="presOf" srcId="{6860C4CA-61BD-4F23-AFD2-EBFE9EFA9A30}" destId="{8A3AE1C6-A3C3-4471-BE9D-C5B3591791FB}" srcOrd="0" destOrd="0" presId="urn:microsoft.com/office/officeart/2005/8/layout/hProcess9"/>
    <dgm:cxn modelId="{C4E73459-3414-4A59-82F3-E34159937B33}" type="presParOf" srcId="{DE2F9957-BECB-4F7F-A137-FAEAEB770798}" destId="{445F54D6-A88D-447A-9FF5-EF8D335B828B}" srcOrd="0" destOrd="0" presId="urn:microsoft.com/office/officeart/2005/8/layout/hProcess9"/>
    <dgm:cxn modelId="{54CB8BB2-A2D9-43A6-A442-A712E182BF74}" type="presParOf" srcId="{DE2F9957-BECB-4F7F-A137-FAEAEB770798}" destId="{369FF6FC-E0A2-402D-9BA8-AE64D30882C9}" srcOrd="1" destOrd="0" presId="urn:microsoft.com/office/officeart/2005/8/layout/hProcess9"/>
    <dgm:cxn modelId="{D5113B10-513E-448A-9828-7C31F4BEC22C}" type="presParOf" srcId="{369FF6FC-E0A2-402D-9BA8-AE64D30882C9}" destId="{2CEC7771-1878-4F6A-85D0-FB743F92006D}" srcOrd="0" destOrd="0" presId="urn:microsoft.com/office/officeart/2005/8/layout/hProcess9"/>
    <dgm:cxn modelId="{0803F529-6CB2-406B-9291-8CA24BD702CB}" type="presParOf" srcId="{369FF6FC-E0A2-402D-9BA8-AE64D30882C9}" destId="{7255D1F3-51E2-4E9C-83F1-704C7D4002B7}" srcOrd="1" destOrd="0" presId="urn:microsoft.com/office/officeart/2005/8/layout/hProcess9"/>
    <dgm:cxn modelId="{531B2896-6A65-43C4-B2A8-062F89631F40}" type="presParOf" srcId="{369FF6FC-E0A2-402D-9BA8-AE64D30882C9}" destId="{DBD5B482-2B3D-4244-8077-FA80AFC1E447}" srcOrd="2" destOrd="0" presId="urn:microsoft.com/office/officeart/2005/8/layout/hProcess9"/>
    <dgm:cxn modelId="{1F2F1C23-5BE2-4596-94AB-452A1CE90ABB}" type="presParOf" srcId="{369FF6FC-E0A2-402D-9BA8-AE64D30882C9}" destId="{D46632AE-BAF5-4807-84A1-605875495D4F}" srcOrd="3" destOrd="0" presId="urn:microsoft.com/office/officeart/2005/8/layout/hProcess9"/>
    <dgm:cxn modelId="{E0F9239D-5E07-404A-A852-3E2D0083F629}" type="presParOf" srcId="{369FF6FC-E0A2-402D-9BA8-AE64D30882C9}" destId="{1E579887-C786-4BCD-8928-79186F700707}" srcOrd="4" destOrd="0" presId="urn:microsoft.com/office/officeart/2005/8/layout/hProcess9"/>
    <dgm:cxn modelId="{479D5B76-358D-46F3-BE60-1A3054B76D9F}" type="presParOf" srcId="{369FF6FC-E0A2-402D-9BA8-AE64D30882C9}" destId="{0A08C7B2-C0FF-4F55-B8F0-606CEB09A826}" srcOrd="5" destOrd="0" presId="urn:microsoft.com/office/officeart/2005/8/layout/hProcess9"/>
    <dgm:cxn modelId="{3A2487C7-D0CF-40AE-9777-10B2516B5EBD}" type="presParOf" srcId="{369FF6FC-E0A2-402D-9BA8-AE64D30882C9}" destId="{8A3AE1C6-A3C3-4471-BE9D-C5B3591791F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4D8573-C498-4FC1-A849-3A5C2AB939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71500910-F09A-4430-8049-31EFBDD8431D}">
      <dgm:prSet/>
      <dgm:spPr/>
      <dgm:t>
        <a:bodyPr/>
        <a:lstStyle/>
        <a:p>
          <a:r>
            <a:rPr lang="en-US" b="1"/>
            <a:t>Nutritional Assessment</a:t>
          </a:r>
          <a:endParaRPr lang="en-GB"/>
        </a:p>
      </dgm:t>
    </dgm:pt>
    <dgm:pt modelId="{C7AA1F0B-C169-4D23-954E-1EA2C0A3CA44}" type="parTrans" cxnId="{57B0F4E1-D9B2-471F-BC25-620E569FDB38}">
      <dgm:prSet/>
      <dgm:spPr/>
      <dgm:t>
        <a:bodyPr/>
        <a:lstStyle/>
        <a:p>
          <a:endParaRPr lang="en-GB"/>
        </a:p>
      </dgm:t>
    </dgm:pt>
    <dgm:pt modelId="{87771FE9-0484-40C3-8A7F-6019F9112B88}" type="sibTrans" cxnId="{57B0F4E1-D9B2-471F-BC25-620E569FDB38}">
      <dgm:prSet/>
      <dgm:spPr/>
      <dgm:t>
        <a:bodyPr/>
        <a:lstStyle/>
        <a:p>
          <a:endParaRPr lang="en-GB"/>
        </a:p>
      </dgm:t>
    </dgm:pt>
    <dgm:pt modelId="{E958DE07-E438-4393-9B33-2676F35D99A1}">
      <dgm:prSet/>
      <dgm:spPr/>
      <dgm:t>
        <a:bodyPr/>
        <a:lstStyle/>
        <a:p>
          <a:r>
            <a:rPr lang="en-US" b="1" dirty="0"/>
            <a:t>Pulmonary Function Assessment</a:t>
          </a:r>
          <a:endParaRPr lang="en-GB" dirty="0"/>
        </a:p>
      </dgm:t>
    </dgm:pt>
    <dgm:pt modelId="{8CEB4F27-0242-4CD1-BA76-CCE7FA12185C}" type="parTrans" cxnId="{971F2397-D168-403C-919C-1E181E0F5297}">
      <dgm:prSet/>
      <dgm:spPr/>
      <dgm:t>
        <a:bodyPr/>
        <a:lstStyle/>
        <a:p>
          <a:endParaRPr lang="en-GB"/>
        </a:p>
      </dgm:t>
    </dgm:pt>
    <dgm:pt modelId="{14AA2E6E-3ECE-4368-8DAB-7A8BCE13D365}" type="sibTrans" cxnId="{971F2397-D168-403C-919C-1E181E0F5297}">
      <dgm:prSet/>
      <dgm:spPr/>
      <dgm:t>
        <a:bodyPr/>
        <a:lstStyle/>
        <a:p>
          <a:endParaRPr lang="en-GB"/>
        </a:p>
      </dgm:t>
    </dgm:pt>
    <dgm:pt modelId="{665EA471-8645-4779-B7CE-72EFCA30140A}">
      <dgm:prSet/>
      <dgm:spPr/>
      <dgm:t>
        <a:bodyPr/>
        <a:lstStyle/>
        <a:p>
          <a:r>
            <a:rPr lang="en-US" b="1"/>
            <a:t>Monitoring for Complications</a:t>
          </a:r>
          <a:endParaRPr lang="en-GB"/>
        </a:p>
      </dgm:t>
    </dgm:pt>
    <dgm:pt modelId="{6DC8C880-990D-44D3-A5E9-D4136FEA68C2}" type="parTrans" cxnId="{174FA5DA-3DFE-4475-B009-09E9FDD762FF}">
      <dgm:prSet/>
      <dgm:spPr/>
      <dgm:t>
        <a:bodyPr/>
        <a:lstStyle/>
        <a:p>
          <a:endParaRPr lang="en-GB"/>
        </a:p>
      </dgm:t>
    </dgm:pt>
    <dgm:pt modelId="{5DC93DA6-6093-407F-9FE3-A826A9CEE8D1}" type="sibTrans" cxnId="{174FA5DA-3DFE-4475-B009-09E9FDD762FF}">
      <dgm:prSet/>
      <dgm:spPr/>
      <dgm:t>
        <a:bodyPr/>
        <a:lstStyle/>
        <a:p>
          <a:endParaRPr lang="en-GB"/>
        </a:p>
      </dgm:t>
    </dgm:pt>
    <dgm:pt modelId="{98FEC93A-3051-42C5-93EE-40CA4BB23895}">
      <dgm:prSet/>
      <dgm:spPr/>
      <dgm:t>
        <a:bodyPr/>
        <a:lstStyle/>
        <a:p>
          <a:r>
            <a:rPr lang="en-US" b="1"/>
            <a:t>Prevention of Disease Progression</a:t>
          </a:r>
          <a:endParaRPr lang="en-GB"/>
        </a:p>
      </dgm:t>
    </dgm:pt>
    <dgm:pt modelId="{528AB62F-4702-4B96-A31F-6F9F73563789}" type="parTrans" cxnId="{FCE87D10-30E6-43A9-930E-96F134C9EAE8}">
      <dgm:prSet/>
      <dgm:spPr/>
      <dgm:t>
        <a:bodyPr/>
        <a:lstStyle/>
        <a:p>
          <a:endParaRPr lang="en-GB"/>
        </a:p>
      </dgm:t>
    </dgm:pt>
    <dgm:pt modelId="{7280BFC9-6833-4C2C-BBFF-C25FA377422C}" type="sibTrans" cxnId="{FCE87D10-30E6-43A9-930E-96F134C9EAE8}">
      <dgm:prSet/>
      <dgm:spPr/>
      <dgm:t>
        <a:bodyPr/>
        <a:lstStyle/>
        <a:p>
          <a:endParaRPr lang="en-GB"/>
        </a:p>
      </dgm:t>
    </dgm:pt>
    <dgm:pt modelId="{B48A7AEA-24F9-44EE-991B-1281582E277C}">
      <dgm:prSet/>
      <dgm:spPr/>
      <dgm:t>
        <a:bodyPr/>
        <a:lstStyle/>
        <a:p>
          <a:r>
            <a:rPr lang="en-US" b="1"/>
            <a:t>Education About CF</a:t>
          </a:r>
          <a:endParaRPr lang="en-GB"/>
        </a:p>
      </dgm:t>
    </dgm:pt>
    <dgm:pt modelId="{80D2CB02-7B75-4304-82C0-166B5D896EC0}" type="parTrans" cxnId="{5B8C60A5-A323-40C5-AC70-8429A02624E3}">
      <dgm:prSet/>
      <dgm:spPr/>
      <dgm:t>
        <a:bodyPr/>
        <a:lstStyle/>
        <a:p>
          <a:endParaRPr lang="en-GB"/>
        </a:p>
      </dgm:t>
    </dgm:pt>
    <dgm:pt modelId="{E8B06ABB-9005-4B7F-9192-B8389F9F83FE}" type="sibTrans" cxnId="{5B8C60A5-A323-40C5-AC70-8429A02624E3}">
      <dgm:prSet/>
      <dgm:spPr/>
      <dgm:t>
        <a:bodyPr/>
        <a:lstStyle/>
        <a:p>
          <a:endParaRPr lang="en-GB"/>
        </a:p>
      </dgm:t>
    </dgm:pt>
    <dgm:pt modelId="{E0198129-666B-46F0-8ED3-B5A17C6CDAC3}">
      <dgm:prSet/>
      <dgm:spPr/>
      <dgm:t>
        <a:bodyPr/>
        <a:lstStyle/>
        <a:p>
          <a:r>
            <a:rPr lang="en-US" b="1"/>
            <a:t>Assessment of Family Functioning and Social Supports</a:t>
          </a:r>
          <a:endParaRPr lang="en-GB"/>
        </a:p>
      </dgm:t>
    </dgm:pt>
    <dgm:pt modelId="{29FE5942-0099-479D-BE58-B73E095D25E1}" type="parTrans" cxnId="{746433A9-8EC8-40ED-8123-D1E6E07E59FE}">
      <dgm:prSet/>
      <dgm:spPr/>
      <dgm:t>
        <a:bodyPr/>
        <a:lstStyle/>
        <a:p>
          <a:endParaRPr lang="en-GB"/>
        </a:p>
      </dgm:t>
    </dgm:pt>
    <dgm:pt modelId="{16AAD57E-4E22-4214-B8C6-E504AA8BC926}" type="sibTrans" cxnId="{746433A9-8EC8-40ED-8123-D1E6E07E59FE}">
      <dgm:prSet/>
      <dgm:spPr/>
      <dgm:t>
        <a:bodyPr/>
        <a:lstStyle/>
        <a:p>
          <a:endParaRPr lang="en-GB"/>
        </a:p>
      </dgm:t>
    </dgm:pt>
    <dgm:pt modelId="{7AED2A57-F68B-4C21-AA14-C7294011D7D8}" type="pres">
      <dgm:prSet presAssocID="{954D8573-C498-4FC1-A849-3A5C2AB939C2}" presName="linear" presStyleCnt="0">
        <dgm:presLayoutVars>
          <dgm:animLvl val="lvl"/>
          <dgm:resizeHandles val="exact"/>
        </dgm:presLayoutVars>
      </dgm:prSet>
      <dgm:spPr/>
    </dgm:pt>
    <dgm:pt modelId="{95390517-A3E6-485C-9436-D8845BDDF2ED}" type="pres">
      <dgm:prSet presAssocID="{71500910-F09A-4430-8049-31EFBDD8431D}" presName="parentText" presStyleLbl="node1" presStyleIdx="0" presStyleCnt="6">
        <dgm:presLayoutVars>
          <dgm:chMax val="0"/>
          <dgm:bulletEnabled val="1"/>
        </dgm:presLayoutVars>
      </dgm:prSet>
      <dgm:spPr/>
    </dgm:pt>
    <dgm:pt modelId="{79EE3342-CBB9-4129-9C10-3E748C3DD517}" type="pres">
      <dgm:prSet presAssocID="{87771FE9-0484-40C3-8A7F-6019F9112B88}" presName="spacer" presStyleCnt="0"/>
      <dgm:spPr/>
    </dgm:pt>
    <dgm:pt modelId="{933B0443-7083-44CC-B4BE-8DB681D1825C}" type="pres">
      <dgm:prSet presAssocID="{E958DE07-E438-4393-9B33-2676F35D99A1}" presName="parentText" presStyleLbl="node1" presStyleIdx="1" presStyleCnt="6">
        <dgm:presLayoutVars>
          <dgm:chMax val="0"/>
          <dgm:bulletEnabled val="1"/>
        </dgm:presLayoutVars>
      </dgm:prSet>
      <dgm:spPr/>
    </dgm:pt>
    <dgm:pt modelId="{C364D4D5-EDAA-41C9-A497-21EB0FB869D9}" type="pres">
      <dgm:prSet presAssocID="{14AA2E6E-3ECE-4368-8DAB-7A8BCE13D365}" presName="spacer" presStyleCnt="0"/>
      <dgm:spPr/>
    </dgm:pt>
    <dgm:pt modelId="{E7CD84D0-DDC2-4199-B6D3-30308C3D6C96}" type="pres">
      <dgm:prSet presAssocID="{665EA471-8645-4779-B7CE-72EFCA30140A}" presName="parentText" presStyleLbl="node1" presStyleIdx="2" presStyleCnt="6">
        <dgm:presLayoutVars>
          <dgm:chMax val="0"/>
          <dgm:bulletEnabled val="1"/>
        </dgm:presLayoutVars>
      </dgm:prSet>
      <dgm:spPr/>
    </dgm:pt>
    <dgm:pt modelId="{BCC64F33-1567-470B-BC47-58A52255A8BB}" type="pres">
      <dgm:prSet presAssocID="{5DC93DA6-6093-407F-9FE3-A826A9CEE8D1}" presName="spacer" presStyleCnt="0"/>
      <dgm:spPr/>
    </dgm:pt>
    <dgm:pt modelId="{003FDC6D-C787-4025-A902-4EBCF5F29814}" type="pres">
      <dgm:prSet presAssocID="{98FEC93A-3051-42C5-93EE-40CA4BB23895}" presName="parentText" presStyleLbl="node1" presStyleIdx="3" presStyleCnt="6">
        <dgm:presLayoutVars>
          <dgm:chMax val="0"/>
          <dgm:bulletEnabled val="1"/>
        </dgm:presLayoutVars>
      </dgm:prSet>
      <dgm:spPr/>
    </dgm:pt>
    <dgm:pt modelId="{730F78D9-0B81-44AB-9741-373289B35CC8}" type="pres">
      <dgm:prSet presAssocID="{7280BFC9-6833-4C2C-BBFF-C25FA377422C}" presName="spacer" presStyleCnt="0"/>
      <dgm:spPr/>
    </dgm:pt>
    <dgm:pt modelId="{9C7EFEA4-E131-461B-8865-74F6E0ED1B56}" type="pres">
      <dgm:prSet presAssocID="{B48A7AEA-24F9-44EE-991B-1281582E277C}" presName="parentText" presStyleLbl="node1" presStyleIdx="4" presStyleCnt="6">
        <dgm:presLayoutVars>
          <dgm:chMax val="0"/>
          <dgm:bulletEnabled val="1"/>
        </dgm:presLayoutVars>
      </dgm:prSet>
      <dgm:spPr/>
    </dgm:pt>
    <dgm:pt modelId="{4C8ADD1D-5FF9-42B1-A400-EE70503C98F2}" type="pres">
      <dgm:prSet presAssocID="{E8B06ABB-9005-4B7F-9192-B8389F9F83FE}" presName="spacer" presStyleCnt="0"/>
      <dgm:spPr/>
    </dgm:pt>
    <dgm:pt modelId="{863177A5-4EC2-482E-93A3-7F33F673FEC9}" type="pres">
      <dgm:prSet presAssocID="{E0198129-666B-46F0-8ED3-B5A17C6CDAC3}" presName="parentText" presStyleLbl="node1" presStyleIdx="5" presStyleCnt="6">
        <dgm:presLayoutVars>
          <dgm:chMax val="0"/>
          <dgm:bulletEnabled val="1"/>
        </dgm:presLayoutVars>
      </dgm:prSet>
      <dgm:spPr/>
    </dgm:pt>
  </dgm:ptLst>
  <dgm:cxnLst>
    <dgm:cxn modelId="{B8788504-E51F-4AD6-A3A3-9FFA0448DBA1}" type="presOf" srcId="{665EA471-8645-4779-B7CE-72EFCA30140A}" destId="{E7CD84D0-DDC2-4199-B6D3-30308C3D6C96}" srcOrd="0" destOrd="0" presId="urn:microsoft.com/office/officeart/2005/8/layout/vList2"/>
    <dgm:cxn modelId="{961A5B0D-8986-4289-885B-A00C2CEB5F64}" type="presOf" srcId="{954D8573-C498-4FC1-A849-3A5C2AB939C2}" destId="{7AED2A57-F68B-4C21-AA14-C7294011D7D8}" srcOrd="0" destOrd="0" presId="urn:microsoft.com/office/officeart/2005/8/layout/vList2"/>
    <dgm:cxn modelId="{FCE87D10-30E6-43A9-930E-96F134C9EAE8}" srcId="{954D8573-C498-4FC1-A849-3A5C2AB939C2}" destId="{98FEC93A-3051-42C5-93EE-40CA4BB23895}" srcOrd="3" destOrd="0" parTransId="{528AB62F-4702-4B96-A31F-6F9F73563789}" sibTransId="{7280BFC9-6833-4C2C-BBFF-C25FA377422C}"/>
    <dgm:cxn modelId="{7FC8BB2F-4211-41F0-A537-F1A4440F0F22}" type="presOf" srcId="{B48A7AEA-24F9-44EE-991B-1281582E277C}" destId="{9C7EFEA4-E131-461B-8865-74F6E0ED1B56}" srcOrd="0" destOrd="0" presId="urn:microsoft.com/office/officeart/2005/8/layout/vList2"/>
    <dgm:cxn modelId="{62B7235B-E7E2-4E12-A478-700480415443}" type="presOf" srcId="{E0198129-666B-46F0-8ED3-B5A17C6CDAC3}" destId="{863177A5-4EC2-482E-93A3-7F33F673FEC9}" srcOrd="0" destOrd="0" presId="urn:microsoft.com/office/officeart/2005/8/layout/vList2"/>
    <dgm:cxn modelId="{34A5BA6B-290D-4B4F-AD8F-502A0D7A5BA9}" type="presOf" srcId="{E958DE07-E438-4393-9B33-2676F35D99A1}" destId="{933B0443-7083-44CC-B4BE-8DB681D1825C}" srcOrd="0" destOrd="0" presId="urn:microsoft.com/office/officeart/2005/8/layout/vList2"/>
    <dgm:cxn modelId="{971F2397-D168-403C-919C-1E181E0F5297}" srcId="{954D8573-C498-4FC1-A849-3A5C2AB939C2}" destId="{E958DE07-E438-4393-9B33-2676F35D99A1}" srcOrd="1" destOrd="0" parTransId="{8CEB4F27-0242-4CD1-BA76-CCE7FA12185C}" sibTransId="{14AA2E6E-3ECE-4368-8DAB-7A8BCE13D365}"/>
    <dgm:cxn modelId="{5B8C60A5-A323-40C5-AC70-8429A02624E3}" srcId="{954D8573-C498-4FC1-A849-3A5C2AB939C2}" destId="{B48A7AEA-24F9-44EE-991B-1281582E277C}" srcOrd="4" destOrd="0" parTransId="{80D2CB02-7B75-4304-82C0-166B5D896EC0}" sibTransId="{E8B06ABB-9005-4B7F-9192-B8389F9F83FE}"/>
    <dgm:cxn modelId="{746433A9-8EC8-40ED-8123-D1E6E07E59FE}" srcId="{954D8573-C498-4FC1-A849-3A5C2AB939C2}" destId="{E0198129-666B-46F0-8ED3-B5A17C6CDAC3}" srcOrd="5" destOrd="0" parTransId="{29FE5942-0099-479D-BE58-B73E095D25E1}" sibTransId="{16AAD57E-4E22-4214-B8C6-E504AA8BC926}"/>
    <dgm:cxn modelId="{75064EBD-A910-4D06-8C4C-E0AEDFB1F688}" type="presOf" srcId="{98FEC93A-3051-42C5-93EE-40CA4BB23895}" destId="{003FDC6D-C787-4025-A902-4EBCF5F29814}" srcOrd="0" destOrd="0" presId="urn:microsoft.com/office/officeart/2005/8/layout/vList2"/>
    <dgm:cxn modelId="{83D3C2C9-7313-43EE-AB0D-72439A4425AC}" type="presOf" srcId="{71500910-F09A-4430-8049-31EFBDD8431D}" destId="{95390517-A3E6-485C-9436-D8845BDDF2ED}" srcOrd="0" destOrd="0" presId="urn:microsoft.com/office/officeart/2005/8/layout/vList2"/>
    <dgm:cxn modelId="{174FA5DA-3DFE-4475-B009-09E9FDD762FF}" srcId="{954D8573-C498-4FC1-A849-3A5C2AB939C2}" destId="{665EA471-8645-4779-B7CE-72EFCA30140A}" srcOrd="2" destOrd="0" parTransId="{6DC8C880-990D-44D3-A5E9-D4136FEA68C2}" sibTransId="{5DC93DA6-6093-407F-9FE3-A826A9CEE8D1}"/>
    <dgm:cxn modelId="{57B0F4E1-D9B2-471F-BC25-620E569FDB38}" srcId="{954D8573-C498-4FC1-A849-3A5C2AB939C2}" destId="{71500910-F09A-4430-8049-31EFBDD8431D}" srcOrd="0" destOrd="0" parTransId="{C7AA1F0B-C169-4D23-954E-1EA2C0A3CA44}" sibTransId="{87771FE9-0484-40C3-8A7F-6019F9112B88}"/>
    <dgm:cxn modelId="{8E9DF9FD-2F32-4566-A66F-FDCAF6FD8EE8}" type="presParOf" srcId="{7AED2A57-F68B-4C21-AA14-C7294011D7D8}" destId="{95390517-A3E6-485C-9436-D8845BDDF2ED}" srcOrd="0" destOrd="0" presId="urn:microsoft.com/office/officeart/2005/8/layout/vList2"/>
    <dgm:cxn modelId="{7BA7B690-BF00-435A-B098-3825FEBED3EC}" type="presParOf" srcId="{7AED2A57-F68B-4C21-AA14-C7294011D7D8}" destId="{79EE3342-CBB9-4129-9C10-3E748C3DD517}" srcOrd="1" destOrd="0" presId="urn:microsoft.com/office/officeart/2005/8/layout/vList2"/>
    <dgm:cxn modelId="{D62FC703-FD61-433B-B467-C3883376D116}" type="presParOf" srcId="{7AED2A57-F68B-4C21-AA14-C7294011D7D8}" destId="{933B0443-7083-44CC-B4BE-8DB681D1825C}" srcOrd="2" destOrd="0" presId="urn:microsoft.com/office/officeart/2005/8/layout/vList2"/>
    <dgm:cxn modelId="{D58FA228-CEC0-4234-941A-D5FF89EAB04C}" type="presParOf" srcId="{7AED2A57-F68B-4C21-AA14-C7294011D7D8}" destId="{C364D4D5-EDAA-41C9-A497-21EB0FB869D9}" srcOrd="3" destOrd="0" presId="urn:microsoft.com/office/officeart/2005/8/layout/vList2"/>
    <dgm:cxn modelId="{F84E2472-AB5E-4A11-B9BA-9BAF7ED7327A}" type="presParOf" srcId="{7AED2A57-F68B-4C21-AA14-C7294011D7D8}" destId="{E7CD84D0-DDC2-4199-B6D3-30308C3D6C96}" srcOrd="4" destOrd="0" presId="urn:microsoft.com/office/officeart/2005/8/layout/vList2"/>
    <dgm:cxn modelId="{1A544179-552C-4660-AC5C-871AAE2E3182}" type="presParOf" srcId="{7AED2A57-F68B-4C21-AA14-C7294011D7D8}" destId="{BCC64F33-1567-470B-BC47-58A52255A8BB}" srcOrd="5" destOrd="0" presId="urn:microsoft.com/office/officeart/2005/8/layout/vList2"/>
    <dgm:cxn modelId="{DB9F5975-3CD9-40C1-8B9B-D3882474BC97}" type="presParOf" srcId="{7AED2A57-F68B-4C21-AA14-C7294011D7D8}" destId="{003FDC6D-C787-4025-A902-4EBCF5F29814}" srcOrd="6" destOrd="0" presId="urn:microsoft.com/office/officeart/2005/8/layout/vList2"/>
    <dgm:cxn modelId="{98724EDA-6F3E-46D6-8C35-547F6CBE861E}" type="presParOf" srcId="{7AED2A57-F68B-4C21-AA14-C7294011D7D8}" destId="{730F78D9-0B81-44AB-9741-373289B35CC8}" srcOrd="7" destOrd="0" presId="urn:microsoft.com/office/officeart/2005/8/layout/vList2"/>
    <dgm:cxn modelId="{CA85A303-A3F6-4BC6-99FF-F58CF4FC13A9}" type="presParOf" srcId="{7AED2A57-F68B-4C21-AA14-C7294011D7D8}" destId="{9C7EFEA4-E131-461B-8865-74F6E0ED1B56}" srcOrd="8" destOrd="0" presId="urn:microsoft.com/office/officeart/2005/8/layout/vList2"/>
    <dgm:cxn modelId="{E9CADD68-1F7B-40A9-B530-194E9E9472D9}" type="presParOf" srcId="{7AED2A57-F68B-4C21-AA14-C7294011D7D8}" destId="{4C8ADD1D-5FF9-42B1-A400-EE70503C98F2}" srcOrd="9" destOrd="0" presId="urn:microsoft.com/office/officeart/2005/8/layout/vList2"/>
    <dgm:cxn modelId="{30F07804-2C18-4297-ACE5-3F42875C6453}" type="presParOf" srcId="{7AED2A57-F68B-4C21-AA14-C7294011D7D8}" destId="{863177A5-4EC2-482E-93A3-7F33F673FEC9}"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B909FC-28EE-4BCF-853C-43C144006DC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9161FF06-BF29-437E-8D5A-613742B503CA}">
      <dgm:prSet/>
      <dgm:spPr>
        <a:solidFill>
          <a:schemeClr val="bg1">
            <a:lumMod val="85000"/>
          </a:schemeClr>
        </a:solidFill>
      </dgm:spPr>
      <dgm:t>
        <a:bodyPr/>
        <a:lstStyle/>
        <a:p>
          <a:r>
            <a:rPr lang="en-GB"/>
            <a:t>Infancy</a:t>
          </a:r>
        </a:p>
      </dgm:t>
    </dgm:pt>
    <dgm:pt modelId="{0B917E36-0786-4609-9734-47ED6BDD1070}" type="parTrans" cxnId="{35DAE7A0-EFFC-4A96-9791-427564BB0E57}">
      <dgm:prSet/>
      <dgm:spPr/>
      <dgm:t>
        <a:bodyPr/>
        <a:lstStyle/>
        <a:p>
          <a:endParaRPr lang="en-GB"/>
        </a:p>
      </dgm:t>
    </dgm:pt>
    <dgm:pt modelId="{5D9CCB5A-12D5-4862-95A3-055E96281BA4}" type="sibTrans" cxnId="{35DAE7A0-EFFC-4A96-9791-427564BB0E57}">
      <dgm:prSet/>
      <dgm:spPr/>
      <dgm:t>
        <a:bodyPr/>
        <a:lstStyle/>
        <a:p>
          <a:endParaRPr lang="en-GB"/>
        </a:p>
      </dgm:t>
    </dgm:pt>
    <dgm:pt modelId="{F04CE1C4-6A30-45D8-92A4-79463DC79C78}">
      <dgm:prSet/>
      <dgm:spPr>
        <a:solidFill>
          <a:schemeClr val="bg1">
            <a:lumMod val="85000"/>
          </a:schemeClr>
        </a:solidFill>
      </dgm:spPr>
      <dgm:t>
        <a:bodyPr/>
        <a:lstStyle/>
        <a:p>
          <a:r>
            <a:rPr lang="en-GB"/>
            <a:t>Childhood</a:t>
          </a:r>
        </a:p>
      </dgm:t>
    </dgm:pt>
    <dgm:pt modelId="{287A3756-D95C-4070-BD52-58B44FBA9EA0}" type="parTrans" cxnId="{8B76FA74-CC10-4D46-A7B7-C5E769E35A5C}">
      <dgm:prSet/>
      <dgm:spPr/>
      <dgm:t>
        <a:bodyPr/>
        <a:lstStyle/>
        <a:p>
          <a:endParaRPr lang="en-GB"/>
        </a:p>
      </dgm:t>
    </dgm:pt>
    <dgm:pt modelId="{DED2E5EB-DEED-4F86-ACB4-067B61E21249}" type="sibTrans" cxnId="{8B76FA74-CC10-4D46-A7B7-C5E769E35A5C}">
      <dgm:prSet/>
      <dgm:spPr/>
      <dgm:t>
        <a:bodyPr/>
        <a:lstStyle/>
        <a:p>
          <a:endParaRPr lang="en-GB"/>
        </a:p>
      </dgm:t>
    </dgm:pt>
    <dgm:pt modelId="{2D307244-75AF-4C92-A04D-307A68D5F7E3}">
      <dgm:prSet/>
      <dgm:spPr/>
      <dgm:t>
        <a:bodyPr/>
        <a:lstStyle/>
        <a:p>
          <a:r>
            <a:rPr lang="en-GB"/>
            <a:t>Adolescence </a:t>
          </a:r>
        </a:p>
      </dgm:t>
    </dgm:pt>
    <dgm:pt modelId="{D84B4857-9D79-46D9-9308-FADDE199ADDA}" type="parTrans" cxnId="{BD786A4A-C54F-48F0-B2BE-07C36E60A8E3}">
      <dgm:prSet/>
      <dgm:spPr/>
      <dgm:t>
        <a:bodyPr/>
        <a:lstStyle/>
        <a:p>
          <a:endParaRPr lang="en-GB"/>
        </a:p>
      </dgm:t>
    </dgm:pt>
    <dgm:pt modelId="{2BD5247D-DD85-4806-BCB9-1D2B008A5F5C}" type="sibTrans" cxnId="{BD786A4A-C54F-48F0-B2BE-07C36E60A8E3}">
      <dgm:prSet/>
      <dgm:spPr/>
      <dgm:t>
        <a:bodyPr/>
        <a:lstStyle/>
        <a:p>
          <a:endParaRPr lang="en-GB"/>
        </a:p>
      </dgm:t>
    </dgm:pt>
    <dgm:pt modelId="{6860C4CA-61BD-4F23-AFD2-EBFE9EFA9A30}">
      <dgm:prSet/>
      <dgm:spPr/>
      <dgm:t>
        <a:bodyPr/>
        <a:lstStyle/>
        <a:p>
          <a:r>
            <a:rPr lang="en-GB"/>
            <a:t>Adulthood</a:t>
          </a:r>
        </a:p>
      </dgm:t>
    </dgm:pt>
    <dgm:pt modelId="{2D421792-CC7C-4402-89D6-42ABE7FB6F29}" type="parTrans" cxnId="{C919E6A8-220F-4D5C-897C-C7A3A9BE515C}">
      <dgm:prSet/>
      <dgm:spPr/>
      <dgm:t>
        <a:bodyPr/>
        <a:lstStyle/>
        <a:p>
          <a:endParaRPr lang="en-GB"/>
        </a:p>
      </dgm:t>
    </dgm:pt>
    <dgm:pt modelId="{5E02781F-B23F-42C0-AE9D-F6364F6D9113}" type="sibTrans" cxnId="{C919E6A8-220F-4D5C-897C-C7A3A9BE515C}">
      <dgm:prSet/>
      <dgm:spPr/>
      <dgm:t>
        <a:bodyPr/>
        <a:lstStyle/>
        <a:p>
          <a:endParaRPr lang="en-GB"/>
        </a:p>
      </dgm:t>
    </dgm:pt>
    <dgm:pt modelId="{DE2F9957-BECB-4F7F-A137-FAEAEB770798}" type="pres">
      <dgm:prSet presAssocID="{DAB909FC-28EE-4BCF-853C-43C144006DC9}" presName="CompostProcess" presStyleCnt="0">
        <dgm:presLayoutVars>
          <dgm:dir/>
          <dgm:resizeHandles val="exact"/>
        </dgm:presLayoutVars>
      </dgm:prSet>
      <dgm:spPr/>
    </dgm:pt>
    <dgm:pt modelId="{445F54D6-A88D-447A-9FF5-EF8D335B828B}" type="pres">
      <dgm:prSet presAssocID="{DAB909FC-28EE-4BCF-853C-43C144006DC9}" presName="arrow" presStyleLbl="bgShp" presStyleIdx="0" presStyleCnt="1" custLinFactNeighborX="-967" custLinFactNeighborY="-20723"/>
      <dgm:spPr/>
    </dgm:pt>
    <dgm:pt modelId="{369FF6FC-E0A2-402D-9BA8-AE64D30882C9}" type="pres">
      <dgm:prSet presAssocID="{DAB909FC-28EE-4BCF-853C-43C144006DC9}" presName="linearProcess" presStyleCnt="0"/>
      <dgm:spPr/>
    </dgm:pt>
    <dgm:pt modelId="{2CEC7771-1878-4F6A-85D0-FB743F92006D}" type="pres">
      <dgm:prSet presAssocID="{9161FF06-BF29-437E-8D5A-613742B503CA}" presName="textNode" presStyleLbl="node1" presStyleIdx="0" presStyleCnt="4">
        <dgm:presLayoutVars>
          <dgm:bulletEnabled val="1"/>
        </dgm:presLayoutVars>
      </dgm:prSet>
      <dgm:spPr/>
    </dgm:pt>
    <dgm:pt modelId="{7255D1F3-51E2-4E9C-83F1-704C7D4002B7}" type="pres">
      <dgm:prSet presAssocID="{5D9CCB5A-12D5-4862-95A3-055E96281BA4}" presName="sibTrans" presStyleCnt="0"/>
      <dgm:spPr/>
    </dgm:pt>
    <dgm:pt modelId="{DBD5B482-2B3D-4244-8077-FA80AFC1E447}" type="pres">
      <dgm:prSet presAssocID="{F04CE1C4-6A30-45D8-92A4-79463DC79C78}" presName="textNode" presStyleLbl="node1" presStyleIdx="1" presStyleCnt="4">
        <dgm:presLayoutVars>
          <dgm:bulletEnabled val="1"/>
        </dgm:presLayoutVars>
      </dgm:prSet>
      <dgm:spPr/>
    </dgm:pt>
    <dgm:pt modelId="{D46632AE-BAF5-4807-84A1-605875495D4F}" type="pres">
      <dgm:prSet presAssocID="{DED2E5EB-DEED-4F86-ACB4-067B61E21249}" presName="sibTrans" presStyleCnt="0"/>
      <dgm:spPr/>
    </dgm:pt>
    <dgm:pt modelId="{1E579887-C786-4BCD-8928-79186F700707}" type="pres">
      <dgm:prSet presAssocID="{2D307244-75AF-4C92-A04D-307A68D5F7E3}" presName="textNode" presStyleLbl="node1" presStyleIdx="2" presStyleCnt="4">
        <dgm:presLayoutVars>
          <dgm:bulletEnabled val="1"/>
        </dgm:presLayoutVars>
      </dgm:prSet>
      <dgm:spPr/>
    </dgm:pt>
    <dgm:pt modelId="{0A08C7B2-C0FF-4F55-B8F0-606CEB09A826}" type="pres">
      <dgm:prSet presAssocID="{2BD5247D-DD85-4806-BCB9-1D2B008A5F5C}" presName="sibTrans" presStyleCnt="0"/>
      <dgm:spPr/>
    </dgm:pt>
    <dgm:pt modelId="{8A3AE1C6-A3C3-4471-BE9D-C5B3591791FB}" type="pres">
      <dgm:prSet presAssocID="{6860C4CA-61BD-4F23-AFD2-EBFE9EFA9A30}" presName="textNode" presStyleLbl="node1" presStyleIdx="3" presStyleCnt="4">
        <dgm:presLayoutVars>
          <dgm:bulletEnabled val="1"/>
        </dgm:presLayoutVars>
      </dgm:prSet>
      <dgm:spPr/>
    </dgm:pt>
  </dgm:ptLst>
  <dgm:cxnLst>
    <dgm:cxn modelId="{E0C8E947-DB42-4B49-8834-9A3E3467B001}" type="presOf" srcId="{DAB909FC-28EE-4BCF-853C-43C144006DC9}" destId="{DE2F9957-BECB-4F7F-A137-FAEAEB770798}" srcOrd="0" destOrd="0" presId="urn:microsoft.com/office/officeart/2005/8/layout/hProcess9"/>
    <dgm:cxn modelId="{BD786A4A-C54F-48F0-B2BE-07C36E60A8E3}" srcId="{DAB909FC-28EE-4BCF-853C-43C144006DC9}" destId="{2D307244-75AF-4C92-A04D-307A68D5F7E3}" srcOrd="2" destOrd="0" parTransId="{D84B4857-9D79-46D9-9308-FADDE199ADDA}" sibTransId="{2BD5247D-DD85-4806-BCB9-1D2B008A5F5C}"/>
    <dgm:cxn modelId="{8B76FA74-CC10-4D46-A7B7-C5E769E35A5C}" srcId="{DAB909FC-28EE-4BCF-853C-43C144006DC9}" destId="{F04CE1C4-6A30-45D8-92A4-79463DC79C78}" srcOrd="1" destOrd="0" parTransId="{287A3756-D95C-4070-BD52-58B44FBA9EA0}" sibTransId="{DED2E5EB-DEED-4F86-ACB4-067B61E21249}"/>
    <dgm:cxn modelId="{5C075181-37C3-4001-B80F-F371D770ABB6}" type="presOf" srcId="{2D307244-75AF-4C92-A04D-307A68D5F7E3}" destId="{1E579887-C786-4BCD-8928-79186F700707}" srcOrd="0" destOrd="0" presId="urn:microsoft.com/office/officeart/2005/8/layout/hProcess9"/>
    <dgm:cxn modelId="{ABF54B87-65D4-45FF-8C50-35E532268ADA}" type="presOf" srcId="{F04CE1C4-6A30-45D8-92A4-79463DC79C78}" destId="{DBD5B482-2B3D-4244-8077-FA80AFC1E447}" srcOrd="0" destOrd="0" presId="urn:microsoft.com/office/officeart/2005/8/layout/hProcess9"/>
    <dgm:cxn modelId="{35DAE7A0-EFFC-4A96-9791-427564BB0E57}" srcId="{DAB909FC-28EE-4BCF-853C-43C144006DC9}" destId="{9161FF06-BF29-437E-8D5A-613742B503CA}" srcOrd="0" destOrd="0" parTransId="{0B917E36-0786-4609-9734-47ED6BDD1070}" sibTransId="{5D9CCB5A-12D5-4862-95A3-055E96281BA4}"/>
    <dgm:cxn modelId="{C3119AA8-16F1-4465-BB32-D25EA7143A57}" type="presOf" srcId="{9161FF06-BF29-437E-8D5A-613742B503CA}" destId="{2CEC7771-1878-4F6A-85D0-FB743F92006D}" srcOrd="0" destOrd="0" presId="urn:microsoft.com/office/officeart/2005/8/layout/hProcess9"/>
    <dgm:cxn modelId="{C919E6A8-220F-4D5C-897C-C7A3A9BE515C}" srcId="{DAB909FC-28EE-4BCF-853C-43C144006DC9}" destId="{6860C4CA-61BD-4F23-AFD2-EBFE9EFA9A30}" srcOrd="3" destOrd="0" parTransId="{2D421792-CC7C-4402-89D6-42ABE7FB6F29}" sibTransId="{5E02781F-B23F-42C0-AE9D-F6364F6D9113}"/>
    <dgm:cxn modelId="{01D12CC6-AC8F-40DF-BAC0-E89E207BD2FA}" type="presOf" srcId="{6860C4CA-61BD-4F23-AFD2-EBFE9EFA9A30}" destId="{8A3AE1C6-A3C3-4471-BE9D-C5B3591791FB}" srcOrd="0" destOrd="0" presId="urn:microsoft.com/office/officeart/2005/8/layout/hProcess9"/>
    <dgm:cxn modelId="{C4E73459-3414-4A59-82F3-E34159937B33}" type="presParOf" srcId="{DE2F9957-BECB-4F7F-A137-FAEAEB770798}" destId="{445F54D6-A88D-447A-9FF5-EF8D335B828B}" srcOrd="0" destOrd="0" presId="urn:microsoft.com/office/officeart/2005/8/layout/hProcess9"/>
    <dgm:cxn modelId="{54CB8BB2-A2D9-43A6-A442-A712E182BF74}" type="presParOf" srcId="{DE2F9957-BECB-4F7F-A137-FAEAEB770798}" destId="{369FF6FC-E0A2-402D-9BA8-AE64D30882C9}" srcOrd="1" destOrd="0" presId="urn:microsoft.com/office/officeart/2005/8/layout/hProcess9"/>
    <dgm:cxn modelId="{D5113B10-513E-448A-9828-7C31F4BEC22C}" type="presParOf" srcId="{369FF6FC-E0A2-402D-9BA8-AE64D30882C9}" destId="{2CEC7771-1878-4F6A-85D0-FB743F92006D}" srcOrd="0" destOrd="0" presId="urn:microsoft.com/office/officeart/2005/8/layout/hProcess9"/>
    <dgm:cxn modelId="{0803F529-6CB2-406B-9291-8CA24BD702CB}" type="presParOf" srcId="{369FF6FC-E0A2-402D-9BA8-AE64D30882C9}" destId="{7255D1F3-51E2-4E9C-83F1-704C7D4002B7}" srcOrd="1" destOrd="0" presId="urn:microsoft.com/office/officeart/2005/8/layout/hProcess9"/>
    <dgm:cxn modelId="{531B2896-6A65-43C4-B2A8-062F89631F40}" type="presParOf" srcId="{369FF6FC-E0A2-402D-9BA8-AE64D30882C9}" destId="{DBD5B482-2B3D-4244-8077-FA80AFC1E447}" srcOrd="2" destOrd="0" presId="urn:microsoft.com/office/officeart/2005/8/layout/hProcess9"/>
    <dgm:cxn modelId="{1F2F1C23-5BE2-4596-94AB-452A1CE90ABB}" type="presParOf" srcId="{369FF6FC-E0A2-402D-9BA8-AE64D30882C9}" destId="{D46632AE-BAF5-4807-84A1-605875495D4F}" srcOrd="3" destOrd="0" presId="urn:microsoft.com/office/officeart/2005/8/layout/hProcess9"/>
    <dgm:cxn modelId="{E0F9239D-5E07-404A-A852-3E2D0083F629}" type="presParOf" srcId="{369FF6FC-E0A2-402D-9BA8-AE64D30882C9}" destId="{1E579887-C786-4BCD-8928-79186F700707}" srcOrd="4" destOrd="0" presId="urn:microsoft.com/office/officeart/2005/8/layout/hProcess9"/>
    <dgm:cxn modelId="{479D5B76-358D-46F3-BE60-1A3054B76D9F}" type="presParOf" srcId="{369FF6FC-E0A2-402D-9BA8-AE64D30882C9}" destId="{0A08C7B2-C0FF-4F55-B8F0-606CEB09A826}" srcOrd="5" destOrd="0" presId="urn:microsoft.com/office/officeart/2005/8/layout/hProcess9"/>
    <dgm:cxn modelId="{3A2487C7-D0CF-40AE-9777-10B2516B5EBD}" type="presParOf" srcId="{369FF6FC-E0A2-402D-9BA8-AE64D30882C9}" destId="{8A3AE1C6-A3C3-4471-BE9D-C5B3591791F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20F1A6-0122-466F-BC31-3B9F80954B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1E3A88B-5000-405E-BEE8-4949B4D97355}">
      <dgm:prSet/>
      <dgm:spPr/>
      <dgm:t>
        <a:bodyPr/>
        <a:lstStyle/>
        <a:p>
          <a:r>
            <a:rPr lang="en-US" b="1"/>
            <a:t>Transition </a:t>
          </a:r>
          <a:endParaRPr lang="en-GB"/>
        </a:p>
      </dgm:t>
    </dgm:pt>
    <dgm:pt modelId="{21663D2A-C18E-4E75-B9EF-A1B42DC4DBBA}" type="parTrans" cxnId="{AAB5D7A5-067B-438A-8B3E-E3B2A76E7559}">
      <dgm:prSet/>
      <dgm:spPr/>
      <dgm:t>
        <a:bodyPr/>
        <a:lstStyle/>
        <a:p>
          <a:endParaRPr lang="en-GB"/>
        </a:p>
      </dgm:t>
    </dgm:pt>
    <dgm:pt modelId="{8D2B8698-E4A0-4EC3-B7EF-9BAC6F8A6FB6}" type="sibTrans" cxnId="{AAB5D7A5-067B-438A-8B3E-E3B2A76E7559}">
      <dgm:prSet/>
      <dgm:spPr/>
      <dgm:t>
        <a:bodyPr/>
        <a:lstStyle/>
        <a:p>
          <a:endParaRPr lang="en-GB"/>
        </a:p>
      </dgm:t>
    </dgm:pt>
    <dgm:pt modelId="{50BD5850-2583-45B5-BF3A-1A9B190DA08C}">
      <dgm:prSet/>
      <dgm:spPr/>
      <dgm:t>
        <a:bodyPr/>
        <a:lstStyle/>
        <a:p>
          <a:r>
            <a:rPr lang="en-US" b="1"/>
            <a:t>Self-Management</a:t>
          </a:r>
          <a:endParaRPr lang="en-GB"/>
        </a:p>
      </dgm:t>
    </dgm:pt>
    <dgm:pt modelId="{6580C4BF-D678-406C-8174-CA5703BF3FA5}" type="parTrans" cxnId="{F726404F-B2C4-4B64-BA85-9383E1074322}">
      <dgm:prSet/>
      <dgm:spPr/>
      <dgm:t>
        <a:bodyPr/>
        <a:lstStyle/>
        <a:p>
          <a:endParaRPr lang="en-GB"/>
        </a:p>
      </dgm:t>
    </dgm:pt>
    <dgm:pt modelId="{D6FE77CB-2C70-4D7C-97C6-1FBCB48B6909}" type="sibTrans" cxnId="{F726404F-B2C4-4B64-BA85-9383E1074322}">
      <dgm:prSet/>
      <dgm:spPr/>
      <dgm:t>
        <a:bodyPr/>
        <a:lstStyle/>
        <a:p>
          <a:endParaRPr lang="en-GB"/>
        </a:p>
      </dgm:t>
    </dgm:pt>
    <dgm:pt modelId="{05293513-5562-487C-BF05-47BA1D91E96A}">
      <dgm:prSet/>
      <dgm:spPr/>
      <dgm:t>
        <a:bodyPr/>
        <a:lstStyle/>
        <a:p>
          <a:r>
            <a:rPr lang="en-US" b="1"/>
            <a:t>Shared Decision-Making</a:t>
          </a:r>
          <a:endParaRPr lang="en-GB"/>
        </a:p>
      </dgm:t>
    </dgm:pt>
    <dgm:pt modelId="{0E000ABE-1188-471D-B2CA-C63C8186BFFE}" type="parTrans" cxnId="{BC1F2DC2-1245-4A90-89D4-614CD0282D8E}">
      <dgm:prSet/>
      <dgm:spPr/>
      <dgm:t>
        <a:bodyPr/>
        <a:lstStyle/>
        <a:p>
          <a:endParaRPr lang="en-GB"/>
        </a:p>
      </dgm:t>
    </dgm:pt>
    <dgm:pt modelId="{32657C51-076C-405F-81D9-86E47DBCFE90}" type="sibTrans" cxnId="{BC1F2DC2-1245-4A90-89D4-614CD0282D8E}">
      <dgm:prSet/>
      <dgm:spPr/>
      <dgm:t>
        <a:bodyPr/>
        <a:lstStyle/>
        <a:p>
          <a:endParaRPr lang="en-GB"/>
        </a:p>
      </dgm:t>
    </dgm:pt>
    <dgm:pt modelId="{A965F029-08B8-4F16-846F-55B3F801A102}" type="pres">
      <dgm:prSet presAssocID="{2220F1A6-0122-466F-BC31-3B9F80954BED}" presName="linear" presStyleCnt="0">
        <dgm:presLayoutVars>
          <dgm:animLvl val="lvl"/>
          <dgm:resizeHandles val="exact"/>
        </dgm:presLayoutVars>
      </dgm:prSet>
      <dgm:spPr/>
    </dgm:pt>
    <dgm:pt modelId="{F37B293E-015F-442A-9BF2-0FBBC843A959}" type="pres">
      <dgm:prSet presAssocID="{F1E3A88B-5000-405E-BEE8-4949B4D97355}" presName="parentText" presStyleLbl="node1" presStyleIdx="0" presStyleCnt="3" custLinFactNeighborX="-5585" custLinFactNeighborY="56294">
        <dgm:presLayoutVars>
          <dgm:chMax val="0"/>
          <dgm:bulletEnabled val="1"/>
        </dgm:presLayoutVars>
      </dgm:prSet>
      <dgm:spPr/>
    </dgm:pt>
    <dgm:pt modelId="{7EE5AC59-EF7E-40F5-BD91-3E75296F1C32}" type="pres">
      <dgm:prSet presAssocID="{8D2B8698-E4A0-4EC3-B7EF-9BAC6F8A6FB6}" presName="spacer" presStyleCnt="0"/>
      <dgm:spPr/>
    </dgm:pt>
    <dgm:pt modelId="{9235025B-4C7E-4A11-9463-1E7AEA5EBB58}" type="pres">
      <dgm:prSet presAssocID="{50BD5850-2583-45B5-BF3A-1A9B190DA08C}" presName="parentText" presStyleLbl="node1" presStyleIdx="1" presStyleCnt="3">
        <dgm:presLayoutVars>
          <dgm:chMax val="0"/>
          <dgm:bulletEnabled val="1"/>
        </dgm:presLayoutVars>
      </dgm:prSet>
      <dgm:spPr/>
    </dgm:pt>
    <dgm:pt modelId="{62AB5447-8E61-4AB6-BFD8-A53B424CCF16}" type="pres">
      <dgm:prSet presAssocID="{D6FE77CB-2C70-4D7C-97C6-1FBCB48B6909}" presName="spacer" presStyleCnt="0"/>
      <dgm:spPr/>
    </dgm:pt>
    <dgm:pt modelId="{ED99C195-EB75-40DB-AB64-230CF6E07510}" type="pres">
      <dgm:prSet presAssocID="{05293513-5562-487C-BF05-47BA1D91E96A}" presName="parentText" presStyleLbl="node1" presStyleIdx="2" presStyleCnt="3">
        <dgm:presLayoutVars>
          <dgm:chMax val="0"/>
          <dgm:bulletEnabled val="1"/>
        </dgm:presLayoutVars>
      </dgm:prSet>
      <dgm:spPr/>
    </dgm:pt>
  </dgm:ptLst>
  <dgm:cxnLst>
    <dgm:cxn modelId="{F726404F-B2C4-4B64-BA85-9383E1074322}" srcId="{2220F1A6-0122-466F-BC31-3B9F80954BED}" destId="{50BD5850-2583-45B5-BF3A-1A9B190DA08C}" srcOrd="1" destOrd="0" parTransId="{6580C4BF-D678-406C-8174-CA5703BF3FA5}" sibTransId="{D6FE77CB-2C70-4D7C-97C6-1FBCB48B6909}"/>
    <dgm:cxn modelId="{A09F2C94-39BC-4393-80CC-9ACB1FFF7826}" type="presOf" srcId="{2220F1A6-0122-466F-BC31-3B9F80954BED}" destId="{A965F029-08B8-4F16-846F-55B3F801A102}" srcOrd="0" destOrd="0" presId="urn:microsoft.com/office/officeart/2005/8/layout/vList2"/>
    <dgm:cxn modelId="{C25C1F98-54D9-43EB-896E-D0B39D81E8D5}" type="presOf" srcId="{F1E3A88B-5000-405E-BEE8-4949B4D97355}" destId="{F37B293E-015F-442A-9BF2-0FBBC843A959}" srcOrd="0" destOrd="0" presId="urn:microsoft.com/office/officeart/2005/8/layout/vList2"/>
    <dgm:cxn modelId="{AAB5D7A5-067B-438A-8B3E-E3B2A76E7559}" srcId="{2220F1A6-0122-466F-BC31-3B9F80954BED}" destId="{F1E3A88B-5000-405E-BEE8-4949B4D97355}" srcOrd="0" destOrd="0" parTransId="{21663D2A-C18E-4E75-B9EF-A1B42DC4DBBA}" sibTransId="{8D2B8698-E4A0-4EC3-B7EF-9BAC6F8A6FB6}"/>
    <dgm:cxn modelId="{0D52D8A8-33D6-48B9-8156-DD433563D601}" type="presOf" srcId="{50BD5850-2583-45B5-BF3A-1A9B190DA08C}" destId="{9235025B-4C7E-4A11-9463-1E7AEA5EBB58}" srcOrd="0" destOrd="0" presId="urn:microsoft.com/office/officeart/2005/8/layout/vList2"/>
    <dgm:cxn modelId="{1A99A4BF-D0A7-4240-AA01-E7E2F534C5E5}" type="presOf" srcId="{05293513-5562-487C-BF05-47BA1D91E96A}" destId="{ED99C195-EB75-40DB-AB64-230CF6E07510}" srcOrd="0" destOrd="0" presId="urn:microsoft.com/office/officeart/2005/8/layout/vList2"/>
    <dgm:cxn modelId="{BC1F2DC2-1245-4A90-89D4-614CD0282D8E}" srcId="{2220F1A6-0122-466F-BC31-3B9F80954BED}" destId="{05293513-5562-487C-BF05-47BA1D91E96A}" srcOrd="2" destOrd="0" parTransId="{0E000ABE-1188-471D-B2CA-C63C8186BFFE}" sibTransId="{32657C51-076C-405F-81D9-86E47DBCFE90}"/>
    <dgm:cxn modelId="{8953F610-7D01-4412-9EA9-BB06C9BD4A74}" type="presParOf" srcId="{A965F029-08B8-4F16-846F-55B3F801A102}" destId="{F37B293E-015F-442A-9BF2-0FBBC843A959}" srcOrd="0" destOrd="0" presId="urn:microsoft.com/office/officeart/2005/8/layout/vList2"/>
    <dgm:cxn modelId="{39302121-D4CE-453E-B79F-7A3D023A8EE2}" type="presParOf" srcId="{A965F029-08B8-4F16-846F-55B3F801A102}" destId="{7EE5AC59-EF7E-40F5-BD91-3E75296F1C32}" srcOrd="1" destOrd="0" presId="urn:microsoft.com/office/officeart/2005/8/layout/vList2"/>
    <dgm:cxn modelId="{2A86F796-6EBC-4A79-88E1-D0ED3972645E}" type="presParOf" srcId="{A965F029-08B8-4F16-846F-55B3F801A102}" destId="{9235025B-4C7E-4A11-9463-1E7AEA5EBB58}" srcOrd="2" destOrd="0" presId="urn:microsoft.com/office/officeart/2005/8/layout/vList2"/>
    <dgm:cxn modelId="{901AFA80-A1E1-40E0-BA65-FD360DD8BB4C}" type="presParOf" srcId="{A965F029-08B8-4F16-846F-55B3F801A102}" destId="{62AB5447-8E61-4AB6-BFD8-A53B424CCF16}" srcOrd="3" destOrd="0" presId="urn:microsoft.com/office/officeart/2005/8/layout/vList2"/>
    <dgm:cxn modelId="{B257131C-8939-4BDD-AFC6-B4E2B0CD8370}" type="presParOf" srcId="{A965F029-08B8-4F16-846F-55B3F801A102}" destId="{ED99C195-EB75-40DB-AB64-230CF6E07510}"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5F0DE2-FD05-4488-BA68-DFB64AC18C4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76572FA-49E8-46C3-8308-DDAF5AC16D2A}">
      <dgm:prSet/>
      <dgm:spPr/>
      <dgm:t>
        <a:bodyPr/>
        <a:lstStyle/>
        <a:p>
          <a:r>
            <a:rPr lang="en-GB"/>
            <a:t>Daily medical treatment</a:t>
          </a:r>
        </a:p>
      </dgm:t>
    </dgm:pt>
    <dgm:pt modelId="{7B45AD48-789C-4B5A-BF37-E546C43331E5}" type="parTrans" cxnId="{30700A04-D9E6-455E-AAEC-C70EE2DFEED1}">
      <dgm:prSet/>
      <dgm:spPr/>
      <dgm:t>
        <a:bodyPr/>
        <a:lstStyle/>
        <a:p>
          <a:endParaRPr lang="en-GB"/>
        </a:p>
      </dgm:t>
    </dgm:pt>
    <dgm:pt modelId="{518A2473-9BA4-4C62-9168-E9BA5B7ACC77}" type="sibTrans" cxnId="{30700A04-D9E6-455E-AAEC-C70EE2DFEED1}">
      <dgm:prSet/>
      <dgm:spPr/>
      <dgm:t>
        <a:bodyPr/>
        <a:lstStyle/>
        <a:p>
          <a:endParaRPr lang="en-GB"/>
        </a:p>
      </dgm:t>
    </dgm:pt>
    <dgm:pt modelId="{19C23A38-092D-4B07-BE5B-E853A5F4A010}">
      <dgm:prSet custT="1"/>
      <dgm:spPr/>
      <dgm:t>
        <a:bodyPr/>
        <a:lstStyle/>
        <a:p>
          <a:r>
            <a:rPr lang="en-US" sz="1200" dirty="0"/>
            <a:t>Chest physiotherapy</a:t>
          </a:r>
          <a:endParaRPr lang="en-GB" sz="1200" dirty="0"/>
        </a:p>
      </dgm:t>
    </dgm:pt>
    <dgm:pt modelId="{EE4E8528-8CF7-4366-8863-38997A75C52F}" type="parTrans" cxnId="{51D33112-5D8C-44DC-901B-A35058944608}">
      <dgm:prSet/>
      <dgm:spPr/>
      <dgm:t>
        <a:bodyPr/>
        <a:lstStyle/>
        <a:p>
          <a:endParaRPr lang="en-GB"/>
        </a:p>
      </dgm:t>
    </dgm:pt>
    <dgm:pt modelId="{8FB5828C-9AA0-4AB6-85A0-D06E27D7D031}" type="sibTrans" cxnId="{51D33112-5D8C-44DC-901B-A35058944608}">
      <dgm:prSet/>
      <dgm:spPr/>
      <dgm:t>
        <a:bodyPr/>
        <a:lstStyle/>
        <a:p>
          <a:endParaRPr lang="en-GB"/>
        </a:p>
      </dgm:t>
    </dgm:pt>
    <dgm:pt modelId="{54626CFD-E05D-4B64-AD8A-89422F1AEC7B}">
      <dgm:prSet custT="1"/>
      <dgm:spPr/>
      <dgm:t>
        <a:bodyPr/>
        <a:lstStyle/>
        <a:p>
          <a:r>
            <a:rPr lang="en-US" sz="1200" dirty="0"/>
            <a:t>Dietary &amp; vitamin supplements</a:t>
          </a:r>
          <a:endParaRPr lang="en-GB" sz="1200" dirty="0"/>
        </a:p>
      </dgm:t>
    </dgm:pt>
    <dgm:pt modelId="{522590BF-62AE-4808-81D8-0F6935A60D93}" type="parTrans" cxnId="{DC433351-FF4A-411C-8485-03C06D34A401}">
      <dgm:prSet/>
      <dgm:spPr/>
      <dgm:t>
        <a:bodyPr/>
        <a:lstStyle/>
        <a:p>
          <a:endParaRPr lang="en-GB"/>
        </a:p>
      </dgm:t>
    </dgm:pt>
    <dgm:pt modelId="{CE8A40B8-4A95-4AF0-B568-E85F81638854}" type="sibTrans" cxnId="{DC433351-FF4A-411C-8485-03C06D34A401}">
      <dgm:prSet/>
      <dgm:spPr/>
      <dgm:t>
        <a:bodyPr/>
        <a:lstStyle/>
        <a:p>
          <a:endParaRPr lang="en-GB"/>
        </a:p>
      </dgm:t>
    </dgm:pt>
    <dgm:pt modelId="{0A7864CD-A013-42FB-AFE8-55E365D05882}">
      <dgm:prSet custT="1"/>
      <dgm:spPr/>
      <dgm:t>
        <a:bodyPr/>
        <a:lstStyle/>
        <a:p>
          <a:r>
            <a:rPr lang="en-US" sz="1200" dirty="0"/>
            <a:t>Pancreatic enzyme replacement</a:t>
          </a:r>
          <a:endParaRPr lang="en-GB" sz="1200" dirty="0"/>
        </a:p>
      </dgm:t>
    </dgm:pt>
    <dgm:pt modelId="{4B165C98-359B-4088-B84E-8DA82C799108}" type="parTrans" cxnId="{A4E8316E-2BDC-4483-A6D1-214BBA416961}">
      <dgm:prSet/>
      <dgm:spPr/>
      <dgm:t>
        <a:bodyPr/>
        <a:lstStyle/>
        <a:p>
          <a:endParaRPr lang="en-GB"/>
        </a:p>
      </dgm:t>
    </dgm:pt>
    <dgm:pt modelId="{E925E8D8-5AFD-4037-91EB-FFB37B3C6BAE}" type="sibTrans" cxnId="{A4E8316E-2BDC-4483-A6D1-214BBA416961}">
      <dgm:prSet/>
      <dgm:spPr/>
      <dgm:t>
        <a:bodyPr/>
        <a:lstStyle/>
        <a:p>
          <a:endParaRPr lang="en-GB"/>
        </a:p>
      </dgm:t>
    </dgm:pt>
    <dgm:pt modelId="{12D4646B-859F-4E77-B43E-E9A8D202E3A9}">
      <dgm:prSet/>
      <dgm:spPr/>
      <dgm:t>
        <a:bodyPr/>
        <a:lstStyle/>
        <a:p>
          <a:r>
            <a:rPr lang="en-US"/>
            <a:t>Respiratory medications</a:t>
          </a:r>
          <a:endParaRPr lang="en-GB"/>
        </a:p>
      </dgm:t>
    </dgm:pt>
    <dgm:pt modelId="{DC326491-8D12-4D71-AB07-63E7263271C6}" type="parTrans" cxnId="{FDC5F301-0CCC-4DA5-BFD8-79281776AC4E}">
      <dgm:prSet/>
      <dgm:spPr/>
      <dgm:t>
        <a:bodyPr/>
        <a:lstStyle/>
        <a:p>
          <a:endParaRPr lang="en-GB"/>
        </a:p>
      </dgm:t>
    </dgm:pt>
    <dgm:pt modelId="{E96503C0-08C8-40C1-8205-DEB5B2B108B4}" type="sibTrans" cxnId="{FDC5F301-0CCC-4DA5-BFD8-79281776AC4E}">
      <dgm:prSet/>
      <dgm:spPr/>
      <dgm:t>
        <a:bodyPr/>
        <a:lstStyle/>
        <a:p>
          <a:endParaRPr lang="en-GB"/>
        </a:p>
      </dgm:t>
    </dgm:pt>
    <dgm:pt modelId="{D62F9E5A-D538-4B0D-B69C-FECE7FEEBC49}" type="pres">
      <dgm:prSet presAssocID="{685F0DE2-FD05-4488-BA68-DFB64AC18C45}" presName="cycle" presStyleCnt="0">
        <dgm:presLayoutVars>
          <dgm:dir/>
          <dgm:resizeHandles val="exact"/>
        </dgm:presLayoutVars>
      </dgm:prSet>
      <dgm:spPr/>
    </dgm:pt>
    <dgm:pt modelId="{291BD67D-484D-49DA-B0F7-A20FE352FBF5}" type="pres">
      <dgm:prSet presAssocID="{D76572FA-49E8-46C3-8308-DDAF5AC16D2A}" presName="node" presStyleLbl="node1" presStyleIdx="0" presStyleCnt="5">
        <dgm:presLayoutVars>
          <dgm:bulletEnabled val="1"/>
        </dgm:presLayoutVars>
      </dgm:prSet>
      <dgm:spPr/>
    </dgm:pt>
    <dgm:pt modelId="{796988AF-4BBB-4CE2-A092-71F959D4AFE8}" type="pres">
      <dgm:prSet presAssocID="{518A2473-9BA4-4C62-9168-E9BA5B7ACC77}" presName="sibTrans" presStyleLbl="sibTrans2D1" presStyleIdx="0" presStyleCnt="5"/>
      <dgm:spPr/>
    </dgm:pt>
    <dgm:pt modelId="{5786BF4F-0CFB-4C7B-8637-447D1A943ADE}" type="pres">
      <dgm:prSet presAssocID="{518A2473-9BA4-4C62-9168-E9BA5B7ACC77}" presName="connectorText" presStyleLbl="sibTrans2D1" presStyleIdx="0" presStyleCnt="5"/>
      <dgm:spPr/>
    </dgm:pt>
    <dgm:pt modelId="{49107157-2AC3-4297-9D9E-D7CD433CDE7E}" type="pres">
      <dgm:prSet presAssocID="{19C23A38-092D-4B07-BE5B-E853A5F4A010}" presName="node" presStyleLbl="node1" presStyleIdx="1" presStyleCnt="5">
        <dgm:presLayoutVars>
          <dgm:bulletEnabled val="1"/>
        </dgm:presLayoutVars>
      </dgm:prSet>
      <dgm:spPr/>
    </dgm:pt>
    <dgm:pt modelId="{FB407128-7CB6-4D92-989C-13B08840EB6B}" type="pres">
      <dgm:prSet presAssocID="{8FB5828C-9AA0-4AB6-85A0-D06E27D7D031}" presName="sibTrans" presStyleLbl="sibTrans2D1" presStyleIdx="1" presStyleCnt="5"/>
      <dgm:spPr/>
    </dgm:pt>
    <dgm:pt modelId="{D5B18973-DE48-4E73-9E81-83A9D3F58777}" type="pres">
      <dgm:prSet presAssocID="{8FB5828C-9AA0-4AB6-85A0-D06E27D7D031}" presName="connectorText" presStyleLbl="sibTrans2D1" presStyleIdx="1" presStyleCnt="5"/>
      <dgm:spPr/>
    </dgm:pt>
    <dgm:pt modelId="{EDB4A5C3-4CF3-4B1B-AF30-63C876584EFA}" type="pres">
      <dgm:prSet presAssocID="{54626CFD-E05D-4B64-AD8A-89422F1AEC7B}" presName="node" presStyleLbl="node1" presStyleIdx="2" presStyleCnt="5">
        <dgm:presLayoutVars>
          <dgm:bulletEnabled val="1"/>
        </dgm:presLayoutVars>
      </dgm:prSet>
      <dgm:spPr/>
    </dgm:pt>
    <dgm:pt modelId="{67318D0D-1CB4-4462-84F6-0DC1A8CE6006}" type="pres">
      <dgm:prSet presAssocID="{CE8A40B8-4A95-4AF0-B568-E85F81638854}" presName="sibTrans" presStyleLbl="sibTrans2D1" presStyleIdx="2" presStyleCnt="5"/>
      <dgm:spPr/>
    </dgm:pt>
    <dgm:pt modelId="{3123978E-AB10-4170-86B7-29B4ED52B748}" type="pres">
      <dgm:prSet presAssocID="{CE8A40B8-4A95-4AF0-B568-E85F81638854}" presName="connectorText" presStyleLbl="sibTrans2D1" presStyleIdx="2" presStyleCnt="5"/>
      <dgm:spPr/>
    </dgm:pt>
    <dgm:pt modelId="{2598929B-079D-4D48-9A5D-D53E73C328E4}" type="pres">
      <dgm:prSet presAssocID="{0A7864CD-A013-42FB-AFE8-55E365D05882}" presName="node" presStyleLbl="node1" presStyleIdx="3" presStyleCnt="5">
        <dgm:presLayoutVars>
          <dgm:bulletEnabled val="1"/>
        </dgm:presLayoutVars>
      </dgm:prSet>
      <dgm:spPr/>
    </dgm:pt>
    <dgm:pt modelId="{021550CD-A355-40C2-8FC7-8365F45C6BEF}" type="pres">
      <dgm:prSet presAssocID="{E925E8D8-5AFD-4037-91EB-FFB37B3C6BAE}" presName="sibTrans" presStyleLbl="sibTrans2D1" presStyleIdx="3" presStyleCnt="5"/>
      <dgm:spPr/>
    </dgm:pt>
    <dgm:pt modelId="{E15C515F-DAB0-49C0-9DB9-77EBD0474B91}" type="pres">
      <dgm:prSet presAssocID="{E925E8D8-5AFD-4037-91EB-FFB37B3C6BAE}" presName="connectorText" presStyleLbl="sibTrans2D1" presStyleIdx="3" presStyleCnt="5"/>
      <dgm:spPr/>
    </dgm:pt>
    <dgm:pt modelId="{EB720910-CFDF-4916-84F6-5F092BA388E5}" type="pres">
      <dgm:prSet presAssocID="{12D4646B-859F-4E77-B43E-E9A8D202E3A9}" presName="node" presStyleLbl="node1" presStyleIdx="4" presStyleCnt="5">
        <dgm:presLayoutVars>
          <dgm:bulletEnabled val="1"/>
        </dgm:presLayoutVars>
      </dgm:prSet>
      <dgm:spPr/>
    </dgm:pt>
    <dgm:pt modelId="{03AB7096-5FCC-444A-94C7-206BFFDAA805}" type="pres">
      <dgm:prSet presAssocID="{E96503C0-08C8-40C1-8205-DEB5B2B108B4}" presName="sibTrans" presStyleLbl="sibTrans2D1" presStyleIdx="4" presStyleCnt="5"/>
      <dgm:spPr/>
    </dgm:pt>
    <dgm:pt modelId="{60FAE9E5-6D37-44DF-BE81-C0CBB8D40AAA}" type="pres">
      <dgm:prSet presAssocID="{E96503C0-08C8-40C1-8205-DEB5B2B108B4}" presName="connectorText" presStyleLbl="sibTrans2D1" presStyleIdx="4" presStyleCnt="5"/>
      <dgm:spPr/>
    </dgm:pt>
  </dgm:ptLst>
  <dgm:cxnLst>
    <dgm:cxn modelId="{FDC5F301-0CCC-4DA5-BFD8-79281776AC4E}" srcId="{685F0DE2-FD05-4488-BA68-DFB64AC18C45}" destId="{12D4646B-859F-4E77-B43E-E9A8D202E3A9}" srcOrd="4" destOrd="0" parTransId="{DC326491-8D12-4D71-AB07-63E7263271C6}" sibTransId="{E96503C0-08C8-40C1-8205-DEB5B2B108B4}"/>
    <dgm:cxn modelId="{30700A04-D9E6-455E-AAEC-C70EE2DFEED1}" srcId="{685F0DE2-FD05-4488-BA68-DFB64AC18C45}" destId="{D76572FA-49E8-46C3-8308-DDAF5AC16D2A}" srcOrd="0" destOrd="0" parTransId="{7B45AD48-789C-4B5A-BF37-E546C43331E5}" sibTransId="{518A2473-9BA4-4C62-9168-E9BA5B7ACC77}"/>
    <dgm:cxn modelId="{D8DC8E09-734D-410C-B813-77210ACF2632}" type="presOf" srcId="{E96503C0-08C8-40C1-8205-DEB5B2B108B4}" destId="{60FAE9E5-6D37-44DF-BE81-C0CBB8D40AAA}" srcOrd="1" destOrd="0" presId="urn:microsoft.com/office/officeart/2005/8/layout/cycle2"/>
    <dgm:cxn modelId="{B9582612-1AC2-424C-927B-6A081A250150}" type="presOf" srcId="{19C23A38-092D-4B07-BE5B-E853A5F4A010}" destId="{49107157-2AC3-4297-9D9E-D7CD433CDE7E}" srcOrd="0" destOrd="0" presId="urn:microsoft.com/office/officeart/2005/8/layout/cycle2"/>
    <dgm:cxn modelId="{51D33112-5D8C-44DC-901B-A35058944608}" srcId="{685F0DE2-FD05-4488-BA68-DFB64AC18C45}" destId="{19C23A38-092D-4B07-BE5B-E853A5F4A010}" srcOrd="1" destOrd="0" parTransId="{EE4E8528-8CF7-4366-8863-38997A75C52F}" sibTransId="{8FB5828C-9AA0-4AB6-85A0-D06E27D7D031}"/>
    <dgm:cxn modelId="{83F4835E-354A-4872-A023-DAA85901616B}" type="presOf" srcId="{E96503C0-08C8-40C1-8205-DEB5B2B108B4}" destId="{03AB7096-5FCC-444A-94C7-206BFFDAA805}" srcOrd="0" destOrd="0" presId="urn:microsoft.com/office/officeart/2005/8/layout/cycle2"/>
    <dgm:cxn modelId="{0B9EE261-0F87-4819-9ADD-01D27A277CA6}" type="presOf" srcId="{0A7864CD-A013-42FB-AFE8-55E365D05882}" destId="{2598929B-079D-4D48-9A5D-D53E73C328E4}" srcOrd="0" destOrd="0" presId="urn:microsoft.com/office/officeart/2005/8/layout/cycle2"/>
    <dgm:cxn modelId="{8C1A7463-4BF9-4C0E-BC0B-166FBBC2451A}" type="presOf" srcId="{518A2473-9BA4-4C62-9168-E9BA5B7ACC77}" destId="{5786BF4F-0CFB-4C7B-8637-447D1A943ADE}" srcOrd="1" destOrd="0" presId="urn:microsoft.com/office/officeart/2005/8/layout/cycle2"/>
    <dgm:cxn modelId="{3CEE7044-64E2-4402-86A7-191D4479DF8B}" type="presOf" srcId="{685F0DE2-FD05-4488-BA68-DFB64AC18C45}" destId="{D62F9E5A-D538-4B0D-B69C-FECE7FEEBC49}" srcOrd="0" destOrd="0" presId="urn:microsoft.com/office/officeart/2005/8/layout/cycle2"/>
    <dgm:cxn modelId="{D636D468-47D3-4F98-8F30-8FE779A3C896}" type="presOf" srcId="{E925E8D8-5AFD-4037-91EB-FFB37B3C6BAE}" destId="{021550CD-A355-40C2-8FC7-8365F45C6BEF}" srcOrd="0" destOrd="0" presId="urn:microsoft.com/office/officeart/2005/8/layout/cycle2"/>
    <dgm:cxn modelId="{6CA34849-960F-4544-ACE7-42F9BC4A7DE8}" type="presOf" srcId="{518A2473-9BA4-4C62-9168-E9BA5B7ACC77}" destId="{796988AF-4BBB-4CE2-A092-71F959D4AFE8}" srcOrd="0" destOrd="0" presId="urn:microsoft.com/office/officeart/2005/8/layout/cycle2"/>
    <dgm:cxn modelId="{E904D44A-058F-4E24-86FD-4A93200A9EC9}" type="presOf" srcId="{E925E8D8-5AFD-4037-91EB-FFB37B3C6BAE}" destId="{E15C515F-DAB0-49C0-9DB9-77EBD0474B91}" srcOrd="1" destOrd="0" presId="urn:microsoft.com/office/officeart/2005/8/layout/cycle2"/>
    <dgm:cxn modelId="{A4E8316E-2BDC-4483-A6D1-214BBA416961}" srcId="{685F0DE2-FD05-4488-BA68-DFB64AC18C45}" destId="{0A7864CD-A013-42FB-AFE8-55E365D05882}" srcOrd="3" destOrd="0" parTransId="{4B165C98-359B-4088-B84E-8DA82C799108}" sibTransId="{E925E8D8-5AFD-4037-91EB-FFB37B3C6BAE}"/>
    <dgm:cxn modelId="{DC433351-FF4A-411C-8485-03C06D34A401}" srcId="{685F0DE2-FD05-4488-BA68-DFB64AC18C45}" destId="{54626CFD-E05D-4B64-AD8A-89422F1AEC7B}" srcOrd="2" destOrd="0" parTransId="{522590BF-62AE-4808-81D8-0F6935A60D93}" sibTransId="{CE8A40B8-4A95-4AF0-B568-E85F81638854}"/>
    <dgm:cxn modelId="{E7420072-3815-4749-AD4E-C2E476884C72}" type="presOf" srcId="{CE8A40B8-4A95-4AF0-B568-E85F81638854}" destId="{3123978E-AB10-4170-86B7-29B4ED52B748}" srcOrd="1" destOrd="0" presId="urn:microsoft.com/office/officeart/2005/8/layout/cycle2"/>
    <dgm:cxn modelId="{B135D557-1B6D-406B-AC56-2D667514585A}" type="presOf" srcId="{12D4646B-859F-4E77-B43E-E9A8D202E3A9}" destId="{EB720910-CFDF-4916-84F6-5F092BA388E5}" srcOrd="0" destOrd="0" presId="urn:microsoft.com/office/officeart/2005/8/layout/cycle2"/>
    <dgm:cxn modelId="{4171C858-6BE6-4F02-A28C-F19A3BD52618}" type="presOf" srcId="{54626CFD-E05D-4B64-AD8A-89422F1AEC7B}" destId="{EDB4A5C3-4CF3-4B1B-AF30-63C876584EFA}" srcOrd="0" destOrd="0" presId="urn:microsoft.com/office/officeart/2005/8/layout/cycle2"/>
    <dgm:cxn modelId="{D6007997-68E1-4350-8B95-B9D9ABD46C73}" type="presOf" srcId="{8FB5828C-9AA0-4AB6-85A0-D06E27D7D031}" destId="{D5B18973-DE48-4E73-9E81-83A9D3F58777}" srcOrd="1" destOrd="0" presId="urn:microsoft.com/office/officeart/2005/8/layout/cycle2"/>
    <dgm:cxn modelId="{75BB7BA5-7DF0-479D-A642-6BA23991CD4C}" type="presOf" srcId="{CE8A40B8-4A95-4AF0-B568-E85F81638854}" destId="{67318D0D-1CB4-4462-84F6-0DC1A8CE6006}" srcOrd="0" destOrd="0" presId="urn:microsoft.com/office/officeart/2005/8/layout/cycle2"/>
    <dgm:cxn modelId="{68852DA9-AF4F-4A9B-BDFA-D0B79C6E6F56}" type="presOf" srcId="{D76572FA-49E8-46C3-8308-DDAF5AC16D2A}" destId="{291BD67D-484D-49DA-B0F7-A20FE352FBF5}" srcOrd="0" destOrd="0" presId="urn:microsoft.com/office/officeart/2005/8/layout/cycle2"/>
    <dgm:cxn modelId="{297BCAAC-8DF1-46F1-823C-9902ECDE9E68}" type="presOf" srcId="{8FB5828C-9AA0-4AB6-85A0-D06E27D7D031}" destId="{FB407128-7CB6-4D92-989C-13B08840EB6B}" srcOrd="0" destOrd="0" presId="urn:microsoft.com/office/officeart/2005/8/layout/cycle2"/>
    <dgm:cxn modelId="{B04F0BEE-6DD8-49D3-9753-2E7548606145}" type="presParOf" srcId="{D62F9E5A-D538-4B0D-B69C-FECE7FEEBC49}" destId="{291BD67D-484D-49DA-B0F7-A20FE352FBF5}" srcOrd="0" destOrd="0" presId="urn:microsoft.com/office/officeart/2005/8/layout/cycle2"/>
    <dgm:cxn modelId="{D01A4C4E-F1F9-4DB4-97B9-E42939402D8C}" type="presParOf" srcId="{D62F9E5A-D538-4B0D-B69C-FECE7FEEBC49}" destId="{796988AF-4BBB-4CE2-A092-71F959D4AFE8}" srcOrd="1" destOrd="0" presId="urn:microsoft.com/office/officeart/2005/8/layout/cycle2"/>
    <dgm:cxn modelId="{E86352D1-F288-4976-969D-3002A0BFE572}" type="presParOf" srcId="{796988AF-4BBB-4CE2-A092-71F959D4AFE8}" destId="{5786BF4F-0CFB-4C7B-8637-447D1A943ADE}" srcOrd="0" destOrd="0" presId="urn:microsoft.com/office/officeart/2005/8/layout/cycle2"/>
    <dgm:cxn modelId="{550862AC-E3B2-4B21-A8B7-7A687970F7E0}" type="presParOf" srcId="{D62F9E5A-D538-4B0D-B69C-FECE7FEEBC49}" destId="{49107157-2AC3-4297-9D9E-D7CD433CDE7E}" srcOrd="2" destOrd="0" presId="urn:microsoft.com/office/officeart/2005/8/layout/cycle2"/>
    <dgm:cxn modelId="{D9965580-92E8-4495-A7A0-72C1DD137F9D}" type="presParOf" srcId="{D62F9E5A-D538-4B0D-B69C-FECE7FEEBC49}" destId="{FB407128-7CB6-4D92-989C-13B08840EB6B}" srcOrd="3" destOrd="0" presId="urn:microsoft.com/office/officeart/2005/8/layout/cycle2"/>
    <dgm:cxn modelId="{A874A1DF-73CB-49DC-ABC5-378CD939F731}" type="presParOf" srcId="{FB407128-7CB6-4D92-989C-13B08840EB6B}" destId="{D5B18973-DE48-4E73-9E81-83A9D3F58777}" srcOrd="0" destOrd="0" presId="urn:microsoft.com/office/officeart/2005/8/layout/cycle2"/>
    <dgm:cxn modelId="{4BEBF3E7-084D-4DF6-BA57-CA65BD0D2E8B}" type="presParOf" srcId="{D62F9E5A-D538-4B0D-B69C-FECE7FEEBC49}" destId="{EDB4A5C3-4CF3-4B1B-AF30-63C876584EFA}" srcOrd="4" destOrd="0" presId="urn:microsoft.com/office/officeart/2005/8/layout/cycle2"/>
    <dgm:cxn modelId="{B21B5B63-D617-40F5-839D-9F741B3CD4A2}" type="presParOf" srcId="{D62F9E5A-D538-4B0D-B69C-FECE7FEEBC49}" destId="{67318D0D-1CB4-4462-84F6-0DC1A8CE6006}" srcOrd="5" destOrd="0" presId="urn:microsoft.com/office/officeart/2005/8/layout/cycle2"/>
    <dgm:cxn modelId="{35D3C389-71F0-43C0-AAFE-B2429844D8E1}" type="presParOf" srcId="{67318D0D-1CB4-4462-84F6-0DC1A8CE6006}" destId="{3123978E-AB10-4170-86B7-29B4ED52B748}" srcOrd="0" destOrd="0" presId="urn:microsoft.com/office/officeart/2005/8/layout/cycle2"/>
    <dgm:cxn modelId="{D2081AAC-DAA2-4B1D-A83C-0B98E39A3CE8}" type="presParOf" srcId="{D62F9E5A-D538-4B0D-B69C-FECE7FEEBC49}" destId="{2598929B-079D-4D48-9A5D-D53E73C328E4}" srcOrd="6" destOrd="0" presId="urn:microsoft.com/office/officeart/2005/8/layout/cycle2"/>
    <dgm:cxn modelId="{74FAEE42-E1D8-47CC-96C9-223D32A05B28}" type="presParOf" srcId="{D62F9E5A-D538-4B0D-B69C-FECE7FEEBC49}" destId="{021550CD-A355-40C2-8FC7-8365F45C6BEF}" srcOrd="7" destOrd="0" presId="urn:microsoft.com/office/officeart/2005/8/layout/cycle2"/>
    <dgm:cxn modelId="{4577AC85-F12E-4D49-8DD0-FA16175A11BE}" type="presParOf" srcId="{021550CD-A355-40C2-8FC7-8365F45C6BEF}" destId="{E15C515F-DAB0-49C0-9DB9-77EBD0474B91}" srcOrd="0" destOrd="0" presId="urn:microsoft.com/office/officeart/2005/8/layout/cycle2"/>
    <dgm:cxn modelId="{9402296C-CD35-4887-AF05-A60D746FB141}" type="presParOf" srcId="{D62F9E5A-D538-4B0D-B69C-FECE7FEEBC49}" destId="{EB720910-CFDF-4916-84F6-5F092BA388E5}" srcOrd="8" destOrd="0" presId="urn:microsoft.com/office/officeart/2005/8/layout/cycle2"/>
    <dgm:cxn modelId="{1A12528E-12EB-4F30-B635-4F25484297A5}" type="presParOf" srcId="{D62F9E5A-D538-4B0D-B69C-FECE7FEEBC49}" destId="{03AB7096-5FCC-444A-94C7-206BFFDAA805}" srcOrd="9" destOrd="0" presId="urn:microsoft.com/office/officeart/2005/8/layout/cycle2"/>
    <dgm:cxn modelId="{879B2CA6-40D1-4956-BEFA-9E69744278BF}" type="presParOf" srcId="{03AB7096-5FCC-444A-94C7-206BFFDAA805}" destId="{60FAE9E5-6D37-44DF-BE81-C0CBB8D40AA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7D83A-2560-4CC5-BE10-2C06B84ED672}">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3B15E-073C-4216-9037-567B34C9AA55}">
      <dsp:nvSpPr>
        <dsp:cNvPr id="0" name=""/>
        <dsp:cNvSpPr/>
      </dsp:nvSpPr>
      <dsp:spPr>
        <a:xfrm>
          <a:off x="110" y="0"/>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n-US" sz="2300" kern="1200" dirty="0"/>
            <a:t>Patients are living long enough to require transition from pediatric CF centers to adult CF centers. </a:t>
          </a:r>
          <a:endParaRPr lang="en-GB" sz="2300" kern="1200" dirty="0"/>
        </a:p>
      </dsp:txBody>
      <dsp:txXfrm>
        <a:off x="110" y="0"/>
        <a:ext cx="4415775" cy="1609090"/>
      </dsp:txXfrm>
    </dsp:sp>
    <dsp:sp modelId="{DF26A6A8-FE69-48EE-90D6-577F634B71EF}">
      <dsp:nvSpPr>
        <dsp:cNvPr id="0" name=""/>
        <dsp:cNvSpPr/>
      </dsp:nvSpPr>
      <dsp:spPr>
        <a:xfrm>
          <a:off x="2006861"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CBBEF-1644-4DB2-9700-1BA93712D050}">
      <dsp:nvSpPr>
        <dsp:cNvPr id="0" name=""/>
        <dsp:cNvSpPr/>
      </dsp:nvSpPr>
      <dsp:spPr>
        <a:xfrm>
          <a:off x="4636674" y="2413634"/>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endParaRPr lang="en-GB" sz="2300" kern="1200" dirty="0"/>
        </a:p>
      </dsp:txBody>
      <dsp:txXfrm>
        <a:off x="4636674" y="2413634"/>
        <a:ext cx="4415775" cy="1609090"/>
      </dsp:txXfrm>
    </dsp:sp>
    <dsp:sp modelId="{5B2B3B5A-5A02-440E-9B84-49F1CB1749C7}">
      <dsp:nvSpPr>
        <dsp:cNvPr id="0" name=""/>
        <dsp:cNvSpPr/>
      </dsp:nvSpPr>
      <dsp:spPr>
        <a:xfrm>
          <a:off x="6643425"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BD67D-484D-49DA-B0F7-A20FE352FBF5}">
      <dsp:nvSpPr>
        <dsp:cNvPr id="0" name=""/>
        <dsp:cNvSpPr/>
      </dsp:nvSpPr>
      <dsp:spPr>
        <a:xfrm>
          <a:off x="4421423" y="476"/>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Daily medical treatment</a:t>
          </a:r>
        </a:p>
      </dsp:txBody>
      <dsp:txXfrm>
        <a:off x="4599437" y="178490"/>
        <a:ext cx="859525" cy="859525"/>
      </dsp:txXfrm>
    </dsp:sp>
    <dsp:sp modelId="{796988AF-4BBB-4CE2-A092-71F959D4AFE8}">
      <dsp:nvSpPr>
        <dsp:cNvPr id="0" name=""/>
        <dsp:cNvSpPr/>
      </dsp:nvSpPr>
      <dsp:spPr>
        <a:xfrm rot="2160000">
          <a:off x="5598402" y="933825"/>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607640" y="987443"/>
        <a:ext cx="225735" cy="246149"/>
      </dsp:txXfrm>
    </dsp:sp>
    <dsp:sp modelId="{49107157-2AC3-4297-9D9E-D7CD433CDE7E}">
      <dsp:nvSpPr>
        <dsp:cNvPr id="0" name=""/>
        <dsp:cNvSpPr/>
      </dsp:nvSpPr>
      <dsp:spPr>
        <a:xfrm>
          <a:off x="5897073" y="1072598"/>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Chest physiotherapy</a:t>
          </a:r>
          <a:endParaRPr lang="en-GB" sz="1200" kern="1200" dirty="0"/>
        </a:p>
      </dsp:txBody>
      <dsp:txXfrm>
        <a:off x="6075087" y="1250612"/>
        <a:ext cx="859525" cy="859525"/>
      </dsp:txXfrm>
    </dsp:sp>
    <dsp:sp modelId="{FB407128-7CB6-4D92-989C-13B08840EB6B}">
      <dsp:nvSpPr>
        <dsp:cNvPr id="0" name=""/>
        <dsp:cNvSpPr/>
      </dsp:nvSpPr>
      <dsp:spPr>
        <a:xfrm rot="6480000">
          <a:off x="6064607" y="2333936"/>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6127926" y="2369982"/>
        <a:ext cx="225735" cy="246149"/>
      </dsp:txXfrm>
    </dsp:sp>
    <dsp:sp modelId="{EDB4A5C3-4CF3-4B1B-AF30-63C876584EFA}">
      <dsp:nvSpPr>
        <dsp:cNvPr id="0" name=""/>
        <dsp:cNvSpPr/>
      </dsp:nvSpPr>
      <dsp:spPr>
        <a:xfrm>
          <a:off x="5333425" y="2807330"/>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Dietary &amp; vitamin supplements</a:t>
          </a:r>
          <a:endParaRPr lang="en-GB" sz="1200" kern="1200" dirty="0"/>
        </a:p>
      </dsp:txBody>
      <dsp:txXfrm>
        <a:off x="5511439" y="2985344"/>
        <a:ext cx="859525" cy="859525"/>
      </dsp:txXfrm>
    </dsp:sp>
    <dsp:sp modelId="{67318D0D-1CB4-4462-84F6-0DC1A8CE6006}">
      <dsp:nvSpPr>
        <dsp:cNvPr id="0" name=""/>
        <dsp:cNvSpPr/>
      </dsp:nvSpPr>
      <dsp:spPr>
        <a:xfrm rot="10800000">
          <a:off x="4877087" y="3209982"/>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4973830" y="3292032"/>
        <a:ext cx="225735" cy="246149"/>
      </dsp:txXfrm>
    </dsp:sp>
    <dsp:sp modelId="{2598929B-079D-4D48-9A5D-D53E73C328E4}">
      <dsp:nvSpPr>
        <dsp:cNvPr id="0" name=""/>
        <dsp:cNvSpPr/>
      </dsp:nvSpPr>
      <dsp:spPr>
        <a:xfrm>
          <a:off x="3509421" y="2807330"/>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Pancreatic enzyme replacement</a:t>
          </a:r>
          <a:endParaRPr lang="en-GB" sz="1200" kern="1200" dirty="0"/>
        </a:p>
      </dsp:txBody>
      <dsp:txXfrm>
        <a:off x="3687435" y="2985344"/>
        <a:ext cx="859525" cy="859525"/>
      </dsp:txXfrm>
    </dsp:sp>
    <dsp:sp modelId="{021550CD-A355-40C2-8FC7-8365F45C6BEF}">
      <dsp:nvSpPr>
        <dsp:cNvPr id="0" name=""/>
        <dsp:cNvSpPr/>
      </dsp:nvSpPr>
      <dsp:spPr>
        <a:xfrm rot="15120000">
          <a:off x="3676954" y="2351296"/>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740273" y="2479350"/>
        <a:ext cx="225735" cy="246149"/>
      </dsp:txXfrm>
    </dsp:sp>
    <dsp:sp modelId="{EB720910-CFDF-4916-84F6-5F092BA388E5}">
      <dsp:nvSpPr>
        <dsp:cNvPr id="0" name=""/>
        <dsp:cNvSpPr/>
      </dsp:nvSpPr>
      <dsp:spPr>
        <a:xfrm>
          <a:off x="2945772" y="1072598"/>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Respiratory medications</a:t>
          </a:r>
          <a:endParaRPr lang="en-GB" sz="1300" kern="1200"/>
        </a:p>
      </dsp:txBody>
      <dsp:txXfrm>
        <a:off x="3123786" y="1250612"/>
        <a:ext cx="859525" cy="859525"/>
      </dsp:txXfrm>
    </dsp:sp>
    <dsp:sp modelId="{03AB7096-5FCC-444A-94C7-206BFFDAA805}">
      <dsp:nvSpPr>
        <dsp:cNvPr id="0" name=""/>
        <dsp:cNvSpPr/>
      </dsp:nvSpPr>
      <dsp:spPr>
        <a:xfrm rot="19440000">
          <a:off x="4122751" y="944554"/>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131989" y="1055036"/>
        <a:ext cx="225735" cy="2461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B386-F843-48E3-BAE6-6E7FD37263F8}">
      <dsp:nvSpPr>
        <dsp:cNvPr id="0" name=""/>
        <dsp:cNvSpPr/>
      </dsp:nvSpPr>
      <dsp:spPr>
        <a:xfrm>
          <a:off x="0" y="2428310"/>
          <a:ext cx="10058399" cy="15932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US" sz="3000" kern="1200" dirty="0"/>
            <a:t>Transfer to adult care by </a:t>
          </a:r>
        </a:p>
      </dsp:txBody>
      <dsp:txXfrm>
        <a:off x="0" y="2428310"/>
        <a:ext cx="10058399" cy="860346"/>
      </dsp:txXfrm>
    </dsp:sp>
    <dsp:sp modelId="{77F396B3-AD6E-4432-B80F-6EBC11CDDC5D}">
      <dsp:nvSpPr>
        <dsp:cNvPr id="0" name=""/>
        <dsp:cNvSpPr/>
      </dsp:nvSpPr>
      <dsp:spPr>
        <a:xfrm>
          <a:off x="1227"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t>Choice </a:t>
          </a:r>
        </a:p>
      </dsp:txBody>
      <dsp:txXfrm>
        <a:off x="1227" y="3256793"/>
        <a:ext cx="2011188" cy="732888"/>
      </dsp:txXfrm>
    </dsp:sp>
    <dsp:sp modelId="{EAB4BF11-355A-4871-BA4D-F86770C8DED7}">
      <dsp:nvSpPr>
        <dsp:cNvPr id="0" name=""/>
        <dsp:cNvSpPr/>
      </dsp:nvSpPr>
      <dsp:spPr>
        <a:xfrm>
          <a:off x="2012416"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t>Being over the age limit </a:t>
          </a:r>
        </a:p>
      </dsp:txBody>
      <dsp:txXfrm>
        <a:off x="2012416" y="3256793"/>
        <a:ext cx="2011188" cy="732888"/>
      </dsp:txXfrm>
    </dsp:sp>
    <dsp:sp modelId="{24CAF85A-0CD2-4EBD-A52C-9E011DCBBE92}">
      <dsp:nvSpPr>
        <dsp:cNvPr id="0" name=""/>
        <dsp:cNvSpPr/>
      </dsp:nvSpPr>
      <dsp:spPr>
        <a:xfrm>
          <a:off x="4023605"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t>Marriage </a:t>
          </a:r>
        </a:p>
      </dsp:txBody>
      <dsp:txXfrm>
        <a:off x="4023605" y="3256793"/>
        <a:ext cx="2011188" cy="732888"/>
      </dsp:txXfrm>
    </dsp:sp>
    <dsp:sp modelId="{D709F7AD-A329-4EDD-AC5E-57891FC8C270}">
      <dsp:nvSpPr>
        <dsp:cNvPr id="0" name=""/>
        <dsp:cNvSpPr/>
      </dsp:nvSpPr>
      <dsp:spPr>
        <a:xfrm>
          <a:off x="6034794"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Pregnancy</a:t>
          </a:r>
        </a:p>
      </dsp:txBody>
      <dsp:txXfrm>
        <a:off x="6034794" y="3256793"/>
        <a:ext cx="2011188" cy="732888"/>
      </dsp:txXfrm>
    </dsp:sp>
    <dsp:sp modelId="{E8B8FCEE-E32F-4E8D-B887-3F13EA2E9C5A}">
      <dsp:nvSpPr>
        <dsp:cNvPr id="0" name=""/>
        <dsp:cNvSpPr/>
      </dsp:nvSpPr>
      <dsp:spPr>
        <a:xfrm>
          <a:off x="8045983"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t>Incarceration </a:t>
          </a:r>
        </a:p>
      </dsp:txBody>
      <dsp:txXfrm>
        <a:off x="8045983" y="3256793"/>
        <a:ext cx="2011188" cy="732888"/>
      </dsp:txXfrm>
    </dsp:sp>
    <dsp:sp modelId="{B7C3A035-1957-4266-85FE-2786E6831A4F}">
      <dsp:nvSpPr>
        <dsp:cNvPr id="0" name=""/>
        <dsp:cNvSpPr/>
      </dsp:nvSpPr>
      <dsp:spPr>
        <a:xfrm rot="10800000">
          <a:off x="0" y="1814"/>
          <a:ext cx="10058399" cy="245039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University of California, San Francisco Cystic Fibrosis Center (UCSF-CFC) pediatric and adult teams recognized poor coordination in the transfer of pediatric patients to adult care. </a:t>
          </a:r>
        </a:p>
      </dsp:txBody>
      <dsp:txXfrm rot="10800000">
        <a:off x="0" y="1814"/>
        <a:ext cx="10058399" cy="15921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B386-F843-48E3-BAE6-6E7FD37263F8}">
      <dsp:nvSpPr>
        <dsp:cNvPr id="0" name=""/>
        <dsp:cNvSpPr/>
      </dsp:nvSpPr>
      <dsp:spPr>
        <a:xfrm>
          <a:off x="0" y="2428310"/>
          <a:ext cx="10058399" cy="15932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US" sz="3000" kern="1200"/>
            <a:t>Transfer to adult care by </a:t>
          </a:r>
        </a:p>
      </dsp:txBody>
      <dsp:txXfrm>
        <a:off x="0" y="2428310"/>
        <a:ext cx="10058399" cy="860346"/>
      </dsp:txXfrm>
    </dsp:sp>
    <dsp:sp modelId="{77F396B3-AD6E-4432-B80F-6EBC11CDDC5D}">
      <dsp:nvSpPr>
        <dsp:cNvPr id="0" name=""/>
        <dsp:cNvSpPr/>
      </dsp:nvSpPr>
      <dsp:spPr>
        <a:xfrm>
          <a:off x="1227"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t>Choice </a:t>
          </a:r>
        </a:p>
      </dsp:txBody>
      <dsp:txXfrm>
        <a:off x="1227" y="3256793"/>
        <a:ext cx="2011188" cy="732888"/>
      </dsp:txXfrm>
    </dsp:sp>
    <dsp:sp modelId="{EAB4BF11-355A-4871-BA4D-F86770C8DED7}">
      <dsp:nvSpPr>
        <dsp:cNvPr id="0" name=""/>
        <dsp:cNvSpPr/>
      </dsp:nvSpPr>
      <dsp:spPr>
        <a:xfrm>
          <a:off x="2012416"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t>Being over the age limit </a:t>
          </a:r>
        </a:p>
      </dsp:txBody>
      <dsp:txXfrm>
        <a:off x="2012416" y="3256793"/>
        <a:ext cx="2011188" cy="732888"/>
      </dsp:txXfrm>
    </dsp:sp>
    <dsp:sp modelId="{24CAF85A-0CD2-4EBD-A52C-9E011DCBBE92}">
      <dsp:nvSpPr>
        <dsp:cNvPr id="0" name=""/>
        <dsp:cNvSpPr/>
      </dsp:nvSpPr>
      <dsp:spPr>
        <a:xfrm>
          <a:off x="4023605"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t>Marriage </a:t>
          </a:r>
        </a:p>
      </dsp:txBody>
      <dsp:txXfrm>
        <a:off x="4023605" y="3256793"/>
        <a:ext cx="2011188" cy="732888"/>
      </dsp:txXfrm>
    </dsp:sp>
    <dsp:sp modelId="{D709F7AD-A329-4EDD-AC5E-57891FC8C270}">
      <dsp:nvSpPr>
        <dsp:cNvPr id="0" name=""/>
        <dsp:cNvSpPr/>
      </dsp:nvSpPr>
      <dsp:spPr>
        <a:xfrm>
          <a:off x="6034794"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Pregnancy</a:t>
          </a:r>
        </a:p>
      </dsp:txBody>
      <dsp:txXfrm>
        <a:off x="6034794" y="3256793"/>
        <a:ext cx="2011188" cy="732888"/>
      </dsp:txXfrm>
    </dsp:sp>
    <dsp:sp modelId="{E8B8FCEE-E32F-4E8D-B887-3F13EA2E9C5A}">
      <dsp:nvSpPr>
        <dsp:cNvPr id="0" name=""/>
        <dsp:cNvSpPr/>
      </dsp:nvSpPr>
      <dsp:spPr>
        <a:xfrm>
          <a:off x="8045983" y="3256793"/>
          <a:ext cx="2011188" cy="73288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t>Incarceration </a:t>
          </a:r>
        </a:p>
      </dsp:txBody>
      <dsp:txXfrm>
        <a:off x="8045983" y="3256793"/>
        <a:ext cx="2011188" cy="732888"/>
      </dsp:txXfrm>
    </dsp:sp>
    <dsp:sp modelId="{B7C3A035-1957-4266-85FE-2786E6831A4F}">
      <dsp:nvSpPr>
        <dsp:cNvPr id="0" name=""/>
        <dsp:cNvSpPr/>
      </dsp:nvSpPr>
      <dsp:spPr>
        <a:xfrm rot="10800000">
          <a:off x="0" y="1814"/>
          <a:ext cx="10058399" cy="245039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University of California, San Francisco Cystic Fibrosis Center (UCSF-CFC) pediatric and adult teams recognized poor coordination in the transfer of pediatric patients to adult care. </a:t>
          </a:r>
        </a:p>
      </dsp:txBody>
      <dsp:txXfrm rot="10800000">
        <a:off x="0" y="1814"/>
        <a:ext cx="10058399" cy="15921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E0304-7B6C-49DC-AA36-B50B5B6848BA}">
      <dsp:nvSpPr>
        <dsp:cNvPr id="0" name=""/>
        <dsp:cNvSpPr/>
      </dsp:nvSpPr>
      <dsp:spPr>
        <a:xfrm>
          <a:off x="0" y="0"/>
          <a:ext cx="8549640" cy="18102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1. Transition is a responsibility shared by the pediatric and adult CF teams.</a:t>
          </a:r>
        </a:p>
      </dsp:txBody>
      <dsp:txXfrm>
        <a:off x="53020" y="53020"/>
        <a:ext cx="6678629" cy="1704186"/>
      </dsp:txXfrm>
    </dsp:sp>
    <dsp:sp modelId="{02CDF599-F509-4BB3-9267-6656C6526294}">
      <dsp:nvSpPr>
        <dsp:cNvPr id="0" name=""/>
        <dsp:cNvSpPr/>
      </dsp:nvSpPr>
      <dsp:spPr>
        <a:xfrm>
          <a:off x="1508759" y="2212498"/>
          <a:ext cx="8549640" cy="1810226"/>
        </a:xfrm>
        <a:prstGeom prst="roundRect">
          <a:avLst>
            <a:gd name="adj" fmla="val 10000"/>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2. Patient introduction to transition in a framework of developmental milestones would promote sufficient knowledge of CF and skills in self-care to maintain their health and access therapies.</a:t>
          </a:r>
        </a:p>
      </dsp:txBody>
      <dsp:txXfrm>
        <a:off x="1561779" y="2265518"/>
        <a:ext cx="5758192" cy="1704186"/>
      </dsp:txXfrm>
    </dsp:sp>
    <dsp:sp modelId="{D192F165-AC63-4DDB-8DE8-CE16F8FB83F6}">
      <dsp:nvSpPr>
        <dsp:cNvPr id="0" name=""/>
        <dsp:cNvSpPr/>
      </dsp:nvSpPr>
      <dsp:spPr>
        <a:xfrm>
          <a:off x="7372992" y="1423038"/>
          <a:ext cx="1176647" cy="117664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37738" y="1423038"/>
        <a:ext cx="647155" cy="8854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E0304-7B6C-49DC-AA36-B50B5B6848BA}">
      <dsp:nvSpPr>
        <dsp:cNvPr id="0" name=""/>
        <dsp:cNvSpPr/>
      </dsp:nvSpPr>
      <dsp:spPr>
        <a:xfrm>
          <a:off x="0" y="0"/>
          <a:ext cx="8549640" cy="18102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1. Transition is a responsibility shared by the pediatric and adult CF teams.</a:t>
          </a:r>
        </a:p>
      </dsp:txBody>
      <dsp:txXfrm>
        <a:off x="53020" y="53020"/>
        <a:ext cx="6678629" cy="1704186"/>
      </dsp:txXfrm>
    </dsp:sp>
    <dsp:sp modelId="{02CDF599-F509-4BB3-9267-6656C6526294}">
      <dsp:nvSpPr>
        <dsp:cNvPr id="0" name=""/>
        <dsp:cNvSpPr/>
      </dsp:nvSpPr>
      <dsp:spPr>
        <a:xfrm>
          <a:off x="1508759" y="2212498"/>
          <a:ext cx="8549640" cy="18102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2. Patient introduction to transition in a framework of developmental milestones would promote sufficient knowledge of CF and skills in self-care to maintain their health and access therapies.</a:t>
          </a:r>
        </a:p>
      </dsp:txBody>
      <dsp:txXfrm>
        <a:off x="1561779" y="2265518"/>
        <a:ext cx="5758192" cy="1704186"/>
      </dsp:txXfrm>
    </dsp:sp>
    <dsp:sp modelId="{D192F165-AC63-4DDB-8DE8-CE16F8FB83F6}">
      <dsp:nvSpPr>
        <dsp:cNvPr id="0" name=""/>
        <dsp:cNvSpPr/>
      </dsp:nvSpPr>
      <dsp:spPr>
        <a:xfrm>
          <a:off x="7372992" y="1423038"/>
          <a:ext cx="1176647" cy="117664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37738" y="1423038"/>
        <a:ext cx="647155" cy="8854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07D8E-7302-4C8D-B416-9CFF7DA3A4BD}">
      <dsp:nvSpPr>
        <dsp:cNvPr id="0" name=""/>
        <dsp:cNvSpPr/>
      </dsp:nvSpPr>
      <dsp:spPr>
        <a:xfrm>
          <a:off x="0" y="2427927"/>
          <a:ext cx="10058399" cy="15929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The transition from pediatric to adult care should be a planned, collaborative process involving professional caregivers, the young person and family. </a:t>
          </a:r>
        </a:p>
      </dsp:txBody>
      <dsp:txXfrm>
        <a:off x="0" y="2427927"/>
        <a:ext cx="10058399" cy="1592983"/>
      </dsp:txXfrm>
    </dsp:sp>
    <dsp:sp modelId="{5E94EB50-957C-47A2-95AF-FF0D0094A113}">
      <dsp:nvSpPr>
        <dsp:cNvPr id="0" name=""/>
        <dsp:cNvSpPr/>
      </dsp:nvSpPr>
      <dsp:spPr>
        <a:xfrm rot="10800000">
          <a:off x="0" y="1813"/>
          <a:ext cx="10058399" cy="2450008"/>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Cystic Fibrosis Trust.2010</a:t>
          </a:r>
        </a:p>
      </dsp:txBody>
      <dsp:txXfrm rot="10800000">
        <a:off x="0" y="1813"/>
        <a:ext cx="10058399" cy="15919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2CD5C-1DA7-4DA3-8439-14858A70B4CC}">
      <dsp:nvSpPr>
        <dsp:cNvPr id="0" name=""/>
        <dsp:cNvSpPr/>
      </dsp:nvSpPr>
      <dsp:spPr>
        <a:xfrm>
          <a:off x="0" y="0"/>
          <a:ext cx="4022724" cy="402272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469BB-C7D5-4470-9433-E5D14C702D54}">
      <dsp:nvSpPr>
        <dsp:cNvPr id="0" name=""/>
        <dsp:cNvSpPr/>
      </dsp:nvSpPr>
      <dsp:spPr>
        <a:xfrm>
          <a:off x="2011362" y="0"/>
          <a:ext cx="8047037" cy="402272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 </a:t>
          </a:r>
          <a:r>
            <a:rPr lang="en-US" sz="2000" kern="1200" dirty="0"/>
            <a:t>Pediatrician should start talking more to the patient about treatment </a:t>
          </a:r>
          <a:endParaRPr lang="en-GB" sz="2000" kern="1200" dirty="0"/>
        </a:p>
      </dsp:txBody>
      <dsp:txXfrm>
        <a:off x="2011362" y="0"/>
        <a:ext cx="8047037" cy="854829"/>
      </dsp:txXfrm>
    </dsp:sp>
    <dsp:sp modelId="{6C00FB80-FB1F-47B8-AD51-6E1B9815F666}">
      <dsp:nvSpPr>
        <dsp:cNvPr id="0" name=""/>
        <dsp:cNvSpPr/>
      </dsp:nvSpPr>
      <dsp:spPr>
        <a:xfrm>
          <a:off x="527982" y="854829"/>
          <a:ext cx="2966759" cy="296675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68143-AF92-4928-AFB1-50B82228CDDE}">
      <dsp:nvSpPr>
        <dsp:cNvPr id="0" name=""/>
        <dsp:cNvSpPr/>
      </dsp:nvSpPr>
      <dsp:spPr>
        <a:xfrm>
          <a:off x="2011362" y="854829"/>
          <a:ext cx="8047037" cy="296675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 </a:t>
          </a:r>
          <a:r>
            <a:rPr lang="en-US" sz="2000" kern="1200" dirty="0"/>
            <a:t>Patient should have the opportunity to talk to the doctor by himself</a:t>
          </a:r>
          <a:endParaRPr lang="en-GB" sz="2000" kern="1200" dirty="0"/>
        </a:p>
      </dsp:txBody>
      <dsp:txXfrm>
        <a:off x="2011362" y="854829"/>
        <a:ext cx="8047037" cy="854829"/>
      </dsp:txXfrm>
    </dsp:sp>
    <dsp:sp modelId="{1234CFC4-F189-42AD-83DE-951F316027DC}">
      <dsp:nvSpPr>
        <dsp:cNvPr id="0" name=""/>
        <dsp:cNvSpPr/>
      </dsp:nvSpPr>
      <dsp:spPr>
        <a:xfrm>
          <a:off x="1055965" y="1709658"/>
          <a:ext cx="1910794" cy="191079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C57B5-9A63-49F7-BA35-48DA543EF0B1}">
      <dsp:nvSpPr>
        <dsp:cNvPr id="0" name=""/>
        <dsp:cNvSpPr/>
      </dsp:nvSpPr>
      <dsp:spPr>
        <a:xfrm>
          <a:off x="2011362" y="1709658"/>
          <a:ext cx="8047037" cy="191079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 </a:t>
          </a:r>
          <a:r>
            <a:rPr lang="en-US" sz="2000" kern="1200" dirty="0"/>
            <a:t>Patient should have the opportunity to know members of the adult team and become familiar with the adult’s center before moving </a:t>
          </a:r>
          <a:endParaRPr lang="en-GB" sz="2000" kern="1200" dirty="0"/>
        </a:p>
      </dsp:txBody>
      <dsp:txXfrm>
        <a:off x="2011362" y="1709658"/>
        <a:ext cx="8047037" cy="854829"/>
      </dsp:txXfrm>
    </dsp:sp>
    <dsp:sp modelId="{99315853-2DB3-46CD-9779-2AE5D1F69F57}">
      <dsp:nvSpPr>
        <dsp:cNvPr id="0" name=""/>
        <dsp:cNvSpPr/>
      </dsp:nvSpPr>
      <dsp:spPr>
        <a:xfrm>
          <a:off x="1583947" y="2564487"/>
          <a:ext cx="854829" cy="85482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9836D-1FAA-417B-A65E-D87260774132}">
      <dsp:nvSpPr>
        <dsp:cNvPr id="0" name=""/>
        <dsp:cNvSpPr/>
      </dsp:nvSpPr>
      <dsp:spPr>
        <a:xfrm>
          <a:off x="2011362" y="2564487"/>
          <a:ext cx="8047037" cy="85482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Patient should be able to take part in a joint transition clinic</a:t>
          </a:r>
          <a:endParaRPr lang="en-GB" sz="2000" kern="1200" dirty="0"/>
        </a:p>
      </dsp:txBody>
      <dsp:txXfrm>
        <a:off x="2011362" y="2564487"/>
        <a:ext cx="8047037" cy="8548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26201-C32A-4C4D-91AF-6BF15BA5EAD3}">
      <dsp:nvSpPr>
        <dsp:cNvPr id="0" name=""/>
        <dsp:cNvSpPr/>
      </dsp:nvSpPr>
      <dsp:spPr>
        <a:xfrm rot="5400000">
          <a:off x="1195642" y="913424"/>
          <a:ext cx="1429708" cy="1723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54C2F1-4F61-4615-B37B-E0A940A009BA}">
      <dsp:nvSpPr>
        <dsp:cNvPr id="0" name=""/>
        <dsp:cNvSpPr/>
      </dsp:nvSpPr>
      <dsp:spPr>
        <a:xfrm>
          <a:off x="1523985" y="173"/>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Early discussion about moving </a:t>
          </a:r>
        </a:p>
      </dsp:txBody>
      <dsp:txXfrm>
        <a:off x="1557645" y="33833"/>
        <a:ext cx="1848097" cy="1081930"/>
      </dsp:txXfrm>
    </dsp:sp>
    <dsp:sp modelId="{E0B7EB37-C9C1-4BEB-A4AA-0814429C248A}">
      <dsp:nvSpPr>
        <dsp:cNvPr id="0" name=""/>
        <dsp:cNvSpPr/>
      </dsp:nvSpPr>
      <dsp:spPr>
        <a:xfrm rot="5400000">
          <a:off x="1195642" y="2349988"/>
          <a:ext cx="1429708" cy="1723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AF7A46-4423-45BC-9B4B-3DE6C78605EC}">
      <dsp:nvSpPr>
        <dsp:cNvPr id="0" name=""/>
        <dsp:cNvSpPr/>
      </dsp:nvSpPr>
      <dsp:spPr>
        <a:xfrm>
          <a:off x="1523985" y="1436737"/>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Time to talk and ask questions  </a:t>
          </a:r>
        </a:p>
      </dsp:txBody>
      <dsp:txXfrm>
        <a:off x="1557645" y="1470397"/>
        <a:ext cx="1848097" cy="1081930"/>
      </dsp:txXfrm>
    </dsp:sp>
    <dsp:sp modelId="{449FEE12-D6E0-4D48-B8EF-A4E315EEF26E}">
      <dsp:nvSpPr>
        <dsp:cNvPr id="0" name=""/>
        <dsp:cNvSpPr/>
      </dsp:nvSpPr>
      <dsp:spPr>
        <a:xfrm>
          <a:off x="1913924" y="3068270"/>
          <a:ext cx="2540650" cy="1723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9EB557-E9E7-46FB-9338-ABF1E6008EB6}">
      <dsp:nvSpPr>
        <dsp:cNvPr id="0" name=""/>
        <dsp:cNvSpPr/>
      </dsp:nvSpPr>
      <dsp:spPr>
        <a:xfrm>
          <a:off x="1523985" y="2873300"/>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Full involvement in plans for transfer  </a:t>
          </a:r>
        </a:p>
      </dsp:txBody>
      <dsp:txXfrm>
        <a:off x="1557645" y="2906960"/>
        <a:ext cx="1848097" cy="1081930"/>
      </dsp:txXfrm>
    </dsp:sp>
    <dsp:sp modelId="{2816A693-ECA3-4B14-B3B5-8B117CD3C727}">
      <dsp:nvSpPr>
        <dsp:cNvPr id="0" name=""/>
        <dsp:cNvSpPr/>
      </dsp:nvSpPr>
      <dsp:spPr>
        <a:xfrm rot="16200000">
          <a:off x="3743148" y="2349988"/>
          <a:ext cx="1429708" cy="1723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EA2419-30F7-48A1-9540-6C39AFF33617}">
      <dsp:nvSpPr>
        <dsp:cNvPr id="0" name=""/>
        <dsp:cNvSpPr/>
      </dsp:nvSpPr>
      <dsp:spPr>
        <a:xfrm>
          <a:off x="4071491" y="2873300"/>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Meet the adult team  </a:t>
          </a:r>
        </a:p>
      </dsp:txBody>
      <dsp:txXfrm>
        <a:off x="4105151" y="2906960"/>
        <a:ext cx="1848097" cy="1081930"/>
      </dsp:txXfrm>
    </dsp:sp>
    <dsp:sp modelId="{E1F9A26B-3BF2-4481-BA8A-A73337228C71}">
      <dsp:nvSpPr>
        <dsp:cNvPr id="0" name=""/>
        <dsp:cNvSpPr/>
      </dsp:nvSpPr>
      <dsp:spPr>
        <a:xfrm rot="16200000">
          <a:off x="3743148" y="913424"/>
          <a:ext cx="1429708" cy="1723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FB937-F816-4E5B-B002-5A3609A6B3C6}">
      <dsp:nvSpPr>
        <dsp:cNvPr id="0" name=""/>
        <dsp:cNvSpPr/>
      </dsp:nvSpPr>
      <dsp:spPr>
        <a:xfrm>
          <a:off x="4071491" y="1436737"/>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Visit the adult centre  </a:t>
          </a:r>
        </a:p>
      </dsp:txBody>
      <dsp:txXfrm>
        <a:off x="4105151" y="1470397"/>
        <a:ext cx="1848097" cy="1081930"/>
      </dsp:txXfrm>
    </dsp:sp>
    <dsp:sp modelId="{81171FCD-954F-4C9A-B6CD-C8E1B998A070}">
      <dsp:nvSpPr>
        <dsp:cNvPr id="0" name=""/>
        <dsp:cNvSpPr/>
      </dsp:nvSpPr>
      <dsp:spPr>
        <a:xfrm>
          <a:off x="4461430" y="195143"/>
          <a:ext cx="2540650" cy="1723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2F4FEA-EEAB-4F06-BD7D-6529C96BC8DD}">
      <dsp:nvSpPr>
        <dsp:cNvPr id="0" name=""/>
        <dsp:cNvSpPr/>
      </dsp:nvSpPr>
      <dsp:spPr>
        <a:xfrm>
          <a:off x="4071491" y="173"/>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Joint transition clinic </a:t>
          </a:r>
        </a:p>
      </dsp:txBody>
      <dsp:txXfrm>
        <a:off x="4105151" y="33833"/>
        <a:ext cx="1848097" cy="1081930"/>
      </dsp:txXfrm>
    </dsp:sp>
    <dsp:sp modelId="{D2A65D1F-8AF6-4D37-BB8F-1B9F7815B85C}">
      <dsp:nvSpPr>
        <dsp:cNvPr id="0" name=""/>
        <dsp:cNvSpPr/>
      </dsp:nvSpPr>
      <dsp:spPr>
        <a:xfrm rot="5400000">
          <a:off x="6290654" y="913424"/>
          <a:ext cx="1429708" cy="1723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6E0FA9-6D96-44C4-A146-18A35229E338}">
      <dsp:nvSpPr>
        <dsp:cNvPr id="0" name=""/>
        <dsp:cNvSpPr/>
      </dsp:nvSpPr>
      <dsp:spPr>
        <a:xfrm>
          <a:off x="6618996" y="173"/>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Key person </a:t>
          </a:r>
        </a:p>
      </dsp:txBody>
      <dsp:txXfrm>
        <a:off x="6652656" y="33833"/>
        <a:ext cx="1848097" cy="1081930"/>
      </dsp:txXfrm>
    </dsp:sp>
    <dsp:sp modelId="{072EDC20-CA8E-41AF-AFAD-83030A419B89}">
      <dsp:nvSpPr>
        <dsp:cNvPr id="0" name=""/>
        <dsp:cNvSpPr/>
      </dsp:nvSpPr>
      <dsp:spPr>
        <a:xfrm rot="5400000">
          <a:off x="6290654" y="2349988"/>
          <a:ext cx="1429708" cy="1723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8002FE-9DEA-45CC-AA07-26E6A03B365D}">
      <dsp:nvSpPr>
        <dsp:cNvPr id="0" name=""/>
        <dsp:cNvSpPr/>
      </dsp:nvSpPr>
      <dsp:spPr>
        <a:xfrm>
          <a:off x="6618996" y="1436737"/>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Information booklet  </a:t>
          </a:r>
        </a:p>
      </dsp:txBody>
      <dsp:txXfrm>
        <a:off x="6652656" y="1470397"/>
        <a:ext cx="1848097" cy="1081930"/>
      </dsp:txXfrm>
    </dsp:sp>
    <dsp:sp modelId="{5F2C53BF-5BBF-4DE1-A791-CD9C170DE62E}">
      <dsp:nvSpPr>
        <dsp:cNvPr id="0" name=""/>
        <dsp:cNvSpPr/>
      </dsp:nvSpPr>
      <dsp:spPr>
        <a:xfrm>
          <a:off x="6618996" y="2873300"/>
          <a:ext cx="1915417" cy="11492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Reassurance about in-patient care                     </a:t>
          </a:r>
        </a:p>
      </dsp:txBody>
      <dsp:txXfrm>
        <a:off x="6652656" y="2906960"/>
        <a:ext cx="1848097" cy="10819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6CA05-FB4E-4779-AFF7-EF6B50F6D780}">
      <dsp:nvSpPr>
        <dsp:cNvPr id="0" name=""/>
        <dsp:cNvSpPr/>
      </dsp:nvSpPr>
      <dsp:spPr>
        <a:xfrm>
          <a:off x="3017837" y="0"/>
          <a:ext cx="4022725" cy="402272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rtl="0">
            <a:lnSpc>
              <a:spcPct val="90000"/>
            </a:lnSpc>
            <a:spcBef>
              <a:spcPct val="0"/>
            </a:spcBef>
            <a:spcAft>
              <a:spcPct val="35000"/>
            </a:spcAft>
            <a:buNone/>
          </a:pPr>
          <a:r>
            <a:rPr lang="en-US" sz="3600" kern="1200"/>
            <a:t>When you should start discussing this issue with your CF patient </a:t>
          </a:r>
        </a:p>
      </dsp:txBody>
      <dsp:txXfrm>
        <a:off x="3606951" y="589114"/>
        <a:ext cx="2844497" cy="28444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8AB20-CB4B-4AB8-BF92-7F9F8FC75C25}">
      <dsp:nvSpPr>
        <dsp:cNvPr id="0" name=""/>
        <dsp:cNvSpPr/>
      </dsp:nvSpPr>
      <dsp:spPr>
        <a:xfrm>
          <a:off x="0" y="700962"/>
          <a:ext cx="10058399"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Genetic tests have to be performed in the patient and partner  </a:t>
          </a:r>
        </a:p>
      </dsp:txBody>
      <dsp:txXfrm>
        <a:off x="59399" y="760361"/>
        <a:ext cx="9939601" cy="1098002"/>
      </dsp:txXfrm>
    </dsp:sp>
    <dsp:sp modelId="{4C9058EA-5BB5-4D00-98B1-991B1FB6359E}">
      <dsp:nvSpPr>
        <dsp:cNvPr id="0" name=""/>
        <dsp:cNvSpPr/>
      </dsp:nvSpPr>
      <dsp:spPr>
        <a:xfrm>
          <a:off x="0" y="2104962"/>
          <a:ext cx="10058399"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Prenatal or pre-implantation genetic diagnosis could be recommended</a:t>
          </a:r>
        </a:p>
      </dsp:txBody>
      <dsp:txXfrm>
        <a:off x="59399" y="2164361"/>
        <a:ext cx="993960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7D83A-2560-4CC5-BE10-2C06B84ED672}">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3B15E-073C-4216-9037-567B34C9AA55}">
      <dsp:nvSpPr>
        <dsp:cNvPr id="0" name=""/>
        <dsp:cNvSpPr/>
      </dsp:nvSpPr>
      <dsp:spPr>
        <a:xfrm>
          <a:off x="110" y="0"/>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n-US" sz="2300" kern="1200" dirty="0"/>
            <a:t>Patients are living long enough to require transition from pediatric CF centers to adult CF centers. </a:t>
          </a:r>
          <a:endParaRPr lang="en-GB" sz="2300" kern="1200" dirty="0"/>
        </a:p>
      </dsp:txBody>
      <dsp:txXfrm>
        <a:off x="110" y="0"/>
        <a:ext cx="4415775" cy="1609090"/>
      </dsp:txXfrm>
    </dsp:sp>
    <dsp:sp modelId="{DF26A6A8-FE69-48EE-90D6-577F634B71EF}">
      <dsp:nvSpPr>
        <dsp:cNvPr id="0" name=""/>
        <dsp:cNvSpPr/>
      </dsp:nvSpPr>
      <dsp:spPr>
        <a:xfrm>
          <a:off x="2006861"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CBBEF-1644-4DB2-9700-1BA93712D050}">
      <dsp:nvSpPr>
        <dsp:cNvPr id="0" name=""/>
        <dsp:cNvSpPr/>
      </dsp:nvSpPr>
      <dsp:spPr>
        <a:xfrm>
          <a:off x="4636674" y="2413634"/>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n-US" sz="2300" kern="1200"/>
            <a:t>This transfer met with a variety of challenges.</a:t>
          </a:r>
          <a:endParaRPr lang="en-GB" sz="2300" kern="1200"/>
        </a:p>
      </dsp:txBody>
      <dsp:txXfrm>
        <a:off x="4636674" y="2413634"/>
        <a:ext cx="4415775" cy="1609090"/>
      </dsp:txXfrm>
    </dsp:sp>
    <dsp:sp modelId="{5B2B3B5A-5A02-440E-9B84-49F1CB1749C7}">
      <dsp:nvSpPr>
        <dsp:cNvPr id="0" name=""/>
        <dsp:cNvSpPr/>
      </dsp:nvSpPr>
      <dsp:spPr>
        <a:xfrm>
          <a:off x="6643425" y="1810226"/>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E1C17-7039-4417-B6C5-0376959420BE}">
      <dsp:nvSpPr>
        <dsp:cNvPr id="0" name=""/>
        <dsp:cNvSpPr/>
      </dsp:nvSpPr>
      <dsp:spPr>
        <a:xfrm>
          <a:off x="3822382" y="50284"/>
          <a:ext cx="2413635" cy="241363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Abnormal development of vas deferens, epididymis, and seminal vesicles.</a:t>
          </a:r>
          <a:endParaRPr lang="en-GB" sz="1600" kern="1200"/>
        </a:p>
      </dsp:txBody>
      <dsp:txXfrm>
        <a:off x="4144200" y="472670"/>
        <a:ext cx="1769999" cy="1086135"/>
      </dsp:txXfrm>
    </dsp:sp>
    <dsp:sp modelId="{132808B6-73A7-49A8-ADED-C5E12F9782F7}">
      <dsp:nvSpPr>
        <dsp:cNvPr id="0" name=""/>
        <dsp:cNvSpPr/>
      </dsp:nvSpPr>
      <dsp:spPr>
        <a:xfrm>
          <a:off x="4693302" y="1558805"/>
          <a:ext cx="2413635" cy="241363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Thick secretions in vas deferens</a:t>
          </a:r>
          <a:endParaRPr lang="en-GB" sz="1600" kern="1200"/>
        </a:p>
      </dsp:txBody>
      <dsp:txXfrm>
        <a:off x="5431472" y="2182328"/>
        <a:ext cx="1448181" cy="1327499"/>
      </dsp:txXfrm>
    </dsp:sp>
    <dsp:sp modelId="{2107C6BD-8AD8-4570-A580-B665CFFEBACB}">
      <dsp:nvSpPr>
        <dsp:cNvPr id="0" name=""/>
        <dsp:cNvSpPr/>
      </dsp:nvSpPr>
      <dsp:spPr>
        <a:xfrm>
          <a:off x="2951462" y="1558805"/>
          <a:ext cx="2413635" cy="241363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t>Abnormal morphology</a:t>
          </a:r>
          <a:endParaRPr lang="en-GB" sz="1600" kern="1200"/>
        </a:p>
      </dsp:txBody>
      <dsp:txXfrm>
        <a:off x="3178746" y="2182328"/>
        <a:ext cx="1448181" cy="13274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3CA26-B63F-48FE-9E55-23ADD6C69F8C}">
      <dsp:nvSpPr>
        <dsp:cNvPr id="0" name=""/>
        <dsp:cNvSpPr/>
      </dsp:nvSpPr>
      <dsp:spPr>
        <a:xfrm>
          <a:off x="5029199" y="1702910"/>
          <a:ext cx="3558195" cy="617538"/>
        </a:xfrm>
        <a:custGeom>
          <a:avLst/>
          <a:gdLst/>
          <a:ahLst/>
          <a:cxnLst/>
          <a:rect l="0" t="0" r="0" b="0"/>
          <a:pathLst>
            <a:path>
              <a:moveTo>
                <a:pt x="0" y="0"/>
              </a:moveTo>
              <a:lnTo>
                <a:pt x="0" y="308769"/>
              </a:lnTo>
              <a:lnTo>
                <a:pt x="3558195" y="308769"/>
              </a:lnTo>
              <a:lnTo>
                <a:pt x="3558195" y="617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C263F-F8FD-469B-B11D-27F0141626F9}">
      <dsp:nvSpPr>
        <dsp:cNvPr id="0" name=""/>
        <dsp:cNvSpPr/>
      </dsp:nvSpPr>
      <dsp:spPr>
        <a:xfrm>
          <a:off x="4983479" y="1702910"/>
          <a:ext cx="91440" cy="617538"/>
        </a:xfrm>
        <a:custGeom>
          <a:avLst/>
          <a:gdLst/>
          <a:ahLst/>
          <a:cxnLst/>
          <a:rect l="0" t="0" r="0" b="0"/>
          <a:pathLst>
            <a:path>
              <a:moveTo>
                <a:pt x="45720" y="0"/>
              </a:moveTo>
              <a:lnTo>
                <a:pt x="45720" y="617538"/>
              </a:lnTo>
            </a:path>
          </a:pathLst>
        </a:custGeom>
        <a:noFill/>
        <a:ln w="15875" cap="flat" cmpd="sng" algn="ctr">
          <a:solidFill>
            <a:schemeClr val="bg1">
              <a:lumMod val="95000"/>
            </a:schemeClr>
          </a:solidFill>
          <a:prstDash val="solid"/>
        </a:ln>
        <a:effectLst/>
      </dsp:spPr>
      <dsp:style>
        <a:lnRef idx="2">
          <a:scrgbClr r="0" g="0" b="0"/>
        </a:lnRef>
        <a:fillRef idx="0">
          <a:scrgbClr r="0" g="0" b="0"/>
        </a:fillRef>
        <a:effectRef idx="0">
          <a:scrgbClr r="0" g="0" b="0"/>
        </a:effectRef>
        <a:fontRef idx="minor"/>
      </dsp:style>
    </dsp:sp>
    <dsp:sp modelId="{D5FEFC37-18EB-4132-B6CA-AB01C99DF3C4}">
      <dsp:nvSpPr>
        <dsp:cNvPr id="0" name=""/>
        <dsp:cNvSpPr/>
      </dsp:nvSpPr>
      <dsp:spPr>
        <a:xfrm>
          <a:off x="1471004" y="1702910"/>
          <a:ext cx="3558195" cy="617538"/>
        </a:xfrm>
        <a:custGeom>
          <a:avLst/>
          <a:gdLst/>
          <a:ahLst/>
          <a:cxnLst/>
          <a:rect l="0" t="0" r="0" b="0"/>
          <a:pathLst>
            <a:path>
              <a:moveTo>
                <a:pt x="3558195" y="0"/>
              </a:moveTo>
              <a:lnTo>
                <a:pt x="3558195" y="308769"/>
              </a:lnTo>
              <a:lnTo>
                <a:pt x="0" y="308769"/>
              </a:lnTo>
              <a:lnTo>
                <a:pt x="0" y="617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2C38A-8A72-4C50-BED4-12FD112B78C2}">
      <dsp:nvSpPr>
        <dsp:cNvPr id="0" name=""/>
        <dsp:cNvSpPr/>
      </dsp:nvSpPr>
      <dsp:spPr>
        <a:xfrm>
          <a:off x="3558871" y="232582"/>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t>Reproductive options</a:t>
          </a:r>
        </a:p>
      </dsp:txBody>
      <dsp:txXfrm>
        <a:off x="3558871" y="232582"/>
        <a:ext cx="2940657" cy="1470328"/>
      </dsp:txXfrm>
    </dsp:sp>
    <dsp:sp modelId="{3B5F0FAF-B5E6-4808-B27E-E3F2CD9119F8}">
      <dsp:nvSpPr>
        <dsp:cNvPr id="0" name=""/>
        <dsp:cNvSpPr/>
      </dsp:nvSpPr>
      <dsp:spPr>
        <a:xfrm>
          <a:off x="675" y="2320449"/>
          <a:ext cx="2940657" cy="1470328"/>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Not to have children </a:t>
          </a:r>
        </a:p>
      </dsp:txBody>
      <dsp:txXfrm>
        <a:off x="675" y="2320449"/>
        <a:ext cx="2940657" cy="1470328"/>
      </dsp:txXfrm>
    </dsp:sp>
    <dsp:sp modelId="{07DFE986-3D4A-4416-8E7F-599BD4D958F8}">
      <dsp:nvSpPr>
        <dsp:cNvPr id="0" name=""/>
        <dsp:cNvSpPr/>
      </dsp:nvSpPr>
      <dsp:spPr>
        <a:xfrm>
          <a:off x="3558871" y="2320449"/>
          <a:ext cx="2940657" cy="1470328"/>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Adoption </a:t>
          </a:r>
        </a:p>
      </dsp:txBody>
      <dsp:txXfrm>
        <a:off x="3558871" y="2320449"/>
        <a:ext cx="2940657" cy="1470328"/>
      </dsp:txXfrm>
    </dsp:sp>
    <dsp:sp modelId="{9CC51EEC-2A3E-48D6-8B24-304911AA5AE1}">
      <dsp:nvSpPr>
        <dsp:cNvPr id="0" name=""/>
        <dsp:cNvSpPr/>
      </dsp:nvSpPr>
      <dsp:spPr>
        <a:xfrm>
          <a:off x="7117066" y="2320449"/>
          <a:ext cx="2940657" cy="1470328"/>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In vitro fertilization with donor sperm </a:t>
          </a:r>
        </a:p>
      </dsp:txBody>
      <dsp:txXfrm>
        <a:off x="7117066" y="2320449"/>
        <a:ext cx="2940657" cy="14703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3CA26-B63F-48FE-9E55-23ADD6C69F8C}">
      <dsp:nvSpPr>
        <dsp:cNvPr id="0" name=""/>
        <dsp:cNvSpPr/>
      </dsp:nvSpPr>
      <dsp:spPr>
        <a:xfrm>
          <a:off x="5029199" y="1702910"/>
          <a:ext cx="3558195" cy="617538"/>
        </a:xfrm>
        <a:custGeom>
          <a:avLst/>
          <a:gdLst/>
          <a:ahLst/>
          <a:cxnLst/>
          <a:rect l="0" t="0" r="0" b="0"/>
          <a:pathLst>
            <a:path>
              <a:moveTo>
                <a:pt x="0" y="0"/>
              </a:moveTo>
              <a:lnTo>
                <a:pt x="0" y="308769"/>
              </a:lnTo>
              <a:lnTo>
                <a:pt x="3558195" y="308769"/>
              </a:lnTo>
              <a:lnTo>
                <a:pt x="3558195" y="617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C263F-F8FD-469B-B11D-27F0141626F9}">
      <dsp:nvSpPr>
        <dsp:cNvPr id="0" name=""/>
        <dsp:cNvSpPr/>
      </dsp:nvSpPr>
      <dsp:spPr>
        <a:xfrm>
          <a:off x="4983479" y="1702910"/>
          <a:ext cx="91440" cy="617538"/>
        </a:xfrm>
        <a:custGeom>
          <a:avLst/>
          <a:gdLst/>
          <a:ahLst/>
          <a:cxnLst/>
          <a:rect l="0" t="0" r="0" b="0"/>
          <a:pathLst>
            <a:path>
              <a:moveTo>
                <a:pt x="45720" y="0"/>
              </a:moveTo>
              <a:lnTo>
                <a:pt x="45720" y="617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EFC37-18EB-4132-B6CA-AB01C99DF3C4}">
      <dsp:nvSpPr>
        <dsp:cNvPr id="0" name=""/>
        <dsp:cNvSpPr/>
      </dsp:nvSpPr>
      <dsp:spPr>
        <a:xfrm>
          <a:off x="1471004" y="1702910"/>
          <a:ext cx="3558195" cy="617538"/>
        </a:xfrm>
        <a:custGeom>
          <a:avLst/>
          <a:gdLst/>
          <a:ahLst/>
          <a:cxnLst/>
          <a:rect l="0" t="0" r="0" b="0"/>
          <a:pathLst>
            <a:path>
              <a:moveTo>
                <a:pt x="3558195" y="0"/>
              </a:moveTo>
              <a:lnTo>
                <a:pt x="3558195" y="308769"/>
              </a:lnTo>
              <a:lnTo>
                <a:pt x="0" y="308769"/>
              </a:lnTo>
              <a:lnTo>
                <a:pt x="0" y="617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2C38A-8A72-4C50-BED4-12FD112B78C2}">
      <dsp:nvSpPr>
        <dsp:cNvPr id="0" name=""/>
        <dsp:cNvSpPr/>
      </dsp:nvSpPr>
      <dsp:spPr>
        <a:xfrm>
          <a:off x="3558871" y="232582"/>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t>Reproductive options</a:t>
          </a:r>
        </a:p>
      </dsp:txBody>
      <dsp:txXfrm>
        <a:off x="3558871" y="232582"/>
        <a:ext cx="2940657" cy="1470328"/>
      </dsp:txXfrm>
    </dsp:sp>
    <dsp:sp modelId="{3B5F0FAF-B5E6-4808-B27E-E3F2CD9119F8}">
      <dsp:nvSpPr>
        <dsp:cNvPr id="0" name=""/>
        <dsp:cNvSpPr/>
      </dsp:nvSpPr>
      <dsp:spPr>
        <a:xfrm>
          <a:off x="675" y="2320449"/>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Not to have children </a:t>
          </a:r>
        </a:p>
      </dsp:txBody>
      <dsp:txXfrm>
        <a:off x="675" y="2320449"/>
        <a:ext cx="2940657" cy="1470328"/>
      </dsp:txXfrm>
    </dsp:sp>
    <dsp:sp modelId="{07DFE986-3D4A-4416-8E7F-599BD4D958F8}">
      <dsp:nvSpPr>
        <dsp:cNvPr id="0" name=""/>
        <dsp:cNvSpPr/>
      </dsp:nvSpPr>
      <dsp:spPr>
        <a:xfrm>
          <a:off x="3558871" y="2320449"/>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Adoption </a:t>
          </a:r>
        </a:p>
      </dsp:txBody>
      <dsp:txXfrm>
        <a:off x="3558871" y="2320449"/>
        <a:ext cx="2940657" cy="1470328"/>
      </dsp:txXfrm>
    </dsp:sp>
    <dsp:sp modelId="{9CC51EEC-2A3E-48D6-8B24-304911AA5AE1}">
      <dsp:nvSpPr>
        <dsp:cNvPr id="0" name=""/>
        <dsp:cNvSpPr/>
      </dsp:nvSpPr>
      <dsp:spPr>
        <a:xfrm>
          <a:off x="7117066" y="2320449"/>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In vitro fertilization with donor sperm </a:t>
          </a:r>
        </a:p>
      </dsp:txBody>
      <dsp:txXfrm>
        <a:off x="7117066" y="2320449"/>
        <a:ext cx="2940657" cy="14703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0AC20-127B-4372-A000-94799FD8E437}">
      <dsp:nvSpPr>
        <dsp:cNvPr id="0" name=""/>
        <dsp:cNvSpPr/>
      </dsp:nvSpPr>
      <dsp:spPr>
        <a:xfrm>
          <a:off x="0" y="780986"/>
          <a:ext cx="10058399"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Biological father </a:t>
          </a:r>
        </a:p>
      </dsp:txBody>
      <dsp:txXfrm>
        <a:off x="59399" y="840385"/>
        <a:ext cx="9939601" cy="1098002"/>
      </dsp:txXfrm>
    </dsp:sp>
    <dsp:sp modelId="{3CA814F0-1AEF-4972-80BA-BAF9D34580BB}">
      <dsp:nvSpPr>
        <dsp:cNvPr id="0" name=""/>
        <dsp:cNvSpPr/>
      </dsp:nvSpPr>
      <dsp:spPr>
        <a:xfrm>
          <a:off x="0" y="1997786"/>
          <a:ext cx="10058399"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Microsurgical </a:t>
          </a:r>
          <a:r>
            <a:rPr lang="en-US" sz="2400" kern="1200" dirty="0" err="1"/>
            <a:t>Epididymal</a:t>
          </a:r>
          <a:r>
            <a:rPr lang="en-US" sz="2400" kern="1200" dirty="0"/>
            <a:t> Sperm Aspiration (MESA) </a:t>
          </a:r>
        </a:p>
        <a:p>
          <a:pPr marL="228600" lvl="1" indent="-228600" algn="l" defTabSz="1066800" rtl="0">
            <a:lnSpc>
              <a:spcPct val="90000"/>
            </a:lnSpc>
            <a:spcBef>
              <a:spcPct val="0"/>
            </a:spcBef>
            <a:spcAft>
              <a:spcPct val="20000"/>
            </a:spcAft>
            <a:buChar char="•"/>
          </a:pPr>
          <a:r>
            <a:rPr lang="en-US" sz="2400" kern="1200" dirty="0"/>
            <a:t>Percutaneous </a:t>
          </a:r>
          <a:r>
            <a:rPr lang="en-US" sz="2400" kern="1200" dirty="0" err="1"/>
            <a:t>Epididymal</a:t>
          </a:r>
          <a:r>
            <a:rPr lang="en-US" sz="2400" kern="1200" dirty="0"/>
            <a:t> Sperm Aspiration (PESA) </a:t>
          </a:r>
        </a:p>
        <a:p>
          <a:pPr marL="228600" lvl="1" indent="-228600" algn="l" defTabSz="1066800" rtl="0">
            <a:lnSpc>
              <a:spcPct val="90000"/>
            </a:lnSpc>
            <a:spcBef>
              <a:spcPct val="0"/>
            </a:spcBef>
            <a:spcAft>
              <a:spcPct val="20000"/>
            </a:spcAft>
            <a:buChar char="•"/>
          </a:pPr>
          <a:r>
            <a:rPr lang="en-US" sz="2400" kern="1200" dirty="0"/>
            <a:t>Testicular Sperm Aspiration (TESA)</a:t>
          </a:r>
        </a:p>
      </dsp:txBody>
      <dsp:txXfrm>
        <a:off x="0" y="1997786"/>
        <a:ext cx="10058399" cy="1244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61144-A7B7-4F0A-99B6-341A07B412D8}">
      <dsp:nvSpPr>
        <dsp:cNvPr id="0" name=""/>
        <dsp:cNvSpPr/>
      </dsp:nvSpPr>
      <dsp:spPr>
        <a:xfrm>
          <a:off x="0" y="3028596"/>
          <a:ext cx="10058399" cy="9940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For the young adult to be engaged in the adult health care system in ways that </a:t>
          </a:r>
        </a:p>
      </dsp:txBody>
      <dsp:txXfrm>
        <a:off x="0" y="3028596"/>
        <a:ext cx="10058399" cy="536788"/>
      </dsp:txXfrm>
    </dsp:sp>
    <dsp:sp modelId="{CCD5BD42-E2DE-4856-B1DF-A0831F10E0E3}">
      <dsp:nvSpPr>
        <dsp:cNvPr id="0" name=""/>
        <dsp:cNvSpPr/>
      </dsp:nvSpPr>
      <dsp:spPr>
        <a:xfrm>
          <a:off x="4911" y="3545503"/>
          <a:ext cx="1674762" cy="45726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a:t>Optimize health </a:t>
          </a:r>
        </a:p>
      </dsp:txBody>
      <dsp:txXfrm>
        <a:off x="4911" y="3545503"/>
        <a:ext cx="1674762" cy="457264"/>
      </dsp:txXfrm>
    </dsp:sp>
    <dsp:sp modelId="{ED39D60E-604E-4FFE-87D0-50BF5AB2AC81}">
      <dsp:nvSpPr>
        <dsp:cNvPr id="0" name=""/>
        <dsp:cNvSpPr/>
      </dsp:nvSpPr>
      <dsp:spPr>
        <a:xfrm>
          <a:off x="1679674" y="3545503"/>
          <a:ext cx="1674762" cy="45726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a:t>Maximize potential</a:t>
          </a:r>
        </a:p>
      </dsp:txBody>
      <dsp:txXfrm>
        <a:off x="1679674" y="3545503"/>
        <a:ext cx="1674762" cy="457264"/>
      </dsp:txXfrm>
    </dsp:sp>
    <dsp:sp modelId="{05D1BB53-C8A3-4690-B58A-84F7D1ABE55B}">
      <dsp:nvSpPr>
        <dsp:cNvPr id="0" name=""/>
        <dsp:cNvSpPr/>
      </dsp:nvSpPr>
      <dsp:spPr>
        <a:xfrm>
          <a:off x="3354437" y="3545503"/>
          <a:ext cx="1674762" cy="45726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a:t>Increase quality of life </a:t>
          </a:r>
        </a:p>
      </dsp:txBody>
      <dsp:txXfrm>
        <a:off x="3354437" y="3545503"/>
        <a:ext cx="1674762" cy="457264"/>
      </dsp:txXfrm>
    </dsp:sp>
    <dsp:sp modelId="{8B6A775B-FEAF-49BD-BAB7-C6056673D221}">
      <dsp:nvSpPr>
        <dsp:cNvPr id="0" name=""/>
        <dsp:cNvSpPr/>
      </dsp:nvSpPr>
      <dsp:spPr>
        <a:xfrm>
          <a:off x="5029199" y="3545503"/>
          <a:ext cx="1674762" cy="45726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a:t>Promote autonomy</a:t>
          </a:r>
        </a:p>
      </dsp:txBody>
      <dsp:txXfrm>
        <a:off x="5029199" y="3545503"/>
        <a:ext cx="1674762" cy="457264"/>
      </dsp:txXfrm>
    </dsp:sp>
    <dsp:sp modelId="{01BBDE72-1433-49F0-A977-E3E594474BD6}">
      <dsp:nvSpPr>
        <dsp:cNvPr id="0" name=""/>
        <dsp:cNvSpPr/>
      </dsp:nvSpPr>
      <dsp:spPr>
        <a:xfrm>
          <a:off x="6703962" y="3545503"/>
          <a:ext cx="1674762" cy="45726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a:t>Self-care </a:t>
          </a:r>
        </a:p>
      </dsp:txBody>
      <dsp:txXfrm>
        <a:off x="6703962" y="3545503"/>
        <a:ext cx="1674762" cy="457264"/>
      </dsp:txXfrm>
    </dsp:sp>
    <dsp:sp modelId="{BE96349F-F323-4BC5-8F92-981BAA93E5FF}">
      <dsp:nvSpPr>
        <dsp:cNvPr id="0" name=""/>
        <dsp:cNvSpPr/>
      </dsp:nvSpPr>
      <dsp:spPr>
        <a:xfrm>
          <a:off x="8378725" y="3545503"/>
          <a:ext cx="1674762" cy="45726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a:t>Self-determination</a:t>
          </a:r>
        </a:p>
      </dsp:txBody>
      <dsp:txXfrm>
        <a:off x="8378725" y="3545503"/>
        <a:ext cx="1674762" cy="457264"/>
      </dsp:txXfrm>
    </dsp:sp>
    <dsp:sp modelId="{229ACDEF-B9B3-44AA-A40E-2FEE70782CC5}">
      <dsp:nvSpPr>
        <dsp:cNvPr id="0" name=""/>
        <dsp:cNvSpPr/>
      </dsp:nvSpPr>
      <dsp:spPr>
        <a:xfrm rot="10800000">
          <a:off x="0" y="1514653"/>
          <a:ext cx="10058399" cy="1528853"/>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Transfer of care from child-oriented to adult-oriented services with uninterrupted services </a:t>
          </a:r>
        </a:p>
      </dsp:txBody>
      <dsp:txXfrm rot="10800000">
        <a:off x="0" y="1514653"/>
        <a:ext cx="10058399" cy="993403"/>
      </dsp:txXfrm>
    </dsp:sp>
    <dsp:sp modelId="{96E424FC-0D3A-45B5-9363-73F24D48343C}">
      <dsp:nvSpPr>
        <dsp:cNvPr id="0" name=""/>
        <dsp:cNvSpPr/>
      </dsp:nvSpPr>
      <dsp:spPr>
        <a:xfrm rot="10800000">
          <a:off x="0" y="711"/>
          <a:ext cx="10058399" cy="1528853"/>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The goal of transition </a:t>
          </a:r>
        </a:p>
      </dsp:txBody>
      <dsp:txXfrm rot="10800000">
        <a:off x="0" y="711"/>
        <a:ext cx="10058399" cy="993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F54D6-A88D-447A-9FF5-EF8D335B828B}">
      <dsp:nvSpPr>
        <dsp:cNvPr id="0" name=""/>
        <dsp:cNvSpPr/>
      </dsp:nvSpPr>
      <dsp:spPr>
        <a:xfrm>
          <a:off x="671704" y="0"/>
          <a:ext cx="8549640" cy="40233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C7771-1878-4F6A-85D0-FB743F92006D}">
      <dsp:nvSpPr>
        <dsp:cNvPr id="0" name=""/>
        <dsp:cNvSpPr/>
      </dsp:nvSpPr>
      <dsp:spPr>
        <a:xfrm>
          <a:off x="3723"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Infancy</a:t>
          </a:r>
        </a:p>
      </dsp:txBody>
      <dsp:txXfrm>
        <a:off x="82285" y="1285570"/>
        <a:ext cx="2180095" cy="1452220"/>
      </dsp:txXfrm>
    </dsp:sp>
    <dsp:sp modelId="{DBD5B482-2B3D-4244-8077-FA80AFC1E447}">
      <dsp:nvSpPr>
        <dsp:cNvPr id="0" name=""/>
        <dsp:cNvSpPr/>
      </dsp:nvSpPr>
      <dsp:spPr>
        <a:xfrm>
          <a:off x="2574967"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Childhood</a:t>
          </a:r>
        </a:p>
      </dsp:txBody>
      <dsp:txXfrm>
        <a:off x="2653529" y="1285570"/>
        <a:ext cx="2180095" cy="1452220"/>
      </dsp:txXfrm>
    </dsp:sp>
    <dsp:sp modelId="{1E579887-C786-4BCD-8928-79186F700707}">
      <dsp:nvSpPr>
        <dsp:cNvPr id="0" name=""/>
        <dsp:cNvSpPr/>
      </dsp:nvSpPr>
      <dsp:spPr>
        <a:xfrm>
          <a:off x="5146212"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Adolescence </a:t>
          </a:r>
        </a:p>
      </dsp:txBody>
      <dsp:txXfrm>
        <a:off x="5224774" y="1285570"/>
        <a:ext cx="2180095" cy="1452220"/>
      </dsp:txXfrm>
    </dsp:sp>
    <dsp:sp modelId="{8A3AE1C6-A3C3-4471-BE9D-C5B3591791FB}">
      <dsp:nvSpPr>
        <dsp:cNvPr id="0" name=""/>
        <dsp:cNvSpPr/>
      </dsp:nvSpPr>
      <dsp:spPr>
        <a:xfrm>
          <a:off x="7717456"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Adulthood</a:t>
          </a:r>
        </a:p>
      </dsp:txBody>
      <dsp:txXfrm>
        <a:off x="7796018" y="1285570"/>
        <a:ext cx="2180095" cy="1452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F54D6-A88D-447A-9FF5-EF8D335B828B}">
      <dsp:nvSpPr>
        <dsp:cNvPr id="0" name=""/>
        <dsp:cNvSpPr/>
      </dsp:nvSpPr>
      <dsp:spPr>
        <a:xfrm>
          <a:off x="671704" y="0"/>
          <a:ext cx="8549640" cy="40233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C7771-1878-4F6A-85D0-FB743F92006D}">
      <dsp:nvSpPr>
        <dsp:cNvPr id="0" name=""/>
        <dsp:cNvSpPr/>
      </dsp:nvSpPr>
      <dsp:spPr>
        <a:xfrm>
          <a:off x="3723"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Infancy</a:t>
          </a:r>
        </a:p>
      </dsp:txBody>
      <dsp:txXfrm>
        <a:off x="82285" y="1285570"/>
        <a:ext cx="2180095" cy="1452220"/>
      </dsp:txXfrm>
    </dsp:sp>
    <dsp:sp modelId="{DBD5B482-2B3D-4244-8077-FA80AFC1E447}">
      <dsp:nvSpPr>
        <dsp:cNvPr id="0" name=""/>
        <dsp:cNvSpPr/>
      </dsp:nvSpPr>
      <dsp:spPr>
        <a:xfrm>
          <a:off x="2574967"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Childhood</a:t>
          </a:r>
        </a:p>
      </dsp:txBody>
      <dsp:txXfrm>
        <a:off x="2653529" y="1285570"/>
        <a:ext cx="2180095" cy="1452220"/>
      </dsp:txXfrm>
    </dsp:sp>
    <dsp:sp modelId="{1E579887-C786-4BCD-8928-79186F700707}">
      <dsp:nvSpPr>
        <dsp:cNvPr id="0" name=""/>
        <dsp:cNvSpPr/>
      </dsp:nvSpPr>
      <dsp:spPr>
        <a:xfrm>
          <a:off x="5146212"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Adolescence </a:t>
          </a:r>
        </a:p>
      </dsp:txBody>
      <dsp:txXfrm>
        <a:off x="5224774" y="1285570"/>
        <a:ext cx="2180095" cy="1452220"/>
      </dsp:txXfrm>
    </dsp:sp>
    <dsp:sp modelId="{8A3AE1C6-A3C3-4471-BE9D-C5B3591791FB}">
      <dsp:nvSpPr>
        <dsp:cNvPr id="0" name=""/>
        <dsp:cNvSpPr/>
      </dsp:nvSpPr>
      <dsp:spPr>
        <a:xfrm>
          <a:off x="7717456"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Adulthood</a:t>
          </a:r>
        </a:p>
      </dsp:txBody>
      <dsp:txXfrm>
        <a:off x="7796018" y="1285570"/>
        <a:ext cx="2180095" cy="1452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90517-A3E6-485C-9436-D8845BDDF2ED}">
      <dsp:nvSpPr>
        <dsp:cNvPr id="0" name=""/>
        <dsp:cNvSpPr/>
      </dsp:nvSpPr>
      <dsp:spPr>
        <a:xfrm>
          <a:off x="0" y="36086"/>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Nutritional Assessment</a:t>
          </a:r>
          <a:endParaRPr lang="en-GB" sz="1500" kern="1200"/>
        </a:p>
      </dsp:txBody>
      <dsp:txXfrm>
        <a:off x="17563" y="53649"/>
        <a:ext cx="6060874" cy="324648"/>
      </dsp:txXfrm>
    </dsp:sp>
    <dsp:sp modelId="{933B0443-7083-44CC-B4BE-8DB681D1825C}">
      <dsp:nvSpPr>
        <dsp:cNvPr id="0" name=""/>
        <dsp:cNvSpPr/>
      </dsp:nvSpPr>
      <dsp:spPr>
        <a:xfrm>
          <a:off x="0" y="439061"/>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Pulmonary Function Assessment</a:t>
          </a:r>
          <a:endParaRPr lang="en-GB" sz="1500" kern="1200" dirty="0"/>
        </a:p>
      </dsp:txBody>
      <dsp:txXfrm>
        <a:off x="17563" y="456624"/>
        <a:ext cx="6060874" cy="324648"/>
      </dsp:txXfrm>
    </dsp:sp>
    <dsp:sp modelId="{E7CD84D0-DDC2-4199-B6D3-30308C3D6C96}">
      <dsp:nvSpPr>
        <dsp:cNvPr id="0" name=""/>
        <dsp:cNvSpPr/>
      </dsp:nvSpPr>
      <dsp:spPr>
        <a:xfrm>
          <a:off x="0" y="842036"/>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Monitoring for Complications</a:t>
          </a:r>
          <a:endParaRPr lang="en-GB" sz="1500" kern="1200"/>
        </a:p>
      </dsp:txBody>
      <dsp:txXfrm>
        <a:off x="17563" y="859599"/>
        <a:ext cx="6060874" cy="324648"/>
      </dsp:txXfrm>
    </dsp:sp>
    <dsp:sp modelId="{003FDC6D-C787-4025-A902-4EBCF5F29814}">
      <dsp:nvSpPr>
        <dsp:cNvPr id="0" name=""/>
        <dsp:cNvSpPr/>
      </dsp:nvSpPr>
      <dsp:spPr>
        <a:xfrm>
          <a:off x="0" y="1245011"/>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Prevention of Disease Progression</a:t>
          </a:r>
          <a:endParaRPr lang="en-GB" sz="1500" kern="1200"/>
        </a:p>
      </dsp:txBody>
      <dsp:txXfrm>
        <a:off x="17563" y="1262574"/>
        <a:ext cx="6060874" cy="324648"/>
      </dsp:txXfrm>
    </dsp:sp>
    <dsp:sp modelId="{9C7EFEA4-E131-461B-8865-74F6E0ED1B56}">
      <dsp:nvSpPr>
        <dsp:cNvPr id="0" name=""/>
        <dsp:cNvSpPr/>
      </dsp:nvSpPr>
      <dsp:spPr>
        <a:xfrm>
          <a:off x="0" y="1647986"/>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Education About CF</a:t>
          </a:r>
          <a:endParaRPr lang="en-GB" sz="1500" kern="1200"/>
        </a:p>
      </dsp:txBody>
      <dsp:txXfrm>
        <a:off x="17563" y="1665549"/>
        <a:ext cx="6060874" cy="324648"/>
      </dsp:txXfrm>
    </dsp:sp>
    <dsp:sp modelId="{863177A5-4EC2-482E-93A3-7F33F673FEC9}">
      <dsp:nvSpPr>
        <dsp:cNvPr id="0" name=""/>
        <dsp:cNvSpPr/>
      </dsp:nvSpPr>
      <dsp:spPr>
        <a:xfrm>
          <a:off x="0" y="2050962"/>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Assessment of Family Functioning and Social Supports</a:t>
          </a:r>
          <a:endParaRPr lang="en-GB" sz="1500" kern="1200"/>
        </a:p>
      </dsp:txBody>
      <dsp:txXfrm>
        <a:off x="17563" y="2068525"/>
        <a:ext cx="6060874" cy="324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F54D6-A88D-447A-9FF5-EF8D335B828B}">
      <dsp:nvSpPr>
        <dsp:cNvPr id="0" name=""/>
        <dsp:cNvSpPr/>
      </dsp:nvSpPr>
      <dsp:spPr>
        <a:xfrm>
          <a:off x="671704" y="0"/>
          <a:ext cx="8549640" cy="40233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C7771-1878-4F6A-85D0-FB743F92006D}">
      <dsp:nvSpPr>
        <dsp:cNvPr id="0" name=""/>
        <dsp:cNvSpPr/>
      </dsp:nvSpPr>
      <dsp:spPr>
        <a:xfrm>
          <a:off x="3723" y="1207008"/>
          <a:ext cx="2337219" cy="1609344"/>
        </a:xfrm>
        <a:prstGeom prst="round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Infancy</a:t>
          </a:r>
        </a:p>
      </dsp:txBody>
      <dsp:txXfrm>
        <a:off x="82285" y="1285570"/>
        <a:ext cx="2180095" cy="1452220"/>
      </dsp:txXfrm>
    </dsp:sp>
    <dsp:sp modelId="{DBD5B482-2B3D-4244-8077-FA80AFC1E447}">
      <dsp:nvSpPr>
        <dsp:cNvPr id="0" name=""/>
        <dsp:cNvSpPr/>
      </dsp:nvSpPr>
      <dsp:spPr>
        <a:xfrm>
          <a:off x="2574967" y="1207008"/>
          <a:ext cx="2337219" cy="1609344"/>
        </a:xfrm>
        <a:prstGeom prst="round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Childhood</a:t>
          </a:r>
        </a:p>
      </dsp:txBody>
      <dsp:txXfrm>
        <a:off x="2653529" y="1285570"/>
        <a:ext cx="2180095" cy="1452220"/>
      </dsp:txXfrm>
    </dsp:sp>
    <dsp:sp modelId="{1E579887-C786-4BCD-8928-79186F700707}">
      <dsp:nvSpPr>
        <dsp:cNvPr id="0" name=""/>
        <dsp:cNvSpPr/>
      </dsp:nvSpPr>
      <dsp:spPr>
        <a:xfrm>
          <a:off x="5146212"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Adolescence </a:t>
          </a:r>
        </a:p>
      </dsp:txBody>
      <dsp:txXfrm>
        <a:off x="5224774" y="1285570"/>
        <a:ext cx="2180095" cy="1452220"/>
      </dsp:txXfrm>
    </dsp:sp>
    <dsp:sp modelId="{8A3AE1C6-A3C3-4471-BE9D-C5B3591791FB}">
      <dsp:nvSpPr>
        <dsp:cNvPr id="0" name=""/>
        <dsp:cNvSpPr/>
      </dsp:nvSpPr>
      <dsp:spPr>
        <a:xfrm>
          <a:off x="7717456" y="1207008"/>
          <a:ext cx="2337219"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Adulthood</a:t>
          </a:r>
        </a:p>
      </dsp:txBody>
      <dsp:txXfrm>
        <a:off x="7796018" y="1285570"/>
        <a:ext cx="2180095" cy="1452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B293E-015F-442A-9BF2-0FBBC843A959}">
      <dsp:nvSpPr>
        <dsp:cNvPr id="0" name=""/>
        <dsp:cNvSpPr/>
      </dsp:nvSpPr>
      <dsp:spPr>
        <a:xfrm>
          <a:off x="0" y="41621"/>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Transition </a:t>
          </a:r>
          <a:endParaRPr lang="en-GB" sz="1500" kern="1200"/>
        </a:p>
      </dsp:txBody>
      <dsp:txXfrm>
        <a:off x="17563" y="59184"/>
        <a:ext cx="6060874" cy="324648"/>
      </dsp:txXfrm>
    </dsp:sp>
    <dsp:sp modelId="{9235025B-4C7E-4A11-9463-1E7AEA5EBB58}">
      <dsp:nvSpPr>
        <dsp:cNvPr id="0" name=""/>
        <dsp:cNvSpPr/>
      </dsp:nvSpPr>
      <dsp:spPr>
        <a:xfrm>
          <a:off x="0" y="420277"/>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Self-Management</a:t>
          </a:r>
          <a:endParaRPr lang="en-GB" sz="1500" kern="1200"/>
        </a:p>
      </dsp:txBody>
      <dsp:txXfrm>
        <a:off x="17563" y="437840"/>
        <a:ext cx="6060874" cy="324648"/>
      </dsp:txXfrm>
    </dsp:sp>
    <dsp:sp modelId="{ED99C195-EB75-40DB-AB64-230CF6E07510}">
      <dsp:nvSpPr>
        <dsp:cNvPr id="0" name=""/>
        <dsp:cNvSpPr/>
      </dsp:nvSpPr>
      <dsp:spPr>
        <a:xfrm>
          <a:off x="0" y="823251"/>
          <a:ext cx="6096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Shared Decision-Making</a:t>
          </a:r>
          <a:endParaRPr lang="en-GB" sz="1500" kern="1200"/>
        </a:p>
      </dsp:txBody>
      <dsp:txXfrm>
        <a:off x="17563" y="840814"/>
        <a:ext cx="6060874" cy="324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BD67D-484D-49DA-B0F7-A20FE352FBF5}">
      <dsp:nvSpPr>
        <dsp:cNvPr id="0" name=""/>
        <dsp:cNvSpPr/>
      </dsp:nvSpPr>
      <dsp:spPr>
        <a:xfrm>
          <a:off x="4421423" y="476"/>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Daily medical treatment</a:t>
          </a:r>
        </a:p>
      </dsp:txBody>
      <dsp:txXfrm>
        <a:off x="4599437" y="178490"/>
        <a:ext cx="859525" cy="859525"/>
      </dsp:txXfrm>
    </dsp:sp>
    <dsp:sp modelId="{796988AF-4BBB-4CE2-A092-71F959D4AFE8}">
      <dsp:nvSpPr>
        <dsp:cNvPr id="0" name=""/>
        <dsp:cNvSpPr/>
      </dsp:nvSpPr>
      <dsp:spPr>
        <a:xfrm rot="2160000">
          <a:off x="5598402" y="933825"/>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607640" y="987443"/>
        <a:ext cx="225735" cy="246149"/>
      </dsp:txXfrm>
    </dsp:sp>
    <dsp:sp modelId="{49107157-2AC3-4297-9D9E-D7CD433CDE7E}">
      <dsp:nvSpPr>
        <dsp:cNvPr id="0" name=""/>
        <dsp:cNvSpPr/>
      </dsp:nvSpPr>
      <dsp:spPr>
        <a:xfrm>
          <a:off x="5897073" y="1072598"/>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Chest physiotherapy</a:t>
          </a:r>
          <a:endParaRPr lang="en-GB" sz="1200" kern="1200" dirty="0"/>
        </a:p>
      </dsp:txBody>
      <dsp:txXfrm>
        <a:off x="6075087" y="1250612"/>
        <a:ext cx="859525" cy="859525"/>
      </dsp:txXfrm>
    </dsp:sp>
    <dsp:sp modelId="{FB407128-7CB6-4D92-989C-13B08840EB6B}">
      <dsp:nvSpPr>
        <dsp:cNvPr id="0" name=""/>
        <dsp:cNvSpPr/>
      </dsp:nvSpPr>
      <dsp:spPr>
        <a:xfrm rot="6480000">
          <a:off x="6064607" y="2333936"/>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6127926" y="2369982"/>
        <a:ext cx="225735" cy="246149"/>
      </dsp:txXfrm>
    </dsp:sp>
    <dsp:sp modelId="{EDB4A5C3-4CF3-4B1B-AF30-63C876584EFA}">
      <dsp:nvSpPr>
        <dsp:cNvPr id="0" name=""/>
        <dsp:cNvSpPr/>
      </dsp:nvSpPr>
      <dsp:spPr>
        <a:xfrm>
          <a:off x="5333425" y="2807330"/>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Dietary &amp; vitamin supplements</a:t>
          </a:r>
          <a:endParaRPr lang="en-GB" sz="1200" kern="1200" dirty="0"/>
        </a:p>
      </dsp:txBody>
      <dsp:txXfrm>
        <a:off x="5511439" y="2985344"/>
        <a:ext cx="859525" cy="859525"/>
      </dsp:txXfrm>
    </dsp:sp>
    <dsp:sp modelId="{67318D0D-1CB4-4462-84F6-0DC1A8CE6006}">
      <dsp:nvSpPr>
        <dsp:cNvPr id="0" name=""/>
        <dsp:cNvSpPr/>
      </dsp:nvSpPr>
      <dsp:spPr>
        <a:xfrm rot="10800000">
          <a:off x="4877087" y="3209982"/>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4973830" y="3292032"/>
        <a:ext cx="225735" cy="246149"/>
      </dsp:txXfrm>
    </dsp:sp>
    <dsp:sp modelId="{2598929B-079D-4D48-9A5D-D53E73C328E4}">
      <dsp:nvSpPr>
        <dsp:cNvPr id="0" name=""/>
        <dsp:cNvSpPr/>
      </dsp:nvSpPr>
      <dsp:spPr>
        <a:xfrm>
          <a:off x="3509421" y="2807330"/>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Pancreatic enzyme replacement</a:t>
          </a:r>
          <a:endParaRPr lang="en-GB" sz="1200" kern="1200" dirty="0"/>
        </a:p>
      </dsp:txBody>
      <dsp:txXfrm>
        <a:off x="3687435" y="2985344"/>
        <a:ext cx="859525" cy="859525"/>
      </dsp:txXfrm>
    </dsp:sp>
    <dsp:sp modelId="{021550CD-A355-40C2-8FC7-8365F45C6BEF}">
      <dsp:nvSpPr>
        <dsp:cNvPr id="0" name=""/>
        <dsp:cNvSpPr/>
      </dsp:nvSpPr>
      <dsp:spPr>
        <a:xfrm rot="15120000">
          <a:off x="3676954" y="2351296"/>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740273" y="2479350"/>
        <a:ext cx="225735" cy="246149"/>
      </dsp:txXfrm>
    </dsp:sp>
    <dsp:sp modelId="{EB720910-CFDF-4916-84F6-5F092BA388E5}">
      <dsp:nvSpPr>
        <dsp:cNvPr id="0" name=""/>
        <dsp:cNvSpPr/>
      </dsp:nvSpPr>
      <dsp:spPr>
        <a:xfrm>
          <a:off x="2945772" y="1072598"/>
          <a:ext cx="1215553" cy="1215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Respiratory medications</a:t>
          </a:r>
          <a:endParaRPr lang="en-GB" sz="1300" kern="1200"/>
        </a:p>
      </dsp:txBody>
      <dsp:txXfrm>
        <a:off x="3123786" y="1250612"/>
        <a:ext cx="859525" cy="859525"/>
      </dsp:txXfrm>
    </dsp:sp>
    <dsp:sp modelId="{03AB7096-5FCC-444A-94C7-206BFFDAA805}">
      <dsp:nvSpPr>
        <dsp:cNvPr id="0" name=""/>
        <dsp:cNvSpPr/>
      </dsp:nvSpPr>
      <dsp:spPr>
        <a:xfrm rot="19440000">
          <a:off x="4122751" y="944554"/>
          <a:ext cx="322478" cy="410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131989" y="1055036"/>
        <a:ext cx="225735" cy="2461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0.07254</cdr:x>
      <cdr:y>0.05655</cdr:y>
    </cdr:from>
    <cdr:to>
      <cdr:x>0.27254</cdr:x>
      <cdr:y>0.13294</cdr:y>
    </cdr:to>
    <cdr:sp macro="" textlink="">
      <cdr:nvSpPr>
        <cdr:cNvPr id="2" name="TextBox 1"/>
        <cdr:cNvSpPr txBox="1"/>
      </cdr:nvSpPr>
      <cdr:spPr>
        <a:xfrm xmlns:a="http://schemas.openxmlformats.org/drawingml/2006/main">
          <a:off x="660272" y="201436"/>
          <a:ext cx="1820423" cy="27209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en-US" sz="1400" dirty="0"/>
            <a:t>  32 adult  CF </a:t>
          </a:r>
          <a:endParaRPr lang="ar-QA"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0.06146</cdr:x>
      <cdr:y>0.09201</cdr:y>
    </cdr:from>
    <cdr:to>
      <cdr:x>0.26146</cdr:x>
      <cdr:y>0.42535</cdr:y>
    </cdr:to>
    <cdr:sp macro="" textlink="">
      <cdr:nvSpPr>
        <cdr:cNvPr id="2" name="TextBox 1"/>
        <cdr:cNvSpPr txBox="1"/>
      </cdr:nvSpPr>
      <cdr:spPr>
        <a:xfrm xmlns:a="http://schemas.openxmlformats.org/drawingml/2006/main">
          <a:off x="280988" y="252413"/>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ar-QA" sz="1100"/>
        </a:p>
      </cdr:txBody>
    </cdr:sp>
  </cdr:relSizeAnchor>
  <cdr:relSizeAnchor xmlns:cdr="http://schemas.openxmlformats.org/drawingml/2006/chartDrawing">
    <cdr:from>
      <cdr:x>0.13021</cdr:x>
      <cdr:y>0.12326</cdr:y>
    </cdr:from>
    <cdr:to>
      <cdr:x>0.33021</cdr:x>
      <cdr:y>0.23438</cdr:y>
    </cdr:to>
    <cdr:sp macro="" textlink="">
      <cdr:nvSpPr>
        <cdr:cNvPr id="3" name="TextBox 2"/>
        <cdr:cNvSpPr txBox="1"/>
      </cdr:nvSpPr>
      <cdr:spPr>
        <a:xfrm xmlns:a="http://schemas.openxmlformats.org/drawingml/2006/main">
          <a:off x="595313" y="338138"/>
          <a:ext cx="914400" cy="3048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ar-QA"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0.06146</cdr:x>
      <cdr:y>0.09201</cdr:y>
    </cdr:from>
    <cdr:to>
      <cdr:x>0.26146</cdr:x>
      <cdr:y>0.42535</cdr:y>
    </cdr:to>
    <cdr:sp macro="" textlink="">
      <cdr:nvSpPr>
        <cdr:cNvPr id="2" name="TextBox 1"/>
        <cdr:cNvSpPr txBox="1"/>
      </cdr:nvSpPr>
      <cdr:spPr>
        <a:xfrm xmlns:a="http://schemas.openxmlformats.org/drawingml/2006/main">
          <a:off x="280988" y="252413"/>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ar-QA" sz="1100"/>
        </a:p>
      </cdr:txBody>
    </cdr:sp>
  </cdr:relSizeAnchor>
  <cdr:relSizeAnchor xmlns:cdr="http://schemas.openxmlformats.org/drawingml/2006/chartDrawing">
    <cdr:from>
      <cdr:x>0.13021</cdr:x>
      <cdr:y>0.12326</cdr:y>
    </cdr:from>
    <cdr:to>
      <cdr:x>0.33021</cdr:x>
      <cdr:y>0.23438</cdr:y>
    </cdr:to>
    <cdr:sp macro="" textlink="">
      <cdr:nvSpPr>
        <cdr:cNvPr id="3" name="TextBox 2"/>
        <cdr:cNvSpPr txBox="1"/>
      </cdr:nvSpPr>
      <cdr:spPr>
        <a:xfrm xmlns:a="http://schemas.openxmlformats.org/drawingml/2006/main">
          <a:off x="595313" y="338138"/>
          <a:ext cx="914400" cy="3048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en-US" sz="1100"/>
            <a:t>15 female </a:t>
          </a:r>
          <a:endParaRPr lang="ar-QA" sz="1100"/>
        </a:p>
      </cdr:txBody>
    </cdr:sp>
  </cdr:relSizeAnchor>
</c:userShapes>
</file>

<file path=ppt/drawings/drawing4.xml><?xml version="1.0" encoding="utf-8"?>
<c:userShapes xmlns:c="http://schemas.openxmlformats.org/drawingml/2006/chart">
  <cdr:relSizeAnchor xmlns:cdr="http://schemas.openxmlformats.org/drawingml/2006/chartDrawing">
    <cdr:from>
      <cdr:x>0.06146</cdr:x>
      <cdr:y>0.09201</cdr:y>
    </cdr:from>
    <cdr:to>
      <cdr:x>0.26146</cdr:x>
      <cdr:y>0.42535</cdr:y>
    </cdr:to>
    <cdr:sp macro="" textlink="">
      <cdr:nvSpPr>
        <cdr:cNvPr id="2" name="TextBox 1"/>
        <cdr:cNvSpPr txBox="1"/>
      </cdr:nvSpPr>
      <cdr:spPr>
        <a:xfrm xmlns:a="http://schemas.openxmlformats.org/drawingml/2006/main">
          <a:off x="280988" y="252413"/>
          <a:ext cx="914400" cy="9144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ar-QA" sz="1100"/>
        </a:p>
      </cdr:txBody>
    </cdr:sp>
  </cdr:relSizeAnchor>
  <cdr:relSizeAnchor xmlns:cdr="http://schemas.openxmlformats.org/drawingml/2006/chartDrawing">
    <cdr:from>
      <cdr:x>0.13021</cdr:x>
      <cdr:y>0.12326</cdr:y>
    </cdr:from>
    <cdr:to>
      <cdr:x>0.33021</cdr:x>
      <cdr:y>0.23438</cdr:y>
    </cdr:to>
    <cdr:sp macro="" textlink="">
      <cdr:nvSpPr>
        <cdr:cNvPr id="3" name="TextBox 2"/>
        <cdr:cNvSpPr txBox="1"/>
      </cdr:nvSpPr>
      <cdr:spPr>
        <a:xfrm xmlns:a="http://schemas.openxmlformats.org/drawingml/2006/main">
          <a:off x="595313" y="338138"/>
          <a:ext cx="914400" cy="30480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en-US" sz="1100"/>
            <a:t>17 male </a:t>
          </a:r>
          <a:endParaRPr lang="ar-QA"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CF25B1C-9731-4F80-A42C-119E248A56FD}" type="datetimeFigureOut">
              <a:rPr lang="en-GB" smtClean="0"/>
              <a:t>23/03/2019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85FF4-CC30-41FD-8983-9301734361EA}" type="slidenum">
              <a:rPr lang="en-GB" smtClean="0"/>
              <a:t>‹#›</a:t>
            </a:fld>
            <a:endParaRPr lang="en-GB"/>
          </a:p>
        </p:txBody>
      </p:sp>
    </p:spTree>
    <p:extLst>
      <p:ext uri="{BB962C8B-B14F-4D97-AF65-F5344CB8AC3E}">
        <p14:creationId xmlns:p14="http://schemas.microsoft.com/office/powerpoint/2010/main" val="206702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ysticfibrosisnewstoday.com/2014/07/08/first-baby-born-healthy-pre-implantation-genetic-diagnosis-cf-ireland/"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ciencedirect.com/topics/medicine-and-dentistry/respiratory-failure"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sciencedirect.com/topics/medicine-and-dentistry/anesthesia" TargetMode="External"/><Relationship Id="rId3" Type="http://schemas.openxmlformats.org/officeDocument/2006/relationships/hyperlink" Target="https://www.sciencedirect.com/topics/medicine-and-dentistry/genetic-counseling" TargetMode="External"/><Relationship Id="rId7" Type="http://schemas.openxmlformats.org/officeDocument/2006/relationships/hyperlink" Target="https://www.sciencedirect.com/topics/medicine-and-dentistry/mustard-gas" TargetMode="External"/><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https://www.sciencedirect.com/topics/medicine-and-dentistry/maternal-welfare" TargetMode="External"/><Relationship Id="rId5" Type="http://schemas.openxmlformats.org/officeDocument/2006/relationships/hyperlink" Target="https://www.sciencedirect.com/topics/medicine-and-dentistry/spontaneous-abortion" TargetMode="External"/><Relationship Id="rId4" Type="http://schemas.openxmlformats.org/officeDocument/2006/relationships/hyperlink" Target="https://www.sciencedirect.com/topics/medicine-and-dentistry/hypovitaminosis" TargetMode="External"/><Relationship Id="rId9" Type="http://schemas.openxmlformats.org/officeDocument/2006/relationships/hyperlink" Target="https://www.sciencedirect.com/topics/medicine-and-dentistry/prematurity"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1</a:t>
            </a:fld>
            <a:endParaRPr lang="en-GB"/>
          </a:p>
        </p:txBody>
      </p:sp>
    </p:spTree>
    <p:extLst>
      <p:ext uri="{BB962C8B-B14F-4D97-AF65-F5344CB8AC3E}">
        <p14:creationId xmlns:p14="http://schemas.microsoft.com/office/powerpoint/2010/main" val="1365327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23</a:t>
            </a:fld>
            <a:endParaRPr lang="en-GB"/>
          </a:p>
        </p:txBody>
      </p:sp>
    </p:spTree>
    <p:extLst>
      <p:ext uri="{BB962C8B-B14F-4D97-AF65-F5344CB8AC3E}">
        <p14:creationId xmlns:p14="http://schemas.microsoft.com/office/powerpoint/2010/main" val="47802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algn="ctr"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algn="ctr"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algn="ctr"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algn="ctr"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fld id="{E354BA6C-3F9B-4F69-A339-0EE3E0B5D124}" type="slidenum">
              <a:rPr lang="en-US"/>
              <a:pPr eaLnBrk="1" hangingPunct="1"/>
              <a:t>24</a:t>
            </a:fld>
            <a:endParaRPr lang="en-US"/>
          </a:p>
        </p:txBody>
      </p:sp>
      <p:sp>
        <p:nvSpPr>
          <p:cNvPr id="59395" name="Rectangle 2"/>
          <p:cNvSpPr>
            <a:spLocks noGrp="1" noRot="1" noChangeAspect="1" noChangeArrowheads="1" noTextEdit="1"/>
          </p:cNvSpPr>
          <p:nvPr>
            <p:ph type="sldImg"/>
          </p:nvPr>
        </p:nvSpPr>
        <p:spPr>
          <a:xfrm>
            <a:off x="641350" y="914400"/>
            <a:ext cx="5573713" cy="3135313"/>
          </a:xfrm>
          <a:solidFill>
            <a:srgbClr val="FFFFFF"/>
          </a:solidFill>
          <a:ln/>
        </p:spPr>
      </p:sp>
      <p:sp>
        <p:nvSpPr>
          <p:cNvPr id="59396" name="Text Box 3"/>
          <p:cNvSpPr>
            <a:spLocks noGrp="1" noChangeArrowheads="1"/>
          </p:cNvSpPr>
          <p:nvPr>
            <p:ph type="body" idx="1"/>
          </p:nvPr>
        </p:nvSpPr>
        <p:spPr>
          <a:xfrm>
            <a:off x="1046164" y="4352925"/>
            <a:ext cx="4770437"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b="1" i="0" kern="1200" cap="all" dirty="0">
                <a:solidFill>
                  <a:schemeClr val="tx1"/>
                </a:solidFill>
                <a:effectLst/>
                <a:latin typeface="+mn-lt"/>
                <a:ea typeface="+mn-ea"/>
                <a:cs typeface="+mn-cs"/>
              </a:rPr>
              <a:t>OBJECTIVES:</a:t>
            </a:r>
          </a:p>
          <a:p>
            <a:r>
              <a:rPr lang="en-US" sz="1200" b="0" i="0" kern="1200" dirty="0">
                <a:solidFill>
                  <a:schemeClr val="tx1"/>
                </a:solidFill>
                <a:effectLst/>
                <a:latin typeface="+mn-lt"/>
                <a:ea typeface="+mn-ea"/>
                <a:cs typeface="+mn-cs"/>
              </a:rPr>
              <a:t>More than 500,000 adolescents with special health care needs age into adulthood each year in the United States, and there is growing recognition of the need for support of their transition to adult-oriented health care. Because of improved survival, cystic fibrosis has experienced this increasing transition need, and cystic fibrosis policy leaders responded by mandating the transition of adults with cystic fibrosis to adult-focused cystic fibrosis care programs by 2000. The primary objective of this study was to characterize in detail recent transition practices at US cystic fibrosis programs, to identify areas for improvement and to serve as a model for other diseases. A secondary objective of this study was to develop and validate a survey for formal assessment of transition practices.</a:t>
            </a:r>
          </a:p>
          <a:p>
            <a:r>
              <a:rPr lang="en-US" sz="1200" b="1" i="0" kern="1200" cap="all"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A 105-question survey on key aspects of transition was administered to cystic fibrosis care team members from all 195 US Cystic Fibrosis Care programs. Rates of adherence to recommended components of transition care were measured.</a:t>
            </a:r>
          </a:p>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A total of 448 surveys were obtained from 170 (87%) of 195 cystic fibrosis programs. Although transfer of care occurs at a median age of 19 years, initial discussion of transition does not occur until a median age of 17 years, limiting time to foster self-care skills. Only half of programs consistently perform a transition readiness assessment, 28% of centers offer visits focused on transition, and &lt;10% have a written list of desirable self-management skills.</a:t>
            </a:r>
          </a:p>
          <a:p>
            <a:r>
              <a:rPr lang="en-US" sz="1200" b="1" i="0" kern="1200" cap="all"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There is significant variability in transition support provided to young adults with cystic fibrosis, but there are simple steps that may lead to more consistent delivery of transition services. Methods of assessment and lessons learned from transitioning young adults at US cystic fibrosis programs may serve to improve transition for individuals with other childhood diseases.</a:t>
            </a:r>
          </a:p>
          <a:p>
            <a:endParaRPr 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Objective and methods</a:t>
            </a:r>
            <a:r>
              <a:rPr lang="en-US" sz="1200" b="0" kern="1200" dirty="0">
                <a:solidFill>
                  <a:schemeClr val="tx1"/>
                </a:solidFill>
                <a:latin typeface="+mn-lt"/>
                <a:ea typeface="+mn-ea"/>
                <a:cs typeface="+mn-cs"/>
              </a:rPr>
              <a:t> The objective of this quality improvement (QI) project was to develop, implement and evaluate a theory-based </a:t>
            </a:r>
            <a:r>
              <a:rPr lang="en-US" sz="1200" b="0" kern="1200" dirty="0" err="1">
                <a:solidFill>
                  <a:schemeClr val="tx1"/>
                </a:solidFill>
                <a:latin typeface="+mn-lt"/>
                <a:ea typeface="+mn-ea"/>
                <a:cs typeface="+mn-cs"/>
              </a:rPr>
              <a:t>programme</a:t>
            </a:r>
            <a:r>
              <a:rPr lang="en-US" sz="1200" b="0" kern="1200" dirty="0">
                <a:solidFill>
                  <a:schemeClr val="tx1"/>
                </a:solidFill>
                <a:latin typeface="+mn-lt"/>
                <a:ea typeface="+mn-ea"/>
                <a:cs typeface="+mn-cs"/>
              </a:rPr>
              <a:t> for transition from </a:t>
            </a:r>
            <a:r>
              <a:rPr lang="en-US" sz="1200" b="0" kern="1200" dirty="0" err="1">
                <a:solidFill>
                  <a:schemeClr val="tx1"/>
                </a:solidFill>
                <a:latin typeface="+mn-lt"/>
                <a:ea typeface="+mn-ea"/>
                <a:cs typeface="+mn-cs"/>
              </a:rPr>
              <a:t>paediatric</a:t>
            </a:r>
            <a:r>
              <a:rPr lang="en-US" sz="1200" b="0" kern="1200" dirty="0">
                <a:solidFill>
                  <a:schemeClr val="tx1"/>
                </a:solidFill>
                <a:latin typeface="+mn-lt"/>
                <a:ea typeface="+mn-ea"/>
                <a:cs typeface="+mn-cs"/>
              </a:rPr>
              <a:t> to adult CF care. In a multi-phase process, the </a:t>
            </a:r>
            <a:r>
              <a:rPr lang="en-US" sz="1200" b="0" kern="1200" dirty="0" err="1">
                <a:solidFill>
                  <a:schemeClr val="tx1"/>
                </a:solidFill>
                <a:latin typeface="+mn-lt"/>
                <a:ea typeface="+mn-ea"/>
                <a:cs typeface="+mn-cs"/>
              </a:rPr>
              <a:t>paediatric</a:t>
            </a:r>
            <a:r>
              <a:rPr lang="en-US" sz="1200" b="0" kern="1200" dirty="0">
                <a:solidFill>
                  <a:schemeClr val="tx1"/>
                </a:solidFill>
                <a:latin typeface="+mn-lt"/>
                <a:ea typeface="+mn-ea"/>
                <a:cs typeface="+mn-cs"/>
              </a:rPr>
              <a:t> and adult </a:t>
            </a:r>
            <a:r>
              <a:rPr lang="en-US" sz="1200" b="0" kern="1200" dirty="0" err="1">
                <a:solidFill>
                  <a:schemeClr val="tx1"/>
                </a:solidFill>
                <a:latin typeface="+mn-lt"/>
                <a:ea typeface="+mn-ea"/>
                <a:cs typeface="+mn-cs"/>
              </a:rPr>
              <a:t>programmes</a:t>
            </a:r>
            <a:r>
              <a:rPr lang="en-US" sz="1200" b="0" kern="1200" dirty="0">
                <a:solidFill>
                  <a:schemeClr val="tx1"/>
                </a:solidFill>
                <a:latin typeface="+mn-lt"/>
                <a:ea typeface="+mn-ea"/>
                <a:cs typeface="+mn-cs"/>
              </a:rPr>
              <a:t> developed a transition curriculum, addressed care standards and </a:t>
            </a:r>
            <a:r>
              <a:rPr lang="en-US" sz="1200" b="0" kern="1200" dirty="0" err="1">
                <a:solidFill>
                  <a:schemeClr val="tx1"/>
                </a:solidFill>
                <a:latin typeface="+mn-lt"/>
                <a:ea typeface="+mn-ea"/>
                <a:cs typeface="+mn-cs"/>
              </a:rPr>
              <a:t>standardised</a:t>
            </a:r>
            <a:r>
              <a:rPr lang="en-US" sz="1200" b="0" kern="1200" dirty="0">
                <a:solidFill>
                  <a:schemeClr val="tx1"/>
                </a:solidFill>
                <a:latin typeface="+mn-lt"/>
                <a:ea typeface="+mn-ea"/>
                <a:cs typeface="+mn-cs"/>
              </a:rPr>
              <a:t> patient transfer protocols. We evaluated the impact of this process through staff surveys, review of field notes from QI meetings, tracking transfers and responses of patients to the Transition Readiness Assessment Questionnaire (TRAQ) at the start of the </a:t>
            </a:r>
            <a:r>
              <a:rPr lang="en-US" sz="1200" b="0" kern="1200" dirty="0" err="1">
                <a:solidFill>
                  <a:schemeClr val="tx1"/>
                </a:solidFill>
                <a:latin typeface="+mn-lt"/>
                <a:ea typeface="+mn-ea"/>
                <a:cs typeface="+mn-cs"/>
              </a:rPr>
              <a:t>programme</a:t>
            </a:r>
            <a:r>
              <a:rPr lang="en-US" sz="1200" b="0" kern="1200" dirty="0">
                <a:solidFill>
                  <a:schemeClr val="tx1"/>
                </a:solidFill>
                <a:latin typeface="+mn-lt"/>
                <a:ea typeface="+mn-ea"/>
                <a:cs typeface="+mn-cs"/>
              </a:rPr>
              <a:t> and 18 months after initiation.</a:t>
            </a:r>
          </a:p>
          <a:p>
            <a:r>
              <a:rPr lang="en-US" sz="1200" b="1" kern="1200" dirty="0">
                <a:solidFill>
                  <a:schemeClr val="tx1"/>
                </a:solidFill>
                <a:latin typeface="+mn-lt"/>
                <a:ea typeface="+mn-ea"/>
                <a:cs typeface="+mn-cs"/>
              </a:rPr>
              <a:t>Results</a:t>
            </a:r>
            <a:r>
              <a:rPr lang="en-US" sz="1200" b="0" kern="1200" dirty="0">
                <a:solidFill>
                  <a:schemeClr val="tx1"/>
                </a:solidFill>
                <a:latin typeface="+mn-lt"/>
                <a:ea typeface="+mn-ea"/>
                <a:cs typeface="+mn-cs"/>
              </a:rPr>
              <a:t> The collaboration between the </a:t>
            </a:r>
            <a:r>
              <a:rPr lang="en-US" sz="1200" b="0" kern="1200" dirty="0" err="1">
                <a:solidFill>
                  <a:schemeClr val="tx1"/>
                </a:solidFill>
                <a:latin typeface="+mn-lt"/>
                <a:ea typeface="+mn-ea"/>
                <a:cs typeface="+mn-cs"/>
              </a:rPr>
              <a:t>paediatric</a:t>
            </a:r>
            <a:r>
              <a:rPr lang="en-US" sz="1200" b="0" kern="1200" dirty="0">
                <a:solidFill>
                  <a:schemeClr val="tx1"/>
                </a:solidFill>
                <a:latin typeface="+mn-lt"/>
                <a:ea typeface="+mn-ea"/>
                <a:cs typeface="+mn-cs"/>
              </a:rPr>
              <a:t> and adult teams continued through quarterly meetings over the past 4 years. This has provided a forum that sustained our transition </a:t>
            </a:r>
            <a:r>
              <a:rPr lang="en-US" sz="1200" b="0" kern="1200" dirty="0" err="1">
                <a:solidFill>
                  <a:schemeClr val="tx1"/>
                </a:solidFill>
                <a:latin typeface="+mn-lt"/>
                <a:ea typeface="+mn-ea"/>
                <a:cs typeface="+mn-cs"/>
              </a:rPr>
              <a:t>programme</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harmonised</a:t>
            </a:r>
            <a:r>
              <a:rPr lang="en-US" sz="1200" b="0" kern="1200" dirty="0">
                <a:solidFill>
                  <a:schemeClr val="tx1"/>
                </a:solidFill>
                <a:latin typeface="+mn-lt"/>
                <a:ea typeface="+mn-ea"/>
                <a:cs typeface="+mn-cs"/>
              </a:rPr>
              <a:t> care across CF </a:t>
            </a:r>
            <a:r>
              <a:rPr lang="en-US" sz="1200" b="0" kern="1200" dirty="0" err="1">
                <a:solidFill>
                  <a:schemeClr val="tx1"/>
                </a:solidFill>
                <a:latin typeface="+mn-lt"/>
                <a:ea typeface="+mn-ea"/>
                <a:cs typeface="+mn-cs"/>
              </a:rPr>
              <a:t>centres</a:t>
            </a:r>
            <a:r>
              <a:rPr lang="en-US" sz="1200" b="0" kern="1200" dirty="0">
                <a:solidFill>
                  <a:schemeClr val="tx1"/>
                </a:solidFill>
                <a:latin typeface="+mn-lt"/>
                <a:ea typeface="+mn-ea"/>
                <a:cs typeface="+mn-cs"/>
              </a:rPr>
              <a:t> and addressed other needs of our CF </a:t>
            </a:r>
            <a:r>
              <a:rPr lang="en-US" sz="1200" b="0" kern="1200" dirty="0" err="1">
                <a:solidFill>
                  <a:schemeClr val="tx1"/>
                </a:solidFill>
                <a:latin typeface="+mn-lt"/>
                <a:ea typeface="+mn-ea"/>
                <a:cs typeface="+mn-cs"/>
              </a:rPr>
              <a:t>centre</a:t>
            </a:r>
            <a:r>
              <a:rPr lang="en-US" sz="1200" b="0" kern="1200" dirty="0">
                <a:solidFill>
                  <a:schemeClr val="tx1"/>
                </a:solidFill>
                <a:latin typeface="+mn-lt"/>
                <a:ea typeface="+mn-ea"/>
                <a:cs typeface="+mn-cs"/>
              </a:rPr>
              <a:t>. Discussion of transition with families in the </a:t>
            </a:r>
            <a:r>
              <a:rPr lang="en-US" sz="1200" b="0" kern="1200" dirty="0" err="1">
                <a:solidFill>
                  <a:schemeClr val="tx1"/>
                </a:solidFill>
                <a:latin typeface="+mn-lt"/>
                <a:ea typeface="+mn-ea"/>
                <a:cs typeface="+mn-cs"/>
              </a:rPr>
              <a:t>paediatric</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centre</a:t>
            </a:r>
            <a:r>
              <a:rPr lang="en-US" sz="1200" b="0" kern="1200" dirty="0">
                <a:solidFill>
                  <a:schemeClr val="tx1"/>
                </a:solidFill>
                <a:latin typeface="+mn-lt"/>
                <a:ea typeface="+mn-ea"/>
                <a:cs typeface="+mn-cs"/>
              </a:rPr>
              <a:t> increased twofold (35% to 73% p&lt;0.001), and resulted in a trend towards improved patient TRAQ self-advocacy scores and decreased in-hospital transfer.</a:t>
            </a:r>
          </a:p>
          <a:p>
            <a:r>
              <a:rPr lang="en-US" sz="1200" b="1" kern="1200" dirty="0">
                <a:solidFill>
                  <a:schemeClr val="tx1"/>
                </a:solidFill>
                <a:latin typeface="+mn-lt"/>
                <a:ea typeface="+mn-ea"/>
                <a:cs typeface="+mn-cs"/>
              </a:rPr>
              <a:t>Conclusions</a:t>
            </a:r>
            <a:r>
              <a:rPr lang="en-US" sz="1200" b="0" kern="1200" dirty="0">
                <a:solidFill>
                  <a:schemeClr val="tx1"/>
                </a:solidFill>
                <a:latin typeface="+mn-lt"/>
                <a:ea typeface="+mn-ea"/>
                <a:cs typeface="+mn-cs"/>
              </a:rPr>
              <a:t> We successfully created a curriculum and process for transition from </a:t>
            </a:r>
            <a:r>
              <a:rPr lang="en-US" sz="1200" b="0" kern="1200" dirty="0" err="1">
                <a:solidFill>
                  <a:schemeClr val="tx1"/>
                </a:solidFill>
                <a:latin typeface="+mn-lt"/>
                <a:ea typeface="+mn-ea"/>
                <a:cs typeface="+mn-cs"/>
              </a:rPr>
              <a:t>paediatric</a:t>
            </a:r>
            <a:r>
              <a:rPr lang="en-US" sz="1200" b="0" kern="1200" dirty="0">
                <a:solidFill>
                  <a:schemeClr val="tx1"/>
                </a:solidFill>
                <a:latin typeface="+mn-lt"/>
                <a:ea typeface="+mn-ea"/>
                <a:cs typeface="+mn-cs"/>
              </a:rPr>
              <a:t> to adult CF care at our </a:t>
            </a:r>
            <a:r>
              <a:rPr lang="en-US" sz="1200" b="0" kern="1200" dirty="0" err="1">
                <a:solidFill>
                  <a:schemeClr val="tx1"/>
                </a:solidFill>
                <a:latin typeface="+mn-lt"/>
                <a:ea typeface="+mn-ea"/>
                <a:cs typeface="+mn-cs"/>
              </a:rPr>
              <a:t>centres</a:t>
            </a:r>
            <a:r>
              <a:rPr lang="en-US" sz="1200" b="0" kern="1200" dirty="0">
                <a:solidFill>
                  <a:schemeClr val="tx1"/>
                </a:solidFill>
                <a:latin typeface="+mn-lt"/>
                <a:ea typeface="+mn-ea"/>
                <a:cs typeface="+mn-cs"/>
              </a:rPr>
              <a:t>. This collaboration shapes the communication between our </a:t>
            </a:r>
            <a:r>
              <a:rPr lang="en-US" sz="1200" b="0" kern="1200" dirty="0" err="1">
                <a:solidFill>
                  <a:schemeClr val="tx1"/>
                </a:solidFill>
                <a:latin typeface="+mn-lt"/>
                <a:ea typeface="+mn-ea"/>
                <a:cs typeface="+mn-cs"/>
              </a:rPr>
              <a:t>paediatric</a:t>
            </a:r>
            <a:r>
              <a:rPr lang="en-US" sz="1200" b="0" kern="1200" dirty="0">
                <a:solidFill>
                  <a:schemeClr val="tx1"/>
                </a:solidFill>
                <a:latin typeface="+mn-lt"/>
                <a:ea typeface="+mn-ea"/>
                <a:cs typeface="+mn-cs"/>
              </a:rPr>
              <a:t> and adult CF care teams and enables ongoing feedback among patients, families and providers. The impact of our transition </a:t>
            </a:r>
            <a:r>
              <a:rPr lang="en-US" sz="1200" b="0" kern="1200" dirty="0" err="1">
                <a:solidFill>
                  <a:schemeClr val="tx1"/>
                </a:solidFill>
                <a:latin typeface="+mn-lt"/>
                <a:ea typeface="+mn-ea"/>
                <a:cs typeface="+mn-cs"/>
              </a:rPr>
              <a:t>programme</a:t>
            </a:r>
            <a:r>
              <a:rPr lang="en-US" sz="1200" b="0" kern="1200" dirty="0">
                <a:solidFill>
                  <a:schemeClr val="tx1"/>
                </a:solidFill>
                <a:latin typeface="+mn-lt"/>
                <a:ea typeface="+mn-ea"/>
                <a:cs typeface="+mn-cs"/>
              </a:rPr>
              <a:t> on long-term patient morbidity will require future evaluation.</a:t>
            </a:r>
          </a:p>
          <a:p>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DABA1-8F19-474F-8224-362F411C14FB}" type="slidenum">
              <a:rPr lang="en-US" smtClean="0"/>
              <a:t>27</a:t>
            </a:fld>
            <a:endParaRPr lang="en-US"/>
          </a:p>
        </p:txBody>
      </p:sp>
    </p:spTree>
    <p:extLst>
      <p:ext uri="{BB962C8B-B14F-4D97-AF65-F5344CB8AC3E}">
        <p14:creationId xmlns:p14="http://schemas.microsoft.com/office/powerpoint/2010/main" val="401834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Conclusion</a:t>
            </a:r>
          </a:p>
          <a:p>
            <a:r>
              <a:rPr lang="en-US" sz="1200" kern="1200" dirty="0">
                <a:solidFill>
                  <a:schemeClr val="tx1"/>
                </a:solidFill>
                <a:latin typeface="+mn-lt"/>
                <a:ea typeface="+mn-ea"/>
                <a:cs typeface="+mn-cs"/>
              </a:rPr>
              <a:t>We successfully developed and implemented a transition </a:t>
            </a:r>
            <a:r>
              <a:rPr lang="en-US" sz="1200" kern="1200" dirty="0" err="1">
                <a:solidFill>
                  <a:schemeClr val="tx1"/>
                </a:solidFill>
                <a:latin typeface="+mn-lt"/>
                <a:ea typeface="+mn-ea"/>
                <a:cs typeface="+mn-cs"/>
              </a:rPr>
              <a:t>programme</a:t>
            </a:r>
            <a:r>
              <a:rPr lang="en-US" sz="1200" kern="1200" dirty="0">
                <a:solidFill>
                  <a:schemeClr val="tx1"/>
                </a:solidFill>
                <a:latin typeface="+mn-lt"/>
                <a:ea typeface="+mn-ea"/>
                <a:cs typeface="+mn-cs"/>
              </a:rPr>
              <a:t>, which created a culture of shared responsibility between adult and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programmes</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transition </a:t>
            </a:r>
            <a:r>
              <a:rPr lang="en-US" sz="1200" kern="1200" dirty="0" err="1">
                <a:solidFill>
                  <a:schemeClr val="tx1"/>
                </a:solidFill>
                <a:latin typeface="+mn-lt"/>
                <a:ea typeface="+mn-ea"/>
                <a:cs typeface="+mn-cs"/>
              </a:rPr>
              <a:t>programme</a:t>
            </a:r>
            <a:r>
              <a:rPr lang="en-US" sz="1200" kern="1200" dirty="0">
                <a:solidFill>
                  <a:schemeClr val="tx1"/>
                </a:solidFill>
                <a:latin typeface="+mn-lt"/>
                <a:ea typeface="+mn-ea"/>
                <a:cs typeface="+mn-cs"/>
              </a:rPr>
              <a:t> created mechanisms to identify and address barriers within our transfer process impacting our hospital and clinics, adult and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providers, and patients and families. Working with </a:t>
            </a:r>
            <a:r>
              <a:rPr lang="en-US" sz="1200" kern="1200" dirty="0" err="1">
                <a:solidFill>
                  <a:schemeClr val="tx1"/>
                </a:solidFill>
                <a:latin typeface="+mn-lt"/>
                <a:ea typeface="+mn-ea"/>
                <a:cs typeface="+mn-cs"/>
              </a:rPr>
              <a:t>behavioural</a:t>
            </a:r>
            <a:r>
              <a:rPr lang="en-US" sz="1200" kern="1200" dirty="0">
                <a:solidFill>
                  <a:schemeClr val="tx1"/>
                </a:solidFill>
                <a:latin typeface="+mn-lt"/>
                <a:ea typeface="+mn-ea"/>
                <a:cs typeface="+mn-cs"/>
              </a:rPr>
              <a:t> theories to improve care delivery, we improved communication and improved the transfer process for families, staff and providers. The collaborative effort between our adult and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programmes</a:t>
            </a:r>
            <a:r>
              <a:rPr lang="en-US" sz="1200" kern="1200" dirty="0">
                <a:solidFill>
                  <a:schemeClr val="tx1"/>
                </a:solidFill>
                <a:latin typeface="+mn-lt"/>
                <a:ea typeface="+mn-ea"/>
                <a:cs typeface="+mn-cs"/>
              </a:rPr>
              <a:t> continues in regular communication and efforts have expanded to </a:t>
            </a:r>
            <a:r>
              <a:rPr lang="en-US" sz="1200" kern="1200" dirty="0" err="1">
                <a:solidFill>
                  <a:schemeClr val="tx1"/>
                </a:solidFill>
                <a:latin typeface="+mn-lt"/>
                <a:ea typeface="+mn-ea"/>
                <a:cs typeface="+mn-cs"/>
              </a:rPr>
              <a:t>standardise</a:t>
            </a:r>
            <a:r>
              <a:rPr lang="en-US" sz="1200" kern="1200" dirty="0">
                <a:solidFill>
                  <a:schemeClr val="tx1"/>
                </a:solidFill>
                <a:latin typeface="+mn-lt"/>
                <a:ea typeface="+mn-ea"/>
                <a:cs typeface="+mn-cs"/>
              </a:rPr>
              <a:t> CF care protocols. A change in culture has occurred with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and adult </a:t>
            </a:r>
            <a:r>
              <a:rPr lang="en-US" sz="1200" kern="1200" dirty="0" err="1">
                <a:solidFill>
                  <a:schemeClr val="tx1"/>
                </a:solidFill>
                <a:latin typeface="+mn-lt"/>
                <a:ea typeface="+mn-ea"/>
                <a:cs typeface="+mn-cs"/>
              </a:rPr>
              <a:t>programmes</a:t>
            </a:r>
            <a:r>
              <a:rPr lang="en-US" sz="1200" kern="1200" dirty="0">
                <a:solidFill>
                  <a:schemeClr val="tx1"/>
                </a:solidFill>
                <a:latin typeface="+mn-lt"/>
                <a:ea typeface="+mn-ea"/>
                <a:cs typeface="+mn-cs"/>
              </a:rPr>
              <a:t> respecting our common interest and acknowledging a shared responsibility of transition. This process of shared responsibility and QI can be implemented in any clinic or service that requires a coordinated transition and eventual transfer of care from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to adult services.</a:t>
            </a:r>
          </a:p>
          <a:p>
            <a:endParaRPr lang="en-US" dirty="0"/>
          </a:p>
        </p:txBody>
      </p:sp>
      <p:sp>
        <p:nvSpPr>
          <p:cNvPr id="4" name="Slide Number Placeholder 3"/>
          <p:cNvSpPr>
            <a:spLocks noGrp="1"/>
          </p:cNvSpPr>
          <p:nvPr>
            <p:ph type="sldNum" sz="quarter" idx="10"/>
          </p:nvPr>
        </p:nvSpPr>
        <p:spPr/>
        <p:txBody>
          <a:bodyPr/>
          <a:lstStyle/>
          <a:p>
            <a:fld id="{508DABA1-8F19-474F-8224-362F411C14FB}" type="slidenum">
              <a:rPr lang="en-US" smtClean="0"/>
              <a:t>28</a:t>
            </a:fld>
            <a:endParaRPr lang="en-US"/>
          </a:p>
        </p:txBody>
      </p:sp>
    </p:spTree>
    <p:extLst>
      <p:ext uri="{BB962C8B-B14F-4D97-AF65-F5344CB8AC3E}">
        <p14:creationId xmlns:p14="http://schemas.microsoft.com/office/powerpoint/2010/main" val="288812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Conclusion</a:t>
            </a:r>
          </a:p>
          <a:p>
            <a:r>
              <a:rPr lang="en-US" sz="1200" kern="1200" dirty="0">
                <a:solidFill>
                  <a:schemeClr val="tx1"/>
                </a:solidFill>
                <a:latin typeface="+mn-lt"/>
                <a:ea typeface="+mn-ea"/>
                <a:cs typeface="+mn-cs"/>
              </a:rPr>
              <a:t>We successfully developed and implemented a transition </a:t>
            </a:r>
            <a:r>
              <a:rPr lang="en-US" sz="1200" kern="1200" dirty="0" err="1">
                <a:solidFill>
                  <a:schemeClr val="tx1"/>
                </a:solidFill>
                <a:latin typeface="+mn-lt"/>
                <a:ea typeface="+mn-ea"/>
                <a:cs typeface="+mn-cs"/>
              </a:rPr>
              <a:t>programme</a:t>
            </a:r>
            <a:r>
              <a:rPr lang="en-US" sz="1200" kern="1200" dirty="0">
                <a:solidFill>
                  <a:schemeClr val="tx1"/>
                </a:solidFill>
                <a:latin typeface="+mn-lt"/>
                <a:ea typeface="+mn-ea"/>
                <a:cs typeface="+mn-cs"/>
              </a:rPr>
              <a:t>, which created a culture of shared responsibility between adult and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programmes</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transition </a:t>
            </a:r>
            <a:r>
              <a:rPr lang="en-US" sz="1200" kern="1200" dirty="0" err="1">
                <a:solidFill>
                  <a:schemeClr val="tx1"/>
                </a:solidFill>
                <a:latin typeface="+mn-lt"/>
                <a:ea typeface="+mn-ea"/>
                <a:cs typeface="+mn-cs"/>
              </a:rPr>
              <a:t>programme</a:t>
            </a:r>
            <a:r>
              <a:rPr lang="en-US" sz="1200" kern="1200" dirty="0">
                <a:solidFill>
                  <a:schemeClr val="tx1"/>
                </a:solidFill>
                <a:latin typeface="+mn-lt"/>
                <a:ea typeface="+mn-ea"/>
                <a:cs typeface="+mn-cs"/>
              </a:rPr>
              <a:t> created mechanisms to identify and address barriers within our transfer process impacting our hospital and clinics, adult and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providers, and patients and families. Working with </a:t>
            </a:r>
            <a:r>
              <a:rPr lang="en-US" sz="1200" kern="1200" dirty="0" err="1">
                <a:solidFill>
                  <a:schemeClr val="tx1"/>
                </a:solidFill>
                <a:latin typeface="+mn-lt"/>
                <a:ea typeface="+mn-ea"/>
                <a:cs typeface="+mn-cs"/>
              </a:rPr>
              <a:t>behavioural</a:t>
            </a:r>
            <a:r>
              <a:rPr lang="en-US" sz="1200" kern="1200" dirty="0">
                <a:solidFill>
                  <a:schemeClr val="tx1"/>
                </a:solidFill>
                <a:latin typeface="+mn-lt"/>
                <a:ea typeface="+mn-ea"/>
                <a:cs typeface="+mn-cs"/>
              </a:rPr>
              <a:t> theories to improve care delivery, we improved communication and improved the transfer process for families, staff and providers. The collaborative effort between our adult and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programmes</a:t>
            </a:r>
            <a:r>
              <a:rPr lang="en-US" sz="1200" kern="1200" dirty="0">
                <a:solidFill>
                  <a:schemeClr val="tx1"/>
                </a:solidFill>
                <a:latin typeface="+mn-lt"/>
                <a:ea typeface="+mn-ea"/>
                <a:cs typeface="+mn-cs"/>
              </a:rPr>
              <a:t> continues in regular communication and efforts have expanded to </a:t>
            </a:r>
            <a:r>
              <a:rPr lang="en-US" sz="1200" kern="1200" dirty="0" err="1">
                <a:solidFill>
                  <a:schemeClr val="tx1"/>
                </a:solidFill>
                <a:latin typeface="+mn-lt"/>
                <a:ea typeface="+mn-ea"/>
                <a:cs typeface="+mn-cs"/>
              </a:rPr>
              <a:t>standardise</a:t>
            </a:r>
            <a:r>
              <a:rPr lang="en-US" sz="1200" kern="1200" dirty="0">
                <a:solidFill>
                  <a:schemeClr val="tx1"/>
                </a:solidFill>
                <a:latin typeface="+mn-lt"/>
                <a:ea typeface="+mn-ea"/>
                <a:cs typeface="+mn-cs"/>
              </a:rPr>
              <a:t> CF care protocols. A change in culture has occurred with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and adult </a:t>
            </a:r>
            <a:r>
              <a:rPr lang="en-US" sz="1200" kern="1200" dirty="0" err="1">
                <a:solidFill>
                  <a:schemeClr val="tx1"/>
                </a:solidFill>
                <a:latin typeface="+mn-lt"/>
                <a:ea typeface="+mn-ea"/>
                <a:cs typeface="+mn-cs"/>
              </a:rPr>
              <a:t>programmes</a:t>
            </a:r>
            <a:r>
              <a:rPr lang="en-US" sz="1200" kern="1200" dirty="0">
                <a:solidFill>
                  <a:schemeClr val="tx1"/>
                </a:solidFill>
                <a:latin typeface="+mn-lt"/>
                <a:ea typeface="+mn-ea"/>
                <a:cs typeface="+mn-cs"/>
              </a:rPr>
              <a:t> respecting our common interest and acknowledging a shared responsibility of transition. This process of shared responsibility and QI can be implemented in any clinic or service that requires a coordinated transition and eventual transfer of care from </a:t>
            </a:r>
            <a:r>
              <a:rPr lang="en-US" sz="1200" kern="1200" dirty="0" err="1">
                <a:solidFill>
                  <a:schemeClr val="tx1"/>
                </a:solidFill>
                <a:latin typeface="+mn-lt"/>
                <a:ea typeface="+mn-ea"/>
                <a:cs typeface="+mn-cs"/>
              </a:rPr>
              <a:t>paediatric</a:t>
            </a:r>
            <a:r>
              <a:rPr lang="en-US" sz="1200" kern="1200" dirty="0">
                <a:solidFill>
                  <a:schemeClr val="tx1"/>
                </a:solidFill>
                <a:latin typeface="+mn-lt"/>
                <a:ea typeface="+mn-ea"/>
                <a:cs typeface="+mn-cs"/>
              </a:rPr>
              <a:t> to adult services.</a:t>
            </a:r>
          </a:p>
          <a:p>
            <a:endParaRPr lang="en-US" dirty="0"/>
          </a:p>
        </p:txBody>
      </p:sp>
      <p:sp>
        <p:nvSpPr>
          <p:cNvPr id="4" name="Slide Number Placeholder 3"/>
          <p:cNvSpPr>
            <a:spLocks noGrp="1"/>
          </p:cNvSpPr>
          <p:nvPr>
            <p:ph type="sldNum" sz="quarter" idx="10"/>
          </p:nvPr>
        </p:nvSpPr>
        <p:spPr/>
        <p:txBody>
          <a:bodyPr/>
          <a:lstStyle/>
          <a:p>
            <a:fld id="{508DABA1-8F19-474F-8224-362F411C14FB}" type="slidenum">
              <a:rPr lang="en-US" smtClean="0"/>
              <a:t>29</a:t>
            </a:fld>
            <a:endParaRPr lang="en-US"/>
          </a:p>
        </p:txBody>
      </p:sp>
    </p:spTree>
    <p:extLst>
      <p:ext uri="{BB962C8B-B14F-4D97-AF65-F5344CB8AC3E}">
        <p14:creationId xmlns:p14="http://schemas.microsoft.com/office/powerpoint/2010/main" val="168164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30</a:t>
            </a:fld>
            <a:endParaRPr lang="en-GB"/>
          </a:p>
        </p:txBody>
      </p:sp>
    </p:spTree>
    <p:extLst>
      <p:ext uri="{BB962C8B-B14F-4D97-AF65-F5344CB8AC3E}">
        <p14:creationId xmlns:p14="http://schemas.microsoft.com/office/powerpoint/2010/main" val="187643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As patient get older </a:t>
            </a:r>
          </a:p>
          <a:p>
            <a:r>
              <a:rPr lang="en-US" sz="1200" dirty="0"/>
              <a:t>Pediatrician should start talking more to the patient, rather than to the parents, about CF and treatment .</a:t>
            </a:r>
          </a:p>
          <a:p>
            <a:endParaRPr lang="en-US" sz="1200" dirty="0"/>
          </a:p>
          <a:p>
            <a:r>
              <a:rPr lang="en-US" sz="1200" dirty="0"/>
              <a:t>Patient should have the opportunity to talk to the doctor by himself as the time for transfer approaches, </a:t>
            </a:r>
            <a:r>
              <a:rPr lang="en-US" sz="1200" dirty="0">
                <a:solidFill>
                  <a:srgbClr val="008000"/>
                </a:solidFill>
              </a:rPr>
              <a:t>but this should be discussed so that both patients and parents feel comfortable with the new arrangement.</a:t>
            </a:r>
          </a:p>
          <a:p>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31</a:t>
            </a:fld>
            <a:endParaRPr lang="en-GB"/>
          </a:p>
        </p:txBody>
      </p:sp>
    </p:spTree>
    <p:extLst>
      <p:ext uri="{BB962C8B-B14F-4D97-AF65-F5344CB8AC3E}">
        <p14:creationId xmlns:p14="http://schemas.microsoft.com/office/powerpoint/2010/main" val="301554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topic of transition should be introduced at least a year before transfer , </a:t>
            </a:r>
            <a:r>
              <a:rPr lang="en-US" sz="1200" dirty="0">
                <a:solidFill>
                  <a:srgbClr val="008000"/>
                </a:solidFill>
              </a:rPr>
              <a:t>allowing time to explore feelings and resolve concerns which the young person and/or parent may have.</a:t>
            </a:r>
          </a:p>
          <a:p>
            <a:endParaRPr lang="en-US" sz="1200" dirty="0"/>
          </a:p>
          <a:p>
            <a:r>
              <a:rPr lang="en-US" sz="1200" dirty="0"/>
              <a:t>The actual timing of transfer should then be flexible, in accordance with individual needs. Between 14 and 18 years.</a:t>
            </a:r>
          </a:p>
          <a:p>
            <a:endParaRPr lang="en-US" sz="1200" dirty="0"/>
          </a:p>
          <a:p>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32</a:t>
            </a:fld>
            <a:endParaRPr lang="en-GB"/>
          </a:p>
        </p:txBody>
      </p:sp>
    </p:spTree>
    <p:extLst>
      <p:ext uri="{BB962C8B-B14F-4D97-AF65-F5344CB8AC3E}">
        <p14:creationId xmlns:p14="http://schemas.microsoft.com/office/powerpoint/2010/main" val="364697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Museum of Islamic Art 2008 </a:t>
            </a:r>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40</a:t>
            </a:fld>
            <a:endParaRPr lang="en-GB"/>
          </a:p>
        </p:txBody>
      </p:sp>
    </p:spTree>
    <p:extLst>
      <p:ext uri="{BB962C8B-B14F-4D97-AF65-F5344CB8AC3E}">
        <p14:creationId xmlns:p14="http://schemas.microsoft.com/office/powerpoint/2010/main" val="547876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44</a:t>
            </a:fld>
            <a:endParaRPr lang="en-GB"/>
          </a:p>
        </p:txBody>
      </p:sp>
    </p:spTree>
    <p:extLst>
      <p:ext uri="{BB962C8B-B14F-4D97-AF65-F5344CB8AC3E}">
        <p14:creationId xmlns:p14="http://schemas.microsoft.com/office/powerpoint/2010/main" val="7429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inaugurated on 23 June, 1975</a:t>
            </a:r>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6</a:t>
            </a:fld>
            <a:endParaRPr lang="en-GB"/>
          </a:p>
        </p:txBody>
      </p:sp>
    </p:spTree>
    <p:extLst>
      <p:ext uri="{BB962C8B-B14F-4D97-AF65-F5344CB8AC3E}">
        <p14:creationId xmlns:p14="http://schemas.microsoft.com/office/powerpoint/2010/main" val="677611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Genetic tests have to be performed in the patient (if not already done) and in the partner  </a:t>
            </a:r>
            <a:r>
              <a:rPr lang="en-US" sz="1200" dirty="0">
                <a:solidFill>
                  <a:srgbClr val="00B050"/>
                </a:solidFill>
              </a:rPr>
              <a:t>in order to define the risk of generating an affected child</a:t>
            </a:r>
          </a:p>
          <a:p>
            <a:endParaRPr lang="en-US" sz="1200" dirty="0"/>
          </a:p>
          <a:p>
            <a:r>
              <a:rPr lang="en-US" sz="1200" dirty="0"/>
              <a:t>Prenatal or pre-implantation genetic diagnosis could also be recommended </a:t>
            </a:r>
            <a:r>
              <a:rPr lang="en-US" sz="1200" dirty="0">
                <a:solidFill>
                  <a:srgbClr val="00B050"/>
                </a:solidFill>
              </a:rPr>
              <a:t>for those who missed or has incomplete genetic assessment </a:t>
            </a:r>
          </a:p>
          <a:p>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52</a:t>
            </a:fld>
            <a:endParaRPr lang="en-GB"/>
          </a:p>
        </p:txBody>
      </p:sp>
    </p:spTree>
    <p:extLst>
      <p:ext uri="{BB962C8B-B14F-4D97-AF65-F5344CB8AC3E}">
        <p14:creationId xmlns:p14="http://schemas.microsoft.com/office/powerpoint/2010/main" val="2779136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Reproductive options for the majority of men with CF who are infertile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84848"/>
                </a:solidFill>
                <a:effectLst/>
                <a:latin typeface="&amp;quot"/>
              </a:rPr>
              <a:t>No. 12 – </a:t>
            </a:r>
            <a:r>
              <a:rPr kumimoji="0" lang="en-US" altLang="en-US" sz="1200" b="1" i="0" u="none" strike="noStrike" cap="none" normalizeH="0" baseline="0" dirty="0">
                <a:ln>
                  <a:noFill/>
                </a:ln>
                <a:solidFill>
                  <a:srgbClr val="4D7BEA"/>
                </a:solidFill>
                <a:effectLst/>
                <a:latin typeface="&amp;quot"/>
                <a:hlinkClick r:id="rId3"/>
              </a:rPr>
              <a:t>“First Baby Born Healthy After Pre-Implantation Genetic Diagnosis for CF in Ireland”</a:t>
            </a:r>
            <a:endParaRPr kumimoji="0" lang="en-US" altLang="en-US"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84848"/>
                </a:solidFill>
                <a:effectLst/>
                <a:latin typeface="&amp;quot"/>
              </a:rPr>
              <a:t>Efforts continue to be made in the science community to detect and avoid CF in utero — a controversial subject that the Cystic Fibrosis community typically follows with interest. Baby Bridget, born on June 27th, became the first baby conceived in Ireland using pre-implantation genetic diagnosis (PGD), a technique used to screen embryos for genetic mutations such as cystic fibrosis (CF).</a:t>
            </a:r>
            <a:endParaRPr kumimoji="0" lang="en-US" altLang="en-US" sz="16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55</a:t>
            </a:fld>
            <a:endParaRPr lang="en-GB"/>
          </a:p>
        </p:txBody>
      </p:sp>
    </p:spTree>
    <p:extLst>
      <p:ext uri="{BB962C8B-B14F-4D97-AF65-F5344CB8AC3E}">
        <p14:creationId xmlns:p14="http://schemas.microsoft.com/office/powerpoint/2010/main" val="2312018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Reproductive options for the majority of men with CF who are infertile include </a:t>
            </a:r>
          </a:p>
          <a:p>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56</a:t>
            </a:fld>
            <a:endParaRPr lang="en-GB"/>
          </a:p>
        </p:txBody>
      </p:sp>
    </p:spTree>
    <p:extLst>
      <p:ext uri="{BB962C8B-B14F-4D97-AF65-F5344CB8AC3E}">
        <p14:creationId xmlns:p14="http://schemas.microsoft.com/office/powerpoint/2010/main" val="329009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Success rates of sperm retrieval in cases of OA should be almost 100% if the surgeon is well trained and the patient is well prepared </a:t>
            </a:r>
          </a:p>
          <a:p>
            <a:endParaRPr lang="en-US" sz="1200" dirty="0"/>
          </a:p>
          <a:p>
            <a:r>
              <a:rPr lang="en-US" sz="1200" dirty="0"/>
              <a:t>Fertilization rates 37 - 48 %</a:t>
            </a:r>
          </a:p>
          <a:p>
            <a:endParaRPr lang="en-US" sz="1200" dirty="0"/>
          </a:p>
          <a:p>
            <a:r>
              <a:rPr lang="en-US" sz="1200" dirty="0"/>
              <a:t>Pregnancy rates 30 % per attempt, very similar to the success of a single natural conception cycle.</a:t>
            </a:r>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62</a:t>
            </a:fld>
            <a:endParaRPr lang="en-GB"/>
          </a:p>
        </p:txBody>
      </p:sp>
    </p:spTree>
    <p:extLst>
      <p:ext uri="{BB962C8B-B14F-4D97-AF65-F5344CB8AC3E}">
        <p14:creationId xmlns:p14="http://schemas.microsoft.com/office/powerpoint/2010/main" val="2357656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ICSI has been performed in 19 couples and is planned in three other couples. </a:t>
            </a:r>
          </a:p>
          <a:p>
            <a:r>
              <a:rPr lang="en-US" dirty="0">
                <a:solidFill>
                  <a:schemeClr val="tx1"/>
                </a:solidFill>
              </a:rPr>
              <a:t>Fertilization rate was 61%. </a:t>
            </a:r>
          </a:p>
          <a:p>
            <a:r>
              <a:rPr lang="en-US" dirty="0">
                <a:solidFill>
                  <a:schemeClr val="tx1"/>
                </a:solidFill>
              </a:rPr>
              <a:t>16 clinical pregnancies (40% per cycle) occurred as a result of ICSI in 12 of the 19 couples (63%) </a:t>
            </a:r>
          </a:p>
          <a:p>
            <a:r>
              <a:rPr lang="en-US" dirty="0">
                <a:solidFill>
                  <a:schemeClr val="tx1"/>
                </a:solidFill>
              </a:rPr>
              <a:t>Four pregnancies : 2 early miscarriages and 2 ectopic pregnancies. </a:t>
            </a:r>
          </a:p>
          <a:p>
            <a:r>
              <a:rPr lang="en-US" dirty="0">
                <a:solidFill>
                  <a:schemeClr val="tx1"/>
                </a:solidFill>
              </a:rPr>
              <a:t>One therapeutic abortion was performed for an early ultrasonographic diagnosis of major malformation </a:t>
            </a:r>
          </a:p>
          <a:p>
            <a:r>
              <a:rPr lang="en-US" dirty="0">
                <a:solidFill>
                  <a:schemeClr val="tx1"/>
                </a:solidFill>
              </a:rPr>
              <a:t>11 pregnancies led to single-term deliveries </a:t>
            </a:r>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67</a:t>
            </a:fld>
            <a:endParaRPr lang="en-GB"/>
          </a:p>
        </p:txBody>
      </p:sp>
    </p:spTree>
    <p:extLst>
      <p:ext uri="{BB962C8B-B14F-4D97-AF65-F5344CB8AC3E}">
        <p14:creationId xmlns:p14="http://schemas.microsoft.com/office/powerpoint/2010/main" val="1159893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Delayed puberty and somewhat reduced fertility are characteristic in women with CF. </a:t>
            </a:r>
          </a:p>
          <a:p>
            <a:endParaRPr lang="en-US" sz="1200" dirty="0"/>
          </a:p>
          <a:p>
            <a:r>
              <a:rPr lang="en-US" sz="1200" dirty="0"/>
              <a:t>The exact fertility rates and potential causes of lowered fertility are unknown </a:t>
            </a:r>
          </a:p>
          <a:p>
            <a:endParaRPr lang="en-US" sz="1200" dirty="0"/>
          </a:p>
          <a:p>
            <a:r>
              <a:rPr lang="en-US" sz="1200" dirty="0">
                <a:solidFill>
                  <a:srgbClr val="00B050"/>
                </a:solidFill>
              </a:rPr>
              <a:t>Some have even suggested that fertility rates </a:t>
            </a:r>
            <a:r>
              <a:rPr lang="en-US" sz="1200" dirty="0"/>
              <a:t>May not be significantly different among CF compared with the general population , although this remains controversial. </a:t>
            </a:r>
          </a:p>
          <a:p>
            <a:endParaRPr lang="en-US" sz="1200" dirty="0"/>
          </a:p>
          <a:p>
            <a:r>
              <a:rPr lang="en-US" sz="1200" dirty="0"/>
              <a:t>There appears to be little evidence that fertility is reduced in healthy women with CF, except by the mechanical barrier of the cervical mucus plug</a:t>
            </a:r>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69</a:t>
            </a:fld>
            <a:endParaRPr lang="en-GB"/>
          </a:p>
        </p:txBody>
      </p:sp>
    </p:spTree>
    <p:extLst>
      <p:ext uri="{BB962C8B-B14F-4D97-AF65-F5344CB8AC3E}">
        <p14:creationId xmlns:p14="http://schemas.microsoft.com/office/powerpoint/2010/main" val="1569076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 Pregnancy is tolerated well </a:t>
            </a:r>
          </a:p>
          <a:p>
            <a:r>
              <a:rPr lang="en-US" sz="1200" dirty="0"/>
              <a:t>As management of all aspects of CF has improved </a:t>
            </a:r>
          </a:p>
          <a:p>
            <a:r>
              <a:rPr lang="en-US" sz="1200" dirty="0"/>
              <a:t>So the prognosis for mother and child has also improved</a:t>
            </a:r>
          </a:p>
          <a:p>
            <a:endParaRPr lang="en-US" sz="1200" dirty="0"/>
          </a:p>
          <a:p>
            <a:r>
              <a:rPr lang="en-US" sz="1200" dirty="0"/>
              <a:t>CF women </a:t>
            </a:r>
          </a:p>
          <a:p>
            <a:r>
              <a:rPr lang="en-US" sz="1200" dirty="0"/>
              <a:t>- In mild disease, pregnancy is tolerated well </a:t>
            </a:r>
          </a:p>
          <a:p>
            <a:r>
              <a:rPr lang="en-US" sz="1200" dirty="0"/>
              <a:t>In contrast, women with </a:t>
            </a:r>
          </a:p>
          <a:p>
            <a:pPr>
              <a:buFontTx/>
              <a:buChar char="-"/>
            </a:pPr>
            <a:r>
              <a:rPr lang="en-US" sz="1200" dirty="0"/>
              <a:t>Poor pulmonary function </a:t>
            </a:r>
          </a:p>
          <a:p>
            <a:pPr>
              <a:buFontTx/>
              <a:buChar char="-"/>
            </a:pPr>
            <a:r>
              <a:rPr lang="en-US" sz="1200" dirty="0"/>
              <a:t>Inadequate nutrition</a:t>
            </a:r>
          </a:p>
          <a:p>
            <a:pPr>
              <a:buFontTx/>
              <a:buChar char="-"/>
            </a:pPr>
            <a:r>
              <a:rPr lang="en-US" sz="1200" dirty="0"/>
              <a:t>Pulmonary hypertension </a:t>
            </a:r>
          </a:p>
          <a:p>
            <a:pPr marL="0" indent="0">
              <a:buNone/>
            </a:pPr>
            <a:r>
              <a:rPr lang="en-US" sz="1200" dirty="0"/>
              <a:t>are at greater risk for maternal and fetal morbidity and mortality </a:t>
            </a:r>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72</a:t>
            </a:fld>
            <a:endParaRPr lang="en-GB"/>
          </a:p>
        </p:txBody>
      </p:sp>
    </p:spTree>
    <p:extLst>
      <p:ext uri="{BB962C8B-B14F-4D97-AF65-F5344CB8AC3E}">
        <p14:creationId xmlns:p14="http://schemas.microsoft.com/office/powerpoint/2010/main" val="38484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75</a:t>
            </a:fld>
            <a:endParaRPr lang="en-GB"/>
          </a:p>
        </p:txBody>
      </p:sp>
    </p:spTree>
    <p:extLst>
      <p:ext uri="{BB962C8B-B14F-4D97-AF65-F5344CB8AC3E}">
        <p14:creationId xmlns:p14="http://schemas.microsoft.com/office/powerpoint/2010/main" val="3715276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examine the outcomes of pregnant cystic fibrosis patients who carried fetuses beyond second trimester (Group A) compared to non-pregnant CF patients (Group B) </a:t>
            </a:r>
          </a:p>
          <a:p>
            <a:r>
              <a:rPr lang="en-US" sz="1200" dirty="0"/>
              <a:t>2001 - 2008. </a:t>
            </a:r>
          </a:p>
          <a:p>
            <a:r>
              <a:rPr lang="en-US" sz="1200" dirty="0"/>
              <a:t>Women between 18 and 38 years of age were included.</a:t>
            </a:r>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76</a:t>
            </a:fld>
            <a:endParaRPr lang="en-GB"/>
          </a:p>
        </p:txBody>
      </p:sp>
    </p:spTree>
    <p:extLst>
      <p:ext uri="{BB962C8B-B14F-4D97-AF65-F5344CB8AC3E}">
        <p14:creationId xmlns:p14="http://schemas.microsoft.com/office/powerpoint/2010/main" val="3197254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Most of the literature on pregnancy in CF is in the form of case reports, individual centre reports of their experience, a few national centre based reviews and some database derived series. There are a few case based discussions of complex clinical problems in pregnancy in CF including diabetes, </a:t>
            </a:r>
            <a:r>
              <a:rPr lang="en-GB" sz="1200" b="0" i="0" u="none" strike="noStrike" kern="1200" dirty="0">
                <a:solidFill>
                  <a:schemeClr val="tx1"/>
                </a:solidFill>
                <a:effectLst/>
                <a:latin typeface="+mn-lt"/>
                <a:ea typeface="+mn-ea"/>
                <a:cs typeface="+mn-cs"/>
                <a:hlinkClick r:id="rId3" tooltip="Learn more about Respiratory Failure"/>
              </a:rPr>
              <a:t>respiratory failure</a:t>
            </a:r>
            <a:r>
              <a:rPr lang="en-GB" sz="1200" b="0" i="0" u="none" strike="noStrike" kern="1200" dirty="0">
                <a:solidFill>
                  <a:schemeClr val="tx1"/>
                </a:solidFill>
                <a:effectLst/>
                <a:latin typeface="+mn-lt"/>
                <a:ea typeface="+mn-ea"/>
                <a:cs typeface="+mn-cs"/>
              </a:rPr>
              <a:t>, nutritional failure etc and fewer still of obstetric and therapeutic interventions. There have been no trials of any aspect of pregnancy management in CF.</a:t>
            </a:r>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79</a:t>
            </a:fld>
            <a:endParaRPr lang="en-GB"/>
          </a:p>
        </p:txBody>
      </p:sp>
    </p:spTree>
    <p:extLst>
      <p:ext uri="{BB962C8B-B14F-4D97-AF65-F5344CB8AC3E}">
        <p14:creationId xmlns:p14="http://schemas.microsoft.com/office/powerpoint/2010/main" val="81389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inaugurated on 23 June, 1975</a:t>
            </a:r>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7</a:t>
            </a:fld>
            <a:endParaRPr lang="en-GB"/>
          </a:p>
        </p:txBody>
      </p:sp>
    </p:spTree>
    <p:extLst>
      <p:ext uri="{BB962C8B-B14F-4D97-AF65-F5344CB8AC3E}">
        <p14:creationId xmlns:p14="http://schemas.microsoft.com/office/powerpoint/2010/main" val="2688495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80</a:t>
            </a:fld>
            <a:endParaRPr lang="en-GB"/>
          </a:p>
        </p:txBody>
      </p:sp>
    </p:spTree>
    <p:extLst>
      <p:ext uri="{BB962C8B-B14F-4D97-AF65-F5344CB8AC3E}">
        <p14:creationId xmlns:p14="http://schemas.microsoft.com/office/powerpoint/2010/main" val="264086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Ideally pregnancy should be planned in advance. </a:t>
            </a:r>
            <a:r>
              <a:rPr lang="en-GB" sz="1200" b="0" i="0" u="none" strike="noStrike" kern="1200" dirty="0" err="1">
                <a:solidFill>
                  <a:schemeClr val="tx1"/>
                </a:solidFill>
                <a:effectLst/>
                <a:latin typeface="+mn-lt"/>
                <a:ea typeface="+mn-ea"/>
                <a:cs typeface="+mn-cs"/>
              </a:rPr>
              <a:t>Preconceptional</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3" tooltip="Learn more about Genetic Counseling"/>
              </a:rPr>
              <a:t>genetic counselling</a:t>
            </a:r>
            <a:r>
              <a:rPr lang="en-GB" sz="1200" b="0" i="0" u="none" strike="noStrike" kern="1200" dirty="0">
                <a:solidFill>
                  <a:schemeClr val="tx1"/>
                </a:solidFill>
                <a:effectLst/>
                <a:latin typeface="+mn-lt"/>
                <a:ea typeface="+mn-ea"/>
                <a:cs typeface="+mn-cs"/>
              </a:rPr>
              <a:t> and assessment of the practical and psychological preparedness of the woman for pregnancy and the care of a potential future child is essential. This should occur in parallel with optimisation of nutrition, lung function and physical fitness, the three principle aspects of </a:t>
            </a:r>
            <a:r>
              <a:rPr lang="en-GB" sz="1200" b="0" i="0" u="none" strike="noStrike" kern="1200" dirty="0" err="1">
                <a:solidFill>
                  <a:schemeClr val="tx1"/>
                </a:solidFill>
                <a:effectLst/>
                <a:latin typeface="+mn-lt"/>
                <a:ea typeface="+mn-ea"/>
                <a:cs typeface="+mn-cs"/>
              </a:rPr>
              <a:t>preconceptional</a:t>
            </a:r>
            <a:r>
              <a:rPr lang="en-GB" sz="1200" b="0" i="0" u="none" strike="noStrike" kern="1200" dirty="0">
                <a:solidFill>
                  <a:schemeClr val="tx1"/>
                </a:solidFill>
                <a:effectLst/>
                <a:latin typeface="+mn-lt"/>
                <a:ea typeface="+mn-ea"/>
                <a:cs typeface="+mn-cs"/>
              </a:rPr>
              <a:t> health that will impact on success or otherwise of the pregnancy. Attention to detail of CF associated complications (CFRD, liver disease, </a:t>
            </a:r>
            <a:r>
              <a:rPr lang="en-GB" sz="1200" b="0" i="0" u="none" strike="noStrike" kern="1200" dirty="0">
                <a:solidFill>
                  <a:schemeClr val="tx1"/>
                </a:solidFill>
                <a:effectLst/>
                <a:latin typeface="+mn-lt"/>
                <a:ea typeface="+mn-ea"/>
                <a:cs typeface="+mn-cs"/>
                <a:hlinkClick r:id="rId4" tooltip="Learn more about Hypovitaminosis"/>
              </a:rPr>
              <a:t>vitamin deficiencies</a:t>
            </a:r>
            <a:r>
              <a:rPr lang="en-GB" sz="1200" b="0" i="0" u="none" strike="noStrike" kern="1200" dirty="0">
                <a:solidFill>
                  <a:schemeClr val="tx1"/>
                </a:solidFill>
                <a:effectLst/>
                <a:latin typeface="+mn-lt"/>
                <a:ea typeface="+mn-ea"/>
                <a:cs typeface="+mn-cs"/>
              </a:rPr>
              <a:t> etc) and review of medications are likely to further improve chances of success.</a:t>
            </a:r>
          </a:p>
          <a:p>
            <a:r>
              <a:rPr lang="en-GB" sz="1200" b="0" i="0" u="none" strike="noStrike" kern="1200" dirty="0">
                <a:solidFill>
                  <a:schemeClr val="tx1"/>
                </a:solidFill>
                <a:effectLst/>
                <a:latin typeface="+mn-lt"/>
                <a:ea typeface="+mn-ea"/>
                <a:cs typeface="+mn-cs"/>
              </a:rPr>
              <a:t>Accidental pregnancy is not uncommon and may occur unexpectedly in those even with the most impaired lung function. Spontaneous </a:t>
            </a:r>
            <a:r>
              <a:rPr lang="en-GB" sz="1200" b="0" i="0" u="none" strike="noStrike" kern="1200" dirty="0">
                <a:solidFill>
                  <a:schemeClr val="tx1"/>
                </a:solidFill>
                <a:effectLst/>
                <a:latin typeface="+mn-lt"/>
                <a:ea typeface="+mn-ea"/>
                <a:cs typeface="+mn-cs"/>
                <a:hlinkClick r:id="rId5" tooltip="Learn more about Spontaneous Abortion"/>
              </a:rPr>
              <a:t>miscarriage</a:t>
            </a:r>
            <a:r>
              <a:rPr lang="en-GB" sz="1200" b="0" i="0" u="none" strike="noStrike" kern="1200" dirty="0">
                <a:solidFill>
                  <a:schemeClr val="tx1"/>
                </a:solidFill>
                <a:effectLst/>
                <a:latin typeface="+mn-lt"/>
                <a:ea typeface="+mn-ea"/>
                <a:cs typeface="+mn-cs"/>
              </a:rPr>
              <a:t>, termination for psychosocial reasons or for medical reasons related to </a:t>
            </a:r>
            <a:r>
              <a:rPr lang="en-GB" sz="1200" b="0" i="0" u="none" strike="noStrike" kern="1200" dirty="0">
                <a:solidFill>
                  <a:schemeClr val="tx1"/>
                </a:solidFill>
                <a:effectLst/>
                <a:latin typeface="+mn-lt"/>
                <a:ea typeface="+mn-ea"/>
                <a:cs typeface="+mn-cs"/>
                <a:hlinkClick r:id="rId6" tooltip="Learn more about Maternal Welfare"/>
              </a:rPr>
              <a:t>maternal health</a:t>
            </a:r>
            <a:r>
              <a:rPr lang="en-GB" sz="1200" b="0" i="0" u="none" strike="noStrike" kern="1200" dirty="0">
                <a:solidFill>
                  <a:schemeClr val="tx1"/>
                </a:solidFill>
                <a:effectLst/>
                <a:latin typeface="+mn-lt"/>
                <a:ea typeface="+mn-ea"/>
                <a:cs typeface="+mn-cs"/>
              </a:rPr>
              <a:t> can be fraught for patient and carers particularly in the latter case where a much wanted, potentially healthy infant may be </a:t>
            </a:r>
            <a:r>
              <a:rPr lang="en-GB" sz="1200" b="0" i="0" u="none" strike="noStrike" kern="1200" dirty="0">
                <a:solidFill>
                  <a:schemeClr val="tx1"/>
                </a:solidFill>
                <a:effectLst/>
                <a:latin typeface="+mn-lt"/>
                <a:ea typeface="+mn-ea"/>
                <a:cs typeface="+mn-cs"/>
                <a:hlinkClick r:id="rId7" tooltip="Learn more about Mustard Gas"/>
              </a:rPr>
              <a:t>lost</a:t>
            </a:r>
            <a:r>
              <a:rPr lang="en-GB" sz="1200" b="0" i="0" u="none" strike="noStrike" kern="1200" dirty="0">
                <a:solidFill>
                  <a:schemeClr val="tx1"/>
                </a:solidFill>
                <a:effectLst/>
                <a:latin typeface="+mn-lt"/>
                <a:ea typeface="+mn-ea"/>
                <a:cs typeface="+mn-cs"/>
              </a:rPr>
              <a:t> to save the mother. Grief and sadness may be prolonged and anger directed at the CF team in these circumstances or if the team advises against a pregnancy when consulted due to maternal health.</a:t>
            </a:r>
          </a:p>
          <a:p>
            <a:r>
              <a:rPr lang="en-GB" sz="1200" b="0" i="0" u="none" strike="noStrike" kern="1200" dirty="0">
                <a:solidFill>
                  <a:schemeClr val="tx1"/>
                </a:solidFill>
                <a:effectLst/>
                <a:latin typeface="+mn-lt"/>
                <a:ea typeface="+mn-ea"/>
                <a:cs typeface="+mn-cs"/>
              </a:rPr>
              <a:t>When pregnancy continues, regular review of lung function and nutrition is essential and may require aggressive intervention. The biggest single risk to the infant is likely to be the mother's failing health and her treatment is paramount. Flexibility of treatment regimens to accommodate the physiological changes of pregnancy is necessary but should not imply any relaxation of therapy. Early meetings with the obstetrician and anaesthetist, perhaps including visiting the delivery area and SCBU and meeting the midwives, and careful planning of the type of </a:t>
            </a:r>
            <a:r>
              <a:rPr lang="en-GB" sz="1200" b="0" i="0" u="none" strike="noStrike" kern="1200" dirty="0">
                <a:solidFill>
                  <a:schemeClr val="tx1"/>
                </a:solidFill>
                <a:effectLst/>
                <a:latin typeface="+mn-lt"/>
                <a:ea typeface="+mn-ea"/>
                <a:cs typeface="+mn-cs"/>
                <a:hlinkClick r:id="rId8" tooltip="Learn more about Anesthesia"/>
              </a:rPr>
              <a:t>anaesthesia</a:t>
            </a:r>
            <a:r>
              <a:rPr lang="en-GB" sz="1200" b="0" i="0" u="none" strike="noStrike" kern="1200" dirty="0">
                <a:solidFill>
                  <a:schemeClr val="tx1"/>
                </a:solidFill>
                <a:effectLst/>
                <a:latin typeface="+mn-lt"/>
                <a:ea typeface="+mn-ea"/>
                <a:cs typeface="+mn-cs"/>
              </a:rPr>
              <a:t> and mode of delivery is advisable.</a:t>
            </a:r>
          </a:p>
          <a:p>
            <a:r>
              <a:rPr lang="en-GB" sz="1200" b="0" i="0" u="none" strike="noStrike" kern="1200" dirty="0">
                <a:solidFill>
                  <a:schemeClr val="tx1"/>
                </a:solidFill>
                <a:effectLst/>
                <a:latin typeface="+mn-lt"/>
                <a:ea typeface="+mn-ea"/>
                <a:cs typeface="+mn-cs"/>
              </a:rPr>
              <a:t>The outcome for the infant is likely to be good with the greatest risk being from </a:t>
            </a:r>
            <a:r>
              <a:rPr lang="en-GB" sz="1200" b="0" i="0" u="none" strike="noStrike" kern="1200" dirty="0">
                <a:solidFill>
                  <a:schemeClr val="tx1"/>
                </a:solidFill>
                <a:effectLst/>
                <a:latin typeface="+mn-lt"/>
                <a:ea typeface="+mn-ea"/>
                <a:cs typeface="+mn-cs"/>
                <a:hlinkClick r:id="rId9" tooltip="Learn more about Prematurity"/>
              </a:rPr>
              <a:t>prematurity</a:t>
            </a:r>
            <a:r>
              <a:rPr lang="en-GB" sz="1200" b="0" i="0" u="none" strike="noStrike" kern="1200" dirty="0">
                <a:solidFill>
                  <a:schemeClr val="tx1"/>
                </a:solidFill>
                <a:effectLst/>
                <a:latin typeface="+mn-lt"/>
                <a:ea typeface="+mn-ea"/>
                <a:cs typeface="+mn-cs"/>
              </a:rPr>
              <a:t>, itself a result of the mother's health whether pre- or post-transplant. The outcome for the mother is dependent primarily on her lung health and may be predictable from her pre-pregnant status, though some women fare unexpectedly badly in pregnancy. Sadly the reality is that any child is likely to lose their mother at a relatively young age. Despite the pressures of a young family women must be encouraged to manage their treatment after pregnancy just as thoroughly, if not more so, than before pregnancy. The CF team will thus continue to play an active role in the mothers care and may be privileged to share joys of watching the children from such a pregnancy growing up.</a:t>
            </a:r>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82</a:t>
            </a:fld>
            <a:endParaRPr lang="en-GB"/>
          </a:p>
        </p:txBody>
      </p:sp>
    </p:spTree>
    <p:extLst>
      <p:ext uri="{BB962C8B-B14F-4D97-AF65-F5344CB8AC3E}">
        <p14:creationId xmlns:p14="http://schemas.microsoft.com/office/powerpoint/2010/main" val="3332809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95</a:t>
            </a:fld>
            <a:endParaRPr lang="en-GB"/>
          </a:p>
        </p:txBody>
      </p:sp>
    </p:spTree>
    <p:extLst>
      <p:ext uri="{BB962C8B-B14F-4D97-AF65-F5344CB8AC3E}">
        <p14:creationId xmlns:p14="http://schemas.microsoft.com/office/powerpoint/2010/main" val="2085631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97</a:t>
            </a:fld>
            <a:endParaRPr lang="en-GB"/>
          </a:p>
        </p:txBody>
      </p:sp>
    </p:spTree>
    <p:extLst>
      <p:ext uri="{BB962C8B-B14F-4D97-AF65-F5344CB8AC3E}">
        <p14:creationId xmlns:p14="http://schemas.microsoft.com/office/powerpoint/2010/main" val="358465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8</a:t>
            </a:fld>
            <a:endParaRPr lang="en-GB"/>
          </a:p>
        </p:txBody>
      </p:sp>
    </p:spTree>
    <p:extLst>
      <p:ext uri="{BB962C8B-B14F-4D97-AF65-F5344CB8AC3E}">
        <p14:creationId xmlns:p14="http://schemas.microsoft.com/office/powerpoint/2010/main" val="235955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9</a:t>
            </a:fld>
            <a:endParaRPr lang="en-GB"/>
          </a:p>
        </p:txBody>
      </p:sp>
    </p:spTree>
    <p:extLst>
      <p:ext uri="{BB962C8B-B14F-4D97-AF65-F5344CB8AC3E}">
        <p14:creationId xmlns:p14="http://schemas.microsoft.com/office/powerpoint/2010/main" val="6298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patients are living long enough to require transition from pediatric CF centers to adult CF centers. </a:t>
            </a:r>
            <a:endParaRPr lang="en-GB" dirty="0"/>
          </a:p>
          <a:p>
            <a:endParaRPr lang="en-US" dirty="0"/>
          </a:p>
          <a:p>
            <a:endParaRPr lang="en-US" dirty="0"/>
          </a:p>
          <a:p>
            <a:r>
              <a:rPr lang="en-US" dirty="0"/>
              <a:t>Unfortunately, this transfer process from the pediatric to the adult CF center is met with a variety of challenges.</a:t>
            </a:r>
          </a:p>
          <a:p>
            <a:endParaRPr lang="en-US" dirty="0"/>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10</a:t>
            </a:fld>
            <a:endParaRPr lang="en-GB"/>
          </a:p>
        </p:txBody>
      </p:sp>
    </p:spTree>
    <p:extLst>
      <p:ext uri="{BB962C8B-B14F-4D97-AF65-F5344CB8AC3E}">
        <p14:creationId xmlns:p14="http://schemas.microsoft.com/office/powerpoint/2010/main" val="154910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this transfer process from the pediatric to the adult CF center is met with a variety of challenges.</a:t>
            </a:r>
          </a:p>
          <a:p>
            <a:endParaRPr lang="en-US" dirty="0"/>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11</a:t>
            </a:fld>
            <a:endParaRPr lang="en-GB"/>
          </a:p>
        </p:txBody>
      </p:sp>
    </p:spTree>
    <p:extLst>
      <p:ext uri="{BB962C8B-B14F-4D97-AF65-F5344CB8AC3E}">
        <p14:creationId xmlns:p14="http://schemas.microsoft.com/office/powerpoint/2010/main" val="223818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cap="all" dirty="0">
                <a:solidFill>
                  <a:schemeClr val="tx1"/>
                </a:solidFill>
                <a:effectLst/>
                <a:latin typeface="+mn-lt"/>
                <a:ea typeface="+mn-ea"/>
                <a:cs typeface="+mn-cs"/>
              </a:rPr>
              <a:t>PURPOSE:</a:t>
            </a:r>
          </a:p>
          <a:p>
            <a:r>
              <a:rPr lang="en-US" sz="1200" b="0" i="0" kern="1200" dirty="0">
                <a:solidFill>
                  <a:schemeClr val="tx1"/>
                </a:solidFill>
                <a:effectLst/>
                <a:latin typeface="+mn-lt"/>
                <a:ea typeface="+mn-ea"/>
                <a:cs typeface="+mn-cs"/>
              </a:rPr>
              <a:t>To evaluate the clinical changes of adults with cystic fibrosis (CF) during transition from a pediatric to adult CF center.</a:t>
            </a:r>
          </a:p>
          <a:p>
            <a:r>
              <a:rPr lang="en-US" sz="1200" b="1" i="0" kern="1200" cap="all"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Data were collected at the time of transfer, 1 year earlier and 1 year later, for all patients in our adult CF center arriving from one of the three pediatric CF centers in Paris between January 2001 and June 2004.</a:t>
            </a:r>
          </a:p>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Sixty-three of the 68 patients (transferred at a median age of 21.0 years) were regularly attending this adult CF center after 1 year and one had died. The mean number of outpatient visits increased in the year after transfer (5.7 vs. 3.8 in the year before, p &lt; .001). The occurrence of clinical events and the rate of bronchial colonization did not change. Pseudomonas aeruginosa was found in about 60% of patients at any time. Pulmonary function declined regularly with no statistically significant difference in the rate of decline between the 2 years of follow-up (FEV 1 was 54.7% predicted at transfer). Nutritional status remained stable (mean body mass index was 19.1 kg/m2). The number and duration of oral and </a:t>
            </a:r>
            <a:r>
              <a:rPr lang="en-US" sz="1200" b="0" i="0" kern="1200" dirty="0" err="1">
                <a:solidFill>
                  <a:schemeClr val="tx1"/>
                </a:solidFill>
                <a:effectLst/>
                <a:latin typeface="+mn-lt"/>
                <a:ea typeface="+mn-ea"/>
                <a:cs typeface="+mn-cs"/>
              </a:rPr>
              <a:t>i.v.</a:t>
            </a:r>
            <a:r>
              <a:rPr lang="en-US" sz="1200" b="0" i="0" kern="1200" dirty="0">
                <a:solidFill>
                  <a:schemeClr val="tx1"/>
                </a:solidFill>
                <a:effectLst/>
                <a:latin typeface="+mn-lt"/>
                <a:ea typeface="+mn-ea"/>
                <a:cs typeface="+mn-cs"/>
              </a:rPr>
              <a:t> antibiotic courses did not change, but more patients received them at home (p &lt; .001) and self-administered physiotherapy after transfer (p = .001). The proportion of students decreased from 79.3% to 48.1% (p = .02) and the proportion in the workforce increased from 12.7% to 20.4% after transfer.</a:t>
            </a:r>
          </a:p>
          <a:p>
            <a:r>
              <a:rPr lang="en-US" sz="1200" b="1" i="0" kern="1200" cap="all"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Patients with CF remained clinically stable during transition and progressively acquired autonomy.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385FF4-CC30-41FD-8983-9301734361EA}" type="slidenum">
              <a:rPr lang="en-GB" smtClean="0"/>
              <a:t>12</a:t>
            </a:fld>
            <a:endParaRPr lang="en-GB"/>
          </a:p>
        </p:txBody>
      </p:sp>
    </p:spTree>
    <p:extLst>
      <p:ext uri="{BB962C8B-B14F-4D97-AF65-F5344CB8AC3E}">
        <p14:creationId xmlns:p14="http://schemas.microsoft.com/office/powerpoint/2010/main" val="260376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multiple reports endorse the standard that pediatric providers should prepare their patients for transfer to adult care </a:t>
            </a:r>
          </a:p>
          <a:p>
            <a:endParaRPr lang="en-US" dirty="0"/>
          </a:p>
          <a:p>
            <a:endParaRPr lang="en-GB" dirty="0"/>
          </a:p>
        </p:txBody>
      </p:sp>
      <p:sp>
        <p:nvSpPr>
          <p:cNvPr id="4" name="Slide Number Placeholder 3"/>
          <p:cNvSpPr>
            <a:spLocks noGrp="1"/>
          </p:cNvSpPr>
          <p:nvPr>
            <p:ph type="sldNum" sz="quarter" idx="5"/>
          </p:nvPr>
        </p:nvSpPr>
        <p:spPr/>
        <p:txBody>
          <a:bodyPr/>
          <a:lstStyle/>
          <a:p>
            <a:fld id="{92385FF4-CC30-41FD-8983-9301734361EA}" type="slidenum">
              <a:rPr lang="en-GB" smtClean="0"/>
              <a:t>13</a:t>
            </a:fld>
            <a:endParaRPr lang="en-GB"/>
          </a:p>
        </p:txBody>
      </p:sp>
    </p:spTree>
    <p:extLst>
      <p:ext uri="{BB962C8B-B14F-4D97-AF65-F5344CB8AC3E}">
        <p14:creationId xmlns:p14="http://schemas.microsoft.com/office/powerpoint/2010/main" val="47689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81BDFD-6F1C-4538-98BD-D22AEADB112D}"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179E0-9C07-4E6B-9362-0B6C67302FD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19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1BDFD-6F1C-4538-98BD-D22AEADB112D}"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179E0-9C07-4E6B-9362-0B6C67302FD9}" type="slidenum">
              <a:rPr lang="en-GB" smtClean="0"/>
              <a:t>‹#›</a:t>
            </a:fld>
            <a:endParaRPr lang="en-GB"/>
          </a:p>
        </p:txBody>
      </p:sp>
    </p:spTree>
    <p:extLst>
      <p:ext uri="{BB962C8B-B14F-4D97-AF65-F5344CB8AC3E}">
        <p14:creationId xmlns:p14="http://schemas.microsoft.com/office/powerpoint/2010/main" val="16488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1BDFD-6F1C-4538-98BD-D22AEADB112D}"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179E0-9C07-4E6B-9362-0B6C67302FD9}" type="slidenum">
              <a:rPr lang="en-GB" smtClean="0"/>
              <a:t>‹#›</a:t>
            </a:fld>
            <a:endParaRPr lang="en-GB"/>
          </a:p>
        </p:txBody>
      </p:sp>
    </p:spTree>
    <p:extLst>
      <p:ext uri="{BB962C8B-B14F-4D97-AF65-F5344CB8AC3E}">
        <p14:creationId xmlns:p14="http://schemas.microsoft.com/office/powerpoint/2010/main" val="11803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9" name="Title 7"/>
          <p:cNvSpPr>
            <a:spLocks noGrp="1"/>
          </p:cNvSpPr>
          <p:nvPr>
            <p:ph type="title"/>
          </p:nvPr>
        </p:nvSpPr>
        <p:spPr>
          <a:xfrm>
            <a:off x="1174752" y="2060575"/>
            <a:ext cx="4921249"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1B64B1"/>
                </a:solidFill>
                <a:latin typeface="Arial"/>
                <a:cs typeface="Arial"/>
              </a:defRPr>
            </a:lvl1pPr>
          </a:lstStyle>
          <a:p>
            <a:r>
              <a:rPr lang="en-US" dirty="0"/>
              <a:t>Click to edit Master title style</a:t>
            </a:r>
          </a:p>
        </p:txBody>
      </p:sp>
      <p:sp>
        <p:nvSpPr>
          <p:cNvPr id="5" name="Text Placeholder 10"/>
          <p:cNvSpPr>
            <a:spLocks noGrp="1"/>
          </p:cNvSpPr>
          <p:nvPr>
            <p:ph type="body" sz="quarter" idx="10"/>
          </p:nvPr>
        </p:nvSpPr>
        <p:spPr>
          <a:xfrm>
            <a:off x="1174750" y="2746376"/>
            <a:ext cx="4921249" cy="2892425"/>
          </a:xfrm>
          <a:prstGeom prst="rect">
            <a:avLst/>
          </a:prstGeom>
        </p:spPr>
        <p:txBody>
          <a:bodyPr vert="horz" wrap="square" lIns="0" tIns="0" rIns="0" bIns="0"/>
          <a:lstStyle>
            <a:lvl1pPr>
              <a:buFontTx/>
              <a:buNone/>
              <a:defRPr sz="1500">
                <a:solidFill>
                  <a:srgbClr val="999999"/>
                </a:solidFill>
                <a:latin typeface="Arial"/>
                <a:cs typeface="Arial"/>
              </a:defRPr>
            </a:lvl1pPr>
            <a:lvl2pPr>
              <a:buFontTx/>
              <a:buNone/>
              <a:defRPr sz="1400">
                <a:solidFill>
                  <a:srgbClr val="999999"/>
                </a:solidFill>
                <a:latin typeface="Arial"/>
                <a:cs typeface="Arial"/>
              </a:defRPr>
            </a:lvl2pPr>
            <a:lvl3pPr>
              <a:buFontTx/>
              <a:buNone/>
              <a:defRPr sz="1300">
                <a:solidFill>
                  <a:srgbClr val="999999"/>
                </a:solidFill>
                <a:latin typeface="Arial"/>
                <a:cs typeface="Arial"/>
              </a:defRPr>
            </a:lvl3pPr>
            <a:lvl4pPr>
              <a:buFontTx/>
              <a:buNone/>
              <a:defRPr sz="1200">
                <a:solidFill>
                  <a:srgbClr val="999999"/>
                </a:solidFill>
                <a:latin typeface="Arial"/>
                <a:cs typeface="Arial"/>
              </a:defRPr>
            </a:lvl4pPr>
            <a:lvl5pPr>
              <a:buFontTx/>
              <a:buNone/>
              <a:defRPr sz="1100">
                <a:solidFill>
                  <a:srgbClr val="999999"/>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p:cNvSpPr>
            <a:spLocks noGrp="1"/>
          </p:cNvSpPr>
          <p:nvPr>
            <p:ph type="body" sz="quarter" idx="11"/>
          </p:nvPr>
        </p:nvSpPr>
        <p:spPr>
          <a:xfrm>
            <a:off x="6457952" y="2746376"/>
            <a:ext cx="4921249"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131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sp>
        <p:nvSpPr>
          <p:cNvPr id="15" name="Title 3"/>
          <p:cNvSpPr>
            <a:spLocks noGrp="1"/>
          </p:cNvSpPr>
          <p:nvPr>
            <p:ph type="title"/>
          </p:nvPr>
        </p:nvSpPr>
        <p:spPr>
          <a:xfrm>
            <a:off x="1174752" y="4006851"/>
            <a:ext cx="4921249" cy="400050"/>
          </a:xfrm>
          <a:prstGeom prst="rect">
            <a:avLst/>
          </a:prstGeom>
        </p:spPr>
        <p:txBody>
          <a:bodyPr vert="horz" lIns="0" tIns="0" rIns="0" bIns="0"/>
          <a:lstStyle>
            <a:lvl1pPr algn="r">
              <a:defRPr sz="2500" b="1">
                <a:solidFill>
                  <a:srgbClr val="1B64B1"/>
                </a:solidFill>
                <a:latin typeface="Arial"/>
                <a:cs typeface="Arial"/>
              </a:defRPr>
            </a:lvl1pPr>
          </a:lstStyle>
          <a:p>
            <a:r>
              <a:rPr lang="en-US" dirty="0"/>
              <a:t>Click to edit Master title style</a:t>
            </a:r>
          </a:p>
        </p:txBody>
      </p:sp>
      <p:sp>
        <p:nvSpPr>
          <p:cNvPr id="21" name="Text Placeholder 20"/>
          <p:cNvSpPr>
            <a:spLocks noGrp="1"/>
          </p:cNvSpPr>
          <p:nvPr>
            <p:ph type="body" sz="quarter" idx="10"/>
          </p:nvPr>
        </p:nvSpPr>
        <p:spPr>
          <a:xfrm>
            <a:off x="1174752" y="4406901"/>
            <a:ext cx="4921249" cy="346075"/>
          </a:xfrm>
          <a:prstGeom prst="rect">
            <a:avLst/>
          </a:prstGeom>
        </p:spPr>
        <p:txBody>
          <a:bodyPr vert="horz" lIns="0" tIns="0" rIns="0" bIns="0"/>
          <a:lstStyle>
            <a:lvl1pPr algn="r">
              <a:buFontTx/>
              <a:buNone/>
              <a:defRPr sz="2500" b="1">
                <a:solidFill>
                  <a:srgbClr val="90C757"/>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816180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987" y="274544"/>
            <a:ext cx="10972031" cy="1143000"/>
          </a:xfrm>
          <a:prstGeom prst="rect">
            <a:avLst/>
          </a:prstGeom>
        </p:spPr>
        <p:txBody>
          <a:bodyPr vert="horz" lIns="82048" tIns="41025" rIns="82048" bIns="41025"/>
          <a:lstStyle/>
          <a:p>
            <a:r>
              <a:rPr lang="en-US"/>
              <a:t>Click to edit Master title style</a:t>
            </a:r>
          </a:p>
        </p:txBody>
      </p:sp>
    </p:spTree>
    <p:extLst>
      <p:ext uri="{BB962C8B-B14F-4D97-AF65-F5344CB8AC3E}">
        <p14:creationId xmlns:p14="http://schemas.microsoft.com/office/powerpoint/2010/main" val="398056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1BDFD-6F1C-4538-98BD-D22AEADB112D}"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179E0-9C07-4E6B-9362-0B6C67302FD9}" type="slidenum">
              <a:rPr lang="en-GB" smtClean="0"/>
              <a:t>‹#›</a:t>
            </a:fld>
            <a:endParaRPr lang="en-GB"/>
          </a:p>
        </p:txBody>
      </p:sp>
    </p:spTree>
    <p:extLst>
      <p:ext uri="{BB962C8B-B14F-4D97-AF65-F5344CB8AC3E}">
        <p14:creationId xmlns:p14="http://schemas.microsoft.com/office/powerpoint/2010/main" val="2160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81BDFD-6F1C-4538-98BD-D22AEADB112D}"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179E0-9C07-4E6B-9362-0B6C67302FD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18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81BDFD-6F1C-4538-98BD-D22AEADB112D}" type="datetimeFigureOut">
              <a:rPr lang="en-GB" smtClean="0"/>
              <a:t>23/03/2019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6179E0-9C07-4E6B-9362-0B6C67302FD9}" type="slidenum">
              <a:rPr lang="en-GB" smtClean="0"/>
              <a:t>‹#›</a:t>
            </a:fld>
            <a:endParaRPr lang="en-GB"/>
          </a:p>
        </p:txBody>
      </p:sp>
    </p:spTree>
    <p:extLst>
      <p:ext uri="{BB962C8B-B14F-4D97-AF65-F5344CB8AC3E}">
        <p14:creationId xmlns:p14="http://schemas.microsoft.com/office/powerpoint/2010/main" val="198023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81BDFD-6F1C-4538-98BD-D22AEADB112D}" type="datetimeFigureOut">
              <a:rPr lang="en-GB" smtClean="0"/>
              <a:t>23/03/2019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6179E0-9C07-4E6B-9362-0B6C67302FD9}" type="slidenum">
              <a:rPr lang="en-GB" smtClean="0"/>
              <a:t>‹#›</a:t>
            </a:fld>
            <a:endParaRPr lang="en-GB"/>
          </a:p>
        </p:txBody>
      </p:sp>
    </p:spTree>
    <p:extLst>
      <p:ext uri="{BB962C8B-B14F-4D97-AF65-F5344CB8AC3E}">
        <p14:creationId xmlns:p14="http://schemas.microsoft.com/office/powerpoint/2010/main" val="190359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81BDFD-6F1C-4538-98BD-D22AEADB112D}" type="datetimeFigureOut">
              <a:rPr lang="en-GB" smtClean="0"/>
              <a:t>23/03/2019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6179E0-9C07-4E6B-9362-0B6C67302FD9}" type="slidenum">
              <a:rPr lang="en-GB" smtClean="0"/>
              <a:t>‹#›</a:t>
            </a:fld>
            <a:endParaRPr lang="en-GB"/>
          </a:p>
        </p:txBody>
      </p:sp>
    </p:spTree>
    <p:extLst>
      <p:ext uri="{BB962C8B-B14F-4D97-AF65-F5344CB8AC3E}">
        <p14:creationId xmlns:p14="http://schemas.microsoft.com/office/powerpoint/2010/main" val="375399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81BDFD-6F1C-4538-98BD-D22AEADB112D}" type="datetimeFigureOut">
              <a:rPr lang="en-GB" smtClean="0"/>
              <a:t>23/03/2019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6179E0-9C07-4E6B-9362-0B6C67302FD9}" type="slidenum">
              <a:rPr lang="en-GB" smtClean="0"/>
              <a:t>‹#›</a:t>
            </a:fld>
            <a:endParaRPr lang="en-GB"/>
          </a:p>
        </p:txBody>
      </p:sp>
    </p:spTree>
    <p:extLst>
      <p:ext uri="{BB962C8B-B14F-4D97-AF65-F5344CB8AC3E}">
        <p14:creationId xmlns:p14="http://schemas.microsoft.com/office/powerpoint/2010/main" val="242453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81BDFD-6F1C-4538-98BD-D22AEADB112D}" type="datetimeFigureOut">
              <a:rPr lang="en-GB" smtClean="0"/>
              <a:t>23/03/2019</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6179E0-9C07-4E6B-9362-0B6C67302FD9}" type="slidenum">
              <a:rPr lang="en-GB" smtClean="0"/>
              <a:t>‹#›</a:t>
            </a:fld>
            <a:endParaRPr lang="en-GB"/>
          </a:p>
        </p:txBody>
      </p:sp>
    </p:spTree>
    <p:extLst>
      <p:ext uri="{BB962C8B-B14F-4D97-AF65-F5344CB8AC3E}">
        <p14:creationId xmlns:p14="http://schemas.microsoft.com/office/powerpoint/2010/main" val="334192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81BDFD-6F1C-4538-98BD-D22AEADB112D}" type="datetimeFigureOut">
              <a:rPr lang="en-GB" smtClean="0"/>
              <a:t>23/03/2019</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179E0-9C07-4E6B-9362-0B6C67302FD9}" type="slidenum">
              <a:rPr lang="en-GB" smtClean="0"/>
              <a:t>‹#›</a:t>
            </a:fld>
            <a:endParaRPr lang="en-GB"/>
          </a:p>
        </p:txBody>
      </p:sp>
    </p:spTree>
    <p:extLst>
      <p:ext uri="{BB962C8B-B14F-4D97-AF65-F5344CB8AC3E}">
        <p14:creationId xmlns:p14="http://schemas.microsoft.com/office/powerpoint/2010/main" val="246605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281BDFD-6F1C-4538-98BD-D22AEADB112D}" type="datetimeFigureOut">
              <a:rPr lang="en-GB" smtClean="0"/>
              <a:t>23/03/2019</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6179E0-9C07-4E6B-9362-0B6C67302FD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507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cbi.nlm.nih.gov/pubmed/3084787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bwMode="auto">
          <a:xfrm>
            <a:off x="2124076" y="3714750"/>
            <a:ext cx="5248275"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600" dirty="0">
                <a:latin typeface="Arial" charset="0"/>
                <a:ea typeface="MS PGothic" charset="0"/>
                <a:cs typeface="Arial" charset="0"/>
              </a:rPr>
              <a:t>CF adult Care ,challenges in Qatar </a:t>
            </a:r>
          </a:p>
        </p:txBody>
      </p:sp>
      <p:sp>
        <p:nvSpPr>
          <p:cNvPr id="8194" name="Text Placeholder 2"/>
          <p:cNvSpPr>
            <a:spLocks noGrp="1"/>
          </p:cNvSpPr>
          <p:nvPr>
            <p:ph type="body" sz="quarter" idx="10"/>
          </p:nvPr>
        </p:nvSpPr>
        <p:spPr bwMode="auto">
          <a:xfrm>
            <a:off x="2405063" y="4226204"/>
            <a:ext cx="4559904" cy="1226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r>
              <a:rPr lang="en-US" sz="1200" b="0" dirty="0">
                <a:solidFill>
                  <a:schemeClr val="tx1"/>
                </a:solidFill>
                <a:latin typeface="Arial" charset="0"/>
                <a:ea typeface="MS PGothic" charset="0"/>
                <a:cs typeface="Arial" charset="0"/>
              </a:rPr>
              <a:t>Dr.Mona Allangawi, MD,FCCP,ABIM</a:t>
            </a:r>
          </a:p>
          <a:p>
            <a:pPr algn="l"/>
            <a:r>
              <a:rPr lang="en-US" sz="1200" b="0" i="1" dirty="0" err="1">
                <a:solidFill>
                  <a:schemeClr val="tx1"/>
                </a:solidFill>
                <a:latin typeface="Arial" charset="0"/>
                <a:ea typeface="MS PGothic" charset="0"/>
                <a:cs typeface="Arial" charset="0"/>
              </a:rPr>
              <a:t>Sr.Consultant</a:t>
            </a:r>
            <a:r>
              <a:rPr lang="en-US" sz="1200" b="0" i="1" dirty="0">
                <a:solidFill>
                  <a:schemeClr val="tx1"/>
                </a:solidFill>
                <a:latin typeface="Arial" charset="0"/>
                <a:ea typeface="MS PGothic" charset="0"/>
                <a:cs typeface="Arial" charset="0"/>
              </a:rPr>
              <a:t> ,adult pulmonologist </a:t>
            </a:r>
          </a:p>
          <a:p>
            <a:pPr algn="l"/>
            <a:r>
              <a:rPr lang="en-US" sz="1200" b="0" i="1" dirty="0">
                <a:solidFill>
                  <a:schemeClr val="tx1"/>
                </a:solidFill>
                <a:latin typeface="Arial" charset="0"/>
                <a:ea typeface="MS PGothic" charset="0"/>
                <a:cs typeface="Arial" charset="0"/>
              </a:rPr>
              <a:t>director of adult CF service , HMC  </a:t>
            </a:r>
          </a:p>
          <a:p>
            <a:pPr algn="l"/>
            <a:r>
              <a:rPr lang="en-US" sz="1200" b="0" i="1" dirty="0" err="1">
                <a:solidFill>
                  <a:schemeClr val="tx1"/>
                </a:solidFill>
                <a:latin typeface="Arial" charset="0"/>
                <a:ea typeface="MS PGothic" charset="0"/>
                <a:cs typeface="Arial" charset="0"/>
              </a:rPr>
              <a:t>Ass.Professor</a:t>
            </a:r>
            <a:r>
              <a:rPr lang="en-US" sz="1200" b="0" i="1" dirty="0">
                <a:solidFill>
                  <a:schemeClr val="tx1"/>
                </a:solidFill>
                <a:latin typeface="Arial" charset="0"/>
                <a:ea typeface="MS PGothic" charset="0"/>
                <a:cs typeface="Arial" charset="0"/>
              </a:rPr>
              <a:t> of Medicine ,WCMC/Q</a:t>
            </a:r>
          </a:p>
        </p:txBody>
      </p:sp>
      <p:pic>
        <p:nvPicPr>
          <p:cNvPr id="3" name="Picture 2">
            <a:extLst>
              <a:ext uri="{FF2B5EF4-FFF2-40B4-BE49-F238E27FC236}">
                <a16:creationId xmlns:a16="http://schemas.microsoft.com/office/drawing/2014/main" id="{3F3DC90C-3DEC-4BF5-9462-A9F0937ED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965" y="543658"/>
            <a:ext cx="5887392" cy="3924928"/>
          </a:xfrm>
          <a:prstGeom prst="rect">
            <a:avLst/>
          </a:prstGeom>
        </p:spPr>
      </p:pic>
    </p:spTree>
    <p:extLst>
      <p:ext uri="{BB962C8B-B14F-4D97-AF65-F5344CB8AC3E}">
        <p14:creationId xmlns:p14="http://schemas.microsoft.com/office/powerpoint/2010/main" val="215710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9AD9156-24EE-473C-9402-A5CA1CE82A52}"/>
              </a:ext>
            </a:extLst>
          </p:cNvPr>
          <p:cNvGraphicFramePr>
            <a:graphicFrameLocks noGrp="1"/>
          </p:cNvGraphicFramePr>
          <p:nvPr>
            <p:ph idx="1"/>
            <p:extLst>
              <p:ext uri="{D42A27DB-BD31-4B8C-83A1-F6EECF244321}">
                <p14:modId xmlns:p14="http://schemas.microsoft.com/office/powerpoint/2010/main" val="3129187590"/>
              </p:ext>
            </p:extLst>
          </p:nvPr>
        </p:nvGraphicFramePr>
        <p:xfrm>
          <a:off x="1107849"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5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9AD9156-24EE-473C-9402-A5CA1CE82A52}"/>
              </a:ext>
            </a:extLst>
          </p:cNvPr>
          <p:cNvGraphicFramePr>
            <a:graphicFrameLocks noGrp="1"/>
          </p:cNvGraphicFramePr>
          <p:nvPr>
            <p:ph idx="1"/>
            <p:extLst>
              <p:ext uri="{D42A27DB-BD31-4B8C-83A1-F6EECF244321}">
                <p14:modId xmlns:p14="http://schemas.microsoft.com/office/powerpoint/2010/main" val="202838023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335629B1-656F-4505-BC9B-4660786CBB78}"/>
              </a:ext>
            </a:extLst>
          </p:cNvPr>
          <p:cNvSpPr/>
          <p:nvPr/>
        </p:nvSpPr>
        <p:spPr>
          <a:xfrm>
            <a:off x="5818414" y="5869094"/>
            <a:ext cx="6096000" cy="261610"/>
          </a:xfrm>
          <a:prstGeom prst="rect">
            <a:avLst/>
          </a:prstGeom>
        </p:spPr>
        <p:txBody>
          <a:bodyPr>
            <a:spAutoFit/>
          </a:bodyPr>
          <a:lstStyle/>
          <a:p>
            <a:pPr algn="r"/>
            <a:r>
              <a:rPr lang="en-US" sz="1100" dirty="0"/>
              <a:t>Cystic Fibrosis Foundation Program Specific Patient Registry Report. 2011</a:t>
            </a:r>
            <a:r>
              <a:rPr lang="en-US" sz="1100" dirty="0">
                <a:solidFill>
                  <a:srgbClr val="FF0000"/>
                </a:solidFill>
              </a:rPr>
              <a:t>.</a:t>
            </a:r>
          </a:p>
        </p:txBody>
      </p:sp>
    </p:spTree>
    <p:extLst>
      <p:ext uri="{BB962C8B-B14F-4D97-AF65-F5344CB8AC3E}">
        <p14:creationId xmlns:p14="http://schemas.microsoft.com/office/powerpoint/2010/main" val="194560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sz="2900" dirty="0"/>
              <a:t> Studies showed that Patients with CF remained clinically stable during transition </a:t>
            </a:r>
          </a:p>
          <a:p>
            <a:pPr marL="0" indent="0">
              <a:buNone/>
            </a:pPr>
            <a:endParaRPr lang="en-US" sz="2900" dirty="0"/>
          </a:p>
          <a:p>
            <a:pPr marL="0" indent="0">
              <a:buNone/>
            </a:pPr>
            <a:r>
              <a:rPr lang="en-US" sz="2900" dirty="0"/>
              <a:t>Other studies reported that time of transfer has been associated with morbidities such as </a:t>
            </a:r>
          </a:p>
          <a:p>
            <a:pPr>
              <a:buFontTx/>
              <a:buChar char="-"/>
            </a:pPr>
            <a:r>
              <a:rPr lang="en-US" sz="2900" dirty="0"/>
              <a:t>Loss of pulmonary function</a:t>
            </a:r>
          </a:p>
          <a:p>
            <a:pPr>
              <a:buFontTx/>
              <a:buChar char="-"/>
            </a:pPr>
            <a:r>
              <a:rPr lang="en-US" sz="2900" dirty="0"/>
              <a:t>Decrease in body mass index (BMI) and </a:t>
            </a:r>
          </a:p>
          <a:p>
            <a:pPr>
              <a:buFontTx/>
              <a:buChar char="-"/>
            </a:pPr>
            <a:r>
              <a:rPr lang="en-US" sz="2900" dirty="0"/>
              <a:t>Hospitalizations</a:t>
            </a:r>
          </a:p>
          <a:p>
            <a:endParaRPr lang="en-US" dirty="0"/>
          </a:p>
          <a:p>
            <a:endParaRPr lang="en-US" dirty="0"/>
          </a:p>
          <a:p>
            <a:endParaRPr lang="en-US" dirty="0"/>
          </a:p>
          <a:p>
            <a:endParaRPr lang="en-US" dirty="0"/>
          </a:p>
          <a:p>
            <a:pPr marL="0" indent="0" algn="r">
              <a:buNone/>
            </a:pPr>
            <a:r>
              <a:rPr lang="en-US" sz="1400" dirty="0">
                <a:solidFill>
                  <a:schemeClr val="tx1"/>
                </a:solidFill>
              </a:rPr>
              <a:t>Dugueperoux I, , et al. Clinical changes of patients with cystic fibrosis during transition from pediatric to adult care. J </a:t>
            </a:r>
            <a:r>
              <a:rPr lang="en-US" sz="1400" dirty="0" err="1">
                <a:solidFill>
                  <a:schemeClr val="tx1"/>
                </a:solidFill>
              </a:rPr>
              <a:t>Adolesc</a:t>
            </a:r>
            <a:r>
              <a:rPr lang="en-US" sz="1400" dirty="0">
                <a:solidFill>
                  <a:schemeClr val="tx1"/>
                </a:solidFill>
              </a:rPr>
              <a:t> Health 2008;43:459–65.</a:t>
            </a:r>
          </a:p>
          <a:p>
            <a:pPr marL="0" indent="0" algn="r">
              <a:buNone/>
            </a:pPr>
            <a:r>
              <a:rPr lang="en-US" sz="1400" dirty="0">
                <a:solidFill>
                  <a:schemeClr val="tx1"/>
                </a:solidFill>
              </a:rPr>
              <a:t>Champion. Comparison of clinical changes before and after transition to adult care in patients with cystic fibrosis.,  American Thoracic Society, 2011.</a:t>
            </a:r>
          </a:p>
        </p:txBody>
      </p:sp>
    </p:spTree>
    <p:extLst>
      <p:ext uri="{BB962C8B-B14F-4D97-AF65-F5344CB8AC3E}">
        <p14:creationId xmlns:p14="http://schemas.microsoft.com/office/powerpoint/2010/main" val="421732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no generally accepted guidelines to assure smooth transfer from pediatric to adult centers.</a:t>
            </a:r>
          </a:p>
        </p:txBody>
      </p:sp>
    </p:spTree>
    <p:extLst>
      <p:ext uri="{BB962C8B-B14F-4D97-AF65-F5344CB8AC3E}">
        <p14:creationId xmlns:p14="http://schemas.microsoft.com/office/powerpoint/2010/main" val="81943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46" y="893670"/>
            <a:ext cx="8229023" cy="1143000"/>
          </a:xfrm>
        </p:spPr>
        <p:txBody>
          <a:bodyPr/>
          <a:lstStyle/>
          <a:p>
            <a:pPr algn="l"/>
            <a:r>
              <a:rPr lang="en-US" b="1" dirty="0"/>
              <a:t>Pediatric</a:t>
            </a:r>
            <a:endParaRPr lang="en-US" dirty="0"/>
          </a:p>
        </p:txBody>
      </p:sp>
    </p:spTree>
    <p:extLst>
      <p:ext uri="{BB962C8B-B14F-4D97-AF65-F5344CB8AC3E}">
        <p14:creationId xmlns:p14="http://schemas.microsoft.com/office/powerpoint/2010/main" val="220508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46" y="893670"/>
            <a:ext cx="8229023" cy="1143000"/>
          </a:xfrm>
        </p:spPr>
        <p:txBody>
          <a:bodyPr/>
          <a:lstStyle/>
          <a:p>
            <a:pPr algn="l"/>
            <a:r>
              <a:rPr lang="en-US" b="1" dirty="0"/>
              <a:t>Pediatric</a:t>
            </a:r>
            <a:r>
              <a:rPr lang="en-US" dirty="0"/>
              <a:t>                          </a:t>
            </a:r>
            <a:r>
              <a:rPr lang="en-US" b="1" dirty="0"/>
              <a:t>Adult</a:t>
            </a:r>
            <a:r>
              <a:rPr lang="en-US" dirty="0"/>
              <a:t>  </a:t>
            </a:r>
          </a:p>
        </p:txBody>
      </p:sp>
      <p:pic>
        <p:nvPicPr>
          <p:cNvPr id="11268" name="Picture 4" descr="C:\Users\Mallangawi\Picture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490" y="1384277"/>
            <a:ext cx="1173537" cy="64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04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46" y="893670"/>
            <a:ext cx="8229023" cy="1143000"/>
          </a:xfrm>
        </p:spPr>
        <p:txBody>
          <a:bodyPr/>
          <a:lstStyle/>
          <a:p>
            <a:pPr algn="l"/>
            <a:r>
              <a:rPr lang="en-US" b="1" dirty="0"/>
              <a:t>Pediatric</a:t>
            </a:r>
            <a:r>
              <a:rPr lang="en-US" dirty="0"/>
              <a:t>                          </a:t>
            </a:r>
            <a:r>
              <a:rPr lang="en-US" b="1" dirty="0"/>
              <a:t>Adult</a:t>
            </a:r>
            <a:r>
              <a:rPr lang="en-US" dirty="0"/>
              <a:t>  </a:t>
            </a:r>
          </a:p>
        </p:txBody>
      </p:sp>
      <p:pic>
        <p:nvPicPr>
          <p:cNvPr id="11266" name="Picture 2" descr="C:\Users\Mallangawi\Pictur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45" y="2318657"/>
            <a:ext cx="3647780" cy="273231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allangawi\Picture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490" y="1384277"/>
            <a:ext cx="1173537" cy="64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8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46" y="893670"/>
            <a:ext cx="8229023" cy="1143000"/>
          </a:xfrm>
        </p:spPr>
        <p:txBody>
          <a:bodyPr/>
          <a:lstStyle/>
          <a:p>
            <a:pPr algn="l"/>
            <a:r>
              <a:rPr lang="en-US" b="1" dirty="0"/>
              <a:t>Pediatric</a:t>
            </a:r>
            <a:r>
              <a:rPr lang="en-US" dirty="0"/>
              <a:t>                          </a:t>
            </a:r>
            <a:r>
              <a:rPr lang="en-US" b="1" dirty="0"/>
              <a:t>Adult</a:t>
            </a:r>
            <a:r>
              <a:rPr lang="en-US" dirty="0"/>
              <a:t>  </a:t>
            </a:r>
          </a:p>
        </p:txBody>
      </p:sp>
      <p:pic>
        <p:nvPicPr>
          <p:cNvPr id="11266" name="Picture 2" descr="C:\Users\Mallangawi\Pictur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45" y="2318657"/>
            <a:ext cx="3647780" cy="273231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allangawi\Pictures\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259" y="2612571"/>
            <a:ext cx="4405180" cy="206828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allangawi\Picture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490" y="1384277"/>
            <a:ext cx="1173537" cy="64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90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6350630"/>
              </p:ext>
            </p:extLst>
          </p:nvPr>
        </p:nvGraphicFramePr>
        <p:xfrm>
          <a:off x="1066800" y="1097281"/>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25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A26505-894D-44E5-8CEB-7411F8BBD46A}"/>
              </a:ext>
            </a:extLst>
          </p:cNvPr>
          <p:cNvSpPr>
            <a:spLocks noGrp="1"/>
          </p:cNvSpPr>
          <p:nvPr>
            <p:ph type="title"/>
          </p:nvPr>
        </p:nvSpPr>
        <p:spPr>
          <a:xfrm>
            <a:off x="1097280" y="-461851"/>
            <a:ext cx="10058400" cy="1450757"/>
          </a:xfrm>
        </p:spPr>
        <p:txBody>
          <a:bodyPr/>
          <a:lstStyle/>
          <a:p>
            <a:endParaRPr lang="en-GB" dirty="0"/>
          </a:p>
        </p:txBody>
      </p:sp>
      <p:graphicFrame>
        <p:nvGraphicFramePr>
          <p:cNvPr id="5" name="Content Placeholder 4">
            <a:extLst>
              <a:ext uri="{FF2B5EF4-FFF2-40B4-BE49-F238E27FC236}">
                <a16:creationId xmlns:a16="http://schemas.microsoft.com/office/drawing/2014/main" id="{CD486DE8-3366-415B-B565-378A7301287A}"/>
              </a:ext>
            </a:extLst>
          </p:cNvPr>
          <p:cNvGraphicFramePr>
            <a:graphicFrameLocks noGrp="1"/>
          </p:cNvGraphicFramePr>
          <p:nvPr>
            <p:ph idx="1"/>
            <p:extLst>
              <p:ext uri="{D42A27DB-BD31-4B8C-83A1-F6EECF244321}">
                <p14:modId xmlns:p14="http://schemas.microsoft.com/office/powerpoint/2010/main" val="772055521"/>
              </p:ext>
            </p:extLst>
          </p:nvPr>
        </p:nvGraphicFramePr>
        <p:xfrm>
          <a:off x="875814" y="152079"/>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27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4"/>
          <p:cNvSpPr>
            <a:spLocks noGrp="1"/>
          </p:cNvSpPr>
          <p:nvPr>
            <p:ph type="title"/>
          </p:nvPr>
        </p:nvSpPr>
        <p:spPr bwMode="auto">
          <a:xfrm>
            <a:off x="2405063" y="847726"/>
            <a:ext cx="5548312"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spcAft>
                <a:spcPct val="0"/>
              </a:spcAft>
            </a:pPr>
            <a:r>
              <a:rPr lang="en-US" sz="2800" dirty="0">
                <a:latin typeface="Arial" charset="0"/>
                <a:ea typeface="MS PGothic" charset="0"/>
                <a:cs typeface="Arial" charset="0"/>
              </a:rPr>
              <a:t>Declaration of Conflict of Interest</a:t>
            </a:r>
          </a:p>
        </p:txBody>
      </p:sp>
      <p:sp>
        <p:nvSpPr>
          <p:cNvPr id="9218" name="Text Placeholder 5"/>
          <p:cNvSpPr>
            <a:spLocks noGrp="1"/>
          </p:cNvSpPr>
          <p:nvPr>
            <p:ph type="body" sz="quarter" idx="10"/>
          </p:nvPr>
        </p:nvSpPr>
        <p:spPr bwMode="auto">
          <a:xfrm>
            <a:off x="2405063" y="1514476"/>
            <a:ext cx="58166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a:buFont typeface="Arial" charset="0"/>
              <a:buChar char="•"/>
            </a:pPr>
            <a:r>
              <a:rPr lang="en-US" sz="1800">
                <a:solidFill>
                  <a:schemeClr val="tx1"/>
                </a:solidFill>
                <a:latin typeface="Arial" charset="0"/>
                <a:ea typeface="MS PGothic" charset="0"/>
                <a:cs typeface="Arial" charset="0"/>
              </a:rPr>
              <a:t>I have no Actual or Potential conflict of interest in relation to this presentation </a:t>
            </a:r>
          </a:p>
          <a:p>
            <a:pPr>
              <a:buFont typeface="Arial" charset="0"/>
              <a:buChar char="•"/>
            </a:pPr>
            <a:endParaRPr lang="en-US" sz="1800">
              <a:latin typeface="Arial" charset="0"/>
              <a:ea typeface="MS PGothic" charset="0"/>
              <a:cs typeface="Arial" charset="0"/>
            </a:endParaRPr>
          </a:p>
        </p:txBody>
      </p:sp>
    </p:spTree>
    <p:extLst>
      <p:ext uri="{BB962C8B-B14F-4D97-AF65-F5344CB8AC3E}">
        <p14:creationId xmlns:p14="http://schemas.microsoft.com/office/powerpoint/2010/main" val="170083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A26505-894D-44E5-8CEB-7411F8BBD46A}"/>
              </a:ext>
            </a:extLst>
          </p:cNvPr>
          <p:cNvSpPr>
            <a:spLocks noGrp="1"/>
          </p:cNvSpPr>
          <p:nvPr>
            <p:ph type="title"/>
          </p:nvPr>
        </p:nvSpPr>
        <p:spPr>
          <a:xfrm>
            <a:off x="1097280" y="-461851"/>
            <a:ext cx="10058400" cy="1450757"/>
          </a:xfrm>
        </p:spPr>
        <p:txBody>
          <a:bodyPr/>
          <a:lstStyle/>
          <a:p>
            <a:endParaRPr lang="en-GB" dirty="0"/>
          </a:p>
        </p:txBody>
      </p:sp>
      <p:graphicFrame>
        <p:nvGraphicFramePr>
          <p:cNvPr id="5" name="Content Placeholder 4">
            <a:extLst>
              <a:ext uri="{FF2B5EF4-FFF2-40B4-BE49-F238E27FC236}">
                <a16:creationId xmlns:a16="http://schemas.microsoft.com/office/drawing/2014/main" id="{CD486DE8-3366-415B-B565-378A7301287A}"/>
              </a:ext>
            </a:extLst>
          </p:cNvPr>
          <p:cNvGraphicFramePr>
            <a:graphicFrameLocks noGrp="1"/>
          </p:cNvGraphicFramePr>
          <p:nvPr>
            <p:ph idx="1"/>
          </p:nvPr>
        </p:nvGraphicFramePr>
        <p:xfrm>
          <a:off x="875814" y="152079"/>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17301C76-E3A6-4737-8B63-A28F094B7CE3}"/>
              </a:ext>
            </a:extLst>
          </p:cNvPr>
          <p:cNvGraphicFramePr/>
          <p:nvPr/>
        </p:nvGraphicFramePr>
        <p:xfrm>
          <a:off x="1374842" y="3708512"/>
          <a:ext cx="6096000" cy="2446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5262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A26505-894D-44E5-8CEB-7411F8BBD46A}"/>
              </a:ext>
            </a:extLst>
          </p:cNvPr>
          <p:cNvSpPr>
            <a:spLocks noGrp="1"/>
          </p:cNvSpPr>
          <p:nvPr>
            <p:ph type="title"/>
          </p:nvPr>
        </p:nvSpPr>
        <p:spPr>
          <a:xfrm>
            <a:off x="1097280" y="-461851"/>
            <a:ext cx="10058400" cy="1450757"/>
          </a:xfrm>
        </p:spPr>
        <p:txBody>
          <a:bodyPr/>
          <a:lstStyle/>
          <a:p>
            <a:endParaRPr lang="en-GB" dirty="0"/>
          </a:p>
        </p:txBody>
      </p:sp>
      <p:graphicFrame>
        <p:nvGraphicFramePr>
          <p:cNvPr id="5" name="Content Placeholder 4">
            <a:extLst>
              <a:ext uri="{FF2B5EF4-FFF2-40B4-BE49-F238E27FC236}">
                <a16:creationId xmlns:a16="http://schemas.microsoft.com/office/drawing/2014/main" id="{CD486DE8-3366-415B-B565-378A7301287A}"/>
              </a:ext>
            </a:extLst>
          </p:cNvPr>
          <p:cNvGraphicFramePr>
            <a:graphicFrameLocks noGrp="1"/>
          </p:cNvGraphicFramePr>
          <p:nvPr>
            <p:ph idx="1"/>
            <p:extLst>
              <p:ext uri="{D42A27DB-BD31-4B8C-83A1-F6EECF244321}">
                <p14:modId xmlns:p14="http://schemas.microsoft.com/office/powerpoint/2010/main" val="1366459913"/>
              </p:ext>
            </p:extLst>
          </p:nvPr>
        </p:nvGraphicFramePr>
        <p:xfrm>
          <a:off x="875814" y="152079"/>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B5ACB4BE-442F-46EF-A6D0-954D361922C2}"/>
              </a:ext>
            </a:extLst>
          </p:cNvPr>
          <p:cNvGraphicFramePr/>
          <p:nvPr>
            <p:extLst>
              <p:ext uri="{D42A27DB-BD31-4B8C-83A1-F6EECF244321}">
                <p14:modId xmlns:p14="http://schemas.microsoft.com/office/powerpoint/2010/main" val="151277411"/>
              </p:ext>
            </p:extLst>
          </p:nvPr>
        </p:nvGraphicFramePr>
        <p:xfrm>
          <a:off x="1501302" y="4088568"/>
          <a:ext cx="6096000"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317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31B6-4D1F-48CB-A925-507A27A309FA}"/>
              </a:ext>
            </a:extLst>
          </p:cNvPr>
          <p:cNvSpPr>
            <a:spLocks noGrp="1"/>
          </p:cNvSpPr>
          <p:nvPr>
            <p:ph type="title"/>
          </p:nvPr>
        </p:nvSpPr>
        <p:spPr>
          <a:xfrm>
            <a:off x="1066800" y="-167360"/>
            <a:ext cx="10058400" cy="1450757"/>
          </a:xfrm>
        </p:spPr>
        <p:txBody>
          <a:bodyPr>
            <a:normAutofit fontScale="90000"/>
          </a:bodyPr>
          <a:lstStyle/>
          <a:p>
            <a:br>
              <a:rPr lang="en-GB" dirty="0"/>
            </a:br>
            <a:br>
              <a:rPr lang="en-GB" dirty="0"/>
            </a:br>
            <a:r>
              <a:rPr lang="en-GB" sz="4000" dirty="0"/>
              <a:t>Complexity of CF treatment </a:t>
            </a:r>
          </a:p>
        </p:txBody>
      </p:sp>
      <p:graphicFrame>
        <p:nvGraphicFramePr>
          <p:cNvPr id="4" name="Content Placeholder 3">
            <a:extLst>
              <a:ext uri="{FF2B5EF4-FFF2-40B4-BE49-F238E27FC236}">
                <a16:creationId xmlns:a16="http://schemas.microsoft.com/office/drawing/2014/main" id="{F70B54F5-F9ED-49FA-9304-3DEA82E117AF}"/>
              </a:ext>
            </a:extLst>
          </p:cNvPr>
          <p:cNvGraphicFramePr>
            <a:graphicFrameLocks noGrp="1"/>
          </p:cNvGraphicFramePr>
          <p:nvPr>
            <p:ph idx="1"/>
            <p:extLst>
              <p:ext uri="{D42A27DB-BD31-4B8C-83A1-F6EECF244321}">
                <p14:modId xmlns:p14="http://schemas.microsoft.com/office/powerpoint/2010/main" val="688052243"/>
              </p:ext>
            </p:extLst>
          </p:nvPr>
        </p:nvGraphicFramePr>
        <p:xfrm>
          <a:off x="1165373" y="1485811"/>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F7116AD-4D9D-4007-9128-84D09299FDBA}"/>
              </a:ext>
            </a:extLst>
          </p:cNvPr>
          <p:cNvSpPr/>
          <p:nvPr/>
        </p:nvSpPr>
        <p:spPr>
          <a:xfrm>
            <a:off x="5953328" y="5869094"/>
            <a:ext cx="6238672" cy="430887"/>
          </a:xfrm>
          <a:prstGeom prst="rect">
            <a:avLst/>
          </a:prstGeom>
        </p:spPr>
        <p:txBody>
          <a:bodyPr wrap="square">
            <a:spAutoFit/>
          </a:bodyPr>
          <a:lstStyle/>
          <a:p>
            <a:pPr eaLnBrk="0" hangingPunct="0"/>
            <a:r>
              <a:rPr lang="en-US" sz="1100" dirty="0">
                <a:solidFill>
                  <a:schemeClr val="accent1">
                    <a:lumMod val="50000"/>
                  </a:schemeClr>
                </a:solidFill>
                <a:latin typeface="Arial" charset="0"/>
                <a:ea typeface="ヒラギノ角ゴ Pro W3"/>
                <a:cs typeface="ヒラギノ角ゴ Pro W3"/>
              </a:rPr>
              <a:t>Bregnballe, et al. </a:t>
            </a:r>
            <a:r>
              <a:rPr lang="en-US" sz="1100" i="1" dirty="0">
                <a:solidFill>
                  <a:schemeClr val="accent1">
                    <a:lumMod val="50000"/>
                  </a:schemeClr>
                </a:solidFill>
                <a:latin typeface="Arial" charset="0"/>
                <a:ea typeface="ヒラギノ角ゴ Pro W3"/>
                <a:cs typeface="ヒラギノ角ゴ Pro W3"/>
              </a:rPr>
              <a:t>Patient Prefer Adherence</a:t>
            </a:r>
            <a:r>
              <a:rPr lang="en-US" sz="1100" dirty="0">
                <a:solidFill>
                  <a:schemeClr val="accent1">
                    <a:lumMod val="50000"/>
                  </a:schemeClr>
                </a:solidFill>
                <a:latin typeface="Arial" charset="0"/>
                <a:ea typeface="ヒラギノ角ゴ Pro W3"/>
                <a:cs typeface="ヒラギノ角ゴ Pro W3"/>
              </a:rPr>
              <a:t>. 2011;5:507-15.  Sawicki, et al.  </a:t>
            </a:r>
            <a:r>
              <a:rPr lang="en-US" sz="1100" i="1" dirty="0" err="1">
                <a:solidFill>
                  <a:schemeClr val="accent1">
                    <a:lumMod val="50000"/>
                  </a:schemeClr>
                </a:solidFill>
                <a:latin typeface="Arial" charset="0"/>
                <a:ea typeface="ヒラギノ角ゴ Pro W3"/>
                <a:cs typeface="ヒラギノ角ゴ Pro W3"/>
              </a:rPr>
              <a:t>Pediatr</a:t>
            </a:r>
            <a:r>
              <a:rPr lang="en-US" sz="1100" i="1" dirty="0">
                <a:solidFill>
                  <a:schemeClr val="accent1">
                    <a:lumMod val="50000"/>
                  </a:schemeClr>
                </a:solidFill>
                <a:latin typeface="Arial" charset="0"/>
                <a:ea typeface="ヒラギノ角ゴ Pro W3"/>
                <a:cs typeface="ヒラギノ角ゴ Pro W3"/>
              </a:rPr>
              <a:t> </a:t>
            </a:r>
            <a:r>
              <a:rPr lang="en-US" sz="1100" i="1" dirty="0" err="1">
                <a:solidFill>
                  <a:schemeClr val="accent1">
                    <a:lumMod val="50000"/>
                  </a:schemeClr>
                </a:solidFill>
                <a:latin typeface="Arial" charset="0"/>
                <a:ea typeface="ヒラギノ角ゴ Pro W3"/>
                <a:cs typeface="ヒラギノ角ゴ Pro W3"/>
              </a:rPr>
              <a:t>Pulmonol</a:t>
            </a:r>
            <a:r>
              <a:rPr lang="en-US" sz="1100" dirty="0">
                <a:solidFill>
                  <a:schemeClr val="accent1">
                    <a:lumMod val="50000"/>
                  </a:schemeClr>
                </a:solidFill>
                <a:latin typeface="Arial" charset="0"/>
                <a:ea typeface="ヒラギノ角ゴ Pro W3"/>
                <a:cs typeface="ヒラギノ角ゴ Pro W3"/>
              </a:rPr>
              <a:t>. </a:t>
            </a:r>
          </a:p>
          <a:p>
            <a:pPr eaLnBrk="0" hangingPunct="0"/>
            <a:r>
              <a:rPr lang="en-US" sz="1100" dirty="0">
                <a:solidFill>
                  <a:schemeClr val="accent1">
                    <a:lumMod val="50000"/>
                  </a:schemeClr>
                </a:solidFill>
                <a:latin typeface="Arial" charset="0"/>
                <a:ea typeface="ヒラギノ角ゴ Pro W3"/>
                <a:cs typeface="ヒラギノ角ゴ Pro W3"/>
              </a:rPr>
              <a:t>2012;47(6):523-33.</a:t>
            </a:r>
          </a:p>
        </p:txBody>
      </p:sp>
    </p:spTree>
    <p:extLst>
      <p:ext uri="{BB962C8B-B14F-4D97-AF65-F5344CB8AC3E}">
        <p14:creationId xmlns:p14="http://schemas.microsoft.com/office/powerpoint/2010/main" val="142201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31B6-4D1F-48CB-A925-507A27A309FA}"/>
              </a:ext>
            </a:extLst>
          </p:cNvPr>
          <p:cNvSpPr>
            <a:spLocks noGrp="1"/>
          </p:cNvSpPr>
          <p:nvPr>
            <p:ph type="title"/>
          </p:nvPr>
        </p:nvSpPr>
        <p:spPr>
          <a:xfrm>
            <a:off x="1066800" y="-167360"/>
            <a:ext cx="10058400" cy="1450757"/>
          </a:xfrm>
        </p:spPr>
        <p:txBody>
          <a:bodyPr>
            <a:normAutofit fontScale="90000"/>
          </a:bodyPr>
          <a:lstStyle/>
          <a:p>
            <a:br>
              <a:rPr lang="en-GB" dirty="0"/>
            </a:br>
            <a:br>
              <a:rPr lang="en-GB" dirty="0"/>
            </a:br>
            <a:r>
              <a:rPr lang="en-GB" sz="4000" dirty="0"/>
              <a:t>Complexity of CF treatment </a:t>
            </a:r>
          </a:p>
        </p:txBody>
      </p:sp>
      <p:graphicFrame>
        <p:nvGraphicFramePr>
          <p:cNvPr id="4" name="Content Placeholder 3">
            <a:extLst>
              <a:ext uri="{FF2B5EF4-FFF2-40B4-BE49-F238E27FC236}">
                <a16:creationId xmlns:a16="http://schemas.microsoft.com/office/drawing/2014/main" id="{F70B54F5-F9ED-49FA-9304-3DEA82E117AF}"/>
              </a:ext>
            </a:extLst>
          </p:cNvPr>
          <p:cNvGraphicFramePr>
            <a:graphicFrameLocks noGrp="1"/>
          </p:cNvGraphicFramePr>
          <p:nvPr>
            <p:ph idx="1"/>
            <p:extLst/>
          </p:nvPr>
        </p:nvGraphicFramePr>
        <p:xfrm>
          <a:off x="1165373" y="1485811"/>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F7116AD-4D9D-4007-9128-84D09299FDBA}"/>
              </a:ext>
            </a:extLst>
          </p:cNvPr>
          <p:cNvSpPr/>
          <p:nvPr/>
        </p:nvSpPr>
        <p:spPr>
          <a:xfrm>
            <a:off x="5953328" y="5869094"/>
            <a:ext cx="6238672" cy="430887"/>
          </a:xfrm>
          <a:prstGeom prst="rect">
            <a:avLst/>
          </a:prstGeom>
        </p:spPr>
        <p:txBody>
          <a:bodyPr wrap="square">
            <a:spAutoFit/>
          </a:bodyPr>
          <a:lstStyle/>
          <a:p>
            <a:pPr eaLnBrk="0" hangingPunct="0"/>
            <a:r>
              <a:rPr lang="en-US" sz="1100" dirty="0">
                <a:latin typeface="Arial" charset="0"/>
                <a:ea typeface="ヒラギノ角ゴ Pro W3"/>
                <a:cs typeface="ヒラギノ角ゴ Pro W3"/>
              </a:rPr>
              <a:t>Bregnballe, et al. </a:t>
            </a:r>
            <a:r>
              <a:rPr lang="en-US" sz="1100" i="1" dirty="0">
                <a:latin typeface="Arial" charset="0"/>
                <a:ea typeface="ヒラギノ角ゴ Pro W3"/>
                <a:cs typeface="ヒラギノ角ゴ Pro W3"/>
              </a:rPr>
              <a:t>Patient Prefer Adherence</a:t>
            </a:r>
            <a:r>
              <a:rPr lang="en-US" sz="1100" dirty="0">
                <a:latin typeface="Arial" charset="0"/>
                <a:ea typeface="ヒラギノ角ゴ Pro W3"/>
                <a:cs typeface="ヒラギノ角ゴ Pro W3"/>
              </a:rPr>
              <a:t>. 2011;5:507-15.  Sawicki, et al.  </a:t>
            </a:r>
            <a:r>
              <a:rPr lang="en-US" sz="1100" i="1" dirty="0" err="1">
                <a:latin typeface="Arial" charset="0"/>
                <a:ea typeface="ヒラギノ角ゴ Pro W3"/>
                <a:cs typeface="ヒラギノ角ゴ Pro W3"/>
              </a:rPr>
              <a:t>Pediatr</a:t>
            </a:r>
            <a:r>
              <a:rPr lang="en-US" sz="1100" i="1" dirty="0">
                <a:latin typeface="Arial" charset="0"/>
                <a:ea typeface="ヒラギノ角ゴ Pro W3"/>
                <a:cs typeface="ヒラギノ角ゴ Pro W3"/>
              </a:rPr>
              <a:t> </a:t>
            </a:r>
            <a:r>
              <a:rPr lang="en-US" sz="1100" i="1" dirty="0" err="1">
                <a:latin typeface="Arial" charset="0"/>
                <a:ea typeface="ヒラギノ角ゴ Pro W3"/>
                <a:cs typeface="ヒラギノ角ゴ Pro W3"/>
              </a:rPr>
              <a:t>Pulmonol</a:t>
            </a:r>
            <a:r>
              <a:rPr lang="en-US" sz="1100" dirty="0">
                <a:latin typeface="Arial" charset="0"/>
                <a:ea typeface="ヒラギノ角ゴ Pro W3"/>
                <a:cs typeface="ヒラギノ角ゴ Pro W3"/>
              </a:rPr>
              <a:t>. </a:t>
            </a:r>
          </a:p>
          <a:p>
            <a:pPr eaLnBrk="0" hangingPunct="0"/>
            <a:r>
              <a:rPr lang="en-US" sz="1100" dirty="0">
                <a:latin typeface="Arial" charset="0"/>
                <a:ea typeface="ヒラギノ角ゴ Pro W3"/>
                <a:cs typeface="ヒラギノ角ゴ Pro W3"/>
              </a:rPr>
              <a:t>2012;47(6):523-33.</a:t>
            </a:r>
          </a:p>
        </p:txBody>
      </p:sp>
      <p:pic>
        <p:nvPicPr>
          <p:cNvPr id="6" name="Picture 5">
            <a:extLst>
              <a:ext uri="{FF2B5EF4-FFF2-40B4-BE49-F238E27FC236}">
                <a16:creationId xmlns:a16="http://schemas.microsoft.com/office/drawing/2014/main" id="{C0B3005E-697E-4135-B51E-9C8D9E9AE1F5}"/>
              </a:ext>
            </a:extLst>
          </p:cNvPr>
          <p:cNvPicPr>
            <a:picLocks noChangeAspect="1"/>
          </p:cNvPicPr>
          <p:nvPr/>
        </p:nvPicPr>
        <p:blipFill>
          <a:blip r:embed="rId8"/>
          <a:stretch>
            <a:fillRect/>
          </a:stretch>
        </p:blipFill>
        <p:spPr>
          <a:xfrm>
            <a:off x="3698582" y="1643320"/>
            <a:ext cx="3055865" cy="2554419"/>
          </a:xfrm>
          <a:prstGeom prst="rect">
            <a:avLst/>
          </a:prstGeom>
        </p:spPr>
      </p:pic>
    </p:spTree>
    <p:extLst>
      <p:ext uri="{BB962C8B-B14F-4D97-AF65-F5344CB8AC3E}">
        <p14:creationId xmlns:p14="http://schemas.microsoft.com/office/powerpoint/2010/main" val="200516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5"/>
          <p:cNvSpPr txBox="1">
            <a:spLocks noChangeArrowheads="1"/>
          </p:cNvSpPr>
          <p:nvPr/>
        </p:nvSpPr>
        <p:spPr bwMode="auto">
          <a:xfrm>
            <a:off x="5149176" y="5745256"/>
            <a:ext cx="6588125" cy="4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itchFamily="34" charset="0"/>
                <a:ea typeface="ヒラギノ角ゴ Pro W3" charset="-128"/>
              </a:defRPr>
            </a:lvl9pPr>
          </a:lstStyle>
          <a:p>
            <a:pPr algn="r" eaLnBrk="1">
              <a:lnSpc>
                <a:spcPct val="97000"/>
              </a:lnSpc>
              <a:buClr>
                <a:srgbClr val="000000"/>
              </a:buClr>
              <a:buSzPct val="45000"/>
            </a:pPr>
            <a:r>
              <a:rPr lang="en-US" sz="1100" b="1" dirty="0"/>
              <a:t>Improving transition from pediatric to adult cystic fibrosis care: lessons from a national survey of current practices.</a:t>
            </a:r>
          </a:p>
          <a:p>
            <a:pPr algn="r" eaLnBrk="1">
              <a:lnSpc>
                <a:spcPct val="97000"/>
              </a:lnSpc>
              <a:buClr>
                <a:srgbClr val="000000"/>
              </a:buClr>
              <a:buSzPct val="45000"/>
              <a:buFont typeface="StarSymbol" charset="0"/>
              <a:buNone/>
            </a:pPr>
            <a:r>
              <a:rPr lang="en-GB" sz="1100" dirty="0">
                <a:solidFill>
                  <a:srgbClr val="000000"/>
                </a:solidFill>
                <a:cs typeface="Arial" pitchFamily="34" charset="0"/>
              </a:rPr>
              <a:t>McLaughlin, S. E. et al. </a:t>
            </a:r>
            <a:r>
              <a:rPr lang="en-GB" sz="1100" dirty="0" err="1">
                <a:solidFill>
                  <a:srgbClr val="000000"/>
                </a:solidFill>
                <a:cs typeface="Arial" pitchFamily="34" charset="0"/>
              </a:rPr>
              <a:t>Pediatrics</a:t>
            </a:r>
            <a:r>
              <a:rPr lang="en-GB" sz="1100" dirty="0">
                <a:solidFill>
                  <a:srgbClr val="000000"/>
                </a:solidFill>
                <a:cs typeface="Arial" pitchFamily="34" charset="0"/>
              </a:rPr>
              <a:t> 2008;121:e1160-e1166</a:t>
            </a:r>
          </a:p>
        </p:txBody>
      </p:sp>
      <p:sp>
        <p:nvSpPr>
          <p:cNvPr id="51205" name="Title 5"/>
          <p:cNvSpPr>
            <a:spLocks noGrp="1"/>
          </p:cNvSpPr>
          <p:nvPr>
            <p:ph type="title"/>
          </p:nvPr>
        </p:nvSpPr>
        <p:spPr/>
        <p:txBody>
          <a:bodyPr>
            <a:normAutofit/>
          </a:bodyPr>
          <a:lstStyle/>
          <a:p>
            <a:pPr algn="ctr" eaLnBrk="1" hangingPunct="1">
              <a:defRPr/>
            </a:pPr>
            <a:r>
              <a:rPr lang="en-US" sz="3200" b="1" dirty="0">
                <a:latin typeface="Cambria" panose="02040503050406030204" pitchFamily="18" charset="0"/>
                <a:ea typeface="Cambria" panose="02040503050406030204" pitchFamily="18" charset="0"/>
                <a:cs typeface="ＭＳ Ｐゴシック" charset="-128"/>
              </a:rPr>
              <a:t>National Survey of US CF Centers</a:t>
            </a:r>
          </a:p>
        </p:txBody>
      </p:sp>
      <p:sp>
        <p:nvSpPr>
          <p:cNvPr id="20486" name="Content Placeholder 6"/>
          <p:cNvSpPr>
            <a:spLocks noGrp="1"/>
          </p:cNvSpPr>
          <p:nvPr>
            <p:ph idx="4294967295"/>
          </p:nvPr>
        </p:nvSpPr>
        <p:spPr>
          <a:xfrm>
            <a:off x="1197428" y="1744663"/>
            <a:ext cx="9286875" cy="3657600"/>
          </a:xfrm>
        </p:spPr>
        <p:txBody>
          <a:bodyPr>
            <a:normAutofit/>
          </a:bodyPr>
          <a:lstStyle/>
          <a:p>
            <a:pPr eaLnBrk="1" hangingPunct="1">
              <a:lnSpc>
                <a:spcPct val="80000"/>
              </a:lnSpc>
              <a:buFontTx/>
              <a:buChar char="•"/>
            </a:pPr>
            <a:r>
              <a:rPr lang="en-US" sz="2200" dirty="0"/>
              <a:t> </a:t>
            </a:r>
            <a:r>
              <a:rPr lang="en-US" dirty="0"/>
              <a:t>Transfer of care occurs at age of 19, but initial discussion begins at age of 17</a:t>
            </a:r>
          </a:p>
          <a:p>
            <a:pPr eaLnBrk="1" hangingPunct="1">
              <a:lnSpc>
                <a:spcPct val="80000"/>
              </a:lnSpc>
              <a:buFontTx/>
              <a:buChar char="•"/>
            </a:pPr>
            <a:endParaRPr lang="en-US" dirty="0">
              <a:solidFill>
                <a:srgbClr val="FF0000"/>
              </a:solidFill>
            </a:endParaRPr>
          </a:p>
          <a:p>
            <a:pPr eaLnBrk="1" hangingPunct="1">
              <a:lnSpc>
                <a:spcPct val="80000"/>
              </a:lnSpc>
              <a:buFontTx/>
              <a:buChar char="•"/>
            </a:pPr>
            <a:r>
              <a:rPr lang="en-US" dirty="0"/>
              <a:t> Fewer than half of CF programs perform readiness assessments</a:t>
            </a:r>
          </a:p>
          <a:p>
            <a:pPr marL="0" indent="0" eaLnBrk="1" hangingPunct="1">
              <a:lnSpc>
                <a:spcPct val="80000"/>
              </a:lnSpc>
              <a:buNone/>
            </a:pPr>
            <a:endParaRPr lang="en-US" dirty="0"/>
          </a:p>
          <a:p>
            <a:pPr eaLnBrk="1" hangingPunct="1">
              <a:lnSpc>
                <a:spcPct val="80000"/>
              </a:lnSpc>
              <a:buFontTx/>
              <a:buChar char="•"/>
            </a:pPr>
            <a:r>
              <a:rPr lang="en-US" dirty="0"/>
              <a:t> Half of programs never or rarely prepare medical summaries</a:t>
            </a:r>
          </a:p>
        </p:txBody>
      </p:sp>
    </p:spTree>
    <p:extLst>
      <p:ext uri="{BB962C8B-B14F-4D97-AF65-F5344CB8AC3E}">
        <p14:creationId xmlns:p14="http://schemas.microsoft.com/office/powerpoint/2010/main" val="34711829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2248988"/>
              </p:ext>
            </p:extLst>
          </p:nvPr>
        </p:nvGraphicFramePr>
        <p:xfrm>
          <a:off x="1064623" y="5503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308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0650867"/>
              </p:ext>
            </p:extLst>
          </p:nvPr>
        </p:nvGraphicFramePr>
        <p:xfrm>
          <a:off x="1064623" y="539448"/>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178628" y="5100935"/>
            <a:ext cx="6096000" cy="923330"/>
          </a:xfrm>
          <a:prstGeom prst="rect">
            <a:avLst/>
          </a:prstGeom>
        </p:spPr>
        <p:txBody>
          <a:bodyPr>
            <a:spAutoFit/>
          </a:bodyPr>
          <a:lstStyle/>
          <a:p>
            <a:r>
              <a:rPr lang="en-US" dirty="0"/>
              <a:t>Often these transfers were unplanned and occurred during </a:t>
            </a:r>
            <a:r>
              <a:rPr lang="en-US" dirty="0" err="1"/>
              <a:t>hospitalisation</a:t>
            </a:r>
            <a:r>
              <a:rPr lang="en-US" dirty="0"/>
              <a:t> for acute illness, raising a concern for later morbidities.</a:t>
            </a:r>
          </a:p>
        </p:txBody>
      </p:sp>
    </p:spTree>
    <p:extLst>
      <p:ext uri="{BB962C8B-B14F-4D97-AF65-F5344CB8AC3E}">
        <p14:creationId xmlns:p14="http://schemas.microsoft.com/office/powerpoint/2010/main" val="217762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llangawi\Pictures\cff.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85434" y="1661313"/>
            <a:ext cx="6881457" cy="27815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621077" y="4768334"/>
            <a:ext cx="2949846" cy="369332"/>
          </a:xfrm>
          <a:prstGeom prst="rect">
            <a:avLst/>
          </a:prstGeom>
        </p:spPr>
        <p:txBody>
          <a:bodyPr wrap="none">
            <a:spAutoFit/>
          </a:bodyPr>
          <a:lstStyle/>
          <a:p>
            <a:r>
              <a:rPr lang="en-US" i="1" dirty="0"/>
              <a:t>BMJ </a:t>
            </a:r>
            <a:r>
              <a:rPr lang="en-US" i="1" dirty="0" err="1"/>
              <a:t>Qual</a:t>
            </a:r>
            <a:r>
              <a:rPr lang="en-US" i="1" dirty="0"/>
              <a:t> </a:t>
            </a:r>
            <a:r>
              <a:rPr lang="en-US" i="1" dirty="0" err="1"/>
              <a:t>Saf</a:t>
            </a:r>
            <a:r>
              <a:rPr lang="en-US" i="1" dirty="0"/>
              <a:t> </a:t>
            </a:r>
            <a:r>
              <a:rPr lang="en-US" dirty="0"/>
              <a:t>2014;</a:t>
            </a:r>
            <a:r>
              <a:rPr lang="en-US" b="1" dirty="0"/>
              <a:t>23:</a:t>
            </a:r>
            <a:r>
              <a:rPr lang="en-US" dirty="0"/>
              <a:t>i64-i72</a:t>
            </a:r>
          </a:p>
        </p:txBody>
      </p:sp>
    </p:spTree>
    <p:extLst>
      <p:ext uri="{BB962C8B-B14F-4D97-AF65-F5344CB8AC3E}">
        <p14:creationId xmlns:p14="http://schemas.microsoft.com/office/powerpoint/2010/main" val="46766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2648239"/>
              </p:ext>
            </p:extLst>
          </p:nvPr>
        </p:nvGraphicFramePr>
        <p:xfrm>
          <a:off x="1096963" y="1857149"/>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6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23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Objectives:</a:t>
            </a:r>
          </a:p>
          <a:p>
            <a:pPr marL="0" indent="0">
              <a:buNone/>
            </a:pPr>
            <a:r>
              <a:rPr lang="en-US" dirty="0"/>
              <a:t>Successful transition of CF patient from pediatric to adult service</a:t>
            </a:r>
          </a:p>
          <a:p>
            <a:pPr marL="0" indent="0">
              <a:buNone/>
            </a:pPr>
            <a:r>
              <a:rPr lang="en-US" dirty="0"/>
              <a:t>Family planning </a:t>
            </a:r>
          </a:p>
          <a:p>
            <a:pPr marL="0" indent="0">
              <a:buNone/>
            </a:pPr>
            <a:r>
              <a:rPr lang="en-US" dirty="0"/>
              <a:t>Fertility issue in men with CF </a:t>
            </a:r>
          </a:p>
          <a:p>
            <a:pPr marL="0" indent="0">
              <a:buNone/>
            </a:pPr>
            <a:r>
              <a:rPr lang="en-US" dirty="0"/>
              <a:t>Fertility issue in women with CF</a:t>
            </a:r>
          </a:p>
          <a:p>
            <a:pPr marL="0" indent="0">
              <a:buNone/>
            </a:pPr>
            <a:r>
              <a:rPr lang="en-US" dirty="0"/>
              <a:t>The impact of pregnancy on women with cystic fibrosis</a:t>
            </a:r>
          </a:p>
        </p:txBody>
      </p:sp>
    </p:spTree>
    <p:extLst>
      <p:ext uri="{BB962C8B-B14F-4D97-AF65-F5344CB8AC3E}">
        <p14:creationId xmlns:p14="http://schemas.microsoft.com/office/powerpoint/2010/main" val="2479295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895228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705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How patient be prepared </a:t>
            </a:r>
            <a:br>
              <a:rPr lang="en-US" sz="2400" dirty="0"/>
            </a:br>
            <a:r>
              <a:rPr lang="en-US" sz="2400" dirty="0"/>
              <a:t>as he/she get older </a:t>
            </a:r>
          </a:p>
        </p:txBody>
      </p:sp>
      <p:graphicFrame>
        <p:nvGraphicFramePr>
          <p:cNvPr id="4" name="Content Placeholder 3">
            <a:extLst>
              <a:ext uri="{FF2B5EF4-FFF2-40B4-BE49-F238E27FC236}">
                <a16:creationId xmlns:a16="http://schemas.microsoft.com/office/drawing/2014/main" id="{E41C69C8-0274-459D-9E8D-29C38F81657C}"/>
              </a:ext>
            </a:extLst>
          </p:cNvPr>
          <p:cNvGraphicFramePr>
            <a:graphicFrameLocks noGrp="1"/>
          </p:cNvGraphicFramePr>
          <p:nvPr>
            <p:ph idx="1"/>
            <p:extLst>
              <p:ext uri="{D42A27DB-BD31-4B8C-83A1-F6EECF244321}">
                <p14:modId xmlns:p14="http://schemas.microsoft.com/office/powerpoint/2010/main" val="295296702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14CD3BF6-0086-486B-BAC7-CAF63245B544}"/>
              </a:ext>
            </a:extLst>
          </p:cNvPr>
          <p:cNvSpPr/>
          <p:nvPr/>
        </p:nvSpPr>
        <p:spPr>
          <a:xfrm>
            <a:off x="10120943" y="5869094"/>
            <a:ext cx="1753109" cy="276999"/>
          </a:xfrm>
          <a:prstGeom prst="rect">
            <a:avLst/>
          </a:prstGeom>
        </p:spPr>
        <p:txBody>
          <a:bodyPr wrap="none">
            <a:spAutoFit/>
          </a:bodyPr>
          <a:lstStyle/>
          <a:p>
            <a:pPr algn="r"/>
            <a:r>
              <a:rPr lang="en-US" sz="1200" dirty="0"/>
              <a:t>Cystic Fibrosis Trust.2010</a:t>
            </a:r>
          </a:p>
        </p:txBody>
      </p:sp>
    </p:spTree>
    <p:extLst>
      <p:ext uri="{BB962C8B-B14F-4D97-AF65-F5344CB8AC3E}">
        <p14:creationId xmlns:p14="http://schemas.microsoft.com/office/powerpoint/2010/main" val="3540045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The topic of transition should be introduced at least a year before transfer </a:t>
            </a:r>
          </a:p>
          <a:p>
            <a:endParaRPr lang="en-US" sz="2400" dirty="0"/>
          </a:p>
          <a:p>
            <a:r>
              <a:rPr lang="en-US" sz="2400" dirty="0"/>
              <a:t>The actual timing of transfer should then be flexible, in accordance with individual needs. </a:t>
            </a:r>
          </a:p>
          <a:p>
            <a:endParaRPr lang="en-US" dirty="0"/>
          </a:p>
        </p:txBody>
      </p:sp>
    </p:spTree>
    <p:extLst>
      <p:ext uri="{BB962C8B-B14F-4D97-AF65-F5344CB8AC3E}">
        <p14:creationId xmlns:p14="http://schemas.microsoft.com/office/powerpoint/2010/main" val="398966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Checklist for transition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996802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388832" y="5943991"/>
            <a:ext cx="1632177" cy="261610"/>
          </a:xfrm>
          <a:prstGeom prst="rect">
            <a:avLst/>
          </a:prstGeom>
        </p:spPr>
        <p:txBody>
          <a:bodyPr wrap="none">
            <a:spAutoFit/>
          </a:bodyPr>
          <a:lstStyle/>
          <a:p>
            <a:pPr lvl="0" algn="r"/>
            <a:r>
              <a:rPr lang="en-US" sz="1100" dirty="0"/>
              <a:t>Cystic Fibrosis Trust.2010</a:t>
            </a:r>
          </a:p>
        </p:txBody>
      </p:sp>
    </p:spTree>
    <p:extLst>
      <p:ext uri="{BB962C8B-B14F-4D97-AF65-F5344CB8AC3E}">
        <p14:creationId xmlns:p14="http://schemas.microsoft.com/office/powerpoint/2010/main" val="3635115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92986" y="818923"/>
            <a:ext cx="233172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489857" y="650988"/>
            <a:ext cx="7406548" cy="1372801"/>
          </a:xfrm>
          <a:prstGeom prst="rect">
            <a:avLst/>
          </a:prstGeom>
          <a:ln>
            <a:solidFill>
              <a:schemeClr val="tx1"/>
            </a:solidFill>
          </a:ln>
        </p:spPr>
      </p:pic>
      <p:sp>
        <p:nvSpPr>
          <p:cNvPr id="3" name="Rectangle 2">
            <a:extLst>
              <a:ext uri="{FF2B5EF4-FFF2-40B4-BE49-F238E27FC236}">
                <a16:creationId xmlns:a16="http://schemas.microsoft.com/office/drawing/2014/main" id="{56C93FA0-DF85-402D-9A97-0FC43A9CE6DA}"/>
              </a:ext>
            </a:extLst>
          </p:cNvPr>
          <p:cNvSpPr/>
          <p:nvPr/>
        </p:nvSpPr>
        <p:spPr>
          <a:xfrm>
            <a:off x="718457" y="2317207"/>
            <a:ext cx="6096000" cy="2585323"/>
          </a:xfrm>
          <a:prstGeom prst="rect">
            <a:avLst/>
          </a:prstGeom>
        </p:spPr>
        <p:txBody>
          <a:bodyPr>
            <a:spAutoFit/>
          </a:bodyPr>
          <a:lstStyle/>
          <a:p>
            <a:pPr marL="342900" indent="-342900">
              <a:buAutoNum type="arabicPeriod"/>
            </a:pPr>
            <a:r>
              <a:rPr lang="en-US" dirty="0"/>
              <a:t>Transfer should ideally occur during stable medical conditions</a:t>
            </a:r>
          </a:p>
          <a:p>
            <a:pPr marL="342900" indent="-342900">
              <a:buAutoNum type="arabicPeriod"/>
            </a:pPr>
            <a:endParaRPr lang="en-US" dirty="0"/>
          </a:p>
          <a:p>
            <a:pPr marL="342900" indent="-342900">
              <a:buAutoNum type="arabicPeriod"/>
            </a:pPr>
            <a:r>
              <a:rPr lang="en-US" dirty="0"/>
              <a:t>provider should receive transfer documentation prior to the first visit ( medical summary &amp; plan of care)</a:t>
            </a:r>
          </a:p>
          <a:p>
            <a:pPr marL="342900" indent="-342900">
              <a:buAutoNum type="arabicPeriod"/>
            </a:pPr>
            <a:endParaRPr lang="en-US" dirty="0"/>
          </a:p>
          <a:p>
            <a:pPr marL="342900" indent="-342900">
              <a:buAutoNum type="arabicPeriod"/>
            </a:pPr>
            <a:r>
              <a:rPr lang="en-US" dirty="0"/>
              <a:t>Pediatric provider should confirm successful transfer following the last pediatric appointment </a:t>
            </a:r>
          </a:p>
          <a:p>
            <a:endParaRPr lang="en-US" dirty="0"/>
          </a:p>
        </p:txBody>
      </p:sp>
    </p:spTree>
    <p:extLst>
      <p:ext uri="{BB962C8B-B14F-4D97-AF65-F5344CB8AC3E}">
        <p14:creationId xmlns:p14="http://schemas.microsoft.com/office/powerpoint/2010/main" val="419244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2400" dirty="0"/>
          </a:p>
        </p:txBody>
      </p:sp>
      <p:sp>
        <p:nvSpPr>
          <p:cNvPr id="3" name="Content Placeholder 2"/>
          <p:cNvSpPr>
            <a:spLocks noGrp="1"/>
          </p:cNvSpPr>
          <p:nvPr>
            <p:ph idx="1"/>
          </p:nvPr>
        </p:nvSpPr>
        <p:spPr/>
        <p:txBody>
          <a:bodyPr>
            <a:normAutofit/>
          </a:bodyPr>
          <a:lstStyle/>
          <a:p>
            <a:pPr marL="0" indent="0">
              <a:buNone/>
            </a:pPr>
            <a:endParaRPr lang="en-US" sz="3000" dirty="0"/>
          </a:p>
          <a:p>
            <a:pPr marL="0" indent="0" algn="ctr">
              <a:buNone/>
            </a:pPr>
            <a:r>
              <a:rPr lang="en-US" sz="3000" dirty="0"/>
              <a:t>Recommendation for Successful smooth Transition</a:t>
            </a:r>
          </a:p>
          <a:p>
            <a:pPr marL="0" indent="0">
              <a:buNone/>
            </a:pP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2003503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mn-lt"/>
              </a:rPr>
              <a:t>a. </a:t>
            </a:r>
            <a:r>
              <a:rPr lang="en-US" sz="2400" dirty="0">
                <a:latin typeface="+mn-lt"/>
              </a:rPr>
              <a:t>Effective communication between pediatric and adult care teams is required</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7560" y="2022951"/>
            <a:ext cx="5516880" cy="3680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591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3391" y="615745"/>
            <a:ext cx="4922153" cy="288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36271" y="3931308"/>
            <a:ext cx="8376558" cy="1569660"/>
          </a:xfrm>
          <a:prstGeom prst="rect">
            <a:avLst/>
          </a:prstGeom>
        </p:spPr>
        <p:txBody>
          <a:bodyPr wrap="square">
            <a:spAutoFit/>
          </a:bodyPr>
          <a:lstStyle/>
          <a:p>
            <a:r>
              <a:rPr lang="en-US" sz="2400" dirty="0"/>
              <a:t>b. Adolescents should gradually be given more responsibility for </a:t>
            </a:r>
          </a:p>
          <a:p>
            <a:pPr>
              <a:buFontTx/>
              <a:buChar char="-"/>
            </a:pPr>
            <a:r>
              <a:rPr lang="en-US" sz="2400" dirty="0"/>
              <a:t>Self-care and decision-making</a:t>
            </a:r>
          </a:p>
          <a:p>
            <a:pPr>
              <a:buFontTx/>
              <a:buChar char="-"/>
            </a:pPr>
            <a:r>
              <a:rPr lang="en-US" sz="2400" dirty="0"/>
              <a:t>Health education and training </a:t>
            </a:r>
          </a:p>
          <a:p>
            <a:endParaRPr lang="en-US" sz="2400" dirty="0"/>
          </a:p>
        </p:txBody>
      </p:sp>
    </p:spTree>
    <p:extLst>
      <p:ext uri="{BB962C8B-B14F-4D97-AF65-F5344CB8AC3E}">
        <p14:creationId xmlns:p14="http://schemas.microsoft.com/office/powerpoint/2010/main" val="1145975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2400" dirty="0"/>
          </a:p>
        </p:txBody>
      </p:sp>
      <p:sp>
        <p:nvSpPr>
          <p:cNvPr id="3" name="Content Placeholder 2"/>
          <p:cNvSpPr>
            <a:spLocks noGrp="1"/>
          </p:cNvSpPr>
          <p:nvPr>
            <p:ph idx="1"/>
          </p:nvPr>
        </p:nvSpPr>
        <p:spPr/>
        <p:txBody>
          <a:bodyPr>
            <a:normAutofit/>
          </a:bodyPr>
          <a:lstStyle/>
          <a:p>
            <a:pPr marL="0" indent="0">
              <a:buNone/>
            </a:pPr>
            <a:r>
              <a:rPr lang="en-US" sz="2600" dirty="0"/>
              <a:t>c. Formal transfer of care should be individualized considering psychological aspect for the patient </a:t>
            </a:r>
          </a:p>
          <a:p>
            <a:pPr marL="0" indent="0">
              <a:buNone/>
            </a:pPr>
            <a:endParaRPr lang="en-US" sz="2600" dirty="0"/>
          </a:p>
          <a:p>
            <a:pPr marL="0" indent="0">
              <a:buNone/>
            </a:pP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778" y="2995614"/>
            <a:ext cx="44862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723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dirty="0"/>
              <a:t>e. Inviting parents to the first visit in adult care</a:t>
            </a:r>
          </a:p>
          <a:p>
            <a:pPr marL="0" indent="0">
              <a:buNone/>
            </a:pPr>
            <a:endParaRPr lang="en-US" sz="2400" dirty="0"/>
          </a:p>
          <a:p>
            <a:pPr marL="0" indent="0">
              <a:buNone/>
            </a:pPr>
            <a:r>
              <a:rPr lang="en-US" sz="2400" dirty="0"/>
              <a:t>f. Transfer during the period were the patient condition is stable </a:t>
            </a:r>
          </a:p>
          <a:p>
            <a:pPr marL="0" indent="0">
              <a:buNone/>
            </a:pPr>
            <a:endParaRPr lang="en-US" sz="2400" dirty="0"/>
          </a:p>
          <a:p>
            <a:pPr marL="0" indent="0">
              <a:buNone/>
            </a:pPr>
            <a:r>
              <a:rPr lang="en-US" sz="2400" dirty="0"/>
              <a:t>g. Full medical Summary and plan of care should be prepared by pediatrician </a:t>
            </a:r>
          </a:p>
        </p:txBody>
      </p:sp>
    </p:spTree>
    <p:extLst>
      <p:ext uri="{BB962C8B-B14F-4D97-AF65-F5344CB8AC3E}">
        <p14:creationId xmlns:p14="http://schemas.microsoft.com/office/powerpoint/2010/main" val="308451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pPr algn="ctr"/>
            <a:r>
              <a:rPr lang="en-US" sz="2400" dirty="0"/>
              <a:t>Successful transition of CF patient from pediatric to adult service</a:t>
            </a:r>
          </a:p>
          <a:p>
            <a:pPr algn="ctr"/>
            <a:endParaRPr lang="en-US" sz="2400" dirty="0"/>
          </a:p>
          <a:p>
            <a:endParaRPr lang="en-US" dirty="0"/>
          </a:p>
        </p:txBody>
      </p:sp>
    </p:spTree>
    <p:extLst>
      <p:ext uri="{BB962C8B-B14F-4D97-AF65-F5344CB8AC3E}">
        <p14:creationId xmlns:p14="http://schemas.microsoft.com/office/powerpoint/2010/main" val="1668844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C:\Users\Mallangawi\Pictures\q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1016000"/>
            <a:ext cx="8318500"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435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CFCE-3B67-451F-A981-142C7DAC50BA}"/>
              </a:ext>
            </a:extLst>
          </p:cNvPr>
          <p:cNvSpPr>
            <a:spLocks noGrp="1"/>
          </p:cNvSpPr>
          <p:nvPr>
            <p:ph type="title"/>
          </p:nvPr>
        </p:nvSpPr>
        <p:spPr/>
        <p:txBody>
          <a:bodyPr/>
          <a:lstStyle/>
          <a:p>
            <a:pPr algn="ctr"/>
            <a:r>
              <a:rPr lang="en-GB" dirty="0"/>
              <a:t>Family Planning </a:t>
            </a:r>
          </a:p>
        </p:txBody>
      </p:sp>
      <p:pic>
        <p:nvPicPr>
          <p:cNvPr id="5" name="Content Placeholder 4">
            <a:extLst>
              <a:ext uri="{FF2B5EF4-FFF2-40B4-BE49-F238E27FC236}">
                <a16:creationId xmlns:a16="http://schemas.microsoft.com/office/drawing/2014/main" id="{E2563E41-039F-401C-BBB3-D3998E1752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6525" y="2600325"/>
            <a:ext cx="1819275" cy="2514600"/>
          </a:xfrm>
        </p:spPr>
      </p:pic>
    </p:spTree>
    <p:extLst>
      <p:ext uri="{BB962C8B-B14F-4D97-AF65-F5344CB8AC3E}">
        <p14:creationId xmlns:p14="http://schemas.microsoft.com/office/powerpoint/2010/main" val="4196720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Fertility issues in men and women</a:t>
            </a:r>
          </a:p>
          <a:p>
            <a:r>
              <a:rPr lang="en-US" dirty="0"/>
              <a:t>Fertility treatments</a:t>
            </a:r>
          </a:p>
          <a:p>
            <a:r>
              <a:rPr lang="en-US" dirty="0"/>
              <a:t>The impact of pregnancy on women with cystic fibrosis</a:t>
            </a:r>
          </a:p>
        </p:txBody>
      </p:sp>
    </p:spTree>
    <p:extLst>
      <p:ext uri="{BB962C8B-B14F-4D97-AF65-F5344CB8AC3E}">
        <p14:creationId xmlns:p14="http://schemas.microsoft.com/office/powerpoint/2010/main" val="1459257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354B-9AFF-4DC9-98F1-843059BF53E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B0ED9A8-B477-4DC0-A9D0-29469E4B472C}"/>
              </a:ext>
            </a:extLst>
          </p:cNvPr>
          <p:cNvPicPr>
            <a:picLocks noGrp="1" noChangeAspect="1"/>
          </p:cNvPicPr>
          <p:nvPr>
            <p:ph idx="1"/>
          </p:nvPr>
        </p:nvPicPr>
        <p:blipFill>
          <a:blip r:embed="rId2"/>
          <a:stretch>
            <a:fillRect/>
          </a:stretch>
        </p:blipFill>
        <p:spPr>
          <a:xfrm>
            <a:off x="3444346" y="1846263"/>
            <a:ext cx="5363633" cy="4022725"/>
          </a:xfrm>
          <a:prstGeom prst="rect">
            <a:avLst/>
          </a:prstGeom>
        </p:spPr>
      </p:pic>
    </p:spTree>
    <p:extLst>
      <p:ext uri="{BB962C8B-B14F-4D97-AF65-F5344CB8AC3E}">
        <p14:creationId xmlns:p14="http://schemas.microsoft.com/office/powerpoint/2010/main" val="3012216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lnSpcReduction="10000"/>
          </a:bodyPr>
          <a:lstStyle/>
          <a:p>
            <a:r>
              <a:rPr lang="en-US" sz="2400" dirty="0"/>
              <a:t>Issues of sexuality and reproduction will become increasingly relevant as the average life expectancy for people with CF continues to improve </a:t>
            </a:r>
          </a:p>
          <a:p>
            <a:r>
              <a:rPr lang="en-US" sz="2400" dirty="0"/>
              <a:t>Fertility issues are a strong focus among both men and women with CF. </a:t>
            </a:r>
          </a:p>
          <a:p>
            <a:endParaRPr lang="en-US" sz="2400" dirty="0"/>
          </a:p>
          <a:p>
            <a:endParaRPr lang="en-US" dirty="0"/>
          </a:p>
          <a:p>
            <a:pPr algn="r"/>
            <a:endParaRPr lang="en-US" sz="1100" dirty="0"/>
          </a:p>
          <a:p>
            <a:pPr algn="r"/>
            <a:endParaRPr lang="en-US" sz="1100" dirty="0"/>
          </a:p>
          <a:p>
            <a:pPr algn="r"/>
            <a:endParaRPr lang="en-US" sz="1100" dirty="0"/>
          </a:p>
          <a:p>
            <a:pPr algn="r"/>
            <a:endParaRPr lang="en-US" sz="1100" dirty="0"/>
          </a:p>
          <a:p>
            <a:pPr algn="r"/>
            <a:endParaRPr lang="en-US" sz="1100" dirty="0"/>
          </a:p>
          <a:p>
            <a:pPr algn="r"/>
            <a:r>
              <a:rPr lang="en-US" sz="1100" dirty="0"/>
              <a:t>Adults with Cystic Fibrosis and (In)fertility: How Has the Health Care System Responded? </a:t>
            </a:r>
            <a:r>
              <a:rPr lang="en-US" sz="1100" dirty="0" err="1"/>
              <a:t>J.androl</a:t>
            </a:r>
            <a:r>
              <a:rPr lang="en-US" sz="1100" dirty="0"/>
              <a:t> 2000,nov-dec,809-813 </a:t>
            </a:r>
          </a:p>
        </p:txBody>
      </p:sp>
    </p:spTree>
    <p:extLst>
      <p:ext uri="{BB962C8B-B14F-4D97-AF65-F5344CB8AC3E}">
        <p14:creationId xmlns:p14="http://schemas.microsoft.com/office/powerpoint/2010/main" val="1275893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892304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589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llangawi\Pictures\cfi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8984" y="1563764"/>
            <a:ext cx="6839713" cy="395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86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llangawi\Pictures\cfi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8984" y="1563764"/>
            <a:ext cx="6839713" cy="3952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allangawi\Pictures\cfi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97" y="1819657"/>
            <a:ext cx="8656799" cy="1139279"/>
          </a:xfrm>
          <a:prstGeom prst="rect">
            <a:avLst/>
          </a:prstGeom>
          <a:solidFill>
            <a:srgbClr val="FFFF00"/>
          </a:solidFill>
          <a:ln>
            <a:solidFill>
              <a:schemeClr val="tx1"/>
            </a:solidFill>
          </a:ln>
          <a:effectLst>
            <a:glow rad="63500">
              <a:schemeClr val="accent3">
                <a:satMod val="175000"/>
                <a:alpha val="40000"/>
              </a:schemeClr>
            </a:glow>
          </a:effectLst>
        </p:spPr>
      </p:pic>
    </p:spTree>
    <p:extLst>
      <p:ext uri="{BB962C8B-B14F-4D97-AF65-F5344CB8AC3E}">
        <p14:creationId xmlns:p14="http://schemas.microsoft.com/office/powerpoint/2010/main" val="534448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llangawi\Pictures\cfi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8984" y="1563764"/>
            <a:ext cx="6839713" cy="395269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allangawi\Pictures\cfi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75" y="2267713"/>
            <a:ext cx="8740515" cy="2147127"/>
          </a:xfrm>
          <a:prstGeom prst="rect">
            <a:avLst/>
          </a:prstGeom>
          <a:solidFill>
            <a:srgbClr val="FFFF00"/>
          </a:solidFill>
          <a:ln>
            <a:solidFill>
              <a:schemeClr val="tx1"/>
            </a:solidFill>
          </a:ln>
          <a:effectLst>
            <a:glow rad="63500">
              <a:schemeClr val="accent3">
                <a:satMod val="175000"/>
                <a:alpha val="40000"/>
              </a:schemeClr>
            </a:glow>
          </a:effectLst>
        </p:spPr>
      </p:pic>
    </p:spTree>
    <p:extLst>
      <p:ext uri="{BB962C8B-B14F-4D97-AF65-F5344CB8AC3E}">
        <p14:creationId xmlns:p14="http://schemas.microsoft.com/office/powerpoint/2010/main" val="230525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llangawi\Pictures\cfi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8984" y="1563764"/>
            <a:ext cx="6839713" cy="395269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allangawi\Pictures\cfi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74" y="2267712"/>
            <a:ext cx="8740515" cy="2147127"/>
          </a:xfrm>
          <a:prstGeom prst="rect">
            <a:avLst/>
          </a:prstGeom>
          <a:solidFill>
            <a:srgbClr val="FFFF00"/>
          </a:solidFill>
          <a:ln>
            <a:solidFill>
              <a:schemeClr val="tx1"/>
            </a:solidFill>
          </a:ln>
          <a:effectLst>
            <a:glow rad="63500">
              <a:schemeClr val="accent3">
                <a:satMod val="175000"/>
                <a:alpha val="40000"/>
              </a:schemeClr>
            </a:glow>
          </a:effectLst>
        </p:spPr>
      </p:pic>
      <p:cxnSp>
        <p:nvCxnSpPr>
          <p:cNvPr id="4" name="Straight Connector 3"/>
          <p:cNvCxnSpPr/>
          <p:nvPr/>
        </p:nvCxnSpPr>
        <p:spPr>
          <a:xfrm>
            <a:off x="5110480" y="3350070"/>
            <a:ext cx="52120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706874" y="3585115"/>
            <a:ext cx="22656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65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pPr algn="ctr"/>
            <a:r>
              <a:rPr lang="en-US" sz="2400" dirty="0"/>
              <a:t>Successful transition of CF patient from pediatric to adult service</a:t>
            </a:r>
          </a:p>
          <a:p>
            <a:pPr algn="ctr"/>
            <a:endParaRPr lang="en-US" sz="2400" dirty="0"/>
          </a:p>
          <a:p>
            <a:pPr algn="ctr"/>
            <a:r>
              <a:rPr lang="en-US" sz="2400" dirty="0"/>
              <a:t>Transition OR Transfer </a:t>
            </a:r>
          </a:p>
          <a:p>
            <a:endParaRPr lang="en-US" dirty="0"/>
          </a:p>
        </p:txBody>
      </p:sp>
    </p:spTree>
    <p:extLst>
      <p:ext uri="{BB962C8B-B14F-4D97-AF65-F5344CB8AC3E}">
        <p14:creationId xmlns:p14="http://schemas.microsoft.com/office/powerpoint/2010/main" val="1321204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llangawi\Pictures\cfi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8984" y="1563764"/>
            <a:ext cx="6839713" cy="395269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allangawi\Pictures\cfi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74" y="2267712"/>
            <a:ext cx="8740515" cy="2147127"/>
          </a:xfrm>
          <a:prstGeom prst="rect">
            <a:avLst/>
          </a:prstGeom>
          <a:solidFill>
            <a:srgbClr val="FFFF00"/>
          </a:solidFill>
          <a:ln>
            <a:solidFill>
              <a:schemeClr val="tx1"/>
            </a:solidFill>
          </a:ln>
          <a:effectLst>
            <a:glow rad="63500">
              <a:schemeClr val="accent3">
                <a:satMod val="175000"/>
                <a:alpha val="40000"/>
              </a:schemeClr>
            </a:glow>
          </a:effectLst>
        </p:spPr>
      </p:pic>
      <p:sp>
        <p:nvSpPr>
          <p:cNvPr id="3" name="Oval 2"/>
          <p:cNvSpPr/>
          <p:nvPr/>
        </p:nvSpPr>
        <p:spPr>
          <a:xfrm>
            <a:off x="3881120" y="3341274"/>
            <a:ext cx="487680" cy="2655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608320" y="3606800"/>
            <a:ext cx="47548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47520" y="3759200"/>
            <a:ext cx="10566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055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Mallangawi\Pictures\q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89000"/>
            <a:ext cx="762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24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Counseling</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650255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579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Male fertility </a:t>
            </a:r>
          </a:p>
          <a:p>
            <a:pPr marL="0" indent="0" algn="ctr">
              <a:buNone/>
            </a:pPr>
            <a:endParaRPr lang="en-US" sz="4000" dirty="0"/>
          </a:p>
        </p:txBody>
      </p:sp>
      <p:sp>
        <p:nvSpPr>
          <p:cNvPr id="4" name="AutoShape 2" descr="Image result for mal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Image result for male symbol"/>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38379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645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7F8A-3A91-44D4-8FBA-E2DB90329B94}"/>
              </a:ext>
            </a:extLst>
          </p:cNvPr>
          <p:cNvSpPr>
            <a:spLocks noGrp="1"/>
          </p:cNvSpPr>
          <p:nvPr>
            <p:ph type="title"/>
          </p:nvPr>
        </p:nvSpPr>
        <p:spPr/>
        <p:txBody>
          <a:bodyPr>
            <a:normAutofit/>
          </a:bodyPr>
          <a:lstStyle/>
          <a:p>
            <a:r>
              <a:rPr lang="en-US" sz="3200" b="1" dirty="0"/>
              <a:t>Approximately 98% of men with CF are infertile</a:t>
            </a:r>
            <a:endParaRPr lang="en-GB" sz="3200" dirty="0"/>
          </a:p>
        </p:txBody>
      </p:sp>
      <p:graphicFrame>
        <p:nvGraphicFramePr>
          <p:cNvPr id="9" name="Content Placeholder 8">
            <a:extLst>
              <a:ext uri="{FF2B5EF4-FFF2-40B4-BE49-F238E27FC236}">
                <a16:creationId xmlns:a16="http://schemas.microsoft.com/office/drawing/2014/main" id="{DCE13DD1-E464-424D-84A2-044252B6D22D}"/>
              </a:ext>
            </a:extLst>
          </p:cNvPr>
          <p:cNvGraphicFramePr>
            <a:graphicFrameLocks noGrp="1"/>
          </p:cNvGraphicFramePr>
          <p:nvPr>
            <p:ph idx="1"/>
            <p:extLst>
              <p:ext uri="{D42A27DB-BD31-4B8C-83A1-F6EECF244321}">
                <p14:modId xmlns:p14="http://schemas.microsoft.com/office/powerpoint/2010/main" val="395995471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856C6E76-05D6-4A8F-8EA3-7EFA3B9FCBFA}"/>
              </a:ext>
            </a:extLst>
          </p:cNvPr>
          <p:cNvSpPr/>
          <p:nvPr/>
        </p:nvSpPr>
        <p:spPr>
          <a:xfrm>
            <a:off x="5970895" y="5869094"/>
            <a:ext cx="5927189" cy="430887"/>
          </a:xfrm>
          <a:prstGeom prst="rect">
            <a:avLst/>
          </a:prstGeom>
        </p:spPr>
        <p:txBody>
          <a:bodyPr wrap="square">
            <a:spAutoFit/>
          </a:bodyPr>
          <a:lstStyle/>
          <a:p>
            <a:pPr algn="r"/>
            <a:r>
              <a:rPr lang="en-US" sz="1100" dirty="0"/>
              <a:t>Lemke A. Reproductive issues in adults with cystic fibrosis: implications for genetic counseling. J Genet Counseling. 1992;1:211–218</a:t>
            </a:r>
          </a:p>
        </p:txBody>
      </p:sp>
    </p:spTree>
    <p:extLst>
      <p:ext uri="{BB962C8B-B14F-4D97-AF65-F5344CB8AC3E}">
        <p14:creationId xmlns:p14="http://schemas.microsoft.com/office/powerpoint/2010/main" val="1918059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052" y="79775"/>
            <a:ext cx="10058400" cy="1450757"/>
          </a:xfrm>
        </p:spPr>
        <p:txBody>
          <a:bodyPr/>
          <a:lstStyle/>
          <a:p>
            <a:pPr algn="l"/>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952946"/>
              </p:ext>
            </p:extLst>
          </p:nvPr>
        </p:nvGraphicFramePr>
        <p:xfrm>
          <a:off x="1108166" y="1268791"/>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744685" y="5767978"/>
            <a:ext cx="8142515" cy="461665"/>
          </a:xfrm>
          <a:prstGeom prst="rect">
            <a:avLst/>
          </a:prstGeom>
        </p:spPr>
        <p:txBody>
          <a:bodyPr wrap="square">
            <a:spAutoFit/>
          </a:bodyPr>
          <a:lstStyle/>
          <a:p>
            <a:pPr algn="r"/>
            <a:r>
              <a:rPr lang="en-US" sz="1200" dirty="0" err="1"/>
              <a:t>Hamberger</a:t>
            </a:r>
            <a:r>
              <a:rPr lang="en-US" sz="1200" dirty="0"/>
              <a:t> L, </a:t>
            </a:r>
            <a:r>
              <a:rPr lang="en-US" sz="1200" dirty="0" err="1"/>
              <a:t>Sjogren</a:t>
            </a:r>
            <a:r>
              <a:rPr lang="en-US" sz="1200" dirty="0"/>
              <a:t> A, Lundin K, </a:t>
            </a:r>
            <a:r>
              <a:rPr lang="en-US" sz="1200" dirty="0" err="1"/>
              <a:t>Soderlund</a:t>
            </a:r>
            <a:r>
              <a:rPr lang="en-US" sz="1200" dirty="0"/>
              <a:t> B, Nilsson L, Bergh C, </a:t>
            </a:r>
            <a:r>
              <a:rPr lang="en-US" sz="1200" dirty="0" err="1"/>
              <a:t>Wennerholm</a:t>
            </a:r>
            <a:r>
              <a:rPr lang="en-US" sz="1200" dirty="0"/>
              <a:t> UB, </a:t>
            </a:r>
            <a:r>
              <a:rPr lang="en-US" sz="1200" dirty="0" err="1"/>
              <a:t>Wikland</a:t>
            </a:r>
            <a:r>
              <a:rPr lang="en-US" sz="1200" dirty="0"/>
              <a:t> M, </a:t>
            </a:r>
            <a:r>
              <a:rPr lang="en-US" sz="1200" dirty="0" err="1"/>
              <a:t>Svalander</a:t>
            </a:r>
            <a:r>
              <a:rPr lang="en-US" sz="1200" dirty="0"/>
              <a:t> P, </a:t>
            </a:r>
            <a:r>
              <a:rPr lang="en-US" sz="1200" dirty="0" err="1"/>
              <a:t>Jakobsson</a:t>
            </a:r>
            <a:r>
              <a:rPr lang="en-US" sz="1200" dirty="0"/>
              <a:t> AH, Forsberg AS. </a:t>
            </a:r>
            <a:r>
              <a:rPr lang="en-US" sz="1200" dirty="0" err="1"/>
              <a:t>Microfertilization</a:t>
            </a:r>
            <a:r>
              <a:rPr lang="en-US" sz="1200" dirty="0"/>
              <a:t> techniques—the Swedish experience. </a:t>
            </a:r>
            <a:r>
              <a:rPr lang="en-US" sz="1200" dirty="0" err="1"/>
              <a:t>Reprod</a:t>
            </a:r>
            <a:r>
              <a:rPr lang="en-US" sz="1200" dirty="0"/>
              <a:t> </a:t>
            </a:r>
            <a:r>
              <a:rPr lang="en-US" sz="1200" dirty="0" err="1"/>
              <a:t>Fertil</a:t>
            </a:r>
            <a:r>
              <a:rPr lang="en-US" sz="1200" dirty="0"/>
              <a:t> Dev. 1995;7:263–268</a:t>
            </a:r>
          </a:p>
        </p:txBody>
      </p:sp>
    </p:spTree>
    <p:extLst>
      <p:ext uri="{BB962C8B-B14F-4D97-AF65-F5344CB8AC3E}">
        <p14:creationId xmlns:p14="http://schemas.microsoft.com/office/powerpoint/2010/main" val="3909051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052" y="79775"/>
            <a:ext cx="10058400" cy="1450757"/>
          </a:xfrm>
        </p:spPr>
        <p:txBody>
          <a:bodyPr/>
          <a:lstStyle/>
          <a:p>
            <a:pPr algn="l"/>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2617367"/>
              </p:ext>
            </p:extLst>
          </p:nvPr>
        </p:nvGraphicFramePr>
        <p:xfrm>
          <a:off x="1108166" y="1268791"/>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744685" y="5767978"/>
            <a:ext cx="8142515" cy="461665"/>
          </a:xfrm>
          <a:prstGeom prst="rect">
            <a:avLst/>
          </a:prstGeom>
        </p:spPr>
        <p:txBody>
          <a:bodyPr wrap="square">
            <a:spAutoFit/>
          </a:bodyPr>
          <a:lstStyle/>
          <a:p>
            <a:pPr algn="r"/>
            <a:r>
              <a:rPr lang="en-US" sz="1200" dirty="0" err="1"/>
              <a:t>Hamberger</a:t>
            </a:r>
            <a:r>
              <a:rPr lang="en-US" sz="1200" dirty="0"/>
              <a:t> L, </a:t>
            </a:r>
            <a:r>
              <a:rPr lang="en-US" sz="1200" dirty="0" err="1"/>
              <a:t>Sjogren</a:t>
            </a:r>
            <a:r>
              <a:rPr lang="en-US" sz="1200" dirty="0"/>
              <a:t> A, Lundin K, </a:t>
            </a:r>
            <a:r>
              <a:rPr lang="en-US" sz="1200" dirty="0" err="1"/>
              <a:t>Soderlund</a:t>
            </a:r>
            <a:r>
              <a:rPr lang="en-US" sz="1200" dirty="0"/>
              <a:t> B, Nilsson L, Bergh C, </a:t>
            </a:r>
            <a:r>
              <a:rPr lang="en-US" sz="1200" dirty="0" err="1"/>
              <a:t>Wennerholm</a:t>
            </a:r>
            <a:r>
              <a:rPr lang="en-US" sz="1200" dirty="0"/>
              <a:t> UB, </a:t>
            </a:r>
            <a:r>
              <a:rPr lang="en-US" sz="1200" dirty="0" err="1"/>
              <a:t>Wikland</a:t>
            </a:r>
            <a:r>
              <a:rPr lang="en-US" sz="1200" dirty="0"/>
              <a:t> M, </a:t>
            </a:r>
            <a:r>
              <a:rPr lang="en-US" sz="1200" dirty="0" err="1"/>
              <a:t>Svalander</a:t>
            </a:r>
            <a:r>
              <a:rPr lang="en-US" sz="1200" dirty="0"/>
              <a:t> P, </a:t>
            </a:r>
            <a:r>
              <a:rPr lang="en-US" sz="1200" dirty="0" err="1"/>
              <a:t>Jakobsson</a:t>
            </a:r>
            <a:r>
              <a:rPr lang="en-US" sz="1200" dirty="0"/>
              <a:t> AH, Forsberg AS. </a:t>
            </a:r>
            <a:r>
              <a:rPr lang="en-US" sz="1200" dirty="0" err="1"/>
              <a:t>Microfertilization</a:t>
            </a:r>
            <a:r>
              <a:rPr lang="en-US" sz="1200" dirty="0"/>
              <a:t> techniques—the Swedish experience. </a:t>
            </a:r>
            <a:r>
              <a:rPr lang="en-US" sz="1200" dirty="0" err="1"/>
              <a:t>Reprod</a:t>
            </a:r>
            <a:r>
              <a:rPr lang="en-US" sz="1200" dirty="0"/>
              <a:t> </a:t>
            </a:r>
            <a:r>
              <a:rPr lang="en-US" sz="1200" dirty="0" err="1"/>
              <a:t>Fertil</a:t>
            </a:r>
            <a:r>
              <a:rPr lang="en-US" sz="1200" dirty="0"/>
              <a:t> Dev. 1995;7:263–268</a:t>
            </a:r>
          </a:p>
        </p:txBody>
      </p:sp>
    </p:spTree>
    <p:extLst>
      <p:ext uri="{BB962C8B-B14F-4D97-AF65-F5344CB8AC3E}">
        <p14:creationId xmlns:p14="http://schemas.microsoft.com/office/powerpoint/2010/main" val="4117701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394" y="232175"/>
            <a:ext cx="10058400" cy="1450757"/>
          </a:xfrm>
        </p:spPr>
        <p:txBody>
          <a:bodyPr/>
          <a:lstStyle/>
          <a:p>
            <a:pPr algn="l"/>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822883"/>
              </p:ext>
            </p:extLst>
          </p:nvPr>
        </p:nvGraphicFramePr>
        <p:xfrm>
          <a:off x="1140823" y="963991"/>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677885" y="5713551"/>
            <a:ext cx="9405258" cy="430887"/>
          </a:xfrm>
          <a:prstGeom prst="rect">
            <a:avLst/>
          </a:prstGeom>
        </p:spPr>
        <p:txBody>
          <a:bodyPr wrap="square">
            <a:spAutoFit/>
          </a:bodyPr>
          <a:lstStyle/>
          <a:p>
            <a:pPr algn="r"/>
            <a:r>
              <a:rPr lang="en-US" sz="1100" dirty="0" err="1"/>
              <a:t>Hamberger</a:t>
            </a:r>
            <a:r>
              <a:rPr lang="en-US" sz="1100" dirty="0"/>
              <a:t> L, </a:t>
            </a:r>
            <a:r>
              <a:rPr lang="en-US" sz="1100" dirty="0" err="1"/>
              <a:t>Sjogren</a:t>
            </a:r>
            <a:r>
              <a:rPr lang="en-US" sz="1100" dirty="0"/>
              <a:t> A, Lundin K, </a:t>
            </a:r>
            <a:r>
              <a:rPr lang="en-US" sz="1100" dirty="0" err="1"/>
              <a:t>Soderlund</a:t>
            </a:r>
            <a:r>
              <a:rPr lang="en-US" sz="1100" dirty="0"/>
              <a:t> B, Nilsson L, Bergh C, </a:t>
            </a:r>
            <a:r>
              <a:rPr lang="en-US" sz="1100" dirty="0" err="1"/>
              <a:t>Wennerholm</a:t>
            </a:r>
            <a:r>
              <a:rPr lang="en-US" sz="1100" dirty="0"/>
              <a:t> UB, </a:t>
            </a:r>
            <a:r>
              <a:rPr lang="en-US" sz="1100" dirty="0" err="1"/>
              <a:t>Wikland</a:t>
            </a:r>
            <a:r>
              <a:rPr lang="en-US" sz="1100" dirty="0"/>
              <a:t> M, </a:t>
            </a:r>
            <a:r>
              <a:rPr lang="en-US" sz="1100" dirty="0" err="1"/>
              <a:t>Svalander</a:t>
            </a:r>
            <a:r>
              <a:rPr lang="en-US" sz="1100" dirty="0"/>
              <a:t> P, </a:t>
            </a:r>
            <a:r>
              <a:rPr lang="en-US" sz="1100" dirty="0" err="1"/>
              <a:t>Jakobsson</a:t>
            </a:r>
            <a:r>
              <a:rPr lang="en-US" sz="1100" dirty="0"/>
              <a:t> AH, Forsberg AS. </a:t>
            </a:r>
            <a:r>
              <a:rPr lang="en-US" sz="1100" dirty="0" err="1"/>
              <a:t>Microfertilization</a:t>
            </a:r>
            <a:r>
              <a:rPr lang="en-US" sz="1100" dirty="0"/>
              <a:t> techniques—the Swedish experience. </a:t>
            </a:r>
            <a:r>
              <a:rPr lang="en-US" sz="1100" dirty="0" err="1"/>
              <a:t>Reprod</a:t>
            </a:r>
            <a:r>
              <a:rPr lang="en-US" sz="1100" dirty="0"/>
              <a:t> </a:t>
            </a:r>
            <a:r>
              <a:rPr lang="en-US" sz="1100" dirty="0" err="1"/>
              <a:t>Fertil</a:t>
            </a:r>
            <a:r>
              <a:rPr lang="en-US" sz="1100" dirty="0"/>
              <a:t> Dev. 1995;7:263–268</a:t>
            </a:r>
          </a:p>
        </p:txBody>
      </p:sp>
    </p:spTree>
    <p:extLst>
      <p:ext uri="{BB962C8B-B14F-4D97-AF65-F5344CB8AC3E}">
        <p14:creationId xmlns:p14="http://schemas.microsoft.com/office/powerpoint/2010/main" val="277587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49558"/>
            <a:ext cx="8229600" cy="1143000"/>
          </a:xfrm>
        </p:spPr>
        <p:txBody>
          <a:bodyPr>
            <a:normAutofit/>
          </a:bodyPr>
          <a:lstStyle/>
          <a:p>
            <a:pPr algn="r" fontAlgn="base">
              <a:spcAft>
                <a:spcPct val="0"/>
              </a:spcAft>
            </a:pPr>
            <a:br>
              <a:rPr lang="en-US" altLang="en-US" sz="1000" dirty="0">
                <a:solidFill>
                  <a:srgbClr val="000000"/>
                </a:solidFill>
                <a:latin typeface="Arial" pitchFamily="34" charset="0"/>
                <a:cs typeface="Arial" pitchFamily="34" charset="0"/>
              </a:rPr>
            </a:br>
            <a:br>
              <a:rPr lang="en-US" altLang="en-US" sz="1000" dirty="0">
                <a:solidFill>
                  <a:srgbClr val="000000"/>
                </a:solidFill>
                <a:latin typeface="Arial" pitchFamily="34" charset="0"/>
                <a:cs typeface="Arial" pitchFamily="34" charset="0"/>
              </a:rPr>
            </a:br>
            <a:r>
              <a:rPr lang="en-US" altLang="en-US" sz="1000" dirty="0">
                <a:solidFill>
                  <a:srgbClr val="000000"/>
                </a:solidFill>
                <a:latin typeface="Arial" pitchFamily="34" charset="0"/>
                <a:cs typeface="Arial" pitchFamily="34" charset="0"/>
              </a:rPr>
              <a:t>A step-by-step guide to office-based sperm retrieval for obstructive azoospermia</a:t>
            </a:r>
            <a:br>
              <a:rPr lang="en-US" altLang="en-US" sz="1000" dirty="0">
                <a:solidFill>
                  <a:srgbClr val="000000"/>
                </a:solidFill>
                <a:latin typeface="Arial" pitchFamily="34" charset="0"/>
                <a:cs typeface="Arial" pitchFamily="34" charset="0"/>
              </a:rPr>
            </a:br>
            <a:r>
              <a:rPr lang="en-US" altLang="en-US" sz="1000" dirty="0">
                <a:solidFill>
                  <a:srgbClr val="642A8F"/>
                </a:solidFill>
                <a:latin typeface="Arial" pitchFamily="34" charset="0"/>
                <a:cs typeface="Arial" pitchFamily="34" charset="0"/>
              </a:rPr>
              <a:t>   </a:t>
            </a:r>
            <a:r>
              <a:rPr lang="en-US" altLang="en-US" sz="1000" dirty="0">
                <a:latin typeface="Arial" pitchFamily="34" charset="0"/>
                <a:cs typeface="Arial" pitchFamily="34" charset="0"/>
              </a:rPr>
              <a:t>Robert M. Coward</a:t>
            </a:r>
            <a:r>
              <a:rPr lang="en-US" altLang="en-US" sz="1000" baseline="30000" dirty="0">
                <a:latin typeface="Arial" pitchFamily="34" charset="0"/>
                <a:cs typeface="Arial" pitchFamily="34" charset="0"/>
              </a:rPr>
              <a:t>  1,  </a:t>
            </a:r>
            <a:r>
              <a:rPr lang="en-US" sz="1000" dirty="0" err="1"/>
              <a:t>Transl</a:t>
            </a:r>
            <a:r>
              <a:rPr lang="en-US" sz="1000" dirty="0"/>
              <a:t> </a:t>
            </a:r>
            <a:r>
              <a:rPr lang="en-US" sz="1000" dirty="0" err="1"/>
              <a:t>Androl</a:t>
            </a:r>
            <a:r>
              <a:rPr lang="en-US" sz="1000" dirty="0"/>
              <a:t> Urol.,  2017 Aug; 6(4): 730–744</a:t>
            </a:r>
            <a:r>
              <a:rPr lang="en-US" altLang="en-US" sz="1000" baseline="30000" dirty="0">
                <a:solidFill>
                  <a:srgbClr val="642A8F"/>
                </a:solidFill>
                <a:latin typeface="Arial" pitchFamily="34" charset="0"/>
                <a:cs typeface="Arial" pitchFamily="34" charset="0"/>
              </a:rPr>
              <a:t>   </a:t>
            </a:r>
            <a:br>
              <a:rPr lang="en-US" altLang="en-US" sz="1000" baseline="30000" dirty="0">
                <a:solidFill>
                  <a:srgbClr val="000000"/>
                </a:solidFill>
                <a:latin typeface="Arial" pitchFamily="34" charset="0"/>
                <a:cs typeface="Arial" pitchFamily="34" charset="0"/>
              </a:rPr>
            </a:br>
            <a:endParaRPr lang="en-US" sz="1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1496" y="518160"/>
            <a:ext cx="7314128"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151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49558"/>
            <a:ext cx="8229600" cy="1143000"/>
          </a:xfrm>
        </p:spPr>
        <p:txBody>
          <a:bodyPr>
            <a:normAutofit/>
          </a:bodyPr>
          <a:lstStyle/>
          <a:p>
            <a:pPr algn="r" fontAlgn="base">
              <a:spcAft>
                <a:spcPct val="0"/>
              </a:spcAft>
            </a:pPr>
            <a:br>
              <a:rPr lang="en-US" altLang="en-US" sz="1000" dirty="0">
                <a:solidFill>
                  <a:srgbClr val="000000"/>
                </a:solidFill>
                <a:latin typeface="Arial" pitchFamily="34" charset="0"/>
                <a:cs typeface="Arial" pitchFamily="34" charset="0"/>
              </a:rPr>
            </a:br>
            <a:br>
              <a:rPr lang="en-US" altLang="en-US" sz="1000" dirty="0">
                <a:solidFill>
                  <a:srgbClr val="000000"/>
                </a:solidFill>
                <a:latin typeface="Arial" pitchFamily="34" charset="0"/>
                <a:cs typeface="Arial" pitchFamily="34" charset="0"/>
              </a:rPr>
            </a:br>
            <a:r>
              <a:rPr lang="en-US" altLang="en-US" sz="1000" dirty="0">
                <a:solidFill>
                  <a:srgbClr val="000000"/>
                </a:solidFill>
                <a:latin typeface="Arial" pitchFamily="34" charset="0"/>
                <a:cs typeface="Arial" pitchFamily="34" charset="0"/>
              </a:rPr>
              <a:t>A step-by-step guide to office-based sperm retrieval for obstructive azoospermia</a:t>
            </a:r>
            <a:br>
              <a:rPr lang="en-US" altLang="en-US" sz="1000" dirty="0">
                <a:solidFill>
                  <a:srgbClr val="000000"/>
                </a:solidFill>
                <a:latin typeface="Arial" pitchFamily="34" charset="0"/>
                <a:cs typeface="Arial" pitchFamily="34" charset="0"/>
              </a:rPr>
            </a:br>
            <a:r>
              <a:rPr lang="en-US" altLang="en-US" sz="1000" dirty="0">
                <a:solidFill>
                  <a:srgbClr val="642A8F"/>
                </a:solidFill>
                <a:latin typeface="Arial" pitchFamily="34" charset="0"/>
                <a:cs typeface="Arial" pitchFamily="34" charset="0"/>
              </a:rPr>
              <a:t>   </a:t>
            </a:r>
            <a:r>
              <a:rPr lang="en-US" altLang="en-US" sz="1000" dirty="0">
                <a:latin typeface="Arial" pitchFamily="34" charset="0"/>
                <a:cs typeface="Arial" pitchFamily="34" charset="0"/>
              </a:rPr>
              <a:t>Robert M. Coward</a:t>
            </a:r>
            <a:r>
              <a:rPr lang="en-US" altLang="en-US" sz="1000" baseline="30000" dirty="0">
                <a:latin typeface="Arial" pitchFamily="34" charset="0"/>
                <a:cs typeface="Arial" pitchFamily="34" charset="0"/>
              </a:rPr>
              <a:t>  1,  </a:t>
            </a:r>
            <a:r>
              <a:rPr lang="en-US" sz="1000" dirty="0" err="1"/>
              <a:t>Transl</a:t>
            </a:r>
            <a:r>
              <a:rPr lang="en-US" sz="1000" dirty="0"/>
              <a:t> </a:t>
            </a:r>
            <a:r>
              <a:rPr lang="en-US" sz="1000" dirty="0" err="1"/>
              <a:t>Androl</a:t>
            </a:r>
            <a:r>
              <a:rPr lang="en-US" sz="1000" dirty="0"/>
              <a:t> Urol.,  2017 Aug; 6(4): 730–744</a:t>
            </a:r>
            <a:r>
              <a:rPr lang="en-US" altLang="en-US" sz="1000" baseline="30000" dirty="0">
                <a:solidFill>
                  <a:srgbClr val="642A8F"/>
                </a:solidFill>
                <a:latin typeface="Arial" pitchFamily="34" charset="0"/>
                <a:cs typeface="Arial" pitchFamily="34" charset="0"/>
              </a:rPr>
              <a:t>   </a:t>
            </a:r>
            <a:br>
              <a:rPr lang="en-US" altLang="en-US" sz="1000" baseline="30000" dirty="0">
                <a:solidFill>
                  <a:srgbClr val="000000"/>
                </a:solidFill>
                <a:latin typeface="Arial" pitchFamily="34" charset="0"/>
                <a:cs typeface="Arial" pitchFamily="34" charset="0"/>
              </a:rPr>
            </a:br>
            <a:endParaRPr lang="en-US" sz="1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1496" y="518160"/>
            <a:ext cx="7314128"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91496" y="934720"/>
            <a:ext cx="2321144" cy="56896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99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CBB4-A102-4A92-8828-B092A0514AE4}"/>
              </a:ext>
            </a:extLst>
          </p:cNvPr>
          <p:cNvSpPr>
            <a:spLocks noGrp="1"/>
          </p:cNvSpPr>
          <p:nvPr>
            <p:ph type="title"/>
          </p:nvPr>
        </p:nvSpPr>
        <p:spPr>
          <a:xfrm>
            <a:off x="468585" y="-121382"/>
            <a:ext cx="10972031" cy="1143000"/>
          </a:xfrm>
        </p:spPr>
        <p:txBody>
          <a:bodyPr>
            <a:normAutofit/>
          </a:bodyPr>
          <a:lstStyle/>
          <a:p>
            <a:r>
              <a:rPr lang="en-US" sz="2800" dirty="0"/>
              <a:t>    National Museum of Qatar</a:t>
            </a:r>
            <a:br>
              <a:rPr lang="en-US" sz="2800" dirty="0"/>
            </a:br>
            <a:r>
              <a:rPr lang="en-US" sz="2800" dirty="0"/>
              <a:t>                      1975</a:t>
            </a:r>
            <a:endParaRPr lang="en-GB" sz="2800" dirty="0"/>
          </a:p>
        </p:txBody>
      </p:sp>
      <p:pic>
        <p:nvPicPr>
          <p:cNvPr id="4" name="Picture 3">
            <a:extLst>
              <a:ext uri="{FF2B5EF4-FFF2-40B4-BE49-F238E27FC236}">
                <a16:creationId xmlns:a16="http://schemas.microsoft.com/office/drawing/2014/main" id="{7FACC04E-36A5-42D9-A99D-0D7F5D089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731" y="1491826"/>
            <a:ext cx="3079831" cy="4106442"/>
          </a:xfrm>
          <a:prstGeom prst="rect">
            <a:avLst/>
          </a:prstGeom>
        </p:spPr>
      </p:pic>
    </p:spTree>
    <p:extLst>
      <p:ext uri="{BB962C8B-B14F-4D97-AF65-F5344CB8AC3E}">
        <p14:creationId xmlns:p14="http://schemas.microsoft.com/office/powerpoint/2010/main" val="1262313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49558"/>
            <a:ext cx="8229600" cy="1143000"/>
          </a:xfrm>
        </p:spPr>
        <p:txBody>
          <a:bodyPr>
            <a:normAutofit/>
          </a:bodyPr>
          <a:lstStyle/>
          <a:p>
            <a:pPr algn="r" fontAlgn="base">
              <a:spcAft>
                <a:spcPct val="0"/>
              </a:spcAft>
            </a:pPr>
            <a:br>
              <a:rPr lang="en-US" altLang="en-US" sz="1000" dirty="0">
                <a:solidFill>
                  <a:srgbClr val="000000"/>
                </a:solidFill>
                <a:latin typeface="Arial" pitchFamily="34" charset="0"/>
                <a:cs typeface="Arial" pitchFamily="34" charset="0"/>
              </a:rPr>
            </a:br>
            <a:br>
              <a:rPr lang="en-US" altLang="en-US" sz="1000" dirty="0">
                <a:solidFill>
                  <a:srgbClr val="000000"/>
                </a:solidFill>
                <a:latin typeface="Arial" pitchFamily="34" charset="0"/>
                <a:cs typeface="Arial" pitchFamily="34" charset="0"/>
              </a:rPr>
            </a:br>
            <a:r>
              <a:rPr lang="en-US" altLang="en-US" sz="1000" dirty="0">
                <a:solidFill>
                  <a:srgbClr val="000000"/>
                </a:solidFill>
                <a:latin typeface="Arial" pitchFamily="34" charset="0"/>
                <a:cs typeface="Arial" pitchFamily="34" charset="0"/>
              </a:rPr>
              <a:t>A step-by-step guide to office-based sperm retrieval for obstructive azoospermia</a:t>
            </a:r>
            <a:br>
              <a:rPr lang="en-US" altLang="en-US" sz="1000" dirty="0">
                <a:solidFill>
                  <a:srgbClr val="000000"/>
                </a:solidFill>
                <a:latin typeface="Arial" pitchFamily="34" charset="0"/>
                <a:cs typeface="Arial" pitchFamily="34" charset="0"/>
              </a:rPr>
            </a:br>
            <a:r>
              <a:rPr lang="en-US" altLang="en-US" sz="1000" dirty="0">
                <a:solidFill>
                  <a:srgbClr val="642A8F"/>
                </a:solidFill>
                <a:latin typeface="Arial" pitchFamily="34" charset="0"/>
                <a:cs typeface="Arial" pitchFamily="34" charset="0"/>
              </a:rPr>
              <a:t>   </a:t>
            </a:r>
            <a:r>
              <a:rPr lang="en-US" altLang="en-US" sz="1000" dirty="0">
                <a:latin typeface="Arial" pitchFamily="34" charset="0"/>
                <a:cs typeface="Arial" pitchFamily="34" charset="0"/>
              </a:rPr>
              <a:t>Robert M. Coward</a:t>
            </a:r>
            <a:r>
              <a:rPr lang="en-US" altLang="en-US" sz="1000" baseline="30000" dirty="0">
                <a:latin typeface="Arial" pitchFamily="34" charset="0"/>
                <a:cs typeface="Arial" pitchFamily="34" charset="0"/>
              </a:rPr>
              <a:t>  1,  </a:t>
            </a:r>
            <a:r>
              <a:rPr lang="en-US" sz="1000" dirty="0" err="1"/>
              <a:t>Transl</a:t>
            </a:r>
            <a:r>
              <a:rPr lang="en-US" sz="1000" dirty="0"/>
              <a:t> </a:t>
            </a:r>
            <a:r>
              <a:rPr lang="en-US" sz="1000" dirty="0" err="1"/>
              <a:t>Androl</a:t>
            </a:r>
            <a:r>
              <a:rPr lang="en-US" sz="1000" dirty="0"/>
              <a:t> Urol.,  2017 Aug; 6(4): 730–744</a:t>
            </a:r>
            <a:r>
              <a:rPr lang="en-US" altLang="en-US" sz="1000" baseline="30000" dirty="0">
                <a:solidFill>
                  <a:srgbClr val="642A8F"/>
                </a:solidFill>
                <a:latin typeface="Arial" pitchFamily="34" charset="0"/>
                <a:cs typeface="Arial" pitchFamily="34" charset="0"/>
              </a:rPr>
              <a:t>   </a:t>
            </a:r>
            <a:br>
              <a:rPr lang="en-US" altLang="en-US" sz="1000" baseline="30000" dirty="0">
                <a:solidFill>
                  <a:srgbClr val="000000"/>
                </a:solidFill>
                <a:latin typeface="Arial" pitchFamily="34" charset="0"/>
                <a:cs typeface="Arial" pitchFamily="34" charset="0"/>
              </a:rPr>
            </a:br>
            <a:endParaRPr lang="en-US" sz="1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1496" y="518160"/>
            <a:ext cx="7314128"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91496" y="2184400"/>
            <a:ext cx="2321144" cy="56896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470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49558"/>
            <a:ext cx="8229600" cy="1143000"/>
          </a:xfrm>
        </p:spPr>
        <p:txBody>
          <a:bodyPr>
            <a:normAutofit/>
          </a:bodyPr>
          <a:lstStyle/>
          <a:p>
            <a:pPr algn="r" fontAlgn="base">
              <a:spcAft>
                <a:spcPct val="0"/>
              </a:spcAft>
            </a:pPr>
            <a:br>
              <a:rPr lang="en-US" altLang="en-US" sz="1000" dirty="0">
                <a:solidFill>
                  <a:srgbClr val="000000"/>
                </a:solidFill>
                <a:latin typeface="Arial" pitchFamily="34" charset="0"/>
                <a:cs typeface="Arial" pitchFamily="34" charset="0"/>
              </a:rPr>
            </a:br>
            <a:br>
              <a:rPr lang="en-US" altLang="en-US" sz="1000" dirty="0">
                <a:solidFill>
                  <a:srgbClr val="000000"/>
                </a:solidFill>
                <a:latin typeface="Arial" pitchFamily="34" charset="0"/>
                <a:cs typeface="Arial" pitchFamily="34" charset="0"/>
              </a:rPr>
            </a:br>
            <a:r>
              <a:rPr lang="en-US" altLang="en-US" sz="1000" dirty="0">
                <a:solidFill>
                  <a:srgbClr val="000000"/>
                </a:solidFill>
                <a:latin typeface="Arial" pitchFamily="34" charset="0"/>
                <a:cs typeface="Arial" pitchFamily="34" charset="0"/>
              </a:rPr>
              <a:t>A step-by-step guide to office-based sperm retrieval for obstructive azoospermia</a:t>
            </a:r>
            <a:br>
              <a:rPr lang="en-US" altLang="en-US" sz="1000" dirty="0">
                <a:solidFill>
                  <a:srgbClr val="000000"/>
                </a:solidFill>
                <a:latin typeface="Arial" pitchFamily="34" charset="0"/>
                <a:cs typeface="Arial" pitchFamily="34" charset="0"/>
              </a:rPr>
            </a:br>
            <a:r>
              <a:rPr lang="en-US" altLang="en-US" sz="1000" dirty="0">
                <a:solidFill>
                  <a:srgbClr val="642A8F"/>
                </a:solidFill>
                <a:latin typeface="Arial" pitchFamily="34" charset="0"/>
                <a:cs typeface="Arial" pitchFamily="34" charset="0"/>
              </a:rPr>
              <a:t>   </a:t>
            </a:r>
            <a:r>
              <a:rPr lang="en-US" altLang="en-US" sz="1000" dirty="0">
                <a:latin typeface="Arial" pitchFamily="34" charset="0"/>
                <a:cs typeface="Arial" pitchFamily="34" charset="0"/>
              </a:rPr>
              <a:t>Robert M. Coward</a:t>
            </a:r>
            <a:r>
              <a:rPr lang="en-US" altLang="en-US" sz="1000" baseline="30000" dirty="0">
                <a:latin typeface="Arial" pitchFamily="34" charset="0"/>
                <a:cs typeface="Arial" pitchFamily="34" charset="0"/>
              </a:rPr>
              <a:t>  1,  </a:t>
            </a:r>
            <a:r>
              <a:rPr lang="en-US" sz="1000" dirty="0" err="1"/>
              <a:t>Transl</a:t>
            </a:r>
            <a:r>
              <a:rPr lang="en-US" sz="1000" dirty="0"/>
              <a:t> </a:t>
            </a:r>
            <a:r>
              <a:rPr lang="en-US" sz="1000" dirty="0" err="1"/>
              <a:t>Androl</a:t>
            </a:r>
            <a:r>
              <a:rPr lang="en-US" sz="1000" dirty="0"/>
              <a:t> Urol.,  2017 Aug; 6(4): 730–744</a:t>
            </a:r>
            <a:r>
              <a:rPr lang="en-US" altLang="en-US" sz="1000" baseline="30000" dirty="0">
                <a:solidFill>
                  <a:srgbClr val="642A8F"/>
                </a:solidFill>
                <a:latin typeface="Arial" pitchFamily="34" charset="0"/>
                <a:cs typeface="Arial" pitchFamily="34" charset="0"/>
              </a:rPr>
              <a:t>   </a:t>
            </a:r>
            <a:br>
              <a:rPr lang="en-US" altLang="en-US" sz="1000" baseline="30000" dirty="0">
                <a:solidFill>
                  <a:srgbClr val="000000"/>
                </a:solidFill>
                <a:latin typeface="Arial" pitchFamily="34" charset="0"/>
                <a:cs typeface="Arial" pitchFamily="34" charset="0"/>
              </a:rPr>
            </a:br>
            <a:endParaRPr lang="en-US" sz="1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1496" y="518160"/>
            <a:ext cx="7314128"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91496" y="4033520"/>
            <a:ext cx="2321144" cy="56896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764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sz="9600" dirty="0"/>
              <a:t>Success rates of sperm retrieval is 100%</a:t>
            </a:r>
          </a:p>
          <a:p>
            <a:endParaRPr lang="en-US" sz="9600" dirty="0"/>
          </a:p>
          <a:p>
            <a:r>
              <a:rPr lang="en-US" sz="9600" dirty="0"/>
              <a:t>Fertilization rates 37 - 48 %</a:t>
            </a:r>
          </a:p>
          <a:p>
            <a:endParaRPr lang="en-US" sz="9600" dirty="0"/>
          </a:p>
          <a:p>
            <a:r>
              <a:rPr lang="en-US" sz="9600" dirty="0"/>
              <a:t>Pregnancy rates 30 % per attempt</a:t>
            </a:r>
          </a:p>
          <a:p>
            <a:endParaRPr lang="en-US" sz="9600" dirty="0"/>
          </a:p>
          <a:p>
            <a:pPr marL="0" indent="0" algn="r">
              <a:buNone/>
            </a:pPr>
            <a:endParaRPr lang="en-US" altLang="en-US" sz="9600" dirty="0"/>
          </a:p>
          <a:p>
            <a:pPr marL="0" indent="0" algn="r">
              <a:buNone/>
            </a:pPr>
            <a:endParaRPr lang="en-US" altLang="en-US" sz="1500" dirty="0">
              <a:solidFill>
                <a:srgbClr val="000000"/>
              </a:solidFill>
              <a:latin typeface="Arial" pitchFamily="34" charset="0"/>
              <a:cs typeface="Arial" pitchFamily="34" charset="0"/>
            </a:endParaRPr>
          </a:p>
          <a:p>
            <a:pPr marL="0" indent="0" algn="r">
              <a:buNone/>
            </a:pPr>
            <a:endParaRPr lang="en-US" altLang="en-US" sz="1500" dirty="0">
              <a:solidFill>
                <a:srgbClr val="000000"/>
              </a:solidFill>
              <a:latin typeface="Arial" pitchFamily="34" charset="0"/>
              <a:cs typeface="Arial" pitchFamily="34" charset="0"/>
            </a:endParaRPr>
          </a:p>
          <a:p>
            <a:pPr marL="0" indent="0" algn="r">
              <a:buNone/>
            </a:pPr>
            <a:r>
              <a:rPr lang="en-US" altLang="en-US" sz="4400" dirty="0">
                <a:solidFill>
                  <a:srgbClr val="000000"/>
                </a:solidFill>
                <a:latin typeface="Arial" pitchFamily="34" charset="0"/>
                <a:cs typeface="Arial" pitchFamily="34" charset="0"/>
              </a:rPr>
              <a:t>A step-by-step guide to office-based sperm retrieval for obstructive azoospermia</a:t>
            </a:r>
            <a:br>
              <a:rPr lang="en-US" altLang="en-US" sz="4400" dirty="0">
                <a:solidFill>
                  <a:srgbClr val="000000"/>
                </a:solidFill>
                <a:latin typeface="Arial" pitchFamily="34" charset="0"/>
                <a:cs typeface="Arial" pitchFamily="34" charset="0"/>
              </a:rPr>
            </a:br>
            <a:r>
              <a:rPr lang="en-US" altLang="en-US" sz="4400" dirty="0">
                <a:solidFill>
                  <a:srgbClr val="642A8F"/>
                </a:solidFill>
                <a:latin typeface="Arial" pitchFamily="34" charset="0"/>
                <a:cs typeface="Arial" pitchFamily="34" charset="0"/>
              </a:rPr>
              <a:t>   </a:t>
            </a:r>
            <a:r>
              <a:rPr lang="en-US" altLang="en-US" sz="4400" dirty="0">
                <a:latin typeface="Arial" pitchFamily="34" charset="0"/>
                <a:cs typeface="Arial" pitchFamily="34" charset="0"/>
              </a:rPr>
              <a:t>Robert M. Coward</a:t>
            </a:r>
            <a:r>
              <a:rPr lang="en-US" altLang="en-US" sz="4400" baseline="30000" dirty="0">
                <a:latin typeface="Arial" pitchFamily="34" charset="0"/>
                <a:cs typeface="Arial" pitchFamily="34" charset="0"/>
              </a:rPr>
              <a:t>  1,  </a:t>
            </a:r>
            <a:r>
              <a:rPr lang="en-US" sz="4400" dirty="0" err="1"/>
              <a:t>Transl</a:t>
            </a:r>
            <a:r>
              <a:rPr lang="en-US" sz="4400" dirty="0"/>
              <a:t> </a:t>
            </a:r>
            <a:r>
              <a:rPr lang="en-US" sz="4400" dirty="0" err="1"/>
              <a:t>Androl</a:t>
            </a:r>
            <a:r>
              <a:rPr lang="en-US" sz="4400" dirty="0"/>
              <a:t> Urol.,  2017 Aug; 6(4): 730–744</a:t>
            </a:r>
            <a:r>
              <a:rPr lang="en-US" altLang="en-US" sz="4400" baseline="30000" dirty="0">
                <a:solidFill>
                  <a:srgbClr val="642A8F"/>
                </a:solidFill>
                <a:latin typeface="Arial" pitchFamily="34" charset="0"/>
                <a:cs typeface="Arial" pitchFamily="34" charset="0"/>
              </a:rPr>
              <a:t>   </a:t>
            </a:r>
            <a:br>
              <a:rPr lang="en-US" altLang="en-US" sz="4400" baseline="30000" dirty="0">
                <a:solidFill>
                  <a:srgbClr val="000000"/>
                </a:solidFill>
                <a:latin typeface="Arial" pitchFamily="34" charset="0"/>
                <a:cs typeface="Arial" pitchFamily="34" charset="0"/>
              </a:rPr>
            </a:br>
            <a:endParaRPr lang="en-US" sz="4400" dirty="0"/>
          </a:p>
        </p:txBody>
      </p:sp>
    </p:spTree>
    <p:extLst>
      <p:ext uri="{BB962C8B-B14F-4D97-AF65-F5344CB8AC3E}">
        <p14:creationId xmlns:p14="http://schemas.microsoft.com/office/powerpoint/2010/main" val="3421752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t>Retrospective study included 25 men with CF between 1994 and 2004 </a:t>
            </a:r>
            <a:r>
              <a:rPr lang="fr-FR" sz="1600" dirty="0"/>
              <a:t>(Cochin Saint Vincent de Paul </a:t>
            </a:r>
            <a:r>
              <a:rPr lang="fr-FR" sz="1600" dirty="0" err="1"/>
              <a:t>Hospital</a:t>
            </a:r>
            <a:r>
              <a:rPr lang="fr-FR" sz="1600" dirty="0"/>
              <a:t>, Paris, France)</a:t>
            </a:r>
            <a:endParaRPr lang="en-US" sz="1600" dirty="0"/>
          </a:p>
        </p:txBody>
      </p:sp>
      <p:pic>
        <p:nvPicPr>
          <p:cNvPr id="10242" name="Picture 2" descr="C:\Users\Mallangawi\Pictures\cfi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460" y="2792643"/>
            <a:ext cx="7643813" cy="18367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04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Mallangawi\Pictures\cfi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9858" y="1084083"/>
            <a:ext cx="5867061" cy="4834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78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Mallangawi\Pictures\cfi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9858" y="1084083"/>
            <a:ext cx="5867061" cy="4834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Oval 2"/>
          <p:cNvSpPr/>
          <p:nvPr/>
        </p:nvSpPr>
        <p:spPr>
          <a:xfrm>
            <a:off x="6156960" y="2072640"/>
            <a:ext cx="375920" cy="27432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548880" y="2087880"/>
            <a:ext cx="375920" cy="27432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762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Mallangawi\Pictures\cfi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1864" y="1838812"/>
            <a:ext cx="6088908" cy="2804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22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Mallangawi\Pictures\cfi1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81864" y="1838812"/>
            <a:ext cx="6088908" cy="28044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Oval 4"/>
          <p:cNvSpPr/>
          <p:nvPr/>
        </p:nvSpPr>
        <p:spPr>
          <a:xfrm>
            <a:off x="5811520" y="4104640"/>
            <a:ext cx="518160" cy="45720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2300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54113"/>
            <a:ext cx="10058400" cy="1450757"/>
          </a:xfrm>
        </p:spPr>
        <p:txBody>
          <a:bodyPr>
            <a:normAutofit fontScale="90000"/>
          </a:bodyPr>
          <a:lstStyle/>
          <a:p>
            <a:pPr algn="ctr"/>
            <a:br>
              <a:rPr lang="en-US" dirty="0"/>
            </a:br>
            <a:br>
              <a:rPr lang="en-US" dirty="0"/>
            </a:br>
            <a:br>
              <a:rPr lang="en-US" dirty="0"/>
            </a:br>
            <a:br>
              <a:rPr lang="en-US" dirty="0"/>
            </a:br>
            <a:br>
              <a:rPr lang="en-US" dirty="0"/>
            </a:br>
            <a:br>
              <a:rPr lang="en-US" dirty="0"/>
            </a:br>
            <a:r>
              <a:rPr lang="en-US" b="1" dirty="0"/>
              <a:t>Female Infertility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endParaRPr lang="en-US" sz="4400" dirty="0"/>
          </a:p>
        </p:txBody>
      </p:sp>
      <p:pic>
        <p:nvPicPr>
          <p:cNvPr id="5" name="Content Placeholder 4">
            <a:extLst>
              <a:ext uri="{FF2B5EF4-FFF2-40B4-BE49-F238E27FC236}">
                <a16:creationId xmlns:a16="http://schemas.microsoft.com/office/drawing/2014/main" id="{AD5D4126-74CF-491C-89BA-E9D43C28B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917" y="1845734"/>
            <a:ext cx="3355318" cy="4022725"/>
          </a:xfrm>
          <a:prstGeom prst="rect">
            <a:avLst/>
          </a:prstGeom>
        </p:spPr>
      </p:pic>
    </p:spTree>
    <p:extLst>
      <p:ext uri="{BB962C8B-B14F-4D97-AF65-F5344CB8AC3E}">
        <p14:creationId xmlns:p14="http://schemas.microsoft.com/office/powerpoint/2010/main" val="3069908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normAutofit/>
          </a:bodyPr>
          <a:lstStyle/>
          <a:p>
            <a:pPr marL="0" indent="0">
              <a:buNone/>
            </a:pPr>
            <a:r>
              <a:rPr lang="en-US" sz="2400" dirty="0"/>
              <a:t>Delayed puberty and reduced fertility </a:t>
            </a:r>
          </a:p>
          <a:p>
            <a:endParaRPr lang="en-US" sz="2400" dirty="0"/>
          </a:p>
          <a:p>
            <a:pPr marL="0" indent="0">
              <a:buNone/>
            </a:pPr>
            <a:r>
              <a:rPr lang="en-US" sz="2400" dirty="0"/>
              <a:t>Exact fertility rates and potential causes of lowered fertility are unknown </a:t>
            </a:r>
          </a:p>
          <a:p>
            <a:endParaRPr lang="en-US" sz="2400" dirty="0"/>
          </a:p>
          <a:p>
            <a:pPr marL="0" indent="0">
              <a:buNone/>
            </a:pPr>
            <a:r>
              <a:rPr lang="en-US" sz="2400" dirty="0"/>
              <a:t>Not significantly different from general population</a:t>
            </a:r>
          </a:p>
          <a:p>
            <a:endParaRPr lang="en-US" sz="2400" dirty="0"/>
          </a:p>
          <a:p>
            <a:pPr marL="0" indent="0">
              <a:buNone/>
            </a:pPr>
            <a:r>
              <a:rPr lang="en-US" sz="2400" dirty="0"/>
              <a:t>Mechanical barrier of the cervical mucus plug</a:t>
            </a:r>
          </a:p>
          <a:p>
            <a:endParaRPr lang="en-US" sz="2400" dirty="0"/>
          </a:p>
        </p:txBody>
      </p:sp>
    </p:spTree>
    <p:extLst>
      <p:ext uri="{BB962C8B-B14F-4D97-AF65-F5344CB8AC3E}">
        <p14:creationId xmlns:p14="http://schemas.microsoft.com/office/powerpoint/2010/main" val="156213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CBB4-A102-4A92-8828-B092A0514AE4}"/>
              </a:ext>
            </a:extLst>
          </p:cNvPr>
          <p:cNvSpPr>
            <a:spLocks noGrp="1"/>
          </p:cNvSpPr>
          <p:nvPr>
            <p:ph type="title"/>
          </p:nvPr>
        </p:nvSpPr>
        <p:spPr>
          <a:xfrm>
            <a:off x="468585" y="-121382"/>
            <a:ext cx="10972031" cy="1143000"/>
          </a:xfrm>
        </p:spPr>
        <p:txBody>
          <a:bodyPr>
            <a:normAutofit/>
          </a:bodyPr>
          <a:lstStyle/>
          <a:p>
            <a:r>
              <a:rPr lang="en-US" sz="2800" dirty="0"/>
              <a:t>    National Museum of Qatar                      New </a:t>
            </a:r>
            <a:r>
              <a:rPr lang="en-US" sz="2800"/>
              <a:t>National Museum </a:t>
            </a:r>
            <a:r>
              <a:rPr lang="en-US" sz="2800" dirty="0"/>
              <a:t>of  Qatar </a:t>
            </a:r>
            <a:br>
              <a:rPr lang="en-US" sz="2800" dirty="0"/>
            </a:br>
            <a:r>
              <a:rPr lang="en-US" sz="2800" dirty="0"/>
              <a:t>                      1975                                                                    March 2019 </a:t>
            </a:r>
            <a:endParaRPr lang="en-GB" sz="2800" dirty="0"/>
          </a:p>
        </p:txBody>
      </p:sp>
      <p:pic>
        <p:nvPicPr>
          <p:cNvPr id="4" name="Picture 3">
            <a:extLst>
              <a:ext uri="{FF2B5EF4-FFF2-40B4-BE49-F238E27FC236}">
                <a16:creationId xmlns:a16="http://schemas.microsoft.com/office/drawing/2014/main" id="{7FACC04E-36A5-42D9-A99D-0D7F5D089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731" y="1491826"/>
            <a:ext cx="3079831" cy="4106442"/>
          </a:xfrm>
          <a:prstGeom prst="rect">
            <a:avLst/>
          </a:prstGeom>
        </p:spPr>
      </p:pic>
      <p:pic>
        <p:nvPicPr>
          <p:cNvPr id="5" name="Picture 2" descr="C:\Users\Mallangawi\Pictures\qa8.jpg">
            <a:extLst>
              <a:ext uri="{FF2B5EF4-FFF2-40B4-BE49-F238E27FC236}">
                <a16:creationId xmlns:a16="http://schemas.microsoft.com/office/drawing/2014/main" id="{75FC45C2-16FB-41B9-A0FF-2F289D975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173" y="1491825"/>
            <a:ext cx="5278204" cy="410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661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dirty="0"/>
              <a:t>Pregnancy </a:t>
            </a:r>
          </a:p>
        </p:txBody>
      </p:sp>
      <p:pic>
        <p:nvPicPr>
          <p:cNvPr id="4" name="Picture 3">
            <a:extLst>
              <a:ext uri="{FF2B5EF4-FFF2-40B4-BE49-F238E27FC236}">
                <a16:creationId xmlns:a16="http://schemas.microsoft.com/office/drawing/2014/main" id="{D9FE64E9-3811-413C-BF88-5AF1BADF8785}"/>
              </a:ext>
            </a:extLst>
          </p:cNvPr>
          <p:cNvPicPr>
            <a:picLocks noChangeAspect="1"/>
          </p:cNvPicPr>
          <p:nvPr/>
        </p:nvPicPr>
        <p:blipFill>
          <a:blip r:embed="rId2"/>
          <a:stretch>
            <a:fillRect/>
          </a:stretch>
        </p:blipFill>
        <p:spPr>
          <a:xfrm>
            <a:off x="3842507" y="2572763"/>
            <a:ext cx="4762500" cy="3181350"/>
          </a:xfrm>
          <a:prstGeom prst="rect">
            <a:avLst/>
          </a:prstGeom>
        </p:spPr>
      </p:pic>
    </p:spTree>
    <p:extLst>
      <p:ext uri="{BB962C8B-B14F-4D97-AF65-F5344CB8AC3E}">
        <p14:creationId xmlns:p14="http://schemas.microsoft.com/office/powerpoint/2010/main" val="3745045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dirty="0"/>
              <a:t>Pregnancy </a:t>
            </a:r>
          </a:p>
        </p:txBody>
      </p:sp>
      <p:pic>
        <p:nvPicPr>
          <p:cNvPr id="4" name="Picture 3">
            <a:extLst>
              <a:ext uri="{FF2B5EF4-FFF2-40B4-BE49-F238E27FC236}">
                <a16:creationId xmlns:a16="http://schemas.microsoft.com/office/drawing/2014/main" id="{D9FE64E9-3811-413C-BF88-5AF1BADF8785}"/>
              </a:ext>
            </a:extLst>
          </p:cNvPr>
          <p:cNvPicPr>
            <a:picLocks noChangeAspect="1"/>
          </p:cNvPicPr>
          <p:nvPr/>
        </p:nvPicPr>
        <p:blipFill>
          <a:blip r:embed="rId2"/>
          <a:stretch>
            <a:fillRect/>
          </a:stretch>
        </p:blipFill>
        <p:spPr>
          <a:xfrm>
            <a:off x="3842507" y="2572763"/>
            <a:ext cx="4762500" cy="3181350"/>
          </a:xfrm>
          <a:prstGeom prst="rect">
            <a:avLst/>
          </a:prstGeom>
        </p:spPr>
      </p:pic>
      <p:sp>
        <p:nvSpPr>
          <p:cNvPr id="5" name="Rectangle 4">
            <a:extLst>
              <a:ext uri="{FF2B5EF4-FFF2-40B4-BE49-F238E27FC236}">
                <a16:creationId xmlns:a16="http://schemas.microsoft.com/office/drawing/2014/main" id="{59CAC3CB-CD79-4138-A7D4-F633088F23EC}"/>
              </a:ext>
            </a:extLst>
          </p:cNvPr>
          <p:cNvSpPr/>
          <p:nvPr/>
        </p:nvSpPr>
        <p:spPr>
          <a:xfrm>
            <a:off x="4497421" y="5834811"/>
            <a:ext cx="6096000" cy="646331"/>
          </a:xfrm>
          <a:prstGeom prst="rect">
            <a:avLst/>
          </a:prstGeom>
        </p:spPr>
        <p:txBody>
          <a:bodyPr>
            <a:spAutoFit/>
          </a:bodyPr>
          <a:lstStyle/>
          <a:p>
            <a:r>
              <a:rPr lang="en-US" dirty="0"/>
              <a:t>1960 , First pregnancy in female CF </a:t>
            </a:r>
          </a:p>
          <a:p>
            <a:pPr algn="r"/>
            <a:endParaRPr lang="en-US" dirty="0"/>
          </a:p>
        </p:txBody>
      </p:sp>
    </p:spTree>
    <p:extLst>
      <p:ext uri="{BB962C8B-B14F-4D97-AF65-F5344CB8AC3E}">
        <p14:creationId xmlns:p14="http://schemas.microsoft.com/office/powerpoint/2010/main" val="36142869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Pregnancy </a:t>
            </a:r>
          </a:p>
        </p:txBody>
      </p:sp>
      <p:sp>
        <p:nvSpPr>
          <p:cNvPr id="3" name="Content Placeholder 2"/>
          <p:cNvSpPr>
            <a:spLocks noGrp="1"/>
          </p:cNvSpPr>
          <p:nvPr>
            <p:ph idx="1"/>
          </p:nvPr>
        </p:nvSpPr>
        <p:spPr>
          <a:xfrm>
            <a:off x="1097280" y="1845733"/>
            <a:ext cx="10058400" cy="4321023"/>
          </a:xfrm>
        </p:spPr>
        <p:txBody>
          <a:bodyPr>
            <a:normAutofit fontScale="47500" lnSpcReduction="20000"/>
          </a:bodyPr>
          <a:lstStyle/>
          <a:p>
            <a:pPr>
              <a:buFont typeface="Wingdings" panose="05000000000000000000" pitchFamily="2" charset="2"/>
              <a:buChar char="§"/>
            </a:pPr>
            <a:r>
              <a:rPr lang="en-US" sz="4200" dirty="0"/>
              <a:t> In mild disease </a:t>
            </a:r>
          </a:p>
          <a:p>
            <a:pPr marL="0" indent="0">
              <a:buNone/>
            </a:pPr>
            <a:r>
              <a:rPr lang="en-US" sz="4200" dirty="0"/>
              <a:t>                  Pregnancy is tolerated well </a:t>
            </a:r>
          </a:p>
          <a:p>
            <a:r>
              <a:rPr lang="en-US" sz="4200" dirty="0"/>
              <a:t>                Prognosis for mother and child is good </a:t>
            </a:r>
          </a:p>
          <a:p>
            <a:pPr marL="0" indent="0">
              <a:buNone/>
            </a:pPr>
            <a:endParaRPr lang="en-US" sz="4200" dirty="0"/>
          </a:p>
          <a:p>
            <a:pPr>
              <a:buFont typeface="Wingdings" panose="05000000000000000000" pitchFamily="2" charset="2"/>
              <a:buChar char="§"/>
            </a:pPr>
            <a:r>
              <a:rPr lang="en-US" sz="4200" dirty="0"/>
              <a:t> Poor pulmonary function </a:t>
            </a:r>
          </a:p>
          <a:p>
            <a:pPr>
              <a:buFont typeface="Wingdings" panose="05000000000000000000" pitchFamily="2" charset="2"/>
              <a:buChar char="§"/>
            </a:pPr>
            <a:r>
              <a:rPr lang="en-US" sz="4200" dirty="0"/>
              <a:t> Inadequate nutrition</a:t>
            </a:r>
          </a:p>
          <a:p>
            <a:pPr>
              <a:buFont typeface="Wingdings" panose="05000000000000000000" pitchFamily="2" charset="2"/>
              <a:buChar char="§"/>
            </a:pPr>
            <a:r>
              <a:rPr lang="en-US" sz="4200" dirty="0"/>
              <a:t> Pulmonary hypertension </a:t>
            </a:r>
          </a:p>
          <a:p>
            <a:pPr marL="0" indent="0">
              <a:buNone/>
            </a:pPr>
            <a:r>
              <a:rPr lang="en-US" sz="4200" dirty="0"/>
              <a:t>                 Risk for maternal and fetal morbidity and mortality </a:t>
            </a:r>
          </a:p>
          <a:p>
            <a:pPr marL="0" indent="0">
              <a:buNone/>
            </a:pPr>
            <a:endParaRPr lang="en-US" sz="2900" dirty="0"/>
          </a:p>
          <a:p>
            <a:pPr algn="r"/>
            <a:endParaRPr lang="en-US" sz="1400" dirty="0"/>
          </a:p>
          <a:p>
            <a:pPr algn="r"/>
            <a:endParaRPr lang="en-US" sz="1400" dirty="0"/>
          </a:p>
          <a:p>
            <a:pPr algn="r"/>
            <a:r>
              <a:rPr lang="en-US" sz="1400" dirty="0"/>
              <a:t>Siegel B, Siegel S. Pregnancy and delivery in a patient with cystic fibrosis of the pancreas. </a:t>
            </a:r>
            <a:r>
              <a:rPr lang="en-US" sz="1400" dirty="0" err="1"/>
              <a:t>Obstet</a:t>
            </a:r>
            <a:r>
              <a:rPr lang="en-US" sz="1400" dirty="0"/>
              <a:t> </a:t>
            </a:r>
            <a:r>
              <a:rPr lang="en-US" sz="1400" dirty="0" err="1"/>
              <a:t>Gynecol</a:t>
            </a:r>
            <a:r>
              <a:rPr lang="en-US" sz="1400" dirty="0"/>
              <a:t> 1960;16:438– 40.</a:t>
            </a:r>
          </a:p>
          <a:p>
            <a:endParaRPr lang="en-US" sz="2400" dirty="0"/>
          </a:p>
          <a:p>
            <a:pPr algn="r"/>
            <a:endParaRPr lang="en-US" sz="1000" dirty="0"/>
          </a:p>
        </p:txBody>
      </p:sp>
    </p:spTree>
    <p:extLst>
      <p:ext uri="{BB962C8B-B14F-4D97-AF65-F5344CB8AC3E}">
        <p14:creationId xmlns:p14="http://schemas.microsoft.com/office/powerpoint/2010/main" val="3986663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lstStyle/>
          <a:p>
            <a:endParaRPr lang="en-US" dirty="0"/>
          </a:p>
          <a:p>
            <a:r>
              <a:rPr lang="en-US" dirty="0"/>
              <a:t>  </a:t>
            </a:r>
          </a:p>
          <a:p>
            <a:pPr marL="0" indent="0">
              <a:buNone/>
            </a:pPr>
            <a:r>
              <a:rPr lang="en-US" dirty="0"/>
              <a:t>    </a:t>
            </a:r>
          </a:p>
        </p:txBody>
      </p:sp>
      <p:pic>
        <p:nvPicPr>
          <p:cNvPr id="7" name="Picture 6"/>
          <p:cNvPicPr>
            <a:picLocks noChangeAspect="1"/>
          </p:cNvPicPr>
          <p:nvPr/>
        </p:nvPicPr>
        <p:blipFill>
          <a:blip r:embed="rId2"/>
          <a:stretch>
            <a:fillRect/>
          </a:stretch>
        </p:blipFill>
        <p:spPr>
          <a:xfrm>
            <a:off x="1819586" y="1301945"/>
            <a:ext cx="8648620" cy="3941627"/>
          </a:xfrm>
          <a:prstGeom prst="rect">
            <a:avLst/>
          </a:prstGeom>
          <a:ln>
            <a:solidFill>
              <a:schemeClr val="tx1"/>
            </a:solidFill>
          </a:ln>
        </p:spPr>
      </p:pic>
    </p:spTree>
    <p:extLst>
      <p:ext uri="{BB962C8B-B14F-4D97-AF65-F5344CB8AC3E}">
        <p14:creationId xmlns:p14="http://schemas.microsoft.com/office/powerpoint/2010/main" val="2031150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2 adult CF centers ,</a:t>
            </a:r>
            <a:r>
              <a:rPr lang="en-US" sz="1800" i="1" dirty="0"/>
              <a:t>University of Pennsylvania and Drexel University College of Medicine</a:t>
            </a:r>
          </a:p>
          <a:p>
            <a:endParaRPr lang="en-US" sz="2400" dirty="0"/>
          </a:p>
          <a:p>
            <a:r>
              <a:rPr lang="en-US" sz="2400" dirty="0"/>
              <a:t>Case control study of pregnant CF women including 22 matched pairs with an average follow-up of 4.5 years. </a:t>
            </a:r>
          </a:p>
          <a:p>
            <a:pPr>
              <a:buFontTx/>
              <a:buChar char="-"/>
            </a:pPr>
            <a:r>
              <a:rPr lang="en-US" sz="2400" dirty="0"/>
              <a:t>Nutritional outcomes </a:t>
            </a:r>
          </a:p>
          <a:p>
            <a:pPr>
              <a:buFontTx/>
              <a:buChar char="-"/>
            </a:pPr>
            <a:r>
              <a:rPr lang="en-US" sz="2400" dirty="0"/>
              <a:t>Changes in lung function</a:t>
            </a:r>
          </a:p>
          <a:p>
            <a:pPr>
              <a:buFontTx/>
              <a:buChar char="-"/>
            </a:pPr>
            <a:r>
              <a:rPr lang="en-US" sz="2400" dirty="0"/>
              <a:t>Exacerbation rate </a:t>
            </a:r>
          </a:p>
          <a:p>
            <a:pPr marL="0" indent="0">
              <a:buNone/>
            </a:pPr>
            <a:r>
              <a:rPr lang="en-US" sz="2400" dirty="0"/>
              <a:t>were compared </a:t>
            </a:r>
          </a:p>
          <a:p>
            <a:endParaRPr lang="en-US" sz="2400" dirty="0"/>
          </a:p>
          <a:p>
            <a:endParaRPr lang="en-US" dirty="0"/>
          </a:p>
        </p:txBody>
      </p:sp>
    </p:spTree>
    <p:extLst>
      <p:ext uri="{BB962C8B-B14F-4D97-AF65-F5344CB8AC3E}">
        <p14:creationId xmlns:p14="http://schemas.microsoft.com/office/powerpoint/2010/main" val="2365733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p>
          <a:p>
            <a:endParaRPr lang="en-US" dirty="0"/>
          </a:p>
        </p:txBody>
      </p:sp>
      <p:pic>
        <p:nvPicPr>
          <p:cNvPr id="4" name="Picture 3"/>
          <p:cNvPicPr>
            <a:picLocks noChangeAspect="1"/>
          </p:cNvPicPr>
          <p:nvPr/>
        </p:nvPicPr>
        <p:blipFill>
          <a:blip r:embed="rId3"/>
          <a:stretch>
            <a:fillRect/>
          </a:stretch>
        </p:blipFill>
        <p:spPr>
          <a:xfrm>
            <a:off x="1696168" y="1406753"/>
            <a:ext cx="8829513" cy="4145077"/>
          </a:xfrm>
          <a:prstGeom prst="rect">
            <a:avLst/>
          </a:prstGeom>
          <a:ln>
            <a:solidFill>
              <a:schemeClr val="tx1"/>
            </a:solidFill>
          </a:ln>
        </p:spPr>
      </p:pic>
    </p:spTree>
    <p:extLst>
      <p:ext uri="{BB962C8B-B14F-4D97-AF65-F5344CB8AC3E}">
        <p14:creationId xmlns:p14="http://schemas.microsoft.com/office/powerpoint/2010/main" val="2544183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2001 - 2008 </a:t>
            </a:r>
          </a:p>
          <a:p>
            <a:r>
              <a:rPr lang="en-US" sz="2400" dirty="0"/>
              <a:t>18 -38 years of age were included</a:t>
            </a:r>
          </a:p>
          <a:p>
            <a:endParaRPr lang="en-US" dirty="0"/>
          </a:p>
        </p:txBody>
      </p:sp>
      <p:pic>
        <p:nvPicPr>
          <p:cNvPr id="4" name="Picture 3">
            <a:extLst>
              <a:ext uri="{FF2B5EF4-FFF2-40B4-BE49-F238E27FC236}">
                <a16:creationId xmlns:a16="http://schemas.microsoft.com/office/drawing/2014/main" id="{93289BFA-7839-4CFC-B08B-67B211B1ABF0}"/>
              </a:ext>
            </a:extLst>
          </p:cNvPr>
          <p:cNvPicPr>
            <a:picLocks noChangeAspect="1"/>
          </p:cNvPicPr>
          <p:nvPr/>
        </p:nvPicPr>
        <p:blipFill>
          <a:blip r:embed="rId3"/>
          <a:stretch>
            <a:fillRect/>
          </a:stretch>
        </p:blipFill>
        <p:spPr>
          <a:xfrm>
            <a:off x="3195850" y="3501598"/>
            <a:ext cx="5486400" cy="1397000"/>
          </a:xfrm>
          <a:prstGeom prst="rect">
            <a:avLst/>
          </a:prstGeom>
          <a:ln>
            <a:solidFill>
              <a:schemeClr val="tx1"/>
            </a:solidFill>
          </a:ln>
        </p:spPr>
      </p:pic>
    </p:spTree>
    <p:extLst>
      <p:ext uri="{BB962C8B-B14F-4D97-AF65-F5344CB8AC3E}">
        <p14:creationId xmlns:p14="http://schemas.microsoft.com/office/powerpoint/2010/main" val="3002492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2"/>
          <a:stretch>
            <a:fillRect/>
          </a:stretch>
        </p:blipFill>
        <p:spPr>
          <a:xfrm>
            <a:off x="1893619" y="2041363"/>
            <a:ext cx="8229600" cy="2019649"/>
          </a:xfrm>
          <a:prstGeom prst="rect">
            <a:avLst/>
          </a:prstGeom>
          <a:ln>
            <a:solidFill>
              <a:schemeClr val="tx1"/>
            </a:solidFill>
          </a:ln>
        </p:spPr>
      </p:pic>
      <p:sp>
        <p:nvSpPr>
          <p:cNvPr id="5" name="Oval 4">
            <a:extLst>
              <a:ext uri="{FF2B5EF4-FFF2-40B4-BE49-F238E27FC236}">
                <a16:creationId xmlns:a16="http://schemas.microsoft.com/office/drawing/2014/main" id="{975F6804-27DC-4E0C-87D5-226E2A1A6B80}"/>
              </a:ext>
            </a:extLst>
          </p:cNvPr>
          <p:cNvSpPr/>
          <p:nvPr/>
        </p:nvSpPr>
        <p:spPr>
          <a:xfrm>
            <a:off x="1893619" y="2449287"/>
            <a:ext cx="2705595" cy="102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95018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2"/>
          <a:stretch>
            <a:fillRect/>
          </a:stretch>
        </p:blipFill>
        <p:spPr>
          <a:xfrm>
            <a:off x="1893619" y="2041363"/>
            <a:ext cx="8229600" cy="2019649"/>
          </a:xfrm>
          <a:prstGeom prst="rect">
            <a:avLst/>
          </a:prstGeom>
          <a:ln>
            <a:solidFill>
              <a:schemeClr val="tx1"/>
            </a:solidFill>
          </a:ln>
        </p:spPr>
      </p:pic>
      <p:sp>
        <p:nvSpPr>
          <p:cNvPr id="7" name="Oval 6">
            <a:extLst>
              <a:ext uri="{FF2B5EF4-FFF2-40B4-BE49-F238E27FC236}">
                <a16:creationId xmlns:a16="http://schemas.microsoft.com/office/drawing/2014/main" id="{C34B247A-DB20-46DB-865B-B34CC7AF1275}"/>
              </a:ext>
            </a:extLst>
          </p:cNvPr>
          <p:cNvSpPr/>
          <p:nvPr/>
        </p:nvSpPr>
        <p:spPr>
          <a:xfrm>
            <a:off x="1893619" y="3140686"/>
            <a:ext cx="2705595" cy="102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2876971-8233-4E25-AEEE-F33BF0CE8F5F}"/>
              </a:ext>
            </a:extLst>
          </p:cNvPr>
          <p:cNvSpPr/>
          <p:nvPr/>
        </p:nvSpPr>
        <p:spPr>
          <a:xfrm>
            <a:off x="3810000" y="4471015"/>
            <a:ext cx="4572000" cy="923330"/>
          </a:xfrm>
          <a:prstGeom prst="rect">
            <a:avLst/>
          </a:prstGeom>
        </p:spPr>
        <p:txBody>
          <a:bodyPr>
            <a:spAutoFit/>
          </a:bodyPr>
          <a:lstStyle/>
          <a:p>
            <a:r>
              <a:rPr lang="en-US" dirty="0"/>
              <a:t>The study demonstrates that women with CF who become pregnant do not have worse outcomes compared to non-pregnant women</a:t>
            </a:r>
          </a:p>
        </p:txBody>
      </p:sp>
    </p:spTree>
    <p:extLst>
      <p:ext uri="{BB962C8B-B14F-4D97-AF65-F5344CB8AC3E}">
        <p14:creationId xmlns:p14="http://schemas.microsoft.com/office/powerpoint/2010/main" val="3187809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6909-FD8C-489E-9805-E9E15120BDA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08E76A3-AFCA-4E47-9928-BF7F04ADC1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2464" y="2680826"/>
            <a:ext cx="6572298" cy="1624024"/>
          </a:xfrm>
          <a:ln>
            <a:solidFill>
              <a:schemeClr val="tx1">
                <a:alpha val="90000"/>
              </a:schemeClr>
            </a:solidFill>
          </a:ln>
        </p:spPr>
      </p:pic>
      <p:sp>
        <p:nvSpPr>
          <p:cNvPr id="6" name="Rectangle 5">
            <a:extLst>
              <a:ext uri="{FF2B5EF4-FFF2-40B4-BE49-F238E27FC236}">
                <a16:creationId xmlns:a16="http://schemas.microsoft.com/office/drawing/2014/main" id="{FA736F53-1F65-4947-92B8-D8C370974943}"/>
              </a:ext>
            </a:extLst>
          </p:cNvPr>
          <p:cNvSpPr/>
          <p:nvPr/>
        </p:nvSpPr>
        <p:spPr>
          <a:xfrm>
            <a:off x="6276762" y="5063646"/>
            <a:ext cx="6096000" cy="461665"/>
          </a:xfrm>
          <a:prstGeom prst="rect">
            <a:avLst/>
          </a:prstGeom>
        </p:spPr>
        <p:txBody>
          <a:bodyPr>
            <a:spAutoFit/>
          </a:bodyPr>
          <a:lstStyle/>
          <a:p>
            <a:endParaRPr lang="pt-BR" sz="1200" dirty="0">
              <a:solidFill>
                <a:srgbClr val="000000"/>
              </a:solidFill>
              <a:latin typeface="arial" panose="020B0604020202020204" pitchFamily="34" charset="0"/>
            </a:endParaRPr>
          </a:p>
          <a:p>
            <a:r>
              <a:rPr lang="pt-BR" sz="1200" u="sng" dirty="0">
                <a:solidFill>
                  <a:srgbClr val="2222CC"/>
                </a:solidFill>
                <a:latin typeface="arial" panose="020B0604020202020204" pitchFamily="34" charset="0"/>
                <a:hlinkClick r:id="rId4" tooltip="Revista brasileira de ginecologia e obstetricia : revista da Federacao Brasileira das Sociedades de Ginecologia e Obstetricia."/>
              </a:rPr>
              <a:t>Rev Bras Ginecol Obstet.</a:t>
            </a:r>
            <a:r>
              <a:rPr lang="pt-BR" sz="1200" dirty="0">
                <a:solidFill>
                  <a:srgbClr val="000000"/>
                </a:solidFill>
                <a:latin typeface="arial" panose="020B0604020202020204" pitchFamily="34" charset="0"/>
              </a:rPr>
              <a:t> 2019 Mar 7. doi: 10.1055/s-0039-1678613.</a:t>
            </a:r>
          </a:p>
        </p:txBody>
      </p:sp>
    </p:spTree>
    <p:extLst>
      <p:ext uri="{BB962C8B-B14F-4D97-AF65-F5344CB8AC3E}">
        <p14:creationId xmlns:p14="http://schemas.microsoft.com/office/powerpoint/2010/main" val="82924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Advances in cystic fibrosis (CF) treatment have changed CF from a disease lethal in early childhood to a chronic illness with a median survival of 40 years.</a:t>
            </a:r>
          </a:p>
          <a:p>
            <a:r>
              <a:rPr lang="en-US" dirty="0"/>
              <a:t>More than 48% of CF patients in the USA are age 18 years or older, and this number is increasing.</a:t>
            </a:r>
          </a:p>
          <a:p>
            <a:endParaRPr lang="en-US" dirty="0"/>
          </a:p>
          <a:p>
            <a:endParaRPr lang="en-US" dirty="0"/>
          </a:p>
          <a:p>
            <a:endParaRPr lang="en-US" dirty="0"/>
          </a:p>
          <a:p>
            <a:endParaRPr lang="en-US" dirty="0"/>
          </a:p>
          <a:p>
            <a:pPr algn="r"/>
            <a:r>
              <a:rPr lang="en-US" sz="1100" dirty="0">
                <a:solidFill>
                  <a:schemeClr val="tx1"/>
                </a:solidFill>
              </a:rPr>
              <a:t>Cystic Fibrosis Foundation Program Specific Patient Registry Report. 2011</a:t>
            </a:r>
          </a:p>
          <a:p>
            <a:pPr algn="r"/>
            <a:r>
              <a:rPr lang="en-US" sz="1100" dirty="0">
                <a:solidFill>
                  <a:schemeClr val="tx1"/>
                </a:solidFill>
              </a:rPr>
              <a:t>Hodson ME, et al. An international/</a:t>
            </a:r>
            <a:r>
              <a:rPr lang="en-US" sz="1100" dirty="0" err="1">
                <a:solidFill>
                  <a:schemeClr val="tx1"/>
                </a:solidFill>
              </a:rPr>
              <a:t>multicentre</a:t>
            </a:r>
            <a:r>
              <a:rPr lang="en-US" sz="1100" dirty="0">
                <a:solidFill>
                  <a:schemeClr val="tx1"/>
                </a:solidFill>
              </a:rPr>
              <a:t> report on patients with cystic fibrosis (CF) over the age of 40 years. J Cyst </a:t>
            </a:r>
            <a:r>
              <a:rPr lang="en-US" sz="1100" dirty="0" err="1">
                <a:solidFill>
                  <a:schemeClr val="tx1"/>
                </a:solidFill>
              </a:rPr>
              <a:t>Fibros</a:t>
            </a:r>
            <a:r>
              <a:rPr lang="en-US" sz="1100" dirty="0">
                <a:solidFill>
                  <a:schemeClr val="tx1"/>
                </a:solidFill>
              </a:rPr>
              <a:t> 2008;7:537–42</a:t>
            </a:r>
            <a:r>
              <a:rPr lang="en-US" sz="1100" dirty="0">
                <a:solidFill>
                  <a:srgbClr val="FF0000"/>
                </a:solidFill>
              </a:rPr>
              <a:t>..</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632172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6909-FD8C-489E-9805-E9E15120BD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7596AE-41FC-41E5-8693-DE4004342321}"/>
              </a:ext>
            </a:extLst>
          </p:cNvPr>
          <p:cNvSpPr>
            <a:spLocks noGrp="1"/>
          </p:cNvSpPr>
          <p:nvPr>
            <p:ph idx="1"/>
          </p:nvPr>
        </p:nvSpPr>
        <p:spPr/>
        <p:txBody>
          <a:bodyPr>
            <a:normAutofit/>
          </a:bodyPr>
          <a:lstStyle/>
          <a:p>
            <a:r>
              <a:rPr lang="en-GB" dirty="0"/>
              <a:t>Perinatal , maternal and </a:t>
            </a:r>
            <a:r>
              <a:rPr lang="en-GB" dirty="0" err="1"/>
              <a:t>fetal</a:t>
            </a:r>
            <a:r>
              <a:rPr lang="en-GB" dirty="0"/>
              <a:t> outcomes of pregnant CF women with severe lung impairment FEV1 &lt; 50% </a:t>
            </a:r>
          </a:p>
          <a:p>
            <a:r>
              <a:rPr lang="en-GB" dirty="0"/>
              <a:t>(2003-2016) </a:t>
            </a:r>
          </a:p>
          <a:p>
            <a:r>
              <a:rPr lang="en-GB" dirty="0" err="1"/>
              <a:t>Fetus</a:t>
            </a:r>
            <a:r>
              <a:rPr lang="en-GB" dirty="0"/>
              <a:t> : Prematurity, </a:t>
            </a:r>
            <a:r>
              <a:rPr lang="en-GB" dirty="0" err="1"/>
              <a:t>fetal</a:t>
            </a:r>
            <a:r>
              <a:rPr lang="en-GB" dirty="0"/>
              <a:t> growth retardation or </a:t>
            </a:r>
            <a:r>
              <a:rPr lang="en-GB" dirty="0" err="1"/>
              <a:t>fetal</a:t>
            </a:r>
            <a:r>
              <a:rPr lang="en-GB" dirty="0"/>
              <a:t> death rate were not increase </a:t>
            </a:r>
          </a:p>
          <a:p>
            <a:r>
              <a:rPr lang="en-GB" dirty="0"/>
              <a:t>Mother : Multiple respiratory exacerbation requiring antibiotic therapy  (4 events) </a:t>
            </a:r>
          </a:p>
          <a:p>
            <a:endParaRPr lang="en-GB" dirty="0"/>
          </a:p>
        </p:txBody>
      </p:sp>
    </p:spTree>
    <p:extLst>
      <p:ext uri="{BB962C8B-B14F-4D97-AF65-F5344CB8AC3E}">
        <p14:creationId xmlns:p14="http://schemas.microsoft.com/office/powerpoint/2010/main" val="3176610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E186-F3D2-438A-91C2-2AF9E5EBBBE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94CA16B-7A1E-4313-9482-8DDFC2CED6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7488" y="1657087"/>
            <a:ext cx="6357984" cy="2776558"/>
          </a:xfrm>
          <a:solidFill>
            <a:schemeClr val="tx1">
              <a:alpha val="75000"/>
            </a:schemeClr>
          </a:solidFill>
          <a:ln>
            <a:solidFill>
              <a:schemeClr val="tx1">
                <a:alpha val="90000"/>
              </a:schemeClr>
            </a:solidFill>
          </a:ln>
        </p:spPr>
      </p:pic>
      <p:pic>
        <p:nvPicPr>
          <p:cNvPr id="9" name="Picture 8">
            <a:extLst>
              <a:ext uri="{FF2B5EF4-FFF2-40B4-BE49-F238E27FC236}">
                <a16:creationId xmlns:a16="http://schemas.microsoft.com/office/drawing/2014/main" id="{73416EA1-2E90-4A6D-9CF0-4A6AD2FC4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358" y="4706565"/>
            <a:ext cx="2443180" cy="304802"/>
          </a:xfrm>
          <a:prstGeom prst="rect">
            <a:avLst/>
          </a:prstGeom>
        </p:spPr>
      </p:pic>
    </p:spTree>
    <p:extLst>
      <p:ext uri="{BB962C8B-B14F-4D97-AF65-F5344CB8AC3E}">
        <p14:creationId xmlns:p14="http://schemas.microsoft.com/office/powerpoint/2010/main" val="18154445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EA85-48C6-40F5-A029-9C57CDB53A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99E06F6-7A61-4929-8CB3-B3EE3C9F750C}"/>
              </a:ext>
            </a:extLst>
          </p:cNvPr>
          <p:cNvSpPr>
            <a:spLocks noGrp="1"/>
          </p:cNvSpPr>
          <p:nvPr>
            <p:ph idx="1"/>
          </p:nvPr>
        </p:nvSpPr>
        <p:spPr/>
        <p:txBody>
          <a:bodyPr>
            <a:normAutofit/>
          </a:bodyPr>
          <a:lstStyle/>
          <a:p>
            <a:r>
              <a:rPr lang="en-GB" dirty="0"/>
              <a:t>- Pregnancy should be planned in advance. </a:t>
            </a:r>
          </a:p>
          <a:p>
            <a:r>
              <a:rPr lang="en-GB" dirty="0"/>
              <a:t>- Preconception genetic counselling  </a:t>
            </a:r>
          </a:p>
          <a:p>
            <a:r>
              <a:rPr lang="en-GB" dirty="0"/>
              <a:t>- Psychological readiness for pregnancy and future child </a:t>
            </a:r>
          </a:p>
          <a:p>
            <a:r>
              <a:rPr lang="en-GB" dirty="0"/>
              <a:t>- Optimisation of nutrition, lung function and physical fitness</a:t>
            </a:r>
          </a:p>
          <a:p>
            <a:r>
              <a:rPr lang="en-GB" dirty="0"/>
              <a:t>- Attention to CF associated complications (CFRD, liver disease, vitamins deficiencies  …etc)  </a:t>
            </a:r>
          </a:p>
          <a:p>
            <a:r>
              <a:rPr lang="en-GB" dirty="0"/>
              <a:t>- Review of medications </a:t>
            </a:r>
          </a:p>
          <a:p>
            <a:r>
              <a:rPr lang="en-GB" dirty="0"/>
              <a:t>- Termination for psychosocial or medical reasons</a:t>
            </a:r>
          </a:p>
        </p:txBody>
      </p:sp>
    </p:spTree>
    <p:extLst>
      <p:ext uri="{BB962C8B-B14F-4D97-AF65-F5344CB8AC3E}">
        <p14:creationId xmlns:p14="http://schemas.microsoft.com/office/powerpoint/2010/main" val="33499058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372B-E72F-422C-B355-F31843FDA8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658181-319A-46DF-9041-EB8F87208307}"/>
              </a:ext>
            </a:extLst>
          </p:cNvPr>
          <p:cNvSpPr>
            <a:spLocks noGrp="1"/>
          </p:cNvSpPr>
          <p:nvPr>
            <p:ph idx="1"/>
          </p:nvPr>
        </p:nvSpPr>
        <p:spPr/>
        <p:txBody>
          <a:bodyPr>
            <a:normAutofit/>
          </a:bodyPr>
          <a:lstStyle/>
          <a:p>
            <a:pPr marL="0" indent="0" algn="ctr">
              <a:buNone/>
            </a:pPr>
            <a:endParaRPr lang="en-GB" sz="4000" dirty="0"/>
          </a:p>
          <a:p>
            <a:pPr marL="0" indent="0" algn="ctr">
              <a:buNone/>
            </a:pPr>
            <a:r>
              <a:rPr lang="en-GB" sz="4000" dirty="0"/>
              <a:t>Qatar </a:t>
            </a:r>
          </a:p>
        </p:txBody>
      </p:sp>
    </p:spTree>
    <p:extLst>
      <p:ext uri="{BB962C8B-B14F-4D97-AF65-F5344CB8AC3E}">
        <p14:creationId xmlns:p14="http://schemas.microsoft.com/office/powerpoint/2010/main" val="4875032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372B-E72F-422C-B355-F31843FDA8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658181-319A-46DF-9041-EB8F87208307}"/>
              </a:ext>
            </a:extLst>
          </p:cNvPr>
          <p:cNvSpPr>
            <a:spLocks noGrp="1"/>
          </p:cNvSpPr>
          <p:nvPr>
            <p:ph idx="1"/>
          </p:nvPr>
        </p:nvSpPr>
        <p:spPr/>
        <p:txBody>
          <a:bodyPr>
            <a:normAutofit/>
          </a:bodyPr>
          <a:lstStyle/>
          <a:p>
            <a:pPr marL="0" indent="0" algn="ctr">
              <a:buNone/>
            </a:pPr>
            <a:endParaRPr lang="en-GB" sz="4000" dirty="0"/>
          </a:p>
          <a:p>
            <a:pPr marL="0" indent="0" algn="ctr">
              <a:buNone/>
            </a:pPr>
            <a:r>
              <a:rPr lang="en-GB" sz="4000" dirty="0"/>
              <a:t>Qatar </a:t>
            </a:r>
          </a:p>
          <a:p>
            <a:pPr marL="0" indent="0" algn="ctr">
              <a:buNone/>
            </a:pPr>
            <a:r>
              <a:rPr lang="en-GB" sz="4000" dirty="0"/>
              <a:t>Challenges </a:t>
            </a:r>
          </a:p>
        </p:txBody>
      </p:sp>
    </p:spTree>
    <p:extLst>
      <p:ext uri="{BB962C8B-B14F-4D97-AF65-F5344CB8AC3E}">
        <p14:creationId xmlns:p14="http://schemas.microsoft.com/office/powerpoint/2010/main" val="35289794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600" dirty="0"/>
            </a:br>
            <a:r>
              <a:rPr lang="en-US" sz="3600" dirty="0"/>
              <a:t>Qatar and Challenges of Transition</a:t>
            </a:r>
            <a:br>
              <a:rPr lang="en-US" sz="3600" dirty="0"/>
            </a:br>
            <a:endParaRPr lang="en-US" sz="3600" dirty="0"/>
          </a:p>
        </p:txBody>
      </p:sp>
      <p:sp>
        <p:nvSpPr>
          <p:cNvPr id="3" name="Content Placeholder 2"/>
          <p:cNvSpPr>
            <a:spLocks noGrp="1"/>
          </p:cNvSpPr>
          <p:nvPr>
            <p:ph idx="1"/>
          </p:nvPr>
        </p:nvSpPr>
        <p:spPr/>
        <p:txBody>
          <a:bodyPr/>
          <a:lstStyle/>
          <a:p>
            <a:pPr marL="0" indent="0">
              <a:buNone/>
            </a:pPr>
            <a:r>
              <a:rPr lang="en-US" dirty="0"/>
              <a:t>2006-2017:</a:t>
            </a:r>
          </a:p>
          <a:p>
            <a:pPr>
              <a:buFontTx/>
              <a:buChar char="-"/>
            </a:pPr>
            <a:r>
              <a:rPr lang="en-US" dirty="0"/>
              <a:t> Joint transition clinic ,attended by pediatric and adult pulmonologist and  CF nurses for both team </a:t>
            </a:r>
          </a:p>
          <a:p>
            <a:pPr>
              <a:buFontTx/>
              <a:buChar char="-"/>
            </a:pPr>
            <a:r>
              <a:rPr lang="en-US" dirty="0"/>
              <a:t>Total number of patient transferred to adult service between 2006 and 2017 were more than 30 </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5963994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600" dirty="0"/>
            </a:br>
            <a:r>
              <a:rPr lang="en-US" sz="3600" dirty="0"/>
              <a:t>Qatar and Challenges of Transition</a:t>
            </a:r>
            <a:br>
              <a:rPr lang="en-US" sz="3600" dirty="0"/>
            </a:br>
            <a:endParaRPr lang="en-US" sz="3600" dirty="0"/>
          </a:p>
        </p:txBody>
      </p:sp>
      <p:sp>
        <p:nvSpPr>
          <p:cNvPr id="3" name="Content Placeholder 2"/>
          <p:cNvSpPr>
            <a:spLocks noGrp="1"/>
          </p:cNvSpPr>
          <p:nvPr>
            <p:ph idx="1"/>
          </p:nvPr>
        </p:nvSpPr>
        <p:spPr/>
        <p:txBody>
          <a:bodyPr/>
          <a:lstStyle/>
          <a:p>
            <a:pPr>
              <a:buFontTx/>
              <a:buChar char="-"/>
            </a:pPr>
            <a:r>
              <a:rPr lang="en-US" dirty="0"/>
              <a:t>Oct 2017 , 2 different hospital  ,10km distance </a:t>
            </a:r>
          </a:p>
          <a:p>
            <a:pPr marL="0" indent="0">
              <a:buNone/>
            </a:pPr>
            <a:r>
              <a:rPr lang="en-US" dirty="0"/>
              <a:t>Number of transfer</a:t>
            </a:r>
          </a:p>
          <a:p>
            <a:pPr>
              <a:buFontTx/>
              <a:buChar char="-"/>
            </a:pPr>
            <a:r>
              <a:rPr lang="en-US" dirty="0"/>
              <a:t> 1 Transfer by routine referral</a:t>
            </a:r>
          </a:p>
          <a:p>
            <a:pPr>
              <a:buFontTx/>
              <a:buChar char="-"/>
            </a:pPr>
            <a:r>
              <a:rPr lang="en-US" dirty="0"/>
              <a:t> 3 received during hospitalization for acute exacerbation </a:t>
            </a:r>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3900876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6189779"/>
              </p:ext>
            </p:extLst>
          </p:nvPr>
        </p:nvGraphicFramePr>
        <p:xfrm>
          <a:off x="1096963" y="2307102"/>
          <a:ext cx="9102114" cy="3561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08624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07B6-B52A-42A8-9420-D38C91A00C61}"/>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3E6ABBC8-8DE1-44C5-A876-13A977A7A86C}"/>
              </a:ext>
            </a:extLst>
          </p:cNvPr>
          <p:cNvGraphicFramePr>
            <a:graphicFrameLocks noGrp="1"/>
          </p:cNvGraphicFramePr>
          <p:nvPr>
            <p:ph idx="1"/>
            <p:extLst>
              <p:ext uri="{D42A27DB-BD31-4B8C-83A1-F6EECF244321}">
                <p14:modId xmlns:p14="http://schemas.microsoft.com/office/powerpoint/2010/main" val="1551240239"/>
              </p:ext>
            </p:extLst>
          </p:nvPr>
        </p:nvGraphicFramePr>
        <p:xfrm>
          <a:off x="1156834" y="1877832"/>
          <a:ext cx="5053466" cy="1483360"/>
        </p:xfrm>
        <a:graphic>
          <a:graphicData uri="http://schemas.openxmlformats.org/drawingml/2006/table">
            <a:tbl>
              <a:tblPr firstRow="1" bandRow="1">
                <a:tableStyleId>{5C22544A-7EE6-4342-B048-85BDC9FD1C3A}</a:tableStyleId>
              </a:tblPr>
              <a:tblGrid>
                <a:gridCol w="2526733">
                  <a:extLst>
                    <a:ext uri="{9D8B030D-6E8A-4147-A177-3AD203B41FA5}">
                      <a16:colId xmlns:a16="http://schemas.microsoft.com/office/drawing/2014/main" val="2318437791"/>
                    </a:ext>
                  </a:extLst>
                </a:gridCol>
                <a:gridCol w="2526733">
                  <a:extLst>
                    <a:ext uri="{9D8B030D-6E8A-4147-A177-3AD203B41FA5}">
                      <a16:colId xmlns:a16="http://schemas.microsoft.com/office/drawing/2014/main" val="664740945"/>
                    </a:ext>
                  </a:extLst>
                </a:gridCol>
              </a:tblGrid>
              <a:tr h="370840">
                <a:tc>
                  <a:txBody>
                    <a:bodyPr/>
                    <a:lstStyle/>
                    <a:p>
                      <a:r>
                        <a:rPr lang="en-GB" dirty="0"/>
                        <a:t>Bacterial colonization </a:t>
                      </a:r>
                    </a:p>
                  </a:txBody>
                  <a:tcPr/>
                </a:tc>
                <a:tc>
                  <a:txBody>
                    <a:bodyPr/>
                    <a:lstStyle/>
                    <a:p>
                      <a:r>
                        <a:rPr lang="en-GB" dirty="0"/>
                        <a:t>Total 32 patient </a:t>
                      </a:r>
                    </a:p>
                  </a:txBody>
                  <a:tcPr/>
                </a:tc>
                <a:extLst>
                  <a:ext uri="{0D108BD9-81ED-4DB2-BD59-A6C34878D82A}">
                    <a16:rowId xmlns:a16="http://schemas.microsoft.com/office/drawing/2014/main" val="2527607351"/>
                  </a:ext>
                </a:extLst>
              </a:tr>
              <a:tr h="370840">
                <a:tc>
                  <a:txBody>
                    <a:bodyPr/>
                    <a:lstStyle/>
                    <a:p>
                      <a:r>
                        <a:rPr lang="en-GB" dirty="0"/>
                        <a:t>PSA</a:t>
                      </a:r>
                    </a:p>
                  </a:txBody>
                  <a:tcPr/>
                </a:tc>
                <a:tc>
                  <a:txBody>
                    <a:bodyPr/>
                    <a:lstStyle/>
                    <a:p>
                      <a:r>
                        <a:rPr lang="en-GB" dirty="0"/>
                        <a:t>24 (75%) </a:t>
                      </a:r>
                    </a:p>
                  </a:txBody>
                  <a:tcPr/>
                </a:tc>
                <a:extLst>
                  <a:ext uri="{0D108BD9-81ED-4DB2-BD59-A6C34878D82A}">
                    <a16:rowId xmlns:a16="http://schemas.microsoft.com/office/drawing/2014/main" val="2554910852"/>
                  </a:ext>
                </a:extLst>
              </a:tr>
              <a:tr h="370840">
                <a:tc>
                  <a:txBody>
                    <a:bodyPr/>
                    <a:lstStyle/>
                    <a:p>
                      <a:r>
                        <a:rPr lang="en-GB" dirty="0" err="1"/>
                        <a:t>S.Aureus</a:t>
                      </a:r>
                      <a:r>
                        <a:rPr lang="en-GB" dirty="0"/>
                        <a:t> </a:t>
                      </a:r>
                    </a:p>
                  </a:txBody>
                  <a:tcPr/>
                </a:tc>
                <a:tc>
                  <a:txBody>
                    <a:bodyPr/>
                    <a:lstStyle/>
                    <a:p>
                      <a:r>
                        <a:rPr lang="en-GB" dirty="0"/>
                        <a:t>26 (81%)</a:t>
                      </a:r>
                    </a:p>
                  </a:txBody>
                  <a:tcPr/>
                </a:tc>
                <a:extLst>
                  <a:ext uri="{0D108BD9-81ED-4DB2-BD59-A6C34878D82A}">
                    <a16:rowId xmlns:a16="http://schemas.microsoft.com/office/drawing/2014/main" val="2320199180"/>
                  </a:ext>
                </a:extLst>
              </a:tr>
              <a:tr h="370840">
                <a:tc>
                  <a:txBody>
                    <a:bodyPr/>
                    <a:lstStyle/>
                    <a:p>
                      <a:r>
                        <a:rPr lang="en-GB" dirty="0"/>
                        <a:t>MOTT</a:t>
                      </a:r>
                    </a:p>
                  </a:txBody>
                  <a:tcPr/>
                </a:tc>
                <a:tc>
                  <a:txBody>
                    <a:bodyPr/>
                    <a:lstStyle/>
                    <a:p>
                      <a:r>
                        <a:rPr lang="en-GB" dirty="0"/>
                        <a:t>8 (25%)</a:t>
                      </a:r>
                    </a:p>
                  </a:txBody>
                  <a:tcPr/>
                </a:tc>
                <a:extLst>
                  <a:ext uri="{0D108BD9-81ED-4DB2-BD59-A6C34878D82A}">
                    <a16:rowId xmlns:a16="http://schemas.microsoft.com/office/drawing/2014/main" val="3775312973"/>
                  </a:ext>
                </a:extLst>
              </a:tr>
            </a:tbl>
          </a:graphicData>
        </a:graphic>
      </p:graphicFrame>
    </p:spTree>
    <p:extLst>
      <p:ext uri="{BB962C8B-B14F-4D97-AF65-F5344CB8AC3E}">
        <p14:creationId xmlns:p14="http://schemas.microsoft.com/office/powerpoint/2010/main" val="28771274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07B6-B52A-42A8-9420-D38C91A00C61}"/>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3E6ABBC8-8DE1-44C5-A876-13A977A7A86C}"/>
              </a:ext>
            </a:extLst>
          </p:cNvPr>
          <p:cNvGraphicFramePr>
            <a:graphicFrameLocks noGrp="1"/>
          </p:cNvGraphicFramePr>
          <p:nvPr>
            <p:ph idx="1"/>
          </p:nvPr>
        </p:nvGraphicFramePr>
        <p:xfrm>
          <a:off x="1156834" y="1877832"/>
          <a:ext cx="5053466" cy="1483360"/>
        </p:xfrm>
        <a:graphic>
          <a:graphicData uri="http://schemas.openxmlformats.org/drawingml/2006/table">
            <a:tbl>
              <a:tblPr firstRow="1" bandRow="1">
                <a:tableStyleId>{5C22544A-7EE6-4342-B048-85BDC9FD1C3A}</a:tableStyleId>
              </a:tblPr>
              <a:tblGrid>
                <a:gridCol w="2526733">
                  <a:extLst>
                    <a:ext uri="{9D8B030D-6E8A-4147-A177-3AD203B41FA5}">
                      <a16:colId xmlns:a16="http://schemas.microsoft.com/office/drawing/2014/main" val="2318437791"/>
                    </a:ext>
                  </a:extLst>
                </a:gridCol>
                <a:gridCol w="2526733">
                  <a:extLst>
                    <a:ext uri="{9D8B030D-6E8A-4147-A177-3AD203B41FA5}">
                      <a16:colId xmlns:a16="http://schemas.microsoft.com/office/drawing/2014/main" val="664740945"/>
                    </a:ext>
                  </a:extLst>
                </a:gridCol>
              </a:tblGrid>
              <a:tr h="370840">
                <a:tc>
                  <a:txBody>
                    <a:bodyPr/>
                    <a:lstStyle/>
                    <a:p>
                      <a:r>
                        <a:rPr lang="en-GB" dirty="0"/>
                        <a:t>Bacterial colonization </a:t>
                      </a:r>
                    </a:p>
                  </a:txBody>
                  <a:tcPr/>
                </a:tc>
                <a:tc>
                  <a:txBody>
                    <a:bodyPr/>
                    <a:lstStyle/>
                    <a:p>
                      <a:r>
                        <a:rPr lang="en-GB" dirty="0"/>
                        <a:t>Total 32 patient </a:t>
                      </a:r>
                    </a:p>
                  </a:txBody>
                  <a:tcPr/>
                </a:tc>
                <a:extLst>
                  <a:ext uri="{0D108BD9-81ED-4DB2-BD59-A6C34878D82A}">
                    <a16:rowId xmlns:a16="http://schemas.microsoft.com/office/drawing/2014/main" val="2527607351"/>
                  </a:ext>
                </a:extLst>
              </a:tr>
              <a:tr h="370840">
                <a:tc>
                  <a:txBody>
                    <a:bodyPr/>
                    <a:lstStyle/>
                    <a:p>
                      <a:r>
                        <a:rPr lang="en-GB" dirty="0"/>
                        <a:t>PSA</a:t>
                      </a:r>
                    </a:p>
                  </a:txBody>
                  <a:tcPr/>
                </a:tc>
                <a:tc>
                  <a:txBody>
                    <a:bodyPr/>
                    <a:lstStyle/>
                    <a:p>
                      <a:r>
                        <a:rPr lang="en-GB" dirty="0"/>
                        <a:t>24 (75%) </a:t>
                      </a:r>
                    </a:p>
                  </a:txBody>
                  <a:tcPr/>
                </a:tc>
                <a:extLst>
                  <a:ext uri="{0D108BD9-81ED-4DB2-BD59-A6C34878D82A}">
                    <a16:rowId xmlns:a16="http://schemas.microsoft.com/office/drawing/2014/main" val="2554910852"/>
                  </a:ext>
                </a:extLst>
              </a:tr>
              <a:tr h="370840">
                <a:tc>
                  <a:txBody>
                    <a:bodyPr/>
                    <a:lstStyle/>
                    <a:p>
                      <a:r>
                        <a:rPr lang="en-GB" dirty="0" err="1"/>
                        <a:t>S.Aureus</a:t>
                      </a:r>
                      <a:r>
                        <a:rPr lang="en-GB" dirty="0"/>
                        <a:t> </a:t>
                      </a:r>
                    </a:p>
                  </a:txBody>
                  <a:tcPr/>
                </a:tc>
                <a:tc>
                  <a:txBody>
                    <a:bodyPr/>
                    <a:lstStyle/>
                    <a:p>
                      <a:r>
                        <a:rPr lang="en-GB" dirty="0"/>
                        <a:t>26 (81%)</a:t>
                      </a:r>
                    </a:p>
                  </a:txBody>
                  <a:tcPr/>
                </a:tc>
                <a:extLst>
                  <a:ext uri="{0D108BD9-81ED-4DB2-BD59-A6C34878D82A}">
                    <a16:rowId xmlns:a16="http://schemas.microsoft.com/office/drawing/2014/main" val="2320199180"/>
                  </a:ext>
                </a:extLst>
              </a:tr>
              <a:tr h="370840">
                <a:tc>
                  <a:txBody>
                    <a:bodyPr/>
                    <a:lstStyle/>
                    <a:p>
                      <a:r>
                        <a:rPr lang="en-GB" dirty="0"/>
                        <a:t>MOTT</a:t>
                      </a:r>
                    </a:p>
                  </a:txBody>
                  <a:tcPr/>
                </a:tc>
                <a:tc>
                  <a:txBody>
                    <a:bodyPr/>
                    <a:lstStyle/>
                    <a:p>
                      <a:r>
                        <a:rPr lang="en-GB" dirty="0"/>
                        <a:t>8 (25%)</a:t>
                      </a:r>
                    </a:p>
                  </a:txBody>
                  <a:tcPr/>
                </a:tc>
                <a:extLst>
                  <a:ext uri="{0D108BD9-81ED-4DB2-BD59-A6C34878D82A}">
                    <a16:rowId xmlns:a16="http://schemas.microsoft.com/office/drawing/2014/main" val="3775312973"/>
                  </a:ext>
                </a:extLst>
              </a:tr>
            </a:tbl>
          </a:graphicData>
        </a:graphic>
      </p:graphicFrame>
      <p:graphicFrame>
        <p:nvGraphicFramePr>
          <p:cNvPr id="5" name="Chart 4">
            <a:extLst>
              <a:ext uri="{FF2B5EF4-FFF2-40B4-BE49-F238E27FC236}">
                <a16:creationId xmlns:a16="http://schemas.microsoft.com/office/drawing/2014/main" id="{95B26FF1-EFF3-4B78-91E5-FF718A395DB9}"/>
              </a:ext>
            </a:extLst>
          </p:cNvPr>
          <p:cNvGraphicFramePr>
            <a:graphicFrameLocks/>
          </p:cNvGraphicFramePr>
          <p:nvPr>
            <p:extLst>
              <p:ext uri="{D42A27DB-BD31-4B8C-83A1-F6EECF244321}">
                <p14:modId xmlns:p14="http://schemas.microsoft.com/office/powerpoint/2010/main" val="1177739114"/>
              </p:ext>
            </p:extLst>
          </p:nvPr>
        </p:nvGraphicFramePr>
        <p:xfrm>
          <a:off x="6727371" y="16383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751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Advances in cystic fibrosis (CF) treatment have changed CF from a disease lethal in early childhood to a chronic illness with a median survival of 40 years.</a:t>
            </a:r>
          </a:p>
          <a:p>
            <a:r>
              <a:rPr lang="en-US" dirty="0"/>
              <a:t>More than 48% of CF patients in the USA are age 18 years or older, and this number is increasing.</a:t>
            </a:r>
          </a:p>
          <a:p>
            <a:endParaRPr lang="en-US" dirty="0"/>
          </a:p>
          <a:p>
            <a:endParaRPr lang="en-US" dirty="0"/>
          </a:p>
          <a:p>
            <a:endParaRPr lang="en-US" dirty="0"/>
          </a:p>
          <a:p>
            <a:endParaRPr lang="en-US" dirty="0"/>
          </a:p>
          <a:p>
            <a:pPr algn="r"/>
            <a:r>
              <a:rPr lang="en-US" sz="1100" dirty="0">
                <a:solidFill>
                  <a:schemeClr val="tx1"/>
                </a:solidFill>
              </a:rPr>
              <a:t>Cystic Fibrosis Foundation Program Specific Patient Registry Report. 2011</a:t>
            </a:r>
          </a:p>
          <a:p>
            <a:pPr algn="r"/>
            <a:r>
              <a:rPr lang="en-US" sz="1100" dirty="0">
                <a:solidFill>
                  <a:schemeClr val="tx1"/>
                </a:solidFill>
              </a:rPr>
              <a:t>Hodson ME, Simmonds NJ, Warwick WJ, et al. An international/</a:t>
            </a:r>
            <a:r>
              <a:rPr lang="en-US" sz="1100" dirty="0" err="1">
                <a:solidFill>
                  <a:schemeClr val="tx1"/>
                </a:solidFill>
              </a:rPr>
              <a:t>multicentre</a:t>
            </a:r>
            <a:r>
              <a:rPr lang="en-US" sz="1100" dirty="0">
                <a:solidFill>
                  <a:schemeClr val="tx1"/>
                </a:solidFill>
              </a:rPr>
              <a:t> report on patients with cystic fibrosis (CF) over the age of 40 years. J Cyst </a:t>
            </a:r>
            <a:r>
              <a:rPr lang="en-US" sz="1100" dirty="0" err="1">
                <a:solidFill>
                  <a:schemeClr val="tx1"/>
                </a:solidFill>
              </a:rPr>
              <a:t>Fibros</a:t>
            </a:r>
            <a:r>
              <a:rPr lang="en-US" sz="1100" dirty="0">
                <a:solidFill>
                  <a:schemeClr val="tx1"/>
                </a:solidFill>
              </a:rPr>
              <a:t> 2008;7:537–42</a:t>
            </a:r>
            <a:r>
              <a:rPr lang="en-US" sz="1100" dirty="0">
                <a:solidFill>
                  <a:srgbClr val="FF0000"/>
                </a:solidFill>
              </a:rPr>
              <a:t>..</a:t>
            </a:r>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CD1959C5-5CDC-4672-93B2-83B038D7B6BF}"/>
              </a:ext>
            </a:extLst>
          </p:cNvPr>
          <p:cNvPicPr>
            <a:picLocks noChangeAspect="1"/>
          </p:cNvPicPr>
          <p:nvPr/>
        </p:nvPicPr>
        <p:blipFill>
          <a:blip r:embed="rId3"/>
          <a:stretch>
            <a:fillRect/>
          </a:stretch>
        </p:blipFill>
        <p:spPr>
          <a:xfrm>
            <a:off x="1240972" y="3857414"/>
            <a:ext cx="4507149" cy="2358329"/>
          </a:xfrm>
          <a:prstGeom prst="rect">
            <a:avLst/>
          </a:prstGeom>
        </p:spPr>
      </p:pic>
    </p:spTree>
    <p:extLst>
      <p:ext uri="{BB962C8B-B14F-4D97-AF65-F5344CB8AC3E}">
        <p14:creationId xmlns:p14="http://schemas.microsoft.com/office/powerpoint/2010/main" val="6989760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8ABF-FB4F-450A-A9B3-50240948236D}"/>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0DA1A65C-E305-45CD-B184-89DE8E0BEEDD}"/>
              </a:ext>
            </a:extLst>
          </p:cNvPr>
          <p:cNvGraphicFramePr>
            <a:graphicFrameLocks noGrp="1"/>
          </p:cNvGraphicFramePr>
          <p:nvPr>
            <p:ph idx="1"/>
            <p:extLst>
              <p:ext uri="{D42A27DB-BD31-4B8C-83A1-F6EECF244321}">
                <p14:modId xmlns:p14="http://schemas.microsoft.com/office/powerpoint/2010/main" val="3053655908"/>
              </p:ext>
            </p:extLst>
          </p:nvPr>
        </p:nvGraphicFramePr>
        <p:xfrm>
          <a:off x="1096963" y="1846263"/>
          <a:ext cx="6705600" cy="101092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544846217"/>
                    </a:ext>
                  </a:extLst>
                </a:gridCol>
                <a:gridCol w="3352800">
                  <a:extLst>
                    <a:ext uri="{9D8B030D-6E8A-4147-A177-3AD203B41FA5}">
                      <a16:colId xmlns:a16="http://schemas.microsoft.com/office/drawing/2014/main" val="977537458"/>
                    </a:ext>
                  </a:extLst>
                </a:gridCol>
              </a:tblGrid>
              <a:tr h="370840">
                <a:tc>
                  <a:txBody>
                    <a:bodyPr/>
                    <a:lstStyle/>
                    <a:p>
                      <a:r>
                        <a:rPr lang="en-GB" dirty="0"/>
                        <a:t>Pancreatic </a:t>
                      </a:r>
                      <a:r>
                        <a:rPr lang="en-GB" dirty="0" err="1"/>
                        <a:t>Insuficensy</a:t>
                      </a:r>
                      <a:r>
                        <a:rPr lang="en-GB" dirty="0"/>
                        <a:t> </a:t>
                      </a:r>
                    </a:p>
                  </a:txBody>
                  <a:tcPr/>
                </a:tc>
                <a:tc>
                  <a:txBody>
                    <a:bodyPr/>
                    <a:lstStyle/>
                    <a:p>
                      <a:r>
                        <a:rPr lang="en-GB" dirty="0"/>
                        <a:t>Pancreatic Enzyme replacement (Creon) </a:t>
                      </a:r>
                    </a:p>
                  </a:txBody>
                  <a:tcPr/>
                </a:tc>
                <a:extLst>
                  <a:ext uri="{0D108BD9-81ED-4DB2-BD59-A6C34878D82A}">
                    <a16:rowId xmlns:a16="http://schemas.microsoft.com/office/drawing/2014/main" val="151218238"/>
                  </a:ext>
                </a:extLst>
              </a:tr>
              <a:tr h="370840">
                <a:tc>
                  <a:txBody>
                    <a:bodyPr/>
                    <a:lstStyle/>
                    <a:p>
                      <a:r>
                        <a:rPr lang="en-GB" dirty="0"/>
                        <a:t>13/32  (40% ) </a:t>
                      </a:r>
                    </a:p>
                  </a:txBody>
                  <a:tcPr/>
                </a:tc>
                <a:tc>
                  <a:txBody>
                    <a:bodyPr/>
                    <a:lstStyle/>
                    <a:p>
                      <a:r>
                        <a:rPr lang="en-GB" dirty="0"/>
                        <a:t>9/13  (69%) </a:t>
                      </a:r>
                    </a:p>
                  </a:txBody>
                  <a:tcPr/>
                </a:tc>
                <a:extLst>
                  <a:ext uri="{0D108BD9-81ED-4DB2-BD59-A6C34878D82A}">
                    <a16:rowId xmlns:a16="http://schemas.microsoft.com/office/drawing/2014/main" val="567821068"/>
                  </a:ext>
                </a:extLst>
              </a:tr>
            </a:tbl>
          </a:graphicData>
        </a:graphic>
      </p:graphicFrame>
    </p:spTree>
    <p:extLst>
      <p:ext uri="{BB962C8B-B14F-4D97-AF65-F5344CB8AC3E}">
        <p14:creationId xmlns:p14="http://schemas.microsoft.com/office/powerpoint/2010/main" val="37867103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4EDB-6F43-4D07-AF9F-3F8E1FFF9E92}"/>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95B26FF1-EFF3-4B78-91E5-FF718A395DB9}"/>
              </a:ext>
            </a:extLst>
          </p:cNvPr>
          <p:cNvGraphicFramePr>
            <a:graphicFrameLocks noGrp="1"/>
          </p:cNvGraphicFramePr>
          <p:nvPr>
            <p:ph idx="1"/>
            <p:extLst>
              <p:ext uri="{D42A27DB-BD31-4B8C-83A1-F6EECF244321}">
                <p14:modId xmlns:p14="http://schemas.microsoft.com/office/powerpoint/2010/main" val="2962436843"/>
              </p:ext>
            </p:extLst>
          </p:nvPr>
        </p:nvGraphicFramePr>
        <p:xfrm>
          <a:off x="813794" y="18403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02819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QA"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209070378"/>
              </p:ext>
            </p:extLst>
          </p:nvPr>
        </p:nvGraphicFramePr>
        <p:xfrm>
          <a:off x="1068828" y="1804060"/>
          <a:ext cx="4938712" cy="402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276796643"/>
              </p:ext>
            </p:extLst>
          </p:nvPr>
        </p:nvGraphicFramePr>
        <p:xfrm>
          <a:off x="6612135" y="2602523"/>
          <a:ext cx="4290328" cy="3266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389508684"/>
              </p:ext>
            </p:extLst>
          </p:nvPr>
        </p:nvGraphicFramePr>
        <p:xfrm>
          <a:off x="872197" y="2616590"/>
          <a:ext cx="4794738" cy="31230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10489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Q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6843578"/>
              </p:ext>
            </p:extLst>
          </p:nvPr>
        </p:nvGraphicFramePr>
        <p:xfrm>
          <a:off x="1096963" y="1846263"/>
          <a:ext cx="10058400" cy="2595880"/>
        </p:xfrm>
        <a:graphic>
          <a:graphicData uri="http://schemas.openxmlformats.org/drawingml/2006/table">
            <a:tbl>
              <a:tblPr rtl="1" firstRow="1" bandRow="1">
                <a:tableStyleId>{5C22544A-7EE6-4342-B048-85BDC9FD1C3A}</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370840">
                <a:tc>
                  <a:txBody>
                    <a:bodyPr/>
                    <a:lstStyle/>
                    <a:p>
                      <a:pPr rtl="1"/>
                      <a:r>
                        <a:rPr lang="en-US" dirty="0" err="1"/>
                        <a:t>Numer</a:t>
                      </a:r>
                      <a:r>
                        <a:rPr lang="en-US" dirty="0"/>
                        <a:t> of </a:t>
                      </a:r>
                      <a:r>
                        <a:rPr lang="en-US" baseline="0" dirty="0"/>
                        <a:t>children </a:t>
                      </a:r>
                      <a:r>
                        <a:rPr lang="en-US" dirty="0"/>
                        <a:t> </a:t>
                      </a:r>
                      <a:endParaRPr lang="ar-QA" dirty="0"/>
                    </a:p>
                  </a:txBody>
                  <a:tcPr/>
                </a:tc>
                <a:tc>
                  <a:txBody>
                    <a:bodyPr/>
                    <a:lstStyle/>
                    <a:p>
                      <a:pPr rtl="1"/>
                      <a:r>
                        <a:rPr lang="en-US" dirty="0"/>
                        <a:t>Married CF male </a:t>
                      </a:r>
                      <a:r>
                        <a:rPr lang="en-US" dirty="0" err="1"/>
                        <a:t>petients</a:t>
                      </a:r>
                      <a:r>
                        <a:rPr lang="en-US" dirty="0"/>
                        <a:t> </a:t>
                      </a:r>
                      <a:endParaRPr lang="ar-QA" dirty="0"/>
                    </a:p>
                  </a:txBody>
                  <a:tcPr/>
                </a:tc>
                <a:extLst>
                  <a:ext uri="{0D108BD9-81ED-4DB2-BD59-A6C34878D82A}">
                    <a16:rowId xmlns:a16="http://schemas.microsoft.com/office/drawing/2014/main" val="10000"/>
                  </a:ext>
                </a:extLst>
              </a:tr>
              <a:tr h="370840">
                <a:tc>
                  <a:txBody>
                    <a:bodyPr/>
                    <a:lstStyle/>
                    <a:p>
                      <a:pPr rtl="1"/>
                      <a:r>
                        <a:rPr lang="en-GB" dirty="0"/>
                        <a:t>1</a:t>
                      </a:r>
                      <a:endParaRPr lang="ar-QA" dirty="0"/>
                    </a:p>
                  </a:txBody>
                  <a:tcPr/>
                </a:tc>
                <a:tc>
                  <a:txBody>
                    <a:bodyPr/>
                    <a:lstStyle/>
                    <a:p>
                      <a:pPr rtl="1"/>
                      <a:r>
                        <a:rPr lang="en-US" dirty="0"/>
                        <a:t>Patient 1 </a:t>
                      </a:r>
                      <a:endParaRPr lang="ar-QA" dirty="0"/>
                    </a:p>
                  </a:txBody>
                  <a:tcPr/>
                </a:tc>
                <a:extLst>
                  <a:ext uri="{0D108BD9-81ED-4DB2-BD59-A6C34878D82A}">
                    <a16:rowId xmlns:a16="http://schemas.microsoft.com/office/drawing/2014/main" val="10001"/>
                  </a:ext>
                </a:extLst>
              </a:tr>
              <a:tr h="370840">
                <a:tc>
                  <a:txBody>
                    <a:bodyPr/>
                    <a:lstStyle/>
                    <a:p>
                      <a:pPr rtl="1"/>
                      <a:r>
                        <a:rPr lang="en-GB" dirty="0"/>
                        <a:t>2</a:t>
                      </a:r>
                      <a:endParaRPr lang="ar-Q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Patient 2 </a:t>
                      </a:r>
                      <a:endParaRPr lang="ar-QA" dirty="0"/>
                    </a:p>
                  </a:txBody>
                  <a:tcPr/>
                </a:tc>
                <a:extLst>
                  <a:ext uri="{0D108BD9-81ED-4DB2-BD59-A6C34878D82A}">
                    <a16:rowId xmlns:a16="http://schemas.microsoft.com/office/drawing/2014/main" val="10002"/>
                  </a:ext>
                </a:extLst>
              </a:tr>
              <a:tr h="370840">
                <a:tc>
                  <a:txBody>
                    <a:bodyPr/>
                    <a:lstStyle/>
                    <a:p>
                      <a:pPr rtl="1"/>
                      <a:r>
                        <a:rPr lang="en-GB" dirty="0"/>
                        <a:t>1</a:t>
                      </a:r>
                      <a:endParaRPr lang="ar-Q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Patient 3 </a:t>
                      </a:r>
                      <a:endParaRPr lang="ar-QA" dirty="0"/>
                    </a:p>
                  </a:txBody>
                  <a:tcPr/>
                </a:tc>
                <a:extLst>
                  <a:ext uri="{0D108BD9-81ED-4DB2-BD59-A6C34878D82A}">
                    <a16:rowId xmlns:a16="http://schemas.microsoft.com/office/drawing/2014/main" val="10003"/>
                  </a:ext>
                </a:extLst>
              </a:tr>
              <a:tr h="370840">
                <a:tc>
                  <a:txBody>
                    <a:bodyPr/>
                    <a:lstStyle/>
                    <a:p>
                      <a:pPr rtl="1"/>
                      <a:r>
                        <a:rPr lang="en-GB" dirty="0"/>
                        <a:t>3</a:t>
                      </a:r>
                      <a:endParaRPr lang="ar-Q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Patient 4 </a:t>
                      </a:r>
                      <a:endParaRPr lang="ar-QA" dirty="0"/>
                    </a:p>
                  </a:txBody>
                  <a:tcPr/>
                </a:tc>
                <a:extLst>
                  <a:ext uri="{0D108BD9-81ED-4DB2-BD59-A6C34878D82A}">
                    <a16:rowId xmlns:a16="http://schemas.microsoft.com/office/drawing/2014/main" val="10004"/>
                  </a:ext>
                </a:extLst>
              </a:tr>
              <a:tr h="370840">
                <a:tc>
                  <a:txBody>
                    <a:bodyPr/>
                    <a:lstStyle/>
                    <a:p>
                      <a:pPr rtl="1"/>
                      <a:r>
                        <a:rPr lang="en-GB" dirty="0"/>
                        <a:t>2</a:t>
                      </a:r>
                      <a:endParaRPr lang="ar-Q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Patient 5 </a:t>
                      </a:r>
                      <a:endParaRPr lang="ar-QA" dirty="0"/>
                    </a:p>
                  </a:txBody>
                  <a:tcPr/>
                </a:tc>
                <a:extLst>
                  <a:ext uri="{0D108BD9-81ED-4DB2-BD59-A6C34878D82A}">
                    <a16:rowId xmlns:a16="http://schemas.microsoft.com/office/drawing/2014/main" val="10005"/>
                  </a:ext>
                </a:extLst>
              </a:tr>
              <a:tr h="370840">
                <a:tc>
                  <a:txBody>
                    <a:bodyPr/>
                    <a:lstStyle/>
                    <a:p>
                      <a:pPr rtl="1"/>
                      <a:endParaRPr lang="ar-QA"/>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Patient 6 </a:t>
                      </a:r>
                      <a:endParaRPr lang="ar-QA"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09126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Q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28390"/>
              </p:ext>
            </p:extLst>
          </p:nvPr>
        </p:nvGraphicFramePr>
        <p:xfrm>
          <a:off x="1096963" y="1846263"/>
          <a:ext cx="10058400" cy="3957320"/>
        </p:xfrm>
        <a:graphic>
          <a:graphicData uri="http://schemas.openxmlformats.org/drawingml/2006/table">
            <a:tbl>
              <a:tblPr rtl="1" firstRow="1" bandRow="1">
                <a:tableStyleId>{5C22544A-7EE6-4342-B048-85BDC9FD1C3A}</a:tableStyleId>
              </a:tblPr>
              <a:tblGrid>
                <a:gridCol w="2011680">
                  <a:extLst>
                    <a:ext uri="{9D8B030D-6E8A-4147-A177-3AD203B41FA5}">
                      <a16:colId xmlns:a16="http://schemas.microsoft.com/office/drawing/2014/main" val="20000"/>
                    </a:ext>
                  </a:extLst>
                </a:gridCol>
                <a:gridCol w="1941025">
                  <a:extLst>
                    <a:ext uri="{9D8B030D-6E8A-4147-A177-3AD203B41FA5}">
                      <a16:colId xmlns:a16="http://schemas.microsoft.com/office/drawing/2014/main" val="20001"/>
                    </a:ext>
                  </a:extLst>
                </a:gridCol>
                <a:gridCol w="2082335">
                  <a:extLst>
                    <a:ext uri="{9D8B030D-6E8A-4147-A177-3AD203B41FA5}">
                      <a16:colId xmlns:a16="http://schemas.microsoft.com/office/drawing/2014/main" val="20002"/>
                    </a:ext>
                  </a:extLst>
                </a:gridCol>
                <a:gridCol w="1896071">
                  <a:extLst>
                    <a:ext uri="{9D8B030D-6E8A-4147-A177-3AD203B41FA5}">
                      <a16:colId xmlns:a16="http://schemas.microsoft.com/office/drawing/2014/main" val="20003"/>
                    </a:ext>
                  </a:extLst>
                </a:gridCol>
                <a:gridCol w="2127289">
                  <a:extLst>
                    <a:ext uri="{9D8B030D-6E8A-4147-A177-3AD203B41FA5}">
                      <a16:colId xmlns:a16="http://schemas.microsoft.com/office/drawing/2014/main" val="20004"/>
                    </a:ext>
                  </a:extLst>
                </a:gridCol>
              </a:tblGrid>
              <a:tr h="370840">
                <a:tc>
                  <a:txBody>
                    <a:bodyPr/>
                    <a:lstStyle/>
                    <a:p>
                      <a:pPr rtl="1"/>
                      <a:r>
                        <a:rPr lang="en-US" dirty="0"/>
                        <a:t>4</a:t>
                      </a:r>
                      <a:r>
                        <a:rPr lang="en-US" baseline="30000" dirty="0"/>
                        <a:t>th</a:t>
                      </a:r>
                      <a:r>
                        <a:rPr lang="en-US" dirty="0"/>
                        <a:t> pregnancy (mode</a:t>
                      </a:r>
                      <a:r>
                        <a:rPr lang="en-US" baseline="0" dirty="0"/>
                        <a:t> , number of children )</a:t>
                      </a:r>
                      <a:endParaRPr lang="ar-Q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3rd pregnancy (mode</a:t>
                      </a:r>
                      <a:r>
                        <a:rPr lang="en-US" baseline="0" dirty="0"/>
                        <a:t> , number of children )</a:t>
                      </a:r>
                      <a:endParaRPr lang="ar-QA" dirty="0"/>
                    </a:p>
                    <a:p>
                      <a:pPr rtl="1"/>
                      <a:r>
                        <a:rPr lang="en-US" dirty="0"/>
                        <a:t> </a:t>
                      </a:r>
                      <a:endParaRPr lang="ar-QA" dirty="0"/>
                    </a:p>
                  </a:txBody>
                  <a:tcPr/>
                </a:tc>
                <a:tc>
                  <a:txBody>
                    <a:bodyPr/>
                    <a:lstStyle/>
                    <a:p>
                      <a:pPr rtl="1"/>
                      <a:r>
                        <a:rPr lang="en-US" dirty="0"/>
                        <a:t>2nd pregnancy (mode</a:t>
                      </a:r>
                      <a:r>
                        <a:rPr lang="en-US" baseline="0" dirty="0"/>
                        <a:t> , number of children )</a:t>
                      </a:r>
                      <a:endParaRPr lang="ar-QA" dirty="0"/>
                    </a:p>
                  </a:txBody>
                  <a:tcPr/>
                </a:tc>
                <a:tc>
                  <a:txBody>
                    <a:bodyPr/>
                    <a:lstStyle/>
                    <a:p>
                      <a:pPr rtl="1"/>
                      <a:r>
                        <a:rPr lang="en-US" dirty="0"/>
                        <a:t>First pregnancy (mode</a:t>
                      </a:r>
                      <a:r>
                        <a:rPr lang="en-US" baseline="0" dirty="0"/>
                        <a:t> , number of children )</a:t>
                      </a:r>
                      <a:endParaRPr lang="ar-QA" dirty="0"/>
                    </a:p>
                  </a:txBody>
                  <a:tcPr/>
                </a:tc>
                <a:tc>
                  <a:txBody>
                    <a:bodyPr/>
                    <a:lstStyle/>
                    <a:p>
                      <a:pPr rtl="1"/>
                      <a:r>
                        <a:rPr lang="en-US" dirty="0"/>
                        <a:t>Married CF female patients </a:t>
                      </a:r>
                      <a:endParaRPr lang="ar-QA" dirty="0"/>
                    </a:p>
                  </a:txBody>
                  <a:tcPr/>
                </a:tc>
                <a:extLst>
                  <a:ext uri="{0D108BD9-81ED-4DB2-BD59-A6C34878D82A}">
                    <a16:rowId xmlns:a16="http://schemas.microsoft.com/office/drawing/2014/main" val="10000"/>
                  </a:ext>
                </a:extLst>
              </a:tr>
              <a:tr h="370840">
                <a:tc>
                  <a:txBody>
                    <a:bodyPr/>
                    <a:lstStyle/>
                    <a:p>
                      <a:pPr rtl="1"/>
                      <a:endParaRPr lang="ar-QA"/>
                    </a:p>
                  </a:txBody>
                  <a:tcPr/>
                </a:tc>
                <a:tc>
                  <a:txBody>
                    <a:bodyPr/>
                    <a:lstStyle/>
                    <a:p>
                      <a:pPr rtl="1"/>
                      <a:endParaRPr lang="ar-QA" dirty="0"/>
                    </a:p>
                  </a:txBody>
                  <a:tcPr/>
                </a:tc>
                <a:tc>
                  <a:txBody>
                    <a:bodyPr/>
                    <a:lstStyle/>
                    <a:p>
                      <a:pPr rtl="1"/>
                      <a:endParaRPr lang="ar-QA" dirty="0"/>
                    </a:p>
                  </a:txBody>
                  <a:tcPr/>
                </a:tc>
                <a:tc>
                  <a:txBody>
                    <a:bodyPr/>
                    <a:lstStyle/>
                    <a:p>
                      <a:pPr rtl="1"/>
                      <a:r>
                        <a:rPr lang="en-US" dirty="0"/>
                        <a:t>  IVF,  1 child   </a:t>
                      </a:r>
                      <a:endParaRPr lang="ar-QA" dirty="0"/>
                    </a:p>
                  </a:txBody>
                  <a:tcPr/>
                </a:tc>
                <a:tc>
                  <a:txBody>
                    <a:bodyPr/>
                    <a:lstStyle/>
                    <a:p>
                      <a:pPr rtl="1"/>
                      <a:r>
                        <a:rPr lang="en-US" dirty="0"/>
                        <a:t>patient</a:t>
                      </a:r>
                      <a:r>
                        <a:rPr lang="en-US" baseline="0" dirty="0"/>
                        <a:t> </a:t>
                      </a:r>
                      <a:r>
                        <a:rPr lang="en-US" dirty="0"/>
                        <a:t>1 </a:t>
                      </a:r>
                      <a:endParaRPr lang="ar-QA" dirty="0"/>
                    </a:p>
                  </a:txBody>
                  <a:tcPr/>
                </a:tc>
                <a:extLst>
                  <a:ext uri="{0D108BD9-81ED-4DB2-BD59-A6C34878D82A}">
                    <a16:rowId xmlns:a16="http://schemas.microsoft.com/office/drawing/2014/main" val="10001"/>
                  </a:ext>
                </a:extLst>
              </a:tr>
              <a:tr h="370840">
                <a:tc>
                  <a:txBody>
                    <a:bodyPr/>
                    <a:lstStyle/>
                    <a:p>
                      <a:pPr rtl="1"/>
                      <a:endParaRPr lang="ar-QA"/>
                    </a:p>
                  </a:txBody>
                  <a:tcPr/>
                </a:tc>
                <a:tc>
                  <a:txBody>
                    <a:bodyPr/>
                    <a:lstStyle/>
                    <a:p>
                      <a:pPr rtl="1"/>
                      <a:endParaRPr lang="ar-QA"/>
                    </a:p>
                  </a:txBody>
                  <a:tcPr/>
                </a:tc>
                <a:tc>
                  <a:txBody>
                    <a:bodyPr/>
                    <a:lstStyle/>
                    <a:p>
                      <a:pPr rtl="1"/>
                      <a:r>
                        <a:rPr lang="en-US" dirty="0"/>
                        <a:t>IVF, 1 child </a:t>
                      </a:r>
                      <a:endParaRPr lang="ar-QA" dirty="0"/>
                    </a:p>
                  </a:txBody>
                  <a:tcPr/>
                </a:tc>
                <a:tc>
                  <a:txBody>
                    <a:bodyPr/>
                    <a:lstStyle/>
                    <a:p>
                      <a:pPr rtl="1"/>
                      <a:r>
                        <a:rPr lang="en-US" dirty="0"/>
                        <a:t>  IVF  1 child  </a:t>
                      </a:r>
                      <a:endParaRPr lang="ar-QA" dirty="0"/>
                    </a:p>
                  </a:txBody>
                  <a:tcPr/>
                </a:tc>
                <a:tc>
                  <a:txBody>
                    <a:bodyPr/>
                    <a:lstStyle/>
                    <a:p>
                      <a:pPr rtl="1"/>
                      <a:r>
                        <a:rPr lang="en-US" dirty="0"/>
                        <a:t>patient 2 </a:t>
                      </a:r>
                      <a:endParaRPr lang="ar-QA" dirty="0"/>
                    </a:p>
                  </a:txBody>
                  <a:tcPr/>
                </a:tc>
                <a:extLst>
                  <a:ext uri="{0D108BD9-81ED-4DB2-BD59-A6C34878D82A}">
                    <a16:rowId xmlns:a16="http://schemas.microsoft.com/office/drawing/2014/main" val="10002"/>
                  </a:ext>
                </a:extLst>
              </a:tr>
              <a:tr h="370840">
                <a:tc>
                  <a:txBody>
                    <a:bodyPr/>
                    <a:lstStyle/>
                    <a:p>
                      <a:pPr rtl="1"/>
                      <a:r>
                        <a:rPr lang="en-US" baseline="0" dirty="0"/>
                        <a:t>spont.1 child </a:t>
                      </a:r>
                      <a:endParaRPr lang="ar-QA" dirty="0"/>
                    </a:p>
                  </a:txBody>
                  <a:tcPr/>
                </a:tc>
                <a:tc>
                  <a:txBody>
                    <a:bodyPr/>
                    <a:lstStyle/>
                    <a:p>
                      <a:pPr rtl="1"/>
                      <a:r>
                        <a:rPr lang="en-US" dirty="0"/>
                        <a:t>AR, triplet    </a:t>
                      </a:r>
                      <a:endParaRPr lang="ar-QA" dirty="0"/>
                    </a:p>
                  </a:txBody>
                  <a:tcPr/>
                </a:tc>
                <a:tc>
                  <a:txBody>
                    <a:bodyPr/>
                    <a:lstStyle/>
                    <a:p>
                      <a:pPr rtl="1"/>
                      <a:r>
                        <a:rPr lang="en-US" dirty="0"/>
                        <a:t>AR,1 child </a:t>
                      </a:r>
                      <a:r>
                        <a:rPr lang="en-US" baseline="0" dirty="0"/>
                        <a:t> </a:t>
                      </a:r>
                      <a:endParaRPr lang="ar-QA" dirty="0"/>
                    </a:p>
                  </a:txBody>
                  <a:tcPr/>
                </a:tc>
                <a:tc>
                  <a:txBody>
                    <a:bodyPr/>
                    <a:lstStyle/>
                    <a:p>
                      <a:pPr rtl="1"/>
                      <a:r>
                        <a:rPr lang="en-US" dirty="0"/>
                        <a:t>Assisted reproduction (AR) 1 child </a:t>
                      </a:r>
                      <a:endParaRPr lang="ar-QA" dirty="0"/>
                    </a:p>
                  </a:txBody>
                  <a:tcPr/>
                </a:tc>
                <a:tc>
                  <a:txBody>
                    <a:bodyPr/>
                    <a:lstStyle/>
                    <a:p>
                      <a:pPr rtl="1"/>
                      <a:r>
                        <a:rPr lang="en-US" dirty="0"/>
                        <a:t>patient 3 </a:t>
                      </a:r>
                      <a:endParaRPr lang="ar-QA" dirty="0"/>
                    </a:p>
                  </a:txBody>
                  <a:tcPr/>
                </a:tc>
                <a:extLst>
                  <a:ext uri="{0D108BD9-81ED-4DB2-BD59-A6C34878D82A}">
                    <a16:rowId xmlns:a16="http://schemas.microsoft.com/office/drawing/2014/main" val="10003"/>
                  </a:ext>
                </a:extLst>
              </a:tr>
              <a:tr h="370840">
                <a:tc>
                  <a:txBody>
                    <a:bodyPr/>
                    <a:lstStyle/>
                    <a:p>
                      <a:pPr rtl="1"/>
                      <a:endParaRPr lang="ar-QA"/>
                    </a:p>
                  </a:txBody>
                  <a:tcPr/>
                </a:tc>
                <a:tc>
                  <a:txBody>
                    <a:bodyPr/>
                    <a:lstStyle/>
                    <a:p>
                      <a:pPr rtl="1"/>
                      <a:endParaRPr lang="ar-QA"/>
                    </a:p>
                  </a:txBody>
                  <a:tcPr/>
                </a:tc>
                <a:tc>
                  <a:txBody>
                    <a:bodyPr/>
                    <a:lstStyle/>
                    <a:p>
                      <a:pPr rtl="1"/>
                      <a:endParaRPr lang="ar-QA" dirty="0"/>
                    </a:p>
                  </a:txBody>
                  <a:tcPr/>
                </a:tc>
                <a:tc>
                  <a:txBody>
                    <a:bodyPr/>
                    <a:lstStyle/>
                    <a:p>
                      <a:pPr rtl="1"/>
                      <a:r>
                        <a:rPr lang="en-US" dirty="0"/>
                        <a:t>Spont,1child</a:t>
                      </a:r>
                      <a:endParaRPr lang="ar-QA" dirty="0"/>
                    </a:p>
                  </a:txBody>
                  <a:tcPr/>
                </a:tc>
                <a:tc>
                  <a:txBody>
                    <a:bodyPr/>
                    <a:lstStyle/>
                    <a:p>
                      <a:pPr rtl="1"/>
                      <a:r>
                        <a:rPr lang="en-US" dirty="0"/>
                        <a:t>Patient 4 </a:t>
                      </a:r>
                      <a:endParaRPr lang="ar-QA" dirty="0"/>
                    </a:p>
                  </a:txBody>
                  <a:tcPr/>
                </a:tc>
                <a:extLst>
                  <a:ext uri="{0D108BD9-81ED-4DB2-BD59-A6C34878D82A}">
                    <a16:rowId xmlns:a16="http://schemas.microsoft.com/office/drawing/2014/main" val="10004"/>
                  </a:ext>
                </a:extLst>
              </a:tr>
              <a:tr h="370840">
                <a:tc>
                  <a:txBody>
                    <a:bodyPr/>
                    <a:lstStyle/>
                    <a:p>
                      <a:pPr rtl="1"/>
                      <a:endParaRPr lang="ar-QA"/>
                    </a:p>
                  </a:txBody>
                  <a:tcPr/>
                </a:tc>
                <a:tc>
                  <a:txBody>
                    <a:bodyPr/>
                    <a:lstStyle/>
                    <a:p>
                      <a:pPr rtl="1"/>
                      <a:endParaRPr lang="ar-QA" dirty="0"/>
                    </a:p>
                  </a:txBody>
                  <a:tcPr/>
                </a:tc>
                <a:tc>
                  <a:txBody>
                    <a:bodyPr/>
                    <a:lstStyle/>
                    <a:p>
                      <a:pPr rtl="1"/>
                      <a:endParaRPr lang="ar-QA"/>
                    </a:p>
                  </a:txBody>
                  <a:tcPr/>
                </a:tc>
                <a:tc>
                  <a:txBody>
                    <a:bodyPr/>
                    <a:lstStyle/>
                    <a:p>
                      <a:pPr rtl="1"/>
                      <a:r>
                        <a:rPr lang="en-US" dirty="0"/>
                        <a:t>IVF, no pregnancy</a:t>
                      </a:r>
                      <a:r>
                        <a:rPr lang="en-US" baseline="0" dirty="0"/>
                        <a:t> </a:t>
                      </a:r>
                      <a:endParaRPr lang="ar-QA" dirty="0"/>
                    </a:p>
                  </a:txBody>
                  <a:tcPr/>
                </a:tc>
                <a:tc>
                  <a:txBody>
                    <a:bodyPr/>
                    <a:lstStyle/>
                    <a:p>
                      <a:pPr rtl="1"/>
                      <a:r>
                        <a:rPr lang="en-US" dirty="0"/>
                        <a:t>Patient 5</a:t>
                      </a:r>
                      <a:endParaRPr lang="ar-QA" dirty="0"/>
                    </a:p>
                  </a:txBody>
                  <a:tcPr/>
                </a:tc>
                <a:extLst>
                  <a:ext uri="{0D108BD9-81ED-4DB2-BD59-A6C34878D82A}">
                    <a16:rowId xmlns:a16="http://schemas.microsoft.com/office/drawing/2014/main" val="10005"/>
                  </a:ext>
                </a:extLst>
              </a:tr>
              <a:tr h="370840">
                <a:tc>
                  <a:txBody>
                    <a:bodyPr/>
                    <a:lstStyle/>
                    <a:p>
                      <a:pPr rtl="1"/>
                      <a:endParaRPr lang="ar-QA" dirty="0"/>
                    </a:p>
                  </a:txBody>
                  <a:tcPr/>
                </a:tc>
                <a:tc>
                  <a:txBody>
                    <a:bodyPr/>
                    <a:lstStyle/>
                    <a:p>
                      <a:pPr rtl="1"/>
                      <a:endParaRPr lang="ar-QA" dirty="0"/>
                    </a:p>
                  </a:txBody>
                  <a:tcPr/>
                </a:tc>
                <a:tc>
                  <a:txBody>
                    <a:bodyPr/>
                    <a:lstStyle/>
                    <a:p>
                      <a:pPr rtl="1"/>
                      <a:endParaRPr lang="ar-QA" dirty="0"/>
                    </a:p>
                  </a:txBody>
                  <a:tcPr/>
                </a:tc>
                <a:tc>
                  <a:txBody>
                    <a:bodyPr/>
                    <a:lstStyle/>
                    <a:p>
                      <a:pPr rtl="1"/>
                      <a:r>
                        <a:rPr lang="en-US" dirty="0"/>
                        <a:t>----------</a:t>
                      </a:r>
                      <a:endParaRPr lang="ar-QA" dirty="0"/>
                    </a:p>
                  </a:txBody>
                  <a:tcPr/>
                </a:tc>
                <a:tc>
                  <a:txBody>
                    <a:bodyPr/>
                    <a:lstStyle/>
                    <a:p>
                      <a:pPr rtl="1"/>
                      <a:r>
                        <a:rPr lang="en-US" dirty="0"/>
                        <a:t>Patient 6 </a:t>
                      </a:r>
                      <a:endParaRPr lang="ar-QA"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608922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483A-1246-457C-B42F-3970FBD3D1A3}"/>
              </a:ext>
            </a:extLst>
          </p:cNvPr>
          <p:cNvSpPr>
            <a:spLocks noGrp="1"/>
          </p:cNvSpPr>
          <p:nvPr>
            <p:ph type="title"/>
          </p:nvPr>
        </p:nvSpPr>
        <p:spPr/>
        <p:txBody>
          <a:bodyPr>
            <a:normAutofit/>
          </a:bodyPr>
          <a:lstStyle/>
          <a:p>
            <a:r>
              <a:rPr lang="en-GB" sz="2800" dirty="0"/>
              <a:t>Summary:</a:t>
            </a:r>
          </a:p>
        </p:txBody>
      </p:sp>
      <p:sp>
        <p:nvSpPr>
          <p:cNvPr id="3" name="Content Placeholder 2">
            <a:extLst>
              <a:ext uri="{FF2B5EF4-FFF2-40B4-BE49-F238E27FC236}">
                <a16:creationId xmlns:a16="http://schemas.microsoft.com/office/drawing/2014/main" id="{28789FF9-5DE3-49AA-ABA4-1EFB11FBB4FC}"/>
              </a:ext>
            </a:extLst>
          </p:cNvPr>
          <p:cNvSpPr>
            <a:spLocks noGrp="1"/>
          </p:cNvSpPr>
          <p:nvPr>
            <p:ph idx="1"/>
          </p:nvPr>
        </p:nvSpPr>
        <p:spPr/>
        <p:txBody>
          <a:bodyPr>
            <a:normAutofit/>
          </a:bodyPr>
          <a:lstStyle/>
          <a:p>
            <a:pPr>
              <a:buFont typeface="Wingdings" panose="05000000000000000000" pitchFamily="2" charset="2"/>
              <a:buChar char="ü"/>
            </a:pPr>
            <a:r>
              <a:rPr lang="en-US" dirty="0"/>
              <a:t>No generally accepted guidelines to assure smooth transfer from pediatric to adult centers</a:t>
            </a:r>
          </a:p>
          <a:p>
            <a:pPr>
              <a:buFont typeface="Wingdings" panose="05000000000000000000" pitchFamily="2" charset="2"/>
              <a:buChar char="ü"/>
            </a:pPr>
            <a:r>
              <a:rPr lang="en-US" dirty="0"/>
              <a:t>Effective communication between pediatric and adult care teams and gradual involvement of adolescent in management plan are required for successful smooth transition</a:t>
            </a:r>
          </a:p>
          <a:p>
            <a:pPr>
              <a:buFont typeface="Wingdings" panose="05000000000000000000" pitchFamily="2" charset="2"/>
              <a:buChar char="ü"/>
            </a:pPr>
            <a:r>
              <a:rPr lang="en-US" dirty="0"/>
              <a:t>Formal transfer of care should be individualized and during stable condition </a:t>
            </a:r>
          </a:p>
          <a:p>
            <a:pPr>
              <a:buFont typeface="Wingdings" panose="05000000000000000000" pitchFamily="2" charset="2"/>
              <a:buChar char="ü"/>
            </a:pPr>
            <a:r>
              <a:rPr lang="en-US" dirty="0"/>
              <a:t>Full medical Summary should be prepared by pediatrician </a:t>
            </a:r>
          </a:p>
          <a:p>
            <a:pPr>
              <a:buFont typeface="Wingdings" panose="05000000000000000000" pitchFamily="2" charset="2"/>
              <a:buChar char="ü"/>
            </a:pPr>
            <a:r>
              <a:rPr lang="en-US" dirty="0"/>
              <a:t>Biological father is an option for infertility since IVF started</a:t>
            </a:r>
          </a:p>
          <a:p>
            <a:pPr>
              <a:buFont typeface="Wingdings" panose="05000000000000000000" pitchFamily="2" charset="2"/>
              <a:buChar char="ü"/>
            </a:pPr>
            <a:r>
              <a:rPr lang="en-US" dirty="0"/>
              <a:t>In mild disease prognosis of pregnancy on the mother and fetus is good, however increase risk of maternal and fetal morbidity and mortality are expected in advance cases</a:t>
            </a:r>
          </a:p>
          <a:p>
            <a:pPr>
              <a:buFont typeface="Wingdings" panose="05000000000000000000" pitchFamily="2" charset="2"/>
              <a:buChar char="ü"/>
            </a:pPr>
            <a:endParaRPr lang="en-US" dirty="0"/>
          </a:p>
          <a:p>
            <a:pPr>
              <a:buFontTx/>
              <a:buChar char="-"/>
            </a:pPr>
            <a:endParaRPr lang="en-US" dirty="0"/>
          </a:p>
          <a:p>
            <a:pPr>
              <a:buFontTx/>
              <a:buChar char="-"/>
            </a:pPr>
            <a:endParaRPr lang="en-US" dirty="0"/>
          </a:p>
          <a:p>
            <a:pPr>
              <a:buFontTx/>
              <a:buChar char="-"/>
            </a:pPr>
            <a:endParaRPr lang="en-US" dirty="0"/>
          </a:p>
          <a:p>
            <a:endParaRPr lang="en-GB" dirty="0"/>
          </a:p>
        </p:txBody>
      </p:sp>
    </p:spTree>
    <p:extLst>
      <p:ext uri="{BB962C8B-B14F-4D97-AF65-F5344CB8AC3E}">
        <p14:creationId xmlns:p14="http://schemas.microsoft.com/office/powerpoint/2010/main" val="41376259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F3F0-4E01-45B2-A768-43BF9C621C12}"/>
              </a:ext>
            </a:extLst>
          </p:cNvPr>
          <p:cNvSpPr>
            <a:spLocks noGrp="1"/>
          </p:cNvSpPr>
          <p:nvPr>
            <p:ph type="title"/>
          </p:nvPr>
        </p:nvSpPr>
        <p:spPr/>
        <p:txBody>
          <a:bodyPr/>
          <a:lstStyle/>
          <a:p>
            <a:r>
              <a:rPr lang="en-GB" sz="2400" dirty="0"/>
              <a:t>Acknowledgment</a:t>
            </a:r>
            <a:r>
              <a:rPr lang="en-GB" dirty="0"/>
              <a:t> </a:t>
            </a:r>
          </a:p>
        </p:txBody>
      </p:sp>
      <p:sp>
        <p:nvSpPr>
          <p:cNvPr id="3" name="Content Placeholder 2">
            <a:extLst>
              <a:ext uri="{FF2B5EF4-FFF2-40B4-BE49-F238E27FC236}">
                <a16:creationId xmlns:a16="http://schemas.microsoft.com/office/drawing/2014/main" id="{5FAC96E9-ED97-4501-9EFF-B614244B9CB2}"/>
              </a:ext>
            </a:extLst>
          </p:cNvPr>
          <p:cNvSpPr>
            <a:spLocks noGrp="1"/>
          </p:cNvSpPr>
          <p:nvPr>
            <p:ph idx="1"/>
          </p:nvPr>
        </p:nvSpPr>
        <p:spPr/>
        <p:txBody>
          <a:bodyPr/>
          <a:lstStyle/>
          <a:p>
            <a:r>
              <a:rPr lang="en-GB" dirty="0"/>
              <a:t>Adult CF team :</a:t>
            </a:r>
          </a:p>
          <a:p>
            <a:r>
              <a:rPr lang="en-GB" dirty="0" err="1"/>
              <a:t>Merline</a:t>
            </a:r>
            <a:r>
              <a:rPr lang="en-GB" dirty="0"/>
              <a:t> Thomas </a:t>
            </a:r>
          </a:p>
          <a:p>
            <a:r>
              <a:rPr lang="en-GB" dirty="0"/>
              <a:t>Yasmin Hussain </a:t>
            </a:r>
          </a:p>
          <a:p>
            <a:endParaRPr lang="en-GB" dirty="0"/>
          </a:p>
        </p:txBody>
      </p:sp>
    </p:spTree>
    <p:extLst>
      <p:ext uri="{BB962C8B-B14F-4D97-AF65-F5344CB8AC3E}">
        <p14:creationId xmlns:p14="http://schemas.microsoft.com/office/powerpoint/2010/main" val="22032111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2" name="Slide Number Placeholder 1"/>
          <p:cNvSpPr>
            <a:spLocks noGrp="1"/>
          </p:cNvSpPr>
          <p:nvPr>
            <p:ph type="sldNum" sz="quarter" idx="4294967295"/>
          </p:nvPr>
        </p:nvSpPr>
        <p:spPr>
          <a:xfrm>
            <a:off x="0" y="6356350"/>
            <a:ext cx="2895600" cy="365125"/>
          </a:xfrm>
        </p:spPr>
        <p:txBody>
          <a:bodyPr/>
          <a:lstStyle/>
          <a:p>
            <a:pPr>
              <a:defRPr/>
            </a:pPr>
            <a:fld id="{234BDE61-130F-F444-A5D8-62C2C6A3E32F}" type="slidenum">
              <a:rPr lang="en-US" smtClean="0">
                <a:solidFill>
                  <a:prstClr val="white"/>
                </a:solidFill>
              </a:rPr>
              <a:pPr>
                <a:defRPr/>
              </a:pPr>
              <a:t>97</a:t>
            </a:fld>
            <a:endParaRPr lang="en-US">
              <a:solidFill>
                <a:prstClr val="white"/>
              </a:solidFill>
            </a:endParaRPr>
          </a:p>
        </p:txBody>
      </p:sp>
      <p:pic>
        <p:nvPicPr>
          <p:cNvPr id="5" name="Picture 2" descr="C:\Users\Mallangawi\Pictures\q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681556"/>
            <a:ext cx="6275614" cy="412869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735286" y="6117772"/>
            <a:ext cx="2645228" cy="5225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World cub 2022</a:t>
            </a:r>
          </a:p>
        </p:txBody>
      </p:sp>
    </p:spTree>
    <p:extLst>
      <p:ext uri="{BB962C8B-B14F-4D97-AF65-F5344CB8AC3E}">
        <p14:creationId xmlns:p14="http://schemas.microsoft.com/office/powerpoint/2010/main" val="208877388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2179</TotalTime>
  <Words>4471</Words>
  <Application>Microsoft Office PowerPoint</Application>
  <PresentationFormat>Widescreen</PresentationFormat>
  <Paragraphs>503</Paragraphs>
  <Slides>97</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&amp;quot</vt:lpstr>
      <vt:lpstr>Arial</vt:lpstr>
      <vt:lpstr>Arial</vt:lpstr>
      <vt:lpstr>Calibri</vt:lpstr>
      <vt:lpstr>Calibri Light</vt:lpstr>
      <vt:lpstr>Cambria</vt:lpstr>
      <vt:lpstr>StarSymbol</vt:lpstr>
      <vt:lpstr>Wingdings</vt:lpstr>
      <vt:lpstr>Retrospect</vt:lpstr>
      <vt:lpstr>CF adult Care ,challenges in Qatar </vt:lpstr>
      <vt:lpstr>Declaration of Conflict of Interest</vt:lpstr>
      <vt:lpstr>PowerPoint Presentation</vt:lpstr>
      <vt:lpstr>PowerPoint Presentation</vt:lpstr>
      <vt:lpstr>PowerPoint Presentation</vt:lpstr>
      <vt:lpstr>    National Museum of Qatar                       1975</vt:lpstr>
      <vt:lpstr>    National Museum of Qatar                      New National Museum of  Qatar                        1975                                                                    March 2019 </vt:lpstr>
      <vt:lpstr>PowerPoint Presentation</vt:lpstr>
      <vt:lpstr>PowerPoint Presentation</vt:lpstr>
      <vt:lpstr>PowerPoint Presentation</vt:lpstr>
      <vt:lpstr>PowerPoint Presentation</vt:lpstr>
      <vt:lpstr>PowerPoint Presentation</vt:lpstr>
      <vt:lpstr>PowerPoint Presentation</vt:lpstr>
      <vt:lpstr>Pediatric</vt:lpstr>
      <vt:lpstr>Pediatric                          Adult  </vt:lpstr>
      <vt:lpstr>Pediatric                          Adult  </vt:lpstr>
      <vt:lpstr>Pediatric                          Adult  </vt:lpstr>
      <vt:lpstr>PowerPoint Presentation</vt:lpstr>
      <vt:lpstr>PowerPoint Presentation</vt:lpstr>
      <vt:lpstr>PowerPoint Presentation</vt:lpstr>
      <vt:lpstr>PowerPoint Presentation</vt:lpstr>
      <vt:lpstr>  Complexity of CF treatment </vt:lpstr>
      <vt:lpstr>  Complexity of CF treatment </vt:lpstr>
      <vt:lpstr>National Survey of US CF Centers</vt:lpstr>
      <vt:lpstr>PowerPoint Presentation</vt:lpstr>
      <vt:lpstr>PowerPoint Presentation</vt:lpstr>
      <vt:lpstr>PowerPoint Presentation</vt:lpstr>
      <vt:lpstr>PowerPoint Presentation</vt:lpstr>
      <vt:lpstr>PowerPoint Presentation</vt:lpstr>
      <vt:lpstr>PowerPoint Presentation</vt:lpstr>
      <vt:lpstr>How patient be prepared  as he/she get older </vt:lpstr>
      <vt:lpstr>PowerPoint Presentation</vt:lpstr>
      <vt:lpstr>Patient Checklist for transition  </vt:lpstr>
      <vt:lpstr>PowerPoint Presentation</vt:lpstr>
      <vt:lpstr>PowerPoint Presentation</vt:lpstr>
      <vt:lpstr>a. Effective communication between pediatric and adult care teams is required</vt:lpstr>
      <vt:lpstr>PowerPoint Presentation</vt:lpstr>
      <vt:lpstr>PowerPoint Presentation</vt:lpstr>
      <vt:lpstr>PowerPoint Presentation</vt:lpstr>
      <vt:lpstr>PowerPoint Presentation</vt:lpstr>
      <vt:lpstr>Family Planning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Counseling </vt:lpstr>
      <vt:lpstr>PowerPoint Presentation</vt:lpstr>
      <vt:lpstr>Approximately 98% of men with CF are infertile</vt:lpstr>
      <vt:lpstr>PowerPoint Presentation</vt:lpstr>
      <vt:lpstr>PowerPoint Presentation</vt:lpstr>
      <vt:lpstr>PowerPoint Presentation</vt:lpstr>
      <vt:lpstr>  A step-by-step guide to office-based sperm retrieval for obstructive azoospermia    Robert M. Coward  1,  Transl Androl Urol.,  2017 Aug; 6(4): 730–744    </vt:lpstr>
      <vt:lpstr>  A step-by-step guide to office-based sperm retrieval for obstructive azoospermia    Robert M. Coward  1,  Transl Androl Urol.,  2017 Aug; 6(4): 730–744    </vt:lpstr>
      <vt:lpstr>  A step-by-step guide to office-based sperm retrieval for obstructive azoospermia    Robert M. Coward  1,  Transl Androl Urol.,  2017 Aug; 6(4): 730–744    </vt:lpstr>
      <vt:lpstr>  A step-by-step guide to office-based sperm retrieval for obstructive azoospermia    Robert M. Coward  1,  Transl Androl Urol.,  2017 Aug; 6(4): 730–744    </vt:lpstr>
      <vt:lpstr>PowerPoint Presentation</vt:lpstr>
      <vt:lpstr>PowerPoint Presentation</vt:lpstr>
      <vt:lpstr>PowerPoint Presentation</vt:lpstr>
      <vt:lpstr>PowerPoint Presentation</vt:lpstr>
      <vt:lpstr>PowerPoint Presentation</vt:lpstr>
      <vt:lpstr>PowerPoint Presentation</vt:lpstr>
      <vt:lpstr>      Female Infertility  </vt:lpstr>
      <vt:lpstr>PowerPoint Presentation</vt:lpstr>
      <vt:lpstr>PowerPoint Presentation</vt:lpstr>
      <vt:lpstr>PowerPoint Presentation</vt:lpstr>
      <vt:lpstr>Pregnancy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Qatar and Challenges of Transition </vt:lpstr>
      <vt:lpstr> Qatar and Challenges of Transition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Acknowledgment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131</cp:revision>
  <dcterms:created xsi:type="dcterms:W3CDTF">2019-03-09T08:57:19Z</dcterms:created>
  <dcterms:modified xsi:type="dcterms:W3CDTF">2019-03-22T22:24:31Z</dcterms:modified>
</cp:coreProperties>
</file>