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78" r:id="rId2"/>
    <p:sldMasterId id="2147483680" r:id="rId3"/>
    <p:sldMasterId id="2147483692" r:id="rId4"/>
  </p:sldMasterIdLst>
  <p:notesMasterIdLst>
    <p:notesMasterId r:id="rId49"/>
  </p:notesMasterIdLst>
  <p:sldIdLst>
    <p:sldId id="305" r:id="rId5"/>
    <p:sldId id="345" r:id="rId6"/>
    <p:sldId id="306" r:id="rId7"/>
    <p:sldId id="395" r:id="rId8"/>
    <p:sldId id="391" r:id="rId9"/>
    <p:sldId id="442" r:id="rId10"/>
    <p:sldId id="347" r:id="rId11"/>
    <p:sldId id="352" r:id="rId12"/>
    <p:sldId id="302" r:id="rId13"/>
    <p:sldId id="281" r:id="rId14"/>
    <p:sldId id="325" r:id="rId15"/>
    <p:sldId id="410" r:id="rId16"/>
    <p:sldId id="417" r:id="rId17"/>
    <p:sldId id="418" r:id="rId18"/>
    <p:sldId id="419" r:id="rId19"/>
    <p:sldId id="400" r:id="rId20"/>
    <p:sldId id="416" r:id="rId21"/>
    <p:sldId id="420" r:id="rId22"/>
    <p:sldId id="424" r:id="rId23"/>
    <p:sldId id="398" r:id="rId24"/>
    <p:sldId id="399" r:id="rId25"/>
    <p:sldId id="414" r:id="rId26"/>
    <p:sldId id="415" r:id="rId27"/>
    <p:sldId id="422" r:id="rId28"/>
    <p:sldId id="406" r:id="rId29"/>
    <p:sldId id="404" r:id="rId30"/>
    <p:sldId id="438" r:id="rId31"/>
    <p:sldId id="439" r:id="rId32"/>
    <p:sldId id="440" r:id="rId33"/>
    <p:sldId id="441" r:id="rId34"/>
    <p:sldId id="448" r:id="rId35"/>
    <p:sldId id="413" r:id="rId36"/>
    <p:sldId id="405" r:id="rId37"/>
    <p:sldId id="389" r:id="rId38"/>
    <p:sldId id="407" r:id="rId39"/>
    <p:sldId id="431" r:id="rId40"/>
    <p:sldId id="449" r:id="rId41"/>
    <p:sldId id="426" r:id="rId42"/>
    <p:sldId id="443" r:id="rId43"/>
    <p:sldId id="444" r:id="rId44"/>
    <p:sldId id="446" r:id="rId45"/>
    <p:sldId id="447" r:id="rId46"/>
    <p:sldId id="393" r:id="rId47"/>
    <p:sldId id="402"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3" autoAdjust="0"/>
    <p:restoredTop sz="94660"/>
  </p:normalViewPr>
  <p:slideViewPr>
    <p:cSldViewPr snapToGrid="0">
      <p:cViewPr varScale="1">
        <p:scale>
          <a:sx n="117" d="100"/>
          <a:sy n="117" d="100"/>
        </p:scale>
        <p:origin x="204"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9BC17-C9B9-4F8F-9062-B14FB38242F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5FB6229-0B9F-4E5B-9C41-8EAB14316560}">
      <dgm:prSet phldrT="[Text]" custT="1"/>
      <dgm:spPr/>
      <dgm:t>
        <a:bodyPr/>
        <a:lstStyle/>
        <a:p>
          <a:r>
            <a:rPr lang="en-US" sz="2800" b="1" dirty="0" smtClean="0">
              <a:solidFill>
                <a:srgbClr val="FF0000"/>
              </a:solidFill>
            </a:rPr>
            <a:t>Obstruction</a:t>
          </a:r>
          <a:endParaRPr lang="en-US" sz="2800" b="1" dirty="0">
            <a:solidFill>
              <a:srgbClr val="FF0000"/>
            </a:solidFill>
          </a:endParaRPr>
        </a:p>
      </dgm:t>
    </dgm:pt>
    <dgm:pt modelId="{B04B3630-787D-4EE2-83B2-36DACB3BC87E}" type="parTrans" cxnId="{F38CAC74-2477-4F42-BCDF-31F2C1F7783E}">
      <dgm:prSet/>
      <dgm:spPr/>
      <dgm:t>
        <a:bodyPr/>
        <a:lstStyle/>
        <a:p>
          <a:endParaRPr lang="en-US"/>
        </a:p>
      </dgm:t>
    </dgm:pt>
    <dgm:pt modelId="{3F972F45-691E-4C47-8175-E4A3103C1766}" type="sibTrans" cxnId="{F38CAC74-2477-4F42-BCDF-31F2C1F7783E}">
      <dgm:prSet/>
      <dgm:spPr/>
      <dgm:t>
        <a:bodyPr/>
        <a:lstStyle/>
        <a:p>
          <a:endParaRPr lang="en-US"/>
        </a:p>
      </dgm:t>
    </dgm:pt>
    <dgm:pt modelId="{D6BC977C-78CA-45B3-8903-C4B923C1102F}">
      <dgm:prSet phldrT="[Text]" custT="1"/>
      <dgm:spPr/>
      <dgm:t>
        <a:bodyPr/>
        <a:lstStyle/>
        <a:p>
          <a:r>
            <a:rPr lang="en-US" sz="2800" b="1" dirty="0" smtClean="0">
              <a:solidFill>
                <a:srgbClr val="FF0000"/>
              </a:solidFill>
            </a:rPr>
            <a:t>Infection </a:t>
          </a:r>
          <a:endParaRPr lang="en-US" sz="2800" b="1" dirty="0">
            <a:solidFill>
              <a:srgbClr val="FF0000"/>
            </a:solidFill>
          </a:endParaRPr>
        </a:p>
      </dgm:t>
    </dgm:pt>
    <dgm:pt modelId="{3F5AA958-3F02-4E38-9EC3-E6DB34D766C3}" type="parTrans" cxnId="{4F5114C0-2144-4862-A343-2DEA76C8BCEE}">
      <dgm:prSet/>
      <dgm:spPr/>
      <dgm:t>
        <a:bodyPr/>
        <a:lstStyle/>
        <a:p>
          <a:endParaRPr lang="en-US"/>
        </a:p>
      </dgm:t>
    </dgm:pt>
    <dgm:pt modelId="{4284A36C-02C6-4FAF-8D6E-8A318829223E}" type="sibTrans" cxnId="{4F5114C0-2144-4862-A343-2DEA76C8BCEE}">
      <dgm:prSet/>
      <dgm:spPr/>
      <dgm:t>
        <a:bodyPr/>
        <a:lstStyle/>
        <a:p>
          <a:endParaRPr lang="en-US"/>
        </a:p>
      </dgm:t>
    </dgm:pt>
    <dgm:pt modelId="{7B71176D-A320-41DA-9426-2FAFC07809D2}">
      <dgm:prSet phldrT="[Text]" custT="1"/>
      <dgm:spPr/>
      <dgm:t>
        <a:bodyPr/>
        <a:lstStyle/>
        <a:p>
          <a:r>
            <a:rPr lang="en-US" sz="2800" b="1" dirty="0" smtClean="0">
              <a:solidFill>
                <a:srgbClr val="FF0000"/>
              </a:solidFill>
            </a:rPr>
            <a:t>Inflammation</a:t>
          </a:r>
          <a:r>
            <a:rPr lang="en-US" sz="2500" b="1" dirty="0" smtClean="0"/>
            <a:t> </a:t>
          </a:r>
          <a:endParaRPr lang="en-US" sz="2500" b="1" dirty="0"/>
        </a:p>
      </dgm:t>
    </dgm:pt>
    <dgm:pt modelId="{500BBF92-8EA0-458E-8665-EDEFE2951FBF}" type="parTrans" cxnId="{427B55B7-6F48-48B9-AAF6-B8BD5788C75B}">
      <dgm:prSet/>
      <dgm:spPr/>
      <dgm:t>
        <a:bodyPr/>
        <a:lstStyle/>
        <a:p>
          <a:endParaRPr lang="en-US"/>
        </a:p>
      </dgm:t>
    </dgm:pt>
    <dgm:pt modelId="{132BED35-B5E2-4BAF-ACE3-6909ED9DBC0C}" type="sibTrans" cxnId="{427B55B7-6F48-48B9-AAF6-B8BD5788C75B}">
      <dgm:prSet/>
      <dgm:spPr/>
      <dgm:t>
        <a:bodyPr/>
        <a:lstStyle/>
        <a:p>
          <a:endParaRPr lang="en-US"/>
        </a:p>
      </dgm:t>
    </dgm:pt>
    <dgm:pt modelId="{7F7864C1-C963-4295-89CC-07B2DDD4DCB6}" type="pres">
      <dgm:prSet presAssocID="{7D19BC17-C9B9-4F8F-9062-B14FB38242FA}" presName="cycle" presStyleCnt="0">
        <dgm:presLayoutVars>
          <dgm:dir/>
          <dgm:resizeHandles val="exact"/>
        </dgm:presLayoutVars>
      </dgm:prSet>
      <dgm:spPr/>
      <dgm:t>
        <a:bodyPr/>
        <a:lstStyle/>
        <a:p>
          <a:endParaRPr lang="en-US"/>
        </a:p>
      </dgm:t>
    </dgm:pt>
    <dgm:pt modelId="{77C8AFB2-35E9-4992-9B79-BEECF816D6F0}" type="pres">
      <dgm:prSet presAssocID="{45FB6229-0B9F-4E5B-9C41-8EAB14316560}" presName="dummy" presStyleCnt="0"/>
      <dgm:spPr/>
    </dgm:pt>
    <dgm:pt modelId="{A5A012B8-694D-4AF8-99FF-387049F76BC7}" type="pres">
      <dgm:prSet presAssocID="{45FB6229-0B9F-4E5B-9C41-8EAB14316560}" presName="node" presStyleLbl="revTx" presStyleIdx="0" presStyleCnt="3" custScaleX="133354" custScaleY="58735">
        <dgm:presLayoutVars>
          <dgm:bulletEnabled val="1"/>
        </dgm:presLayoutVars>
      </dgm:prSet>
      <dgm:spPr/>
      <dgm:t>
        <a:bodyPr/>
        <a:lstStyle/>
        <a:p>
          <a:endParaRPr lang="en-US"/>
        </a:p>
      </dgm:t>
    </dgm:pt>
    <dgm:pt modelId="{79A34CBE-BCCE-453F-B2C0-F92F1B0076D4}" type="pres">
      <dgm:prSet presAssocID="{3F972F45-691E-4C47-8175-E4A3103C1766}" presName="sibTrans" presStyleLbl="node1" presStyleIdx="0" presStyleCnt="3"/>
      <dgm:spPr/>
      <dgm:t>
        <a:bodyPr/>
        <a:lstStyle/>
        <a:p>
          <a:endParaRPr lang="en-US"/>
        </a:p>
      </dgm:t>
    </dgm:pt>
    <dgm:pt modelId="{F1E68056-3434-4E39-BC7D-88987DF16117}" type="pres">
      <dgm:prSet presAssocID="{D6BC977C-78CA-45B3-8903-C4B923C1102F}" presName="dummy" presStyleCnt="0"/>
      <dgm:spPr/>
    </dgm:pt>
    <dgm:pt modelId="{8CB29D34-707B-4026-9311-A9B3EF78718F}" type="pres">
      <dgm:prSet presAssocID="{D6BC977C-78CA-45B3-8903-C4B923C1102F}" presName="node" presStyleLbl="revTx" presStyleIdx="1" presStyleCnt="3">
        <dgm:presLayoutVars>
          <dgm:bulletEnabled val="1"/>
        </dgm:presLayoutVars>
      </dgm:prSet>
      <dgm:spPr/>
      <dgm:t>
        <a:bodyPr/>
        <a:lstStyle/>
        <a:p>
          <a:endParaRPr lang="en-US"/>
        </a:p>
      </dgm:t>
    </dgm:pt>
    <dgm:pt modelId="{045C953D-A993-4660-86A7-1E6F3F39B277}" type="pres">
      <dgm:prSet presAssocID="{4284A36C-02C6-4FAF-8D6E-8A318829223E}" presName="sibTrans" presStyleLbl="node1" presStyleIdx="1" presStyleCnt="3"/>
      <dgm:spPr/>
      <dgm:t>
        <a:bodyPr/>
        <a:lstStyle/>
        <a:p>
          <a:endParaRPr lang="en-US"/>
        </a:p>
      </dgm:t>
    </dgm:pt>
    <dgm:pt modelId="{705E9E45-352D-4B04-9D25-EC4A7DE36529}" type="pres">
      <dgm:prSet presAssocID="{7B71176D-A320-41DA-9426-2FAFC07809D2}" presName="dummy" presStyleCnt="0"/>
      <dgm:spPr/>
    </dgm:pt>
    <dgm:pt modelId="{6E74C096-3FC0-4B40-BCEB-184CAD520AAB}" type="pres">
      <dgm:prSet presAssocID="{7B71176D-A320-41DA-9426-2FAFC07809D2}" presName="node" presStyleLbl="revTx" presStyleIdx="2" presStyleCnt="3" custScaleX="142068" custScaleY="63801">
        <dgm:presLayoutVars>
          <dgm:bulletEnabled val="1"/>
        </dgm:presLayoutVars>
      </dgm:prSet>
      <dgm:spPr/>
      <dgm:t>
        <a:bodyPr/>
        <a:lstStyle/>
        <a:p>
          <a:endParaRPr lang="en-US"/>
        </a:p>
      </dgm:t>
    </dgm:pt>
    <dgm:pt modelId="{627079DE-4A10-4BC2-8810-CFD2FC2A29CB}" type="pres">
      <dgm:prSet presAssocID="{132BED35-B5E2-4BAF-ACE3-6909ED9DBC0C}" presName="sibTrans" presStyleLbl="node1" presStyleIdx="2" presStyleCnt="3" custScaleX="90597" custScaleY="100859" custLinFactNeighborX="-214" custLinFactNeighborY="429"/>
      <dgm:spPr/>
      <dgm:t>
        <a:bodyPr/>
        <a:lstStyle/>
        <a:p>
          <a:endParaRPr lang="en-US"/>
        </a:p>
      </dgm:t>
    </dgm:pt>
  </dgm:ptLst>
  <dgm:cxnLst>
    <dgm:cxn modelId="{97EAB87C-032F-4FD7-807E-DB30A6C167E1}" type="presOf" srcId="{7B71176D-A320-41DA-9426-2FAFC07809D2}" destId="{6E74C096-3FC0-4B40-BCEB-184CAD520AAB}" srcOrd="0" destOrd="0" presId="urn:microsoft.com/office/officeart/2005/8/layout/cycle1"/>
    <dgm:cxn modelId="{FB2EB758-2239-423B-9F11-CAB5317AA376}" type="presOf" srcId="{4284A36C-02C6-4FAF-8D6E-8A318829223E}" destId="{045C953D-A993-4660-86A7-1E6F3F39B277}" srcOrd="0" destOrd="0" presId="urn:microsoft.com/office/officeart/2005/8/layout/cycle1"/>
    <dgm:cxn modelId="{A1BCF179-61F2-4A3B-9F07-1A6488167E00}" type="presOf" srcId="{7D19BC17-C9B9-4F8F-9062-B14FB38242FA}" destId="{7F7864C1-C963-4295-89CC-07B2DDD4DCB6}" srcOrd="0" destOrd="0" presId="urn:microsoft.com/office/officeart/2005/8/layout/cycle1"/>
    <dgm:cxn modelId="{2E16ED76-C3F2-4637-853D-CDEEFC073F06}" type="presOf" srcId="{D6BC977C-78CA-45B3-8903-C4B923C1102F}" destId="{8CB29D34-707B-4026-9311-A9B3EF78718F}" srcOrd="0" destOrd="0" presId="urn:microsoft.com/office/officeart/2005/8/layout/cycle1"/>
    <dgm:cxn modelId="{2369422E-ED23-4685-82EF-66C7A22D9A1B}" type="presOf" srcId="{3F972F45-691E-4C47-8175-E4A3103C1766}" destId="{79A34CBE-BCCE-453F-B2C0-F92F1B0076D4}" srcOrd="0" destOrd="0" presId="urn:microsoft.com/office/officeart/2005/8/layout/cycle1"/>
    <dgm:cxn modelId="{4F5114C0-2144-4862-A343-2DEA76C8BCEE}" srcId="{7D19BC17-C9B9-4F8F-9062-B14FB38242FA}" destId="{D6BC977C-78CA-45B3-8903-C4B923C1102F}" srcOrd="1" destOrd="0" parTransId="{3F5AA958-3F02-4E38-9EC3-E6DB34D766C3}" sibTransId="{4284A36C-02C6-4FAF-8D6E-8A318829223E}"/>
    <dgm:cxn modelId="{427B55B7-6F48-48B9-AAF6-B8BD5788C75B}" srcId="{7D19BC17-C9B9-4F8F-9062-B14FB38242FA}" destId="{7B71176D-A320-41DA-9426-2FAFC07809D2}" srcOrd="2" destOrd="0" parTransId="{500BBF92-8EA0-458E-8665-EDEFE2951FBF}" sibTransId="{132BED35-B5E2-4BAF-ACE3-6909ED9DBC0C}"/>
    <dgm:cxn modelId="{F38CAC74-2477-4F42-BCDF-31F2C1F7783E}" srcId="{7D19BC17-C9B9-4F8F-9062-B14FB38242FA}" destId="{45FB6229-0B9F-4E5B-9C41-8EAB14316560}" srcOrd="0" destOrd="0" parTransId="{B04B3630-787D-4EE2-83B2-36DACB3BC87E}" sibTransId="{3F972F45-691E-4C47-8175-E4A3103C1766}"/>
    <dgm:cxn modelId="{7ED4535E-87D9-4C1E-8DD6-2E4880C46B05}" type="presOf" srcId="{45FB6229-0B9F-4E5B-9C41-8EAB14316560}" destId="{A5A012B8-694D-4AF8-99FF-387049F76BC7}" srcOrd="0" destOrd="0" presId="urn:microsoft.com/office/officeart/2005/8/layout/cycle1"/>
    <dgm:cxn modelId="{F990E9EB-D18E-48A5-AA13-3495BCF39C17}" type="presOf" srcId="{132BED35-B5E2-4BAF-ACE3-6909ED9DBC0C}" destId="{627079DE-4A10-4BC2-8810-CFD2FC2A29CB}" srcOrd="0" destOrd="0" presId="urn:microsoft.com/office/officeart/2005/8/layout/cycle1"/>
    <dgm:cxn modelId="{3DF442F3-586C-4E98-8555-43EF5C280770}" type="presParOf" srcId="{7F7864C1-C963-4295-89CC-07B2DDD4DCB6}" destId="{77C8AFB2-35E9-4992-9B79-BEECF816D6F0}" srcOrd="0" destOrd="0" presId="urn:microsoft.com/office/officeart/2005/8/layout/cycle1"/>
    <dgm:cxn modelId="{F4200D2C-20F3-43F8-85FB-643790011BBF}" type="presParOf" srcId="{7F7864C1-C963-4295-89CC-07B2DDD4DCB6}" destId="{A5A012B8-694D-4AF8-99FF-387049F76BC7}" srcOrd="1" destOrd="0" presId="urn:microsoft.com/office/officeart/2005/8/layout/cycle1"/>
    <dgm:cxn modelId="{8FA26D9D-6CFE-49DC-A99D-BFE9F461A884}" type="presParOf" srcId="{7F7864C1-C963-4295-89CC-07B2DDD4DCB6}" destId="{79A34CBE-BCCE-453F-B2C0-F92F1B0076D4}" srcOrd="2" destOrd="0" presId="urn:microsoft.com/office/officeart/2005/8/layout/cycle1"/>
    <dgm:cxn modelId="{1108D8C4-0A8A-460F-B1BC-B428FA17A2BB}" type="presParOf" srcId="{7F7864C1-C963-4295-89CC-07B2DDD4DCB6}" destId="{F1E68056-3434-4E39-BC7D-88987DF16117}" srcOrd="3" destOrd="0" presId="urn:microsoft.com/office/officeart/2005/8/layout/cycle1"/>
    <dgm:cxn modelId="{EFD3D893-6CD8-4ADA-A1F1-AC90BC7D5165}" type="presParOf" srcId="{7F7864C1-C963-4295-89CC-07B2DDD4DCB6}" destId="{8CB29D34-707B-4026-9311-A9B3EF78718F}" srcOrd="4" destOrd="0" presId="urn:microsoft.com/office/officeart/2005/8/layout/cycle1"/>
    <dgm:cxn modelId="{66FA07C5-FDBB-4BBD-8492-01C7453CE9D8}" type="presParOf" srcId="{7F7864C1-C963-4295-89CC-07B2DDD4DCB6}" destId="{045C953D-A993-4660-86A7-1E6F3F39B277}" srcOrd="5" destOrd="0" presId="urn:microsoft.com/office/officeart/2005/8/layout/cycle1"/>
    <dgm:cxn modelId="{293BDEBE-670E-4A70-BDD4-A5FB65BBFFB7}" type="presParOf" srcId="{7F7864C1-C963-4295-89CC-07B2DDD4DCB6}" destId="{705E9E45-352D-4B04-9D25-EC4A7DE36529}" srcOrd="6" destOrd="0" presId="urn:microsoft.com/office/officeart/2005/8/layout/cycle1"/>
    <dgm:cxn modelId="{15C2B7A8-B8E7-46CC-8051-E3FB84ECDBFB}" type="presParOf" srcId="{7F7864C1-C963-4295-89CC-07B2DDD4DCB6}" destId="{6E74C096-3FC0-4B40-BCEB-184CAD520AAB}" srcOrd="7" destOrd="0" presId="urn:microsoft.com/office/officeart/2005/8/layout/cycle1"/>
    <dgm:cxn modelId="{4F9EFE11-F232-4C1F-84EC-22CD47183C51}" type="presParOf" srcId="{7F7864C1-C963-4295-89CC-07B2DDD4DCB6}" destId="{627079DE-4A10-4BC2-8810-CFD2FC2A29CB}"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012B8-694D-4AF8-99FF-387049F76BC7}">
      <dsp:nvSpPr>
        <dsp:cNvPr id="0" name=""/>
        <dsp:cNvSpPr/>
      </dsp:nvSpPr>
      <dsp:spPr>
        <a:xfrm>
          <a:off x="5865578" y="659881"/>
          <a:ext cx="2188069" cy="963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0000"/>
              </a:solidFill>
            </a:rPr>
            <a:t>Obstruction</a:t>
          </a:r>
          <a:endParaRPr lang="en-US" sz="2800" b="1" kern="1200" dirty="0">
            <a:solidFill>
              <a:srgbClr val="FF0000"/>
            </a:solidFill>
          </a:endParaRPr>
        </a:p>
      </dsp:txBody>
      <dsp:txXfrm>
        <a:off x="5865578" y="659881"/>
        <a:ext cx="2188069" cy="963722"/>
      </dsp:txXfrm>
    </dsp:sp>
    <dsp:sp modelId="{79A34CBE-BCCE-453F-B2C0-F92F1B0076D4}">
      <dsp:nvSpPr>
        <dsp:cNvPr id="0" name=""/>
        <dsp:cNvSpPr/>
      </dsp:nvSpPr>
      <dsp:spPr>
        <a:xfrm>
          <a:off x="3642242" y="-886"/>
          <a:ext cx="3877279" cy="3877279"/>
        </a:xfrm>
        <a:prstGeom prst="circularArrow">
          <a:avLst>
            <a:gd name="adj1" fmla="val 8252"/>
            <a:gd name="adj2" fmla="val 576424"/>
            <a:gd name="adj3" fmla="val 2962449"/>
            <a:gd name="adj4" fmla="val 20917157"/>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29D34-707B-4026-9311-A9B3EF78718F}">
      <dsp:nvSpPr>
        <dsp:cNvPr id="0" name=""/>
        <dsp:cNvSpPr/>
      </dsp:nvSpPr>
      <dsp:spPr>
        <a:xfrm>
          <a:off x="4760483" y="2709376"/>
          <a:ext cx="1640797" cy="1640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0000"/>
              </a:solidFill>
            </a:rPr>
            <a:t>Infection </a:t>
          </a:r>
          <a:endParaRPr lang="en-US" sz="2800" b="1" kern="1200" dirty="0">
            <a:solidFill>
              <a:srgbClr val="FF0000"/>
            </a:solidFill>
          </a:endParaRPr>
        </a:p>
      </dsp:txBody>
      <dsp:txXfrm>
        <a:off x="4760483" y="2709376"/>
        <a:ext cx="1640797" cy="1640797"/>
      </dsp:txXfrm>
    </dsp:sp>
    <dsp:sp modelId="{045C953D-A993-4660-86A7-1E6F3F39B277}">
      <dsp:nvSpPr>
        <dsp:cNvPr id="0" name=""/>
        <dsp:cNvSpPr/>
      </dsp:nvSpPr>
      <dsp:spPr>
        <a:xfrm>
          <a:off x="3642242" y="-886"/>
          <a:ext cx="3877279" cy="3877279"/>
        </a:xfrm>
        <a:prstGeom prst="circularArrow">
          <a:avLst>
            <a:gd name="adj1" fmla="val 8252"/>
            <a:gd name="adj2" fmla="val 576424"/>
            <a:gd name="adj3" fmla="val 10815106"/>
            <a:gd name="adj4" fmla="val 7261126"/>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74C096-3FC0-4B40-BCEB-184CAD520AAB}">
      <dsp:nvSpPr>
        <dsp:cNvPr id="0" name=""/>
        <dsp:cNvSpPr/>
      </dsp:nvSpPr>
      <dsp:spPr>
        <a:xfrm>
          <a:off x="3036627" y="618319"/>
          <a:ext cx="2331048" cy="1046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0000"/>
              </a:solidFill>
            </a:rPr>
            <a:t>Inflammation</a:t>
          </a:r>
          <a:r>
            <a:rPr lang="en-US" sz="2500" b="1" kern="1200" dirty="0" smtClean="0"/>
            <a:t> </a:t>
          </a:r>
          <a:endParaRPr lang="en-US" sz="2500" b="1" kern="1200" dirty="0"/>
        </a:p>
      </dsp:txBody>
      <dsp:txXfrm>
        <a:off x="3036627" y="618319"/>
        <a:ext cx="2331048" cy="1046845"/>
      </dsp:txXfrm>
    </dsp:sp>
    <dsp:sp modelId="{627079DE-4A10-4BC2-8810-CFD2FC2A29CB}">
      <dsp:nvSpPr>
        <dsp:cNvPr id="0" name=""/>
        <dsp:cNvSpPr/>
      </dsp:nvSpPr>
      <dsp:spPr>
        <a:xfrm>
          <a:off x="3816235" y="-906"/>
          <a:ext cx="3512699" cy="3910585"/>
        </a:xfrm>
        <a:prstGeom prst="circularArrow">
          <a:avLst>
            <a:gd name="adj1" fmla="val 8252"/>
            <a:gd name="adj2" fmla="val 576424"/>
            <a:gd name="adj3" fmla="val 17820411"/>
            <a:gd name="adj4" fmla="val 14158408"/>
            <a:gd name="adj5" fmla="val 962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3D16C-B4CA-4F3F-BC10-DCA8BAB78EB9}"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1B9C7D-41D2-485A-893F-721C6B25F867}" type="slidenum">
              <a:rPr lang="en-US" smtClean="0"/>
              <a:t>‹#›</a:t>
            </a:fld>
            <a:endParaRPr lang="en-US"/>
          </a:p>
        </p:txBody>
      </p:sp>
    </p:spTree>
    <p:extLst>
      <p:ext uri="{BB962C8B-B14F-4D97-AF65-F5344CB8AC3E}">
        <p14:creationId xmlns:p14="http://schemas.microsoft.com/office/powerpoint/2010/main" val="258668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CEBC827-4626-A844-95E7-693DC8C4AB01}" type="slidenum">
              <a:rPr lang="en-US" sz="1200"/>
              <a:pPr eaLnBrk="1" fontAlgn="base" hangingPunct="1">
                <a:spcBef>
                  <a:spcPct val="0"/>
                </a:spcBef>
                <a:spcAft>
                  <a:spcPct val="0"/>
                </a:spcAft>
              </a:pPr>
              <a:t>2</a:t>
            </a:fld>
            <a:endParaRPr lang="en-US" sz="1200"/>
          </a:p>
        </p:txBody>
      </p:sp>
    </p:spTree>
    <p:extLst>
      <p:ext uri="{BB962C8B-B14F-4D97-AF65-F5344CB8AC3E}">
        <p14:creationId xmlns:p14="http://schemas.microsoft.com/office/powerpoint/2010/main" val="272256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Otherwise healthy children &lt;2 years of age with CF were randomly assigned to be treated with daily cephalexin (80-100 mg/kg/day) or placebo. Clinical, microbiologic, laboratory, radiographic, and anthropometric outcomes were evaluated</a:t>
            </a:r>
          </a:p>
          <a:p>
            <a:endParaRPr lang="en-US" dirty="0"/>
          </a:p>
        </p:txBody>
      </p:sp>
      <p:sp>
        <p:nvSpPr>
          <p:cNvPr id="4" name="Slide Number Placeholder 3"/>
          <p:cNvSpPr>
            <a:spLocks noGrp="1"/>
          </p:cNvSpPr>
          <p:nvPr>
            <p:ph type="sldNum" sz="quarter" idx="10"/>
          </p:nvPr>
        </p:nvSpPr>
        <p:spPr/>
        <p:txBody>
          <a:bodyPr/>
          <a:lstStyle/>
          <a:p>
            <a:fld id="{A61B9C7D-41D2-485A-893F-721C6B25F867}" type="slidenum">
              <a:rPr lang="en-US" smtClean="0"/>
              <a:t>27</a:t>
            </a:fld>
            <a:endParaRPr lang="en-US"/>
          </a:p>
        </p:txBody>
      </p:sp>
    </p:spTree>
    <p:extLst>
      <p:ext uri="{BB962C8B-B14F-4D97-AF65-F5344CB8AC3E}">
        <p14:creationId xmlns:p14="http://schemas.microsoft.com/office/powerpoint/2010/main" val="1738370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Otherwise healthy children &lt;2 years of age with CF were randomly assigned to be treated with daily cephalexin (80-100 mg/kg/day) or placebo. Clinical, microbiologic, laboratory, radiographic, and anthropometric outcomes were evaluated</a:t>
            </a:r>
          </a:p>
          <a:p>
            <a:endParaRPr lang="en-US" dirty="0"/>
          </a:p>
        </p:txBody>
      </p:sp>
      <p:sp>
        <p:nvSpPr>
          <p:cNvPr id="4" name="Slide Number Placeholder 3"/>
          <p:cNvSpPr>
            <a:spLocks noGrp="1"/>
          </p:cNvSpPr>
          <p:nvPr>
            <p:ph type="sldNum" sz="quarter" idx="10"/>
          </p:nvPr>
        </p:nvSpPr>
        <p:spPr/>
        <p:txBody>
          <a:bodyPr/>
          <a:lstStyle/>
          <a:p>
            <a:fld id="{A61B9C7D-41D2-485A-893F-721C6B25F867}" type="slidenum">
              <a:rPr lang="en-US" smtClean="0"/>
              <a:t>28</a:t>
            </a:fld>
            <a:endParaRPr lang="en-US"/>
          </a:p>
        </p:txBody>
      </p:sp>
    </p:spTree>
    <p:extLst>
      <p:ext uri="{BB962C8B-B14F-4D97-AF65-F5344CB8AC3E}">
        <p14:creationId xmlns:p14="http://schemas.microsoft.com/office/powerpoint/2010/main" val="3831667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250 mg/ day of oral </a:t>
            </a:r>
            <a:r>
              <a:rPr lang="en-US" dirty="0" err="1" smtClean="0"/>
              <a:t>flucloxacillin</a:t>
            </a:r>
            <a:endParaRPr lang="en-US" dirty="0"/>
          </a:p>
        </p:txBody>
      </p:sp>
      <p:sp>
        <p:nvSpPr>
          <p:cNvPr id="4" name="Slide Number Placeholder 3"/>
          <p:cNvSpPr>
            <a:spLocks noGrp="1"/>
          </p:cNvSpPr>
          <p:nvPr>
            <p:ph type="sldNum" sz="quarter" idx="10"/>
          </p:nvPr>
        </p:nvSpPr>
        <p:spPr/>
        <p:txBody>
          <a:bodyPr/>
          <a:lstStyle/>
          <a:p>
            <a:fld id="{FF4E4084-1A80-486E-93EE-13FCC357E2F9}" type="slidenum">
              <a:rPr lang="en-US" smtClean="0"/>
              <a:t>32</a:t>
            </a:fld>
            <a:endParaRPr lang="en-US"/>
          </a:p>
        </p:txBody>
      </p:sp>
    </p:spTree>
    <p:extLst>
      <p:ext uri="{BB962C8B-B14F-4D97-AF65-F5344CB8AC3E}">
        <p14:creationId xmlns:p14="http://schemas.microsoft.com/office/powerpoint/2010/main" val="125427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Staphylococcus aureus. S. aureus is one of the first microbes and also one of the commonest to infect patients with cystic fibrosis. There has been an increase in the prevalence of colonization/infection with both </a:t>
            </a:r>
            <a:r>
              <a:rPr lang="en-US" dirty="0" err="1" smtClean="0"/>
              <a:t>methicillinsusceptible</a:t>
            </a:r>
            <a:r>
              <a:rPr lang="en-US" dirty="0" smtClean="0"/>
              <a:t> (MSSA) and methicillin resistant (MRSA) S. aureus over the past decade [73]. Colonization of the anterior nares with S. aureus represents an important risk factor for subsequent infection in both healthy and diseased population, but only few studies have investigated colonization in with CF. In one study, the authors reported a significantly increased prevalence among patients with CF who had not received anti-staphylococcal prophylaxis prior to taking the cultures [74]. Another study using nasal lavage found the presence of identical genotypes in upper and lower airways, which suggests that upper airways play a role as a reservoir of S. aureus (like P. aeruginosa) in CF [75]. In a 2-year cohort study of 100 children with CF, small-colony variants (SCVs) of S. aureus were detected among 24% of participants and were significantly associated with a greater drop in lung function during the study [76]. Other studies have also found SCVs to be associated with higher rates of antimicrobial resistance and more advanced lung disease [77]. We will discuss below the treatment (prophylactic and eradication) strategy for S. aureus.</a:t>
            </a:r>
            <a:endParaRPr lang="en-US" dirty="0"/>
          </a:p>
        </p:txBody>
      </p:sp>
      <p:sp>
        <p:nvSpPr>
          <p:cNvPr id="4" name="Slide Number Placeholder 3"/>
          <p:cNvSpPr>
            <a:spLocks noGrp="1"/>
          </p:cNvSpPr>
          <p:nvPr>
            <p:ph type="sldNum" sz="quarter" idx="10"/>
          </p:nvPr>
        </p:nvSpPr>
        <p:spPr/>
        <p:txBody>
          <a:bodyPr/>
          <a:lstStyle/>
          <a:p>
            <a:fld id="{FF4E4084-1A80-486E-93EE-13FCC357E2F9}" type="slidenum">
              <a:rPr lang="en-US" smtClean="0"/>
              <a:t>42</a:t>
            </a:fld>
            <a:endParaRPr lang="en-US"/>
          </a:p>
        </p:txBody>
      </p:sp>
    </p:spTree>
    <p:extLst>
      <p:ext uri="{BB962C8B-B14F-4D97-AF65-F5344CB8AC3E}">
        <p14:creationId xmlns:p14="http://schemas.microsoft.com/office/powerpoint/2010/main" val="106609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This adage, from northern European folklore, </a:t>
            </a:r>
          </a:p>
          <a:p>
            <a:pPr eaLnBrk="1" hangingPunct="1">
              <a:spcBef>
                <a:spcPct val="0"/>
              </a:spcBef>
            </a:pPr>
            <a:r>
              <a:rPr lang="en-US" dirty="0">
                <a:latin typeface="Calibri" charset="0"/>
              </a:rPr>
              <a:t>German Children’s Songs and Games of Switzerland,</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C1EE1C8-3DC6-E949-87B2-8715CD1A09E1}" type="slidenum">
              <a:rPr lang="en-US" sz="1200"/>
              <a:pPr eaLnBrk="1" fontAlgn="base" hangingPunct="1">
                <a:spcBef>
                  <a:spcPct val="0"/>
                </a:spcBef>
                <a:spcAft>
                  <a:spcPct val="0"/>
                </a:spcAft>
              </a:pPr>
              <a:t>7</a:t>
            </a:fld>
            <a:endParaRPr lang="en-US" sz="1200"/>
          </a:p>
        </p:txBody>
      </p:sp>
    </p:spTree>
    <p:extLst>
      <p:ext uri="{BB962C8B-B14F-4D97-AF65-F5344CB8AC3E}">
        <p14:creationId xmlns:p14="http://schemas.microsoft.com/office/powerpoint/2010/main" val="14096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CF impacts many organs</a:t>
            </a:r>
            <a:r>
              <a:rPr lang="en-US" baseline="0" dirty="0" smtClean="0"/>
              <a:t> lung disease accounts for most of the morbidity and mortality </a:t>
            </a:r>
            <a:endParaRPr lang="en-US" dirty="0"/>
          </a:p>
        </p:txBody>
      </p:sp>
      <p:sp>
        <p:nvSpPr>
          <p:cNvPr id="4" name="Slide Number Placeholder 3"/>
          <p:cNvSpPr>
            <a:spLocks noGrp="1"/>
          </p:cNvSpPr>
          <p:nvPr>
            <p:ph type="sldNum" sz="quarter" idx="10"/>
          </p:nvPr>
        </p:nvSpPr>
        <p:spPr/>
        <p:txBody>
          <a:bodyPr/>
          <a:lstStyle/>
          <a:p>
            <a:fld id="{A61B9C7D-41D2-485A-893F-721C6B25F867}" type="slidenum">
              <a:rPr lang="en-US" smtClean="0"/>
              <a:t>11</a:t>
            </a:fld>
            <a:endParaRPr lang="en-US"/>
          </a:p>
        </p:txBody>
      </p:sp>
    </p:spTree>
    <p:extLst>
      <p:ext uri="{BB962C8B-B14F-4D97-AF65-F5344CB8AC3E}">
        <p14:creationId xmlns:p14="http://schemas.microsoft.com/office/powerpoint/2010/main" val="290663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Relieving obstruction with </a:t>
            </a:r>
            <a:r>
              <a:rPr lang="en-US" dirty="0" err="1" smtClean="0"/>
              <a:t>mucolytics</a:t>
            </a:r>
            <a:r>
              <a:rPr lang="en-US" dirty="0" smtClean="0"/>
              <a:t> and airway </a:t>
            </a:r>
            <a:r>
              <a:rPr lang="en-US" dirty="0" err="1" smtClean="0"/>
              <a:t>clearance,controlling</a:t>
            </a:r>
            <a:r>
              <a:rPr lang="en-US" dirty="0" smtClean="0"/>
              <a:t> infections with antibiotics and reducing</a:t>
            </a:r>
            <a:r>
              <a:rPr lang="en-US" baseline="0" dirty="0" smtClean="0"/>
              <a:t> inflammation with anti </a:t>
            </a:r>
            <a:r>
              <a:rPr lang="en-US" baseline="0" dirty="0" err="1" smtClean="0"/>
              <a:t>inf</a:t>
            </a:r>
            <a:r>
              <a:rPr lang="en-US" baseline="0" dirty="0" smtClean="0"/>
              <a:t> drugs has been the cornerstone of a comprehensive pulmonary treatment </a:t>
            </a:r>
            <a:r>
              <a:rPr lang="en-US" baseline="0" dirty="0" err="1" smtClean="0"/>
              <a:t>programe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61B9C7D-41D2-485A-893F-721C6B25F867}" type="slidenum">
              <a:rPr lang="en-US" smtClean="0"/>
              <a:t>12</a:t>
            </a:fld>
            <a:endParaRPr lang="en-US"/>
          </a:p>
        </p:txBody>
      </p:sp>
    </p:spTree>
    <p:extLst>
      <p:ext uri="{BB962C8B-B14F-4D97-AF65-F5344CB8AC3E}">
        <p14:creationId xmlns:p14="http://schemas.microsoft.com/office/powerpoint/2010/main" val="248124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aureus</a:t>
            </a:r>
            <a:r>
              <a:rPr lang="en-US" sz="1200" b="0" i="0" kern="1200" dirty="0" smtClean="0">
                <a:solidFill>
                  <a:schemeClr val="tx1"/>
                </a:solidFill>
                <a:effectLst/>
                <a:latin typeface="+mn-lt"/>
                <a:ea typeface="+mn-ea"/>
                <a:cs typeface="+mn-cs"/>
              </a:rPr>
              <a:t> ( pl. aurei — "golden") was a gold coin of ancient Rome originally valued at 25 pure silver denarii. The </a:t>
            </a:r>
            <a:r>
              <a:rPr lang="en-US" sz="1200" b="1" i="0" kern="1200" dirty="0" smtClean="0">
                <a:solidFill>
                  <a:schemeClr val="tx1"/>
                </a:solidFill>
                <a:effectLst/>
                <a:latin typeface="+mn-lt"/>
                <a:ea typeface="+mn-ea"/>
                <a:cs typeface="+mn-cs"/>
              </a:rPr>
              <a:t>aureus</a:t>
            </a:r>
            <a:r>
              <a:rPr lang="en-US" sz="1200" b="0" i="0" kern="1200" dirty="0" smtClean="0">
                <a:solidFill>
                  <a:schemeClr val="tx1"/>
                </a:solidFill>
                <a:effectLst/>
                <a:latin typeface="+mn-lt"/>
                <a:ea typeface="+mn-ea"/>
                <a:cs typeface="+mn-cs"/>
              </a:rPr>
              <a:t> was regularly issued from the 1st century BC to the beginning of the 4th century AD</a:t>
            </a:r>
            <a:endParaRPr lang="en-US" dirty="0"/>
          </a:p>
        </p:txBody>
      </p:sp>
      <p:sp>
        <p:nvSpPr>
          <p:cNvPr id="4" name="Slide Number Placeholder 3"/>
          <p:cNvSpPr>
            <a:spLocks noGrp="1"/>
          </p:cNvSpPr>
          <p:nvPr>
            <p:ph type="sldNum" sz="quarter" idx="10"/>
          </p:nvPr>
        </p:nvSpPr>
        <p:spPr/>
        <p:txBody>
          <a:bodyPr/>
          <a:lstStyle/>
          <a:p>
            <a:fld id="{A61B9C7D-41D2-485A-893F-721C6B25F867}" type="slidenum">
              <a:rPr lang="en-US" smtClean="0"/>
              <a:t>16</a:t>
            </a:fld>
            <a:endParaRPr lang="en-US"/>
          </a:p>
        </p:txBody>
      </p:sp>
    </p:spTree>
    <p:extLst>
      <p:ext uri="{BB962C8B-B14F-4D97-AF65-F5344CB8AC3E}">
        <p14:creationId xmlns:p14="http://schemas.microsoft.com/office/powerpoint/2010/main" val="360975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Despite this it may initiate an immunological response, and cause significant lung damage</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F4E4084-1A80-486E-93EE-13FCC357E2F9}" type="slidenum">
              <a:rPr lang="en-US" smtClean="0"/>
              <a:t>17</a:t>
            </a:fld>
            <a:endParaRPr lang="en-US"/>
          </a:p>
        </p:txBody>
      </p:sp>
    </p:spTree>
    <p:extLst>
      <p:ext uri="{BB962C8B-B14F-4D97-AF65-F5344CB8AC3E}">
        <p14:creationId xmlns:p14="http://schemas.microsoft.com/office/powerpoint/2010/main" val="326940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250 mg/ day of oral </a:t>
            </a:r>
            <a:r>
              <a:rPr lang="en-US" dirty="0" err="1" smtClean="0"/>
              <a:t>flucloxacillin</a:t>
            </a:r>
            <a:endParaRPr lang="en-US" dirty="0"/>
          </a:p>
        </p:txBody>
      </p:sp>
      <p:sp>
        <p:nvSpPr>
          <p:cNvPr id="4" name="Slide Number Placeholder 3"/>
          <p:cNvSpPr>
            <a:spLocks noGrp="1"/>
          </p:cNvSpPr>
          <p:nvPr>
            <p:ph type="sldNum" sz="quarter" idx="10"/>
          </p:nvPr>
        </p:nvSpPr>
        <p:spPr/>
        <p:txBody>
          <a:bodyPr/>
          <a:lstStyle/>
          <a:p>
            <a:fld id="{FF4E4084-1A80-486E-93EE-13FCC357E2F9}" type="slidenum">
              <a:rPr lang="en-US" smtClean="0"/>
              <a:t>20</a:t>
            </a:fld>
            <a:endParaRPr lang="en-US"/>
          </a:p>
        </p:txBody>
      </p:sp>
    </p:spTree>
    <p:extLst>
      <p:ext uri="{BB962C8B-B14F-4D97-AF65-F5344CB8AC3E}">
        <p14:creationId xmlns:p14="http://schemas.microsoft.com/office/powerpoint/2010/main" val="2468593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he UK antibiotic guidelines for cystic fibrosis (CF) recommend that all infants should be prescribed a prophylactic narrow spectrum antibiotic, such as </a:t>
            </a:r>
            <a:r>
              <a:rPr lang="en-US" sz="1200" b="0" i="0" kern="1200" dirty="0" err="1" smtClean="0">
                <a:solidFill>
                  <a:schemeClr val="tx1"/>
                </a:solidFill>
                <a:effectLst/>
                <a:latin typeface="+mn-lt"/>
                <a:ea typeface="+mn-ea"/>
                <a:cs typeface="+mn-cs"/>
              </a:rPr>
              <a:t>flucloxacillin</a:t>
            </a:r>
            <a:r>
              <a:rPr lang="en-US" sz="1200" b="0" i="0" kern="1200" dirty="0" smtClean="0">
                <a:solidFill>
                  <a:schemeClr val="tx1"/>
                </a:solidFill>
                <a:effectLst/>
                <a:latin typeface="+mn-lt"/>
                <a:ea typeface="+mn-ea"/>
                <a:cs typeface="+mn-cs"/>
              </a:rPr>
              <a:t>, from diagnosis until 3 years of age. We wished to evaluate the prevalence of prophylactic antibiotic use in the UK and the effect this had on the microbiological outcome of children with CF.</a:t>
            </a:r>
          </a:p>
          <a:p>
            <a:r>
              <a:rPr lang="en-US" sz="1200" b="1" i="0" kern="1200" dirty="0" smtClean="0">
                <a:solidFill>
                  <a:schemeClr val="tx1"/>
                </a:solidFill>
                <a:effectLst/>
                <a:latin typeface="+mn-lt"/>
                <a:ea typeface="+mn-ea"/>
                <a:cs typeface="+mn-cs"/>
              </a:rPr>
              <a:t>Methods</a:t>
            </a:r>
            <a:r>
              <a:rPr lang="en-US" sz="1200" b="0" i="0" kern="1200" dirty="0" smtClean="0">
                <a:solidFill>
                  <a:schemeClr val="tx1"/>
                </a:solidFill>
                <a:effectLst/>
                <a:latin typeface="+mn-lt"/>
                <a:ea typeface="+mn-ea"/>
                <a:cs typeface="+mn-cs"/>
              </a:rPr>
              <a:t> A registry search was conducted on the UK CF registry to include all children &lt;3 years at the time of the 2009 dataset (UK CF registry. Cystic Fibrosis Trust, 2011). Information on antibiotic prophylaxis (“</a:t>
            </a:r>
            <a:r>
              <a:rPr lang="en-US" sz="1200" b="0" i="0" kern="1200" dirty="0" err="1" smtClean="0">
                <a:solidFill>
                  <a:schemeClr val="tx1"/>
                </a:solidFill>
                <a:effectLst/>
                <a:latin typeface="+mn-lt"/>
                <a:ea typeface="+mn-ea"/>
                <a:cs typeface="+mn-cs"/>
              </a:rPr>
              <a:t>chronicoral</a:t>
            </a:r>
            <a:r>
              <a:rPr lang="en-US" sz="1200" b="0" i="0" kern="1200" dirty="0" smtClean="0">
                <a:solidFill>
                  <a:schemeClr val="tx1"/>
                </a:solidFill>
                <a:effectLst/>
                <a:latin typeface="+mn-lt"/>
                <a:ea typeface="+mn-ea"/>
                <a:cs typeface="+mn-cs"/>
              </a:rPr>
              <a:t> antibiotic not prescribed to treat an exacerbation”) and bacterial status (no growth, intermittent or chronic) are entered at the time of annual assessment and refer to the previous year.</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4E4084-1A80-486E-93EE-13FCC357E2F9}" type="slidenum">
              <a:rPr lang="en-US" smtClean="0"/>
              <a:t>22</a:t>
            </a:fld>
            <a:endParaRPr lang="en-US"/>
          </a:p>
        </p:txBody>
      </p:sp>
    </p:spTree>
    <p:extLst>
      <p:ext uri="{BB962C8B-B14F-4D97-AF65-F5344CB8AC3E}">
        <p14:creationId xmlns:p14="http://schemas.microsoft.com/office/powerpoint/2010/main" val="15041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Prevalence of Chronic intermittent staph &amp; Ps </a:t>
            </a:r>
            <a:r>
              <a:rPr lang="en-US" dirty="0" err="1" smtClean="0"/>
              <a:t>Auerginosa</a:t>
            </a:r>
            <a:r>
              <a:rPr lang="en-US" dirty="0" smtClean="0"/>
              <a:t> were similar between those not on antibiotics to those on </a:t>
            </a:r>
            <a:r>
              <a:rPr lang="en-US" dirty="0" err="1" smtClean="0"/>
              <a:t>flucloxacillin</a:t>
            </a:r>
            <a:r>
              <a:rPr lang="en-US" dirty="0" smtClean="0"/>
              <a:t> alone.</a:t>
            </a:r>
          </a:p>
          <a:p>
            <a:r>
              <a:rPr lang="en-US" dirty="0" smtClean="0"/>
              <a:t>The use of other antibiotics was significantly associated with an increased prevalence of Ps A.</a:t>
            </a:r>
            <a:endParaRPr lang="en-US" dirty="0"/>
          </a:p>
        </p:txBody>
      </p:sp>
      <p:sp>
        <p:nvSpPr>
          <p:cNvPr id="4" name="Slide Number Placeholder 3"/>
          <p:cNvSpPr>
            <a:spLocks noGrp="1"/>
          </p:cNvSpPr>
          <p:nvPr>
            <p:ph type="sldNum" sz="quarter" idx="10"/>
          </p:nvPr>
        </p:nvSpPr>
        <p:spPr/>
        <p:txBody>
          <a:bodyPr/>
          <a:lstStyle/>
          <a:p>
            <a:fld id="{FF4E4084-1A80-486E-93EE-13FCC357E2F9}" type="slidenum">
              <a:rPr lang="en-US" smtClean="0"/>
              <a:t>23</a:t>
            </a:fld>
            <a:endParaRPr lang="en-US"/>
          </a:p>
        </p:txBody>
      </p:sp>
    </p:spTree>
    <p:extLst>
      <p:ext uri="{BB962C8B-B14F-4D97-AF65-F5344CB8AC3E}">
        <p14:creationId xmlns:p14="http://schemas.microsoft.com/office/powerpoint/2010/main" val="379804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069CB8-F204-4D06-B913-C5A26A89888A}"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529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6E300-0A13-4A81-945A-7333C271A069}"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18497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671962-1EA4-46E7-BCB0-F36CE46D1A59}"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1876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5DC5B261-8843-42D1-AAFC-05E20E2D9B97}" type="datetimeFigureOut">
              <a:rPr lang="en-US" smtClean="0"/>
              <a:t>3/19/2018</a:t>
            </a:fld>
            <a:endParaRPr lang="en-US" dirty="0"/>
          </a:p>
        </p:txBody>
      </p:sp>
      <p:sp>
        <p:nvSpPr>
          <p:cNvPr id="7" name="Rectangle 5"/>
          <p:cNvSpPr>
            <a:spLocks noGrp="1" noChangeArrowheads="1"/>
          </p:cNvSpPr>
          <p:nvPr>
            <p:ph type="ftr" sz="quarter" idx="11"/>
          </p:nvPr>
        </p:nvSpPr>
        <p:spPr>
          <a:ln/>
        </p:spPr>
        <p:txBody>
          <a:bodyPr/>
          <a:lstStyle>
            <a:lvl1pPr>
              <a:defRPr/>
            </a:lvl1pPr>
          </a:lstStyle>
          <a:p>
            <a:endParaRPr lang="en-US" dirty="0"/>
          </a:p>
        </p:txBody>
      </p:sp>
      <p:sp>
        <p:nvSpPr>
          <p:cNvPr id="8"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66143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1_Picture with Caption">
    <p:spTree>
      <p:nvGrpSpPr>
        <p:cNvPr id="1" name=""/>
        <p:cNvGrpSpPr/>
        <p:nvPr/>
      </p:nvGrpSpPr>
      <p:grpSpPr>
        <a:xfrm>
          <a:off x="0" y="0"/>
          <a:ext cx="0" cy="0"/>
          <a:chOff x="0" y="0"/>
          <a:chExt cx="0" cy="0"/>
        </a:xfrm>
      </p:grpSpPr>
      <p:sp>
        <p:nvSpPr>
          <p:cNvPr id="941" name="Shape 941"/>
          <p:cNvSpPr/>
          <p:nvPr/>
        </p:nvSpPr>
        <p:spPr>
          <a:xfrm>
            <a:off x="3608046" y="6477991"/>
            <a:ext cx="2694779" cy="270033"/>
          </a:xfrm>
          <a:prstGeom prst="rect">
            <a:avLst/>
          </a:prstGeom>
          <a:ln w="12700">
            <a:miter lim="400000"/>
          </a:ln>
          <a:extLst>
            <a:ext uri="{C572A759-6A51-4108-AA02-DFA0A04FC94B}">
              <ma14:wrappingTextBoxFlag xmlns:ma14="http://schemas.microsoft.com/office/mac/drawingml/2011/main" xmlns="" val="1"/>
            </a:ext>
          </a:extLst>
        </p:spPr>
        <p:txBody>
          <a:bodyPr lIns="46115" tIns="46115" rIns="46115" bIns="46115" anchor="ctr">
            <a:spAutoFit/>
          </a:bodyPr>
          <a:lstStyle>
            <a:lvl1pPr algn="ctr" defTabSz="685023">
              <a:defRPr sz="1000">
                <a:solidFill>
                  <a:srgbClr val="888888"/>
                </a:solidFill>
                <a:latin typeface="Avenir Book"/>
                <a:ea typeface="Avenir Book"/>
                <a:cs typeface="Avenir Book"/>
                <a:sym typeface="Avenir Book"/>
              </a:defRPr>
            </a:lvl1pPr>
          </a:lstStyle>
          <a:p>
            <a:r>
              <a:t>www.AlJalilaChildrens.com</a:t>
            </a:r>
          </a:p>
        </p:txBody>
      </p:sp>
      <p:sp>
        <p:nvSpPr>
          <p:cNvPr id="942" name="Shape 942"/>
          <p:cNvSpPr/>
          <p:nvPr/>
        </p:nvSpPr>
        <p:spPr>
          <a:xfrm>
            <a:off x="248317" y="6486095"/>
            <a:ext cx="11695367" cy="1"/>
          </a:xfrm>
          <a:prstGeom prst="line">
            <a:avLst/>
          </a:prstGeom>
          <a:ln w="3175">
            <a:solidFill>
              <a:srgbClr val="1F2629"/>
            </a:solidFill>
          </a:ln>
          <a:effectLst>
            <a:outerShdw blurRad="38100" dist="20000" dir="5400000" rotWithShape="0">
              <a:srgbClr val="000000">
                <a:alpha val="38000"/>
              </a:srgbClr>
            </a:outerShdw>
          </a:effectLst>
        </p:spPr>
        <p:txBody>
          <a:bodyPr lIns="45719" rIns="45719"/>
          <a:lstStyle/>
          <a:p>
            <a:endParaRPr/>
          </a:p>
        </p:txBody>
      </p:sp>
      <p:sp>
        <p:nvSpPr>
          <p:cNvPr id="943" name="Shape 943"/>
          <p:cNvSpPr/>
          <p:nvPr/>
        </p:nvSpPr>
        <p:spPr>
          <a:xfrm>
            <a:off x="-301534" y="6477991"/>
            <a:ext cx="2500156" cy="270033"/>
          </a:xfrm>
          <a:prstGeom prst="rect">
            <a:avLst/>
          </a:prstGeom>
          <a:ln w="12700">
            <a:miter lim="400000"/>
          </a:ln>
          <a:extLst>
            <a:ext uri="{C572A759-6A51-4108-AA02-DFA0A04FC94B}">
              <ma14:wrappingTextBoxFlag xmlns:ma14="http://schemas.microsoft.com/office/mac/drawingml/2011/main" xmlns="" val="1"/>
            </a:ext>
          </a:extLst>
        </p:spPr>
        <p:txBody>
          <a:bodyPr lIns="46115" tIns="46115" rIns="46115" bIns="46115" anchor="ctr">
            <a:spAutoFit/>
          </a:bodyPr>
          <a:lstStyle>
            <a:lvl1pPr algn="ctr" defTabSz="685023">
              <a:defRPr sz="1000">
                <a:solidFill>
                  <a:srgbClr val="888888"/>
                </a:solidFill>
                <a:latin typeface="Avenir Book"/>
                <a:ea typeface="Avenir Book"/>
                <a:cs typeface="Avenir Book"/>
                <a:sym typeface="Avenir Book"/>
              </a:defRPr>
            </a:lvl1pPr>
          </a:lstStyle>
          <a:p>
            <a:r>
              <a:t>Al Jalila Children’s</a:t>
            </a:r>
          </a:p>
        </p:txBody>
      </p:sp>
      <p:sp>
        <p:nvSpPr>
          <p:cNvPr id="944" name="Shape 944"/>
          <p:cNvSpPr/>
          <p:nvPr/>
        </p:nvSpPr>
        <p:spPr>
          <a:xfrm>
            <a:off x="7679746" y="6477991"/>
            <a:ext cx="2500156" cy="270033"/>
          </a:xfrm>
          <a:prstGeom prst="rect">
            <a:avLst/>
          </a:prstGeom>
          <a:ln w="12700">
            <a:miter lim="400000"/>
          </a:ln>
          <a:extLst>
            <a:ext uri="{C572A759-6A51-4108-AA02-DFA0A04FC94B}">
              <ma14:wrappingTextBoxFlag xmlns:ma14="http://schemas.microsoft.com/office/mac/drawingml/2011/main" xmlns="" val="1"/>
            </a:ext>
          </a:extLst>
        </p:spPr>
        <p:txBody>
          <a:bodyPr lIns="46115" tIns="46115" rIns="46115" bIns="46115" anchor="ctr">
            <a:spAutoFit/>
          </a:bodyPr>
          <a:lstStyle>
            <a:lvl1pPr algn="ctr" defTabSz="685023">
              <a:defRPr sz="1000">
                <a:solidFill>
                  <a:srgbClr val="888888"/>
                </a:solidFill>
                <a:latin typeface="Avenir Book"/>
                <a:ea typeface="Avenir Book"/>
                <a:cs typeface="Avenir Book"/>
                <a:sym typeface="Avenir Book"/>
              </a:defRPr>
            </a:lvl1pPr>
          </a:lstStyle>
          <a:p>
            <a:r>
              <a:t>03/04/2016</a:t>
            </a:r>
          </a:p>
        </p:txBody>
      </p:sp>
      <p:sp>
        <p:nvSpPr>
          <p:cNvPr id="945" name="Shape 945"/>
          <p:cNvSpPr>
            <a:spLocks noGrp="1"/>
          </p:cNvSpPr>
          <p:nvPr>
            <p:ph type="sldNum" sz="quarter" idx="2"/>
          </p:nvPr>
        </p:nvSpPr>
        <p:spPr>
          <a:xfrm>
            <a:off x="11709465" y="6477991"/>
            <a:ext cx="246157" cy="270033"/>
          </a:xfrm>
          <a:prstGeom prst="rect">
            <a:avLst/>
          </a:prstGeom>
        </p:spPr>
        <p:txBody>
          <a:bodyPr lIns="46115" tIns="46115" rIns="46115" bIns="46115"/>
          <a:lstStyle>
            <a:lvl1pPr algn="ctr" defTabSz="685023">
              <a:defRPr sz="1000">
                <a:latin typeface="Avenir Book"/>
                <a:ea typeface="Avenir Book"/>
                <a:cs typeface="Avenir Book"/>
                <a:sym typeface="Avenir Book"/>
              </a:defRPr>
            </a:lvl1pPr>
          </a:lstStyle>
          <a:p>
            <a:fld id="{4FAB73BC-B049-4115-A692-8D63A059BFB8}" type="slidenum">
              <a:rPr lang="en-US" smtClean="0"/>
              <a:pPr/>
              <a:t>‹#›</a:t>
            </a:fld>
            <a:endParaRPr lang="en-US" dirty="0"/>
          </a:p>
        </p:txBody>
      </p:sp>
      <p:pic>
        <p:nvPicPr>
          <p:cNvPr id="946" name="image1.tif"/>
          <p:cNvPicPr>
            <a:picLocks noChangeAspect="1"/>
          </p:cNvPicPr>
          <p:nvPr/>
        </p:nvPicPr>
        <p:blipFill>
          <a:blip r:embed="rId2">
            <a:extLst/>
          </a:blip>
          <a:stretch>
            <a:fillRect/>
          </a:stretch>
        </p:blipFill>
        <p:spPr>
          <a:xfrm>
            <a:off x="10179901" y="150683"/>
            <a:ext cx="2043698" cy="6130201"/>
          </a:xfrm>
          <a:prstGeom prst="rect">
            <a:avLst/>
          </a:prstGeom>
          <a:ln w="12700">
            <a:miter lim="400000"/>
          </a:ln>
        </p:spPr>
      </p:pic>
      <p:pic>
        <p:nvPicPr>
          <p:cNvPr id="947" name="image2.tif"/>
          <p:cNvPicPr>
            <a:picLocks noChangeAspect="1"/>
          </p:cNvPicPr>
          <p:nvPr/>
        </p:nvPicPr>
        <p:blipFill>
          <a:blip r:embed="rId3">
            <a:extLst/>
          </a:blip>
          <a:stretch>
            <a:fillRect/>
          </a:stretch>
        </p:blipFill>
        <p:spPr>
          <a:xfrm>
            <a:off x="0" y="150683"/>
            <a:ext cx="999390" cy="6027603"/>
          </a:xfrm>
          <a:prstGeom prst="rect">
            <a:avLst/>
          </a:prstGeom>
          <a:ln w="12700">
            <a:miter lim="400000"/>
          </a:ln>
        </p:spPr>
      </p:pic>
      <p:pic>
        <p:nvPicPr>
          <p:cNvPr id="948" name="image3.tif"/>
          <p:cNvPicPr>
            <a:picLocks noChangeAspect="1"/>
          </p:cNvPicPr>
          <p:nvPr/>
        </p:nvPicPr>
        <p:blipFill>
          <a:blip r:embed="rId4">
            <a:extLst/>
          </a:blip>
          <a:stretch>
            <a:fillRect/>
          </a:stretch>
        </p:blipFill>
        <p:spPr>
          <a:xfrm>
            <a:off x="-657725" y="0"/>
            <a:ext cx="12192001" cy="900165"/>
          </a:xfrm>
          <a:prstGeom prst="rect">
            <a:avLst/>
          </a:prstGeom>
          <a:ln w="12700">
            <a:miter lim="400000"/>
          </a:ln>
        </p:spPr>
      </p:pic>
      <p:sp>
        <p:nvSpPr>
          <p:cNvPr id="949" name="Shape 949"/>
          <p:cNvSpPr>
            <a:spLocks noGrp="1"/>
          </p:cNvSpPr>
          <p:nvPr>
            <p:ph type="title"/>
          </p:nvPr>
        </p:nvSpPr>
        <p:spPr>
          <a:xfrm>
            <a:off x="2389716" y="4800600"/>
            <a:ext cx="7315201" cy="566738"/>
          </a:xfrm>
          <a:prstGeom prst="rect">
            <a:avLst/>
          </a:prstGeom>
        </p:spPr>
        <p:txBody>
          <a:bodyPr anchor="b"/>
          <a:lstStyle>
            <a:lvl1pPr defTabSz="461156">
              <a:lnSpc>
                <a:spcPct val="100000"/>
              </a:lnSpc>
              <a:defRPr sz="2000" b="1">
                <a:latin typeface="+mj-lt"/>
                <a:ea typeface="+mj-ea"/>
                <a:cs typeface="+mj-cs"/>
                <a:sym typeface="Calibri"/>
              </a:defRPr>
            </a:lvl1pPr>
          </a:lstStyle>
          <a:p>
            <a:r>
              <a:rPr lang="en-US" smtClean="0"/>
              <a:t>Click to edit Master title style</a:t>
            </a:r>
            <a:endParaRPr/>
          </a:p>
        </p:txBody>
      </p:sp>
      <p:sp>
        <p:nvSpPr>
          <p:cNvPr id="950" name="Shape 950"/>
          <p:cNvSpPr>
            <a:spLocks noGrp="1"/>
          </p:cNvSpPr>
          <p:nvPr>
            <p:ph type="pic" sz="half" idx="13"/>
          </p:nvPr>
        </p:nvSpPr>
        <p:spPr>
          <a:xfrm>
            <a:off x="2389716" y="612775"/>
            <a:ext cx="7315201" cy="4114800"/>
          </a:xfrm>
          <a:prstGeom prst="rect">
            <a:avLst/>
          </a:prstGeom>
        </p:spPr>
        <p:txBody>
          <a:bodyPr lIns="91439" rIns="91439">
            <a:noAutofit/>
          </a:bodyPr>
          <a:lstStyle/>
          <a:p>
            <a:r>
              <a:rPr lang="en-US" smtClean="0"/>
              <a:t>Click icon to add picture</a:t>
            </a:r>
            <a:endParaRPr/>
          </a:p>
        </p:txBody>
      </p:sp>
      <p:sp>
        <p:nvSpPr>
          <p:cNvPr id="951" name="Shape 951"/>
          <p:cNvSpPr>
            <a:spLocks noGrp="1"/>
          </p:cNvSpPr>
          <p:nvPr>
            <p:ph type="body" sz="quarter" idx="1"/>
          </p:nvPr>
        </p:nvSpPr>
        <p:spPr>
          <a:xfrm>
            <a:off x="2389716" y="5367337"/>
            <a:ext cx="7315201" cy="804863"/>
          </a:xfrm>
          <a:prstGeom prst="rect">
            <a:avLst/>
          </a:prstGeom>
        </p:spPr>
        <p:txBody>
          <a:bodyPr/>
          <a:lstStyle>
            <a:lvl1pPr marL="0" indent="0" defTabSz="461156">
              <a:lnSpc>
                <a:spcPct val="100000"/>
              </a:lnSpc>
              <a:spcBef>
                <a:spcPts val="300"/>
              </a:spcBef>
              <a:buSzTx/>
              <a:buFontTx/>
              <a:buNone/>
              <a:defRPr sz="1400"/>
            </a:lvl1pPr>
          </a:lstStyle>
          <a:p>
            <a:pPr lvl="0"/>
            <a:r>
              <a:rPr lang="en-US" smtClean="0"/>
              <a:t>Click to edit Master text styles</a:t>
            </a:r>
          </a:p>
        </p:txBody>
      </p:sp>
    </p:spTree>
    <p:extLst>
      <p:ext uri="{BB962C8B-B14F-4D97-AF65-F5344CB8AC3E}">
        <p14:creationId xmlns:p14="http://schemas.microsoft.com/office/powerpoint/2010/main" val="136546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DC5B261-8843-42D1-AAFC-05E20E2D9B97}" type="datetimeFigureOut">
              <a:rPr lang="en-US" smtClean="0"/>
              <a:t>3/19/2018</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75040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3" name="Rectangle 4"/>
          <p:cNvSpPr>
            <a:spLocks noGrp="1" noChangeArrowheads="1"/>
          </p:cNvSpPr>
          <p:nvPr>
            <p:ph type="dt" sz="half" idx="10"/>
          </p:nvPr>
        </p:nvSpPr>
        <p:spPr>
          <a:ln/>
        </p:spPr>
        <p:txBody>
          <a:bodyPr/>
          <a:lstStyle>
            <a:lvl1pPr>
              <a:defRPr/>
            </a:lvl1pPr>
          </a:lstStyle>
          <a:p>
            <a:fld id="{5DC5B261-8843-42D1-AAFC-05E20E2D9B97}" type="datetimeFigureOut">
              <a:rPr lang="en-US" smtClean="0"/>
              <a:t>3/19/2018</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56659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extLst>
      <p:ext uri="{BB962C8B-B14F-4D97-AF65-F5344CB8AC3E}">
        <p14:creationId xmlns:p14="http://schemas.microsoft.com/office/powerpoint/2010/main" val="1645111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Picture with Caption">
    <p:spTree>
      <p:nvGrpSpPr>
        <p:cNvPr id="1" name=""/>
        <p:cNvGrpSpPr/>
        <p:nvPr/>
      </p:nvGrpSpPr>
      <p:grpSpPr>
        <a:xfrm>
          <a:off x="0" y="0"/>
          <a:ext cx="0" cy="0"/>
          <a:chOff x="0" y="0"/>
          <a:chExt cx="0" cy="0"/>
        </a:xfrm>
      </p:grpSpPr>
      <p:sp>
        <p:nvSpPr>
          <p:cNvPr id="942" name="Shape 942"/>
          <p:cNvSpPr/>
          <p:nvPr/>
        </p:nvSpPr>
        <p:spPr>
          <a:xfrm>
            <a:off x="248317" y="6486095"/>
            <a:ext cx="11695367" cy="1"/>
          </a:xfrm>
          <a:prstGeom prst="line">
            <a:avLst/>
          </a:prstGeom>
          <a:ln w="3175">
            <a:solidFill>
              <a:srgbClr val="1F2629"/>
            </a:solidFill>
          </a:ln>
          <a:effectLst>
            <a:outerShdw blurRad="38100" dist="20000" dir="5400000" rotWithShape="0">
              <a:srgbClr val="000000">
                <a:alpha val="38000"/>
              </a:srgbClr>
            </a:outerShdw>
          </a:effectLst>
        </p:spPr>
        <p:txBody>
          <a:bodyPr lIns="45719" rIns="45719"/>
          <a:lstStyle/>
          <a:p>
            <a:pPr hangingPunct="0"/>
            <a:endParaRPr kern="0">
              <a:solidFill>
                <a:srgbClr val="000000"/>
              </a:solidFill>
              <a:latin typeface="Calibri"/>
              <a:cs typeface="Calibri"/>
              <a:sym typeface="Calibri"/>
            </a:endParaRPr>
          </a:p>
        </p:txBody>
      </p:sp>
      <p:pic>
        <p:nvPicPr>
          <p:cNvPr id="946" name="image1.tif"/>
          <p:cNvPicPr>
            <a:picLocks noChangeAspect="1"/>
          </p:cNvPicPr>
          <p:nvPr/>
        </p:nvPicPr>
        <p:blipFill>
          <a:blip r:embed="rId2">
            <a:extLst/>
          </a:blip>
          <a:stretch>
            <a:fillRect/>
          </a:stretch>
        </p:blipFill>
        <p:spPr>
          <a:xfrm>
            <a:off x="10179901" y="150683"/>
            <a:ext cx="2043698" cy="6130201"/>
          </a:xfrm>
          <a:prstGeom prst="rect">
            <a:avLst/>
          </a:prstGeom>
          <a:ln w="12700">
            <a:miter lim="400000"/>
          </a:ln>
        </p:spPr>
      </p:pic>
      <p:pic>
        <p:nvPicPr>
          <p:cNvPr id="947" name="image2.tif"/>
          <p:cNvPicPr>
            <a:picLocks noChangeAspect="1"/>
          </p:cNvPicPr>
          <p:nvPr/>
        </p:nvPicPr>
        <p:blipFill>
          <a:blip r:embed="rId3">
            <a:extLst/>
          </a:blip>
          <a:stretch>
            <a:fillRect/>
          </a:stretch>
        </p:blipFill>
        <p:spPr>
          <a:xfrm>
            <a:off x="0" y="150683"/>
            <a:ext cx="999390" cy="6027603"/>
          </a:xfrm>
          <a:prstGeom prst="rect">
            <a:avLst/>
          </a:prstGeom>
          <a:ln w="12700">
            <a:miter lim="400000"/>
          </a:ln>
        </p:spPr>
      </p:pic>
      <p:pic>
        <p:nvPicPr>
          <p:cNvPr id="948" name="image3.tif"/>
          <p:cNvPicPr>
            <a:picLocks noChangeAspect="1"/>
          </p:cNvPicPr>
          <p:nvPr/>
        </p:nvPicPr>
        <p:blipFill>
          <a:blip r:embed="rId4">
            <a:extLst/>
          </a:blip>
          <a:stretch>
            <a:fillRect/>
          </a:stretch>
        </p:blipFill>
        <p:spPr>
          <a:xfrm>
            <a:off x="-657725" y="0"/>
            <a:ext cx="12192001" cy="900165"/>
          </a:xfrm>
          <a:prstGeom prst="rect">
            <a:avLst/>
          </a:prstGeom>
          <a:ln w="12700">
            <a:miter lim="400000"/>
          </a:ln>
        </p:spPr>
      </p:pic>
      <p:sp>
        <p:nvSpPr>
          <p:cNvPr id="949" name="Shape 949"/>
          <p:cNvSpPr>
            <a:spLocks noGrp="1"/>
          </p:cNvSpPr>
          <p:nvPr>
            <p:ph type="title"/>
          </p:nvPr>
        </p:nvSpPr>
        <p:spPr>
          <a:xfrm>
            <a:off x="2389716" y="4800600"/>
            <a:ext cx="7315201" cy="566738"/>
          </a:xfrm>
          <a:prstGeom prst="rect">
            <a:avLst/>
          </a:prstGeom>
        </p:spPr>
        <p:txBody>
          <a:bodyPr anchor="b"/>
          <a:lstStyle>
            <a:lvl1pPr defTabSz="461156">
              <a:lnSpc>
                <a:spcPct val="100000"/>
              </a:lnSpc>
              <a:defRPr sz="2000" b="1">
                <a:latin typeface="+mj-lt"/>
                <a:ea typeface="+mj-ea"/>
                <a:cs typeface="+mj-cs"/>
                <a:sym typeface="Calibri"/>
              </a:defRPr>
            </a:lvl1pPr>
          </a:lstStyle>
          <a:p>
            <a:r>
              <a:rPr lang="en-US" smtClean="0"/>
              <a:t>Click to edit Master title style</a:t>
            </a:r>
            <a:endParaRPr/>
          </a:p>
        </p:txBody>
      </p:sp>
      <p:sp>
        <p:nvSpPr>
          <p:cNvPr id="950" name="Shape 950"/>
          <p:cNvSpPr>
            <a:spLocks noGrp="1"/>
          </p:cNvSpPr>
          <p:nvPr>
            <p:ph type="pic" sz="half" idx="13"/>
          </p:nvPr>
        </p:nvSpPr>
        <p:spPr>
          <a:xfrm>
            <a:off x="2389716" y="612775"/>
            <a:ext cx="7315201" cy="4114800"/>
          </a:xfrm>
          <a:prstGeom prst="rect">
            <a:avLst/>
          </a:prstGeom>
        </p:spPr>
        <p:txBody>
          <a:bodyPr lIns="91439" rIns="91439">
            <a:noAutofit/>
          </a:bodyPr>
          <a:lstStyle/>
          <a:p>
            <a:r>
              <a:rPr lang="en-US" smtClean="0"/>
              <a:t>Click icon to add picture</a:t>
            </a:r>
            <a:endParaRPr/>
          </a:p>
        </p:txBody>
      </p:sp>
      <p:sp>
        <p:nvSpPr>
          <p:cNvPr id="951" name="Shape 951"/>
          <p:cNvSpPr>
            <a:spLocks noGrp="1"/>
          </p:cNvSpPr>
          <p:nvPr>
            <p:ph type="body" sz="quarter" idx="1"/>
          </p:nvPr>
        </p:nvSpPr>
        <p:spPr>
          <a:xfrm>
            <a:off x="2389716" y="5367337"/>
            <a:ext cx="7315201" cy="804863"/>
          </a:xfrm>
          <a:prstGeom prst="rect">
            <a:avLst/>
          </a:prstGeom>
        </p:spPr>
        <p:txBody>
          <a:bodyPr/>
          <a:lstStyle>
            <a:lvl1pPr marL="0" indent="0" defTabSz="461156">
              <a:lnSpc>
                <a:spcPct val="100000"/>
              </a:lnSpc>
              <a:spcBef>
                <a:spcPts val="300"/>
              </a:spcBef>
              <a:buSzTx/>
              <a:buFontTx/>
              <a:buNone/>
              <a:defRPr sz="1400"/>
            </a:lvl1pPr>
          </a:lstStyle>
          <a:p>
            <a:pPr lvl="0"/>
            <a:r>
              <a:rPr lang="en-US" smtClean="0"/>
              <a:t>Click to edit Master text styles</a:t>
            </a:r>
          </a:p>
        </p:txBody>
      </p:sp>
    </p:spTree>
    <p:extLst>
      <p:ext uri="{BB962C8B-B14F-4D97-AF65-F5344CB8AC3E}">
        <p14:creationId xmlns:p14="http://schemas.microsoft.com/office/powerpoint/2010/main" val="3359822534"/>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0AA423-E3F0-4BF4-9604-495BE91851B0}"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51926-D966-4F29-918D-9B8997EC9236}" type="slidenum">
              <a:rPr lang="en-US" smtClean="0"/>
              <a:t>‹#›</a:t>
            </a:fld>
            <a:endParaRPr lang="en-US"/>
          </a:p>
        </p:txBody>
      </p:sp>
    </p:spTree>
    <p:extLst>
      <p:ext uri="{BB962C8B-B14F-4D97-AF65-F5344CB8AC3E}">
        <p14:creationId xmlns:p14="http://schemas.microsoft.com/office/powerpoint/2010/main" val="1091395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AA423-E3F0-4BF4-9604-495BE91851B0}"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51926-D966-4F29-918D-9B8997EC9236}" type="slidenum">
              <a:rPr lang="en-US" smtClean="0"/>
              <a:t>‹#›</a:t>
            </a:fld>
            <a:endParaRPr lang="en-US"/>
          </a:p>
        </p:txBody>
      </p:sp>
    </p:spTree>
    <p:extLst>
      <p:ext uri="{BB962C8B-B14F-4D97-AF65-F5344CB8AC3E}">
        <p14:creationId xmlns:p14="http://schemas.microsoft.com/office/powerpoint/2010/main" val="96617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711101"/>
      </p:ext>
    </p:extLst>
  </p:cSld>
  <p:clrMapOvr>
    <a:masterClrMapping/>
  </p:clrMapOvr>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0AA423-E3F0-4BF4-9604-495BE91851B0}"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51926-D966-4F29-918D-9B8997EC9236}" type="slidenum">
              <a:rPr lang="en-US" smtClean="0"/>
              <a:t>‹#›</a:t>
            </a:fld>
            <a:endParaRPr lang="en-US"/>
          </a:p>
        </p:txBody>
      </p:sp>
    </p:spTree>
    <p:extLst>
      <p:ext uri="{BB962C8B-B14F-4D97-AF65-F5344CB8AC3E}">
        <p14:creationId xmlns:p14="http://schemas.microsoft.com/office/powerpoint/2010/main" val="1163209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0AA423-E3F0-4BF4-9604-495BE91851B0}"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51926-D966-4F29-918D-9B8997EC9236}" type="slidenum">
              <a:rPr lang="en-US" smtClean="0"/>
              <a:t>‹#›</a:t>
            </a:fld>
            <a:endParaRPr lang="en-US"/>
          </a:p>
        </p:txBody>
      </p:sp>
    </p:spTree>
    <p:extLst>
      <p:ext uri="{BB962C8B-B14F-4D97-AF65-F5344CB8AC3E}">
        <p14:creationId xmlns:p14="http://schemas.microsoft.com/office/powerpoint/2010/main" val="2304154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0AA423-E3F0-4BF4-9604-495BE91851B0}"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551926-D966-4F29-918D-9B8997EC9236}" type="slidenum">
              <a:rPr lang="en-US" smtClean="0"/>
              <a:t>‹#›</a:t>
            </a:fld>
            <a:endParaRPr lang="en-US"/>
          </a:p>
        </p:txBody>
      </p:sp>
    </p:spTree>
    <p:extLst>
      <p:ext uri="{BB962C8B-B14F-4D97-AF65-F5344CB8AC3E}">
        <p14:creationId xmlns:p14="http://schemas.microsoft.com/office/powerpoint/2010/main" val="2744998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0AA423-E3F0-4BF4-9604-495BE91851B0}"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551926-D966-4F29-918D-9B8997EC9236}" type="slidenum">
              <a:rPr lang="en-US" smtClean="0"/>
              <a:t>‹#›</a:t>
            </a:fld>
            <a:endParaRPr lang="en-US"/>
          </a:p>
        </p:txBody>
      </p:sp>
    </p:spTree>
    <p:extLst>
      <p:ext uri="{BB962C8B-B14F-4D97-AF65-F5344CB8AC3E}">
        <p14:creationId xmlns:p14="http://schemas.microsoft.com/office/powerpoint/2010/main" val="303125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AA423-E3F0-4BF4-9604-495BE91851B0}"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551926-D966-4F29-918D-9B8997EC9236}" type="slidenum">
              <a:rPr lang="en-US" smtClean="0"/>
              <a:t>‹#›</a:t>
            </a:fld>
            <a:endParaRPr lang="en-US"/>
          </a:p>
        </p:txBody>
      </p:sp>
    </p:spTree>
    <p:extLst>
      <p:ext uri="{BB962C8B-B14F-4D97-AF65-F5344CB8AC3E}">
        <p14:creationId xmlns:p14="http://schemas.microsoft.com/office/powerpoint/2010/main" val="676433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AA423-E3F0-4BF4-9604-495BE91851B0}"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51926-D966-4F29-918D-9B8997EC9236}" type="slidenum">
              <a:rPr lang="en-US" smtClean="0"/>
              <a:t>‹#›</a:t>
            </a:fld>
            <a:endParaRPr lang="en-US"/>
          </a:p>
        </p:txBody>
      </p:sp>
    </p:spTree>
    <p:extLst>
      <p:ext uri="{BB962C8B-B14F-4D97-AF65-F5344CB8AC3E}">
        <p14:creationId xmlns:p14="http://schemas.microsoft.com/office/powerpoint/2010/main" val="2626924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AA423-E3F0-4BF4-9604-495BE91851B0}"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551926-D966-4F29-918D-9B8997EC9236}" type="slidenum">
              <a:rPr lang="en-US" smtClean="0"/>
              <a:t>‹#›</a:t>
            </a:fld>
            <a:endParaRPr lang="en-US"/>
          </a:p>
        </p:txBody>
      </p:sp>
    </p:spTree>
    <p:extLst>
      <p:ext uri="{BB962C8B-B14F-4D97-AF65-F5344CB8AC3E}">
        <p14:creationId xmlns:p14="http://schemas.microsoft.com/office/powerpoint/2010/main" val="441181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AA423-E3F0-4BF4-9604-495BE91851B0}"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51926-D966-4F29-918D-9B8997EC9236}" type="slidenum">
              <a:rPr lang="en-US" smtClean="0"/>
              <a:t>‹#›</a:t>
            </a:fld>
            <a:endParaRPr lang="en-US"/>
          </a:p>
        </p:txBody>
      </p:sp>
    </p:spTree>
    <p:extLst>
      <p:ext uri="{BB962C8B-B14F-4D97-AF65-F5344CB8AC3E}">
        <p14:creationId xmlns:p14="http://schemas.microsoft.com/office/powerpoint/2010/main" val="866755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0AA423-E3F0-4BF4-9604-495BE91851B0}"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551926-D966-4F29-918D-9B8997EC9236}" type="slidenum">
              <a:rPr lang="en-US" smtClean="0"/>
              <a:t>‹#›</a:t>
            </a:fld>
            <a:endParaRPr lang="en-US"/>
          </a:p>
        </p:txBody>
      </p:sp>
    </p:spTree>
    <p:extLst>
      <p:ext uri="{BB962C8B-B14F-4D97-AF65-F5344CB8AC3E}">
        <p14:creationId xmlns:p14="http://schemas.microsoft.com/office/powerpoint/2010/main" val="1626204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7DB8AA-4A7C-4493-A3E2-A4EBB41504F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625E7-726D-4A4C-9C6B-794104CA277D}" type="slidenum">
              <a:rPr lang="en-US" smtClean="0"/>
              <a:t>‹#›</a:t>
            </a:fld>
            <a:endParaRPr lang="en-US"/>
          </a:p>
        </p:txBody>
      </p:sp>
    </p:spTree>
    <p:extLst>
      <p:ext uri="{BB962C8B-B14F-4D97-AF65-F5344CB8AC3E}">
        <p14:creationId xmlns:p14="http://schemas.microsoft.com/office/powerpoint/2010/main" val="290200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3/19/2018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19989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DB8AA-4A7C-4493-A3E2-A4EBB41504F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625E7-726D-4A4C-9C6B-794104CA277D}" type="slidenum">
              <a:rPr lang="en-US" smtClean="0"/>
              <a:t>‹#›</a:t>
            </a:fld>
            <a:endParaRPr lang="en-US"/>
          </a:p>
        </p:txBody>
      </p:sp>
    </p:spTree>
    <p:extLst>
      <p:ext uri="{BB962C8B-B14F-4D97-AF65-F5344CB8AC3E}">
        <p14:creationId xmlns:p14="http://schemas.microsoft.com/office/powerpoint/2010/main" val="1294004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DB8AA-4A7C-4493-A3E2-A4EBB41504F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625E7-726D-4A4C-9C6B-794104CA277D}" type="slidenum">
              <a:rPr lang="en-US" smtClean="0"/>
              <a:t>‹#›</a:t>
            </a:fld>
            <a:endParaRPr lang="en-US"/>
          </a:p>
        </p:txBody>
      </p:sp>
    </p:spTree>
    <p:extLst>
      <p:ext uri="{BB962C8B-B14F-4D97-AF65-F5344CB8AC3E}">
        <p14:creationId xmlns:p14="http://schemas.microsoft.com/office/powerpoint/2010/main" val="3089775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7DB8AA-4A7C-4493-A3E2-A4EBB41504F4}"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625E7-726D-4A4C-9C6B-794104CA277D}" type="slidenum">
              <a:rPr lang="en-US" smtClean="0"/>
              <a:t>‹#›</a:t>
            </a:fld>
            <a:endParaRPr lang="en-US"/>
          </a:p>
        </p:txBody>
      </p:sp>
    </p:spTree>
    <p:extLst>
      <p:ext uri="{BB962C8B-B14F-4D97-AF65-F5344CB8AC3E}">
        <p14:creationId xmlns:p14="http://schemas.microsoft.com/office/powerpoint/2010/main" val="698521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7DB8AA-4A7C-4493-A3E2-A4EBB41504F4}"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625E7-726D-4A4C-9C6B-794104CA277D}" type="slidenum">
              <a:rPr lang="en-US" smtClean="0"/>
              <a:t>‹#›</a:t>
            </a:fld>
            <a:endParaRPr lang="en-US"/>
          </a:p>
        </p:txBody>
      </p:sp>
    </p:spTree>
    <p:extLst>
      <p:ext uri="{BB962C8B-B14F-4D97-AF65-F5344CB8AC3E}">
        <p14:creationId xmlns:p14="http://schemas.microsoft.com/office/powerpoint/2010/main" val="2328815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7DB8AA-4A7C-4493-A3E2-A4EBB41504F4}"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625E7-726D-4A4C-9C6B-794104CA277D}" type="slidenum">
              <a:rPr lang="en-US" smtClean="0"/>
              <a:t>‹#›</a:t>
            </a:fld>
            <a:endParaRPr lang="en-US"/>
          </a:p>
        </p:txBody>
      </p:sp>
    </p:spTree>
    <p:extLst>
      <p:ext uri="{BB962C8B-B14F-4D97-AF65-F5344CB8AC3E}">
        <p14:creationId xmlns:p14="http://schemas.microsoft.com/office/powerpoint/2010/main" val="2728751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DB8AA-4A7C-4493-A3E2-A4EBB41504F4}"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A625E7-726D-4A4C-9C6B-794104CA277D}" type="slidenum">
              <a:rPr lang="en-US" smtClean="0"/>
              <a:t>‹#›</a:t>
            </a:fld>
            <a:endParaRPr lang="en-US"/>
          </a:p>
        </p:txBody>
      </p:sp>
    </p:spTree>
    <p:extLst>
      <p:ext uri="{BB962C8B-B14F-4D97-AF65-F5344CB8AC3E}">
        <p14:creationId xmlns:p14="http://schemas.microsoft.com/office/powerpoint/2010/main" val="789042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DB8AA-4A7C-4493-A3E2-A4EBB41504F4}"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625E7-726D-4A4C-9C6B-794104CA277D}" type="slidenum">
              <a:rPr lang="en-US" smtClean="0"/>
              <a:t>‹#›</a:t>
            </a:fld>
            <a:endParaRPr lang="en-US"/>
          </a:p>
        </p:txBody>
      </p:sp>
    </p:spTree>
    <p:extLst>
      <p:ext uri="{BB962C8B-B14F-4D97-AF65-F5344CB8AC3E}">
        <p14:creationId xmlns:p14="http://schemas.microsoft.com/office/powerpoint/2010/main" val="2758187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DB8AA-4A7C-4493-A3E2-A4EBB41504F4}"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625E7-726D-4A4C-9C6B-794104CA277D}" type="slidenum">
              <a:rPr lang="en-US" smtClean="0"/>
              <a:t>‹#›</a:t>
            </a:fld>
            <a:endParaRPr lang="en-US"/>
          </a:p>
        </p:txBody>
      </p:sp>
    </p:spTree>
    <p:extLst>
      <p:ext uri="{BB962C8B-B14F-4D97-AF65-F5344CB8AC3E}">
        <p14:creationId xmlns:p14="http://schemas.microsoft.com/office/powerpoint/2010/main" val="1220131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DB8AA-4A7C-4493-A3E2-A4EBB41504F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625E7-726D-4A4C-9C6B-794104CA277D}" type="slidenum">
              <a:rPr lang="en-US" smtClean="0"/>
              <a:t>‹#›</a:t>
            </a:fld>
            <a:endParaRPr lang="en-US"/>
          </a:p>
        </p:txBody>
      </p:sp>
    </p:spTree>
    <p:extLst>
      <p:ext uri="{BB962C8B-B14F-4D97-AF65-F5344CB8AC3E}">
        <p14:creationId xmlns:p14="http://schemas.microsoft.com/office/powerpoint/2010/main" val="367246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7DB8AA-4A7C-4493-A3E2-A4EBB41504F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625E7-726D-4A4C-9C6B-794104CA277D}" type="slidenum">
              <a:rPr lang="en-US" smtClean="0"/>
              <a:t>‹#›</a:t>
            </a:fld>
            <a:endParaRPr lang="en-US"/>
          </a:p>
        </p:txBody>
      </p:sp>
    </p:spTree>
    <p:extLst>
      <p:ext uri="{BB962C8B-B14F-4D97-AF65-F5344CB8AC3E}">
        <p14:creationId xmlns:p14="http://schemas.microsoft.com/office/powerpoint/2010/main" val="408584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9E2A62-1983-43A1-A163-D8AA46534C80}" type="datetimeFigureOut">
              <a:rPr lang="en-US" smtClean="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574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8F3E3B-34E3-4345-B2A1-994B83598A9C}" type="datetimeFigureOut">
              <a:rPr lang="en-US" smtClean="0"/>
              <a:t>3/19/2018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997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816C96-82A1-4D77-8ADA-627AC6FE3D65}" type="datetimeFigureOut">
              <a:rPr lang="en-US" smtClean="0"/>
              <a:t>3/19/2018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378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3/19/2018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092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71A48-F18A-45B3-BC05-1E27DA3F88AF}" type="datetimeFigureOut">
              <a:rPr lang="en-US" smtClean="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726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3/19/2018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022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5B261-8843-42D1-AAFC-05E20E2D9B97}" type="datetimeFigureOut">
              <a:rPr lang="en-US" smtClean="0"/>
              <a:t>3/19/2018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28366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rPr lang="en-US" smtClean="0"/>
              <a:t>Click to edit Master title style</a:t>
            </a:r>
            <a:endParaRP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Shape 4"/>
          <p:cNvSpPr>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hangingPunct="0"/>
            <a:fld id="{86CB4B4D-7CA3-9044-876B-883B54F8677D}" type="slidenum">
              <a:rPr kern="0">
                <a:latin typeface="Calibri"/>
                <a:cs typeface="Calibri"/>
                <a:sym typeface="Calibri"/>
              </a:rPr>
              <a:pPr hangingPunct="0"/>
              <a:t>‹#›</a:t>
            </a:fld>
            <a:endParaRPr kern="0">
              <a:latin typeface="Calibri"/>
              <a:cs typeface="Calibri"/>
              <a:sym typeface="Calibri"/>
            </a:endParaRPr>
          </a:p>
        </p:txBody>
      </p:sp>
    </p:spTree>
    <p:extLst>
      <p:ext uri="{BB962C8B-B14F-4D97-AF65-F5344CB8AC3E}">
        <p14:creationId xmlns:p14="http://schemas.microsoft.com/office/powerpoint/2010/main" val="478625983"/>
      </p:ext>
    </p:extLst>
  </p:cSld>
  <p:clrMap bg1="lt1" tx1="dk1" bg2="lt2" tx2="dk2" accent1="accent1" accent2="accent2" accent3="accent3" accent4="accent4" accent5="accent5" accent6="accent6" hlink="hlink" folHlink="folHlink"/>
  <p:sldLayoutIdLst>
    <p:sldLayoutId id="2147483679" r:id="rId1"/>
  </p:sldLayoutIdLst>
  <p:transition spd="med"/>
  <p:timing>
    <p:tnLst>
      <p:par>
        <p:cTn id="1" dur="indefinite" restart="never" nodeType="tmRoot"/>
      </p:par>
    </p:tnLst>
  </p:timing>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AA423-E3F0-4BF4-9604-495BE91851B0}"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51926-D966-4F29-918D-9B8997EC9236}" type="slidenum">
              <a:rPr lang="en-US" smtClean="0"/>
              <a:t>‹#›</a:t>
            </a:fld>
            <a:endParaRPr lang="en-US"/>
          </a:p>
        </p:txBody>
      </p:sp>
    </p:spTree>
    <p:extLst>
      <p:ext uri="{BB962C8B-B14F-4D97-AF65-F5344CB8AC3E}">
        <p14:creationId xmlns:p14="http://schemas.microsoft.com/office/powerpoint/2010/main" val="37984891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DB8AA-4A7C-4493-A3E2-A4EBB41504F4}"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625E7-726D-4A4C-9C6B-794104CA277D}" type="slidenum">
              <a:rPr lang="en-US" smtClean="0"/>
              <a:t>‹#›</a:t>
            </a:fld>
            <a:endParaRPr lang="en-US"/>
          </a:p>
        </p:txBody>
      </p:sp>
    </p:spTree>
    <p:extLst>
      <p:ext uri="{BB962C8B-B14F-4D97-AF65-F5344CB8AC3E}">
        <p14:creationId xmlns:p14="http://schemas.microsoft.com/office/powerpoint/2010/main" val="36244013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16.xml"/><Relationship Id="rId4" Type="http://schemas.openxmlformats.org/officeDocument/2006/relationships/image" Target="../media/image10.jf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fif"/><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fif"/><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www.ncbi.nlm.nih.gov/pubmed/?term=Rosenfeld%20M%5bAuthor%5d&amp;cauthor=true&amp;cauthor_uid=28417451" TargetMode="External"/><Relationship Id="rId2" Type="http://schemas.openxmlformats.org/officeDocument/2006/relationships/hyperlink" Target="https://www.ncbi.nlm.nih.gov/pubmed/?term=Smyth%20AR%5bAuthor%5d&amp;cauthor=true&amp;cauthor_uid=28417451" TargetMode="External"/><Relationship Id="rId1" Type="http://schemas.openxmlformats.org/officeDocument/2006/relationships/slideLayout" Target="../slideLayouts/slideLayout16.xml"/><Relationship Id="rId6" Type="http://schemas.openxmlformats.org/officeDocument/2006/relationships/hyperlink" Target="https://www.ncbi.nlm.nih.gov/pubmed/10212099" TargetMode="External"/><Relationship Id="rId5" Type="http://schemas.openxmlformats.org/officeDocument/2006/relationships/hyperlink" Target="https://www.ncbi.nlm.nih.gov/pubmed/24489509" TargetMode="External"/><Relationship Id="rId4" Type="http://schemas.openxmlformats.org/officeDocument/2006/relationships/hyperlink" Target="https://www.ncbi.nlm.nih.gov/pubmed/2841745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fif"/><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43.jfif"/><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16.xml"/><Relationship Id="rId4" Type="http://schemas.openxmlformats.org/officeDocument/2006/relationships/image" Target="../media/image10.jf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919288" y="44450"/>
            <a:ext cx="8208962" cy="237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nchor="ctr"/>
          <a:lstStyle>
            <a:lvl1pPr defTabSz="1785938">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ＭＳ Ｐゴシック" panose="020B0600070205080204" pitchFamily="34" charset="-128"/>
              </a:defRPr>
            </a:lvl1pPr>
            <a:lvl2pPr marL="37931725" indent="-37474525" defTabSz="1785938">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ＭＳ Ｐゴシック" panose="020B0600070205080204" pitchFamily="34" charset="-128"/>
              </a:defRPr>
            </a:lvl2pPr>
            <a:lvl3pPr marL="1304925" indent="-395288" defTabSz="178593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ＭＳ Ｐゴシック" panose="020B0600070205080204" pitchFamily="34" charset="-128"/>
              </a:defRPr>
            </a:lvl3pPr>
            <a:lvl4pPr marL="1693863" indent="-387350" defTabSz="1785938">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ＭＳ Ｐゴシック" panose="020B0600070205080204" pitchFamily="34" charset="-128"/>
              </a:defRPr>
            </a:lvl4pPr>
            <a:lvl5pPr marL="2093913" indent="-398463" defTabSz="1785938">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5pPr>
            <a:lvl6pPr marL="2551113" indent="-398463" defTabSz="1785938"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6pPr>
            <a:lvl7pPr marL="3008313" indent="-398463" defTabSz="1785938"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7pPr>
            <a:lvl8pPr marL="3465513" indent="-398463" defTabSz="1785938"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8pPr>
            <a:lvl9pPr marL="3922713" indent="-398463" defTabSz="1785938"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FontTx/>
              <a:buNone/>
            </a:pPr>
            <a:endParaRPr lang="en-US" altLang="en-US" sz="4000" b="1" dirty="0">
              <a:latin typeface="Arial" panose="020B0604020202020204" pitchFamily="34" charset="0"/>
            </a:endParaRPr>
          </a:p>
        </p:txBody>
      </p:sp>
      <p:sp>
        <p:nvSpPr>
          <p:cNvPr id="4099" name="Rectangle 3"/>
          <p:cNvSpPr>
            <a:spLocks noChangeArrowheads="1"/>
          </p:cNvSpPr>
          <p:nvPr/>
        </p:nvSpPr>
        <p:spPr bwMode="auto">
          <a:xfrm>
            <a:off x="1524000" y="2101508"/>
            <a:ext cx="9144000" cy="171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lstStyle>
            <a:lvl1pPr marL="342900" indent="-342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ＭＳ Ｐゴシック" panose="020B0600070205080204" pitchFamily="34" charset="-128"/>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9pPr>
          </a:lstStyle>
          <a:p>
            <a:pPr algn="ctr">
              <a:buClr>
                <a:srgbClr val="FFFF00"/>
              </a:buClr>
              <a:buSzPct val="120000"/>
              <a:buFontTx/>
              <a:buNone/>
            </a:pPr>
            <a:r>
              <a:rPr lang="en-IE" altLang="en-US" sz="4400" dirty="0">
                <a:solidFill>
                  <a:srgbClr val="FFFF00"/>
                </a:solidFill>
                <a:latin typeface="Times" panose="02020603050405020304" pitchFamily="18" charset="0"/>
              </a:rPr>
              <a:t>      </a:t>
            </a:r>
            <a:r>
              <a:rPr lang="en-IE" altLang="en-US" sz="4400" dirty="0">
                <a:solidFill>
                  <a:srgbClr val="0000FF"/>
                </a:solidFill>
                <a:latin typeface="Times" panose="02020603050405020304" pitchFamily="18" charset="0"/>
              </a:rPr>
              <a:t>Dr Basil Elnazir</a:t>
            </a:r>
          </a:p>
          <a:p>
            <a:pPr algn="ctr">
              <a:buClr>
                <a:srgbClr val="FFFF00"/>
              </a:buClr>
              <a:buSzPct val="120000"/>
              <a:buFontTx/>
              <a:buNone/>
            </a:pPr>
            <a:r>
              <a:rPr lang="en-IE" altLang="en-US" sz="4400" dirty="0">
                <a:solidFill>
                  <a:srgbClr val="0000FF"/>
                </a:solidFill>
                <a:latin typeface="Times" panose="02020603050405020304" pitchFamily="18" charset="0"/>
              </a:rPr>
              <a:t> PhD, FRCPI, FRCPCH, </a:t>
            </a:r>
            <a:r>
              <a:rPr lang="en-IE" altLang="en-US" sz="4400" dirty="0" smtClean="0">
                <a:solidFill>
                  <a:srgbClr val="0000FF"/>
                </a:solidFill>
                <a:latin typeface="Times" panose="02020603050405020304" pitchFamily="18" charset="0"/>
              </a:rPr>
              <a:t>DCH.</a:t>
            </a:r>
            <a:endParaRPr lang="en-US" altLang="en-US" sz="4400" dirty="0">
              <a:solidFill>
                <a:srgbClr val="0000FF"/>
              </a:solidFill>
              <a:latin typeface="Times" panose="02020603050405020304" pitchFamily="18" charset="0"/>
            </a:endParaRPr>
          </a:p>
        </p:txBody>
      </p:sp>
      <p:sp>
        <p:nvSpPr>
          <p:cNvPr id="4100" name="Rectangle 4"/>
          <p:cNvSpPr>
            <a:spLocks noChangeArrowheads="1"/>
          </p:cNvSpPr>
          <p:nvPr/>
        </p:nvSpPr>
        <p:spPr bwMode="auto">
          <a:xfrm>
            <a:off x="1558926" y="3839112"/>
            <a:ext cx="8893175"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4450" rIns="90487" bIns="44450" anchor="ct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ＭＳ Ｐゴシック" panose="020B0600070205080204" pitchFamily="34" charset="-128"/>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ＭＳ Ｐゴシック" panose="020B0600070205080204" pitchFamily="34" charset="-128"/>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ＭＳ Ｐゴシック" panose="020B0600070205080204" pitchFamily="34" charset="-128"/>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ＭＳ Ｐゴシック" panose="020B0600070205080204" pitchFamily="34" charset="-128"/>
              </a:defRPr>
            </a:lvl9pPr>
          </a:lstStyle>
          <a:p>
            <a:pPr algn="ctr">
              <a:spcBef>
                <a:spcPct val="0"/>
              </a:spcBef>
              <a:buClrTx/>
              <a:buFontTx/>
              <a:buNone/>
            </a:pPr>
            <a:r>
              <a:rPr lang="en-IE" altLang="en-US" sz="3600" dirty="0">
                <a:solidFill>
                  <a:srgbClr val="FF0000"/>
                </a:solidFill>
                <a:latin typeface="Times New Roman" panose="02020603050405020304" pitchFamily="18" charset="0"/>
              </a:rPr>
              <a:t>Consultant Paediatric </a:t>
            </a:r>
            <a:r>
              <a:rPr lang="en-IE" altLang="en-US" sz="3600" dirty="0" smtClean="0">
                <a:solidFill>
                  <a:srgbClr val="FF0000"/>
                </a:solidFill>
                <a:latin typeface="Times New Roman" panose="02020603050405020304" pitchFamily="18" charset="0"/>
              </a:rPr>
              <a:t>Pulmonologist</a:t>
            </a:r>
            <a:endParaRPr lang="en-IE" altLang="en-US" sz="3600" dirty="0">
              <a:solidFill>
                <a:srgbClr val="FF0000"/>
              </a:solidFill>
              <a:latin typeface="Times New Roman" panose="02020603050405020304" pitchFamily="18" charset="0"/>
            </a:endParaRPr>
          </a:p>
        </p:txBody>
      </p:sp>
      <p:pic>
        <p:nvPicPr>
          <p:cNvPr id="7" name="Picture 1" descr="Description: Description: Al Jalila Children's Speciality HospitalA Place where i can be a ch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5" y="4525966"/>
            <a:ext cx="10905066" cy="1765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221641472"/>
              </p:ext>
            </p:extLst>
          </p:nvPr>
        </p:nvGraphicFramePr>
        <p:xfrm>
          <a:off x="135468" y="90411"/>
          <a:ext cx="11942926" cy="2103120"/>
        </p:xfrm>
        <a:graphic>
          <a:graphicData uri="http://schemas.openxmlformats.org/drawingml/2006/table">
            <a:tbl>
              <a:tblPr>
                <a:tableStyleId>{5C22544A-7EE6-4342-B048-85BDC9FD1C3A}</a:tableStyleId>
              </a:tblPr>
              <a:tblGrid>
                <a:gridCol w="11942926">
                  <a:extLst>
                    <a:ext uri="{9D8B030D-6E8A-4147-A177-3AD203B41FA5}">
                      <a16:colId xmlns:a16="http://schemas.microsoft.com/office/drawing/2014/main" val="20000"/>
                    </a:ext>
                  </a:extLst>
                </a:gridCol>
              </a:tblGrid>
              <a:tr h="1316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b="0" i="0" u="none" strike="noStrike" kern="1200" baseline="0" dirty="0" smtClean="0">
                          <a:solidFill>
                            <a:schemeClr val="dk1"/>
                          </a:solidFill>
                          <a:latin typeface="+mn-lt"/>
                          <a:ea typeface="+mn-ea"/>
                          <a:cs typeface="+mn-cs"/>
                        </a:rPr>
                        <a:t>Staph Aureus infection: do we need prophylaxis? </a:t>
                      </a:r>
                      <a:endParaRPr lang="en-US" sz="1800" b="0" i="0" u="none" strike="noStrike" kern="1200" baseline="0" dirty="0" smtClean="0">
                        <a:solidFill>
                          <a:schemeClr val="dk1"/>
                        </a:solidFill>
                        <a:latin typeface="+mn-lt"/>
                        <a:ea typeface="+mn-ea"/>
                        <a:cs typeface="+mn-cs"/>
                      </a:endParaRPr>
                    </a:p>
                    <a:p>
                      <a:pPr marL="0" marR="0" algn="ctr">
                        <a:spcBef>
                          <a:spcPts val="0"/>
                        </a:spcBef>
                        <a:spcAft>
                          <a:spcPts val="0"/>
                        </a:spcAft>
                      </a:pPr>
                      <a:r>
                        <a:rPr lang="en-US" sz="5400" dirty="0" smtClean="0">
                          <a:effectLst/>
                          <a:latin typeface="Times New Roman" panose="02020603050405020304" pitchFamily="18" charset="0"/>
                          <a:ea typeface="Calibri" panose="020F0502020204030204" pitchFamily="34" charset="0"/>
                          <a:cs typeface="Times New Roman" panose="02020603050405020304" pitchFamily="18" charset="0"/>
                        </a:rPr>
                        <a:t>The case For</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r h="537146">
                <a:tc>
                  <a:txBody>
                    <a:bodyPr/>
                    <a:lstStyle/>
                    <a:p>
                      <a:pPr marL="0" marR="0" algn="l">
                        <a:spcBef>
                          <a:spcPts val="0"/>
                        </a:spcBef>
                        <a:spcAft>
                          <a:spcPts val="0"/>
                        </a:spcAft>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545152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658" y="58115"/>
            <a:ext cx="11358390" cy="6326168"/>
          </a:xfrm>
          <a:prstGeom prst="rect">
            <a:avLst/>
          </a:prstGeom>
        </p:spPr>
      </p:pic>
    </p:spTree>
    <p:extLst>
      <p:ext uri="{BB962C8B-B14F-4D97-AF65-F5344CB8AC3E}">
        <p14:creationId xmlns:p14="http://schemas.microsoft.com/office/powerpoint/2010/main" val="48088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7837" y="506776"/>
            <a:ext cx="9240900" cy="5698559"/>
          </a:xfrm>
        </p:spPr>
      </p:pic>
    </p:spTree>
    <p:extLst>
      <p:ext uri="{BB962C8B-B14F-4D97-AF65-F5344CB8AC3E}">
        <p14:creationId xmlns:p14="http://schemas.microsoft.com/office/powerpoint/2010/main" val="3692367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496"/>
            <a:ext cx="10515600" cy="1325563"/>
          </a:xfrm>
        </p:spPr>
        <p:txBody>
          <a:bodyPr>
            <a:normAutofit/>
          </a:bodyPr>
          <a:lstStyle/>
          <a:p>
            <a:r>
              <a:rPr lang="en-US" sz="4800" b="1" dirty="0" smtClean="0">
                <a:solidFill>
                  <a:srgbClr val="FF0000"/>
                </a:solidFill>
              </a:rPr>
              <a:t>The vicious cycle of CF lung disease </a:t>
            </a:r>
            <a:endParaRPr lang="en-US" sz="4800" b="1" dirty="0">
              <a:solidFill>
                <a:srgbClr val="FF0000"/>
              </a:solidFill>
            </a:endParaRPr>
          </a:p>
        </p:txBody>
      </p:sp>
      <p:graphicFrame>
        <p:nvGraphicFramePr>
          <p:cNvPr id="5" name="Content Placeholder 2"/>
          <p:cNvGraphicFramePr>
            <a:graphicFrameLocks noGrp="1"/>
          </p:cNvGraphicFramePr>
          <p:nvPr>
            <p:ph sz="half" idx="1"/>
            <p:extLst>
              <p:ext uri="{D42A27DB-BD31-4B8C-83A1-F6EECF244321}">
                <p14:modId xmlns:p14="http://schemas.microsoft.com/office/powerpoint/2010/main" val="4054918438"/>
              </p:ext>
            </p:extLst>
          </p:nvPr>
        </p:nvGraphicFramePr>
        <p:xfrm>
          <a:off x="838200" y="1825625"/>
          <a:ext cx="110902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099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0"/>
            <a:ext cx="8229600" cy="1143000"/>
          </a:xfrm>
        </p:spPr>
        <p:txBody>
          <a:bodyPr/>
          <a:lstStyle/>
          <a:p>
            <a:r>
              <a:rPr lang="en-US" altLang="en-US" b="1" smtClean="0">
                <a:solidFill>
                  <a:srgbClr val="800080"/>
                </a:solidFill>
              </a:rPr>
              <a:t>Prevalence of CF Pathogens</a:t>
            </a:r>
          </a:p>
        </p:txBody>
      </p:sp>
      <p:sp>
        <p:nvSpPr>
          <p:cNvPr id="19459" name="Content Placeholder 2"/>
          <p:cNvSpPr>
            <a:spLocks noGrp="1"/>
          </p:cNvSpPr>
          <p:nvPr>
            <p:ph idx="1"/>
          </p:nvPr>
        </p:nvSpPr>
        <p:spPr/>
        <p:txBody>
          <a:bodyPr/>
          <a:lstStyle/>
          <a:p>
            <a:endParaRPr lang="en-US" altLang="en-US" smtClean="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46150"/>
            <a:ext cx="8331200"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2863850" y="6488114"/>
            <a:ext cx="3925888"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US CF Foundation Patient Registry, 2012</a:t>
            </a:r>
          </a:p>
        </p:txBody>
      </p:sp>
      <p:sp>
        <p:nvSpPr>
          <p:cNvPr id="1946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DF0E583-D7EA-4AD3-AA7F-3D6BD54E03ED}" type="slidenum">
              <a:rPr lang="en-US" altLang="en-US" sz="1200">
                <a:solidFill>
                  <a:srgbClr val="898989"/>
                </a:solidFill>
              </a:rPr>
              <a:pPr>
                <a:spcBef>
                  <a:spcPct val="0"/>
                </a:spcBef>
                <a:buFontTx/>
                <a:buNone/>
              </a:pPr>
              <a:t>13</a:t>
            </a:fld>
            <a:endParaRPr lang="en-US" altLang="en-US" sz="1200">
              <a:solidFill>
                <a:srgbClr val="898989"/>
              </a:solidFill>
            </a:endParaRPr>
          </a:p>
        </p:txBody>
      </p:sp>
      <p:sp>
        <p:nvSpPr>
          <p:cNvPr id="2" name="Oval 1"/>
          <p:cNvSpPr/>
          <p:nvPr/>
        </p:nvSpPr>
        <p:spPr>
          <a:xfrm>
            <a:off x="2093495" y="2302042"/>
            <a:ext cx="1259305" cy="6256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96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1" y="0"/>
            <a:ext cx="9002713" cy="1143000"/>
          </a:xfrm>
        </p:spPr>
        <p:txBody>
          <a:bodyPr/>
          <a:lstStyle/>
          <a:p>
            <a:r>
              <a:rPr lang="en-US" altLang="en-US" b="1" smtClean="0">
                <a:solidFill>
                  <a:srgbClr val="800080"/>
                </a:solidFill>
              </a:rPr>
              <a:t>Changing Prevalence of CF Pathogens</a:t>
            </a:r>
          </a:p>
        </p:txBody>
      </p:sp>
      <p:sp>
        <p:nvSpPr>
          <p:cNvPr id="20483" name="Content Placeholder 2"/>
          <p:cNvSpPr>
            <a:spLocks noGrp="1"/>
          </p:cNvSpPr>
          <p:nvPr>
            <p:ph idx="1"/>
          </p:nvPr>
        </p:nvSpPr>
        <p:spPr/>
        <p:txBody>
          <a:bodyPr/>
          <a:lstStyle/>
          <a:p>
            <a:endParaRPr lang="en-US" altLang="en-US"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60488"/>
            <a:ext cx="82296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2863850" y="6488114"/>
            <a:ext cx="3925888"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t>US CF Foundation Patient Registry, 2012</a:t>
            </a:r>
          </a:p>
        </p:txBody>
      </p:sp>
      <p:sp>
        <p:nvSpPr>
          <p:cNvPr id="2048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C7606A3-4F4D-4FBB-9067-42A7ECF32D1A}" type="slidenum">
              <a:rPr lang="en-US" altLang="en-US" sz="1200">
                <a:solidFill>
                  <a:srgbClr val="898989"/>
                </a:solidFill>
              </a:rPr>
              <a:pPr>
                <a:spcBef>
                  <a:spcPct val="0"/>
                </a:spcBef>
                <a:buFontTx/>
                <a:buNone/>
              </a:pPr>
              <a:t>14</a:t>
            </a:fld>
            <a:endParaRPr lang="en-US" altLang="en-US" sz="1200">
              <a:solidFill>
                <a:srgbClr val="898989"/>
              </a:solidFill>
            </a:endParaRPr>
          </a:p>
        </p:txBody>
      </p:sp>
    </p:spTree>
    <p:extLst>
      <p:ext uri="{BB962C8B-B14F-4D97-AF65-F5344CB8AC3E}">
        <p14:creationId xmlns:p14="http://schemas.microsoft.com/office/powerpoint/2010/main" val="367158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981200" y="533400"/>
            <a:ext cx="8229600" cy="1143000"/>
          </a:xfrm>
        </p:spPr>
        <p:txBody>
          <a:bodyPr>
            <a:normAutofit fontScale="90000"/>
          </a:bodyPr>
          <a:lstStyle/>
          <a:p>
            <a:pPr eaLnBrk="1" hangingPunct="1"/>
            <a:r>
              <a:rPr lang="en-US" altLang="en-US" sz="4000" b="1" dirty="0">
                <a:solidFill>
                  <a:srgbClr val="800080"/>
                </a:solidFill>
              </a:rPr>
              <a:t>BALANCING </a:t>
            </a:r>
            <a:r>
              <a:rPr lang="en-US" altLang="en-US" sz="4000" b="1" dirty="0" err="1" smtClean="0">
                <a:solidFill>
                  <a:srgbClr val="800080"/>
                </a:solidFill>
              </a:rPr>
              <a:t>antistaph</a:t>
            </a:r>
            <a:r>
              <a:rPr lang="en-US" altLang="en-US" sz="4000" b="1" dirty="0" smtClean="0">
                <a:solidFill>
                  <a:srgbClr val="800080"/>
                </a:solidFill>
              </a:rPr>
              <a:t> </a:t>
            </a:r>
            <a:r>
              <a:rPr lang="en-US" altLang="en-US" sz="4000" b="1" dirty="0" err="1" smtClean="0">
                <a:solidFill>
                  <a:srgbClr val="800080"/>
                </a:solidFill>
              </a:rPr>
              <a:t>prophylaxisWITH</a:t>
            </a:r>
            <a:r>
              <a:rPr lang="en-US" altLang="en-US" sz="4000" b="1" dirty="0" smtClean="0">
                <a:solidFill>
                  <a:srgbClr val="800080"/>
                </a:solidFill>
              </a:rPr>
              <a:t> CONSEQUENCES</a:t>
            </a:r>
            <a:endParaRPr lang="en-US" altLang="en-US" sz="4000" b="1" dirty="0">
              <a:solidFill>
                <a:srgbClr val="800080"/>
              </a:solidFill>
            </a:endParaRPr>
          </a:p>
        </p:txBody>
      </p:sp>
      <p:pic>
        <p:nvPicPr>
          <p:cNvPr id="93187" name="Picture 5" descr="C:\Documents and Settings\ls2202\Local Settings\Temporary Internet Files\Content.IE5\VAKN7L89\MP9003140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913" y="1752600"/>
            <a:ext cx="3438029" cy="4797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8297184-16FD-4803-88A3-E1A662C0BDDC}" type="slidenum">
              <a:rPr lang="en-US" altLang="en-US" sz="1200">
                <a:solidFill>
                  <a:srgbClr val="898989"/>
                </a:solidFill>
              </a:rPr>
              <a:pPr>
                <a:spcBef>
                  <a:spcPct val="0"/>
                </a:spcBef>
                <a:buFontTx/>
                <a:buNone/>
              </a:pPr>
              <a:t>15</a:t>
            </a:fld>
            <a:endParaRPr lang="en-US" altLang="en-US" sz="1200">
              <a:solidFill>
                <a:srgbClr val="898989"/>
              </a:solidFill>
            </a:endParaRPr>
          </a:p>
        </p:txBody>
      </p:sp>
    </p:spTree>
    <p:extLst>
      <p:ext uri="{BB962C8B-B14F-4D97-AF65-F5344CB8AC3E}">
        <p14:creationId xmlns:p14="http://schemas.microsoft.com/office/powerpoint/2010/main" val="2051046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5364" y="491069"/>
            <a:ext cx="5099750" cy="254987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13" y="2366210"/>
            <a:ext cx="4367326" cy="3493861"/>
          </a:xfrm>
          <a:prstGeom prst="rect">
            <a:avLst/>
          </a:prstGeom>
        </p:spPr>
      </p:pic>
      <p:sp>
        <p:nvSpPr>
          <p:cNvPr id="3" name="Rectangle 2"/>
          <p:cNvSpPr/>
          <p:nvPr/>
        </p:nvSpPr>
        <p:spPr>
          <a:xfrm>
            <a:off x="5069305" y="4391202"/>
            <a:ext cx="6519229" cy="1200329"/>
          </a:xfrm>
          <a:prstGeom prst="rect">
            <a:avLst/>
          </a:prstGeom>
        </p:spPr>
        <p:txBody>
          <a:bodyPr wrap="square">
            <a:spAutoFit/>
          </a:bodyPr>
          <a:lstStyle/>
          <a:p>
            <a:r>
              <a:rPr lang="en-US" dirty="0">
                <a:solidFill>
                  <a:srgbClr val="222222"/>
                </a:solidFill>
                <a:latin typeface="arial" panose="020B0604020202020204" pitchFamily="34" charset="0"/>
              </a:rPr>
              <a:t>Etymology Edit. </a:t>
            </a:r>
            <a:r>
              <a:rPr lang="en-US" b="1" dirty="0">
                <a:solidFill>
                  <a:srgbClr val="222222"/>
                </a:solidFill>
                <a:latin typeface="arial" panose="020B0604020202020204" pitchFamily="34" charset="0"/>
              </a:rPr>
              <a:t>Staphylococcus aureus</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staphylo</a:t>
            </a:r>
            <a:r>
              <a:rPr lang="en-US" dirty="0">
                <a:solidFill>
                  <a:srgbClr val="222222"/>
                </a:solidFill>
                <a:latin typeface="arial" panose="020B0604020202020204" pitchFamily="34" charset="0"/>
              </a:rPr>
              <a:t>: "</a:t>
            </a:r>
            <a:r>
              <a:rPr lang="en-US" dirty="0">
                <a:solidFill>
                  <a:srgbClr val="FF0000"/>
                </a:solidFill>
                <a:latin typeface="arial" panose="020B0604020202020204" pitchFamily="34" charset="0"/>
              </a:rPr>
              <a:t>bunch of grapes</a:t>
            </a:r>
            <a:r>
              <a:rPr lang="en-US" dirty="0">
                <a:solidFill>
                  <a:srgbClr val="222222"/>
                </a:solidFill>
                <a:latin typeface="arial" panose="020B0604020202020204" pitchFamily="34" charset="0"/>
              </a:rPr>
              <a:t>" (from </a:t>
            </a:r>
            <a:r>
              <a:rPr lang="en-US" b="1" dirty="0" err="1">
                <a:solidFill>
                  <a:srgbClr val="222222"/>
                </a:solidFill>
                <a:latin typeface="arial" panose="020B0604020202020204" pitchFamily="34" charset="0"/>
              </a:rPr>
              <a:t>greek</a:t>
            </a:r>
            <a:r>
              <a:rPr lang="el-GR" dirty="0">
                <a:solidFill>
                  <a:srgbClr val="222222"/>
                </a:solidFill>
                <a:latin typeface="arial" panose="020B0604020202020204" pitchFamily="34" charset="0"/>
              </a:rPr>
              <a:t>σταϕυλή, </a:t>
            </a:r>
            <a:r>
              <a:rPr lang="en-US" b="1" dirty="0">
                <a:solidFill>
                  <a:srgbClr val="222222"/>
                </a:solidFill>
                <a:latin typeface="arial" panose="020B0604020202020204" pitchFamily="34" charset="0"/>
              </a:rPr>
              <a:t>meaning</a:t>
            </a:r>
            <a:r>
              <a:rPr lang="en-US" dirty="0">
                <a:solidFill>
                  <a:srgbClr val="222222"/>
                </a:solidFill>
                <a:latin typeface="arial" panose="020B0604020202020204" pitchFamily="34" charset="0"/>
              </a:rPr>
              <a:t> "bunch of grapes") </a:t>
            </a:r>
            <a:r>
              <a:rPr lang="en-US" dirty="0" err="1">
                <a:solidFill>
                  <a:srgbClr val="222222"/>
                </a:solidFill>
                <a:latin typeface="arial" panose="020B0604020202020204" pitchFamily="34" charset="0"/>
              </a:rPr>
              <a:t>coccos</a:t>
            </a:r>
            <a:r>
              <a:rPr lang="en-US" dirty="0">
                <a:solidFill>
                  <a:srgbClr val="222222"/>
                </a:solidFill>
                <a:latin typeface="arial" panose="020B0604020202020204" pitchFamily="34" charset="0"/>
              </a:rPr>
              <a:t>: "berry" (from </a:t>
            </a:r>
            <a:r>
              <a:rPr lang="en-US" b="1" dirty="0" err="1">
                <a:solidFill>
                  <a:srgbClr val="222222"/>
                </a:solidFill>
                <a:latin typeface="arial" panose="020B0604020202020204" pitchFamily="34" charset="0"/>
              </a:rPr>
              <a:t>greek</a:t>
            </a:r>
            <a:r>
              <a:rPr lang="en-US" dirty="0">
                <a:solidFill>
                  <a:srgbClr val="222222"/>
                </a:solidFill>
                <a:latin typeface="arial" panose="020B0604020202020204" pitchFamily="34" charset="0"/>
              </a:rPr>
              <a:t> </a:t>
            </a:r>
            <a:r>
              <a:rPr lang="el-GR" dirty="0">
                <a:solidFill>
                  <a:srgbClr val="222222"/>
                </a:solidFill>
                <a:latin typeface="arial" panose="020B0604020202020204" pitchFamily="34" charset="0"/>
              </a:rPr>
              <a:t>κόκκος, </a:t>
            </a:r>
            <a:r>
              <a:rPr lang="en-US" b="1" dirty="0" err="1">
                <a:solidFill>
                  <a:srgbClr val="222222"/>
                </a:solidFill>
                <a:latin typeface="arial" panose="020B0604020202020204" pitchFamily="34" charset="0"/>
              </a:rPr>
              <a:t>meaning</a:t>
            </a:r>
            <a:r>
              <a:rPr lang="en-US" dirty="0" err="1">
                <a:solidFill>
                  <a:srgbClr val="222222"/>
                </a:solidFill>
                <a:latin typeface="arial" panose="020B0604020202020204" pitchFamily="34" charset="0"/>
              </a:rPr>
              <a:t>"</a:t>
            </a:r>
            <a:r>
              <a:rPr lang="en-US" dirty="0" err="1">
                <a:solidFill>
                  <a:srgbClr val="FF0000"/>
                </a:solidFill>
                <a:latin typeface="arial" panose="020B0604020202020204" pitchFamily="34" charset="0"/>
              </a:rPr>
              <a:t>berry</a:t>
            </a:r>
            <a:r>
              <a:rPr lang="en-US" dirty="0">
                <a:solidFill>
                  <a:srgbClr val="222222"/>
                </a:solidFill>
                <a:latin typeface="arial" panose="020B0604020202020204" pitchFamily="34" charset="0"/>
              </a:rPr>
              <a:t>") </a:t>
            </a:r>
            <a:r>
              <a:rPr lang="en-US" b="1" dirty="0">
                <a:solidFill>
                  <a:srgbClr val="222222"/>
                </a:solidFill>
                <a:latin typeface="arial" panose="020B0604020202020204" pitchFamily="34" charset="0"/>
              </a:rPr>
              <a:t>aureus</a:t>
            </a:r>
            <a:r>
              <a:rPr lang="en-US" dirty="0">
                <a:solidFill>
                  <a:srgbClr val="222222"/>
                </a:solidFill>
                <a:latin typeface="arial" panose="020B0604020202020204" pitchFamily="34" charset="0"/>
              </a:rPr>
              <a:t>: "</a:t>
            </a:r>
            <a:r>
              <a:rPr lang="en-US" dirty="0">
                <a:solidFill>
                  <a:srgbClr val="FF0000"/>
                </a:solidFill>
                <a:latin typeface="arial" panose="020B0604020202020204" pitchFamily="34" charset="0"/>
              </a:rPr>
              <a:t>golden</a:t>
            </a:r>
            <a:r>
              <a:rPr lang="en-US" dirty="0">
                <a:solidFill>
                  <a:srgbClr val="222222"/>
                </a:solidFill>
                <a:latin typeface="arial" panose="020B0604020202020204" pitchFamily="34" charset="0"/>
              </a:rPr>
              <a:t>" (from </a:t>
            </a:r>
            <a:r>
              <a:rPr lang="en-US" b="1" dirty="0" err="1">
                <a:solidFill>
                  <a:srgbClr val="222222"/>
                </a:solidFill>
                <a:latin typeface="arial" panose="020B0604020202020204" pitchFamily="34" charset="0"/>
              </a:rPr>
              <a:t>latin</a:t>
            </a:r>
            <a:r>
              <a:rPr lang="en-US" b="1" dirty="0">
                <a:solidFill>
                  <a:srgbClr val="222222"/>
                </a:solidFill>
                <a:latin typeface="arial" panose="020B0604020202020204" pitchFamily="34" charset="0"/>
              </a:rPr>
              <a:t> aureus</a:t>
            </a:r>
            <a:r>
              <a:rPr lang="en-US" dirty="0">
                <a:solidFill>
                  <a:srgbClr val="222222"/>
                </a:solidFill>
                <a:latin typeface="arial" panose="020B0604020202020204" pitchFamily="34" charset="0"/>
              </a:rPr>
              <a:t>, </a:t>
            </a:r>
            <a:r>
              <a:rPr lang="en-US" b="1" dirty="0">
                <a:solidFill>
                  <a:srgbClr val="222222"/>
                </a:solidFill>
                <a:latin typeface="arial" panose="020B0604020202020204" pitchFamily="34" charset="0"/>
              </a:rPr>
              <a:t>meaning</a:t>
            </a:r>
            <a:r>
              <a:rPr lang="en-US" dirty="0">
                <a:solidFill>
                  <a:srgbClr val="222222"/>
                </a:solidFill>
                <a:latin typeface="arial" panose="020B0604020202020204" pitchFamily="34" charset="0"/>
              </a:rPr>
              <a:t> "golden")</a:t>
            </a: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95" y="3103956"/>
            <a:ext cx="4676273" cy="2322549"/>
          </a:xfrm>
          <a:prstGeom prst="rect">
            <a:avLst/>
          </a:prstGeom>
        </p:spPr>
      </p:pic>
    </p:spTree>
    <p:extLst>
      <p:ext uri="{BB962C8B-B14F-4D97-AF65-F5344CB8AC3E}">
        <p14:creationId xmlns:p14="http://schemas.microsoft.com/office/powerpoint/2010/main" val="219585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5" y="198870"/>
            <a:ext cx="11596254" cy="1048039"/>
          </a:xfrm>
        </p:spPr>
        <p:txBody>
          <a:bodyPr/>
          <a:lstStyle/>
          <a:p>
            <a:r>
              <a:rPr lang="en-US" dirty="0" smtClean="0"/>
              <a:t>Staph Aureus :</a:t>
            </a:r>
            <a:endParaRPr lang="en-US" dirty="0"/>
          </a:p>
        </p:txBody>
      </p:sp>
      <p:sp>
        <p:nvSpPr>
          <p:cNvPr id="3" name="Content Placeholder 2"/>
          <p:cNvSpPr>
            <a:spLocks noGrp="1"/>
          </p:cNvSpPr>
          <p:nvPr>
            <p:ph idx="1"/>
          </p:nvPr>
        </p:nvSpPr>
        <p:spPr>
          <a:xfrm>
            <a:off x="349135" y="1379913"/>
            <a:ext cx="11654443" cy="5320145"/>
          </a:xfrm>
        </p:spPr>
        <p:txBody>
          <a:bodyPr/>
          <a:lstStyle/>
          <a:p>
            <a:r>
              <a:rPr lang="en-US" dirty="0"/>
              <a:t>Staphylococcus aureus (SA) is a significant pathogen in CF and may be present in respiratory </a:t>
            </a:r>
            <a:r>
              <a:rPr lang="en-US" dirty="0" smtClean="0"/>
              <a:t>cultures </a:t>
            </a:r>
            <a:r>
              <a:rPr lang="en-US" dirty="0"/>
              <a:t>without causing </a:t>
            </a:r>
            <a:r>
              <a:rPr lang="en-US" dirty="0" smtClean="0"/>
              <a:t>symptoms.</a:t>
            </a:r>
          </a:p>
          <a:p>
            <a:endParaRPr lang="en-US" dirty="0" smtClean="0"/>
          </a:p>
          <a:p>
            <a:r>
              <a:rPr lang="en-US" i="1" dirty="0" smtClean="0"/>
              <a:t>S</a:t>
            </a:r>
            <a:r>
              <a:rPr lang="en-US" i="1" dirty="0"/>
              <a:t>. aureus</a:t>
            </a:r>
            <a:r>
              <a:rPr lang="en-US" dirty="0"/>
              <a:t> is one of the first microbes and also one of the commonest to infect patients with cystic fibrosis. </a:t>
            </a:r>
            <a:endParaRPr lang="en-US" dirty="0" smtClean="0"/>
          </a:p>
          <a:p>
            <a:endParaRPr lang="en-US" dirty="0" smtClean="0"/>
          </a:p>
          <a:p>
            <a:r>
              <a:rPr lang="en-US" dirty="0"/>
              <a:t>The use of prophylactic anti-staphylococcal antibiotics has been shown to reduce clinical symptoms, and the need for additional antibiotics in the first two years of life</a:t>
            </a:r>
          </a:p>
          <a:p>
            <a:pPr marL="0" indent="0">
              <a:buNone/>
            </a:pP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931" y="102901"/>
            <a:ext cx="1549969" cy="1239975"/>
          </a:xfrm>
          <a:prstGeom prst="rect">
            <a:avLst/>
          </a:prstGeom>
        </p:spPr>
      </p:pic>
    </p:spTree>
    <p:extLst>
      <p:ext uri="{BB962C8B-B14F-4D97-AF65-F5344CB8AC3E}">
        <p14:creationId xmlns:p14="http://schemas.microsoft.com/office/powerpoint/2010/main" val="2692321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solidFill>
                  <a:srgbClr val="FF0000"/>
                </a:solidFill>
              </a:rPr>
              <a:t>So, why the worry?</a:t>
            </a:r>
            <a:endParaRPr lang="en-US" sz="7200" dirty="0">
              <a:solidFill>
                <a:srgbClr val="FF0000"/>
              </a:solidFill>
            </a:endParaRPr>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493708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b="1" i="1" smtClean="0">
                <a:solidFill>
                  <a:srgbClr val="800080"/>
                </a:solidFill>
              </a:rPr>
              <a:t>Pseudomonas aeruginosa</a:t>
            </a:r>
          </a:p>
        </p:txBody>
      </p:sp>
      <p:pic>
        <p:nvPicPr>
          <p:cNvPr id="37891" name="Content Placeholder 4" descr="280px-Pseudomon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74758" y="1832392"/>
            <a:ext cx="6480230" cy="4366112"/>
          </a:xfrm>
        </p:spPr>
      </p:pic>
      <p:sp>
        <p:nvSpPr>
          <p:cNvPr id="378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48EE50F-825C-492E-8F79-0A81D6BE9E3A}" type="slidenum">
              <a:rPr lang="en-US" altLang="en-US" sz="1200">
                <a:solidFill>
                  <a:srgbClr val="898989"/>
                </a:solidFill>
              </a:rPr>
              <a:pPr>
                <a:spcBef>
                  <a:spcPct val="0"/>
                </a:spcBef>
                <a:buFontTx/>
                <a:buNone/>
              </a:pPr>
              <a:t>19</a:t>
            </a:fld>
            <a:endParaRPr lang="en-US" altLang="en-US" sz="1200">
              <a:solidFill>
                <a:srgbClr val="898989"/>
              </a:solidFill>
            </a:endParaRPr>
          </a:p>
        </p:txBody>
      </p:sp>
    </p:spTree>
    <p:extLst>
      <p:ext uri="{BB962C8B-B14F-4D97-AF65-F5344CB8AC3E}">
        <p14:creationId xmlns:p14="http://schemas.microsoft.com/office/powerpoint/2010/main" val="2266223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18" y="187036"/>
            <a:ext cx="11367655" cy="1194955"/>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eaLnBrk="1" fontAlgn="auto" hangingPunct="1">
              <a:spcAft>
                <a:spcPts val="0"/>
              </a:spcAft>
              <a:defRPr/>
            </a:pPr>
            <a:r>
              <a:rPr lang="en-US" dirty="0" smtClean="0">
                <a:solidFill>
                  <a:schemeClr val="tx1"/>
                </a:solidFill>
              </a:rPr>
              <a:t>Declaration </a:t>
            </a:r>
            <a:endParaRPr lang="en-US" dirty="0">
              <a:solidFill>
                <a:schemeClr val="tx1"/>
              </a:solidFill>
            </a:endParaRPr>
          </a:p>
        </p:txBody>
      </p:sp>
      <p:sp>
        <p:nvSpPr>
          <p:cNvPr id="15362" name="Content Placeholder 2"/>
          <p:cNvSpPr>
            <a:spLocks noGrp="1"/>
          </p:cNvSpPr>
          <p:nvPr>
            <p:ph idx="1"/>
          </p:nvPr>
        </p:nvSpPr>
        <p:spPr>
          <a:xfrm>
            <a:off x="228601" y="1646527"/>
            <a:ext cx="11689772" cy="5086782"/>
          </a:xfrm>
        </p:spPr>
        <p:txBody>
          <a:bodyPr/>
          <a:lstStyle/>
          <a:p>
            <a:pPr eaLnBrk="1" hangingPunct="1"/>
            <a:r>
              <a:rPr lang="en-US" sz="4000" dirty="0">
                <a:latin typeface="Times New Roman" charset="0"/>
                <a:cs typeface="Times New Roman" charset="0"/>
              </a:rPr>
              <a:t>Received Honoraria</a:t>
            </a:r>
          </a:p>
          <a:p>
            <a:pPr eaLnBrk="1" hangingPunct="1"/>
            <a:endParaRPr lang="en-US" dirty="0">
              <a:latin typeface="Times New Roman" charset="0"/>
              <a:cs typeface="Times New Roman" charset="0"/>
            </a:endParaRPr>
          </a:p>
          <a:p>
            <a:pPr lvl="1" eaLnBrk="1" hangingPunct="1"/>
            <a:r>
              <a:rPr lang="en-US" sz="3600" dirty="0">
                <a:latin typeface="Times New Roman" charset="0"/>
                <a:cs typeface="Times New Roman" charset="0"/>
              </a:rPr>
              <a:t> (CF) from Vertex, Novartis, </a:t>
            </a:r>
            <a:r>
              <a:rPr lang="en-US" sz="3600" dirty="0" err="1" smtClean="0">
                <a:latin typeface="Times New Roman" charset="0"/>
                <a:cs typeface="Times New Roman" charset="0"/>
              </a:rPr>
              <a:t>Pharmaxis</a:t>
            </a:r>
            <a:endParaRPr lang="en-US" sz="3600" dirty="0">
              <a:latin typeface="Times New Roman" charset="0"/>
              <a:cs typeface="Times New Roman" charset="0"/>
            </a:endParaRPr>
          </a:p>
          <a:p>
            <a:pPr lvl="1" eaLnBrk="1" hangingPunct="1"/>
            <a:endParaRPr lang="en-US" sz="3600" dirty="0" smtClean="0">
              <a:latin typeface="Times New Roman" charset="0"/>
              <a:cs typeface="Times New Roman" charset="0"/>
            </a:endParaRPr>
          </a:p>
          <a:p>
            <a:pPr lvl="1" eaLnBrk="1" hangingPunct="1"/>
            <a:r>
              <a:rPr lang="en-US" sz="3600" dirty="0" smtClean="0">
                <a:latin typeface="Times New Roman" charset="0"/>
                <a:cs typeface="Times New Roman" charset="0"/>
              </a:rPr>
              <a:t>(</a:t>
            </a:r>
            <a:r>
              <a:rPr lang="en-US" sz="3600" dirty="0">
                <a:latin typeface="Times New Roman" charset="0"/>
                <a:cs typeface="Times New Roman" charset="0"/>
              </a:rPr>
              <a:t>Asthma)    GSK, AZ, </a:t>
            </a:r>
            <a:r>
              <a:rPr lang="en-US" sz="3600" dirty="0" smtClean="0">
                <a:latin typeface="Times New Roman" charset="0"/>
                <a:cs typeface="Times New Roman" charset="0"/>
              </a:rPr>
              <a:t>MSD</a:t>
            </a:r>
          </a:p>
          <a:p>
            <a:pPr lvl="1" eaLnBrk="1" hangingPunct="1"/>
            <a:endParaRPr lang="en-US" sz="3600" dirty="0">
              <a:latin typeface="Times New Roman" charset="0"/>
              <a:cs typeface="Times New Roman" charset="0"/>
            </a:endParaRPr>
          </a:p>
          <a:p>
            <a:pPr lvl="1" eaLnBrk="1" hangingPunct="1"/>
            <a:r>
              <a:rPr lang="en-US" sz="3600" dirty="0" smtClean="0">
                <a:latin typeface="Times New Roman" charset="0"/>
                <a:cs typeface="Times New Roman" charset="0"/>
              </a:rPr>
              <a:t>Travel Grant ( </a:t>
            </a:r>
            <a:r>
              <a:rPr lang="en-US" sz="3600" dirty="0" err="1" smtClean="0">
                <a:latin typeface="Times New Roman" charset="0"/>
                <a:cs typeface="Times New Roman" charset="0"/>
              </a:rPr>
              <a:t>Aerogen</a:t>
            </a:r>
            <a:r>
              <a:rPr lang="en-US" sz="3600" dirty="0" smtClean="0">
                <a:latin typeface="Times New Roman" charset="0"/>
                <a:cs typeface="Times New Roman" charset="0"/>
              </a:rPr>
              <a:t>)</a:t>
            </a:r>
          </a:p>
          <a:p>
            <a:pPr lvl="1" eaLnBrk="1" hangingPunct="1"/>
            <a:endParaRPr lang="en-US" sz="3600" dirty="0" smtClean="0">
              <a:latin typeface="Times New Roman" charset="0"/>
              <a:cs typeface="Times New Roman" charset="0"/>
            </a:endParaRPr>
          </a:p>
        </p:txBody>
      </p:sp>
    </p:spTree>
    <p:extLst>
      <p:ext uri="{BB962C8B-B14F-4D97-AF65-F5344CB8AC3E}">
        <p14:creationId xmlns:p14="http://schemas.microsoft.com/office/powerpoint/2010/main" val="3596861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32262" y="1825624"/>
            <a:ext cx="10921538" cy="4824557"/>
          </a:xfrm>
        </p:spPr>
        <p:txBody>
          <a:bodyPr/>
          <a:lstStyle/>
          <a:p>
            <a:r>
              <a:rPr lang="en-US" dirty="0" smtClean="0"/>
              <a:t>38 CF infants (mean 1-14 months) randomized continuous treatment  (P   n= 18) or episodic antimicrobials as indicated (E   n = 20). </a:t>
            </a:r>
          </a:p>
          <a:p>
            <a:r>
              <a:rPr lang="en-US" dirty="0" smtClean="0"/>
              <a:t>no </a:t>
            </a:r>
            <a:r>
              <a:rPr lang="en-US" dirty="0"/>
              <a:t>significant differences in the neonatal </a:t>
            </a:r>
            <a:r>
              <a:rPr lang="en-US" dirty="0" smtClean="0"/>
              <a:t>characteristics ( social, domestic </a:t>
            </a:r>
            <a:r>
              <a:rPr lang="en-US" dirty="0"/>
              <a:t>of the two groups</a:t>
            </a:r>
            <a:endParaRPr lang="en-US" dirty="0" smtClean="0"/>
          </a:p>
          <a:p>
            <a:r>
              <a:rPr lang="en-US" dirty="0" smtClean="0"/>
              <a:t>Progress monitored from birth for 24 months.</a:t>
            </a:r>
          </a:p>
          <a:p>
            <a:r>
              <a:rPr lang="en-US" dirty="0"/>
              <a:t>Infants in group E had more frequent cough and a greater number of Staphylococcus aureus isolates than infants in group </a:t>
            </a:r>
            <a:r>
              <a:rPr lang="en-US" dirty="0" smtClean="0"/>
              <a:t>P</a:t>
            </a:r>
          </a:p>
          <a:p>
            <a:r>
              <a:rPr lang="en-US" dirty="0"/>
              <a:t>More infants of group E were admitted to hospital, had higher admission rates during the second year (19 v 5), for longer periods (6.4 v 2 </a:t>
            </a:r>
            <a:r>
              <a:rPr lang="en-US" dirty="0" smtClean="0"/>
              <a:t>.2 </a:t>
            </a:r>
            <a:r>
              <a:rPr lang="en-US" dirty="0"/>
              <a:t>days), despite receiving more than double the number of courses of antibiotics than group P infants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04" y="94058"/>
            <a:ext cx="9784079" cy="1634063"/>
          </a:xfrm>
          <a:prstGeom prst="rect">
            <a:avLst/>
          </a:prstGeom>
        </p:spPr>
      </p:pic>
    </p:spTree>
    <p:extLst>
      <p:ext uri="{BB962C8B-B14F-4D97-AF65-F5344CB8AC3E}">
        <p14:creationId xmlns:p14="http://schemas.microsoft.com/office/powerpoint/2010/main" val="194735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96" y="365125"/>
            <a:ext cx="3150524" cy="599151"/>
          </a:xfrm>
        </p:spPr>
        <p:txBody>
          <a:bodyPr>
            <a:normAutofit/>
          </a:bodyPr>
          <a:lstStyle/>
          <a:p>
            <a:r>
              <a:rPr lang="en-US" sz="1600" dirty="0"/>
              <a:t>(Arch Dis Child 1994; 70: 84-89)</a:t>
            </a: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Continuous </a:t>
            </a:r>
            <a:r>
              <a:rPr lang="en-US" dirty="0"/>
              <a:t>prophylactic </a:t>
            </a:r>
            <a:r>
              <a:rPr lang="en-US" dirty="0" err="1"/>
              <a:t>flucloxacillin</a:t>
            </a:r>
            <a:r>
              <a:rPr lang="en-US" dirty="0"/>
              <a:t> from early diagnosis of cystic fibrosis is associated with improved clinical progress during the first two years of life.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38" y="851285"/>
            <a:ext cx="5842964" cy="38402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197" y="1180407"/>
            <a:ext cx="5404512" cy="3511095"/>
          </a:xfrm>
          <a:prstGeom prst="rect">
            <a:avLst/>
          </a:prstGeom>
        </p:spPr>
      </p:pic>
    </p:spTree>
    <p:extLst>
      <p:ext uri="{BB962C8B-B14F-4D97-AF65-F5344CB8AC3E}">
        <p14:creationId xmlns:p14="http://schemas.microsoft.com/office/powerpoint/2010/main" val="67237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5" y="198870"/>
            <a:ext cx="11596254" cy="1048039"/>
          </a:xfrm>
        </p:spPr>
        <p:txBody>
          <a:bodyPr/>
          <a:lstStyle/>
          <a:p>
            <a:endParaRPr lang="en-US" dirty="0"/>
          </a:p>
        </p:txBody>
      </p:sp>
      <p:sp>
        <p:nvSpPr>
          <p:cNvPr id="3" name="Content Placeholder 2"/>
          <p:cNvSpPr>
            <a:spLocks noGrp="1"/>
          </p:cNvSpPr>
          <p:nvPr>
            <p:ph idx="1"/>
          </p:nvPr>
        </p:nvSpPr>
        <p:spPr>
          <a:xfrm>
            <a:off x="349135" y="1379913"/>
            <a:ext cx="11654443" cy="5320145"/>
          </a:xfrm>
        </p:spPr>
        <p:txBody>
          <a:bodyPr/>
          <a:lstStyle/>
          <a:p>
            <a:r>
              <a:rPr lang="en-US" dirty="0" smtClean="0"/>
              <a:t>UK </a:t>
            </a:r>
            <a:r>
              <a:rPr lang="en-US" dirty="0"/>
              <a:t>CF </a:t>
            </a:r>
            <a:r>
              <a:rPr lang="en-US" dirty="0" smtClean="0"/>
              <a:t>registry search to include &lt;3 </a:t>
            </a:r>
            <a:r>
              <a:rPr lang="en-US" dirty="0" err="1" smtClean="0"/>
              <a:t>yrs</a:t>
            </a:r>
            <a:r>
              <a:rPr lang="en-US" dirty="0" smtClean="0"/>
              <a:t> at 2009 dataset</a:t>
            </a:r>
          </a:p>
          <a:p>
            <a:r>
              <a:rPr lang="en-US" dirty="0" smtClean="0"/>
              <a:t>Info about antibiotic prophylaxis and bacterial status </a:t>
            </a:r>
          </a:p>
          <a:p>
            <a:r>
              <a:rPr lang="en-US" dirty="0" smtClean="0"/>
              <a:t>Identified 609 children ( Augsut2006 and Dec 2009)</a:t>
            </a:r>
          </a:p>
          <a:p>
            <a:r>
              <a:rPr lang="en-US" dirty="0" smtClean="0"/>
              <a:t>480 children (78.8%) were on prophylaxis (385= 80.2%) were on </a:t>
            </a:r>
            <a:r>
              <a:rPr lang="en-US" dirty="0" err="1" smtClean="0"/>
              <a:t>flucloxacillin</a:t>
            </a:r>
            <a:r>
              <a:rPr lang="en-US" dirty="0" smtClean="0"/>
              <a:t> alone.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798" y="205974"/>
            <a:ext cx="7062047" cy="10374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788582"/>
            <a:ext cx="7722523" cy="282785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8635" y="6563526"/>
            <a:ext cx="2330570" cy="27306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8319" y="920603"/>
            <a:ext cx="3962604" cy="317516"/>
          </a:xfrm>
          <a:prstGeom prst="rect">
            <a:avLst/>
          </a:prstGeom>
        </p:spPr>
      </p:pic>
      <p:sp>
        <p:nvSpPr>
          <p:cNvPr id="9" name="Oval 8"/>
          <p:cNvSpPr/>
          <p:nvPr/>
        </p:nvSpPr>
        <p:spPr>
          <a:xfrm>
            <a:off x="4113414" y="4849354"/>
            <a:ext cx="723207" cy="4156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Oval 9"/>
          <p:cNvSpPr/>
          <p:nvPr/>
        </p:nvSpPr>
        <p:spPr>
          <a:xfrm>
            <a:off x="5453149" y="4804756"/>
            <a:ext cx="723207" cy="460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p:cNvSpPr/>
          <p:nvPr/>
        </p:nvSpPr>
        <p:spPr>
          <a:xfrm>
            <a:off x="6638404" y="4804756"/>
            <a:ext cx="723207" cy="460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7638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4" y="182880"/>
            <a:ext cx="11720945" cy="1064029"/>
          </a:xfrm>
        </p:spPr>
        <p:txBody>
          <a:bodyPr/>
          <a:lstStyle/>
          <a:p>
            <a:r>
              <a:rPr lang="en-US" dirty="0" smtClean="0"/>
              <a:t>Conclusion </a:t>
            </a:r>
            <a:endParaRPr lang="en-US" dirty="0"/>
          </a:p>
        </p:txBody>
      </p:sp>
      <p:sp>
        <p:nvSpPr>
          <p:cNvPr id="3" name="Content Placeholder 2"/>
          <p:cNvSpPr>
            <a:spLocks noGrp="1"/>
          </p:cNvSpPr>
          <p:nvPr>
            <p:ph idx="1"/>
          </p:nvPr>
        </p:nvSpPr>
        <p:spPr>
          <a:xfrm>
            <a:off x="224445" y="1163782"/>
            <a:ext cx="11779134" cy="5536277"/>
          </a:xfrm>
        </p:spPr>
        <p:txBody>
          <a:bodyPr/>
          <a:lstStyle/>
          <a:p>
            <a:r>
              <a:rPr lang="en-US" dirty="0" smtClean="0"/>
              <a:t> We did </a:t>
            </a:r>
            <a:r>
              <a:rPr lang="en-US" dirty="0"/>
              <a:t>not detect any significant differences in microbiological outcome between those on regular </a:t>
            </a:r>
            <a:r>
              <a:rPr lang="en-US" dirty="0" err="1"/>
              <a:t>Flucloxacillin</a:t>
            </a:r>
            <a:r>
              <a:rPr lang="en-US" dirty="0"/>
              <a:t> to those on no </a:t>
            </a:r>
            <a:r>
              <a:rPr lang="en-US" dirty="0" smtClean="0"/>
              <a:t>antibiotics</a:t>
            </a:r>
          </a:p>
          <a:p>
            <a:endParaRPr lang="en-US" dirty="0"/>
          </a:p>
          <a:p>
            <a:r>
              <a:rPr lang="en-US" dirty="0" smtClean="0"/>
              <a:t>Prophylactic </a:t>
            </a:r>
            <a:r>
              <a:rPr lang="en-US" dirty="0"/>
              <a:t>use of antibiotics other than </a:t>
            </a:r>
            <a:r>
              <a:rPr lang="en-US" dirty="0" err="1"/>
              <a:t>Flucloxacillin</a:t>
            </a:r>
            <a:r>
              <a:rPr lang="en-US" dirty="0"/>
              <a:t> (mostly </a:t>
            </a:r>
            <a:r>
              <a:rPr lang="en-US" dirty="0" err="1"/>
              <a:t>cephalosporins</a:t>
            </a:r>
            <a:r>
              <a:rPr lang="en-US" dirty="0"/>
              <a:t>; </a:t>
            </a:r>
            <a:r>
              <a:rPr lang="en-US" dirty="0" smtClean="0"/>
              <a:t>n= 36 </a:t>
            </a:r>
            <a:r>
              <a:rPr lang="en-US" dirty="0"/>
              <a:t>out of 95) appear associated with increased prevalence of </a:t>
            </a:r>
            <a:r>
              <a:rPr lang="en-US" dirty="0" smtClean="0"/>
              <a:t>P. aeruginosa.</a:t>
            </a:r>
          </a:p>
          <a:p>
            <a:endParaRPr lang="en-US" dirty="0" smtClean="0"/>
          </a:p>
          <a:p>
            <a:r>
              <a:rPr lang="en-US" dirty="0" smtClean="0"/>
              <a:t>RCT needed to establish effects of prophylaxis on progression of CF lung disease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989" y="397378"/>
            <a:ext cx="3962604" cy="3175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7212" y="154627"/>
            <a:ext cx="7062047" cy="1037408"/>
          </a:xfrm>
          <a:prstGeom prst="rect">
            <a:avLst/>
          </a:prstGeom>
        </p:spPr>
      </p:pic>
    </p:spTree>
    <p:extLst>
      <p:ext uri="{BB962C8B-B14F-4D97-AF65-F5344CB8AC3E}">
        <p14:creationId xmlns:p14="http://schemas.microsoft.com/office/powerpoint/2010/main" val="1086316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1841" y="1504603"/>
            <a:ext cx="11858363" cy="5253644"/>
          </a:xfrm>
        </p:spPr>
        <p:txBody>
          <a:bodyPr/>
          <a:lstStyle/>
          <a:p>
            <a:r>
              <a:rPr lang="en-US" altLang="en-US" sz="2400" dirty="0" smtClean="0">
                <a:solidFill>
                  <a:srgbClr val="333333"/>
                </a:solidFill>
              </a:rPr>
              <a:t> Reviewed </a:t>
            </a:r>
            <a:r>
              <a:rPr lang="en-US" altLang="en-US" sz="2400" dirty="0">
                <a:solidFill>
                  <a:srgbClr val="333333"/>
                </a:solidFill>
              </a:rPr>
              <a:t>the evidence about the benefits and adverse effects of giving regular antibiotics to people with cystic fibrosis to prevent infection with a germ called </a:t>
            </a:r>
            <a:r>
              <a:rPr lang="en-US" altLang="en-US" sz="2400" i="1" dirty="0">
                <a:solidFill>
                  <a:srgbClr val="333333"/>
                </a:solidFill>
              </a:rPr>
              <a:t>Staphylococcus aureus</a:t>
            </a:r>
            <a:r>
              <a:rPr lang="en-US" altLang="en-US" sz="2400" dirty="0" smtClean="0">
                <a:solidFill>
                  <a:srgbClr val="333333"/>
                </a:solidFill>
              </a:rPr>
              <a:t>.</a:t>
            </a:r>
          </a:p>
          <a:p>
            <a:endParaRPr lang="en-US" altLang="en-US" sz="2400" dirty="0" smtClean="0">
              <a:solidFill>
                <a:srgbClr val="333333"/>
              </a:solidFill>
            </a:endParaRPr>
          </a:p>
          <a:p>
            <a:pPr lvl="0"/>
            <a:r>
              <a:rPr lang="en-US" altLang="en-US" sz="2400" dirty="0" smtClean="0">
                <a:solidFill>
                  <a:srgbClr val="333333"/>
                </a:solidFill>
              </a:rPr>
              <a:t>The</a:t>
            </a:r>
            <a:r>
              <a:rPr lang="en-US" altLang="en-US" sz="2400" dirty="0">
                <a:solidFill>
                  <a:srgbClr val="333333"/>
                </a:solidFill>
              </a:rPr>
              <a:t> review includes four studies with 401 </a:t>
            </a:r>
            <a:r>
              <a:rPr lang="en-US" altLang="en-US" sz="2400" dirty="0" smtClean="0">
                <a:solidFill>
                  <a:srgbClr val="333333"/>
                </a:solidFill>
              </a:rPr>
              <a:t>children ( no adult )</a:t>
            </a:r>
          </a:p>
          <a:p>
            <a:pPr lvl="0"/>
            <a:endParaRPr lang="en-US" altLang="en-US" sz="2400" dirty="0" smtClean="0">
              <a:solidFill>
                <a:srgbClr val="333333"/>
              </a:solidFill>
            </a:endParaRPr>
          </a:p>
          <a:p>
            <a:pPr lvl="0"/>
            <a:r>
              <a:rPr lang="en-US" altLang="en-US" sz="2400" dirty="0" smtClean="0">
                <a:solidFill>
                  <a:srgbClr val="333333"/>
                </a:solidFill>
              </a:rPr>
              <a:t>The </a:t>
            </a:r>
            <a:r>
              <a:rPr lang="en-US" altLang="en-US" sz="2400" dirty="0">
                <a:solidFill>
                  <a:srgbClr val="333333"/>
                </a:solidFill>
              </a:rPr>
              <a:t>children were put into groups at random and received either an </a:t>
            </a:r>
            <a:r>
              <a:rPr lang="en-US" altLang="en-US" sz="2400" dirty="0" smtClean="0">
                <a:solidFill>
                  <a:srgbClr val="333333"/>
                </a:solidFill>
              </a:rPr>
              <a:t>oral antibiotic </a:t>
            </a:r>
            <a:r>
              <a:rPr lang="en-US" altLang="en-US" sz="2400" dirty="0">
                <a:solidFill>
                  <a:srgbClr val="333333"/>
                </a:solidFill>
              </a:rPr>
              <a:t>continuously as a prevention for at least one year or no antibiotic treatment to prevent infection with </a:t>
            </a:r>
            <a:r>
              <a:rPr lang="en-US" altLang="en-US" sz="2400" i="1" dirty="0">
                <a:solidFill>
                  <a:srgbClr val="333333"/>
                </a:solidFill>
              </a:rPr>
              <a:t>Staphylococcus aureus</a:t>
            </a:r>
            <a:r>
              <a:rPr lang="en-US" altLang="en-US" sz="2400" dirty="0">
                <a:solidFill>
                  <a:srgbClr val="333333"/>
                </a:solidFill>
              </a:rPr>
              <a:t>. </a:t>
            </a:r>
            <a:endParaRPr lang="en-US" altLang="en-US" sz="2400" dirty="0" smtClean="0">
              <a:solidFill>
                <a:srgbClr val="333333"/>
              </a:solidFill>
            </a:endParaRPr>
          </a:p>
          <a:p>
            <a:pPr lvl="0"/>
            <a:endParaRPr lang="en-US" altLang="en-US" sz="2400" dirty="0" smtClean="0">
              <a:solidFill>
                <a:srgbClr val="333333"/>
              </a:solidFill>
            </a:endParaRPr>
          </a:p>
          <a:p>
            <a:pPr lvl="0"/>
            <a:r>
              <a:rPr lang="en-US" altLang="en-US" sz="2400" dirty="0" smtClean="0">
                <a:solidFill>
                  <a:srgbClr val="333333"/>
                </a:solidFill>
              </a:rPr>
              <a:t>All </a:t>
            </a:r>
            <a:r>
              <a:rPr lang="en-US" altLang="en-US" sz="2400" dirty="0">
                <a:solidFill>
                  <a:srgbClr val="333333"/>
                </a:solidFill>
              </a:rPr>
              <a:t>children could be given additional antibiotics if their doctor thought they needed them, based on symptoms and germs grown in their respiratory secretions</a:t>
            </a:r>
            <a:r>
              <a:rPr lang="en-US" altLang="en-US" sz="2400" dirty="0" smtClean="0">
                <a:solidFill>
                  <a:srgbClr val="333333"/>
                </a:solidFill>
              </a:rPr>
              <a:t>.</a:t>
            </a:r>
          </a:p>
          <a:p>
            <a:pPr lvl="0"/>
            <a:r>
              <a:rPr lang="en-US" altLang="en-US" sz="2400" dirty="0" smtClean="0">
                <a:solidFill>
                  <a:srgbClr val="333333"/>
                </a:solidFill>
              </a:rPr>
              <a:t> </a:t>
            </a:r>
            <a:r>
              <a:rPr lang="en-US" altLang="en-US" sz="2400" dirty="0">
                <a:solidFill>
                  <a:srgbClr val="333333"/>
                </a:solidFill>
              </a:rPr>
              <a:t>Studies lasted for a maximum of six years.</a:t>
            </a:r>
            <a:r>
              <a:rPr lang="en-US" altLang="en-US" sz="2400" dirty="0"/>
              <a:t> </a:t>
            </a:r>
            <a:endParaRPr lang="en-US" altLang="en-US" sz="2400" dirty="0" smtClean="0"/>
          </a:p>
          <a:p>
            <a:pPr lvl="0"/>
            <a:endParaRPr lang="en-US" altLang="en-US" sz="1400" dirty="0" smtClean="0"/>
          </a:p>
          <a:p>
            <a:pPr lvl="0"/>
            <a:endParaRPr lang="en-US" altLang="en-US" sz="4000" dirty="0">
              <a:latin typeface="Arial" panose="020B0604020202020204" pitchFamily="34" charset="0"/>
            </a:endParaRPr>
          </a:p>
          <a:p>
            <a:endParaRPr lang="en-US" dirty="0"/>
          </a:p>
        </p:txBody>
      </p:sp>
      <p:sp>
        <p:nvSpPr>
          <p:cNvPr id="6" name="Title 1"/>
          <p:cNvSpPr txBox="1">
            <a:spLocks/>
          </p:cNvSpPr>
          <p:nvPr/>
        </p:nvSpPr>
        <p:spPr>
          <a:xfrm>
            <a:off x="390698" y="216130"/>
            <a:ext cx="11604568" cy="1288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b="1" dirty="0" smtClean="0"/>
              <a:t>Giving antibiotics regularly to people with cystic fibrosis to prevent infection with a germ called Staphylococcus aureus</a:t>
            </a:r>
            <a:r>
              <a:rPr lang="en-US" b="1" dirty="0" smtClean="0"/>
              <a:t/>
            </a:r>
            <a:br>
              <a:rPr lang="en-US" b="1" dirty="0" smtClean="0"/>
            </a:br>
            <a:r>
              <a:rPr lang="en-US" sz="2200" dirty="0" smtClean="0"/>
              <a:t>Smyth AR, Rosenfeld </a:t>
            </a:r>
            <a:r>
              <a:rPr lang="en-US" sz="1800" dirty="0" smtClean="0"/>
              <a:t>M                                                                 18 April 2017</a:t>
            </a:r>
            <a:endParaRPr lang="en-US" sz="1800"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3816" y="706825"/>
            <a:ext cx="2273417" cy="622332"/>
          </a:xfrm>
          <a:prstGeom prst="rect">
            <a:avLst/>
          </a:prstGeom>
        </p:spPr>
      </p:pic>
    </p:spTree>
    <p:extLst>
      <p:ext uri="{BB962C8B-B14F-4D97-AF65-F5344CB8AC3E}">
        <p14:creationId xmlns:p14="http://schemas.microsoft.com/office/powerpoint/2010/main" val="40095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98" y="216130"/>
            <a:ext cx="11604568" cy="1288473"/>
          </a:xfrm>
        </p:spPr>
        <p:txBody>
          <a:bodyPr>
            <a:normAutofit/>
          </a:bodyPr>
          <a:lstStyle/>
          <a:p>
            <a:r>
              <a:rPr lang="en-US" sz="3100" b="1" dirty="0"/>
              <a:t>Giving antibiotics regularly to people with cystic fibrosis to prevent infection with a germ called Staphylococcus aureus</a:t>
            </a:r>
            <a:r>
              <a:rPr lang="en-US" b="1" dirty="0"/>
              <a:t/>
            </a:r>
            <a:br>
              <a:rPr lang="en-US" b="1" dirty="0"/>
            </a:br>
            <a:r>
              <a:rPr lang="en-US" sz="2200" dirty="0"/>
              <a:t>Smyth AR, Rosenfeld </a:t>
            </a:r>
            <a:r>
              <a:rPr lang="en-US" sz="1800" dirty="0" smtClean="0"/>
              <a:t>M                                                                 18 </a:t>
            </a:r>
            <a:r>
              <a:rPr lang="en-US" sz="1800" dirty="0"/>
              <a:t>April 2017</a:t>
            </a:r>
          </a:p>
        </p:txBody>
      </p:sp>
      <p:sp>
        <p:nvSpPr>
          <p:cNvPr id="5" name="Content Placeholder 4"/>
          <p:cNvSpPr>
            <a:spLocks noGrp="1"/>
          </p:cNvSpPr>
          <p:nvPr>
            <p:ph idx="1"/>
          </p:nvPr>
        </p:nvSpPr>
        <p:spPr>
          <a:xfrm>
            <a:off x="232756" y="1612668"/>
            <a:ext cx="11762509" cy="5104015"/>
          </a:xfrm>
        </p:spPr>
        <p:txBody>
          <a:bodyPr/>
          <a:lstStyle/>
          <a:p>
            <a:pPr lvl="0"/>
            <a:endParaRPr lang="en-US" altLang="en-US" dirty="0" smtClean="0">
              <a:solidFill>
                <a:srgbClr val="002D64"/>
              </a:solidFill>
              <a:latin typeface="Source Sans Pro"/>
            </a:endParaRPr>
          </a:p>
          <a:p>
            <a:pPr lvl="0"/>
            <a:r>
              <a:rPr lang="en-US" altLang="en-US" dirty="0" smtClean="0">
                <a:solidFill>
                  <a:srgbClr val="002D64"/>
                </a:solidFill>
                <a:latin typeface="Source Sans Pro"/>
              </a:rPr>
              <a:t>Anti-staphylococcal </a:t>
            </a:r>
            <a:r>
              <a:rPr lang="en-US" altLang="en-US" dirty="0">
                <a:solidFill>
                  <a:srgbClr val="002D64"/>
                </a:solidFill>
                <a:latin typeface="Source Sans Pro"/>
              </a:rPr>
              <a:t>antibiotic prophylaxis leads to fewer children having isolates of </a:t>
            </a:r>
            <a:r>
              <a:rPr lang="en-US" altLang="en-US" i="1" dirty="0">
                <a:solidFill>
                  <a:srgbClr val="002D64"/>
                </a:solidFill>
                <a:latin typeface="Source Sans Pro"/>
              </a:rPr>
              <a:t>Staphylococcus aureus</a:t>
            </a:r>
            <a:r>
              <a:rPr lang="en-US" altLang="en-US" dirty="0">
                <a:solidFill>
                  <a:srgbClr val="002D64"/>
                </a:solidFill>
                <a:latin typeface="Source Sans Pro"/>
              </a:rPr>
              <a:t>, when commenced early in infancy and continued up to six years of age. </a:t>
            </a:r>
            <a:endParaRPr lang="en-US" altLang="en-US" dirty="0" smtClean="0">
              <a:solidFill>
                <a:srgbClr val="002D64"/>
              </a:solidFill>
              <a:latin typeface="Source Sans Pro"/>
            </a:endParaRPr>
          </a:p>
          <a:p>
            <a:pPr lvl="0"/>
            <a:endParaRPr lang="en-US" altLang="en-US" dirty="0" smtClean="0">
              <a:solidFill>
                <a:srgbClr val="002D64"/>
              </a:solidFill>
              <a:latin typeface="Source Sans Pro"/>
            </a:endParaRPr>
          </a:p>
          <a:p>
            <a:pPr lvl="0"/>
            <a:r>
              <a:rPr lang="en-US" altLang="en-US" dirty="0" smtClean="0">
                <a:solidFill>
                  <a:srgbClr val="002D64"/>
                </a:solidFill>
                <a:latin typeface="Source Sans Pro"/>
              </a:rPr>
              <a:t>Further</a:t>
            </a:r>
            <a:r>
              <a:rPr lang="en-US" altLang="en-US" dirty="0">
                <a:solidFill>
                  <a:srgbClr val="002D64"/>
                </a:solidFill>
                <a:latin typeface="Source Sans Pro"/>
              </a:rPr>
              <a:t> research may establish whether the trend towards more children with CF with </a:t>
            </a:r>
            <a:r>
              <a:rPr lang="en-US" altLang="en-US" i="1" dirty="0">
                <a:solidFill>
                  <a:srgbClr val="002D64"/>
                </a:solidFill>
                <a:latin typeface="Source Sans Pro"/>
              </a:rPr>
              <a:t>Pseudomonas aeruginosa</a:t>
            </a:r>
            <a:r>
              <a:rPr lang="en-US" altLang="en-US" dirty="0">
                <a:solidFill>
                  <a:srgbClr val="002D64"/>
                </a:solidFill>
                <a:latin typeface="Source Sans Pro"/>
              </a:rPr>
              <a:t>, after four to six years of prophylaxis, is a chance finding and whether choice of antibiotic or duration of treatment might influence this.</a:t>
            </a:r>
            <a:endParaRPr lang="en-US" altLang="en-US" sz="1400" dirty="0"/>
          </a:p>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3816" y="706825"/>
            <a:ext cx="2273417" cy="622332"/>
          </a:xfrm>
        </p:spPr>
      </p:pic>
    </p:spTree>
    <p:extLst>
      <p:ext uri="{BB962C8B-B14F-4D97-AF65-F5344CB8AC3E}">
        <p14:creationId xmlns:p14="http://schemas.microsoft.com/office/powerpoint/2010/main" val="419658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8611" y="91764"/>
            <a:ext cx="4850832" cy="6476111"/>
          </a:xfrm>
        </p:spPr>
      </p:pic>
    </p:spTree>
    <p:extLst>
      <p:ext uri="{BB962C8B-B14F-4D97-AF65-F5344CB8AC3E}">
        <p14:creationId xmlns:p14="http://schemas.microsoft.com/office/powerpoint/2010/main" val="2005696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9382" y="623455"/>
            <a:ext cx="6708371" cy="5968537"/>
          </a:xfrm>
        </p:spPr>
        <p:txBody>
          <a:bodyPr/>
          <a:lstStyle/>
          <a:p>
            <a:r>
              <a:rPr lang="en-US" dirty="0"/>
              <a:t> </a:t>
            </a:r>
            <a:r>
              <a:rPr lang="en-US" sz="2000" dirty="0"/>
              <a:t>To evaluate whether </a:t>
            </a:r>
            <a:r>
              <a:rPr lang="en-US" sz="2000" dirty="0" smtClean="0"/>
              <a:t>anti staphylococcal </a:t>
            </a:r>
            <a:r>
              <a:rPr lang="en-US" sz="2000" dirty="0"/>
              <a:t>prophylaxis in infants and young children with cystic fibrosis (CF) would suppress the acquisition of </a:t>
            </a:r>
            <a:r>
              <a:rPr lang="en-US" sz="2000" i="1" dirty="0"/>
              <a:t>Staphylococcus </a:t>
            </a:r>
            <a:r>
              <a:rPr lang="en-US" sz="2000" i="1" dirty="0" smtClean="0"/>
              <a:t>aureus </a:t>
            </a:r>
            <a:r>
              <a:rPr lang="en-US" sz="2000" dirty="0" smtClean="0"/>
              <a:t>and </a:t>
            </a:r>
            <a:r>
              <a:rPr lang="en-US" sz="2000" dirty="0"/>
              <a:t>delay the onset of the manifestations of bronchopulmonary </a:t>
            </a:r>
            <a:r>
              <a:rPr lang="en-US" sz="2000" dirty="0" smtClean="0"/>
              <a:t>disease.</a:t>
            </a:r>
          </a:p>
          <a:p>
            <a:r>
              <a:rPr lang="en-US" sz="2000" dirty="0"/>
              <a:t>7-year, multicenter, </a:t>
            </a:r>
            <a:r>
              <a:rPr lang="en-US" sz="2000" dirty="0" smtClean="0"/>
              <a:t>DBPC of </a:t>
            </a:r>
            <a:r>
              <a:rPr lang="en-US" sz="2000" dirty="0"/>
              <a:t>continuous </a:t>
            </a:r>
            <a:r>
              <a:rPr lang="en-US" sz="2000" dirty="0" smtClean="0"/>
              <a:t>anti staphylococcal therapy</a:t>
            </a:r>
          </a:p>
          <a:p>
            <a:r>
              <a:rPr lang="en-US" sz="2000" dirty="0" smtClean="0"/>
              <a:t>CF children </a:t>
            </a:r>
            <a:r>
              <a:rPr lang="en-US" sz="2000" dirty="0"/>
              <a:t>&lt;2 years of age </a:t>
            </a:r>
            <a:r>
              <a:rPr lang="en-US" sz="2000" dirty="0" smtClean="0"/>
              <a:t>randomly </a:t>
            </a:r>
            <a:r>
              <a:rPr lang="en-US" sz="2000" dirty="0"/>
              <a:t>assigned to be treated with daily cephalexin (80-100 mg/kg/day) or placebo. </a:t>
            </a:r>
            <a:endParaRPr lang="en-US" sz="2000" dirty="0" smtClean="0"/>
          </a:p>
          <a:p>
            <a:r>
              <a:rPr lang="en-US" sz="2000" dirty="0" smtClean="0"/>
              <a:t>Clinical</a:t>
            </a:r>
            <a:r>
              <a:rPr lang="en-US" sz="2000" dirty="0"/>
              <a:t>, microbiologic, laboratory, radiographic, and anthropometric outcomes were </a:t>
            </a:r>
            <a:r>
              <a:rPr lang="en-US" sz="2000" dirty="0" smtClean="0"/>
              <a:t>evaluated.</a:t>
            </a:r>
          </a:p>
          <a:p>
            <a:r>
              <a:rPr lang="en-US" sz="2000" dirty="0"/>
              <a:t>209 children enrolled, </a:t>
            </a:r>
            <a:r>
              <a:rPr lang="en-US" sz="2000" b="1" dirty="0"/>
              <a:t>119 completed </a:t>
            </a:r>
            <a:r>
              <a:rPr lang="en-US" sz="2000" dirty="0"/>
              <a:t>a 5- to 7-year course of therapy. </a:t>
            </a:r>
            <a:r>
              <a:rPr lang="en-US" sz="2000" dirty="0" smtClean="0"/>
              <a:t>( mean 14.1-15.6)</a:t>
            </a:r>
            <a:endParaRPr lang="en-US" sz="2000" dirty="0"/>
          </a:p>
        </p:txBody>
      </p:sp>
      <p:pic>
        <p:nvPicPr>
          <p:cNvPr id="5"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235280">
            <a:off x="7347359" y="1091992"/>
            <a:ext cx="4261069" cy="2451226"/>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087" y="6210235"/>
            <a:ext cx="2057506" cy="273064"/>
          </a:xfrm>
          <a:prstGeom prst="rect">
            <a:avLst/>
          </a:prstGeom>
        </p:spPr>
      </p:pic>
    </p:spTree>
    <p:extLst>
      <p:ext uri="{BB962C8B-B14F-4D97-AF65-F5344CB8AC3E}">
        <p14:creationId xmlns:p14="http://schemas.microsoft.com/office/powerpoint/2010/main" val="32567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8066" y="606829"/>
            <a:ext cx="6849688" cy="5985163"/>
          </a:xfrm>
        </p:spPr>
        <p:txBody>
          <a:bodyPr/>
          <a:lstStyle/>
          <a:p>
            <a:r>
              <a:rPr lang="en-US" sz="2000" dirty="0"/>
              <a:t>Respiratory cultures from children treated with cephalexin were significantly less likely to be positive for </a:t>
            </a:r>
            <a:r>
              <a:rPr lang="en-US" sz="2000" i="1" dirty="0"/>
              <a:t>S aureus</a:t>
            </a:r>
            <a:r>
              <a:rPr lang="en-US" sz="2000" dirty="0"/>
              <a:t> </a:t>
            </a:r>
            <a:r>
              <a:rPr lang="en-US" sz="2000" dirty="0">
                <a:solidFill>
                  <a:srgbClr val="FF0000"/>
                </a:solidFill>
              </a:rPr>
              <a:t>(6.0% vs 30.4%; </a:t>
            </a:r>
            <a:r>
              <a:rPr lang="en-US" sz="2000" i="1" dirty="0">
                <a:solidFill>
                  <a:srgbClr val="FF0000"/>
                </a:solidFill>
              </a:rPr>
              <a:t>P</a:t>
            </a:r>
            <a:r>
              <a:rPr lang="en-US" sz="2000" dirty="0">
                <a:solidFill>
                  <a:srgbClr val="FF0000"/>
                </a:solidFill>
              </a:rPr>
              <a:t> &lt; .001). </a:t>
            </a:r>
            <a:endParaRPr lang="en-US" sz="2000" dirty="0" smtClean="0">
              <a:solidFill>
                <a:srgbClr val="FF0000"/>
              </a:solidFill>
            </a:endParaRPr>
          </a:p>
          <a:p>
            <a:r>
              <a:rPr lang="en-US" sz="2000" dirty="0" smtClean="0"/>
              <a:t>They </a:t>
            </a:r>
            <a:r>
              <a:rPr lang="en-US" sz="2000" dirty="0"/>
              <a:t>were, however, much more likely to be positive for </a:t>
            </a:r>
            <a:r>
              <a:rPr lang="en-US" sz="2000" i="1" dirty="0"/>
              <a:t>Pseudomonas aeruginosa</a:t>
            </a:r>
            <a:r>
              <a:rPr lang="en-US" sz="2000" dirty="0"/>
              <a:t> </a:t>
            </a:r>
            <a:r>
              <a:rPr lang="en-US" sz="2000" dirty="0">
                <a:solidFill>
                  <a:srgbClr val="FF0000"/>
                </a:solidFill>
              </a:rPr>
              <a:t>(25.6% vs 13.5%; </a:t>
            </a:r>
            <a:r>
              <a:rPr lang="en-US" sz="2000" i="1" dirty="0">
                <a:solidFill>
                  <a:srgbClr val="FF0000"/>
                </a:solidFill>
              </a:rPr>
              <a:t>P</a:t>
            </a:r>
            <a:r>
              <a:rPr lang="en-US" sz="2000" dirty="0">
                <a:solidFill>
                  <a:srgbClr val="FF0000"/>
                </a:solidFill>
              </a:rPr>
              <a:t> &lt; .009). </a:t>
            </a:r>
            <a:endParaRPr lang="en-US" sz="2000" dirty="0" smtClean="0">
              <a:solidFill>
                <a:srgbClr val="FF0000"/>
              </a:solidFill>
            </a:endParaRPr>
          </a:p>
          <a:p>
            <a:r>
              <a:rPr lang="en-US" sz="2000" dirty="0" smtClean="0"/>
              <a:t>In </a:t>
            </a:r>
            <a:r>
              <a:rPr lang="en-US" sz="2000" dirty="0"/>
              <a:t>contrast to these microbiologic differences, there were no differences in clinical outcome measures, including radiographic (Brasfield score, 23.4 vs 23.2) or anthropometric scores or pulmonary function</a:t>
            </a:r>
            <a:r>
              <a:rPr lang="en-US" sz="2000" dirty="0" smtClean="0"/>
              <a:t>.</a:t>
            </a:r>
            <a:endParaRPr lang="en-US" sz="2000" dirty="0" smtClean="0"/>
          </a:p>
          <a:p>
            <a:r>
              <a:rPr lang="en-US" sz="2000" b="1" dirty="0"/>
              <a:t>Conclusions:</a:t>
            </a:r>
            <a:r>
              <a:rPr lang="en-US" sz="2000" dirty="0"/>
              <a:t> Although long-term prophylaxis with cephalexin successfully delayed the acquisition of </a:t>
            </a:r>
            <a:r>
              <a:rPr lang="en-US" sz="2000" i="1" dirty="0"/>
              <a:t>S aureus</a:t>
            </a:r>
            <a:r>
              <a:rPr lang="en-US" sz="2000" dirty="0"/>
              <a:t>, it enhanced colonization with </a:t>
            </a:r>
            <a:r>
              <a:rPr lang="en-US" sz="2000" i="1" dirty="0"/>
              <a:t>P </a:t>
            </a:r>
            <a:r>
              <a:rPr lang="en-US" sz="2000" i="1" dirty="0" smtClean="0"/>
              <a:t>aeruginosa </a:t>
            </a:r>
            <a:r>
              <a:rPr lang="en-US" sz="2000" dirty="0" smtClean="0"/>
              <a:t>and </a:t>
            </a:r>
            <a:r>
              <a:rPr lang="en-US" sz="2000" dirty="0"/>
              <a:t>did not lead to clinically significant improvement in major health outcomes</a:t>
            </a:r>
            <a:r>
              <a:rPr lang="en-US" sz="2000" dirty="0" smtClean="0"/>
              <a:t>.</a:t>
            </a:r>
          </a:p>
          <a:p>
            <a:r>
              <a:rPr lang="en-US" sz="2000" dirty="0" smtClean="0"/>
              <a:t> </a:t>
            </a:r>
            <a:r>
              <a:rPr lang="en-US" sz="2000" dirty="0"/>
              <a:t>These data do not support routine </a:t>
            </a:r>
            <a:r>
              <a:rPr lang="en-US" sz="2000" dirty="0" smtClean="0"/>
              <a:t>anti staphylococcal </a:t>
            </a:r>
            <a:r>
              <a:rPr lang="en-US" sz="2000" dirty="0"/>
              <a:t>prophylaxis in otherwise healthy infants and young children with CF. </a:t>
            </a:r>
          </a:p>
          <a:p>
            <a:endParaRPr lang="en-US" sz="2000" dirty="0"/>
          </a:p>
        </p:txBody>
      </p:sp>
      <p:pic>
        <p:nvPicPr>
          <p:cNvPr id="5"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235280">
            <a:off x="7347359" y="1091992"/>
            <a:ext cx="4261069" cy="2451226"/>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9087" y="6210235"/>
            <a:ext cx="2057506" cy="273064"/>
          </a:xfrm>
          <a:prstGeom prst="rect">
            <a:avLst/>
          </a:prstGeom>
        </p:spPr>
      </p:pic>
      <p:sp>
        <p:nvSpPr>
          <p:cNvPr id="2" name="Rectangle 1"/>
          <p:cNvSpPr/>
          <p:nvPr/>
        </p:nvSpPr>
        <p:spPr>
          <a:xfrm rot="2094389">
            <a:off x="1704067" y="1980128"/>
            <a:ext cx="7337577" cy="2800767"/>
          </a:xfrm>
          <a:prstGeom prst="rect">
            <a:avLst/>
          </a:prstGeom>
        </p:spPr>
        <p:txBody>
          <a:bodyPr wrap="square">
            <a:spAutoFit/>
          </a:bodyPr>
          <a:lstStyle/>
          <a:p>
            <a:r>
              <a:rPr lang="en-US" sz="4400" dirty="0">
                <a:solidFill>
                  <a:srgbClr val="FF0000"/>
                </a:solidFill>
              </a:rPr>
              <a:t>Thus the safety of prophylactic, broad spectrum, oral </a:t>
            </a:r>
            <a:r>
              <a:rPr lang="en-US" sz="4400" dirty="0" err="1">
                <a:solidFill>
                  <a:srgbClr val="FF0000"/>
                </a:solidFill>
              </a:rPr>
              <a:t>cephalosporins</a:t>
            </a:r>
            <a:r>
              <a:rPr lang="en-US" sz="4400" dirty="0">
                <a:solidFill>
                  <a:srgbClr val="FF0000"/>
                </a:solidFill>
              </a:rPr>
              <a:t> must be questioned </a:t>
            </a:r>
          </a:p>
        </p:txBody>
      </p:sp>
    </p:spTree>
    <p:extLst>
      <p:ext uri="{BB962C8B-B14F-4D97-AF65-F5344CB8AC3E}">
        <p14:creationId xmlns:p14="http://schemas.microsoft.com/office/powerpoint/2010/main" val="7348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5898" y="1549219"/>
            <a:ext cx="8246224" cy="465739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9950572">
            <a:off x="8300680" y="1214081"/>
            <a:ext cx="2467894" cy="1595621"/>
          </a:xfrm>
        </p:spPr>
      </p:pic>
      <p:sp>
        <p:nvSpPr>
          <p:cNvPr id="2" name="Oval 1"/>
          <p:cNvSpPr/>
          <p:nvPr/>
        </p:nvSpPr>
        <p:spPr>
          <a:xfrm>
            <a:off x="1395663" y="3962400"/>
            <a:ext cx="4178969" cy="24223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23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6291"/>
            <a:ext cx="10058400" cy="1450757"/>
          </a:xfrm>
        </p:spPr>
        <p:txBody>
          <a:bodyPr/>
          <a:lstStyle/>
          <a:p>
            <a:r>
              <a:rPr lang="en-US" dirty="0" smtClean="0">
                <a:latin typeface="Bodoni MT Black" panose="02070A03080606020203" pitchFamily="18" charset="0"/>
                <a:cs typeface="Times New Roman" panose="02020603050405020304" pitchFamily="18" charset="0"/>
              </a:rPr>
              <a:t>Objectives:</a:t>
            </a:r>
            <a:endParaRPr lang="en-US" dirty="0">
              <a:latin typeface="Bodoni MT Black" panose="02070A03080606020203" pitchFamily="18" charset="0"/>
              <a:cs typeface="Times New Roman" panose="02020603050405020304" pitchFamily="18" charset="0"/>
            </a:endParaRPr>
          </a:p>
        </p:txBody>
      </p:sp>
      <p:sp>
        <p:nvSpPr>
          <p:cNvPr id="3" name="Content Placeholder 2"/>
          <p:cNvSpPr>
            <a:spLocks noGrp="1"/>
          </p:cNvSpPr>
          <p:nvPr>
            <p:ph idx="1"/>
          </p:nvPr>
        </p:nvSpPr>
        <p:spPr>
          <a:xfrm>
            <a:off x="224444" y="1647048"/>
            <a:ext cx="11662756" cy="4878443"/>
          </a:xfrm>
        </p:spPr>
        <p:txBody>
          <a:bodyPr>
            <a:normAutofit/>
          </a:bodyPr>
          <a:lstStyle/>
          <a:p>
            <a:pPr>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Evidence for staph aureus prophylaxis in </a:t>
            </a:r>
            <a:r>
              <a:rPr lang="en-US" sz="3200" dirty="0" smtClean="0">
                <a:latin typeface="Times New Roman" panose="02020603050405020304" pitchFamily="18" charset="0"/>
                <a:cs typeface="Times New Roman" panose="02020603050405020304" pitchFamily="18" charset="0"/>
              </a:rPr>
              <a:t>CF</a:t>
            </a:r>
          </a:p>
          <a:p>
            <a:pPr>
              <a:buFont typeface="Wingdings" panose="05000000000000000000" pitchFamily="2" charset="2"/>
              <a:buChar char="Ø"/>
            </a:pPr>
            <a:endParaRPr lang="en-U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Consequences of staph aureus colonization </a:t>
            </a:r>
            <a:endParaRPr lang="en-US" sz="3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32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Guidelines review </a:t>
            </a:r>
          </a:p>
          <a:p>
            <a:pPr>
              <a:buFont typeface="Wingdings" panose="05000000000000000000" pitchFamily="2" charset="2"/>
              <a:buChar char="Ø"/>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938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err="1" smtClean="0"/>
              <a:t>ddddd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20482935">
            <a:off x="7018779" y="2245146"/>
            <a:ext cx="3919659" cy="214397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6" y="1567931"/>
            <a:ext cx="6441878" cy="4824556"/>
          </a:xfrm>
          <a:prstGeom prst="rect">
            <a:avLst/>
          </a:prstGeom>
        </p:spPr>
      </p:pic>
      <p:sp>
        <p:nvSpPr>
          <p:cNvPr id="4" name="Oval 3"/>
          <p:cNvSpPr/>
          <p:nvPr/>
        </p:nvSpPr>
        <p:spPr>
          <a:xfrm>
            <a:off x="285756" y="3625516"/>
            <a:ext cx="6392779" cy="1333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75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360" y="277481"/>
            <a:ext cx="6032811" cy="6580519"/>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518">
            <a:off x="6826590" y="728255"/>
            <a:ext cx="1184895" cy="118489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24886">
            <a:off x="4051863" y="3952116"/>
            <a:ext cx="520137" cy="520137"/>
          </a:xfrm>
          <a:prstGeom prst="rect">
            <a:avLst/>
          </a:prstGeom>
        </p:spPr>
      </p:pic>
    </p:spTree>
    <p:extLst>
      <p:ext uri="{BB962C8B-B14F-4D97-AF65-F5344CB8AC3E}">
        <p14:creationId xmlns:p14="http://schemas.microsoft.com/office/powerpoint/2010/main" val="4059162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5" y="198870"/>
            <a:ext cx="11596254" cy="1048039"/>
          </a:xfrm>
        </p:spPr>
        <p:txBody>
          <a:bodyPr/>
          <a:lstStyle/>
          <a:p>
            <a:r>
              <a:rPr lang="en-US" dirty="0" smtClean="0"/>
              <a:t>Conclusion:</a:t>
            </a:r>
            <a:endParaRPr lang="en-US" dirty="0"/>
          </a:p>
        </p:txBody>
      </p:sp>
      <p:sp>
        <p:nvSpPr>
          <p:cNvPr id="3" name="Content Placeholder 2"/>
          <p:cNvSpPr>
            <a:spLocks noGrp="1"/>
          </p:cNvSpPr>
          <p:nvPr>
            <p:ph idx="1"/>
          </p:nvPr>
        </p:nvSpPr>
        <p:spPr>
          <a:xfrm>
            <a:off x="349135" y="1379913"/>
            <a:ext cx="11654443" cy="5320145"/>
          </a:xfrm>
        </p:spPr>
        <p:txBody>
          <a:bodyPr>
            <a:normAutofit fontScale="77500" lnSpcReduction="20000"/>
          </a:bodyPr>
          <a:lstStyle/>
          <a:p>
            <a:r>
              <a:rPr lang="en-US" dirty="0"/>
              <a:t>Staphylococcus aureus (SA) is a significant pathogen in CF and may be present in respiratory cultures without causing symptoms</a:t>
            </a:r>
            <a:r>
              <a:rPr lang="en-US" dirty="0" smtClean="0"/>
              <a:t>.</a:t>
            </a:r>
          </a:p>
          <a:p>
            <a:endParaRPr lang="en-US" dirty="0" smtClean="0"/>
          </a:p>
          <a:p>
            <a:r>
              <a:rPr lang="en-US" dirty="0"/>
              <a:t>Emerging evidence suggests early lower airway infection with this organism in young children with CF results in the deterioration of lung function, poorer nutrition parameters and heightens the airway inflammatory response</a:t>
            </a:r>
            <a:endParaRPr lang="en-US" dirty="0" smtClean="0"/>
          </a:p>
          <a:p>
            <a:endParaRPr lang="en-US" dirty="0"/>
          </a:p>
          <a:p>
            <a:endParaRPr lang="en-US" dirty="0" smtClean="0"/>
          </a:p>
          <a:p>
            <a:r>
              <a:rPr lang="en-US" dirty="0"/>
              <a:t>There is currently no evidence that this regimen increases the incidence of </a:t>
            </a:r>
            <a:r>
              <a:rPr lang="en-US" dirty="0" err="1" smtClean="0"/>
              <a:t>P.aeruginosa</a:t>
            </a:r>
            <a:r>
              <a:rPr lang="en-US" dirty="0" smtClean="0"/>
              <a:t>.</a:t>
            </a:r>
          </a:p>
          <a:p>
            <a:endParaRPr lang="en-US" dirty="0" smtClean="0"/>
          </a:p>
          <a:p>
            <a:r>
              <a:rPr lang="en-US" dirty="0"/>
              <a:t>Broad spectrum </a:t>
            </a:r>
            <a:r>
              <a:rPr lang="en-US" dirty="0" err="1"/>
              <a:t>cephalosporins</a:t>
            </a:r>
            <a:r>
              <a:rPr lang="en-US" dirty="0"/>
              <a:t> should not be used as treatment for MSSA</a:t>
            </a:r>
          </a:p>
          <a:p>
            <a:endParaRPr lang="en-US" dirty="0" smtClean="0"/>
          </a:p>
          <a:p>
            <a:endParaRPr lang="en-US" dirty="0" smtClean="0"/>
          </a:p>
          <a:p>
            <a:r>
              <a:rPr lang="en-US" dirty="0" err="1" smtClean="0"/>
              <a:t>Randomised</a:t>
            </a:r>
            <a:r>
              <a:rPr lang="en-US" dirty="0" smtClean="0"/>
              <a:t> </a:t>
            </a:r>
            <a:r>
              <a:rPr lang="en-US" dirty="0"/>
              <a:t>controlled trials with long term follow-up, using clinically relevant outcomes, are warranted in order to better understand the effect </a:t>
            </a:r>
            <a:r>
              <a:rPr lang="en-US" dirty="0" err="1"/>
              <a:t>antistaphylococcal</a:t>
            </a:r>
            <a:r>
              <a:rPr lang="en-US" dirty="0"/>
              <a:t> prophylaxis has on the progression of CF lung disease</a:t>
            </a:r>
          </a:p>
        </p:txBody>
      </p:sp>
    </p:spTree>
    <p:extLst>
      <p:ext uri="{BB962C8B-B14F-4D97-AF65-F5344CB8AC3E}">
        <p14:creationId xmlns:p14="http://schemas.microsoft.com/office/powerpoint/2010/main" val="1790106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404" y="767166"/>
            <a:ext cx="8648606" cy="5401159"/>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5989" y="1260743"/>
            <a:ext cx="973646" cy="115699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89059">
            <a:off x="2083402" y="1642914"/>
            <a:ext cx="715431" cy="899628"/>
          </a:xfrm>
          <a:prstGeom prst="rect">
            <a:avLst/>
          </a:prstGeom>
        </p:spPr>
      </p:pic>
    </p:spTree>
    <p:extLst>
      <p:ext uri="{BB962C8B-B14F-4D97-AF65-F5344CB8AC3E}">
        <p14:creationId xmlns:p14="http://schemas.microsoft.com/office/powerpoint/2010/main" val="225170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824" y="502796"/>
            <a:ext cx="11396751" cy="63400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181" y="913856"/>
            <a:ext cx="4152499" cy="2317674"/>
          </a:xfrm>
          <a:prstGeom prst="rect">
            <a:avLst/>
          </a:prstGeom>
        </p:spPr>
      </p:pic>
      <p:sp>
        <p:nvSpPr>
          <p:cNvPr id="3" name="Rectangle 2"/>
          <p:cNvSpPr/>
          <p:nvPr/>
        </p:nvSpPr>
        <p:spPr>
          <a:xfrm>
            <a:off x="2443941" y="1495850"/>
            <a:ext cx="4998179" cy="830997"/>
          </a:xfrm>
          <a:prstGeom prst="rect">
            <a:avLst/>
          </a:prstGeom>
        </p:spPr>
        <p:txBody>
          <a:bodyPr wrap="square">
            <a:spAutoFit/>
          </a:bodyPr>
          <a:lstStyle/>
          <a:p>
            <a:r>
              <a:rPr lang="en-US" sz="4800" dirty="0">
                <a:solidFill>
                  <a:srgbClr val="FF0000"/>
                </a:solidFill>
                <a:latin typeface="Bodoni MT Black" panose="02070A03080606020203" pitchFamily="18" charset="0"/>
              </a:rPr>
              <a:t>Thank you</a:t>
            </a:r>
            <a:endParaRPr lang="en-US" sz="4800" dirty="0">
              <a:solidFill>
                <a:srgbClr val="FF0000"/>
              </a:solidFill>
            </a:endParaRPr>
          </a:p>
        </p:txBody>
      </p:sp>
      <p:sp>
        <p:nvSpPr>
          <p:cNvPr id="6" name="Rectangle 5"/>
          <p:cNvSpPr/>
          <p:nvPr/>
        </p:nvSpPr>
        <p:spPr>
          <a:xfrm>
            <a:off x="5328458" y="5062451"/>
            <a:ext cx="6192982" cy="830997"/>
          </a:xfrm>
          <a:prstGeom prst="rect">
            <a:avLst/>
          </a:prstGeom>
        </p:spPr>
        <p:txBody>
          <a:bodyPr wrap="square">
            <a:spAutoFit/>
          </a:bodyPr>
          <a:lstStyle/>
          <a:p>
            <a:r>
              <a:rPr lang="en-US" sz="4800" dirty="0" smtClean="0">
                <a:solidFill>
                  <a:srgbClr val="FF0000"/>
                </a:solidFill>
                <a:latin typeface="Bodoni MT Black" panose="02070A03080606020203" pitchFamily="18" charset="0"/>
              </a:rPr>
              <a:t>belnazir@ajch.ae</a:t>
            </a:r>
            <a:endParaRPr lang="en-US" sz="4800" dirty="0">
              <a:solidFill>
                <a:srgbClr val="FF0000"/>
              </a:solidFill>
            </a:endParaRPr>
          </a:p>
        </p:txBody>
      </p:sp>
    </p:spTree>
    <p:extLst>
      <p:ext uri="{BB962C8B-B14F-4D97-AF65-F5344CB8AC3E}">
        <p14:creationId xmlns:p14="http://schemas.microsoft.com/office/powerpoint/2010/main" val="608166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11" y="141311"/>
            <a:ext cx="10954789" cy="1349866"/>
          </a:xfrm>
        </p:spPr>
        <p:txBody>
          <a:bodyPr/>
          <a:lstStyle/>
          <a:p>
            <a:r>
              <a:rPr lang="en-US" dirty="0" smtClean="0"/>
              <a:t>References </a:t>
            </a:r>
            <a:endParaRPr lang="en-US" dirty="0"/>
          </a:p>
        </p:txBody>
      </p:sp>
      <p:sp>
        <p:nvSpPr>
          <p:cNvPr id="3" name="Content Placeholder 2"/>
          <p:cNvSpPr>
            <a:spLocks noGrp="1"/>
          </p:cNvSpPr>
          <p:nvPr>
            <p:ph idx="1"/>
          </p:nvPr>
        </p:nvSpPr>
        <p:spPr>
          <a:xfrm>
            <a:off x="340822" y="1562792"/>
            <a:ext cx="11637818" cy="5178829"/>
          </a:xfrm>
        </p:spPr>
        <p:txBody>
          <a:bodyPr>
            <a:normAutofit/>
          </a:bodyPr>
          <a:lstStyle/>
          <a:p>
            <a:r>
              <a:rPr lang="en-US" sz="1600" dirty="0"/>
              <a:t>Weaver LT, Green MR, Nicholson K, Mills J, </a:t>
            </a:r>
            <a:r>
              <a:rPr lang="en-US" sz="1600" dirty="0" err="1"/>
              <a:t>Heeley</a:t>
            </a:r>
            <a:r>
              <a:rPr lang="en-US" sz="1600" dirty="0"/>
              <a:t> ME, </a:t>
            </a:r>
            <a:r>
              <a:rPr lang="en-US" sz="1600" dirty="0" err="1"/>
              <a:t>Kuzemko</a:t>
            </a:r>
            <a:r>
              <a:rPr lang="en-US" sz="1600" dirty="0"/>
              <a:t> JA, Austin S, Gregory </a:t>
            </a:r>
            <a:r>
              <a:rPr lang="en-US" sz="1600" dirty="0" smtClean="0"/>
              <a:t>GA, Dux </a:t>
            </a:r>
            <a:r>
              <a:rPr lang="en-US" sz="1600" dirty="0"/>
              <a:t>AE, Davis </a:t>
            </a:r>
            <a:r>
              <a:rPr lang="en-US" sz="1600" dirty="0" err="1"/>
              <a:t>JA.Prognosis</a:t>
            </a:r>
            <a:r>
              <a:rPr lang="en-US" sz="1600" dirty="0"/>
              <a:t> in cystic fibrosis treated with continuous </a:t>
            </a:r>
            <a:r>
              <a:rPr lang="en-US" sz="1600" dirty="0" err="1"/>
              <a:t>flucloxacillin</a:t>
            </a:r>
            <a:r>
              <a:rPr lang="en-US" sz="1600" dirty="0"/>
              <a:t> from </a:t>
            </a:r>
            <a:r>
              <a:rPr lang="en-US" sz="1600" dirty="0" smtClean="0"/>
              <a:t>the neonatal </a:t>
            </a:r>
            <a:r>
              <a:rPr lang="en-US" sz="1600" dirty="0"/>
              <a:t>period. Arch Dis Child. 1994 Feb;70(2):84-9</a:t>
            </a:r>
            <a:r>
              <a:rPr lang="en-US" sz="1600" dirty="0" smtClean="0"/>
              <a:t>.</a:t>
            </a:r>
          </a:p>
          <a:p>
            <a:endParaRPr lang="en-US" sz="1600" dirty="0" smtClean="0"/>
          </a:p>
          <a:p>
            <a:r>
              <a:rPr lang="en-US" sz="1600" u="sng" dirty="0" smtClean="0">
                <a:hlinkClick r:id="rId2"/>
              </a:rPr>
              <a:t>Smyth </a:t>
            </a:r>
            <a:r>
              <a:rPr lang="en-US" sz="1600" u="sng" dirty="0">
                <a:hlinkClick r:id="rId2"/>
              </a:rPr>
              <a:t>AR</a:t>
            </a:r>
            <a:r>
              <a:rPr lang="en-US" sz="1600" baseline="30000" dirty="0"/>
              <a:t>1</a:t>
            </a:r>
            <a:r>
              <a:rPr lang="en-US" sz="1600" dirty="0"/>
              <a:t>, </a:t>
            </a:r>
            <a:r>
              <a:rPr lang="en-US" sz="1600" u="sng" dirty="0">
                <a:hlinkClick r:id="rId3"/>
              </a:rPr>
              <a:t>Rosenfeld </a:t>
            </a:r>
            <a:r>
              <a:rPr lang="en-US" sz="1600" u="sng" dirty="0" smtClean="0">
                <a:hlinkClick r:id="rId3"/>
              </a:rPr>
              <a:t>M</a:t>
            </a:r>
            <a:r>
              <a:rPr lang="en-US" sz="1600" baseline="30000" dirty="0" smtClean="0"/>
              <a:t>2</a:t>
            </a:r>
            <a:r>
              <a:rPr lang="en-US" sz="1600" dirty="0" smtClean="0"/>
              <a:t>.</a:t>
            </a:r>
            <a:r>
              <a:rPr lang="en-US" sz="1600" u="sng" dirty="0" smtClean="0">
                <a:hlinkClick r:id="rId4" tooltip="The Cochrane database of systematic reviews."/>
              </a:rPr>
              <a:t>Cochrane </a:t>
            </a:r>
            <a:r>
              <a:rPr lang="en-US" sz="1600" u="sng" dirty="0">
                <a:hlinkClick r:id="rId4" tooltip="The Cochrane database of systematic reviews."/>
              </a:rPr>
              <a:t>Database </a:t>
            </a:r>
            <a:r>
              <a:rPr lang="en-US" sz="1600" u="sng" dirty="0" err="1">
                <a:hlinkClick r:id="rId4" tooltip="The Cochrane database of systematic reviews."/>
              </a:rPr>
              <a:t>Syst</a:t>
            </a:r>
            <a:r>
              <a:rPr lang="en-US" sz="1600" u="sng" dirty="0">
                <a:hlinkClick r:id="rId4" tooltip="The Cochrane database of systematic reviews."/>
              </a:rPr>
              <a:t> Rev.</a:t>
            </a:r>
            <a:r>
              <a:rPr lang="en-US" sz="1600" dirty="0"/>
              <a:t> 2017 Apr 18;4:CD001912. </a:t>
            </a:r>
            <a:r>
              <a:rPr lang="en-US" sz="1600" b="1" dirty="0" smtClean="0"/>
              <a:t>Prophylactic </a:t>
            </a:r>
            <a:r>
              <a:rPr lang="en-US" sz="1600" b="1" dirty="0"/>
              <a:t>anti-staphylococcal antibiotics for cystic fibrosis</a:t>
            </a:r>
            <a:r>
              <a:rPr lang="en-US" sz="1600" b="1" dirty="0" smtClean="0"/>
              <a:t>.</a:t>
            </a:r>
          </a:p>
          <a:p>
            <a:endParaRPr lang="en-US" sz="1600" b="1" dirty="0" smtClean="0"/>
          </a:p>
          <a:p>
            <a:pPr lvl="0"/>
            <a:r>
              <a:rPr lang="en-US" altLang="en-US" sz="1600" dirty="0">
                <a:solidFill>
                  <a:srgbClr val="000000"/>
                </a:solidFill>
                <a:latin typeface="Arial" panose="020B0604020202020204" pitchFamily="34" charset="0"/>
                <a:cs typeface="Arial" panose="020B0604020202020204" pitchFamily="34" charset="0"/>
              </a:rPr>
              <a:t>Das RR, </a:t>
            </a:r>
            <a:r>
              <a:rPr lang="en-US" altLang="en-US" sz="1600" dirty="0" err="1">
                <a:solidFill>
                  <a:srgbClr val="000000"/>
                </a:solidFill>
                <a:latin typeface="Arial" panose="020B0604020202020204" pitchFamily="34" charset="0"/>
                <a:cs typeface="Arial" panose="020B0604020202020204" pitchFamily="34" charset="0"/>
              </a:rPr>
              <a:t>Kabra</a:t>
            </a:r>
            <a:r>
              <a:rPr lang="en-US" altLang="en-US" sz="1600" dirty="0">
                <a:solidFill>
                  <a:srgbClr val="000000"/>
                </a:solidFill>
                <a:latin typeface="Arial" panose="020B0604020202020204" pitchFamily="34" charset="0"/>
                <a:cs typeface="Arial" panose="020B0604020202020204" pitchFamily="34" charset="0"/>
              </a:rPr>
              <a:t> SK, Singh </a:t>
            </a:r>
            <a:r>
              <a:rPr lang="en-US" altLang="en-US" sz="1600" dirty="0" err="1" smtClean="0">
                <a:solidFill>
                  <a:srgbClr val="000000"/>
                </a:solidFill>
                <a:latin typeface="Arial" panose="020B0604020202020204" pitchFamily="34" charset="0"/>
                <a:cs typeface="Arial" panose="020B0604020202020204" pitchFamily="34" charset="0"/>
              </a:rPr>
              <a:t>M.</a:t>
            </a:r>
            <a:r>
              <a:rPr lang="en-US" altLang="en-US" sz="1600" dirty="0" err="1" smtClean="0">
                <a:solidFill>
                  <a:srgbClr val="642A8F"/>
                </a:solidFill>
                <a:latin typeface="Arial" panose="020B0604020202020204" pitchFamily="34" charset="0"/>
                <a:cs typeface="Arial" panose="020B0604020202020204" pitchFamily="34" charset="0"/>
                <a:hlinkClick r:id="rId5"/>
              </a:rPr>
              <a:t>Treatment</a:t>
            </a:r>
            <a:r>
              <a:rPr lang="en-US" altLang="en-US" sz="1600" dirty="0" smtClean="0">
                <a:solidFill>
                  <a:srgbClr val="642A8F"/>
                </a:solidFill>
                <a:latin typeface="Arial" panose="020B0604020202020204" pitchFamily="34" charset="0"/>
                <a:cs typeface="Arial" panose="020B0604020202020204" pitchFamily="34" charset="0"/>
                <a:hlinkClick r:id="rId5"/>
              </a:rPr>
              <a:t> </a:t>
            </a:r>
            <a:r>
              <a:rPr lang="en-US" altLang="en-US" sz="1600" dirty="0">
                <a:solidFill>
                  <a:srgbClr val="642A8F"/>
                </a:solidFill>
                <a:latin typeface="Arial" panose="020B0604020202020204" pitchFamily="34" charset="0"/>
                <a:cs typeface="Arial" panose="020B0604020202020204" pitchFamily="34" charset="0"/>
                <a:hlinkClick r:id="rId5"/>
              </a:rPr>
              <a:t>of pseudomonas and </a:t>
            </a:r>
            <a:r>
              <a:rPr lang="en-US" altLang="en-US" sz="1600" b="1" dirty="0">
                <a:solidFill>
                  <a:srgbClr val="642A8F"/>
                </a:solidFill>
                <a:latin typeface="Arial" panose="020B0604020202020204" pitchFamily="34" charset="0"/>
                <a:cs typeface="Arial" panose="020B0604020202020204" pitchFamily="34" charset="0"/>
                <a:hlinkClick r:id="rId5"/>
              </a:rPr>
              <a:t>Staphylococcus</a:t>
            </a:r>
            <a:r>
              <a:rPr lang="en-US" altLang="en-US" sz="1600" dirty="0">
                <a:solidFill>
                  <a:srgbClr val="642A8F"/>
                </a:solidFill>
                <a:latin typeface="Arial" panose="020B0604020202020204" pitchFamily="34" charset="0"/>
                <a:cs typeface="Arial" panose="020B0604020202020204" pitchFamily="34" charset="0"/>
                <a:hlinkClick r:id="rId5"/>
              </a:rPr>
              <a:t> bronchopulmonary infection in patients with </a:t>
            </a:r>
            <a:r>
              <a:rPr lang="en-US" altLang="en-US" sz="1600" b="1" dirty="0">
                <a:solidFill>
                  <a:srgbClr val="642A8F"/>
                </a:solidFill>
                <a:latin typeface="Arial" panose="020B0604020202020204" pitchFamily="34" charset="0"/>
                <a:cs typeface="Arial" panose="020B0604020202020204" pitchFamily="34" charset="0"/>
                <a:hlinkClick r:id="rId5"/>
              </a:rPr>
              <a:t>cystic </a:t>
            </a:r>
            <a:r>
              <a:rPr lang="en-US" altLang="en-US" sz="1600" b="1" dirty="0" smtClean="0">
                <a:solidFill>
                  <a:srgbClr val="642A8F"/>
                </a:solidFill>
                <a:latin typeface="Arial" panose="020B0604020202020204" pitchFamily="34" charset="0"/>
                <a:cs typeface="Arial" panose="020B0604020202020204" pitchFamily="34" charset="0"/>
                <a:hlinkClick r:id="rId5"/>
              </a:rPr>
              <a:t>fibrosis</a:t>
            </a:r>
            <a:r>
              <a:rPr lang="en-US" altLang="en-US" sz="1600" dirty="0" smtClean="0">
                <a:solidFill>
                  <a:srgbClr val="642A8F"/>
                </a:solidFill>
                <a:latin typeface="Arial" panose="020B0604020202020204" pitchFamily="34" charset="0"/>
                <a:cs typeface="Arial" panose="020B0604020202020204" pitchFamily="34" charset="0"/>
                <a:hlinkClick r:id="rId5"/>
              </a:rPr>
              <a:t>.</a:t>
            </a:r>
            <a:r>
              <a:rPr lang="en-US" altLang="en-US" sz="800" dirty="0" smtClean="0">
                <a:solidFill>
                  <a:srgbClr val="000000"/>
                </a:solidFill>
                <a:latin typeface="Arial" panose="020B0604020202020204" pitchFamily="34" charset="0"/>
                <a:cs typeface="Arial" panose="020B0604020202020204" pitchFamily="34" charset="0"/>
              </a:rPr>
              <a:t> </a:t>
            </a:r>
            <a:r>
              <a:rPr lang="en-US" altLang="en-US" sz="1600" dirty="0" err="1" smtClean="0">
                <a:solidFill>
                  <a:srgbClr val="000000"/>
                </a:solidFill>
                <a:latin typeface="Arial" panose="020B0604020202020204" pitchFamily="34" charset="0"/>
                <a:cs typeface="Arial" panose="020B0604020202020204" pitchFamily="34" charset="0"/>
              </a:rPr>
              <a:t>ScientificWorldJournal</a:t>
            </a:r>
            <a:r>
              <a:rPr lang="en-US" altLang="en-US" sz="1600" dirty="0">
                <a:solidFill>
                  <a:srgbClr val="000000"/>
                </a:solidFill>
                <a:latin typeface="Arial" panose="020B0604020202020204" pitchFamily="34" charset="0"/>
                <a:cs typeface="Arial" panose="020B0604020202020204" pitchFamily="34" charset="0"/>
              </a:rPr>
              <a:t>. 2013 Dec 30;2013:645653. </a:t>
            </a:r>
            <a:endParaRPr lang="en-US" altLang="en-US" sz="1600" dirty="0" smtClean="0">
              <a:solidFill>
                <a:srgbClr val="000000"/>
              </a:solidFill>
              <a:latin typeface="Arial" panose="020B0604020202020204" pitchFamily="34" charset="0"/>
              <a:cs typeface="Arial" panose="020B0604020202020204" pitchFamily="34" charset="0"/>
            </a:endParaRPr>
          </a:p>
          <a:p>
            <a:pPr lvl="0"/>
            <a:endParaRPr lang="en-US" altLang="en-US" sz="1600" dirty="0">
              <a:solidFill>
                <a:srgbClr val="000000"/>
              </a:solidFill>
              <a:latin typeface="Arial" panose="020B0604020202020204" pitchFamily="34" charset="0"/>
              <a:cs typeface="Arial" panose="020B0604020202020204" pitchFamily="34" charset="0"/>
            </a:endParaRPr>
          </a:p>
          <a:p>
            <a:r>
              <a:rPr lang="en-US" altLang="en-US" sz="1600" dirty="0" err="1">
                <a:solidFill>
                  <a:srgbClr val="000000"/>
                </a:solidFill>
                <a:cs typeface="Arial" panose="020B0604020202020204" pitchFamily="34" charset="0"/>
              </a:rPr>
              <a:t>McCaffery</a:t>
            </a:r>
            <a:r>
              <a:rPr lang="en-US" altLang="en-US" sz="1600" dirty="0">
                <a:solidFill>
                  <a:srgbClr val="000000"/>
                </a:solidFill>
                <a:cs typeface="Arial" panose="020B0604020202020204" pitchFamily="34" charset="0"/>
              </a:rPr>
              <a:t> K, </a:t>
            </a:r>
            <a:r>
              <a:rPr lang="en-US" altLang="en-US" sz="1600" dirty="0" err="1">
                <a:solidFill>
                  <a:srgbClr val="000000"/>
                </a:solidFill>
                <a:cs typeface="Arial" panose="020B0604020202020204" pitchFamily="34" charset="0"/>
              </a:rPr>
              <a:t>Olver</a:t>
            </a:r>
            <a:r>
              <a:rPr lang="en-US" altLang="en-US" sz="1600" dirty="0">
                <a:solidFill>
                  <a:srgbClr val="000000"/>
                </a:solidFill>
                <a:cs typeface="Arial" panose="020B0604020202020204" pitchFamily="34" charset="0"/>
              </a:rPr>
              <a:t> RE, Franklin M, </a:t>
            </a:r>
            <a:r>
              <a:rPr lang="en-US" altLang="en-US" sz="1600" dirty="0" err="1">
                <a:solidFill>
                  <a:srgbClr val="000000"/>
                </a:solidFill>
                <a:cs typeface="Arial" panose="020B0604020202020204" pitchFamily="34" charset="0"/>
              </a:rPr>
              <a:t>Mukhopadhyay</a:t>
            </a:r>
            <a:r>
              <a:rPr lang="en-US" altLang="en-US" sz="1600" dirty="0">
                <a:solidFill>
                  <a:srgbClr val="000000"/>
                </a:solidFill>
                <a:cs typeface="Arial" panose="020B0604020202020204" pitchFamily="34" charset="0"/>
              </a:rPr>
              <a:t> </a:t>
            </a:r>
            <a:r>
              <a:rPr lang="en-US" altLang="en-US" sz="1600" dirty="0" smtClean="0">
                <a:solidFill>
                  <a:srgbClr val="000000"/>
                </a:solidFill>
                <a:cs typeface="Arial" panose="020B0604020202020204" pitchFamily="34" charset="0"/>
              </a:rPr>
              <a:t>S. </a:t>
            </a:r>
            <a:r>
              <a:rPr lang="en-US" altLang="en-US" sz="1600" dirty="0" smtClean="0">
                <a:solidFill>
                  <a:srgbClr val="642A8F"/>
                </a:solidFill>
                <a:cs typeface="Arial" panose="020B0604020202020204" pitchFamily="34" charset="0"/>
                <a:hlinkClick r:id="rId6"/>
              </a:rPr>
              <a:t>Systematic </a:t>
            </a:r>
            <a:r>
              <a:rPr lang="en-US" altLang="en-US" sz="1600" dirty="0">
                <a:solidFill>
                  <a:srgbClr val="642A8F"/>
                </a:solidFill>
                <a:cs typeface="Arial" panose="020B0604020202020204" pitchFamily="34" charset="0"/>
                <a:hlinkClick r:id="rId6"/>
              </a:rPr>
              <a:t>review of </a:t>
            </a:r>
            <a:r>
              <a:rPr lang="en-US" altLang="en-US" sz="1600" dirty="0" err="1">
                <a:solidFill>
                  <a:srgbClr val="642A8F"/>
                </a:solidFill>
                <a:cs typeface="Arial" panose="020B0604020202020204" pitchFamily="34" charset="0"/>
                <a:hlinkClick r:id="rId6"/>
              </a:rPr>
              <a:t>antistaphylococcal</a:t>
            </a:r>
            <a:r>
              <a:rPr lang="en-US" altLang="en-US" sz="1600" dirty="0">
                <a:solidFill>
                  <a:srgbClr val="642A8F"/>
                </a:solidFill>
                <a:cs typeface="Arial" panose="020B0604020202020204" pitchFamily="34" charset="0"/>
                <a:hlinkClick r:id="rId6"/>
              </a:rPr>
              <a:t> antibiotic therapy in </a:t>
            </a:r>
            <a:r>
              <a:rPr lang="en-US" altLang="en-US" sz="1600" b="1" dirty="0">
                <a:solidFill>
                  <a:srgbClr val="642A8F"/>
                </a:solidFill>
                <a:cs typeface="Arial" panose="020B0604020202020204" pitchFamily="34" charset="0"/>
                <a:hlinkClick r:id="rId6"/>
              </a:rPr>
              <a:t>cystic </a:t>
            </a:r>
            <a:r>
              <a:rPr lang="en-US" altLang="en-US" sz="1600" b="1" dirty="0" smtClean="0">
                <a:solidFill>
                  <a:srgbClr val="642A8F"/>
                </a:solidFill>
                <a:cs typeface="Arial" panose="020B0604020202020204" pitchFamily="34" charset="0"/>
                <a:hlinkClick r:id="rId6"/>
              </a:rPr>
              <a:t>fibrosis</a:t>
            </a:r>
            <a:r>
              <a:rPr lang="en-US" altLang="en-US" sz="1600" dirty="0" smtClean="0">
                <a:solidFill>
                  <a:srgbClr val="642A8F"/>
                </a:solidFill>
                <a:cs typeface="Arial" panose="020B0604020202020204" pitchFamily="34" charset="0"/>
                <a:hlinkClick r:id="rId6"/>
              </a:rPr>
              <a:t>.</a:t>
            </a:r>
            <a:r>
              <a:rPr lang="en-US" altLang="en-US" sz="1600" dirty="0" smtClean="0"/>
              <a:t>  </a:t>
            </a:r>
            <a:r>
              <a:rPr lang="en-US" altLang="en-US" sz="1600" dirty="0" smtClean="0">
                <a:solidFill>
                  <a:srgbClr val="000000"/>
                </a:solidFill>
                <a:cs typeface="Arial" panose="020B0604020202020204" pitchFamily="34" charset="0"/>
              </a:rPr>
              <a:t>Thorax</a:t>
            </a:r>
            <a:r>
              <a:rPr lang="en-US" altLang="en-US" sz="1600" dirty="0">
                <a:solidFill>
                  <a:srgbClr val="000000"/>
                </a:solidFill>
                <a:cs typeface="Arial" panose="020B0604020202020204" pitchFamily="34" charset="0"/>
              </a:rPr>
              <a:t>. 1999 May;54(5):380-3. </a:t>
            </a:r>
            <a:endParaRPr lang="en-US" altLang="en-US" sz="1600" dirty="0" smtClean="0">
              <a:solidFill>
                <a:srgbClr val="000000"/>
              </a:solidFill>
              <a:latin typeface="Arial" panose="020B0604020202020204" pitchFamily="34" charset="0"/>
              <a:cs typeface="Arial" panose="020B0604020202020204" pitchFamily="34" charset="0"/>
            </a:endParaRPr>
          </a:p>
          <a:p>
            <a:pPr lvl="0"/>
            <a:endParaRPr lang="en-US" sz="1600" dirty="0"/>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4086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116379"/>
            <a:ext cx="11571317" cy="1113905"/>
          </a:xfrm>
        </p:spPr>
        <p:txBody>
          <a:bodyPr/>
          <a:lstStyle/>
          <a:p>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785" y="315884"/>
            <a:ext cx="11444159" cy="5902036"/>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547" y="455049"/>
            <a:ext cx="4616687" cy="57788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4005" y="6417425"/>
            <a:ext cx="1587582" cy="196860"/>
          </a:xfrm>
          <a:prstGeom prst="rect">
            <a:avLst/>
          </a:prstGeom>
        </p:spPr>
      </p:pic>
    </p:spTree>
    <p:extLst>
      <p:ext uri="{BB962C8B-B14F-4D97-AF65-F5344CB8AC3E}">
        <p14:creationId xmlns:p14="http://schemas.microsoft.com/office/powerpoint/2010/main" val="1521277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696595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166256"/>
            <a:ext cx="11463251" cy="906086"/>
          </a:xfrm>
        </p:spPr>
        <p:txBody>
          <a:bodyPr/>
          <a:lstStyle/>
          <a:p>
            <a:endParaRPr lang="en-US" dirty="0"/>
          </a:p>
        </p:txBody>
      </p:sp>
      <p:sp>
        <p:nvSpPr>
          <p:cNvPr id="5" name="Content Placeholder 4"/>
          <p:cNvSpPr>
            <a:spLocks noGrp="1"/>
          </p:cNvSpPr>
          <p:nvPr>
            <p:ph idx="1"/>
          </p:nvPr>
        </p:nvSpPr>
        <p:spPr>
          <a:xfrm>
            <a:off x="374073" y="1280160"/>
            <a:ext cx="11463251" cy="5370021"/>
          </a:xfrm>
        </p:spPr>
        <p:txBody>
          <a:bodyPr>
            <a:normAutofit/>
          </a:bodyPr>
          <a:lstStyle/>
          <a:p>
            <a:r>
              <a:rPr lang="en-US" dirty="0"/>
              <a:t>A US CF Foundation </a:t>
            </a:r>
            <a:r>
              <a:rPr lang="en-US" dirty="0" smtClean="0"/>
              <a:t>multicenter </a:t>
            </a:r>
            <a:r>
              <a:rPr lang="en-US" dirty="0"/>
              <a:t>controlled trial of long-term cephalexin included 209 children less than 2 years old with mild chest involvement. </a:t>
            </a:r>
            <a:endParaRPr lang="en-US" dirty="0" smtClean="0"/>
          </a:p>
          <a:p>
            <a:r>
              <a:rPr lang="en-US" dirty="0" smtClean="0"/>
              <a:t>Only </a:t>
            </a:r>
            <a:r>
              <a:rPr lang="en-US" dirty="0"/>
              <a:t>119 children finished the study. After 5 years, although the treated children failed to demonstrate any significant clinical advantage, they had fewer respiratory cultures positive for </a:t>
            </a:r>
            <a:r>
              <a:rPr lang="en-US" dirty="0" err="1"/>
              <a:t>S.aureus</a:t>
            </a:r>
            <a:r>
              <a:rPr lang="en-US" dirty="0"/>
              <a:t> (6% in the cephalexin group versus 30% of controls) but more were positive for </a:t>
            </a:r>
            <a:r>
              <a:rPr lang="en-US" dirty="0" err="1"/>
              <a:t>P.aeruginosa</a:t>
            </a:r>
            <a:r>
              <a:rPr lang="en-US" dirty="0"/>
              <a:t> (26% of the cephalexin group versus 14% of controls</a:t>
            </a:r>
            <a:r>
              <a:rPr lang="en-US" dirty="0" smtClean="0"/>
              <a:t>).</a:t>
            </a:r>
          </a:p>
          <a:p>
            <a:r>
              <a:rPr lang="en-US" dirty="0" smtClean="0">
                <a:solidFill>
                  <a:srgbClr val="FF0000"/>
                </a:solidFill>
              </a:rPr>
              <a:t>Thus </a:t>
            </a:r>
            <a:r>
              <a:rPr lang="en-US" dirty="0">
                <a:solidFill>
                  <a:srgbClr val="FF0000"/>
                </a:solidFill>
              </a:rPr>
              <a:t>the safety of prophylactic, broad spectrum, oral </a:t>
            </a:r>
            <a:r>
              <a:rPr lang="en-US" dirty="0" err="1">
                <a:solidFill>
                  <a:srgbClr val="FF0000"/>
                </a:solidFill>
              </a:rPr>
              <a:t>cephalosporins</a:t>
            </a:r>
            <a:r>
              <a:rPr lang="en-US" dirty="0">
                <a:solidFill>
                  <a:srgbClr val="FF0000"/>
                </a:solidFill>
              </a:rPr>
              <a:t> must be questioned although there is currently no evidence to suggest that a narrow spectrum antibiotic, such as </a:t>
            </a:r>
            <a:r>
              <a:rPr lang="en-US" dirty="0" err="1">
                <a:solidFill>
                  <a:srgbClr val="FF0000"/>
                </a:solidFill>
              </a:rPr>
              <a:t>flucloxacillin</a:t>
            </a:r>
            <a:r>
              <a:rPr lang="en-US" dirty="0">
                <a:solidFill>
                  <a:srgbClr val="FF0000"/>
                </a:solidFill>
              </a:rPr>
              <a:t> (widely used in the UK) poses such a risk.</a:t>
            </a:r>
          </a:p>
        </p:txBody>
      </p:sp>
    </p:spTree>
    <p:extLst>
      <p:ext uri="{BB962C8B-B14F-4D97-AF65-F5344CB8AC3E}">
        <p14:creationId xmlns:p14="http://schemas.microsoft.com/office/powerpoint/2010/main" val="3269031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85" y="133005"/>
            <a:ext cx="11596255" cy="1280159"/>
          </a:xfrm>
        </p:spPr>
        <p:txBody>
          <a:bodyPr/>
          <a:lstStyle/>
          <a:p>
            <a:r>
              <a:rPr lang="en-US" dirty="0"/>
              <a:t>Recommendations for treatment of MSSA in CF</a:t>
            </a:r>
          </a:p>
        </p:txBody>
      </p:sp>
      <p:sp>
        <p:nvSpPr>
          <p:cNvPr id="5" name="Content Placeholder 4"/>
          <p:cNvSpPr>
            <a:spLocks noGrp="1"/>
          </p:cNvSpPr>
          <p:nvPr>
            <p:ph idx="1"/>
          </p:nvPr>
        </p:nvSpPr>
        <p:spPr>
          <a:xfrm>
            <a:off x="257695" y="1612668"/>
            <a:ext cx="11870574" cy="5112327"/>
          </a:xfrm>
        </p:spPr>
        <p:txBody>
          <a:bodyPr>
            <a:normAutofit fontScale="62500" lnSpcReduction="20000"/>
          </a:bodyPr>
          <a:lstStyle/>
          <a:p>
            <a:r>
              <a:rPr lang="en-US" dirty="0"/>
              <a:t> </a:t>
            </a:r>
            <a:r>
              <a:rPr lang="en-US" dirty="0" smtClean="0"/>
              <a:t>Continuous</a:t>
            </a:r>
            <a:r>
              <a:rPr lang="en-US" dirty="0"/>
              <a:t>, anti-staphylococcal antibiotic prophylaxis, with a narrow spectrum antibiotic such as </a:t>
            </a:r>
            <a:r>
              <a:rPr lang="en-US" dirty="0" err="1"/>
              <a:t>flucloxacillin</a:t>
            </a:r>
            <a:r>
              <a:rPr lang="en-US" dirty="0"/>
              <a:t>, may be used, from diagnosis until the age of 3 years, to reduce the incidence of infection with MSSA. The prophylactic dose used in previous clinical trials is 125 mg twice daily [A</a:t>
            </a:r>
            <a:r>
              <a:rPr lang="en-US" dirty="0" smtClean="0"/>
              <a:t>].</a:t>
            </a:r>
          </a:p>
          <a:p>
            <a:r>
              <a:rPr lang="en-US" dirty="0" smtClean="0"/>
              <a:t> </a:t>
            </a:r>
            <a:r>
              <a:rPr lang="en-US" dirty="0"/>
              <a:t> </a:t>
            </a:r>
            <a:r>
              <a:rPr lang="en-US" dirty="0" smtClean="0"/>
              <a:t>if </a:t>
            </a:r>
            <a:r>
              <a:rPr lang="en-US" dirty="0"/>
              <a:t>MSSA grows while the patient is receiving </a:t>
            </a:r>
            <a:r>
              <a:rPr lang="en-US" dirty="0" err="1"/>
              <a:t>flucloxacillin</a:t>
            </a:r>
            <a:r>
              <a:rPr lang="en-US" dirty="0"/>
              <a:t>, consider patient adherence and increase the </a:t>
            </a:r>
            <a:r>
              <a:rPr lang="en-US" dirty="0" err="1"/>
              <a:t>flucloxacillin</a:t>
            </a:r>
            <a:r>
              <a:rPr lang="en-US" dirty="0"/>
              <a:t> to 100 mg/kg/day and add a second oral anti-staphylococcal antibiotic for two to four weeks (sodium </a:t>
            </a:r>
            <a:r>
              <a:rPr lang="en-US" dirty="0" err="1"/>
              <a:t>fusidate</a:t>
            </a:r>
            <a:r>
              <a:rPr lang="en-US" dirty="0"/>
              <a:t>, or rifampicin) </a:t>
            </a:r>
            <a:endParaRPr lang="en-US" dirty="0" smtClean="0"/>
          </a:p>
          <a:p>
            <a:r>
              <a:rPr lang="en-US" dirty="0" smtClean="0"/>
              <a:t>Check </a:t>
            </a:r>
            <a:r>
              <a:rPr lang="en-US" dirty="0"/>
              <a:t>cultures after treatment. If clear, continue long-term prophylactic </a:t>
            </a:r>
            <a:r>
              <a:rPr lang="en-US" dirty="0" err="1"/>
              <a:t>flucloxacillin</a:t>
            </a:r>
            <a:r>
              <a:rPr lang="en-US" dirty="0"/>
              <a:t> [D]. For patients who are allergic or intolerant to </a:t>
            </a:r>
            <a:r>
              <a:rPr lang="en-US" dirty="0" err="1"/>
              <a:t>penicillins</a:t>
            </a:r>
            <a:r>
              <a:rPr lang="en-US" dirty="0"/>
              <a:t> then an alternative antibiotic should be used. The choice is determined by the antibiotic sensitivity pattern of the organism and the age of the patient </a:t>
            </a:r>
            <a:endParaRPr lang="en-US" dirty="0" smtClean="0"/>
          </a:p>
          <a:p>
            <a:r>
              <a:rPr lang="en-US" dirty="0" smtClean="0"/>
              <a:t> </a:t>
            </a:r>
            <a:r>
              <a:rPr lang="en-US" dirty="0"/>
              <a:t>If cultures are still positive after 2 weeks of 2 antibiotics to which the organism is sensitive continue treatment for another 4 weeks. Culture every week if possible. If the patient is unwell and still growing MSSA, give a course of intravenous antibiotics </a:t>
            </a:r>
            <a:endParaRPr lang="en-US" dirty="0" smtClean="0"/>
          </a:p>
          <a:p>
            <a:r>
              <a:rPr lang="en-US" dirty="0" smtClean="0"/>
              <a:t>Two </a:t>
            </a:r>
            <a:r>
              <a:rPr lang="en-US" dirty="0"/>
              <a:t>antibiotics, to which the organism is sensitive, should be used but in practice it may be easier to give one of these orally (e.g. </a:t>
            </a:r>
            <a:r>
              <a:rPr lang="en-US" dirty="0" err="1"/>
              <a:t>fusidic</a:t>
            </a:r>
            <a:r>
              <a:rPr lang="en-US" dirty="0"/>
              <a:t> acid or rifampicin) [D].  If MSSA remains even after a course of IV antibiotics continue with long-term </a:t>
            </a:r>
            <a:r>
              <a:rPr lang="en-US" dirty="0" err="1"/>
              <a:t>flucloxacillin</a:t>
            </a:r>
            <a:r>
              <a:rPr lang="en-US" dirty="0"/>
              <a:t> (100 mg/kg/ day) and also check patient’s adherence to treatment. Treat with an additional anti- staphylococcal antibiotic whenever there is any increase in the symptoms and signs and always try to include an anti-staphylococcal antibiotic with any subsequent IV courses of treatment [C]. </a:t>
            </a:r>
            <a:r>
              <a:rPr lang="en-US" dirty="0" smtClean="0"/>
              <a:t></a:t>
            </a:r>
          </a:p>
          <a:p>
            <a:r>
              <a:rPr lang="en-US" dirty="0" smtClean="0"/>
              <a:t> </a:t>
            </a:r>
            <a:r>
              <a:rPr lang="en-US" dirty="0"/>
              <a:t>Broad spectrum </a:t>
            </a:r>
            <a:r>
              <a:rPr lang="en-US" dirty="0" err="1"/>
              <a:t>cephalosporins</a:t>
            </a:r>
            <a:r>
              <a:rPr lang="en-US" dirty="0"/>
              <a:t> should not be used as treatment for MSSA [B].  Macrolides cannot be assumed to provide effective empirical treatment for MSSA because macrolide resistance is increasingly </a:t>
            </a:r>
            <a:r>
              <a:rPr lang="en-US" dirty="0" smtClean="0"/>
              <a:t>common.</a:t>
            </a:r>
          </a:p>
          <a:p>
            <a:r>
              <a:rPr lang="en-US" dirty="0" smtClean="0"/>
              <a:t>  </a:t>
            </a:r>
            <a:r>
              <a:rPr lang="en-US" dirty="0"/>
              <a:t>Whatever regular regimen is chosen, any upper or lower airway isolate of MSSA is treated with a course a new anti-staphylococcal regimen for two to four weeks and a further respiratory specimen obtained at the end of treatment to ensure the organism has been eradicated </a:t>
            </a:r>
            <a:endParaRPr lang="en-US" dirty="0" smtClean="0"/>
          </a:p>
          <a:p>
            <a:endParaRPr lang="en-US" dirty="0"/>
          </a:p>
        </p:txBody>
      </p:sp>
    </p:spTree>
    <p:extLst>
      <p:ext uri="{BB962C8B-B14F-4D97-AF65-F5344CB8AC3E}">
        <p14:creationId xmlns:p14="http://schemas.microsoft.com/office/powerpoint/2010/main" val="379161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4590" y="1399029"/>
            <a:ext cx="7357294" cy="413386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4637" y="1690688"/>
            <a:ext cx="1267125" cy="15057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724592"/>
            <a:ext cx="1220728" cy="1383227"/>
          </a:xfrm>
          <a:prstGeom prst="rect">
            <a:avLst/>
          </a:prstGeom>
        </p:spPr>
      </p:pic>
    </p:spTree>
    <p:extLst>
      <p:ext uri="{BB962C8B-B14F-4D97-AF65-F5344CB8AC3E}">
        <p14:creationId xmlns:p14="http://schemas.microsoft.com/office/powerpoint/2010/main" val="3369022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732" y="516852"/>
            <a:ext cx="9364999" cy="6106645"/>
          </a:xfrm>
        </p:spPr>
      </p:pic>
    </p:spTree>
    <p:extLst>
      <p:ext uri="{BB962C8B-B14F-4D97-AF65-F5344CB8AC3E}">
        <p14:creationId xmlns:p14="http://schemas.microsoft.com/office/powerpoint/2010/main" val="405854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116379"/>
            <a:ext cx="11571317" cy="1113905"/>
          </a:xfrm>
        </p:spPr>
        <p:txBody>
          <a:bodyPr/>
          <a:lstStyle/>
          <a:p>
            <a:endParaRPr lang="en-US" dirty="0"/>
          </a:p>
        </p:txBody>
      </p:sp>
      <p:sp>
        <p:nvSpPr>
          <p:cNvPr id="5" name="Content Placeholder 4"/>
          <p:cNvSpPr>
            <a:spLocks noGrp="1"/>
          </p:cNvSpPr>
          <p:nvPr>
            <p:ph idx="1"/>
          </p:nvPr>
        </p:nvSpPr>
        <p:spPr>
          <a:xfrm>
            <a:off x="266007" y="1363287"/>
            <a:ext cx="11571317" cy="5162204"/>
          </a:xfrm>
        </p:spPr>
        <p:txBody>
          <a:bodyPr>
            <a:normAutofit/>
          </a:bodyPr>
          <a:lstStyle/>
          <a:p>
            <a:r>
              <a:rPr lang="en-US" dirty="0"/>
              <a:t>A Cochrane review has shown that continuous, </a:t>
            </a:r>
            <a:r>
              <a:rPr lang="en-US" dirty="0" err="1"/>
              <a:t>antistaphylococcal</a:t>
            </a:r>
            <a:r>
              <a:rPr lang="en-US" dirty="0"/>
              <a:t> antibiotic prophylaxis, with a narrow spectrum antibiotic such as </a:t>
            </a:r>
            <a:r>
              <a:rPr lang="en-US" dirty="0" err="1"/>
              <a:t>flucloxacillin</a:t>
            </a:r>
            <a:r>
              <a:rPr lang="en-US" dirty="0"/>
              <a:t>, from diagnosis until the age of 3 years, is effective in reducing the incidence of infection with MSSA</a:t>
            </a:r>
            <a:r>
              <a:rPr lang="en-US" dirty="0" smtClean="0"/>
              <a:t>.</a:t>
            </a:r>
          </a:p>
          <a:p>
            <a:r>
              <a:rPr lang="en-US" dirty="0" smtClean="0"/>
              <a:t> There </a:t>
            </a:r>
            <a:r>
              <a:rPr lang="en-US" dirty="0"/>
              <a:t>is currently no evidence that this regimen increases the incidence of </a:t>
            </a:r>
            <a:r>
              <a:rPr lang="en-US" dirty="0" err="1"/>
              <a:t>P.aeruginosa</a:t>
            </a:r>
            <a:r>
              <a:rPr lang="en-US" dirty="0"/>
              <a:t>. </a:t>
            </a:r>
            <a:endParaRPr lang="en-US" dirty="0" smtClean="0"/>
          </a:p>
          <a:p>
            <a:r>
              <a:rPr lang="en-US" dirty="0" smtClean="0"/>
              <a:t>However</a:t>
            </a:r>
            <a:r>
              <a:rPr lang="en-US" dirty="0"/>
              <a:t>, an improvement in clinical outcomes with prophylaxis has not been shown. This is in part due to the lack of good data from </a:t>
            </a:r>
            <a:r>
              <a:rPr lang="en-US" dirty="0" err="1"/>
              <a:t>randomised</a:t>
            </a:r>
            <a:r>
              <a:rPr lang="en-US" dirty="0"/>
              <a:t> controlled </a:t>
            </a:r>
            <a:r>
              <a:rPr lang="en-US" dirty="0" smtClean="0"/>
              <a:t>trials. </a:t>
            </a:r>
          </a:p>
          <a:p>
            <a:r>
              <a:rPr lang="en-US" dirty="0" smtClean="0"/>
              <a:t>The </a:t>
            </a:r>
            <a:r>
              <a:rPr lang="en-US" dirty="0"/>
              <a:t>main safety concern raised is selection for </a:t>
            </a:r>
            <a:r>
              <a:rPr lang="en-US" dirty="0" err="1"/>
              <a:t>P.aeruginosa</a:t>
            </a:r>
            <a:r>
              <a:rPr lang="en-US" dirty="0"/>
              <a:t> infection with the use of broad spectrum antibiotics such as cephalexin. </a:t>
            </a:r>
          </a:p>
        </p:txBody>
      </p:sp>
    </p:spTree>
    <p:extLst>
      <p:ext uri="{BB962C8B-B14F-4D97-AF65-F5344CB8AC3E}">
        <p14:creationId xmlns:p14="http://schemas.microsoft.com/office/powerpoint/2010/main" val="4280032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S</a:t>
            </a:r>
            <a:r>
              <a:rPr lang="en-US" dirty="0"/>
              <a:t>. aureus is one of the first microbes </a:t>
            </a:r>
            <a:r>
              <a:rPr lang="en-US" dirty="0" smtClean="0"/>
              <a:t>&amp; </a:t>
            </a:r>
            <a:r>
              <a:rPr lang="en-US" dirty="0"/>
              <a:t>one of the commonest to infect patients with cystic fibrosis. </a:t>
            </a:r>
            <a:endParaRPr lang="en-US" dirty="0" smtClean="0"/>
          </a:p>
          <a:p>
            <a:r>
              <a:rPr lang="en-US" dirty="0" smtClean="0"/>
              <a:t>There </a:t>
            </a:r>
            <a:r>
              <a:rPr lang="en-US" dirty="0"/>
              <a:t>has been an increase in the prevalence of colonization/infection with both </a:t>
            </a:r>
            <a:r>
              <a:rPr lang="en-US" dirty="0" smtClean="0"/>
              <a:t>(</a:t>
            </a:r>
            <a:r>
              <a:rPr lang="en-US" dirty="0"/>
              <a:t>MSSA) </a:t>
            </a:r>
            <a:r>
              <a:rPr lang="en-US" dirty="0" smtClean="0"/>
              <a:t>&amp; (</a:t>
            </a:r>
            <a:r>
              <a:rPr lang="en-US" dirty="0"/>
              <a:t>MRSA) S. aureus over the past decade </a:t>
            </a:r>
            <a:r>
              <a:rPr lang="en-US" dirty="0" smtClean="0"/>
              <a:t>.</a:t>
            </a:r>
          </a:p>
          <a:p>
            <a:r>
              <a:rPr lang="en-US" dirty="0" smtClean="0"/>
              <a:t>Colonization </a:t>
            </a:r>
            <a:r>
              <a:rPr lang="en-US" dirty="0"/>
              <a:t>of the anterior nares with S. aureus represents an important risk factor for subsequent infection in both healthy and diseased population, but only few studies have investigated colonization in with CF. In one study, the authors reported a significantly increased prevalence among patients with CF who had not received anti-staphylococcal prophylaxis prior to taking the cultures [74]. </a:t>
            </a:r>
            <a:endParaRPr lang="en-US" dirty="0" smtClean="0"/>
          </a:p>
          <a:p>
            <a:r>
              <a:rPr lang="en-US" dirty="0" smtClean="0"/>
              <a:t>Another </a:t>
            </a:r>
            <a:r>
              <a:rPr lang="en-US" dirty="0"/>
              <a:t>study using nasal lavage found the presence of identical genotypes in upper and lower airways, which suggests that upper airways play a role as a reservoir of S. aureus (like P. aeruginosa) in CF [75]. </a:t>
            </a:r>
            <a:endParaRPr lang="en-US" dirty="0" smtClean="0"/>
          </a:p>
          <a:p>
            <a:r>
              <a:rPr lang="en-US" dirty="0" smtClean="0"/>
              <a:t>In </a:t>
            </a:r>
            <a:r>
              <a:rPr lang="en-US" dirty="0"/>
              <a:t>a 2-year cohort study of 100 children with CF, small-colony variants (SCVs) of S. aureus were detected among 24% of participants and were significantly associated with a greater drop in lung function during the study [76]. Other studies have also found SCVs to be associated with higher rates of antimicrobial resistance and more advanced lung disease [77].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074" y="6047376"/>
            <a:ext cx="5327924" cy="698536"/>
          </a:xfrm>
          <a:prstGeom prst="rect">
            <a:avLst/>
          </a:prstGeom>
        </p:spPr>
      </p:pic>
    </p:spTree>
    <p:extLst>
      <p:ext uri="{BB962C8B-B14F-4D97-AF65-F5344CB8AC3E}">
        <p14:creationId xmlns:p14="http://schemas.microsoft.com/office/powerpoint/2010/main" val="3468218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6325" y="502797"/>
            <a:ext cx="7297963" cy="5674166"/>
          </a:xfrm>
        </p:spPr>
      </p:pic>
    </p:spTree>
    <p:extLst>
      <p:ext uri="{BB962C8B-B14F-4D97-AF65-F5344CB8AC3E}">
        <p14:creationId xmlns:p14="http://schemas.microsoft.com/office/powerpoint/2010/main" val="26081642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1579" y="537411"/>
            <a:ext cx="10752221" cy="5639552"/>
          </a:xfrm>
        </p:spPr>
        <p:txBody>
          <a:bodyPr>
            <a:normAutofit fontScale="77500" lnSpcReduction="20000"/>
          </a:bodyPr>
          <a:lstStyle/>
          <a:p>
            <a:r>
              <a:rPr lang="en-US" dirty="0" smtClean="0"/>
              <a:t>infection </a:t>
            </a:r>
            <a:r>
              <a:rPr lang="en-US" dirty="0"/>
              <a:t>and inflammation in the CF lung. CF lung disease is essentially an </a:t>
            </a:r>
            <a:r>
              <a:rPr lang="en-US" dirty="0" err="1"/>
              <a:t>endobronchial</a:t>
            </a:r>
            <a:r>
              <a:rPr lang="en-US" dirty="0"/>
              <a:t>/</a:t>
            </a:r>
            <a:r>
              <a:rPr lang="en-US" dirty="0" err="1"/>
              <a:t>peribronchial</a:t>
            </a:r>
            <a:r>
              <a:rPr lang="en-US" dirty="0"/>
              <a:t> process</a:t>
            </a:r>
            <a:r>
              <a:rPr lang="en-US" dirty="0" smtClean="0"/>
              <a:t>.</a:t>
            </a:r>
          </a:p>
          <a:p>
            <a:r>
              <a:rPr lang="en-US" dirty="0" smtClean="0"/>
              <a:t> </a:t>
            </a:r>
            <a:r>
              <a:rPr lang="en-US" dirty="0"/>
              <a:t>The alveoli do not become involved until late in the disease course. </a:t>
            </a:r>
            <a:endParaRPr lang="en-US" dirty="0" smtClean="0"/>
          </a:p>
          <a:p>
            <a:r>
              <a:rPr lang="en-US" dirty="0" smtClean="0"/>
              <a:t>In </a:t>
            </a:r>
            <a:r>
              <a:rPr lang="en-US" dirty="0"/>
              <a:t>CF, the gene defect leads to an abnormal airway surface environment and then to airway obstruction with mucus (represented as an amorphous gray area in the center of the airway), chronic bacterial infection, and persistent inflammation. </a:t>
            </a:r>
            <a:endParaRPr lang="en-US" dirty="0" smtClean="0"/>
          </a:p>
          <a:p>
            <a:r>
              <a:rPr lang="en-US" dirty="0" smtClean="0"/>
              <a:t>Although </a:t>
            </a:r>
            <a:r>
              <a:rPr lang="en-US" dirty="0"/>
              <a:t>there are several different types of bacteria that infect the CF airway, S. aureus predominates early in life but typically yields to P. aeruginosa</a:t>
            </a:r>
            <a:r>
              <a:rPr lang="en-US" dirty="0" smtClean="0"/>
              <a:t>.</a:t>
            </a:r>
          </a:p>
          <a:p>
            <a:r>
              <a:rPr lang="en-US" dirty="0" smtClean="0"/>
              <a:t> </a:t>
            </a:r>
            <a:r>
              <a:rPr lang="en-US" dirty="0"/>
              <a:t>However, most patients have </a:t>
            </a:r>
            <a:r>
              <a:rPr lang="en-US" dirty="0" err="1"/>
              <a:t>polymicrobic</a:t>
            </a:r>
            <a:r>
              <a:rPr lang="en-US" dirty="0"/>
              <a:t> infections, thus making selection of appropriate antibiotics for treatment of a pulmonary exacerbation difficult. </a:t>
            </a:r>
            <a:endParaRPr lang="en-US" dirty="0" smtClean="0"/>
          </a:p>
          <a:p>
            <a:r>
              <a:rPr lang="en-US" dirty="0" smtClean="0"/>
              <a:t>The </a:t>
            </a:r>
            <a:r>
              <a:rPr lang="en-US" dirty="0"/>
              <a:t>bacterial infection is associated with a vigorous inflammatory response that is characterized by a large neutrophilic infiltration. Other inflammatory cells are also involved in the inflammatory response including epithelial cells, macrophages, dendritic cells, B lymphocytes, and T lymphocytes. These cells release many inflammatory cytokines and mediators that further promote the inflammatory response. The inflammatory response is ineffectual in eliminating bacteria from the airway, but the excess inflammatory mediators released into the </a:t>
            </a:r>
            <a:r>
              <a:rPr lang="en-US" dirty="0" err="1"/>
              <a:t>endobronchial</a:t>
            </a:r>
            <a:r>
              <a:rPr lang="en-US" dirty="0"/>
              <a:t> and </a:t>
            </a:r>
            <a:r>
              <a:rPr lang="en-US" dirty="0" err="1"/>
              <a:t>peribronchial</a:t>
            </a:r>
            <a:r>
              <a:rPr lang="en-US" dirty="0"/>
              <a:t> spaces damage the airway wall architecture and ultimately lead to bronchiectasis. This figure focuses on the </a:t>
            </a:r>
            <a:r>
              <a:rPr lang="en-US" dirty="0" err="1"/>
              <a:t>proinflammatory</a:t>
            </a:r>
            <a:r>
              <a:rPr lang="en-US" dirty="0"/>
              <a:t> aspects of CF airway inflammation. The abnormalities in the counter-regulatory mechanisms in CF are not depicted.</a:t>
            </a:r>
          </a:p>
        </p:txBody>
      </p:sp>
    </p:spTree>
    <p:extLst>
      <p:ext uri="{BB962C8B-B14F-4D97-AF65-F5344CB8AC3E}">
        <p14:creationId xmlns:p14="http://schemas.microsoft.com/office/powerpoint/2010/main" val="1004036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360" y="277481"/>
            <a:ext cx="6032811" cy="6580519"/>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2518">
            <a:off x="6826590" y="728255"/>
            <a:ext cx="1184895" cy="118489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24886">
            <a:off x="4051863" y="3952116"/>
            <a:ext cx="520137" cy="520137"/>
          </a:xfrm>
          <a:prstGeom prst="rect">
            <a:avLst/>
          </a:prstGeom>
        </p:spPr>
      </p:pic>
    </p:spTree>
    <p:extLst>
      <p:ext uri="{BB962C8B-B14F-4D97-AF65-F5344CB8AC3E}">
        <p14:creationId xmlns:p14="http://schemas.microsoft.com/office/powerpoint/2010/main" val="705457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1264" y="3604707"/>
            <a:ext cx="6651673" cy="328699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9933" y="1690688"/>
            <a:ext cx="6651673" cy="23269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1333"/>
            <a:ext cx="9944611" cy="1955901"/>
          </a:xfrm>
          <a:prstGeom prst="rect">
            <a:avLst/>
          </a:prstGeom>
        </p:spPr>
      </p:pic>
      <p:sp>
        <p:nvSpPr>
          <p:cNvPr id="3" name="Oval 2"/>
          <p:cNvSpPr/>
          <p:nvPr/>
        </p:nvSpPr>
        <p:spPr>
          <a:xfrm>
            <a:off x="2176758" y="6659745"/>
            <a:ext cx="1116700" cy="2994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136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261938" y="60325"/>
            <a:ext cx="10715625" cy="1524000"/>
          </a:xfrm>
          <a:solidFill>
            <a:srgbClr val="2E75B6"/>
          </a:solidFill>
        </p:spPr>
        <p:txBody>
          <a:bodyPr/>
          <a:lstStyle/>
          <a:p>
            <a:pPr eaLnBrk="1" hangingPunct="1"/>
            <a:r>
              <a:rPr lang="en-US">
                <a:latin typeface="Bodoni MT Black" charset="0"/>
              </a:rPr>
              <a:t>Cystic Fibrosis</a:t>
            </a:r>
          </a:p>
        </p:txBody>
      </p:sp>
      <p:sp>
        <p:nvSpPr>
          <p:cNvPr id="3" name="Content Placeholder 2"/>
          <p:cNvSpPr>
            <a:spLocks noGrp="1"/>
          </p:cNvSpPr>
          <p:nvPr>
            <p:ph idx="1"/>
          </p:nvPr>
        </p:nvSpPr>
        <p:spPr>
          <a:xfrm>
            <a:off x="146050" y="1817688"/>
            <a:ext cx="11938000" cy="4746625"/>
          </a:xfrm>
        </p:spPr>
        <p:txBody>
          <a:bodyPr rtlCol="0">
            <a:normAutofit fontScale="85000" lnSpcReduction="20000"/>
          </a:bodyPr>
          <a:lstStyle/>
          <a:p>
            <a:pPr eaLnBrk="1" fontAlgn="auto" hangingPunct="1">
              <a:spcAft>
                <a:spcPts val="0"/>
              </a:spcAft>
              <a:buFont typeface="Wingdings" panose="05000000000000000000" pitchFamily="2" charset="2"/>
              <a:buChar char="Ø"/>
              <a:defRPr/>
            </a:pPr>
            <a:r>
              <a:rPr lang="en-US" dirty="0" smtClean="0">
                <a:ea typeface="+mn-ea"/>
                <a:cs typeface="+mn-cs"/>
              </a:rPr>
              <a:t> </a:t>
            </a:r>
            <a:r>
              <a:rPr lang="en-US" dirty="0">
                <a:ea typeface="+mn-ea"/>
                <a:cs typeface="+mn-cs"/>
              </a:rPr>
              <a:t>“Woe to the child which when kissed on the forehead tastes salty. He is bewitched and soon will die” - old proverb</a:t>
            </a:r>
          </a:p>
          <a:p>
            <a:pPr marL="0" indent="0" eaLnBrk="1" fontAlgn="auto" hangingPunct="1">
              <a:spcAft>
                <a:spcPts val="0"/>
              </a:spcAft>
              <a:buFont typeface="Arial" panose="020B0604020202020204" pitchFamily="34" charset="0"/>
              <a:buNone/>
              <a:defRPr/>
            </a:pPr>
            <a:endParaRPr lang="en-US" dirty="0">
              <a:ea typeface="+mn-ea"/>
              <a:cs typeface="+mn-cs"/>
            </a:endParaRPr>
          </a:p>
          <a:p>
            <a:pPr eaLnBrk="1" fontAlgn="auto" hangingPunct="1">
              <a:spcAft>
                <a:spcPts val="0"/>
              </a:spcAft>
              <a:buFont typeface="Wingdings" panose="05000000000000000000" pitchFamily="2" charset="2"/>
              <a:buChar char="Ø"/>
              <a:defRPr/>
            </a:pPr>
            <a:r>
              <a:rPr lang="en-US" dirty="0" smtClean="0">
                <a:ea typeface="+mn-ea"/>
                <a:cs typeface="+mn-cs"/>
              </a:rPr>
              <a:t>lethal (life shortening) autosomal </a:t>
            </a:r>
            <a:r>
              <a:rPr lang="en-US" dirty="0">
                <a:ea typeface="+mn-ea"/>
                <a:cs typeface="+mn-cs"/>
              </a:rPr>
              <a:t>recessive disease</a:t>
            </a:r>
          </a:p>
          <a:p>
            <a:pPr eaLnBrk="1" fontAlgn="auto" hangingPunct="1">
              <a:spcAft>
                <a:spcPts val="0"/>
              </a:spcAft>
              <a:buFont typeface="Wingdings" panose="05000000000000000000" pitchFamily="2" charset="2"/>
              <a:buChar char="Ø"/>
              <a:defRPr/>
            </a:pPr>
            <a:r>
              <a:rPr lang="en-US" dirty="0">
                <a:ea typeface="+mn-ea"/>
                <a:cs typeface="+mn-cs"/>
              </a:rPr>
              <a:t> </a:t>
            </a:r>
            <a:r>
              <a:rPr lang="en-US" dirty="0" smtClean="0">
                <a:ea typeface="+mn-ea"/>
                <a:cs typeface="+mn-cs"/>
              </a:rPr>
              <a:t>incidence</a:t>
            </a:r>
            <a:r>
              <a:rPr lang="en-US" dirty="0">
                <a:ea typeface="+mn-ea"/>
                <a:cs typeface="+mn-cs"/>
              </a:rPr>
              <a:t>: 1 in 2000-3000; predominantly </a:t>
            </a:r>
            <a:r>
              <a:rPr lang="en-US" dirty="0" smtClean="0">
                <a:ea typeface="+mn-ea"/>
                <a:cs typeface="+mn-cs"/>
              </a:rPr>
              <a:t>Caucasian populations</a:t>
            </a:r>
          </a:p>
          <a:p>
            <a:pPr lvl="2" eaLnBrk="1" fontAlgn="auto" hangingPunct="1">
              <a:spcAft>
                <a:spcPts val="0"/>
              </a:spcAft>
              <a:buFont typeface="Wingdings" panose="05000000000000000000" pitchFamily="2" charset="2"/>
              <a:buChar char="Ø"/>
              <a:defRPr/>
            </a:pPr>
            <a:r>
              <a:rPr lang="en-US" dirty="0" smtClean="0">
                <a:ea typeface="+mn-ea"/>
              </a:rPr>
              <a:t>32000        USA</a:t>
            </a:r>
          </a:p>
          <a:p>
            <a:pPr lvl="2" eaLnBrk="1" fontAlgn="auto" hangingPunct="1">
              <a:spcAft>
                <a:spcPts val="0"/>
              </a:spcAft>
              <a:buFont typeface="Wingdings" panose="05000000000000000000" pitchFamily="2" charset="2"/>
              <a:buChar char="Ø"/>
              <a:defRPr/>
            </a:pPr>
            <a:r>
              <a:rPr lang="en-US" dirty="0" smtClean="0">
                <a:ea typeface="+mn-ea"/>
              </a:rPr>
              <a:t>&gt;70000  Worldwide</a:t>
            </a:r>
          </a:p>
          <a:p>
            <a:pPr lvl="2" eaLnBrk="1" fontAlgn="auto" hangingPunct="1">
              <a:spcAft>
                <a:spcPts val="0"/>
              </a:spcAft>
              <a:buFont typeface="Wingdings" panose="05000000000000000000" pitchFamily="2" charset="2"/>
              <a:buChar char="Ø"/>
              <a:defRPr/>
            </a:pPr>
            <a:r>
              <a:rPr lang="en-US" dirty="0" smtClean="0"/>
              <a:t>1000 cases diagnosed every year</a:t>
            </a:r>
            <a:endParaRPr lang="en-US" dirty="0" smtClean="0">
              <a:ea typeface="+mn-ea"/>
            </a:endParaRPr>
          </a:p>
          <a:p>
            <a:pPr lvl="2" eaLnBrk="1" fontAlgn="auto" hangingPunct="1">
              <a:spcAft>
                <a:spcPts val="0"/>
              </a:spcAft>
              <a:buFont typeface="Wingdings" panose="05000000000000000000" pitchFamily="2" charset="2"/>
              <a:buChar char="Ø"/>
              <a:defRPr/>
            </a:pPr>
            <a:endParaRPr lang="en-US" dirty="0">
              <a:ea typeface="+mn-ea"/>
            </a:endParaRPr>
          </a:p>
          <a:p>
            <a:pPr eaLnBrk="1" fontAlgn="auto" hangingPunct="1">
              <a:spcAft>
                <a:spcPts val="0"/>
              </a:spcAft>
              <a:buFont typeface="Wingdings" panose="05000000000000000000" pitchFamily="2" charset="2"/>
              <a:buChar char="Ø"/>
              <a:defRPr/>
            </a:pPr>
            <a:r>
              <a:rPr lang="en-US" dirty="0" smtClean="0">
                <a:ea typeface="+mn-ea"/>
                <a:cs typeface="+mn-cs"/>
              </a:rPr>
              <a:t> (</a:t>
            </a:r>
            <a:r>
              <a:rPr lang="en-US" dirty="0">
                <a:ea typeface="+mn-ea"/>
                <a:cs typeface="+mn-cs"/>
              </a:rPr>
              <a:t>carrier frequency 1 in </a:t>
            </a:r>
            <a:r>
              <a:rPr lang="en-US" dirty="0" smtClean="0">
                <a:ea typeface="+mn-ea"/>
                <a:cs typeface="+mn-cs"/>
              </a:rPr>
              <a:t>22-28) -disease </a:t>
            </a:r>
            <a:r>
              <a:rPr lang="en-US" dirty="0">
                <a:ea typeface="+mn-ea"/>
                <a:cs typeface="+mn-cs"/>
              </a:rPr>
              <a:t>gene CFTR (cystic fibrosis transmembrane conductance </a:t>
            </a:r>
            <a:r>
              <a:rPr lang="en-US" dirty="0" smtClean="0">
                <a:ea typeface="+mn-ea"/>
                <a:cs typeface="+mn-cs"/>
              </a:rPr>
              <a:t>regulator) </a:t>
            </a:r>
          </a:p>
          <a:p>
            <a:pPr lvl="1" eaLnBrk="1" fontAlgn="auto" hangingPunct="1">
              <a:spcAft>
                <a:spcPts val="0"/>
              </a:spcAft>
              <a:buFont typeface="Wingdings" panose="05000000000000000000" pitchFamily="2" charset="2"/>
              <a:buChar char="Ø"/>
              <a:defRPr/>
            </a:pPr>
            <a:r>
              <a:rPr lang="en-US" dirty="0" smtClean="0">
                <a:ea typeface="+mn-ea"/>
              </a:rPr>
              <a:t>is </a:t>
            </a:r>
            <a:r>
              <a:rPr lang="en-US" dirty="0">
                <a:ea typeface="+mn-ea"/>
              </a:rPr>
              <a:t>a </a:t>
            </a:r>
            <a:r>
              <a:rPr lang="en-US" dirty="0" smtClean="0">
                <a:ea typeface="+mn-ea"/>
              </a:rPr>
              <a:t>regulated </a:t>
            </a:r>
            <a:r>
              <a:rPr lang="en-US" dirty="0">
                <a:ea typeface="+mn-ea"/>
              </a:rPr>
              <a:t>epithelial Cl- </a:t>
            </a:r>
            <a:r>
              <a:rPr lang="en-US" dirty="0" smtClean="0">
                <a:ea typeface="+mn-ea"/>
              </a:rPr>
              <a:t>channel</a:t>
            </a:r>
          </a:p>
          <a:p>
            <a:pPr lvl="1" eaLnBrk="1" fontAlgn="auto" hangingPunct="1">
              <a:spcAft>
                <a:spcPts val="0"/>
              </a:spcAft>
              <a:buFont typeface="Wingdings" panose="05000000000000000000" pitchFamily="2" charset="2"/>
              <a:buChar char="Ø"/>
              <a:defRPr/>
            </a:pPr>
            <a:r>
              <a:rPr lang="en-US" dirty="0" smtClean="0">
                <a:ea typeface="+mn-ea"/>
              </a:rPr>
              <a:t>influences </a:t>
            </a:r>
            <a:r>
              <a:rPr lang="en-US" dirty="0">
                <a:ea typeface="+mn-ea"/>
              </a:rPr>
              <a:t>other ion </a:t>
            </a:r>
            <a:r>
              <a:rPr lang="en-US" dirty="0" smtClean="0">
                <a:ea typeface="+mn-ea"/>
              </a:rPr>
              <a:t>channels</a:t>
            </a:r>
          </a:p>
          <a:p>
            <a:pPr marL="0" indent="0" eaLnBrk="1" fontAlgn="auto" hangingPunct="1">
              <a:spcAft>
                <a:spcPts val="0"/>
              </a:spcAft>
              <a:buFont typeface="Arial" panose="020B0604020202020204" pitchFamily="34" charset="0"/>
              <a:buNone/>
              <a:defRPr/>
            </a:pPr>
            <a:r>
              <a:rPr lang="en-US" dirty="0" smtClean="0">
                <a:ea typeface="+mn-ea"/>
                <a:cs typeface="+mn-cs"/>
              </a:rPr>
              <a:t>	Abnormal CFTR alters chloride secretion and leads to abnormal hydration of secretion</a:t>
            </a:r>
            <a:endParaRPr lang="en-US" dirty="0">
              <a:ea typeface="+mn-ea"/>
              <a:cs typeface="+mn-cs"/>
            </a:endParaRPr>
          </a:p>
        </p:txBody>
      </p:sp>
    </p:spTree>
    <p:extLst>
      <p:ext uri="{BB962C8B-B14F-4D97-AF65-F5344CB8AC3E}">
        <p14:creationId xmlns:p14="http://schemas.microsoft.com/office/powerpoint/2010/main" val="261329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Chromosom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8" y="429658"/>
            <a:ext cx="3304117"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Rectangle 3"/>
          <p:cNvSpPr>
            <a:spLocks noGrp="1" noChangeArrowheads="1"/>
          </p:cNvSpPr>
          <p:nvPr>
            <p:ph idx="1"/>
          </p:nvPr>
        </p:nvSpPr>
        <p:spPr>
          <a:xfrm>
            <a:off x="2641599" y="609600"/>
            <a:ext cx="9339995" cy="6091580"/>
          </a:xfrm>
        </p:spPr>
        <p:txBody>
          <a:bodyPr/>
          <a:lstStyle/>
          <a:p>
            <a:pPr eaLnBrk="1" hangingPunct="1">
              <a:lnSpc>
                <a:spcPct val="80000"/>
              </a:lnSpc>
              <a:defRPr/>
            </a:pPr>
            <a:r>
              <a:rPr lang="en-US" sz="1900" b="1" dirty="0" smtClean="0">
                <a:cs typeface="+mn-cs"/>
              </a:rPr>
              <a:t>Locus:</a:t>
            </a:r>
            <a:r>
              <a:rPr lang="en-US" sz="1900" dirty="0" smtClean="0">
                <a:cs typeface="+mn-cs"/>
              </a:rPr>
              <a:t> 7q31.2 - The CFTR gene is found in region q31.2 on the long (q) arm of human chromosome 7. </a:t>
            </a:r>
            <a:endParaRPr lang="en-US" sz="1900" b="1" dirty="0" smtClean="0">
              <a:cs typeface="+mn-cs"/>
            </a:endParaRPr>
          </a:p>
          <a:p>
            <a:pPr eaLnBrk="1" hangingPunct="1">
              <a:lnSpc>
                <a:spcPct val="80000"/>
              </a:lnSpc>
              <a:defRPr/>
            </a:pPr>
            <a:r>
              <a:rPr lang="en-US" sz="1900" b="1" dirty="0" smtClean="0">
                <a:cs typeface="+mn-cs"/>
              </a:rPr>
              <a:t>Gene Structure:</a:t>
            </a:r>
            <a:r>
              <a:rPr lang="en-US" sz="1900" dirty="0" smtClean="0">
                <a:cs typeface="+mn-cs"/>
              </a:rPr>
              <a:t> The normal allelic variant for this gene is about 250,000 </a:t>
            </a:r>
            <a:r>
              <a:rPr lang="en-US" sz="1900" dirty="0" err="1" smtClean="0">
                <a:cs typeface="+mn-cs"/>
              </a:rPr>
              <a:t>bp</a:t>
            </a:r>
            <a:r>
              <a:rPr lang="en-US" sz="1900" dirty="0" smtClean="0">
                <a:cs typeface="+mn-cs"/>
              </a:rPr>
              <a:t> long and contains </a:t>
            </a:r>
            <a:r>
              <a:rPr lang="en-US" sz="1900" b="1" dirty="0" smtClean="0">
                <a:solidFill>
                  <a:srgbClr val="FF0000"/>
                </a:solidFill>
                <a:cs typeface="+mn-cs"/>
              </a:rPr>
              <a:t>27 exons</a:t>
            </a:r>
            <a:r>
              <a:rPr lang="en-US" sz="1900" dirty="0" smtClean="0">
                <a:cs typeface="+mn-cs"/>
              </a:rPr>
              <a:t>.</a:t>
            </a:r>
            <a:endParaRPr lang="en-US" sz="1900" b="1" dirty="0" smtClean="0">
              <a:cs typeface="+mn-cs"/>
            </a:endParaRPr>
          </a:p>
          <a:p>
            <a:pPr eaLnBrk="1" hangingPunct="1">
              <a:lnSpc>
                <a:spcPct val="80000"/>
              </a:lnSpc>
              <a:defRPr/>
            </a:pPr>
            <a:r>
              <a:rPr lang="en-US" sz="1900" b="1" dirty="0" smtClean="0">
                <a:cs typeface="+mn-cs"/>
              </a:rPr>
              <a:t>mRNA</a:t>
            </a:r>
            <a:r>
              <a:rPr lang="en-US" sz="1900" dirty="0" smtClean="0">
                <a:cs typeface="+mn-cs"/>
              </a:rPr>
              <a:t>: The intron-free mRNA transcript for the CFTR gene is 6129 </a:t>
            </a:r>
            <a:r>
              <a:rPr lang="en-US" sz="1900" dirty="0" err="1" smtClean="0">
                <a:cs typeface="+mn-cs"/>
              </a:rPr>
              <a:t>bp</a:t>
            </a:r>
            <a:r>
              <a:rPr lang="en-US" sz="1900" dirty="0" smtClean="0">
                <a:cs typeface="+mn-cs"/>
              </a:rPr>
              <a:t> long. </a:t>
            </a:r>
          </a:p>
          <a:p>
            <a:pPr eaLnBrk="1" hangingPunct="1">
              <a:lnSpc>
                <a:spcPct val="80000"/>
              </a:lnSpc>
              <a:defRPr/>
            </a:pPr>
            <a:r>
              <a:rPr lang="en-US" sz="1900" b="1" dirty="0" smtClean="0">
                <a:cs typeface="+mn-cs"/>
              </a:rPr>
              <a:t>Coding Sequence (CDS):</a:t>
            </a:r>
            <a:r>
              <a:rPr lang="en-US" sz="1900" dirty="0" smtClean="0">
                <a:cs typeface="+mn-cs"/>
              </a:rPr>
              <a:t> 4443 </a:t>
            </a:r>
            <a:r>
              <a:rPr lang="en-US" sz="1900" dirty="0" err="1" smtClean="0">
                <a:cs typeface="+mn-cs"/>
              </a:rPr>
              <a:t>bp</a:t>
            </a:r>
            <a:r>
              <a:rPr lang="en-US" sz="1900" dirty="0" smtClean="0">
                <a:cs typeface="+mn-cs"/>
              </a:rPr>
              <a:t> within the mRNA code for the amino acid sequence of the gene's protein product.</a:t>
            </a:r>
            <a:endParaRPr lang="en-US" sz="1900" b="1" dirty="0" smtClean="0">
              <a:cs typeface="+mn-cs"/>
            </a:endParaRPr>
          </a:p>
          <a:p>
            <a:pPr eaLnBrk="1" hangingPunct="1">
              <a:lnSpc>
                <a:spcPct val="80000"/>
              </a:lnSpc>
              <a:defRPr/>
            </a:pPr>
            <a:r>
              <a:rPr lang="en-US" sz="1900" b="1" dirty="0" smtClean="0">
                <a:cs typeface="+mn-cs"/>
              </a:rPr>
              <a:t>Protein Size:</a:t>
            </a:r>
            <a:r>
              <a:rPr lang="en-US" sz="1900" dirty="0" smtClean="0">
                <a:cs typeface="+mn-cs"/>
              </a:rPr>
              <a:t> The CFTR protein is </a:t>
            </a:r>
            <a:r>
              <a:rPr lang="en-US" sz="1900" b="1" dirty="0" smtClean="0">
                <a:solidFill>
                  <a:srgbClr val="FF0000"/>
                </a:solidFill>
                <a:cs typeface="+mn-cs"/>
              </a:rPr>
              <a:t>1480 amino acids </a:t>
            </a:r>
            <a:r>
              <a:rPr lang="en-US" sz="1900" dirty="0" smtClean="0">
                <a:cs typeface="+mn-cs"/>
              </a:rPr>
              <a:t>long and has a molecular weight of 168,173 Da. </a:t>
            </a:r>
            <a:endParaRPr lang="en-US" sz="1900" b="1" dirty="0" smtClean="0">
              <a:cs typeface="+mn-cs"/>
            </a:endParaRPr>
          </a:p>
          <a:p>
            <a:pPr eaLnBrk="1" hangingPunct="1">
              <a:lnSpc>
                <a:spcPct val="80000"/>
              </a:lnSpc>
              <a:defRPr/>
            </a:pPr>
            <a:r>
              <a:rPr lang="en-US" sz="1900" b="1" dirty="0" smtClean="0">
                <a:cs typeface="+mn-cs"/>
              </a:rPr>
              <a:t>Protein Function:</a:t>
            </a:r>
            <a:r>
              <a:rPr lang="en-US" sz="1900" dirty="0" smtClean="0">
                <a:cs typeface="+mn-cs"/>
              </a:rPr>
              <a:t> The normal CFTR protein product is a chloride channel protein found in membranes of cells that line passageways of the lungs, liver, pancreas, intestines, reproductive tract, and skin. CFTR is also involved in the regulation of other transport pathways.</a:t>
            </a:r>
            <a:endParaRPr lang="en-US" sz="1900" b="1" dirty="0" smtClean="0">
              <a:cs typeface="+mn-cs"/>
            </a:endParaRPr>
          </a:p>
          <a:p>
            <a:pPr eaLnBrk="1" hangingPunct="1">
              <a:lnSpc>
                <a:spcPct val="80000"/>
              </a:lnSpc>
              <a:defRPr/>
            </a:pPr>
            <a:r>
              <a:rPr lang="en-US" sz="1900" b="1" dirty="0" smtClean="0">
                <a:cs typeface="+mn-cs"/>
              </a:rPr>
              <a:t>Associated Disorders:</a:t>
            </a:r>
            <a:r>
              <a:rPr lang="en-US" sz="1900" dirty="0" smtClean="0">
                <a:cs typeface="+mn-cs"/>
              </a:rPr>
              <a:t> Defective versions of this protein, caused by CFTR gene mutations, can lead to the development of cystic fibrosis (CF) and congenital bilateral aplasia of the vas deferens (CBAVD).</a:t>
            </a:r>
          </a:p>
        </p:txBody>
      </p:sp>
    </p:spTree>
    <p:extLst>
      <p:ext uri="{BB962C8B-B14F-4D97-AF65-F5344CB8AC3E}">
        <p14:creationId xmlns:p14="http://schemas.microsoft.com/office/powerpoint/2010/main" val="1469625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59" y="185012"/>
            <a:ext cx="8582139" cy="5982889"/>
          </a:xfrm>
          <a:prstGeom prst="rect">
            <a:avLst/>
          </a:prstGeom>
        </p:spPr>
      </p:pic>
    </p:spTree>
    <p:extLst>
      <p:ext uri="{BB962C8B-B14F-4D97-AF65-F5344CB8AC3E}">
        <p14:creationId xmlns:p14="http://schemas.microsoft.com/office/powerpoint/2010/main" val="2797285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2512562-A60D-42F4-944E-7A7259F798FE}" vid="{3E078E43-844D-4D11-9295-2DD628DA7BC1}"/>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6989</TotalTime>
  <Words>2509</Words>
  <Application>Microsoft Office PowerPoint</Application>
  <PresentationFormat>Widescreen</PresentationFormat>
  <Paragraphs>188</Paragraphs>
  <Slides>44</Slides>
  <Notes>13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44</vt:i4>
      </vt:variant>
    </vt:vector>
  </HeadingPairs>
  <TitlesOfParts>
    <vt:vector size="61" baseType="lpstr">
      <vt:lpstr>MS PGothic</vt:lpstr>
      <vt:lpstr>MS PGothic</vt:lpstr>
      <vt:lpstr>Arial</vt:lpstr>
      <vt:lpstr>Arial</vt:lpstr>
      <vt:lpstr>Avenir Book</vt:lpstr>
      <vt:lpstr>Bodoni MT Black</vt:lpstr>
      <vt:lpstr>Calibri</vt:lpstr>
      <vt:lpstr>Calibri Light</vt:lpstr>
      <vt:lpstr>Helvetica</vt:lpstr>
      <vt:lpstr>Source Sans Pro</vt:lpstr>
      <vt:lpstr>Times</vt:lpstr>
      <vt:lpstr>Times New Roman</vt:lpstr>
      <vt:lpstr>Wingdings</vt:lpstr>
      <vt:lpstr>Theme1</vt:lpstr>
      <vt:lpstr>1_Office Theme</vt:lpstr>
      <vt:lpstr>1_Custom Design</vt:lpstr>
      <vt:lpstr>Custom Design</vt:lpstr>
      <vt:lpstr>PowerPoint Presentation</vt:lpstr>
      <vt:lpstr>Declaration </vt:lpstr>
      <vt:lpstr>Objectives:</vt:lpstr>
      <vt:lpstr>PowerPoint Presentation</vt:lpstr>
      <vt:lpstr>PowerPoint Presentation</vt:lpstr>
      <vt:lpstr>PowerPoint Presentation</vt:lpstr>
      <vt:lpstr>Cystic Fibrosis</vt:lpstr>
      <vt:lpstr>PowerPoint Presentation</vt:lpstr>
      <vt:lpstr>PowerPoint Presentation</vt:lpstr>
      <vt:lpstr>PowerPoint Presentation</vt:lpstr>
      <vt:lpstr>PowerPoint Presentation</vt:lpstr>
      <vt:lpstr>The vicious cycle of CF lung disease </vt:lpstr>
      <vt:lpstr>Prevalence of CF Pathogens</vt:lpstr>
      <vt:lpstr>Changing Prevalence of CF Pathogens</vt:lpstr>
      <vt:lpstr>BALANCING antistaph prophylaxisWITH CONSEQUENCES</vt:lpstr>
      <vt:lpstr>PowerPoint Presentation</vt:lpstr>
      <vt:lpstr>Staph Aureus :</vt:lpstr>
      <vt:lpstr>So, why the worry?</vt:lpstr>
      <vt:lpstr>Pseudomonas aeruginosa</vt:lpstr>
      <vt:lpstr>PowerPoint Presentation</vt:lpstr>
      <vt:lpstr>(Arch Dis Child 1994; 70: 84-89)</vt:lpstr>
      <vt:lpstr>PowerPoint Presentation</vt:lpstr>
      <vt:lpstr>Conclusion </vt:lpstr>
      <vt:lpstr>PowerPoint Presentation</vt:lpstr>
      <vt:lpstr>Giving antibiotics regularly to people with cystic fibrosis to prevent infection with a germ called Staphylococcus aureus Smyth AR, Rosenfeld M                                                                 18 April 2017</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References </vt:lpstr>
      <vt:lpstr>PowerPoint Presentation</vt:lpstr>
      <vt:lpstr>PowerPoint Presentation</vt:lpstr>
      <vt:lpstr>PowerPoint Presentation</vt:lpstr>
      <vt:lpstr>Recommendations for treatment of MSSA in CF</vt:lpstr>
      <vt:lpstr>PowerPoint Presentation</vt:lpstr>
      <vt:lpstr>PowerPoint Presentation</vt:lpstr>
      <vt:lpstr>PowerPoint Presentation</vt:lpstr>
      <vt:lpstr>PowerPoint Presentation</vt:lpstr>
      <vt:lpstr>PowerPoint Presentation</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Basil Elnazir</dc:creator>
  <cp:lastModifiedBy>Basil Elnazir</cp:lastModifiedBy>
  <cp:revision>292</cp:revision>
  <dcterms:created xsi:type="dcterms:W3CDTF">2015-08-12T04:54:49Z</dcterms:created>
  <dcterms:modified xsi:type="dcterms:W3CDTF">2018-03-22T06:08:08Z</dcterms:modified>
</cp:coreProperties>
</file>