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handoutMasterIdLst>
    <p:handoutMasterId r:id="rId31"/>
  </p:handoutMasterIdLst>
  <p:sldIdLst>
    <p:sldId id="307" r:id="rId2"/>
    <p:sldId id="351" r:id="rId3"/>
    <p:sldId id="341" r:id="rId4"/>
    <p:sldId id="342" r:id="rId5"/>
    <p:sldId id="348" r:id="rId6"/>
    <p:sldId id="309" r:id="rId7"/>
    <p:sldId id="352" r:id="rId8"/>
    <p:sldId id="349" r:id="rId9"/>
    <p:sldId id="353" r:id="rId10"/>
    <p:sldId id="354" r:id="rId11"/>
    <p:sldId id="355" r:id="rId12"/>
    <p:sldId id="356" r:id="rId13"/>
    <p:sldId id="357" r:id="rId14"/>
    <p:sldId id="358" r:id="rId15"/>
    <p:sldId id="314" r:id="rId16"/>
    <p:sldId id="315" r:id="rId17"/>
    <p:sldId id="316" r:id="rId18"/>
    <p:sldId id="317" r:id="rId19"/>
    <p:sldId id="318" r:id="rId20"/>
    <p:sldId id="321" r:id="rId21"/>
    <p:sldId id="322" r:id="rId22"/>
    <p:sldId id="324" r:id="rId23"/>
    <p:sldId id="325" r:id="rId24"/>
    <p:sldId id="326" r:id="rId25"/>
    <p:sldId id="327" r:id="rId26"/>
    <p:sldId id="329" r:id="rId27"/>
    <p:sldId id="330" r:id="rId28"/>
    <p:sldId id="359" r:id="rId29"/>
  </p:sldIdLst>
  <p:sldSz cx="9144000" cy="6858000" type="screen4x3"/>
  <p:notesSz cx="6669088"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3802" autoAdjust="0"/>
    <p:restoredTop sz="94630" autoAdjust="0"/>
  </p:normalViewPr>
  <p:slideViewPr>
    <p:cSldViewPr snapToGrid="0">
      <p:cViewPr>
        <p:scale>
          <a:sx n="80" d="100"/>
          <a:sy n="80" d="100"/>
        </p:scale>
        <p:origin x="-936" y="-57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a:defRPr sz="1200"/>
            </a:lvl1pPr>
          </a:lstStyle>
          <a:p>
            <a:fld id="{C1F6A005-DF29-4661-A976-D328BB80D5A7}" type="datetimeFigureOut">
              <a:rPr lang="it-IT" smtClean="0"/>
              <a:pPr/>
              <a:t>18/03/2019</a:t>
            </a:fld>
            <a:endParaRPr lang="it-IT"/>
          </a:p>
        </p:txBody>
      </p:sp>
      <p:sp>
        <p:nvSpPr>
          <p:cNvPr id="4" name="Segnaposto piè di pagina 3"/>
          <p:cNvSpPr>
            <a:spLocks noGrp="1"/>
          </p:cNvSpPr>
          <p:nvPr>
            <p:ph type="ftr" sz="quarter" idx="2"/>
          </p:nvPr>
        </p:nvSpPr>
        <p:spPr>
          <a:xfrm>
            <a:off x="0" y="9429750"/>
            <a:ext cx="2889250" cy="496888"/>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778250" y="9429750"/>
            <a:ext cx="2889250" cy="496888"/>
          </a:xfrm>
          <a:prstGeom prst="rect">
            <a:avLst/>
          </a:prstGeom>
        </p:spPr>
        <p:txBody>
          <a:bodyPr vert="horz" lIns="91440" tIns="45720" rIns="91440" bIns="45720" rtlCol="0" anchor="b"/>
          <a:lstStyle>
            <a:lvl1pPr algn="r">
              <a:defRPr sz="1200"/>
            </a:lvl1pPr>
          </a:lstStyle>
          <a:p>
            <a:fld id="{B62B92E7-E88A-4EA3-8BAB-9BA051962BF4}" type="slidenum">
              <a:rPr lang="it-IT" smtClean="0"/>
              <a:pPr/>
              <a:t>‹N›</a:t>
            </a:fld>
            <a:endParaRPr lang="it-IT"/>
          </a:p>
        </p:txBody>
      </p:sp>
    </p:spTree>
    <p:extLst>
      <p:ext uri="{BB962C8B-B14F-4D97-AF65-F5344CB8AC3E}">
        <p14:creationId xmlns:p14="http://schemas.microsoft.com/office/powerpoint/2010/main" xmlns="" val="37462656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C77654C6-2F2F-463F-9318-160916F8FBE9}" type="datetimeFigureOut">
              <a:rPr lang="it-IT" smtClean="0"/>
              <a:pPr/>
              <a:t>18/03/2019</a:t>
            </a:fld>
            <a:endParaRPr lang="it-IT"/>
          </a:p>
        </p:txBody>
      </p:sp>
      <p:sp>
        <p:nvSpPr>
          <p:cNvPr id="4" name="Segnaposto immagine diapositiva 3"/>
          <p:cNvSpPr>
            <a:spLocks noGrp="1" noRot="1" noChangeAspect="1"/>
          </p:cNvSpPr>
          <p:nvPr>
            <p:ph type="sldImg" idx="2"/>
          </p:nvPr>
        </p:nvSpPr>
        <p:spPr>
          <a:xfrm>
            <a:off x="1101725" y="1241425"/>
            <a:ext cx="4465638" cy="334962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93BC677E-F081-45B0-B4A7-092B7A14AFAE}" type="slidenum">
              <a:rPr lang="it-IT" smtClean="0"/>
              <a:pPr/>
              <a:t>‹N›</a:t>
            </a:fld>
            <a:endParaRPr lang="it-IT"/>
          </a:p>
        </p:txBody>
      </p:sp>
    </p:spTree>
    <p:extLst>
      <p:ext uri="{BB962C8B-B14F-4D97-AF65-F5344CB8AC3E}">
        <p14:creationId xmlns:p14="http://schemas.microsoft.com/office/powerpoint/2010/main" xmlns="" val="3347977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a:lstStyle/>
          <a:p>
            <a:endParaRPr lang="en-GB" altLang="en-US" dirty="0" smtClean="0">
              <a:ea typeface="ＭＳ Ｐゴシック" pitchFamily="-109" charset="-128"/>
            </a:endParaRPr>
          </a:p>
        </p:txBody>
      </p:sp>
      <p:sp>
        <p:nvSpPr>
          <p:cNvPr id="25604" name="Slide Number Placeholder 3"/>
          <p:cNvSpPr>
            <a:spLocks noGrp="1"/>
          </p:cNvSpPr>
          <p:nvPr>
            <p:ph type="sldNum" sz="quarter" idx="5"/>
          </p:nvPr>
        </p:nvSpPr>
        <p:spPr bwMode="auto">
          <a:noFill/>
          <a:ln>
            <a:miter lim="800000"/>
            <a:headEnd/>
            <a:tailEnd/>
          </a:ln>
        </p:spPr>
        <p:txBody>
          <a:bodyPr/>
          <a:lstStyle/>
          <a:p>
            <a:fld id="{93FD0242-AF79-468D-9154-F99F6E2638BE}" type="slidenum">
              <a:rPr lang="en-US" altLang="en-US" smtClean="0">
                <a:solidFill>
                  <a:prstClr val="black"/>
                </a:solidFill>
                <a:latin typeface="Calibri" pitchFamily="34" charset="0"/>
              </a:rPr>
              <a:pPr/>
              <a:t>2</a:t>
            </a:fld>
            <a:endParaRPr lang="en-US" altLang="en-US" smtClean="0">
              <a:solidFill>
                <a:prstClr val="black"/>
              </a:solidFill>
              <a:latin typeface="Calibri" pitchFamily="34" charset="0"/>
            </a:endParaRPr>
          </a:p>
        </p:txBody>
      </p:sp>
    </p:spTree>
    <p:extLst>
      <p:ext uri="{BB962C8B-B14F-4D97-AF65-F5344CB8AC3E}">
        <p14:creationId xmlns:p14="http://schemas.microsoft.com/office/powerpoint/2010/main" xmlns="" val="3719167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TextEdit="1"/>
          </p:cNvSpPr>
          <p:nvPr>
            <p:ph type="sldImg"/>
          </p:nvPr>
        </p:nvSpPr>
        <p:spPr>
          <a:ln/>
        </p:spPr>
      </p:sp>
      <p:sp>
        <p:nvSpPr>
          <p:cNvPr id="99331" name="Rectangle 3"/>
          <p:cNvSpPr>
            <a:spLocks noGrp="1"/>
          </p:cNvSpPr>
          <p:nvPr>
            <p:ph type="body" idx="1"/>
          </p:nvPr>
        </p:nvSpPr>
        <p:spPr>
          <a:xfrm>
            <a:off x="888259" y="4714913"/>
            <a:ext cx="4892570" cy="4466507"/>
          </a:xfrm>
          <a:noFill/>
        </p:spPr>
        <p:txBody>
          <a:bodyPr/>
          <a:lstStyle/>
          <a:p>
            <a:r>
              <a:rPr lang="it-IT" smtClean="0">
                <a:latin typeface="Times New Roman" pitchFamily="18" charset="0"/>
                <a:ea typeface="ＭＳ Ｐゴシック" pitchFamily="34" charset="-128"/>
              </a:rPr>
              <a:t>It may sound obvious, but it is important always keeping in mind that screening and diagnosis are two very different steps.</a:t>
            </a:r>
          </a:p>
          <a:p>
            <a:r>
              <a:rPr lang="it-IT" smtClean="0">
                <a:latin typeface="Times New Roman" pitchFamily="18" charset="0"/>
                <a:ea typeface="ＭＳ Ｐゴシック" pitchFamily="34" charset="-128"/>
              </a:rPr>
              <a:t>Screening works on large numbers  of individuals, in this case newborns, and selects a small subpopulation at risk for having the condition, but it does not make the diagnosis, with some exceptions. </a:t>
            </a:r>
          </a:p>
          <a:p>
            <a:r>
              <a:rPr lang="it-IT" smtClean="0">
                <a:latin typeface="Times New Roman" pitchFamily="18" charset="0"/>
                <a:ea typeface="ＭＳ Ｐゴシック" pitchFamily="34" charset="-128"/>
              </a:rPr>
              <a:t>In order to move from the whole neonatal population to the small number of NBS-positives, many strategies may be used.</a:t>
            </a:r>
          </a:p>
          <a:p>
            <a:r>
              <a:rPr lang="it-IT" smtClean="0">
                <a:latin typeface="Times New Roman" pitchFamily="18" charset="0"/>
                <a:ea typeface="ＭＳ Ｐゴシック" pitchFamily="34" charset="-128"/>
              </a:rPr>
              <a:t>…..</a:t>
            </a:r>
          </a:p>
          <a:p>
            <a:r>
              <a:rPr lang="it-IT" smtClean="0">
                <a:latin typeface="Times New Roman" pitchFamily="18" charset="0"/>
                <a:ea typeface="ＭＳ Ｐゴシック" pitchFamily="34" charset="-128"/>
              </a:rPr>
              <a:t>The small subset of newborns identified by screening enter the diagnostic process, in our case usually represented by the sweat test, and in the end those with CF and the false positves are, or should be, told apart.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smtClean="0"/>
              <a:t>Fare clic per modificare lo stile del titolo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3FABA5D4-CC6F-4F82-B0CA-887560156B10}" type="datetimeFigureOut">
              <a:rPr lang="it-IT" smtClean="0"/>
              <a:pPr/>
              <a:t>18/03/2019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5FC3F62-3157-4092-B5B7-EAA93E380590}" type="slidenum">
              <a:rPr lang="it-IT" smtClean="0"/>
              <a:pPr/>
              <a:t>‹N›</a:t>
            </a:fld>
            <a:endParaRPr lang="it-IT"/>
          </a:p>
        </p:txBody>
      </p:sp>
    </p:spTree>
    <p:extLst>
      <p:ext uri="{BB962C8B-B14F-4D97-AF65-F5344CB8AC3E}">
        <p14:creationId xmlns:p14="http://schemas.microsoft.com/office/powerpoint/2010/main" xmlns="" val="2970917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3FABA5D4-CC6F-4F82-B0CA-887560156B10}" type="datetimeFigureOut">
              <a:rPr lang="it-IT" smtClean="0"/>
              <a:pPr/>
              <a:t>18/03/2019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5FC3F62-3157-4092-B5B7-EAA93E380590}" type="slidenum">
              <a:rPr lang="it-IT" smtClean="0"/>
              <a:pPr/>
              <a:t>‹N›</a:t>
            </a:fld>
            <a:endParaRPr lang="it-IT"/>
          </a:p>
        </p:txBody>
      </p:sp>
    </p:spTree>
    <p:extLst>
      <p:ext uri="{BB962C8B-B14F-4D97-AF65-F5344CB8AC3E}">
        <p14:creationId xmlns:p14="http://schemas.microsoft.com/office/powerpoint/2010/main" xmlns="" val="3850756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3FABA5D4-CC6F-4F82-B0CA-887560156B10}" type="datetimeFigureOut">
              <a:rPr lang="it-IT" smtClean="0"/>
              <a:pPr/>
              <a:t>18/03/2019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5FC3F62-3157-4092-B5B7-EAA93E380590}" type="slidenum">
              <a:rPr lang="it-IT" smtClean="0"/>
              <a:pPr/>
              <a:t>‹N›</a:t>
            </a:fld>
            <a:endParaRPr lang="it-IT"/>
          </a:p>
        </p:txBody>
      </p:sp>
    </p:spTree>
    <p:extLst>
      <p:ext uri="{BB962C8B-B14F-4D97-AF65-F5344CB8AC3E}">
        <p14:creationId xmlns:p14="http://schemas.microsoft.com/office/powerpoint/2010/main" xmlns="" val="3983191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3FABA5D4-CC6F-4F82-B0CA-887560156B10}" type="datetimeFigureOut">
              <a:rPr lang="it-IT" smtClean="0"/>
              <a:pPr/>
              <a:t>18/03/2019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5FC3F62-3157-4092-B5B7-EAA93E380590}" type="slidenum">
              <a:rPr lang="it-IT" smtClean="0"/>
              <a:pPr/>
              <a:t>‹N›</a:t>
            </a:fld>
            <a:endParaRPr lang="it-IT"/>
          </a:p>
        </p:txBody>
      </p:sp>
    </p:spTree>
    <p:extLst>
      <p:ext uri="{BB962C8B-B14F-4D97-AF65-F5344CB8AC3E}">
        <p14:creationId xmlns:p14="http://schemas.microsoft.com/office/powerpoint/2010/main" xmlns="" val="25910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3FABA5D4-CC6F-4F82-B0CA-887560156B10}" type="datetimeFigureOut">
              <a:rPr lang="it-IT" smtClean="0"/>
              <a:pPr/>
              <a:t>18/03/2019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5FC3F62-3157-4092-B5B7-EAA93E380590}" type="slidenum">
              <a:rPr lang="it-IT" smtClean="0"/>
              <a:pPr/>
              <a:t>‹N›</a:t>
            </a:fld>
            <a:endParaRPr lang="it-IT"/>
          </a:p>
        </p:txBody>
      </p:sp>
    </p:spTree>
    <p:extLst>
      <p:ext uri="{BB962C8B-B14F-4D97-AF65-F5344CB8AC3E}">
        <p14:creationId xmlns:p14="http://schemas.microsoft.com/office/powerpoint/2010/main" xmlns="" val="230636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3FABA5D4-CC6F-4F82-B0CA-887560156B10}" type="datetimeFigureOut">
              <a:rPr lang="it-IT" smtClean="0"/>
              <a:pPr/>
              <a:t>18/03/2019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5FC3F62-3157-4092-B5B7-EAA93E380590}" type="slidenum">
              <a:rPr lang="it-IT" smtClean="0"/>
              <a:pPr/>
              <a:t>‹N›</a:t>
            </a:fld>
            <a:endParaRPr lang="it-IT"/>
          </a:p>
        </p:txBody>
      </p:sp>
    </p:spTree>
    <p:extLst>
      <p:ext uri="{BB962C8B-B14F-4D97-AF65-F5344CB8AC3E}">
        <p14:creationId xmlns:p14="http://schemas.microsoft.com/office/powerpoint/2010/main" xmlns="" val="3028688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3FABA5D4-CC6F-4F82-B0CA-887560156B10}" type="datetimeFigureOut">
              <a:rPr lang="it-IT" smtClean="0"/>
              <a:pPr/>
              <a:t>18/03/2019</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E5FC3F62-3157-4092-B5B7-EAA93E380590}" type="slidenum">
              <a:rPr lang="it-IT" smtClean="0"/>
              <a:pPr/>
              <a:t>‹N›</a:t>
            </a:fld>
            <a:endParaRPr lang="it-IT"/>
          </a:p>
        </p:txBody>
      </p:sp>
    </p:spTree>
    <p:extLst>
      <p:ext uri="{BB962C8B-B14F-4D97-AF65-F5344CB8AC3E}">
        <p14:creationId xmlns:p14="http://schemas.microsoft.com/office/powerpoint/2010/main" xmlns="" val="1453474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3FABA5D4-CC6F-4F82-B0CA-887560156B10}" type="datetimeFigureOut">
              <a:rPr lang="it-IT" smtClean="0"/>
              <a:pPr/>
              <a:t>18/03/2019</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E5FC3F62-3157-4092-B5B7-EAA93E380590}" type="slidenum">
              <a:rPr lang="it-IT" smtClean="0"/>
              <a:pPr/>
              <a:t>‹N›</a:t>
            </a:fld>
            <a:endParaRPr lang="it-IT"/>
          </a:p>
        </p:txBody>
      </p:sp>
    </p:spTree>
    <p:extLst>
      <p:ext uri="{BB962C8B-B14F-4D97-AF65-F5344CB8AC3E}">
        <p14:creationId xmlns:p14="http://schemas.microsoft.com/office/powerpoint/2010/main" xmlns="" val="995887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ABA5D4-CC6F-4F82-B0CA-887560156B10}" type="datetimeFigureOut">
              <a:rPr lang="it-IT" smtClean="0"/>
              <a:pPr/>
              <a:t>18/03/2019</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E5FC3F62-3157-4092-B5B7-EAA93E380590}" type="slidenum">
              <a:rPr lang="it-IT" smtClean="0"/>
              <a:pPr/>
              <a:t>‹N›</a:t>
            </a:fld>
            <a:endParaRPr lang="it-IT"/>
          </a:p>
        </p:txBody>
      </p:sp>
    </p:spTree>
    <p:extLst>
      <p:ext uri="{BB962C8B-B14F-4D97-AF65-F5344CB8AC3E}">
        <p14:creationId xmlns:p14="http://schemas.microsoft.com/office/powerpoint/2010/main" xmlns="" val="3402355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smtClean="0"/>
              <a:t>Fare clic per modificare lo stile del titolo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3FABA5D4-CC6F-4F82-B0CA-887560156B10}" type="datetimeFigureOut">
              <a:rPr lang="it-IT" smtClean="0"/>
              <a:pPr/>
              <a:t>18/03/2019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5FC3F62-3157-4092-B5B7-EAA93E380590}" type="slidenum">
              <a:rPr lang="it-IT" smtClean="0"/>
              <a:pPr/>
              <a:t>‹N›</a:t>
            </a:fld>
            <a:endParaRPr lang="it-IT"/>
          </a:p>
        </p:txBody>
      </p:sp>
    </p:spTree>
    <p:extLst>
      <p:ext uri="{BB962C8B-B14F-4D97-AF65-F5344CB8AC3E}">
        <p14:creationId xmlns:p14="http://schemas.microsoft.com/office/powerpoint/2010/main" xmlns="" val="2670055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3FABA5D4-CC6F-4F82-B0CA-887560156B10}" type="datetimeFigureOut">
              <a:rPr lang="it-IT" smtClean="0"/>
              <a:pPr/>
              <a:t>18/03/2019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5FC3F62-3157-4092-B5B7-EAA93E380590}" type="slidenum">
              <a:rPr lang="it-IT" smtClean="0"/>
              <a:pPr/>
              <a:t>‹N›</a:t>
            </a:fld>
            <a:endParaRPr lang="it-IT"/>
          </a:p>
        </p:txBody>
      </p:sp>
    </p:spTree>
    <p:extLst>
      <p:ext uri="{BB962C8B-B14F-4D97-AF65-F5344CB8AC3E}">
        <p14:creationId xmlns:p14="http://schemas.microsoft.com/office/powerpoint/2010/main" xmlns="" val="3982469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ABA5D4-CC6F-4F82-B0CA-887560156B10}" type="datetimeFigureOut">
              <a:rPr lang="it-IT" smtClean="0"/>
              <a:pPr/>
              <a:t>18/03/2019</a:t>
            </a:fld>
            <a:endParaRPr lang="it-I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FC3F62-3157-4092-B5B7-EAA93E380590}" type="slidenum">
              <a:rPr lang="it-IT" smtClean="0"/>
              <a:pPr/>
              <a:t>‹N›</a:t>
            </a:fld>
            <a:endParaRPr lang="it-IT"/>
          </a:p>
        </p:txBody>
      </p:sp>
    </p:spTree>
    <p:extLst>
      <p:ext uri="{BB962C8B-B14F-4D97-AF65-F5344CB8AC3E}">
        <p14:creationId xmlns:p14="http://schemas.microsoft.com/office/powerpoint/2010/main" xmlns="" val="10210799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US" sz="2000" dirty="0" smtClean="0"/>
              <a:t>MECFC 2019</a:t>
            </a:r>
            <a:br>
              <a:rPr lang="en-US" sz="2000" dirty="0" smtClean="0"/>
            </a:br>
            <a:r>
              <a:rPr lang="en-US" sz="2000" dirty="0" smtClean="0"/>
              <a:t>Towards Optimal CF Care in the Middle East</a:t>
            </a:r>
            <a:br>
              <a:rPr lang="en-US" sz="2000" dirty="0" smtClean="0"/>
            </a:br>
            <a:r>
              <a:rPr lang="it-IT" sz="2000" dirty="0" smtClean="0"/>
              <a:t/>
            </a:r>
            <a:br>
              <a:rPr lang="it-IT" sz="2000" dirty="0" smtClean="0"/>
            </a:br>
            <a:r>
              <a:rPr lang="it-IT" sz="2000" dirty="0" smtClean="0"/>
              <a:t/>
            </a:r>
            <a:br>
              <a:rPr lang="it-IT" sz="2000" dirty="0" smtClean="0"/>
            </a:br>
            <a:r>
              <a:rPr lang="it-IT" sz="2000" dirty="0" smtClean="0"/>
              <a:t>Istanbul, March 20-22 2019</a:t>
            </a:r>
            <a:endParaRPr lang="it-IT" sz="2000" dirty="0"/>
          </a:p>
        </p:txBody>
      </p:sp>
      <p:sp>
        <p:nvSpPr>
          <p:cNvPr id="3" name="Segnaposto contenuto 2"/>
          <p:cNvSpPr>
            <a:spLocks noGrp="1"/>
          </p:cNvSpPr>
          <p:nvPr>
            <p:ph idx="1"/>
          </p:nvPr>
        </p:nvSpPr>
        <p:spPr/>
        <p:txBody>
          <a:bodyPr/>
          <a:lstStyle/>
          <a:p>
            <a:pPr>
              <a:buNone/>
            </a:pPr>
            <a:endParaRPr lang="it-IT" dirty="0" smtClean="0"/>
          </a:p>
          <a:p>
            <a:pPr>
              <a:buNone/>
            </a:pPr>
            <a:endParaRPr lang="it-IT" dirty="0" smtClean="0"/>
          </a:p>
          <a:p>
            <a:pPr>
              <a:buNone/>
            </a:pPr>
            <a:r>
              <a:rPr lang="it-IT" dirty="0" smtClean="0"/>
              <a:t>CRMS/CFSPID</a:t>
            </a:r>
          </a:p>
          <a:p>
            <a:pPr>
              <a:buNone/>
            </a:pPr>
            <a:endParaRPr lang="it-IT" dirty="0" smtClean="0"/>
          </a:p>
          <a:p>
            <a:pPr>
              <a:buNone/>
            </a:pPr>
            <a:r>
              <a:rPr lang="it-IT" sz="1800" i="1" dirty="0" smtClean="0"/>
              <a:t>Carlo Castellani</a:t>
            </a:r>
          </a:p>
          <a:p>
            <a:pPr>
              <a:buNone/>
            </a:pPr>
            <a:r>
              <a:rPr lang="it-IT" sz="1800" i="1" dirty="0" err="1" smtClean="0"/>
              <a:t>Cystic</a:t>
            </a:r>
            <a:r>
              <a:rPr lang="it-IT" sz="1800" i="1" dirty="0" smtClean="0"/>
              <a:t> </a:t>
            </a:r>
            <a:r>
              <a:rPr lang="it-IT" sz="1800" i="1" dirty="0" err="1" smtClean="0"/>
              <a:t>Fibrosis</a:t>
            </a:r>
            <a:r>
              <a:rPr lang="it-IT" sz="1800" i="1" dirty="0" smtClean="0"/>
              <a:t> </a:t>
            </a:r>
            <a:r>
              <a:rPr lang="it-IT" sz="1800" i="1" dirty="0" err="1" smtClean="0"/>
              <a:t>Centre</a:t>
            </a:r>
            <a:endParaRPr lang="it-IT" sz="1800" i="1" dirty="0" smtClean="0"/>
          </a:p>
          <a:p>
            <a:pPr>
              <a:buNone/>
            </a:pPr>
            <a:r>
              <a:rPr lang="it-IT" sz="1800" i="1" dirty="0" smtClean="0"/>
              <a:t>Istituto </a:t>
            </a:r>
            <a:r>
              <a:rPr lang="it-IT" sz="1800" i="1" dirty="0" err="1" smtClean="0"/>
              <a:t>Giannina</a:t>
            </a:r>
            <a:r>
              <a:rPr lang="it-IT" sz="1800" i="1" dirty="0" smtClean="0"/>
              <a:t> Gaslini, Genoa</a:t>
            </a:r>
            <a:endParaRPr lang="it-IT" sz="1800" i="1" dirty="0"/>
          </a:p>
        </p:txBody>
      </p:sp>
      <p:pic>
        <p:nvPicPr>
          <p:cNvPr id="33794" name="Picture 2" descr="Risultati immagini per gaslini"/>
          <p:cNvPicPr>
            <a:picLocks noChangeAspect="1" noChangeArrowheads="1"/>
          </p:cNvPicPr>
          <p:nvPr/>
        </p:nvPicPr>
        <p:blipFill>
          <a:blip r:embed="rId2"/>
          <a:srcRect/>
          <a:stretch>
            <a:fillRect/>
          </a:stretch>
        </p:blipFill>
        <p:spPr bwMode="auto">
          <a:xfrm>
            <a:off x="6871685" y="4650828"/>
            <a:ext cx="1855075" cy="185507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GB" sz="2800" dirty="0" smtClean="0"/>
              <a:t>A web survey</a:t>
            </a:r>
            <a:br>
              <a:rPr lang="en-GB" sz="2800" dirty="0" smtClean="0"/>
            </a:br>
            <a:r>
              <a:rPr lang="en-GB" sz="2800" dirty="0" smtClean="0"/>
              <a:t/>
            </a:r>
            <a:br>
              <a:rPr lang="en-GB" sz="2800" dirty="0" smtClean="0"/>
            </a:br>
            <a:r>
              <a:rPr lang="en-GB" sz="2000" dirty="0" smtClean="0"/>
              <a:t>256 respondents from 45 countries (114 CF specialists and 104 general respiratory paediatricians) </a:t>
            </a:r>
            <a:r>
              <a:rPr lang="it-IT" sz="2800" dirty="0" smtClean="0"/>
              <a:t/>
            </a:r>
            <a:br>
              <a:rPr lang="it-IT" sz="2800" dirty="0" smtClean="0"/>
            </a:br>
            <a:r>
              <a:rPr lang="en-GB" sz="2800" dirty="0" smtClean="0"/>
              <a:t> </a:t>
            </a:r>
            <a:endParaRPr lang="it-IT" sz="2800" dirty="0"/>
          </a:p>
        </p:txBody>
      </p:sp>
      <p:sp>
        <p:nvSpPr>
          <p:cNvPr id="3" name="Segnaposto contenuto 2"/>
          <p:cNvSpPr>
            <a:spLocks noGrp="1"/>
          </p:cNvSpPr>
          <p:nvPr>
            <p:ph idx="1"/>
          </p:nvPr>
        </p:nvSpPr>
        <p:spPr>
          <a:xfrm>
            <a:off x="604899" y="2918155"/>
            <a:ext cx="7886700" cy="4351338"/>
          </a:xfrm>
        </p:spPr>
        <p:txBody>
          <a:bodyPr>
            <a:normAutofit/>
          </a:bodyPr>
          <a:lstStyle/>
          <a:p>
            <a:pPr>
              <a:buNone/>
            </a:pPr>
            <a:r>
              <a:rPr lang="en-GB" sz="2000" dirty="0" smtClean="0"/>
              <a:t>What is the most appropriate diagnosis/designation of this infant? </a:t>
            </a:r>
            <a:endParaRPr lang="it-IT" sz="2000" dirty="0" smtClean="0"/>
          </a:p>
          <a:p>
            <a:pPr lvl="0"/>
            <a:r>
              <a:rPr lang="en-GB" sz="2000" dirty="0" smtClean="0"/>
              <a:t>Cystic Fibrosis </a:t>
            </a:r>
            <a:endParaRPr lang="it-IT" sz="2000" dirty="0" smtClean="0"/>
          </a:p>
          <a:p>
            <a:pPr lvl="0"/>
            <a:r>
              <a:rPr lang="en-GB" sz="2000" dirty="0" smtClean="0"/>
              <a:t>Carrier of CF-causing variant (mutation)</a:t>
            </a:r>
            <a:endParaRPr lang="it-IT" sz="2000" dirty="0" smtClean="0"/>
          </a:p>
          <a:p>
            <a:pPr lvl="0"/>
            <a:r>
              <a:rPr lang="en-GB" sz="2000" dirty="0" smtClean="0"/>
              <a:t>CFTR-related disorder</a:t>
            </a:r>
            <a:endParaRPr lang="it-IT" sz="2000" dirty="0" smtClean="0"/>
          </a:p>
          <a:p>
            <a:pPr lvl="0"/>
            <a:r>
              <a:rPr lang="en-GB" sz="2000" dirty="0" smtClean="0"/>
              <a:t>Atypical CF</a:t>
            </a:r>
            <a:endParaRPr lang="it-IT" sz="2000" dirty="0" smtClean="0"/>
          </a:p>
          <a:p>
            <a:pPr lvl="0"/>
            <a:r>
              <a:rPr lang="en-GB" sz="2000" dirty="0" smtClean="0"/>
              <a:t>CF Screen Positive, Inconclusive Diagnosis (CFSPID)*</a:t>
            </a:r>
            <a:endParaRPr lang="it-IT" sz="2000" dirty="0" smtClean="0"/>
          </a:p>
          <a:p>
            <a:pPr>
              <a:buNone/>
            </a:pPr>
            <a:r>
              <a:rPr lang="en-GB" sz="2000" dirty="0" smtClean="0"/>
              <a:t>*For this survey CFSPID was used for CRMS/CFSPID</a:t>
            </a:r>
            <a:endParaRPr lang="it-IT" sz="2000" dirty="0" smtClean="0"/>
          </a:p>
          <a:p>
            <a:pPr>
              <a:buNone/>
            </a:pPr>
            <a:endParaRPr lang="it-IT" sz="2000" dirty="0"/>
          </a:p>
        </p:txBody>
      </p:sp>
      <p:sp>
        <p:nvSpPr>
          <p:cNvPr id="4" name="CasellaDiTesto 3"/>
          <p:cNvSpPr txBox="1"/>
          <p:nvPr/>
        </p:nvSpPr>
        <p:spPr>
          <a:xfrm>
            <a:off x="7172696" y="6234545"/>
            <a:ext cx="1745991" cy="369332"/>
          </a:xfrm>
          <a:prstGeom prst="rect">
            <a:avLst/>
          </a:prstGeom>
          <a:noFill/>
        </p:spPr>
        <p:txBody>
          <a:bodyPr wrap="none" rtlCol="0">
            <a:spAutoFit/>
          </a:bodyPr>
          <a:lstStyle/>
          <a:p>
            <a:r>
              <a:rPr lang="it-IT" dirty="0" err="1" smtClean="0"/>
              <a:t>submitted</a:t>
            </a:r>
            <a:r>
              <a:rPr lang="it-IT" dirty="0" smtClean="0"/>
              <a:t> </a:t>
            </a:r>
            <a:r>
              <a:rPr lang="it-IT" dirty="0" err="1" smtClean="0"/>
              <a:t>to</a:t>
            </a:r>
            <a:r>
              <a:rPr lang="it-IT" dirty="0" smtClean="0"/>
              <a:t> JCF</a:t>
            </a:r>
            <a:endParaRPr lang="it-IT"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365127"/>
            <a:ext cx="7886700" cy="620526"/>
          </a:xfrm>
        </p:spPr>
        <p:txBody>
          <a:bodyPr>
            <a:normAutofit/>
          </a:bodyPr>
          <a:lstStyle/>
          <a:p>
            <a:r>
              <a:rPr lang="en-GB" sz="2800" dirty="0" smtClean="0"/>
              <a:t>A web survey </a:t>
            </a:r>
            <a:endParaRPr lang="it-IT" sz="2800" dirty="0"/>
          </a:p>
        </p:txBody>
      </p:sp>
      <p:sp>
        <p:nvSpPr>
          <p:cNvPr id="3" name="Segnaposto contenuto 2"/>
          <p:cNvSpPr>
            <a:spLocks noGrp="1"/>
          </p:cNvSpPr>
          <p:nvPr>
            <p:ph idx="1"/>
          </p:nvPr>
        </p:nvSpPr>
        <p:spPr>
          <a:xfrm>
            <a:off x="652401" y="1303110"/>
            <a:ext cx="7886700" cy="4812681"/>
          </a:xfrm>
        </p:spPr>
        <p:txBody>
          <a:bodyPr>
            <a:normAutofit/>
          </a:bodyPr>
          <a:lstStyle/>
          <a:p>
            <a:r>
              <a:rPr lang="en-GB" sz="2000" dirty="0" smtClean="0"/>
              <a:t>A four week infant is assessed by the CF team after a positive NBS result (raised IRT value on day 3 of life and one CF-causing variant identified (c.1521_1523 </a:t>
            </a:r>
            <a:r>
              <a:rPr lang="en-GB" sz="2000" dirty="0" err="1" smtClean="0"/>
              <a:t>delCTT</a:t>
            </a:r>
            <a:r>
              <a:rPr lang="en-GB" sz="2000" dirty="0" smtClean="0"/>
              <a:t> (legacy name, F508del)) </a:t>
            </a:r>
            <a:endParaRPr lang="it-IT" sz="2000" dirty="0" smtClean="0"/>
          </a:p>
          <a:p>
            <a:pPr>
              <a:buNone/>
            </a:pPr>
            <a:endParaRPr lang="it-IT" sz="2000" dirty="0" smtClean="0"/>
          </a:p>
          <a:p>
            <a:r>
              <a:rPr lang="en-GB" sz="2000" dirty="0" smtClean="0"/>
              <a:t>The infant is well, gaining weight and there is no family history of CF.</a:t>
            </a:r>
            <a:endParaRPr lang="it-IT" sz="2000" dirty="0" smtClean="0"/>
          </a:p>
          <a:p>
            <a:pPr>
              <a:buNone/>
            </a:pPr>
            <a:endParaRPr lang="it-IT" sz="2000" dirty="0" smtClean="0"/>
          </a:p>
          <a:p>
            <a:r>
              <a:rPr lang="en-GB" sz="2000" dirty="0" smtClean="0"/>
              <a:t>A sweat test is organised and a good volume of sweat collected.  The sweat chloride concentration is 35 </a:t>
            </a:r>
            <a:r>
              <a:rPr lang="en-GB" sz="2000" dirty="0" err="1" smtClean="0"/>
              <a:t>mmol</a:t>
            </a:r>
            <a:r>
              <a:rPr lang="en-GB" sz="2000" dirty="0" smtClean="0"/>
              <a:t>/L.</a:t>
            </a:r>
            <a:endParaRPr lang="it-IT" sz="2000" dirty="0" smtClean="0"/>
          </a:p>
          <a:p>
            <a:pPr>
              <a:buNone/>
            </a:pPr>
            <a:endParaRPr lang="it-IT" sz="2000" dirty="0" smtClean="0"/>
          </a:p>
          <a:p>
            <a:pPr>
              <a:buNone/>
            </a:pPr>
            <a:endParaRPr lang="it-IT" sz="2000" dirty="0" smtClean="0"/>
          </a:p>
          <a:p>
            <a:pPr>
              <a:buNone/>
            </a:pPr>
            <a:endParaRPr lang="it-IT" sz="2000" dirty="0"/>
          </a:p>
        </p:txBody>
      </p:sp>
      <p:sp>
        <p:nvSpPr>
          <p:cNvPr id="4" name="CasellaDiTesto 3"/>
          <p:cNvSpPr txBox="1"/>
          <p:nvPr/>
        </p:nvSpPr>
        <p:spPr>
          <a:xfrm>
            <a:off x="7172696" y="6234545"/>
            <a:ext cx="1745991" cy="369332"/>
          </a:xfrm>
          <a:prstGeom prst="rect">
            <a:avLst/>
          </a:prstGeom>
          <a:noFill/>
        </p:spPr>
        <p:txBody>
          <a:bodyPr wrap="none" rtlCol="0">
            <a:spAutoFit/>
          </a:bodyPr>
          <a:lstStyle/>
          <a:p>
            <a:r>
              <a:rPr lang="it-IT" dirty="0" err="1" smtClean="0"/>
              <a:t>submitted</a:t>
            </a:r>
            <a:r>
              <a:rPr lang="it-IT" dirty="0" smtClean="0"/>
              <a:t> </a:t>
            </a:r>
            <a:r>
              <a:rPr lang="it-IT" dirty="0" err="1" smtClean="0"/>
              <a:t>to</a:t>
            </a:r>
            <a:r>
              <a:rPr lang="it-IT" dirty="0" smtClean="0"/>
              <a:t> JCF</a:t>
            </a:r>
            <a:endParaRPr lang="it-IT"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365127"/>
            <a:ext cx="7886700" cy="620526"/>
          </a:xfrm>
        </p:spPr>
        <p:txBody>
          <a:bodyPr>
            <a:normAutofit/>
          </a:bodyPr>
          <a:lstStyle/>
          <a:p>
            <a:r>
              <a:rPr lang="en-GB" sz="2800" dirty="0" smtClean="0"/>
              <a:t>A web survey </a:t>
            </a:r>
            <a:endParaRPr lang="it-IT" sz="2800" dirty="0"/>
          </a:p>
        </p:txBody>
      </p:sp>
      <p:sp>
        <p:nvSpPr>
          <p:cNvPr id="3" name="Segnaposto contenuto 2"/>
          <p:cNvSpPr>
            <a:spLocks noGrp="1"/>
          </p:cNvSpPr>
          <p:nvPr>
            <p:ph idx="1"/>
          </p:nvPr>
        </p:nvSpPr>
        <p:spPr>
          <a:xfrm>
            <a:off x="652401" y="1303110"/>
            <a:ext cx="7886700" cy="4812681"/>
          </a:xfrm>
        </p:spPr>
        <p:txBody>
          <a:bodyPr>
            <a:normAutofit/>
          </a:bodyPr>
          <a:lstStyle/>
          <a:p>
            <a:r>
              <a:rPr lang="en-GB" sz="2000" dirty="0" smtClean="0"/>
              <a:t>A four week infant is assessed by the CF team after a positive NBS result (raised IRT value on day 3 of life and one CF-causing variant identified (c.1521_1523 </a:t>
            </a:r>
            <a:r>
              <a:rPr lang="en-GB" sz="2000" dirty="0" err="1" smtClean="0"/>
              <a:t>delCTT</a:t>
            </a:r>
            <a:r>
              <a:rPr lang="en-GB" sz="2000" dirty="0" smtClean="0"/>
              <a:t> (legacy name, F508del)) </a:t>
            </a:r>
            <a:endParaRPr lang="it-IT" sz="2000" dirty="0" smtClean="0"/>
          </a:p>
          <a:p>
            <a:pPr>
              <a:buNone/>
            </a:pPr>
            <a:endParaRPr lang="it-IT" sz="2000" dirty="0" smtClean="0"/>
          </a:p>
          <a:p>
            <a:r>
              <a:rPr lang="en-GB" sz="2000" dirty="0" smtClean="0"/>
              <a:t>The infant is well, gaining weight and there is no family history of CF.</a:t>
            </a:r>
            <a:endParaRPr lang="it-IT" sz="2000" dirty="0" smtClean="0"/>
          </a:p>
          <a:p>
            <a:pPr>
              <a:buNone/>
            </a:pPr>
            <a:endParaRPr lang="it-IT" sz="2000" dirty="0" smtClean="0"/>
          </a:p>
          <a:p>
            <a:r>
              <a:rPr lang="en-GB" sz="2000" dirty="0" smtClean="0"/>
              <a:t>A sweat test is organised and a good volume of sweat collected.  The sweat chloride concentration is 35 </a:t>
            </a:r>
            <a:r>
              <a:rPr lang="en-GB" sz="2000" dirty="0" err="1" smtClean="0"/>
              <a:t>mmol</a:t>
            </a:r>
            <a:r>
              <a:rPr lang="en-GB" sz="2000" dirty="0" smtClean="0"/>
              <a:t>/L.</a:t>
            </a:r>
            <a:endParaRPr lang="it-IT" sz="2000" dirty="0" smtClean="0"/>
          </a:p>
          <a:p>
            <a:pPr>
              <a:buNone/>
            </a:pPr>
            <a:endParaRPr lang="it-IT" sz="2000" dirty="0" smtClean="0"/>
          </a:p>
          <a:p>
            <a:pPr>
              <a:buNone/>
            </a:pPr>
            <a:endParaRPr lang="it-IT" sz="2000" dirty="0" smtClean="0"/>
          </a:p>
          <a:p>
            <a:r>
              <a:rPr lang="en-GB" sz="2000" b="1" dirty="0" smtClean="0"/>
              <a:t>Answer: CFSPID (76% answered correctly)</a:t>
            </a:r>
            <a:endParaRPr lang="it-IT" sz="2000" b="1" dirty="0" smtClean="0"/>
          </a:p>
          <a:p>
            <a:r>
              <a:rPr lang="en-GB" sz="2000" b="1" dirty="0" smtClean="0"/>
              <a:t>Rationale: Only one CF causing variant is recognised but the sweat chloride is intermediate (30-59).</a:t>
            </a:r>
            <a:endParaRPr lang="it-IT" sz="2000" b="1" dirty="0" smtClean="0"/>
          </a:p>
          <a:p>
            <a:pPr>
              <a:buNone/>
            </a:pPr>
            <a:endParaRPr lang="it-IT" sz="2000" dirty="0"/>
          </a:p>
        </p:txBody>
      </p:sp>
      <p:sp>
        <p:nvSpPr>
          <p:cNvPr id="4" name="CasellaDiTesto 3"/>
          <p:cNvSpPr txBox="1"/>
          <p:nvPr/>
        </p:nvSpPr>
        <p:spPr>
          <a:xfrm>
            <a:off x="7172696" y="6234545"/>
            <a:ext cx="1745991" cy="369332"/>
          </a:xfrm>
          <a:prstGeom prst="rect">
            <a:avLst/>
          </a:prstGeom>
          <a:noFill/>
        </p:spPr>
        <p:txBody>
          <a:bodyPr wrap="none" rtlCol="0">
            <a:spAutoFit/>
          </a:bodyPr>
          <a:lstStyle/>
          <a:p>
            <a:r>
              <a:rPr lang="it-IT" dirty="0" err="1" smtClean="0"/>
              <a:t>submitted</a:t>
            </a:r>
            <a:r>
              <a:rPr lang="it-IT" dirty="0" smtClean="0"/>
              <a:t> </a:t>
            </a:r>
            <a:r>
              <a:rPr lang="it-IT" dirty="0" err="1" smtClean="0"/>
              <a:t>to</a:t>
            </a:r>
            <a:r>
              <a:rPr lang="it-IT" dirty="0" smtClean="0"/>
              <a:t> JCF</a:t>
            </a:r>
            <a:endParaRPr lang="it-IT"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365127"/>
            <a:ext cx="7886700" cy="620526"/>
          </a:xfrm>
        </p:spPr>
        <p:txBody>
          <a:bodyPr>
            <a:normAutofit/>
          </a:bodyPr>
          <a:lstStyle/>
          <a:p>
            <a:r>
              <a:rPr lang="en-GB" sz="2800" dirty="0" smtClean="0"/>
              <a:t>A web survey </a:t>
            </a:r>
            <a:endParaRPr lang="it-IT" sz="2800" dirty="0"/>
          </a:p>
        </p:txBody>
      </p:sp>
      <p:sp>
        <p:nvSpPr>
          <p:cNvPr id="3" name="Segnaposto contenuto 2"/>
          <p:cNvSpPr>
            <a:spLocks noGrp="1"/>
          </p:cNvSpPr>
          <p:nvPr>
            <p:ph idx="1"/>
          </p:nvPr>
        </p:nvSpPr>
        <p:spPr>
          <a:xfrm>
            <a:off x="652401" y="1303110"/>
            <a:ext cx="7886700" cy="5157067"/>
          </a:xfrm>
        </p:spPr>
        <p:txBody>
          <a:bodyPr>
            <a:normAutofit/>
          </a:bodyPr>
          <a:lstStyle/>
          <a:p>
            <a:r>
              <a:rPr lang="en-GB" sz="2000" dirty="0" smtClean="0"/>
              <a:t>A 4 week old infant is assessed by the CF team after a positive NBS result  (raised IRT on day 2 of life, one CF-causing variant recognised on first DNA panel (c.1521_1523delCTT,(legacy: F508del)) and second variant recognised on more extended testing (c.3454G&gt;C (legacy: D1152H)).  </a:t>
            </a:r>
            <a:endParaRPr lang="it-IT" sz="2000" dirty="0" smtClean="0"/>
          </a:p>
          <a:p>
            <a:r>
              <a:rPr lang="en-GB" sz="2000" dirty="0" smtClean="0"/>
              <a:t>The genetics laboratory report D1152H as a variant of varying clinical consequence.  </a:t>
            </a:r>
            <a:endParaRPr lang="it-IT" sz="2000" dirty="0" smtClean="0"/>
          </a:p>
          <a:p>
            <a:r>
              <a:rPr lang="en-GB" sz="2000" dirty="0" smtClean="0"/>
              <a:t>The infant is well, clinical examination is reassuring and she is gaining weight appropriately.  </a:t>
            </a:r>
            <a:endParaRPr lang="it-IT" sz="2000" dirty="0" smtClean="0"/>
          </a:p>
          <a:p>
            <a:r>
              <a:rPr lang="en-GB" sz="2000" dirty="0" smtClean="0"/>
              <a:t>A sweat test is undertaken, a good sample obtained, and the sweat chloride value is 18 </a:t>
            </a:r>
            <a:r>
              <a:rPr lang="en-GB" sz="2000" dirty="0" err="1" smtClean="0"/>
              <a:t>mmol</a:t>
            </a:r>
            <a:r>
              <a:rPr lang="en-GB" sz="2000" dirty="0" smtClean="0"/>
              <a:t>/L.</a:t>
            </a:r>
            <a:endParaRPr lang="it-IT" sz="2000" dirty="0" smtClean="0"/>
          </a:p>
          <a:p>
            <a:pPr>
              <a:buNone/>
            </a:pPr>
            <a:endParaRPr lang="it-IT" sz="2000" dirty="0" smtClean="0"/>
          </a:p>
          <a:p>
            <a:pPr>
              <a:buNone/>
            </a:pPr>
            <a:endParaRPr lang="it-IT" sz="2000" dirty="0" smtClean="0"/>
          </a:p>
          <a:p>
            <a:pPr>
              <a:buNone/>
            </a:pPr>
            <a:endParaRPr lang="it-IT" sz="2000" dirty="0"/>
          </a:p>
        </p:txBody>
      </p:sp>
      <p:sp>
        <p:nvSpPr>
          <p:cNvPr id="4" name="CasellaDiTesto 3"/>
          <p:cNvSpPr txBox="1"/>
          <p:nvPr/>
        </p:nvSpPr>
        <p:spPr>
          <a:xfrm>
            <a:off x="7172696" y="6234545"/>
            <a:ext cx="1745991" cy="369332"/>
          </a:xfrm>
          <a:prstGeom prst="rect">
            <a:avLst/>
          </a:prstGeom>
          <a:noFill/>
        </p:spPr>
        <p:txBody>
          <a:bodyPr wrap="none" rtlCol="0">
            <a:spAutoFit/>
          </a:bodyPr>
          <a:lstStyle/>
          <a:p>
            <a:r>
              <a:rPr lang="it-IT" dirty="0" err="1" smtClean="0"/>
              <a:t>submitted</a:t>
            </a:r>
            <a:r>
              <a:rPr lang="it-IT" dirty="0" smtClean="0"/>
              <a:t> </a:t>
            </a:r>
            <a:r>
              <a:rPr lang="it-IT" dirty="0" err="1" smtClean="0"/>
              <a:t>to</a:t>
            </a:r>
            <a:r>
              <a:rPr lang="it-IT" dirty="0" smtClean="0"/>
              <a:t> JCF</a:t>
            </a:r>
            <a:endParaRPr lang="it-IT"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365127"/>
            <a:ext cx="7886700" cy="620526"/>
          </a:xfrm>
        </p:spPr>
        <p:txBody>
          <a:bodyPr>
            <a:normAutofit/>
          </a:bodyPr>
          <a:lstStyle/>
          <a:p>
            <a:r>
              <a:rPr lang="en-GB" sz="2800" dirty="0" smtClean="0"/>
              <a:t>A web survey </a:t>
            </a:r>
            <a:endParaRPr lang="it-IT" sz="2800" dirty="0"/>
          </a:p>
        </p:txBody>
      </p:sp>
      <p:sp>
        <p:nvSpPr>
          <p:cNvPr id="3" name="Segnaposto contenuto 2"/>
          <p:cNvSpPr>
            <a:spLocks noGrp="1"/>
          </p:cNvSpPr>
          <p:nvPr>
            <p:ph idx="1"/>
          </p:nvPr>
        </p:nvSpPr>
        <p:spPr>
          <a:xfrm>
            <a:off x="652401" y="1303110"/>
            <a:ext cx="7886700" cy="5157067"/>
          </a:xfrm>
        </p:spPr>
        <p:txBody>
          <a:bodyPr>
            <a:normAutofit lnSpcReduction="10000"/>
          </a:bodyPr>
          <a:lstStyle/>
          <a:p>
            <a:r>
              <a:rPr lang="en-GB" sz="2000" dirty="0" smtClean="0"/>
              <a:t>A 4 week old infant is assessed by the CF team after a positive NBS result  (raised IRT on day 2 of life, one CF-causing variant recognised on first DNA panel (c.1521_1523delCTT,(legacy: F508del)) and second variant recognised on more extended testing (c.3454G&gt;C (legacy: D1152H)).  </a:t>
            </a:r>
            <a:endParaRPr lang="it-IT" sz="2000" dirty="0" smtClean="0"/>
          </a:p>
          <a:p>
            <a:r>
              <a:rPr lang="en-GB" sz="2000" dirty="0" smtClean="0"/>
              <a:t>The genetics laboratory report this as a variant of varying clinical consequence.  </a:t>
            </a:r>
            <a:endParaRPr lang="it-IT" sz="2000" dirty="0" smtClean="0"/>
          </a:p>
          <a:p>
            <a:r>
              <a:rPr lang="en-GB" sz="2000" dirty="0" smtClean="0"/>
              <a:t>The infant is well, clinical examination is reassuring and she is gaining weight appropriately.  </a:t>
            </a:r>
            <a:endParaRPr lang="it-IT" sz="2000" dirty="0" smtClean="0"/>
          </a:p>
          <a:p>
            <a:r>
              <a:rPr lang="en-GB" sz="2000" dirty="0" smtClean="0"/>
              <a:t>A sweat test is undertaken, a good sample obtained, and the sweat chloride value is 18 </a:t>
            </a:r>
            <a:r>
              <a:rPr lang="en-GB" sz="2000" dirty="0" err="1" smtClean="0"/>
              <a:t>mmol</a:t>
            </a:r>
            <a:r>
              <a:rPr lang="en-GB" sz="2000" dirty="0" smtClean="0"/>
              <a:t>/L.</a:t>
            </a:r>
            <a:endParaRPr lang="it-IT" sz="2000" dirty="0" smtClean="0"/>
          </a:p>
          <a:p>
            <a:pPr>
              <a:buNone/>
            </a:pPr>
            <a:endParaRPr lang="it-IT" sz="2000" dirty="0" smtClean="0"/>
          </a:p>
          <a:p>
            <a:pPr>
              <a:buNone/>
            </a:pPr>
            <a:endParaRPr lang="it-IT" sz="2000" dirty="0" smtClean="0"/>
          </a:p>
          <a:p>
            <a:r>
              <a:rPr lang="en-GB" sz="2000" b="1" dirty="0" smtClean="0"/>
              <a:t>Answer: CFSPID (67% answered correctly)</a:t>
            </a:r>
            <a:endParaRPr lang="it-IT" sz="2000" b="1" dirty="0" smtClean="0"/>
          </a:p>
          <a:p>
            <a:r>
              <a:rPr lang="en-GB" sz="2000" b="1" dirty="0" smtClean="0"/>
              <a:t>Rationale: The infant has two variants, one CF causing and one of varying clinical consequence.  Although the sweat chloride value is low, the designation is CFSPID..</a:t>
            </a:r>
            <a:endParaRPr lang="it-IT" sz="2000" b="1" dirty="0"/>
          </a:p>
        </p:txBody>
      </p:sp>
      <p:sp>
        <p:nvSpPr>
          <p:cNvPr id="4" name="CasellaDiTesto 3"/>
          <p:cNvSpPr txBox="1"/>
          <p:nvPr/>
        </p:nvSpPr>
        <p:spPr>
          <a:xfrm>
            <a:off x="7172696" y="6234545"/>
            <a:ext cx="1745991" cy="369332"/>
          </a:xfrm>
          <a:prstGeom prst="rect">
            <a:avLst/>
          </a:prstGeom>
          <a:noFill/>
        </p:spPr>
        <p:txBody>
          <a:bodyPr wrap="none" rtlCol="0">
            <a:spAutoFit/>
          </a:bodyPr>
          <a:lstStyle/>
          <a:p>
            <a:r>
              <a:rPr lang="it-IT" dirty="0" err="1" smtClean="0"/>
              <a:t>submitted</a:t>
            </a:r>
            <a:r>
              <a:rPr lang="it-IT" dirty="0" smtClean="0"/>
              <a:t> </a:t>
            </a:r>
            <a:r>
              <a:rPr lang="it-IT" dirty="0" err="1" smtClean="0"/>
              <a:t>to</a:t>
            </a:r>
            <a:r>
              <a:rPr lang="it-IT" dirty="0" smtClean="0"/>
              <a:t> JCF</a:t>
            </a:r>
            <a:endParaRPr lang="it-IT"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33162" y="1169143"/>
            <a:ext cx="8796639" cy="1200329"/>
          </a:xfrm>
          <a:prstGeom prst="rect">
            <a:avLst/>
          </a:prstGeom>
          <a:noFill/>
        </p:spPr>
        <p:txBody>
          <a:bodyPr wrap="none" rtlCol="0">
            <a:spAutoFit/>
          </a:bodyPr>
          <a:lstStyle/>
          <a:p>
            <a:r>
              <a:rPr lang="it-IT" b="1" u="sng" dirty="0" smtClean="0"/>
              <a:t>CFSPID</a:t>
            </a:r>
            <a:r>
              <a:rPr lang="it-IT" dirty="0" smtClean="0"/>
              <a:t>	</a:t>
            </a:r>
            <a:r>
              <a:rPr lang="it-IT" dirty="0">
                <a:solidFill>
                  <a:srgbClr val="FF0000"/>
                </a:solidFill>
              </a:rPr>
              <a:t>positive </a:t>
            </a:r>
            <a:r>
              <a:rPr lang="it-IT" dirty="0" smtClean="0">
                <a:solidFill>
                  <a:srgbClr val="FF0000"/>
                </a:solidFill>
              </a:rPr>
              <a:t>NBS</a:t>
            </a:r>
            <a:r>
              <a:rPr lang="it-IT" dirty="0" smtClean="0"/>
              <a:t>		AND	</a:t>
            </a:r>
            <a:r>
              <a:rPr lang="it-IT" dirty="0" err="1" smtClean="0"/>
              <a:t>sweat</a:t>
            </a:r>
            <a:r>
              <a:rPr lang="it-IT" dirty="0" smtClean="0"/>
              <a:t> </a:t>
            </a:r>
            <a:r>
              <a:rPr lang="it-IT" dirty="0" err="1" smtClean="0"/>
              <a:t>chloride</a:t>
            </a:r>
            <a:r>
              <a:rPr lang="it-IT" dirty="0" smtClean="0"/>
              <a:t> 30-59 </a:t>
            </a:r>
            <a:r>
              <a:rPr lang="it-IT" dirty="0" err="1" smtClean="0"/>
              <a:t>mmol</a:t>
            </a:r>
            <a:r>
              <a:rPr lang="it-IT" dirty="0" smtClean="0"/>
              <a:t>/L</a:t>
            </a:r>
          </a:p>
          <a:p>
            <a:r>
              <a:rPr lang="it-IT" dirty="0"/>
              <a:t>	</a:t>
            </a:r>
            <a:r>
              <a:rPr lang="it-IT" dirty="0" smtClean="0"/>
              <a:t>				and/or</a:t>
            </a:r>
          </a:p>
          <a:p>
            <a:r>
              <a:rPr lang="it-IT" dirty="0"/>
              <a:t>	</a:t>
            </a:r>
            <a:r>
              <a:rPr lang="it-IT" dirty="0" smtClean="0"/>
              <a:t>				</a:t>
            </a:r>
            <a:r>
              <a:rPr lang="it-IT" dirty="0" err="1" smtClean="0"/>
              <a:t>two</a:t>
            </a:r>
            <a:r>
              <a:rPr lang="it-IT" dirty="0" smtClean="0"/>
              <a:t> CFTR </a:t>
            </a:r>
            <a:r>
              <a:rPr lang="it-IT" dirty="0" err="1" smtClean="0"/>
              <a:t>mutations</a:t>
            </a:r>
            <a:r>
              <a:rPr lang="it-IT" dirty="0" smtClean="0"/>
              <a:t> (non </a:t>
            </a:r>
            <a:r>
              <a:rPr lang="it-IT" dirty="0" err="1" smtClean="0"/>
              <a:t>both</a:t>
            </a:r>
            <a:r>
              <a:rPr lang="it-IT" dirty="0" smtClean="0"/>
              <a:t> CF-</a:t>
            </a:r>
            <a:r>
              <a:rPr lang="it-IT" dirty="0" err="1" smtClean="0"/>
              <a:t>causing</a:t>
            </a:r>
            <a:r>
              <a:rPr lang="it-IT" dirty="0" smtClean="0"/>
              <a:t>)</a:t>
            </a:r>
          </a:p>
          <a:p>
            <a:r>
              <a:rPr lang="it-IT" dirty="0"/>
              <a:t>	</a:t>
            </a:r>
            <a:r>
              <a:rPr lang="it-IT" dirty="0" smtClean="0"/>
              <a:t>				</a:t>
            </a:r>
          </a:p>
        </p:txBody>
      </p:sp>
      <p:sp>
        <p:nvSpPr>
          <p:cNvPr id="5" name="CasellaDiTesto 4"/>
          <p:cNvSpPr txBox="1"/>
          <p:nvPr/>
        </p:nvSpPr>
        <p:spPr>
          <a:xfrm>
            <a:off x="540860" y="2614878"/>
            <a:ext cx="7957371" cy="1477328"/>
          </a:xfrm>
          <a:prstGeom prst="rect">
            <a:avLst/>
          </a:prstGeom>
          <a:noFill/>
        </p:spPr>
        <p:txBody>
          <a:bodyPr wrap="none" rtlCol="0">
            <a:spAutoFit/>
          </a:bodyPr>
          <a:lstStyle/>
          <a:p>
            <a:r>
              <a:rPr lang="it-IT" b="1" u="sng" dirty="0" smtClean="0"/>
              <a:t>CF</a:t>
            </a:r>
            <a:r>
              <a:rPr lang="it-IT" dirty="0" smtClean="0"/>
              <a:t>	</a:t>
            </a:r>
            <a:r>
              <a:rPr lang="it-IT" dirty="0" err="1" smtClean="0"/>
              <a:t>clinical</a:t>
            </a:r>
            <a:r>
              <a:rPr lang="it-IT" dirty="0" smtClean="0"/>
              <a:t> </a:t>
            </a:r>
            <a:r>
              <a:rPr lang="it-IT" dirty="0" err="1" smtClean="0"/>
              <a:t>manifestations</a:t>
            </a:r>
            <a:r>
              <a:rPr lang="it-IT" dirty="0" smtClean="0"/>
              <a:t>	AND	</a:t>
            </a:r>
            <a:r>
              <a:rPr lang="it-IT" dirty="0" err="1" smtClean="0">
                <a:solidFill>
                  <a:srgbClr val="FF0000"/>
                </a:solidFill>
              </a:rPr>
              <a:t>sweat</a:t>
            </a:r>
            <a:r>
              <a:rPr lang="it-IT" dirty="0" smtClean="0">
                <a:solidFill>
                  <a:srgbClr val="FF0000"/>
                </a:solidFill>
              </a:rPr>
              <a:t> </a:t>
            </a:r>
            <a:r>
              <a:rPr lang="it-IT" dirty="0" err="1" smtClean="0">
                <a:solidFill>
                  <a:srgbClr val="FF0000"/>
                </a:solidFill>
              </a:rPr>
              <a:t>chloride</a:t>
            </a:r>
            <a:r>
              <a:rPr lang="it-IT" dirty="0" smtClean="0">
                <a:solidFill>
                  <a:srgbClr val="FF0000"/>
                </a:solidFill>
              </a:rPr>
              <a:t> &gt; 59 </a:t>
            </a:r>
            <a:r>
              <a:rPr lang="it-IT" dirty="0" err="1" smtClean="0">
                <a:solidFill>
                  <a:srgbClr val="FF0000"/>
                </a:solidFill>
              </a:rPr>
              <a:t>mmol</a:t>
            </a:r>
            <a:r>
              <a:rPr lang="it-IT" dirty="0" smtClean="0">
                <a:solidFill>
                  <a:srgbClr val="FF0000"/>
                </a:solidFill>
              </a:rPr>
              <a:t>/L</a:t>
            </a:r>
          </a:p>
          <a:p>
            <a:r>
              <a:rPr lang="it-IT" dirty="0"/>
              <a:t>	</a:t>
            </a:r>
            <a:r>
              <a:rPr lang="it-IT" dirty="0" smtClean="0"/>
              <a:t>and/or				and/or</a:t>
            </a:r>
          </a:p>
          <a:p>
            <a:r>
              <a:rPr lang="it-IT" dirty="0"/>
              <a:t>	</a:t>
            </a:r>
            <a:r>
              <a:rPr lang="it-IT" dirty="0" smtClean="0">
                <a:solidFill>
                  <a:srgbClr val="FF0000"/>
                </a:solidFill>
              </a:rPr>
              <a:t>positive NBS </a:t>
            </a:r>
            <a:r>
              <a:rPr lang="it-IT" dirty="0" smtClean="0"/>
              <a:t>(= </a:t>
            </a:r>
            <a:r>
              <a:rPr lang="it-IT" dirty="0" err="1" smtClean="0"/>
              <a:t>raised</a:t>
            </a:r>
            <a:r>
              <a:rPr lang="it-IT" dirty="0" smtClean="0"/>
              <a:t> IRT)		</a:t>
            </a:r>
            <a:r>
              <a:rPr lang="it-IT" dirty="0" err="1" smtClean="0"/>
              <a:t>two</a:t>
            </a:r>
            <a:r>
              <a:rPr lang="it-IT" dirty="0" smtClean="0"/>
              <a:t> CF-</a:t>
            </a:r>
            <a:r>
              <a:rPr lang="it-IT" dirty="0" err="1" smtClean="0"/>
              <a:t>causing</a:t>
            </a:r>
            <a:r>
              <a:rPr lang="it-IT" dirty="0" smtClean="0"/>
              <a:t> </a:t>
            </a:r>
            <a:r>
              <a:rPr lang="it-IT" dirty="0" err="1" smtClean="0"/>
              <a:t>mutations</a:t>
            </a:r>
            <a:endParaRPr lang="it-IT" dirty="0" smtClean="0"/>
          </a:p>
          <a:p>
            <a:r>
              <a:rPr lang="it-IT" dirty="0"/>
              <a:t>	</a:t>
            </a:r>
            <a:r>
              <a:rPr lang="it-IT" dirty="0" smtClean="0"/>
              <a:t>and/or				and/or</a:t>
            </a:r>
          </a:p>
          <a:p>
            <a:r>
              <a:rPr lang="it-IT" dirty="0"/>
              <a:t>	</a:t>
            </a:r>
            <a:r>
              <a:rPr lang="it-IT" dirty="0" smtClean="0"/>
              <a:t>CF </a:t>
            </a:r>
            <a:r>
              <a:rPr lang="it-IT" dirty="0" err="1" smtClean="0"/>
              <a:t>sib</a:t>
            </a:r>
            <a:r>
              <a:rPr lang="it-IT" dirty="0" smtClean="0"/>
              <a:t>				</a:t>
            </a:r>
            <a:r>
              <a:rPr lang="it-IT" dirty="0" err="1" smtClean="0"/>
              <a:t>consistent</a:t>
            </a:r>
            <a:r>
              <a:rPr lang="it-IT" dirty="0" smtClean="0"/>
              <a:t> </a:t>
            </a:r>
            <a:r>
              <a:rPr lang="it-IT" dirty="0" err="1" smtClean="0"/>
              <a:t>electrophysiology</a:t>
            </a:r>
            <a:r>
              <a:rPr lang="it-IT" dirty="0" smtClean="0"/>
              <a:t> </a:t>
            </a:r>
            <a:r>
              <a:rPr lang="it-IT" dirty="0" err="1" smtClean="0"/>
              <a:t>tests</a:t>
            </a:r>
            <a:endParaRPr lang="it-IT" dirty="0" smtClean="0"/>
          </a:p>
        </p:txBody>
      </p:sp>
      <p:pic>
        <p:nvPicPr>
          <p:cNvPr id="8" name="Immagine 7"/>
          <p:cNvPicPr>
            <a:picLocks noChangeAspect="1"/>
          </p:cNvPicPr>
          <p:nvPr/>
        </p:nvPicPr>
        <p:blipFill rotWithShape="1">
          <a:blip r:embed="rId2"/>
          <a:srcRect l="26136" t="20304" r="27614" b="49797"/>
          <a:stretch/>
        </p:blipFill>
        <p:spPr>
          <a:xfrm>
            <a:off x="433162" y="4583017"/>
            <a:ext cx="3970741" cy="1443906"/>
          </a:xfrm>
          <a:prstGeom prst="rect">
            <a:avLst/>
          </a:prstGeom>
        </p:spPr>
      </p:pic>
      <p:pic>
        <p:nvPicPr>
          <p:cNvPr id="9" name="Immagine 8"/>
          <p:cNvPicPr>
            <a:picLocks noChangeAspect="1"/>
          </p:cNvPicPr>
          <p:nvPr/>
        </p:nvPicPr>
        <p:blipFill>
          <a:blip r:embed="rId3"/>
          <a:stretch>
            <a:fillRect/>
          </a:stretch>
        </p:blipFill>
        <p:spPr>
          <a:xfrm>
            <a:off x="4692133" y="4583017"/>
            <a:ext cx="4115659" cy="1443906"/>
          </a:xfrm>
          <a:prstGeom prst="rect">
            <a:avLst/>
          </a:prstGeom>
        </p:spPr>
      </p:pic>
      <p:sp>
        <p:nvSpPr>
          <p:cNvPr id="2" name="CasellaDiTesto 1"/>
          <p:cNvSpPr txBox="1"/>
          <p:nvPr/>
        </p:nvSpPr>
        <p:spPr>
          <a:xfrm>
            <a:off x="2258457" y="309000"/>
            <a:ext cx="4132670" cy="369332"/>
          </a:xfrm>
          <a:prstGeom prst="rect">
            <a:avLst/>
          </a:prstGeom>
          <a:noFill/>
        </p:spPr>
        <p:txBody>
          <a:bodyPr wrap="none" rtlCol="0">
            <a:spAutoFit/>
          </a:bodyPr>
          <a:lstStyle/>
          <a:p>
            <a:r>
              <a:rPr lang="it-IT" u="sng" dirty="0" smtClean="0"/>
              <a:t>WHEN DOES CFSPID END AND CF BEGIN?</a:t>
            </a:r>
            <a:endParaRPr lang="it-IT" u="sng" dirty="0"/>
          </a:p>
        </p:txBody>
      </p:sp>
      <p:sp>
        <p:nvSpPr>
          <p:cNvPr id="7" name="Freccia in giù 6"/>
          <p:cNvSpPr/>
          <p:nvPr/>
        </p:nvSpPr>
        <p:spPr>
          <a:xfrm>
            <a:off x="6038193" y="2144110"/>
            <a:ext cx="484632" cy="4896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reccia in giù 9"/>
          <p:cNvSpPr/>
          <p:nvPr/>
        </p:nvSpPr>
        <p:spPr>
          <a:xfrm flipH="1">
            <a:off x="2081048" y="1886607"/>
            <a:ext cx="546538" cy="4896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 xmlns:p14="http://schemas.microsoft.com/office/powerpoint/2010/main" val="3626712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a:srcRect l="41194" t="33022" r="7537" b="21082"/>
          <a:stretch>
            <a:fillRect/>
          </a:stretch>
        </p:blipFill>
        <p:spPr bwMode="auto">
          <a:xfrm>
            <a:off x="1528549" y="968992"/>
            <a:ext cx="6892120" cy="4935840"/>
          </a:xfrm>
          <a:prstGeom prst="rect">
            <a:avLst/>
          </a:prstGeom>
          <a:noFill/>
          <a:ln w="9525">
            <a:noFill/>
            <a:miter lim="800000"/>
            <a:headEnd/>
            <a:tailEnd/>
          </a:ln>
          <a:effectLst/>
        </p:spPr>
      </p:pic>
      <p:pic>
        <p:nvPicPr>
          <p:cNvPr id="60419" name="Picture 3"/>
          <p:cNvPicPr>
            <a:picLocks noChangeAspect="1" noChangeArrowheads="1"/>
          </p:cNvPicPr>
          <p:nvPr/>
        </p:nvPicPr>
        <p:blipFill>
          <a:blip r:embed="rId3"/>
          <a:srcRect l="23806" t="14844" r="6455" b="61649"/>
          <a:stretch>
            <a:fillRect/>
          </a:stretch>
        </p:blipFill>
        <p:spPr bwMode="auto">
          <a:xfrm>
            <a:off x="5076967" y="5761272"/>
            <a:ext cx="4067033" cy="1096728"/>
          </a:xfrm>
          <a:prstGeom prst="rect">
            <a:avLst/>
          </a:prstGeom>
          <a:noFill/>
          <a:ln w="9525">
            <a:noFill/>
            <a:miter lim="800000"/>
            <a:headEnd/>
            <a:tailEnd/>
          </a:ln>
          <a:effectLst/>
        </p:spPr>
      </p:pic>
      <p:sp>
        <p:nvSpPr>
          <p:cNvPr id="10" name="CasellaDiTesto 9"/>
          <p:cNvSpPr txBox="1"/>
          <p:nvPr/>
        </p:nvSpPr>
        <p:spPr>
          <a:xfrm>
            <a:off x="3181350" y="314325"/>
            <a:ext cx="2391232" cy="369332"/>
          </a:xfrm>
          <a:prstGeom prst="rect">
            <a:avLst/>
          </a:prstGeom>
          <a:noFill/>
        </p:spPr>
        <p:txBody>
          <a:bodyPr wrap="none" rtlCol="0">
            <a:spAutoFit/>
          </a:bodyPr>
          <a:lstStyle/>
          <a:p>
            <a:r>
              <a:rPr lang="it-IT" b="1" dirty="0" smtClean="0"/>
              <a:t>LATE ONSET OF WHAT?</a:t>
            </a:r>
            <a:endParaRPr lang="it-IT"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a:srcRect l="41194" t="33022" r="7537" b="21082"/>
          <a:stretch>
            <a:fillRect/>
          </a:stretch>
        </p:blipFill>
        <p:spPr bwMode="auto">
          <a:xfrm>
            <a:off x="1528549" y="968992"/>
            <a:ext cx="6892120" cy="4935840"/>
          </a:xfrm>
          <a:prstGeom prst="rect">
            <a:avLst/>
          </a:prstGeom>
          <a:noFill/>
          <a:ln w="9525">
            <a:noFill/>
            <a:miter lim="800000"/>
            <a:headEnd/>
            <a:tailEnd/>
          </a:ln>
          <a:effectLst/>
        </p:spPr>
      </p:pic>
      <p:pic>
        <p:nvPicPr>
          <p:cNvPr id="60419" name="Picture 3"/>
          <p:cNvPicPr>
            <a:picLocks noChangeAspect="1" noChangeArrowheads="1"/>
          </p:cNvPicPr>
          <p:nvPr/>
        </p:nvPicPr>
        <p:blipFill>
          <a:blip r:embed="rId3"/>
          <a:srcRect l="23806" t="14844" r="6455" b="61649"/>
          <a:stretch>
            <a:fillRect/>
          </a:stretch>
        </p:blipFill>
        <p:spPr bwMode="auto">
          <a:xfrm>
            <a:off x="5076967" y="5761272"/>
            <a:ext cx="4067033" cy="1096728"/>
          </a:xfrm>
          <a:prstGeom prst="rect">
            <a:avLst/>
          </a:prstGeom>
          <a:noFill/>
          <a:ln w="9525">
            <a:noFill/>
            <a:miter lim="800000"/>
            <a:headEnd/>
            <a:tailEnd/>
          </a:ln>
          <a:effectLst/>
        </p:spPr>
      </p:pic>
      <p:sp>
        <p:nvSpPr>
          <p:cNvPr id="4" name="Rettangolo 3"/>
          <p:cNvSpPr/>
          <p:nvPr/>
        </p:nvSpPr>
        <p:spPr>
          <a:xfrm>
            <a:off x="7286625" y="3705225"/>
            <a:ext cx="581025" cy="2952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a:off x="4733925" y="2552700"/>
            <a:ext cx="619125" cy="2571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a:off x="5981700" y="3048000"/>
            <a:ext cx="1132041" cy="253916"/>
          </a:xfrm>
          <a:prstGeom prst="rect">
            <a:avLst/>
          </a:prstGeom>
          <a:noFill/>
          <a:ln w="38100">
            <a:solidFill>
              <a:srgbClr val="FF0000"/>
            </a:solidFill>
          </a:ln>
        </p:spPr>
        <p:txBody>
          <a:bodyPr wrap="none" rtlCol="0">
            <a:spAutoFit/>
          </a:bodyPr>
          <a:lstStyle/>
          <a:p>
            <a:r>
              <a:rPr lang="it-IT" sz="1050" dirty="0" smtClean="0"/>
              <a:t>-ive </a:t>
            </a:r>
            <a:r>
              <a:rPr lang="it-IT" sz="1050" dirty="0" err="1" smtClean="0"/>
              <a:t>to</a:t>
            </a:r>
            <a:r>
              <a:rPr lang="it-IT" sz="1050" dirty="0" smtClean="0"/>
              <a:t> borderline</a:t>
            </a:r>
            <a:endParaRPr lang="it-IT" sz="1050" dirty="0"/>
          </a:p>
        </p:txBody>
      </p:sp>
      <p:sp>
        <p:nvSpPr>
          <p:cNvPr id="8" name="Freccia a destra 7"/>
          <p:cNvSpPr/>
          <p:nvPr/>
        </p:nvSpPr>
        <p:spPr>
          <a:xfrm>
            <a:off x="657225" y="366712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Freccia a destra 8"/>
          <p:cNvSpPr/>
          <p:nvPr/>
        </p:nvSpPr>
        <p:spPr>
          <a:xfrm>
            <a:off x="1600200" y="31242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p:cNvSpPr txBox="1"/>
          <p:nvPr/>
        </p:nvSpPr>
        <p:spPr>
          <a:xfrm>
            <a:off x="3181350" y="314325"/>
            <a:ext cx="2391232" cy="369332"/>
          </a:xfrm>
          <a:prstGeom prst="rect">
            <a:avLst/>
          </a:prstGeom>
          <a:noFill/>
        </p:spPr>
        <p:txBody>
          <a:bodyPr wrap="none" rtlCol="0">
            <a:spAutoFit/>
          </a:bodyPr>
          <a:lstStyle/>
          <a:p>
            <a:r>
              <a:rPr lang="it-IT" b="1" dirty="0" smtClean="0"/>
              <a:t>LATE ONSET OF WHAT?</a:t>
            </a:r>
            <a:endParaRPr lang="it-IT"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46808" y="301336"/>
            <a:ext cx="7931647" cy="1754326"/>
          </a:xfrm>
          <a:prstGeom prst="rect">
            <a:avLst/>
          </a:prstGeom>
          <a:noFill/>
        </p:spPr>
        <p:txBody>
          <a:bodyPr wrap="square" rtlCol="0">
            <a:spAutoFit/>
          </a:bodyPr>
          <a:lstStyle/>
          <a:p>
            <a:r>
              <a:rPr lang="it-IT" b="1" u="sng" dirty="0" smtClean="0"/>
              <a:t>CFSPID</a:t>
            </a:r>
            <a:r>
              <a:rPr lang="it-IT" dirty="0" smtClean="0"/>
              <a:t>		high </a:t>
            </a:r>
            <a:r>
              <a:rPr lang="en-US" dirty="0" smtClean="0"/>
              <a:t>IRT </a:t>
            </a:r>
            <a:r>
              <a:rPr lang="en-US" dirty="0"/>
              <a:t>at birth plus an equivocal sweat </a:t>
            </a:r>
            <a:r>
              <a:rPr lang="en-US" dirty="0" smtClean="0"/>
              <a:t>chloride</a:t>
            </a:r>
          </a:p>
          <a:p>
            <a:r>
              <a:rPr lang="en-US" dirty="0"/>
              <a:t>	</a:t>
            </a:r>
            <a:r>
              <a:rPr lang="en-US" dirty="0" smtClean="0"/>
              <a:t>	concentration </a:t>
            </a:r>
            <a:r>
              <a:rPr lang="en-US" dirty="0"/>
              <a:t>and fewer than two mutations of </a:t>
            </a:r>
            <a:r>
              <a:rPr lang="en-US" dirty="0" smtClean="0"/>
              <a:t>the</a:t>
            </a:r>
          </a:p>
          <a:p>
            <a:r>
              <a:rPr lang="en-US" i="1" dirty="0"/>
              <a:t>	</a:t>
            </a:r>
            <a:r>
              <a:rPr lang="en-US" i="1" dirty="0" smtClean="0"/>
              <a:t>	CFTR </a:t>
            </a:r>
            <a:r>
              <a:rPr lang="en-US" dirty="0" smtClean="0"/>
              <a:t>gene </a:t>
            </a:r>
            <a:r>
              <a:rPr lang="en-US" dirty="0"/>
              <a:t>that are known to be associated with cystic </a:t>
            </a:r>
            <a:r>
              <a:rPr lang="en-US" dirty="0" smtClean="0"/>
              <a:t>fibrosis</a:t>
            </a:r>
            <a:r>
              <a:rPr lang="en-US" dirty="0"/>
              <a:t>.</a:t>
            </a:r>
          </a:p>
          <a:p>
            <a:r>
              <a:rPr lang="en-US" dirty="0" smtClean="0"/>
              <a:t>		Some </a:t>
            </a:r>
            <a:r>
              <a:rPr lang="en-US" dirty="0"/>
              <a:t>infants might have two </a:t>
            </a:r>
            <a:r>
              <a:rPr lang="en-US" i="1" dirty="0"/>
              <a:t>CFTR </a:t>
            </a:r>
            <a:r>
              <a:rPr lang="en-US" dirty="0"/>
              <a:t>mutations, </a:t>
            </a:r>
            <a:r>
              <a:rPr lang="en-US" dirty="0" smtClean="0"/>
              <a:t>with 0-1 CF-			causing mutations and a </a:t>
            </a:r>
            <a:r>
              <a:rPr lang="it-IT" dirty="0" err="1" smtClean="0"/>
              <a:t>sweat</a:t>
            </a:r>
            <a:r>
              <a:rPr lang="it-IT" dirty="0" smtClean="0"/>
              <a:t> </a:t>
            </a:r>
            <a:r>
              <a:rPr lang="it-IT" dirty="0" err="1"/>
              <a:t>chloride</a:t>
            </a:r>
            <a:r>
              <a:rPr lang="it-IT" dirty="0"/>
              <a:t> </a:t>
            </a:r>
            <a:r>
              <a:rPr lang="it-IT" dirty="0" err="1"/>
              <a:t>concentration</a:t>
            </a:r>
            <a:r>
              <a:rPr lang="it-IT" dirty="0"/>
              <a:t> &lt;30 </a:t>
            </a:r>
            <a:r>
              <a:rPr lang="it-IT" dirty="0" smtClean="0"/>
              <a:t>			</a:t>
            </a:r>
            <a:r>
              <a:rPr lang="it-IT" dirty="0" err="1" smtClean="0"/>
              <a:t>mmol</a:t>
            </a:r>
            <a:r>
              <a:rPr lang="it-IT" dirty="0" smtClean="0"/>
              <a:t>/L</a:t>
            </a:r>
            <a:r>
              <a:rPr lang="it-IT" dirty="0"/>
              <a:t>.</a:t>
            </a:r>
            <a:endParaRPr lang="it-IT" dirty="0" smtClean="0"/>
          </a:p>
        </p:txBody>
      </p:sp>
      <p:sp>
        <p:nvSpPr>
          <p:cNvPr id="5" name="CasellaDiTesto 4"/>
          <p:cNvSpPr txBox="1"/>
          <p:nvPr/>
        </p:nvSpPr>
        <p:spPr>
          <a:xfrm>
            <a:off x="446809" y="3997037"/>
            <a:ext cx="7317324" cy="800219"/>
          </a:xfrm>
          <a:prstGeom prst="rect">
            <a:avLst/>
          </a:prstGeom>
          <a:noFill/>
        </p:spPr>
        <p:txBody>
          <a:bodyPr wrap="none" rtlCol="0">
            <a:spAutoFit/>
          </a:bodyPr>
          <a:lstStyle/>
          <a:p>
            <a:r>
              <a:rPr lang="it-IT" b="1" u="sng" dirty="0" smtClean="0">
                <a:solidFill>
                  <a:srgbClr val="FF0000"/>
                </a:solidFill>
              </a:rPr>
              <a:t>CFTR-RD</a:t>
            </a:r>
            <a:r>
              <a:rPr lang="it-IT" dirty="0">
                <a:solidFill>
                  <a:srgbClr val="FF0000"/>
                </a:solidFill>
              </a:rPr>
              <a:t>		</a:t>
            </a:r>
            <a:r>
              <a:rPr lang="it-IT" dirty="0" smtClean="0">
                <a:solidFill>
                  <a:srgbClr val="FF0000"/>
                </a:solidFill>
              </a:rPr>
              <a:t>a </a:t>
            </a:r>
            <a:r>
              <a:rPr lang="en-US" sz="2800" dirty="0" smtClean="0">
                <a:solidFill>
                  <a:srgbClr val="FF0000"/>
                </a:solidFill>
              </a:rPr>
              <a:t>clinical </a:t>
            </a:r>
            <a:r>
              <a:rPr lang="en-US" sz="2800" dirty="0">
                <a:solidFill>
                  <a:srgbClr val="FF0000"/>
                </a:solidFill>
              </a:rPr>
              <a:t>entity </a:t>
            </a:r>
            <a:r>
              <a:rPr lang="en-US" dirty="0">
                <a:solidFill>
                  <a:srgbClr val="FF0000"/>
                </a:solidFill>
              </a:rPr>
              <a:t>associated with CFTR </a:t>
            </a:r>
            <a:r>
              <a:rPr lang="en-US" dirty="0" smtClean="0">
                <a:solidFill>
                  <a:srgbClr val="FF0000"/>
                </a:solidFill>
              </a:rPr>
              <a:t>dysfunction</a:t>
            </a:r>
          </a:p>
          <a:p>
            <a:r>
              <a:rPr lang="en-US" dirty="0">
                <a:solidFill>
                  <a:srgbClr val="FF0000"/>
                </a:solidFill>
              </a:rPr>
              <a:t>	</a:t>
            </a:r>
            <a:r>
              <a:rPr lang="en-US" dirty="0" smtClean="0">
                <a:solidFill>
                  <a:srgbClr val="FF0000"/>
                </a:solidFill>
              </a:rPr>
              <a:t>	that </a:t>
            </a:r>
            <a:r>
              <a:rPr lang="en-US" dirty="0">
                <a:solidFill>
                  <a:srgbClr val="FF0000"/>
                </a:solidFill>
              </a:rPr>
              <a:t>does </a:t>
            </a:r>
            <a:r>
              <a:rPr lang="en-US" dirty="0" smtClean="0">
                <a:solidFill>
                  <a:srgbClr val="FF0000"/>
                </a:solidFill>
              </a:rPr>
              <a:t>not fulfil </a:t>
            </a:r>
            <a:r>
              <a:rPr lang="en-US" dirty="0">
                <a:solidFill>
                  <a:srgbClr val="FF0000"/>
                </a:solidFill>
              </a:rPr>
              <a:t>the diagnostic criteria for CF</a:t>
            </a:r>
            <a:endParaRPr lang="it-IT" dirty="0" smtClean="0">
              <a:solidFill>
                <a:srgbClr val="FF0000"/>
              </a:solidFill>
            </a:endParaRPr>
          </a:p>
        </p:txBody>
      </p:sp>
      <p:sp>
        <p:nvSpPr>
          <p:cNvPr id="2" name="CasellaDiTesto 1"/>
          <p:cNvSpPr txBox="1"/>
          <p:nvPr/>
        </p:nvSpPr>
        <p:spPr>
          <a:xfrm>
            <a:off x="5060373" y="2441574"/>
            <a:ext cx="3221908" cy="584775"/>
          </a:xfrm>
          <a:prstGeom prst="rect">
            <a:avLst/>
          </a:prstGeom>
          <a:noFill/>
        </p:spPr>
        <p:txBody>
          <a:bodyPr wrap="none" rtlCol="0">
            <a:spAutoFit/>
          </a:bodyPr>
          <a:lstStyle/>
          <a:p>
            <a:r>
              <a:rPr lang="it-IT" sz="1600" i="1" dirty="0" err="1" smtClean="0"/>
              <a:t>Munck</a:t>
            </a:r>
            <a:r>
              <a:rPr lang="it-IT" sz="1600" i="1" dirty="0" smtClean="0"/>
              <a:t> A</a:t>
            </a:r>
          </a:p>
          <a:p>
            <a:r>
              <a:rPr lang="it-IT" sz="1600" i="1" dirty="0"/>
              <a:t>J </a:t>
            </a:r>
            <a:r>
              <a:rPr lang="it-IT" sz="1600" i="1" dirty="0" err="1"/>
              <a:t>Cyst</a:t>
            </a:r>
            <a:r>
              <a:rPr lang="it-IT" sz="1600" i="1" dirty="0"/>
              <a:t> </a:t>
            </a:r>
            <a:r>
              <a:rPr lang="it-IT" sz="1600" i="1" dirty="0" err="1"/>
              <a:t>Fibros</a:t>
            </a:r>
            <a:r>
              <a:rPr lang="it-IT" sz="1600" i="1" dirty="0"/>
              <a:t>. 2015 Nov;14(6):706-13</a:t>
            </a:r>
          </a:p>
        </p:txBody>
      </p:sp>
      <p:sp>
        <p:nvSpPr>
          <p:cNvPr id="3" name="CasellaDiTesto 2"/>
          <p:cNvSpPr txBox="1"/>
          <p:nvPr/>
        </p:nvSpPr>
        <p:spPr>
          <a:xfrm>
            <a:off x="5060373" y="5167780"/>
            <a:ext cx="3678508" cy="584775"/>
          </a:xfrm>
          <a:prstGeom prst="rect">
            <a:avLst/>
          </a:prstGeom>
          <a:noFill/>
        </p:spPr>
        <p:txBody>
          <a:bodyPr wrap="none" rtlCol="0">
            <a:spAutoFit/>
          </a:bodyPr>
          <a:lstStyle/>
          <a:p>
            <a:r>
              <a:rPr lang="it-IT" sz="1600" i="1" dirty="0" err="1" smtClean="0"/>
              <a:t>Bombieri</a:t>
            </a:r>
            <a:r>
              <a:rPr lang="it-IT" sz="1600" i="1" dirty="0" smtClean="0"/>
              <a:t> C et al</a:t>
            </a:r>
          </a:p>
          <a:p>
            <a:r>
              <a:rPr lang="it-IT" sz="1600" i="1" dirty="0" smtClean="0"/>
              <a:t>J </a:t>
            </a:r>
            <a:r>
              <a:rPr lang="it-IT" sz="1600" i="1" dirty="0" err="1"/>
              <a:t>Cyst</a:t>
            </a:r>
            <a:r>
              <a:rPr lang="it-IT" sz="1600" i="1" dirty="0"/>
              <a:t> </a:t>
            </a:r>
            <a:r>
              <a:rPr lang="it-IT" sz="1600" i="1" dirty="0" err="1"/>
              <a:t>Fibros</a:t>
            </a:r>
            <a:r>
              <a:rPr lang="it-IT" sz="1600" i="1" dirty="0"/>
              <a:t>. 2011 Jun;10 </a:t>
            </a:r>
            <a:r>
              <a:rPr lang="it-IT" sz="1600" i="1" dirty="0" err="1"/>
              <a:t>Suppl</a:t>
            </a:r>
            <a:r>
              <a:rPr lang="it-IT" sz="1600" i="1" dirty="0"/>
              <a:t> 2:S86-102</a:t>
            </a:r>
          </a:p>
        </p:txBody>
      </p:sp>
    </p:spTree>
    <p:extLst>
      <p:ext uri="{BB962C8B-B14F-4D97-AF65-F5344CB8AC3E}">
        <p14:creationId xmlns="" xmlns:p14="http://schemas.microsoft.com/office/powerpoint/2010/main" val="18827915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2"/>
          <a:srcRect l="14656" t="37097" r="16121" b="34476"/>
          <a:stretch/>
        </p:blipFill>
        <p:spPr>
          <a:xfrm>
            <a:off x="271415" y="2249234"/>
            <a:ext cx="8744349" cy="3035891"/>
          </a:xfrm>
          <a:prstGeom prst="rect">
            <a:avLst/>
          </a:prstGeom>
        </p:spPr>
      </p:pic>
      <p:sp>
        <p:nvSpPr>
          <p:cNvPr id="3" name="Rettangolo 2"/>
          <p:cNvSpPr/>
          <p:nvPr/>
        </p:nvSpPr>
        <p:spPr>
          <a:xfrm>
            <a:off x="5888523" y="4946571"/>
            <a:ext cx="2918491" cy="338554"/>
          </a:xfrm>
          <a:prstGeom prst="rect">
            <a:avLst/>
          </a:prstGeom>
        </p:spPr>
        <p:txBody>
          <a:bodyPr wrap="none">
            <a:spAutoFit/>
          </a:bodyPr>
          <a:lstStyle/>
          <a:p>
            <a:r>
              <a:rPr lang="it-IT" sz="1600" i="1" dirty="0"/>
              <a:t>https://www.cftr2.org/resources</a:t>
            </a:r>
          </a:p>
        </p:txBody>
      </p:sp>
      <p:cxnSp>
        <p:nvCxnSpPr>
          <p:cNvPr id="6" name="Connettore 1 5"/>
          <p:cNvCxnSpPr/>
          <p:nvPr/>
        </p:nvCxnSpPr>
        <p:spPr>
          <a:xfrm flipV="1">
            <a:off x="2342448" y="3492351"/>
            <a:ext cx="1722776" cy="1101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Connettore 1 13"/>
          <p:cNvCxnSpPr/>
          <p:nvPr/>
        </p:nvCxnSpPr>
        <p:spPr>
          <a:xfrm>
            <a:off x="542925" y="3733800"/>
            <a:ext cx="676275" cy="1588"/>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 name="Connettore 1 16"/>
          <p:cNvCxnSpPr/>
          <p:nvPr/>
        </p:nvCxnSpPr>
        <p:spPr>
          <a:xfrm flipV="1">
            <a:off x="1952625" y="3695700"/>
            <a:ext cx="781050" cy="952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Connettore 1 18"/>
          <p:cNvCxnSpPr/>
          <p:nvPr/>
        </p:nvCxnSpPr>
        <p:spPr>
          <a:xfrm flipV="1">
            <a:off x="7324725" y="3724275"/>
            <a:ext cx="428625" cy="952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0" name="Rettangolo arrotondato 19"/>
          <p:cNvSpPr/>
          <p:nvPr/>
        </p:nvSpPr>
        <p:spPr>
          <a:xfrm>
            <a:off x="295275" y="2181225"/>
            <a:ext cx="2714625" cy="533400"/>
          </a:xfrm>
          <a:prstGeom prst="roundRect">
            <a:avLst/>
          </a:prstGeom>
          <a:no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6626" name="Picture 2" descr="Home"/>
          <p:cNvPicPr>
            <a:picLocks noChangeAspect="1" noChangeArrowheads="1"/>
          </p:cNvPicPr>
          <p:nvPr/>
        </p:nvPicPr>
        <p:blipFill>
          <a:blip r:embed="rId3"/>
          <a:srcRect/>
          <a:stretch>
            <a:fillRect/>
          </a:stretch>
        </p:blipFill>
        <p:spPr bwMode="auto">
          <a:xfrm>
            <a:off x="336550" y="554037"/>
            <a:ext cx="2143125" cy="657226"/>
          </a:xfrm>
          <a:prstGeom prst="rect">
            <a:avLst/>
          </a:prstGeom>
          <a:noFill/>
        </p:spPr>
      </p:pic>
    </p:spTree>
    <p:extLst>
      <p:ext uri="{BB962C8B-B14F-4D97-AF65-F5344CB8AC3E}">
        <p14:creationId xmlns="" xmlns:p14="http://schemas.microsoft.com/office/powerpoint/2010/main" val="40832911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65717" y="908720"/>
            <a:ext cx="7694715" cy="5622034"/>
          </a:xfrm>
          <a:prstGeom prst="rect">
            <a:avLst/>
          </a:prstGeom>
        </p:spPr>
      </p:pic>
      <p:sp>
        <p:nvSpPr>
          <p:cNvPr id="18435" name="Title 1"/>
          <p:cNvSpPr txBox="1">
            <a:spLocks/>
          </p:cNvSpPr>
          <p:nvPr/>
        </p:nvSpPr>
        <p:spPr bwMode="auto">
          <a:xfrm>
            <a:off x="392113" y="171450"/>
            <a:ext cx="8572500" cy="809625"/>
          </a:xfrm>
          <a:prstGeom prst="rect">
            <a:avLst/>
          </a:prstGeom>
          <a:noFill/>
          <a:ln w="9525">
            <a:noFill/>
            <a:miter lim="800000"/>
            <a:headEnd/>
            <a:tailEnd/>
          </a:ln>
        </p:spPr>
        <p:txBody>
          <a:bodyPr anchor="ctr"/>
          <a:lstStyle/>
          <a:p>
            <a:pPr algn="ctr" defTabSz="914400" eaLnBrk="0" hangingPunct="0"/>
            <a:r>
              <a:rPr lang="en-GB" altLang="en-US" sz="2400" dirty="0">
                <a:solidFill>
                  <a:srgbClr val="404040"/>
                </a:solidFill>
                <a:latin typeface="Calisto MT" pitchFamily="-112" charset="0"/>
              </a:rPr>
              <a:t>CF NBS </a:t>
            </a:r>
            <a:r>
              <a:rPr lang="en-GB" altLang="en-US" sz="2400" dirty="0" smtClean="0">
                <a:solidFill>
                  <a:srgbClr val="404040"/>
                </a:solidFill>
                <a:latin typeface="Calisto MT" pitchFamily="-112" charset="0"/>
              </a:rPr>
              <a:t>2016 </a:t>
            </a:r>
            <a:r>
              <a:rPr lang="en-GB" altLang="en-US" sz="2400" dirty="0">
                <a:solidFill>
                  <a:srgbClr val="404040"/>
                </a:solidFill>
                <a:latin typeface="Calisto MT" pitchFamily="-112" charset="0"/>
              </a:rPr>
              <a:t>– Europe – National Programmes (Dark Green)</a:t>
            </a:r>
          </a:p>
        </p:txBody>
      </p:sp>
      <p:sp>
        <p:nvSpPr>
          <p:cNvPr id="4" name="Rectangle 3"/>
          <p:cNvSpPr/>
          <p:nvPr/>
        </p:nvSpPr>
        <p:spPr>
          <a:xfrm>
            <a:off x="2339752" y="2996952"/>
            <a:ext cx="468052" cy="288032"/>
          </a:xfrm>
          <a:prstGeom prst="rect">
            <a:avLst/>
          </a:prstGeom>
          <a:solidFill>
            <a:schemeClr val="bg1">
              <a:alpha val="62000"/>
            </a:schemeClr>
          </a:solidFill>
        </p:spPr>
        <p:style>
          <a:lnRef idx="1">
            <a:schemeClr val="accent1"/>
          </a:lnRef>
          <a:fillRef idx="3">
            <a:schemeClr val="accent1"/>
          </a:fillRef>
          <a:effectRef idx="2">
            <a:schemeClr val="accent1"/>
          </a:effectRef>
          <a:fontRef idx="minor">
            <a:schemeClr val="lt1"/>
          </a:fontRef>
        </p:style>
        <p:txBody>
          <a:bodyPr lIns="36000" tIns="36000" rIns="36000" bIns="36000" anchor="ctr"/>
          <a:lstStyle/>
          <a:p>
            <a:pPr algn="ctr">
              <a:defRPr/>
            </a:pPr>
            <a:r>
              <a:rPr lang="en-GB" b="1" dirty="0">
                <a:solidFill>
                  <a:srgbClr val="000000"/>
                </a:solidFill>
                <a:latin typeface="Calibri" panose="020F0502020204030204" pitchFamily="34" charset="0"/>
              </a:rPr>
              <a:t>UK</a:t>
            </a:r>
          </a:p>
        </p:txBody>
      </p:sp>
      <p:sp>
        <p:nvSpPr>
          <p:cNvPr id="5" name="Rectangle 4"/>
          <p:cNvSpPr/>
          <p:nvPr/>
        </p:nvSpPr>
        <p:spPr>
          <a:xfrm>
            <a:off x="1043608" y="2924944"/>
            <a:ext cx="864096" cy="288032"/>
          </a:xfrm>
          <a:prstGeom prst="rect">
            <a:avLst/>
          </a:prstGeom>
          <a:solidFill>
            <a:schemeClr val="bg1">
              <a:alpha val="62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b="1" dirty="0">
                <a:solidFill>
                  <a:srgbClr val="000000"/>
                </a:solidFill>
                <a:latin typeface="Calibri" panose="020F0502020204030204" pitchFamily="34" charset="0"/>
              </a:rPr>
              <a:t>Ireland</a:t>
            </a:r>
          </a:p>
        </p:txBody>
      </p:sp>
      <p:sp>
        <p:nvSpPr>
          <p:cNvPr id="6" name="Rectangle 5"/>
          <p:cNvSpPr/>
          <p:nvPr/>
        </p:nvSpPr>
        <p:spPr>
          <a:xfrm>
            <a:off x="2555776" y="3789040"/>
            <a:ext cx="792088" cy="288032"/>
          </a:xfrm>
          <a:prstGeom prst="rect">
            <a:avLst/>
          </a:prstGeom>
          <a:solidFill>
            <a:schemeClr val="bg1">
              <a:alpha val="62000"/>
            </a:schemeClr>
          </a:solidFill>
        </p:spPr>
        <p:style>
          <a:lnRef idx="1">
            <a:schemeClr val="accent1"/>
          </a:lnRef>
          <a:fillRef idx="3">
            <a:schemeClr val="accent1"/>
          </a:fillRef>
          <a:effectRef idx="2">
            <a:schemeClr val="accent1"/>
          </a:effectRef>
          <a:fontRef idx="minor">
            <a:schemeClr val="lt1"/>
          </a:fontRef>
        </p:style>
        <p:txBody>
          <a:bodyPr lIns="36000" tIns="36000" rIns="36000" bIns="36000" anchor="ctr"/>
          <a:lstStyle/>
          <a:p>
            <a:pPr algn="ctr">
              <a:defRPr/>
            </a:pPr>
            <a:r>
              <a:rPr lang="en-GB" b="1" dirty="0">
                <a:solidFill>
                  <a:srgbClr val="000000"/>
                </a:solidFill>
                <a:latin typeface="Calibri" panose="020F0502020204030204" pitchFamily="34" charset="0"/>
              </a:rPr>
              <a:t>France</a:t>
            </a:r>
          </a:p>
        </p:txBody>
      </p:sp>
      <p:sp>
        <p:nvSpPr>
          <p:cNvPr id="7" name="Rectangle 6"/>
          <p:cNvSpPr/>
          <p:nvPr/>
        </p:nvSpPr>
        <p:spPr>
          <a:xfrm>
            <a:off x="3491880" y="3861048"/>
            <a:ext cx="432048" cy="288032"/>
          </a:xfrm>
          <a:prstGeom prst="rect">
            <a:avLst/>
          </a:prstGeom>
          <a:solidFill>
            <a:schemeClr val="bg1">
              <a:alpha val="62000"/>
            </a:schemeClr>
          </a:solidFill>
        </p:spPr>
        <p:style>
          <a:lnRef idx="1">
            <a:schemeClr val="accent1"/>
          </a:lnRef>
          <a:fillRef idx="3">
            <a:schemeClr val="accent1"/>
          </a:fillRef>
          <a:effectRef idx="2">
            <a:schemeClr val="accent1"/>
          </a:effectRef>
          <a:fontRef idx="minor">
            <a:schemeClr val="lt1"/>
          </a:fontRef>
        </p:style>
        <p:txBody>
          <a:bodyPr lIns="36000" tIns="36000" rIns="36000" bIns="36000" anchor="ctr"/>
          <a:lstStyle/>
          <a:p>
            <a:pPr algn="ctr">
              <a:defRPr/>
            </a:pPr>
            <a:r>
              <a:rPr lang="en-GB" b="1" dirty="0">
                <a:solidFill>
                  <a:srgbClr val="000000"/>
                </a:solidFill>
                <a:latin typeface="Calibri" panose="020F0502020204030204" pitchFamily="34" charset="0"/>
              </a:rPr>
              <a:t>CH</a:t>
            </a:r>
          </a:p>
        </p:txBody>
      </p:sp>
      <p:sp>
        <p:nvSpPr>
          <p:cNvPr id="8" name="Rectangle 7"/>
          <p:cNvSpPr/>
          <p:nvPr/>
        </p:nvSpPr>
        <p:spPr>
          <a:xfrm>
            <a:off x="3203848" y="1988840"/>
            <a:ext cx="864096" cy="288032"/>
          </a:xfrm>
          <a:prstGeom prst="rect">
            <a:avLst/>
          </a:prstGeom>
          <a:solidFill>
            <a:schemeClr val="bg1">
              <a:alpha val="62000"/>
            </a:schemeClr>
          </a:solidFill>
        </p:spPr>
        <p:style>
          <a:lnRef idx="1">
            <a:schemeClr val="accent1"/>
          </a:lnRef>
          <a:fillRef idx="3">
            <a:schemeClr val="accent1"/>
          </a:fillRef>
          <a:effectRef idx="2">
            <a:schemeClr val="accent1"/>
          </a:effectRef>
          <a:fontRef idx="minor">
            <a:schemeClr val="lt1"/>
          </a:fontRef>
        </p:style>
        <p:txBody>
          <a:bodyPr lIns="36000" tIns="36000" rIns="36000" bIns="36000" anchor="ctr"/>
          <a:lstStyle/>
          <a:p>
            <a:pPr algn="ctr">
              <a:defRPr/>
            </a:pPr>
            <a:r>
              <a:rPr lang="en-GB" b="1" dirty="0">
                <a:solidFill>
                  <a:srgbClr val="000000"/>
                </a:solidFill>
                <a:latin typeface="Calibri" panose="020F0502020204030204" pitchFamily="34" charset="0"/>
              </a:rPr>
              <a:t>Norway</a:t>
            </a:r>
          </a:p>
        </p:txBody>
      </p:sp>
      <p:sp>
        <p:nvSpPr>
          <p:cNvPr id="9" name="Rectangle 8"/>
          <p:cNvSpPr/>
          <p:nvPr/>
        </p:nvSpPr>
        <p:spPr>
          <a:xfrm>
            <a:off x="6732240" y="2420888"/>
            <a:ext cx="864096" cy="288032"/>
          </a:xfrm>
          <a:prstGeom prst="rect">
            <a:avLst/>
          </a:prstGeom>
          <a:solidFill>
            <a:schemeClr val="bg1">
              <a:alpha val="62000"/>
            </a:schemeClr>
          </a:solidFill>
        </p:spPr>
        <p:style>
          <a:lnRef idx="1">
            <a:schemeClr val="accent1"/>
          </a:lnRef>
          <a:fillRef idx="3">
            <a:schemeClr val="accent1"/>
          </a:fillRef>
          <a:effectRef idx="2">
            <a:schemeClr val="accent1"/>
          </a:effectRef>
          <a:fontRef idx="minor">
            <a:schemeClr val="lt1"/>
          </a:fontRef>
        </p:style>
        <p:txBody>
          <a:bodyPr lIns="36000" tIns="36000" rIns="36000" bIns="36000" anchor="ctr"/>
          <a:lstStyle/>
          <a:p>
            <a:pPr algn="ctr">
              <a:defRPr/>
            </a:pPr>
            <a:r>
              <a:rPr lang="en-GB" b="1" dirty="0">
                <a:solidFill>
                  <a:srgbClr val="000000"/>
                </a:solidFill>
                <a:latin typeface="Calibri" panose="020F0502020204030204" pitchFamily="34" charset="0"/>
              </a:rPr>
              <a:t>Russia</a:t>
            </a:r>
          </a:p>
        </p:txBody>
      </p:sp>
      <p:sp>
        <p:nvSpPr>
          <p:cNvPr id="11" name="Rectangle 10"/>
          <p:cNvSpPr/>
          <p:nvPr/>
        </p:nvSpPr>
        <p:spPr>
          <a:xfrm>
            <a:off x="4355976" y="3068960"/>
            <a:ext cx="792088" cy="288032"/>
          </a:xfrm>
          <a:prstGeom prst="rect">
            <a:avLst/>
          </a:prstGeom>
          <a:solidFill>
            <a:schemeClr val="bg1">
              <a:alpha val="62000"/>
            </a:schemeClr>
          </a:solidFill>
        </p:spPr>
        <p:style>
          <a:lnRef idx="1">
            <a:schemeClr val="accent1"/>
          </a:lnRef>
          <a:fillRef idx="3">
            <a:schemeClr val="accent1"/>
          </a:fillRef>
          <a:effectRef idx="2">
            <a:schemeClr val="accent1"/>
          </a:effectRef>
          <a:fontRef idx="minor">
            <a:schemeClr val="lt1"/>
          </a:fontRef>
        </p:style>
        <p:txBody>
          <a:bodyPr lIns="36000" tIns="36000" rIns="36000" bIns="36000" anchor="ctr"/>
          <a:lstStyle/>
          <a:p>
            <a:pPr algn="ctr">
              <a:defRPr/>
            </a:pPr>
            <a:r>
              <a:rPr lang="en-GB" b="1" dirty="0">
                <a:solidFill>
                  <a:srgbClr val="000000"/>
                </a:solidFill>
                <a:latin typeface="Calibri" panose="020F0502020204030204" pitchFamily="34" charset="0"/>
              </a:rPr>
              <a:t>Poland</a:t>
            </a:r>
          </a:p>
        </p:txBody>
      </p:sp>
      <p:sp>
        <p:nvSpPr>
          <p:cNvPr id="12" name="Rectangle 11"/>
          <p:cNvSpPr/>
          <p:nvPr/>
        </p:nvSpPr>
        <p:spPr>
          <a:xfrm>
            <a:off x="3059832" y="3068960"/>
            <a:ext cx="432048" cy="288032"/>
          </a:xfrm>
          <a:prstGeom prst="rect">
            <a:avLst/>
          </a:prstGeom>
          <a:solidFill>
            <a:schemeClr val="bg1">
              <a:alpha val="62000"/>
            </a:schemeClr>
          </a:solidFill>
        </p:spPr>
        <p:style>
          <a:lnRef idx="1">
            <a:schemeClr val="accent1"/>
          </a:lnRef>
          <a:fillRef idx="3">
            <a:schemeClr val="accent1"/>
          </a:fillRef>
          <a:effectRef idx="2">
            <a:schemeClr val="accent1"/>
          </a:effectRef>
          <a:fontRef idx="minor">
            <a:schemeClr val="lt1"/>
          </a:fontRef>
        </p:style>
        <p:txBody>
          <a:bodyPr lIns="36000" tIns="36000" rIns="36000" bIns="36000" anchor="ctr"/>
          <a:lstStyle/>
          <a:p>
            <a:pPr algn="ctr">
              <a:defRPr/>
            </a:pPr>
            <a:r>
              <a:rPr lang="en-GB" b="1" dirty="0">
                <a:solidFill>
                  <a:srgbClr val="000000"/>
                </a:solidFill>
                <a:latin typeface="Calibri" panose="020F0502020204030204" pitchFamily="34" charset="0"/>
              </a:rPr>
              <a:t>NL</a:t>
            </a:r>
          </a:p>
        </p:txBody>
      </p:sp>
      <p:sp>
        <p:nvSpPr>
          <p:cNvPr id="13" name="Rectangle 12"/>
          <p:cNvSpPr/>
          <p:nvPr/>
        </p:nvSpPr>
        <p:spPr>
          <a:xfrm>
            <a:off x="3995936" y="3789040"/>
            <a:ext cx="792088" cy="288032"/>
          </a:xfrm>
          <a:prstGeom prst="rect">
            <a:avLst/>
          </a:prstGeom>
          <a:solidFill>
            <a:schemeClr val="bg1">
              <a:alpha val="62000"/>
            </a:schemeClr>
          </a:solidFill>
        </p:spPr>
        <p:style>
          <a:lnRef idx="1">
            <a:schemeClr val="accent1"/>
          </a:lnRef>
          <a:fillRef idx="3">
            <a:schemeClr val="accent1"/>
          </a:fillRef>
          <a:effectRef idx="2">
            <a:schemeClr val="accent1"/>
          </a:effectRef>
          <a:fontRef idx="minor">
            <a:schemeClr val="lt1"/>
          </a:fontRef>
        </p:style>
        <p:txBody>
          <a:bodyPr lIns="36000" tIns="36000" rIns="36000" bIns="36000" anchor="ctr"/>
          <a:lstStyle/>
          <a:p>
            <a:pPr algn="ctr">
              <a:defRPr/>
            </a:pPr>
            <a:r>
              <a:rPr lang="en-GB" b="1" dirty="0">
                <a:solidFill>
                  <a:srgbClr val="000000"/>
                </a:solidFill>
                <a:latin typeface="Calibri" panose="020F0502020204030204" pitchFamily="34" charset="0"/>
              </a:rPr>
              <a:t>Austria</a:t>
            </a:r>
          </a:p>
        </p:txBody>
      </p:sp>
      <p:sp>
        <p:nvSpPr>
          <p:cNvPr id="14" name="Rectangle 13"/>
          <p:cNvSpPr/>
          <p:nvPr/>
        </p:nvSpPr>
        <p:spPr>
          <a:xfrm>
            <a:off x="4860032" y="3645024"/>
            <a:ext cx="919336" cy="279648"/>
          </a:xfrm>
          <a:prstGeom prst="rect">
            <a:avLst/>
          </a:prstGeom>
          <a:solidFill>
            <a:schemeClr val="bg1">
              <a:alpha val="62000"/>
            </a:schemeClr>
          </a:solidFill>
        </p:spPr>
        <p:style>
          <a:lnRef idx="1">
            <a:schemeClr val="accent1"/>
          </a:lnRef>
          <a:fillRef idx="3">
            <a:schemeClr val="accent1"/>
          </a:fillRef>
          <a:effectRef idx="2">
            <a:schemeClr val="accent1"/>
          </a:effectRef>
          <a:fontRef idx="minor">
            <a:schemeClr val="lt1"/>
          </a:fontRef>
        </p:style>
        <p:txBody>
          <a:bodyPr lIns="36000" tIns="36000" rIns="36000" bIns="36000" anchor="ctr"/>
          <a:lstStyle/>
          <a:p>
            <a:pPr algn="ctr">
              <a:defRPr/>
            </a:pPr>
            <a:r>
              <a:rPr lang="en-GB" b="1" dirty="0">
                <a:solidFill>
                  <a:srgbClr val="000000"/>
                </a:solidFill>
                <a:latin typeface="Calibri" panose="020F0502020204030204" pitchFamily="34" charset="0"/>
              </a:rPr>
              <a:t>Slovakia</a:t>
            </a:r>
          </a:p>
        </p:txBody>
      </p:sp>
      <p:sp>
        <p:nvSpPr>
          <p:cNvPr id="15" name="Rectangle 14"/>
          <p:cNvSpPr/>
          <p:nvPr/>
        </p:nvSpPr>
        <p:spPr>
          <a:xfrm>
            <a:off x="3851920" y="3429000"/>
            <a:ext cx="1071736" cy="288032"/>
          </a:xfrm>
          <a:prstGeom prst="rect">
            <a:avLst/>
          </a:prstGeom>
          <a:solidFill>
            <a:schemeClr val="bg1">
              <a:alpha val="62000"/>
            </a:schemeClr>
          </a:solidFill>
        </p:spPr>
        <p:style>
          <a:lnRef idx="1">
            <a:schemeClr val="accent1"/>
          </a:lnRef>
          <a:fillRef idx="3">
            <a:schemeClr val="accent1"/>
          </a:fillRef>
          <a:effectRef idx="2">
            <a:schemeClr val="accent1"/>
          </a:effectRef>
          <a:fontRef idx="minor">
            <a:schemeClr val="lt1"/>
          </a:fontRef>
        </p:style>
        <p:txBody>
          <a:bodyPr lIns="36000" tIns="36000" rIns="36000" bIns="36000" anchor="ctr"/>
          <a:lstStyle/>
          <a:p>
            <a:pPr algn="ctr">
              <a:defRPr/>
            </a:pPr>
            <a:r>
              <a:rPr lang="en-GB" b="1" dirty="0">
                <a:solidFill>
                  <a:srgbClr val="000000"/>
                </a:solidFill>
                <a:latin typeface="Calibri" panose="020F0502020204030204" pitchFamily="34" charset="0"/>
              </a:rPr>
              <a:t>Czech Rep</a:t>
            </a:r>
          </a:p>
        </p:txBody>
      </p:sp>
      <p:sp>
        <p:nvSpPr>
          <p:cNvPr id="17" name="Rectangle 16"/>
          <p:cNvSpPr/>
          <p:nvPr/>
        </p:nvSpPr>
        <p:spPr>
          <a:xfrm>
            <a:off x="5940152" y="4797152"/>
            <a:ext cx="864096" cy="288032"/>
          </a:xfrm>
          <a:prstGeom prst="rect">
            <a:avLst/>
          </a:prstGeom>
          <a:solidFill>
            <a:schemeClr val="bg1">
              <a:alpha val="62000"/>
            </a:schemeClr>
          </a:solidFill>
        </p:spPr>
        <p:style>
          <a:lnRef idx="1">
            <a:schemeClr val="accent1"/>
          </a:lnRef>
          <a:fillRef idx="3">
            <a:schemeClr val="accent1"/>
          </a:fillRef>
          <a:effectRef idx="2">
            <a:schemeClr val="accent1"/>
          </a:effectRef>
          <a:fontRef idx="minor">
            <a:schemeClr val="lt1"/>
          </a:fontRef>
        </p:style>
        <p:txBody>
          <a:bodyPr lIns="36000" tIns="36000" rIns="36000" bIns="36000" anchor="ctr"/>
          <a:lstStyle/>
          <a:p>
            <a:pPr algn="ctr">
              <a:defRPr/>
            </a:pPr>
            <a:r>
              <a:rPr lang="en-GB" b="1" dirty="0">
                <a:solidFill>
                  <a:srgbClr val="000000"/>
                </a:solidFill>
                <a:latin typeface="Calibri" panose="020F0502020204030204" pitchFamily="34" charset="0"/>
              </a:rPr>
              <a:t>Turkey</a:t>
            </a:r>
          </a:p>
        </p:txBody>
      </p:sp>
      <p:sp>
        <p:nvSpPr>
          <p:cNvPr id="20" name="TextBox 1"/>
          <p:cNvSpPr txBox="1">
            <a:spLocks noChangeArrowheads="1"/>
          </p:cNvSpPr>
          <p:nvPr/>
        </p:nvSpPr>
        <p:spPr bwMode="auto">
          <a:xfrm>
            <a:off x="611312" y="5891162"/>
            <a:ext cx="2088480" cy="861774"/>
          </a:xfrm>
          <a:prstGeom prst="rect">
            <a:avLst/>
          </a:prstGeom>
          <a:solidFill>
            <a:schemeClr val="bg1"/>
          </a:solidFill>
          <a:ln w="9525">
            <a:noFill/>
            <a:miter lim="800000"/>
            <a:headEnd/>
            <a:tailEnd/>
          </a:ln>
        </p:spPr>
        <p:txBody>
          <a:bodyPr wrap="square">
            <a:spAutoFit/>
          </a:bodyPr>
          <a:lstStyle/>
          <a:p>
            <a:r>
              <a:rPr lang="en-GB" altLang="en-US" sz="1000" b="1" dirty="0">
                <a:solidFill>
                  <a:srgbClr val="000000"/>
                </a:solidFill>
              </a:rPr>
              <a:t>Key</a:t>
            </a:r>
          </a:p>
          <a:p>
            <a:r>
              <a:rPr lang="en-GB" altLang="en-US" sz="1000" dirty="0">
                <a:solidFill>
                  <a:srgbClr val="000000"/>
                </a:solidFill>
              </a:rPr>
              <a:t>National - Green </a:t>
            </a:r>
          </a:p>
          <a:p>
            <a:r>
              <a:rPr lang="en-GB" altLang="en-US" sz="1000" dirty="0">
                <a:solidFill>
                  <a:srgbClr val="000000"/>
                </a:solidFill>
              </a:rPr>
              <a:t>Regional - Light Green.</a:t>
            </a:r>
          </a:p>
          <a:p>
            <a:r>
              <a:rPr lang="en-GB" altLang="en-US" sz="1000" dirty="0">
                <a:solidFill>
                  <a:srgbClr val="000000"/>
                </a:solidFill>
              </a:rPr>
              <a:t>Under Consideration - Amber </a:t>
            </a:r>
          </a:p>
          <a:p>
            <a:r>
              <a:rPr lang="en-GB" altLang="en-US" sz="1000" dirty="0" smtClean="0">
                <a:solidFill>
                  <a:srgbClr val="000000"/>
                </a:solidFill>
              </a:rPr>
              <a:t>None or unknown - White</a:t>
            </a:r>
            <a:endParaRPr lang="en-GB" altLang="en-US" dirty="0">
              <a:solidFill>
                <a:srgbClr val="000000"/>
              </a:solidFill>
            </a:endParaRPr>
          </a:p>
        </p:txBody>
      </p:sp>
      <p:sp>
        <p:nvSpPr>
          <p:cNvPr id="18" name="Rectangle 17"/>
          <p:cNvSpPr/>
          <p:nvPr/>
        </p:nvSpPr>
        <p:spPr>
          <a:xfrm>
            <a:off x="2708176" y="2564904"/>
            <a:ext cx="1071736" cy="288032"/>
          </a:xfrm>
          <a:prstGeom prst="rect">
            <a:avLst/>
          </a:prstGeom>
          <a:solidFill>
            <a:schemeClr val="bg1">
              <a:alpha val="62000"/>
            </a:schemeClr>
          </a:solidFill>
        </p:spPr>
        <p:style>
          <a:lnRef idx="1">
            <a:schemeClr val="accent1"/>
          </a:lnRef>
          <a:fillRef idx="3">
            <a:schemeClr val="accent1"/>
          </a:fillRef>
          <a:effectRef idx="2">
            <a:schemeClr val="accent1"/>
          </a:effectRef>
          <a:fontRef idx="minor">
            <a:schemeClr val="lt1"/>
          </a:fontRef>
        </p:style>
        <p:txBody>
          <a:bodyPr lIns="36000" tIns="36000" rIns="36000" bIns="36000" anchor="ctr"/>
          <a:lstStyle/>
          <a:p>
            <a:pPr algn="ctr">
              <a:defRPr/>
            </a:pPr>
            <a:r>
              <a:rPr lang="en-GB" b="1" dirty="0" smtClean="0">
                <a:solidFill>
                  <a:srgbClr val="000000"/>
                </a:solidFill>
                <a:latin typeface="Calibri" panose="020F0502020204030204" pitchFamily="34" charset="0"/>
              </a:rPr>
              <a:t>Denmark</a:t>
            </a:r>
            <a:endParaRPr lang="en-GB" b="1" dirty="0">
              <a:solidFill>
                <a:srgbClr val="000000"/>
              </a:solidFill>
              <a:latin typeface="Calibri" panose="020F0502020204030204" pitchFamily="34" charset="0"/>
            </a:endParaRPr>
          </a:p>
        </p:txBody>
      </p:sp>
      <p:sp>
        <p:nvSpPr>
          <p:cNvPr id="22" name="Rectangle 21"/>
          <p:cNvSpPr/>
          <p:nvPr/>
        </p:nvSpPr>
        <p:spPr>
          <a:xfrm>
            <a:off x="1060376" y="4877544"/>
            <a:ext cx="919336" cy="279648"/>
          </a:xfrm>
          <a:prstGeom prst="rect">
            <a:avLst/>
          </a:prstGeom>
          <a:solidFill>
            <a:schemeClr val="bg1">
              <a:alpha val="62000"/>
            </a:schemeClr>
          </a:solidFill>
        </p:spPr>
        <p:style>
          <a:lnRef idx="1">
            <a:schemeClr val="accent1"/>
          </a:lnRef>
          <a:fillRef idx="3">
            <a:schemeClr val="accent1"/>
          </a:fillRef>
          <a:effectRef idx="2">
            <a:schemeClr val="accent1"/>
          </a:effectRef>
          <a:fontRef idx="minor">
            <a:schemeClr val="lt1"/>
          </a:fontRef>
        </p:style>
        <p:txBody>
          <a:bodyPr lIns="36000" tIns="36000" rIns="36000" bIns="36000" anchor="ctr"/>
          <a:lstStyle/>
          <a:p>
            <a:pPr algn="ctr">
              <a:defRPr/>
            </a:pPr>
            <a:r>
              <a:rPr lang="en-GB" b="1" dirty="0" smtClean="0">
                <a:solidFill>
                  <a:srgbClr val="000000"/>
                </a:solidFill>
                <a:latin typeface="Calibri" panose="020F0502020204030204" pitchFamily="34" charset="0"/>
              </a:rPr>
              <a:t>Portugal</a:t>
            </a:r>
            <a:endParaRPr lang="en-GB" b="1" dirty="0">
              <a:solidFill>
                <a:srgbClr val="000000"/>
              </a:solidFill>
              <a:latin typeface="Calibri" panose="020F0502020204030204" pitchFamily="34" charset="0"/>
            </a:endParaRPr>
          </a:p>
        </p:txBody>
      </p:sp>
    </p:spTree>
    <p:extLst>
      <p:ext uri="{BB962C8B-B14F-4D97-AF65-F5344CB8AC3E}">
        <p14:creationId xmlns:p14="http://schemas.microsoft.com/office/powerpoint/2010/main" xmlns="" val="2729740050"/>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46808" y="301336"/>
            <a:ext cx="7931647" cy="1754326"/>
          </a:xfrm>
          <a:prstGeom prst="rect">
            <a:avLst/>
          </a:prstGeom>
          <a:noFill/>
        </p:spPr>
        <p:txBody>
          <a:bodyPr wrap="square" rtlCol="0">
            <a:spAutoFit/>
          </a:bodyPr>
          <a:lstStyle/>
          <a:p>
            <a:r>
              <a:rPr lang="it-IT" b="1" u="sng" dirty="0" smtClean="0"/>
              <a:t>CFSPID</a:t>
            </a:r>
            <a:r>
              <a:rPr lang="it-IT" dirty="0" smtClean="0"/>
              <a:t>		high </a:t>
            </a:r>
            <a:r>
              <a:rPr lang="en-US" dirty="0" smtClean="0"/>
              <a:t>IRT </a:t>
            </a:r>
            <a:r>
              <a:rPr lang="en-US" dirty="0"/>
              <a:t>at birth plus an equivocal sweat </a:t>
            </a:r>
            <a:r>
              <a:rPr lang="en-US" dirty="0" smtClean="0"/>
              <a:t>chloride</a:t>
            </a:r>
          </a:p>
          <a:p>
            <a:r>
              <a:rPr lang="en-US" dirty="0"/>
              <a:t>	</a:t>
            </a:r>
            <a:r>
              <a:rPr lang="en-US" dirty="0" smtClean="0"/>
              <a:t>	concentration </a:t>
            </a:r>
            <a:r>
              <a:rPr lang="en-US" dirty="0"/>
              <a:t>and fewer than two mutations of </a:t>
            </a:r>
            <a:r>
              <a:rPr lang="en-US" dirty="0" smtClean="0"/>
              <a:t>the</a:t>
            </a:r>
          </a:p>
          <a:p>
            <a:r>
              <a:rPr lang="en-US" i="1" dirty="0"/>
              <a:t>	</a:t>
            </a:r>
            <a:r>
              <a:rPr lang="en-US" i="1" dirty="0" smtClean="0"/>
              <a:t>	CFTR </a:t>
            </a:r>
            <a:r>
              <a:rPr lang="en-US" dirty="0" smtClean="0"/>
              <a:t>gene </a:t>
            </a:r>
            <a:r>
              <a:rPr lang="en-US" dirty="0"/>
              <a:t>that are known to be associated with cystic </a:t>
            </a:r>
            <a:r>
              <a:rPr lang="en-US" dirty="0" smtClean="0"/>
              <a:t>fibrosis</a:t>
            </a:r>
            <a:r>
              <a:rPr lang="en-US" dirty="0"/>
              <a:t>.</a:t>
            </a:r>
          </a:p>
          <a:p>
            <a:r>
              <a:rPr lang="en-US" dirty="0" smtClean="0"/>
              <a:t>		Some </a:t>
            </a:r>
            <a:r>
              <a:rPr lang="en-US" dirty="0"/>
              <a:t>infants might have two </a:t>
            </a:r>
            <a:r>
              <a:rPr lang="en-US" i="1" dirty="0"/>
              <a:t>CFTR </a:t>
            </a:r>
            <a:r>
              <a:rPr lang="en-US" dirty="0"/>
              <a:t>mutations, </a:t>
            </a:r>
            <a:r>
              <a:rPr lang="en-US" dirty="0" smtClean="0"/>
              <a:t>with 0-1 CF-			causing mutations and a </a:t>
            </a:r>
            <a:r>
              <a:rPr lang="it-IT" dirty="0" err="1" smtClean="0"/>
              <a:t>sweat</a:t>
            </a:r>
            <a:r>
              <a:rPr lang="it-IT" dirty="0" smtClean="0"/>
              <a:t> </a:t>
            </a:r>
            <a:r>
              <a:rPr lang="it-IT" dirty="0" err="1"/>
              <a:t>chloride</a:t>
            </a:r>
            <a:r>
              <a:rPr lang="it-IT" dirty="0"/>
              <a:t> </a:t>
            </a:r>
            <a:r>
              <a:rPr lang="it-IT" dirty="0" err="1"/>
              <a:t>concentration</a:t>
            </a:r>
            <a:r>
              <a:rPr lang="it-IT" dirty="0"/>
              <a:t> &lt;30 </a:t>
            </a:r>
            <a:r>
              <a:rPr lang="it-IT" dirty="0" smtClean="0"/>
              <a:t>			</a:t>
            </a:r>
            <a:r>
              <a:rPr lang="it-IT" dirty="0" err="1" smtClean="0"/>
              <a:t>mmol</a:t>
            </a:r>
            <a:r>
              <a:rPr lang="it-IT" dirty="0" smtClean="0"/>
              <a:t>/L</a:t>
            </a:r>
            <a:r>
              <a:rPr lang="it-IT" dirty="0"/>
              <a:t>.</a:t>
            </a:r>
            <a:endParaRPr lang="it-IT" dirty="0" smtClean="0"/>
          </a:p>
        </p:txBody>
      </p:sp>
      <p:sp>
        <p:nvSpPr>
          <p:cNvPr id="5" name="CasellaDiTesto 4"/>
          <p:cNvSpPr txBox="1"/>
          <p:nvPr/>
        </p:nvSpPr>
        <p:spPr>
          <a:xfrm>
            <a:off x="446809" y="3997037"/>
            <a:ext cx="7503080" cy="800219"/>
          </a:xfrm>
          <a:prstGeom prst="rect">
            <a:avLst/>
          </a:prstGeom>
          <a:noFill/>
        </p:spPr>
        <p:txBody>
          <a:bodyPr wrap="none" rtlCol="0">
            <a:spAutoFit/>
          </a:bodyPr>
          <a:lstStyle/>
          <a:p>
            <a:r>
              <a:rPr lang="it-IT" b="1" u="sng" dirty="0" smtClean="0">
                <a:solidFill>
                  <a:srgbClr val="FF0000"/>
                </a:solidFill>
              </a:rPr>
              <a:t>CFTR-RD</a:t>
            </a:r>
            <a:r>
              <a:rPr lang="it-IT" dirty="0">
                <a:solidFill>
                  <a:srgbClr val="FF0000"/>
                </a:solidFill>
              </a:rPr>
              <a:t>		</a:t>
            </a:r>
            <a:r>
              <a:rPr lang="it-IT" dirty="0" smtClean="0">
                <a:solidFill>
                  <a:srgbClr val="FF0000"/>
                </a:solidFill>
              </a:rPr>
              <a:t>a </a:t>
            </a:r>
            <a:r>
              <a:rPr lang="en-US" dirty="0" smtClean="0">
                <a:solidFill>
                  <a:srgbClr val="FF0000"/>
                </a:solidFill>
              </a:rPr>
              <a:t>clinical </a:t>
            </a:r>
            <a:r>
              <a:rPr lang="en-US" dirty="0">
                <a:solidFill>
                  <a:srgbClr val="FF0000"/>
                </a:solidFill>
              </a:rPr>
              <a:t>entity associated with </a:t>
            </a:r>
            <a:r>
              <a:rPr lang="en-US" sz="2800" dirty="0">
                <a:solidFill>
                  <a:srgbClr val="FF0000"/>
                </a:solidFill>
              </a:rPr>
              <a:t>CFTR </a:t>
            </a:r>
            <a:r>
              <a:rPr lang="en-US" sz="2800" dirty="0" smtClean="0">
                <a:solidFill>
                  <a:srgbClr val="FF0000"/>
                </a:solidFill>
              </a:rPr>
              <a:t>dysfunction</a:t>
            </a:r>
          </a:p>
          <a:p>
            <a:r>
              <a:rPr lang="en-US" dirty="0">
                <a:solidFill>
                  <a:srgbClr val="FF0000"/>
                </a:solidFill>
              </a:rPr>
              <a:t>	</a:t>
            </a:r>
            <a:r>
              <a:rPr lang="en-US" dirty="0" smtClean="0">
                <a:solidFill>
                  <a:srgbClr val="FF0000"/>
                </a:solidFill>
              </a:rPr>
              <a:t>	that </a:t>
            </a:r>
            <a:r>
              <a:rPr lang="en-US" dirty="0">
                <a:solidFill>
                  <a:srgbClr val="FF0000"/>
                </a:solidFill>
              </a:rPr>
              <a:t>does </a:t>
            </a:r>
            <a:r>
              <a:rPr lang="en-US" dirty="0" smtClean="0">
                <a:solidFill>
                  <a:srgbClr val="FF0000"/>
                </a:solidFill>
              </a:rPr>
              <a:t>not fulfil </a:t>
            </a:r>
            <a:r>
              <a:rPr lang="en-US" dirty="0">
                <a:solidFill>
                  <a:srgbClr val="FF0000"/>
                </a:solidFill>
              </a:rPr>
              <a:t>the diagnostic criteria for CF</a:t>
            </a:r>
            <a:endParaRPr lang="it-IT" dirty="0" smtClean="0">
              <a:solidFill>
                <a:srgbClr val="FF0000"/>
              </a:solidFill>
            </a:endParaRPr>
          </a:p>
        </p:txBody>
      </p:sp>
      <p:sp>
        <p:nvSpPr>
          <p:cNvPr id="2" name="CasellaDiTesto 1"/>
          <p:cNvSpPr txBox="1"/>
          <p:nvPr/>
        </p:nvSpPr>
        <p:spPr>
          <a:xfrm>
            <a:off x="5060373" y="2441574"/>
            <a:ext cx="3221908" cy="584775"/>
          </a:xfrm>
          <a:prstGeom prst="rect">
            <a:avLst/>
          </a:prstGeom>
          <a:noFill/>
        </p:spPr>
        <p:txBody>
          <a:bodyPr wrap="none" rtlCol="0">
            <a:spAutoFit/>
          </a:bodyPr>
          <a:lstStyle/>
          <a:p>
            <a:r>
              <a:rPr lang="it-IT" sz="1600" i="1" dirty="0" err="1" smtClean="0"/>
              <a:t>Munck</a:t>
            </a:r>
            <a:r>
              <a:rPr lang="it-IT" sz="1600" i="1" dirty="0" smtClean="0"/>
              <a:t> A</a:t>
            </a:r>
          </a:p>
          <a:p>
            <a:r>
              <a:rPr lang="it-IT" sz="1600" i="1" dirty="0"/>
              <a:t>J </a:t>
            </a:r>
            <a:r>
              <a:rPr lang="it-IT" sz="1600" i="1" dirty="0" err="1"/>
              <a:t>Cyst</a:t>
            </a:r>
            <a:r>
              <a:rPr lang="it-IT" sz="1600" i="1" dirty="0"/>
              <a:t> </a:t>
            </a:r>
            <a:r>
              <a:rPr lang="it-IT" sz="1600" i="1" dirty="0" err="1"/>
              <a:t>Fibros</a:t>
            </a:r>
            <a:r>
              <a:rPr lang="it-IT" sz="1600" i="1" dirty="0"/>
              <a:t>. 2015 Nov;14(6):706-13</a:t>
            </a:r>
          </a:p>
        </p:txBody>
      </p:sp>
      <p:sp>
        <p:nvSpPr>
          <p:cNvPr id="3" name="CasellaDiTesto 2"/>
          <p:cNvSpPr txBox="1"/>
          <p:nvPr/>
        </p:nvSpPr>
        <p:spPr>
          <a:xfrm>
            <a:off x="5060373" y="5167780"/>
            <a:ext cx="3678508" cy="584775"/>
          </a:xfrm>
          <a:prstGeom prst="rect">
            <a:avLst/>
          </a:prstGeom>
          <a:noFill/>
        </p:spPr>
        <p:txBody>
          <a:bodyPr wrap="none" rtlCol="0">
            <a:spAutoFit/>
          </a:bodyPr>
          <a:lstStyle/>
          <a:p>
            <a:r>
              <a:rPr lang="it-IT" sz="1600" i="1" dirty="0" err="1" smtClean="0"/>
              <a:t>Bombieri</a:t>
            </a:r>
            <a:r>
              <a:rPr lang="it-IT" sz="1600" i="1" dirty="0" smtClean="0"/>
              <a:t> C et al</a:t>
            </a:r>
          </a:p>
          <a:p>
            <a:r>
              <a:rPr lang="it-IT" sz="1600" i="1" dirty="0" smtClean="0"/>
              <a:t>J </a:t>
            </a:r>
            <a:r>
              <a:rPr lang="it-IT" sz="1600" i="1" dirty="0" err="1"/>
              <a:t>Cyst</a:t>
            </a:r>
            <a:r>
              <a:rPr lang="it-IT" sz="1600" i="1" dirty="0"/>
              <a:t> </a:t>
            </a:r>
            <a:r>
              <a:rPr lang="it-IT" sz="1600" i="1" dirty="0" err="1"/>
              <a:t>Fibros</a:t>
            </a:r>
            <a:r>
              <a:rPr lang="it-IT" sz="1600" i="1" dirty="0"/>
              <a:t>. 2011 Jun;10 </a:t>
            </a:r>
            <a:r>
              <a:rPr lang="it-IT" sz="1600" i="1" dirty="0" err="1"/>
              <a:t>Suppl</a:t>
            </a:r>
            <a:r>
              <a:rPr lang="it-IT" sz="1600" i="1" dirty="0"/>
              <a:t> 2:S86-102</a:t>
            </a:r>
          </a:p>
        </p:txBody>
      </p:sp>
    </p:spTree>
    <p:extLst>
      <p:ext uri="{BB962C8B-B14F-4D97-AF65-F5344CB8AC3E}">
        <p14:creationId xmlns="" xmlns:p14="http://schemas.microsoft.com/office/powerpoint/2010/main" val="18827915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2"/>
          <a:srcRect l="9205" t="9798" r="40909" b="8384"/>
          <a:stretch/>
        </p:blipFill>
        <p:spPr>
          <a:xfrm>
            <a:off x="2005446" y="1340426"/>
            <a:ext cx="4561609" cy="4208319"/>
          </a:xfrm>
          <a:prstGeom prst="rect">
            <a:avLst/>
          </a:prstGeom>
        </p:spPr>
      </p:pic>
    </p:spTree>
    <p:extLst>
      <p:ext uri="{BB962C8B-B14F-4D97-AF65-F5344CB8AC3E}">
        <p14:creationId xmlns="" xmlns:p14="http://schemas.microsoft.com/office/powerpoint/2010/main" val="29715525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2"/>
          <a:srcRect l="37045" t="12828" r="37046" b="12424"/>
          <a:stretch/>
        </p:blipFill>
        <p:spPr>
          <a:xfrm rot="5400000">
            <a:off x="2955482" y="1138538"/>
            <a:ext cx="4218707" cy="6846146"/>
          </a:xfrm>
          <a:prstGeom prst="rect">
            <a:avLst/>
          </a:prstGeom>
        </p:spPr>
      </p:pic>
      <p:pic>
        <p:nvPicPr>
          <p:cNvPr id="3" name="Immagine 2"/>
          <p:cNvPicPr>
            <a:picLocks noChangeAspect="1"/>
          </p:cNvPicPr>
          <p:nvPr/>
        </p:nvPicPr>
        <p:blipFill rotWithShape="1">
          <a:blip r:embed="rId3"/>
          <a:srcRect l="33409" t="19697" r="33296" b="58081"/>
          <a:stretch/>
        </p:blipFill>
        <p:spPr>
          <a:xfrm>
            <a:off x="197427" y="187035"/>
            <a:ext cx="4705196" cy="1766455"/>
          </a:xfrm>
          <a:prstGeom prst="rect">
            <a:avLst/>
          </a:prstGeom>
        </p:spPr>
      </p:pic>
    </p:spTree>
    <p:extLst>
      <p:ext uri="{BB962C8B-B14F-4D97-AF65-F5344CB8AC3E}">
        <p14:creationId xmlns="" xmlns:p14="http://schemas.microsoft.com/office/powerpoint/2010/main" val="6063624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2"/>
          <a:srcRect l="20185" t="9931" r="38292" b="8063"/>
          <a:stretch/>
        </p:blipFill>
        <p:spPr>
          <a:xfrm>
            <a:off x="4229100" y="1236517"/>
            <a:ext cx="4603173" cy="5332009"/>
          </a:xfrm>
          <a:prstGeom prst="rect">
            <a:avLst/>
          </a:prstGeom>
        </p:spPr>
      </p:pic>
      <p:pic>
        <p:nvPicPr>
          <p:cNvPr id="4" name="Immagine 3"/>
          <p:cNvPicPr>
            <a:picLocks noChangeAspect="1"/>
          </p:cNvPicPr>
          <p:nvPr/>
        </p:nvPicPr>
        <p:blipFill rotWithShape="1">
          <a:blip r:embed="rId3"/>
          <a:srcRect l="32954" t="27374" r="18523" b="47172"/>
          <a:stretch/>
        </p:blipFill>
        <p:spPr>
          <a:xfrm>
            <a:off x="0" y="0"/>
            <a:ext cx="4436918" cy="1309255"/>
          </a:xfrm>
          <a:prstGeom prst="rect">
            <a:avLst/>
          </a:prstGeom>
        </p:spPr>
      </p:pic>
      <p:sp>
        <p:nvSpPr>
          <p:cNvPr id="5" name="Rettangolo 4"/>
          <p:cNvSpPr/>
          <p:nvPr/>
        </p:nvSpPr>
        <p:spPr>
          <a:xfrm>
            <a:off x="90038" y="1236517"/>
            <a:ext cx="2417650" cy="215444"/>
          </a:xfrm>
          <a:prstGeom prst="rect">
            <a:avLst/>
          </a:prstGeom>
        </p:spPr>
        <p:txBody>
          <a:bodyPr wrap="none">
            <a:spAutoFit/>
          </a:bodyPr>
          <a:lstStyle/>
          <a:p>
            <a:r>
              <a:rPr lang="it-IT" sz="800" dirty="0">
                <a:latin typeface="AdvOTf011d512"/>
              </a:rPr>
              <a:t>PEDIATRICS Volume 135, </a:t>
            </a:r>
            <a:r>
              <a:rPr lang="it-IT" sz="800" dirty="0" err="1">
                <a:latin typeface="AdvOTf011d512"/>
              </a:rPr>
              <a:t>number</a:t>
            </a:r>
            <a:r>
              <a:rPr lang="it-IT" sz="800" dirty="0">
                <a:latin typeface="AdvOTf011d512"/>
              </a:rPr>
              <a:t> 6, </a:t>
            </a:r>
            <a:r>
              <a:rPr lang="it-IT" sz="800" dirty="0" err="1">
                <a:latin typeface="AdvOTf011d512"/>
              </a:rPr>
              <a:t>June</a:t>
            </a:r>
            <a:r>
              <a:rPr lang="it-IT" sz="800" dirty="0">
                <a:latin typeface="AdvOTf011d512"/>
              </a:rPr>
              <a:t> 2015</a:t>
            </a:r>
            <a:endParaRPr lang="it-IT" dirty="0"/>
          </a:p>
        </p:txBody>
      </p:sp>
    </p:spTree>
    <p:extLst>
      <p:ext uri="{BB962C8B-B14F-4D97-AF65-F5344CB8AC3E}">
        <p14:creationId xmlns="" xmlns:p14="http://schemas.microsoft.com/office/powerpoint/2010/main" val="24650363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ccia a inversione 3"/>
          <p:cNvSpPr/>
          <p:nvPr/>
        </p:nvSpPr>
        <p:spPr>
          <a:xfrm>
            <a:off x="1922318" y="1569026"/>
            <a:ext cx="4457700" cy="877824"/>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6" name="CasellaDiTesto 5"/>
          <p:cNvSpPr txBox="1"/>
          <p:nvPr/>
        </p:nvSpPr>
        <p:spPr>
          <a:xfrm>
            <a:off x="1371599" y="2593811"/>
            <a:ext cx="1487780" cy="646331"/>
          </a:xfrm>
          <a:prstGeom prst="rect">
            <a:avLst/>
          </a:prstGeom>
          <a:noFill/>
        </p:spPr>
        <p:txBody>
          <a:bodyPr wrap="none" rtlCol="0">
            <a:spAutoFit/>
          </a:bodyPr>
          <a:lstStyle/>
          <a:p>
            <a:r>
              <a:rPr lang="it-IT" sz="3600" dirty="0" smtClean="0"/>
              <a:t>CFSPID</a:t>
            </a:r>
            <a:endParaRPr lang="it-IT" sz="3600" dirty="0"/>
          </a:p>
        </p:txBody>
      </p:sp>
      <p:sp>
        <p:nvSpPr>
          <p:cNvPr id="8" name="CasellaDiTesto 7"/>
          <p:cNvSpPr txBox="1"/>
          <p:nvPr/>
        </p:nvSpPr>
        <p:spPr>
          <a:xfrm>
            <a:off x="5285508" y="2593811"/>
            <a:ext cx="1792478" cy="646331"/>
          </a:xfrm>
          <a:prstGeom prst="rect">
            <a:avLst/>
          </a:prstGeom>
          <a:noFill/>
        </p:spPr>
        <p:txBody>
          <a:bodyPr wrap="none" rtlCol="0">
            <a:spAutoFit/>
          </a:bodyPr>
          <a:lstStyle/>
          <a:p>
            <a:r>
              <a:rPr lang="it-IT" sz="3600" dirty="0" smtClean="0"/>
              <a:t>CFTR-RD</a:t>
            </a:r>
            <a:endParaRPr lang="it-IT" sz="3600" dirty="0"/>
          </a:p>
        </p:txBody>
      </p:sp>
    </p:spTree>
    <p:extLst>
      <p:ext uri="{BB962C8B-B14F-4D97-AF65-F5344CB8AC3E}">
        <p14:creationId xmlns="" xmlns:p14="http://schemas.microsoft.com/office/powerpoint/2010/main" val="28000322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2"/>
          <a:srcRect l="15114" t="18687" r="18295" b="46161"/>
          <a:stretch/>
        </p:blipFill>
        <p:spPr>
          <a:xfrm>
            <a:off x="166255" y="197426"/>
            <a:ext cx="6089074" cy="1808019"/>
          </a:xfrm>
          <a:prstGeom prst="rect">
            <a:avLst/>
          </a:prstGeom>
        </p:spPr>
      </p:pic>
      <p:pic>
        <p:nvPicPr>
          <p:cNvPr id="3" name="Immagine 2"/>
          <p:cNvPicPr>
            <a:picLocks noChangeAspect="1"/>
          </p:cNvPicPr>
          <p:nvPr/>
        </p:nvPicPr>
        <p:blipFill rotWithShape="1">
          <a:blip r:embed="rId3"/>
          <a:srcRect l="11818" t="39293" r="12500" b="9394"/>
          <a:stretch/>
        </p:blipFill>
        <p:spPr>
          <a:xfrm>
            <a:off x="861380" y="2763981"/>
            <a:ext cx="8282620" cy="3158837"/>
          </a:xfrm>
          <a:prstGeom prst="rect">
            <a:avLst/>
          </a:prstGeom>
        </p:spPr>
      </p:pic>
      <p:sp>
        <p:nvSpPr>
          <p:cNvPr id="4" name="Freccia a destra 3"/>
          <p:cNvSpPr/>
          <p:nvPr/>
        </p:nvSpPr>
        <p:spPr>
          <a:xfrm>
            <a:off x="255979" y="4177145"/>
            <a:ext cx="605401"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 xmlns:p14="http://schemas.microsoft.com/office/powerpoint/2010/main" val="6462689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stretch>
            <a:fillRect/>
          </a:stretch>
        </p:blipFill>
        <p:spPr>
          <a:xfrm rot="10800000">
            <a:off x="1922318" y="3387103"/>
            <a:ext cx="4487045" cy="890093"/>
          </a:xfrm>
          <a:prstGeom prst="rect">
            <a:avLst/>
          </a:prstGeom>
        </p:spPr>
      </p:pic>
      <p:sp>
        <p:nvSpPr>
          <p:cNvPr id="6" name="CasellaDiTesto 5"/>
          <p:cNvSpPr txBox="1"/>
          <p:nvPr/>
        </p:nvSpPr>
        <p:spPr>
          <a:xfrm>
            <a:off x="1371599" y="2593811"/>
            <a:ext cx="1487780" cy="646331"/>
          </a:xfrm>
          <a:prstGeom prst="rect">
            <a:avLst/>
          </a:prstGeom>
          <a:noFill/>
        </p:spPr>
        <p:txBody>
          <a:bodyPr wrap="none" rtlCol="0">
            <a:spAutoFit/>
          </a:bodyPr>
          <a:lstStyle/>
          <a:p>
            <a:r>
              <a:rPr lang="it-IT" sz="3600" dirty="0" smtClean="0"/>
              <a:t>CFSPID</a:t>
            </a:r>
            <a:endParaRPr lang="it-IT" sz="3600" dirty="0"/>
          </a:p>
        </p:txBody>
      </p:sp>
      <p:sp>
        <p:nvSpPr>
          <p:cNvPr id="8" name="CasellaDiTesto 7"/>
          <p:cNvSpPr txBox="1"/>
          <p:nvPr/>
        </p:nvSpPr>
        <p:spPr>
          <a:xfrm>
            <a:off x="5285508" y="2593811"/>
            <a:ext cx="1792478" cy="646331"/>
          </a:xfrm>
          <a:prstGeom prst="rect">
            <a:avLst/>
          </a:prstGeom>
          <a:noFill/>
        </p:spPr>
        <p:txBody>
          <a:bodyPr wrap="none" rtlCol="0">
            <a:spAutoFit/>
          </a:bodyPr>
          <a:lstStyle/>
          <a:p>
            <a:r>
              <a:rPr lang="it-IT" sz="3600" dirty="0" smtClean="0"/>
              <a:t>CFTR-RD</a:t>
            </a:r>
            <a:endParaRPr lang="it-IT" sz="3600" dirty="0"/>
          </a:p>
        </p:txBody>
      </p:sp>
    </p:spTree>
    <p:extLst>
      <p:ext uri="{BB962C8B-B14F-4D97-AF65-F5344CB8AC3E}">
        <p14:creationId xmlns="" xmlns:p14="http://schemas.microsoft.com/office/powerpoint/2010/main" val="27362082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38187" y="2865743"/>
            <a:ext cx="4896766" cy="3383231"/>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3" name="CasellaDiTesto 2"/>
          <p:cNvSpPr txBox="1"/>
          <p:nvPr/>
        </p:nvSpPr>
        <p:spPr>
          <a:xfrm>
            <a:off x="1847305" y="6276820"/>
            <a:ext cx="540533" cy="523220"/>
          </a:xfrm>
          <a:prstGeom prst="rect">
            <a:avLst/>
          </a:prstGeom>
          <a:noFill/>
        </p:spPr>
        <p:txBody>
          <a:bodyPr wrap="none" rtlCol="0">
            <a:spAutoFit/>
          </a:bodyPr>
          <a:lstStyle/>
          <a:p>
            <a:r>
              <a:rPr lang="it-IT" sz="2800" dirty="0" smtClean="0"/>
              <a:t>CF</a:t>
            </a:r>
            <a:endParaRPr lang="it-IT" sz="2800" dirty="0"/>
          </a:p>
        </p:txBody>
      </p:sp>
      <p:sp>
        <p:nvSpPr>
          <p:cNvPr id="4" name="CasellaDiTesto 3"/>
          <p:cNvSpPr txBox="1"/>
          <p:nvPr/>
        </p:nvSpPr>
        <p:spPr>
          <a:xfrm>
            <a:off x="6607289" y="6248974"/>
            <a:ext cx="1438214" cy="523220"/>
          </a:xfrm>
          <a:prstGeom prst="rect">
            <a:avLst/>
          </a:prstGeom>
          <a:noFill/>
        </p:spPr>
        <p:txBody>
          <a:bodyPr wrap="none" rtlCol="0">
            <a:spAutoFit/>
          </a:bodyPr>
          <a:lstStyle/>
          <a:p>
            <a:r>
              <a:rPr lang="it-IT" sz="2800" dirty="0" smtClean="0"/>
              <a:t>CFTR-RD</a:t>
            </a:r>
            <a:endParaRPr lang="it-IT" sz="2800" dirty="0"/>
          </a:p>
        </p:txBody>
      </p:sp>
      <p:sp>
        <p:nvSpPr>
          <p:cNvPr id="5" name="Freccia a sinistra 4"/>
          <p:cNvSpPr/>
          <p:nvPr/>
        </p:nvSpPr>
        <p:spPr>
          <a:xfrm>
            <a:off x="5202668" y="3005687"/>
            <a:ext cx="978408" cy="26429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 name="Immagine 5"/>
          <p:cNvPicPr>
            <a:picLocks noChangeAspect="1"/>
          </p:cNvPicPr>
          <p:nvPr/>
        </p:nvPicPr>
        <p:blipFill>
          <a:blip r:embed="rId3"/>
          <a:stretch>
            <a:fillRect/>
          </a:stretch>
        </p:blipFill>
        <p:spPr>
          <a:xfrm>
            <a:off x="5191956" y="3784166"/>
            <a:ext cx="999831" cy="298730"/>
          </a:xfrm>
          <a:prstGeom prst="rect">
            <a:avLst/>
          </a:prstGeom>
        </p:spPr>
      </p:pic>
      <p:pic>
        <p:nvPicPr>
          <p:cNvPr id="7" name="Immagine 6"/>
          <p:cNvPicPr>
            <a:picLocks noChangeAspect="1"/>
          </p:cNvPicPr>
          <p:nvPr/>
        </p:nvPicPr>
        <p:blipFill>
          <a:blip r:embed="rId3"/>
          <a:stretch>
            <a:fillRect/>
          </a:stretch>
        </p:blipFill>
        <p:spPr>
          <a:xfrm>
            <a:off x="5181245" y="5442333"/>
            <a:ext cx="999831" cy="298730"/>
          </a:xfrm>
          <a:prstGeom prst="rect">
            <a:avLst/>
          </a:prstGeom>
        </p:spPr>
      </p:pic>
      <p:sp>
        <p:nvSpPr>
          <p:cNvPr id="8" name="CasellaDiTesto 7"/>
          <p:cNvSpPr txBox="1"/>
          <p:nvPr/>
        </p:nvSpPr>
        <p:spPr>
          <a:xfrm>
            <a:off x="6370214" y="2953168"/>
            <a:ext cx="828047" cy="369332"/>
          </a:xfrm>
          <a:prstGeom prst="rect">
            <a:avLst/>
          </a:prstGeom>
          <a:noFill/>
        </p:spPr>
        <p:txBody>
          <a:bodyPr wrap="none" rtlCol="0">
            <a:spAutoFit/>
          </a:bodyPr>
          <a:lstStyle/>
          <a:p>
            <a:r>
              <a:rPr lang="it-IT" dirty="0" smtClean="0"/>
              <a:t>CBAVD</a:t>
            </a:r>
            <a:endParaRPr lang="it-IT" dirty="0"/>
          </a:p>
        </p:txBody>
      </p:sp>
      <p:sp>
        <p:nvSpPr>
          <p:cNvPr id="9" name="CasellaDiTesto 8"/>
          <p:cNvSpPr txBox="1"/>
          <p:nvPr/>
        </p:nvSpPr>
        <p:spPr>
          <a:xfrm>
            <a:off x="6370214" y="3610365"/>
            <a:ext cx="2525115" cy="646331"/>
          </a:xfrm>
          <a:prstGeom prst="rect">
            <a:avLst/>
          </a:prstGeom>
          <a:noFill/>
        </p:spPr>
        <p:txBody>
          <a:bodyPr wrap="none" rtlCol="0">
            <a:spAutoFit/>
          </a:bodyPr>
          <a:lstStyle/>
          <a:p>
            <a:r>
              <a:rPr lang="it-IT" dirty="0" err="1"/>
              <a:t>c</a:t>
            </a:r>
            <a:r>
              <a:rPr lang="it-IT" dirty="0" err="1" smtClean="0"/>
              <a:t>hronic</a:t>
            </a:r>
            <a:r>
              <a:rPr lang="it-IT" dirty="0" smtClean="0"/>
              <a:t> / acute </a:t>
            </a:r>
            <a:r>
              <a:rPr lang="it-IT" dirty="0" err="1" smtClean="0"/>
              <a:t>recurrent</a:t>
            </a:r>
            <a:endParaRPr lang="it-IT" dirty="0" smtClean="0"/>
          </a:p>
          <a:p>
            <a:r>
              <a:rPr lang="it-IT" dirty="0" err="1" smtClean="0"/>
              <a:t>pancreatitis</a:t>
            </a:r>
            <a:endParaRPr lang="it-IT" dirty="0"/>
          </a:p>
        </p:txBody>
      </p:sp>
      <p:sp>
        <p:nvSpPr>
          <p:cNvPr id="10" name="CasellaDiTesto 9"/>
          <p:cNvSpPr txBox="1"/>
          <p:nvPr/>
        </p:nvSpPr>
        <p:spPr>
          <a:xfrm>
            <a:off x="6607289" y="5371731"/>
            <a:ext cx="1529458" cy="369332"/>
          </a:xfrm>
          <a:prstGeom prst="rect">
            <a:avLst/>
          </a:prstGeom>
          <a:noFill/>
        </p:spPr>
        <p:txBody>
          <a:bodyPr wrap="none" rtlCol="0">
            <a:spAutoFit/>
          </a:bodyPr>
          <a:lstStyle/>
          <a:p>
            <a:r>
              <a:rPr lang="it-IT" dirty="0" err="1" smtClean="0"/>
              <a:t>bronchiectasis</a:t>
            </a:r>
            <a:endParaRPr lang="it-IT" dirty="0"/>
          </a:p>
        </p:txBody>
      </p:sp>
      <p:pic>
        <p:nvPicPr>
          <p:cNvPr id="11" name="Immagine 10"/>
          <p:cNvPicPr>
            <a:picLocks noChangeAspect="1"/>
          </p:cNvPicPr>
          <p:nvPr/>
        </p:nvPicPr>
        <p:blipFill rotWithShape="1">
          <a:blip r:embed="rId4"/>
          <a:srcRect l="30476" t="21640" r="21309" b="13598"/>
          <a:stretch/>
        </p:blipFill>
        <p:spPr>
          <a:xfrm>
            <a:off x="4684137" y="0"/>
            <a:ext cx="3681914" cy="2781891"/>
          </a:xfrm>
          <a:prstGeom prst="rect">
            <a:avLst/>
          </a:prstGeom>
        </p:spPr>
      </p:pic>
      <p:sp>
        <p:nvSpPr>
          <p:cNvPr id="12" name="CasellaDiTesto 11"/>
          <p:cNvSpPr txBox="1"/>
          <p:nvPr/>
        </p:nvSpPr>
        <p:spPr>
          <a:xfrm>
            <a:off x="584791" y="754912"/>
            <a:ext cx="3481979" cy="646331"/>
          </a:xfrm>
          <a:prstGeom prst="rect">
            <a:avLst/>
          </a:prstGeom>
          <a:noFill/>
        </p:spPr>
        <p:txBody>
          <a:bodyPr wrap="none" rtlCol="0">
            <a:spAutoFit/>
          </a:bodyPr>
          <a:lstStyle/>
          <a:p>
            <a:pPr algn="ctr"/>
            <a:r>
              <a:rPr lang="it-IT" dirty="0" err="1" smtClean="0"/>
              <a:t>What</a:t>
            </a:r>
            <a:r>
              <a:rPr lang="it-IT" dirty="0" smtClean="0"/>
              <a:t>’s the </a:t>
            </a:r>
            <a:r>
              <a:rPr lang="it-IT" dirty="0" err="1" smtClean="0"/>
              <a:t>most</a:t>
            </a:r>
            <a:r>
              <a:rPr lang="it-IT" dirty="0" smtClean="0"/>
              <a:t> </a:t>
            </a:r>
            <a:r>
              <a:rPr lang="it-IT" dirty="0" err="1" smtClean="0"/>
              <a:t>probable</a:t>
            </a:r>
            <a:r>
              <a:rPr lang="it-IT" dirty="0" smtClean="0"/>
              <a:t> CFTR-RD</a:t>
            </a:r>
          </a:p>
          <a:p>
            <a:pPr algn="ctr"/>
            <a:r>
              <a:rPr lang="it-IT" dirty="0" err="1" smtClean="0"/>
              <a:t>for</a:t>
            </a:r>
            <a:r>
              <a:rPr lang="it-IT" dirty="0" smtClean="0"/>
              <a:t> CFSPID?</a:t>
            </a:r>
            <a:endParaRPr lang="it-IT" dirty="0"/>
          </a:p>
        </p:txBody>
      </p:sp>
    </p:spTree>
    <p:extLst>
      <p:ext uri="{BB962C8B-B14F-4D97-AF65-F5344CB8AC3E}">
        <p14:creationId xmlns="" xmlns:p14="http://schemas.microsoft.com/office/powerpoint/2010/main" val="32568257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365126"/>
            <a:ext cx="7886700" cy="5145025"/>
          </a:xfrm>
        </p:spPr>
        <p:txBody>
          <a:bodyPr>
            <a:normAutofit/>
          </a:bodyPr>
          <a:lstStyle/>
          <a:p>
            <a:r>
              <a:rPr lang="it-IT" sz="2400" u="sng" dirty="0" smtClean="0"/>
              <a:t>Take home </a:t>
            </a:r>
            <a:r>
              <a:rPr lang="it-IT" sz="2400" u="sng" dirty="0" err="1" smtClean="0"/>
              <a:t>messages</a:t>
            </a:r>
            <a:r>
              <a:rPr lang="it-IT" sz="2400" dirty="0" smtClean="0"/>
              <a:t/>
            </a:r>
            <a:br>
              <a:rPr lang="it-IT" sz="2400" dirty="0" smtClean="0"/>
            </a:br>
            <a:r>
              <a:rPr lang="it-IT" sz="2400" dirty="0" smtClean="0"/>
              <a:t/>
            </a:r>
            <a:br>
              <a:rPr lang="it-IT" sz="2400" dirty="0" smtClean="0"/>
            </a:br>
            <a:r>
              <a:rPr lang="it-IT" sz="2400" dirty="0" smtClean="0"/>
              <a:t/>
            </a:r>
            <a:br>
              <a:rPr lang="it-IT" sz="2400" dirty="0" smtClean="0"/>
            </a:br>
            <a:r>
              <a:rPr lang="it-IT" sz="2400" dirty="0" smtClean="0"/>
              <a:t/>
            </a:r>
            <a:br>
              <a:rPr lang="it-IT" sz="2400" dirty="0" smtClean="0"/>
            </a:br>
            <a:r>
              <a:rPr lang="it-IT" sz="2400" dirty="0" smtClean="0"/>
              <a:t>CFSPID </a:t>
            </a:r>
            <a:r>
              <a:rPr lang="it-IT" sz="2400" dirty="0" err="1" smtClean="0"/>
              <a:t>infants</a:t>
            </a:r>
            <a:r>
              <a:rPr lang="it-IT" sz="2400" dirty="0" smtClean="0"/>
              <a:t> are </a:t>
            </a:r>
            <a:r>
              <a:rPr lang="it-IT" sz="2400" dirty="0" err="1" smtClean="0"/>
              <a:t>often</a:t>
            </a:r>
            <a:r>
              <a:rPr lang="it-IT" sz="2400" dirty="0" smtClean="0"/>
              <a:t> </a:t>
            </a:r>
            <a:r>
              <a:rPr lang="it-IT" sz="2400" dirty="0" err="1" smtClean="0"/>
              <a:t>misdiagnosed</a:t>
            </a:r>
            <a:r>
              <a:rPr lang="it-IT" sz="2400" dirty="0" smtClean="0"/>
              <a:t/>
            </a:r>
            <a:br>
              <a:rPr lang="it-IT" sz="2400" dirty="0" smtClean="0"/>
            </a:br>
            <a:r>
              <a:rPr lang="it-IT" sz="2400" dirty="0" smtClean="0"/>
              <a:t/>
            </a:r>
            <a:br>
              <a:rPr lang="it-IT" sz="2400" dirty="0" smtClean="0"/>
            </a:br>
            <a:r>
              <a:rPr lang="it-IT" sz="2400" dirty="0" err="1" smtClean="0"/>
              <a:t>It</a:t>
            </a:r>
            <a:r>
              <a:rPr lang="it-IT" sz="2400" dirty="0" smtClean="0"/>
              <a:t> </a:t>
            </a:r>
            <a:r>
              <a:rPr lang="it-IT" sz="2400" dirty="0" err="1" smtClean="0"/>
              <a:t>is</a:t>
            </a:r>
            <a:r>
              <a:rPr lang="it-IT" sz="2400" dirty="0" smtClean="0"/>
              <a:t> </a:t>
            </a:r>
            <a:r>
              <a:rPr lang="it-IT" sz="2400" dirty="0" err="1" smtClean="0"/>
              <a:t>important</a:t>
            </a:r>
            <a:r>
              <a:rPr lang="it-IT" sz="2400" dirty="0" smtClean="0"/>
              <a:t> </a:t>
            </a:r>
            <a:r>
              <a:rPr lang="it-IT" sz="2400" dirty="0" err="1" smtClean="0"/>
              <a:t>to</a:t>
            </a:r>
            <a:r>
              <a:rPr lang="it-IT" sz="2400" dirty="0" smtClean="0"/>
              <a:t> include </a:t>
            </a:r>
            <a:r>
              <a:rPr lang="it-IT" sz="2400" dirty="0" err="1" smtClean="0"/>
              <a:t>them</a:t>
            </a:r>
            <a:r>
              <a:rPr lang="it-IT" sz="2400" dirty="0" smtClean="0"/>
              <a:t> in a follow-up </a:t>
            </a:r>
            <a:r>
              <a:rPr lang="it-IT" sz="2400" dirty="0" err="1" smtClean="0"/>
              <a:t>program</a:t>
            </a:r>
            <a:r>
              <a:rPr lang="it-IT" sz="2400" dirty="0" smtClean="0"/>
              <a:t/>
            </a:r>
            <a:br>
              <a:rPr lang="it-IT" sz="2400" dirty="0" smtClean="0"/>
            </a:br>
            <a:r>
              <a:rPr lang="it-IT" sz="2400" dirty="0" smtClean="0"/>
              <a:t/>
            </a:r>
            <a:br>
              <a:rPr lang="it-IT" sz="2400" dirty="0" smtClean="0"/>
            </a:br>
            <a:r>
              <a:rPr lang="it-IT" sz="2400" dirty="0" err="1" smtClean="0"/>
              <a:t>It</a:t>
            </a:r>
            <a:r>
              <a:rPr lang="it-IT" sz="2400" dirty="0" smtClean="0"/>
              <a:t> </a:t>
            </a:r>
            <a:r>
              <a:rPr lang="it-IT" sz="2400" dirty="0" err="1" smtClean="0"/>
              <a:t>is</a:t>
            </a:r>
            <a:r>
              <a:rPr lang="it-IT" sz="2400" dirty="0" smtClean="0"/>
              <a:t> </a:t>
            </a:r>
            <a:r>
              <a:rPr lang="it-IT" sz="2400" dirty="0" err="1" smtClean="0"/>
              <a:t>unclear</a:t>
            </a:r>
            <a:r>
              <a:rPr lang="it-IT" sz="2400" dirty="0" smtClean="0"/>
              <a:t> </a:t>
            </a:r>
            <a:r>
              <a:rPr lang="it-IT" sz="2400" dirty="0" err="1" smtClean="0"/>
              <a:t>for</a:t>
            </a:r>
            <a:r>
              <a:rPr lang="it-IT" sz="2400" dirty="0" smtClean="0"/>
              <a:t> </a:t>
            </a:r>
            <a:r>
              <a:rPr lang="it-IT" sz="2400" dirty="0" err="1" smtClean="0"/>
              <a:t>how</a:t>
            </a:r>
            <a:r>
              <a:rPr lang="it-IT" sz="2400" dirty="0" smtClean="0"/>
              <a:t> long </a:t>
            </a:r>
            <a:r>
              <a:rPr lang="it-IT" sz="2400" dirty="0" err="1" smtClean="0"/>
              <a:t>we</a:t>
            </a:r>
            <a:r>
              <a:rPr lang="it-IT" sz="2400" dirty="0" smtClean="0"/>
              <a:t> </a:t>
            </a:r>
            <a:r>
              <a:rPr lang="it-IT" sz="2400" dirty="0" err="1" smtClean="0"/>
              <a:t>need</a:t>
            </a:r>
            <a:r>
              <a:rPr lang="it-IT" sz="2400" dirty="0" smtClean="0"/>
              <a:t> </a:t>
            </a:r>
            <a:r>
              <a:rPr lang="it-IT" sz="2400" dirty="0" err="1" smtClean="0"/>
              <a:t>to</a:t>
            </a:r>
            <a:r>
              <a:rPr lang="it-IT" sz="2400" dirty="0" smtClean="0"/>
              <a:t> </a:t>
            </a:r>
            <a:r>
              <a:rPr lang="it-IT" sz="2400" dirty="0" err="1" smtClean="0"/>
              <a:t>follow</a:t>
            </a:r>
            <a:r>
              <a:rPr lang="it-IT" sz="2400" dirty="0" smtClean="0"/>
              <a:t> </a:t>
            </a:r>
            <a:r>
              <a:rPr lang="it-IT" sz="2400" dirty="0" err="1" smtClean="0"/>
              <a:t>them</a:t>
            </a:r>
            <a:r>
              <a:rPr lang="it-IT" sz="2400" dirty="0" smtClean="0"/>
              <a:t/>
            </a:r>
            <a:br>
              <a:rPr lang="it-IT" sz="2400" dirty="0" smtClean="0"/>
            </a:br>
            <a:r>
              <a:rPr lang="it-IT" sz="2400" dirty="0" smtClean="0"/>
              <a:t/>
            </a:r>
            <a:br>
              <a:rPr lang="it-IT" sz="2400" dirty="0" smtClean="0"/>
            </a:br>
            <a:r>
              <a:rPr lang="it-IT" sz="2400" dirty="0" smtClean="0"/>
              <a:t>Some </a:t>
            </a:r>
            <a:r>
              <a:rPr lang="it-IT" sz="2400" dirty="0" err="1" smtClean="0"/>
              <a:t>will</a:t>
            </a:r>
            <a:r>
              <a:rPr lang="it-IT" sz="2400" dirty="0" smtClean="0"/>
              <a:t> evolve </a:t>
            </a:r>
            <a:r>
              <a:rPr lang="it-IT" sz="2400" dirty="0" err="1" smtClean="0"/>
              <a:t>into</a:t>
            </a:r>
            <a:r>
              <a:rPr lang="it-IT" sz="2400" dirty="0" smtClean="0"/>
              <a:t> CFTR </a:t>
            </a:r>
            <a:r>
              <a:rPr lang="it-IT" sz="2400" dirty="0" err="1" smtClean="0"/>
              <a:t>related</a:t>
            </a:r>
            <a:r>
              <a:rPr lang="it-IT" sz="2400" dirty="0" smtClean="0"/>
              <a:t> </a:t>
            </a:r>
            <a:r>
              <a:rPr lang="it-IT" sz="2400" dirty="0" err="1" smtClean="0"/>
              <a:t>disorders</a:t>
            </a:r>
            <a:r>
              <a:rPr lang="it-IT" sz="2400" dirty="0" smtClean="0"/>
              <a:t> or CF</a:t>
            </a:r>
            <a:br>
              <a:rPr lang="it-IT" sz="2400" dirty="0" smtClean="0"/>
            </a:br>
            <a:endParaRPr lang="it-IT"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Line 2"/>
          <p:cNvSpPr>
            <a:spLocks noChangeShapeType="1"/>
          </p:cNvSpPr>
          <p:nvPr/>
        </p:nvSpPr>
        <p:spPr bwMode="auto">
          <a:xfrm>
            <a:off x="1066800" y="4343400"/>
            <a:ext cx="6248400" cy="0"/>
          </a:xfrm>
          <a:prstGeom prst="line">
            <a:avLst/>
          </a:prstGeom>
          <a:noFill/>
          <a:ln w="9525">
            <a:solidFill>
              <a:schemeClr val="tx1"/>
            </a:solidFill>
            <a:round/>
            <a:headEnd/>
            <a:tailEnd/>
          </a:ln>
        </p:spPr>
        <p:txBody>
          <a:bodyPr/>
          <a:lstStyle/>
          <a:p>
            <a:endParaRPr lang="it-IT"/>
          </a:p>
        </p:txBody>
      </p:sp>
      <p:sp>
        <p:nvSpPr>
          <p:cNvPr id="35843" name="Line 3"/>
          <p:cNvSpPr>
            <a:spLocks noChangeShapeType="1"/>
          </p:cNvSpPr>
          <p:nvPr/>
        </p:nvSpPr>
        <p:spPr bwMode="auto">
          <a:xfrm flipV="1">
            <a:off x="1066800" y="685800"/>
            <a:ext cx="0" cy="1981200"/>
          </a:xfrm>
          <a:prstGeom prst="line">
            <a:avLst/>
          </a:prstGeom>
          <a:noFill/>
          <a:ln w="127000">
            <a:solidFill>
              <a:srgbClr val="008000"/>
            </a:solidFill>
            <a:round/>
            <a:headEnd/>
            <a:tailEnd/>
          </a:ln>
        </p:spPr>
        <p:txBody>
          <a:bodyPr/>
          <a:lstStyle/>
          <a:p>
            <a:endParaRPr lang="it-IT"/>
          </a:p>
        </p:txBody>
      </p:sp>
      <p:sp>
        <p:nvSpPr>
          <p:cNvPr id="35844" name="Line 4"/>
          <p:cNvSpPr>
            <a:spLocks noChangeShapeType="1"/>
          </p:cNvSpPr>
          <p:nvPr/>
        </p:nvSpPr>
        <p:spPr bwMode="auto">
          <a:xfrm>
            <a:off x="1066800" y="685800"/>
            <a:ext cx="6248400" cy="3429000"/>
          </a:xfrm>
          <a:prstGeom prst="line">
            <a:avLst/>
          </a:prstGeom>
          <a:noFill/>
          <a:ln w="9525">
            <a:solidFill>
              <a:schemeClr val="tx1"/>
            </a:solidFill>
            <a:round/>
            <a:headEnd/>
            <a:tailEnd/>
          </a:ln>
        </p:spPr>
        <p:txBody>
          <a:bodyPr/>
          <a:lstStyle/>
          <a:p>
            <a:endParaRPr lang="it-IT"/>
          </a:p>
        </p:txBody>
      </p:sp>
      <p:sp>
        <p:nvSpPr>
          <p:cNvPr id="35845" name="Line 5"/>
          <p:cNvSpPr>
            <a:spLocks noChangeShapeType="1"/>
          </p:cNvSpPr>
          <p:nvPr/>
        </p:nvSpPr>
        <p:spPr bwMode="auto">
          <a:xfrm flipV="1">
            <a:off x="7315200" y="4114800"/>
            <a:ext cx="0" cy="228600"/>
          </a:xfrm>
          <a:prstGeom prst="line">
            <a:avLst/>
          </a:prstGeom>
          <a:noFill/>
          <a:ln w="127000">
            <a:solidFill>
              <a:srgbClr val="FF0000"/>
            </a:solidFill>
            <a:round/>
            <a:headEnd/>
            <a:tailEnd/>
          </a:ln>
        </p:spPr>
        <p:txBody>
          <a:bodyPr/>
          <a:lstStyle/>
          <a:p>
            <a:endParaRPr lang="it-IT"/>
          </a:p>
        </p:txBody>
      </p:sp>
      <p:sp>
        <p:nvSpPr>
          <p:cNvPr id="35846" name="Text Box 6"/>
          <p:cNvSpPr txBox="1">
            <a:spLocks noChangeArrowheads="1"/>
          </p:cNvSpPr>
          <p:nvPr/>
        </p:nvSpPr>
        <p:spPr bwMode="auto">
          <a:xfrm rot="-5380584">
            <a:off x="201612" y="5132388"/>
            <a:ext cx="1730375" cy="304800"/>
          </a:xfrm>
          <a:prstGeom prst="rect">
            <a:avLst/>
          </a:prstGeom>
          <a:noFill/>
          <a:ln w="9525">
            <a:noFill/>
            <a:miter lim="800000"/>
            <a:headEnd/>
            <a:tailEnd/>
          </a:ln>
        </p:spPr>
        <p:txBody>
          <a:bodyPr wrap="none">
            <a:spAutoFit/>
          </a:bodyPr>
          <a:lstStyle/>
          <a:p>
            <a:r>
              <a:rPr lang="it-IT" sz="1400"/>
              <a:t>neonatal population</a:t>
            </a:r>
          </a:p>
        </p:txBody>
      </p:sp>
      <p:sp>
        <p:nvSpPr>
          <p:cNvPr id="35847" name="Line 7"/>
          <p:cNvSpPr>
            <a:spLocks noChangeShapeType="1"/>
          </p:cNvSpPr>
          <p:nvPr/>
        </p:nvSpPr>
        <p:spPr bwMode="auto">
          <a:xfrm flipV="1">
            <a:off x="5410200" y="3048000"/>
            <a:ext cx="0" cy="1295400"/>
          </a:xfrm>
          <a:prstGeom prst="line">
            <a:avLst/>
          </a:prstGeom>
          <a:noFill/>
          <a:ln w="127000">
            <a:solidFill>
              <a:srgbClr val="0000FF"/>
            </a:solidFill>
            <a:round/>
            <a:headEnd/>
            <a:tailEnd/>
          </a:ln>
        </p:spPr>
        <p:txBody>
          <a:bodyPr/>
          <a:lstStyle/>
          <a:p>
            <a:endParaRPr lang="it-IT"/>
          </a:p>
        </p:txBody>
      </p:sp>
      <p:sp>
        <p:nvSpPr>
          <p:cNvPr id="35848" name="Text Box 8"/>
          <p:cNvSpPr txBox="1">
            <a:spLocks noChangeArrowheads="1"/>
          </p:cNvSpPr>
          <p:nvPr/>
        </p:nvSpPr>
        <p:spPr bwMode="auto">
          <a:xfrm>
            <a:off x="2438400" y="4419600"/>
            <a:ext cx="952500" cy="304800"/>
          </a:xfrm>
          <a:prstGeom prst="rect">
            <a:avLst/>
          </a:prstGeom>
          <a:noFill/>
          <a:ln w="9525">
            <a:noFill/>
            <a:miter lim="800000"/>
            <a:headEnd/>
            <a:tailEnd/>
          </a:ln>
        </p:spPr>
        <p:txBody>
          <a:bodyPr wrap="none">
            <a:spAutoFit/>
          </a:bodyPr>
          <a:lstStyle/>
          <a:p>
            <a:pPr algn="ctr"/>
            <a:r>
              <a:rPr lang="it-IT" sz="1400"/>
              <a:t>screening</a:t>
            </a:r>
          </a:p>
        </p:txBody>
      </p:sp>
      <p:sp>
        <p:nvSpPr>
          <p:cNvPr id="35849" name="Text Box 9"/>
          <p:cNvSpPr txBox="1">
            <a:spLocks noChangeArrowheads="1"/>
          </p:cNvSpPr>
          <p:nvPr/>
        </p:nvSpPr>
        <p:spPr bwMode="auto">
          <a:xfrm>
            <a:off x="5886450" y="4419600"/>
            <a:ext cx="933450" cy="304800"/>
          </a:xfrm>
          <a:prstGeom prst="rect">
            <a:avLst/>
          </a:prstGeom>
          <a:noFill/>
          <a:ln w="9525">
            <a:noFill/>
            <a:miter lim="800000"/>
            <a:headEnd/>
            <a:tailEnd/>
          </a:ln>
        </p:spPr>
        <p:txBody>
          <a:bodyPr wrap="none">
            <a:spAutoFit/>
          </a:bodyPr>
          <a:lstStyle/>
          <a:p>
            <a:pPr algn="ctr"/>
            <a:r>
              <a:rPr lang="it-IT" sz="1400"/>
              <a:t>diagnosis</a:t>
            </a:r>
          </a:p>
        </p:txBody>
      </p:sp>
      <p:sp>
        <p:nvSpPr>
          <p:cNvPr id="35850" name="Line 10"/>
          <p:cNvSpPr>
            <a:spLocks noChangeShapeType="1"/>
          </p:cNvSpPr>
          <p:nvPr/>
        </p:nvSpPr>
        <p:spPr bwMode="auto">
          <a:xfrm>
            <a:off x="5410200" y="3048000"/>
            <a:ext cx="1905000" cy="0"/>
          </a:xfrm>
          <a:prstGeom prst="line">
            <a:avLst/>
          </a:prstGeom>
          <a:noFill/>
          <a:ln w="9525">
            <a:solidFill>
              <a:schemeClr val="tx1"/>
            </a:solidFill>
            <a:prstDash val="dash"/>
            <a:round/>
            <a:headEnd/>
            <a:tailEnd/>
          </a:ln>
        </p:spPr>
        <p:txBody>
          <a:bodyPr/>
          <a:lstStyle/>
          <a:p>
            <a:endParaRPr lang="it-IT"/>
          </a:p>
        </p:txBody>
      </p:sp>
      <p:sp>
        <p:nvSpPr>
          <p:cNvPr id="35851" name="Line 11"/>
          <p:cNvSpPr>
            <a:spLocks noChangeShapeType="1"/>
          </p:cNvSpPr>
          <p:nvPr/>
        </p:nvSpPr>
        <p:spPr bwMode="auto">
          <a:xfrm>
            <a:off x="7315200" y="4343400"/>
            <a:ext cx="304800" cy="0"/>
          </a:xfrm>
          <a:prstGeom prst="line">
            <a:avLst/>
          </a:prstGeom>
          <a:noFill/>
          <a:ln w="9525">
            <a:solidFill>
              <a:schemeClr val="tx1"/>
            </a:solidFill>
            <a:round/>
            <a:headEnd/>
            <a:tailEnd/>
          </a:ln>
        </p:spPr>
        <p:txBody>
          <a:bodyPr/>
          <a:lstStyle/>
          <a:p>
            <a:endParaRPr lang="it-IT"/>
          </a:p>
        </p:txBody>
      </p:sp>
      <p:sp>
        <p:nvSpPr>
          <p:cNvPr id="35852" name="Text Box 12"/>
          <p:cNvSpPr txBox="1">
            <a:spLocks noChangeArrowheads="1"/>
          </p:cNvSpPr>
          <p:nvPr/>
        </p:nvSpPr>
        <p:spPr bwMode="auto">
          <a:xfrm rot="-5400000">
            <a:off x="6765131" y="4817269"/>
            <a:ext cx="1100138" cy="304800"/>
          </a:xfrm>
          <a:prstGeom prst="rect">
            <a:avLst/>
          </a:prstGeom>
          <a:noFill/>
          <a:ln w="9525">
            <a:noFill/>
            <a:miter lim="800000"/>
            <a:headEnd/>
            <a:tailEnd/>
          </a:ln>
        </p:spPr>
        <p:txBody>
          <a:bodyPr wrap="none">
            <a:spAutoFit/>
          </a:bodyPr>
          <a:lstStyle/>
          <a:p>
            <a:r>
              <a:rPr lang="it-IT" sz="1400"/>
              <a:t>CF affected</a:t>
            </a:r>
          </a:p>
        </p:txBody>
      </p:sp>
      <p:sp>
        <p:nvSpPr>
          <p:cNvPr id="35853" name="Text Box 13"/>
          <p:cNvSpPr txBox="1">
            <a:spLocks noChangeArrowheads="1"/>
          </p:cNvSpPr>
          <p:nvPr/>
        </p:nvSpPr>
        <p:spPr bwMode="auto">
          <a:xfrm>
            <a:off x="7239000" y="3200400"/>
            <a:ext cx="1298575" cy="304800"/>
          </a:xfrm>
          <a:prstGeom prst="rect">
            <a:avLst/>
          </a:prstGeom>
          <a:noFill/>
          <a:ln w="9525">
            <a:noFill/>
            <a:miter lim="800000"/>
            <a:headEnd/>
            <a:tailEnd/>
          </a:ln>
        </p:spPr>
        <p:txBody>
          <a:bodyPr wrap="none">
            <a:spAutoFit/>
          </a:bodyPr>
          <a:lstStyle/>
          <a:p>
            <a:r>
              <a:rPr lang="it-IT" sz="1400"/>
              <a:t>false positives</a:t>
            </a:r>
          </a:p>
        </p:txBody>
      </p:sp>
      <p:sp>
        <p:nvSpPr>
          <p:cNvPr id="35854" name="Text Box 14"/>
          <p:cNvSpPr txBox="1">
            <a:spLocks noChangeArrowheads="1"/>
          </p:cNvSpPr>
          <p:nvPr/>
        </p:nvSpPr>
        <p:spPr bwMode="auto">
          <a:xfrm rot="-5366033">
            <a:off x="4764881" y="4912519"/>
            <a:ext cx="1290638" cy="304800"/>
          </a:xfrm>
          <a:prstGeom prst="rect">
            <a:avLst/>
          </a:prstGeom>
          <a:noFill/>
          <a:ln w="9525">
            <a:noFill/>
            <a:miter lim="800000"/>
            <a:headEnd/>
            <a:tailEnd/>
          </a:ln>
        </p:spPr>
        <p:txBody>
          <a:bodyPr wrap="none">
            <a:spAutoFit/>
          </a:bodyPr>
          <a:lstStyle/>
          <a:p>
            <a:r>
              <a:rPr lang="it-IT" sz="1400"/>
              <a:t>NBS positives</a:t>
            </a:r>
          </a:p>
        </p:txBody>
      </p:sp>
      <p:sp>
        <p:nvSpPr>
          <p:cNvPr id="35855" name="Text Box 15"/>
          <p:cNvSpPr txBox="1">
            <a:spLocks noChangeArrowheads="1"/>
          </p:cNvSpPr>
          <p:nvPr/>
        </p:nvSpPr>
        <p:spPr bwMode="auto">
          <a:xfrm>
            <a:off x="5638800" y="3810000"/>
            <a:ext cx="982663" cy="304800"/>
          </a:xfrm>
          <a:prstGeom prst="rect">
            <a:avLst/>
          </a:prstGeom>
          <a:noFill/>
          <a:ln w="9525">
            <a:noFill/>
            <a:miter lim="800000"/>
            <a:headEnd/>
            <a:tailEnd/>
          </a:ln>
        </p:spPr>
        <p:txBody>
          <a:bodyPr wrap="none">
            <a:spAutoFit/>
          </a:bodyPr>
          <a:lstStyle/>
          <a:p>
            <a:r>
              <a:rPr lang="it-IT" sz="1400"/>
              <a:t>sweat test</a:t>
            </a:r>
          </a:p>
        </p:txBody>
      </p:sp>
      <p:sp>
        <p:nvSpPr>
          <p:cNvPr id="35856" name="Text Box 16"/>
          <p:cNvSpPr txBox="1">
            <a:spLocks noChangeArrowheads="1"/>
          </p:cNvSpPr>
          <p:nvPr/>
        </p:nvSpPr>
        <p:spPr bwMode="auto">
          <a:xfrm>
            <a:off x="228600" y="6400800"/>
            <a:ext cx="4329113" cy="304800"/>
          </a:xfrm>
          <a:prstGeom prst="rect">
            <a:avLst/>
          </a:prstGeom>
          <a:solidFill>
            <a:schemeClr val="bg1"/>
          </a:solidFill>
          <a:ln w="9525">
            <a:noFill/>
            <a:miter lim="800000"/>
            <a:headEnd/>
            <a:tailEnd/>
          </a:ln>
        </p:spPr>
        <p:txBody>
          <a:bodyPr>
            <a:spAutoFit/>
          </a:bodyPr>
          <a:lstStyle/>
          <a:p>
            <a:r>
              <a:rPr lang="it-IT" sz="1400"/>
              <a:t>Note: the outline does not represent real proportions.</a:t>
            </a:r>
          </a:p>
        </p:txBody>
      </p:sp>
      <p:sp>
        <p:nvSpPr>
          <p:cNvPr id="35857" name="Line 17"/>
          <p:cNvSpPr>
            <a:spLocks noChangeShapeType="1"/>
          </p:cNvSpPr>
          <p:nvPr/>
        </p:nvSpPr>
        <p:spPr bwMode="auto">
          <a:xfrm flipV="1">
            <a:off x="1066800" y="2819400"/>
            <a:ext cx="0" cy="1524000"/>
          </a:xfrm>
          <a:prstGeom prst="line">
            <a:avLst/>
          </a:prstGeom>
          <a:noFill/>
          <a:ln w="127000">
            <a:solidFill>
              <a:srgbClr val="008000"/>
            </a:solidFill>
            <a:round/>
            <a:headEnd/>
            <a:tailEnd/>
          </a:ln>
        </p:spPr>
        <p:txBody>
          <a:bodyPr/>
          <a:lstStyle/>
          <a:p>
            <a:endParaRPr lang="it-IT"/>
          </a:p>
        </p:txBody>
      </p:sp>
      <p:sp>
        <p:nvSpPr>
          <p:cNvPr id="35858" name="Line 18"/>
          <p:cNvSpPr>
            <a:spLocks noChangeShapeType="1"/>
          </p:cNvSpPr>
          <p:nvPr/>
        </p:nvSpPr>
        <p:spPr bwMode="auto">
          <a:xfrm flipV="1">
            <a:off x="914400" y="2667000"/>
            <a:ext cx="304800" cy="76200"/>
          </a:xfrm>
          <a:prstGeom prst="line">
            <a:avLst/>
          </a:prstGeom>
          <a:noFill/>
          <a:ln w="19050">
            <a:solidFill>
              <a:srgbClr val="008000"/>
            </a:solidFill>
            <a:round/>
            <a:headEnd/>
            <a:tailEnd/>
          </a:ln>
        </p:spPr>
        <p:txBody>
          <a:bodyPr/>
          <a:lstStyle/>
          <a:p>
            <a:endParaRPr lang="it-IT"/>
          </a:p>
        </p:txBody>
      </p:sp>
      <p:sp>
        <p:nvSpPr>
          <p:cNvPr id="35859" name="Line 19"/>
          <p:cNvSpPr>
            <a:spLocks noChangeShapeType="1"/>
          </p:cNvSpPr>
          <p:nvPr/>
        </p:nvSpPr>
        <p:spPr bwMode="auto">
          <a:xfrm flipV="1">
            <a:off x="914400" y="2743200"/>
            <a:ext cx="304800" cy="76200"/>
          </a:xfrm>
          <a:prstGeom prst="line">
            <a:avLst/>
          </a:prstGeom>
          <a:noFill/>
          <a:ln w="19050">
            <a:solidFill>
              <a:srgbClr val="008000"/>
            </a:solidFill>
            <a:round/>
            <a:headEnd/>
            <a:tailEnd/>
          </a:ln>
        </p:spPr>
        <p:txBody>
          <a:bodyPr/>
          <a:lstStyle/>
          <a:p>
            <a:endParaRPr lang="it-IT"/>
          </a:p>
        </p:txBody>
      </p:sp>
      <p:sp>
        <p:nvSpPr>
          <p:cNvPr id="35860" name="Rectangle 20"/>
          <p:cNvSpPr>
            <a:spLocks noChangeArrowheads="1"/>
          </p:cNvSpPr>
          <p:nvPr/>
        </p:nvSpPr>
        <p:spPr bwMode="auto">
          <a:xfrm>
            <a:off x="7391400" y="4038600"/>
            <a:ext cx="457200" cy="381000"/>
          </a:xfrm>
          <a:prstGeom prst="rect">
            <a:avLst/>
          </a:prstGeom>
          <a:solidFill>
            <a:schemeClr val="bg1"/>
          </a:solidFill>
          <a:ln w="9525">
            <a:noFill/>
            <a:miter lim="800000"/>
            <a:headEnd/>
            <a:tailEnd/>
          </a:ln>
        </p:spPr>
        <p:txBody>
          <a:bodyPr wrap="none" anchor="ctr"/>
          <a:lstStyle/>
          <a:p>
            <a:endParaRPr lang="it-IT"/>
          </a:p>
        </p:txBody>
      </p:sp>
      <p:sp>
        <p:nvSpPr>
          <p:cNvPr id="35861" name="Line 21"/>
          <p:cNvSpPr>
            <a:spLocks noChangeShapeType="1"/>
          </p:cNvSpPr>
          <p:nvPr/>
        </p:nvSpPr>
        <p:spPr bwMode="auto">
          <a:xfrm flipV="1">
            <a:off x="7315200" y="3048000"/>
            <a:ext cx="0" cy="1066800"/>
          </a:xfrm>
          <a:prstGeom prst="line">
            <a:avLst/>
          </a:prstGeom>
          <a:noFill/>
          <a:ln w="127000">
            <a:solidFill>
              <a:srgbClr val="FF00FF"/>
            </a:solidFill>
            <a:prstDash val="dash"/>
            <a:round/>
            <a:headEnd/>
            <a:tailEnd/>
          </a:ln>
        </p:spPr>
        <p:txBody>
          <a:bodyPr/>
          <a:lstStyle/>
          <a:p>
            <a:endParaRPr lang="it-IT"/>
          </a:p>
        </p:txBody>
      </p:sp>
      <p:sp>
        <p:nvSpPr>
          <p:cNvPr id="35862" name="Text Box 22"/>
          <p:cNvSpPr txBox="1">
            <a:spLocks noChangeArrowheads="1"/>
          </p:cNvSpPr>
          <p:nvPr/>
        </p:nvSpPr>
        <p:spPr bwMode="auto">
          <a:xfrm>
            <a:off x="1042988" y="2282825"/>
            <a:ext cx="4403725" cy="1793875"/>
          </a:xfrm>
          <a:prstGeom prst="rect">
            <a:avLst/>
          </a:prstGeom>
          <a:noFill/>
          <a:ln w="9525">
            <a:noFill/>
            <a:miter lim="800000"/>
            <a:headEnd/>
            <a:tailEnd/>
          </a:ln>
        </p:spPr>
        <p:txBody>
          <a:bodyPr wrap="none">
            <a:spAutoFit/>
          </a:bodyPr>
          <a:lstStyle/>
          <a:p>
            <a:r>
              <a:rPr lang="en-GB" sz="1400">
                <a:cs typeface="Times New Roman" pitchFamily="18" charset="0"/>
              </a:rPr>
              <a:t>Possible algorithms:</a:t>
            </a:r>
          </a:p>
          <a:p>
            <a:r>
              <a:rPr lang="en-GB" sz="1400">
                <a:cs typeface="Times New Roman" pitchFamily="18" charset="0"/>
              </a:rPr>
              <a:t>IRT</a:t>
            </a:r>
            <a:r>
              <a:rPr lang="en-GB" sz="1400">
                <a:cs typeface="Times New Roman" pitchFamily="18" charset="0"/>
                <a:sym typeface="Symbol" pitchFamily="18" charset="2"/>
              </a:rPr>
              <a:t> </a:t>
            </a:r>
            <a:r>
              <a:rPr lang="en-GB" sz="1400">
                <a:cs typeface="Times New Roman" pitchFamily="18" charset="0"/>
              </a:rPr>
              <a:t>IRT</a:t>
            </a:r>
            <a:endParaRPr lang="it-IT" sz="1400"/>
          </a:p>
          <a:p>
            <a:r>
              <a:rPr lang="en-GB" sz="1400">
                <a:cs typeface="Times New Roman" pitchFamily="18" charset="0"/>
              </a:rPr>
              <a:t>IRT</a:t>
            </a:r>
            <a:r>
              <a:rPr lang="en-GB" sz="1400">
                <a:cs typeface="Times New Roman" pitchFamily="18" charset="0"/>
                <a:sym typeface="Symbol" pitchFamily="18" charset="2"/>
              </a:rPr>
              <a:t></a:t>
            </a:r>
            <a:r>
              <a:rPr lang="en-GB" sz="1400">
                <a:cs typeface="Times New Roman" pitchFamily="18" charset="0"/>
              </a:rPr>
              <a:t> </a:t>
            </a:r>
            <a:r>
              <a:rPr lang="en-GB" sz="1400" i="1">
                <a:cs typeface="Times New Roman" pitchFamily="18" charset="0"/>
              </a:rPr>
              <a:t>CFTR</a:t>
            </a:r>
            <a:r>
              <a:rPr lang="en-GB" sz="1400">
                <a:cs typeface="Times New Roman" pitchFamily="18" charset="0"/>
              </a:rPr>
              <a:t> mutation analysis</a:t>
            </a:r>
            <a:endParaRPr lang="it-IT" sz="1400"/>
          </a:p>
          <a:p>
            <a:r>
              <a:rPr lang="en-GB" sz="1400">
                <a:cs typeface="Times New Roman" pitchFamily="18" charset="0"/>
              </a:rPr>
              <a:t>IRT</a:t>
            </a:r>
            <a:r>
              <a:rPr lang="en-GB" sz="1400">
                <a:cs typeface="Times New Roman" pitchFamily="18" charset="0"/>
                <a:sym typeface="Symbol" pitchFamily="18" charset="2"/>
              </a:rPr>
              <a:t></a:t>
            </a:r>
            <a:r>
              <a:rPr lang="en-GB" sz="1400">
                <a:cs typeface="Times New Roman" pitchFamily="18" charset="0"/>
              </a:rPr>
              <a:t> </a:t>
            </a:r>
            <a:r>
              <a:rPr lang="en-GB" sz="1400" i="1">
                <a:cs typeface="Times New Roman" pitchFamily="18" charset="0"/>
              </a:rPr>
              <a:t>CFTR</a:t>
            </a:r>
            <a:r>
              <a:rPr lang="en-GB" sz="1400">
                <a:cs typeface="Times New Roman" pitchFamily="18" charset="0"/>
              </a:rPr>
              <a:t> mutation analysis + very high IRT</a:t>
            </a:r>
            <a:endParaRPr lang="it-IT" sz="1400"/>
          </a:p>
          <a:p>
            <a:r>
              <a:rPr lang="en-GB" sz="1400">
                <a:cs typeface="Times New Roman" pitchFamily="18" charset="0"/>
              </a:rPr>
              <a:t>IRT</a:t>
            </a:r>
            <a:r>
              <a:rPr lang="en-GB" sz="1400">
                <a:cs typeface="Times New Roman" pitchFamily="18" charset="0"/>
                <a:sym typeface="Symbol" pitchFamily="18" charset="2"/>
              </a:rPr>
              <a:t></a:t>
            </a:r>
            <a:r>
              <a:rPr lang="en-GB" sz="1400">
                <a:cs typeface="Times New Roman" pitchFamily="18" charset="0"/>
              </a:rPr>
              <a:t> </a:t>
            </a:r>
            <a:r>
              <a:rPr lang="en-GB" sz="1400" i="1">
                <a:cs typeface="Times New Roman" pitchFamily="18" charset="0"/>
              </a:rPr>
              <a:t>CFTR</a:t>
            </a:r>
            <a:r>
              <a:rPr lang="en-GB" sz="1400">
                <a:cs typeface="Times New Roman" pitchFamily="18" charset="0"/>
              </a:rPr>
              <a:t> mutation analysis </a:t>
            </a:r>
            <a:r>
              <a:rPr lang="en-GB" sz="1400">
                <a:cs typeface="Times New Roman" pitchFamily="18" charset="0"/>
                <a:sym typeface="Symbol" pitchFamily="18" charset="2"/>
              </a:rPr>
              <a:t></a:t>
            </a:r>
            <a:r>
              <a:rPr lang="en-GB" sz="1400">
                <a:cs typeface="Times New Roman" pitchFamily="18" charset="0"/>
              </a:rPr>
              <a:t>  IRT</a:t>
            </a:r>
            <a:endParaRPr lang="it-IT" sz="1400"/>
          </a:p>
          <a:p>
            <a:r>
              <a:rPr lang="en-GB" sz="1400">
                <a:cs typeface="Times New Roman" pitchFamily="18" charset="0"/>
              </a:rPr>
              <a:t>IRT</a:t>
            </a:r>
            <a:r>
              <a:rPr lang="en-GB" sz="1400">
                <a:cs typeface="Times New Roman" pitchFamily="18" charset="0"/>
                <a:sym typeface="Symbol" pitchFamily="18" charset="2"/>
              </a:rPr>
              <a:t></a:t>
            </a:r>
            <a:r>
              <a:rPr lang="en-GB" sz="1400">
                <a:cs typeface="Times New Roman" pitchFamily="18" charset="0"/>
              </a:rPr>
              <a:t> </a:t>
            </a:r>
            <a:r>
              <a:rPr lang="en-GB" sz="1400" i="1">
                <a:cs typeface="Times New Roman" pitchFamily="18" charset="0"/>
              </a:rPr>
              <a:t>CFTR</a:t>
            </a:r>
            <a:r>
              <a:rPr lang="en-GB" sz="1400">
                <a:cs typeface="Times New Roman" pitchFamily="18" charset="0"/>
              </a:rPr>
              <a:t> mutation analysis</a:t>
            </a:r>
            <a:r>
              <a:rPr lang="en-GB" sz="1400">
                <a:cs typeface="Times New Roman" pitchFamily="18" charset="0"/>
                <a:sym typeface="Symbol" pitchFamily="18" charset="2"/>
              </a:rPr>
              <a:t> </a:t>
            </a:r>
            <a:r>
              <a:rPr lang="en-GB" sz="1400">
                <a:cs typeface="Times New Roman" pitchFamily="18" charset="0"/>
              </a:rPr>
              <a:t>DNA scanning</a:t>
            </a:r>
            <a:endParaRPr lang="it-IT" sz="1400"/>
          </a:p>
          <a:p>
            <a:r>
              <a:rPr lang="en-GB" sz="1400">
                <a:cs typeface="Times New Roman" pitchFamily="18" charset="0"/>
              </a:rPr>
              <a:t>IRT</a:t>
            </a:r>
            <a:r>
              <a:rPr lang="en-GB" sz="1400">
                <a:cs typeface="Times New Roman" pitchFamily="18" charset="0"/>
                <a:sym typeface="Symbol" pitchFamily="18" charset="2"/>
              </a:rPr>
              <a:t> </a:t>
            </a:r>
            <a:r>
              <a:rPr lang="en-GB" sz="1400">
                <a:cs typeface="Times New Roman" pitchFamily="18" charset="0"/>
              </a:rPr>
              <a:t>IRT</a:t>
            </a:r>
            <a:r>
              <a:rPr lang="en-GB" sz="1400">
                <a:cs typeface="Times New Roman" pitchFamily="18" charset="0"/>
                <a:sym typeface="Symbol" pitchFamily="18" charset="2"/>
              </a:rPr>
              <a:t> </a:t>
            </a:r>
            <a:r>
              <a:rPr lang="en-GB" sz="1400" i="1">
                <a:cs typeface="Times New Roman" pitchFamily="18" charset="0"/>
              </a:rPr>
              <a:t>CFTR</a:t>
            </a:r>
            <a:r>
              <a:rPr lang="en-GB" sz="1400">
                <a:cs typeface="Times New Roman" pitchFamily="18" charset="0"/>
              </a:rPr>
              <a:t> mutation analysis</a:t>
            </a:r>
            <a:r>
              <a:rPr lang="it-IT" sz="1400"/>
              <a:t> </a:t>
            </a:r>
          </a:p>
          <a:p>
            <a:r>
              <a:rPr lang="it-IT" sz="1400"/>
              <a:t>IRT/PAP </a:t>
            </a:r>
            <a:r>
              <a:rPr lang="en-GB" sz="1400">
                <a:sym typeface="Symbol" pitchFamily="18" charset="2"/>
              </a:rPr>
              <a:t> </a:t>
            </a:r>
            <a:r>
              <a:rPr lang="en-GB" sz="1400" i="1"/>
              <a:t>CFTR</a:t>
            </a:r>
            <a:r>
              <a:rPr lang="en-GB" sz="1400"/>
              <a:t> mutation analysis</a:t>
            </a:r>
            <a:r>
              <a:rPr lang="en-GB" sz="1400">
                <a:sym typeface="Symbol" pitchFamily="18" charset="2"/>
              </a:rPr>
              <a:t> </a:t>
            </a:r>
            <a:r>
              <a:rPr lang="en-GB" sz="1400"/>
              <a:t>DNA scanning</a:t>
            </a:r>
            <a:endParaRPr lang="it-IT" sz="14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4176713" y="139700"/>
            <a:ext cx="0" cy="547688"/>
          </a:xfrm>
          <a:prstGeom prst="rect">
            <a:avLst/>
          </a:prstGeom>
          <a:noFill/>
          <a:ln w="9525">
            <a:noFill/>
            <a:miter lim="800000"/>
            <a:headEnd/>
            <a:tailEnd/>
          </a:ln>
        </p:spPr>
        <p:txBody>
          <a:bodyPr wrap="none" lIns="0" tIns="0" rIns="0" bIns="0">
            <a:spAutoFit/>
          </a:bodyPr>
          <a:lstStyle/>
          <a:p>
            <a:endParaRPr lang="en-GB" sz="1200">
              <a:latin typeface="Times New Roman" pitchFamily="18" charset="0"/>
              <a:cs typeface="Times New Roman" pitchFamily="18" charset="0"/>
            </a:endParaRPr>
          </a:p>
          <a:p>
            <a:pPr eaLnBrk="0" hangingPunct="0"/>
            <a:endParaRPr lang="en-GB">
              <a:latin typeface="Times New Roman" pitchFamily="18" charset="0"/>
            </a:endParaRPr>
          </a:p>
        </p:txBody>
      </p:sp>
      <p:sp>
        <p:nvSpPr>
          <p:cNvPr id="36867" name="Rectangle 3"/>
          <p:cNvSpPr>
            <a:spLocks noChangeArrowheads="1"/>
          </p:cNvSpPr>
          <p:nvPr/>
        </p:nvSpPr>
        <p:spPr bwMode="auto">
          <a:xfrm>
            <a:off x="2481263" y="882650"/>
            <a:ext cx="428625"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New Roman" pitchFamily="18" charset="0"/>
                <a:cs typeface="Times New Roman" pitchFamily="18" charset="0"/>
              </a:rPr>
              <a:t>&gt; CUT</a:t>
            </a:r>
            <a:endParaRPr lang="en-GB">
              <a:latin typeface="Times New Roman" pitchFamily="18" charset="0"/>
            </a:endParaRPr>
          </a:p>
        </p:txBody>
      </p:sp>
      <p:sp>
        <p:nvSpPr>
          <p:cNvPr id="36868" name="Rectangle 4"/>
          <p:cNvSpPr>
            <a:spLocks noChangeArrowheads="1"/>
          </p:cNvSpPr>
          <p:nvPr/>
        </p:nvSpPr>
        <p:spPr bwMode="auto">
          <a:xfrm>
            <a:off x="2998788" y="882650"/>
            <a:ext cx="50800"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New Roman" pitchFamily="18" charset="0"/>
                <a:cs typeface="Times New Roman" pitchFamily="18" charset="0"/>
              </a:rPr>
              <a:t>-</a:t>
            </a:r>
            <a:endParaRPr lang="en-GB">
              <a:latin typeface="Times New Roman" pitchFamily="18" charset="0"/>
            </a:endParaRPr>
          </a:p>
        </p:txBody>
      </p:sp>
      <p:sp>
        <p:nvSpPr>
          <p:cNvPr id="36869" name="Rectangle 5"/>
          <p:cNvSpPr>
            <a:spLocks noChangeArrowheads="1"/>
          </p:cNvSpPr>
          <p:nvPr/>
        </p:nvSpPr>
        <p:spPr bwMode="auto">
          <a:xfrm>
            <a:off x="3062288" y="882650"/>
            <a:ext cx="277812"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New Roman" pitchFamily="18" charset="0"/>
                <a:cs typeface="Times New Roman" pitchFamily="18" charset="0"/>
              </a:rPr>
              <a:t>OFF</a:t>
            </a:r>
            <a:endParaRPr lang="en-GB">
              <a:latin typeface="Times New Roman" pitchFamily="18" charset="0"/>
            </a:endParaRPr>
          </a:p>
        </p:txBody>
      </p:sp>
      <p:sp>
        <p:nvSpPr>
          <p:cNvPr id="36870" name="Rectangle 6"/>
          <p:cNvSpPr>
            <a:spLocks noChangeArrowheads="1"/>
          </p:cNvSpPr>
          <p:nvPr/>
        </p:nvSpPr>
        <p:spPr bwMode="auto">
          <a:xfrm>
            <a:off x="3402013" y="882650"/>
            <a:ext cx="38100" cy="547688"/>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New Roman" pitchFamily="18" charset="0"/>
                <a:cs typeface="Times New Roman" pitchFamily="18" charset="0"/>
              </a:rPr>
              <a:t> </a:t>
            </a:r>
            <a:endParaRPr lang="en-GB" sz="1200">
              <a:latin typeface="Times New Roman" pitchFamily="18" charset="0"/>
              <a:cs typeface="Times New Roman" pitchFamily="18" charset="0"/>
            </a:endParaRPr>
          </a:p>
          <a:p>
            <a:pPr eaLnBrk="0" hangingPunct="0"/>
            <a:endParaRPr lang="en-GB">
              <a:latin typeface="Times New Roman" pitchFamily="18" charset="0"/>
            </a:endParaRPr>
          </a:p>
        </p:txBody>
      </p:sp>
      <p:sp>
        <p:nvSpPr>
          <p:cNvPr id="36871" name="Rectangle 7"/>
          <p:cNvSpPr>
            <a:spLocks noChangeArrowheads="1"/>
          </p:cNvSpPr>
          <p:nvPr/>
        </p:nvSpPr>
        <p:spPr bwMode="auto">
          <a:xfrm>
            <a:off x="4884738" y="882650"/>
            <a:ext cx="428625"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New Roman" pitchFamily="18" charset="0"/>
                <a:cs typeface="Times New Roman" pitchFamily="18" charset="0"/>
              </a:rPr>
              <a:t>&lt; CUT</a:t>
            </a:r>
            <a:endParaRPr lang="en-GB">
              <a:latin typeface="Times New Roman" pitchFamily="18" charset="0"/>
            </a:endParaRPr>
          </a:p>
        </p:txBody>
      </p:sp>
      <p:sp>
        <p:nvSpPr>
          <p:cNvPr id="36872" name="Rectangle 8"/>
          <p:cNvSpPr>
            <a:spLocks noChangeArrowheads="1"/>
          </p:cNvSpPr>
          <p:nvPr/>
        </p:nvSpPr>
        <p:spPr bwMode="auto">
          <a:xfrm>
            <a:off x="5407025" y="882650"/>
            <a:ext cx="50800"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New Roman" pitchFamily="18" charset="0"/>
                <a:cs typeface="Times New Roman" pitchFamily="18" charset="0"/>
              </a:rPr>
              <a:t>-</a:t>
            </a:r>
            <a:endParaRPr lang="en-GB">
              <a:latin typeface="Times New Roman" pitchFamily="18" charset="0"/>
            </a:endParaRPr>
          </a:p>
        </p:txBody>
      </p:sp>
      <p:sp>
        <p:nvSpPr>
          <p:cNvPr id="36873" name="Rectangle 9"/>
          <p:cNvSpPr>
            <a:spLocks noChangeArrowheads="1"/>
          </p:cNvSpPr>
          <p:nvPr/>
        </p:nvSpPr>
        <p:spPr bwMode="auto">
          <a:xfrm>
            <a:off x="5468938" y="882650"/>
            <a:ext cx="277812"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New Roman" pitchFamily="18" charset="0"/>
                <a:cs typeface="Times New Roman" pitchFamily="18" charset="0"/>
              </a:rPr>
              <a:t>OFF</a:t>
            </a:r>
            <a:endParaRPr lang="en-GB">
              <a:latin typeface="Times New Roman" pitchFamily="18" charset="0"/>
            </a:endParaRPr>
          </a:p>
        </p:txBody>
      </p:sp>
      <p:sp>
        <p:nvSpPr>
          <p:cNvPr id="36874" name="Rectangle 10"/>
          <p:cNvSpPr>
            <a:spLocks noChangeArrowheads="1"/>
          </p:cNvSpPr>
          <p:nvPr/>
        </p:nvSpPr>
        <p:spPr bwMode="auto">
          <a:xfrm>
            <a:off x="4946650" y="1530350"/>
            <a:ext cx="1103313"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New Roman" pitchFamily="18" charset="0"/>
                <a:cs typeface="Times New Roman" pitchFamily="18" charset="0"/>
              </a:rPr>
              <a:t>NBS NEGATIVE</a:t>
            </a:r>
            <a:endParaRPr lang="en-GB">
              <a:latin typeface="Times New Roman" pitchFamily="18" charset="0"/>
            </a:endParaRPr>
          </a:p>
        </p:txBody>
      </p:sp>
      <p:sp>
        <p:nvSpPr>
          <p:cNvPr id="36875" name="Rectangle 11"/>
          <p:cNvSpPr>
            <a:spLocks noChangeArrowheads="1"/>
          </p:cNvSpPr>
          <p:nvPr/>
        </p:nvSpPr>
        <p:spPr bwMode="auto">
          <a:xfrm>
            <a:off x="6288088" y="1530350"/>
            <a:ext cx="38100" cy="547688"/>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New Roman" pitchFamily="18" charset="0"/>
                <a:cs typeface="Times New Roman" pitchFamily="18" charset="0"/>
              </a:rPr>
              <a:t> </a:t>
            </a:r>
            <a:endParaRPr lang="en-GB" sz="1200">
              <a:latin typeface="Times New Roman" pitchFamily="18" charset="0"/>
              <a:cs typeface="Times New Roman" pitchFamily="18" charset="0"/>
            </a:endParaRPr>
          </a:p>
          <a:p>
            <a:pPr eaLnBrk="0" hangingPunct="0"/>
            <a:endParaRPr lang="en-GB">
              <a:latin typeface="Times New Roman" pitchFamily="18" charset="0"/>
            </a:endParaRPr>
          </a:p>
        </p:txBody>
      </p:sp>
      <p:sp>
        <p:nvSpPr>
          <p:cNvPr id="36876" name="Rectangle 12"/>
          <p:cNvSpPr>
            <a:spLocks noChangeArrowheads="1"/>
          </p:cNvSpPr>
          <p:nvPr/>
        </p:nvSpPr>
        <p:spPr bwMode="auto">
          <a:xfrm>
            <a:off x="2189163" y="1711325"/>
            <a:ext cx="1743075" cy="498475"/>
          </a:xfrm>
          <a:prstGeom prst="rect">
            <a:avLst/>
          </a:prstGeom>
          <a:solidFill>
            <a:srgbClr val="C0C0C0"/>
          </a:solidFill>
          <a:ln w="2540">
            <a:solidFill>
              <a:srgbClr val="000000"/>
            </a:solidFill>
            <a:miter lim="800000"/>
            <a:headEnd/>
            <a:tailEnd/>
          </a:ln>
        </p:spPr>
        <p:txBody>
          <a:bodyPr/>
          <a:lstStyle/>
          <a:p>
            <a:endParaRPr lang="it-IT"/>
          </a:p>
        </p:txBody>
      </p:sp>
      <p:sp>
        <p:nvSpPr>
          <p:cNvPr id="36877" name="Rectangle 13"/>
          <p:cNvSpPr>
            <a:spLocks noChangeArrowheads="1"/>
          </p:cNvSpPr>
          <p:nvPr/>
        </p:nvSpPr>
        <p:spPr bwMode="auto">
          <a:xfrm>
            <a:off x="2368550" y="1757363"/>
            <a:ext cx="1135063" cy="182562"/>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New Roman" pitchFamily="18" charset="0"/>
                <a:cs typeface="Times New Roman" pitchFamily="18" charset="0"/>
              </a:rPr>
              <a:t>INTERMEDIATE</a:t>
            </a:r>
            <a:endParaRPr lang="en-GB">
              <a:latin typeface="Times New Roman" pitchFamily="18" charset="0"/>
            </a:endParaRPr>
          </a:p>
        </p:txBody>
      </p:sp>
      <p:sp>
        <p:nvSpPr>
          <p:cNvPr id="36878" name="Rectangle 14"/>
          <p:cNvSpPr>
            <a:spLocks noChangeArrowheads="1"/>
          </p:cNvSpPr>
          <p:nvPr/>
        </p:nvSpPr>
        <p:spPr bwMode="auto">
          <a:xfrm>
            <a:off x="3749675" y="1757363"/>
            <a:ext cx="38100" cy="547687"/>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New Roman" pitchFamily="18" charset="0"/>
                <a:cs typeface="Times New Roman" pitchFamily="18" charset="0"/>
              </a:rPr>
              <a:t> </a:t>
            </a:r>
            <a:endParaRPr lang="en-GB" sz="1200">
              <a:latin typeface="Times New Roman" pitchFamily="18" charset="0"/>
              <a:cs typeface="Times New Roman" pitchFamily="18" charset="0"/>
            </a:endParaRPr>
          </a:p>
          <a:p>
            <a:pPr eaLnBrk="0" hangingPunct="0"/>
            <a:endParaRPr lang="en-GB">
              <a:latin typeface="Times New Roman" pitchFamily="18" charset="0"/>
            </a:endParaRPr>
          </a:p>
        </p:txBody>
      </p:sp>
      <p:sp>
        <p:nvSpPr>
          <p:cNvPr id="36879" name="Rectangle 15"/>
          <p:cNvSpPr>
            <a:spLocks noChangeArrowheads="1"/>
          </p:cNvSpPr>
          <p:nvPr/>
        </p:nvSpPr>
        <p:spPr bwMode="auto">
          <a:xfrm>
            <a:off x="2801938" y="1938338"/>
            <a:ext cx="423862" cy="182562"/>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New Roman" pitchFamily="18" charset="0"/>
                <a:cs typeface="Times New Roman" pitchFamily="18" charset="0"/>
              </a:rPr>
              <a:t>TIERS</a:t>
            </a:r>
            <a:endParaRPr lang="en-GB">
              <a:latin typeface="Times New Roman" pitchFamily="18" charset="0"/>
            </a:endParaRPr>
          </a:p>
        </p:txBody>
      </p:sp>
      <p:sp>
        <p:nvSpPr>
          <p:cNvPr id="36880" name="Rectangle 16"/>
          <p:cNvSpPr>
            <a:spLocks noChangeArrowheads="1"/>
          </p:cNvSpPr>
          <p:nvPr/>
        </p:nvSpPr>
        <p:spPr bwMode="auto">
          <a:xfrm>
            <a:off x="3316288" y="1938338"/>
            <a:ext cx="38100" cy="547687"/>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New Roman" pitchFamily="18" charset="0"/>
                <a:cs typeface="Times New Roman" pitchFamily="18" charset="0"/>
              </a:rPr>
              <a:t> </a:t>
            </a:r>
            <a:endParaRPr lang="en-GB" sz="1200">
              <a:latin typeface="Times New Roman" pitchFamily="18" charset="0"/>
              <a:cs typeface="Times New Roman" pitchFamily="18" charset="0"/>
            </a:endParaRPr>
          </a:p>
          <a:p>
            <a:pPr eaLnBrk="0" hangingPunct="0"/>
            <a:endParaRPr lang="en-GB">
              <a:latin typeface="Times New Roman" pitchFamily="18" charset="0"/>
            </a:endParaRPr>
          </a:p>
        </p:txBody>
      </p:sp>
      <p:sp>
        <p:nvSpPr>
          <p:cNvPr id="36881" name="Rectangle 17"/>
          <p:cNvSpPr>
            <a:spLocks noChangeArrowheads="1"/>
          </p:cNvSpPr>
          <p:nvPr/>
        </p:nvSpPr>
        <p:spPr bwMode="auto">
          <a:xfrm>
            <a:off x="3552825" y="2122488"/>
            <a:ext cx="38100" cy="547687"/>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New Roman" pitchFamily="18" charset="0"/>
                <a:cs typeface="Times New Roman" pitchFamily="18" charset="0"/>
              </a:rPr>
              <a:t> </a:t>
            </a:r>
            <a:endParaRPr lang="en-GB" sz="1200">
              <a:latin typeface="Times New Roman" pitchFamily="18" charset="0"/>
              <a:cs typeface="Times New Roman" pitchFamily="18" charset="0"/>
            </a:endParaRPr>
          </a:p>
          <a:p>
            <a:pPr eaLnBrk="0" hangingPunct="0"/>
            <a:endParaRPr lang="en-GB">
              <a:latin typeface="Times New Roman" pitchFamily="18" charset="0"/>
            </a:endParaRPr>
          </a:p>
        </p:txBody>
      </p:sp>
      <p:sp>
        <p:nvSpPr>
          <p:cNvPr id="36882" name="Rectangle 18"/>
          <p:cNvSpPr>
            <a:spLocks noChangeArrowheads="1"/>
          </p:cNvSpPr>
          <p:nvPr/>
        </p:nvSpPr>
        <p:spPr bwMode="auto">
          <a:xfrm>
            <a:off x="2120900" y="2781300"/>
            <a:ext cx="1576388" cy="288925"/>
          </a:xfrm>
          <a:prstGeom prst="rect">
            <a:avLst/>
          </a:prstGeom>
          <a:noFill/>
          <a:ln w="9525">
            <a:noFill/>
            <a:miter lim="800000"/>
            <a:headEnd/>
            <a:tailEnd/>
          </a:ln>
        </p:spPr>
        <p:txBody>
          <a:bodyPr/>
          <a:lstStyle/>
          <a:p>
            <a:endParaRPr lang="it-IT"/>
          </a:p>
        </p:txBody>
      </p:sp>
      <p:sp>
        <p:nvSpPr>
          <p:cNvPr id="36883" name="Rectangle 19"/>
          <p:cNvSpPr>
            <a:spLocks noChangeArrowheads="1"/>
          </p:cNvSpPr>
          <p:nvPr/>
        </p:nvSpPr>
        <p:spPr bwMode="auto">
          <a:xfrm>
            <a:off x="2214563" y="2828925"/>
            <a:ext cx="1011237"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New Roman" pitchFamily="18" charset="0"/>
                <a:cs typeface="Times New Roman" pitchFamily="18" charset="0"/>
              </a:rPr>
              <a:t>NBS POSITIVE</a:t>
            </a:r>
            <a:endParaRPr lang="en-GB">
              <a:latin typeface="Times New Roman" pitchFamily="18" charset="0"/>
            </a:endParaRPr>
          </a:p>
        </p:txBody>
      </p:sp>
      <p:sp>
        <p:nvSpPr>
          <p:cNvPr id="36884" name="Rectangle 20"/>
          <p:cNvSpPr>
            <a:spLocks noChangeArrowheads="1"/>
          </p:cNvSpPr>
          <p:nvPr/>
        </p:nvSpPr>
        <p:spPr bwMode="auto">
          <a:xfrm>
            <a:off x="3443288" y="2828925"/>
            <a:ext cx="38100" cy="547688"/>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New Roman" pitchFamily="18" charset="0"/>
                <a:cs typeface="Times New Roman" pitchFamily="18" charset="0"/>
              </a:rPr>
              <a:t> </a:t>
            </a:r>
            <a:endParaRPr lang="en-GB" sz="1200">
              <a:latin typeface="Times New Roman" pitchFamily="18" charset="0"/>
              <a:cs typeface="Times New Roman" pitchFamily="18" charset="0"/>
            </a:endParaRPr>
          </a:p>
          <a:p>
            <a:pPr eaLnBrk="0" hangingPunct="0"/>
            <a:endParaRPr lang="en-GB">
              <a:latin typeface="Times New Roman" pitchFamily="18" charset="0"/>
            </a:endParaRPr>
          </a:p>
        </p:txBody>
      </p:sp>
      <p:sp>
        <p:nvSpPr>
          <p:cNvPr id="36885" name="Rectangle 21"/>
          <p:cNvSpPr>
            <a:spLocks noChangeArrowheads="1"/>
          </p:cNvSpPr>
          <p:nvPr/>
        </p:nvSpPr>
        <p:spPr bwMode="auto">
          <a:xfrm>
            <a:off x="5029200" y="2819400"/>
            <a:ext cx="1103313"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New Roman" pitchFamily="18" charset="0"/>
                <a:cs typeface="Times New Roman" pitchFamily="18" charset="0"/>
              </a:rPr>
              <a:t>NBS NEGATIVE</a:t>
            </a:r>
            <a:endParaRPr lang="en-GB">
              <a:latin typeface="Times New Roman" pitchFamily="18" charset="0"/>
            </a:endParaRPr>
          </a:p>
        </p:txBody>
      </p:sp>
      <p:sp>
        <p:nvSpPr>
          <p:cNvPr id="36886" name="Rectangle 22"/>
          <p:cNvSpPr>
            <a:spLocks noChangeArrowheads="1"/>
          </p:cNvSpPr>
          <p:nvPr/>
        </p:nvSpPr>
        <p:spPr bwMode="auto">
          <a:xfrm>
            <a:off x="2120900" y="3406775"/>
            <a:ext cx="1565275" cy="288925"/>
          </a:xfrm>
          <a:prstGeom prst="rect">
            <a:avLst/>
          </a:prstGeom>
          <a:noFill/>
          <a:ln w="2540">
            <a:solidFill>
              <a:srgbClr val="000000"/>
            </a:solidFill>
            <a:miter lim="800000"/>
            <a:headEnd/>
            <a:tailEnd/>
          </a:ln>
        </p:spPr>
        <p:txBody>
          <a:bodyPr/>
          <a:lstStyle/>
          <a:p>
            <a:endParaRPr lang="it-IT"/>
          </a:p>
        </p:txBody>
      </p:sp>
      <p:sp>
        <p:nvSpPr>
          <p:cNvPr id="36887" name="Rectangle 23"/>
          <p:cNvSpPr>
            <a:spLocks noChangeArrowheads="1"/>
          </p:cNvSpPr>
          <p:nvPr/>
        </p:nvSpPr>
        <p:spPr bwMode="auto">
          <a:xfrm>
            <a:off x="2219325" y="3454400"/>
            <a:ext cx="928688"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New Roman" pitchFamily="18" charset="0"/>
                <a:cs typeface="Times New Roman" pitchFamily="18" charset="0"/>
              </a:rPr>
              <a:t>SWEAT TEST</a:t>
            </a:r>
            <a:endParaRPr lang="en-GB">
              <a:latin typeface="Times New Roman" pitchFamily="18" charset="0"/>
            </a:endParaRPr>
          </a:p>
        </p:txBody>
      </p:sp>
      <p:sp>
        <p:nvSpPr>
          <p:cNvPr id="36888" name="Rectangle 24"/>
          <p:cNvSpPr>
            <a:spLocks noChangeArrowheads="1"/>
          </p:cNvSpPr>
          <p:nvPr/>
        </p:nvSpPr>
        <p:spPr bwMode="auto">
          <a:xfrm>
            <a:off x="3343275" y="3454400"/>
            <a:ext cx="38100" cy="547688"/>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New Roman" pitchFamily="18" charset="0"/>
                <a:cs typeface="Times New Roman" pitchFamily="18" charset="0"/>
              </a:rPr>
              <a:t> </a:t>
            </a:r>
            <a:endParaRPr lang="en-GB" sz="1200">
              <a:latin typeface="Times New Roman" pitchFamily="18" charset="0"/>
              <a:cs typeface="Times New Roman" pitchFamily="18" charset="0"/>
            </a:endParaRPr>
          </a:p>
          <a:p>
            <a:pPr eaLnBrk="0" hangingPunct="0"/>
            <a:endParaRPr lang="en-GB">
              <a:latin typeface="Times New Roman" pitchFamily="18" charset="0"/>
            </a:endParaRPr>
          </a:p>
        </p:txBody>
      </p:sp>
      <p:sp>
        <p:nvSpPr>
          <p:cNvPr id="36889" name="Rectangle 25"/>
          <p:cNvSpPr>
            <a:spLocks noChangeArrowheads="1"/>
          </p:cNvSpPr>
          <p:nvPr/>
        </p:nvSpPr>
        <p:spPr bwMode="auto">
          <a:xfrm>
            <a:off x="1346200" y="4070350"/>
            <a:ext cx="1593850" cy="288925"/>
          </a:xfrm>
          <a:prstGeom prst="rect">
            <a:avLst/>
          </a:prstGeom>
          <a:noFill/>
          <a:ln w="9525">
            <a:noFill/>
            <a:miter lim="800000"/>
            <a:headEnd/>
            <a:tailEnd/>
          </a:ln>
        </p:spPr>
        <p:txBody>
          <a:bodyPr/>
          <a:lstStyle/>
          <a:p>
            <a:endParaRPr lang="it-IT"/>
          </a:p>
        </p:txBody>
      </p:sp>
      <p:sp>
        <p:nvSpPr>
          <p:cNvPr id="36890" name="Rectangle 26"/>
          <p:cNvSpPr>
            <a:spLocks noChangeArrowheads="1"/>
          </p:cNvSpPr>
          <p:nvPr/>
        </p:nvSpPr>
        <p:spPr bwMode="auto">
          <a:xfrm>
            <a:off x="1441450" y="4114800"/>
            <a:ext cx="1028700"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New Roman" pitchFamily="18" charset="0"/>
                <a:cs typeface="Times New Roman" pitchFamily="18" charset="0"/>
              </a:rPr>
              <a:t>Cl  &gt; 60 mmol/L</a:t>
            </a:r>
            <a:endParaRPr lang="en-GB">
              <a:latin typeface="Times New Roman" pitchFamily="18" charset="0"/>
            </a:endParaRPr>
          </a:p>
        </p:txBody>
      </p:sp>
      <p:sp>
        <p:nvSpPr>
          <p:cNvPr id="36891" name="Rectangle 27"/>
          <p:cNvSpPr>
            <a:spLocks noChangeArrowheads="1"/>
          </p:cNvSpPr>
          <p:nvPr/>
        </p:nvSpPr>
        <p:spPr bwMode="auto">
          <a:xfrm>
            <a:off x="5715000" y="4191000"/>
            <a:ext cx="1028700"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New Roman" pitchFamily="18" charset="0"/>
                <a:cs typeface="Times New Roman" pitchFamily="18" charset="0"/>
              </a:rPr>
              <a:t>Cl  &lt; 30 mmol/L</a:t>
            </a:r>
            <a:endParaRPr lang="en-GB">
              <a:latin typeface="Times New Roman" pitchFamily="18" charset="0"/>
            </a:endParaRPr>
          </a:p>
        </p:txBody>
      </p:sp>
      <p:sp>
        <p:nvSpPr>
          <p:cNvPr id="36892" name="Rectangle 28"/>
          <p:cNvSpPr>
            <a:spLocks noChangeArrowheads="1"/>
          </p:cNvSpPr>
          <p:nvPr/>
        </p:nvSpPr>
        <p:spPr bwMode="auto">
          <a:xfrm>
            <a:off x="3440113" y="4070350"/>
            <a:ext cx="1652587" cy="288925"/>
          </a:xfrm>
          <a:prstGeom prst="rect">
            <a:avLst/>
          </a:prstGeom>
          <a:noFill/>
          <a:ln w="9525">
            <a:noFill/>
            <a:miter lim="800000"/>
            <a:headEnd/>
            <a:tailEnd/>
          </a:ln>
        </p:spPr>
        <p:txBody>
          <a:bodyPr/>
          <a:lstStyle/>
          <a:p>
            <a:endParaRPr lang="it-IT"/>
          </a:p>
        </p:txBody>
      </p:sp>
      <p:sp>
        <p:nvSpPr>
          <p:cNvPr id="36893" name="Rectangle 29"/>
          <p:cNvSpPr>
            <a:spLocks noChangeArrowheads="1"/>
          </p:cNvSpPr>
          <p:nvPr/>
        </p:nvSpPr>
        <p:spPr bwMode="auto">
          <a:xfrm>
            <a:off x="3532188" y="4116388"/>
            <a:ext cx="334962" cy="547687"/>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New Roman" pitchFamily="18" charset="0"/>
                <a:cs typeface="Times New Roman" pitchFamily="18" charset="0"/>
              </a:rPr>
              <a:t>Cl 30</a:t>
            </a:r>
            <a:endParaRPr lang="en-GB" sz="1200">
              <a:latin typeface="Times New Roman" pitchFamily="18" charset="0"/>
              <a:cs typeface="Times New Roman" pitchFamily="18" charset="0"/>
            </a:endParaRPr>
          </a:p>
          <a:p>
            <a:pPr eaLnBrk="0" hangingPunct="0"/>
            <a:endParaRPr lang="en-GB">
              <a:latin typeface="Times New Roman" pitchFamily="18" charset="0"/>
            </a:endParaRPr>
          </a:p>
        </p:txBody>
      </p:sp>
      <p:sp>
        <p:nvSpPr>
          <p:cNvPr id="36894" name="Rectangle 30"/>
          <p:cNvSpPr>
            <a:spLocks noChangeArrowheads="1"/>
          </p:cNvSpPr>
          <p:nvPr/>
        </p:nvSpPr>
        <p:spPr bwMode="auto">
          <a:xfrm>
            <a:off x="3941763" y="4116388"/>
            <a:ext cx="49212" cy="547687"/>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New Roman" pitchFamily="18" charset="0"/>
                <a:cs typeface="Times New Roman" pitchFamily="18" charset="0"/>
              </a:rPr>
              <a:t>-</a:t>
            </a:r>
            <a:endParaRPr lang="en-GB" sz="1200">
              <a:latin typeface="Times New Roman" pitchFamily="18" charset="0"/>
              <a:cs typeface="Times New Roman" pitchFamily="18" charset="0"/>
            </a:endParaRPr>
          </a:p>
          <a:p>
            <a:pPr eaLnBrk="0" hangingPunct="0"/>
            <a:endParaRPr lang="en-GB">
              <a:latin typeface="Times New Roman" pitchFamily="18" charset="0"/>
            </a:endParaRPr>
          </a:p>
        </p:txBody>
      </p:sp>
      <p:sp>
        <p:nvSpPr>
          <p:cNvPr id="36895" name="Rectangle 31"/>
          <p:cNvSpPr>
            <a:spLocks noChangeArrowheads="1"/>
          </p:cNvSpPr>
          <p:nvPr/>
        </p:nvSpPr>
        <p:spPr bwMode="auto">
          <a:xfrm>
            <a:off x="4000500" y="4116388"/>
            <a:ext cx="685800" cy="182562"/>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New Roman" pitchFamily="18" charset="0"/>
                <a:cs typeface="Times New Roman" pitchFamily="18" charset="0"/>
              </a:rPr>
              <a:t>59 mmol/L</a:t>
            </a:r>
            <a:endParaRPr lang="en-GB">
              <a:latin typeface="Times New Roman" pitchFamily="18" charset="0"/>
            </a:endParaRPr>
          </a:p>
        </p:txBody>
      </p:sp>
      <p:sp>
        <p:nvSpPr>
          <p:cNvPr id="36896" name="Rectangle 32"/>
          <p:cNvSpPr>
            <a:spLocks noChangeArrowheads="1"/>
          </p:cNvSpPr>
          <p:nvPr/>
        </p:nvSpPr>
        <p:spPr bwMode="auto">
          <a:xfrm>
            <a:off x="1222375" y="4813300"/>
            <a:ext cx="1319213" cy="490538"/>
          </a:xfrm>
          <a:prstGeom prst="rect">
            <a:avLst/>
          </a:prstGeom>
          <a:noFill/>
          <a:ln w="2540">
            <a:solidFill>
              <a:srgbClr val="000000"/>
            </a:solidFill>
            <a:miter lim="800000"/>
            <a:headEnd/>
            <a:tailEnd/>
          </a:ln>
        </p:spPr>
        <p:txBody>
          <a:bodyPr/>
          <a:lstStyle/>
          <a:p>
            <a:endParaRPr lang="it-IT"/>
          </a:p>
        </p:txBody>
      </p:sp>
      <p:sp>
        <p:nvSpPr>
          <p:cNvPr id="36897" name="Rectangle 33"/>
          <p:cNvSpPr>
            <a:spLocks noChangeArrowheads="1"/>
          </p:cNvSpPr>
          <p:nvPr/>
        </p:nvSpPr>
        <p:spPr bwMode="auto">
          <a:xfrm>
            <a:off x="1766888" y="4857750"/>
            <a:ext cx="185737"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New Roman" pitchFamily="18" charset="0"/>
                <a:cs typeface="Times New Roman" pitchFamily="18" charset="0"/>
              </a:rPr>
              <a:t>CF</a:t>
            </a:r>
            <a:endParaRPr lang="en-GB">
              <a:latin typeface="Times New Roman" pitchFamily="18" charset="0"/>
            </a:endParaRPr>
          </a:p>
        </p:txBody>
      </p:sp>
      <p:sp>
        <p:nvSpPr>
          <p:cNvPr id="36898" name="Rectangle 34"/>
          <p:cNvSpPr>
            <a:spLocks noChangeArrowheads="1"/>
          </p:cNvSpPr>
          <p:nvPr/>
        </p:nvSpPr>
        <p:spPr bwMode="auto">
          <a:xfrm>
            <a:off x="2038350" y="4857750"/>
            <a:ext cx="0" cy="365125"/>
          </a:xfrm>
          <a:prstGeom prst="rect">
            <a:avLst/>
          </a:prstGeom>
          <a:noFill/>
          <a:ln w="9525">
            <a:noFill/>
            <a:miter lim="800000"/>
            <a:headEnd/>
            <a:tailEnd/>
          </a:ln>
        </p:spPr>
        <p:txBody>
          <a:bodyPr wrap="none" lIns="0" tIns="0" rIns="0" bIns="0">
            <a:spAutoFit/>
          </a:bodyPr>
          <a:lstStyle/>
          <a:p>
            <a:endParaRPr lang="en-GB">
              <a:latin typeface="Times New Roman" pitchFamily="18" charset="0"/>
            </a:endParaRPr>
          </a:p>
        </p:txBody>
      </p:sp>
      <p:sp>
        <p:nvSpPr>
          <p:cNvPr id="36899" name="Rectangle 35"/>
          <p:cNvSpPr>
            <a:spLocks noChangeArrowheads="1"/>
          </p:cNvSpPr>
          <p:nvPr/>
        </p:nvSpPr>
        <p:spPr bwMode="auto">
          <a:xfrm>
            <a:off x="1379538" y="5043488"/>
            <a:ext cx="817562" cy="182562"/>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New Roman" pitchFamily="18" charset="0"/>
                <a:cs typeface="Times New Roman" pitchFamily="18" charset="0"/>
              </a:rPr>
              <a:t>DIAGNOSIS</a:t>
            </a:r>
            <a:endParaRPr lang="en-GB">
              <a:latin typeface="Times New Roman" pitchFamily="18" charset="0"/>
            </a:endParaRPr>
          </a:p>
        </p:txBody>
      </p:sp>
      <p:sp>
        <p:nvSpPr>
          <p:cNvPr id="36900" name="Rectangle 36"/>
          <p:cNvSpPr>
            <a:spLocks noChangeArrowheads="1"/>
          </p:cNvSpPr>
          <p:nvPr/>
        </p:nvSpPr>
        <p:spPr bwMode="auto">
          <a:xfrm>
            <a:off x="803275" y="5934075"/>
            <a:ext cx="172720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Times New Roman" pitchFamily="18" charset="0"/>
                <a:cs typeface="Times New Roman" pitchFamily="18" charset="0"/>
              </a:rPr>
              <a:t>REFERRAL TO CF CENTRE</a:t>
            </a:r>
            <a:endParaRPr lang="en-GB">
              <a:latin typeface="Times New Roman" pitchFamily="18" charset="0"/>
            </a:endParaRPr>
          </a:p>
        </p:txBody>
      </p:sp>
      <p:sp>
        <p:nvSpPr>
          <p:cNvPr id="36901" name="Rectangle 37"/>
          <p:cNvSpPr>
            <a:spLocks noChangeArrowheads="1"/>
          </p:cNvSpPr>
          <p:nvPr/>
        </p:nvSpPr>
        <p:spPr bwMode="auto">
          <a:xfrm>
            <a:off x="803275" y="6089650"/>
            <a:ext cx="191135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Times New Roman" pitchFamily="18" charset="0"/>
                <a:cs typeface="Times New Roman" pitchFamily="18" charset="0"/>
              </a:rPr>
              <a:t>FOR CLINICAL EVALUATION</a:t>
            </a:r>
            <a:endParaRPr lang="en-GB">
              <a:latin typeface="Times New Roman" pitchFamily="18" charset="0"/>
            </a:endParaRPr>
          </a:p>
        </p:txBody>
      </p:sp>
      <p:sp>
        <p:nvSpPr>
          <p:cNvPr id="36902" name="Rectangle 38"/>
          <p:cNvSpPr>
            <a:spLocks noChangeArrowheads="1"/>
          </p:cNvSpPr>
          <p:nvPr/>
        </p:nvSpPr>
        <p:spPr bwMode="auto">
          <a:xfrm>
            <a:off x="803275" y="6249988"/>
            <a:ext cx="923925"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Times New Roman" pitchFamily="18" charset="0"/>
                <a:cs typeface="Times New Roman" pitchFamily="18" charset="0"/>
              </a:rPr>
              <a:t>AND FOLLOW</a:t>
            </a:r>
            <a:endParaRPr lang="en-GB">
              <a:latin typeface="Times New Roman" pitchFamily="18" charset="0"/>
            </a:endParaRPr>
          </a:p>
        </p:txBody>
      </p:sp>
      <p:sp>
        <p:nvSpPr>
          <p:cNvPr id="36903" name="Rectangle 39"/>
          <p:cNvSpPr>
            <a:spLocks noChangeArrowheads="1"/>
          </p:cNvSpPr>
          <p:nvPr/>
        </p:nvSpPr>
        <p:spPr bwMode="auto">
          <a:xfrm>
            <a:off x="1847850" y="6249988"/>
            <a:ext cx="46038"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Times New Roman" pitchFamily="18" charset="0"/>
                <a:cs typeface="Times New Roman" pitchFamily="18" charset="0"/>
              </a:rPr>
              <a:t>-</a:t>
            </a:r>
            <a:endParaRPr lang="en-GB">
              <a:latin typeface="Times New Roman" pitchFamily="18" charset="0"/>
            </a:endParaRPr>
          </a:p>
        </p:txBody>
      </p:sp>
      <p:sp>
        <p:nvSpPr>
          <p:cNvPr id="36904" name="Rectangle 40"/>
          <p:cNvSpPr>
            <a:spLocks noChangeArrowheads="1"/>
          </p:cNvSpPr>
          <p:nvPr/>
        </p:nvSpPr>
        <p:spPr bwMode="auto">
          <a:xfrm>
            <a:off x="1900238" y="6249988"/>
            <a:ext cx="179387"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Times New Roman" pitchFamily="18" charset="0"/>
                <a:cs typeface="Times New Roman" pitchFamily="18" charset="0"/>
              </a:rPr>
              <a:t>UP</a:t>
            </a:r>
            <a:endParaRPr lang="en-GB">
              <a:latin typeface="Times New Roman" pitchFamily="18" charset="0"/>
            </a:endParaRPr>
          </a:p>
        </p:txBody>
      </p:sp>
      <p:sp>
        <p:nvSpPr>
          <p:cNvPr id="36905" name="Rectangle 41"/>
          <p:cNvSpPr>
            <a:spLocks noChangeArrowheads="1"/>
          </p:cNvSpPr>
          <p:nvPr/>
        </p:nvSpPr>
        <p:spPr bwMode="auto">
          <a:xfrm>
            <a:off x="2103438" y="6249988"/>
            <a:ext cx="0" cy="365125"/>
          </a:xfrm>
          <a:prstGeom prst="rect">
            <a:avLst/>
          </a:prstGeom>
          <a:noFill/>
          <a:ln w="9525">
            <a:noFill/>
            <a:miter lim="800000"/>
            <a:headEnd/>
            <a:tailEnd/>
          </a:ln>
        </p:spPr>
        <p:txBody>
          <a:bodyPr wrap="none" lIns="0" tIns="0" rIns="0" bIns="0">
            <a:spAutoFit/>
          </a:bodyPr>
          <a:lstStyle/>
          <a:p>
            <a:endParaRPr lang="en-GB">
              <a:latin typeface="Times New Roman" pitchFamily="18" charset="0"/>
            </a:endParaRPr>
          </a:p>
        </p:txBody>
      </p:sp>
      <p:sp>
        <p:nvSpPr>
          <p:cNvPr id="36906" name="Rectangle 42"/>
          <p:cNvSpPr>
            <a:spLocks noChangeArrowheads="1"/>
          </p:cNvSpPr>
          <p:nvPr/>
        </p:nvSpPr>
        <p:spPr bwMode="auto">
          <a:xfrm>
            <a:off x="3389313" y="4800600"/>
            <a:ext cx="1733550" cy="490538"/>
          </a:xfrm>
          <a:prstGeom prst="rect">
            <a:avLst/>
          </a:prstGeom>
          <a:noFill/>
          <a:ln w="2540">
            <a:solidFill>
              <a:srgbClr val="000000"/>
            </a:solidFill>
            <a:miter lim="800000"/>
            <a:headEnd/>
            <a:tailEnd/>
          </a:ln>
        </p:spPr>
        <p:txBody>
          <a:bodyPr/>
          <a:lstStyle/>
          <a:p>
            <a:endParaRPr lang="it-IT"/>
          </a:p>
        </p:txBody>
      </p:sp>
      <p:sp>
        <p:nvSpPr>
          <p:cNvPr id="36907" name="Rectangle 43"/>
          <p:cNvSpPr>
            <a:spLocks noChangeArrowheads="1"/>
          </p:cNvSpPr>
          <p:nvPr/>
        </p:nvSpPr>
        <p:spPr bwMode="auto">
          <a:xfrm>
            <a:off x="3568700" y="4845050"/>
            <a:ext cx="1123950"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New Roman" pitchFamily="18" charset="0"/>
                <a:cs typeface="Times New Roman" pitchFamily="18" charset="0"/>
              </a:rPr>
              <a:t>INCONCLUSIVE</a:t>
            </a:r>
            <a:endParaRPr lang="en-GB">
              <a:latin typeface="Times New Roman" pitchFamily="18" charset="0"/>
            </a:endParaRPr>
          </a:p>
        </p:txBody>
      </p:sp>
      <p:sp>
        <p:nvSpPr>
          <p:cNvPr id="36908" name="Rectangle 44"/>
          <p:cNvSpPr>
            <a:spLocks noChangeArrowheads="1"/>
          </p:cNvSpPr>
          <p:nvPr/>
        </p:nvSpPr>
        <p:spPr bwMode="auto">
          <a:xfrm>
            <a:off x="3754438" y="5030788"/>
            <a:ext cx="817562" cy="182562"/>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New Roman" pitchFamily="18" charset="0"/>
                <a:cs typeface="Times New Roman" pitchFamily="18" charset="0"/>
              </a:rPr>
              <a:t>DIAGNOSIS</a:t>
            </a:r>
            <a:endParaRPr lang="en-GB">
              <a:latin typeface="Times New Roman" pitchFamily="18" charset="0"/>
            </a:endParaRPr>
          </a:p>
        </p:txBody>
      </p:sp>
      <p:sp>
        <p:nvSpPr>
          <p:cNvPr id="36909" name="Rectangle 45"/>
          <p:cNvSpPr>
            <a:spLocks noChangeArrowheads="1"/>
          </p:cNvSpPr>
          <p:nvPr/>
        </p:nvSpPr>
        <p:spPr bwMode="auto">
          <a:xfrm>
            <a:off x="5703888" y="4813300"/>
            <a:ext cx="1331912" cy="490538"/>
          </a:xfrm>
          <a:prstGeom prst="rect">
            <a:avLst/>
          </a:prstGeom>
          <a:noFill/>
          <a:ln w="2540">
            <a:solidFill>
              <a:srgbClr val="000000"/>
            </a:solidFill>
            <a:miter lim="800000"/>
            <a:headEnd/>
            <a:tailEnd/>
          </a:ln>
        </p:spPr>
        <p:txBody>
          <a:bodyPr/>
          <a:lstStyle/>
          <a:p>
            <a:endParaRPr lang="it-IT"/>
          </a:p>
        </p:txBody>
      </p:sp>
      <p:sp>
        <p:nvSpPr>
          <p:cNvPr id="36910" name="Rectangle 46"/>
          <p:cNvSpPr>
            <a:spLocks noChangeArrowheads="1"/>
          </p:cNvSpPr>
          <p:nvPr/>
        </p:nvSpPr>
        <p:spPr bwMode="auto">
          <a:xfrm>
            <a:off x="5881688" y="4857750"/>
            <a:ext cx="798512"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New Roman" pitchFamily="18" charset="0"/>
                <a:cs typeface="Times New Roman" pitchFamily="18" charset="0"/>
              </a:rPr>
              <a:t>FALSE NBS</a:t>
            </a:r>
            <a:endParaRPr lang="en-GB">
              <a:latin typeface="Times New Roman" pitchFamily="18" charset="0"/>
            </a:endParaRPr>
          </a:p>
        </p:txBody>
      </p:sp>
      <p:sp>
        <p:nvSpPr>
          <p:cNvPr id="36911" name="Rectangle 47"/>
          <p:cNvSpPr>
            <a:spLocks noChangeArrowheads="1"/>
          </p:cNvSpPr>
          <p:nvPr/>
        </p:nvSpPr>
        <p:spPr bwMode="auto">
          <a:xfrm>
            <a:off x="5908675" y="5043488"/>
            <a:ext cx="676275" cy="182562"/>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New Roman" pitchFamily="18" charset="0"/>
                <a:cs typeface="Times New Roman" pitchFamily="18" charset="0"/>
              </a:rPr>
              <a:t>POSITIVE</a:t>
            </a:r>
            <a:endParaRPr lang="en-GB">
              <a:latin typeface="Times New Roman" pitchFamily="18" charset="0"/>
            </a:endParaRPr>
          </a:p>
        </p:txBody>
      </p:sp>
      <p:sp>
        <p:nvSpPr>
          <p:cNvPr id="36912" name="Rectangle 48"/>
          <p:cNvSpPr>
            <a:spLocks noChangeArrowheads="1"/>
          </p:cNvSpPr>
          <p:nvPr/>
        </p:nvSpPr>
        <p:spPr bwMode="auto">
          <a:xfrm>
            <a:off x="3360738" y="5934075"/>
            <a:ext cx="2071687"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Times New Roman" pitchFamily="18" charset="0"/>
                <a:cs typeface="Times New Roman" pitchFamily="18" charset="0"/>
              </a:rPr>
              <a:t>REFERRAL TO CF CENTRE FOR </a:t>
            </a:r>
            <a:endParaRPr lang="en-GB">
              <a:latin typeface="Times New Roman" pitchFamily="18" charset="0"/>
            </a:endParaRPr>
          </a:p>
        </p:txBody>
      </p:sp>
      <p:sp>
        <p:nvSpPr>
          <p:cNvPr id="36913" name="Rectangle 49"/>
          <p:cNvSpPr>
            <a:spLocks noChangeArrowheads="1"/>
          </p:cNvSpPr>
          <p:nvPr/>
        </p:nvSpPr>
        <p:spPr bwMode="auto">
          <a:xfrm>
            <a:off x="3360738" y="6089650"/>
            <a:ext cx="1836737"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Times New Roman" pitchFamily="18" charset="0"/>
                <a:cs typeface="Times New Roman" pitchFamily="18" charset="0"/>
              </a:rPr>
              <a:t>FURTHER INVESTIGATIONS</a:t>
            </a:r>
            <a:endParaRPr lang="en-GB">
              <a:latin typeface="Times New Roman" pitchFamily="18" charset="0"/>
            </a:endParaRPr>
          </a:p>
        </p:txBody>
      </p:sp>
      <p:sp>
        <p:nvSpPr>
          <p:cNvPr id="36914" name="Rectangle 50"/>
          <p:cNvSpPr>
            <a:spLocks noChangeArrowheads="1"/>
          </p:cNvSpPr>
          <p:nvPr/>
        </p:nvSpPr>
        <p:spPr bwMode="auto">
          <a:xfrm>
            <a:off x="3360738" y="6245225"/>
            <a:ext cx="969962"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Times New Roman" pitchFamily="18" charset="0"/>
                <a:cs typeface="Times New Roman" pitchFamily="18" charset="0"/>
              </a:rPr>
              <a:t>(AND FOLLOW</a:t>
            </a:r>
            <a:endParaRPr lang="en-GB">
              <a:latin typeface="Times New Roman" pitchFamily="18" charset="0"/>
            </a:endParaRPr>
          </a:p>
        </p:txBody>
      </p:sp>
      <p:sp>
        <p:nvSpPr>
          <p:cNvPr id="36915" name="Rectangle 51"/>
          <p:cNvSpPr>
            <a:spLocks noChangeArrowheads="1"/>
          </p:cNvSpPr>
          <p:nvPr/>
        </p:nvSpPr>
        <p:spPr bwMode="auto">
          <a:xfrm>
            <a:off x="4457700" y="6245225"/>
            <a:ext cx="47625"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Times New Roman" pitchFamily="18" charset="0"/>
                <a:cs typeface="Times New Roman" pitchFamily="18" charset="0"/>
              </a:rPr>
              <a:t>-</a:t>
            </a:r>
            <a:endParaRPr lang="en-GB">
              <a:latin typeface="Times New Roman" pitchFamily="18" charset="0"/>
            </a:endParaRPr>
          </a:p>
        </p:txBody>
      </p:sp>
      <p:sp>
        <p:nvSpPr>
          <p:cNvPr id="36916" name="Rectangle 52"/>
          <p:cNvSpPr>
            <a:spLocks noChangeArrowheads="1"/>
          </p:cNvSpPr>
          <p:nvPr/>
        </p:nvSpPr>
        <p:spPr bwMode="auto">
          <a:xfrm>
            <a:off x="4510088" y="6245225"/>
            <a:ext cx="225425"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Times New Roman" pitchFamily="18" charset="0"/>
                <a:cs typeface="Times New Roman" pitchFamily="18" charset="0"/>
              </a:rPr>
              <a:t>UP)</a:t>
            </a:r>
            <a:endParaRPr lang="en-GB">
              <a:latin typeface="Times New Roman" pitchFamily="18" charset="0"/>
            </a:endParaRPr>
          </a:p>
        </p:txBody>
      </p:sp>
      <p:grpSp>
        <p:nvGrpSpPr>
          <p:cNvPr id="2" name="Group 53"/>
          <p:cNvGrpSpPr>
            <a:grpSpLocks/>
          </p:cNvGrpSpPr>
          <p:nvPr/>
        </p:nvGrpSpPr>
        <p:grpSpPr bwMode="auto">
          <a:xfrm>
            <a:off x="3089275" y="404813"/>
            <a:ext cx="617538" cy="433387"/>
            <a:chOff x="4559" y="3159"/>
            <a:chExt cx="827" cy="683"/>
          </a:xfrm>
        </p:grpSpPr>
        <p:sp>
          <p:nvSpPr>
            <p:cNvPr id="36936" name="Line 54"/>
            <p:cNvSpPr>
              <a:spLocks noChangeShapeType="1"/>
            </p:cNvSpPr>
            <p:nvPr/>
          </p:nvSpPr>
          <p:spPr bwMode="auto">
            <a:xfrm flipH="1">
              <a:off x="4559" y="3159"/>
              <a:ext cx="827" cy="681"/>
            </a:xfrm>
            <a:prstGeom prst="line">
              <a:avLst/>
            </a:prstGeom>
            <a:noFill/>
            <a:ln w="8255">
              <a:solidFill>
                <a:srgbClr val="000000"/>
              </a:solidFill>
              <a:round/>
              <a:headEnd/>
              <a:tailEnd/>
            </a:ln>
          </p:spPr>
          <p:txBody>
            <a:bodyPr/>
            <a:lstStyle/>
            <a:p>
              <a:endParaRPr lang="it-IT"/>
            </a:p>
          </p:txBody>
        </p:sp>
        <p:sp>
          <p:nvSpPr>
            <p:cNvPr id="36937" name="Freeform 55"/>
            <p:cNvSpPr>
              <a:spLocks/>
            </p:cNvSpPr>
            <p:nvPr/>
          </p:nvSpPr>
          <p:spPr bwMode="auto">
            <a:xfrm>
              <a:off x="4562" y="3700"/>
              <a:ext cx="151" cy="142"/>
            </a:xfrm>
            <a:custGeom>
              <a:avLst/>
              <a:gdLst>
                <a:gd name="T0" fmla="*/ 61 w 151"/>
                <a:gd name="T1" fmla="*/ 0 h 142"/>
                <a:gd name="T2" fmla="*/ 0 w 151"/>
                <a:gd name="T3" fmla="*/ 142 h 142"/>
                <a:gd name="T4" fmla="*/ 151 w 151"/>
                <a:gd name="T5" fmla="*/ 106 h 142"/>
                <a:gd name="T6" fmla="*/ 0 60000 65536"/>
                <a:gd name="T7" fmla="*/ 0 60000 65536"/>
                <a:gd name="T8" fmla="*/ 0 60000 65536"/>
                <a:gd name="T9" fmla="*/ 0 w 151"/>
                <a:gd name="T10" fmla="*/ 0 h 142"/>
                <a:gd name="T11" fmla="*/ 151 w 151"/>
                <a:gd name="T12" fmla="*/ 142 h 142"/>
              </a:gdLst>
              <a:ahLst/>
              <a:cxnLst>
                <a:cxn ang="T6">
                  <a:pos x="T0" y="T1"/>
                </a:cxn>
                <a:cxn ang="T7">
                  <a:pos x="T2" y="T3"/>
                </a:cxn>
                <a:cxn ang="T8">
                  <a:pos x="T4" y="T5"/>
                </a:cxn>
              </a:cxnLst>
              <a:rect l="T9" t="T10" r="T11" b="T12"/>
              <a:pathLst>
                <a:path w="151" h="142">
                  <a:moveTo>
                    <a:pt x="61" y="0"/>
                  </a:moveTo>
                  <a:lnTo>
                    <a:pt x="0" y="142"/>
                  </a:lnTo>
                  <a:lnTo>
                    <a:pt x="151" y="106"/>
                  </a:lnTo>
                </a:path>
              </a:pathLst>
            </a:custGeom>
            <a:noFill/>
            <a:ln w="8255">
              <a:solidFill>
                <a:srgbClr val="000000"/>
              </a:solidFill>
              <a:round/>
              <a:headEnd/>
              <a:tailEnd/>
            </a:ln>
          </p:spPr>
          <p:txBody>
            <a:bodyPr/>
            <a:lstStyle/>
            <a:p>
              <a:endParaRPr lang="it-IT"/>
            </a:p>
          </p:txBody>
        </p:sp>
      </p:grpSp>
      <p:sp>
        <p:nvSpPr>
          <p:cNvPr id="462904" name="Rectangle 56"/>
          <p:cNvSpPr>
            <a:spLocks noChangeArrowheads="1"/>
          </p:cNvSpPr>
          <p:nvPr/>
        </p:nvSpPr>
        <p:spPr bwMode="auto">
          <a:xfrm>
            <a:off x="3581400" y="152400"/>
            <a:ext cx="1144588" cy="212725"/>
          </a:xfrm>
          <a:prstGeom prst="rect">
            <a:avLst/>
          </a:prstGeom>
          <a:noFill/>
          <a:ln w="9525">
            <a:noFill/>
            <a:miter lim="800000"/>
            <a:headEnd/>
            <a:tailEnd/>
          </a:ln>
        </p:spPr>
        <p:txBody>
          <a:bodyPr wrap="none" lIns="0" tIns="0" rIns="0" bIns="0">
            <a:spAutoFit/>
          </a:bodyPr>
          <a:lstStyle/>
          <a:p>
            <a:pPr>
              <a:defRPr/>
            </a:pPr>
            <a:r>
              <a:rPr lang="en-US" sz="1400" u="sng">
                <a:solidFill>
                  <a:srgbClr val="000000"/>
                </a:solidFill>
                <a:effectLst>
                  <a:outerShdw blurRad="38100" dist="38100" dir="2700000" algn="tl">
                    <a:srgbClr val="C0C0C0"/>
                  </a:outerShdw>
                </a:effectLst>
                <a:latin typeface="Times New Roman" pitchFamily="18" charset="0"/>
                <a:cs typeface="Times New Roman" pitchFamily="18" charset="0"/>
              </a:rPr>
              <a:t>IRT AT BIRTH</a:t>
            </a:r>
            <a:endParaRPr lang="en-GB" sz="1400" u="sng">
              <a:effectLst>
                <a:outerShdw blurRad="38100" dist="38100" dir="2700000" algn="tl">
                  <a:srgbClr val="C0C0C0"/>
                </a:outerShdw>
              </a:effectLst>
              <a:latin typeface="Times New Roman" pitchFamily="18" charset="0"/>
            </a:endParaRPr>
          </a:p>
        </p:txBody>
      </p:sp>
      <p:sp>
        <p:nvSpPr>
          <p:cNvPr id="36919" name="Line 57"/>
          <p:cNvSpPr>
            <a:spLocks noChangeShapeType="1"/>
          </p:cNvSpPr>
          <p:nvPr/>
        </p:nvSpPr>
        <p:spPr bwMode="auto">
          <a:xfrm>
            <a:off x="4572000" y="457200"/>
            <a:ext cx="533400" cy="381000"/>
          </a:xfrm>
          <a:prstGeom prst="line">
            <a:avLst/>
          </a:prstGeom>
          <a:noFill/>
          <a:ln w="9525">
            <a:noFill/>
            <a:round/>
            <a:headEnd/>
            <a:tailEnd type="triangle" w="med" len="med"/>
          </a:ln>
        </p:spPr>
        <p:txBody>
          <a:bodyPr/>
          <a:lstStyle/>
          <a:p>
            <a:endParaRPr lang="it-IT"/>
          </a:p>
        </p:txBody>
      </p:sp>
      <p:sp>
        <p:nvSpPr>
          <p:cNvPr id="36920" name="Line 58"/>
          <p:cNvSpPr>
            <a:spLocks noChangeShapeType="1"/>
          </p:cNvSpPr>
          <p:nvPr/>
        </p:nvSpPr>
        <p:spPr bwMode="auto">
          <a:xfrm>
            <a:off x="4648200" y="457200"/>
            <a:ext cx="457200" cy="304800"/>
          </a:xfrm>
          <a:prstGeom prst="line">
            <a:avLst/>
          </a:prstGeom>
          <a:noFill/>
          <a:ln w="9525">
            <a:noFill/>
            <a:round/>
            <a:headEnd/>
            <a:tailEnd type="triangle" w="med" len="med"/>
          </a:ln>
        </p:spPr>
        <p:txBody>
          <a:bodyPr/>
          <a:lstStyle/>
          <a:p>
            <a:endParaRPr lang="it-IT"/>
          </a:p>
        </p:txBody>
      </p:sp>
      <p:sp>
        <p:nvSpPr>
          <p:cNvPr id="36921" name="Line 59"/>
          <p:cNvSpPr>
            <a:spLocks noChangeShapeType="1"/>
          </p:cNvSpPr>
          <p:nvPr/>
        </p:nvSpPr>
        <p:spPr bwMode="auto">
          <a:xfrm>
            <a:off x="2895600" y="1143000"/>
            <a:ext cx="0" cy="457200"/>
          </a:xfrm>
          <a:prstGeom prst="line">
            <a:avLst/>
          </a:prstGeom>
          <a:noFill/>
          <a:ln w="9525">
            <a:noFill/>
            <a:round/>
            <a:headEnd/>
            <a:tailEnd type="triangle" w="med" len="med"/>
          </a:ln>
        </p:spPr>
        <p:txBody>
          <a:bodyPr/>
          <a:lstStyle/>
          <a:p>
            <a:endParaRPr lang="it-IT"/>
          </a:p>
        </p:txBody>
      </p:sp>
      <p:sp>
        <p:nvSpPr>
          <p:cNvPr id="36922" name="Line 60"/>
          <p:cNvSpPr>
            <a:spLocks noChangeShapeType="1"/>
          </p:cNvSpPr>
          <p:nvPr/>
        </p:nvSpPr>
        <p:spPr bwMode="auto">
          <a:xfrm>
            <a:off x="4648200" y="457200"/>
            <a:ext cx="457200" cy="381000"/>
          </a:xfrm>
          <a:prstGeom prst="line">
            <a:avLst/>
          </a:prstGeom>
          <a:noFill/>
          <a:ln w="9525">
            <a:solidFill>
              <a:schemeClr val="tx1"/>
            </a:solidFill>
            <a:round/>
            <a:headEnd/>
            <a:tailEnd type="triangle" w="med" len="med"/>
          </a:ln>
        </p:spPr>
        <p:txBody>
          <a:bodyPr/>
          <a:lstStyle/>
          <a:p>
            <a:endParaRPr lang="it-IT"/>
          </a:p>
        </p:txBody>
      </p:sp>
      <p:sp>
        <p:nvSpPr>
          <p:cNvPr id="36923" name="Line 61"/>
          <p:cNvSpPr>
            <a:spLocks noChangeShapeType="1"/>
          </p:cNvSpPr>
          <p:nvPr/>
        </p:nvSpPr>
        <p:spPr bwMode="auto">
          <a:xfrm>
            <a:off x="2895600" y="1143000"/>
            <a:ext cx="0" cy="457200"/>
          </a:xfrm>
          <a:prstGeom prst="line">
            <a:avLst/>
          </a:prstGeom>
          <a:noFill/>
          <a:ln w="9525">
            <a:solidFill>
              <a:schemeClr val="tx1"/>
            </a:solidFill>
            <a:round/>
            <a:headEnd/>
            <a:tailEnd type="triangle" w="med" len="med"/>
          </a:ln>
        </p:spPr>
        <p:txBody>
          <a:bodyPr/>
          <a:lstStyle/>
          <a:p>
            <a:endParaRPr lang="it-IT"/>
          </a:p>
        </p:txBody>
      </p:sp>
      <p:sp>
        <p:nvSpPr>
          <p:cNvPr id="36924" name="Line 62"/>
          <p:cNvSpPr>
            <a:spLocks noChangeShapeType="1"/>
          </p:cNvSpPr>
          <p:nvPr/>
        </p:nvSpPr>
        <p:spPr bwMode="auto">
          <a:xfrm>
            <a:off x="5334000" y="1143000"/>
            <a:ext cx="0" cy="304800"/>
          </a:xfrm>
          <a:prstGeom prst="line">
            <a:avLst/>
          </a:prstGeom>
          <a:noFill/>
          <a:ln w="9525">
            <a:solidFill>
              <a:schemeClr val="tx1"/>
            </a:solidFill>
            <a:round/>
            <a:headEnd/>
            <a:tailEnd type="triangle" w="med" len="med"/>
          </a:ln>
        </p:spPr>
        <p:txBody>
          <a:bodyPr/>
          <a:lstStyle/>
          <a:p>
            <a:endParaRPr lang="it-IT"/>
          </a:p>
        </p:txBody>
      </p:sp>
      <p:sp>
        <p:nvSpPr>
          <p:cNvPr id="36925" name="Line 63"/>
          <p:cNvSpPr>
            <a:spLocks noChangeShapeType="1"/>
          </p:cNvSpPr>
          <p:nvPr/>
        </p:nvSpPr>
        <p:spPr bwMode="auto">
          <a:xfrm>
            <a:off x="4114800" y="2514600"/>
            <a:ext cx="1066800" cy="228600"/>
          </a:xfrm>
          <a:prstGeom prst="line">
            <a:avLst/>
          </a:prstGeom>
          <a:noFill/>
          <a:ln w="9525">
            <a:solidFill>
              <a:schemeClr val="tx1"/>
            </a:solidFill>
            <a:round/>
            <a:headEnd/>
            <a:tailEnd type="triangle" w="med" len="med"/>
          </a:ln>
        </p:spPr>
        <p:txBody>
          <a:bodyPr/>
          <a:lstStyle/>
          <a:p>
            <a:endParaRPr lang="it-IT"/>
          </a:p>
        </p:txBody>
      </p:sp>
      <p:sp>
        <p:nvSpPr>
          <p:cNvPr id="36926" name="Line 64"/>
          <p:cNvSpPr>
            <a:spLocks noChangeShapeType="1"/>
          </p:cNvSpPr>
          <p:nvPr/>
        </p:nvSpPr>
        <p:spPr bwMode="auto">
          <a:xfrm>
            <a:off x="3048000" y="3048000"/>
            <a:ext cx="0" cy="304800"/>
          </a:xfrm>
          <a:prstGeom prst="line">
            <a:avLst/>
          </a:prstGeom>
          <a:noFill/>
          <a:ln w="9525">
            <a:solidFill>
              <a:schemeClr val="tx1"/>
            </a:solidFill>
            <a:round/>
            <a:headEnd/>
            <a:tailEnd type="triangle" w="med" len="med"/>
          </a:ln>
        </p:spPr>
        <p:txBody>
          <a:bodyPr/>
          <a:lstStyle/>
          <a:p>
            <a:endParaRPr lang="it-IT"/>
          </a:p>
        </p:txBody>
      </p:sp>
      <p:sp>
        <p:nvSpPr>
          <p:cNvPr id="36927" name="Line 65"/>
          <p:cNvSpPr>
            <a:spLocks noChangeShapeType="1"/>
          </p:cNvSpPr>
          <p:nvPr/>
        </p:nvSpPr>
        <p:spPr bwMode="auto">
          <a:xfrm flipH="1">
            <a:off x="2133600" y="3810000"/>
            <a:ext cx="457200" cy="304800"/>
          </a:xfrm>
          <a:prstGeom prst="line">
            <a:avLst/>
          </a:prstGeom>
          <a:noFill/>
          <a:ln w="9525">
            <a:solidFill>
              <a:schemeClr val="tx1"/>
            </a:solidFill>
            <a:round/>
            <a:headEnd/>
            <a:tailEnd type="triangle" w="med" len="med"/>
          </a:ln>
        </p:spPr>
        <p:txBody>
          <a:bodyPr/>
          <a:lstStyle/>
          <a:p>
            <a:endParaRPr lang="it-IT"/>
          </a:p>
        </p:txBody>
      </p:sp>
      <p:sp>
        <p:nvSpPr>
          <p:cNvPr id="36928" name="Line 66"/>
          <p:cNvSpPr>
            <a:spLocks noChangeShapeType="1"/>
          </p:cNvSpPr>
          <p:nvPr/>
        </p:nvSpPr>
        <p:spPr bwMode="auto">
          <a:xfrm>
            <a:off x="3429000" y="3810000"/>
            <a:ext cx="304800" cy="228600"/>
          </a:xfrm>
          <a:prstGeom prst="line">
            <a:avLst/>
          </a:prstGeom>
          <a:noFill/>
          <a:ln w="9525">
            <a:solidFill>
              <a:schemeClr val="tx1"/>
            </a:solidFill>
            <a:round/>
            <a:headEnd/>
            <a:tailEnd type="triangle" w="med" len="med"/>
          </a:ln>
        </p:spPr>
        <p:txBody>
          <a:bodyPr/>
          <a:lstStyle/>
          <a:p>
            <a:endParaRPr lang="it-IT"/>
          </a:p>
        </p:txBody>
      </p:sp>
      <p:sp>
        <p:nvSpPr>
          <p:cNvPr id="36929" name="Line 67"/>
          <p:cNvSpPr>
            <a:spLocks noChangeShapeType="1"/>
          </p:cNvSpPr>
          <p:nvPr/>
        </p:nvSpPr>
        <p:spPr bwMode="auto">
          <a:xfrm>
            <a:off x="3733800" y="3733800"/>
            <a:ext cx="2057400" cy="381000"/>
          </a:xfrm>
          <a:prstGeom prst="line">
            <a:avLst/>
          </a:prstGeom>
          <a:noFill/>
          <a:ln w="9525">
            <a:solidFill>
              <a:schemeClr val="tx1"/>
            </a:solidFill>
            <a:round/>
            <a:headEnd/>
            <a:tailEnd type="triangle" w="med" len="med"/>
          </a:ln>
        </p:spPr>
        <p:txBody>
          <a:bodyPr/>
          <a:lstStyle/>
          <a:p>
            <a:endParaRPr lang="it-IT"/>
          </a:p>
        </p:txBody>
      </p:sp>
      <p:sp>
        <p:nvSpPr>
          <p:cNvPr id="36930" name="Line 68"/>
          <p:cNvSpPr>
            <a:spLocks noChangeShapeType="1"/>
          </p:cNvSpPr>
          <p:nvPr/>
        </p:nvSpPr>
        <p:spPr bwMode="auto">
          <a:xfrm>
            <a:off x="1905000" y="4343400"/>
            <a:ext cx="0" cy="381000"/>
          </a:xfrm>
          <a:prstGeom prst="line">
            <a:avLst/>
          </a:prstGeom>
          <a:noFill/>
          <a:ln w="9525">
            <a:solidFill>
              <a:schemeClr val="tx1"/>
            </a:solidFill>
            <a:round/>
            <a:headEnd/>
            <a:tailEnd type="triangle" w="med" len="med"/>
          </a:ln>
        </p:spPr>
        <p:txBody>
          <a:bodyPr/>
          <a:lstStyle/>
          <a:p>
            <a:endParaRPr lang="it-IT"/>
          </a:p>
        </p:txBody>
      </p:sp>
      <p:sp>
        <p:nvSpPr>
          <p:cNvPr id="36931" name="Line 69"/>
          <p:cNvSpPr>
            <a:spLocks noChangeShapeType="1"/>
          </p:cNvSpPr>
          <p:nvPr/>
        </p:nvSpPr>
        <p:spPr bwMode="auto">
          <a:xfrm>
            <a:off x="4038600" y="4343400"/>
            <a:ext cx="0" cy="381000"/>
          </a:xfrm>
          <a:prstGeom prst="line">
            <a:avLst/>
          </a:prstGeom>
          <a:noFill/>
          <a:ln w="9525">
            <a:solidFill>
              <a:schemeClr val="tx1"/>
            </a:solidFill>
            <a:round/>
            <a:headEnd/>
            <a:tailEnd type="triangle" w="med" len="med"/>
          </a:ln>
        </p:spPr>
        <p:txBody>
          <a:bodyPr/>
          <a:lstStyle/>
          <a:p>
            <a:endParaRPr lang="it-IT"/>
          </a:p>
        </p:txBody>
      </p:sp>
      <p:sp>
        <p:nvSpPr>
          <p:cNvPr id="36932" name="Line 70"/>
          <p:cNvSpPr>
            <a:spLocks noChangeShapeType="1"/>
          </p:cNvSpPr>
          <p:nvPr/>
        </p:nvSpPr>
        <p:spPr bwMode="auto">
          <a:xfrm>
            <a:off x="6248400" y="4419600"/>
            <a:ext cx="0" cy="304800"/>
          </a:xfrm>
          <a:prstGeom prst="line">
            <a:avLst/>
          </a:prstGeom>
          <a:noFill/>
          <a:ln w="9525">
            <a:solidFill>
              <a:schemeClr val="tx1"/>
            </a:solidFill>
            <a:round/>
            <a:headEnd/>
            <a:tailEnd type="triangle" w="med" len="med"/>
          </a:ln>
        </p:spPr>
        <p:txBody>
          <a:bodyPr/>
          <a:lstStyle/>
          <a:p>
            <a:endParaRPr lang="it-IT"/>
          </a:p>
        </p:txBody>
      </p:sp>
      <p:sp>
        <p:nvSpPr>
          <p:cNvPr id="36933" name="Line 71"/>
          <p:cNvSpPr>
            <a:spLocks noChangeShapeType="1"/>
          </p:cNvSpPr>
          <p:nvPr/>
        </p:nvSpPr>
        <p:spPr bwMode="auto">
          <a:xfrm>
            <a:off x="1752600" y="5410200"/>
            <a:ext cx="0" cy="457200"/>
          </a:xfrm>
          <a:prstGeom prst="line">
            <a:avLst/>
          </a:prstGeom>
          <a:noFill/>
          <a:ln w="9525">
            <a:solidFill>
              <a:schemeClr val="tx1"/>
            </a:solidFill>
            <a:round/>
            <a:headEnd/>
            <a:tailEnd/>
          </a:ln>
        </p:spPr>
        <p:txBody>
          <a:bodyPr/>
          <a:lstStyle/>
          <a:p>
            <a:endParaRPr lang="it-IT"/>
          </a:p>
        </p:txBody>
      </p:sp>
      <p:sp>
        <p:nvSpPr>
          <p:cNvPr id="36934" name="Line 72"/>
          <p:cNvSpPr>
            <a:spLocks noChangeShapeType="1"/>
          </p:cNvSpPr>
          <p:nvPr/>
        </p:nvSpPr>
        <p:spPr bwMode="auto">
          <a:xfrm>
            <a:off x="4191000" y="5410200"/>
            <a:ext cx="0" cy="457200"/>
          </a:xfrm>
          <a:prstGeom prst="line">
            <a:avLst/>
          </a:prstGeom>
          <a:noFill/>
          <a:ln w="9525">
            <a:solidFill>
              <a:schemeClr val="tx1"/>
            </a:solidFill>
            <a:round/>
            <a:headEnd/>
            <a:tailEnd/>
          </a:ln>
        </p:spPr>
        <p:txBody>
          <a:bodyPr/>
          <a:lstStyle/>
          <a:p>
            <a:endParaRPr lang="it-IT"/>
          </a:p>
        </p:txBody>
      </p:sp>
      <p:sp>
        <p:nvSpPr>
          <p:cNvPr id="36935" name="Line 73"/>
          <p:cNvSpPr>
            <a:spLocks noChangeShapeType="1"/>
          </p:cNvSpPr>
          <p:nvPr/>
        </p:nvSpPr>
        <p:spPr bwMode="auto">
          <a:xfrm>
            <a:off x="2971800" y="2362200"/>
            <a:ext cx="0" cy="381000"/>
          </a:xfrm>
          <a:prstGeom prst="line">
            <a:avLst/>
          </a:prstGeom>
          <a:noFill/>
          <a:ln w="9525">
            <a:solidFill>
              <a:schemeClr val="tx1"/>
            </a:solidFill>
            <a:round/>
            <a:headEnd/>
            <a:tailEnd type="triangle" w="med" len="med"/>
          </a:ln>
        </p:spPr>
        <p:txBody>
          <a:bodyPr/>
          <a:lstStyle/>
          <a:p>
            <a:endParaRPr lang="it-IT"/>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35075" y="5616575"/>
            <a:ext cx="1243013" cy="508000"/>
          </a:xfrm>
          <a:prstGeom prst="rect">
            <a:avLst/>
          </a:prstGeom>
          <a:noFill/>
          <a:ln>
            <a:solidFill>
              <a:schemeClr val="tx1"/>
            </a:solidFill>
          </a:ln>
          <a:effectLst/>
        </p:spPr>
        <p:txBody>
          <a:bodyPr>
            <a:spAutoFit/>
          </a:bodyPr>
          <a:lstStyle/>
          <a:p>
            <a:pPr algn="ctr">
              <a:defRPr/>
            </a:pPr>
            <a:r>
              <a:rPr lang="en-US" sz="1350" b="1" dirty="0">
                <a:solidFill>
                  <a:prstClr val="black"/>
                </a:solidFill>
                <a:latin typeface="Arial"/>
                <a:cs typeface="Arial"/>
              </a:rPr>
              <a:t>CF Diagnosis</a:t>
            </a:r>
          </a:p>
        </p:txBody>
      </p:sp>
      <p:sp>
        <p:nvSpPr>
          <p:cNvPr id="3" name="TextBox 2"/>
          <p:cNvSpPr txBox="1"/>
          <p:nvPr/>
        </p:nvSpPr>
        <p:spPr>
          <a:xfrm>
            <a:off x="6643688" y="5619750"/>
            <a:ext cx="1243012" cy="300038"/>
          </a:xfrm>
          <a:prstGeom prst="rect">
            <a:avLst/>
          </a:prstGeom>
          <a:noFill/>
          <a:ln>
            <a:solidFill>
              <a:schemeClr val="tx1"/>
            </a:solidFill>
          </a:ln>
          <a:effectLst/>
        </p:spPr>
        <p:txBody>
          <a:bodyPr>
            <a:spAutoFit/>
          </a:bodyPr>
          <a:lstStyle/>
          <a:p>
            <a:pPr algn="ctr">
              <a:defRPr/>
            </a:pPr>
            <a:r>
              <a:rPr lang="en-US" sz="1350" b="1" dirty="0">
                <a:solidFill>
                  <a:prstClr val="black"/>
                </a:solidFill>
                <a:latin typeface="Arial"/>
                <a:cs typeface="Arial"/>
              </a:rPr>
              <a:t>CF Unlikely</a:t>
            </a:r>
          </a:p>
        </p:txBody>
      </p:sp>
      <p:sp>
        <p:nvSpPr>
          <p:cNvPr id="4" name="Rectangle 3"/>
          <p:cNvSpPr/>
          <p:nvPr/>
        </p:nvSpPr>
        <p:spPr>
          <a:xfrm>
            <a:off x="2719388" y="5605463"/>
            <a:ext cx="3729037" cy="277812"/>
          </a:xfrm>
          <a:prstGeom prst="rect">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350" b="1" dirty="0">
                <a:solidFill>
                  <a:prstClr val="white"/>
                </a:solidFill>
                <a:latin typeface="Arial"/>
                <a:cs typeface="Arial"/>
              </a:rPr>
              <a:t>CF Diagnosis Not Resolved</a:t>
            </a:r>
            <a:r>
              <a:rPr lang="en-US" sz="1350" baseline="30000" dirty="0">
                <a:solidFill>
                  <a:prstClr val="white"/>
                </a:solidFill>
                <a:latin typeface="Arial"/>
                <a:cs typeface="Arial"/>
              </a:rPr>
              <a:t>10</a:t>
            </a:r>
          </a:p>
        </p:txBody>
      </p:sp>
      <p:sp>
        <p:nvSpPr>
          <p:cNvPr id="5" name="Rectangle 4"/>
          <p:cNvSpPr/>
          <p:nvPr/>
        </p:nvSpPr>
        <p:spPr>
          <a:xfrm>
            <a:off x="3214688" y="1062038"/>
            <a:ext cx="2717800" cy="78581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350" b="1" dirty="0">
                <a:solidFill>
                  <a:prstClr val="black"/>
                </a:solidFill>
                <a:latin typeface="Arial"/>
                <a:cs typeface="Arial"/>
              </a:rPr>
              <a:t>Suspicion of CF</a:t>
            </a:r>
            <a:r>
              <a:rPr lang="en-US" sz="1350" dirty="0">
                <a:solidFill>
                  <a:prstClr val="black"/>
                </a:solidFill>
                <a:latin typeface="Arial"/>
                <a:cs typeface="Arial"/>
              </a:rPr>
              <a:t>:</a:t>
            </a:r>
          </a:p>
          <a:p>
            <a:pPr marL="214313" indent="-214313">
              <a:buFont typeface="Arial"/>
              <a:buChar char="•"/>
              <a:defRPr/>
            </a:pPr>
            <a:r>
              <a:rPr lang="en-US" sz="1200" dirty="0">
                <a:solidFill>
                  <a:prstClr val="black"/>
                </a:solidFill>
                <a:latin typeface="Arial"/>
                <a:cs typeface="Arial"/>
              </a:rPr>
              <a:t>Positive NBS</a:t>
            </a:r>
            <a:r>
              <a:rPr lang="en-US" sz="1200" baseline="30000" dirty="0">
                <a:solidFill>
                  <a:prstClr val="black"/>
                </a:solidFill>
                <a:latin typeface="Arial"/>
                <a:cs typeface="Arial"/>
              </a:rPr>
              <a:t>1</a:t>
            </a:r>
          </a:p>
          <a:p>
            <a:pPr marL="214313" indent="-214313">
              <a:buFont typeface="Arial"/>
              <a:buChar char="•"/>
              <a:defRPr/>
            </a:pPr>
            <a:r>
              <a:rPr lang="en-US" sz="1200" dirty="0">
                <a:solidFill>
                  <a:prstClr val="black"/>
                </a:solidFill>
                <a:latin typeface="Arial"/>
                <a:cs typeface="Arial"/>
              </a:rPr>
              <a:t>Clinical signs/symptoms</a:t>
            </a:r>
            <a:r>
              <a:rPr lang="en-US" sz="1200" baseline="30000" dirty="0">
                <a:solidFill>
                  <a:prstClr val="black"/>
                </a:solidFill>
                <a:latin typeface="Arial"/>
                <a:cs typeface="Arial"/>
              </a:rPr>
              <a:t>2</a:t>
            </a:r>
          </a:p>
          <a:p>
            <a:pPr marL="214313" indent="-214313">
              <a:buFont typeface="Arial"/>
              <a:buChar char="•"/>
              <a:defRPr/>
            </a:pPr>
            <a:r>
              <a:rPr lang="en-US" sz="1200" dirty="0">
                <a:solidFill>
                  <a:prstClr val="black"/>
                </a:solidFill>
                <a:latin typeface="Arial"/>
                <a:cs typeface="Arial"/>
              </a:rPr>
              <a:t>Family History</a:t>
            </a:r>
            <a:r>
              <a:rPr lang="en-US" sz="1200" baseline="30000" dirty="0">
                <a:solidFill>
                  <a:prstClr val="black"/>
                </a:solidFill>
                <a:latin typeface="Arial"/>
                <a:cs typeface="Arial"/>
              </a:rPr>
              <a:t>3</a:t>
            </a:r>
          </a:p>
        </p:txBody>
      </p:sp>
      <p:sp>
        <p:nvSpPr>
          <p:cNvPr id="6" name="Rounded Rectangle 5"/>
          <p:cNvSpPr/>
          <p:nvPr/>
        </p:nvSpPr>
        <p:spPr>
          <a:xfrm>
            <a:off x="3521075" y="2070100"/>
            <a:ext cx="2105025" cy="274638"/>
          </a:xfrm>
          <a:prstGeom prst="roundRect">
            <a:avLst/>
          </a:prstGeom>
          <a:solidFill>
            <a:schemeClr val="bg1">
              <a:lumMod val="7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350" b="1" dirty="0">
                <a:solidFill>
                  <a:srgbClr val="000000"/>
                </a:solidFill>
                <a:latin typeface="Arial"/>
                <a:cs typeface="Arial"/>
              </a:rPr>
              <a:t>Sweat Chloride Testing</a:t>
            </a:r>
          </a:p>
        </p:txBody>
      </p:sp>
      <p:sp>
        <p:nvSpPr>
          <p:cNvPr id="7" name="Rounded Rectangle 6"/>
          <p:cNvSpPr/>
          <p:nvPr/>
        </p:nvSpPr>
        <p:spPr>
          <a:xfrm>
            <a:off x="3470275" y="3248025"/>
            <a:ext cx="2192338" cy="260350"/>
          </a:xfrm>
          <a:prstGeom prst="roundRect">
            <a:avLst/>
          </a:prstGeom>
          <a:solidFill>
            <a:schemeClr val="bg1">
              <a:lumMod val="7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350" b="1" dirty="0">
                <a:solidFill>
                  <a:srgbClr val="000000"/>
                </a:solidFill>
                <a:latin typeface="Arial"/>
                <a:cs typeface="Arial"/>
              </a:rPr>
              <a:t>CFTR Genetic Analysis</a:t>
            </a:r>
            <a:r>
              <a:rPr lang="en-US" sz="1350" baseline="30000" dirty="0">
                <a:solidFill>
                  <a:srgbClr val="000000"/>
                </a:solidFill>
                <a:latin typeface="Arial"/>
                <a:cs typeface="Arial"/>
              </a:rPr>
              <a:t>6</a:t>
            </a:r>
            <a:endParaRPr lang="en-US" sz="1350" b="1" baseline="30000" dirty="0">
              <a:solidFill>
                <a:srgbClr val="000000"/>
              </a:solidFill>
              <a:latin typeface="Arial"/>
              <a:cs typeface="Arial"/>
            </a:endParaRPr>
          </a:p>
        </p:txBody>
      </p:sp>
      <p:sp>
        <p:nvSpPr>
          <p:cNvPr id="8" name="Rounded Rectangle 7"/>
          <p:cNvSpPr/>
          <p:nvPr/>
        </p:nvSpPr>
        <p:spPr>
          <a:xfrm>
            <a:off x="3395663" y="4257675"/>
            <a:ext cx="2355850" cy="403225"/>
          </a:xfrm>
          <a:prstGeom prst="roundRect">
            <a:avLst/>
          </a:prstGeom>
          <a:solidFill>
            <a:schemeClr val="bg1">
              <a:lumMod val="7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350" b="1" dirty="0">
                <a:solidFill>
                  <a:srgbClr val="000000"/>
                </a:solidFill>
                <a:latin typeface="Arial"/>
                <a:cs typeface="Arial"/>
              </a:rPr>
              <a:t>CFTR Physiologic Testing</a:t>
            </a:r>
          </a:p>
          <a:p>
            <a:pPr algn="ctr">
              <a:defRPr/>
            </a:pPr>
            <a:r>
              <a:rPr lang="en-US" sz="1350" dirty="0">
                <a:solidFill>
                  <a:srgbClr val="000000"/>
                </a:solidFill>
                <a:latin typeface="Arial"/>
                <a:cs typeface="Arial"/>
              </a:rPr>
              <a:t>NPD/ICM</a:t>
            </a:r>
          </a:p>
        </p:txBody>
      </p:sp>
      <p:sp>
        <p:nvSpPr>
          <p:cNvPr id="9" name="Rectangle 8"/>
          <p:cNvSpPr/>
          <p:nvPr/>
        </p:nvSpPr>
        <p:spPr>
          <a:xfrm>
            <a:off x="1314450" y="2638425"/>
            <a:ext cx="1085850" cy="34925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000000"/>
                </a:solidFill>
                <a:latin typeface="Arial"/>
                <a:cs typeface="Arial"/>
              </a:rPr>
              <a:t>≥60mmol/L</a:t>
            </a:r>
            <a:r>
              <a:rPr lang="en-US" sz="1200" baseline="30000" dirty="0">
                <a:solidFill>
                  <a:srgbClr val="000000"/>
                </a:solidFill>
                <a:latin typeface="Arial"/>
                <a:cs typeface="Arial"/>
              </a:rPr>
              <a:t>4</a:t>
            </a:r>
          </a:p>
        </p:txBody>
      </p:sp>
      <p:sp>
        <p:nvSpPr>
          <p:cNvPr id="10" name="Rectangle 9"/>
          <p:cNvSpPr/>
          <p:nvPr/>
        </p:nvSpPr>
        <p:spPr>
          <a:xfrm>
            <a:off x="6740525" y="2638425"/>
            <a:ext cx="1074738" cy="34925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000000"/>
                </a:solidFill>
                <a:latin typeface="Arial"/>
                <a:cs typeface="Arial"/>
              </a:rPr>
              <a:t>≤29mmol/L</a:t>
            </a:r>
            <a:r>
              <a:rPr lang="en-US" sz="1200" baseline="30000" dirty="0">
                <a:solidFill>
                  <a:srgbClr val="000000"/>
                </a:solidFill>
                <a:latin typeface="Arial"/>
                <a:cs typeface="Arial"/>
              </a:rPr>
              <a:t>5</a:t>
            </a:r>
          </a:p>
        </p:txBody>
      </p:sp>
      <p:sp>
        <p:nvSpPr>
          <p:cNvPr id="11" name="Rectangle 10"/>
          <p:cNvSpPr/>
          <p:nvPr/>
        </p:nvSpPr>
        <p:spPr>
          <a:xfrm>
            <a:off x="4010025" y="2644775"/>
            <a:ext cx="1119188" cy="34925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000000"/>
                </a:solidFill>
                <a:latin typeface="Arial"/>
                <a:cs typeface="Arial"/>
              </a:rPr>
              <a:t>30-59 </a:t>
            </a:r>
            <a:r>
              <a:rPr lang="en-US" sz="1200" dirty="0" err="1">
                <a:solidFill>
                  <a:srgbClr val="000000"/>
                </a:solidFill>
                <a:latin typeface="Arial"/>
                <a:cs typeface="Arial"/>
              </a:rPr>
              <a:t>mmol</a:t>
            </a:r>
            <a:r>
              <a:rPr lang="en-US" sz="1200" dirty="0">
                <a:solidFill>
                  <a:srgbClr val="000000"/>
                </a:solidFill>
                <a:latin typeface="Arial"/>
                <a:cs typeface="Arial"/>
              </a:rPr>
              <a:t>/L</a:t>
            </a:r>
          </a:p>
        </p:txBody>
      </p:sp>
      <p:sp>
        <p:nvSpPr>
          <p:cNvPr id="12" name="Rectangle 11"/>
          <p:cNvSpPr/>
          <p:nvPr/>
        </p:nvSpPr>
        <p:spPr>
          <a:xfrm>
            <a:off x="1435100" y="3789363"/>
            <a:ext cx="1042988" cy="51593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050" dirty="0">
                <a:solidFill>
                  <a:srgbClr val="000000"/>
                </a:solidFill>
                <a:latin typeface="Arial"/>
                <a:cs typeface="Arial"/>
              </a:rPr>
              <a:t>2 CF-causing</a:t>
            </a:r>
            <a:r>
              <a:rPr lang="en-US" sz="1050" baseline="30000" dirty="0">
                <a:solidFill>
                  <a:srgbClr val="000000"/>
                </a:solidFill>
                <a:latin typeface="Arial"/>
                <a:cs typeface="Arial"/>
              </a:rPr>
              <a:t>7</a:t>
            </a:r>
            <a:r>
              <a:rPr lang="en-US" sz="1050" dirty="0">
                <a:solidFill>
                  <a:srgbClr val="000000"/>
                </a:solidFill>
                <a:latin typeface="Arial"/>
                <a:cs typeface="Arial"/>
              </a:rPr>
              <a:t> CFTR mutations</a:t>
            </a:r>
          </a:p>
        </p:txBody>
      </p:sp>
      <p:sp>
        <p:nvSpPr>
          <p:cNvPr id="13" name="Rectangle 12"/>
          <p:cNvSpPr/>
          <p:nvPr/>
        </p:nvSpPr>
        <p:spPr>
          <a:xfrm>
            <a:off x="6740525" y="3795713"/>
            <a:ext cx="989013" cy="39211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050" dirty="0">
                <a:solidFill>
                  <a:srgbClr val="000000"/>
                </a:solidFill>
                <a:latin typeface="Arial"/>
                <a:cs typeface="Arial"/>
              </a:rPr>
              <a:t>No CFTR mutations</a:t>
            </a:r>
            <a:r>
              <a:rPr lang="en-US" sz="1050" baseline="30000" dirty="0">
                <a:solidFill>
                  <a:srgbClr val="000000"/>
                </a:solidFill>
                <a:latin typeface="Arial"/>
                <a:cs typeface="Arial"/>
              </a:rPr>
              <a:t>9</a:t>
            </a:r>
          </a:p>
        </p:txBody>
      </p:sp>
      <p:sp>
        <p:nvSpPr>
          <p:cNvPr id="14" name="Rectangle 13"/>
          <p:cNvSpPr/>
          <p:nvPr/>
        </p:nvSpPr>
        <p:spPr>
          <a:xfrm>
            <a:off x="3106738" y="3787775"/>
            <a:ext cx="2933700" cy="28892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050" dirty="0">
                <a:solidFill>
                  <a:srgbClr val="000000"/>
                </a:solidFill>
                <a:latin typeface="Arial"/>
                <a:cs typeface="Arial"/>
              </a:rPr>
              <a:t>CFTR genotype undefined or known MVCC</a:t>
            </a:r>
            <a:r>
              <a:rPr lang="en-US" sz="1050" baseline="30000" dirty="0">
                <a:solidFill>
                  <a:srgbClr val="000000"/>
                </a:solidFill>
                <a:latin typeface="Arial"/>
                <a:cs typeface="Arial"/>
              </a:rPr>
              <a:t>8</a:t>
            </a:r>
          </a:p>
        </p:txBody>
      </p:sp>
      <p:sp>
        <p:nvSpPr>
          <p:cNvPr id="15" name="Rectangle 14"/>
          <p:cNvSpPr/>
          <p:nvPr/>
        </p:nvSpPr>
        <p:spPr>
          <a:xfrm>
            <a:off x="2020888" y="4948238"/>
            <a:ext cx="1243012" cy="27463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050" dirty="0">
                <a:solidFill>
                  <a:srgbClr val="000000"/>
                </a:solidFill>
                <a:latin typeface="Arial"/>
                <a:cs typeface="Arial"/>
              </a:rPr>
              <a:t>CFTR dysfunction</a:t>
            </a:r>
          </a:p>
        </p:txBody>
      </p:sp>
      <p:sp>
        <p:nvSpPr>
          <p:cNvPr id="16" name="Rectangle 15"/>
          <p:cNvSpPr/>
          <p:nvPr/>
        </p:nvSpPr>
        <p:spPr>
          <a:xfrm>
            <a:off x="5981700" y="4968875"/>
            <a:ext cx="1241425" cy="306388"/>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050" dirty="0">
                <a:solidFill>
                  <a:srgbClr val="000000"/>
                </a:solidFill>
                <a:latin typeface="Arial"/>
                <a:cs typeface="Arial"/>
              </a:rPr>
              <a:t>CFTR function preserved</a:t>
            </a:r>
          </a:p>
        </p:txBody>
      </p:sp>
      <p:sp>
        <p:nvSpPr>
          <p:cNvPr id="17" name="Rectangle 16"/>
          <p:cNvSpPr/>
          <p:nvPr/>
        </p:nvSpPr>
        <p:spPr>
          <a:xfrm>
            <a:off x="3621088" y="4948238"/>
            <a:ext cx="1924050" cy="32702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050" dirty="0">
                <a:solidFill>
                  <a:srgbClr val="000000"/>
                </a:solidFill>
                <a:latin typeface="Arial"/>
                <a:cs typeface="Arial"/>
              </a:rPr>
              <a:t>Testing Unavailable, Equivocal</a:t>
            </a:r>
          </a:p>
        </p:txBody>
      </p:sp>
      <p:cxnSp>
        <p:nvCxnSpPr>
          <p:cNvPr id="18" name="Straight Arrow Connector 17"/>
          <p:cNvCxnSpPr>
            <a:stCxn id="5" idx="2"/>
            <a:endCxn id="6" idx="0"/>
          </p:cNvCxnSpPr>
          <p:nvPr/>
        </p:nvCxnSpPr>
        <p:spPr>
          <a:xfrm>
            <a:off x="4573588" y="1847850"/>
            <a:ext cx="0" cy="22225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a:stCxn id="6" idx="2"/>
            <a:endCxn id="11" idx="0"/>
          </p:cNvCxnSpPr>
          <p:nvPr/>
        </p:nvCxnSpPr>
        <p:spPr>
          <a:xfrm flipH="1">
            <a:off x="4570413" y="2344738"/>
            <a:ext cx="3175" cy="30003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1546225" y="2449513"/>
            <a:ext cx="6081713"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1552575" y="2449513"/>
            <a:ext cx="0" cy="18891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H="1">
            <a:off x="7616825" y="2449513"/>
            <a:ext cx="0" cy="18891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endCxn id="7" idx="0"/>
          </p:cNvCxnSpPr>
          <p:nvPr/>
        </p:nvCxnSpPr>
        <p:spPr>
          <a:xfrm flipH="1">
            <a:off x="4567238" y="2987675"/>
            <a:ext cx="6350" cy="26035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a:stCxn id="7" idx="2"/>
          </p:cNvCxnSpPr>
          <p:nvPr/>
        </p:nvCxnSpPr>
        <p:spPr>
          <a:xfrm>
            <a:off x="4567238" y="3508375"/>
            <a:ext cx="6350" cy="279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1793875" y="3640138"/>
            <a:ext cx="5570538"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1806575" y="3640138"/>
            <a:ext cx="0" cy="14922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7358063" y="3638550"/>
            <a:ext cx="0" cy="14922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a:stCxn id="14" idx="2"/>
            <a:endCxn id="8" idx="0"/>
          </p:cNvCxnSpPr>
          <p:nvPr/>
        </p:nvCxnSpPr>
        <p:spPr>
          <a:xfrm>
            <a:off x="4573588" y="4076700"/>
            <a:ext cx="0" cy="180975"/>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4575175" y="4667250"/>
            <a:ext cx="0" cy="27781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flipV="1">
            <a:off x="2262188" y="4795838"/>
            <a:ext cx="4611687" cy="31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2265363" y="4795838"/>
            <a:ext cx="0" cy="14922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6859588" y="4795838"/>
            <a:ext cx="0" cy="17303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a:off x="1385888" y="2987675"/>
            <a:ext cx="0" cy="26177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p:nvPr/>
        </p:nvCxnSpPr>
        <p:spPr>
          <a:xfrm>
            <a:off x="1636713" y="4305300"/>
            <a:ext cx="0" cy="1300163"/>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a:off x="7766050" y="2987675"/>
            <a:ext cx="0" cy="26177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a:off x="7504113" y="4187825"/>
            <a:ext cx="0" cy="141763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a:off x="4578350" y="5275263"/>
            <a:ext cx="0" cy="33020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a:off x="2262188" y="5222875"/>
            <a:ext cx="0" cy="3825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a:off x="6859588" y="5275263"/>
            <a:ext cx="0" cy="33020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7064375" y="857250"/>
            <a:ext cx="2079625" cy="300038"/>
          </a:xfrm>
          <a:prstGeom prst="rect">
            <a:avLst/>
          </a:prstGeom>
          <a:noFill/>
        </p:spPr>
        <p:txBody>
          <a:bodyPr>
            <a:spAutoFit/>
          </a:bodyPr>
          <a:lstStyle/>
          <a:p>
            <a:pPr>
              <a:defRPr/>
            </a:pPr>
            <a:r>
              <a:rPr lang="en-US" sz="1350" dirty="0">
                <a:solidFill>
                  <a:prstClr val="black"/>
                </a:solidFill>
              </a:rPr>
              <a:t>Farrell et al. </a:t>
            </a:r>
            <a:r>
              <a:rPr lang="en-US" sz="1350" i="1" dirty="0">
                <a:solidFill>
                  <a:prstClr val="black"/>
                </a:solidFill>
              </a:rPr>
              <a:t>in press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96190" y="3590800"/>
            <a:ext cx="7931647" cy="1754326"/>
          </a:xfrm>
          <a:prstGeom prst="rect">
            <a:avLst/>
          </a:prstGeom>
          <a:noFill/>
        </p:spPr>
        <p:txBody>
          <a:bodyPr wrap="square" rtlCol="0">
            <a:spAutoFit/>
          </a:bodyPr>
          <a:lstStyle/>
          <a:p>
            <a:r>
              <a:rPr lang="it-IT" b="1" u="sng" dirty="0" smtClean="0"/>
              <a:t>CFSPID</a:t>
            </a:r>
            <a:r>
              <a:rPr lang="it-IT" dirty="0" smtClean="0"/>
              <a:t>		high </a:t>
            </a:r>
            <a:r>
              <a:rPr lang="en-US" dirty="0" smtClean="0"/>
              <a:t>IRT </a:t>
            </a:r>
            <a:r>
              <a:rPr lang="en-US" dirty="0"/>
              <a:t>at birth plus an equivocal sweat </a:t>
            </a:r>
            <a:r>
              <a:rPr lang="en-US" dirty="0" smtClean="0"/>
              <a:t>chloride</a:t>
            </a:r>
          </a:p>
          <a:p>
            <a:r>
              <a:rPr lang="en-US" dirty="0"/>
              <a:t>	</a:t>
            </a:r>
            <a:r>
              <a:rPr lang="en-US" dirty="0" smtClean="0"/>
              <a:t>	concentration </a:t>
            </a:r>
            <a:r>
              <a:rPr lang="en-US" dirty="0"/>
              <a:t>and fewer than two mutations of </a:t>
            </a:r>
            <a:r>
              <a:rPr lang="en-US" dirty="0" smtClean="0"/>
              <a:t>the</a:t>
            </a:r>
          </a:p>
          <a:p>
            <a:r>
              <a:rPr lang="en-US" i="1" dirty="0"/>
              <a:t>	</a:t>
            </a:r>
            <a:r>
              <a:rPr lang="en-US" i="1" dirty="0" smtClean="0"/>
              <a:t>	CFTR </a:t>
            </a:r>
            <a:r>
              <a:rPr lang="en-US" dirty="0" smtClean="0"/>
              <a:t>gene </a:t>
            </a:r>
            <a:r>
              <a:rPr lang="en-US" dirty="0"/>
              <a:t>that are known to be associated with cystic </a:t>
            </a:r>
            <a:r>
              <a:rPr lang="en-US" dirty="0" smtClean="0"/>
              <a:t>fibrosis</a:t>
            </a:r>
            <a:r>
              <a:rPr lang="en-US" dirty="0"/>
              <a:t>.</a:t>
            </a:r>
          </a:p>
          <a:p>
            <a:r>
              <a:rPr lang="en-US" dirty="0" smtClean="0"/>
              <a:t>		Some </a:t>
            </a:r>
            <a:r>
              <a:rPr lang="en-US" dirty="0"/>
              <a:t>infants might have two </a:t>
            </a:r>
            <a:r>
              <a:rPr lang="en-US" i="1" dirty="0"/>
              <a:t>CFTR </a:t>
            </a:r>
            <a:r>
              <a:rPr lang="en-US" dirty="0"/>
              <a:t>mutations, </a:t>
            </a:r>
            <a:r>
              <a:rPr lang="en-US" dirty="0" smtClean="0"/>
              <a:t>with 0-1 CF-			causing mutations and a </a:t>
            </a:r>
            <a:r>
              <a:rPr lang="it-IT" dirty="0" err="1" smtClean="0"/>
              <a:t>sweat</a:t>
            </a:r>
            <a:r>
              <a:rPr lang="it-IT" dirty="0" smtClean="0"/>
              <a:t> </a:t>
            </a:r>
            <a:r>
              <a:rPr lang="it-IT" dirty="0" err="1"/>
              <a:t>chloride</a:t>
            </a:r>
            <a:r>
              <a:rPr lang="it-IT" dirty="0"/>
              <a:t> </a:t>
            </a:r>
            <a:r>
              <a:rPr lang="it-IT" dirty="0" err="1"/>
              <a:t>concentration</a:t>
            </a:r>
            <a:r>
              <a:rPr lang="it-IT" dirty="0"/>
              <a:t> &lt;30 </a:t>
            </a:r>
            <a:r>
              <a:rPr lang="it-IT" dirty="0" smtClean="0"/>
              <a:t>			</a:t>
            </a:r>
            <a:r>
              <a:rPr lang="it-IT" dirty="0" err="1" smtClean="0"/>
              <a:t>mmol</a:t>
            </a:r>
            <a:r>
              <a:rPr lang="it-IT" dirty="0" smtClean="0"/>
              <a:t>/L</a:t>
            </a:r>
            <a:r>
              <a:rPr lang="it-IT" dirty="0"/>
              <a:t>.</a:t>
            </a:r>
            <a:endParaRPr lang="it-IT" dirty="0" smtClean="0"/>
          </a:p>
        </p:txBody>
      </p:sp>
      <p:sp>
        <p:nvSpPr>
          <p:cNvPr id="2" name="CasellaDiTesto 1"/>
          <p:cNvSpPr txBox="1"/>
          <p:nvPr/>
        </p:nvSpPr>
        <p:spPr>
          <a:xfrm>
            <a:off x="5515501" y="5695137"/>
            <a:ext cx="3221908" cy="584775"/>
          </a:xfrm>
          <a:prstGeom prst="rect">
            <a:avLst/>
          </a:prstGeom>
          <a:noFill/>
        </p:spPr>
        <p:txBody>
          <a:bodyPr wrap="none" rtlCol="0">
            <a:spAutoFit/>
          </a:bodyPr>
          <a:lstStyle/>
          <a:p>
            <a:r>
              <a:rPr lang="it-IT" sz="1600" i="1" dirty="0" err="1" smtClean="0"/>
              <a:t>Munck</a:t>
            </a:r>
            <a:r>
              <a:rPr lang="it-IT" sz="1600" i="1" dirty="0" smtClean="0"/>
              <a:t> A</a:t>
            </a:r>
          </a:p>
          <a:p>
            <a:r>
              <a:rPr lang="it-IT" sz="1600" i="1" dirty="0"/>
              <a:t>J </a:t>
            </a:r>
            <a:r>
              <a:rPr lang="it-IT" sz="1600" i="1" dirty="0" err="1"/>
              <a:t>Cyst</a:t>
            </a:r>
            <a:r>
              <a:rPr lang="it-IT" sz="1600" i="1" dirty="0"/>
              <a:t> </a:t>
            </a:r>
            <a:r>
              <a:rPr lang="it-IT" sz="1600" i="1" dirty="0" err="1"/>
              <a:t>Fibros</a:t>
            </a:r>
            <a:r>
              <a:rPr lang="it-IT" sz="1600" i="1" dirty="0"/>
              <a:t>. 2015 Nov;14(6):706-13</a:t>
            </a:r>
          </a:p>
        </p:txBody>
      </p:sp>
      <p:sp>
        <p:nvSpPr>
          <p:cNvPr id="6" name="CasellaDiTesto 5"/>
          <p:cNvSpPr txBox="1"/>
          <p:nvPr/>
        </p:nvSpPr>
        <p:spPr>
          <a:xfrm>
            <a:off x="363682" y="336714"/>
            <a:ext cx="7957371" cy="1477328"/>
          </a:xfrm>
          <a:prstGeom prst="rect">
            <a:avLst/>
          </a:prstGeom>
          <a:noFill/>
        </p:spPr>
        <p:txBody>
          <a:bodyPr wrap="none" rtlCol="0">
            <a:spAutoFit/>
          </a:bodyPr>
          <a:lstStyle/>
          <a:p>
            <a:r>
              <a:rPr lang="it-IT" b="1" u="sng" dirty="0" smtClean="0"/>
              <a:t>CF</a:t>
            </a:r>
            <a:r>
              <a:rPr lang="it-IT" dirty="0" smtClean="0"/>
              <a:t>	</a:t>
            </a:r>
            <a:r>
              <a:rPr lang="it-IT" dirty="0" err="1" smtClean="0"/>
              <a:t>clinical</a:t>
            </a:r>
            <a:r>
              <a:rPr lang="it-IT" dirty="0" smtClean="0"/>
              <a:t> </a:t>
            </a:r>
            <a:r>
              <a:rPr lang="it-IT" dirty="0" err="1" smtClean="0"/>
              <a:t>manifestations</a:t>
            </a:r>
            <a:r>
              <a:rPr lang="it-IT" dirty="0" smtClean="0"/>
              <a:t>	AND	</a:t>
            </a:r>
            <a:r>
              <a:rPr lang="it-IT" dirty="0" err="1" smtClean="0"/>
              <a:t>sweat</a:t>
            </a:r>
            <a:r>
              <a:rPr lang="it-IT" dirty="0" smtClean="0"/>
              <a:t> </a:t>
            </a:r>
            <a:r>
              <a:rPr lang="it-IT" dirty="0" err="1" smtClean="0"/>
              <a:t>chloride</a:t>
            </a:r>
            <a:r>
              <a:rPr lang="it-IT" dirty="0" smtClean="0"/>
              <a:t> &gt; 59 </a:t>
            </a:r>
            <a:r>
              <a:rPr lang="it-IT" dirty="0" err="1" smtClean="0"/>
              <a:t>mmol</a:t>
            </a:r>
            <a:r>
              <a:rPr lang="it-IT" dirty="0" smtClean="0"/>
              <a:t>/L</a:t>
            </a:r>
          </a:p>
          <a:p>
            <a:r>
              <a:rPr lang="it-IT" dirty="0"/>
              <a:t>	</a:t>
            </a:r>
            <a:r>
              <a:rPr lang="it-IT" dirty="0" smtClean="0"/>
              <a:t>and/or				and/or</a:t>
            </a:r>
          </a:p>
          <a:p>
            <a:r>
              <a:rPr lang="it-IT" dirty="0"/>
              <a:t>	</a:t>
            </a:r>
            <a:r>
              <a:rPr lang="it-IT" dirty="0" smtClean="0"/>
              <a:t>positive NBS			</a:t>
            </a:r>
            <a:r>
              <a:rPr lang="it-IT" dirty="0" err="1" smtClean="0"/>
              <a:t>two</a:t>
            </a:r>
            <a:r>
              <a:rPr lang="it-IT" dirty="0" smtClean="0"/>
              <a:t> CF-</a:t>
            </a:r>
            <a:r>
              <a:rPr lang="it-IT" dirty="0" err="1" smtClean="0"/>
              <a:t>causing</a:t>
            </a:r>
            <a:r>
              <a:rPr lang="it-IT" dirty="0" smtClean="0"/>
              <a:t> </a:t>
            </a:r>
            <a:r>
              <a:rPr lang="it-IT" dirty="0" err="1" smtClean="0"/>
              <a:t>mutations</a:t>
            </a:r>
            <a:endParaRPr lang="it-IT" dirty="0" smtClean="0"/>
          </a:p>
          <a:p>
            <a:r>
              <a:rPr lang="it-IT" dirty="0"/>
              <a:t>	</a:t>
            </a:r>
            <a:r>
              <a:rPr lang="it-IT" dirty="0" smtClean="0"/>
              <a:t>and/or				and/or</a:t>
            </a:r>
          </a:p>
          <a:p>
            <a:r>
              <a:rPr lang="it-IT" dirty="0"/>
              <a:t>	</a:t>
            </a:r>
            <a:r>
              <a:rPr lang="it-IT" dirty="0" smtClean="0"/>
              <a:t>CF </a:t>
            </a:r>
            <a:r>
              <a:rPr lang="it-IT" dirty="0" err="1" smtClean="0"/>
              <a:t>sib</a:t>
            </a:r>
            <a:r>
              <a:rPr lang="it-IT" dirty="0" smtClean="0"/>
              <a:t>				</a:t>
            </a:r>
            <a:r>
              <a:rPr lang="it-IT" dirty="0" err="1" smtClean="0"/>
              <a:t>consistent</a:t>
            </a:r>
            <a:r>
              <a:rPr lang="it-IT" dirty="0" smtClean="0"/>
              <a:t> </a:t>
            </a:r>
            <a:r>
              <a:rPr lang="it-IT" dirty="0" err="1" smtClean="0"/>
              <a:t>electrophysiology</a:t>
            </a:r>
            <a:r>
              <a:rPr lang="it-IT" dirty="0" smtClean="0"/>
              <a:t> </a:t>
            </a:r>
            <a:r>
              <a:rPr lang="it-IT" dirty="0" err="1" smtClean="0"/>
              <a:t>tests</a:t>
            </a:r>
            <a:endParaRPr lang="it-IT" dirty="0" smtClean="0"/>
          </a:p>
        </p:txBody>
      </p:sp>
      <p:sp>
        <p:nvSpPr>
          <p:cNvPr id="7" name="CasellaDiTesto 6"/>
          <p:cNvSpPr txBox="1"/>
          <p:nvPr/>
        </p:nvSpPr>
        <p:spPr>
          <a:xfrm>
            <a:off x="5478236" y="2161804"/>
            <a:ext cx="3062633" cy="584775"/>
          </a:xfrm>
          <a:prstGeom prst="rect">
            <a:avLst/>
          </a:prstGeom>
          <a:noFill/>
        </p:spPr>
        <p:txBody>
          <a:bodyPr wrap="none" rtlCol="0">
            <a:spAutoFit/>
          </a:bodyPr>
          <a:lstStyle/>
          <a:p>
            <a:r>
              <a:rPr lang="it-IT" sz="1600" i="1" dirty="0" err="1" smtClean="0"/>
              <a:t>Rosenstein</a:t>
            </a:r>
            <a:r>
              <a:rPr lang="it-IT" sz="1600" i="1" dirty="0" smtClean="0"/>
              <a:t> BJ, </a:t>
            </a:r>
            <a:r>
              <a:rPr lang="it-IT" sz="1600" i="1" dirty="0" err="1" smtClean="0"/>
              <a:t>Cutting</a:t>
            </a:r>
            <a:r>
              <a:rPr lang="it-IT" sz="1600" i="1" dirty="0" smtClean="0"/>
              <a:t> GR.</a:t>
            </a:r>
          </a:p>
          <a:p>
            <a:r>
              <a:rPr lang="it-IT" sz="1600" i="1" dirty="0" smtClean="0"/>
              <a:t>J </a:t>
            </a:r>
            <a:r>
              <a:rPr lang="it-IT" sz="1600" i="1" dirty="0" err="1" smtClean="0"/>
              <a:t>Pediatr</a:t>
            </a:r>
            <a:r>
              <a:rPr lang="it-IT" sz="1600" i="1" dirty="0" smtClean="0"/>
              <a:t>. 1998 </a:t>
            </a:r>
            <a:r>
              <a:rPr lang="it-IT" sz="1600" i="1" dirty="0" err="1" smtClean="0"/>
              <a:t>Apr</a:t>
            </a:r>
            <a:r>
              <a:rPr lang="it-IT" sz="1600" i="1" dirty="0" smtClean="0"/>
              <a:t>;132(4):589-95. </a:t>
            </a:r>
            <a:endParaRPr lang="it-IT" sz="1600" i="1" dirty="0"/>
          </a:p>
        </p:txBody>
      </p:sp>
    </p:spTree>
    <p:extLst>
      <p:ext uri="{BB962C8B-B14F-4D97-AF65-F5344CB8AC3E}">
        <p14:creationId xmlns="" xmlns:p14="http://schemas.microsoft.com/office/powerpoint/2010/main" val="8121243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smtClean="0"/>
              <a:t>CFSPID / CRMS</a:t>
            </a:r>
            <a:br>
              <a:rPr lang="it-IT" sz="2800" dirty="0" smtClean="0"/>
            </a:br>
            <a:r>
              <a:rPr lang="it-IT" sz="2800" dirty="0" smtClean="0"/>
              <a:t>The </a:t>
            </a:r>
            <a:r>
              <a:rPr lang="it-IT" sz="2800" dirty="0" err="1" smtClean="0"/>
              <a:t>harmonised</a:t>
            </a:r>
            <a:r>
              <a:rPr lang="it-IT" sz="2800" dirty="0" smtClean="0"/>
              <a:t> </a:t>
            </a:r>
            <a:r>
              <a:rPr lang="it-IT" sz="2800" dirty="0" err="1" smtClean="0"/>
              <a:t>definition</a:t>
            </a:r>
            <a:endParaRPr lang="it-IT" sz="2800" dirty="0"/>
          </a:p>
        </p:txBody>
      </p:sp>
      <p:sp>
        <p:nvSpPr>
          <p:cNvPr id="3" name="Segnaposto contenuto 2"/>
          <p:cNvSpPr>
            <a:spLocks noGrp="1"/>
          </p:cNvSpPr>
          <p:nvPr>
            <p:ph idx="1"/>
          </p:nvPr>
        </p:nvSpPr>
        <p:spPr>
          <a:xfrm>
            <a:off x="628650" y="2253136"/>
            <a:ext cx="7886700" cy="4351338"/>
          </a:xfrm>
        </p:spPr>
        <p:txBody>
          <a:bodyPr>
            <a:normAutofit/>
          </a:bodyPr>
          <a:lstStyle/>
          <a:p>
            <a:pPr>
              <a:buNone/>
            </a:pPr>
            <a:r>
              <a:rPr lang="en-US" sz="2000" i="1" dirty="0" smtClean="0"/>
              <a:t>A positive NBS result for CF</a:t>
            </a:r>
          </a:p>
          <a:p>
            <a:pPr>
              <a:buNone/>
            </a:pPr>
            <a:r>
              <a:rPr lang="it-IT" sz="2000" i="1" dirty="0" smtClean="0"/>
              <a:t>AND EITHER</a:t>
            </a:r>
          </a:p>
          <a:p>
            <a:pPr>
              <a:buNone/>
            </a:pPr>
            <a:r>
              <a:rPr lang="en-US" sz="2000" i="1" dirty="0" smtClean="0"/>
              <a:t>A sweat chloride value &lt; 30 </a:t>
            </a:r>
            <a:r>
              <a:rPr lang="en-US" sz="2000" i="1" dirty="0" err="1" smtClean="0"/>
              <a:t>mmol</a:t>
            </a:r>
            <a:r>
              <a:rPr lang="en-US" sz="2000" i="1" dirty="0" smtClean="0"/>
              <a:t>/L and 2 CFTR variants* (mutations), at least one of which </a:t>
            </a:r>
            <a:r>
              <a:rPr lang="it-IT" sz="2000" i="1" dirty="0" err="1" smtClean="0"/>
              <a:t>has</a:t>
            </a:r>
            <a:r>
              <a:rPr lang="it-IT" sz="2000" i="1" dirty="0" smtClean="0"/>
              <a:t> </a:t>
            </a:r>
            <a:r>
              <a:rPr lang="it-IT" sz="2000" i="1" dirty="0" err="1" smtClean="0"/>
              <a:t>unclear</a:t>
            </a:r>
            <a:r>
              <a:rPr lang="it-IT" sz="2000" i="1" dirty="0" smtClean="0"/>
              <a:t> </a:t>
            </a:r>
            <a:r>
              <a:rPr lang="it-IT" sz="2000" i="1" dirty="0" err="1" smtClean="0"/>
              <a:t>phenotypic</a:t>
            </a:r>
            <a:r>
              <a:rPr lang="it-IT" sz="2000" i="1" dirty="0" smtClean="0"/>
              <a:t> </a:t>
            </a:r>
            <a:r>
              <a:rPr lang="it-IT" sz="2000" i="1" dirty="0" err="1" smtClean="0"/>
              <a:t>consequences</a:t>
            </a:r>
            <a:endParaRPr lang="it-IT" sz="2000" i="1" dirty="0" smtClean="0"/>
          </a:p>
          <a:p>
            <a:pPr>
              <a:buNone/>
            </a:pPr>
            <a:r>
              <a:rPr lang="it-IT" sz="2000" i="1" dirty="0" smtClean="0"/>
              <a:t>OR</a:t>
            </a:r>
          </a:p>
          <a:p>
            <a:pPr>
              <a:buNone/>
            </a:pPr>
            <a:r>
              <a:rPr lang="en-US" sz="2000" i="1" dirty="0" smtClean="0"/>
              <a:t>An intermediate sweat chloride value (30-59 </a:t>
            </a:r>
            <a:r>
              <a:rPr lang="en-US" sz="2000" i="1" dirty="0" err="1" smtClean="0"/>
              <a:t>mmol</a:t>
            </a:r>
            <a:r>
              <a:rPr lang="en-US" sz="2000" i="1" dirty="0" smtClean="0"/>
              <a:t>/L) and 1 or 0 CF causing variants** </a:t>
            </a:r>
            <a:r>
              <a:rPr lang="it-IT" sz="2000" i="1" dirty="0" smtClean="0"/>
              <a:t>(</a:t>
            </a:r>
            <a:r>
              <a:rPr lang="it-IT" sz="2000" i="1" dirty="0" err="1" smtClean="0"/>
              <a:t>mutations</a:t>
            </a:r>
            <a:r>
              <a:rPr lang="it-IT" sz="2000" i="1" dirty="0" smtClean="0"/>
              <a:t>)</a:t>
            </a:r>
            <a:endParaRPr lang="it-IT"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srcRect l="3516" t="10986" r="5664" b="6250"/>
          <a:stretch>
            <a:fillRect/>
          </a:stretch>
        </p:blipFill>
        <p:spPr bwMode="auto">
          <a:xfrm>
            <a:off x="428625" y="357188"/>
            <a:ext cx="8358188" cy="6092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73925" y="291090"/>
            <a:ext cx="7772400" cy="825190"/>
          </a:xfrm>
        </p:spPr>
        <p:txBody>
          <a:bodyPr>
            <a:normAutofit/>
          </a:bodyPr>
          <a:lstStyle/>
          <a:p>
            <a:r>
              <a:rPr lang="it-IT" sz="3600" dirty="0" smtClean="0"/>
              <a:t>Key </a:t>
            </a:r>
            <a:r>
              <a:rPr lang="it-IT" sz="3600" dirty="0" err="1" smtClean="0"/>
              <a:t>points</a:t>
            </a:r>
            <a:endParaRPr lang="it-IT" sz="3600" dirty="0"/>
          </a:p>
        </p:txBody>
      </p:sp>
      <p:sp>
        <p:nvSpPr>
          <p:cNvPr id="3" name="Sottotitolo 2"/>
          <p:cNvSpPr>
            <a:spLocks noGrp="1"/>
          </p:cNvSpPr>
          <p:nvPr>
            <p:ph type="subTitle" idx="1"/>
          </p:nvPr>
        </p:nvSpPr>
        <p:spPr>
          <a:xfrm>
            <a:off x="332508" y="1852549"/>
            <a:ext cx="8312727" cy="4845133"/>
          </a:xfrm>
        </p:spPr>
        <p:txBody>
          <a:bodyPr>
            <a:normAutofit/>
          </a:bodyPr>
          <a:lstStyle/>
          <a:p>
            <a:pPr algn="l">
              <a:buFont typeface="Arial" pitchFamily="34" charset="0"/>
              <a:buChar char="•"/>
            </a:pPr>
            <a:r>
              <a:rPr lang="it-IT" sz="2000" dirty="0" smtClean="0"/>
              <a:t> </a:t>
            </a:r>
            <a:r>
              <a:rPr lang="it-IT" sz="2000" dirty="0" err="1" smtClean="0"/>
              <a:t>second</a:t>
            </a:r>
            <a:r>
              <a:rPr lang="it-IT" sz="2000" dirty="0" smtClean="0"/>
              <a:t> </a:t>
            </a:r>
            <a:r>
              <a:rPr lang="it-IT" sz="2000" dirty="0" err="1" smtClean="0"/>
              <a:t>sweat</a:t>
            </a:r>
            <a:r>
              <a:rPr lang="it-IT" sz="2000" dirty="0" smtClean="0"/>
              <a:t> test </a:t>
            </a:r>
            <a:r>
              <a:rPr lang="en-US" sz="2000" dirty="0" smtClean="0"/>
              <a:t>to measure sweat chloride in a laboratory with a high level of experience. Infants with only one CFTR variant </a:t>
            </a:r>
            <a:r>
              <a:rPr lang="en-US" sz="2000" dirty="0" err="1" smtClean="0"/>
              <a:t>recognised</a:t>
            </a:r>
            <a:r>
              <a:rPr lang="en-US" sz="2000" dirty="0" smtClean="0"/>
              <a:t> and a normal repeat sweat chloride (&lt;30 </a:t>
            </a:r>
            <a:r>
              <a:rPr lang="en-US" sz="2000" dirty="0" err="1" smtClean="0"/>
              <a:t>mmol</a:t>
            </a:r>
            <a:r>
              <a:rPr lang="en-US" sz="2000" dirty="0" smtClean="0"/>
              <a:t>/L) should be reported as carriers and no further testing undertaken</a:t>
            </a:r>
          </a:p>
          <a:p>
            <a:pPr algn="l"/>
            <a:endParaRPr lang="en-US" sz="2000" dirty="0" smtClean="0"/>
          </a:p>
          <a:p>
            <a:pPr algn="l">
              <a:buFont typeface="Arial" pitchFamily="34" charset="0"/>
              <a:buChar char="•"/>
            </a:pPr>
            <a:r>
              <a:rPr lang="en-US" sz="2000" dirty="0" smtClean="0"/>
              <a:t> regular clinical review by physicians with an </a:t>
            </a:r>
            <a:r>
              <a:rPr lang="it-IT" sz="2000" dirty="0" smtClean="0"/>
              <a:t>interest in CF, </a:t>
            </a:r>
            <a:r>
              <a:rPr lang="it-IT" sz="2000" dirty="0" err="1" smtClean="0"/>
              <a:t>possible</a:t>
            </a:r>
            <a:r>
              <a:rPr lang="it-IT" sz="2000" dirty="0" smtClean="0"/>
              <a:t> </a:t>
            </a:r>
            <a:r>
              <a:rPr lang="it-IT" sz="2000" dirty="0" err="1" smtClean="0"/>
              <a:t>evolution</a:t>
            </a:r>
            <a:r>
              <a:rPr lang="it-IT" sz="2000" dirty="0" smtClean="0"/>
              <a:t> </a:t>
            </a:r>
            <a:r>
              <a:rPr lang="it-IT" sz="2000" dirty="0" err="1" smtClean="0"/>
              <a:t>to</a:t>
            </a:r>
            <a:r>
              <a:rPr lang="it-IT" sz="2000" dirty="0" smtClean="0"/>
              <a:t> </a:t>
            </a:r>
            <a:r>
              <a:rPr lang="it-IT" sz="2000" dirty="0" err="1" smtClean="0"/>
              <a:t>clinical</a:t>
            </a:r>
            <a:r>
              <a:rPr lang="it-IT" sz="2000" dirty="0" smtClean="0"/>
              <a:t> </a:t>
            </a:r>
            <a:r>
              <a:rPr lang="it-IT" sz="2000" dirty="0" err="1" smtClean="0"/>
              <a:t>disease</a:t>
            </a:r>
            <a:endParaRPr lang="it-IT" sz="2000" dirty="0" smtClean="0"/>
          </a:p>
          <a:p>
            <a:pPr algn="l"/>
            <a:endParaRPr lang="it-IT" sz="2000" dirty="0" smtClean="0"/>
          </a:p>
          <a:p>
            <a:pPr algn="l">
              <a:buFont typeface="Arial" pitchFamily="34" charset="0"/>
              <a:buChar char="•"/>
            </a:pPr>
            <a:r>
              <a:rPr lang="en-US" sz="2000" dirty="0" smtClean="0"/>
              <a:t> essential that families have clear and precise information at all stages of this process, including the longer term risks</a:t>
            </a:r>
          </a:p>
          <a:p>
            <a:pPr algn="l"/>
            <a:endParaRPr lang="en-US" sz="2000" dirty="0" smtClean="0"/>
          </a:p>
          <a:p>
            <a:pPr algn="l"/>
            <a:endParaRPr lang="it-IT" sz="2000" dirty="0"/>
          </a:p>
        </p:txBody>
      </p:sp>
      <p:sp>
        <p:nvSpPr>
          <p:cNvPr id="4" name="CasellaDiTesto 3"/>
          <p:cNvSpPr txBox="1"/>
          <p:nvPr/>
        </p:nvSpPr>
        <p:spPr>
          <a:xfrm>
            <a:off x="7172696" y="6234545"/>
            <a:ext cx="1745991" cy="369332"/>
          </a:xfrm>
          <a:prstGeom prst="rect">
            <a:avLst/>
          </a:prstGeom>
          <a:noFill/>
        </p:spPr>
        <p:txBody>
          <a:bodyPr wrap="none" rtlCol="0">
            <a:spAutoFit/>
          </a:bodyPr>
          <a:lstStyle/>
          <a:p>
            <a:r>
              <a:rPr lang="it-IT" dirty="0" err="1" smtClean="0"/>
              <a:t>submitted</a:t>
            </a:r>
            <a:r>
              <a:rPr lang="it-IT" dirty="0" smtClean="0"/>
              <a:t> </a:t>
            </a:r>
            <a:r>
              <a:rPr lang="it-IT" dirty="0" err="1" smtClean="0"/>
              <a:t>to</a:t>
            </a:r>
            <a:r>
              <a:rPr lang="it-IT" dirty="0" smtClean="0"/>
              <a:t> JCF</a:t>
            </a:r>
            <a:endParaRPr lang="it-IT"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i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5076</TotalTime>
  <Words>1152</Words>
  <Application>Microsoft Office PowerPoint</Application>
  <PresentationFormat>Presentazione su schermo (4:3)</PresentationFormat>
  <Paragraphs>231</Paragraphs>
  <Slides>28</Slides>
  <Notes>2</Notes>
  <HiddenSlides>0</HiddenSlides>
  <MMClips>0</MMClips>
  <ScaleCrop>false</ScaleCrop>
  <HeadingPairs>
    <vt:vector size="4" baseType="variant">
      <vt:variant>
        <vt:lpstr>Tema</vt:lpstr>
      </vt:variant>
      <vt:variant>
        <vt:i4>1</vt:i4>
      </vt:variant>
      <vt:variant>
        <vt:lpstr>Titoli diapositive</vt:lpstr>
      </vt:variant>
      <vt:variant>
        <vt:i4>28</vt:i4>
      </vt:variant>
    </vt:vector>
  </HeadingPairs>
  <TitlesOfParts>
    <vt:vector size="29" baseType="lpstr">
      <vt:lpstr>Tema di Office</vt:lpstr>
      <vt:lpstr>MECFC 2019 Towards Optimal CF Care in the Middle East   Istanbul, March 20-22 2019</vt:lpstr>
      <vt:lpstr>Diapositiva 2</vt:lpstr>
      <vt:lpstr>Diapositiva 3</vt:lpstr>
      <vt:lpstr>Diapositiva 4</vt:lpstr>
      <vt:lpstr>Diapositiva 5</vt:lpstr>
      <vt:lpstr>Diapositiva 6</vt:lpstr>
      <vt:lpstr>CFSPID / CRMS The harmonised definition</vt:lpstr>
      <vt:lpstr>Diapositiva 8</vt:lpstr>
      <vt:lpstr>Key points</vt:lpstr>
      <vt:lpstr>A web survey  256 respondents from 45 countries (114 CF specialists and 104 general respiratory paediatricians)   </vt:lpstr>
      <vt:lpstr>A web survey </vt:lpstr>
      <vt:lpstr>A web survey </vt:lpstr>
      <vt:lpstr>A web survey </vt:lpstr>
      <vt:lpstr>A web survey </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Take home messages    CFSPID infants are often misdiagnosed  It is important to include them in a follow-up program  It is unclear for how long we need to follow them  Some will evolve into CFTR related disorders or CF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Carlo Castellani</dc:creator>
  <cp:lastModifiedBy>24006</cp:lastModifiedBy>
  <cp:revision>145</cp:revision>
  <cp:lastPrinted>2018-06-04T07:27:24Z</cp:lastPrinted>
  <dcterms:created xsi:type="dcterms:W3CDTF">2018-05-04T12:45:58Z</dcterms:created>
  <dcterms:modified xsi:type="dcterms:W3CDTF">2019-03-18T10:24:11Z</dcterms:modified>
</cp:coreProperties>
</file>