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57" r:id="rId3"/>
    <p:sldId id="258" r:id="rId4"/>
    <p:sldId id="262" r:id="rId5"/>
    <p:sldId id="261" r:id="rId6"/>
    <p:sldId id="265" r:id="rId7"/>
    <p:sldId id="279" r:id="rId8"/>
    <p:sldId id="280" r:id="rId9"/>
    <p:sldId id="281" r:id="rId10"/>
    <p:sldId id="266" r:id="rId11"/>
    <p:sldId id="276" r:id="rId12"/>
    <p:sldId id="267" r:id="rId13"/>
    <p:sldId id="271" r:id="rId14"/>
    <p:sldId id="272" r:id="rId15"/>
    <p:sldId id="268" r:id="rId16"/>
    <p:sldId id="274" r:id="rId17"/>
    <p:sldId id="278" r:id="rId18"/>
    <p:sldId id="282" r:id="rId19"/>
    <p:sldId id="283" r:id="rId20"/>
    <p:sldId id="284" r:id="rId21"/>
    <p:sldId id="285" r:id="rId22"/>
    <p:sldId id="275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34" autoAdjust="0"/>
  </p:normalViewPr>
  <p:slideViewPr>
    <p:cSldViewPr>
      <p:cViewPr varScale="1">
        <p:scale>
          <a:sx n="71" d="100"/>
          <a:sy n="71" d="100"/>
        </p:scale>
        <p:origin x="178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250768-9F5E-45D3-85DC-90E5B27C241C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F0AF29A-664C-457E-9088-B6EFD97BEFD9}">
      <dgm:prSet phldrT="[Metin]" custT="1"/>
      <dgm:spPr/>
      <dgm:t>
        <a:bodyPr/>
        <a:lstStyle/>
        <a:p>
          <a:r>
            <a:rPr lang="tr-TR" sz="2000" b="1" dirty="0" err="1">
              <a:solidFill>
                <a:schemeClr val="tx2"/>
              </a:solidFill>
            </a:rPr>
            <a:t>Malnutrition</a:t>
          </a:r>
          <a:endParaRPr lang="tr-TR" sz="2000" b="1" dirty="0">
            <a:solidFill>
              <a:schemeClr val="tx2"/>
            </a:solidFill>
          </a:endParaRPr>
        </a:p>
        <a:p>
          <a:r>
            <a:rPr lang="tr-TR" sz="2000" b="1" dirty="0">
              <a:solidFill>
                <a:schemeClr val="tx2"/>
              </a:solidFill>
            </a:rPr>
            <a:t>(</a:t>
          </a:r>
          <a:r>
            <a:rPr lang="tr-TR" sz="2000" b="1" dirty="0" err="1">
              <a:solidFill>
                <a:schemeClr val="tx2"/>
              </a:solidFill>
            </a:rPr>
            <a:t>weight</a:t>
          </a:r>
          <a:r>
            <a:rPr lang="tr-TR" sz="2000" b="1" dirty="0">
              <a:solidFill>
                <a:schemeClr val="tx2"/>
              </a:solidFill>
            </a:rPr>
            <a:t>&lt;3percentiles)</a:t>
          </a:r>
        </a:p>
        <a:p>
          <a:r>
            <a:rPr lang="tr-TR" sz="2000" b="1" dirty="0" err="1">
              <a:solidFill>
                <a:schemeClr val="tx2"/>
              </a:solidFill>
            </a:rPr>
            <a:t>Fecal</a:t>
          </a:r>
          <a:r>
            <a:rPr lang="tr-TR" sz="2000" b="1" dirty="0">
              <a:solidFill>
                <a:schemeClr val="tx2"/>
              </a:solidFill>
            </a:rPr>
            <a:t> </a:t>
          </a:r>
          <a:r>
            <a:rPr lang="tr-TR" sz="2000" b="1" dirty="0" err="1">
              <a:solidFill>
                <a:schemeClr val="tx2"/>
              </a:solidFill>
            </a:rPr>
            <a:t>elastase</a:t>
          </a:r>
          <a:r>
            <a:rPr lang="tr-TR" sz="2000" b="1" dirty="0">
              <a:solidFill>
                <a:schemeClr val="tx2"/>
              </a:solidFill>
            </a:rPr>
            <a:t> (+)</a:t>
          </a:r>
        </a:p>
        <a:p>
          <a:r>
            <a:rPr lang="tr-TR" sz="2000" b="1" dirty="0" err="1">
              <a:solidFill>
                <a:schemeClr val="tx2"/>
              </a:solidFill>
            </a:rPr>
            <a:t>Stool</a:t>
          </a:r>
          <a:r>
            <a:rPr lang="tr-TR" sz="2000" b="1" dirty="0">
              <a:solidFill>
                <a:schemeClr val="tx2"/>
              </a:solidFill>
            </a:rPr>
            <a:t> </a:t>
          </a:r>
          <a:r>
            <a:rPr lang="tr-TR" sz="2000" b="1" dirty="0" err="1">
              <a:solidFill>
                <a:schemeClr val="tx2"/>
              </a:solidFill>
            </a:rPr>
            <a:t>oil</a:t>
          </a:r>
          <a:r>
            <a:rPr lang="tr-TR" sz="2000" b="1" dirty="0">
              <a:solidFill>
                <a:schemeClr val="tx2"/>
              </a:solidFill>
            </a:rPr>
            <a:t> +3 (+)</a:t>
          </a:r>
        </a:p>
      </dgm:t>
    </dgm:pt>
    <dgm:pt modelId="{3100B806-41DA-4473-AF0F-29023F9216EB}" type="parTrans" cxnId="{AB2AF4F8-CE91-4FAC-8D01-E08DEF0F9037}">
      <dgm:prSet/>
      <dgm:spPr/>
      <dgm:t>
        <a:bodyPr/>
        <a:lstStyle/>
        <a:p>
          <a:endParaRPr lang="tr-TR"/>
        </a:p>
      </dgm:t>
    </dgm:pt>
    <dgm:pt modelId="{41A36570-38CB-4BE4-8C21-18786E89F239}" type="sibTrans" cxnId="{AB2AF4F8-CE91-4FAC-8D01-E08DEF0F9037}">
      <dgm:prSet/>
      <dgm:spPr/>
      <dgm:t>
        <a:bodyPr/>
        <a:lstStyle/>
        <a:p>
          <a:endParaRPr lang="tr-TR"/>
        </a:p>
      </dgm:t>
    </dgm:pt>
    <dgm:pt modelId="{EB6CC638-DD8D-45E9-BFA2-F74F098FA956}">
      <dgm:prSet phldrT="[Metin]" custT="1"/>
      <dgm:spPr/>
      <dgm:t>
        <a:bodyPr/>
        <a:lstStyle/>
        <a:p>
          <a:pPr>
            <a:lnSpc>
              <a:spcPct val="100000"/>
            </a:lnSpc>
          </a:pPr>
          <a:r>
            <a:rPr lang="tr-TR" sz="2000" dirty="0"/>
            <a:t>Formula</a:t>
          </a:r>
        </a:p>
      </dgm:t>
    </dgm:pt>
    <dgm:pt modelId="{2619F439-C1DD-4130-A25C-A173693AB265}" type="parTrans" cxnId="{9830973A-62A6-4608-BB12-53027853A6D8}">
      <dgm:prSet/>
      <dgm:spPr/>
      <dgm:t>
        <a:bodyPr/>
        <a:lstStyle/>
        <a:p>
          <a:endParaRPr lang="tr-TR"/>
        </a:p>
      </dgm:t>
    </dgm:pt>
    <dgm:pt modelId="{D2D4A804-FF71-416C-9237-CEFF08AA4C7D}" type="sibTrans" cxnId="{9830973A-62A6-4608-BB12-53027853A6D8}">
      <dgm:prSet/>
      <dgm:spPr/>
      <dgm:t>
        <a:bodyPr/>
        <a:lstStyle/>
        <a:p>
          <a:endParaRPr lang="tr-TR"/>
        </a:p>
      </dgm:t>
    </dgm:pt>
    <dgm:pt modelId="{9DDEE2F4-07A7-42CB-8323-945B931D02CE}">
      <dgm:prSet phldrT="[Metin]" custT="1"/>
      <dgm:spPr/>
      <dgm:t>
        <a:bodyPr/>
        <a:lstStyle/>
        <a:p>
          <a:pPr>
            <a:lnSpc>
              <a:spcPct val="100000"/>
            </a:lnSpc>
          </a:pPr>
          <a:r>
            <a:rPr lang="tr-TR" sz="2000" dirty="0" err="1"/>
            <a:t>Multivitamin</a:t>
          </a:r>
          <a:endParaRPr lang="tr-TR" sz="2000" dirty="0"/>
        </a:p>
      </dgm:t>
    </dgm:pt>
    <dgm:pt modelId="{1C7E86AA-A1E7-467C-A7E8-13DD3047C120}" type="parTrans" cxnId="{5DEFFA3C-99DE-43CC-8BE6-BB7DBA8C270C}">
      <dgm:prSet/>
      <dgm:spPr/>
      <dgm:t>
        <a:bodyPr/>
        <a:lstStyle/>
        <a:p>
          <a:endParaRPr lang="tr-TR"/>
        </a:p>
      </dgm:t>
    </dgm:pt>
    <dgm:pt modelId="{FFB68C76-4D53-454B-B42A-D4E24F883581}" type="sibTrans" cxnId="{5DEFFA3C-99DE-43CC-8BE6-BB7DBA8C270C}">
      <dgm:prSet/>
      <dgm:spPr/>
      <dgm:t>
        <a:bodyPr/>
        <a:lstStyle/>
        <a:p>
          <a:endParaRPr lang="tr-TR"/>
        </a:p>
      </dgm:t>
    </dgm:pt>
    <dgm:pt modelId="{DF6702D6-B5D9-4A83-B0C4-22731DFF7EE9}">
      <dgm:prSet phldrT="[Metin]" custT="1"/>
      <dgm:spPr/>
      <dgm:t>
        <a:bodyPr/>
        <a:lstStyle/>
        <a:p>
          <a:r>
            <a:rPr lang="tr-TR" sz="2000" b="1" dirty="0">
              <a:solidFill>
                <a:schemeClr val="tx2"/>
              </a:solidFill>
            </a:rPr>
            <a:t>2/6 </a:t>
          </a:r>
          <a:r>
            <a:rPr lang="tr-TR" sz="2000" b="1" dirty="0" err="1">
              <a:solidFill>
                <a:schemeClr val="tx2"/>
              </a:solidFill>
            </a:rPr>
            <a:t>pansystolic</a:t>
          </a:r>
          <a:r>
            <a:rPr lang="tr-TR" sz="2000" b="1" dirty="0">
              <a:solidFill>
                <a:schemeClr val="tx2"/>
              </a:solidFill>
            </a:rPr>
            <a:t> </a:t>
          </a:r>
          <a:r>
            <a:rPr lang="tr-TR" sz="2000" b="1" dirty="0" err="1">
              <a:solidFill>
                <a:schemeClr val="tx2"/>
              </a:solidFill>
            </a:rPr>
            <a:t>murmur</a:t>
          </a:r>
          <a:endParaRPr lang="tr-TR" sz="2000" b="1" dirty="0">
            <a:solidFill>
              <a:schemeClr val="tx2"/>
            </a:solidFill>
          </a:endParaRPr>
        </a:p>
      </dgm:t>
    </dgm:pt>
    <dgm:pt modelId="{AFA8C5BA-B7D3-4968-ABDC-58A1E350D24F}" type="parTrans" cxnId="{20DD2EF9-8F27-4427-B46E-927172F720AA}">
      <dgm:prSet/>
      <dgm:spPr/>
      <dgm:t>
        <a:bodyPr/>
        <a:lstStyle/>
        <a:p>
          <a:endParaRPr lang="tr-TR"/>
        </a:p>
      </dgm:t>
    </dgm:pt>
    <dgm:pt modelId="{00703D82-61C6-4130-B342-C22402B83149}" type="sibTrans" cxnId="{20DD2EF9-8F27-4427-B46E-927172F720AA}">
      <dgm:prSet/>
      <dgm:spPr/>
      <dgm:t>
        <a:bodyPr/>
        <a:lstStyle/>
        <a:p>
          <a:endParaRPr lang="tr-TR"/>
        </a:p>
      </dgm:t>
    </dgm:pt>
    <dgm:pt modelId="{77525C45-30C1-4EDD-B71E-F8B6EAA609A3}">
      <dgm:prSet phldrT="[Metin]" custT="1"/>
      <dgm:spPr/>
      <dgm:t>
        <a:bodyPr/>
        <a:lstStyle/>
        <a:p>
          <a:pPr>
            <a:lnSpc>
              <a:spcPct val="100000"/>
            </a:lnSpc>
          </a:pPr>
          <a:r>
            <a:rPr lang="tr-TR" sz="2000" dirty="0" err="1"/>
            <a:t>Pancreatic</a:t>
          </a:r>
          <a:r>
            <a:rPr lang="tr-TR" sz="2000" dirty="0"/>
            <a:t> </a:t>
          </a:r>
          <a:r>
            <a:rPr lang="tr-TR" sz="2000" dirty="0" err="1"/>
            <a:t>enzyme</a:t>
          </a:r>
          <a:r>
            <a:rPr lang="tr-TR" sz="2000" dirty="0"/>
            <a:t> </a:t>
          </a:r>
          <a:r>
            <a:rPr lang="tr-TR" sz="2000" dirty="0" err="1"/>
            <a:t>replacement</a:t>
          </a:r>
          <a:r>
            <a:rPr lang="tr-TR" sz="2000" dirty="0"/>
            <a:t> </a:t>
          </a:r>
          <a:r>
            <a:rPr lang="tr-TR" sz="2000" dirty="0" err="1"/>
            <a:t>therapy</a:t>
          </a:r>
          <a:endParaRPr lang="tr-TR" sz="2000" dirty="0"/>
        </a:p>
      </dgm:t>
    </dgm:pt>
    <dgm:pt modelId="{856E5D26-2248-4145-9B19-40A4526C620E}" type="parTrans" cxnId="{45236778-6DA4-44ED-8A98-A5543DEA27BA}">
      <dgm:prSet/>
      <dgm:spPr/>
      <dgm:t>
        <a:bodyPr/>
        <a:lstStyle/>
        <a:p>
          <a:endParaRPr lang="tr-TR"/>
        </a:p>
      </dgm:t>
    </dgm:pt>
    <dgm:pt modelId="{22BAC104-D1B0-4713-9AA5-DD639D5FA370}" type="sibTrans" cxnId="{45236778-6DA4-44ED-8A98-A5543DEA27BA}">
      <dgm:prSet/>
      <dgm:spPr/>
      <dgm:t>
        <a:bodyPr/>
        <a:lstStyle/>
        <a:p>
          <a:endParaRPr lang="tr-TR"/>
        </a:p>
      </dgm:t>
    </dgm:pt>
    <dgm:pt modelId="{B70E5566-C7F8-4B83-A566-5B5747302231}">
      <dgm:prSet phldrT="[Metin]" custT="1"/>
      <dgm:spPr/>
      <dgm:t>
        <a:bodyPr/>
        <a:lstStyle/>
        <a:p>
          <a:pPr>
            <a:lnSpc>
              <a:spcPct val="150000"/>
            </a:lnSpc>
          </a:pPr>
          <a:r>
            <a:rPr lang="tr-TR" sz="2000" dirty="0" err="1"/>
            <a:t>Ventricular</a:t>
          </a:r>
          <a:r>
            <a:rPr lang="tr-TR" sz="2000" dirty="0"/>
            <a:t> </a:t>
          </a:r>
          <a:r>
            <a:rPr lang="tr-TR" sz="2000" dirty="0" err="1"/>
            <a:t>septal</a:t>
          </a:r>
          <a:r>
            <a:rPr lang="tr-TR" sz="2000" dirty="0"/>
            <a:t> </a:t>
          </a:r>
          <a:r>
            <a:rPr lang="tr-TR" sz="2000" dirty="0" err="1"/>
            <a:t>defect</a:t>
          </a:r>
          <a:endParaRPr lang="tr-TR" sz="2000" dirty="0"/>
        </a:p>
      </dgm:t>
    </dgm:pt>
    <dgm:pt modelId="{4015425C-1D28-480F-B45D-EF9E631123C1}" type="parTrans" cxnId="{A77F5332-233D-4E68-A0A1-1AF86A8ADECB}">
      <dgm:prSet/>
      <dgm:spPr/>
      <dgm:t>
        <a:bodyPr/>
        <a:lstStyle/>
        <a:p>
          <a:endParaRPr lang="tr-TR"/>
        </a:p>
      </dgm:t>
    </dgm:pt>
    <dgm:pt modelId="{016EDDF0-E022-44BB-BC3B-DFF72BC1F2B1}" type="sibTrans" cxnId="{A77F5332-233D-4E68-A0A1-1AF86A8ADECB}">
      <dgm:prSet/>
      <dgm:spPr/>
      <dgm:t>
        <a:bodyPr/>
        <a:lstStyle/>
        <a:p>
          <a:endParaRPr lang="tr-TR"/>
        </a:p>
      </dgm:t>
    </dgm:pt>
    <dgm:pt modelId="{01BB1391-C223-4E2F-913D-0A6F1BCFF5A9}">
      <dgm:prSet phldrT="[Metin]" custT="1"/>
      <dgm:spPr/>
      <dgm:t>
        <a:bodyPr/>
        <a:lstStyle/>
        <a:p>
          <a:pPr>
            <a:lnSpc>
              <a:spcPct val="150000"/>
            </a:lnSpc>
          </a:pPr>
          <a:r>
            <a:rPr lang="tr-TR" sz="2000" dirty="0" err="1"/>
            <a:t>Echocardiography</a:t>
          </a:r>
          <a:endParaRPr lang="tr-TR" sz="2000" dirty="0"/>
        </a:p>
      </dgm:t>
    </dgm:pt>
    <dgm:pt modelId="{4F12EE9E-78DD-4105-B6B2-2B47ADF746CF}" type="parTrans" cxnId="{78A6DA26-C4B4-471B-9C3F-78CA64B59BE4}">
      <dgm:prSet/>
      <dgm:spPr/>
      <dgm:t>
        <a:bodyPr/>
        <a:lstStyle/>
        <a:p>
          <a:endParaRPr lang="tr-TR"/>
        </a:p>
      </dgm:t>
    </dgm:pt>
    <dgm:pt modelId="{5329A7C6-445F-4527-A8E4-960C83551411}" type="sibTrans" cxnId="{78A6DA26-C4B4-471B-9C3F-78CA64B59BE4}">
      <dgm:prSet/>
      <dgm:spPr/>
      <dgm:t>
        <a:bodyPr/>
        <a:lstStyle/>
        <a:p>
          <a:endParaRPr lang="tr-TR"/>
        </a:p>
      </dgm:t>
    </dgm:pt>
    <dgm:pt modelId="{9FA9F5DD-1A8A-4EE8-B713-510CEA2E2379}" type="pres">
      <dgm:prSet presAssocID="{4C250768-9F5E-45D3-85DC-90E5B27C241C}" presName="Name0" presStyleCnt="0">
        <dgm:presLayoutVars>
          <dgm:dir/>
          <dgm:animLvl val="lvl"/>
          <dgm:resizeHandles/>
        </dgm:presLayoutVars>
      </dgm:prSet>
      <dgm:spPr/>
    </dgm:pt>
    <dgm:pt modelId="{7D8963B5-E879-4080-8FD1-719F2956BCBC}" type="pres">
      <dgm:prSet presAssocID="{3F0AF29A-664C-457E-9088-B6EFD97BEFD9}" presName="linNode" presStyleCnt="0"/>
      <dgm:spPr/>
    </dgm:pt>
    <dgm:pt modelId="{07278557-9969-46B8-921B-227F5CF747E6}" type="pres">
      <dgm:prSet presAssocID="{3F0AF29A-664C-457E-9088-B6EFD97BEFD9}" presName="parentShp" presStyleLbl="node1" presStyleIdx="0" presStyleCnt="2">
        <dgm:presLayoutVars>
          <dgm:bulletEnabled val="1"/>
        </dgm:presLayoutVars>
      </dgm:prSet>
      <dgm:spPr/>
    </dgm:pt>
    <dgm:pt modelId="{117E94C4-F1CB-42C5-BAC8-B150D06F422C}" type="pres">
      <dgm:prSet presAssocID="{3F0AF29A-664C-457E-9088-B6EFD97BEFD9}" presName="childShp" presStyleLbl="bgAccFollowNode1" presStyleIdx="0" presStyleCnt="2">
        <dgm:presLayoutVars>
          <dgm:bulletEnabled val="1"/>
        </dgm:presLayoutVars>
      </dgm:prSet>
      <dgm:spPr/>
    </dgm:pt>
    <dgm:pt modelId="{F04CCABA-B745-4FB5-86F7-410D441EE887}" type="pres">
      <dgm:prSet presAssocID="{41A36570-38CB-4BE4-8C21-18786E89F239}" presName="spacing" presStyleCnt="0"/>
      <dgm:spPr/>
    </dgm:pt>
    <dgm:pt modelId="{01399BEF-65A4-43CF-931A-84D5D7E597EC}" type="pres">
      <dgm:prSet presAssocID="{DF6702D6-B5D9-4A83-B0C4-22731DFF7EE9}" presName="linNode" presStyleCnt="0"/>
      <dgm:spPr/>
    </dgm:pt>
    <dgm:pt modelId="{C23CD88F-E536-4A54-8714-14CA040F62F5}" type="pres">
      <dgm:prSet presAssocID="{DF6702D6-B5D9-4A83-B0C4-22731DFF7EE9}" presName="parentShp" presStyleLbl="node1" presStyleIdx="1" presStyleCnt="2">
        <dgm:presLayoutVars>
          <dgm:bulletEnabled val="1"/>
        </dgm:presLayoutVars>
      </dgm:prSet>
      <dgm:spPr/>
    </dgm:pt>
    <dgm:pt modelId="{341408DB-83C1-44B6-8A50-729A3AD9EB72}" type="pres">
      <dgm:prSet presAssocID="{DF6702D6-B5D9-4A83-B0C4-22731DFF7EE9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0E03DE09-45E6-44A0-93B3-AE58EBAA46AF}" type="presOf" srcId="{DF6702D6-B5D9-4A83-B0C4-22731DFF7EE9}" destId="{C23CD88F-E536-4A54-8714-14CA040F62F5}" srcOrd="0" destOrd="0" presId="urn:microsoft.com/office/officeart/2005/8/layout/vList6"/>
    <dgm:cxn modelId="{78A6DA26-C4B4-471B-9C3F-78CA64B59BE4}" srcId="{DF6702D6-B5D9-4A83-B0C4-22731DFF7EE9}" destId="{01BB1391-C223-4E2F-913D-0A6F1BCFF5A9}" srcOrd="0" destOrd="0" parTransId="{4F12EE9E-78DD-4105-B6B2-2B47ADF746CF}" sibTransId="{5329A7C6-445F-4527-A8E4-960C83551411}"/>
    <dgm:cxn modelId="{A77F5332-233D-4E68-A0A1-1AF86A8ADECB}" srcId="{DF6702D6-B5D9-4A83-B0C4-22731DFF7EE9}" destId="{B70E5566-C7F8-4B83-A566-5B5747302231}" srcOrd="1" destOrd="0" parTransId="{4015425C-1D28-480F-B45D-EF9E631123C1}" sibTransId="{016EDDF0-E022-44BB-BC3B-DFF72BC1F2B1}"/>
    <dgm:cxn modelId="{C08CF832-B454-4301-86A3-20CE237F01E2}" type="presOf" srcId="{9DDEE2F4-07A7-42CB-8323-945B931D02CE}" destId="{117E94C4-F1CB-42C5-BAC8-B150D06F422C}" srcOrd="0" destOrd="2" presId="urn:microsoft.com/office/officeart/2005/8/layout/vList6"/>
    <dgm:cxn modelId="{9830973A-62A6-4608-BB12-53027853A6D8}" srcId="{3F0AF29A-664C-457E-9088-B6EFD97BEFD9}" destId="{EB6CC638-DD8D-45E9-BFA2-F74F098FA956}" srcOrd="0" destOrd="0" parTransId="{2619F439-C1DD-4130-A25C-A173693AB265}" sibTransId="{D2D4A804-FF71-416C-9237-CEFF08AA4C7D}"/>
    <dgm:cxn modelId="{5DEFFA3C-99DE-43CC-8BE6-BB7DBA8C270C}" srcId="{3F0AF29A-664C-457E-9088-B6EFD97BEFD9}" destId="{9DDEE2F4-07A7-42CB-8323-945B931D02CE}" srcOrd="2" destOrd="0" parTransId="{1C7E86AA-A1E7-467C-A7E8-13DD3047C120}" sibTransId="{FFB68C76-4D53-454B-B42A-D4E24F883581}"/>
    <dgm:cxn modelId="{932A0F71-388C-4D84-B3CF-9715A632A405}" type="presOf" srcId="{01BB1391-C223-4E2F-913D-0A6F1BCFF5A9}" destId="{341408DB-83C1-44B6-8A50-729A3AD9EB72}" srcOrd="0" destOrd="0" presId="urn:microsoft.com/office/officeart/2005/8/layout/vList6"/>
    <dgm:cxn modelId="{45236778-6DA4-44ED-8A98-A5543DEA27BA}" srcId="{3F0AF29A-664C-457E-9088-B6EFD97BEFD9}" destId="{77525C45-30C1-4EDD-B71E-F8B6EAA609A3}" srcOrd="1" destOrd="0" parTransId="{856E5D26-2248-4145-9B19-40A4526C620E}" sibTransId="{22BAC104-D1B0-4713-9AA5-DD639D5FA370}"/>
    <dgm:cxn modelId="{17C5087D-987F-48DB-817F-FF37323845FF}" type="presOf" srcId="{3F0AF29A-664C-457E-9088-B6EFD97BEFD9}" destId="{07278557-9969-46B8-921B-227F5CF747E6}" srcOrd="0" destOrd="0" presId="urn:microsoft.com/office/officeart/2005/8/layout/vList6"/>
    <dgm:cxn modelId="{CC4717B2-B1D7-4D33-8895-AF7FAE4382F8}" type="presOf" srcId="{EB6CC638-DD8D-45E9-BFA2-F74F098FA956}" destId="{117E94C4-F1CB-42C5-BAC8-B150D06F422C}" srcOrd="0" destOrd="0" presId="urn:microsoft.com/office/officeart/2005/8/layout/vList6"/>
    <dgm:cxn modelId="{49898CB2-D363-4224-AF06-D69C3BE81E82}" type="presOf" srcId="{77525C45-30C1-4EDD-B71E-F8B6EAA609A3}" destId="{117E94C4-F1CB-42C5-BAC8-B150D06F422C}" srcOrd="0" destOrd="1" presId="urn:microsoft.com/office/officeart/2005/8/layout/vList6"/>
    <dgm:cxn modelId="{90376FB5-F489-469C-8E6F-123184834635}" type="presOf" srcId="{B70E5566-C7F8-4B83-A566-5B5747302231}" destId="{341408DB-83C1-44B6-8A50-729A3AD9EB72}" srcOrd="0" destOrd="1" presId="urn:microsoft.com/office/officeart/2005/8/layout/vList6"/>
    <dgm:cxn modelId="{1A2507C9-F039-45F5-9181-7E885DC789F5}" type="presOf" srcId="{4C250768-9F5E-45D3-85DC-90E5B27C241C}" destId="{9FA9F5DD-1A8A-4EE8-B713-510CEA2E2379}" srcOrd="0" destOrd="0" presId="urn:microsoft.com/office/officeart/2005/8/layout/vList6"/>
    <dgm:cxn modelId="{AB2AF4F8-CE91-4FAC-8D01-E08DEF0F9037}" srcId="{4C250768-9F5E-45D3-85DC-90E5B27C241C}" destId="{3F0AF29A-664C-457E-9088-B6EFD97BEFD9}" srcOrd="0" destOrd="0" parTransId="{3100B806-41DA-4473-AF0F-29023F9216EB}" sibTransId="{41A36570-38CB-4BE4-8C21-18786E89F239}"/>
    <dgm:cxn modelId="{20DD2EF9-8F27-4427-B46E-927172F720AA}" srcId="{4C250768-9F5E-45D3-85DC-90E5B27C241C}" destId="{DF6702D6-B5D9-4A83-B0C4-22731DFF7EE9}" srcOrd="1" destOrd="0" parTransId="{AFA8C5BA-B7D3-4968-ABDC-58A1E350D24F}" sibTransId="{00703D82-61C6-4130-B342-C22402B83149}"/>
    <dgm:cxn modelId="{03811466-8EF2-4A65-970A-E26CD3C77B51}" type="presParOf" srcId="{9FA9F5DD-1A8A-4EE8-B713-510CEA2E2379}" destId="{7D8963B5-E879-4080-8FD1-719F2956BCBC}" srcOrd="0" destOrd="0" presId="urn:microsoft.com/office/officeart/2005/8/layout/vList6"/>
    <dgm:cxn modelId="{C725FB5B-0579-41D4-A416-AF145AEAAD9A}" type="presParOf" srcId="{7D8963B5-E879-4080-8FD1-719F2956BCBC}" destId="{07278557-9969-46B8-921B-227F5CF747E6}" srcOrd="0" destOrd="0" presId="urn:microsoft.com/office/officeart/2005/8/layout/vList6"/>
    <dgm:cxn modelId="{8EE745F4-5924-4C64-A9A7-1C055B07A6DB}" type="presParOf" srcId="{7D8963B5-E879-4080-8FD1-719F2956BCBC}" destId="{117E94C4-F1CB-42C5-BAC8-B150D06F422C}" srcOrd="1" destOrd="0" presId="urn:microsoft.com/office/officeart/2005/8/layout/vList6"/>
    <dgm:cxn modelId="{6641B789-F860-40D4-A5B3-81CB5C11BC15}" type="presParOf" srcId="{9FA9F5DD-1A8A-4EE8-B713-510CEA2E2379}" destId="{F04CCABA-B745-4FB5-86F7-410D441EE887}" srcOrd="1" destOrd="0" presId="urn:microsoft.com/office/officeart/2005/8/layout/vList6"/>
    <dgm:cxn modelId="{42B51BF7-6EC8-4533-B63D-7073FF3DF0FE}" type="presParOf" srcId="{9FA9F5DD-1A8A-4EE8-B713-510CEA2E2379}" destId="{01399BEF-65A4-43CF-931A-84D5D7E597EC}" srcOrd="2" destOrd="0" presId="urn:microsoft.com/office/officeart/2005/8/layout/vList6"/>
    <dgm:cxn modelId="{5471ED07-37BE-472D-AE24-4839F8F1CD6C}" type="presParOf" srcId="{01399BEF-65A4-43CF-931A-84D5D7E597EC}" destId="{C23CD88F-E536-4A54-8714-14CA040F62F5}" srcOrd="0" destOrd="0" presId="urn:microsoft.com/office/officeart/2005/8/layout/vList6"/>
    <dgm:cxn modelId="{19CD6A9D-7B21-40E8-B441-E9033D2A0F39}" type="presParOf" srcId="{01399BEF-65A4-43CF-931A-84D5D7E597EC}" destId="{341408DB-83C1-44B6-8A50-729A3AD9EB7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564934-A70E-43E5-A897-3ED9FCD3FD7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035E1E4-FA85-45DC-B687-A5E2C8EC98AC}">
      <dgm:prSet phldrT="[Metin]"/>
      <dgm:spPr/>
      <dgm:t>
        <a:bodyPr/>
        <a:lstStyle/>
        <a:p>
          <a:r>
            <a:rPr lang="tr-TR" dirty="0" err="1">
              <a:solidFill>
                <a:schemeClr val="tx2"/>
              </a:solidFill>
            </a:rPr>
            <a:t>Brasfield</a:t>
          </a:r>
          <a:r>
            <a:rPr lang="tr-TR" dirty="0">
              <a:solidFill>
                <a:schemeClr val="tx2"/>
              </a:solidFill>
            </a:rPr>
            <a:t> </a:t>
          </a:r>
          <a:r>
            <a:rPr lang="tr-TR" dirty="0" err="1">
              <a:solidFill>
                <a:schemeClr val="tx2"/>
              </a:solidFill>
            </a:rPr>
            <a:t>score</a:t>
          </a:r>
          <a:r>
            <a:rPr lang="tr-TR" dirty="0">
              <a:solidFill>
                <a:schemeClr val="tx2"/>
              </a:solidFill>
            </a:rPr>
            <a:t>: 20/25 </a:t>
          </a:r>
        </a:p>
      </dgm:t>
    </dgm:pt>
    <dgm:pt modelId="{7EBE102E-89C9-4BF2-8E8F-8AEE3F303C83}" type="parTrans" cxnId="{CA01E658-8CBA-4321-8B49-7C848E88E3A4}">
      <dgm:prSet/>
      <dgm:spPr/>
      <dgm:t>
        <a:bodyPr/>
        <a:lstStyle/>
        <a:p>
          <a:endParaRPr lang="tr-TR"/>
        </a:p>
      </dgm:t>
    </dgm:pt>
    <dgm:pt modelId="{7A2411C7-E3B5-41B3-A222-BF2BA1388A8E}" type="sibTrans" cxnId="{CA01E658-8CBA-4321-8B49-7C848E88E3A4}">
      <dgm:prSet/>
      <dgm:spPr/>
      <dgm:t>
        <a:bodyPr/>
        <a:lstStyle/>
        <a:p>
          <a:endParaRPr lang="tr-TR"/>
        </a:p>
      </dgm:t>
    </dgm:pt>
    <dgm:pt modelId="{A494E975-E182-4552-80A7-EF623F293762}">
      <dgm:prSet phldrT="[Metin]" custT="1"/>
      <dgm:spPr/>
      <dgm:t>
        <a:bodyPr/>
        <a:lstStyle/>
        <a:p>
          <a:r>
            <a:rPr lang="tr-TR" sz="2000" dirty="0" err="1">
              <a:solidFill>
                <a:schemeClr val="tx2"/>
              </a:solidFill>
            </a:rPr>
            <a:t>Dornaz</a:t>
          </a:r>
          <a:r>
            <a:rPr lang="tr-TR" sz="2000" dirty="0">
              <a:solidFill>
                <a:schemeClr val="tx2"/>
              </a:solidFill>
            </a:rPr>
            <a:t> </a:t>
          </a:r>
          <a:r>
            <a:rPr lang="tr-TR" sz="2000" dirty="0" err="1">
              <a:solidFill>
                <a:schemeClr val="tx2"/>
              </a:solidFill>
            </a:rPr>
            <a:t>alpha</a:t>
          </a:r>
          <a:r>
            <a:rPr lang="tr-TR" sz="2000" dirty="0">
              <a:solidFill>
                <a:schemeClr val="tx2"/>
              </a:solidFill>
            </a:rPr>
            <a:t> </a:t>
          </a:r>
          <a:r>
            <a:rPr lang="tr-TR" sz="2000" dirty="0" err="1">
              <a:solidFill>
                <a:schemeClr val="tx2"/>
              </a:solidFill>
            </a:rPr>
            <a:t>therapy</a:t>
          </a:r>
          <a:endParaRPr lang="tr-TR" sz="2000" dirty="0">
            <a:solidFill>
              <a:schemeClr val="tx2"/>
            </a:solidFill>
          </a:endParaRPr>
        </a:p>
      </dgm:t>
    </dgm:pt>
    <dgm:pt modelId="{6BC88AD7-EAC1-4528-B446-0E6CB7F7DDFD}" type="parTrans" cxnId="{012A4CCB-B7C5-47C7-86F1-F6C84B121F3D}">
      <dgm:prSet/>
      <dgm:spPr/>
      <dgm:t>
        <a:bodyPr/>
        <a:lstStyle/>
        <a:p>
          <a:endParaRPr lang="tr-TR"/>
        </a:p>
      </dgm:t>
    </dgm:pt>
    <dgm:pt modelId="{D51CE660-CB8D-4AFA-9608-D4223366058E}" type="sibTrans" cxnId="{012A4CCB-B7C5-47C7-86F1-F6C84B121F3D}">
      <dgm:prSet/>
      <dgm:spPr/>
      <dgm:t>
        <a:bodyPr/>
        <a:lstStyle/>
        <a:p>
          <a:endParaRPr lang="tr-TR"/>
        </a:p>
      </dgm:t>
    </dgm:pt>
    <dgm:pt modelId="{EFC45B58-3487-494B-9DD0-8D60F3CB7B83}">
      <dgm:prSet custT="1"/>
      <dgm:spPr/>
      <dgm:t>
        <a:bodyPr/>
        <a:lstStyle/>
        <a:p>
          <a:r>
            <a:rPr lang="tr-TR" sz="1600" b="1" dirty="0" err="1">
              <a:solidFill>
                <a:schemeClr val="tx2"/>
              </a:solidFill>
            </a:rPr>
            <a:t>Atelectasis</a:t>
          </a:r>
          <a:r>
            <a:rPr lang="tr-TR" sz="1600" b="1" dirty="0">
              <a:solidFill>
                <a:schemeClr val="tx2"/>
              </a:solidFill>
            </a:rPr>
            <a:t> in </a:t>
          </a:r>
          <a:r>
            <a:rPr lang="tr-TR" sz="1600" b="1" dirty="0" err="1">
              <a:solidFill>
                <a:schemeClr val="tx2"/>
              </a:solidFill>
            </a:rPr>
            <a:t>right</a:t>
          </a:r>
          <a:r>
            <a:rPr lang="tr-TR" sz="1600" b="1" dirty="0">
              <a:solidFill>
                <a:schemeClr val="tx2"/>
              </a:solidFill>
            </a:rPr>
            <a:t> </a:t>
          </a:r>
          <a:r>
            <a:rPr lang="tr-TR" sz="1600" b="1" dirty="0" err="1">
              <a:solidFill>
                <a:schemeClr val="tx2"/>
              </a:solidFill>
            </a:rPr>
            <a:t>lung</a:t>
          </a:r>
          <a:r>
            <a:rPr lang="tr-TR" sz="1600" b="1" dirty="0">
              <a:solidFill>
                <a:schemeClr val="tx2"/>
              </a:solidFill>
            </a:rPr>
            <a:t>,</a:t>
          </a:r>
        </a:p>
        <a:p>
          <a:r>
            <a:rPr lang="tr-TR" sz="1600" b="1" dirty="0" err="1">
              <a:solidFill>
                <a:schemeClr val="tx2"/>
              </a:solidFill>
            </a:rPr>
            <a:t>Left</a:t>
          </a:r>
          <a:r>
            <a:rPr lang="tr-TR" sz="1600" b="1" dirty="0">
              <a:solidFill>
                <a:schemeClr val="tx2"/>
              </a:solidFill>
            </a:rPr>
            <a:t> </a:t>
          </a:r>
          <a:r>
            <a:rPr lang="tr-TR" sz="1600" b="1" dirty="0" err="1">
              <a:solidFill>
                <a:schemeClr val="tx2"/>
              </a:solidFill>
            </a:rPr>
            <a:t>lower</a:t>
          </a:r>
          <a:r>
            <a:rPr lang="tr-TR" sz="1600" b="1" dirty="0">
              <a:solidFill>
                <a:schemeClr val="tx2"/>
              </a:solidFill>
            </a:rPr>
            <a:t> </a:t>
          </a:r>
          <a:r>
            <a:rPr lang="tr-TR" sz="1600" b="1" dirty="0" err="1">
              <a:solidFill>
                <a:schemeClr val="tx2"/>
              </a:solidFill>
            </a:rPr>
            <a:t>lobe</a:t>
          </a:r>
          <a:r>
            <a:rPr lang="tr-TR" sz="1600" b="1" dirty="0">
              <a:solidFill>
                <a:schemeClr val="tx2"/>
              </a:solidFill>
            </a:rPr>
            <a:t> </a:t>
          </a:r>
          <a:r>
            <a:rPr lang="tr-TR" sz="1600" b="1" dirty="0" err="1">
              <a:solidFill>
                <a:schemeClr val="tx2"/>
              </a:solidFill>
            </a:rPr>
            <a:t>retrocardiac</a:t>
          </a:r>
          <a:r>
            <a:rPr lang="tr-TR" sz="1600" b="1" dirty="0">
              <a:solidFill>
                <a:schemeClr val="tx2"/>
              </a:solidFill>
            </a:rPr>
            <a:t> </a:t>
          </a:r>
          <a:r>
            <a:rPr lang="tr-TR" sz="1600" b="1" dirty="0" err="1">
              <a:solidFill>
                <a:schemeClr val="tx2"/>
              </a:solidFill>
            </a:rPr>
            <a:t>consolidation</a:t>
          </a:r>
          <a:r>
            <a:rPr lang="tr-TR" sz="1600" b="1" dirty="0">
              <a:solidFill>
                <a:schemeClr val="tx2"/>
              </a:solidFill>
            </a:rPr>
            <a:t>,</a:t>
          </a:r>
        </a:p>
        <a:p>
          <a:r>
            <a:rPr lang="tr-TR" sz="1600" b="1" dirty="0" err="1">
              <a:solidFill>
                <a:schemeClr val="tx2"/>
              </a:solidFill>
            </a:rPr>
            <a:t>Peribronchial</a:t>
          </a:r>
          <a:r>
            <a:rPr lang="tr-TR" sz="1600" b="1" dirty="0">
              <a:solidFill>
                <a:schemeClr val="tx2"/>
              </a:solidFill>
            </a:rPr>
            <a:t> </a:t>
          </a:r>
          <a:r>
            <a:rPr lang="tr-TR" sz="1600" b="1" dirty="0" err="1">
              <a:solidFill>
                <a:schemeClr val="tx2"/>
              </a:solidFill>
            </a:rPr>
            <a:t>thickening</a:t>
          </a:r>
          <a:endParaRPr lang="tr-TR" sz="1600" b="1" dirty="0">
            <a:solidFill>
              <a:schemeClr val="tx2"/>
            </a:solidFill>
          </a:endParaRPr>
        </a:p>
      </dgm:t>
    </dgm:pt>
    <dgm:pt modelId="{A2EF7812-A607-43B7-BD32-53DEDB93B37A}" type="parTrans" cxnId="{32F77130-A967-4C10-99BF-8CBF1DB80500}">
      <dgm:prSet/>
      <dgm:spPr/>
      <dgm:t>
        <a:bodyPr/>
        <a:lstStyle/>
        <a:p>
          <a:endParaRPr lang="tr-TR"/>
        </a:p>
      </dgm:t>
    </dgm:pt>
    <dgm:pt modelId="{41C4B7F2-3C83-42DB-8183-D0F19301F26A}" type="sibTrans" cxnId="{32F77130-A967-4C10-99BF-8CBF1DB80500}">
      <dgm:prSet/>
      <dgm:spPr/>
      <dgm:t>
        <a:bodyPr/>
        <a:lstStyle/>
        <a:p>
          <a:endParaRPr lang="tr-TR"/>
        </a:p>
      </dgm:t>
    </dgm:pt>
    <dgm:pt modelId="{21AFC5A3-DF7E-4F0A-A072-C12F589801C1}" type="pres">
      <dgm:prSet presAssocID="{3C564934-A70E-43E5-A897-3ED9FCD3FD75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EA194AE-2284-4E32-91BB-AFDBF73E0522}" type="pres">
      <dgm:prSet presAssocID="{3C564934-A70E-43E5-A897-3ED9FCD3FD75}" presName="cycle" presStyleCnt="0"/>
      <dgm:spPr/>
    </dgm:pt>
    <dgm:pt modelId="{A618FD77-38C9-44B3-90AB-665C7D4D2893}" type="pres">
      <dgm:prSet presAssocID="{3C564934-A70E-43E5-A897-3ED9FCD3FD75}" presName="centerShape" presStyleCnt="0"/>
      <dgm:spPr/>
    </dgm:pt>
    <dgm:pt modelId="{B5A4DC86-C797-4AED-B92B-AEE420D5BCB2}" type="pres">
      <dgm:prSet presAssocID="{3C564934-A70E-43E5-A897-3ED9FCD3FD75}" presName="connSite" presStyleLbl="node1" presStyleIdx="0" presStyleCnt="4"/>
      <dgm:spPr/>
    </dgm:pt>
    <dgm:pt modelId="{4EEA4FC0-B153-4D04-98E1-EA763A1F23C9}" type="pres">
      <dgm:prSet presAssocID="{3C564934-A70E-43E5-A897-3ED9FCD3FD75}" presName="visibl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90487B4-C6FB-4C0E-874C-C7A0E4F52C72}" type="pres">
      <dgm:prSet presAssocID="{A2EF7812-A607-43B7-BD32-53DEDB93B37A}" presName="Name25" presStyleLbl="parChTrans1D1" presStyleIdx="0" presStyleCnt="3"/>
      <dgm:spPr/>
    </dgm:pt>
    <dgm:pt modelId="{5E05B875-99DA-43CA-BA41-8DFE622DCF34}" type="pres">
      <dgm:prSet presAssocID="{EFC45B58-3487-494B-9DD0-8D60F3CB7B83}" presName="node" presStyleCnt="0"/>
      <dgm:spPr/>
    </dgm:pt>
    <dgm:pt modelId="{62659E36-50A0-4820-A438-E2525E78D660}" type="pres">
      <dgm:prSet presAssocID="{EFC45B58-3487-494B-9DD0-8D60F3CB7B83}" presName="parentNode" presStyleLbl="node1" presStyleIdx="1" presStyleCnt="4" custScaleX="199812" custScaleY="115508">
        <dgm:presLayoutVars>
          <dgm:chMax val="1"/>
          <dgm:bulletEnabled val="1"/>
        </dgm:presLayoutVars>
      </dgm:prSet>
      <dgm:spPr/>
    </dgm:pt>
    <dgm:pt modelId="{530FB9D3-88F1-4B2C-A404-33DD79ACF8A7}" type="pres">
      <dgm:prSet presAssocID="{EFC45B58-3487-494B-9DD0-8D60F3CB7B83}" presName="childNode" presStyleLbl="revTx" presStyleIdx="0" presStyleCnt="0">
        <dgm:presLayoutVars>
          <dgm:bulletEnabled val="1"/>
        </dgm:presLayoutVars>
      </dgm:prSet>
      <dgm:spPr/>
    </dgm:pt>
    <dgm:pt modelId="{40A9DBA4-4E3C-4BAC-860D-4AAB8127E6DB}" type="pres">
      <dgm:prSet presAssocID="{7EBE102E-89C9-4BF2-8E8F-8AEE3F303C83}" presName="Name25" presStyleLbl="parChTrans1D1" presStyleIdx="1" presStyleCnt="3"/>
      <dgm:spPr/>
    </dgm:pt>
    <dgm:pt modelId="{012413ED-6786-4362-87BF-B42383C35AE0}" type="pres">
      <dgm:prSet presAssocID="{0035E1E4-FA85-45DC-B687-A5E2C8EC98AC}" presName="node" presStyleCnt="0"/>
      <dgm:spPr/>
    </dgm:pt>
    <dgm:pt modelId="{44C63AB2-3BA1-4F3A-96ED-CD3271A1B174}" type="pres">
      <dgm:prSet presAssocID="{0035E1E4-FA85-45DC-B687-A5E2C8EC98AC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083305D8-B826-48D8-94CC-86C4DCCAF63F}" type="pres">
      <dgm:prSet presAssocID="{0035E1E4-FA85-45DC-B687-A5E2C8EC98AC}" presName="childNode" presStyleLbl="revTx" presStyleIdx="0" presStyleCnt="0">
        <dgm:presLayoutVars>
          <dgm:bulletEnabled val="1"/>
        </dgm:presLayoutVars>
      </dgm:prSet>
      <dgm:spPr/>
    </dgm:pt>
    <dgm:pt modelId="{2BAE4744-05A3-4764-8DED-18BB6EA531CD}" type="pres">
      <dgm:prSet presAssocID="{6BC88AD7-EAC1-4528-B446-0E6CB7F7DDFD}" presName="Name25" presStyleLbl="parChTrans1D1" presStyleIdx="2" presStyleCnt="3"/>
      <dgm:spPr/>
    </dgm:pt>
    <dgm:pt modelId="{50E56322-8054-4F06-AE98-8021259696CE}" type="pres">
      <dgm:prSet presAssocID="{A494E975-E182-4552-80A7-EF623F293762}" presName="node" presStyleCnt="0"/>
      <dgm:spPr/>
    </dgm:pt>
    <dgm:pt modelId="{9D27DE49-A114-428D-8297-7A462F68D8C6}" type="pres">
      <dgm:prSet presAssocID="{A494E975-E182-4552-80A7-EF623F293762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90B6E448-50B4-4BC1-8D9D-EFBB57FE8FC3}" type="pres">
      <dgm:prSet presAssocID="{A494E975-E182-4552-80A7-EF623F293762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EE740A1C-886B-495B-B1F7-8E611423128C}" type="presOf" srcId="{7EBE102E-89C9-4BF2-8E8F-8AEE3F303C83}" destId="{40A9DBA4-4E3C-4BAC-860D-4AAB8127E6DB}" srcOrd="0" destOrd="0" presId="urn:microsoft.com/office/officeart/2005/8/layout/radial2"/>
    <dgm:cxn modelId="{BA2D6B20-BC45-46C6-841A-2A41262202DA}" type="presOf" srcId="{6BC88AD7-EAC1-4528-B446-0E6CB7F7DDFD}" destId="{2BAE4744-05A3-4764-8DED-18BB6EA531CD}" srcOrd="0" destOrd="0" presId="urn:microsoft.com/office/officeart/2005/8/layout/radial2"/>
    <dgm:cxn modelId="{41E85921-5AE4-4CC0-B1E0-5509BAA6D6F5}" type="presOf" srcId="{A2EF7812-A607-43B7-BD32-53DEDB93B37A}" destId="{E90487B4-C6FB-4C0E-874C-C7A0E4F52C72}" srcOrd="0" destOrd="0" presId="urn:microsoft.com/office/officeart/2005/8/layout/radial2"/>
    <dgm:cxn modelId="{32F77130-A967-4C10-99BF-8CBF1DB80500}" srcId="{3C564934-A70E-43E5-A897-3ED9FCD3FD75}" destId="{EFC45B58-3487-494B-9DD0-8D60F3CB7B83}" srcOrd="0" destOrd="0" parTransId="{A2EF7812-A607-43B7-BD32-53DEDB93B37A}" sibTransId="{41C4B7F2-3C83-42DB-8183-D0F19301F26A}"/>
    <dgm:cxn modelId="{1DEB3231-C445-41D5-A42F-BBB49FDF6BFB}" type="presOf" srcId="{3C564934-A70E-43E5-A897-3ED9FCD3FD75}" destId="{21AFC5A3-DF7E-4F0A-A072-C12F589801C1}" srcOrd="0" destOrd="0" presId="urn:microsoft.com/office/officeart/2005/8/layout/radial2"/>
    <dgm:cxn modelId="{CA01E658-8CBA-4321-8B49-7C848E88E3A4}" srcId="{3C564934-A70E-43E5-A897-3ED9FCD3FD75}" destId="{0035E1E4-FA85-45DC-B687-A5E2C8EC98AC}" srcOrd="1" destOrd="0" parTransId="{7EBE102E-89C9-4BF2-8E8F-8AEE3F303C83}" sibTransId="{7A2411C7-E3B5-41B3-A222-BF2BA1388A8E}"/>
    <dgm:cxn modelId="{A747B480-9CD5-4140-B2A2-7FC9CC381CEB}" type="presOf" srcId="{EFC45B58-3487-494B-9DD0-8D60F3CB7B83}" destId="{62659E36-50A0-4820-A438-E2525E78D660}" srcOrd="0" destOrd="0" presId="urn:microsoft.com/office/officeart/2005/8/layout/radial2"/>
    <dgm:cxn modelId="{5C07E593-A322-478B-A3AE-6AE1656AB553}" type="presOf" srcId="{0035E1E4-FA85-45DC-B687-A5E2C8EC98AC}" destId="{44C63AB2-3BA1-4F3A-96ED-CD3271A1B174}" srcOrd="0" destOrd="0" presId="urn:microsoft.com/office/officeart/2005/8/layout/radial2"/>
    <dgm:cxn modelId="{012A4CCB-B7C5-47C7-86F1-F6C84B121F3D}" srcId="{3C564934-A70E-43E5-A897-3ED9FCD3FD75}" destId="{A494E975-E182-4552-80A7-EF623F293762}" srcOrd="2" destOrd="0" parTransId="{6BC88AD7-EAC1-4528-B446-0E6CB7F7DDFD}" sibTransId="{D51CE660-CB8D-4AFA-9608-D4223366058E}"/>
    <dgm:cxn modelId="{536634F8-EE15-497E-8A50-904C02C36B96}" type="presOf" srcId="{A494E975-E182-4552-80A7-EF623F293762}" destId="{9D27DE49-A114-428D-8297-7A462F68D8C6}" srcOrd="0" destOrd="0" presId="urn:microsoft.com/office/officeart/2005/8/layout/radial2"/>
    <dgm:cxn modelId="{FBEA1EF6-7EEC-47AE-B961-DAE894CE4E72}" type="presParOf" srcId="{21AFC5A3-DF7E-4F0A-A072-C12F589801C1}" destId="{FEA194AE-2284-4E32-91BB-AFDBF73E0522}" srcOrd="0" destOrd="0" presId="urn:microsoft.com/office/officeart/2005/8/layout/radial2"/>
    <dgm:cxn modelId="{8E9BC539-EC7E-4FAF-A910-91F3965524A1}" type="presParOf" srcId="{FEA194AE-2284-4E32-91BB-AFDBF73E0522}" destId="{A618FD77-38C9-44B3-90AB-665C7D4D2893}" srcOrd="0" destOrd="0" presId="urn:microsoft.com/office/officeart/2005/8/layout/radial2"/>
    <dgm:cxn modelId="{DA2ECB85-4C89-4CCD-8EC6-584DD955855B}" type="presParOf" srcId="{A618FD77-38C9-44B3-90AB-665C7D4D2893}" destId="{B5A4DC86-C797-4AED-B92B-AEE420D5BCB2}" srcOrd="0" destOrd="0" presId="urn:microsoft.com/office/officeart/2005/8/layout/radial2"/>
    <dgm:cxn modelId="{2C8C7175-F2B6-4458-B405-025919C05A6B}" type="presParOf" srcId="{A618FD77-38C9-44B3-90AB-665C7D4D2893}" destId="{4EEA4FC0-B153-4D04-98E1-EA763A1F23C9}" srcOrd="1" destOrd="0" presId="urn:microsoft.com/office/officeart/2005/8/layout/radial2"/>
    <dgm:cxn modelId="{628E01C3-390B-446C-A13F-8122D41A7D0E}" type="presParOf" srcId="{FEA194AE-2284-4E32-91BB-AFDBF73E0522}" destId="{E90487B4-C6FB-4C0E-874C-C7A0E4F52C72}" srcOrd="1" destOrd="0" presId="urn:microsoft.com/office/officeart/2005/8/layout/radial2"/>
    <dgm:cxn modelId="{C26DA4F3-1C6B-4A14-A56D-205A3EFA5EA9}" type="presParOf" srcId="{FEA194AE-2284-4E32-91BB-AFDBF73E0522}" destId="{5E05B875-99DA-43CA-BA41-8DFE622DCF34}" srcOrd="2" destOrd="0" presId="urn:microsoft.com/office/officeart/2005/8/layout/radial2"/>
    <dgm:cxn modelId="{DACB9025-A334-4EDC-87A7-19BF9EC63010}" type="presParOf" srcId="{5E05B875-99DA-43CA-BA41-8DFE622DCF34}" destId="{62659E36-50A0-4820-A438-E2525E78D660}" srcOrd="0" destOrd="0" presId="urn:microsoft.com/office/officeart/2005/8/layout/radial2"/>
    <dgm:cxn modelId="{D88366E3-A894-45C7-BED8-9AE0D866E26D}" type="presParOf" srcId="{5E05B875-99DA-43CA-BA41-8DFE622DCF34}" destId="{530FB9D3-88F1-4B2C-A404-33DD79ACF8A7}" srcOrd="1" destOrd="0" presId="urn:microsoft.com/office/officeart/2005/8/layout/radial2"/>
    <dgm:cxn modelId="{C994BF47-099D-4E98-930E-0AB3734067D4}" type="presParOf" srcId="{FEA194AE-2284-4E32-91BB-AFDBF73E0522}" destId="{40A9DBA4-4E3C-4BAC-860D-4AAB8127E6DB}" srcOrd="3" destOrd="0" presId="urn:microsoft.com/office/officeart/2005/8/layout/radial2"/>
    <dgm:cxn modelId="{595802C1-048C-4B1A-82AB-E707454CFBBC}" type="presParOf" srcId="{FEA194AE-2284-4E32-91BB-AFDBF73E0522}" destId="{012413ED-6786-4362-87BF-B42383C35AE0}" srcOrd="4" destOrd="0" presId="urn:microsoft.com/office/officeart/2005/8/layout/radial2"/>
    <dgm:cxn modelId="{A8E20F2B-4462-4E90-BB41-A9569F457ADF}" type="presParOf" srcId="{012413ED-6786-4362-87BF-B42383C35AE0}" destId="{44C63AB2-3BA1-4F3A-96ED-CD3271A1B174}" srcOrd="0" destOrd="0" presId="urn:microsoft.com/office/officeart/2005/8/layout/radial2"/>
    <dgm:cxn modelId="{3F9EE625-8CBD-4C77-AED1-5CD2C7E0D65D}" type="presParOf" srcId="{012413ED-6786-4362-87BF-B42383C35AE0}" destId="{083305D8-B826-48D8-94CC-86C4DCCAF63F}" srcOrd="1" destOrd="0" presId="urn:microsoft.com/office/officeart/2005/8/layout/radial2"/>
    <dgm:cxn modelId="{7CD52965-FE47-46A6-A224-854B2896C260}" type="presParOf" srcId="{FEA194AE-2284-4E32-91BB-AFDBF73E0522}" destId="{2BAE4744-05A3-4764-8DED-18BB6EA531CD}" srcOrd="5" destOrd="0" presId="urn:microsoft.com/office/officeart/2005/8/layout/radial2"/>
    <dgm:cxn modelId="{5F6F133A-A5BB-44A4-8A0E-DC0FB0F2EDB6}" type="presParOf" srcId="{FEA194AE-2284-4E32-91BB-AFDBF73E0522}" destId="{50E56322-8054-4F06-AE98-8021259696CE}" srcOrd="6" destOrd="0" presId="urn:microsoft.com/office/officeart/2005/8/layout/radial2"/>
    <dgm:cxn modelId="{F68CC284-2D2A-4871-B74B-0DB0992301F3}" type="presParOf" srcId="{50E56322-8054-4F06-AE98-8021259696CE}" destId="{9D27DE49-A114-428D-8297-7A462F68D8C6}" srcOrd="0" destOrd="0" presId="urn:microsoft.com/office/officeart/2005/8/layout/radial2"/>
    <dgm:cxn modelId="{7A942CAE-A7F9-4D5C-AE14-756C9F6B8939}" type="presParOf" srcId="{50E56322-8054-4F06-AE98-8021259696CE}" destId="{90B6E448-50B4-4BC1-8D9D-EFBB57FE8FC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83DE0E-6AFC-4374-8886-A0C1C6FAB33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9268836-FE62-4ABB-A41E-759D829BE6F4}">
      <dgm:prSet phldrT="[Metin]" custT="1"/>
      <dgm:spPr/>
      <dgm:t>
        <a:bodyPr/>
        <a:lstStyle/>
        <a:p>
          <a:r>
            <a:rPr lang="tr-TR" sz="1600" b="1" dirty="0" err="1"/>
            <a:t>Pulmonology</a:t>
          </a:r>
          <a:endParaRPr lang="tr-TR" sz="1600" b="1" dirty="0"/>
        </a:p>
      </dgm:t>
    </dgm:pt>
    <dgm:pt modelId="{D3F0CF61-DD97-481E-AEBF-46188341A0F2}" type="parTrans" cxnId="{0522B686-35DE-48BE-BDA0-002B607E1AB2}">
      <dgm:prSet/>
      <dgm:spPr/>
      <dgm:t>
        <a:bodyPr/>
        <a:lstStyle/>
        <a:p>
          <a:endParaRPr lang="tr-TR"/>
        </a:p>
      </dgm:t>
    </dgm:pt>
    <dgm:pt modelId="{CB1D1FC6-EF7B-4212-85C1-7D613E5628A3}" type="sibTrans" cxnId="{0522B686-35DE-48BE-BDA0-002B607E1AB2}">
      <dgm:prSet/>
      <dgm:spPr/>
      <dgm:t>
        <a:bodyPr/>
        <a:lstStyle/>
        <a:p>
          <a:endParaRPr lang="tr-TR"/>
        </a:p>
      </dgm:t>
    </dgm:pt>
    <dgm:pt modelId="{4C94206B-118B-41D6-BCFC-3D0D01EF6A8A}">
      <dgm:prSet phldrT="[Metin]" custT="1"/>
      <dgm:spPr/>
      <dgm:t>
        <a:bodyPr/>
        <a:lstStyle/>
        <a:p>
          <a:r>
            <a:rPr lang="tr-TR" sz="1600" b="1" dirty="0" err="1"/>
            <a:t>Endocrinology</a:t>
          </a:r>
          <a:endParaRPr lang="tr-TR" sz="1600" b="1" dirty="0"/>
        </a:p>
      </dgm:t>
    </dgm:pt>
    <dgm:pt modelId="{DA4CC8BD-BCDC-4FBF-97BA-74A7D4A008B9}" type="parTrans" cxnId="{9C7C7807-A850-4EA3-BABC-0E59F5598A72}">
      <dgm:prSet/>
      <dgm:spPr/>
      <dgm:t>
        <a:bodyPr/>
        <a:lstStyle/>
        <a:p>
          <a:endParaRPr lang="tr-TR"/>
        </a:p>
      </dgm:t>
    </dgm:pt>
    <dgm:pt modelId="{B7584825-35C5-4D31-8B64-F08AEC7F7D7E}" type="sibTrans" cxnId="{9C7C7807-A850-4EA3-BABC-0E59F5598A72}">
      <dgm:prSet/>
      <dgm:spPr/>
      <dgm:t>
        <a:bodyPr/>
        <a:lstStyle/>
        <a:p>
          <a:endParaRPr lang="tr-TR"/>
        </a:p>
      </dgm:t>
    </dgm:pt>
    <dgm:pt modelId="{6FC80C27-574C-4328-95ED-A92A74A27A61}">
      <dgm:prSet phldrT="[Metin]" custT="1"/>
      <dgm:spPr/>
      <dgm:t>
        <a:bodyPr/>
        <a:lstStyle/>
        <a:p>
          <a:r>
            <a:rPr lang="tr-TR" sz="1600" b="1" dirty="0" err="1"/>
            <a:t>Cardiology</a:t>
          </a:r>
          <a:endParaRPr lang="tr-TR" sz="1600" b="1" dirty="0"/>
        </a:p>
      </dgm:t>
    </dgm:pt>
    <dgm:pt modelId="{70FF448D-27FD-4291-B6B8-6B08F47C9E82}" type="parTrans" cxnId="{52254EA3-3F7E-457A-96A7-9E968BAC4014}">
      <dgm:prSet/>
      <dgm:spPr/>
      <dgm:t>
        <a:bodyPr/>
        <a:lstStyle/>
        <a:p>
          <a:endParaRPr lang="tr-TR"/>
        </a:p>
      </dgm:t>
    </dgm:pt>
    <dgm:pt modelId="{AB824865-6B0F-4BCB-A9FC-574B41B146F8}" type="sibTrans" cxnId="{52254EA3-3F7E-457A-96A7-9E968BAC4014}">
      <dgm:prSet/>
      <dgm:spPr/>
      <dgm:t>
        <a:bodyPr/>
        <a:lstStyle/>
        <a:p>
          <a:endParaRPr lang="tr-TR"/>
        </a:p>
      </dgm:t>
    </dgm:pt>
    <dgm:pt modelId="{76D714DB-1983-4286-85BA-8C6B849078AB}">
      <dgm:prSet phldrT="[Metin]" custT="1"/>
      <dgm:spPr/>
      <dgm:t>
        <a:bodyPr/>
        <a:lstStyle/>
        <a:p>
          <a:r>
            <a:rPr lang="tr-TR" sz="1600" b="1" dirty="0" err="1"/>
            <a:t>Gastroenterology</a:t>
          </a:r>
          <a:r>
            <a:rPr lang="tr-TR" sz="1600" b="1" dirty="0"/>
            <a:t>/ </a:t>
          </a:r>
          <a:r>
            <a:rPr lang="tr-TR" sz="1600" b="1" dirty="0" err="1"/>
            <a:t>Nutritionist</a:t>
          </a:r>
          <a:endParaRPr lang="tr-TR" sz="1600" b="1" dirty="0"/>
        </a:p>
      </dgm:t>
    </dgm:pt>
    <dgm:pt modelId="{61E14441-6950-48A3-9D60-9B780A8D6022}" type="parTrans" cxnId="{E7AF4B1F-5957-4F45-8690-EDA6B0DF15C8}">
      <dgm:prSet/>
      <dgm:spPr/>
      <dgm:t>
        <a:bodyPr/>
        <a:lstStyle/>
        <a:p>
          <a:endParaRPr lang="tr-TR"/>
        </a:p>
      </dgm:t>
    </dgm:pt>
    <dgm:pt modelId="{0E7680B2-2733-4EE1-A7CA-45257C8255C0}" type="sibTrans" cxnId="{E7AF4B1F-5957-4F45-8690-EDA6B0DF15C8}">
      <dgm:prSet/>
      <dgm:spPr/>
      <dgm:t>
        <a:bodyPr/>
        <a:lstStyle/>
        <a:p>
          <a:endParaRPr lang="tr-TR"/>
        </a:p>
      </dgm:t>
    </dgm:pt>
    <dgm:pt modelId="{BA3F7EC6-736C-473D-97F7-D8AC32EC3114}">
      <dgm:prSet phldrT="[Metin]" custT="1"/>
      <dgm:spPr/>
      <dgm:t>
        <a:bodyPr/>
        <a:lstStyle/>
        <a:p>
          <a:r>
            <a:rPr lang="tr-TR" sz="1600" b="1" dirty="0" err="1"/>
            <a:t>Physiotheraphy</a:t>
          </a:r>
          <a:endParaRPr lang="tr-TR" sz="1600" b="1" dirty="0"/>
        </a:p>
      </dgm:t>
    </dgm:pt>
    <dgm:pt modelId="{35667CD9-DCF1-4725-8D1F-BD0D523D2EA5}" type="parTrans" cxnId="{9E83D8F6-F1FB-4A82-A0F6-588C6D79440A}">
      <dgm:prSet/>
      <dgm:spPr/>
      <dgm:t>
        <a:bodyPr/>
        <a:lstStyle/>
        <a:p>
          <a:endParaRPr lang="tr-TR"/>
        </a:p>
      </dgm:t>
    </dgm:pt>
    <dgm:pt modelId="{80A0D3DB-775E-488E-9B8B-E95C1F1BB304}" type="sibTrans" cxnId="{9E83D8F6-F1FB-4A82-A0F6-588C6D79440A}">
      <dgm:prSet/>
      <dgm:spPr/>
      <dgm:t>
        <a:bodyPr/>
        <a:lstStyle/>
        <a:p>
          <a:endParaRPr lang="tr-TR"/>
        </a:p>
      </dgm:t>
    </dgm:pt>
    <dgm:pt modelId="{130F5A94-E0EA-4877-A379-3C5FEFC0B5D6}" type="pres">
      <dgm:prSet presAssocID="{8983DE0E-6AFC-4374-8886-A0C1C6FAB332}" presName="cycle" presStyleCnt="0">
        <dgm:presLayoutVars>
          <dgm:dir/>
          <dgm:resizeHandles val="exact"/>
        </dgm:presLayoutVars>
      </dgm:prSet>
      <dgm:spPr/>
    </dgm:pt>
    <dgm:pt modelId="{8F5C49D7-2F56-42DA-BB3D-DCFC70299F98}" type="pres">
      <dgm:prSet presAssocID="{59268836-FE62-4ABB-A41E-759D829BE6F4}" presName="dummy" presStyleCnt="0"/>
      <dgm:spPr/>
    </dgm:pt>
    <dgm:pt modelId="{D836CB19-49DD-4C8A-A899-F989791EC599}" type="pres">
      <dgm:prSet presAssocID="{59268836-FE62-4ABB-A41E-759D829BE6F4}" presName="node" presStyleLbl="revTx" presStyleIdx="0" presStyleCnt="5" custScaleX="133995">
        <dgm:presLayoutVars>
          <dgm:bulletEnabled val="1"/>
        </dgm:presLayoutVars>
      </dgm:prSet>
      <dgm:spPr/>
    </dgm:pt>
    <dgm:pt modelId="{6DCA6E51-35BD-4457-ADB8-5E10C3081BF1}" type="pres">
      <dgm:prSet presAssocID="{CB1D1FC6-EF7B-4212-85C1-7D613E5628A3}" presName="sibTrans" presStyleLbl="node1" presStyleIdx="0" presStyleCnt="5"/>
      <dgm:spPr/>
    </dgm:pt>
    <dgm:pt modelId="{942864E2-EC9E-49AD-BB92-27D86712C0D4}" type="pres">
      <dgm:prSet presAssocID="{4C94206B-118B-41D6-BCFC-3D0D01EF6A8A}" presName="dummy" presStyleCnt="0"/>
      <dgm:spPr/>
    </dgm:pt>
    <dgm:pt modelId="{62082CD3-22E9-4401-AF62-C4CB6358D2A7}" type="pres">
      <dgm:prSet presAssocID="{4C94206B-118B-41D6-BCFC-3D0D01EF6A8A}" presName="node" presStyleLbl="revTx" presStyleIdx="1" presStyleCnt="5" custScaleX="154760">
        <dgm:presLayoutVars>
          <dgm:bulletEnabled val="1"/>
        </dgm:presLayoutVars>
      </dgm:prSet>
      <dgm:spPr/>
    </dgm:pt>
    <dgm:pt modelId="{309C72F7-026A-470E-8673-0744A9136DC7}" type="pres">
      <dgm:prSet presAssocID="{B7584825-35C5-4D31-8B64-F08AEC7F7D7E}" presName="sibTrans" presStyleLbl="node1" presStyleIdx="1" presStyleCnt="5"/>
      <dgm:spPr/>
    </dgm:pt>
    <dgm:pt modelId="{6978B501-76D6-4133-AAAE-20E803D2E64A}" type="pres">
      <dgm:prSet presAssocID="{6FC80C27-574C-4328-95ED-A92A74A27A61}" presName="dummy" presStyleCnt="0"/>
      <dgm:spPr/>
    </dgm:pt>
    <dgm:pt modelId="{7E4BC3AC-B7A4-4856-A92A-8C7E4A84E0C7}" type="pres">
      <dgm:prSet presAssocID="{6FC80C27-574C-4328-95ED-A92A74A27A61}" presName="node" presStyleLbl="revTx" presStyleIdx="2" presStyleCnt="5" custScaleX="127609">
        <dgm:presLayoutVars>
          <dgm:bulletEnabled val="1"/>
        </dgm:presLayoutVars>
      </dgm:prSet>
      <dgm:spPr/>
    </dgm:pt>
    <dgm:pt modelId="{38AB54C4-A378-4319-8910-572618DDAE07}" type="pres">
      <dgm:prSet presAssocID="{AB824865-6B0F-4BCB-A9FC-574B41B146F8}" presName="sibTrans" presStyleLbl="node1" presStyleIdx="2" presStyleCnt="5"/>
      <dgm:spPr/>
    </dgm:pt>
    <dgm:pt modelId="{4880E4C8-6FDA-437A-A596-60A4DB402A96}" type="pres">
      <dgm:prSet presAssocID="{76D714DB-1983-4286-85BA-8C6B849078AB}" presName="dummy" presStyleCnt="0"/>
      <dgm:spPr/>
    </dgm:pt>
    <dgm:pt modelId="{B385865E-3826-444B-BAE6-17E059A56B7E}" type="pres">
      <dgm:prSet presAssocID="{76D714DB-1983-4286-85BA-8C6B849078AB}" presName="node" presStyleLbl="revTx" presStyleIdx="3" presStyleCnt="5" custScaleX="201684">
        <dgm:presLayoutVars>
          <dgm:bulletEnabled val="1"/>
        </dgm:presLayoutVars>
      </dgm:prSet>
      <dgm:spPr/>
    </dgm:pt>
    <dgm:pt modelId="{085F7CD2-7B88-4F93-9157-A4C10205F018}" type="pres">
      <dgm:prSet presAssocID="{0E7680B2-2733-4EE1-A7CA-45257C8255C0}" presName="sibTrans" presStyleLbl="node1" presStyleIdx="3" presStyleCnt="5"/>
      <dgm:spPr/>
    </dgm:pt>
    <dgm:pt modelId="{7F599A6C-7DEF-4205-9E2D-C5D92FF7EC10}" type="pres">
      <dgm:prSet presAssocID="{BA3F7EC6-736C-473D-97F7-D8AC32EC3114}" presName="dummy" presStyleCnt="0"/>
      <dgm:spPr/>
    </dgm:pt>
    <dgm:pt modelId="{4D4A8197-F3DC-4F2F-8B5C-15CE391D1285}" type="pres">
      <dgm:prSet presAssocID="{BA3F7EC6-736C-473D-97F7-D8AC32EC3114}" presName="node" presStyleLbl="revTx" presStyleIdx="4" presStyleCnt="5" custScaleX="150995">
        <dgm:presLayoutVars>
          <dgm:bulletEnabled val="1"/>
        </dgm:presLayoutVars>
      </dgm:prSet>
      <dgm:spPr/>
    </dgm:pt>
    <dgm:pt modelId="{BAAB2EA5-4B77-40FF-9EC7-71CAB7538039}" type="pres">
      <dgm:prSet presAssocID="{80A0D3DB-775E-488E-9B8B-E95C1F1BB304}" presName="sibTrans" presStyleLbl="node1" presStyleIdx="4" presStyleCnt="5"/>
      <dgm:spPr/>
    </dgm:pt>
  </dgm:ptLst>
  <dgm:cxnLst>
    <dgm:cxn modelId="{9C7C7807-A850-4EA3-BABC-0E59F5598A72}" srcId="{8983DE0E-6AFC-4374-8886-A0C1C6FAB332}" destId="{4C94206B-118B-41D6-BCFC-3D0D01EF6A8A}" srcOrd="1" destOrd="0" parTransId="{DA4CC8BD-BCDC-4FBF-97BA-74A7D4A008B9}" sibTransId="{B7584825-35C5-4D31-8B64-F08AEC7F7D7E}"/>
    <dgm:cxn modelId="{E7AF4B1F-5957-4F45-8690-EDA6B0DF15C8}" srcId="{8983DE0E-6AFC-4374-8886-A0C1C6FAB332}" destId="{76D714DB-1983-4286-85BA-8C6B849078AB}" srcOrd="3" destOrd="0" parTransId="{61E14441-6950-48A3-9D60-9B780A8D6022}" sibTransId="{0E7680B2-2733-4EE1-A7CA-45257C8255C0}"/>
    <dgm:cxn modelId="{92A89621-B8AF-4FD2-B64E-6650BEE9D7EF}" type="presOf" srcId="{59268836-FE62-4ABB-A41E-759D829BE6F4}" destId="{D836CB19-49DD-4C8A-A899-F989791EC599}" srcOrd="0" destOrd="0" presId="urn:microsoft.com/office/officeart/2005/8/layout/cycle1"/>
    <dgm:cxn modelId="{1B449E21-3ACF-4E2D-A8F0-C5BBE98EA51A}" type="presOf" srcId="{8983DE0E-6AFC-4374-8886-A0C1C6FAB332}" destId="{130F5A94-E0EA-4877-A379-3C5FEFC0B5D6}" srcOrd="0" destOrd="0" presId="urn:microsoft.com/office/officeart/2005/8/layout/cycle1"/>
    <dgm:cxn modelId="{F5013923-CE40-4F84-BC39-48E5E657842A}" type="presOf" srcId="{76D714DB-1983-4286-85BA-8C6B849078AB}" destId="{B385865E-3826-444B-BAE6-17E059A56B7E}" srcOrd="0" destOrd="0" presId="urn:microsoft.com/office/officeart/2005/8/layout/cycle1"/>
    <dgm:cxn modelId="{31513D5B-A598-4AB6-B80B-EC168F3A0CAB}" type="presOf" srcId="{0E7680B2-2733-4EE1-A7CA-45257C8255C0}" destId="{085F7CD2-7B88-4F93-9157-A4C10205F018}" srcOrd="0" destOrd="0" presId="urn:microsoft.com/office/officeart/2005/8/layout/cycle1"/>
    <dgm:cxn modelId="{25F4576F-B256-425E-BCF3-CB69D9B5A50D}" type="presOf" srcId="{AB824865-6B0F-4BCB-A9FC-574B41B146F8}" destId="{38AB54C4-A378-4319-8910-572618DDAE07}" srcOrd="0" destOrd="0" presId="urn:microsoft.com/office/officeart/2005/8/layout/cycle1"/>
    <dgm:cxn modelId="{65192686-5612-458F-BCB3-1C361C0D8534}" type="presOf" srcId="{BA3F7EC6-736C-473D-97F7-D8AC32EC3114}" destId="{4D4A8197-F3DC-4F2F-8B5C-15CE391D1285}" srcOrd="0" destOrd="0" presId="urn:microsoft.com/office/officeart/2005/8/layout/cycle1"/>
    <dgm:cxn modelId="{0522B686-35DE-48BE-BDA0-002B607E1AB2}" srcId="{8983DE0E-6AFC-4374-8886-A0C1C6FAB332}" destId="{59268836-FE62-4ABB-A41E-759D829BE6F4}" srcOrd="0" destOrd="0" parTransId="{D3F0CF61-DD97-481E-AEBF-46188341A0F2}" sibTransId="{CB1D1FC6-EF7B-4212-85C1-7D613E5628A3}"/>
    <dgm:cxn modelId="{27A66A8B-269D-497E-899A-C7E4C71D146B}" type="presOf" srcId="{4C94206B-118B-41D6-BCFC-3D0D01EF6A8A}" destId="{62082CD3-22E9-4401-AF62-C4CB6358D2A7}" srcOrd="0" destOrd="0" presId="urn:microsoft.com/office/officeart/2005/8/layout/cycle1"/>
    <dgm:cxn modelId="{98F6B094-4A6F-4C7D-8EF2-3975DE721E98}" type="presOf" srcId="{80A0D3DB-775E-488E-9B8B-E95C1F1BB304}" destId="{BAAB2EA5-4B77-40FF-9EC7-71CAB7538039}" srcOrd="0" destOrd="0" presId="urn:microsoft.com/office/officeart/2005/8/layout/cycle1"/>
    <dgm:cxn modelId="{52254EA3-3F7E-457A-96A7-9E968BAC4014}" srcId="{8983DE0E-6AFC-4374-8886-A0C1C6FAB332}" destId="{6FC80C27-574C-4328-95ED-A92A74A27A61}" srcOrd="2" destOrd="0" parTransId="{70FF448D-27FD-4291-B6B8-6B08F47C9E82}" sibTransId="{AB824865-6B0F-4BCB-A9FC-574B41B146F8}"/>
    <dgm:cxn modelId="{082716CE-CD60-499B-85D8-29529A6AC710}" type="presOf" srcId="{6FC80C27-574C-4328-95ED-A92A74A27A61}" destId="{7E4BC3AC-B7A4-4856-A92A-8C7E4A84E0C7}" srcOrd="0" destOrd="0" presId="urn:microsoft.com/office/officeart/2005/8/layout/cycle1"/>
    <dgm:cxn modelId="{E1AA4AD4-11E6-4469-83E6-6FF4B22B9990}" type="presOf" srcId="{CB1D1FC6-EF7B-4212-85C1-7D613E5628A3}" destId="{6DCA6E51-35BD-4457-ADB8-5E10C3081BF1}" srcOrd="0" destOrd="0" presId="urn:microsoft.com/office/officeart/2005/8/layout/cycle1"/>
    <dgm:cxn modelId="{A647FFE6-552D-406B-96C6-F421CB71A730}" type="presOf" srcId="{B7584825-35C5-4D31-8B64-F08AEC7F7D7E}" destId="{309C72F7-026A-470E-8673-0744A9136DC7}" srcOrd="0" destOrd="0" presId="urn:microsoft.com/office/officeart/2005/8/layout/cycle1"/>
    <dgm:cxn modelId="{9E83D8F6-F1FB-4A82-A0F6-588C6D79440A}" srcId="{8983DE0E-6AFC-4374-8886-A0C1C6FAB332}" destId="{BA3F7EC6-736C-473D-97F7-D8AC32EC3114}" srcOrd="4" destOrd="0" parTransId="{35667CD9-DCF1-4725-8D1F-BD0D523D2EA5}" sibTransId="{80A0D3DB-775E-488E-9B8B-E95C1F1BB304}"/>
    <dgm:cxn modelId="{33B6CAFB-ACAA-4596-9BFB-2ABA53E0C8B8}" type="presParOf" srcId="{130F5A94-E0EA-4877-A379-3C5FEFC0B5D6}" destId="{8F5C49D7-2F56-42DA-BB3D-DCFC70299F98}" srcOrd="0" destOrd="0" presId="urn:microsoft.com/office/officeart/2005/8/layout/cycle1"/>
    <dgm:cxn modelId="{2C0AD85A-C9EB-4BB5-B3E2-9DD902A6A011}" type="presParOf" srcId="{130F5A94-E0EA-4877-A379-3C5FEFC0B5D6}" destId="{D836CB19-49DD-4C8A-A899-F989791EC599}" srcOrd="1" destOrd="0" presId="urn:microsoft.com/office/officeart/2005/8/layout/cycle1"/>
    <dgm:cxn modelId="{12F5460B-47C1-4B9F-96A5-BDD434BC4583}" type="presParOf" srcId="{130F5A94-E0EA-4877-A379-3C5FEFC0B5D6}" destId="{6DCA6E51-35BD-4457-ADB8-5E10C3081BF1}" srcOrd="2" destOrd="0" presId="urn:microsoft.com/office/officeart/2005/8/layout/cycle1"/>
    <dgm:cxn modelId="{61F7B150-64C9-4FD1-8217-068DDD44FBF8}" type="presParOf" srcId="{130F5A94-E0EA-4877-A379-3C5FEFC0B5D6}" destId="{942864E2-EC9E-49AD-BB92-27D86712C0D4}" srcOrd="3" destOrd="0" presId="urn:microsoft.com/office/officeart/2005/8/layout/cycle1"/>
    <dgm:cxn modelId="{E9E71AAA-91FD-4E4F-BAE3-B4969E5C7116}" type="presParOf" srcId="{130F5A94-E0EA-4877-A379-3C5FEFC0B5D6}" destId="{62082CD3-22E9-4401-AF62-C4CB6358D2A7}" srcOrd="4" destOrd="0" presId="urn:microsoft.com/office/officeart/2005/8/layout/cycle1"/>
    <dgm:cxn modelId="{9861205D-5883-47D7-B329-C68A478C2675}" type="presParOf" srcId="{130F5A94-E0EA-4877-A379-3C5FEFC0B5D6}" destId="{309C72F7-026A-470E-8673-0744A9136DC7}" srcOrd="5" destOrd="0" presId="urn:microsoft.com/office/officeart/2005/8/layout/cycle1"/>
    <dgm:cxn modelId="{1F09D424-0275-49A1-9DBB-4D9505BA09BB}" type="presParOf" srcId="{130F5A94-E0EA-4877-A379-3C5FEFC0B5D6}" destId="{6978B501-76D6-4133-AAAE-20E803D2E64A}" srcOrd="6" destOrd="0" presId="urn:microsoft.com/office/officeart/2005/8/layout/cycle1"/>
    <dgm:cxn modelId="{2ADD55CA-6225-4829-A876-301C43780A08}" type="presParOf" srcId="{130F5A94-E0EA-4877-A379-3C5FEFC0B5D6}" destId="{7E4BC3AC-B7A4-4856-A92A-8C7E4A84E0C7}" srcOrd="7" destOrd="0" presId="urn:microsoft.com/office/officeart/2005/8/layout/cycle1"/>
    <dgm:cxn modelId="{FE966F41-33EB-469A-A788-EFB689B78172}" type="presParOf" srcId="{130F5A94-E0EA-4877-A379-3C5FEFC0B5D6}" destId="{38AB54C4-A378-4319-8910-572618DDAE07}" srcOrd="8" destOrd="0" presId="urn:microsoft.com/office/officeart/2005/8/layout/cycle1"/>
    <dgm:cxn modelId="{188D3D3F-5107-42C6-96DF-526E07D608F5}" type="presParOf" srcId="{130F5A94-E0EA-4877-A379-3C5FEFC0B5D6}" destId="{4880E4C8-6FDA-437A-A596-60A4DB402A96}" srcOrd="9" destOrd="0" presId="urn:microsoft.com/office/officeart/2005/8/layout/cycle1"/>
    <dgm:cxn modelId="{E33A3219-F9CC-43A1-93A6-E3E7CD6C214A}" type="presParOf" srcId="{130F5A94-E0EA-4877-A379-3C5FEFC0B5D6}" destId="{B385865E-3826-444B-BAE6-17E059A56B7E}" srcOrd="10" destOrd="0" presId="urn:microsoft.com/office/officeart/2005/8/layout/cycle1"/>
    <dgm:cxn modelId="{CA7B0015-0071-480E-A9BA-603E5226DBAB}" type="presParOf" srcId="{130F5A94-E0EA-4877-A379-3C5FEFC0B5D6}" destId="{085F7CD2-7B88-4F93-9157-A4C10205F018}" srcOrd="11" destOrd="0" presId="urn:microsoft.com/office/officeart/2005/8/layout/cycle1"/>
    <dgm:cxn modelId="{9F9741AA-A34D-44A1-B477-EE3779399480}" type="presParOf" srcId="{130F5A94-E0EA-4877-A379-3C5FEFC0B5D6}" destId="{7F599A6C-7DEF-4205-9E2D-C5D92FF7EC10}" srcOrd="12" destOrd="0" presId="urn:microsoft.com/office/officeart/2005/8/layout/cycle1"/>
    <dgm:cxn modelId="{E9E5DD40-DFAB-4C6C-B2A5-26E529F230AB}" type="presParOf" srcId="{130F5A94-E0EA-4877-A379-3C5FEFC0B5D6}" destId="{4D4A8197-F3DC-4F2F-8B5C-15CE391D1285}" srcOrd="13" destOrd="0" presId="urn:microsoft.com/office/officeart/2005/8/layout/cycle1"/>
    <dgm:cxn modelId="{D118629E-471D-457B-A5B1-87A7E237DEE4}" type="presParOf" srcId="{130F5A94-E0EA-4877-A379-3C5FEFC0B5D6}" destId="{BAAB2EA5-4B77-40FF-9EC7-71CAB753803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E94C4-F1CB-42C5-BAC8-B150D06F422C}">
      <dsp:nvSpPr>
        <dsp:cNvPr id="0" name=""/>
        <dsp:cNvSpPr/>
      </dsp:nvSpPr>
      <dsp:spPr>
        <a:xfrm>
          <a:off x="2995532" y="439"/>
          <a:ext cx="4493299" cy="17155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Formula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 err="1"/>
            <a:t>Pancreatic</a:t>
          </a:r>
          <a:r>
            <a:rPr lang="tr-TR" sz="2000" kern="1200" dirty="0"/>
            <a:t> </a:t>
          </a:r>
          <a:r>
            <a:rPr lang="tr-TR" sz="2000" kern="1200" dirty="0" err="1"/>
            <a:t>enzyme</a:t>
          </a:r>
          <a:r>
            <a:rPr lang="tr-TR" sz="2000" kern="1200" dirty="0"/>
            <a:t> </a:t>
          </a:r>
          <a:r>
            <a:rPr lang="tr-TR" sz="2000" kern="1200" dirty="0" err="1"/>
            <a:t>replacement</a:t>
          </a:r>
          <a:r>
            <a:rPr lang="tr-TR" sz="2000" kern="1200" dirty="0"/>
            <a:t> </a:t>
          </a:r>
          <a:r>
            <a:rPr lang="tr-TR" sz="2000" kern="1200" dirty="0" err="1"/>
            <a:t>therapy</a:t>
          </a:r>
          <a:endParaRPr lang="tr-TR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 err="1"/>
            <a:t>Multivitamin</a:t>
          </a:r>
          <a:endParaRPr lang="tr-TR" sz="2000" kern="1200" dirty="0"/>
        </a:p>
      </dsp:txBody>
      <dsp:txXfrm>
        <a:off x="2995532" y="214888"/>
        <a:ext cx="3849952" cy="1286694"/>
      </dsp:txXfrm>
    </dsp:sp>
    <dsp:sp modelId="{07278557-9969-46B8-921B-227F5CF747E6}">
      <dsp:nvSpPr>
        <dsp:cNvPr id="0" name=""/>
        <dsp:cNvSpPr/>
      </dsp:nvSpPr>
      <dsp:spPr>
        <a:xfrm>
          <a:off x="0" y="439"/>
          <a:ext cx="2995532" cy="17155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 err="1">
              <a:solidFill>
                <a:schemeClr val="tx2"/>
              </a:solidFill>
            </a:rPr>
            <a:t>Malnutrition</a:t>
          </a:r>
          <a:endParaRPr lang="tr-TR" sz="2000" b="1" kern="1200" dirty="0">
            <a:solidFill>
              <a:schemeClr val="tx2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chemeClr val="tx2"/>
              </a:solidFill>
            </a:rPr>
            <a:t>(</a:t>
          </a:r>
          <a:r>
            <a:rPr lang="tr-TR" sz="2000" b="1" kern="1200" dirty="0" err="1">
              <a:solidFill>
                <a:schemeClr val="tx2"/>
              </a:solidFill>
            </a:rPr>
            <a:t>weight</a:t>
          </a:r>
          <a:r>
            <a:rPr lang="tr-TR" sz="2000" b="1" kern="1200" dirty="0">
              <a:solidFill>
                <a:schemeClr val="tx2"/>
              </a:solidFill>
            </a:rPr>
            <a:t>&lt;3percentiles)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 err="1">
              <a:solidFill>
                <a:schemeClr val="tx2"/>
              </a:solidFill>
            </a:rPr>
            <a:t>Fecal</a:t>
          </a:r>
          <a:r>
            <a:rPr lang="tr-TR" sz="2000" b="1" kern="1200" dirty="0">
              <a:solidFill>
                <a:schemeClr val="tx2"/>
              </a:solidFill>
            </a:rPr>
            <a:t> </a:t>
          </a:r>
          <a:r>
            <a:rPr lang="tr-TR" sz="2000" b="1" kern="1200" dirty="0" err="1">
              <a:solidFill>
                <a:schemeClr val="tx2"/>
              </a:solidFill>
            </a:rPr>
            <a:t>elastase</a:t>
          </a:r>
          <a:r>
            <a:rPr lang="tr-TR" sz="2000" b="1" kern="1200" dirty="0">
              <a:solidFill>
                <a:schemeClr val="tx2"/>
              </a:solidFill>
            </a:rPr>
            <a:t> (+)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 err="1">
              <a:solidFill>
                <a:schemeClr val="tx2"/>
              </a:solidFill>
            </a:rPr>
            <a:t>Stool</a:t>
          </a:r>
          <a:r>
            <a:rPr lang="tr-TR" sz="2000" b="1" kern="1200" dirty="0">
              <a:solidFill>
                <a:schemeClr val="tx2"/>
              </a:solidFill>
            </a:rPr>
            <a:t> </a:t>
          </a:r>
          <a:r>
            <a:rPr lang="tr-TR" sz="2000" b="1" kern="1200" dirty="0" err="1">
              <a:solidFill>
                <a:schemeClr val="tx2"/>
              </a:solidFill>
            </a:rPr>
            <a:t>oil</a:t>
          </a:r>
          <a:r>
            <a:rPr lang="tr-TR" sz="2000" b="1" kern="1200" dirty="0">
              <a:solidFill>
                <a:schemeClr val="tx2"/>
              </a:solidFill>
            </a:rPr>
            <a:t> +3 (+)</a:t>
          </a:r>
        </a:p>
      </dsp:txBody>
      <dsp:txXfrm>
        <a:off x="83748" y="84187"/>
        <a:ext cx="2828036" cy="1548096"/>
      </dsp:txXfrm>
    </dsp:sp>
    <dsp:sp modelId="{341408DB-83C1-44B6-8A50-729A3AD9EB72}">
      <dsp:nvSpPr>
        <dsp:cNvPr id="0" name=""/>
        <dsp:cNvSpPr/>
      </dsp:nvSpPr>
      <dsp:spPr>
        <a:xfrm>
          <a:off x="2995532" y="1887592"/>
          <a:ext cx="4493299" cy="17155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 err="1"/>
            <a:t>Echocardiography</a:t>
          </a:r>
          <a:endParaRPr lang="tr-TR" sz="2000" kern="1200" dirty="0"/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 err="1"/>
            <a:t>Ventricular</a:t>
          </a:r>
          <a:r>
            <a:rPr lang="tr-TR" sz="2000" kern="1200" dirty="0"/>
            <a:t> </a:t>
          </a:r>
          <a:r>
            <a:rPr lang="tr-TR" sz="2000" kern="1200" dirty="0" err="1"/>
            <a:t>septal</a:t>
          </a:r>
          <a:r>
            <a:rPr lang="tr-TR" sz="2000" kern="1200" dirty="0"/>
            <a:t> </a:t>
          </a:r>
          <a:r>
            <a:rPr lang="tr-TR" sz="2000" kern="1200" dirty="0" err="1"/>
            <a:t>defect</a:t>
          </a:r>
          <a:endParaRPr lang="tr-TR" sz="2000" kern="1200" dirty="0"/>
        </a:p>
      </dsp:txBody>
      <dsp:txXfrm>
        <a:off x="2995532" y="2102041"/>
        <a:ext cx="3849952" cy="1286694"/>
      </dsp:txXfrm>
    </dsp:sp>
    <dsp:sp modelId="{C23CD88F-E536-4A54-8714-14CA040F62F5}">
      <dsp:nvSpPr>
        <dsp:cNvPr id="0" name=""/>
        <dsp:cNvSpPr/>
      </dsp:nvSpPr>
      <dsp:spPr>
        <a:xfrm>
          <a:off x="0" y="1887592"/>
          <a:ext cx="2995532" cy="17155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chemeClr val="tx2"/>
              </a:solidFill>
            </a:rPr>
            <a:t>2/6 </a:t>
          </a:r>
          <a:r>
            <a:rPr lang="tr-TR" sz="2000" b="1" kern="1200" dirty="0" err="1">
              <a:solidFill>
                <a:schemeClr val="tx2"/>
              </a:solidFill>
            </a:rPr>
            <a:t>pansystolic</a:t>
          </a:r>
          <a:r>
            <a:rPr lang="tr-TR" sz="2000" b="1" kern="1200" dirty="0">
              <a:solidFill>
                <a:schemeClr val="tx2"/>
              </a:solidFill>
            </a:rPr>
            <a:t> </a:t>
          </a:r>
          <a:r>
            <a:rPr lang="tr-TR" sz="2000" b="1" kern="1200" dirty="0" err="1">
              <a:solidFill>
                <a:schemeClr val="tx2"/>
              </a:solidFill>
            </a:rPr>
            <a:t>murmur</a:t>
          </a:r>
          <a:endParaRPr lang="tr-TR" sz="2000" b="1" kern="1200" dirty="0">
            <a:solidFill>
              <a:schemeClr val="tx2"/>
            </a:solidFill>
          </a:endParaRPr>
        </a:p>
      </dsp:txBody>
      <dsp:txXfrm>
        <a:off x="83748" y="1971340"/>
        <a:ext cx="2828036" cy="1548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E4744-05A3-4764-8DED-18BB6EA531CD}">
      <dsp:nvSpPr>
        <dsp:cNvPr id="0" name=""/>
        <dsp:cNvSpPr/>
      </dsp:nvSpPr>
      <dsp:spPr>
        <a:xfrm rot="2563624">
          <a:off x="3440453" y="4008251"/>
          <a:ext cx="845567" cy="46582"/>
        </a:xfrm>
        <a:custGeom>
          <a:avLst/>
          <a:gdLst/>
          <a:ahLst/>
          <a:cxnLst/>
          <a:rect l="0" t="0" r="0" b="0"/>
          <a:pathLst>
            <a:path>
              <a:moveTo>
                <a:pt x="0" y="23291"/>
              </a:moveTo>
              <a:lnTo>
                <a:pt x="845567" y="232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9DBA4-4E3C-4BAC-860D-4AAB8127E6DB}">
      <dsp:nvSpPr>
        <dsp:cNvPr id="0" name=""/>
        <dsp:cNvSpPr/>
      </dsp:nvSpPr>
      <dsp:spPr>
        <a:xfrm>
          <a:off x="3552662" y="2847876"/>
          <a:ext cx="941166" cy="46582"/>
        </a:xfrm>
        <a:custGeom>
          <a:avLst/>
          <a:gdLst/>
          <a:ahLst/>
          <a:cxnLst/>
          <a:rect l="0" t="0" r="0" b="0"/>
          <a:pathLst>
            <a:path>
              <a:moveTo>
                <a:pt x="0" y="23291"/>
              </a:moveTo>
              <a:lnTo>
                <a:pt x="941166" y="232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487B4-C6FB-4C0E-874C-C7A0E4F52C72}">
      <dsp:nvSpPr>
        <dsp:cNvPr id="0" name=""/>
        <dsp:cNvSpPr/>
      </dsp:nvSpPr>
      <dsp:spPr>
        <a:xfrm rot="18867706">
          <a:off x="3485294" y="1783591"/>
          <a:ext cx="332245" cy="46582"/>
        </a:xfrm>
        <a:custGeom>
          <a:avLst/>
          <a:gdLst/>
          <a:ahLst/>
          <a:cxnLst/>
          <a:rect l="0" t="0" r="0" b="0"/>
          <a:pathLst>
            <a:path>
              <a:moveTo>
                <a:pt x="0" y="23291"/>
              </a:moveTo>
              <a:lnTo>
                <a:pt x="332245" y="232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A4FC0-B153-4D04-98E1-EA763A1F23C9}">
      <dsp:nvSpPr>
        <dsp:cNvPr id="0" name=""/>
        <dsp:cNvSpPr/>
      </dsp:nvSpPr>
      <dsp:spPr>
        <a:xfrm>
          <a:off x="1255913" y="1520138"/>
          <a:ext cx="2702058" cy="270205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59E36-50A0-4820-A438-E2525E78D660}">
      <dsp:nvSpPr>
        <dsp:cNvPr id="0" name=""/>
        <dsp:cNvSpPr/>
      </dsp:nvSpPr>
      <dsp:spPr>
        <a:xfrm>
          <a:off x="2947302" y="-62406"/>
          <a:ext cx="3239421" cy="18726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 err="1">
              <a:solidFill>
                <a:schemeClr val="tx2"/>
              </a:solidFill>
            </a:rPr>
            <a:t>Atelectasis</a:t>
          </a:r>
          <a:r>
            <a:rPr lang="tr-TR" sz="1600" b="1" kern="1200" dirty="0">
              <a:solidFill>
                <a:schemeClr val="tx2"/>
              </a:solidFill>
            </a:rPr>
            <a:t> in </a:t>
          </a:r>
          <a:r>
            <a:rPr lang="tr-TR" sz="1600" b="1" kern="1200" dirty="0" err="1">
              <a:solidFill>
                <a:schemeClr val="tx2"/>
              </a:solidFill>
            </a:rPr>
            <a:t>right</a:t>
          </a:r>
          <a:r>
            <a:rPr lang="tr-TR" sz="1600" b="1" kern="1200" dirty="0">
              <a:solidFill>
                <a:schemeClr val="tx2"/>
              </a:solidFill>
            </a:rPr>
            <a:t> </a:t>
          </a:r>
          <a:r>
            <a:rPr lang="tr-TR" sz="1600" b="1" kern="1200" dirty="0" err="1">
              <a:solidFill>
                <a:schemeClr val="tx2"/>
              </a:solidFill>
            </a:rPr>
            <a:t>lung</a:t>
          </a:r>
          <a:r>
            <a:rPr lang="tr-TR" sz="1600" b="1" kern="1200" dirty="0">
              <a:solidFill>
                <a:schemeClr val="tx2"/>
              </a:solidFill>
            </a:rPr>
            <a:t>,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 err="1">
              <a:solidFill>
                <a:schemeClr val="tx2"/>
              </a:solidFill>
            </a:rPr>
            <a:t>Left</a:t>
          </a:r>
          <a:r>
            <a:rPr lang="tr-TR" sz="1600" b="1" kern="1200" dirty="0">
              <a:solidFill>
                <a:schemeClr val="tx2"/>
              </a:solidFill>
            </a:rPr>
            <a:t> </a:t>
          </a:r>
          <a:r>
            <a:rPr lang="tr-TR" sz="1600" b="1" kern="1200" dirty="0" err="1">
              <a:solidFill>
                <a:schemeClr val="tx2"/>
              </a:solidFill>
            </a:rPr>
            <a:t>lower</a:t>
          </a:r>
          <a:r>
            <a:rPr lang="tr-TR" sz="1600" b="1" kern="1200" dirty="0">
              <a:solidFill>
                <a:schemeClr val="tx2"/>
              </a:solidFill>
            </a:rPr>
            <a:t> </a:t>
          </a:r>
          <a:r>
            <a:rPr lang="tr-TR" sz="1600" b="1" kern="1200" dirty="0" err="1">
              <a:solidFill>
                <a:schemeClr val="tx2"/>
              </a:solidFill>
            </a:rPr>
            <a:t>lobe</a:t>
          </a:r>
          <a:r>
            <a:rPr lang="tr-TR" sz="1600" b="1" kern="1200" dirty="0">
              <a:solidFill>
                <a:schemeClr val="tx2"/>
              </a:solidFill>
            </a:rPr>
            <a:t> </a:t>
          </a:r>
          <a:r>
            <a:rPr lang="tr-TR" sz="1600" b="1" kern="1200" dirty="0" err="1">
              <a:solidFill>
                <a:schemeClr val="tx2"/>
              </a:solidFill>
            </a:rPr>
            <a:t>retrocardiac</a:t>
          </a:r>
          <a:r>
            <a:rPr lang="tr-TR" sz="1600" b="1" kern="1200" dirty="0">
              <a:solidFill>
                <a:schemeClr val="tx2"/>
              </a:solidFill>
            </a:rPr>
            <a:t> </a:t>
          </a:r>
          <a:r>
            <a:rPr lang="tr-TR" sz="1600" b="1" kern="1200" dirty="0" err="1">
              <a:solidFill>
                <a:schemeClr val="tx2"/>
              </a:solidFill>
            </a:rPr>
            <a:t>consolidation</a:t>
          </a:r>
          <a:r>
            <a:rPr lang="tr-TR" sz="1600" b="1" kern="1200" dirty="0">
              <a:solidFill>
                <a:schemeClr val="tx2"/>
              </a:solidFill>
            </a:rPr>
            <a:t>,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 err="1">
              <a:solidFill>
                <a:schemeClr val="tx2"/>
              </a:solidFill>
            </a:rPr>
            <a:t>Peribronchial</a:t>
          </a:r>
          <a:r>
            <a:rPr lang="tr-TR" sz="1600" b="1" kern="1200" dirty="0">
              <a:solidFill>
                <a:schemeClr val="tx2"/>
              </a:solidFill>
            </a:rPr>
            <a:t> </a:t>
          </a:r>
          <a:r>
            <a:rPr lang="tr-TR" sz="1600" b="1" kern="1200" dirty="0" err="1">
              <a:solidFill>
                <a:schemeClr val="tx2"/>
              </a:solidFill>
            </a:rPr>
            <a:t>thickening</a:t>
          </a:r>
          <a:endParaRPr lang="tr-TR" sz="1600" b="1" kern="1200" dirty="0">
            <a:solidFill>
              <a:schemeClr val="tx2"/>
            </a:solidFill>
          </a:endParaRPr>
        </a:p>
      </dsp:txBody>
      <dsp:txXfrm>
        <a:off x="3421704" y="211838"/>
        <a:ext cx="2290617" cy="1324167"/>
      </dsp:txXfrm>
    </dsp:sp>
    <dsp:sp modelId="{44C63AB2-3BA1-4F3A-96ED-CD3271A1B174}">
      <dsp:nvSpPr>
        <dsp:cNvPr id="0" name=""/>
        <dsp:cNvSpPr/>
      </dsp:nvSpPr>
      <dsp:spPr>
        <a:xfrm>
          <a:off x="4493829" y="2060549"/>
          <a:ext cx="1621234" cy="1621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 err="1">
              <a:solidFill>
                <a:schemeClr val="tx2"/>
              </a:solidFill>
            </a:rPr>
            <a:t>Brasfield</a:t>
          </a:r>
          <a:r>
            <a:rPr lang="tr-TR" sz="2300" kern="1200" dirty="0">
              <a:solidFill>
                <a:schemeClr val="tx2"/>
              </a:solidFill>
            </a:rPr>
            <a:t> </a:t>
          </a:r>
          <a:r>
            <a:rPr lang="tr-TR" sz="2300" kern="1200" dirty="0" err="1">
              <a:solidFill>
                <a:schemeClr val="tx2"/>
              </a:solidFill>
            </a:rPr>
            <a:t>score</a:t>
          </a:r>
          <a:r>
            <a:rPr lang="tr-TR" sz="2300" kern="1200" dirty="0">
              <a:solidFill>
                <a:schemeClr val="tx2"/>
              </a:solidFill>
            </a:rPr>
            <a:t>: 20/25 </a:t>
          </a:r>
        </a:p>
      </dsp:txBody>
      <dsp:txXfrm>
        <a:off x="4731253" y="2297973"/>
        <a:ext cx="1146386" cy="1146386"/>
      </dsp:txXfrm>
    </dsp:sp>
    <dsp:sp modelId="{9D27DE49-A114-428D-8297-7A462F68D8C6}">
      <dsp:nvSpPr>
        <dsp:cNvPr id="0" name=""/>
        <dsp:cNvSpPr/>
      </dsp:nvSpPr>
      <dsp:spPr>
        <a:xfrm>
          <a:off x="3958669" y="4057796"/>
          <a:ext cx="1621234" cy="1621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 err="1">
              <a:solidFill>
                <a:schemeClr val="tx2"/>
              </a:solidFill>
            </a:rPr>
            <a:t>Dornaz</a:t>
          </a:r>
          <a:r>
            <a:rPr lang="tr-TR" sz="2000" kern="1200" dirty="0">
              <a:solidFill>
                <a:schemeClr val="tx2"/>
              </a:solidFill>
            </a:rPr>
            <a:t> </a:t>
          </a:r>
          <a:r>
            <a:rPr lang="tr-TR" sz="2000" kern="1200" dirty="0" err="1">
              <a:solidFill>
                <a:schemeClr val="tx2"/>
              </a:solidFill>
            </a:rPr>
            <a:t>alpha</a:t>
          </a:r>
          <a:r>
            <a:rPr lang="tr-TR" sz="2000" kern="1200" dirty="0">
              <a:solidFill>
                <a:schemeClr val="tx2"/>
              </a:solidFill>
            </a:rPr>
            <a:t> </a:t>
          </a:r>
          <a:r>
            <a:rPr lang="tr-TR" sz="2000" kern="1200" dirty="0" err="1">
              <a:solidFill>
                <a:schemeClr val="tx2"/>
              </a:solidFill>
            </a:rPr>
            <a:t>therapy</a:t>
          </a:r>
          <a:endParaRPr lang="tr-TR" sz="2000" kern="1200" dirty="0">
            <a:solidFill>
              <a:schemeClr val="tx2"/>
            </a:solidFill>
          </a:endParaRPr>
        </a:p>
      </dsp:txBody>
      <dsp:txXfrm>
        <a:off x="4196093" y="4295220"/>
        <a:ext cx="1146386" cy="1146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6CB19-49DD-4C8A-A899-F989791EC599}">
      <dsp:nvSpPr>
        <dsp:cNvPr id="0" name=""/>
        <dsp:cNvSpPr/>
      </dsp:nvSpPr>
      <dsp:spPr>
        <a:xfrm>
          <a:off x="3983063" y="32131"/>
          <a:ext cx="1433596" cy="1069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 err="1"/>
            <a:t>Pulmonology</a:t>
          </a:r>
          <a:endParaRPr lang="tr-TR" sz="1600" b="1" kern="1200" dirty="0"/>
        </a:p>
      </dsp:txBody>
      <dsp:txXfrm>
        <a:off x="3983063" y="32131"/>
        <a:ext cx="1433596" cy="1069888"/>
      </dsp:txXfrm>
    </dsp:sp>
    <dsp:sp modelId="{6DCA6E51-35BD-4457-ADB8-5E10C3081BF1}">
      <dsp:nvSpPr>
        <dsp:cNvPr id="0" name=""/>
        <dsp:cNvSpPr/>
      </dsp:nvSpPr>
      <dsp:spPr>
        <a:xfrm>
          <a:off x="1648390" y="1208"/>
          <a:ext cx="4011019" cy="4011019"/>
        </a:xfrm>
        <a:prstGeom prst="circularArrow">
          <a:avLst>
            <a:gd name="adj1" fmla="val 5201"/>
            <a:gd name="adj2" fmla="val 336002"/>
            <a:gd name="adj3" fmla="val 21292881"/>
            <a:gd name="adj4" fmla="val 19766555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82CD3-22E9-4401-AF62-C4CB6358D2A7}">
      <dsp:nvSpPr>
        <dsp:cNvPr id="0" name=""/>
        <dsp:cNvSpPr/>
      </dsp:nvSpPr>
      <dsp:spPr>
        <a:xfrm>
          <a:off x="4518422" y="2021668"/>
          <a:ext cx="1655759" cy="1069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 err="1"/>
            <a:t>Endocrinology</a:t>
          </a:r>
          <a:endParaRPr lang="tr-TR" sz="1600" b="1" kern="1200" dirty="0"/>
        </a:p>
      </dsp:txBody>
      <dsp:txXfrm>
        <a:off x="4518422" y="2021668"/>
        <a:ext cx="1655759" cy="1069888"/>
      </dsp:txXfrm>
    </dsp:sp>
    <dsp:sp modelId="{309C72F7-026A-470E-8673-0744A9136DC7}">
      <dsp:nvSpPr>
        <dsp:cNvPr id="0" name=""/>
        <dsp:cNvSpPr/>
      </dsp:nvSpPr>
      <dsp:spPr>
        <a:xfrm>
          <a:off x="1648390" y="1208"/>
          <a:ext cx="4011019" cy="4011019"/>
        </a:xfrm>
        <a:prstGeom prst="circularArrow">
          <a:avLst>
            <a:gd name="adj1" fmla="val 5201"/>
            <a:gd name="adj2" fmla="val 336002"/>
            <a:gd name="adj3" fmla="val 3710540"/>
            <a:gd name="adj4" fmla="val 2253776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BC3AC-B7A4-4856-A92A-8C7E4A84E0C7}">
      <dsp:nvSpPr>
        <dsp:cNvPr id="0" name=""/>
        <dsp:cNvSpPr/>
      </dsp:nvSpPr>
      <dsp:spPr>
        <a:xfrm>
          <a:off x="2971263" y="3251270"/>
          <a:ext cx="1365273" cy="1069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 err="1"/>
            <a:t>Cardiology</a:t>
          </a:r>
          <a:endParaRPr lang="tr-TR" sz="1600" b="1" kern="1200" dirty="0"/>
        </a:p>
      </dsp:txBody>
      <dsp:txXfrm>
        <a:off x="2971263" y="3251270"/>
        <a:ext cx="1365273" cy="1069888"/>
      </dsp:txXfrm>
    </dsp:sp>
    <dsp:sp modelId="{38AB54C4-A378-4319-8910-572618DDAE07}">
      <dsp:nvSpPr>
        <dsp:cNvPr id="0" name=""/>
        <dsp:cNvSpPr/>
      </dsp:nvSpPr>
      <dsp:spPr>
        <a:xfrm>
          <a:off x="1648390" y="1208"/>
          <a:ext cx="4011019" cy="4011019"/>
        </a:xfrm>
        <a:prstGeom prst="circularArrow">
          <a:avLst>
            <a:gd name="adj1" fmla="val 5201"/>
            <a:gd name="adj2" fmla="val 336002"/>
            <a:gd name="adj3" fmla="val 8210222"/>
            <a:gd name="adj4" fmla="val 6753458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85865E-3826-444B-BAE6-17E059A56B7E}">
      <dsp:nvSpPr>
        <dsp:cNvPr id="0" name=""/>
        <dsp:cNvSpPr/>
      </dsp:nvSpPr>
      <dsp:spPr>
        <a:xfrm>
          <a:off x="882602" y="2021668"/>
          <a:ext cx="2157793" cy="1069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 err="1"/>
            <a:t>Gastroenterology</a:t>
          </a:r>
          <a:r>
            <a:rPr lang="tr-TR" sz="1600" b="1" kern="1200" dirty="0"/>
            <a:t>/ </a:t>
          </a:r>
          <a:r>
            <a:rPr lang="tr-TR" sz="1600" b="1" kern="1200" dirty="0" err="1"/>
            <a:t>Nutritionist</a:t>
          </a:r>
          <a:endParaRPr lang="tr-TR" sz="1600" b="1" kern="1200" dirty="0"/>
        </a:p>
      </dsp:txBody>
      <dsp:txXfrm>
        <a:off x="882602" y="2021668"/>
        <a:ext cx="2157793" cy="1069888"/>
      </dsp:txXfrm>
    </dsp:sp>
    <dsp:sp modelId="{085F7CD2-7B88-4F93-9157-A4C10205F018}">
      <dsp:nvSpPr>
        <dsp:cNvPr id="0" name=""/>
        <dsp:cNvSpPr/>
      </dsp:nvSpPr>
      <dsp:spPr>
        <a:xfrm>
          <a:off x="1648390" y="1208"/>
          <a:ext cx="4011019" cy="4011019"/>
        </a:xfrm>
        <a:prstGeom prst="circularArrow">
          <a:avLst>
            <a:gd name="adj1" fmla="val 5201"/>
            <a:gd name="adj2" fmla="val 336002"/>
            <a:gd name="adj3" fmla="val 12297443"/>
            <a:gd name="adj4" fmla="val 10771118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A8197-F3DC-4F2F-8B5C-15CE391D1285}">
      <dsp:nvSpPr>
        <dsp:cNvPr id="0" name=""/>
        <dsp:cNvSpPr/>
      </dsp:nvSpPr>
      <dsp:spPr>
        <a:xfrm>
          <a:off x="1800200" y="32131"/>
          <a:ext cx="1615477" cy="1069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 err="1"/>
            <a:t>Physiotheraphy</a:t>
          </a:r>
          <a:endParaRPr lang="tr-TR" sz="1600" b="1" kern="1200" dirty="0"/>
        </a:p>
      </dsp:txBody>
      <dsp:txXfrm>
        <a:off x="1800200" y="32131"/>
        <a:ext cx="1615477" cy="1069888"/>
      </dsp:txXfrm>
    </dsp:sp>
    <dsp:sp modelId="{BAAB2EA5-4B77-40FF-9EC7-71CAB7538039}">
      <dsp:nvSpPr>
        <dsp:cNvPr id="0" name=""/>
        <dsp:cNvSpPr/>
      </dsp:nvSpPr>
      <dsp:spPr>
        <a:xfrm>
          <a:off x="1648390" y="1208"/>
          <a:ext cx="4011019" cy="4011019"/>
        </a:xfrm>
        <a:prstGeom prst="circularArrow">
          <a:avLst>
            <a:gd name="adj1" fmla="val 5201"/>
            <a:gd name="adj2" fmla="val 336002"/>
            <a:gd name="adj3" fmla="val 16503580"/>
            <a:gd name="adj4" fmla="val 15738400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646B1-1B31-48D9-8C75-FFE115A7D025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4C82A-3914-49BD-8CF5-0C6664D014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1601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="0" dirty="0" err="1"/>
              <a:t>Dear</a:t>
            </a:r>
            <a:r>
              <a:rPr lang="tr-TR" b="0" dirty="0"/>
              <a:t> </a:t>
            </a:r>
            <a:r>
              <a:rPr lang="tr-TR" b="0" dirty="0" err="1"/>
              <a:t>session</a:t>
            </a:r>
            <a:r>
              <a:rPr lang="tr-TR" b="0" baseline="0" dirty="0"/>
              <a:t> </a:t>
            </a:r>
            <a:r>
              <a:rPr lang="tr-TR" b="0" baseline="0" dirty="0" err="1"/>
              <a:t>moderators</a:t>
            </a:r>
            <a:r>
              <a:rPr lang="tr-TR" b="0" baseline="0" dirty="0"/>
              <a:t> </a:t>
            </a:r>
            <a:r>
              <a:rPr lang="tr-TR" b="0" baseline="0" dirty="0" err="1"/>
              <a:t>and</a:t>
            </a:r>
            <a:r>
              <a:rPr lang="tr-TR" b="0" baseline="0" dirty="0"/>
              <a:t> </a:t>
            </a:r>
            <a:r>
              <a:rPr lang="tr-TR" b="0" baseline="0" dirty="0" err="1"/>
              <a:t>masters</a:t>
            </a:r>
            <a:r>
              <a:rPr lang="tr-TR" b="0" baseline="0" dirty="0"/>
              <a:t>, </a:t>
            </a:r>
            <a:r>
              <a:rPr lang="tr-TR" b="0" baseline="0" dirty="0" err="1"/>
              <a:t>Dear</a:t>
            </a:r>
            <a:r>
              <a:rPr lang="tr-TR" b="0" baseline="0" dirty="0"/>
              <a:t> </a:t>
            </a:r>
            <a:r>
              <a:rPr lang="tr-TR" b="0" baseline="0" dirty="0" err="1"/>
              <a:t>colleaques</a:t>
            </a:r>
            <a:r>
              <a:rPr lang="tr-TR" b="0" baseline="0" dirty="0"/>
              <a:t> </a:t>
            </a:r>
            <a:r>
              <a:rPr lang="tr-TR" b="0" baseline="0" dirty="0" err="1"/>
              <a:t>and</a:t>
            </a:r>
            <a:r>
              <a:rPr lang="tr-TR" b="0" baseline="0" dirty="0"/>
              <a:t> </a:t>
            </a:r>
            <a:r>
              <a:rPr lang="tr-TR" b="0" baseline="0" dirty="0" err="1"/>
              <a:t>all</a:t>
            </a:r>
            <a:r>
              <a:rPr lang="tr-TR" b="0" baseline="0" dirty="0"/>
              <a:t> </a:t>
            </a:r>
            <a:r>
              <a:rPr lang="tr-TR" b="0" dirty="0" err="1"/>
              <a:t>participants</a:t>
            </a:r>
            <a:r>
              <a:rPr lang="tr-TR" b="0" baseline="0" dirty="0"/>
              <a:t>.</a:t>
            </a:r>
          </a:p>
          <a:p>
            <a:r>
              <a:rPr lang="tr-TR" b="0" baseline="0" dirty="0" err="1"/>
              <a:t>First</a:t>
            </a:r>
            <a:r>
              <a:rPr lang="tr-TR" b="0" baseline="0" dirty="0"/>
              <a:t> of </a:t>
            </a:r>
            <a:r>
              <a:rPr lang="tr-TR" b="0" baseline="0" dirty="0" err="1"/>
              <a:t>all</a:t>
            </a:r>
            <a:r>
              <a:rPr lang="tr-TR" b="0" baseline="0" dirty="0"/>
              <a:t>, I </a:t>
            </a:r>
            <a:r>
              <a:rPr lang="tr-TR" b="0" baseline="0" dirty="0" err="1"/>
              <a:t>thank</a:t>
            </a:r>
            <a:r>
              <a:rPr lang="tr-TR" b="0" baseline="0" dirty="0"/>
              <a:t> </a:t>
            </a:r>
            <a:r>
              <a:rPr lang="tr-TR" b="0" baseline="0" dirty="0" err="1"/>
              <a:t>to</a:t>
            </a:r>
            <a:r>
              <a:rPr lang="tr-TR" b="0" baseline="0" dirty="0"/>
              <a:t> </a:t>
            </a:r>
            <a:r>
              <a:rPr lang="tr-TR" b="0" baseline="0" dirty="0" err="1"/>
              <a:t>organization</a:t>
            </a:r>
            <a:r>
              <a:rPr lang="tr-TR" b="0" baseline="0" dirty="0"/>
              <a:t> </a:t>
            </a:r>
            <a:r>
              <a:rPr lang="tr-TR" b="0" baseline="0" dirty="0" err="1"/>
              <a:t>committee</a:t>
            </a:r>
            <a:r>
              <a:rPr lang="tr-TR" b="0" baseline="0" dirty="0"/>
              <a:t> </a:t>
            </a:r>
            <a:r>
              <a:rPr lang="tr-TR" b="0" baseline="0" dirty="0" err="1"/>
              <a:t>for</a:t>
            </a:r>
            <a:r>
              <a:rPr lang="tr-TR" b="0" baseline="0" dirty="0"/>
              <a:t> </a:t>
            </a:r>
            <a:r>
              <a:rPr lang="tr-TR" b="0" baseline="0" dirty="0" err="1"/>
              <a:t>giving</a:t>
            </a:r>
            <a:r>
              <a:rPr lang="tr-TR" b="0" baseline="0" dirty="0"/>
              <a:t> </a:t>
            </a:r>
            <a:r>
              <a:rPr lang="tr-TR" b="0" baseline="0" dirty="0" err="1"/>
              <a:t>me</a:t>
            </a:r>
            <a:r>
              <a:rPr lang="tr-TR" b="0" baseline="0" dirty="0"/>
              <a:t> a </a:t>
            </a:r>
            <a:r>
              <a:rPr lang="tr-TR" b="0" baseline="0" dirty="0" err="1"/>
              <a:t>chance</a:t>
            </a:r>
            <a:r>
              <a:rPr lang="tr-TR" b="0" baseline="0" dirty="0"/>
              <a:t> </a:t>
            </a:r>
            <a:r>
              <a:rPr lang="tr-TR" b="0" baseline="0" dirty="0" err="1"/>
              <a:t>for</a:t>
            </a:r>
            <a:r>
              <a:rPr lang="tr-TR" b="0" baseline="0" dirty="0"/>
              <a:t> </a:t>
            </a:r>
            <a:r>
              <a:rPr lang="tr-TR" b="0" baseline="0" dirty="0" err="1"/>
              <a:t>speaking</a:t>
            </a:r>
            <a:r>
              <a:rPr lang="tr-TR" b="0" baseline="0" dirty="0"/>
              <a:t> in </a:t>
            </a:r>
            <a:r>
              <a:rPr lang="tr-TR" b="0" baseline="0" dirty="0" err="1"/>
              <a:t>such</a:t>
            </a:r>
            <a:r>
              <a:rPr lang="tr-TR" b="0" baseline="0" dirty="0"/>
              <a:t> a </a:t>
            </a:r>
            <a:r>
              <a:rPr lang="tr-TR" b="0" baseline="0" dirty="0" err="1"/>
              <a:t>good</a:t>
            </a:r>
            <a:r>
              <a:rPr lang="tr-TR" b="0" baseline="0" dirty="0"/>
              <a:t> </a:t>
            </a:r>
            <a:r>
              <a:rPr lang="tr-TR" b="0" baseline="0" dirty="0" err="1"/>
              <a:t>congress</a:t>
            </a:r>
            <a:r>
              <a:rPr lang="tr-TR" b="0" baseline="0" dirty="0"/>
              <a:t>.  </a:t>
            </a:r>
          </a:p>
          <a:p>
            <a:r>
              <a:rPr lang="tr-TR" b="0" baseline="0" dirty="0"/>
              <a:t>I </a:t>
            </a:r>
            <a:r>
              <a:rPr lang="tr-TR" b="0" baseline="0" dirty="0" err="1"/>
              <a:t>am</a:t>
            </a:r>
            <a:r>
              <a:rPr lang="tr-TR" b="0" baseline="0" dirty="0"/>
              <a:t> Gökçen Kartal </a:t>
            </a:r>
            <a:r>
              <a:rPr lang="tr-TR" b="0" baseline="0" dirty="0" err="1"/>
              <a:t>Öztürk</a:t>
            </a:r>
            <a:r>
              <a:rPr lang="tr-TR" b="0" baseline="0" dirty="0"/>
              <a:t> </a:t>
            </a:r>
            <a:r>
              <a:rPr lang="tr-TR" b="0" baseline="0" dirty="0" err="1"/>
              <a:t>from</a:t>
            </a:r>
            <a:r>
              <a:rPr lang="tr-TR" b="0" baseline="0" dirty="0"/>
              <a:t> </a:t>
            </a:r>
            <a:r>
              <a:rPr lang="tr-TR" b="0" baseline="0" dirty="0" err="1"/>
              <a:t>division</a:t>
            </a:r>
            <a:r>
              <a:rPr lang="tr-TR" b="0" baseline="0" dirty="0"/>
              <a:t> of </a:t>
            </a:r>
            <a:r>
              <a:rPr lang="tr-TR" b="0" baseline="0" dirty="0" err="1"/>
              <a:t>pediatric</a:t>
            </a:r>
            <a:r>
              <a:rPr lang="tr-TR" b="0" baseline="0" dirty="0"/>
              <a:t> </a:t>
            </a:r>
            <a:r>
              <a:rPr lang="tr-TR" b="0" baseline="0" dirty="0" err="1"/>
              <a:t>pulmonology</a:t>
            </a:r>
            <a:r>
              <a:rPr lang="tr-TR" b="0" baseline="0" dirty="0"/>
              <a:t>, Ege </a:t>
            </a:r>
            <a:r>
              <a:rPr lang="tr-TR" b="0" baseline="0" dirty="0" err="1"/>
              <a:t>University</a:t>
            </a:r>
            <a:r>
              <a:rPr lang="tr-TR" b="0" baseline="0" dirty="0"/>
              <a:t> </a:t>
            </a:r>
            <a:r>
              <a:rPr lang="tr-TR" b="0" baseline="0" dirty="0" err="1"/>
              <a:t>Faculty</a:t>
            </a:r>
            <a:r>
              <a:rPr lang="tr-TR" b="0" baseline="0" dirty="0"/>
              <a:t> of </a:t>
            </a:r>
            <a:r>
              <a:rPr lang="tr-TR" b="0" baseline="0" dirty="0" err="1"/>
              <a:t>Medicine</a:t>
            </a:r>
            <a:r>
              <a:rPr lang="tr-TR" b="0" baseline="0" dirty="0"/>
              <a:t>, İzmir.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4C82A-3914-49BD-8CF5-0C6664D014F1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In</a:t>
            </a:r>
            <a:r>
              <a:rPr lang="tr-TR" baseline="0" dirty="0"/>
              <a:t> </a:t>
            </a:r>
            <a:r>
              <a:rPr lang="tr-TR" baseline="0" dirty="0" err="1"/>
              <a:t>family</a:t>
            </a:r>
            <a:r>
              <a:rPr lang="tr-TR" baseline="0" dirty="0"/>
              <a:t> </a:t>
            </a:r>
            <a:r>
              <a:rPr lang="tr-TR" baseline="0" dirty="0" err="1"/>
              <a:t>history</a:t>
            </a:r>
            <a:r>
              <a:rPr lang="tr-TR" baseline="0" dirty="0"/>
              <a:t>, h</a:t>
            </a:r>
            <a:r>
              <a:rPr lang="tr-TR" dirty="0"/>
              <a:t>er </a:t>
            </a:r>
            <a:r>
              <a:rPr lang="tr-TR" dirty="0" err="1"/>
              <a:t>mother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thirty</a:t>
            </a:r>
            <a:r>
              <a:rPr lang="tr-TR" dirty="0"/>
              <a:t> </a:t>
            </a:r>
            <a:r>
              <a:rPr lang="tr-TR" dirty="0" err="1"/>
              <a:t>years</a:t>
            </a:r>
            <a:r>
              <a:rPr lang="tr-TR" dirty="0"/>
              <a:t> </a:t>
            </a:r>
            <a:r>
              <a:rPr lang="tr-TR" dirty="0" err="1"/>
              <a:t>old</a:t>
            </a:r>
            <a:r>
              <a:rPr lang="tr-TR" dirty="0"/>
              <a:t>. </a:t>
            </a:r>
            <a:r>
              <a:rPr lang="tr-TR" dirty="0" err="1"/>
              <a:t>She</a:t>
            </a:r>
            <a:r>
              <a:rPr lang="tr-TR" dirty="0"/>
              <a:t> had </a:t>
            </a:r>
            <a:r>
              <a:rPr lang="tr-TR" dirty="0" err="1"/>
              <a:t>hypothyroidism</a:t>
            </a:r>
            <a:r>
              <a:rPr lang="tr-TR" dirty="0"/>
              <a:t>. </a:t>
            </a:r>
            <a:r>
              <a:rPr lang="tr-TR" baseline="0" dirty="0"/>
              <a:t>Her </a:t>
            </a:r>
            <a:r>
              <a:rPr lang="tr-TR" baseline="0" dirty="0" err="1"/>
              <a:t>sweat</a:t>
            </a:r>
            <a:r>
              <a:rPr lang="tr-TR" baseline="0" dirty="0"/>
              <a:t> test </a:t>
            </a:r>
            <a:r>
              <a:rPr lang="tr-TR" baseline="0" dirty="0" err="1"/>
              <a:t>was</a:t>
            </a:r>
            <a:r>
              <a:rPr lang="tr-TR" baseline="0" dirty="0"/>
              <a:t> </a:t>
            </a:r>
            <a:r>
              <a:rPr lang="tr-TR" baseline="0" dirty="0" err="1"/>
              <a:t>fifty</a:t>
            </a:r>
            <a:r>
              <a:rPr lang="tr-TR" baseline="0" dirty="0"/>
              <a:t> </a:t>
            </a:r>
            <a:r>
              <a:rPr lang="tr-TR" baseline="0" dirty="0" err="1"/>
              <a:t>five</a:t>
            </a:r>
            <a:r>
              <a:rPr lang="tr-TR" baseline="0" dirty="0"/>
              <a:t> </a:t>
            </a:r>
            <a:r>
              <a:rPr lang="tr-TR" baseline="0" dirty="0" err="1"/>
              <a:t>milimol</a:t>
            </a:r>
            <a:r>
              <a:rPr lang="tr-TR" baseline="0" dirty="0"/>
              <a:t> </a:t>
            </a:r>
            <a:r>
              <a:rPr lang="tr-TR" baseline="0" dirty="0" err="1"/>
              <a:t>liter</a:t>
            </a:r>
            <a:r>
              <a:rPr lang="tr-TR" baseline="0" dirty="0"/>
              <a:t>. </a:t>
            </a:r>
            <a:r>
              <a:rPr lang="tr-TR" baseline="0" dirty="0" err="1"/>
              <a:t>She</a:t>
            </a:r>
            <a:r>
              <a:rPr lang="tr-TR" baseline="0" dirty="0"/>
              <a:t> had </a:t>
            </a:r>
            <a:r>
              <a:rPr lang="el-GR" baseline="0" dirty="0"/>
              <a:t>Δ</a:t>
            </a:r>
            <a:r>
              <a:rPr lang="tr-TR" baseline="0" dirty="0"/>
              <a:t>F508 </a:t>
            </a:r>
            <a:r>
              <a:rPr lang="tr-TR" baseline="0" dirty="0" err="1"/>
              <a:t>heterozygous</a:t>
            </a:r>
            <a:r>
              <a:rPr lang="tr-TR" baseline="0" dirty="0"/>
              <a:t> </a:t>
            </a:r>
            <a:r>
              <a:rPr lang="tr-TR" baseline="0" dirty="0" err="1"/>
              <a:t>mutation</a:t>
            </a:r>
            <a:r>
              <a:rPr lang="tr-TR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aseline="0" dirty="0"/>
              <a:t>Her </a:t>
            </a:r>
            <a:r>
              <a:rPr lang="tr-TR" baseline="0" dirty="0" err="1"/>
              <a:t>father</a:t>
            </a:r>
            <a:r>
              <a:rPr lang="tr-TR" baseline="0" dirty="0"/>
              <a:t> </a:t>
            </a:r>
            <a:r>
              <a:rPr lang="tr-TR" baseline="0" dirty="0" err="1"/>
              <a:t>was</a:t>
            </a:r>
            <a:r>
              <a:rPr lang="tr-TR" baseline="0" dirty="0"/>
              <a:t> </a:t>
            </a:r>
            <a:r>
              <a:rPr lang="tr-TR" baseline="0" dirty="0" err="1"/>
              <a:t>thiry</a:t>
            </a:r>
            <a:r>
              <a:rPr lang="tr-TR" baseline="0" dirty="0"/>
              <a:t> </a:t>
            </a:r>
            <a:r>
              <a:rPr lang="tr-TR" baseline="0" dirty="0" err="1"/>
              <a:t>one</a:t>
            </a:r>
            <a:r>
              <a:rPr lang="tr-TR" baseline="0" dirty="0"/>
              <a:t> </a:t>
            </a:r>
            <a:r>
              <a:rPr lang="tr-TR" baseline="0" dirty="0" err="1"/>
              <a:t>years</a:t>
            </a:r>
            <a:r>
              <a:rPr lang="tr-TR" baseline="0" dirty="0"/>
              <a:t> </a:t>
            </a:r>
            <a:r>
              <a:rPr lang="tr-TR" baseline="0" dirty="0" err="1"/>
              <a:t>old</a:t>
            </a:r>
            <a:r>
              <a:rPr lang="tr-TR" baseline="0" dirty="0"/>
              <a:t>. </a:t>
            </a:r>
            <a:r>
              <a:rPr lang="tr-TR" b="0" baseline="0" dirty="0"/>
              <a:t>He </a:t>
            </a:r>
            <a:r>
              <a:rPr lang="tr-TR" b="0" baseline="0" dirty="0" err="1"/>
              <a:t>was</a:t>
            </a:r>
            <a:r>
              <a:rPr lang="tr-TR" b="0" baseline="0" dirty="0"/>
              <a:t> </a:t>
            </a:r>
            <a:r>
              <a:rPr lang="tr-TR" b="0" baseline="0" dirty="0" err="1"/>
              <a:t>infertile</a:t>
            </a:r>
            <a:r>
              <a:rPr lang="tr-TR" b="0" baseline="0" dirty="0"/>
              <a:t> </a:t>
            </a:r>
            <a:r>
              <a:rPr lang="tr-TR" b="0" baseline="0" dirty="0" err="1"/>
              <a:t>due</a:t>
            </a:r>
            <a:r>
              <a:rPr lang="tr-TR" b="0" baseline="0" dirty="0"/>
              <a:t> </a:t>
            </a:r>
            <a:r>
              <a:rPr lang="tr-TR" b="0" baseline="0" dirty="0" err="1"/>
              <a:t>to</a:t>
            </a:r>
            <a:r>
              <a:rPr lang="tr-TR" b="0" baseline="0" dirty="0"/>
              <a:t> </a:t>
            </a:r>
            <a:r>
              <a:rPr lang="tr-TR" b="0" baseline="0" dirty="0" err="1"/>
              <a:t>azoospermia</a:t>
            </a:r>
            <a:r>
              <a:rPr lang="tr-TR" b="0" baseline="0" dirty="0"/>
              <a:t>.</a:t>
            </a:r>
            <a:r>
              <a:rPr lang="tr-TR" b="1" baseline="0" dirty="0"/>
              <a:t> </a:t>
            </a:r>
            <a:r>
              <a:rPr lang="tr-TR" baseline="0" dirty="0"/>
              <a:t>His </a:t>
            </a:r>
            <a:r>
              <a:rPr lang="tr-TR" baseline="0" dirty="0" err="1"/>
              <a:t>sweat</a:t>
            </a:r>
            <a:r>
              <a:rPr lang="tr-TR" baseline="0" dirty="0"/>
              <a:t> test </a:t>
            </a:r>
            <a:r>
              <a:rPr lang="tr-TR" baseline="0" dirty="0" err="1"/>
              <a:t>was</a:t>
            </a:r>
            <a:r>
              <a:rPr lang="tr-TR" baseline="0" dirty="0"/>
              <a:t> </a:t>
            </a:r>
            <a:r>
              <a:rPr lang="tr-TR" baseline="0" dirty="0" err="1"/>
              <a:t>forty</a:t>
            </a:r>
            <a:r>
              <a:rPr lang="tr-TR" baseline="0" dirty="0"/>
              <a:t> </a:t>
            </a:r>
            <a:r>
              <a:rPr lang="tr-TR" baseline="0" dirty="0" err="1"/>
              <a:t>eight</a:t>
            </a:r>
            <a:r>
              <a:rPr lang="tr-TR" baseline="0" dirty="0"/>
              <a:t> </a:t>
            </a:r>
            <a:r>
              <a:rPr lang="tr-TR" baseline="0" dirty="0" err="1"/>
              <a:t>milimol</a:t>
            </a:r>
            <a:r>
              <a:rPr lang="tr-TR" baseline="0" dirty="0"/>
              <a:t> </a:t>
            </a:r>
            <a:r>
              <a:rPr lang="tr-TR" baseline="0" dirty="0" err="1"/>
              <a:t>liter</a:t>
            </a:r>
            <a:r>
              <a:rPr lang="tr-TR" baseline="0" dirty="0"/>
              <a:t>. He had </a:t>
            </a:r>
            <a:r>
              <a:rPr lang="el-GR" baseline="0" dirty="0"/>
              <a:t>Δ</a:t>
            </a:r>
            <a:r>
              <a:rPr lang="tr-TR" baseline="0" dirty="0"/>
              <a:t>F508 </a:t>
            </a:r>
            <a:r>
              <a:rPr lang="tr-TR" baseline="0" dirty="0" err="1"/>
              <a:t>heterozygous</a:t>
            </a:r>
            <a:r>
              <a:rPr lang="tr-TR" baseline="0" dirty="0"/>
              <a:t> </a:t>
            </a:r>
            <a:r>
              <a:rPr lang="tr-TR" baseline="0" dirty="0" err="1"/>
              <a:t>mutation</a:t>
            </a:r>
            <a:r>
              <a:rPr lang="tr-TR" baseline="0" dirty="0"/>
              <a:t> </a:t>
            </a:r>
            <a:r>
              <a:rPr lang="tr-TR" baseline="0" dirty="0" err="1"/>
              <a:t>and</a:t>
            </a:r>
            <a:r>
              <a:rPr lang="tr-TR" baseline="0" dirty="0"/>
              <a:t> pi </a:t>
            </a:r>
            <a:r>
              <a:rPr lang="tr-TR" baseline="0" dirty="0" err="1"/>
              <a:t>point</a:t>
            </a:r>
            <a:r>
              <a:rPr lang="tr-TR" baseline="0" dirty="0"/>
              <a:t> ti </a:t>
            </a:r>
            <a:r>
              <a:rPr lang="tr-TR" baseline="0" dirty="0" err="1"/>
              <a:t>twelve</a:t>
            </a:r>
            <a:r>
              <a:rPr lang="tr-TR" baseline="0" dirty="0"/>
              <a:t> </a:t>
            </a:r>
            <a:r>
              <a:rPr lang="tr-TR" baseline="0" dirty="0" err="1"/>
              <a:t>twenty</a:t>
            </a:r>
            <a:r>
              <a:rPr lang="tr-TR" baseline="0" dirty="0"/>
              <a:t> ay </a:t>
            </a:r>
            <a:r>
              <a:rPr lang="tr-TR" baseline="0" dirty="0" err="1"/>
              <a:t>heterozygous</a:t>
            </a:r>
            <a:r>
              <a:rPr lang="tr-TR" baseline="0" dirty="0"/>
              <a:t> </a:t>
            </a:r>
            <a:r>
              <a:rPr lang="tr-TR" baseline="0" dirty="0" err="1"/>
              <a:t>mutation</a:t>
            </a:r>
            <a:r>
              <a:rPr lang="tr-TR" baseline="0" dirty="0"/>
              <a:t>. </a:t>
            </a:r>
            <a:endParaRPr lang="tr-TR" dirty="0"/>
          </a:p>
          <a:p>
            <a:r>
              <a:rPr lang="tr-TR" baseline="0" dirty="0" err="1"/>
              <a:t>There</a:t>
            </a:r>
            <a:r>
              <a:rPr lang="tr-TR" baseline="0" dirty="0"/>
              <a:t> </a:t>
            </a:r>
            <a:r>
              <a:rPr lang="tr-TR" baseline="0" dirty="0" err="1"/>
              <a:t>was</a:t>
            </a:r>
            <a:r>
              <a:rPr lang="tr-TR" baseline="0" dirty="0"/>
              <a:t> </a:t>
            </a:r>
            <a:r>
              <a:rPr lang="tr-TR" baseline="0" dirty="0" err="1"/>
              <a:t>parental</a:t>
            </a:r>
            <a:r>
              <a:rPr lang="tr-TR" baseline="0" dirty="0"/>
              <a:t> </a:t>
            </a:r>
            <a:r>
              <a:rPr lang="tr-TR" baseline="0" dirty="0" err="1"/>
              <a:t>consanguinity</a:t>
            </a:r>
            <a:r>
              <a:rPr lang="tr-TR" baseline="0" dirty="0"/>
              <a:t>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4C82A-3914-49BD-8CF5-0C6664D014F1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You</a:t>
            </a:r>
            <a:r>
              <a:rPr lang="tr-TR" baseline="0" dirty="0"/>
              <a:t> </a:t>
            </a:r>
            <a:r>
              <a:rPr lang="tr-TR" baseline="0" dirty="0" err="1"/>
              <a:t>see</a:t>
            </a:r>
            <a:r>
              <a:rPr lang="tr-TR" baseline="0" dirty="0"/>
              <a:t> </a:t>
            </a:r>
            <a:r>
              <a:rPr lang="tr-TR" baseline="0" dirty="0" err="1"/>
              <a:t>the</a:t>
            </a:r>
            <a:r>
              <a:rPr lang="tr-TR" dirty="0"/>
              <a:t> </a:t>
            </a:r>
            <a:r>
              <a:rPr lang="tr-TR" dirty="0" err="1"/>
              <a:t>pedigree</a:t>
            </a:r>
            <a:r>
              <a:rPr lang="tr-TR" dirty="0"/>
              <a:t> of </a:t>
            </a:r>
            <a:r>
              <a:rPr lang="tr-TR" dirty="0" err="1"/>
              <a:t>patient’s</a:t>
            </a:r>
            <a:r>
              <a:rPr lang="tr-TR" dirty="0"/>
              <a:t> </a:t>
            </a:r>
            <a:r>
              <a:rPr lang="tr-TR" dirty="0" err="1"/>
              <a:t>family</a:t>
            </a:r>
            <a:r>
              <a:rPr lang="tr-TR" dirty="0"/>
              <a:t>.</a:t>
            </a:r>
            <a:r>
              <a:rPr lang="tr-TR" baseline="0" dirty="0"/>
              <a:t>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paternal</a:t>
            </a:r>
            <a:r>
              <a:rPr lang="tr-TR" baseline="0" dirty="0"/>
              <a:t> </a:t>
            </a:r>
            <a:r>
              <a:rPr lang="tr-TR" baseline="0" dirty="0" err="1"/>
              <a:t>consanguinity</a:t>
            </a:r>
            <a:r>
              <a:rPr lang="tr-TR" baseline="0" dirty="0"/>
              <a:t> </a:t>
            </a:r>
            <a:r>
              <a:rPr lang="tr-TR" baseline="0" dirty="0" err="1"/>
              <a:t>and</a:t>
            </a:r>
            <a:r>
              <a:rPr lang="tr-TR" baseline="0" dirty="0"/>
              <a:t> </a:t>
            </a:r>
            <a:r>
              <a:rPr lang="tr-TR" baseline="0" dirty="0" err="1"/>
              <a:t>there</a:t>
            </a:r>
            <a:r>
              <a:rPr lang="tr-TR" baseline="0" dirty="0"/>
              <a:t> </a:t>
            </a:r>
            <a:r>
              <a:rPr lang="tr-TR" baseline="0" dirty="0" err="1"/>
              <a:t>was</a:t>
            </a:r>
            <a:r>
              <a:rPr lang="tr-TR" baseline="0" dirty="0"/>
              <a:t> a lot of </a:t>
            </a:r>
            <a:r>
              <a:rPr lang="tr-TR" baseline="0" dirty="0" err="1"/>
              <a:t>marriages</a:t>
            </a:r>
            <a:r>
              <a:rPr lang="tr-TR" baseline="0" dirty="0"/>
              <a:t> in </a:t>
            </a:r>
            <a:r>
              <a:rPr lang="tr-TR" baseline="0" dirty="0" err="1"/>
              <a:t>the</a:t>
            </a:r>
            <a:r>
              <a:rPr lang="tr-TR" baseline="0" dirty="0"/>
              <a:t> </a:t>
            </a:r>
            <a:r>
              <a:rPr lang="tr-TR" baseline="0" dirty="0" err="1"/>
              <a:t>same</a:t>
            </a:r>
            <a:r>
              <a:rPr lang="tr-TR" baseline="0" dirty="0"/>
              <a:t> </a:t>
            </a:r>
            <a:r>
              <a:rPr lang="tr-TR" baseline="0" dirty="0" err="1"/>
              <a:t>village</a:t>
            </a:r>
            <a:r>
              <a:rPr lang="tr-TR" baseline="0" dirty="0"/>
              <a:t>. Her </a:t>
            </a:r>
            <a:r>
              <a:rPr lang="tr-TR" baseline="0" dirty="0" err="1"/>
              <a:t>father</a:t>
            </a:r>
            <a:r>
              <a:rPr lang="tr-TR" b="1" baseline="0" dirty="0"/>
              <a:t> </a:t>
            </a:r>
            <a:r>
              <a:rPr lang="tr-TR" baseline="0" dirty="0" err="1"/>
              <a:t>and</a:t>
            </a:r>
            <a:r>
              <a:rPr lang="tr-TR" baseline="0" dirty="0"/>
              <a:t> </a:t>
            </a:r>
            <a:r>
              <a:rPr lang="tr-TR" baseline="0" dirty="0" err="1"/>
              <a:t>three</a:t>
            </a:r>
            <a:r>
              <a:rPr lang="tr-TR" baseline="0" dirty="0"/>
              <a:t> </a:t>
            </a:r>
            <a:r>
              <a:rPr lang="tr-TR" baseline="0" dirty="0" err="1"/>
              <a:t>uncles</a:t>
            </a:r>
            <a:r>
              <a:rPr lang="tr-TR" baseline="0" dirty="0"/>
              <a:t> of </a:t>
            </a:r>
            <a:r>
              <a:rPr lang="tr-TR" baseline="0" dirty="0" err="1"/>
              <a:t>father</a:t>
            </a:r>
            <a:r>
              <a:rPr lang="tr-TR" baseline="0" dirty="0"/>
              <a:t> </a:t>
            </a:r>
            <a:r>
              <a:rPr lang="tr-TR" baseline="0" dirty="0" err="1"/>
              <a:t>were</a:t>
            </a:r>
            <a:r>
              <a:rPr lang="tr-TR" baseline="0" dirty="0"/>
              <a:t> </a:t>
            </a:r>
            <a:r>
              <a:rPr lang="tr-TR" baseline="0" dirty="0" err="1"/>
              <a:t>infertile</a:t>
            </a:r>
            <a:r>
              <a:rPr lang="tr-TR" baseline="0" dirty="0"/>
              <a:t>. </a:t>
            </a:r>
            <a:r>
              <a:rPr lang="tr-TR" baseline="0" dirty="0" err="1"/>
              <a:t>Both</a:t>
            </a:r>
            <a:r>
              <a:rPr lang="tr-TR" baseline="0" dirty="0"/>
              <a:t> </a:t>
            </a:r>
            <a:r>
              <a:rPr lang="tr-TR" baseline="0" dirty="0" err="1"/>
              <a:t>pregnancies</a:t>
            </a:r>
            <a:r>
              <a:rPr lang="tr-TR" baseline="0" dirty="0"/>
              <a:t> of </a:t>
            </a:r>
            <a:r>
              <a:rPr lang="tr-TR" baseline="0" dirty="0" err="1"/>
              <a:t>the</a:t>
            </a:r>
            <a:r>
              <a:rPr lang="tr-TR" baseline="0" dirty="0"/>
              <a:t> </a:t>
            </a:r>
            <a:r>
              <a:rPr lang="tr-TR" baseline="0" dirty="0" err="1"/>
              <a:t>mother</a:t>
            </a:r>
            <a:r>
              <a:rPr lang="tr-TR" baseline="0" dirty="0"/>
              <a:t> </a:t>
            </a:r>
            <a:r>
              <a:rPr lang="tr-TR" baseline="0" dirty="0" err="1"/>
              <a:t>were</a:t>
            </a:r>
            <a:r>
              <a:rPr lang="tr-TR" baseline="0" dirty="0"/>
              <a:t> done </a:t>
            </a:r>
            <a:r>
              <a:rPr lang="tr-TR" baseline="0" dirty="0" err="1"/>
              <a:t>by</a:t>
            </a:r>
            <a:r>
              <a:rPr lang="tr-TR" baseline="0" dirty="0"/>
              <a:t> in </a:t>
            </a:r>
            <a:r>
              <a:rPr lang="tr-TR" baseline="0" dirty="0" err="1"/>
              <a:t>vitro</a:t>
            </a:r>
            <a:r>
              <a:rPr lang="tr-TR" baseline="0" dirty="0"/>
              <a:t> </a:t>
            </a:r>
            <a:r>
              <a:rPr lang="tr-TR" baseline="0" dirty="0" err="1"/>
              <a:t>fertilization</a:t>
            </a:r>
            <a:r>
              <a:rPr lang="tr-TR" baseline="0" dirty="0"/>
              <a:t> </a:t>
            </a:r>
            <a:r>
              <a:rPr lang="tr-TR" baseline="0" dirty="0" err="1"/>
              <a:t>method</a:t>
            </a:r>
            <a:r>
              <a:rPr lang="tr-TR" baseline="0" dirty="0"/>
              <a:t>. </a:t>
            </a:r>
            <a:r>
              <a:rPr lang="tr-TR" baseline="0" dirty="0" err="1"/>
              <a:t>There</a:t>
            </a:r>
            <a:r>
              <a:rPr lang="tr-TR" baseline="0" dirty="0"/>
              <a:t> </a:t>
            </a:r>
            <a:r>
              <a:rPr lang="tr-TR" baseline="0" dirty="0" err="1"/>
              <a:t>was</a:t>
            </a:r>
            <a:r>
              <a:rPr lang="tr-TR" baseline="0" dirty="0"/>
              <a:t> </a:t>
            </a:r>
            <a:r>
              <a:rPr lang="tr-TR" baseline="0" dirty="0" err="1"/>
              <a:t>also</a:t>
            </a:r>
            <a:r>
              <a:rPr lang="tr-TR" baseline="0" dirty="0"/>
              <a:t> a </a:t>
            </a:r>
            <a:r>
              <a:rPr lang="tr-TR" baseline="0" dirty="0" err="1"/>
              <a:t>cousin</a:t>
            </a:r>
            <a:r>
              <a:rPr lang="tr-TR" baseline="0" dirty="0"/>
              <a:t> </a:t>
            </a:r>
            <a:r>
              <a:rPr lang="tr-TR" baseline="0" dirty="0" err="1"/>
              <a:t>with</a:t>
            </a:r>
            <a:r>
              <a:rPr lang="tr-TR" baseline="0" dirty="0"/>
              <a:t> CF.</a:t>
            </a:r>
          </a:p>
          <a:p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4C82A-3914-49BD-8CF5-0C6664D014F1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3918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Patient’s</a:t>
            </a:r>
            <a:r>
              <a:rPr lang="tr-TR" b="0" dirty="0"/>
              <a:t> </a:t>
            </a:r>
            <a:r>
              <a:rPr lang="tr-TR" b="0" dirty="0" err="1"/>
              <a:t>elder</a:t>
            </a:r>
            <a:r>
              <a:rPr lang="tr-TR" b="0" dirty="0"/>
              <a:t> </a:t>
            </a:r>
            <a:r>
              <a:rPr lang="tr-TR" dirty="0" err="1"/>
              <a:t>sister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five</a:t>
            </a:r>
            <a:r>
              <a:rPr lang="tr-TR" dirty="0"/>
              <a:t> </a:t>
            </a:r>
            <a:r>
              <a:rPr lang="tr-TR" dirty="0" err="1"/>
              <a:t>years</a:t>
            </a:r>
            <a:r>
              <a:rPr lang="tr-TR" dirty="0"/>
              <a:t> </a:t>
            </a:r>
            <a:r>
              <a:rPr lang="tr-TR" dirty="0" err="1"/>
              <a:t>old</a:t>
            </a:r>
            <a:r>
              <a:rPr lang="tr-TR" dirty="0"/>
              <a:t>. </a:t>
            </a:r>
            <a:r>
              <a:rPr lang="tr-T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</a:t>
            </a:r>
            <a:r>
              <a:rPr lang="tr-T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history of receiving treatment for recurrent bronchitis when she was two years old</a:t>
            </a:r>
            <a:r>
              <a:rPr lang="tr-TR" dirty="0"/>
              <a:t>. 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 had rectal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prolapse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due to constipation when she was three years old</a:t>
            </a:r>
            <a:r>
              <a:rPr lang="tr-T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</a:t>
            </a:r>
            <a:r>
              <a:rPr lang="tr-T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had </a:t>
            </a:r>
            <a:r>
              <a:rPr lang="tr-T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chronic</a:t>
            </a:r>
            <a:r>
              <a:rPr lang="tr-T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cough</a:t>
            </a:r>
            <a:r>
              <a:rPr lang="tr-T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had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fatty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stool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her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weight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below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percentiles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tr-TR" b="1" dirty="0"/>
              <a:t> </a:t>
            </a:r>
            <a:r>
              <a:rPr lang="tr-TR" b="0" dirty="0" err="1"/>
              <a:t>She</a:t>
            </a:r>
            <a:r>
              <a:rPr lang="tr-TR" b="0" dirty="0"/>
              <a:t> </a:t>
            </a:r>
            <a:r>
              <a:rPr lang="tr-TR" b="0" dirty="0" err="1"/>
              <a:t>was</a:t>
            </a:r>
            <a:r>
              <a:rPr lang="tr-TR" b="0" dirty="0"/>
              <a:t> </a:t>
            </a:r>
            <a:r>
              <a:rPr lang="tr-TR" b="0" dirty="0" err="1"/>
              <a:t>evaluated</a:t>
            </a:r>
            <a:r>
              <a:rPr lang="tr-TR" b="0" dirty="0"/>
              <a:t> in </a:t>
            </a:r>
            <a:r>
              <a:rPr lang="tr-TR" b="0" dirty="0" err="1"/>
              <a:t>terms</a:t>
            </a:r>
            <a:r>
              <a:rPr lang="tr-TR" b="0" dirty="0"/>
              <a:t> of CF.</a:t>
            </a:r>
            <a:r>
              <a:rPr lang="tr-TR" b="0" baseline="0" dirty="0"/>
              <a:t> </a:t>
            </a:r>
            <a:endParaRPr lang="tr-TR" sz="1200" b="0" i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had a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history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CF in a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sibling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Her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sweat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tests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hundred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twenty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hundred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twenty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eight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milimol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had </a:t>
            </a:r>
            <a:r>
              <a:rPr lang="el-G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F508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homozygous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mutation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diagnosed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</a:t>
            </a:r>
            <a:r>
              <a:rPr lang="tr-TR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cystic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fibrosis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4C82A-3914-49BD-8CF5-0C6664D014F1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In</a:t>
            </a:r>
            <a:r>
              <a:rPr lang="tr-TR" dirty="0"/>
              <a:t> her </a:t>
            </a:r>
            <a:r>
              <a:rPr lang="tr-TR" dirty="0" err="1"/>
              <a:t>chest</a:t>
            </a:r>
            <a:r>
              <a:rPr lang="tr-TR" dirty="0"/>
              <a:t> X-ray, 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was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peribronchial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thickening</a:t>
            </a:r>
            <a:r>
              <a:rPr lang="tr-T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especially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upper lobe of the right lung</a:t>
            </a:r>
            <a:r>
              <a:rPr lang="tr-T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Brasfield</a:t>
            </a:r>
            <a:r>
              <a:rPr lang="tr-T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score</a:t>
            </a:r>
            <a:r>
              <a:rPr lang="tr-T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tr-T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calculated</a:t>
            </a:r>
            <a:r>
              <a:rPr lang="tr-T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  <a:r>
              <a:rPr lang="tr-T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nineteen</a:t>
            </a:r>
            <a:r>
              <a:rPr lang="tr-T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tr-T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tr-T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</a:t>
            </a:r>
            <a:r>
              <a:rPr lang="tr-T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resolution</a:t>
            </a:r>
            <a:r>
              <a:rPr lang="tr-T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computerized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tomography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peribronchial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thickening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dilatation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bronchi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bronchioles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mosaic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attenuation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lobes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Brody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score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calculated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thirty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Dornaz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therapy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started</a:t>
            </a:r>
            <a:endParaRPr lang="tr-TR" b="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4C82A-3914-49BD-8CF5-0C6664D014F1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Echocardiography was normal</a:t>
            </a:r>
            <a:r>
              <a:rPr lang="tr-T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pulmonary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artery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pressure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sixteen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milimeter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mercury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>
              <a:buFont typeface="Arial" charset="0"/>
              <a:buChar char="•"/>
            </a:pP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 body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mass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index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calculated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thirteen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Stool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oil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fecal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elastase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found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positive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dirty="0"/>
              <a:t>Formula, </a:t>
            </a:r>
            <a:r>
              <a:rPr lang="tr-TR" dirty="0" err="1"/>
              <a:t>pancreatic</a:t>
            </a:r>
            <a:r>
              <a:rPr lang="tr-TR" b="0" baseline="0" dirty="0"/>
              <a:t> </a:t>
            </a:r>
            <a:r>
              <a:rPr lang="tr-TR" b="0" baseline="0" dirty="0" err="1"/>
              <a:t>enzyme</a:t>
            </a:r>
            <a:r>
              <a:rPr lang="tr-TR" b="0" baseline="0" dirty="0"/>
              <a:t> </a:t>
            </a:r>
            <a:r>
              <a:rPr lang="tr-TR" baseline="0" dirty="0" err="1"/>
              <a:t>replacement</a:t>
            </a:r>
            <a:r>
              <a:rPr lang="tr-TR" baseline="0" dirty="0"/>
              <a:t> </a:t>
            </a:r>
            <a:r>
              <a:rPr lang="tr-TR" baseline="0" dirty="0" err="1"/>
              <a:t>therapy</a:t>
            </a:r>
            <a:r>
              <a:rPr lang="tr-TR" baseline="0" dirty="0"/>
              <a:t> </a:t>
            </a:r>
            <a:r>
              <a:rPr lang="tr-TR" baseline="0" dirty="0" err="1"/>
              <a:t>and</a:t>
            </a:r>
            <a:r>
              <a:rPr lang="tr-TR" baseline="0" dirty="0"/>
              <a:t> </a:t>
            </a:r>
            <a:r>
              <a:rPr lang="tr-TR" baseline="0" dirty="0" err="1"/>
              <a:t>multivitamin</a:t>
            </a:r>
            <a:r>
              <a:rPr lang="tr-TR" baseline="0" dirty="0"/>
              <a:t> </a:t>
            </a:r>
            <a:r>
              <a:rPr lang="tr-TR" baseline="0" dirty="0" err="1"/>
              <a:t>were</a:t>
            </a:r>
            <a:r>
              <a:rPr lang="tr-TR" baseline="0" dirty="0"/>
              <a:t> </a:t>
            </a:r>
            <a:r>
              <a:rPr lang="tr-TR" baseline="0" dirty="0" err="1"/>
              <a:t>given</a:t>
            </a:r>
            <a:r>
              <a:rPr lang="tr-TR" baseline="0" dirty="0"/>
              <a:t> </a:t>
            </a:r>
            <a:r>
              <a:rPr lang="tr-TR" baseline="0" dirty="0" err="1"/>
              <a:t>to</a:t>
            </a:r>
            <a:r>
              <a:rPr lang="tr-TR" baseline="0" dirty="0"/>
              <a:t> her.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4C82A-3914-49BD-8CF5-0C6664D014F1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="0" dirty="0" err="1"/>
              <a:t>In</a:t>
            </a:r>
            <a:r>
              <a:rPr lang="tr-TR" b="0" dirty="0"/>
              <a:t> </a:t>
            </a:r>
            <a:r>
              <a:rPr lang="tr-TR" b="0" dirty="0" err="1"/>
              <a:t>family</a:t>
            </a:r>
            <a:r>
              <a:rPr lang="tr-TR" b="0" dirty="0"/>
              <a:t> </a:t>
            </a:r>
            <a:r>
              <a:rPr lang="tr-TR" b="0" dirty="0" err="1"/>
              <a:t>history</a:t>
            </a:r>
            <a:r>
              <a:rPr lang="tr-TR" b="0" baseline="0" dirty="0"/>
              <a:t>, </a:t>
            </a:r>
            <a:r>
              <a:rPr lang="tr-TR" dirty="0" err="1"/>
              <a:t>patient’s</a:t>
            </a:r>
            <a:r>
              <a:rPr lang="tr-TR" dirty="0"/>
              <a:t> </a:t>
            </a:r>
            <a:r>
              <a:rPr lang="tr-TR" dirty="0" err="1"/>
              <a:t>twin</a:t>
            </a:r>
            <a:r>
              <a:rPr lang="tr-TR" dirty="0"/>
              <a:t> </a:t>
            </a:r>
            <a:r>
              <a:rPr lang="tr-TR" dirty="0" err="1"/>
              <a:t>sister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six</a:t>
            </a:r>
            <a:r>
              <a:rPr lang="tr-TR" dirty="0"/>
              <a:t> </a:t>
            </a:r>
            <a:r>
              <a:rPr lang="tr-TR" dirty="0" err="1"/>
              <a:t>months</a:t>
            </a:r>
            <a:r>
              <a:rPr lang="tr-TR" dirty="0"/>
              <a:t> </a:t>
            </a:r>
            <a:r>
              <a:rPr lang="tr-TR" dirty="0" err="1"/>
              <a:t>old</a:t>
            </a:r>
            <a:r>
              <a:rPr lang="tr-TR" dirty="0"/>
              <a:t>.</a:t>
            </a:r>
            <a:r>
              <a:rPr lang="tr-TR" baseline="0" dirty="0"/>
              <a:t> Her</a:t>
            </a:r>
            <a:r>
              <a:rPr lang="en-US" dirty="0"/>
              <a:t> newborn screening</a:t>
            </a:r>
            <a:r>
              <a:rPr lang="tr-TR" dirty="0"/>
              <a:t> test</a:t>
            </a:r>
            <a:r>
              <a:rPr lang="en-US" dirty="0"/>
              <a:t> was not </a:t>
            </a:r>
            <a:r>
              <a:rPr lang="tr-TR" dirty="0" err="1"/>
              <a:t>positive</a:t>
            </a:r>
            <a:r>
              <a:rPr lang="tr-TR" dirty="0"/>
              <a:t>.</a:t>
            </a:r>
            <a:r>
              <a:rPr lang="tr-TR" baseline="0" dirty="0"/>
              <a:t>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no </a:t>
            </a:r>
            <a:r>
              <a:rPr lang="tr-TR" dirty="0" err="1"/>
              <a:t>jaundice</a:t>
            </a:r>
            <a:r>
              <a:rPr lang="tr-TR" dirty="0"/>
              <a:t>, </a:t>
            </a:r>
            <a:r>
              <a:rPr lang="tr-TR" dirty="0" err="1"/>
              <a:t>meconium</a:t>
            </a:r>
            <a:r>
              <a:rPr lang="tr-TR" dirty="0"/>
              <a:t> </a:t>
            </a:r>
            <a:r>
              <a:rPr lang="tr-TR" dirty="0" err="1"/>
              <a:t>ileus</a:t>
            </a:r>
            <a:r>
              <a:rPr lang="tr-TR" dirty="0"/>
              <a:t>, </a:t>
            </a:r>
            <a:r>
              <a:rPr lang="tr-TR" dirty="0" err="1"/>
              <a:t>recurrent</a:t>
            </a:r>
            <a:r>
              <a:rPr lang="tr-TR" dirty="0"/>
              <a:t> </a:t>
            </a:r>
            <a:r>
              <a:rPr lang="tr-TR" dirty="0" err="1"/>
              <a:t>pulmonary</a:t>
            </a:r>
            <a:r>
              <a:rPr lang="tr-TR" baseline="0" dirty="0"/>
              <a:t> </a:t>
            </a:r>
            <a:r>
              <a:rPr lang="tr-TR" baseline="0" dirty="0" err="1"/>
              <a:t>infections</a:t>
            </a:r>
            <a:r>
              <a:rPr lang="tr-TR" baseline="0" dirty="0"/>
              <a:t>/</a:t>
            </a:r>
            <a:r>
              <a:rPr lang="tr-TR" baseline="0" dirty="0" err="1"/>
              <a:t>bronchitis</a:t>
            </a:r>
            <a:r>
              <a:rPr lang="tr-TR" baseline="0" dirty="0"/>
              <a:t> </a:t>
            </a:r>
            <a:r>
              <a:rPr lang="tr-TR" baseline="0" dirty="0" err="1"/>
              <a:t>and</a:t>
            </a:r>
            <a:r>
              <a:rPr lang="tr-TR" baseline="0" dirty="0"/>
              <a:t> </a:t>
            </a:r>
            <a:r>
              <a:rPr lang="tr-TR" baseline="0" dirty="0" err="1"/>
              <a:t>fatty</a:t>
            </a:r>
            <a:r>
              <a:rPr lang="tr-TR" baseline="0" dirty="0"/>
              <a:t> </a:t>
            </a:r>
            <a:r>
              <a:rPr lang="tr-TR" baseline="0" dirty="0" err="1"/>
              <a:t>stools</a:t>
            </a:r>
            <a:r>
              <a:rPr lang="tr-TR" baseline="0" dirty="0"/>
              <a:t> in </a:t>
            </a:r>
            <a:r>
              <a:rPr lang="tr-TR" b="0" baseline="0" dirty="0" err="1"/>
              <a:t>the</a:t>
            </a:r>
            <a:r>
              <a:rPr lang="tr-TR" b="0" baseline="0" dirty="0"/>
              <a:t> </a:t>
            </a:r>
            <a:r>
              <a:rPr lang="tr-TR" b="0" baseline="0" dirty="0" err="1"/>
              <a:t>history</a:t>
            </a:r>
            <a:r>
              <a:rPr lang="tr-TR" b="0" baseline="0" dirty="0"/>
              <a:t> of her</a:t>
            </a:r>
            <a:r>
              <a:rPr lang="tr-TR" baseline="0" dirty="0"/>
              <a:t>. But </a:t>
            </a:r>
            <a:r>
              <a:rPr lang="tr-TR" baseline="0" dirty="0" err="1"/>
              <a:t>she</a:t>
            </a:r>
            <a:r>
              <a:rPr lang="tr-TR" baseline="0" dirty="0"/>
              <a:t> had </a:t>
            </a:r>
            <a:r>
              <a:rPr lang="tr-TR" b="0" baseline="0" dirty="0" err="1"/>
              <a:t>history</a:t>
            </a:r>
            <a:r>
              <a:rPr lang="tr-TR" b="0" baseline="0" dirty="0"/>
              <a:t> of </a:t>
            </a:r>
            <a:r>
              <a:rPr lang="tr-TR" b="0" baseline="0" dirty="0" err="1"/>
              <a:t>cystic</a:t>
            </a:r>
            <a:r>
              <a:rPr lang="tr-TR" b="0" baseline="0" dirty="0"/>
              <a:t> </a:t>
            </a:r>
            <a:r>
              <a:rPr lang="tr-TR" b="0" baseline="0" dirty="0" err="1"/>
              <a:t>fibrosis</a:t>
            </a:r>
            <a:r>
              <a:rPr lang="tr-TR" b="0" baseline="0" dirty="0"/>
              <a:t> in </a:t>
            </a:r>
            <a:r>
              <a:rPr lang="tr-TR" b="0" baseline="0" dirty="0" err="1"/>
              <a:t>siblings</a:t>
            </a:r>
            <a:r>
              <a:rPr lang="tr-TR" b="0" baseline="0" dirty="0"/>
              <a:t>. </a:t>
            </a:r>
            <a:r>
              <a:rPr lang="tr-TR" baseline="0" dirty="0"/>
              <a:t>Her </a:t>
            </a:r>
            <a:r>
              <a:rPr lang="tr-TR" baseline="0" dirty="0" err="1"/>
              <a:t>sweat</a:t>
            </a:r>
            <a:r>
              <a:rPr lang="tr-TR" baseline="0" dirty="0"/>
              <a:t> </a:t>
            </a:r>
            <a:r>
              <a:rPr lang="tr-TR" baseline="0" dirty="0" err="1"/>
              <a:t>tests</a:t>
            </a:r>
            <a:r>
              <a:rPr lang="tr-TR" baseline="0" dirty="0"/>
              <a:t> </a:t>
            </a:r>
            <a:r>
              <a:rPr lang="tr-TR" baseline="0" dirty="0" err="1"/>
              <a:t>were</a:t>
            </a:r>
            <a:r>
              <a:rPr lang="tr-TR" baseline="0" dirty="0"/>
              <a:t> </a:t>
            </a:r>
            <a:r>
              <a:rPr lang="tr-TR" baseline="0" dirty="0" err="1"/>
              <a:t>seventy</a:t>
            </a:r>
            <a:r>
              <a:rPr lang="tr-TR" baseline="0" dirty="0"/>
              <a:t> seven </a:t>
            </a:r>
            <a:r>
              <a:rPr lang="tr-TR" baseline="0" dirty="0" err="1"/>
              <a:t>and</a:t>
            </a:r>
            <a:r>
              <a:rPr lang="tr-TR" baseline="0" dirty="0"/>
              <a:t> </a:t>
            </a:r>
            <a:r>
              <a:rPr lang="tr-TR" baseline="0" dirty="0" err="1"/>
              <a:t>one</a:t>
            </a:r>
            <a:r>
              <a:rPr lang="tr-TR" baseline="0" dirty="0"/>
              <a:t> </a:t>
            </a:r>
            <a:r>
              <a:rPr lang="tr-TR" baseline="0" dirty="0" err="1"/>
              <a:t>hundred</a:t>
            </a:r>
            <a:r>
              <a:rPr lang="tr-TR" baseline="0" dirty="0"/>
              <a:t> </a:t>
            </a:r>
            <a:r>
              <a:rPr lang="tr-TR" baseline="0" dirty="0" err="1"/>
              <a:t>and</a:t>
            </a:r>
            <a:r>
              <a:rPr lang="tr-TR" baseline="0" dirty="0"/>
              <a:t> </a:t>
            </a:r>
            <a:r>
              <a:rPr lang="tr-TR" baseline="0" dirty="0" err="1"/>
              <a:t>two</a:t>
            </a:r>
            <a:r>
              <a:rPr lang="tr-TR" baseline="0" dirty="0"/>
              <a:t>. </a:t>
            </a:r>
            <a:r>
              <a:rPr lang="tr-TR" baseline="0" dirty="0" err="1"/>
              <a:t>She</a:t>
            </a:r>
            <a:r>
              <a:rPr lang="tr-TR" baseline="0" dirty="0"/>
              <a:t> had </a:t>
            </a:r>
            <a:r>
              <a:rPr lang="el-GR" baseline="0" dirty="0"/>
              <a:t>Δ</a:t>
            </a:r>
            <a:r>
              <a:rPr lang="tr-TR" baseline="0" dirty="0"/>
              <a:t>F508 </a:t>
            </a:r>
            <a:r>
              <a:rPr lang="tr-TR" baseline="0" dirty="0" err="1"/>
              <a:t>heterozygous</a:t>
            </a:r>
            <a:r>
              <a:rPr lang="tr-TR" baseline="0" dirty="0"/>
              <a:t> </a:t>
            </a:r>
            <a:r>
              <a:rPr lang="tr-TR" baseline="0" dirty="0" err="1"/>
              <a:t>mutation</a:t>
            </a:r>
            <a:r>
              <a:rPr lang="tr-TR" baseline="0" dirty="0"/>
              <a:t> </a:t>
            </a:r>
            <a:r>
              <a:rPr lang="tr-TR" baseline="0" dirty="0" err="1"/>
              <a:t>and</a:t>
            </a:r>
            <a:r>
              <a:rPr lang="tr-TR" baseline="0" dirty="0"/>
              <a:t> pi </a:t>
            </a:r>
            <a:r>
              <a:rPr lang="tr-TR" baseline="0" dirty="0" err="1"/>
              <a:t>point</a:t>
            </a:r>
            <a:r>
              <a:rPr lang="tr-TR" baseline="0" dirty="0"/>
              <a:t> ti </a:t>
            </a:r>
            <a:r>
              <a:rPr lang="tr-TR" baseline="0" dirty="0" err="1"/>
              <a:t>twelve</a:t>
            </a:r>
            <a:r>
              <a:rPr lang="tr-TR" baseline="0" dirty="0"/>
              <a:t> </a:t>
            </a:r>
            <a:r>
              <a:rPr lang="tr-TR" baseline="0" dirty="0" err="1"/>
              <a:t>twenty</a:t>
            </a:r>
            <a:r>
              <a:rPr lang="tr-TR" baseline="0" dirty="0"/>
              <a:t> </a:t>
            </a:r>
            <a:r>
              <a:rPr lang="tr-TR" baseline="0" dirty="0" err="1"/>
              <a:t>one</a:t>
            </a:r>
            <a:r>
              <a:rPr lang="tr-TR" baseline="0" dirty="0"/>
              <a:t> ay </a:t>
            </a:r>
            <a:r>
              <a:rPr lang="tr-TR" baseline="0" dirty="0" err="1"/>
              <a:t>heterozygous</a:t>
            </a:r>
            <a:r>
              <a:rPr lang="tr-TR" baseline="0" dirty="0"/>
              <a:t> </a:t>
            </a:r>
            <a:r>
              <a:rPr lang="tr-TR" baseline="0" dirty="0" err="1"/>
              <a:t>mutation</a:t>
            </a:r>
            <a:r>
              <a:rPr lang="tr-TR" baseline="0" dirty="0"/>
              <a:t>, </a:t>
            </a:r>
            <a:r>
              <a:rPr lang="tr-TR" baseline="0" dirty="0" err="1"/>
              <a:t>like</a:t>
            </a:r>
            <a:r>
              <a:rPr lang="tr-TR" baseline="0" dirty="0"/>
              <a:t> her </a:t>
            </a:r>
            <a:r>
              <a:rPr lang="tr-TR" baseline="0" dirty="0" err="1"/>
              <a:t>father</a:t>
            </a:r>
            <a:r>
              <a:rPr lang="tr-TR" baseline="0" dirty="0"/>
              <a:t>. </a:t>
            </a:r>
            <a:r>
              <a:rPr lang="tr-TR" baseline="0" dirty="0" err="1"/>
              <a:t>She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diagnosed </a:t>
            </a:r>
            <a:r>
              <a:rPr lang="tr-T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CF.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4C82A-3914-49BD-8CF5-0C6664D014F1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In</a:t>
            </a:r>
            <a:r>
              <a:rPr lang="tr-TR" dirty="0"/>
              <a:t> her </a:t>
            </a:r>
            <a:r>
              <a:rPr lang="tr-TR" b="0" dirty="0" err="1"/>
              <a:t>chest</a:t>
            </a:r>
            <a:r>
              <a:rPr lang="tr-TR" dirty="0"/>
              <a:t> X-ray,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air</a:t>
            </a:r>
            <a:r>
              <a:rPr lang="tr-TR" dirty="0"/>
              <a:t> </a:t>
            </a:r>
            <a:r>
              <a:rPr lang="tr-TR" dirty="0" err="1"/>
              <a:t>trapping</a:t>
            </a:r>
            <a:r>
              <a:rPr lang="tr-TR" dirty="0"/>
              <a:t>. </a:t>
            </a:r>
            <a:r>
              <a:rPr lang="tr-TR" dirty="0" err="1"/>
              <a:t>Brasfield</a:t>
            </a:r>
            <a:r>
              <a:rPr lang="tr-TR" baseline="0" dirty="0"/>
              <a:t> </a:t>
            </a:r>
            <a:r>
              <a:rPr lang="tr-TR" baseline="0" dirty="0" err="1"/>
              <a:t>score</a:t>
            </a:r>
            <a:r>
              <a:rPr lang="tr-TR" baseline="0" dirty="0"/>
              <a:t> </a:t>
            </a:r>
            <a:r>
              <a:rPr lang="tr-TR" baseline="0" dirty="0" err="1"/>
              <a:t>was</a:t>
            </a:r>
            <a:r>
              <a:rPr lang="tr-TR" baseline="0" dirty="0"/>
              <a:t> </a:t>
            </a:r>
            <a:r>
              <a:rPr lang="tr-TR" baseline="0" dirty="0" err="1"/>
              <a:t>calculated</a:t>
            </a:r>
            <a:r>
              <a:rPr lang="tr-TR" baseline="0" dirty="0"/>
              <a:t> as </a:t>
            </a:r>
            <a:r>
              <a:rPr lang="tr-TR" baseline="0" dirty="0" err="1"/>
              <a:t>twenty</a:t>
            </a:r>
            <a:r>
              <a:rPr lang="tr-TR" baseline="0" dirty="0"/>
              <a:t> </a:t>
            </a:r>
            <a:r>
              <a:rPr lang="tr-TR" baseline="0" dirty="0" err="1"/>
              <a:t>three</a:t>
            </a:r>
            <a:r>
              <a:rPr lang="tr-TR" baseline="0" dirty="0"/>
              <a:t>. </a:t>
            </a:r>
            <a:r>
              <a:rPr lang="tr-TR" baseline="0" dirty="0" err="1"/>
              <a:t>Dornaz</a:t>
            </a:r>
            <a:r>
              <a:rPr lang="tr-TR" baseline="0" dirty="0"/>
              <a:t> </a:t>
            </a:r>
            <a:r>
              <a:rPr lang="tr-TR" baseline="0" dirty="0" err="1"/>
              <a:t>alpha</a:t>
            </a:r>
            <a:r>
              <a:rPr lang="tr-TR" baseline="0" dirty="0"/>
              <a:t> </a:t>
            </a:r>
            <a:r>
              <a:rPr lang="tr-TR" baseline="0" dirty="0" err="1"/>
              <a:t>therapy</a:t>
            </a:r>
            <a:r>
              <a:rPr lang="tr-TR" baseline="0" dirty="0"/>
              <a:t> </a:t>
            </a:r>
            <a:r>
              <a:rPr lang="tr-TR" baseline="0" dirty="0" err="1"/>
              <a:t>was</a:t>
            </a:r>
            <a:r>
              <a:rPr lang="tr-TR" baseline="0" dirty="0"/>
              <a:t> </a:t>
            </a:r>
            <a:r>
              <a:rPr lang="tr-TR" b="0" baseline="0" dirty="0" err="1"/>
              <a:t>started</a:t>
            </a:r>
            <a:r>
              <a:rPr lang="tr-TR" b="0" baseline="0" dirty="0"/>
              <a:t>.</a:t>
            </a:r>
            <a:endParaRPr lang="tr-TR" b="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4C82A-3914-49BD-8CF5-0C6664D014F1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review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patients</a:t>
            </a:r>
            <a:r>
              <a:rPr lang="tr-TR" dirty="0"/>
              <a:t> </a:t>
            </a:r>
            <a:r>
              <a:rPr lang="tr-TR" dirty="0" err="1"/>
              <a:t>pedigree</a:t>
            </a:r>
            <a:r>
              <a:rPr lang="tr-TR" dirty="0"/>
              <a:t> </a:t>
            </a:r>
            <a:r>
              <a:rPr lang="tr-TR" dirty="0" err="1"/>
              <a:t>again</a:t>
            </a:r>
            <a:r>
              <a:rPr lang="tr-TR" dirty="0"/>
              <a:t>. 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children born with in vitro fertilization method had a diagnosis of cystic fibrosis.</a:t>
            </a:r>
            <a:endParaRPr lang="tr-TR" dirty="0"/>
          </a:p>
          <a:p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4C82A-3914-49BD-8CF5-0C6664D014F1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3918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Cf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cause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congenital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absence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deferens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azoospermia</a:t>
            </a:r>
            <a:r>
              <a:rPr lang="tr-TR" sz="12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b="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4C82A-3914-49BD-8CF5-0C6664D014F1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known</a:t>
            </a:r>
            <a:r>
              <a:rPr lang="tr-TR" dirty="0"/>
              <a:t> CFTR </a:t>
            </a:r>
            <a:r>
              <a:rPr lang="tr-TR" dirty="0" err="1"/>
              <a:t>mutations</a:t>
            </a:r>
            <a:r>
              <a:rPr lang="tr-TR" dirty="0"/>
              <a:t>,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cause</a:t>
            </a:r>
            <a:r>
              <a:rPr lang="tr-TR" dirty="0"/>
              <a:t> </a:t>
            </a:r>
            <a:r>
              <a:rPr lang="tr-TR" dirty="0" err="1"/>
              <a:t>classic</a:t>
            </a:r>
            <a:r>
              <a:rPr lang="tr-TR" dirty="0"/>
              <a:t> CF,</a:t>
            </a:r>
            <a:r>
              <a:rPr lang="tr-TR" baseline="0" dirty="0"/>
              <a:t> </a:t>
            </a:r>
            <a:r>
              <a:rPr lang="tr-TR" baseline="0" dirty="0" err="1"/>
              <a:t>while</a:t>
            </a:r>
            <a:r>
              <a:rPr lang="tr-TR" baseline="0" dirty="0"/>
              <a:t> </a:t>
            </a:r>
            <a:r>
              <a:rPr lang="tr-TR" baseline="0" dirty="0" err="1"/>
              <a:t>other</a:t>
            </a:r>
            <a:r>
              <a:rPr lang="tr-TR" baseline="0" dirty="0"/>
              <a:t> </a:t>
            </a:r>
            <a:r>
              <a:rPr lang="tr-TR" baseline="0" dirty="0" err="1"/>
              <a:t>cause</a:t>
            </a:r>
            <a:r>
              <a:rPr lang="tr-TR" baseline="0" dirty="0"/>
              <a:t> </a:t>
            </a:r>
            <a:r>
              <a:rPr lang="tr-TR" baseline="0" dirty="0" err="1"/>
              <a:t>only</a:t>
            </a:r>
            <a:r>
              <a:rPr lang="tr-TR" baseline="0" dirty="0"/>
              <a:t> </a:t>
            </a:r>
            <a:r>
              <a:rPr lang="tr-TR" baseline="0" dirty="0" err="1"/>
              <a:t>infertility</a:t>
            </a:r>
            <a:r>
              <a:rPr lang="tr-TR" baseline="0" dirty="0"/>
              <a:t> </a:t>
            </a:r>
            <a:r>
              <a:rPr lang="tr-TR" baseline="0" dirty="0" err="1"/>
              <a:t>and</a:t>
            </a:r>
            <a:r>
              <a:rPr lang="tr-TR" baseline="0" dirty="0"/>
              <a:t> do not </a:t>
            </a:r>
            <a:r>
              <a:rPr lang="tr-TR" baseline="0" dirty="0" err="1"/>
              <a:t>exhibit</a:t>
            </a:r>
            <a:r>
              <a:rPr lang="tr-TR" baseline="0" dirty="0"/>
              <a:t> </a:t>
            </a:r>
            <a:r>
              <a:rPr lang="tr-TR" baseline="0" dirty="0" err="1"/>
              <a:t>any</a:t>
            </a:r>
            <a:r>
              <a:rPr lang="tr-TR" baseline="0" dirty="0"/>
              <a:t> </a:t>
            </a:r>
            <a:r>
              <a:rPr lang="tr-TR" baseline="0" dirty="0" err="1"/>
              <a:t>other</a:t>
            </a:r>
            <a:r>
              <a:rPr lang="tr-TR" baseline="0" dirty="0"/>
              <a:t> </a:t>
            </a:r>
            <a:r>
              <a:rPr lang="tr-TR" baseline="0" dirty="0" err="1"/>
              <a:t>signs</a:t>
            </a:r>
            <a:r>
              <a:rPr lang="tr-TR" baseline="0" dirty="0"/>
              <a:t> </a:t>
            </a:r>
            <a:r>
              <a:rPr lang="tr-TR" baseline="0" dirty="0" err="1"/>
              <a:t>seen</a:t>
            </a:r>
            <a:r>
              <a:rPr lang="tr-TR" baseline="0" dirty="0"/>
              <a:t> in </a:t>
            </a:r>
            <a:r>
              <a:rPr lang="tr-TR" baseline="0" dirty="0" err="1"/>
              <a:t>classic</a:t>
            </a:r>
            <a:r>
              <a:rPr lang="tr-TR" baseline="0" dirty="0"/>
              <a:t> CF. </a:t>
            </a:r>
            <a:r>
              <a:rPr lang="tr-TR" baseline="0" dirty="0" err="1"/>
              <a:t>Congenital</a:t>
            </a:r>
            <a:r>
              <a:rPr lang="tr-TR" baseline="0" dirty="0"/>
              <a:t> </a:t>
            </a:r>
            <a:r>
              <a:rPr lang="tr-TR" baseline="0" dirty="0" err="1"/>
              <a:t>bilateral</a:t>
            </a:r>
            <a:r>
              <a:rPr lang="tr-TR" baseline="0" dirty="0"/>
              <a:t> </a:t>
            </a:r>
            <a:r>
              <a:rPr lang="tr-TR" baseline="0" dirty="0" err="1"/>
              <a:t>absence</a:t>
            </a:r>
            <a:r>
              <a:rPr lang="tr-TR" baseline="0" dirty="0"/>
              <a:t> of </a:t>
            </a:r>
            <a:r>
              <a:rPr lang="tr-TR" baseline="0" dirty="0" err="1"/>
              <a:t>the</a:t>
            </a:r>
            <a:r>
              <a:rPr lang="tr-TR" baseline="0" dirty="0"/>
              <a:t> </a:t>
            </a:r>
            <a:r>
              <a:rPr lang="tr-TR" baseline="0" dirty="0" err="1"/>
              <a:t>vas</a:t>
            </a:r>
            <a:r>
              <a:rPr lang="tr-TR" baseline="0" dirty="0"/>
              <a:t> </a:t>
            </a:r>
            <a:r>
              <a:rPr lang="tr-TR" baseline="0" dirty="0" err="1"/>
              <a:t>deferens</a:t>
            </a:r>
            <a:r>
              <a:rPr lang="tr-TR" baseline="0" dirty="0"/>
              <a:t> has </a:t>
            </a:r>
            <a:r>
              <a:rPr lang="tr-TR" baseline="0" dirty="0" err="1"/>
              <a:t>been</a:t>
            </a:r>
            <a:r>
              <a:rPr lang="tr-TR" baseline="0" dirty="0"/>
              <a:t> </a:t>
            </a:r>
            <a:r>
              <a:rPr lang="tr-TR" baseline="0" dirty="0" err="1"/>
              <a:t>noted</a:t>
            </a:r>
            <a:r>
              <a:rPr lang="tr-TR" baseline="0" dirty="0"/>
              <a:t> </a:t>
            </a:r>
            <a:r>
              <a:rPr lang="tr-TR" baseline="0" dirty="0" err="1"/>
              <a:t>to</a:t>
            </a:r>
            <a:r>
              <a:rPr lang="tr-TR" baseline="0" dirty="0"/>
              <a:t> </a:t>
            </a:r>
            <a:r>
              <a:rPr lang="tr-TR" baseline="0" dirty="0" err="1"/>
              <a:t>have</a:t>
            </a:r>
            <a:r>
              <a:rPr lang="tr-TR" baseline="0" dirty="0"/>
              <a:t> a </a:t>
            </a:r>
            <a:r>
              <a:rPr lang="tr-TR" baseline="0" dirty="0" err="1"/>
              <a:t>strong</a:t>
            </a:r>
            <a:r>
              <a:rPr lang="tr-TR" baseline="0" dirty="0"/>
              <a:t> </a:t>
            </a:r>
            <a:r>
              <a:rPr lang="tr-TR" baseline="0" dirty="0" err="1"/>
              <a:t>association</a:t>
            </a:r>
            <a:r>
              <a:rPr lang="tr-TR" baseline="0" dirty="0"/>
              <a:t> </a:t>
            </a:r>
            <a:r>
              <a:rPr lang="tr-TR" baseline="0" dirty="0" err="1"/>
              <a:t>with</a:t>
            </a:r>
            <a:r>
              <a:rPr lang="tr-TR" baseline="0" dirty="0"/>
              <a:t> delta F508 </a:t>
            </a:r>
            <a:r>
              <a:rPr lang="tr-TR" baseline="0" dirty="0" err="1"/>
              <a:t>mutation</a:t>
            </a:r>
            <a:r>
              <a:rPr lang="tr-TR" baseline="0" dirty="0"/>
              <a:t> of CFTR. </a:t>
            </a:r>
            <a:r>
              <a:rPr lang="tr-TR" baseline="0" dirty="0" err="1"/>
              <a:t>In</a:t>
            </a:r>
            <a:r>
              <a:rPr lang="tr-TR" baseline="0" dirty="0"/>
              <a:t> </a:t>
            </a:r>
            <a:r>
              <a:rPr lang="tr-TR" baseline="0" dirty="0" err="1"/>
              <a:t>adults</a:t>
            </a:r>
            <a:r>
              <a:rPr lang="tr-TR" baseline="0" dirty="0"/>
              <a:t> </a:t>
            </a:r>
            <a:r>
              <a:rPr lang="tr-TR" baseline="0" dirty="0" err="1"/>
              <a:t>with</a:t>
            </a:r>
            <a:r>
              <a:rPr lang="tr-TR" baseline="0" dirty="0"/>
              <a:t> </a:t>
            </a:r>
            <a:r>
              <a:rPr lang="tr-TR" baseline="0" dirty="0" err="1"/>
              <a:t>infertility</a:t>
            </a:r>
            <a:r>
              <a:rPr lang="tr-TR" baseline="0" dirty="0"/>
              <a:t> </a:t>
            </a:r>
            <a:r>
              <a:rPr lang="tr-TR" baseline="0" dirty="0" err="1"/>
              <a:t>due</a:t>
            </a:r>
            <a:r>
              <a:rPr lang="tr-TR" baseline="0" dirty="0"/>
              <a:t> </a:t>
            </a:r>
            <a:r>
              <a:rPr lang="tr-TR" baseline="0" dirty="0" err="1"/>
              <a:t>to</a:t>
            </a:r>
            <a:r>
              <a:rPr lang="tr-TR" baseline="0" dirty="0"/>
              <a:t> </a:t>
            </a:r>
            <a:r>
              <a:rPr lang="tr-TR" baseline="0" dirty="0" err="1"/>
              <a:t>the</a:t>
            </a:r>
            <a:r>
              <a:rPr lang="tr-TR" baseline="0" dirty="0"/>
              <a:t> </a:t>
            </a:r>
            <a:r>
              <a:rPr lang="tr-TR" baseline="0" dirty="0" err="1"/>
              <a:t>absence</a:t>
            </a:r>
            <a:r>
              <a:rPr lang="tr-TR" baseline="0" dirty="0"/>
              <a:t> of </a:t>
            </a:r>
            <a:r>
              <a:rPr lang="tr-TR" baseline="0" dirty="0" err="1"/>
              <a:t>congenital</a:t>
            </a:r>
            <a:r>
              <a:rPr lang="tr-TR" baseline="0" dirty="0"/>
              <a:t> </a:t>
            </a:r>
            <a:r>
              <a:rPr lang="tr-TR" baseline="0" dirty="0" err="1"/>
              <a:t>vas</a:t>
            </a:r>
            <a:r>
              <a:rPr lang="tr-TR" baseline="0" dirty="0"/>
              <a:t> </a:t>
            </a:r>
            <a:r>
              <a:rPr lang="tr-TR" baseline="0" dirty="0" err="1"/>
              <a:t>deferens</a:t>
            </a:r>
            <a:r>
              <a:rPr lang="tr-TR" baseline="0" dirty="0"/>
              <a:t> </a:t>
            </a:r>
            <a:r>
              <a:rPr lang="tr-TR" baseline="0" dirty="0" err="1"/>
              <a:t>which</a:t>
            </a:r>
            <a:r>
              <a:rPr lang="tr-TR" baseline="0" dirty="0"/>
              <a:t> </a:t>
            </a:r>
            <a:r>
              <a:rPr lang="tr-TR" baseline="0" dirty="0" err="1"/>
              <a:t>occurs</a:t>
            </a:r>
            <a:r>
              <a:rPr lang="tr-TR" baseline="0" dirty="0"/>
              <a:t> in %1-2 of </a:t>
            </a:r>
            <a:r>
              <a:rPr lang="tr-TR" baseline="0" dirty="0" err="1"/>
              <a:t>infertile</a:t>
            </a:r>
            <a:r>
              <a:rPr lang="tr-TR" baseline="0" dirty="0"/>
              <a:t> men, CF </a:t>
            </a:r>
            <a:r>
              <a:rPr lang="tr-TR" baseline="0" dirty="0" err="1"/>
              <a:t>should</a:t>
            </a:r>
            <a:r>
              <a:rPr lang="tr-TR" baseline="0" dirty="0"/>
              <a:t> be </a:t>
            </a:r>
            <a:r>
              <a:rPr lang="tr-TR" baseline="0" dirty="0" err="1"/>
              <a:t>one</a:t>
            </a:r>
            <a:r>
              <a:rPr lang="tr-TR" baseline="0" dirty="0"/>
              <a:t> of </a:t>
            </a:r>
            <a:r>
              <a:rPr lang="tr-TR" baseline="0" dirty="0" err="1"/>
              <a:t>the</a:t>
            </a:r>
            <a:r>
              <a:rPr lang="tr-TR" baseline="0" dirty="0"/>
              <a:t> </a:t>
            </a:r>
            <a:r>
              <a:rPr lang="tr-TR" baseline="0" dirty="0" err="1"/>
              <a:t>diagnoses</a:t>
            </a:r>
            <a:r>
              <a:rPr lang="tr-TR" baseline="0" dirty="0"/>
              <a:t> </a:t>
            </a:r>
            <a:r>
              <a:rPr lang="tr-TR" baseline="0" dirty="0" err="1"/>
              <a:t>that</a:t>
            </a:r>
            <a:r>
              <a:rPr lang="tr-TR" baseline="0" dirty="0"/>
              <a:t> </a:t>
            </a:r>
            <a:r>
              <a:rPr lang="tr-TR" baseline="0" dirty="0" err="1"/>
              <a:t>should</a:t>
            </a:r>
            <a:r>
              <a:rPr lang="tr-TR" baseline="0" dirty="0"/>
              <a:t> be </a:t>
            </a:r>
            <a:r>
              <a:rPr lang="tr-TR" baseline="0" dirty="0" err="1"/>
              <a:t>considered</a:t>
            </a:r>
            <a:r>
              <a:rPr lang="tr-TR" baseline="0" dirty="0"/>
              <a:t>.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4C82A-3914-49BD-8CF5-0C6664D014F1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 </a:t>
            </a:r>
            <a:r>
              <a:rPr lang="tr-TR" dirty="0" err="1"/>
              <a:t>will</a:t>
            </a:r>
            <a:r>
              <a:rPr lang="tr-TR" baseline="0" dirty="0"/>
              <a:t> </a:t>
            </a:r>
            <a:r>
              <a:rPr lang="tr-TR" baseline="0" dirty="0" err="1"/>
              <a:t>present</a:t>
            </a:r>
            <a:r>
              <a:rPr lang="tr-TR" baseline="0" dirty="0"/>
              <a:t> </a:t>
            </a:r>
            <a:r>
              <a:rPr lang="tr-TR" baseline="0" dirty="0" err="1"/>
              <a:t>you</a:t>
            </a:r>
            <a:r>
              <a:rPr lang="tr-TR" baseline="0" dirty="0"/>
              <a:t> a </a:t>
            </a:r>
            <a:r>
              <a:rPr lang="tr-TR" b="0" baseline="0" dirty="0" err="1"/>
              <a:t>six</a:t>
            </a:r>
            <a:r>
              <a:rPr lang="tr-TR" b="0" baseline="0" dirty="0"/>
              <a:t>-</a:t>
            </a:r>
            <a:r>
              <a:rPr lang="tr-TR" b="0" baseline="0" dirty="0" err="1"/>
              <a:t>month</a:t>
            </a:r>
            <a:r>
              <a:rPr lang="tr-TR" b="0" baseline="0" dirty="0"/>
              <a:t>-</a:t>
            </a:r>
            <a:r>
              <a:rPr lang="tr-TR" b="0" baseline="0" dirty="0" err="1"/>
              <a:t>old</a:t>
            </a:r>
            <a:r>
              <a:rPr lang="tr-TR" b="0" baseline="0" dirty="0"/>
              <a:t> </a:t>
            </a:r>
            <a:r>
              <a:rPr lang="tr-TR" baseline="0" dirty="0" err="1"/>
              <a:t>girl</a:t>
            </a:r>
            <a:r>
              <a:rPr lang="tr-TR" baseline="0" dirty="0"/>
              <a:t> </a:t>
            </a:r>
            <a:r>
              <a:rPr lang="tr-TR" baseline="0" dirty="0" err="1"/>
              <a:t>from</a:t>
            </a:r>
            <a:r>
              <a:rPr lang="tr-TR" baseline="0" dirty="0"/>
              <a:t> Aydın/</a:t>
            </a:r>
            <a:r>
              <a:rPr lang="tr-TR" baseline="0" dirty="0" err="1"/>
              <a:t>Turkey</a:t>
            </a:r>
            <a:r>
              <a:rPr lang="tr-TR" baseline="0" dirty="0"/>
              <a:t>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4C82A-3914-49BD-8CF5-0C6664D014F1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0712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Assisted fertilization in patients with CBAVD increases the risk of transmitting mutations in the CF gene</a:t>
            </a:r>
            <a:r>
              <a:rPr lang="tr-TR" baseline="0" dirty="0"/>
              <a:t>, </a:t>
            </a:r>
            <a:r>
              <a:rPr lang="tr-TR" baseline="0" dirty="0" err="1"/>
              <a:t>like</a:t>
            </a:r>
            <a:r>
              <a:rPr lang="tr-TR" baseline="0" dirty="0"/>
              <a:t> </a:t>
            </a:r>
            <a:r>
              <a:rPr lang="tr-TR" baseline="0" dirty="0" err="1"/>
              <a:t>our</a:t>
            </a:r>
            <a:r>
              <a:rPr lang="tr-TR" baseline="0" dirty="0"/>
              <a:t> </a:t>
            </a:r>
            <a:r>
              <a:rPr lang="tr-TR" baseline="0" dirty="0" err="1"/>
              <a:t>patients</a:t>
            </a:r>
            <a:r>
              <a:rPr lang="tr-TR" baseline="0" dirty="0"/>
              <a:t>. </a:t>
            </a:r>
            <a:r>
              <a:rPr lang="tr-TR" baseline="0" dirty="0" err="1"/>
              <a:t>For</a:t>
            </a:r>
            <a:r>
              <a:rPr lang="tr-TR" baseline="0" dirty="0"/>
              <a:t> </a:t>
            </a:r>
            <a:r>
              <a:rPr lang="tr-TR" baseline="0" dirty="0" err="1"/>
              <a:t>this</a:t>
            </a:r>
            <a:r>
              <a:rPr lang="tr-TR" baseline="0" dirty="0"/>
              <a:t> </a:t>
            </a:r>
            <a:r>
              <a:rPr lang="tr-TR" baseline="0" dirty="0" err="1"/>
              <a:t>reason</a:t>
            </a:r>
            <a:r>
              <a:rPr lang="tr-TR" baseline="0" dirty="0"/>
              <a:t>, </a:t>
            </a:r>
            <a:r>
              <a:rPr lang="tr-TR" baseline="0" dirty="0" err="1"/>
              <a:t>This</a:t>
            </a:r>
            <a:r>
              <a:rPr lang="tr-TR" baseline="0" dirty="0"/>
              <a:t> </a:t>
            </a:r>
            <a:r>
              <a:rPr lang="tr-TR" baseline="0" dirty="0" err="1"/>
              <a:t>adults</a:t>
            </a:r>
            <a:r>
              <a:rPr lang="tr-TR" baseline="0" dirty="0"/>
              <a:t> </a:t>
            </a:r>
            <a:r>
              <a:rPr lang="tr-TR" b="0" baseline="0" dirty="0" err="1"/>
              <a:t>should</a:t>
            </a:r>
            <a:r>
              <a:rPr lang="tr-TR" b="1" baseline="0" dirty="0"/>
              <a:t> </a:t>
            </a:r>
            <a:r>
              <a:rPr lang="tr-TR" baseline="0" dirty="0"/>
              <a:t>be </a:t>
            </a:r>
            <a:r>
              <a:rPr lang="tr-TR" baseline="0" dirty="0" err="1"/>
              <a:t>directed</a:t>
            </a:r>
            <a:r>
              <a:rPr lang="tr-TR" baseline="0" dirty="0"/>
              <a:t> </a:t>
            </a:r>
            <a:r>
              <a:rPr lang="tr-TR" baseline="0" dirty="0" err="1"/>
              <a:t>to</a:t>
            </a:r>
            <a:r>
              <a:rPr lang="tr-TR" baseline="0" dirty="0"/>
              <a:t> </a:t>
            </a:r>
            <a:r>
              <a:rPr lang="tr-TR" baseline="0" dirty="0" err="1"/>
              <a:t>the</a:t>
            </a:r>
            <a:r>
              <a:rPr lang="tr-TR" baseline="0" dirty="0"/>
              <a:t> </a:t>
            </a:r>
            <a:r>
              <a:rPr lang="tr-TR" baseline="0" dirty="0" err="1"/>
              <a:t>department</a:t>
            </a:r>
            <a:r>
              <a:rPr lang="tr-TR" baseline="0" dirty="0"/>
              <a:t> of </a:t>
            </a:r>
            <a:r>
              <a:rPr lang="tr-TR" baseline="0" dirty="0" err="1"/>
              <a:t>genetic</a:t>
            </a:r>
            <a:r>
              <a:rPr lang="tr-TR" baseline="0" dirty="0"/>
              <a:t>. </a:t>
            </a:r>
            <a:r>
              <a:rPr lang="tr-TR" baseline="0" dirty="0" err="1"/>
              <a:t>Couples</a:t>
            </a:r>
            <a:r>
              <a:rPr lang="tr-TR" baseline="0" dirty="0"/>
              <a:t> </a:t>
            </a:r>
            <a:r>
              <a:rPr lang="tr-TR" baseline="0" dirty="0" err="1"/>
              <a:t>found</a:t>
            </a:r>
            <a:r>
              <a:rPr lang="tr-TR" baseline="0" dirty="0"/>
              <a:t> </a:t>
            </a:r>
            <a:r>
              <a:rPr lang="tr-TR" baseline="0" dirty="0" err="1"/>
              <a:t>to</a:t>
            </a:r>
            <a:r>
              <a:rPr lang="tr-TR" baseline="0" dirty="0"/>
              <a:t> be </a:t>
            </a:r>
            <a:r>
              <a:rPr lang="tr-TR" baseline="0" dirty="0" err="1"/>
              <a:t>carriers</a:t>
            </a:r>
            <a:r>
              <a:rPr lang="tr-TR" baseline="0" dirty="0"/>
              <a:t> of CF </a:t>
            </a:r>
            <a:r>
              <a:rPr lang="tr-TR" baseline="0" dirty="0" err="1"/>
              <a:t>mutations</a:t>
            </a:r>
            <a:r>
              <a:rPr lang="tr-TR" baseline="0" dirty="0"/>
              <a:t> can </a:t>
            </a:r>
            <a:r>
              <a:rPr lang="tr-TR" baseline="0" dirty="0" err="1"/>
              <a:t>also</a:t>
            </a:r>
            <a:r>
              <a:rPr lang="tr-TR" baseline="0" dirty="0"/>
              <a:t> </a:t>
            </a:r>
            <a:r>
              <a:rPr lang="tr-TR" baseline="0" dirty="0" err="1"/>
              <a:t>choose</a:t>
            </a:r>
            <a:r>
              <a:rPr lang="tr-TR" baseline="0" dirty="0"/>
              <a:t> </a:t>
            </a:r>
            <a:r>
              <a:rPr lang="tr-TR" baseline="0" dirty="0" err="1"/>
              <a:t>to</a:t>
            </a:r>
            <a:r>
              <a:rPr lang="tr-TR" baseline="0" dirty="0"/>
              <a:t> </a:t>
            </a:r>
            <a:r>
              <a:rPr lang="tr-TR" baseline="0" dirty="0" err="1"/>
              <a:t>undergo</a:t>
            </a:r>
            <a:r>
              <a:rPr lang="tr-TR" baseline="0" dirty="0"/>
              <a:t> </a:t>
            </a:r>
            <a:r>
              <a:rPr lang="tr-TR" baseline="0" dirty="0" err="1"/>
              <a:t>preimplantation</a:t>
            </a:r>
            <a:r>
              <a:rPr lang="tr-TR" baseline="0" dirty="0"/>
              <a:t> </a:t>
            </a:r>
            <a:r>
              <a:rPr lang="tr-TR" baseline="0" dirty="0" err="1"/>
              <a:t>genetic</a:t>
            </a:r>
            <a:r>
              <a:rPr lang="tr-TR" baseline="0" dirty="0"/>
              <a:t> </a:t>
            </a:r>
            <a:r>
              <a:rPr lang="tr-TR" baseline="0" dirty="0" err="1"/>
              <a:t>diagnosis</a:t>
            </a:r>
            <a:r>
              <a:rPr lang="tr-TR" baseline="0" dirty="0"/>
              <a:t> of </a:t>
            </a:r>
            <a:r>
              <a:rPr lang="tr-TR" baseline="0" dirty="0" err="1"/>
              <a:t>their</a:t>
            </a:r>
            <a:r>
              <a:rPr lang="tr-TR" baseline="0" dirty="0"/>
              <a:t> </a:t>
            </a:r>
            <a:r>
              <a:rPr lang="tr-TR" baseline="0" dirty="0" err="1"/>
              <a:t>embryos</a:t>
            </a:r>
            <a:r>
              <a:rPr lang="tr-TR" baseline="0" dirty="0"/>
              <a:t>. </a:t>
            </a:r>
            <a:endParaRPr lang="tr-TR" dirty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4C82A-3914-49BD-8CF5-0C6664D014F1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aseline="0" dirty="0" err="1"/>
              <a:t>In</a:t>
            </a:r>
            <a:r>
              <a:rPr lang="tr-TR" baseline="0" dirty="0"/>
              <a:t> </a:t>
            </a:r>
            <a:r>
              <a:rPr lang="tr-TR" baseline="0" dirty="0" err="1"/>
              <a:t>this</a:t>
            </a:r>
            <a:r>
              <a:rPr lang="tr-TR" baseline="0" dirty="0"/>
              <a:t> </a:t>
            </a:r>
            <a:r>
              <a:rPr lang="tr-TR" baseline="0" dirty="0" err="1"/>
              <a:t>way</a:t>
            </a:r>
            <a:r>
              <a:rPr lang="tr-TR" baseline="0" dirty="0"/>
              <a:t>, </a:t>
            </a:r>
            <a:r>
              <a:rPr lang="tr-TR" baseline="0" dirty="0" err="1"/>
              <a:t>the</a:t>
            </a:r>
            <a:r>
              <a:rPr lang="tr-TR" baseline="0" dirty="0"/>
              <a:t> </a:t>
            </a:r>
            <a:r>
              <a:rPr lang="tr-TR" baseline="0" dirty="0" err="1"/>
              <a:t>birth</a:t>
            </a:r>
            <a:r>
              <a:rPr lang="tr-TR" baseline="0" dirty="0"/>
              <a:t> of </a:t>
            </a:r>
            <a:r>
              <a:rPr lang="tr-TR" baseline="0" dirty="0" err="1"/>
              <a:t>children</a:t>
            </a:r>
            <a:r>
              <a:rPr lang="tr-TR" baseline="0" dirty="0"/>
              <a:t> </a:t>
            </a:r>
            <a:r>
              <a:rPr lang="tr-TR" baseline="0" dirty="0" err="1"/>
              <a:t>with</a:t>
            </a:r>
            <a:r>
              <a:rPr lang="tr-TR" baseline="0" dirty="0"/>
              <a:t> CF can be </a:t>
            </a:r>
            <a:r>
              <a:rPr lang="tr-TR" baseline="0" dirty="0" err="1"/>
              <a:t>prevented</a:t>
            </a:r>
            <a:r>
              <a:rPr lang="tr-TR" baseline="0" dirty="0"/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4C82A-3914-49BD-8CF5-0C6664D014F1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05571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baseline="0" dirty="0" err="1"/>
              <a:t>Thanks</a:t>
            </a:r>
            <a:r>
              <a:rPr lang="tr-TR" b="1" baseline="0" dirty="0"/>
              <a:t> </a:t>
            </a:r>
            <a:r>
              <a:rPr lang="tr-TR" b="1" baseline="0" dirty="0" err="1"/>
              <a:t>for</a:t>
            </a:r>
            <a:r>
              <a:rPr lang="tr-TR" b="1" baseline="0" dirty="0"/>
              <a:t> </a:t>
            </a:r>
            <a:r>
              <a:rPr lang="tr-TR" b="1" baseline="0" dirty="0" err="1"/>
              <a:t>your</a:t>
            </a:r>
            <a:r>
              <a:rPr lang="tr-TR" b="1" baseline="0" dirty="0"/>
              <a:t> </a:t>
            </a:r>
            <a:r>
              <a:rPr lang="tr-TR" b="1" baseline="0" dirty="0" err="1"/>
              <a:t>attandence</a:t>
            </a:r>
            <a:endParaRPr lang="tr-TR" b="1" baseline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4C82A-3914-49BD-8CF5-0C6664D014F1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0503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0" baseline="0" dirty="0" err="1"/>
              <a:t>She</a:t>
            </a:r>
            <a:r>
              <a:rPr lang="tr-TR" b="0" baseline="0" dirty="0"/>
              <a:t> </a:t>
            </a:r>
            <a:r>
              <a:rPr lang="tr-TR" b="0" baseline="0" dirty="0" err="1"/>
              <a:t>applied</a:t>
            </a:r>
            <a:r>
              <a:rPr lang="tr-TR" b="0" baseline="0" dirty="0"/>
              <a:t> </a:t>
            </a:r>
            <a:r>
              <a:rPr lang="tr-TR" b="0" baseline="0" dirty="0" err="1"/>
              <a:t>to</a:t>
            </a:r>
            <a:r>
              <a:rPr lang="tr-TR" b="0" baseline="0" dirty="0"/>
              <a:t> </a:t>
            </a:r>
            <a:r>
              <a:rPr lang="tr-TR" b="0" baseline="0" dirty="0" err="1"/>
              <a:t>our</a:t>
            </a:r>
            <a:r>
              <a:rPr lang="tr-TR" b="0" baseline="0" dirty="0"/>
              <a:t> </a:t>
            </a:r>
            <a:r>
              <a:rPr lang="tr-TR" b="0" baseline="0" dirty="0" err="1"/>
              <a:t>hospital</a:t>
            </a:r>
            <a:r>
              <a:rPr lang="tr-TR" b="0" baseline="0" dirty="0"/>
              <a:t> </a:t>
            </a:r>
            <a:r>
              <a:rPr lang="tr-TR" b="0" baseline="0" dirty="0" err="1"/>
              <a:t>with</a:t>
            </a:r>
            <a:r>
              <a:rPr lang="tr-TR" b="0" baseline="0" dirty="0"/>
              <a:t> </a:t>
            </a:r>
            <a:r>
              <a:rPr lang="tr-TR" b="0" baseline="0" dirty="0" err="1"/>
              <a:t>the</a:t>
            </a:r>
            <a:r>
              <a:rPr lang="tr-TR" b="0" baseline="0" dirty="0"/>
              <a:t> </a:t>
            </a:r>
            <a:r>
              <a:rPr lang="tr-TR" b="0" baseline="0" dirty="0" err="1"/>
              <a:t>complaint</a:t>
            </a:r>
            <a:r>
              <a:rPr lang="tr-TR" b="0" baseline="0" dirty="0"/>
              <a:t> of </a:t>
            </a:r>
            <a:r>
              <a:rPr lang="tr-TR" b="0" baseline="0" dirty="0" err="1"/>
              <a:t>growth</a:t>
            </a:r>
            <a:r>
              <a:rPr lang="tr-TR" b="0" baseline="0" dirty="0"/>
              <a:t> </a:t>
            </a:r>
            <a:r>
              <a:rPr lang="tr-TR" b="0" baseline="0" dirty="0" err="1"/>
              <a:t>retardation</a:t>
            </a:r>
            <a:r>
              <a:rPr lang="tr-TR" b="0" baseline="0" dirty="0"/>
              <a:t>. </a:t>
            </a:r>
            <a:r>
              <a:rPr lang="tr-TR" b="0" baseline="0" dirty="0" err="1"/>
              <a:t>She</a:t>
            </a:r>
            <a:r>
              <a:rPr lang="tr-TR" b="0" baseline="0" dirty="0"/>
              <a:t> had </a:t>
            </a:r>
            <a:r>
              <a:rPr lang="tr-TR" b="0" baseline="0" dirty="0" err="1"/>
              <a:t>underwent</a:t>
            </a:r>
            <a:r>
              <a:rPr lang="tr-TR" b="0" baseline="0" dirty="0"/>
              <a:t> </a:t>
            </a:r>
            <a:r>
              <a:rPr lang="tr-TR" b="0" baseline="0" dirty="0" err="1"/>
              <a:t>three</a:t>
            </a:r>
            <a:r>
              <a:rPr lang="tr-TR" b="0" baseline="0" dirty="0"/>
              <a:t> </a:t>
            </a:r>
            <a:r>
              <a:rPr lang="tr-TR" b="0" baseline="0" dirty="0" err="1"/>
              <a:t>operations</a:t>
            </a:r>
            <a:r>
              <a:rPr lang="tr-TR" b="0" baseline="0" dirty="0"/>
              <a:t> </a:t>
            </a:r>
            <a:r>
              <a:rPr lang="tr-TR" b="0" baseline="0" dirty="0" err="1"/>
              <a:t>due</a:t>
            </a:r>
            <a:r>
              <a:rPr lang="tr-TR" b="0" baseline="0" dirty="0"/>
              <a:t> </a:t>
            </a:r>
            <a:r>
              <a:rPr lang="tr-TR" b="0" baseline="0" dirty="0" err="1"/>
              <a:t>to</a:t>
            </a:r>
            <a:r>
              <a:rPr lang="tr-TR" b="0" baseline="0" dirty="0"/>
              <a:t> </a:t>
            </a:r>
            <a:r>
              <a:rPr lang="tr-TR" b="0" baseline="0" dirty="0" err="1"/>
              <a:t>meconium</a:t>
            </a:r>
            <a:r>
              <a:rPr lang="tr-TR" b="0" baseline="0" dirty="0"/>
              <a:t> </a:t>
            </a:r>
            <a:r>
              <a:rPr lang="tr-TR" b="0" baseline="0" dirty="0" err="1"/>
              <a:t>ileus</a:t>
            </a:r>
            <a:r>
              <a:rPr lang="tr-TR" b="0" baseline="0" dirty="0"/>
              <a:t> at </a:t>
            </a:r>
            <a:r>
              <a:rPr lang="tr-TR" b="0" baseline="0" dirty="0" err="1"/>
              <a:t>newborn</a:t>
            </a:r>
            <a:r>
              <a:rPr lang="tr-TR" b="0" baseline="0" dirty="0"/>
              <a:t> </a:t>
            </a:r>
            <a:r>
              <a:rPr lang="tr-TR" b="0" baseline="0" dirty="0" err="1"/>
              <a:t>period</a:t>
            </a:r>
            <a:r>
              <a:rPr lang="tr-TR" b="0" baseline="0" dirty="0"/>
              <a:t>. </a:t>
            </a:r>
            <a:endParaRPr lang="tr-TR" b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4C82A-3914-49BD-8CF5-0C6664D014F1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4811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*</a:t>
            </a:r>
            <a:r>
              <a:rPr lang="tr-TR" dirty="0" err="1"/>
              <a:t>She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born</a:t>
            </a:r>
            <a:r>
              <a:rPr lang="tr-TR" dirty="0"/>
              <a:t> </a:t>
            </a:r>
            <a:r>
              <a:rPr lang="tr-TR" b="0" dirty="0"/>
              <a:t>as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thousand</a:t>
            </a:r>
            <a:r>
              <a:rPr lang="tr-TR" dirty="0"/>
              <a:t> </a:t>
            </a:r>
            <a:r>
              <a:rPr lang="tr-TR" dirty="0" err="1"/>
              <a:t>four</a:t>
            </a:r>
            <a:r>
              <a:rPr lang="tr-TR" dirty="0"/>
              <a:t> </a:t>
            </a:r>
            <a:r>
              <a:rPr lang="tr-TR" dirty="0" err="1"/>
              <a:t>hundred</a:t>
            </a:r>
            <a:r>
              <a:rPr lang="tr-TR" baseline="0" dirty="0"/>
              <a:t> </a:t>
            </a:r>
            <a:r>
              <a:rPr lang="tr-TR" baseline="0" dirty="0" err="1"/>
              <a:t>grams</a:t>
            </a:r>
            <a:r>
              <a:rPr lang="tr-TR" baseline="0" dirty="0"/>
              <a:t> </a:t>
            </a:r>
            <a:r>
              <a:rPr lang="tr-TR" baseline="0" dirty="0" err="1"/>
              <a:t>with</a:t>
            </a:r>
            <a:r>
              <a:rPr lang="tr-TR" baseline="0" dirty="0"/>
              <a:t> </a:t>
            </a:r>
            <a:r>
              <a:rPr lang="tr-TR" baseline="0" dirty="0" err="1"/>
              <a:t>cesarean</a:t>
            </a:r>
            <a:r>
              <a:rPr lang="tr-TR" baseline="0" dirty="0"/>
              <a:t> </a:t>
            </a:r>
            <a:r>
              <a:rPr lang="tr-TR" baseline="0" dirty="0" err="1"/>
              <a:t>section</a:t>
            </a:r>
            <a:r>
              <a:rPr lang="tr-TR" baseline="0" dirty="0"/>
              <a:t> </a:t>
            </a:r>
            <a:r>
              <a:rPr lang="tr-TR" b="0" baseline="0" dirty="0" err="1"/>
              <a:t>with</a:t>
            </a:r>
            <a:r>
              <a:rPr lang="tr-TR" b="0" baseline="0" dirty="0"/>
              <a:t> a </a:t>
            </a:r>
            <a:r>
              <a:rPr lang="tr-TR" b="0" baseline="0" dirty="0" err="1"/>
              <a:t>twin</a:t>
            </a:r>
            <a:r>
              <a:rPr lang="tr-TR" b="0" baseline="0" dirty="0"/>
              <a:t> </a:t>
            </a:r>
            <a:r>
              <a:rPr lang="tr-TR" b="0" baseline="0" dirty="0" err="1"/>
              <a:t>sister</a:t>
            </a:r>
            <a:r>
              <a:rPr lang="tr-TR" b="0" baseline="0" dirty="0"/>
              <a:t>. </a:t>
            </a:r>
            <a:r>
              <a:rPr lang="tr-TR" baseline="0" dirty="0"/>
              <a:t>It </a:t>
            </a:r>
            <a:r>
              <a:rPr lang="tr-TR" baseline="0" dirty="0" err="1"/>
              <a:t>was</a:t>
            </a:r>
            <a:r>
              <a:rPr lang="tr-TR" baseline="0" dirty="0"/>
              <a:t> her </a:t>
            </a:r>
            <a:r>
              <a:rPr lang="tr-TR" baseline="0" dirty="0" err="1"/>
              <a:t>mother’s</a:t>
            </a:r>
            <a:r>
              <a:rPr lang="tr-TR" baseline="0" dirty="0"/>
              <a:t> </a:t>
            </a:r>
            <a:r>
              <a:rPr lang="tr-TR" baseline="0" dirty="0" err="1"/>
              <a:t>second</a:t>
            </a:r>
            <a:r>
              <a:rPr lang="tr-TR" baseline="0" dirty="0"/>
              <a:t> </a:t>
            </a:r>
            <a:r>
              <a:rPr lang="tr-TR" baseline="0" dirty="0" err="1"/>
              <a:t>pregnancy</a:t>
            </a:r>
            <a:r>
              <a:rPr lang="tr-TR" baseline="0" dirty="0"/>
              <a:t> </a:t>
            </a:r>
            <a:r>
              <a:rPr lang="tr-TR" baseline="0" dirty="0" err="1"/>
              <a:t>with</a:t>
            </a:r>
            <a:r>
              <a:rPr lang="tr-TR" baseline="0" dirty="0"/>
              <a:t> in </a:t>
            </a:r>
            <a:r>
              <a:rPr lang="tr-TR" baseline="0" dirty="0" err="1"/>
              <a:t>vitro</a:t>
            </a:r>
            <a:r>
              <a:rPr lang="tr-TR" baseline="0" dirty="0"/>
              <a:t> </a:t>
            </a:r>
            <a:r>
              <a:rPr lang="tr-TR" baseline="0" dirty="0" err="1"/>
              <a:t>fertilization</a:t>
            </a:r>
            <a:r>
              <a:rPr lang="tr-TR" baseline="0" dirty="0"/>
              <a:t>.</a:t>
            </a:r>
          </a:p>
          <a:p>
            <a:pPr>
              <a:buFont typeface="Arial" charset="0"/>
              <a:buChar char="•"/>
            </a:pPr>
            <a:r>
              <a:rPr lang="tr-TR" baseline="0" dirty="0"/>
              <a:t>On </a:t>
            </a:r>
            <a:r>
              <a:rPr lang="tr-TR" baseline="0" dirty="0" err="1"/>
              <a:t>the</a:t>
            </a:r>
            <a:r>
              <a:rPr lang="tr-TR" baseline="0" dirty="0"/>
              <a:t> </a:t>
            </a:r>
            <a:r>
              <a:rPr lang="tr-TR" baseline="0" dirty="0" err="1"/>
              <a:t>first</a:t>
            </a:r>
            <a:r>
              <a:rPr lang="tr-TR" baseline="0" dirty="0"/>
              <a:t> </a:t>
            </a:r>
            <a:r>
              <a:rPr lang="tr-TR" baseline="0" dirty="0" err="1"/>
              <a:t>day</a:t>
            </a:r>
            <a:r>
              <a:rPr lang="tr-TR" baseline="0" dirty="0"/>
              <a:t> of her life, </a:t>
            </a:r>
            <a:r>
              <a:rPr lang="tr-TR" baseline="0" dirty="0" err="1"/>
              <a:t>phototherapy</a:t>
            </a:r>
            <a:r>
              <a:rPr lang="tr-TR" baseline="0" dirty="0"/>
              <a:t> </a:t>
            </a:r>
            <a:r>
              <a:rPr lang="tr-TR" baseline="0" dirty="0" err="1"/>
              <a:t>was</a:t>
            </a:r>
            <a:r>
              <a:rPr lang="tr-TR" baseline="0" dirty="0"/>
              <a:t> </a:t>
            </a:r>
            <a:r>
              <a:rPr lang="tr-TR" baseline="0" dirty="0" err="1"/>
              <a:t>given</a:t>
            </a:r>
            <a:r>
              <a:rPr lang="tr-TR" baseline="0" dirty="0"/>
              <a:t> </a:t>
            </a:r>
            <a:r>
              <a:rPr lang="tr-TR" baseline="0" dirty="0" err="1"/>
              <a:t>to</a:t>
            </a:r>
            <a:r>
              <a:rPr lang="tr-TR" baseline="0" dirty="0"/>
              <a:t> her </a:t>
            </a:r>
            <a:r>
              <a:rPr lang="tr-TR" baseline="0" dirty="0" err="1"/>
              <a:t>due</a:t>
            </a:r>
            <a:r>
              <a:rPr lang="tr-TR" baseline="0" dirty="0"/>
              <a:t> </a:t>
            </a:r>
            <a:r>
              <a:rPr lang="tr-TR" baseline="0" dirty="0" err="1"/>
              <a:t>to</a:t>
            </a:r>
            <a:r>
              <a:rPr lang="tr-TR" baseline="0" dirty="0"/>
              <a:t> </a:t>
            </a:r>
            <a:r>
              <a:rPr lang="tr-TR" baseline="0" dirty="0" err="1"/>
              <a:t>jaundice</a:t>
            </a:r>
            <a:r>
              <a:rPr lang="tr-TR" baseline="0" dirty="0"/>
              <a:t>.</a:t>
            </a:r>
          </a:p>
          <a:p>
            <a:pPr>
              <a:buFont typeface="Arial" charset="0"/>
              <a:buChar char="•"/>
            </a:pPr>
            <a:r>
              <a:rPr lang="tr-TR" dirty="0"/>
              <a:t> </a:t>
            </a:r>
            <a:r>
              <a:rPr lang="tr-TR" dirty="0" err="1"/>
              <a:t>She</a:t>
            </a:r>
            <a:r>
              <a:rPr lang="tr-TR" dirty="0"/>
              <a:t> had </a:t>
            </a:r>
            <a:r>
              <a:rPr lang="tr-TR" dirty="0" err="1"/>
              <a:t>surgery</a:t>
            </a:r>
            <a:r>
              <a:rPr lang="tr-TR" dirty="0"/>
              <a:t> </a:t>
            </a:r>
            <a:r>
              <a:rPr lang="tr-TR" dirty="0" err="1"/>
              <a:t>because</a:t>
            </a:r>
            <a:r>
              <a:rPr lang="tr-TR" dirty="0"/>
              <a:t> </a:t>
            </a:r>
            <a:r>
              <a:rPr lang="tr-TR" dirty="0" err="1"/>
              <a:t>she</a:t>
            </a:r>
            <a:r>
              <a:rPr lang="tr-TR" dirty="0"/>
              <a:t> had</a:t>
            </a:r>
            <a:r>
              <a:rPr lang="tr-TR" baseline="0" dirty="0"/>
              <a:t> not </a:t>
            </a:r>
            <a:r>
              <a:rPr lang="tr-TR" baseline="0" dirty="0" err="1"/>
              <a:t>have</a:t>
            </a:r>
            <a:r>
              <a:rPr lang="tr-TR" baseline="0" dirty="0"/>
              <a:t> </a:t>
            </a:r>
            <a:r>
              <a:rPr lang="tr-TR" baseline="0" dirty="0" err="1"/>
              <a:t>fecal</a:t>
            </a:r>
            <a:r>
              <a:rPr lang="tr-TR" baseline="0" dirty="0"/>
              <a:t> </a:t>
            </a:r>
            <a:r>
              <a:rPr lang="tr-TR" baseline="0" dirty="0" err="1"/>
              <a:t>output</a:t>
            </a:r>
            <a:r>
              <a:rPr lang="tr-TR" baseline="0" dirty="0"/>
              <a:t> in </a:t>
            </a:r>
            <a:r>
              <a:rPr lang="tr-TR" baseline="0" dirty="0" err="1"/>
              <a:t>the</a:t>
            </a:r>
            <a:r>
              <a:rPr lang="tr-TR" baseline="0" dirty="0"/>
              <a:t> </a:t>
            </a:r>
            <a:r>
              <a:rPr lang="tr-TR" baseline="0" dirty="0" err="1"/>
              <a:t>seventy</a:t>
            </a:r>
            <a:r>
              <a:rPr lang="tr-TR" baseline="0" dirty="0"/>
              <a:t> </a:t>
            </a:r>
            <a:r>
              <a:rPr lang="tr-TR" baseline="0" dirty="0" err="1"/>
              <a:t>second</a:t>
            </a:r>
            <a:r>
              <a:rPr lang="tr-TR" baseline="0" dirty="0"/>
              <a:t> </a:t>
            </a:r>
            <a:r>
              <a:rPr lang="tr-TR" baseline="0" dirty="0" err="1"/>
              <a:t>hour</a:t>
            </a:r>
            <a:r>
              <a:rPr lang="tr-TR" baseline="0" dirty="0"/>
              <a:t> of her life.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4C82A-3914-49BD-8CF5-0C6664D014F1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9278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*</a:t>
            </a:r>
            <a:r>
              <a:rPr lang="en-US" dirty="0"/>
              <a:t>Cystic fibrosis is a disease that can cause different clinical symptoms and findings in different age groups</a:t>
            </a:r>
            <a:r>
              <a:rPr lang="tr-TR" dirty="0"/>
              <a:t>. </a:t>
            </a:r>
            <a:br>
              <a:rPr lang="en-US" dirty="0"/>
            </a:br>
            <a:r>
              <a:rPr lang="tr-T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one of the diagnoses that should be kept in mind in children with meconium ileus during infancy</a:t>
            </a:r>
            <a:r>
              <a:rPr lang="tr-T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tr-T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tr-T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reason</a:t>
            </a:r>
            <a:r>
              <a:rPr lang="tr-T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searched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cystic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fibrosis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4C82A-3914-49BD-8CF5-0C6664D014F1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*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a </a:t>
            </a:r>
            <a:r>
              <a:rPr lang="tr-TR" dirty="0" err="1"/>
              <a:t>meconium</a:t>
            </a:r>
            <a:r>
              <a:rPr lang="tr-TR" dirty="0"/>
              <a:t> </a:t>
            </a:r>
            <a:r>
              <a:rPr lang="tr-TR" dirty="0" err="1"/>
              <a:t>ileus</a:t>
            </a:r>
            <a:r>
              <a:rPr lang="tr-TR" dirty="0"/>
              <a:t> </a:t>
            </a:r>
            <a:r>
              <a:rPr lang="tr-TR" dirty="0" err="1"/>
              <a:t>history</a:t>
            </a:r>
            <a:r>
              <a:rPr lang="tr-TR" dirty="0"/>
              <a:t> in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patient</a:t>
            </a:r>
            <a:r>
              <a:rPr lang="tr-TR" dirty="0"/>
              <a:t>.Her </a:t>
            </a:r>
            <a:r>
              <a:rPr lang="tr-TR" dirty="0" err="1"/>
              <a:t>sweat</a:t>
            </a:r>
            <a:r>
              <a:rPr lang="tr-TR" baseline="0" dirty="0"/>
              <a:t> </a:t>
            </a:r>
            <a:r>
              <a:rPr lang="tr-TR" baseline="0" dirty="0" err="1"/>
              <a:t>tests</a:t>
            </a:r>
            <a:r>
              <a:rPr lang="tr-TR" baseline="0" dirty="0"/>
              <a:t> </a:t>
            </a:r>
            <a:r>
              <a:rPr lang="tr-TR" baseline="0" dirty="0" err="1"/>
              <a:t>were</a:t>
            </a:r>
            <a:r>
              <a:rPr lang="tr-TR" baseline="0" dirty="0"/>
              <a:t> </a:t>
            </a:r>
            <a:r>
              <a:rPr lang="tr-TR" baseline="0" dirty="0" err="1"/>
              <a:t>one</a:t>
            </a:r>
            <a:r>
              <a:rPr lang="tr-TR" baseline="0" dirty="0"/>
              <a:t> </a:t>
            </a:r>
            <a:r>
              <a:rPr lang="tr-TR" baseline="0" dirty="0" err="1"/>
              <a:t>hundred</a:t>
            </a:r>
            <a:r>
              <a:rPr lang="tr-TR" baseline="0" dirty="0"/>
              <a:t> </a:t>
            </a:r>
            <a:r>
              <a:rPr lang="tr-TR" baseline="0" dirty="0" err="1"/>
              <a:t>and</a:t>
            </a:r>
            <a:r>
              <a:rPr lang="tr-TR" baseline="0" dirty="0"/>
              <a:t> </a:t>
            </a:r>
            <a:r>
              <a:rPr lang="tr-TR" baseline="0" dirty="0" err="1"/>
              <a:t>forty</a:t>
            </a:r>
            <a:r>
              <a:rPr lang="tr-TR" baseline="0" dirty="0"/>
              <a:t>- </a:t>
            </a:r>
            <a:r>
              <a:rPr lang="tr-TR" baseline="0" dirty="0" err="1"/>
              <a:t>six</a:t>
            </a:r>
            <a:r>
              <a:rPr lang="tr-TR" baseline="0" dirty="0"/>
              <a:t> </a:t>
            </a:r>
            <a:r>
              <a:rPr lang="tr-TR" baseline="0" dirty="0" err="1"/>
              <a:t>and</a:t>
            </a:r>
            <a:r>
              <a:rPr lang="tr-TR" baseline="0" dirty="0"/>
              <a:t> </a:t>
            </a:r>
            <a:r>
              <a:rPr lang="tr-TR" baseline="0" dirty="0" err="1"/>
              <a:t>one</a:t>
            </a:r>
            <a:r>
              <a:rPr lang="tr-TR" baseline="0" dirty="0"/>
              <a:t> </a:t>
            </a:r>
            <a:r>
              <a:rPr lang="tr-TR" baseline="0" dirty="0" err="1"/>
              <a:t>hundred</a:t>
            </a:r>
            <a:r>
              <a:rPr lang="tr-TR" baseline="0" dirty="0"/>
              <a:t> </a:t>
            </a:r>
            <a:r>
              <a:rPr lang="tr-TR" baseline="0" dirty="0" err="1"/>
              <a:t>thiry</a:t>
            </a:r>
            <a:r>
              <a:rPr lang="tr-TR" baseline="0" dirty="0"/>
              <a:t>-</a:t>
            </a:r>
            <a:r>
              <a:rPr lang="tr-TR" baseline="0" dirty="0" err="1"/>
              <a:t>four</a:t>
            </a:r>
            <a:r>
              <a:rPr lang="tr-TR" baseline="0" dirty="0"/>
              <a:t> </a:t>
            </a:r>
            <a:r>
              <a:rPr lang="tr-TR" baseline="0" dirty="0" err="1"/>
              <a:t>milimol</a:t>
            </a:r>
            <a:r>
              <a:rPr lang="tr-TR" baseline="0" dirty="0"/>
              <a:t> </a:t>
            </a:r>
            <a:r>
              <a:rPr lang="tr-TR" baseline="0" dirty="0" err="1"/>
              <a:t>liter</a:t>
            </a:r>
            <a:r>
              <a:rPr lang="tr-TR" baseline="0" dirty="0"/>
              <a:t>. </a:t>
            </a:r>
            <a:r>
              <a:rPr lang="tr-TR" baseline="0" dirty="0" err="1"/>
              <a:t>She</a:t>
            </a:r>
            <a:r>
              <a:rPr lang="tr-TR" baseline="0" dirty="0"/>
              <a:t> had </a:t>
            </a:r>
            <a:r>
              <a:rPr lang="el-GR" baseline="0" dirty="0"/>
              <a:t>Δ</a:t>
            </a:r>
            <a:r>
              <a:rPr lang="tr-TR" baseline="0" dirty="0"/>
              <a:t>F508 </a:t>
            </a:r>
            <a:r>
              <a:rPr lang="tr-TR" baseline="0" dirty="0" err="1"/>
              <a:t>homozygous</a:t>
            </a:r>
            <a:r>
              <a:rPr lang="tr-TR" baseline="0" dirty="0"/>
              <a:t> </a:t>
            </a:r>
            <a:r>
              <a:rPr lang="tr-TR" baseline="0" dirty="0" err="1"/>
              <a:t>mutation</a:t>
            </a:r>
            <a:r>
              <a:rPr lang="tr-TR" baseline="0" dirty="0"/>
              <a:t>.</a:t>
            </a:r>
            <a:r>
              <a:rPr lang="tr-TR" b="0" baseline="0" dirty="0"/>
              <a:t> </a:t>
            </a:r>
            <a:r>
              <a:rPr lang="tr-TR" b="0" baseline="0" dirty="0" err="1"/>
              <a:t>She</a:t>
            </a:r>
            <a:r>
              <a:rPr lang="tr-TR" b="0" baseline="0" dirty="0"/>
              <a:t> </a:t>
            </a:r>
            <a:r>
              <a:rPr lang="tr-TR" b="0" baseline="0" dirty="0" err="1"/>
              <a:t>was</a:t>
            </a:r>
            <a:r>
              <a:rPr lang="tr-TR" b="0" baseline="0" dirty="0"/>
              <a:t> </a:t>
            </a:r>
            <a:r>
              <a:rPr lang="tr-TR" b="0" baseline="0" dirty="0" err="1"/>
              <a:t>diagnosed</a:t>
            </a:r>
            <a:r>
              <a:rPr lang="tr-TR" b="0" baseline="0" dirty="0"/>
              <a:t> as </a:t>
            </a:r>
            <a:r>
              <a:rPr lang="tr-TR" b="0" baseline="0" dirty="0" err="1"/>
              <a:t>cystic</a:t>
            </a:r>
            <a:r>
              <a:rPr lang="tr-TR" b="0" baseline="0" dirty="0"/>
              <a:t> </a:t>
            </a:r>
            <a:r>
              <a:rPr lang="tr-TR" b="0" baseline="0" dirty="0" err="1"/>
              <a:t>fibrosis</a:t>
            </a:r>
            <a:r>
              <a:rPr lang="tr-TR" b="0" baseline="0" dirty="0"/>
              <a:t> </a:t>
            </a:r>
            <a:r>
              <a:rPr lang="tr-TR" b="0" baseline="0" dirty="0" err="1"/>
              <a:t>with</a:t>
            </a:r>
            <a:r>
              <a:rPr lang="tr-TR" b="0" baseline="0" dirty="0"/>
              <a:t> </a:t>
            </a:r>
            <a:r>
              <a:rPr lang="tr-TR" b="0" baseline="0" dirty="0" err="1"/>
              <a:t>these</a:t>
            </a:r>
            <a:r>
              <a:rPr lang="tr-TR" b="0" baseline="0" dirty="0"/>
              <a:t> </a:t>
            </a:r>
            <a:r>
              <a:rPr lang="tr-TR" b="0" baseline="0" dirty="0" err="1"/>
              <a:t>criteria</a:t>
            </a:r>
            <a:endParaRPr lang="tr-TR" b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DF7E2-DA93-4422-879E-34B731E4759A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5269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In</a:t>
            </a:r>
            <a:r>
              <a:rPr lang="tr-TR" baseline="0" dirty="0"/>
              <a:t> </a:t>
            </a:r>
            <a:r>
              <a:rPr lang="tr-TR" baseline="0" dirty="0" err="1"/>
              <a:t>the</a:t>
            </a:r>
            <a:r>
              <a:rPr lang="tr-TR" baseline="0" dirty="0"/>
              <a:t> </a:t>
            </a:r>
            <a:r>
              <a:rPr lang="tr-TR" baseline="0" dirty="0" err="1"/>
              <a:t>patient</a:t>
            </a:r>
            <a:r>
              <a:rPr lang="tr-TR" baseline="0" dirty="0"/>
              <a:t>, </a:t>
            </a:r>
            <a:r>
              <a:rPr lang="tr-TR" baseline="0" dirty="0" err="1"/>
              <a:t>weight</a:t>
            </a:r>
            <a:r>
              <a:rPr lang="tr-TR" dirty="0"/>
              <a:t> </a:t>
            </a:r>
            <a:r>
              <a:rPr lang="tr-TR" b="0" dirty="0" err="1"/>
              <a:t>was</a:t>
            </a:r>
            <a:r>
              <a:rPr lang="tr-TR" b="0" dirty="0"/>
              <a:t> </a:t>
            </a:r>
            <a:r>
              <a:rPr lang="tr-TR" b="0" dirty="0" err="1"/>
              <a:t>under</a:t>
            </a:r>
            <a:r>
              <a:rPr lang="tr-TR" b="0" dirty="0"/>
              <a:t> </a:t>
            </a:r>
            <a:r>
              <a:rPr lang="tr-TR" b="0" dirty="0" err="1"/>
              <a:t>third</a:t>
            </a:r>
            <a:r>
              <a:rPr lang="tr-TR" b="0" dirty="0"/>
              <a:t> </a:t>
            </a:r>
            <a:r>
              <a:rPr lang="tr-TR" dirty="0" err="1"/>
              <a:t>percentiles</a:t>
            </a:r>
            <a:r>
              <a:rPr lang="tr-TR" dirty="0"/>
              <a:t>. </a:t>
            </a:r>
            <a:r>
              <a:rPr lang="tr-TR" dirty="0" err="1"/>
              <a:t>Fecal</a:t>
            </a:r>
            <a:r>
              <a:rPr lang="tr-TR" dirty="0"/>
              <a:t> </a:t>
            </a:r>
            <a:r>
              <a:rPr lang="tr-TR" dirty="0" err="1"/>
              <a:t>elastase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stool</a:t>
            </a:r>
            <a:r>
              <a:rPr lang="tr-TR" dirty="0"/>
              <a:t> </a:t>
            </a:r>
            <a:r>
              <a:rPr lang="tr-TR" dirty="0" err="1"/>
              <a:t>oil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positive</a:t>
            </a:r>
            <a:r>
              <a:rPr lang="tr-TR" dirty="0"/>
              <a:t>. Formula, </a:t>
            </a:r>
            <a:r>
              <a:rPr lang="tr-TR" dirty="0" err="1"/>
              <a:t>pancreatic</a:t>
            </a:r>
            <a:r>
              <a:rPr lang="tr-TR" baseline="0" dirty="0"/>
              <a:t> </a:t>
            </a:r>
            <a:r>
              <a:rPr lang="tr-TR" baseline="0" dirty="0" err="1"/>
              <a:t>enzyme</a:t>
            </a:r>
            <a:r>
              <a:rPr lang="tr-TR" baseline="0" dirty="0"/>
              <a:t> </a:t>
            </a:r>
            <a:r>
              <a:rPr lang="tr-TR" baseline="0" dirty="0" err="1"/>
              <a:t>replacement</a:t>
            </a:r>
            <a:r>
              <a:rPr lang="tr-TR" baseline="0" dirty="0"/>
              <a:t> </a:t>
            </a:r>
            <a:r>
              <a:rPr lang="tr-TR" baseline="0" dirty="0" err="1"/>
              <a:t>therapy</a:t>
            </a:r>
            <a:r>
              <a:rPr lang="tr-TR" baseline="0" dirty="0"/>
              <a:t> </a:t>
            </a:r>
            <a:r>
              <a:rPr lang="tr-TR" baseline="0" dirty="0" err="1"/>
              <a:t>and</a:t>
            </a:r>
            <a:r>
              <a:rPr lang="tr-TR" baseline="0" dirty="0"/>
              <a:t> </a:t>
            </a:r>
            <a:r>
              <a:rPr lang="tr-TR" baseline="0" dirty="0" err="1"/>
              <a:t>multivitamin</a:t>
            </a:r>
            <a:r>
              <a:rPr lang="tr-TR" baseline="0" dirty="0"/>
              <a:t> </a:t>
            </a:r>
            <a:r>
              <a:rPr lang="tr-TR" baseline="0" dirty="0" err="1"/>
              <a:t>were</a:t>
            </a:r>
            <a:r>
              <a:rPr lang="tr-TR" baseline="0" dirty="0"/>
              <a:t> </a:t>
            </a:r>
            <a:r>
              <a:rPr lang="tr-TR" baseline="0" dirty="0" err="1"/>
              <a:t>given</a:t>
            </a:r>
            <a:r>
              <a:rPr lang="tr-TR" baseline="0" dirty="0"/>
              <a:t> </a:t>
            </a:r>
            <a:r>
              <a:rPr lang="tr-TR" baseline="0" dirty="0" err="1"/>
              <a:t>to</a:t>
            </a:r>
            <a:r>
              <a:rPr lang="tr-TR" baseline="0" dirty="0"/>
              <a:t> her.</a:t>
            </a:r>
          </a:p>
          <a:p>
            <a:r>
              <a:rPr lang="tr-TR" baseline="0" dirty="0"/>
              <a:t>* </a:t>
            </a:r>
            <a:r>
              <a:rPr lang="tr-TR" baseline="0" dirty="0" err="1"/>
              <a:t>She</a:t>
            </a:r>
            <a:r>
              <a:rPr lang="tr-TR" baseline="0" dirty="0"/>
              <a:t> had a </a:t>
            </a:r>
            <a:r>
              <a:rPr lang="tr-TR" baseline="0" dirty="0" err="1"/>
              <a:t>second</a:t>
            </a:r>
            <a:r>
              <a:rPr lang="tr-TR" baseline="0" dirty="0"/>
              <a:t> </a:t>
            </a:r>
            <a:r>
              <a:rPr lang="tr-TR" baseline="0" dirty="0" err="1"/>
              <a:t>degree</a:t>
            </a:r>
            <a:r>
              <a:rPr lang="tr-TR" baseline="0" dirty="0"/>
              <a:t> </a:t>
            </a:r>
            <a:r>
              <a:rPr lang="tr-TR" baseline="0" dirty="0" err="1"/>
              <a:t>pansystolic</a:t>
            </a:r>
            <a:r>
              <a:rPr lang="tr-TR" baseline="0" dirty="0"/>
              <a:t> </a:t>
            </a:r>
            <a:r>
              <a:rPr lang="tr-TR" baseline="0" dirty="0" err="1"/>
              <a:t>murmur</a:t>
            </a:r>
            <a:r>
              <a:rPr lang="tr-TR" baseline="0" dirty="0"/>
              <a:t>. </a:t>
            </a:r>
            <a:r>
              <a:rPr lang="en-US" dirty="0"/>
              <a:t>Echocardiography was performed </a:t>
            </a:r>
            <a:r>
              <a:rPr lang="tr-TR" baseline="0" dirty="0" err="1"/>
              <a:t>and</a:t>
            </a:r>
            <a:r>
              <a:rPr lang="tr-TR" baseline="0" dirty="0"/>
              <a:t> </a:t>
            </a:r>
            <a:r>
              <a:rPr lang="tr-TR" baseline="0" dirty="0" err="1"/>
              <a:t>ventricular</a:t>
            </a:r>
            <a:r>
              <a:rPr lang="tr-TR" baseline="0" dirty="0"/>
              <a:t> </a:t>
            </a:r>
            <a:r>
              <a:rPr lang="tr-TR" baseline="0" dirty="0" err="1"/>
              <a:t>septal</a:t>
            </a:r>
            <a:r>
              <a:rPr lang="tr-TR" baseline="0" dirty="0"/>
              <a:t> </a:t>
            </a:r>
            <a:r>
              <a:rPr lang="tr-TR" baseline="0" dirty="0" err="1"/>
              <a:t>defect</a:t>
            </a:r>
            <a:r>
              <a:rPr lang="tr-TR" baseline="0" dirty="0"/>
              <a:t> </a:t>
            </a:r>
            <a:r>
              <a:rPr lang="tr-TR" baseline="0" dirty="0" err="1"/>
              <a:t>was</a:t>
            </a:r>
            <a:r>
              <a:rPr lang="tr-TR" baseline="0" dirty="0"/>
              <a:t> </a:t>
            </a:r>
            <a:r>
              <a:rPr lang="tr-TR" baseline="0" dirty="0" err="1"/>
              <a:t>found</a:t>
            </a:r>
            <a:r>
              <a:rPr lang="tr-TR" baseline="0" dirty="0"/>
              <a:t>. </a:t>
            </a:r>
            <a:r>
              <a:rPr lang="tr-TR" b="0" baseline="0" dirty="0" err="1"/>
              <a:t>She</a:t>
            </a:r>
            <a:r>
              <a:rPr lang="tr-TR" b="0" baseline="0" dirty="0"/>
              <a:t> has </a:t>
            </a:r>
            <a:r>
              <a:rPr lang="tr-TR" b="0" baseline="0" dirty="0" err="1"/>
              <a:t>been</a:t>
            </a:r>
            <a:r>
              <a:rPr lang="tr-TR" b="0" baseline="0" dirty="0"/>
              <a:t> </a:t>
            </a:r>
            <a:r>
              <a:rPr lang="tr-TR" baseline="0" dirty="0" err="1"/>
              <a:t>followed</a:t>
            </a:r>
            <a:r>
              <a:rPr lang="tr-TR" baseline="0" dirty="0"/>
              <a:t> </a:t>
            </a:r>
            <a:r>
              <a:rPr lang="tr-TR" baseline="0" dirty="0" err="1"/>
              <a:t>by</a:t>
            </a:r>
            <a:r>
              <a:rPr lang="tr-TR" baseline="0" dirty="0"/>
              <a:t> </a:t>
            </a:r>
            <a:r>
              <a:rPr lang="tr-TR" baseline="0" dirty="0" err="1"/>
              <a:t>cardiology</a:t>
            </a:r>
            <a:r>
              <a:rPr lang="tr-TR" baseline="0" dirty="0"/>
              <a:t> </a:t>
            </a:r>
            <a:r>
              <a:rPr lang="tr-TR" baseline="0" dirty="0" err="1"/>
              <a:t>department</a:t>
            </a:r>
            <a:r>
              <a:rPr lang="tr-TR" baseline="0" dirty="0"/>
              <a:t>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4C82A-3914-49BD-8CF5-0C6664D014F1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In</a:t>
            </a:r>
            <a:r>
              <a:rPr lang="tr-TR" dirty="0"/>
              <a:t> her </a:t>
            </a:r>
            <a:r>
              <a:rPr lang="tr-TR" b="0" dirty="0" err="1"/>
              <a:t>chest</a:t>
            </a:r>
            <a:r>
              <a:rPr lang="tr-TR" baseline="0" dirty="0"/>
              <a:t> X-ray, </a:t>
            </a:r>
            <a:r>
              <a:rPr lang="tr-TR" baseline="0" dirty="0" err="1"/>
              <a:t>there</a:t>
            </a:r>
            <a:r>
              <a:rPr lang="tr-TR" baseline="0" dirty="0"/>
              <a:t> </a:t>
            </a:r>
            <a:r>
              <a:rPr lang="tr-TR" baseline="0" dirty="0" err="1"/>
              <a:t>were</a:t>
            </a:r>
            <a:r>
              <a:rPr lang="tr-TR" baseline="0" dirty="0"/>
              <a:t> </a:t>
            </a:r>
            <a:r>
              <a:rPr lang="tr-TR" baseline="0" dirty="0" err="1"/>
              <a:t>a</a:t>
            </a:r>
            <a:r>
              <a:rPr lang="tr-TR" dirty="0" err="1"/>
              <a:t>telectasis</a:t>
            </a:r>
            <a:r>
              <a:rPr lang="tr-TR" dirty="0"/>
              <a:t> in </a:t>
            </a:r>
            <a:r>
              <a:rPr lang="tr-TR" dirty="0" err="1"/>
              <a:t>right</a:t>
            </a:r>
            <a:r>
              <a:rPr lang="tr-TR" dirty="0"/>
              <a:t> </a:t>
            </a:r>
            <a:r>
              <a:rPr lang="tr-TR" dirty="0" err="1"/>
              <a:t>lung</a:t>
            </a:r>
            <a:r>
              <a:rPr lang="tr-TR" dirty="0"/>
              <a:t>, </a:t>
            </a:r>
            <a:r>
              <a:rPr lang="tr-TR" dirty="0" err="1"/>
              <a:t>consolidation</a:t>
            </a:r>
            <a:r>
              <a:rPr lang="tr-TR" dirty="0"/>
              <a:t> in </a:t>
            </a:r>
            <a:r>
              <a:rPr lang="tr-TR" dirty="0" err="1"/>
              <a:t>left</a:t>
            </a:r>
            <a:r>
              <a:rPr lang="tr-TR" dirty="0"/>
              <a:t> </a:t>
            </a:r>
            <a:r>
              <a:rPr lang="tr-TR" dirty="0" err="1"/>
              <a:t>lower</a:t>
            </a:r>
            <a:r>
              <a:rPr lang="tr-TR" dirty="0"/>
              <a:t> </a:t>
            </a:r>
            <a:r>
              <a:rPr lang="tr-TR" dirty="0" err="1"/>
              <a:t>lobe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diffuse</a:t>
            </a:r>
            <a:r>
              <a:rPr lang="tr-TR" baseline="0" dirty="0"/>
              <a:t> </a:t>
            </a:r>
            <a:r>
              <a:rPr lang="tr-TR" baseline="0" dirty="0" err="1"/>
              <a:t>peribronchial</a:t>
            </a:r>
            <a:r>
              <a:rPr lang="tr-TR" baseline="0" dirty="0"/>
              <a:t> </a:t>
            </a:r>
            <a:r>
              <a:rPr lang="tr-TR" baseline="0" dirty="0" err="1"/>
              <a:t>thickening</a:t>
            </a:r>
            <a:r>
              <a:rPr lang="tr-TR" baseline="0" dirty="0"/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Brasfield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score </a:t>
            </a:r>
            <a:r>
              <a:rPr lang="tr-T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calculated as twenty</a:t>
            </a:r>
            <a:r>
              <a:rPr lang="tr-T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Dornaz</a:t>
            </a:r>
            <a:r>
              <a:rPr lang="tr-T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</a:t>
            </a:r>
            <a:r>
              <a:rPr lang="tr-T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therapy</a:t>
            </a:r>
            <a:r>
              <a:rPr lang="tr-T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tr-T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started</a:t>
            </a:r>
            <a:endParaRPr lang="tr-TR" b="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4C82A-3914-49BD-8CF5-0C6664D014F1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="0" dirty="0" err="1"/>
              <a:t>Patient’s</a:t>
            </a:r>
            <a:r>
              <a:rPr lang="tr-TR" b="0" dirty="0"/>
              <a:t> </a:t>
            </a:r>
            <a:r>
              <a:rPr lang="tr-TR" b="0" dirty="0" err="1"/>
              <a:t>follow</a:t>
            </a:r>
            <a:r>
              <a:rPr lang="tr-TR" b="0" dirty="0"/>
              <a:t>-</a:t>
            </a:r>
            <a:r>
              <a:rPr lang="tr-TR" b="0" dirty="0" err="1"/>
              <a:t>up</a:t>
            </a:r>
            <a:r>
              <a:rPr lang="tr-TR" b="0" baseline="0" dirty="0"/>
              <a:t> </a:t>
            </a:r>
            <a:r>
              <a:rPr lang="tr-TR" b="0" baseline="0" dirty="0" err="1"/>
              <a:t>by</a:t>
            </a:r>
            <a:r>
              <a:rPr lang="tr-TR" b="0" baseline="0" dirty="0"/>
              <a:t> </a:t>
            </a:r>
            <a:r>
              <a:rPr lang="tr-TR" b="0" baseline="0" dirty="0" err="1"/>
              <a:t>pediatric</a:t>
            </a:r>
            <a:r>
              <a:rPr lang="tr-TR" b="0" baseline="0" dirty="0"/>
              <a:t> </a:t>
            </a:r>
            <a:r>
              <a:rPr lang="tr-TR" b="0" baseline="0" dirty="0" err="1"/>
              <a:t>pulmonology</a:t>
            </a:r>
            <a:r>
              <a:rPr lang="tr-TR" b="0" baseline="0" dirty="0"/>
              <a:t>, </a:t>
            </a:r>
            <a:r>
              <a:rPr lang="tr-TR" b="0" baseline="0" dirty="0" err="1"/>
              <a:t>endocrinology</a:t>
            </a:r>
            <a:r>
              <a:rPr lang="tr-TR" b="0" baseline="0" dirty="0"/>
              <a:t>, </a:t>
            </a:r>
            <a:r>
              <a:rPr lang="tr-TR" b="0" baseline="0" dirty="0" err="1"/>
              <a:t>cardiology</a:t>
            </a:r>
            <a:r>
              <a:rPr lang="tr-TR" b="0" baseline="0" dirty="0"/>
              <a:t>, </a:t>
            </a:r>
            <a:r>
              <a:rPr lang="tr-TR" b="0" baseline="0" dirty="0" err="1"/>
              <a:t>gastroenterology</a:t>
            </a:r>
            <a:r>
              <a:rPr lang="tr-TR" b="0" baseline="0" dirty="0"/>
              <a:t> </a:t>
            </a:r>
            <a:r>
              <a:rPr lang="tr-TR" b="0" baseline="0" dirty="0" err="1"/>
              <a:t>and</a:t>
            </a:r>
            <a:r>
              <a:rPr lang="tr-TR" b="0" baseline="0" dirty="0"/>
              <a:t> </a:t>
            </a:r>
            <a:r>
              <a:rPr lang="tr-TR" b="0" dirty="0" err="1"/>
              <a:t>physical</a:t>
            </a:r>
            <a:r>
              <a:rPr lang="tr-TR" b="0" dirty="0"/>
              <a:t> </a:t>
            </a:r>
            <a:r>
              <a:rPr lang="tr-TR" b="0" dirty="0" err="1"/>
              <a:t>therapy</a:t>
            </a:r>
            <a:r>
              <a:rPr lang="tr-TR" b="0" dirty="0"/>
              <a:t> </a:t>
            </a:r>
            <a:r>
              <a:rPr lang="tr-TR" b="0" dirty="0" err="1"/>
              <a:t>and</a:t>
            </a:r>
            <a:r>
              <a:rPr lang="tr-TR" b="0" dirty="0"/>
              <a:t> </a:t>
            </a:r>
            <a:r>
              <a:rPr lang="tr-TR" b="0" dirty="0" err="1"/>
              <a:t>rehabilitation</a:t>
            </a:r>
            <a:r>
              <a:rPr lang="tr-TR" b="0" baseline="0" dirty="0"/>
              <a:t> </a:t>
            </a:r>
            <a:r>
              <a:rPr lang="tr-TR" b="0" baseline="0" dirty="0" err="1"/>
              <a:t>departments</a:t>
            </a:r>
            <a:r>
              <a:rPr lang="tr-TR" b="0" baseline="0" dirty="0"/>
              <a:t> </a:t>
            </a:r>
            <a:r>
              <a:rPr lang="tr-TR" b="0" baseline="0" dirty="0" err="1"/>
              <a:t>will</a:t>
            </a:r>
            <a:r>
              <a:rPr lang="tr-TR" b="0" baseline="0" dirty="0"/>
              <a:t> </a:t>
            </a:r>
            <a:r>
              <a:rPr lang="tr-TR" b="0" baseline="0" dirty="0" err="1"/>
              <a:t>continue</a:t>
            </a:r>
            <a:r>
              <a:rPr lang="tr-TR" b="0" baseline="0" dirty="0"/>
              <a:t>.</a:t>
            </a:r>
            <a:endParaRPr lang="tr-TR" b="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4C82A-3914-49BD-8CF5-0C6664D014F1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23720DD-5B6D-40BF-8493-A6B52D484E6B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2125674"/>
          </a:xfrm>
        </p:spPr>
        <p:txBody>
          <a:bodyPr>
            <a:normAutofit/>
          </a:bodyPr>
          <a:lstStyle/>
          <a:p>
            <a:r>
              <a:rPr lang="tr-TR" dirty="0" err="1"/>
              <a:t>Middle</a:t>
            </a:r>
            <a:r>
              <a:rPr lang="tr-TR" dirty="0"/>
              <a:t> East </a:t>
            </a:r>
            <a:r>
              <a:rPr lang="tr-TR" dirty="0" err="1"/>
              <a:t>Cystic</a:t>
            </a:r>
            <a:r>
              <a:rPr lang="tr-TR" dirty="0"/>
              <a:t> </a:t>
            </a:r>
            <a:r>
              <a:rPr lang="tr-TR" dirty="0" err="1"/>
              <a:t>Fibrosis</a:t>
            </a:r>
            <a:r>
              <a:rPr lang="tr-TR" dirty="0"/>
              <a:t> </a:t>
            </a:r>
            <a:r>
              <a:rPr lang="tr-TR" dirty="0" err="1"/>
              <a:t>Association</a:t>
            </a:r>
            <a:br>
              <a:rPr lang="tr-TR" dirty="0"/>
            </a:br>
            <a:r>
              <a:rPr lang="tr-TR" err="1"/>
              <a:t>Case</a:t>
            </a:r>
            <a:r>
              <a:rPr lang="tr-TR"/>
              <a:t> </a:t>
            </a:r>
            <a:r>
              <a:rPr lang="tr-TR" dirty="0" err="1"/>
              <a:t>P</a:t>
            </a:r>
            <a:r>
              <a:rPr lang="tr-TR"/>
              <a:t>resentation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>
          <a:xfrm>
            <a:off x="1456267" y="4581128"/>
            <a:ext cx="6428101" cy="115212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tr-TR" b="1" dirty="0" err="1"/>
              <a:t>Dr.Gökçen</a:t>
            </a:r>
            <a:r>
              <a:rPr lang="tr-TR" b="1" dirty="0"/>
              <a:t> Kartal Öztürk</a:t>
            </a:r>
          </a:p>
          <a:p>
            <a:pPr algn="r"/>
            <a:r>
              <a:rPr lang="tr-TR" b="1" dirty="0" err="1">
                <a:cs typeface="Times New Roman" pitchFamily="18" charset="0"/>
              </a:rPr>
              <a:t>Division</a:t>
            </a:r>
            <a:r>
              <a:rPr lang="tr-TR" b="1" dirty="0">
                <a:cs typeface="Times New Roman" pitchFamily="18" charset="0"/>
              </a:rPr>
              <a:t> of </a:t>
            </a:r>
            <a:r>
              <a:rPr lang="tr-TR" b="1" dirty="0" err="1">
                <a:cs typeface="Times New Roman" pitchFamily="18" charset="0"/>
              </a:rPr>
              <a:t>Pediatric</a:t>
            </a:r>
            <a:r>
              <a:rPr lang="tr-TR" b="1" dirty="0">
                <a:cs typeface="Times New Roman" pitchFamily="18" charset="0"/>
              </a:rPr>
              <a:t> </a:t>
            </a:r>
            <a:r>
              <a:rPr lang="tr-TR" b="1" dirty="0" err="1">
                <a:cs typeface="Times New Roman" pitchFamily="18" charset="0"/>
              </a:rPr>
              <a:t>Pulmonology</a:t>
            </a:r>
            <a:r>
              <a:rPr lang="tr-TR" b="1" dirty="0">
                <a:cs typeface="Times New Roman" pitchFamily="18" charset="0"/>
              </a:rPr>
              <a:t>, Ege </a:t>
            </a:r>
            <a:r>
              <a:rPr lang="tr-TR" b="1" dirty="0" err="1">
                <a:cs typeface="Times New Roman" pitchFamily="18" charset="0"/>
              </a:rPr>
              <a:t>University</a:t>
            </a:r>
            <a:r>
              <a:rPr lang="tr-TR" b="1" dirty="0">
                <a:cs typeface="Times New Roman" pitchFamily="18" charset="0"/>
              </a:rPr>
              <a:t> </a:t>
            </a:r>
            <a:r>
              <a:rPr lang="tr-TR" b="1" dirty="0" err="1">
                <a:cs typeface="Times New Roman" pitchFamily="18" charset="0"/>
              </a:rPr>
              <a:t>Faculty</a:t>
            </a:r>
            <a:r>
              <a:rPr lang="tr-TR" b="1" dirty="0">
                <a:cs typeface="Times New Roman" pitchFamily="18" charset="0"/>
              </a:rPr>
              <a:t> of </a:t>
            </a:r>
            <a:r>
              <a:rPr lang="tr-TR" b="1" dirty="0" err="1">
                <a:cs typeface="Times New Roman" pitchFamily="18" charset="0"/>
              </a:rPr>
              <a:t>Medicine</a:t>
            </a:r>
            <a:endParaRPr lang="tr-TR" b="1" dirty="0"/>
          </a:p>
          <a:p>
            <a:pPr algn="r"/>
            <a:r>
              <a:rPr lang="tr-TR" b="1" dirty="0"/>
              <a:t>İzmir/</a:t>
            </a:r>
            <a:r>
              <a:rPr lang="tr-TR" b="1" dirty="0" err="1"/>
              <a:t>Turkey</a:t>
            </a:r>
            <a:endParaRPr lang="tr-TR" b="1" dirty="0"/>
          </a:p>
        </p:txBody>
      </p:sp>
      <p:pic>
        <p:nvPicPr>
          <p:cNvPr id="19458" name="Picture 2" descr="ege üniversitesi tıp fakültesi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20688"/>
            <a:ext cx="1762125" cy="1762126"/>
          </a:xfrm>
          <a:prstGeom prst="rect">
            <a:avLst/>
          </a:prstGeom>
          <a:noFill/>
        </p:spPr>
      </p:pic>
      <p:pic>
        <p:nvPicPr>
          <p:cNvPr id="19460" name="Picture 4" descr="mecfa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980728"/>
            <a:ext cx="2160240" cy="1236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0830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Family</a:t>
            </a:r>
            <a:r>
              <a:rPr lang="tr-TR" dirty="0"/>
              <a:t> </a:t>
            </a:r>
            <a:r>
              <a:rPr lang="tr-TR" dirty="0" err="1"/>
              <a:t>History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1557869" y="1628800"/>
            <a:ext cx="2939521" cy="720080"/>
          </a:xfrm>
        </p:spPr>
        <p:txBody>
          <a:bodyPr/>
          <a:lstStyle/>
          <a:p>
            <a:r>
              <a:rPr lang="tr-TR" dirty="0" err="1"/>
              <a:t>Mother</a:t>
            </a:r>
            <a:r>
              <a:rPr lang="tr-TR" dirty="0"/>
              <a:t> </a:t>
            </a:r>
          </a:p>
        </p:txBody>
      </p:sp>
      <p:sp>
        <p:nvSpPr>
          <p:cNvPr id="6" name="Metin Yer Tutucusu 5"/>
          <p:cNvSpPr>
            <a:spLocks noGrp="1"/>
          </p:cNvSpPr>
          <p:nvPr>
            <p:ph type="body" sz="quarter" idx="3"/>
          </p:nvPr>
        </p:nvSpPr>
        <p:spPr>
          <a:xfrm>
            <a:off x="4932040" y="1772816"/>
            <a:ext cx="2944368" cy="576064"/>
          </a:xfrm>
        </p:spPr>
        <p:txBody>
          <a:bodyPr/>
          <a:lstStyle/>
          <a:p>
            <a:r>
              <a:rPr lang="tr-TR" dirty="0" err="1"/>
              <a:t>Father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298448" y="2420888"/>
            <a:ext cx="3227832" cy="28083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800" dirty="0"/>
              <a:t>30 </a:t>
            </a:r>
            <a:r>
              <a:rPr lang="tr-TR" sz="1800" dirty="0" err="1"/>
              <a:t>years</a:t>
            </a:r>
            <a:r>
              <a:rPr lang="tr-TR" sz="1800" dirty="0"/>
              <a:t> </a:t>
            </a:r>
            <a:r>
              <a:rPr lang="tr-TR" sz="1800" dirty="0" err="1"/>
              <a:t>old</a:t>
            </a:r>
            <a:endParaRPr lang="tr-TR" sz="1800" dirty="0"/>
          </a:p>
          <a:p>
            <a:pPr>
              <a:lnSpc>
                <a:spcPct val="150000"/>
              </a:lnSpc>
            </a:pPr>
            <a:r>
              <a:rPr lang="tr-TR" sz="1800" dirty="0" err="1"/>
              <a:t>Hypothyroidism</a:t>
            </a:r>
            <a:endParaRPr lang="tr-TR" sz="1800" dirty="0"/>
          </a:p>
          <a:p>
            <a:pPr>
              <a:lnSpc>
                <a:spcPct val="150000"/>
              </a:lnSpc>
            </a:pPr>
            <a:r>
              <a:rPr lang="tr-TR" sz="1800" dirty="0" err="1"/>
              <a:t>Sweat</a:t>
            </a:r>
            <a:r>
              <a:rPr lang="tr-TR" sz="1800" dirty="0"/>
              <a:t> test : 55mmol/</a:t>
            </a:r>
            <a:r>
              <a:rPr lang="tr-TR" sz="1800" dirty="0" err="1"/>
              <a:t>lt</a:t>
            </a:r>
            <a:endParaRPr lang="tr-TR" sz="1800" dirty="0"/>
          </a:p>
          <a:p>
            <a:pPr>
              <a:lnSpc>
                <a:spcPct val="150000"/>
              </a:lnSpc>
            </a:pPr>
            <a:r>
              <a:rPr lang="tr-TR" sz="1800" dirty="0" err="1"/>
              <a:t>Mutation</a:t>
            </a:r>
            <a:r>
              <a:rPr lang="tr-TR" sz="1800" dirty="0"/>
              <a:t> : </a:t>
            </a:r>
            <a:r>
              <a:rPr lang="el-GR" sz="1800" dirty="0"/>
              <a:t>Δ</a:t>
            </a:r>
            <a:r>
              <a:rPr lang="tr-TR" sz="1800" dirty="0"/>
              <a:t>F508 </a:t>
            </a:r>
            <a:r>
              <a:rPr lang="tr-TR" sz="1800" dirty="0" err="1"/>
              <a:t>Heterozygous</a:t>
            </a:r>
            <a:endParaRPr lang="tr-TR" sz="1800" dirty="0"/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>
          <a:xfrm>
            <a:off x="4644008" y="2492896"/>
            <a:ext cx="3600399" cy="331236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tr-TR" sz="1800" dirty="0"/>
              <a:t>31 </a:t>
            </a:r>
            <a:r>
              <a:rPr lang="tr-TR" sz="1800" dirty="0" err="1"/>
              <a:t>years</a:t>
            </a:r>
            <a:r>
              <a:rPr lang="tr-TR" sz="1800" dirty="0"/>
              <a:t> </a:t>
            </a:r>
            <a:r>
              <a:rPr lang="tr-TR" sz="1800" dirty="0" err="1"/>
              <a:t>old</a:t>
            </a:r>
            <a:endParaRPr lang="tr-TR" sz="1800" dirty="0"/>
          </a:p>
          <a:p>
            <a:pPr>
              <a:lnSpc>
                <a:spcPct val="170000"/>
              </a:lnSpc>
            </a:pPr>
            <a:r>
              <a:rPr lang="tr-TR" sz="1800" dirty="0" err="1"/>
              <a:t>İnfertility</a:t>
            </a:r>
            <a:r>
              <a:rPr lang="tr-TR" sz="1800" dirty="0"/>
              <a:t> </a:t>
            </a:r>
            <a:r>
              <a:rPr lang="tr-TR" sz="1800" b="1" dirty="0"/>
              <a:t>(</a:t>
            </a:r>
            <a:r>
              <a:rPr lang="tr-TR" sz="1800" b="1" dirty="0" err="1"/>
              <a:t>azoospermia</a:t>
            </a:r>
            <a:r>
              <a:rPr lang="tr-TR" sz="1800" b="1" dirty="0"/>
              <a:t>) </a:t>
            </a:r>
            <a:r>
              <a:rPr lang="tr-TR" sz="1800" dirty="0"/>
              <a:t>(+)</a:t>
            </a:r>
          </a:p>
          <a:p>
            <a:pPr>
              <a:lnSpc>
                <a:spcPct val="170000"/>
              </a:lnSpc>
            </a:pPr>
            <a:r>
              <a:rPr lang="tr-TR" sz="1800" dirty="0" err="1"/>
              <a:t>Sweat</a:t>
            </a:r>
            <a:r>
              <a:rPr lang="tr-TR" sz="1800" dirty="0"/>
              <a:t> test: 48 </a:t>
            </a:r>
            <a:r>
              <a:rPr lang="tr-TR" sz="1800" dirty="0" err="1"/>
              <a:t>mmol</a:t>
            </a:r>
            <a:r>
              <a:rPr lang="tr-TR" sz="1800" dirty="0"/>
              <a:t>/</a:t>
            </a:r>
            <a:r>
              <a:rPr lang="tr-TR" sz="1800" dirty="0" err="1"/>
              <a:t>lt</a:t>
            </a:r>
            <a:endParaRPr lang="tr-TR" sz="1800" dirty="0"/>
          </a:p>
          <a:p>
            <a:pPr>
              <a:lnSpc>
                <a:spcPct val="170000"/>
              </a:lnSpc>
            </a:pPr>
            <a:r>
              <a:rPr lang="tr-TR" sz="1800" dirty="0"/>
              <a:t>Mutations:p.F508del/p.T1220I </a:t>
            </a:r>
          </a:p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1443367" y="5155752"/>
            <a:ext cx="366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Parental</a:t>
            </a:r>
            <a:r>
              <a:rPr lang="tr-TR" b="1" dirty="0"/>
              <a:t> </a:t>
            </a:r>
            <a:r>
              <a:rPr lang="tr-TR" b="1" dirty="0" err="1"/>
              <a:t>consanguinity</a:t>
            </a:r>
            <a:r>
              <a:rPr lang="tr-TR" b="1" dirty="0"/>
              <a:t> (+)</a:t>
            </a:r>
          </a:p>
        </p:txBody>
      </p:sp>
    </p:spTree>
    <p:extLst>
      <p:ext uri="{BB962C8B-B14F-4D97-AF65-F5344CB8AC3E}">
        <p14:creationId xmlns:p14="http://schemas.microsoft.com/office/powerpoint/2010/main" val="3564760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182 Metin kutusu"/>
          <p:cNvSpPr txBox="1"/>
          <p:nvPr/>
        </p:nvSpPr>
        <p:spPr>
          <a:xfrm>
            <a:off x="3203848" y="580526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CF</a:t>
            </a:r>
          </a:p>
        </p:txBody>
      </p:sp>
      <p:grpSp>
        <p:nvGrpSpPr>
          <p:cNvPr id="20" name="Grup 19"/>
          <p:cNvGrpSpPr/>
          <p:nvPr/>
        </p:nvGrpSpPr>
        <p:grpSpPr>
          <a:xfrm>
            <a:off x="1079632" y="908720"/>
            <a:ext cx="7149129" cy="5137465"/>
            <a:chOff x="1079632" y="908720"/>
            <a:chExt cx="7149129" cy="5137465"/>
          </a:xfrm>
        </p:grpSpPr>
        <p:cxnSp>
          <p:nvCxnSpPr>
            <p:cNvPr id="5" name="Düz Bağlayıcı 4"/>
            <p:cNvCxnSpPr/>
            <p:nvPr/>
          </p:nvCxnSpPr>
          <p:spPr>
            <a:xfrm>
              <a:off x="1259632" y="908720"/>
              <a:ext cx="4847566" cy="8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Düz Bağlayıcı 6"/>
            <p:cNvCxnSpPr/>
            <p:nvPr/>
          </p:nvCxnSpPr>
          <p:spPr>
            <a:xfrm>
              <a:off x="1259632" y="90872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Dikdörtgen 7"/>
            <p:cNvSpPr/>
            <p:nvPr/>
          </p:nvSpPr>
          <p:spPr>
            <a:xfrm>
              <a:off x="1079632" y="1268760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0" name="Düz Bağlayıcı 9"/>
            <p:cNvCxnSpPr/>
            <p:nvPr/>
          </p:nvCxnSpPr>
          <p:spPr>
            <a:xfrm>
              <a:off x="1448116" y="1448760"/>
              <a:ext cx="3960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1835696" y="1268760"/>
              <a:ext cx="360000" cy="36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3" name="Düz Bağlayıcı 12"/>
            <p:cNvCxnSpPr/>
            <p:nvPr/>
          </p:nvCxnSpPr>
          <p:spPr>
            <a:xfrm>
              <a:off x="1646148" y="1448760"/>
              <a:ext cx="0" cy="46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Dikdörtgen 13"/>
            <p:cNvSpPr/>
            <p:nvPr/>
          </p:nvSpPr>
          <p:spPr>
            <a:xfrm>
              <a:off x="1448180" y="1916832"/>
              <a:ext cx="396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6" name="Düz Bağlayıcı 15"/>
            <p:cNvCxnSpPr>
              <a:stCxn id="14" idx="3"/>
            </p:cNvCxnSpPr>
            <p:nvPr/>
          </p:nvCxnSpPr>
          <p:spPr>
            <a:xfrm>
              <a:off x="1844180" y="2096832"/>
              <a:ext cx="35151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195696" y="1916832"/>
              <a:ext cx="360000" cy="36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23" name="Düz Bağlayıcı 22"/>
            <p:cNvCxnSpPr/>
            <p:nvPr/>
          </p:nvCxnSpPr>
          <p:spPr>
            <a:xfrm>
              <a:off x="2053757" y="2096832"/>
              <a:ext cx="4242" cy="54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Düz Bağlayıcı 24"/>
            <p:cNvCxnSpPr/>
            <p:nvPr/>
          </p:nvCxnSpPr>
          <p:spPr>
            <a:xfrm>
              <a:off x="1690537" y="2636912"/>
              <a:ext cx="68515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Düz Bağlayıcı 26"/>
            <p:cNvCxnSpPr/>
            <p:nvPr/>
          </p:nvCxnSpPr>
          <p:spPr>
            <a:xfrm>
              <a:off x="1646148" y="2636912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Düz Bağlayıcı 28"/>
            <p:cNvCxnSpPr/>
            <p:nvPr/>
          </p:nvCxnSpPr>
          <p:spPr>
            <a:xfrm>
              <a:off x="2375696" y="2636912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Dikdörtgen 30"/>
            <p:cNvSpPr/>
            <p:nvPr/>
          </p:nvSpPr>
          <p:spPr>
            <a:xfrm>
              <a:off x="1487201" y="2996952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2" name="Dikdörtgen 31"/>
            <p:cNvSpPr/>
            <p:nvPr/>
          </p:nvSpPr>
          <p:spPr>
            <a:xfrm>
              <a:off x="2174337" y="3001213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3" name="Dikdörtgen 32"/>
            <p:cNvSpPr/>
            <p:nvPr/>
          </p:nvSpPr>
          <p:spPr>
            <a:xfrm>
              <a:off x="2786436" y="1925817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35" name="Düz Bağlayıcı 34"/>
            <p:cNvCxnSpPr>
              <a:stCxn id="17" idx="0"/>
            </p:cNvCxnSpPr>
            <p:nvPr/>
          </p:nvCxnSpPr>
          <p:spPr>
            <a:xfrm flipV="1">
              <a:off x="2375696" y="1682796"/>
              <a:ext cx="0" cy="2340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Düz Bağlayıcı 36"/>
            <p:cNvCxnSpPr>
              <a:stCxn id="33" idx="0"/>
            </p:cNvCxnSpPr>
            <p:nvPr/>
          </p:nvCxnSpPr>
          <p:spPr>
            <a:xfrm flipV="1">
              <a:off x="2966436" y="1628760"/>
              <a:ext cx="0" cy="297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Düz Bağlayıcı 38"/>
            <p:cNvCxnSpPr/>
            <p:nvPr/>
          </p:nvCxnSpPr>
          <p:spPr>
            <a:xfrm>
              <a:off x="2375696" y="1628760"/>
              <a:ext cx="5907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Düz Bağlayıcı 40"/>
            <p:cNvCxnSpPr/>
            <p:nvPr/>
          </p:nvCxnSpPr>
          <p:spPr>
            <a:xfrm flipV="1">
              <a:off x="2671066" y="1448760"/>
              <a:ext cx="0" cy="18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Dikdörtgen 41"/>
            <p:cNvSpPr/>
            <p:nvPr/>
          </p:nvSpPr>
          <p:spPr>
            <a:xfrm>
              <a:off x="2202265" y="1051304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44" name="Düz Bağlayıcı 43"/>
            <p:cNvCxnSpPr/>
            <p:nvPr/>
          </p:nvCxnSpPr>
          <p:spPr>
            <a:xfrm flipH="1">
              <a:off x="2534337" y="1243428"/>
              <a:ext cx="41074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945077" y="1088760"/>
              <a:ext cx="360000" cy="36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47" name="Düz Bağlayıcı 46"/>
            <p:cNvCxnSpPr/>
            <p:nvPr/>
          </p:nvCxnSpPr>
          <p:spPr>
            <a:xfrm flipV="1">
              <a:off x="2671066" y="1243428"/>
              <a:ext cx="0" cy="205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Düz Bağlayıcı 48"/>
            <p:cNvCxnSpPr>
              <a:endCxn id="45" idx="0"/>
            </p:cNvCxnSpPr>
            <p:nvPr/>
          </p:nvCxnSpPr>
          <p:spPr>
            <a:xfrm>
              <a:off x="3125077" y="908720"/>
              <a:ext cx="0" cy="18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Düz Bağlayıcı 50"/>
            <p:cNvCxnSpPr>
              <a:endCxn id="11" idx="6"/>
            </p:cNvCxnSpPr>
            <p:nvPr/>
          </p:nvCxnSpPr>
          <p:spPr>
            <a:xfrm flipH="1">
              <a:off x="2195696" y="998740"/>
              <a:ext cx="366569" cy="45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Düz Bağlayıcı 52"/>
            <p:cNvCxnSpPr/>
            <p:nvPr/>
          </p:nvCxnSpPr>
          <p:spPr>
            <a:xfrm flipH="1">
              <a:off x="2945077" y="1051304"/>
              <a:ext cx="360001" cy="3974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Düz Bağlayıcı 55"/>
            <p:cNvCxnSpPr>
              <a:stCxn id="33" idx="3"/>
            </p:cNvCxnSpPr>
            <p:nvPr/>
          </p:nvCxnSpPr>
          <p:spPr>
            <a:xfrm>
              <a:off x="3146436" y="2105817"/>
              <a:ext cx="561468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3707904" y="1925817"/>
              <a:ext cx="360000" cy="36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60" name="Düz Bağlayıcı 59"/>
            <p:cNvCxnSpPr/>
            <p:nvPr/>
          </p:nvCxnSpPr>
          <p:spPr>
            <a:xfrm>
              <a:off x="3427170" y="2105817"/>
              <a:ext cx="0" cy="16832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Düz Bağlayıcı 61"/>
            <p:cNvCxnSpPr/>
            <p:nvPr/>
          </p:nvCxnSpPr>
          <p:spPr>
            <a:xfrm flipH="1">
              <a:off x="1259632" y="3789040"/>
              <a:ext cx="21675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Düz Bağlayıcı 63"/>
            <p:cNvCxnSpPr/>
            <p:nvPr/>
          </p:nvCxnSpPr>
          <p:spPr>
            <a:xfrm>
              <a:off x="1259632" y="3789040"/>
              <a:ext cx="0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1079632" y="4253446"/>
              <a:ext cx="360000" cy="36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67" name="Düz Bağlayıcı 66"/>
            <p:cNvCxnSpPr/>
            <p:nvPr/>
          </p:nvCxnSpPr>
          <p:spPr>
            <a:xfrm>
              <a:off x="2202265" y="3789040"/>
              <a:ext cx="0" cy="4644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2015696" y="4262643"/>
              <a:ext cx="360000" cy="36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70" name="Düz Bağlayıcı 69"/>
            <p:cNvCxnSpPr>
              <a:stCxn id="68" idx="6"/>
            </p:cNvCxnSpPr>
            <p:nvPr/>
          </p:nvCxnSpPr>
          <p:spPr>
            <a:xfrm>
              <a:off x="2375696" y="4442643"/>
              <a:ext cx="18656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1" name="Dikdörtgen 70"/>
            <p:cNvSpPr/>
            <p:nvPr/>
          </p:nvSpPr>
          <p:spPr>
            <a:xfrm>
              <a:off x="2536009" y="4262643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73" name="Düz Bağlayıcı 72"/>
            <p:cNvCxnSpPr/>
            <p:nvPr/>
          </p:nvCxnSpPr>
          <p:spPr>
            <a:xfrm>
              <a:off x="2468980" y="4428671"/>
              <a:ext cx="0" cy="3684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Elmas 73"/>
            <p:cNvSpPr/>
            <p:nvPr/>
          </p:nvSpPr>
          <p:spPr>
            <a:xfrm>
              <a:off x="1639238" y="5686185"/>
              <a:ext cx="360000" cy="360000"/>
            </a:xfrm>
            <a:prstGeom prst="diamon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F</a:t>
              </a:r>
            </a:p>
          </p:txBody>
        </p:sp>
        <p:cxnSp>
          <p:nvCxnSpPr>
            <p:cNvPr id="79" name="Düz Bağlayıcı 78"/>
            <p:cNvCxnSpPr/>
            <p:nvPr/>
          </p:nvCxnSpPr>
          <p:spPr>
            <a:xfrm>
              <a:off x="2202265" y="4797152"/>
              <a:ext cx="537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Düz Bağlayıcı 80"/>
            <p:cNvCxnSpPr/>
            <p:nvPr/>
          </p:nvCxnSpPr>
          <p:spPr>
            <a:xfrm>
              <a:off x="2739707" y="4797152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Düz Bağlayıcı 82"/>
            <p:cNvCxnSpPr/>
            <p:nvPr/>
          </p:nvCxnSpPr>
          <p:spPr>
            <a:xfrm>
              <a:off x="2215816" y="4772833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2585077" y="5157192"/>
              <a:ext cx="360000" cy="36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5" name="Oval 84"/>
            <p:cNvSpPr/>
            <p:nvPr/>
          </p:nvSpPr>
          <p:spPr>
            <a:xfrm>
              <a:off x="1999238" y="5160267"/>
              <a:ext cx="360000" cy="36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87" name="Düz Bağlayıcı 86"/>
            <p:cNvCxnSpPr/>
            <p:nvPr/>
          </p:nvCxnSpPr>
          <p:spPr>
            <a:xfrm flipH="1" flipV="1">
              <a:off x="1646148" y="5357196"/>
              <a:ext cx="353090" cy="170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Dikdörtgen 87"/>
            <p:cNvSpPr/>
            <p:nvPr/>
          </p:nvSpPr>
          <p:spPr>
            <a:xfrm>
              <a:off x="1259632" y="5160267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90" name="Düz Bağlayıcı 89"/>
            <p:cNvCxnSpPr/>
            <p:nvPr/>
          </p:nvCxnSpPr>
          <p:spPr>
            <a:xfrm>
              <a:off x="1822693" y="5374243"/>
              <a:ext cx="0" cy="3089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Düz Bağlayıcı 91"/>
            <p:cNvCxnSpPr/>
            <p:nvPr/>
          </p:nvCxnSpPr>
          <p:spPr>
            <a:xfrm>
              <a:off x="3305077" y="3797063"/>
              <a:ext cx="0" cy="4736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Dikdörtgen 92"/>
            <p:cNvSpPr/>
            <p:nvPr/>
          </p:nvSpPr>
          <p:spPr>
            <a:xfrm>
              <a:off x="3125077" y="4275845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95" name="Düz Bağlayıcı 94"/>
            <p:cNvCxnSpPr/>
            <p:nvPr/>
          </p:nvCxnSpPr>
          <p:spPr>
            <a:xfrm flipH="1">
              <a:off x="3090069" y="4221088"/>
              <a:ext cx="434592" cy="5106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Düz Bağlayıcı 100"/>
            <p:cNvCxnSpPr/>
            <p:nvPr/>
          </p:nvCxnSpPr>
          <p:spPr>
            <a:xfrm>
              <a:off x="3427170" y="3789040"/>
              <a:ext cx="4607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Düz Bağlayıcı 102"/>
            <p:cNvCxnSpPr/>
            <p:nvPr/>
          </p:nvCxnSpPr>
          <p:spPr>
            <a:xfrm>
              <a:off x="3887904" y="3797063"/>
              <a:ext cx="0" cy="4736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Dikdörtgen 104"/>
            <p:cNvSpPr/>
            <p:nvPr/>
          </p:nvSpPr>
          <p:spPr>
            <a:xfrm>
              <a:off x="3744244" y="4248671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07" name="Düz Bağlayıcı 106"/>
            <p:cNvCxnSpPr/>
            <p:nvPr/>
          </p:nvCxnSpPr>
          <p:spPr>
            <a:xfrm flipV="1">
              <a:off x="4104244" y="4433446"/>
              <a:ext cx="503760" cy="9197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Düz Bağlayıcı 109"/>
            <p:cNvCxnSpPr/>
            <p:nvPr/>
          </p:nvCxnSpPr>
          <p:spPr>
            <a:xfrm>
              <a:off x="4356124" y="4442643"/>
              <a:ext cx="0" cy="5345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Düz Bağlayıcı 111"/>
            <p:cNvCxnSpPr/>
            <p:nvPr/>
          </p:nvCxnSpPr>
          <p:spPr>
            <a:xfrm>
              <a:off x="3887904" y="4977172"/>
              <a:ext cx="9001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Düz Bağlayıcı 113"/>
            <p:cNvCxnSpPr/>
            <p:nvPr/>
          </p:nvCxnSpPr>
          <p:spPr>
            <a:xfrm>
              <a:off x="4788004" y="4952853"/>
              <a:ext cx="0" cy="3874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Düz Bağlayıcı 115"/>
            <p:cNvCxnSpPr/>
            <p:nvPr/>
          </p:nvCxnSpPr>
          <p:spPr>
            <a:xfrm flipH="1">
              <a:off x="3485078" y="4977172"/>
              <a:ext cx="439166" cy="3885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Düz Bağlayıcı 117"/>
            <p:cNvCxnSpPr/>
            <p:nvPr/>
          </p:nvCxnSpPr>
          <p:spPr>
            <a:xfrm>
              <a:off x="3924244" y="4977172"/>
              <a:ext cx="413710" cy="3970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3344661" y="5374243"/>
              <a:ext cx="360000" cy="36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0" name="Oval 119"/>
            <p:cNvSpPr/>
            <p:nvPr/>
          </p:nvSpPr>
          <p:spPr>
            <a:xfrm>
              <a:off x="4157954" y="5361815"/>
              <a:ext cx="360000" cy="36000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1" name="Oval 120"/>
            <p:cNvSpPr/>
            <p:nvPr/>
          </p:nvSpPr>
          <p:spPr>
            <a:xfrm>
              <a:off x="4616190" y="5348731"/>
              <a:ext cx="360000" cy="36000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24" name="Düz Bağlayıcı 123"/>
            <p:cNvCxnSpPr>
              <a:stCxn id="58" idx="0"/>
            </p:cNvCxnSpPr>
            <p:nvPr/>
          </p:nvCxnSpPr>
          <p:spPr>
            <a:xfrm flipV="1">
              <a:off x="3887904" y="1628760"/>
              <a:ext cx="0" cy="297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Düz Bağlayıcı 125"/>
            <p:cNvCxnSpPr/>
            <p:nvPr/>
          </p:nvCxnSpPr>
          <p:spPr>
            <a:xfrm>
              <a:off x="3902332" y="1628760"/>
              <a:ext cx="12958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Düz Bağlayıcı 127"/>
            <p:cNvCxnSpPr/>
            <p:nvPr/>
          </p:nvCxnSpPr>
          <p:spPr>
            <a:xfrm>
              <a:off x="4357496" y="1651285"/>
              <a:ext cx="0" cy="297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Düz Bağlayıcı 129"/>
            <p:cNvCxnSpPr/>
            <p:nvPr/>
          </p:nvCxnSpPr>
          <p:spPr>
            <a:xfrm>
              <a:off x="4796190" y="1628760"/>
              <a:ext cx="0" cy="297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Düz Bağlayıcı 131"/>
            <p:cNvCxnSpPr/>
            <p:nvPr/>
          </p:nvCxnSpPr>
          <p:spPr>
            <a:xfrm>
              <a:off x="5198160" y="1628760"/>
              <a:ext cx="0" cy="28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Dikdörtgen 132"/>
            <p:cNvSpPr/>
            <p:nvPr/>
          </p:nvSpPr>
          <p:spPr>
            <a:xfrm>
              <a:off x="4186052" y="1948342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4" name="Dikdörtgen 133"/>
            <p:cNvSpPr/>
            <p:nvPr/>
          </p:nvSpPr>
          <p:spPr>
            <a:xfrm>
              <a:off x="4608004" y="1958606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5" name="Dikdörtgen 134"/>
            <p:cNvSpPr/>
            <p:nvPr/>
          </p:nvSpPr>
          <p:spPr>
            <a:xfrm>
              <a:off x="5018160" y="1948342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37" name="Düz Bağlayıcı 136"/>
            <p:cNvCxnSpPr/>
            <p:nvPr/>
          </p:nvCxnSpPr>
          <p:spPr>
            <a:xfrm flipV="1">
              <a:off x="4104244" y="1268760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Düz Bağlayıcı 138"/>
            <p:cNvCxnSpPr/>
            <p:nvPr/>
          </p:nvCxnSpPr>
          <p:spPr>
            <a:xfrm>
              <a:off x="3744244" y="1268760"/>
              <a:ext cx="77371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0" name="Dikdörtgen 139"/>
            <p:cNvSpPr/>
            <p:nvPr/>
          </p:nvSpPr>
          <p:spPr>
            <a:xfrm>
              <a:off x="3427170" y="1088740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1" name="Oval 140"/>
            <p:cNvSpPr/>
            <p:nvPr/>
          </p:nvSpPr>
          <p:spPr>
            <a:xfrm>
              <a:off x="4352246" y="1127427"/>
              <a:ext cx="396000" cy="36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43" name="Düz Bağlayıcı 142"/>
            <p:cNvCxnSpPr>
              <a:stCxn id="141" idx="0"/>
            </p:cNvCxnSpPr>
            <p:nvPr/>
          </p:nvCxnSpPr>
          <p:spPr>
            <a:xfrm flipV="1">
              <a:off x="4550246" y="998740"/>
              <a:ext cx="0" cy="1286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Düz Bağlayıcı 145"/>
            <p:cNvCxnSpPr/>
            <p:nvPr/>
          </p:nvCxnSpPr>
          <p:spPr>
            <a:xfrm>
              <a:off x="4546052" y="998740"/>
              <a:ext cx="31222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Düz Bağlayıcı 147"/>
            <p:cNvCxnSpPr/>
            <p:nvPr/>
          </p:nvCxnSpPr>
          <p:spPr>
            <a:xfrm flipH="1">
              <a:off x="7668344" y="997905"/>
              <a:ext cx="6780" cy="580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Düz Bağlayıcı 150"/>
            <p:cNvCxnSpPr>
              <a:stCxn id="108" idx="0"/>
            </p:cNvCxnSpPr>
            <p:nvPr/>
          </p:nvCxnSpPr>
          <p:spPr>
            <a:xfrm flipV="1">
              <a:off x="4788004" y="3361213"/>
              <a:ext cx="0" cy="8874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Düz Bağlayıcı 152"/>
            <p:cNvCxnSpPr/>
            <p:nvPr/>
          </p:nvCxnSpPr>
          <p:spPr>
            <a:xfrm>
              <a:off x="4366052" y="3356952"/>
              <a:ext cx="8321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Dikdörtgen 153"/>
            <p:cNvSpPr/>
            <p:nvPr/>
          </p:nvSpPr>
          <p:spPr>
            <a:xfrm>
              <a:off x="3992246" y="3181213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5" name="Oval 154"/>
            <p:cNvSpPr/>
            <p:nvPr/>
          </p:nvSpPr>
          <p:spPr>
            <a:xfrm>
              <a:off x="5128827" y="3168510"/>
              <a:ext cx="360000" cy="36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61" name="Düz Bağlayıcı 160"/>
            <p:cNvCxnSpPr/>
            <p:nvPr/>
          </p:nvCxnSpPr>
          <p:spPr>
            <a:xfrm flipV="1">
              <a:off x="5308827" y="2947428"/>
              <a:ext cx="0" cy="233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Düz Bağlayıcı 162"/>
            <p:cNvCxnSpPr/>
            <p:nvPr/>
          </p:nvCxnSpPr>
          <p:spPr>
            <a:xfrm>
              <a:off x="5283605" y="2947428"/>
              <a:ext cx="6156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Düz Bağlayıcı 164"/>
            <p:cNvCxnSpPr/>
            <p:nvPr/>
          </p:nvCxnSpPr>
          <p:spPr>
            <a:xfrm>
              <a:off x="5899227" y="2947428"/>
              <a:ext cx="0" cy="233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Oval 165"/>
            <p:cNvSpPr/>
            <p:nvPr/>
          </p:nvSpPr>
          <p:spPr>
            <a:xfrm>
              <a:off x="5719227" y="3204265"/>
              <a:ext cx="360000" cy="36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68" name="Düz Bağlayıcı 167"/>
            <p:cNvCxnSpPr/>
            <p:nvPr/>
          </p:nvCxnSpPr>
          <p:spPr>
            <a:xfrm flipV="1">
              <a:off x="5591416" y="1268760"/>
              <a:ext cx="0" cy="16786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Düz Bağlayıcı 171"/>
            <p:cNvCxnSpPr/>
            <p:nvPr/>
          </p:nvCxnSpPr>
          <p:spPr>
            <a:xfrm>
              <a:off x="5283605" y="1307427"/>
              <a:ext cx="615622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73" name="Dikdörtgen 172"/>
            <p:cNvSpPr/>
            <p:nvPr/>
          </p:nvSpPr>
          <p:spPr>
            <a:xfrm>
              <a:off x="4933794" y="1127427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75" name="Düz Bağlayıcı 174"/>
            <p:cNvCxnSpPr>
              <a:stCxn id="173" idx="0"/>
            </p:cNvCxnSpPr>
            <p:nvPr/>
          </p:nvCxnSpPr>
          <p:spPr>
            <a:xfrm flipV="1">
              <a:off x="5113794" y="998740"/>
              <a:ext cx="15033" cy="1286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Oval 175"/>
            <p:cNvSpPr/>
            <p:nvPr/>
          </p:nvSpPr>
          <p:spPr>
            <a:xfrm>
              <a:off x="5899227" y="1138102"/>
              <a:ext cx="360000" cy="36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79" name="Düz Bağlayıcı 178"/>
            <p:cNvCxnSpPr>
              <a:endCxn id="176" idx="0"/>
            </p:cNvCxnSpPr>
            <p:nvPr/>
          </p:nvCxnSpPr>
          <p:spPr>
            <a:xfrm>
              <a:off x="6079227" y="908720"/>
              <a:ext cx="0" cy="2293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Düz Bağlayıcı 180"/>
            <p:cNvCxnSpPr>
              <a:stCxn id="166" idx="6"/>
            </p:cNvCxnSpPr>
            <p:nvPr/>
          </p:nvCxnSpPr>
          <p:spPr>
            <a:xfrm>
              <a:off x="6079227" y="3384265"/>
              <a:ext cx="292973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82" name="Dikdörtgen 181"/>
            <p:cNvSpPr/>
            <p:nvPr/>
          </p:nvSpPr>
          <p:spPr>
            <a:xfrm>
              <a:off x="6372200" y="3204265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84" name="Düz Bağlayıcı 183"/>
            <p:cNvCxnSpPr/>
            <p:nvPr/>
          </p:nvCxnSpPr>
          <p:spPr>
            <a:xfrm>
              <a:off x="6225713" y="3384265"/>
              <a:ext cx="0" cy="4206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Düz Bağlayıcı 185"/>
            <p:cNvCxnSpPr/>
            <p:nvPr/>
          </p:nvCxnSpPr>
          <p:spPr>
            <a:xfrm>
              <a:off x="5899227" y="3804942"/>
              <a:ext cx="6529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Düz Bağlayıcı 187"/>
            <p:cNvCxnSpPr/>
            <p:nvPr/>
          </p:nvCxnSpPr>
          <p:spPr>
            <a:xfrm>
              <a:off x="5899227" y="3797063"/>
              <a:ext cx="0" cy="23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Düz Bağlayıcı 189"/>
            <p:cNvCxnSpPr/>
            <p:nvPr/>
          </p:nvCxnSpPr>
          <p:spPr>
            <a:xfrm>
              <a:off x="6552200" y="3804942"/>
              <a:ext cx="0" cy="2289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/>
            <p:cNvSpPr/>
            <p:nvPr/>
          </p:nvSpPr>
          <p:spPr>
            <a:xfrm>
              <a:off x="5702563" y="4014244"/>
              <a:ext cx="360000" cy="36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2" name="Dikdörtgen 191"/>
            <p:cNvSpPr/>
            <p:nvPr/>
          </p:nvSpPr>
          <p:spPr>
            <a:xfrm>
              <a:off x="6384836" y="4028436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+</a:t>
              </a:r>
            </a:p>
          </p:txBody>
        </p:sp>
        <p:sp>
          <p:nvSpPr>
            <p:cNvPr id="195" name="Oval 194"/>
            <p:cNvSpPr/>
            <p:nvPr/>
          </p:nvSpPr>
          <p:spPr>
            <a:xfrm>
              <a:off x="7488344" y="1565538"/>
              <a:ext cx="360000" cy="36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97" name="Düz Bağlayıcı 196"/>
            <p:cNvCxnSpPr>
              <a:stCxn id="195" idx="2"/>
            </p:cNvCxnSpPr>
            <p:nvPr/>
          </p:nvCxnSpPr>
          <p:spPr>
            <a:xfrm flipH="1">
              <a:off x="6948264" y="1745538"/>
              <a:ext cx="54008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8" name="Dikdörtgen 197"/>
            <p:cNvSpPr/>
            <p:nvPr/>
          </p:nvSpPr>
          <p:spPr>
            <a:xfrm>
              <a:off x="6588264" y="1548194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200" name="Düz Bağlayıcı 199"/>
            <p:cNvCxnSpPr/>
            <p:nvPr/>
          </p:nvCxnSpPr>
          <p:spPr>
            <a:xfrm>
              <a:off x="7218304" y="1745538"/>
              <a:ext cx="0" cy="531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Yuvarlatılmış Dikdörtgen 200"/>
            <p:cNvSpPr/>
            <p:nvPr/>
          </p:nvSpPr>
          <p:spPr>
            <a:xfrm>
              <a:off x="7010681" y="2283453"/>
              <a:ext cx="360000" cy="360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203" name="Düz Bağlayıcı 202"/>
            <p:cNvCxnSpPr>
              <a:stCxn id="201" idx="3"/>
            </p:cNvCxnSpPr>
            <p:nvPr/>
          </p:nvCxnSpPr>
          <p:spPr>
            <a:xfrm>
              <a:off x="7370681" y="2463453"/>
              <a:ext cx="4776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Oval 203"/>
            <p:cNvSpPr/>
            <p:nvPr/>
          </p:nvSpPr>
          <p:spPr>
            <a:xfrm>
              <a:off x="7848344" y="2283453"/>
              <a:ext cx="360000" cy="36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206" name="Düz Bağlayıcı 205"/>
            <p:cNvCxnSpPr/>
            <p:nvPr/>
          </p:nvCxnSpPr>
          <p:spPr>
            <a:xfrm>
              <a:off x="7609512" y="2463453"/>
              <a:ext cx="0" cy="4839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Düz Bağlayıcı 207"/>
            <p:cNvCxnSpPr/>
            <p:nvPr/>
          </p:nvCxnSpPr>
          <p:spPr>
            <a:xfrm>
              <a:off x="7010681" y="2947428"/>
              <a:ext cx="10176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Düz Bağlayıcı 209"/>
            <p:cNvCxnSpPr/>
            <p:nvPr/>
          </p:nvCxnSpPr>
          <p:spPr>
            <a:xfrm>
              <a:off x="7010681" y="2947428"/>
              <a:ext cx="0" cy="2568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Dikdörtgen 210"/>
            <p:cNvSpPr/>
            <p:nvPr/>
          </p:nvSpPr>
          <p:spPr>
            <a:xfrm>
              <a:off x="6830681" y="3218378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213" name="Düz Bağlayıcı 212"/>
            <p:cNvCxnSpPr/>
            <p:nvPr/>
          </p:nvCxnSpPr>
          <p:spPr>
            <a:xfrm>
              <a:off x="7519512" y="2947428"/>
              <a:ext cx="0" cy="270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Düz Bağlayıcı 214"/>
            <p:cNvCxnSpPr/>
            <p:nvPr/>
          </p:nvCxnSpPr>
          <p:spPr>
            <a:xfrm>
              <a:off x="8028344" y="2947428"/>
              <a:ext cx="0" cy="2568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Dikdörtgen 215"/>
            <p:cNvSpPr/>
            <p:nvPr/>
          </p:nvSpPr>
          <p:spPr>
            <a:xfrm>
              <a:off x="7346200" y="3193874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7" name="Dikdörtgen 216"/>
            <p:cNvSpPr/>
            <p:nvPr/>
          </p:nvSpPr>
          <p:spPr>
            <a:xfrm>
              <a:off x="7868761" y="3193874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220" name="Düz Bağlayıcı 219"/>
            <p:cNvCxnSpPr/>
            <p:nvPr/>
          </p:nvCxnSpPr>
          <p:spPr>
            <a:xfrm flipH="1">
              <a:off x="5899227" y="1127427"/>
              <a:ext cx="360000" cy="411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Düz Bağlayıcı 221"/>
            <p:cNvCxnSpPr/>
            <p:nvPr/>
          </p:nvCxnSpPr>
          <p:spPr>
            <a:xfrm flipH="1">
              <a:off x="4337954" y="1127427"/>
              <a:ext cx="444152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Düz Bağlayıcı 223"/>
            <p:cNvCxnSpPr/>
            <p:nvPr/>
          </p:nvCxnSpPr>
          <p:spPr>
            <a:xfrm flipH="1">
              <a:off x="3385915" y="1083422"/>
              <a:ext cx="442509" cy="3706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122 Düz Bağlayıcı"/>
            <p:cNvCxnSpPr>
              <a:stCxn id="133" idx="0"/>
              <a:endCxn id="133" idx="2"/>
            </p:cNvCxnSpPr>
            <p:nvPr/>
          </p:nvCxnSpPr>
          <p:spPr>
            <a:xfrm>
              <a:off x="4366052" y="1948342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126 Düz Bağlayıcı"/>
            <p:cNvCxnSpPr>
              <a:stCxn id="134" idx="0"/>
              <a:endCxn id="134" idx="2"/>
            </p:cNvCxnSpPr>
            <p:nvPr/>
          </p:nvCxnSpPr>
          <p:spPr>
            <a:xfrm>
              <a:off x="4788004" y="1958606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130 Düz Bağlayıcı"/>
            <p:cNvCxnSpPr>
              <a:stCxn id="135" idx="0"/>
              <a:endCxn id="135" idx="2"/>
            </p:cNvCxnSpPr>
            <p:nvPr/>
          </p:nvCxnSpPr>
          <p:spPr>
            <a:xfrm>
              <a:off x="5198160" y="1948342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148 Dikdörtgen"/>
            <p:cNvSpPr/>
            <p:nvPr/>
          </p:nvSpPr>
          <p:spPr>
            <a:xfrm>
              <a:off x="5580112" y="4509120"/>
              <a:ext cx="360000" cy="360000"/>
            </a:xfrm>
            <a:prstGeom prst="rect">
              <a:avLst/>
            </a:prstGeom>
            <a:ln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52" name="151 Düz Bağlayıcı"/>
            <p:cNvCxnSpPr/>
            <p:nvPr/>
          </p:nvCxnSpPr>
          <p:spPr>
            <a:xfrm>
              <a:off x="5724128" y="4509120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156 Metin kutusu"/>
            <p:cNvSpPr txBox="1"/>
            <p:nvPr/>
          </p:nvSpPr>
          <p:spPr>
            <a:xfrm>
              <a:off x="6084168" y="4509120"/>
              <a:ext cx="9492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 err="1"/>
                <a:t>Infertility</a:t>
              </a:r>
              <a:endParaRPr lang="tr-TR" sz="1600" dirty="0"/>
            </a:p>
          </p:txBody>
        </p:sp>
        <p:sp>
          <p:nvSpPr>
            <p:cNvPr id="177" name="176 Dikdörtgen"/>
            <p:cNvSpPr/>
            <p:nvPr/>
          </p:nvSpPr>
          <p:spPr>
            <a:xfrm>
              <a:off x="5580112" y="5013176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+</a:t>
              </a:r>
            </a:p>
          </p:txBody>
        </p:sp>
        <p:sp>
          <p:nvSpPr>
            <p:cNvPr id="180" name="179 Metin kutusu"/>
            <p:cNvSpPr txBox="1"/>
            <p:nvPr/>
          </p:nvSpPr>
          <p:spPr>
            <a:xfrm>
              <a:off x="6084168" y="5013176"/>
              <a:ext cx="8996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/>
                <a:t>Epilepsi</a:t>
              </a:r>
            </a:p>
          </p:txBody>
        </p:sp>
        <p:sp>
          <p:nvSpPr>
            <p:cNvPr id="189" name="188 Metin kutusu"/>
            <p:cNvSpPr txBox="1"/>
            <p:nvPr/>
          </p:nvSpPr>
          <p:spPr>
            <a:xfrm>
              <a:off x="7308304" y="364502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/>
                <a:t>CF</a:t>
              </a:r>
            </a:p>
          </p:txBody>
        </p:sp>
        <p:cxnSp>
          <p:nvCxnSpPr>
            <p:cNvPr id="209" name="208 Düz Bağlayıcı"/>
            <p:cNvCxnSpPr/>
            <p:nvPr/>
          </p:nvCxnSpPr>
          <p:spPr>
            <a:xfrm>
              <a:off x="5580112" y="5733256"/>
              <a:ext cx="432048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4" name="213 Metin kutusu"/>
            <p:cNvSpPr txBox="1"/>
            <p:nvPr/>
          </p:nvSpPr>
          <p:spPr>
            <a:xfrm>
              <a:off x="6084168" y="5589240"/>
              <a:ext cx="12859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 err="1"/>
                <a:t>Same-village</a:t>
              </a:r>
              <a:endParaRPr lang="tr-TR" sz="1600" dirty="0"/>
            </a:p>
          </p:txBody>
        </p:sp>
        <p:cxnSp>
          <p:nvCxnSpPr>
            <p:cNvPr id="3" name="Düz Bağlayıcı 2"/>
            <p:cNvCxnSpPr>
              <a:stCxn id="105" idx="0"/>
              <a:endCxn id="105" idx="2"/>
            </p:cNvCxnSpPr>
            <p:nvPr/>
          </p:nvCxnSpPr>
          <p:spPr>
            <a:xfrm>
              <a:off x="3924244" y="4248671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1"/>
            <p:cNvSpPr/>
            <p:nvPr/>
          </p:nvSpPr>
          <p:spPr>
            <a:xfrm>
              <a:off x="3902331" y="1728194"/>
              <a:ext cx="1689085" cy="908718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8" name="Oval 137"/>
            <p:cNvSpPr/>
            <p:nvPr/>
          </p:nvSpPr>
          <p:spPr>
            <a:xfrm>
              <a:off x="3601837" y="4044878"/>
              <a:ext cx="684000" cy="720000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42" name="Düz Bağlayıcı 141"/>
            <p:cNvCxnSpPr/>
            <p:nvPr/>
          </p:nvCxnSpPr>
          <p:spPr>
            <a:xfrm flipV="1">
              <a:off x="4067904" y="4509121"/>
              <a:ext cx="575808" cy="9196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Dikdörtgen 11"/>
            <p:cNvSpPr/>
            <p:nvPr/>
          </p:nvSpPr>
          <p:spPr>
            <a:xfrm>
              <a:off x="3943837" y="4262643"/>
              <a:ext cx="160407" cy="3460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9" name="Grup 18"/>
            <p:cNvGrpSpPr/>
            <p:nvPr/>
          </p:nvGrpSpPr>
          <p:grpSpPr>
            <a:xfrm>
              <a:off x="4608004" y="4248671"/>
              <a:ext cx="360000" cy="372734"/>
              <a:chOff x="4608004" y="4248671"/>
              <a:chExt cx="360000" cy="372734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4608004" y="4248671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Akış Çizelgesi: Gecikme 14"/>
              <p:cNvSpPr/>
              <p:nvPr/>
            </p:nvSpPr>
            <p:spPr>
              <a:xfrm rot="1723411">
                <a:off x="4770395" y="4294692"/>
                <a:ext cx="162085" cy="326713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cxnSp>
        <p:nvCxnSpPr>
          <p:cNvPr id="22" name="Düz Bağlayıcı 21"/>
          <p:cNvCxnSpPr/>
          <p:nvPr/>
        </p:nvCxnSpPr>
        <p:spPr>
          <a:xfrm>
            <a:off x="1850749" y="2182553"/>
            <a:ext cx="3515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Metin kutusu 23"/>
          <p:cNvSpPr txBox="1"/>
          <p:nvPr/>
        </p:nvSpPr>
        <p:spPr>
          <a:xfrm>
            <a:off x="4186052" y="5805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?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4666318" y="58124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1919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Family</a:t>
            </a:r>
            <a:r>
              <a:rPr lang="tr-TR" dirty="0"/>
              <a:t> </a:t>
            </a:r>
            <a:r>
              <a:rPr lang="tr-TR" dirty="0" err="1"/>
              <a:t>History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b="1" dirty="0" err="1"/>
              <a:t>Sister</a:t>
            </a:r>
            <a:r>
              <a:rPr lang="tr-TR" sz="2200" b="1" dirty="0"/>
              <a:t>: SK, 5 </a:t>
            </a:r>
            <a:r>
              <a:rPr lang="tr-TR" sz="2200" b="1" dirty="0" err="1"/>
              <a:t>year</a:t>
            </a:r>
            <a:r>
              <a:rPr lang="tr-TR" sz="2200" b="1" dirty="0"/>
              <a:t> </a:t>
            </a:r>
            <a:r>
              <a:rPr lang="tr-TR" sz="2200" b="1" dirty="0" err="1"/>
              <a:t>old</a:t>
            </a:r>
            <a:r>
              <a:rPr lang="tr-TR" sz="2200" b="1" dirty="0"/>
              <a:t> </a:t>
            </a:r>
            <a:r>
              <a:rPr lang="tr-TR" sz="2200" b="1" dirty="0" err="1"/>
              <a:t>girl</a:t>
            </a:r>
            <a:endParaRPr lang="tr-TR" sz="2200" b="1" dirty="0"/>
          </a:p>
          <a:p>
            <a:r>
              <a:rPr lang="tr-TR" sz="2200" dirty="0"/>
              <a:t>2 </a:t>
            </a:r>
            <a:r>
              <a:rPr lang="tr-TR" sz="2200" dirty="0" err="1"/>
              <a:t>years</a:t>
            </a:r>
            <a:r>
              <a:rPr lang="tr-TR" sz="2200" dirty="0"/>
              <a:t> = </a:t>
            </a:r>
            <a:r>
              <a:rPr lang="tr-TR" sz="2200" b="1" dirty="0" err="1">
                <a:solidFill>
                  <a:schemeClr val="bg2">
                    <a:lumMod val="50000"/>
                  </a:schemeClr>
                </a:solidFill>
              </a:rPr>
              <a:t>recurrent</a:t>
            </a:r>
            <a:r>
              <a:rPr lang="tr-TR" sz="2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2200" b="1" dirty="0" err="1">
                <a:solidFill>
                  <a:schemeClr val="bg2">
                    <a:lumMod val="50000"/>
                  </a:schemeClr>
                </a:solidFill>
              </a:rPr>
              <a:t>bronchitis</a:t>
            </a:r>
            <a:endParaRPr lang="tr-TR" sz="22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tr-TR" sz="2200" dirty="0"/>
              <a:t>3 </a:t>
            </a:r>
            <a:r>
              <a:rPr lang="tr-TR" sz="2200" dirty="0" err="1"/>
              <a:t>years</a:t>
            </a:r>
            <a:r>
              <a:rPr lang="tr-TR" sz="2200" dirty="0"/>
              <a:t> =  </a:t>
            </a:r>
            <a:r>
              <a:rPr lang="tr-TR" sz="2200" dirty="0" err="1"/>
              <a:t>constipation</a:t>
            </a:r>
            <a:r>
              <a:rPr lang="tr-TR" sz="2200" dirty="0"/>
              <a:t> + </a:t>
            </a:r>
            <a:r>
              <a:rPr lang="tr-TR" sz="2200" b="1" dirty="0" err="1">
                <a:solidFill>
                  <a:schemeClr val="bg2">
                    <a:lumMod val="50000"/>
                  </a:schemeClr>
                </a:solidFill>
              </a:rPr>
              <a:t>rectal</a:t>
            </a:r>
            <a:r>
              <a:rPr lang="tr-TR" sz="2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2200" b="1" dirty="0" err="1">
                <a:solidFill>
                  <a:schemeClr val="bg2">
                    <a:lumMod val="50000"/>
                  </a:schemeClr>
                </a:solidFill>
              </a:rPr>
              <a:t>prolapse</a:t>
            </a:r>
            <a:endParaRPr lang="tr-TR" sz="22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tr-TR" sz="2200" b="1" dirty="0" err="1">
                <a:solidFill>
                  <a:schemeClr val="bg2">
                    <a:lumMod val="50000"/>
                  </a:schemeClr>
                </a:solidFill>
              </a:rPr>
              <a:t>Chronic</a:t>
            </a:r>
            <a:r>
              <a:rPr lang="tr-TR" sz="2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2200" b="1" dirty="0" err="1">
                <a:solidFill>
                  <a:schemeClr val="bg2">
                    <a:lumMod val="50000"/>
                  </a:schemeClr>
                </a:solidFill>
              </a:rPr>
              <a:t>cough</a:t>
            </a:r>
            <a:endParaRPr lang="tr-TR" sz="22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tr-TR" sz="2200" b="1" dirty="0" err="1">
                <a:solidFill>
                  <a:schemeClr val="bg2">
                    <a:lumMod val="50000"/>
                  </a:schemeClr>
                </a:solidFill>
              </a:rPr>
              <a:t>Malnutrition</a:t>
            </a:r>
            <a:r>
              <a:rPr lang="tr-TR" sz="2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2200" dirty="0"/>
              <a:t>(</a:t>
            </a:r>
            <a:r>
              <a:rPr lang="tr-TR" sz="2200" dirty="0" err="1"/>
              <a:t>weight</a:t>
            </a:r>
            <a:r>
              <a:rPr lang="tr-TR" sz="2200" dirty="0"/>
              <a:t>&lt;3percentiles)</a:t>
            </a:r>
          </a:p>
          <a:p>
            <a:r>
              <a:rPr lang="tr-TR" sz="2200" b="1" dirty="0" err="1">
                <a:solidFill>
                  <a:schemeClr val="bg2">
                    <a:lumMod val="50000"/>
                  </a:schemeClr>
                </a:solidFill>
              </a:rPr>
              <a:t>Fatty</a:t>
            </a:r>
            <a:r>
              <a:rPr lang="tr-TR" sz="2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2200" b="1" dirty="0" err="1">
                <a:solidFill>
                  <a:schemeClr val="bg2">
                    <a:lumMod val="50000"/>
                  </a:schemeClr>
                </a:solidFill>
              </a:rPr>
              <a:t>stool</a:t>
            </a:r>
            <a:r>
              <a:rPr lang="tr-TR" sz="2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2200" dirty="0"/>
              <a:t>(+)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>
          <a:xfrm>
            <a:off x="4716016" y="2204864"/>
            <a:ext cx="3096344" cy="35196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history of </a:t>
            </a:r>
            <a:r>
              <a:rPr lang="tr-TR" dirty="0" err="1"/>
              <a:t>Cystic</a:t>
            </a:r>
            <a:r>
              <a:rPr lang="tr-TR" dirty="0"/>
              <a:t> </a:t>
            </a:r>
            <a:r>
              <a:rPr lang="tr-TR" dirty="0" err="1"/>
              <a:t>fibrosis</a:t>
            </a:r>
            <a:r>
              <a:rPr lang="en-US" dirty="0"/>
              <a:t> in a sibling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 err="1"/>
              <a:t>Sweat</a:t>
            </a:r>
            <a:r>
              <a:rPr lang="tr-TR" dirty="0"/>
              <a:t> </a:t>
            </a:r>
            <a:r>
              <a:rPr lang="tr-TR" dirty="0" err="1"/>
              <a:t>tests</a:t>
            </a:r>
            <a:r>
              <a:rPr lang="tr-TR" dirty="0"/>
              <a:t>:</a:t>
            </a:r>
          </a:p>
          <a:p>
            <a:pPr marL="0" indent="0">
              <a:buNone/>
            </a:pPr>
            <a:r>
              <a:rPr lang="tr-TR" dirty="0"/>
              <a:t>     124/128 </a:t>
            </a:r>
            <a:r>
              <a:rPr lang="tr-TR" dirty="0" err="1"/>
              <a:t>mmol</a:t>
            </a:r>
            <a:r>
              <a:rPr lang="tr-TR" dirty="0"/>
              <a:t>/</a:t>
            </a:r>
            <a:r>
              <a:rPr lang="tr-TR" dirty="0" err="1"/>
              <a:t>lt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el-GR" dirty="0"/>
              <a:t>Δ</a:t>
            </a:r>
            <a:r>
              <a:rPr lang="tr-TR" dirty="0"/>
              <a:t>F508del/ </a:t>
            </a:r>
            <a:r>
              <a:rPr lang="el-GR" dirty="0"/>
              <a:t>Δ</a:t>
            </a:r>
            <a:r>
              <a:rPr lang="tr-TR" dirty="0"/>
              <a:t>F508del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5" name="Artı 4"/>
          <p:cNvSpPr/>
          <p:nvPr/>
        </p:nvSpPr>
        <p:spPr>
          <a:xfrm>
            <a:off x="5940152" y="3068960"/>
            <a:ext cx="4572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rtı 5"/>
          <p:cNvSpPr/>
          <p:nvPr/>
        </p:nvSpPr>
        <p:spPr>
          <a:xfrm>
            <a:off x="5940152" y="4509120"/>
            <a:ext cx="4572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479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İçerik Yer Tutucusu 22"/>
          <p:cNvSpPr>
            <a:spLocks noGrp="1"/>
          </p:cNvSpPr>
          <p:nvPr>
            <p:ph sz="quarter" idx="14"/>
          </p:nvPr>
        </p:nvSpPr>
        <p:spPr>
          <a:xfrm>
            <a:off x="4427984" y="836712"/>
            <a:ext cx="3816424" cy="5149749"/>
          </a:xfrm>
        </p:spPr>
        <p:txBody>
          <a:bodyPr>
            <a:noAutofit/>
          </a:bodyPr>
          <a:lstStyle/>
          <a:p>
            <a:pPr algn="ctr"/>
            <a:r>
              <a:rPr lang="tr-TR" sz="2000" dirty="0"/>
              <a:t>X-ray = </a:t>
            </a:r>
            <a:r>
              <a:rPr lang="tr-TR" sz="2000" dirty="0" err="1">
                <a:solidFill>
                  <a:srgbClr val="FF0000"/>
                </a:solidFill>
              </a:rPr>
              <a:t>Peribronchial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thickening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tr-TR" sz="2000" dirty="0"/>
              <a:t>(</a:t>
            </a:r>
            <a:r>
              <a:rPr lang="tr-TR" sz="2000" dirty="0" err="1"/>
              <a:t>especially</a:t>
            </a:r>
            <a:r>
              <a:rPr lang="tr-TR" sz="2000" dirty="0"/>
              <a:t> in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right</a:t>
            </a:r>
            <a:r>
              <a:rPr lang="tr-TR" sz="2000" dirty="0"/>
              <a:t> </a:t>
            </a:r>
            <a:r>
              <a:rPr lang="tr-TR" sz="2000" dirty="0" err="1"/>
              <a:t>upper</a:t>
            </a:r>
            <a:r>
              <a:rPr lang="tr-TR" sz="2000" dirty="0"/>
              <a:t> </a:t>
            </a:r>
            <a:r>
              <a:rPr lang="tr-TR" sz="2000" dirty="0" err="1"/>
              <a:t>lobe</a:t>
            </a:r>
            <a:endParaRPr lang="tr-TR" sz="2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sz="2000" dirty="0"/>
              <a:t>   (</a:t>
            </a:r>
            <a:r>
              <a:rPr lang="tr-TR" sz="2000" dirty="0" err="1"/>
              <a:t>Brasfield</a:t>
            </a:r>
            <a:r>
              <a:rPr lang="tr-TR" sz="2000" dirty="0"/>
              <a:t> </a:t>
            </a:r>
            <a:r>
              <a:rPr lang="tr-TR" sz="2000" dirty="0" err="1"/>
              <a:t>score</a:t>
            </a:r>
            <a:r>
              <a:rPr lang="tr-TR" sz="2000" dirty="0"/>
              <a:t>: 19/25)</a:t>
            </a:r>
          </a:p>
          <a:p>
            <a:pPr algn="ctr">
              <a:buNone/>
            </a:pPr>
            <a:endParaRPr lang="tr-TR" sz="2000" dirty="0"/>
          </a:p>
          <a:p>
            <a:pPr algn="ctr"/>
            <a:r>
              <a:rPr lang="tr-TR" sz="2000" dirty="0" err="1"/>
              <a:t>Tomography</a:t>
            </a:r>
            <a:r>
              <a:rPr lang="tr-TR" sz="2000" dirty="0"/>
              <a:t>=  </a:t>
            </a:r>
          </a:p>
          <a:p>
            <a:pPr algn="ctr">
              <a:buNone/>
            </a:pPr>
            <a:r>
              <a:rPr lang="tr-TR" sz="2000" dirty="0">
                <a:solidFill>
                  <a:srgbClr val="FF0000"/>
                </a:solidFill>
              </a:rPr>
              <a:t>    </a:t>
            </a:r>
            <a:r>
              <a:rPr lang="tr-TR" sz="2000" dirty="0" err="1">
                <a:solidFill>
                  <a:srgbClr val="FF0000"/>
                </a:solidFill>
              </a:rPr>
              <a:t>Peribronchial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thickening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in </a:t>
            </a:r>
            <a:r>
              <a:rPr lang="tr-TR" sz="2000" dirty="0" err="1"/>
              <a:t>bilateral</a:t>
            </a:r>
            <a:r>
              <a:rPr lang="tr-TR" sz="2000" dirty="0"/>
              <a:t> </a:t>
            </a:r>
            <a:r>
              <a:rPr lang="tr-TR" sz="2000" dirty="0" err="1"/>
              <a:t>all</a:t>
            </a:r>
            <a:r>
              <a:rPr lang="tr-TR" sz="2000" dirty="0"/>
              <a:t> </a:t>
            </a:r>
            <a:r>
              <a:rPr lang="tr-TR" sz="2000" dirty="0" err="1"/>
              <a:t>lobes</a:t>
            </a:r>
            <a:r>
              <a:rPr lang="tr-TR" sz="2000" dirty="0"/>
              <a:t>,</a:t>
            </a:r>
          </a:p>
          <a:p>
            <a:pPr algn="ctr">
              <a:buNone/>
            </a:pPr>
            <a:r>
              <a:rPr lang="tr-TR" sz="2000" dirty="0"/>
              <a:t> </a:t>
            </a:r>
            <a:r>
              <a:rPr lang="tr-TR" sz="2000" dirty="0" err="1">
                <a:solidFill>
                  <a:srgbClr val="FF0000"/>
                </a:solidFill>
              </a:rPr>
              <a:t>dilatation</a:t>
            </a:r>
            <a:r>
              <a:rPr lang="tr-TR" sz="2000" dirty="0">
                <a:solidFill>
                  <a:srgbClr val="FF0000"/>
                </a:solidFill>
              </a:rPr>
              <a:t> in </a:t>
            </a:r>
            <a:r>
              <a:rPr lang="tr-TR" sz="2000" dirty="0" err="1">
                <a:solidFill>
                  <a:srgbClr val="FF0000"/>
                </a:solidFill>
              </a:rPr>
              <a:t>bronchi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and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bronchioles</a:t>
            </a:r>
            <a:r>
              <a:rPr lang="tr-TR" sz="2000" dirty="0"/>
              <a:t>, </a:t>
            </a:r>
          </a:p>
          <a:p>
            <a:pPr algn="ctr">
              <a:buNone/>
            </a:pPr>
            <a:r>
              <a:rPr lang="tr-TR" sz="2000" dirty="0" err="1">
                <a:solidFill>
                  <a:srgbClr val="FF0000"/>
                </a:solidFill>
              </a:rPr>
              <a:t>mosaic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attenuation</a:t>
            </a:r>
            <a:endParaRPr lang="tr-TR" sz="2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sz="2000" dirty="0"/>
              <a:t>   (</a:t>
            </a:r>
            <a:r>
              <a:rPr lang="tr-TR" sz="2000" dirty="0" err="1"/>
              <a:t>Brody</a:t>
            </a:r>
            <a:r>
              <a:rPr lang="tr-TR" sz="2000" dirty="0"/>
              <a:t> </a:t>
            </a:r>
            <a:r>
              <a:rPr lang="tr-TR" sz="2000" dirty="0" err="1"/>
              <a:t>score</a:t>
            </a:r>
            <a:r>
              <a:rPr lang="tr-TR" sz="2000" dirty="0"/>
              <a:t>: 30/180)</a:t>
            </a:r>
          </a:p>
          <a:p>
            <a:pPr marL="0" indent="0" algn="ctr">
              <a:buNone/>
            </a:pPr>
            <a:endParaRPr lang="tr-TR" sz="2000" dirty="0"/>
          </a:p>
          <a:p>
            <a:pPr marL="0" indent="0" algn="ctr"/>
            <a:r>
              <a:rPr lang="tr-TR" sz="2000" dirty="0"/>
              <a:t> </a:t>
            </a:r>
            <a:r>
              <a:rPr lang="tr-TR" sz="2000" dirty="0" err="1"/>
              <a:t>Dornaz</a:t>
            </a:r>
            <a:r>
              <a:rPr lang="tr-TR" sz="2000" dirty="0"/>
              <a:t> </a:t>
            </a:r>
            <a:r>
              <a:rPr lang="tr-TR" sz="2000" dirty="0" err="1"/>
              <a:t>alpha</a:t>
            </a:r>
            <a:r>
              <a:rPr lang="tr-TR" sz="2000" dirty="0"/>
              <a:t> </a:t>
            </a:r>
            <a:r>
              <a:rPr lang="tr-TR" sz="2000" dirty="0" err="1"/>
              <a:t>therapy</a:t>
            </a:r>
            <a:endParaRPr lang="tr-T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t="15819" r="6445" b="8000"/>
          <a:stretch>
            <a:fillRect/>
          </a:stretch>
        </p:blipFill>
        <p:spPr bwMode="auto">
          <a:xfrm>
            <a:off x="1115616" y="3500432"/>
            <a:ext cx="3168352" cy="248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3" t="7127" r="18845" b="21603"/>
          <a:stretch>
            <a:fillRect/>
          </a:stretch>
        </p:blipFill>
        <p:spPr bwMode="auto">
          <a:xfrm>
            <a:off x="1127804" y="836712"/>
            <a:ext cx="3156164" cy="251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582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sz="2200" dirty="0" err="1"/>
              <a:t>Echocardiography</a:t>
            </a:r>
            <a:r>
              <a:rPr lang="tr-TR" sz="2200" dirty="0"/>
              <a:t>: normal</a:t>
            </a:r>
          </a:p>
          <a:p>
            <a:pPr marL="0" indent="0">
              <a:buNone/>
            </a:pPr>
            <a:r>
              <a:rPr lang="tr-TR" sz="2200" dirty="0"/>
              <a:t>   (</a:t>
            </a:r>
            <a:r>
              <a:rPr lang="tr-TR" sz="2200" dirty="0" err="1"/>
              <a:t>Mean</a:t>
            </a:r>
            <a:r>
              <a:rPr lang="tr-TR" sz="2200" dirty="0"/>
              <a:t> </a:t>
            </a:r>
            <a:r>
              <a:rPr lang="tr-TR" sz="2200" dirty="0" err="1"/>
              <a:t>pulmonary</a:t>
            </a:r>
            <a:r>
              <a:rPr lang="tr-TR" sz="2200" dirty="0"/>
              <a:t>   </a:t>
            </a:r>
          </a:p>
          <a:p>
            <a:pPr marL="0" indent="0">
              <a:buNone/>
            </a:pPr>
            <a:r>
              <a:rPr lang="tr-TR" sz="2200" dirty="0"/>
              <a:t>   </a:t>
            </a:r>
            <a:r>
              <a:rPr lang="tr-TR" sz="2200" dirty="0" err="1"/>
              <a:t>artery</a:t>
            </a:r>
            <a:r>
              <a:rPr lang="tr-TR" sz="2200" dirty="0"/>
              <a:t> </a:t>
            </a:r>
            <a:r>
              <a:rPr lang="tr-TR" sz="2200" dirty="0" err="1"/>
              <a:t>pressure</a:t>
            </a:r>
            <a:r>
              <a:rPr lang="tr-TR" sz="2200" dirty="0"/>
              <a:t>: 16 </a:t>
            </a:r>
          </a:p>
          <a:p>
            <a:pPr marL="0" indent="0">
              <a:buNone/>
            </a:pPr>
            <a:r>
              <a:rPr lang="tr-TR" sz="2200" dirty="0"/>
              <a:t>   </a:t>
            </a:r>
            <a:r>
              <a:rPr lang="tr-TR" sz="2200" dirty="0" err="1"/>
              <a:t>mmHg</a:t>
            </a:r>
            <a:r>
              <a:rPr lang="tr-TR" sz="2200" dirty="0"/>
              <a:t>)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829967"/>
          </a:xfrm>
        </p:spPr>
        <p:txBody>
          <a:bodyPr>
            <a:normAutofit lnSpcReduction="10000"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Formula </a:t>
            </a:r>
          </a:p>
          <a:p>
            <a:r>
              <a:rPr lang="tr-TR" dirty="0" err="1"/>
              <a:t>Pancreatic</a:t>
            </a:r>
            <a:r>
              <a:rPr lang="tr-TR" dirty="0"/>
              <a:t> </a:t>
            </a:r>
            <a:r>
              <a:rPr lang="tr-TR" dirty="0" err="1"/>
              <a:t>enzyme</a:t>
            </a:r>
            <a:r>
              <a:rPr lang="tr-TR" dirty="0"/>
              <a:t> </a:t>
            </a:r>
            <a:r>
              <a:rPr lang="tr-TR" dirty="0" err="1"/>
              <a:t>replacement</a:t>
            </a:r>
            <a:r>
              <a:rPr lang="tr-TR" dirty="0"/>
              <a:t> </a:t>
            </a:r>
            <a:r>
              <a:rPr lang="tr-TR" dirty="0" err="1"/>
              <a:t>therapy</a:t>
            </a:r>
            <a:endParaRPr lang="tr-TR" dirty="0"/>
          </a:p>
          <a:p>
            <a:r>
              <a:rPr lang="tr-TR" dirty="0" err="1"/>
              <a:t>Multivitamin</a:t>
            </a:r>
            <a:endParaRPr lang="tr-TR" dirty="0"/>
          </a:p>
        </p:txBody>
      </p:sp>
      <p:sp>
        <p:nvSpPr>
          <p:cNvPr id="5" name="Aşağı Ok Belirtme Çizgisi 4"/>
          <p:cNvSpPr/>
          <p:nvPr/>
        </p:nvSpPr>
        <p:spPr>
          <a:xfrm>
            <a:off x="1331640" y="1124744"/>
            <a:ext cx="3168352" cy="201622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dirty="0" err="1">
                <a:solidFill>
                  <a:schemeClr val="tx2"/>
                </a:solidFill>
              </a:rPr>
              <a:t>Recurrent</a:t>
            </a:r>
            <a:r>
              <a:rPr lang="tr-TR" sz="2200" dirty="0">
                <a:solidFill>
                  <a:schemeClr val="tx2"/>
                </a:solidFill>
              </a:rPr>
              <a:t> </a:t>
            </a:r>
            <a:r>
              <a:rPr lang="tr-TR" sz="2200" dirty="0" err="1">
                <a:solidFill>
                  <a:schemeClr val="tx2"/>
                </a:solidFill>
              </a:rPr>
              <a:t>bronchitis</a:t>
            </a:r>
            <a:endParaRPr lang="tr-TR" sz="2200" dirty="0">
              <a:solidFill>
                <a:schemeClr val="tx2"/>
              </a:solidFill>
            </a:endParaRPr>
          </a:p>
        </p:txBody>
      </p:sp>
      <p:sp>
        <p:nvSpPr>
          <p:cNvPr id="6" name="Aşağı Ok Belirtme Çizgisi 5"/>
          <p:cNvSpPr/>
          <p:nvPr/>
        </p:nvSpPr>
        <p:spPr>
          <a:xfrm>
            <a:off x="4716016" y="836712"/>
            <a:ext cx="3096344" cy="295232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dirty="0" err="1">
                <a:solidFill>
                  <a:schemeClr val="tx2"/>
                </a:solidFill>
              </a:rPr>
              <a:t>Malnutrition</a:t>
            </a:r>
            <a:endParaRPr lang="tr-TR" sz="2200" dirty="0">
              <a:solidFill>
                <a:schemeClr val="tx2"/>
              </a:solidFill>
            </a:endParaRPr>
          </a:p>
          <a:p>
            <a:pPr algn="ctr"/>
            <a:r>
              <a:rPr lang="tr-TR" sz="2200" dirty="0">
                <a:solidFill>
                  <a:schemeClr val="tx2"/>
                </a:solidFill>
              </a:rPr>
              <a:t>(Body </a:t>
            </a:r>
            <a:r>
              <a:rPr lang="tr-TR" sz="2200" dirty="0" err="1">
                <a:solidFill>
                  <a:schemeClr val="tx2"/>
                </a:solidFill>
              </a:rPr>
              <a:t>mass</a:t>
            </a:r>
            <a:r>
              <a:rPr lang="tr-TR" sz="2200" dirty="0">
                <a:solidFill>
                  <a:schemeClr val="tx2"/>
                </a:solidFill>
              </a:rPr>
              <a:t> </a:t>
            </a:r>
            <a:r>
              <a:rPr lang="tr-TR" sz="2200" dirty="0" err="1">
                <a:solidFill>
                  <a:schemeClr val="tx2"/>
                </a:solidFill>
              </a:rPr>
              <a:t>index</a:t>
            </a:r>
            <a:r>
              <a:rPr lang="tr-TR" sz="2200" dirty="0">
                <a:solidFill>
                  <a:schemeClr val="tx2"/>
                </a:solidFill>
              </a:rPr>
              <a:t> 13)</a:t>
            </a:r>
          </a:p>
          <a:p>
            <a:pPr algn="ctr"/>
            <a:r>
              <a:rPr lang="tr-TR" sz="2200" dirty="0" err="1">
                <a:solidFill>
                  <a:schemeClr val="tx2"/>
                </a:solidFill>
              </a:rPr>
              <a:t>Stool</a:t>
            </a:r>
            <a:r>
              <a:rPr lang="tr-TR" sz="2200" dirty="0">
                <a:solidFill>
                  <a:schemeClr val="tx2"/>
                </a:solidFill>
              </a:rPr>
              <a:t> </a:t>
            </a:r>
            <a:r>
              <a:rPr lang="tr-TR" sz="2200" dirty="0" err="1">
                <a:solidFill>
                  <a:schemeClr val="tx2"/>
                </a:solidFill>
              </a:rPr>
              <a:t>oil</a:t>
            </a:r>
            <a:r>
              <a:rPr lang="tr-TR" sz="2200" dirty="0">
                <a:solidFill>
                  <a:schemeClr val="tx2"/>
                </a:solidFill>
              </a:rPr>
              <a:t> (+)</a:t>
            </a:r>
          </a:p>
          <a:p>
            <a:pPr algn="ctr"/>
            <a:r>
              <a:rPr lang="tr-TR" sz="2200" dirty="0" err="1">
                <a:solidFill>
                  <a:schemeClr val="tx2"/>
                </a:solidFill>
              </a:rPr>
              <a:t>Fecal</a:t>
            </a:r>
            <a:r>
              <a:rPr lang="tr-TR" sz="2200" dirty="0">
                <a:solidFill>
                  <a:schemeClr val="tx2"/>
                </a:solidFill>
              </a:rPr>
              <a:t> </a:t>
            </a:r>
            <a:r>
              <a:rPr lang="tr-TR" sz="2200" dirty="0" err="1">
                <a:solidFill>
                  <a:schemeClr val="tx2"/>
                </a:solidFill>
              </a:rPr>
              <a:t>elastase</a:t>
            </a:r>
            <a:r>
              <a:rPr lang="tr-TR" sz="2200" dirty="0">
                <a:solidFill>
                  <a:schemeClr val="tx2"/>
                </a:solidFill>
              </a:rPr>
              <a:t> (+)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7163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Family</a:t>
            </a:r>
            <a:r>
              <a:rPr lang="tr-TR" dirty="0"/>
              <a:t> </a:t>
            </a:r>
            <a:r>
              <a:rPr lang="tr-TR" dirty="0" err="1"/>
              <a:t>History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 err="1"/>
              <a:t>Sister</a:t>
            </a:r>
            <a:r>
              <a:rPr lang="tr-TR" b="1" dirty="0"/>
              <a:t>: NK, </a:t>
            </a:r>
            <a:r>
              <a:rPr lang="tr-TR" b="1" dirty="0" err="1"/>
              <a:t>twin</a:t>
            </a:r>
            <a:r>
              <a:rPr lang="tr-TR" b="1" dirty="0"/>
              <a:t> (6 </a:t>
            </a:r>
            <a:r>
              <a:rPr lang="tr-TR" b="1" dirty="0" err="1"/>
              <a:t>month</a:t>
            </a:r>
            <a:r>
              <a:rPr lang="tr-TR" b="1" dirty="0"/>
              <a:t> </a:t>
            </a:r>
            <a:r>
              <a:rPr lang="tr-TR" b="1" dirty="0" err="1"/>
              <a:t>old</a:t>
            </a:r>
            <a:r>
              <a:rPr lang="tr-TR" b="1" dirty="0"/>
              <a:t>, </a:t>
            </a:r>
            <a:r>
              <a:rPr lang="tr-TR" b="1" dirty="0" err="1"/>
              <a:t>girl</a:t>
            </a:r>
            <a:r>
              <a:rPr lang="tr-TR" b="1" dirty="0"/>
              <a:t>)</a:t>
            </a:r>
          </a:p>
          <a:p>
            <a:r>
              <a:rPr lang="tr-TR" dirty="0"/>
              <a:t>A </a:t>
            </a:r>
            <a:r>
              <a:rPr lang="tr-TR" dirty="0" err="1"/>
              <a:t>positive</a:t>
            </a:r>
            <a:r>
              <a:rPr lang="tr-TR" dirty="0"/>
              <a:t> </a:t>
            </a:r>
            <a:r>
              <a:rPr lang="tr-TR" dirty="0" err="1"/>
              <a:t>newborn</a:t>
            </a:r>
            <a:r>
              <a:rPr lang="tr-TR" dirty="0"/>
              <a:t> </a:t>
            </a:r>
            <a:r>
              <a:rPr lang="tr-TR" dirty="0" err="1"/>
              <a:t>screaning</a:t>
            </a:r>
            <a:endParaRPr lang="tr-TR" dirty="0"/>
          </a:p>
          <a:p>
            <a:r>
              <a:rPr lang="tr-TR" dirty="0" err="1"/>
              <a:t>Jaundice</a:t>
            </a:r>
            <a:endParaRPr lang="tr-TR" dirty="0"/>
          </a:p>
          <a:p>
            <a:r>
              <a:rPr lang="tr-TR" dirty="0" err="1"/>
              <a:t>Meconium</a:t>
            </a:r>
            <a:r>
              <a:rPr lang="tr-TR" dirty="0"/>
              <a:t> </a:t>
            </a:r>
            <a:r>
              <a:rPr lang="tr-TR" dirty="0" err="1"/>
              <a:t>ileus</a:t>
            </a:r>
            <a:endParaRPr lang="tr-TR" dirty="0"/>
          </a:p>
          <a:p>
            <a:r>
              <a:rPr lang="tr-TR" dirty="0" err="1"/>
              <a:t>Recurrent</a:t>
            </a:r>
            <a:r>
              <a:rPr lang="tr-TR" dirty="0"/>
              <a:t> </a:t>
            </a:r>
            <a:r>
              <a:rPr lang="tr-TR" dirty="0" err="1"/>
              <a:t>pulmonary</a:t>
            </a:r>
            <a:r>
              <a:rPr lang="tr-TR" dirty="0"/>
              <a:t> </a:t>
            </a:r>
            <a:r>
              <a:rPr lang="tr-TR" dirty="0" err="1"/>
              <a:t>infection</a:t>
            </a:r>
            <a:r>
              <a:rPr lang="tr-TR" dirty="0"/>
              <a:t>/ </a:t>
            </a:r>
            <a:r>
              <a:rPr lang="tr-TR" dirty="0" err="1"/>
              <a:t>bronchitis</a:t>
            </a:r>
            <a:endParaRPr lang="tr-TR" dirty="0"/>
          </a:p>
          <a:p>
            <a:r>
              <a:rPr lang="tr-TR" dirty="0" err="1"/>
              <a:t>Stool</a:t>
            </a:r>
            <a:r>
              <a:rPr lang="tr-TR" dirty="0"/>
              <a:t> </a:t>
            </a:r>
            <a:r>
              <a:rPr lang="tr-TR" dirty="0" err="1"/>
              <a:t>oil</a:t>
            </a:r>
            <a:endParaRPr lang="tr-TR" dirty="0"/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436952" cy="36052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history of </a:t>
            </a:r>
            <a:r>
              <a:rPr lang="tr-TR" dirty="0" err="1"/>
              <a:t>Cystic</a:t>
            </a:r>
            <a:r>
              <a:rPr lang="tr-TR" dirty="0"/>
              <a:t> </a:t>
            </a:r>
            <a:r>
              <a:rPr lang="tr-TR" dirty="0" err="1"/>
              <a:t>fibrosis</a:t>
            </a:r>
            <a:r>
              <a:rPr lang="en-US" dirty="0"/>
              <a:t> in sibling</a:t>
            </a:r>
            <a:r>
              <a:rPr lang="tr-TR" dirty="0"/>
              <a:t>s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 err="1"/>
              <a:t>Swe</a:t>
            </a:r>
            <a:r>
              <a:rPr lang="en-US"/>
              <a:t>a</a:t>
            </a:r>
            <a:r>
              <a:rPr lang="tr-TR"/>
              <a:t>t </a:t>
            </a:r>
            <a:r>
              <a:rPr lang="tr-TR" dirty="0" err="1"/>
              <a:t>tests</a:t>
            </a:r>
            <a:r>
              <a:rPr lang="tr-TR" dirty="0"/>
              <a:t>: </a:t>
            </a:r>
          </a:p>
          <a:p>
            <a:pPr marL="0" indent="0">
              <a:buNone/>
            </a:pPr>
            <a:r>
              <a:rPr lang="tr-TR" dirty="0"/>
              <a:t>         77/102 </a:t>
            </a:r>
            <a:r>
              <a:rPr lang="tr-TR" dirty="0" err="1"/>
              <a:t>mmol</a:t>
            </a:r>
            <a:r>
              <a:rPr lang="tr-TR" dirty="0"/>
              <a:t>/</a:t>
            </a:r>
            <a:r>
              <a:rPr lang="tr-TR" dirty="0" err="1"/>
              <a:t>lt</a:t>
            </a:r>
            <a:r>
              <a:rPr lang="tr-TR" dirty="0"/>
              <a:t> </a:t>
            </a:r>
          </a:p>
          <a:p>
            <a:endParaRPr lang="tr-TR" dirty="0"/>
          </a:p>
          <a:p>
            <a:endParaRPr lang="tr-TR" dirty="0"/>
          </a:p>
          <a:p>
            <a:r>
              <a:rPr lang="el-GR" dirty="0"/>
              <a:t>Δ</a:t>
            </a:r>
            <a:r>
              <a:rPr lang="tr-TR" dirty="0"/>
              <a:t>F508del/ p.T1220I</a:t>
            </a:r>
          </a:p>
        </p:txBody>
      </p:sp>
      <p:sp>
        <p:nvSpPr>
          <p:cNvPr id="5" name="Simge &quot;Yok&quot; 4"/>
          <p:cNvSpPr/>
          <p:nvPr/>
        </p:nvSpPr>
        <p:spPr>
          <a:xfrm>
            <a:off x="1475656" y="2780928"/>
            <a:ext cx="2376264" cy="252028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Artı 5"/>
          <p:cNvSpPr/>
          <p:nvPr/>
        </p:nvSpPr>
        <p:spPr>
          <a:xfrm>
            <a:off x="5785332" y="2996952"/>
            <a:ext cx="648072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Artı 6"/>
          <p:cNvSpPr/>
          <p:nvPr/>
        </p:nvSpPr>
        <p:spPr>
          <a:xfrm>
            <a:off x="5857340" y="4509120"/>
            <a:ext cx="576064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095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436952" cy="3605212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 err="1"/>
              <a:t>Dornaz</a:t>
            </a:r>
            <a:r>
              <a:rPr lang="tr-TR" dirty="0"/>
              <a:t> </a:t>
            </a:r>
            <a:r>
              <a:rPr lang="tr-TR" dirty="0" err="1"/>
              <a:t>alpha</a:t>
            </a:r>
            <a:r>
              <a:rPr lang="tr-TR" dirty="0"/>
              <a:t> </a:t>
            </a:r>
            <a:r>
              <a:rPr lang="tr-TR" dirty="0" err="1"/>
              <a:t>therapy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3986" r="16580"/>
          <a:stretch/>
        </p:blipFill>
        <p:spPr bwMode="auto">
          <a:xfrm>
            <a:off x="1403648" y="2276871"/>
            <a:ext cx="2923310" cy="312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şağı Ok Belirtme Çizgisi 4"/>
          <p:cNvSpPr/>
          <p:nvPr/>
        </p:nvSpPr>
        <p:spPr>
          <a:xfrm>
            <a:off x="5148064" y="2276871"/>
            <a:ext cx="2232248" cy="230425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solidFill>
                  <a:schemeClr val="tx2"/>
                </a:solidFill>
              </a:rPr>
              <a:t>Air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trapping</a:t>
            </a:r>
            <a:r>
              <a:rPr lang="tr-TR" sz="2400" dirty="0">
                <a:solidFill>
                  <a:schemeClr val="tx2"/>
                </a:solidFill>
              </a:rPr>
              <a:t> (+)</a:t>
            </a:r>
          </a:p>
          <a:p>
            <a:pPr algn="ctr"/>
            <a:endParaRPr lang="tr-TR" sz="2400" dirty="0">
              <a:solidFill>
                <a:schemeClr val="tx2"/>
              </a:solidFill>
            </a:endParaRPr>
          </a:p>
          <a:p>
            <a:pPr algn="ctr"/>
            <a:r>
              <a:rPr lang="tr-TR" sz="2400" dirty="0" err="1">
                <a:solidFill>
                  <a:schemeClr val="tx2"/>
                </a:solidFill>
              </a:rPr>
              <a:t>Brasfield</a:t>
            </a:r>
            <a:r>
              <a:rPr lang="tr-TR" sz="2400" dirty="0">
                <a:solidFill>
                  <a:schemeClr val="tx2"/>
                </a:solidFill>
              </a:rPr>
              <a:t> </a:t>
            </a:r>
            <a:r>
              <a:rPr lang="tr-TR" sz="2400" dirty="0" err="1">
                <a:solidFill>
                  <a:schemeClr val="tx2"/>
                </a:solidFill>
              </a:rPr>
              <a:t>score</a:t>
            </a:r>
            <a:r>
              <a:rPr lang="tr-TR" sz="2400" dirty="0">
                <a:solidFill>
                  <a:schemeClr val="tx2"/>
                </a:solidFill>
              </a:rPr>
              <a:t>: 23/25</a:t>
            </a:r>
            <a:r>
              <a:rPr lang="tr-T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5118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182 Metin kutusu"/>
          <p:cNvSpPr txBox="1"/>
          <p:nvPr/>
        </p:nvSpPr>
        <p:spPr>
          <a:xfrm>
            <a:off x="3203848" y="580526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CF</a:t>
            </a:r>
          </a:p>
        </p:txBody>
      </p:sp>
      <p:sp>
        <p:nvSpPr>
          <p:cNvPr id="185" name="184 Metin kutusu"/>
          <p:cNvSpPr txBox="1"/>
          <p:nvPr/>
        </p:nvSpPr>
        <p:spPr>
          <a:xfrm>
            <a:off x="3995936" y="580526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CF</a:t>
            </a:r>
          </a:p>
        </p:txBody>
      </p:sp>
      <p:sp>
        <p:nvSpPr>
          <p:cNvPr id="187" name="186 Metin kutusu"/>
          <p:cNvSpPr txBox="1"/>
          <p:nvPr/>
        </p:nvSpPr>
        <p:spPr>
          <a:xfrm>
            <a:off x="4572000" y="580526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CF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079632" y="1268760"/>
            <a:ext cx="360000" cy="3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5" name="Oval 64"/>
          <p:cNvSpPr/>
          <p:nvPr/>
        </p:nvSpPr>
        <p:spPr>
          <a:xfrm>
            <a:off x="1079632" y="4253446"/>
            <a:ext cx="360000" cy="3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" name="Grup 3"/>
          <p:cNvGrpSpPr/>
          <p:nvPr/>
        </p:nvGrpSpPr>
        <p:grpSpPr>
          <a:xfrm>
            <a:off x="1259632" y="908720"/>
            <a:ext cx="6969129" cy="5137465"/>
            <a:chOff x="1259632" y="908720"/>
            <a:chExt cx="6969129" cy="5137465"/>
          </a:xfrm>
        </p:grpSpPr>
        <p:cxnSp>
          <p:nvCxnSpPr>
            <p:cNvPr id="5" name="Düz Bağlayıcı 4"/>
            <p:cNvCxnSpPr/>
            <p:nvPr/>
          </p:nvCxnSpPr>
          <p:spPr>
            <a:xfrm>
              <a:off x="1259632" y="908720"/>
              <a:ext cx="4847566" cy="8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Düz Bağlayıcı 6"/>
            <p:cNvCxnSpPr/>
            <p:nvPr/>
          </p:nvCxnSpPr>
          <p:spPr>
            <a:xfrm>
              <a:off x="1259632" y="90872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/>
          </p:nvCxnSpPr>
          <p:spPr>
            <a:xfrm>
              <a:off x="1448116" y="1448760"/>
              <a:ext cx="3960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1835696" y="1268760"/>
              <a:ext cx="360000" cy="36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3" name="Düz Bağlayıcı 12"/>
            <p:cNvCxnSpPr/>
            <p:nvPr/>
          </p:nvCxnSpPr>
          <p:spPr>
            <a:xfrm>
              <a:off x="1646148" y="1448760"/>
              <a:ext cx="0" cy="46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Dikdörtgen 13"/>
            <p:cNvSpPr/>
            <p:nvPr/>
          </p:nvSpPr>
          <p:spPr>
            <a:xfrm>
              <a:off x="1448180" y="1916832"/>
              <a:ext cx="396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6" name="Düz Bağlayıcı 15"/>
            <p:cNvCxnSpPr>
              <a:stCxn id="14" idx="3"/>
            </p:cNvCxnSpPr>
            <p:nvPr/>
          </p:nvCxnSpPr>
          <p:spPr>
            <a:xfrm>
              <a:off x="1844180" y="2096832"/>
              <a:ext cx="35151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195696" y="1916832"/>
              <a:ext cx="360000" cy="36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23" name="Düz Bağlayıcı 22"/>
            <p:cNvCxnSpPr/>
            <p:nvPr/>
          </p:nvCxnSpPr>
          <p:spPr>
            <a:xfrm>
              <a:off x="2053757" y="2096832"/>
              <a:ext cx="4242" cy="54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Düz Bağlayıcı 24"/>
            <p:cNvCxnSpPr/>
            <p:nvPr/>
          </p:nvCxnSpPr>
          <p:spPr>
            <a:xfrm>
              <a:off x="1690537" y="2636912"/>
              <a:ext cx="68515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Düz Bağlayıcı 26"/>
            <p:cNvCxnSpPr/>
            <p:nvPr/>
          </p:nvCxnSpPr>
          <p:spPr>
            <a:xfrm>
              <a:off x="1646148" y="2636912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Düz Bağlayıcı 28"/>
            <p:cNvCxnSpPr/>
            <p:nvPr/>
          </p:nvCxnSpPr>
          <p:spPr>
            <a:xfrm>
              <a:off x="2375696" y="2636912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Dikdörtgen 30"/>
            <p:cNvSpPr/>
            <p:nvPr/>
          </p:nvSpPr>
          <p:spPr>
            <a:xfrm>
              <a:off x="1487201" y="2996952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2" name="Dikdörtgen 31"/>
            <p:cNvSpPr/>
            <p:nvPr/>
          </p:nvSpPr>
          <p:spPr>
            <a:xfrm>
              <a:off x="2174337" y="3001213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3" name="Dikdörtgen 32"/>
            <p:cNvSpPr/>
            <p:nvPr/>
          </p:nvSpPr>
          <p:spPr>
            <a:xfrm>
              <a:off x="2786436" y="1925817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35" name="Düz Bağlayıcı 34"/>
            <p:cNvCxnSpPr>
              <a:stCxn id="17" idx="0"/>
            </p:cNvCxnSpPr>
            <p:nvPr/>
          </p:nvCxnSpPr>
          <p:spPr>
            <a:xfrm flipV="1">
              <a:off x="2375696" y="1682796"/>
              <a:ext cx="0" cy="2340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Düz Bağlayıcı 36"/>
            <p:cNvCxnSpPr>
              <a:stCxn id="33" idx="0"/>
            </p:cNvCxnSpPr>
            <p:nvPr/>
          </p:nvCxnSpPr>
          <p:spPr>
            <a:xfrm flipV="1">
              <a:off x="2966436" y="1628760"/>
              <a:ext cx="0" cy="297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Düz Bağlayıcı 38"/>
            <p:cNvCxnSpPr/>
            <p:nvPr/>
          </p:nvCxnSpPr>
          <p:spPr>
            <a:xfrm>
              <a:off x="2375696" y="1628760"/>
              <a:ext cx="5907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Düz Bağlayıcı 40"/>
            <p:cNvCxnSpPr/>
            <p:nvPr/>
          </p:nvCxnSpPr>
          <p:spPr>
            <a:xfrm flipV="1">
              <a:off x="2671066" y="1448760"/>
              <a:ext cx="0" cy="18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Dikdörtgen 41"/>
            <p:cNvSpPr/>
            <p:nvPr/>
          </p:nvSpPr>
          <p:spPr>
            <a:xfrm>
              <a:off x="2202265" y="1051304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44" name="Düz Bağlayıcı 43"/>
            <p:cNvCxnSpPr/>
            <p:nvPr/>
          </p:nvCxnSpPr>
          <p:spPr>
            <a:xfrm flipH="1">
              <a:off x="2534337" y="1243428"/>
              <a:ext cx="41074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945077" y="1088760"/>
              <a:ext cx="360000" cy="36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47" name="Düz Bağlayıcı 46"/>
            <p:cNvCxnSpPr/>
            <p:nvPr/>
          </p:nvCxnSpPr>
          <p:spPr>
            <a:xfrm flipV="1">
              <a:off x="2671066" y="1243428"/>
              <a:ext cx="0" cy="205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Düz Bağlayıcı 48"/>
            <p:cNvCxnSpPr>
              <a:endCxn id="45" idx="0"/>
            </p:cNvCxnSpPr>
            <p:nvPr/>
          </p:nvCxnSpPr>
          <p:spPr>
            <a:xfrm>
              <a:off x="3125077" y="908720"/>
              <a:ext cx="0" cy="18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Düz Bağlayıcı 50"/>
            <p:cNvCxnSpPr>
              <a:endCxn id="11" idx="6"/>
            </p:cNvCxnSpPr>
            <p:nvPr/>
          </p:nvCxnSpPr>
          <p:spPr>
            <a:xfrm flipH="1">
              <a:off x="2195696" y="998740"/>
              <a:ext cx="366569" cy="45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Düz Bağlayıcı 52"/>
            <p:cNvCxnSpPr/>
            <p:nvPr/>
          </p:nvCxnSpPr>
          <p:spPr>
            <a:xfrm flipH="1">
              <a:off x="2945077" y="1051304"/>
              <a:ext cx="360001" cy="3974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Düz Bağlayıcı 55"/>
            <p:cNvCxnSpPr>
              <a:stCxn id="33" idx="3"/>
            </p:cNvCxnSpPr>
            <p:nvPr/>
          </p:nvCxnSpPr>
          <p:spPr>
            <a:xfrm>
              <a:off x="3146436" y="2105817"/>
              <a:ext cx="561468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3707904" y="1925817"/>
              <a:ext cx="360000" cy="36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60" name="Düz Bağlayıcı 59"/>
            <p:cNvCxnSpPr/>
            <p:nvPr/>
          </p:nvCxnSpPr>
          <p:spPr>
            <a:xfrm>
              <a:off x="3427170" y="2105817"/>
              <a:ext cx="0" cy="16832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Düz Bağlayıcı 61"/>
            <p:cNvCxnSpPr/>
            <p:nvPr/>
          </p:nvCxnSpPr>
          <p:spPr>
            <a:xfrm flipH="1">
              <a:off x="1259632" y="3789040"/>
              <a:ext cx="21675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Düz Bağlayıcı 63"/>
            <p:cNvCxnSpPr/>
            <p:nvPr/>
          </p:nvCxnSpPr>
          <p:spPr>
            <a:xfrm>
              <a:off x="1259632" y="3789040"/>
              <a:ext cx="0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Düz Bağlayıcı 66"/>
            <p:cNvCxnSpPr/>
            <p:nvPr/>
          </p:nvCxnSpPr>
          <p:spPr>
            <a:xfrm>
              <a:off x="2202265" y="3789040"/>
              <a:ext cx="0" cy="4644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2015696" y="4262643"/>
              <a:ext cx="360000" cy="36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70" name="Düz Bağlayıcı 69"/>
            <p:cNvCxnSpPr>
              <a:stCxn id="68" idx="6"/>
            </p:cNvCxnSpPr>
            <p:nvPr/>
          </p:nvCxnSpPr>
          <p:spPr>
            <a:xfrm>
              <a:off x="2375696" y="4442643"/>
              <a:ext cx="18656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1" name="Dikdörtgen 70"/>
            <p:cNvSpPr/>
            <p:nvPr/>
          </p:nvSpPr>
          <p:spPr>
            <a:xfrm>
              <a:off x="2536009" y="4262643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73" name="Düz Bağlayıcı 72"/>
            <p:cNvCxnSpPr/>
            <p:nvPr/>
          </p:nvCxnSpPr>
          <p:spPr>
            <a:xfrm>
              <a:off x="2468980" y="4428671"/>
              <a:ext cx="0" cy="3684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Elmas 73"/>
            <p:cNvSpPr/>
            <p:nvPr/>
          </p:nvSpPr>
          <p:spPr>
            <a:xfrm>
              <a:off x="1639238" y="5686185"/>
              <a:ext cx="360000" cy="360000"/>
            </a:xfrm>
            <a:prstGeom prst="diamon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F</a:t>
              </a:r>
            </a:p>
          </p:txBody>
        </p:sp>
        <p:cxnSp>
          <p:nvCxnSpPr>
            <p:cNvPr id="79" name="Düz Bağlayıcı 78"/>
            <p:cNvCxnSpPr/>
            <p:nvPr/>
          </p:nvCxnSpPr>
          <p:spPr>
            <a:xfrm>
              <a:off x="2202265" y="4797152"/>
              <a:ext cx="537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Düz Bağlayıcı 80"/>
            <p:cNvCxnSpPr/>
            <p:nvPr/>
          </p:nvCxnSpPr>
          <p:spPr>
            <a:xfrm>
              <a:off x="2739707" y="4797152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Düz Bağlayıcı 82"/>
            <p:cNvCxnSpPr/>
            <p:nvPr/>
          </p:nvCxnSpPr>
          <p:spPr>
            <a:xfrm>
              <a:off x="2215816" y="4772833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2585077" y="5157192"/>
              <a:ext cx="360000" cy="36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5" name="Oval 84"/>
            <p:cNvSpPr/>
            <p:nvPr/>
          </p:nvSpPr>
          <p:spPr>
            <a:xfrm>
              <a:off x="1999238" y="5160267"/>
              <a:ext cx="360000" cy="36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87" name="Düz Bağlayıcı 86"/>
            <p:cNvCxnSpPr/>
            <p:nvPr/>
          </p:nvCxnSpPr>
          <p:spPr>
            <a:xfrm flipH="1" flipV="1">
              <a:off x="1646148" y="5357196"/>
              <a:ext cx="353090" cy="170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Dikdörtgen 87"/>
            <p:cNvSpPr/>
            <p:nvPr/>
          </p:nvSpPr>
          <p:spPr>
            <a:xfrm>
              <a:off x="1259632" y="5160267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90" name="Düz Bağlayıcı 89"/>
            <p:cNvCxnSpPr/>
            <p:nvPr/>
          </p:nvCxnSpPr>
          <p:spPr>
            <a:xfrm>
              <a:off x="1822693" y="5374243"/>
              <a:ext cx="0" cy="3089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Düz Bağlayıcı 91"/>
            <p:cNvCxnSpPr/>
            <p:nvPr/>
          </p:nvCxnSpPr>
          <p:spPr>
            <a:xfrm>
              <a:off x="3305077" y="3797063"/>
              <a:ext cx="0" cy="4736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Dikdörtgen 92"/>
            <p:cNvSpPr/>
            <p:nvPr/>
          </p:nvSpPr>
          <p:spPr>
            <a:xfrm>
              <a:off x="3125077" y="4275845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95" name="Düz Bağlayıcı 94"/>
            <p:cNvCxnSpPr/>
            <p:nvPr/>
          </p:nvCxnSpPr>
          <p:spPr>
            <a:xfrm flipH="1">
              <a:off x="3090069" y="4221088"/>
              <a:ext cx="434592" cy="5106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Düz Bağlayıcı 100"/>
            <p:cNvCxnSpPr/>
            <p:nvPr/>
          </p:nvCxnSpPr>
          <p:spPr>
            <a:xfrm>
              <a:off x="3427170" y="3789040"/>
              <a:ext cx="4607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Düz Bağlayıcı 102"/>
            <p:cNvCxnSpPr/>
            <p:nvPr/>
          </p:nvCxnSpPr>
          <p:spPr>
            <a:xfrm>
              <a:off x="3887904" y="3797063"/>
              <a:ext cx="0" cy="4736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Dikdörtgen 104"/>
            <p:cNvSpPr/>
            <p:nvPr/>
          </p:nvSpPr>
          <p:spPr>
            <a:xfrm>
              <a:off x="3744244" y="4248671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07" name="Düz Bağlayıcı 106"/>
            <p:cNvCxnSpPr/>
            <p:nvPr/>
          </p:nvCxnSpPr>
          <p:spPr>
            <a:xfrm flipV="1">
              <a:off x="4104244" y="4433446"/>
              <a:ext cx="503760" cy="9197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Düz Bağlayıcı 109"/>
            <p:cNvCxnSpPr/>
            <p:nvPr/>
          </p:nvCxnSpPr>
          <p:spPr>
            <a:xfrm>
              <a:off x="4356124" y="4442643"/>
              <a:ext cx="0" cy="5345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Düz Bağlayıcı 111"/>
            <p:cNvCxnSpPr/>
            <p:nvPr/>
          </p:nvCxnSpPr>
          <p:spPr>
            <a:xfrm>
              <a:off x="3887904" y="4977172"/>
              <a:ext cx="9001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Düz Bağlayıcı 113"/>
            <p:cNvCxnSpPr/>
            <p:nvPr/>
          </p:nvCxnSpPr>
          <p:spPr>
            <a:xfrm>
              <a:off x="4788004" y="4952853"/>
              <a:ext cx="0" cy="3874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Düz Bağlayıcı 115"/>
            <p:cNvCxnSpPr/>
            <p:nvPr/>
          </p:nvCxnSpPr>
          <p:spPr>
            <a:xfrm flipH="1">
              <a:off x="3485078" y="4977172"/>
              <a:ext cx="439166" cy="3885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Düz Bağlayıcı 117"/>
            <p:cNvCxnSpPr/>
            <p:nvPr/>
          </p:nvCxnSpPr>
          <p:spPr>
            <a:xfrm>
              <a:off x="3924244" y="4977172"/>
              <a:ext cx="413710" cy="3970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3344661" y="5374243"/>
              <a:ext cx="360000" cy="3600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0" name="Oval 119"/>
            <p:cNvSpPr/>
            <p:nvPr/>
          </p:nvSpPr>
          <p:spPr>
            <a:xfrm>
              <a:off x="4157954" y="5361815"/>
              <a:ext cx="360000" cy="360000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1" name="Oval 120"/>
            <p:cNvSpPr/>
            <p:nvPr/>
          </p:nvSpPr>
          <p:spPr>
            <a:xfrm>
              <a:off x="4616190" y="5348731"/>
              <a:ext cx="360000" cy="360000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24" name="Düz Bağlayıcı 123"/>
            <p:cNvCxnSpPr>
              <a:stCxn id="58" idx="0"/>
            </p:cNvCxnSpPr>
            <p:nvPr/>
          </p:nvCxnSpPr>
          <p:spPr>
            <a:xfrm flipV="1">
              <a:off x="3887904" y="1628760"/>
              <a:ext cx="0" cy="297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Düz Bağlayıcı 125"/>
            <p:cNvCxnSpPr/>
            <p:nvPr/>
          </p:nvCxnSpPr>
          <p:spPr>
            <a:xfrm>
              <a:off x="3902332" y="1628760"/>
              <a:ext cx="12958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Düz Bağlayıcı 127"/>
            <p:cNvCxnSpPr/>
            <p:nvPr/>
          </p:nvCxnSpPr>
          <p:spPr>
            <a:xfrm>
              <a:off x="4357496" y="1651285"/>
              <a:ext cx="0" cy="297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Düz Bağlayıcı 129"/>
            <p:cNvCxnSpPr/>
            <p:nvPr/>
          </p:nvCxnSpPr>
          <p:spPr>
            <a:xfrm>
              <a:off x="4796190" y="1628760"/>
              <a:ext cx="0" cy="297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Düz Bağlayıcı 131"/>
            <p:cNvCxnSpPr/>
            <p:nvPr/>
          </p:nvCxnSpPr>
          <p:spPr>
            <a:xfrm>
              <a:off x="5198160" y="1628760"/>
              <a:ext cx="0" cy="28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Dikdörtgen 132"/>
            <p:cNvSpPr/>
            <p:nvPr/>
          </p:nvSpPr>
          <p:spPr>
            <a:xfrm>
              <a:off x="4186052" y="1948342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4" name="Dikdörtgen 133"/>
            <p:cNvSpPr/>
            <p:nvPr/>
          </p:nvSpPr>
          <p:spPr>
            <a:xfrm>
              <a:off x="4608004" y="1958606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5" name="Dikdörtgen 134"/>
            <p:cNvSpPr/>
            <p:nvPr/>
          </p:nvSpPr>
          <p:spPr>
            <a:xfrm>
              <a:off x="5018160" y="1948342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37" name="Düz Bağlayıcı 136"/>
            <p:cNvCxnSpPr/>
            <p:nvPr/>
          </p:nvCxnSpPr>
          <p:spPr>
            <a:xfrm flipV="1">
              <a:off x="4104244" y="1268760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Düz Bağlayıcı 138"/>
            <p:cNvCxnSpPr/>
            <p:nvPr/>
          </p:nvCxnSpPr>
          <p:spPr>
            <a:xfrm>
              <a:off x="3744244" y="1268760"/>
              <a:ext cx="77371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0" name="Dikdörtgen 139"/>
            <p:cNvSpPr/>
            <p:nvPr/>
          </p:nvSpPr>
          <p:spPr>
            <a:xfrm>
              <a:off x="3427170" y="1088740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1" name="Oval 140"/>
            <p:cNvSpPr/>
            <p:nvPr/>
          </p:nvSpPr>
          <p:spPr>
            <a:xfrm>
              <a:off x="4352246" y="1127427"/>
              <a:ext cx="396000" cy="36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43" name="Düz Bağlayıcı 142"/>
            <p:cNvCxnSpPr>
              <a:stCxn id="141" idx="0"/>
            </p:cNvCxnSpPr>
            <p:nvPr/>
          </p:nvCxnSpPr>
          <p:spPr>
            <a:xfrm flipV="1">
              <a:off x="4550246" y="998740"/>
              <a:ext cx="0" cy="1286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Düz Bağlayıcı 145"/>
            <p:cNvCxnSpPr/>
            <p:nvPr/>
          </p:nvCxnSpPr>
          <p:spPr>
            <a:xfrm>
              <a:off x="4546052" y="998740"/>
              <a:ext cx="31222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Düz Bağlayıcı 147"/>
            <p:cNvCxnSpPr/>
            <p:nvPr/>
          </p:nvCxnSpPr>
          <p:spPr>
            <a:xfrm flipH="1">
              <a:off x="7668344" y="997905"/>
              <a:ext cx="6780" cy="580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Düz Bağlayıcı 150"/>
            <p:cNvCxnSpPr>
              <a:stCxn id="108" idx="0"/>
            </p:cNvCxnSpPr>
            <p:nvPr/>
          </p:nvCxnSpPr>
          <p:spPr>
            <a:xfrm flipV="1">
              <a:off x="4788004" y="3361213"/>
              <a:ext cx="0" cy="8874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Düz Bağlayıcı 152"/>
            <p:cNvCxnSpPr/>
            <p:nvPr/>
          </p:nvCxnSpPr>
          <p:spPr>
            <a:xfrm>
              <a:off x="4366052" y="3356952"/>
              <a:ext cx="8321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Dikdörtgen 153"/>
            <p:cNvSpPr/>
            <p:nvPr/>
          </p:nvSpPr>
          <p:spPr>
            <a:xfrm>
              <a:off x="3992246" y="3181213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5" name="Oval 154"/>
            <p:cNvSpPr/>
            <p:nvPr/>
          </p:nvSpPr>
          <p:spPr>
            <a:xfrm>
              <a:off x="5128827" y="3168510"/>
              <a:ext cx="360000" cy="36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61" name="Düz Bağlayıcı 160"/>
            <p:cNvCxnSpPr/>
            <p:nvPr/>
          </p:nvCxnSpPr>
          <p:spPr>
            <a:xfrm flipV="1">
              <a:off x="5308827" y="2947428"/>
              <a:ext cx="0" cy="233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Düz Bağlayıcı 162"/>
            <p:cNvCxnSpPr/>
            <p:nvPr/>
          </p:nvCxnSpPr>
          <p:spPr>
            <a:xfrm>
              <a:off x="5283605" y="2947428"/>
              <a:ext cx="6156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Düz Bağlayıcı 164"/>
            <p:cNvCxnSpPr/>
            <p:nvPr/>
          </p:nvCxnSpPr>
          <p:spPr>
            <a:xfrm>
              <a:off x="5899227" y="2947428"/>
              <a:ext cx="0" cy="233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Oval 165"/>
            <p:cNvSpPr/>
            <p:nvPr/>
          </p:nvSpPr>
          <p:spPr>
            <a:xfrm>
              <a:off x="5719227" y="3204265"/>
              <a:ext cx="360000" cy="36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68" name="Düz Bağlayıcı 167"/>
            <p:cNvCxnSpPr/>
            <p:nvPr/>
          </p:nvCxnSpPr>
          <p:spPr>
            <a:xfrm flipV="1">
              <a:off x="5591416" y="1268760"/>
              <a:ext cx="0" cy="16786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Düz Bağlayıcı 171"/>
            <p:cNvCxnSpPr/>
            <p:nvPr/>
          </p:nvCxnSpPr>
          <p:spPr>
            <a:xfrm>
              <a:off x="5283605" y="1307427"/>
              <a:ext cx="615622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73" name="Dikdörtgen 172"/>
            <p:cNvSpPr/>
            <p:nvPr/>
          </p:nvSpPr>
          <p:spPr>
            <a:xfrm>
              <a:off x="4933794" y="1127427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75" name="Düz Bağlayıcı 174"/>
            <p:cNvCxnSpPr>
              <a:stCxn id="173" idx="0"/>
            </p:cNvCxnSpPr>
            <p:nvPr/>
          </p:nvCxnSpPr>
          <p:spPr>
            <a:xfrm flipV="1">
              <a:off x="5113794" y="998740"/>
              <a:ext cx="15033" cy="1286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Oval 175"/>
            <p:cNvSpPr/>
            <p:nvPr/>
          </p:nvSpPr>
          <p:spPr>
            <a:xfrm>
              <a:off x="5899227" y="1138102"/>
              <a:ext cx="360000" cy="36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79" name="Düz Bağlayıcı 178"/>
            <p:cNvCxnSpPr>
              <a:endCxn id="176" idx="0"/>
            </p:cNvCxnSpPr>
            <p:nvPr/>
          </p:nvCxnSpPr>
          <p:spPr>
            <a:xfrm>
              <a:off x="6079227" y="908720"/>
              <a:ext cx="0" cy="2293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Düz Bağlayıcı 180"/>
            <p:cNvCxnSpPr>
              <a:stCxn id="166" idx="6"/>
            </p:cNvCxnSpPr>
            <p:nvPr/>
          </p:nvCxnSpPr>
          <p:spPr>
            <a:xfrm>
              <a:off x="6079227" y="3384265"/>
              <a:ext cx="292973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82" name="Dikdörtgen 181"/>
            <p:cNvSpPr/>
            <p:nvPr/>
          </p:nvSpPr>
          <p:spPr>
            <a:xfrm>
              <a:off x="6372200" y="3204265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84" name="Düz Bağlayıcı 183"/>
            <p:cNvCxnSpPr/>
            <p:nvPr/>
          </p:nvCxnSpPr>
          <p:spPr>
            <a:xfrm>
              <a:off x="6225713" y="3384265"/>
              <a:ext cx="0" cy="4206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Düz Bağlayıcı 185"/>
            <p:cNvCxnSpPr/>
            <p:nvPr/>
          </p:nvCxnSpPr>
          <p:spPr>
            <a:xfrm>
              <a:off x="5899227" y="3804942"/>
              <a:ext cx="6529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Düz Bağlayıcı 187"/>
            <p:cNvCxnSpPr/>
            <p:nvPr/>
          </p:nvCxnSpPr>
          <p:spPr>
            <a:xfrm>
              <a:off x="5899227" y="3797063"/>
              <a:ext cx="0" cy="23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Düz Bağlayıcı 189"/>
            <p:cNvCxnSpPr/>
            <p:nvPr/>
          </p:nvCxnSpPr>
          <p:spPr>
            <a:xfrm>
              <a:off x="6552200" y="3804942"/>
              <a:ext cx="0" cy="2289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/>
            <p:cNvSpPr/>
            <p:nvPr/>
          </p:nvSpPr>
          <p:spPr>
            <a:xfrm>
              <a:off x="5702563" y="4014244"/>
              <a:ext cx="360000" cy="36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2" name="Dikdörtgen 191"/>
            <p:cNvSpPr/>
            <p:nvPr/>
          </p:nvSpPr>
          <p:spPr>
            <a:xfrm>
              <a:off x="6384836" y="4028436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+</a:t>
              </a:r>
            </a:p>
          </p:txBody>
        </p:sp>
        <p:sp>
          <p:nvSpPr>
            <p:cNvPr id="195" name="Oval 194"/>
            <p:cNvSpPr/>
            <p:nvPr/>
          </p:nvSpPr>
          <p:spPr>
            <a:xfrm>
              <a:off x="7488344" y="1565538"/>
              <a:ext cx="360000" cy="36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97" name="Düz Bağlayıcı 196"/>
            <p:cNvCxnSpPr>
              <a:stCxn id="195" idx="2"/>
            </p:cNvCxnSpPr>
            <p:nvPr/>
          </p:nvCxnSpPr>
          <p:spPr>
            <a:xfrm flipH="1">
              <a:off x="6948264" y="1745538"/>
              <a:ext cx="54008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8" name="Dikdörtgen 197"/>
            <p:cNvSpPr/>
            <p:nvPr/>
          </p:nvSpPr>
          <p:spPr>
            <a:xfrm>
              <a:off x="6588264" y="1548194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200" name="Düz Bağlayıcı 199"/>
            <p:cNvCxnSpPr/>
            <p:nvPr/>
          </p:nvCxnSpPr>
          <p:spPr>
            <a:xfrm>
              <a:off x="7218304" y="1745538"/>
              <a:ext cx="0" cy="531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Yuvarlatılmış Dikdörtgen 200"/>
            <p:cNvSpPr/>
            <p:nvPr/>
          </p:nvSpPr>
          <p:spPr>
            <a:xfrm>
              <a:off x="7010681" y="2283453"/>
              <a:ext cx="360000" cy="360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203" name="Düz Bağlayıcı 202"/>
            <p:cNvCxnSpPr>
              <a:stCxn id="201" idx="3"/>
            </p:cNvCxnSpPr>
            <p:nvPr/>
          </p:nvCxnSpPr>
          <p:spPr>
            <a:xfrm>
              <a:off x="7370681" y="2463453"/>
              <a:ext cx="4776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Oval 203"/>
            <p:cNvSpPr/>
            <p:nvPr/>
          </p:nvSpPr>
          <p:spPr>
            <a:xfrm>
              <a:off x="7848344" y="2283453"/>
              <a:ext cx="360000" cy="36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206" name="Düz Bağlayıcı 205"/>
            <p:cNvCxnSpPr/>
            <p:nvPr/>
          </p:nvCxnSpPr>
          <p:spPr>
            <a:xfrm>
              <a:off x="7609512" y="2463453"/>
              <a:ext cx="0" cy="4839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Düz Bağlayıcı 207"/>
            <p:cNvCxnSpPr/>
            <p:nvPr/>
          </p:nvCxnSpPr>
          <p:spPr>
            <a:xfrm>
              <a:off x="7010681" y="2947428"/>
              <a:ext cx="10176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Düz Bağlayıcı 209"/>
            <p:cNvCxnSpPr/>
            <p:nvPr/>
          </p:nvCxnSpPr>
          <p:spPr>
            <a:xfrm>
              <a:off x="7010681" y="2947428"/>
              <a:ext cx="0" cy="2568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Dikdörtgen 210"/>
            <p:cNvSpPr/>
            <p:nvPr/>
          </p:nvSpPr>
          <p:spPr>
            <a:xfrm>
              <a:off x="6830681" y="3218378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213" name="Düz Bağlayıcı 212"/>
            <p:cNvCxnSpPr/>
            <p:nvPr/>
          </p:nvCxnSpPr>
          <p:spPr>
            <a:xfrm>
              <a:off x="7519512" y="2947428"/>
              <a:ext cx="0" cy="270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Düz Bağlayıcı 214"/>
            <p:cNvCxnSpPr/>
            <p:nvPr/>
          </p:nvCxnSpPr>
          <p:spPr>
            <a:xfrm>
              <a:off x="8028344" y="2947428"/>
              <a:ext cx="0" cy="2568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Dikdörtgen 215"/>
            <p:cNvSpPr/>
            <p:nvPr/>
          </p:nvSpPr>
          <p:spPr>
            <a:xfrm>
              <a:off x="7346200" y="3193874"/>
              <a:ext cx="360000" cy="360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7" name="Dikdörtgen 216"/>
            <p:cNvSpPr/>
            <p:nvPr/>
          </p:nvSpPr>
          <p:spPr>
            <a:xfrm>
              <a:off x="7868761" y="3193874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220" name="Düz Bağlayıcı 219"/>
            <p:cNvCxnSpPr/>
            <p:nvPr/>
          </p:nvCxnSpPr>
          <p:spPr>
            <a:xfrm flipH="1">
              <a:off x="5899227" y="1127427"/>
              <a:ext cx="360000" cy="411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Düz Bağlayıcı 221"/>
            <p:cNvCxnSpPr/>
            <p:nvPr/>
          </p:nvCxnSpPr>
          <p:spPr>
            <a:xfrm flipH="1">
              <a:off x="4337954" y="1127427"/>
              <a:ext cx="444152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Düz Bağlayıcı 223"/>
            <p:cNvCxnSpPr/>
            <p:nvPr/>
          </p:nvCxnSpPr>
          <p:spPr>
            <a:xfrm flipH="1">
              <a:off x="3385915" y="1083422"/>
              <a:ext cx="442509" cy="3706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122 Düz Bağlayıcı"/>
            <p:cNvCxnSpPr>
              <a:stCxn id="133" idx="0"/>
              <a:endCxn id="133" idx="2"/>
            </p:cNvCxnSpPr>
            <p:nvPr/>
          </p:nvCxnSpPr>
          <p:spPr>
            <a:xfrm>
              <a:off x="4366052" y="1948342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126 Düz Bağlayıcı"/>
            <p:cNvCxnSpPr>
              <a:stCxn id="134" idx="0"/>
              <a:endCxn id="134" idx="2"/>
            </p:cNvCxnSpPr>
            <p:nvPr/>
          </p:nvCxnSpPr>
          <p:spPr>
            <a:xfrm>
              <a:off x="4788004" y="1958606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130 Düz Bağlayıcı"/>
            <p:cNvCxnSpPr>
              <a:stCxn id="135" idx="0"/>
              <a:endCxn id="135" idx="2"/>
            </p:cNvCxnSpPr>
            <p:nvPr/>
          </p:nvCxnSpPr>
          <p:spPr>
            <a:xfrm>
              <a:off x="5198160" y="1948342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148 Dikdörtgen"/>
            <p:cNvSpPr/>
            <p:nvPr/>
          </p:nvSpPr>
          <p:spPr>
            <a:xfrm>
              <a:off x="5580112" y="4509120"/>
              <a:ext cx="360000" cy="360000"/>
            </a:xfrm>
            <a:prstGeom prst="rect">
              <a:avLst/>
            </a:prstGeom>
            <a:ln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52" name="151 Düz Bağlayıcı"/>
            <p:cNvCxnSpPr/>
            <p:nvPr/>
          </p:nvCxnSpPr>
          <p:spPr>
            <a:xfrm>
              <a:off x="5724128" y="4509120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156 Metin kutusu"/>
            <p:cNvSpPr txBox="1"/>
            <p:nvPr/>
          </p:nvSpPr>
          <p:spPr>
            <a:xfrm>
              <a:off x="6084168" y="4509120"/>
              <a:ext cx="9492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 err="1"/>
                <a:t>Infertility</a:t>
              </a:r>
              <a:endParaRPr lang="tr-TR" sz="1600" dirty="0"/>
            </a:p>
          </p:txBody>
        </p:sp>
        <p:sp>
          <p:nvSpPr>
            <p:cNvPr id="177" name="176 Dikdörtgen"/>
            <p:cNvSpPr/>
            <p:nvPr/>
          </p:nvSpPr>
          <p:spPr>
            <a:xfrm>
              <a:off x="5580112" y="5013176"/>
              <a:ext cx="360000" cy="36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+</a:t>
              </a:r>
            </a:p>
          </p:txBody>
        </p:sp>
        <p:sp>
          <p:nvSpPr>
            <p:cNvPr id="180" name="179 Metin kutusu"/>
            <p:cNvSpPr txBox="1"/>
            <p:nvPr/>
          </p:nvSpPr>
          <p:spPr>
            <a:xfrm>
              <a:off x="6084168" y="5013176"/>
              <a:ext cx="8996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/>
                <a:t>Epilepsi</a:t>
              </a:r>
            </a:p>
          </p:txBody>
        </p:sp>
        <p:sp>
          <p:nvSpPr>
            <p:cNvPr id="189" name="188 Metin kutusu"/>
            <p:cNvSpPr txBox="1"/>
            <p:nvPr/>
          </p:nvSpPr>
          <p:spPr>
            <a:xfrm>
              <a:off x="7308304" y="364502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/>
                <a:t>CF</a:t>
              </a:r>
            </a:p>
          </p:txBody>
        </p:sp>
        <p:cxnSp>
          <p:nvCxnSpPr>
            <p:cNvPr id="209" name="208 Düz Bağlayıcı"/>
            <p:cNvCxnSpPr/>
            <p:nvPr/>
          </p:nvCxnSpPr>
          <p:spPr>
            <a:xfrm>
              <a:off x="5580112" y="5733256"/>
              <a:ext cx="432048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4" name="213 Metin kutusu"/>
            <p:cNvSpPr txBox="1"/>
            <p:nvPr/>
          </p:nvSpPr>
          <p:spPr>
            <a:xfrm>
              <a:off x="6084168" y="5589240"/>
              <a:ext cx="12859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 err="1"/>
                <a:t>Same-village</a:t>
              </a:r>
              <a:endParaRPr lang="tr-TR" sz="1600" dirty="0"/>
            </a:p>
          </p:txBody>
        </p:sp>
        <p:cxnSp>
          <p:nvCxnSpPr>
            <p:cNvPr id="3" name="Düz Bağlayıcı 2"/>
            <p:cNvCxnSpPr>
              <a:stCxn id="105" idx="0"/>
              <a:endCxn id="105" idx="2"/>
            </p:cNvCxnSpPr>
            <p:nvPr/>
          </p:nvCxnSpPr>
          <p:spPr>
            <a:xfrm>
              <a:off x="3924244" y="4248671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1"/>
            <p:cNvSpPr/>
            <p:nvPr/>
          </p:nvSpPr>
          <p:spPr>
            <a:xfrm>
              <a:off x="3902331" y="1728194"/>
              <a:ext cx="1689085" cy="908718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8" name="Oval 137"/>
            <p:cNvSpPr/>
            <p:nvPr/>
          </p:nvSpPr>
          <p:spPr>
            <a:xfrm>
              <a:off x="3601837" y="4044878"/>
              <a:ext cx="684000" cy="720000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42" name="Düz Bağlayıcı 141"/>
            <p:cNvCxnSpPr/>
            <p:nvPr/>
          </p:nvCxnSpPr>
          <p:spPr>
            <a:xfrm flipV="1">
              <a:off x="4067904" y="4509121"/>
              <a:ext cx="575808" cy="9196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Dikdörtgen 11"/>
            <p:cNvSpPr/>
            <p:nvPr/>
          </p:nvSpPr>
          <p:spPr>
            <a:xfrm>
              <a:off x="3943837" y="4262643"/>
              <a:ext cx="160407" cy="3460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9" name="Grup 18"/>
            <p:cNvGrpSpPr/>
            <p:nvPr/>
          </p:nvGrpSpPr>
          <p:grpSpPr>
            <a:xfrm>
              <a:off x="4608004" y="4248671"/>
              <a:ext cx="360000" cy="372734"/>
              <a:chOff x="4608004" y="4248671"/>
              <a:chExt cx="360000" cy="372734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4608004" y="4248671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Akış Çizelgesi: Gecikme 14"/>
              <p:cNvSpPr/>
              <p:nvPr/>
            </p:nvSpPr>
            <p:spPr>
              <a:xfrm rot="1723411">
                <a:off x="4770395" y="4294692"/>
                <a:ext cx="162085" cy="326713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cxnSp>
          <p:nvCxnSpPr>
            <p:cNvPr id="22" name="Düz Bağlayıcı 21"/>
            <p:cNvCxnSpPr/>
            <p:nvPr/>
          </p:nvCxnSpPr>
          <p:spPr>
            <a:xfrm>
              <a:off x="1850749" y="2182553"/>
              <a:ext cx="35151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1713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27584" y="1149288"/>
            <a:ext cx="223224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err="1">
                <a:solidFill>
                  <a:schemeClr val="tx1"/>
                </a:solidFill>
              </a:rPr>
              <a:t>Infections</a:t>
            </a:r>
            <a:endParaRPr lang="tr-TR" sz="1400" dirty="0">
              <a:solidFill>
                <a:schemeClr val="tx1"/>
              </a:solidFill>
            </a:endParaRPr>
          </a:p>
          <a:p>
            <a:r>
              <a:rPr lang="tr-TR" sz="1400" dirty="0" err="1">
                <a:solidFill>
                  <a:schemeClr val="tx1"/>
                </a:solidFill>
              </a:rPr>
              <a:t>Bronchial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Obstruction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27491" y="836713"/>
            <a:ext cx="3312368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solidFill>
                  <a:srgbClr val="0000CC"/>
                </a:solidFill>
              </a:rPr>
              <a:t>      </a:t>
            </a:r>
            <a:r>
              <a:rPr lang="tr-TR" sz="2200" b="1" dirty="0" err="1">
                <a:solidFill>
                  <a:srgbClr val="0000CC"/>
                </a:solidFill>
              </a:rPr>
              <a:t>Respiratory</a:t>
            </a:r>
            <a:r>
              <a:rPr lang="tr-TR" sz="2200" b="1" dirty="0">
                <a:solidFill>
                  <a:srgbClr val="0000CC"/>
                </a:solidFill>
              </a:rPr>
              <a:t> </a:t>
            </a:r>
            <a:r>
              <a:rPr lang="tr-TR" sz="2200" b="1" dirty="0" err="1">
                <a:solidFill>
                  <a:srgbClr val="0000CC"/>
                </a:solidFill>
              </a:rPr>
              <a:t>System</a:t>
            </a:r>
            <a:endParaRPr lang="tr-TR" sz="2200" b="1" dirty="0">
              <a:solidFill>
                <a:srgbClr val="0000CC"/>
              </a:solidFill>
            </a:endParaRPr>
          </a:p>
          <a:p>
            <a:r>
              <a:rPr lang="tr-TR" sz="1400" dirty="0">
                <a:solidFill>
                  <a:schemeClr val="tx1"/>
                </a:solidFill>
              </a:rPr>
              <a:t>                   </a:t>
            </a:r>
            <a:r>
              <a:rPr lang="tr-TR" sz="1400" dirty="0" err="1">
                <a:solidFill>
                  <a:schemeClr val="tx1"/>
                </a:solidFill>
              </a:rPr>
              <a:t>Sinusitis</a:t>
            </a:r>
            <a:endParaRPr lang="tr-TR" sz="1400" dirty="0">
              <a:solidFill>
                <a:schemeClr val="tx1"/>
              </a:solidFill>
            </a:endParaRPr>
          </a:p>
          <a:p>
            <a:r>
              <a:rPr lang="tr-TR" sz="1400" dirty="0">
                <a:solidFill>
                  <a:schemeClr val="tx1"/>
                </a:solidFill>
              </a:rPr>
              <a:t>                 </a:t>
            </a:r>
            <a:r>
              <a:rPr lang="tr-TR" sz="1400" dirty="0" err="1">
                <a:solidFill>
                  <a:schemeClr val="tx1"/>
                </a:solidFill>
              </a:rPr>
              <a:t>Nasal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polyp</a:t>
            </a:r>
            <a:endParaRPr lang="tr-TR" sz="1400" dirty="0">
              <a:solidFill>
                <a:schemeClr val="tx1"/>
              </a:solidFill>
            </a:endParaRPr>
          </a:p>
          <a:p>
            <a:r>
              <a:rPr lang="tr-TR" sz="1400" dirty="0">
                <a:solidFill>
                  <a:schemeClr val="tx1"/>
                </a:solidFill>
              </a:rPr>
              <a:t>                       ABPA</a:t>
            </a:r>
          </a:p>
        </p:txBody>
      </p:sp>
      <p:sp>
        <p:nvSpPr>
          <p:cNvPr id="7" name="Dikdörtgen 6"/>
          <p:cNvSpPr/>
          <p:nvPr/>
        </p:nvSpPr>
        <p:spPr>
          <a:xfrm>
            <a:off x="5796137" y="656000"/>
            <a:ext cx="3096344" cy="1888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2000" dirty="0">
              <a:solidFill>
                <a:schemeClr val="tx1"/>
              </a:solidFill>
            </a:endParaRPr>
          </a:p>
          <a:p>
            <a:endParaRPr lang="tr-TR" sz="2000" dirty="0">
              <a:solidFill>
                <a:schemeClr val="tx1"/>
              </a:solidFill>
            </a:endParaRPr>
          </a:p>
          <a:p>
            <a:r>
              <a:rPr lang="tr-TR" sz="1400" dirty="0">
                <a:solidFill>
                  <a:schemeClr val="tx1"/>
                </a:solidFill>
              </a:rPr>
              <a:t>ABPA</a:t>
            </a:r>
          </a:p>
          <a:p>
            <a:r>
              <a:rPr lang="tr-TR" sz="1400" dirty="0" err="1">
                <a:solidFill>
                  <a:schemeClr val="tx1"/>
                </a:solidFill>
              </a:rPr>
              <a:t>Hemoptysis</a:t>
            </a:r>
            <a:endParaRPr lang="tr-TR" sz="1400" dirty="0">
              <a:solidFill>
                <a:schemeClr val="tx1"/>
              </a:solidFill>
            </a:endParaRPr>
          </a:p>
          <a:p>
            <a:r>
              <a:rPr lang="tr-TR" sz="1400" dirty="0" err="1">
                <a:solidFill>
                  <a:schemeClr val="tx1"/>
                </a:solidFill>
              </a:rPr>
              <a:t>Pneumothorax</a:t>
            </a:r>
            <a:endParaRPr lang="tr-TR" sz="1400" dirty="0">
              <a:solidFill>
                <a:schemeClr val="tx1"/>
              </a:solidFill>
            </a:endParaRPr>
          </a:p>
          <a:p>
            <a:r>
              <a:rPr lang="tr-TR" sz="1400" dirty="0" err="1">
                <a:solidFill>
                  <a:schemeClr val="tx1"/>
                </a:solidFill>
              </a:rPr>
              <a:t>Shortness</a:t>
            </a:r>
            <a:r>
              <a:rPr lang="tr-TR" sz="1400" dirty="0">
                <a:solidFill>
                  <a:schemeClr val="tx1"/>
                </a:solidFill>
              </a:rPr>
              <a:t> of </a:t>
            </a:r>
            <a:r>
              <a:rPr lang="tr-TR" sz="1400" dirty="0" err="1">
                <a:solidFill>
                  <a:schemeClr val="tx1"/>
                </a:solidFill>
              </a:rPr>
              <a:t>breath</a:t>
            </a:r>
            <a:endParaRPr lang="tr-TR" sz="1400" dirty="0">
              <a:solidFill>
                <a:schemeClr val="tx1"/>
              </a:solidFill>
            </a:endParaRPr>
          </a:p>
          <a:p>
            <a:r>
              <a:rPr lang="tr-TR" sz="1400" dirty="0" err="1">
                <a:solidFill>
                  <a:schemeClr val="tx1"/>
                </a:solidFill>
              </a:rPr>
              <a:t>Sinusitis</a:t>
            </a:r>
            <a:r>
              <a:rPr lang="tr-TR" sz="1400" dirty="0">
                <a:solidFill>
                  <a:schemeClr val="tx1"/>
                </a:solidFill>
              </a:rPr>
              <a:t>, </a:t>
            </a:r>
            <a:r>
              <a:rPr lang="tr-TR" sz="1400" dirty="0" err="1">
                <a:solidFill>
                  <a:schemeClr val="tx1"/>
                </a:solidFill>
              </a:rPr>
              <a:t>nasal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polyp</a:t>
            </a:r>
            <a:r>
              <a:rPr lang="tr-TR" sz="1400" dirty="0">
                <a:solidFill>
                  <a:schemeClr val="tx1"/>
                </a:solidFill>
              </a:rPr>
              <a:t>, </a:t>
            </a:r>
            <a:r>
              <a:rPr lang="tr-TR" sz="1400" dirty="0" err="1">
                <a:solidFill>
                  <a:schemeClr val="tx1"/>
                </a:solidFill>
              </a:rPr>
              <a:t>anosmia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505179" y="2063688"/>
            <a:ext cx="3290958" cy="987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rgbClr val="0000CC"/>
                </a:solidFill>
              </a:rPr>
              <a:t>  </a:t>
            </a:r>
            <a:r>
              <a:rPr lang="tr-TR" sz="2200" b="1" dirty="0" err="1">
                <a:solidFill>
                  <a:srgbClr val="0000CC"/>
                </a:solidFill>
              </a:rPr>
              <a:t>Gastrointestinal</a:t>
            </a:r>
            <a:r>
              <a:rPr lang="tr-TR" sz="2200" b="1" dirty="0">
                <a:solidFill>
                  <a:srgbClr val="0000CC"/>
                </a:solidFill>
              </a:rPr>
              <a:t> </a:t>
            </a:r>
            <a:r>
              <a:rPr lang="tr-TR" sz="2200" b="1" dirty="0" err="1">
                <a:solidFill>
                  <a:srgbClr val="0000CC"/>
                </a:solidFill>
              </a:rPr>
              <a:t>system</a:t>
            </a:r>
            <a:endParaRPr lang="tr-TR" sz="2200" b="1" dirty="0">
              <a:solidFill>
                <a:srgbClr val="0000CC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750443" y="2828800"/>
            <a:ext cx="1977048" cy="111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err="1">
                <a:solidFill>
                  <a:schemeClr val="tx1"/>
                </a:solidFill>
              </a:rPr>
              <a:t>Dehydration</a:t>
            </a:r>
            <a:endParaRPr lang="tr-TR" sz="1400" dirty="0">
              <a:solidFill>
                <a:schemeClr val="tx1"/>
              </a:solidFill>
            </a:endParaRPr>
          </a:p>
          <a:p>
            <a:r>
              <a:rPr lang="tr-TR" sz="1400" dirty="0" err="1">
                <a:solidFill>
                  <a:schemeClr val="tx1"/>
                </a:solidFill>
              </a:rPr>
              <a:t>Meconium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ileus</a:t>
            </a:r>
            <a:endParaRPr lang="tr-TR" sz="1400" dirty="0">
              <a:solidFill>
                <a:schemeClr val="tx1"/>
              </a:solidFill>
            </a:endParaRPr>
          </a:p>
          <a:p>
            <a:r>
              <a:rPr lang="tr-TR" sz="1400" dirty="0" err="1">
                <a:solidFill>
                  <a:schemeClr val="tx1"/>
                </a:solidFill>
              </a:rPr>
              <a:t>Pancreatic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insufficiency</a:t>
            </a:r>
            <a:endParaRPr lang="tr-TR" sz="1400" dirty="0">
              <a:solidFill>
                <a:schemeClr val="tx1"/>
              </a:solidFill>
            </a:endParaRPr>
          </a:p>
          <a:p>
            <a:r>
              <a:rPr lang="tr-TR" sz="1400" dirty="0" err="1">
                <a:solidFill>
                  <a:schemeClr val="tx1"/>
                </a:solidFill>
              </a:rPr>
              <a:t>Rectal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prolapse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2727491" y="3051121"/>
            <a:ext cx="2946063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/>
                </a:solidFill>
              </a:rPr>
              <a:t>DIOS</a:t>
            </a:r>
          </a:p>
          <a:p>
            <a:pPr algn="ctr"/>
            <a:r>
              <a:rPr lang="tr-TR" sz="1400" dirty="0" err="1">
                <a:solidFill>
                  <a:schemeClr val="tx1"/>
                </a:solidFill>
              </a:rPr>
              <a:t>Intussusception</a:t>
            </a:r>
            <a:endParaRPr lang="tr-TR" sz="1400" dirty="0">
              <a:solidFill>
                <a:schemeClr val="tx1"/>
              </a:solidFill>
            </a:endParaRPr>
          </a:p>
          <a:p>
            <a:pPr algn="ctr"/>
            <a:r>
              <a:rPr lang="tr-TR" sz="1400" dirty="0" err="1">
                <a:solidFill>
                  <a:schemeClr val="tx1"/>
                </a:solidFill>
              </a:rPr>
              <a:t>Hepatosteatosis</a:t>
            </a:r>
            <a:endParaRPr lang="tr-TR" sz="1400" dirty="0">
              <a:solidFill>
                <a:schemeClr val="tx1"/>
              </a:solidFill>
            </a:endParaRPr>
          </a:p>
          <a:p>
            <a:pPr algn="ctr"/>
            <a:r>
              <a:rPr lang="tr-TR" sz="1400" dirty="0" err="1">
                <a:solidFill>
                  <a:schemeClr val="tx1"/>
                </a:solidFill>
              </a:rPr>
              <a:t>Biliary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cirrhosis</a:t>
            </a:r>
            <a:endParaRPr lang="tr-TR" sz="1400" dirty="0">
              <a:solidFill>
                <a:schemeClr val="tx1"/>
              </a:solidFill>
            </a:endParaRPr>
          </a:p>
          <a:p>
            <a:pPr algn="ctr"/>
            <a:r>
              <a:rPr lang="tr-TR" sz="1400" dirty="0" err="1">
                <a:solidFill>
                  <a:schemeClr val="tx1"/>
                </a:solidFill>
              </a:rPr>
              <a:t>Rectal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prolapse</a:t>
            </a:r>
            <a:endParaRPr lang="tr-TR" sz="1400" dirty="0">
              <a:solidFill>
                <a:schemeClr val="tx1"/>
              </a:solidFill>
            </a:endParaRPr>
          </a:p>
          <a:p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6144209" y="2544768"/>
            <a:ext cx="2232248" cy="2178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5" name="Sağ Ok 4"/>
          <p:cNvSpPr/>
          <p:nvPr/>
        </p:nvSpPr>
        <p:spPr>
          <a:xfrm>
            <a:off x="18538" y="149431"/>
            <a:ext cx="8784976" cy="506570"/>
          </a:xfrm>
          <a:prstGeom prst="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148" name="Picture 4" descr="infant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97" y="190285"/>
            <a:ext cx="1436182" cy="911589"/>
          </a:xfrm>
          <a:prstGeom prst="rect">
            <a:avLst/>
          </a:prstGeom>
          <a:noFill/>
          <a:ln>
            <a:solidFill>
              <a:srgbClr val="A500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hild ile ilgili görsel sonuc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17"/>
          <a:stretch/>
        </p:blipFill>
        <p:spPr bwMode="auto">
          <a:xfrm>
            <a:off x="3558039" y="26622"/>
            <a:ext cx="1307842" cy="998037"/>
          </a:xfrm>
          <a:prstGeom prst="rect">
            <a:avLst/>
          </a:prstGeom>
          <a:noFill/>
          <a:ln>
            <a:solidFill>
              <a:srgbClr val="A500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dölesan ile ilgili g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859" y="116280"/>
            <a:ext cx="1621477" cy="1079441"/>
          </a:xfrm>
          <a:prstGeom prst="rect">
            <a:avLst/>
          </a:prstGeom>
          <a:noFill/>
          <a:ln>
            <a:solidFill>
              <a:srgbClr val="A500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ikdörtgen 16"/>
          <p:cNvSpPr/>
          <p:nvPr/>
        </p:nvSpPr>
        <p:spPr>
          <a:xfrm>
            <a:off x="827584" y="4811194"/>
            <a:ext cx="2232248" cy="111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err="1">
                <a:solidFill>
                  <a:schemeClr val="tx1"/>
                </a:solidFill>
              </a:rPr>
              <a:t>Dehydration</a:t>
            </a:r>
            <a:endParaRPr lang="tr-TR" sz="1400" dirty="0">
              <a:solidFill>
                <a:schemeClr val="tx1"/>
              </a:solidFill>
            </a:endParaRPr>
          </a:p>
          <a:p>
            <a:r>
              <a:rPr lang="tr-TR" sz="1400" dirty="0" err="1">
                <a:solidFill>
                  <a:schemeClr val="tx1"/>
                </a:solidFill>
              </a:rPr>
              <a:t>Hyponatremic</a:t>
            </a:r>
            <a:r>
              <a:rPr lang="tr-TR" sz="1400" dirty="0">
                <a:solidFill>
                  <a:schemeClr val="tx1"/>
                </a:solidFill>
              </a:rPr>
              <a:t>, </a:t>
            </a:r>
            <a:r>
              <a:rPr lang="tr-TR" sz="1400" dirty="0" err="1">
                <a:solidFill>
                  <a:schemeClr val="tx1"/>
                </a:solidFill>
              </a:rPr>
              <a:t>hypochloremic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metabolic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alkalosis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637386" y="4877272"/>
            <a:ext cx="3037025" cy="111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err="1">
                <a:solidFill>
                  <a:schemeClr val="tx1"/>
                </a:solidFill>
              </a:rPr>
              <a:t>Hyponatremic</a:t>
            </a:r>
            <a:r>
              <a:rPr lang="tr-TR" sz="1400" dirty="0">
                <a:solidFill>
                  <a:schemeClr val="tx1"/>
                </a:solidFill>
              </a:rPr>
              <a:t>, </a:t>
            </a:r>
            <a:r>
              <a:rPr lang="tr-TR" sz="1400" dirty="0" err="1">
                <a:solidFill>
                  <a:schemeClr val="tx1"/>
                </a:solidFill>
              </a:rPr>
              <a:t>hypochloremic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metabolic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alcalosis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tr-TR" sz="1400" dirty="0" err="1">
                <a:solidFill>
                  <a:schemeClr val="tx1"/>
                </a:solidFill>
              </a:rPr>
              <a:t>Kidney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stones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1547664" y="3894640"/>
            <a:ext cx="5328592" cy="1193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rgbClr val="0000CC"/>
                </a:solidFill>
              </a:rPr>
              <a:t>                             </a:t>
            </a:r>
            <a:r>
              <a:rPr lang="tr-TR" sz="2200" b="1" dirty="0" err="1">
                <a:solidFill>
                  <a:srgbClr val="0000CC"/>
                </a:solidFill>
              </a:rPr>
              <a:t>Others</a:t>
            </a:r>
            <a:endParaRPr lang="tr-TR" sz="2200" b="1" dirty="0">
              <a:solidFill>
                <a:srgbClr val="002060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5607114" y="4579228"/>
            <a:ext cx="2769343" cy="1580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err="1">
                <a:solidFill>
                  <a:schemeClr val="tx1"/>
                </a:solidFill>
              </a:rPr>
              <a:t>Delayed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pubety</a:t>
            </a:r>
            <a:r>
              <a:rPr lang="tr-TR" sz="1400" dirty="0">
                <a:solidFill>
                  <a:schemeClr val="tx1"/>
                </a:solidFill>
              </a:rPr>
              <a:t>, </a:t>
            </a:r>
          </a:p>
          <a:p>
            <a:r>
              <a:rPr lang="tr-TR" sz="1400" dirty="0" err="1">
                <a:solidFill>
                  <a:schemeClr val="tx1"/>
                </a:solidFill>
              </a:rPr>
              <a:t>Renal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failure</a:t>
            </a:r>
            <a:r>
              <a:rPr lang="tr-TR" sz="1400" dirty="0">
                <a:solidFill>
                  <a:schemeClr val="tx1"/>
                </a:solidFill>
              </a:rPr>
              <a:t>, </a:t>
            </a:r>
            <a:r>
              <a:rPr lang="tr-TR" sz="1400" dirty="0" err="1">
                <a:solidFill>
                  <a:schemeClr val="tx1"/>
                </a:solidFill>
              </a:rPr>
              <a:t>and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kidney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stones</a:t>
            </a:r>
            <a:r>
              <a:rPr lang="tr-TR" sz="1400" dirty="0">
                <a:solidFill>
                  <a:schemeClr val="tx1"/>
                </a:solidFill>
              </a:rPr>
              <a:t>, </a:t>
            </a:r>
          </a:p>
          <a:p>
            <a:r>
              <a:rPr lang="tr-TR" sz="1400" dirty="0" err="1">
                <a:solidFill>
                  <a:schemeClr val="tx1"/>
                </a:solidFill>
              </a:rPr>
              <a:t>Osteoporosis</a:t>
            </a:r>
            <a:r>
              <a:rPr lang="tr-TR" sz="1400" dirty="0">
                <a:solidFill>
                  <a:schemeClr val="tx1"/>
                </a:solidFill>
              </a:rPr>
              <a:t>, </a:t>
            </a:r>
          </a:p>
          <a:p>
            <a:r>
              <a:rPr lang="tr-TR" sz="1400" b="1" dirty="0" err="1">
                <a:solidFill>
                  <a:srgbClr val="FF0000"/>
                </a:solidFill>
              </a:rPr>
              <a:t>Congenital</a:t>
            </a:r>
            <a:r>
              <a:rPr lang="tr-TR" sz="1400" b="1" dirty="0">
                <a:solidFill>
                  <a:srgbClr val="FF0000"/>
                </a:solidFill>
              </a:rPr>
              <a:t> </a:t>
            </a:r>
            <a:r>
              <a:rPr lang="tr-TR" sz="1400" b="1" dirty="0" err="1">
                <a:solidFill>
                  <a:srgbClr val="FF0000"/>
                </a:solidFill>
              </a:rPr>
              <a:t>absence</a:t>
            </a:r>
            <a:r>
              <a:rPr lang="tr-TR" sz="1400" b="1" dirty="0">
                <a:solidFill>
                  <a:srgbClr val="FF0000"/>
                </a:solidFill>
              </a:rPr>
              <a:t> of </a:t>
            </a:r>
            <a:r>
              <a:rPr lang="tr-TR" sz="1400" b="1" dirty="0" err="1">
                <a:solidFill>
                  <a:srgbClr val="FF0000"/>
                </a:solidFill>
              </a:rPr>
              <a:t>the</a:t>
            </a:r>
            <a:r>
              <a:rPr lang="tr-TR" sz="1400" b="1" dirty="0">
                <a:solidFill>
                  <a:srgbClr val="FF0000"/>
                </a:solidFill>
              </a:rPr>
              <a:t> </a:t>
            </a:r>
            <a:r>
              <a:rPr lang="tr-TR" sz="1400" b="1" dirty="0" err="1">
                <a:solidFill>
                  <a:srgbClr val="FF0000"/>
                </a:solidFill>
              </a:rPr>
              <a:t>vas</a:t>
            </a:r>
            <a:r>
              <a:rPr lang="tr-TR" sz="1400" b="1" dirty="0">
                <a:solidFill>
                  <a:srgbClr val="FF0000"/>
                </a:solidFill>
              </a:rPr>
              <a:t> </a:t>
            </a:r>
            <a:r>
              <a:rPr lang="tr-TR" sz="1400" b="1" dirty="0" err="1">
                <a:solidFill>
                  <a:srgbClr val="FF0000"/>
                </a:solidFill>
              </a:rPr>
              <a:t>deferens</a:t>
            </a:r>
            <a:r>
              <a:rPr lang="tr-TR" sz="1400" b="1" dirty="0">
                <a:solidFill>
                  <a:srgbClr val="FF0000"/>
                </a:solidFill>
              </a:rPr>
              <a:t>, </a:t>
            </a:r>
          </a:p>
          <a:p>
            <a:r>
              <a:rPr lang="tr-TR" sz="1400" dirty="0" err="1">
                <a:solidFill>
                  <a:schemeClr val="tx1"/>
                </a:solidFill>
              </a:rPr>
              <a:t>Hyponatremic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hypochloremic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metabolic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alkalosis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2" name="3 5-Nokta Yıldız"/>
          <p:cNvSpPr/>
          <p:nvPr/>
        </p:nvSpPr>
        <p:spPr>
          <a:xfrm>
            <a:off x="4716016" y="5009378"/>
            <a:ext cx="792088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7" t="90923" r="12511" b="6281"/>
          <a:stretch/>
        </p:blipFill>
        <p:spPr bwMode="auto">
          <a:xfrm>
            <a:off x="750443" y="6453335"/>
            <a:ext cx="2346691" cy="13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Dikdörtgen"/>
          <p:cNvSpPr/>
          <p:nvPr/>
        </p:nvSpPr>
        <p:spPr>
          <a:xfrm>
            <a:off x="5851731" y="2828800"/>
            <a:ext cx="32758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/>
              <a:t>DIOS</a:t>
            </a:r>
          </a:p>
          <a:p>
            <a:r>
              <a:rPr lang="tr-TR" sz="1400" dirty="0" err="1"/>
              <a:t>Intussusception</a:t>
            </a:r>
            <a:endParaRPr lang="tr-TR" sz="1400" dirty="0"/>
          </a:p>
          <a:p>
            <a:r>
              <a:rPr lang="tr-TR" sz="1400" dirty="0" err="1"/>
              <a:t>Hepatosteatosis</a:t>
            </a:r>
            <a:endParaRPr lang="tr-TR" sz="1400" dirty="0"/>
          </a:p>
          <a:p>
            <a:r>
              <a:rPr lang="tr-TR" sz="1400" dirty="0" err="1"/>
              <a:t>Biliary</a:t>
            </a:r>
            <a:r>
              <a:rPr lang="tr-TR" sz="1400" dirty="0"/>
              <a:t> </a:t>
            </a:r>
            <a:r>
              <a:rPr lang="tr-TR" sz="1400" dirty="0" err="1"/>
              <a:t>cirrhosis</a:t>
            </a:r>
            <a:endParaRPr lang="tr-TR" sz="1400" dirty="0"/>
          </a:p>
          <a:p>
            <a:r>
              <a:rPr lang="tr-TR" sz="1400" dirty="0" err="1"/>
              <a:t>Hepatocellular</a:t>
            </a:r>
            <a:r>
              <a:rPr lang="tr-TR" sz="1400" dirty="0"/>
              <a:t> </a:t>
            </a:r>
            <a:r>
              <a:rPr lang="tr-TR" sz="1400" dirty="0" err="1"/>
              <a:t>carcinoma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40375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9632" y="764704"/>
            <a:ext cx="6196405" cy="1296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err="1"/>
              <a:t>Azoospermia</a:t>
            </a:r>
            <a:r>
              <a:rPr lang="tr-TR" dirty="0"/>
              <a:t> </a:t>
            </a:r>
          </a:p>
          <a:p>
            <a:r>
              <a:rPr lang="tr-TR" dirty="0" err="1"/>
              <a:t>Obstructive</a:t>
            </a:r>
            <a:r>
              <a:rPr lang="tr-TR" dirty="0"/>
              <a:t> %40</a:t>
            </a:r>
          </a:p>
          <a:p>
            <a:r>
              <a:rPr lang="tr-TR" dirty="0" err="1"/>
              <a:t>Nonobstructive</a:t>
            </a:r>
            <a:r>
              <a:rPr lang="tr-TR" dirty="0"/>
              <a:t> %60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204864"/>
            <a:ext cx="4824535" cy="376779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Yuvarlatılmış Dikdörtgen 3"/>
          <p:cNvSpPr/>
          <p:nvPr/>
        </p:nvSpPr>
        <p:spPr>
          <a:xfrm>
            <a:off x="1619672" y="2431740"/>
            <a:ext cx="1080120" cy="55436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800" b="1" dirty="0">
              <a:solidFill>
                <a:srgbClr val="0000CC"/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5876528" y="1209410"/>
            <a:ext cx="1728192" cy="914400"/>
          </a:xfrm>
          <a:prstGeom prst="roundRect">
            <a:avLst/>
          </a:prstGeom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0000CC"/>
                </a:solidFill>
              </a:rPr>
              <a:t>CF ?</a:t>
            </a:r>
          </a:p>
        </p:txBody>
      </p:sp>
    </p:spTree>
    <p:extLst>
      <p:ext uri="{BB962C8B-B14F-4D97-AF65-F5344CB8AC3E}">
        <p14:creationId xmlns:p14="http://schemas.microsoft.com/office/powerpoint/2010/main" val="144845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Case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6 </a:t>
            </a:r>
            <a:r>
              <a:rPr lang="tr-TR" dirty="0" err="1"/>
              <a:t>month</a:t>
            </a:r>
            <a:r>
              <a:rPr lang="tr-TR" dirty="0"/>
              <a:t> </a:t>
            </a:r>
            <a:r>
              <a:rPr lang="tr-TR" dirty="0" err="1"/>
              <a:t>old</a:t>
            </a:r>
            <a:r>
              <a:rPr lang="tr-TR" dirty="0"/>
              <a:t> </a:t>
            </a:r>
            <a:r>
              <a:rPr lang="tr-TR" dirty="0" err="1"/>
              <a:t>girl</a:t>
            </a:r>
            <a:endParaRPr lang="tr-TR" dirty="0"/>
          </a:p>
          <a:p>
            <a:r>
              <a:rPr lang="tr-TR" dirty="0"/>
              <a:t>Aydın/</a:t>
            </a:r>
            <a:r>
              <a:rPr lang="tr-TR" dirty="0" err="1"/>
              <a:t>Turkey</a:t>
            </a:r>
            <a:endParaRPr lang="tr-TR" dirty="0"/>
          </a:p>
        </p:txBody>
      </p:sp>
      <p:pic>
        <p:nvPicPr>
          <p:cNvPr id="33794" name="Picture 2" descr="aydın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861048"/>
            <a:ext cx="4860032" cy="2085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3852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63688" y="980728"/>
            <a:ext cx="5908373" cy="4251884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  </a:t>
            </a:r>
            <a:r>
              <a:rPr lang="tr-TR" b="1" dirty="0">
                <a:solidFill>
                  <a:schemeClr val="accent2"/>
                </a:solidFill>
              </a:rPr>
              <a:t>Male </a:t>
            </a:r>
            <a:r>
              <a:rPr lang="tr-TR" b="1" dirty="0" err="1">
                <a:solidFill>
                  <a:schemeClr val="accent2"/>
                </a:solidFill>
              </a:rPr>
              <a:t>infertility</a:t>
            </a:r>
            <a:r>
              <a:rPr lang="tr-TR" b="1" dirty="0">
                <a:solidFill>
                  <a:schemeClr val="accent2"/>
                </a:solidFill>
              </a:rPr>
              <a:t> </a:t>
            </a:r>
            <a:r>
              <a:rPr lang="tr-TR" b="1" dirty="0" err="1">
                <a:solidFill>
                  <a:schemeClr val="accent2"/>
                </a:solidFill>
              </a:rPr>
              <a:t>with</a:t>
            </a:r>
            <a:r>
              <a:rPr lang="tr-TR" b="1" dirty="0">
                <a:solidFill>
                  <a:schemeClr val="accent2"/>
                </a:solidFill>
              </a:rPr>
              <a:t> </a:t>
            </a:r>
            <a:r>
              <a:rPr lang="tr-TR" b="1" dirty="0" err="1">
                <a:solidFill>
                  <a:schemeClr val="accent2"/>
                </a:solidFill>
              </a:rPr>
              <a:t>Azoospermia</a:t>
            </a:r>
            <a:endParaRPr lang="tr-TR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tr-TR" b="1" dirty="0">
                <a:solidFill>
                  <a:srgbClr val="0000CC"/>
                </a:solidFill>
              </a:rPr>
              <a:t>              </a:t>
            </a:r>
            <a:r>
              <a:rPr lang="tr-TR" b="1" dirty="0" err="1">
                <a:solidFill>
                  <a:srgbClr val="0000CC"/>
                </a:solidFill>
              </a:rPr>
              <a:t>Genetic</a:t>
            </a:r>
            <a:r>
              <a:rPr lang="tr-TR" b="1" dirty="0">
                <a:solidFill>
                  <a:srgbClr val="0000CC"/>
                </a:solidFill>
              </a:rPr>
              <a:t> </a:t>
            </a:r>
            <a:r>
              <a:rPr lang="tr-TR" b="1" dirty="0" err="1">
                <a:solidFill>
                  <a:srgbClr val="0000CC"/>
                </a:solidFill>
              </a:rPr>
              <a:t>counseling</a:t>
            </a:r>
            <a:r>
              <a:rPr lang="tr-TR" b="1" dirty="0">
                <a:solidFill>
                  <a:srgbClr val="0000CC"/>
                </a:solidFill>
              </a:rPr>
              <a:t> </a:t>
            </a:r>
          </a:p>
          <a:p>
            <a:pPr marL="0" indent="0">
              <a:buNone/>
            </a:pPr>
            <a:endParaRPr lang="tr-TR" b="1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tr-TR" b="1" dirty="0">
                <a:solidFill>
                  <a:srgbClr val="0000CC"/>
                </a:solidFill>
              </a:rPr>
              <a:t>  </a:t>
            </a:r>
            <a:r>
              <a:rPr lang="tr-TR" b="1" dirty="0" err="1">
                <a:solidFill>
                  <a:srgbClr val="0000CC"/>
                </a:solidFill>
              </a:rPr>
              <a:t>Perform</a:t>
            </a:r>
            <a:r>
              <a:rPr lang="tr-TR" b="1" dirty="0">
                <a:solidFill>
                  <a:srgbClr val="0000CC"/>
                </a:solidFill>
              </a:rPr>
              <a:t> </a:t>
            </a:r>
            <a:r>
              <a:rPr lang="tr-TR" b="1" dirty="0" err="1">
                <a:solidFill>
                  <a:srgbClr val="0000CC"/>
                </a:solidFill>
              </a:rPr>
              <a:t>Mutation</a:t>
            </a:r>
            <a:r>
              <a:rPr lang="tr-TR" b="1" dirty="0">
                <a:solidFill>
                  <a:srgbClr val="0000CC"/>
                </a:solidFill>
              </a:rPr>
              <a:t> </a:t>
            </a:r>
            <a:r>
              <a:rPr lang="tr-TR" b="1" dirty="0" err="1">
                <a:solidFill>
                  <a:srgbClr val="0000CC"/>
                </a:solidFill>
              </a:rPr>
              <a:t>analysis</a:t>
            </a:r>
            <a:r>
              <a:rPr lang="tr-TR" b="1" dirty="0">
                <a:solidFill>
                  <a:srgbClr val="0000CC"/>
                </a:solidFill>
              </a:rPr>
              <a:t> </a:t>
            </a:r>
            <a:r>
              <a:rPr lang="tr-TR" b="1" dirty="0" err="1">
                <a:solidFill>
                  <a:srgbClr val="0000CC"/>
                </a:solidFill>
              </a:rPr>
              <a:t>fo</a:t>
            </a:r>
            <a:r>
              <a:rPr lang="en-US" b="1" dirty="0">
                <a:solidFill>
                  <a:srgbClr val="0000CC"/>
                </a:solidFill>
              </a:rPr>
              <a:t>r</a:t>
            </a:r>
            <a:r>
              <a:rPr lang="tr-TR" b="1" dirty="0">
                <a:solidFill>
                  <a:srgbClr val="0000CC"/>
                </a:solidFill>
              </a:rPr>
              <a:t> CFTR</a:t>
            </a:r>
          </a:p>
          <a:p>
            <a:pPr marL="0" indent="0">
              <a:buNone/>
            </a:pPr>
            <a:endParaRPr lang="tr-TR" b="1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tr-TR" b="1" dirty="0">
                <a:solidFill>
                  <a:srgbClr val="0000CC"/>
                </a:solidFill>
              </a:rPr>
              <a:t>     </a:t>
            </a:r>
            <a:r>
              <a:rPr lang="tr-TR" b="1" dirty="0" err="1">
                <a:solidFill>
                  <a:srgbClr val="0000CC"/>
                </a:solidFill>
              </a:rPr>
              <a:t>Prei</a:t>
            </a:r>
            <a:r>
              <a:rPr lang="en-US" b="1" dirty="0">
                <a:solidFill>
                  <a:srgbClr val="0000CC"/>
                </a:solidFill>
              </a:rPr>
              <a:t>m</a:t>
            </a:r>
            <a:r>
              <a:rPr lang="tr-TR" b="1" dirty="0" err="1">
                <a:solidFill>
                  <a:srgbClr val="0000CC"/>
                </a:solidFill>
              </a:rPr>
              <a:t>platation</a:t>
            </a:r>
            <a:r>
              <a:rPr lang="tr-TR" b="1" dirty="0">
                <a:solidFill>
                  <a:srgbClr val="0000CC"/>
                </a:solidFill>
              </a:rPr>
              <a:t> </a:t>
            </a:r>
            <a:r>
              <a:rPr lang="tr-TR" b="1" dirty="0" err="1">
                <a:solidFill>
                  <a:srgbClr val="0000CC"/>
                </a:solidFill>
              </a:rPr>
              <a:t>genetic</a:t>
            </a:r>
            <a:r>
              <a:rPr lang="tr-TR" b="1" dirty="0">
                <a:solidFill>
                  <a:srgbClr val="0000CC"/>
                </a:solidFill>
              </a:rPr>
              <a:t> + IVF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.</a:t>
            </a: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4355976" y="1412776"/>
            <a:ext cx="0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/>
          <p:nvPr/>
        </p:nvCxnSpPr>
        <p:spPr>
          <a:xfrm>
            <a:off x="4370927" y="2276872"/>
            <a:ext cx="0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>
            <a:off x="4355976" y="3140968"/>
            <a:ext cx="0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178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>
            <a:normAutofit/>
          </a:bodyPr>
          <a:lstStyle/>
          <a:p>
            <a:r>
              <a:rPr lang="tr-TR" sz="4000" b="1" dirty="0" err="1">
                <a:solidFill>
                  <a:srgbClr val="FF0000"/>
                </a:solidFill>
              </a:rPr>
              <a:t>Take</a:t>
            </a:r>
            <a:r>
              <a:rPr lang="tr-TR" sz="4000" b="1" dirty="0">
                <a:solidFill>
                  <a:srgbClr val="FF0000"/>
                </a:solidFill>
              </a:rPr>
              <a:t> Home </a:t>
            </a:r>
            <a:r>
              <a:rPr lang="tr-TR" sz="4000" b="1" dirty="0" err="1">
                <a:solidFill>
                  <a:srgbClr val="FF0000"/>
                </a:solidFill>
              </a:rPr>
              <a:t>Messages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Köşeleri Yuvarlanmış Dikdörtgen Belirtme Çizgisi 3"/>
          <p:cNvSpPr/>
          <p:nvPr/>
        </p:nvSpPr>
        <p:spPr>
          <a:xfrm>
            <a:off x="1259632" y="1736792"/>
            <a:ext cx="3168352" cy="1800000"/>
          </a:xfrm>
          <a:prstGeom prst="wedgeRoundRectCallout">
            <a:avLst>
              <a:gd name="adj1" fmla="val 24707"/>
              <a:gd name="adj2" fmla="val 615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rgbClr val="0000CC"/>
                </a:solidFill>
              </a:rPr>
              <a:t>Male </a:t>
            </a:r>
            <a:r>
              <a:rPr lang="tr-TR" b="1" dirty="0" err="1">
                <a:solidFill>
                  <a:srgbClr val="0000CC"/>
                </a:solidFill>
              </a:rPr>
              <a:t>Infertility</a:t>
            </a:r>
            <a:r>
              <a:rPr lang="tr-TR" b="1" dirty="0">
                <a:solidFill>
                  <a:srgbClr val="0000CC"/>
                </a:solidFill>
              </a:rPr>
              <a:t>  </a:t>
            </a:r>
          </a:p>
          <a:p>
            <a:pPr algn="ctr"/>
            <a:r>
              <a:rPr lang="tr-TR" b="1" dirty="0">
                <a:solidFill>
                  <a:schemeClr val="tx1"/>
                </a:solidFill>
              </a:rPr>
              <a:t>(1-2 %, </a:t>
            </a:r>
            <a:r>
              <a:rPr lang="tr-TR" b="1" dirty="0" err="1">
                <a:solidFill>
                  <a:schemeClr val="tx1"/>
                </a:solidFill>
              </a:rPr>
              <a:t>bilateral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absense</a:t>
            </a:r>
            <a:r>
              <a:rPr lang="tr-TR" b="1" dirty="0">
                <a:solidFill>
                  <a:schemeClr val="tx1"/>
                </a:solidFill>
              </a:rPr>
              <a:t> of </a:t>
            </a:r>
            <a:r>
              <a:rPr lang="tr-TR" b="1" dirty="0" err="1">
                <a:solidFill>
                  <a:schemeClr val="tx1"/>
                </a:solidFill>
              </a:rPr>
              <a:t>the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vas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deferens</a:t>
            </a:r>
            <a:r>
              <a:rPr lang="tr-TR" b="1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tr-TR" b="1" dirty="0">
                <a:solidFill>
                  <a:schemeClr val="tx1"/>
                </a:solidFill>
              </a:rPr>
              <a:t>ΔF508 ***</a:t>
            </a:r>
          </a:p>
          <a:p>
            <a:pPr algn="ctr"/>
            <a:r>
              <a:rPr lang="tr-TR" b="1" dirty="0">
                <a:solidFill>
                  <a:schemeClr val="tx1"/>
                </a:solidFill>
              </a:rPr>
              <a:t>R117H </a:t>
            </a:r>
            <a:r>
              <a:rPr lang="tr-TR" b="1" dirty="0" err="1">
                <a:solidFill>
                  <a:schemeClr val="tx1"/>
                </a:solidFill>
              </a:rPr>
              <a:t>mutation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5" name="Köşeleri Yuvarlanmış Dikdörtgen Belirtme Çizgisi 4"/>
          <p:cNvSpPr/>
          <p:nvPr/>
        </p:nvSpPr>
        <p:spPr>
          <a:xfrm>
            <a:off x="4860032" y="1556792"/>
            <a:ext cx="3312056" cy="21600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Assisted fertilization increases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the risk of transmitting mutations in the CF gene.</a:t>
            </a:r>
            <a:endParaRPr lang="tr-TR" b="1" dirty="0">
              <a:solidFill>
                <a:schemeClr val="tx1"/>
              </a:solidFill>
            </a:endParaRPr>
          </a:p>
          <a:p>
            <a:pPr algn="ctr"/>
            <a:endParaRPr lang="tr-TR" b="1" dirty="0">
              <a:solidFill>
                <a:schemeClr val="tx1"/>
              </a:solidFill>
            </a:endParaRPr>
          </a:p>
          <a:p>
            <a:pPr algn="ctr"/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rgbClr val="0000CC"/>
                </a:solidFill>
              </a:rPr>
              <a:t>Genetic</a:t>
            </a:r>
            <a:r>
              <a:rPr lang="tr-TR" b="1" dirty="0">
                <a:solidFill>
                  <a:srgbClr val="0000CC"/>
                </a:solidFill>
              </a:rPr>
              <a:t> </a:t>
            </a:r>
            <a:r>
              <a:rPr lang="tr-TR" b="1" dirty="0" err="1">
                <a:solidFill>
                  <a:srgbClr val="0000CC"/>
                </a:solidFill>
              </a:rPr>
              <a:t>counseling</a:t>
            </a:r>
            <a:r>
              <a:rPr lang="tr-TR" b="1" dirty="0">
                <a:solidFill>
                  <a:srgbClr val="0000CC"/>
                </a:solidFill>
              </a:rPr>
              <a:t> !!!</a:t>
            </a:r>
          </a:p>
        </p:txBody>
      </p:sp>
      <p:sp>
        <p:nvSpPr>
          <p:cNvPr id="6" name="Yatay Kaydırma 5"/>
          <p:cNvSpPr/>
          <p:nvPr/>
        </p:nvSpPr>
        <p:spPr>
          <a:xfrm>
            <a:off x="2339752" y="3933056"/>
            <a:ext cx="4392488" cy="1800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bg1"/>
                </a:solidFill>
              </a:rPr>
              <a:t>The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birth</a:t>
            </a:r>
            <a:r>
              <a:rPr lang="tr-TR" b="1" dirty="0">
                <a:solidFill>
                  <a:schemeClr val="bg1"/>
                </a:solidFill>
              </a:rPr>
              <a:t> of </a:t>
            </a:r>
            <a:r>
              <a:rPr lang="tr-TR" b="1" dirty="0" err="1">
                <a:solidFill>
                  <a:schemeClr val="bg1"/>
                </a:solidFill>
              </a:rPr>
              <a:t>children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with</a:t>
            </a:r>
            <a:r>
              <a:rPr lang="tr-TR" b="1" dirty="0">
                <a:solidFill>
                  <a:schemeClr val="bg1"/>
                </a:solidFill>
              </a:rPr>
              <a:t> CF can be </a:t>
            </a:r>
            <a:r>
              <a:rPr lang="tr-TR" b="1" dirty="0" err="1">
                <a:solidFill>
                  <a:schemeClr val="bg1"/>
                </a:solidFill>
              </a:rPr>
              <a:t>prevented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20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>
          <a:xfrm>
            <a:off x="1043608" y="1772816"/>
            <a:ext cx="6254044" cy="1362075"/>
          </a:xfrm>
        </p:spPr>
        <p:txBody>
          <a:bodyPr/>
          <a:lstStyle/>
          <a:p>
            <a:r>
              <a:rPr lang="tr-TR" dirty="0"/>
              <a:t>Teşekkürler…</a:t>
            </a:r>
          </a:p>
        </p:txBody>
      </p:sp>
      <p:pic>
        <p:nvPicPr>
          <p:cNvPr id="1028" name="Picture 4" descr="türkiye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08720"/>
            <a:ext cx="3109181" cy="1420507"/>
          </a:xfrm>
          <a:prstGeom prst="rect">
            <a:avLst/>
          </a:prstGeom>
          <a:noFill/>
        </p:spPr>
      </p:pic>
      <p:pic>
        <p:nvPicPr>
          <p:cNvPr id="6146" name="Picture 2" descr="izmir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284984"/>
            <a:ext cx="5975293" cy="2720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4564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Complaints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63040" y="2119257"/>
            <a:ext cx="6637352" cy="3603812"/>
          </a:xfrm>
        </p:spPr>
        <p:txBody>
          <a:bodyPr/>
          <a:lstStyle/>
          <a:p>
            <a:r>
              <a:rPr lang="tr-TR" dirty="0" err="1"/>
              <a:t>Growth</a:t>
            </a:r>
            <a:r>
              <a:rPr lang="tr-TR" dirty="0"/>
              <a:t> </a:t>
            </a:r>
            <a:r>
              <a:rPr lang="tr-TR" dirty="0" err="1"/>
              <a:t>retardation</a:t>
            </a:r>
            <a:r>
              <a:rPr lang="tr-TR" dirty="0"/>
              <a:t>       </a:t>
            </a:r>
            <a:r>
              <a:rPr lang="tr-TR" dirty="0" err="1"/>
              <a:t>Weigth</a:t>
            </a:r>
            <a:r>
              <a:rPr lang="tr-TR" dirty="0"/>
              <a:t>&lt;3 </a:t>
            </a:r>
            <a:r>
              <a:rPr lang="tr-TR" dirty="0" err="1"/>
              <a:t>percentiles</a:t>
            </a:r>
            <a:endParaRPr lang="tr-TR" dirty="0"/>
          </a:p>
          <a:p>
            <a:pPr>
              <a:buNone/>
            </a:pPr>
            <a:r>
              <a:rPr lang="tr-TR" dirty="0"/>
              <a:t>                                       </a:t>
            </a:r>
          </a:p>
          <a:p>
            <a:pPr>
              <a:buNone/>
            </a:pPr>
            <a:r>
              <a:rPr lang="tr-TR" dirty="0"/>
              <a:t>                                          </a:t>
            </a:r>
            <a:r>
              <a:rPr lang="tr-TR" dirty="0" err="1"/>
              <a:t>Heigth</a:t>
            </a:r>
            <a:r>
              <a:rPr lang="tr-TR" dirty="0"/>
              <a:t>&lt;3 </a:t>
            </a:r>
            <a:r>
              <a:rPr lang="tr-TR" dirty="0" err="1"/>
              <a:t>percentiles</a:t>
            </a:r>
            <a:endParaRPr lang="tr-TR" dirty="0"/>
          </a:p>
          <a:p>
            <a:pPr>
              <a:buNone/>
            </a:pPr>
            <a:endParaRPr lang="tr-TR" dirty="0"/>
          </a:p>
          <a:p>
            <a:r>
              <a:rPr lang="tr-TR" dirty="0" err="1"/>
              <a:t>Meconium</a:t>
            </a:r>
            <a:r>
              <a:rPr lang="tr-TR" dirty="0"/>
              <a:t> </a:t>
            </a:r>
            <a:r>
              <a:rPr lang="tr-TR" dirty="0" err="1"/>
              <a:t>ileus</a:t>
            </a:r>
            <a:endParaRPr lang="tr-TR" dirty="0"/>
          </a:p>
          <a:p>
            <a:endParaRPr lang="tr-TR" dirty="0"/>
          </a:p>
        </p:txBody>
      </p:sp>
      <p:cxnSp>
        <p:nvCxnSpPr>
          <p:cNvPr id="5" name="4 Düz Ok Bağlayıcısı"/>
          <p:cNvCxnSpPr/>
          <p:nvPr/>
        </p:nvCxnSpPr>
        <p:spPr>
          <a:xfrm>
            <a:off x="4283968" y="2411017"/>
            <a:ext cx="2880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>
            <a:off x="4283968" y="2411017"/>
            <a:ext cx="288032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121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Medical</a:t>
            </a:r>
            <a:r>
              <a:rPr lang="tr-TR" dirty="0"/>
              <a:t> </a:t>
            </a:r>
            <a:r>
              <a:rPr lang="tr-TR" dirty="0" err="1"/>
              <a:t>History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Mother</a:t>
            </a:r>
            <a:r>
              <a:rPr lang="tr-TR" dirty="0"/>
              <a:t>: 30 </a:t>
            </a:r>
            <a:r>
              <a:rPr lang="tr-TR" dirty="0" err="1"/>
              <a:t>years</a:t>
            </a:r>
            <a:r>
              <a:rPr lang="tr-TR" dirty="0"/>
              <a:t> </a:t>
            </a:r>
            <a:r>
              <a:rPr lang="tr-TR" dirty="0" err="1"/>
              <a:t>old</a:t>
            </a:r>
            <a:r>
              <a:rPr lang="tr-TR" dirty="0"/>
              <a:t>,</a:t>
            </a:r>
          </a:p>
          <a:p>
            <a:r>
              <a:rPr lang="tr-TR" dirty="0"/>
              <a:t>Second </a:t>
            </a:r>
            <a:r>
              <a:rPr lang="tr-TR" dirty="0" err="1"/>
              <a:t>pregnancy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(in </a:t>
            </a:r>
            <a:r>
              <a:rPr lang="tr-TR" dirty="0" err="1">
                <a:solidFill>
                  <a:srgbClr val="FF0000"/>
                </a:solidFill>
              </a:rPr>
              <a:t>vitro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fertilization</a:t>
            </a:r>
            <a:r>
              <a:rPr lang="tr-TR" dirty="0">
                <a:solidFill>
                  <a:srgbClr val="FF0000"/>
                </a:solidFill>
              </a:rPr>
              <a:t>), </a:t>
            </a:r>
            <a:r>
              <a:rPr lang="tr-TR" dirty="0" err="1"/>
              <a:t>twin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/>
              <a:t>37 </a:t>
            </a:r>
            <a:r>
              <a:rPr lang="tr-TR" dirty="0" err="1"/>
              <a:t>weeks</a:t>
            </a:r>
            <a:r>
              <a:rPr lang="tr-TR" dirty="0"/>
              <a:t>, C/S, 2400 </a:t>
            </a:r>
            <a:r>
              <a:rPr lang="tr-TR" dirty="0" err="1"/>
              <a:t>grams</a:t>
            </a:r>
            <a:endParaRPr lang="tr-TR" dirty="0"/>
          </a:p>
          <a:p>
            <a:endParaRPr lang="tr-TR" dirty="0"/>
          </a:p>
          <a:p>
            <a:r>
              <a:rPr lang="tr-TR" dirty="0"/>
              <a:t>First </a:t>
            </a:r>
            <a:r>
              <a:rPr lang="tr-TR" dirty="0" err="1"/>
              <a:t>day</a:t>
            </a:r>
            <a:r>
              <a:rPr lang="tr-TR" dirty="0"/>
              <a:t> 		</a:t>
            </a:r>
            <a:r>
              <a:rPr lang="tr-TR" dirty="0" err="1"/>
              <a:t>Jaundice</a:t>
            </a:r>
            <a:endParaRPr lang="tr-TR" dirty="0"/>
          </a:p>
          <a:p>
            <a:endParaRPr lang="tr-TR" dirty="0"/>
          </a:p>
          <a:p>
            <a:r>
              <a:rPr lang="tr-TR" dirty="0"/>
              <a:t>Third </a:t>
            </a:r>
            <a:r>
              <a:rPr lang="tr-TR" dirty="0" err="1"/>
              <a:t>day</a:t>
            </a:r>
            <a:r>
              <a:rPr lang="tr-TR" dirty="0"/>
              <a:t>                 </a:t>
            </a:r>
            <a:r>
              <a:rPr lang="tr-TR" dirty="0" err="1"/>
              <a:t>Meconium</a:t>
            </a:r>
            <a:r>
              <a:rPr lang="tr-TR" dirty="0"/>
              <a:t> </a:t>
            </a:r>
            <a:r>
              <a:rPr lang="tr-TR" dirty="0" err="1"/>
              <a:t>ileus</a:t>
            </a:r>
            <a:r>
              <a:rPr lang="tr-TR" dirty="0"/>
              <a:t> </a:t>
            </a:r>
          </a:p>
        </p:txBody>
      </p:sp>
      <p:sp>
        <p:nvSpPr>
          <p:cNvPr id="4" name="Şeritli Sağ Ok 3"/>
          <p:cNvSpPr/>
          <p:nvPr/>
        </p:nvSpPr>
        <p:spPr>
          <a:xfrm>
            <a:off x="3059832" y="3921163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Şeritli Sağ Ok 4"/>
          <p:cNvSpPr/>
          <p:nvPr/>
        </p:nvSpPr>
        <p:spPr>
          <a:xfrm>
            <a:off x="3125000" y="4822116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8352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27584" y="1149288"/>
            <a:ext cx="223224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err="1">
                <a:solidFill>
                  <a:schemeClr val="tx1"/>
                </a:solidFill>
              </a:rPr>
              <a:t>Infections</a:t>
            </a:r>
            <a:endParaRPr lang="tr-TR" sz="1400" dirty="0">
              <a:solidFill>
                <a:schemeClr val="tx1"/>
              </a:solidFill>
            </a:endParaRPr>
          </a:p>
          <a:p>
            <a:r>
              <a:rPr lang="tr-TR" sz="1400" dirty="0" err="1">
                <a:solidFill>
                  <a:schemeClr val="tx1"/>
                </a:solidFill>
              </a:rPr>
              <a:t>Bronchial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Obstruction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27491" y="836713"/>
            <a:ext cx="3312368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solidFill>
                  <a:srgbClr val="0000CC"/>
                </a:solidFill>
              </a:rPr>
              <a:t>      </a:t>
            </a:r>
            <a:r>
              <a:rPr lang="tr-TR" sz="2200" b="1" dirty="0" err="1">
                <a:solidFill>
                  <a:srgbClr val="0000CC"/>
                </a:solidFill>
              </a:rPr>
              <a:t>Respiratory</a:t>
            </a:r>
            <a:r>
              <a:rPr lang="tr-TR" sz="2200" b="1" dirty="0">
                <a:solidFill>
                  <a:srgbClr val="0000CC"/>
                </a:solidFill>
              </a:rPr>
              <a:t> </a:t>
            </a:r>
            <a:r>
              <a:rPr lang="tr-TR" sz="2200" b="1" dirty="0" err="1">
                <a:solidFill>
                  <a:srgbClr val="0000CC"/>
                </a:solidFill>
              </a:rPr>
              <a:t>System</a:t>
            </a:r>
            <a:endParaRPr lang="tr-TR" sz="2200" b="1" dirty="0">
              <a:solidFill>
                <a:srgbClr val="0000CC"/>
              </a:solidFill>
            </a:endParaRPr>
          </a:p>
          <a:p>
            <a:r>
              <a:rPr lang="tr-TR" sz="1400" dirty="0">
                <a:solidFill>
                  <a:schemeClr val="tx1"/>
                </a:solidFill>
              </a:rPr>
              <a:t>                   </a:t>
            </a:r>
            <a:r>
              <a:rPr lang="tr-TR" sz="1400" dirty="0" err="1">
                <a:solidFill>
                  <a:schemeClr val="tx1"/>
                </a:solidFill>
              </a:rPr>
              <a:t>Sinusitis</a:t>
            </a:r>
            <a:endParaRPr lang="tr-TR" sz="1400" dirty="0">
              <a:solidFill>
                <a:schemeClr val="tx1"/>
              </a:solidFill>
            </a:endParaRPr>
          </a:p>
          <a:p>
            <a:r>
              <a:rPr lang="tr-TR" sz="1400" dirty="0">
                <a:solidFill>
                  <a:schemeClr val="tx1"/>
                </a:solidFill>
              </a:rPr>
              <a:t>                 </a:t>
            </a:r>
            <a:r>
              <a:rPr lang="tr-TR" sz="1400" dirty="0" err="1">
                <a:solidFill>
                  <a:schemeClr val="tx1"/>
                </a:solidFill>
              </a:rPr>
              <a:t>Nasal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polyp</a:t>
            </a:r>
            <a:endParaRPr lang="tr-TR" sz="1400" dirty="0">
              <a:solidFill>
                <a:schemeClr val="tx1"/>
              </a:solidFill>
            </a:endParaRPr>
          </a:p>
          <a:p>
            <a:r>
              <a:rPr lang="tr-TR" sz="1400" dirty="0">
                <a:solidFill>
                  <a:schemeClr val="tx1"/>
                </a:solidFill>
              </a:rPr>
              <a:t>                       ABPA</a:t>
            </a:r>
          </a:p>
        </p:txBody>
      </p:sp>
      <p:sp>
        <p:nvSpPr>
          <p:cNvPr id="7" name="Dikdörtgen 6"/>
          <p:cNvSpPr/>
          <p:nvPr/>
        </p:nvSpPr>
        <p:spPr>
          <a:xfrm>
            <a:off x="5796137" y="656000"/>
            <a:ext cx="3096344" cy="1888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2000" dirty="0">
              <a:solidFill>
                <a:schemeClr val="tx1"/>
              </a:solidFill>
            </a:endParaRPr>
          </a:p>
          <a:p>
            <a:endParaRPr lang="tr-TR" sz="2000" dirty="0">
              <a:solidFill>
                <a:schemeClr val="tx1"/>
              </a:solidFill>
            </a:endParaRPr>
          </a:p>
          <a:p>
            <a:r>
              <a:rPr lang="tr-TR" sz="1400" dirty="0">
                <a:solidFill>
                  <a:schemeClr val="tx1"/>
                </a:solidFill>
              </a:rPr>
              <a:t>ABPA</a:t>
            </a:r>
          </a:p>
          <a:p>
            <a:r>
              <a:rPr lang="tr-TR" sz="1400" dirty="0" err="1">
                <a:solidFill>
                  <a:schemeClr val="tx1"/>
                </a:solidFill>
              </a:rPr>
              <a:t>Hemoptysis</a:t>
            </a:r>
            <a:endParaRPr lang="tr-TR" sz="1400" dirty="0">
              <a:solidFill>
                <a:schemeClr val="tx1"/>
              </a:solidFill>
            </a:endParaRPr>
          </a:p>
          <a:p>
            <a:r>
              <a:rPr lang="tr-TR" sz="1400" dirty="0" err="1">
                <a:solidFill>
                  <a:schemeClr val="tx1"/>
                </a:solidFill>
              </a:rPr>
              <a:t>Pneumothorax</a:t>
            </a:r>
            <a:endParaRPr lang="tr-TR" sz="1400" dirty="0">
              <a:solidFill>
                <a:schemeClr val="tx1"/>
              </a:solidFill>
            </a:endParaRPr>
          </a:p>
          <a:p>
            <a:r>
              <a:rPr lang="tr-TR" sz="1400" dirty="0" err="1">
                <a:solidFill>
                  <a:schemeClr val="tx1"/>
                </a:solidFill>
              </a:rPr>
              <a:t>Shortness</a:t>
            </a:r>
            <a:r>
              <a:rPr lang="tr-TR" sz="1400" dirty="0">
                <a:solidFill>
                  <a:schemeClr val="tx1"/>
                </a:solidFill>
              </a:rPr>
              <a:t> of </a:t>
            </a:r>
            <a:r>
              <a:rPr lang="tr-TR" sz="1400" dirty="0" err="1">
                <a:solidFill>
                  <a:schemeClr val="tx1"/>
                </a:solidFill>
              </a:rPr>
              <a:t>breath</a:t>
            </a:r>
            <a:endParaRPr lang="tr-TR" sz="1400" dirty="0">
              <a:solidFill>
                <a:schemeClr val="tx1"/>
              </a:solidFill>
            </a:endParaRPr>
          </a:p>
          <a:p>
            <a:r>
              <a:rPr lang="tr-TR" sz="1400" dirty="0" err="1">
                <a:solidFill>
                  <a:schemeClr val="tx1"/>
                </a:solidFill>
              </a:rPr>
              <a:t>Sinusitis</a:t>
            </a:r>
            <a:r>
              <a:rPr lang="tr-TR" sz="1400" dirty="0">
                <a:solidFill>
                  <a:schemeClr val="tx1"/>
                </a:solidFill>
              </a:rPr>
              <a:t>, </a:t>
            </a:r>
            <a:r>
              <a:rPr lang="tr-TR" sz="1400" dirty="0" err="1">
                <a:solidFill>
                  <a:schemeClr val="tx1"/>
                </a:solidFill>
              </a:rPr>
              <a:t>nasal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polyp</a:t>
            </a:r>
            <a:r>
              <a:rPr lang="tr-TR" sz="1400" dirty="0">
                <a:solidFill>
                  <a:schemeClr val="tx1"/>
                </a:solidFill>
              </a:rPr>
              <a:t>, </a:t>
            </a:r>
            <a:r>
              <a:rPr lang="tr-TR" sz="1400" dirty="0" err="1">
                <a:solidFill>
                  <a:schemeClr val="tx1"/>
                </a:solidFill>
              </a:rPr>
              <a:t>anosmia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505179" y="2063688"/>
            <a:ext cx="3290958" cy="987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b="1" dirty="0">
                <a:solidFill>
                  <a:srgbClr val="0000CC"/>
                </a:solidFill>
              </a:rPr>
              <a:t>  </a:t>
            </a:r>
            <a:r>
              <a:rPr lang="tr-TR" sz="2200" b="1" dirty="0" err="1">
                <a:solidFill>
                  <a:srgbClr val="0000CC"/>
                </a:solidFill>
              </a:rPr>
              <a:t>Gastrointestinal</a:t>
            </a:r>
            <a:r>
              <a:rPr lang="tr-TR" sz="2200" b="1" dirty="0">
                <a:solidFill>
                  <a:srgbClr val="0000CC"/>
                </a:solidFill>
              </a:rPr>
              <a:t> </a:t>
            </a:r>
            <a:r>
              <a:rPr lang="tr-TR" sz="2200" b="1" dirty="0" err="1">
                <a:solidFill>
                  <a:srgbClr val="0000CC"/>
                </a:solidFill>
              </a:rPr>
              <a:t>system</a:t>
            </a:r>
            <a:endParaRPr lang="tr-TR" sz="2200" b="1" dirty="0">
              <a:solidFill>
                <a:srgbClr val="0000CC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750443" y="2828800"/>
            <a:ext cx="1977048" cy="111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err="1">
                <a:solidFill>
                  <a:schemeClr val="tx1"/>
                </a:solidFill>
              </a:rPr>
              <a:t>Dehydration</a:t>
            </a:r>
            <a:endParaRPr lang="tr-TR" sz="1400" dirty="0">
              <a:solidFill>
                <a:schemeClr val="tx1"/>
              </a:solidFill>
            </a:endParaRPr>
          </a:p>
          <a:p>
            <a:r>
              <a:rPr lang="tr-TR" sz="1400" b="1" dirty="0" err="1">
                <a:solidFill>
                  <a:schemeClr val="tx1"/>
                </a:solidFill>
              </a:rPr>
              <a:t>Meconium</a:t>
            </a:r>
            <a:r>
              <a:rPr lang="tr-TR" sz="1400" b="1" dirty="0">
                <a:solidFill>
                  <a:schemeClr val="tx1"/>
                </a:solidFill>
              </a:rPr>
              <a:t> </a:t>
            </a:r>
            <a:r>
              <a:rPr lang="tr-TR" sz="1400" b="1" dirty="0" err="1">
                <a:solidFill>
                  <a:schemeClr val="tx1"/>
                </a:solidFill>
              </a:rPr>
              <a:t>ileus</a:t>
            </a:r>
            <a:endParaRPr lang="tr-TR" sz="1400" b="1" dirty="0">
              <a:solidFill>
                <a:schemeClr val="tx1"/>
              </a:solidFill>
            </a:endParaRPr>
          </a:p>
          <a:p>
            <a:r>
              <a:rPr lang="tr-TR" sz="1400" dirty="0" err="1">
                <a:solidFill>
                  <a:schemeClr val="tx1"/>
                </a:solidFill>
              </a:rPr>
              <a:t>Pancreatic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insufficiency</a:t>
            </a:r>
            <a:endParaRPr lang="tr-TR" sz="1400" dirty="0">
              <a:solidFill>
                <a:schemeClr val="tx1"/>
              </a:solidFill>
            </a:endParaRPr>
          </a:p>
          <a:p>
            <a:r>
              <a:rPr lang="tr-TR" sz="1400" dirty="0" err="1">
                <a:solidFill>
                  <a:schemeClr val="tx1"/>
                </a:solidFill>
              </a:rPr>
              <a:t>Rectal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prolapse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2727491" y="3051121"/>
            <a:ext cx="2946063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/>
                </a:solidFill>
              </a:rPr>
              <a:t>DIOS</a:t>
            </a:r>
          </a:p>
          <a:p>
            <a:pPr algn="ctr"/>
            <a:r>
              <a:rPr lang="tr-TR" sz="1400" dirty="0" err="1">
                <a:solidFill>
                  <a:schemeClr val="tx1"/>
                </a:solidFill>
              </a:rPr>
              <a:t>Intussusception</a:t>
            </a:r>
            <a:endParaRPr lang="tr-TR" sz="1400" dirty="0">
              <a:solidFill>
                <a:schemeClr val="tx1"/>
              </a:solidFill>
            </a:endParaRPr>
          </a:p>
          <a:p>
            <a:pPr algn="ctr"/>
            <a:r>
              <a:rPr lang="tr-TR" sz="1400" dirty="0" err="1">
                <a:solidFill>
                  <a:schemeClr val="tx1"/>
                </a:solidFill>
              </a:rPr>
              <a:t>Hepatosteatosis</a:t>
            </a:r>
            <a:endParaRPr lang="tr-TR" sz="1400" dirty="0">
              <a:solidFill>
                <a:schemeClr val="tx1"/>
              </a:solidFill>
            </a:endParaRPr>
          </a:p>
          <a:p>
            <a:pPr algn="ctr"/>
            <a:r>
              <a:rPr lang="tr-TR" sz="1400" dirty="0" err="1">
                <a:solidFill>
                  <a:schemeClr val="tx1"/>
                </a:solidFill>
              </a:rPr>
              <a:t>Biliary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cirrhosis</a:t>
            </a:r>
            <a:endParaRPr lang="tr-TR" sz="1400" dirty="0">
              <a:solidFill>
                <a:schemeClr val="tx1"/>
              </a:solidFill>
            </a:endParaRPr>
          </a:p>
          <a:p>
            <a:pPr algn="ctr"/>
            <a:r>
              <a:rPr lang="tr-TR" sz="1400" dirty="0" err="1">
                <a:solidFill>
                  <a:schemeClr val="tx1"/>
                </a:solidFill>
              </a:rPr>
              <a:t>Rectal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prolapse</a:t>
            </a:r>
            <a:endParaRPr lang="tr-TR" sz="1400" dirty="0">
              <a:solidFill>
                <a:schemeClr val="tx1"/>
              </a:solidFill>
            </a:endParaRPr>
          </a:p>
          <a:p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6144209" y="2544768"/>
            <a:ext cx="2232248" cy="2178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5" name="Sağ Ok 4"/>
          <p:cNvSpPr/>
          <p:nvPr/>
        </p:nvSpPr>
        <p:spPr>
          <a:xfrm>
            <a:off x="18538" y="149431"/>
            <a:ext cx="8784976" cy="506570"/>
          </a:xfrm>
          <a:prstGeom prst="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148" name="Picture 4" descr="infant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1436182" cy="911589"/>
          </a:xfrm>
          <a:prstGeom prst="rect">
            <a:avLst/>
          </a:prstGeom>
          <a:noFill/>
          <a:ln>
            <a:solidFill>
              <a:srgbClr val="A500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hild ile ilgili görsel sonuc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17"/>
          <a:stretch/>
        </p:blipFill>
        <p:spPr bwMode="auto">
          <a:xfrm>
            <a:off x="3558039" y="26622"/>
            <a:ext cx="1307842" cy="998037"/>
          </a:xfrm>
          <a:prstGeom prst="rect">
            <a:avLst/>
          </a:prstGeom>
          <a:noFill/>
          <a:ln>
            <a:solidFill>
              <a:srgbClr val="A500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dölesan ile ilgili g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018" y="69846"/>
            <a:ext cx="1621477" cy="1079441"/>
          </a:xfrm>
          <a:prstGeom prst="rect">
            <a:avLst/>
          </a:prstGeom>
          <a:noFill/>
          <a:ln>
            <a:solidFill>
              <a:srgbClr val="A500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ikdörtgen 16"/>
          <p:cNvSpPr/>
          <p:nvPr/>
        </p:nvSpPr>
        <p:spPr>
          <a:xfrm>
            <a:off x="827584" y="4811194"/>
            <a:ext cx="2232248" cy="111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err="1">
                <a:solidFill>
                  <a:schemeClr val="tx1"/>
                </a:solidFill>
              </a:rPr>
              <a:t>Dehydration</a:t>
            </a:r>
            <a:endParaRPr lang="tr-TR" sz="1400" dirty="0">
              <a:solidFill>
                <a:schemeClr val="tx1"/>
              </a:solidFill>
            </a:endParaRPr>
          </a:p>
          <a:p>
            <a:r>
              <a:rPr lang="tr-TR" sz="1400" dirty="0" err="1">
                <a:solidFill>
                  <a:schemeClr val="tx1"/>
                </a:solidFill>
              </a:rPr>
              <a:t>Hyponatremic</a:t>
            </a:r>
            <a:r>
              <a:rPr lang="tr-TR" sz="1400" dirty="0">
                <a:solidFill>
                  <a:schemeClr val="tx1"/>
                </a:solidFill>
              </a:rPr>
              <a:t>, </a:t>
            </a:r>
            <a:r>
              <a:rPr lang="tr-TR" sz="1400" dirty="0" err="1">
                <a:solidFill>
                  <a:schemeClr val="tx1"/>
                </a:solidFill>
              </a:rPr>
              <a:t>hypochloremic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metabolic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alkalosis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637386" y="4877272"/>
            <a:ext cx="3037025" cy="111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err="1">
                <a:solidFill>
                  <a:schemeClr val="tx1"/>
                </a:solidFill>
              </a:rPr>
              <a:t>Hyponatremic</a:t>
            </a:r>
            <a:r>
              <a:rPr lang="tr-TR" sz="1400" dirty="0">
                <a:solidFill>
                  <a:schemeClr val="tx1"/>
                </a:solidFill>
              </a:rPr>
              <a:t>, </a:t>
            </a:r>
            <a:r>
              <a:rPr lang="tr-TR" sz="1400" dirty="0" err="1">
                <a:solidFill>
                  <a:schemeClr val="tx1"/>
                </a:solidFill>
              </a:rPr>
              <a:t>hypochloremic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metabolic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alcalosis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tr-TR" sz="1400" dirty="0" err="1">
                <a:solidFill>
                  <a:schemeClr val="tx1"/>
                </a:solidFill>
              </a:rPr>
              <a:t>Kidney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stones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1547664" y="4107926"/>
            <a:ext cx="5328592" cy="1193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rgbClr val="0000CC"/>
                </a:solidFill>
              </a:rPr>
              <a:t>                             </a:t>
            </a:r>
            <a:r>
              <a:rPr lang="tr-TR" sz="2200" b="1" dirty="0" err="1">
                <a:solidFill>
                  <a:srgbClr val="0000CC"/>
                </a:solidFill>
              </a:rPr>
              <a:t>Others</a:t>
            </a:r>
            <a:endParaRPr lang="tr-TR" sz="2200" b="1" dirty="0">
              <a:solidFill>
                <a:srgbClr val="002060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5607114" y="4667179"/>
            <a:ext cx="2769343" cy="1404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err="1">
                <a:solidFill>
                  <a:schemeClr val="tx1"/>
                </a:solidFill>
              </a:rPr>
              <a:t>Delayed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pubety</a:t>
            </a:r>
            <a:r>
              <a:rPr lang="tr-TR" sz="1400" dirty="0">
                <a:solidFill>
                  <a:schemeClr val="tx1"/>
                </a:solidFill>
              </a:rPr>
              <a:t>, </a:t>
            </a:r>
            <a:r>
              <a:rPr lang="tr-TR" sz="1400" dirty="0" err="1">
                <a:solidFill>
                  <a:schemeClr val="tx1"/>
                </a:solidFill>
              </a:rPr>
              <a:t>Renal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failure</a:t>
            </a:r>
            <a:r>
              <a:rPr lang="tr-TR" sz="1400" dirty="0">
                <a:solidFill>
                  <a:schemeClr val="tx1"/>
                </a:solidFill>
              </a:rPr>
              <a:t>, </a:t>
            </a:r>
            <a:r>
              <a:rPr lang="tr-TR" sz="1400" dirty="0" err="1">
                <a:solidFill>
                  <a:schemeClr val="tx1"/>
                </a:solidFill>
              </a:rPr>
              <a:t>and</a:t>
            </a:r>
            <a:r>
              <a:rPr lang="tr-TR" sz="1400" dirty="0">
                <a:solidFill>
                  <a:schemeClr val="tx1"/>
                </a:solidFill>
              </a:rPr>
              <a:t>  </a:t>
            </a:r>
            <a:r>
              <a:rPr lang="tr-TR" sz="1400" dirty="0" err="1">
                <a:solidFill>
                  <a:schemeClr val="tx1"/>
                </a:solidFill>
              </a:rPr>
              <a:t>kidney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stones</a:t>
            </a:r>
            <a:r>
              <a:rPr lang="tr-TR" sz="1400" dirty="0">
                <a:solidFill>
                  <a:schemeClr val="tx1"/>
                </a:solidFill>
              </a:rPr>
              <a:t>, </a:t>
            </a:r>
            <a:r>
              <a:rPr lang="tr-TR" sz="1400" dirty="0" err="1">
                <a:solidFill>
                  <a:schemeClr val="tx1"/>
                </a:solidFill>
              </a:rPr>
              <a:t>Osteoporosis</a:t>
            </a:r>
            <a:r>
              <a:rPr lang="tr-TR" sz="1400" dirty="0">
                <a:solidFill>
                  <a:schemeClr val="tx1"/>
                </a:solidFill>
              </a:rPr>
              <a:t>, </a:t>
            </a:r>
            <a:r>
              <a:rPr lang="tr-TR" sz="1400" dirty="0" err="1">
                <a:solidFill>
                  <a:schemeClr val="tx1"/>
                </a:solidFill>
              </a:rPr>
              <a:t>Congenital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absence</a:t>
            </a:r>
            <a:r>
              <a:rPr lang="tr-TR" sz="1400" dirty="0">
                <a:solidFill>
                  <a:schemeClr val="tx1"/>
                </a:solidFill>
              </a:rPr>
              <a:t> of </a:t>
            </a:r>
            <a:r>
              <a:rPr lang="tr-TR" sz="1400" dirty="0" err="1">
                <a:solidFill>
                  <a:schemeClr val="tx1"/>
                </a:solidFill>
              </a:rPr>
              <a:t>the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vas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deferens</a:t>
            </a:r>
            <a:r>
              <a:rPr lang="tr-TR" sz="1400" dirty="0">
                <a:solidFill>
                  <a:schemeClr val="tx1"/>
                </a:solidFill>
              </a:rPr>
              <a:t>, </a:t>
            </a:r>
            <a:r>
              <a:rPr lang="tr-TR" sz="1400" dirty="0" err="1">
                <a:solidFill>
                  <a:schemeClr val="tx1"/>
                </a:solidFill>
              </a:rPr>
              <a:t>hyponatremic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hypochloremic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metabolic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alkalosis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2" name="3 5-Nokta Yıldız"/>
          <p:cNvSpPr/>
          <p:nvPr/>
        </p:nvSpPr>
        <p:spPr>
          <a:xfrm>
            <a:off x="755576" y="2132478"/>
            <a:ext cx="792088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7" t="90923" r="12511" b="6281"/>
          <a:stretch/>
        </p:blipFill>
        <p:spPr bwMode="auto">
          <a:xfrm>
            <a:off x="750443" y="6453335"/>
            <a:ext cx="2346691" cy="13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Dikdörtgen"/>
          <p:cNvSpPr/>
          <p:nvPr/>
        </p:nvSpPr>
        <p:spPr>
          <a:xfrm>
            <a:off x="5851731" y="2828800"/>
            <a:ext cx="32758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/>
              <a:t>DIOS</a:t>
            </a:r>
          </a:p>
          <a:p>
            <a:r>
              <a:rPr lang="tr-TR" sz="1400" dirty="0" err="1"/>
              <a:t>Intussusception</a:t>
            </a:r>
            <a:endParaRPr lang="tr-TR" sz="1400" dirty="0"/>
          </a:p>
          <a:p>
            <a:r>
              <a:rPr lang="tr-TR" sz="1400" dirty="0" err="1"/>
              <a:t>Hepatosteatosis</a:t>
            </a:r>
            <a:endParaRPr lang="tr-TR" sz="1400" dirty="0"/>
          </a:p>
          <a:p>
            <a:r>
              <a:rPr lang="tr-TR" sz="1400" dirty="0" err="1"/>
              <a:t>Biliary</a:t>
            </a:r>
            <a:r>
              <a:rPr lang="tr-TR" sz="1400" dirty="0"/>
              <a:t> </a:t>
            </a:r>
            <a:r>
              <a:rPr lang="tr-TR" sz="1400" dirty="0" err="1"/>
              <a:t>cirrhosis</a:t>
            </a:r>
            <a:endParaRPr lang="tr-TR" sz="1400" dirty="0"/>
          </a:p>
          <a:p>
            <a:r>
              <a:rPr lang="tr-TR" sz="1400" dirty="0" err="1"/>
              <a:t>Hepatocellular</a:t>
            </a:r>
            <a:r>
              <a:rPr lang="tr-TR" sz="1400" dirty="0"/>
              <a:t> </a:t>
            </a:r>
            <a:r>
              <a:rPr lang="tr-TR" sz="1400" dirty="0" err="1"/>
              <a:t>carcinoma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47303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1628800"/>
            <a:ext cx="7444349" cy="44973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Presence of typical clinical features (respiratory, gastrointestinal,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genitourinary</a:t>
            </a:r>
            <a:r>
              <a:rPr lang="tr-TR" dirty="0"/>
              <a:t>)</a:t>
            </a:r>
          </a:p>
          <a:p>
            <a:pPr>
              <a:buNone/>
            </a:pPr>
            <a:r>
              <a:rPr lang="tr-TR" dirty="0" err="1"/>
              <a:t>Or</a:t>
            </a:r>
            <a:endParaRPr lang="tr-TR" dirty="0"/>
          </a:p>
          <a:p>
            <a:r>
              <a:rPr lang="en-US" dirty="0"/>
              <a:t>A history of CF in a sibling</a:t>
            </a:r>
            <a:endParaRPr lang="tr-TR" dirty="0"/>
          </a:p>
          <a:p>
            <a:pPr>
              <a:buNone/>
            </a:pPr>
            <a:r>
              <a:rPr lang="tr-TR" dirty="0" err="1"/>
              <a:t>Or</a:t>
            </a:r>
            <a:endParaRPr lang="tr-TR" dirty="0"/>
          </a:p>
          <a:p>
            <a:r>
              <a:rPr lang="en-US" dirty="0"/>
              <a:t>A positive newborn screening test</a:t>
            </a:r>
            <a:endParaRPr lang="tr-TR" dirty="0"/>
          </a:p>
          <a:p>
            <a:pPr marL="0" indent="0">
              <a:buNone/>
            </a:pPr>
            <a:r>
              <a:rPr lang="tr-TR" b="1" dirty="0"/>
              <a:t>+</a:t>
            </a:r>
          </a:p>
          <a:p>
            <a:pPr>
              <a:buNone/>
            </a:pPr>
            <a:r>
              <a:rPr lang="en-US" dirty="0"/>
              <a:t>Laboratory evidence for CFTR (CF </a:t>
            </a:r>
            <a:r>
              <a:rPr lang="en-US" dirty="0" err="1"/>
              <a:t>transmembrane</a:t>
            </a:r>
            <a:r>
              <a:rPr lang="en-US" dirty="0"/>
              <a:t> regulator)</a:t>
            </a:r>
          </a:p>
          <a:p>
            <a:pPr>
              <a:buNone/>
            </a:pPr>
            <a:r>
              <a:rPr lang="tr-TR" dirty="0" err="1"/>
              <a:t>dysfunction</a:t>
            </a:r>
            <a:r>
              <a:rPr lang="tr-TR" dirty="0"/>
              <a:t>:</a:t>
            </a:r>
          </a:p>
          <a:p>
            <a:r>
              <a:rPr lang="en-US" dirty="0"/>
              <a:t>Two elevated sweat chloride concentrations obtained on</a:t>
            </a:r>
          </a:p>
          <a:p>
            <a:pPr>
              <a:buNone/>
            </a:pPr>
            <a:r>
              <a:rPr lang="tr-TR" dirty="0" err="1"/>
              <a:t>separate</a:t>
            </a:r>
            <a:r>
              <a:rPr lang="tr-TR" dirty="0"/>
              <a:t> </a:t>
            </a:r>
            <a:r>
              <a:rPr lang="tr-TR" dirty="0" err="1"/>
              <a:t>days</a:t>
            </a:r>
            <a:endParaRPr lang="tr-TR" dirty="0"/>
          </a:p>
          <a:p>
            <a:pPr>
              <a:buNone/>
            </a:pPr>
            <a:r>
              <a:rPr lang="tr-TR" dirty="0" err="1"/>
              <a:t>Or</a:t>
            </a:r>
            <a:endParaRPr lang="tr-TR" dirty="0"/>
          </a:p>
          <a:p>
            <a:r>
              <a:rPr lang="tr-TR" dirty="0"/>
              <a:t> </a:t>
            </a:r>
            <a:r>
              <a:rPr lang="en-US" dirty="0"/>
              <a:t>Identification of two CF mutations</a:t>
            </a:r>
            <a:endParaRPr lang="tr-TR" dirty="0"/>
          </a:p>
          <a:p>
            <a:pPr>
              <a:buNone/>
            </a:pPr>
            <a:r>
              <a:rPr lang="tr-TR" dirty="0" err="1"/>
              <a:t>Or</a:t>
            </a:r>
            <a:endParaRPr lang="tr-TR" dirty="0"/>
          </a:p>
          <a:p>
            <a:pPr marL="0" indent="0"/>
            <a:r>
              <a:rPr lang="tr-TR" dirty="0"/>
              <a:t> </a:t>
            </a:r>
            <a:r>
              <a:rPr lang="en-US" dirty="0"/>
              <a:t>An abnormal nasal potential difference measurement</a:t>
            </a:r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55576" y="817583"/>
            <a:ext cx="7560839" cy="883226"/>
          </a:xfrm>
        </p:spPr>
        <p:txBody>
          <a:bodyPr>
            <a:noAutofit/>
          </a:bodyPr>
          <a:lstStyle/>
          <a:p>
            <a:r>
              <a:rPr lang="tr-TR" sz="3200" dirty="0" err="1"/>
              <a:t>Diagnostic</a:t>
            </a:r>
            <a:r>
              <a:rPr lang="tr-TR" sz="3200" dirty="0"/>
              <a:t> </a:t>
            </a:r>
            <a:r>
              <a:rPr lang="tr-TR" sz="3200" dirty="0" err="1"/>
              <a:t>Criteria</a:t>
            </a:r>
            <a:r>
              <a:rPr lang="tr-TR" sz="3200" dirty="0"/>
              <a:t> </a:t>
            </a:r>
            <a:r>
              <a:rPr lang="tr-TR" sz="3200" dirty="0" err="1"/>
              <a:t>For</a:t>
            </a:r>
            <a:r>
              <a:rPr lang="tr-TR" sz="3200" dirty="0"/>
              <a:t> </a:t>
            </a:r>
            <a:r>
              <a:rPr lang="tr-TR" sz="3200" dirty="0" err="1"/>
              <a:t>Cystic</a:t>
            </a:r>
            <a:r>
              <a:rPr lang="tr-TR" sz="3200" dirty="0"/>
              <a:t> </a:t>
            </a:r>
            <a:r>
              <a:rPr lang="tr-TR" sz="3200" dirty="0" err="1"/>
              <a:t>Fibrosis</a:t>
            </a:r>
            <a:endParaRPr lang="tr-TR" sz="3200" dirty="0"/>
          </a:p>
        </p:txBody>
      </p:sp>
      <p:sp>
        <p:nvSpPr>
          <p:cNvPr id="5" name="Satır Belirtme Çizgisi 1 4"/>
          <p:cNvSpPr/>
          <p:nvPr/>
        </p:nvSpPr>
        <p:spPr>
          <a:xfrm>
            <a:off x="6624228" y="620688"/>
            <a:ext cx="1764196" cy="936104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2"/>
                </a:solidFill>
              </a:rPr>
              <a:t>Meconium</a:t>
            </a:r>
            <a:r>
              <a:rPr lang="tr-TR" b="1" dirty="0">
                <a:solidFill>
                  <a:schemeClr val="tx2"/>
                </a:solidFill>
              </a:rPr>
              <a:t> </a:t>
            </a:r>
            <a:r>
              <a:rPr lang="tr-TR" b="1" dirty="0" err="1">
                <a:solidFill>
                  <a:schemeClr val="tx2"/>
                </a:solidFill>
              </a:rPr>
              <a:t>ileus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6" name="Satır Belirtme Çizgisi 1 5"/>
          <p:cNvSpPr/>
          <p:nvPr/>
        </p:nvSpPr>
        <p:spPr>
          <a:xfrm>
            <a:off x="6444208" y="2780928"/>
            <a:ext cx="1944216" cy="1296144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2"/>
                </a:solidFill>
              </a:rPr>
              <a:t>Sweat</a:t>
            </a:r>
            <a:r>
              <a:rPr lang="tr-TR" b="1" dirty="0">
                <a:solidFill>
                  <a:schemeClr val="tx2"/>
                </a:solidFill>
              </a:rPr>
              <a:t> </a:t>
            </a:r>
            <a:r>
              <a:rPr lang="tr-TR" b="1" dirty="0" err="1">
                <a:solidFill>
                  <a:schemeClr val="tx2"/>
                </a:solidFill>
              </a:rPr>
              <a:t>tests</a:t>
            </a:r>
            <a:r>
              <a:rPr lang="tr-TR" b="1" dirty="0">
                <a:solidFill>
                  <a:schemeClr val="tx2"/>
                </a:solidFill>
              </a:rPr>
              <a:t>: </a:t>
            </a:r>
          </a:p>
          <a:p>
            <a:pPr algn="ctr"/>
            <a:r>
              <a:rPr lang="tr-TR" b="1" dirty="0">
                <a:solidFill>
                  <a:schemeClr val="tx2"/>
                </a:solidFill>
              </a:rPr>
              <a:t>146 / 134 </a:t>
            </a:r>
            <a:r>
              <a:rPr lang="tr-TR" b="1" dirty="0" err="1">
                <a:solidFill>
                  <a:schemeClr val="tx2"/>
                </a:solidFill>
              </a:rPr>
              <a:t>mmol</a:t>
            </a:r>
            <a:r>
              <a:rPr lang="tr-TR" b="1" dirty="0">
                <a:solidFill>
                  <a:schemeClr val="tx2"/>
                </a:solidFill>
              </a:rPr>
              <a:t>/</a:t>
            </a:r>
            <a:r>
              <a:rPr lang="tr-TR" b="1" dirty="0" err="1">
                <a:solidFill>
                  <a:schemeClr val="tx2"/>
                </a:solidFill>
              </a:rPr>
              <a:t>lt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8" name="Satır Belirtme Çizgisi 1 7"/>
          <p:cNvSpPr/>
          <p:nvPr/>
        </p:nvSpPr>
        <p:spPr>
          <a:xfrm>
            <a:off x="4621445" y="4437112"/>
            <a:ext cx="3672408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2"/>
                </a:solidFill>
              </a:rPr>
              <a:t>Δ</a:t>
            </a:r>
            <a:r>
              <a:rPr lang="tr-TR" b="1" dirty="0">
                <a:solidFill>
                  <a:schemeClr val="tx2"/>
                </a:solidFill>
              </a:rPr>
              <a:t>F508del/ </a:t>
            </a:r>
            <a:r>
              <a:rPr lang="el-GR" b="1" dirty="0">
                <a:solidFill>
                  <a:schemeClr val="tx2"/>
                </a:solidFill>
              </a:rPr>
              <a:t>Δ</a:t>
            </a:r>
            <a:r>
              <a:rPr lang="tr-TR" b="1" dirty="0">
                <a:solidFill>
                  <a:schemeClr val="tx2"/>
                </a:solidFill>
              </a:rPr>
              <a:t>F508del</a:t>
            </a:r>
          </a:p>
        </p:txBody>
      </p:sp>
      <p:sp>
        <p:nvSpPr>
          <p:cNvPr id="9" name="Komut Düğmesi: Yardım 8">
            <a:hlinkClick r:id="" action="ppaction://noaction" highlightClick="1"/>
          </p:cNvPr>
          <p:cNvSpPr/>
          <p:nvPr/>
        </p:nvSpPr>
        <p:spPr>
          <a:xfrm>
            <a:off x="4355976" y="2159273"/>
            <a:ext cx="720080" cy="5932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407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Case</a:t>
            </a:r>
            <a:r>
              <a:rPr lang="tr-TR" dirty="0"/>
              <a:t> </a:t>
            </a:r>
            <a:r>
              <a:rPr lang="tr-TR" dirty="0" err="1"/>
              <a:t>Follow</a:t>
            </a:r>
            <a:r>
              <a:rPr lang="tr-TR" dirty="0"/>
              <a:t>-</a:t>
            </a:r>
            <a:r>
              <a:rPr lang="tr-TR" dirty="0" err="1"/>
              <a:t>up</a:t>
            </a:r>
            <a:endParaRPr lang="tr-TR" dirty="0"/>
          </a:p>
        </p:txBody>
      </p:sp>
      <p:graphicFrame>
        <p:nvGraphicFramePr>
          <p:cNvPr id="9" name="İçerik Yer Tutucus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275754"/>
              </p:ext>
            </p:extLst>
          </p:nvPr>
        </p:nvGraphicFramePr>
        <p:xfrm>
          <a:off x="899592" y="2119313"/>
          <a:ext cx="7488832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2735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449258"/>
              </p:ext>
            </p:extLst>
          </p:nvPr>
        </p:nvGraphicFramePr>
        <p:xfrm>
          <a:off x="971600" y="620688"/>
          <a:ext cx="104411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6221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Follow</a:t>
            </a:r>
            <a:r>
              <a:rPr lang="tr-TR" dirty="0"/>
              <a:t>-</a:t>
            </a:r>
            <a:r>
              <a:rPr lang="tr-TR" dirty="0" err="1"/>
              <a:t>up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324617"/>
              </p:ext>
            </p:extLst>
          </p:nvPr>
        </p:nvGraphicFramePr>
        <p:xfrm>
          <a:off x="1187624" y="1772816"/>
          <a:ext cx="7056784" cy="4323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1560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ptiye">
  <a:themeElements>
    <a:clrScheme name="Raptiy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ptiy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ptiy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2212</TotalTime>
  <Words>1714</Words>
  <Application>Microsoft Office PowerPoint</Application>
  <PresentationFormat>On-screen Show (4:3)</PresentationFormat>
  <Paragraphs>318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Raptiye</vt:lpstr>
      <vt:lpstr>Middle East Cystic Fibrosis Association Case Presentation</vt:lpstr>
      <vt:lpstr>Case</vt:lpstr>
      <vt:lpstr>Complaints</vt:lpstr>
      <vt:lpstr>Medical History</vt:lpstr>
      <vt:lpstr>PowerPoint Presentation</vt:lpstr>
      <vt:lpstr>Diagnostic Criteria For Cystic Fibrosis</vt:lpstr>
      <vt:lpstr>Case Follow-up</vt:lpstr>
      <vt:lpstr>PowerPoint Presentation</vt:lpstr>
      <vt:lpstr>Follow-up</vt:lpstr>
      <vt:lpstr>Family History</vt:lpstr>
      <vt:lpstr>PowerPoint Presentation</vt:lpstr>
      <vt:lpstr>Family History</vt:lpstr>
      <vt:lpstr>PowerPoint Presentation</vt:lpstr>
      <vt:lpstr>PowerPoint Presentation</vt:lpstr>
      <vt:lpstr>Family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Home Messages</vt:lpstr>
      <vt:lpstr>Teşekkürler…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solunum</dc:creator>
  <cp:lastModifiedBy>Hp</cp:lastModifiedBy>
  <cp:revision>280</cp:revision>
  <dcterms:created xsi:type="dcterms:W3CDTF">2018-03-08T06:56:18Z</dcterms:created>
  <dcterms:modified xsi:type="dcterms:W3CDTF">2018-03-24T05:22:12Z</dcterms:modified>
</cp:coreProperties>
</file>