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89" r:id="rId23"/>
    <p:sldId id="291" r:id="rId24"/>
    <p:sldId id="290" r:id="rId25"/>
    <p:sldId id="292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DA0000"/>
    <a:srgbClr val="8A0000"/>
    <a:srgbClr val="FF3F3F"/>
    <a:srgbClr val="FF8B8B"/>
    <a:srgbClr val="D00000"/>
    <a:srgbClr val="FF0505"/>
    <a:srgbClr val="E90101"/>
    <a:srgbClr val="FF8989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2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0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Hastaların başvuru tanıları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500" b="1" i="0" baseline="0">
                    <a:latin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Sayfa1!$A$2:$A$13</c:f>
              <c:strCache>
                <c:ptCount val="12"/>
                <c:pt idx="0">
                  <c:v>Pseudobartter</c:v>
                </c:pt>
                <c:pt idx="1">
                  <c:v>Recurrent respiratory tract infections</c:v>
                </c:pt>
                <c:pt idx="2">
                  <c:v>Malnutrition</c:v>
                </c:pt>
                <c:pt idx="3">
                  <c:v>Steatorrhea</c:v>
                </c:pt>
                <c:pt idx="4">
                  <c:v>Newborn screening</c:v>
                </c:pt>
                <c:pt idx="5">
                  <c:v>Sibling with CF</c:v>
                </c:pt>
                <c:pt idx="6">
                  <c:v>Meconium ileus</c:v>
                </c:pt>
                <c:pt idx="7">
                  <c:v>Prolonged jaundice</c:v>
                </c:pt>
                <c:pt idx="8">
                  <c:v>Chronic cough</c:v>
                </c:pt>
                <c:pt idx="9">
                  <c:v>Nasal polyps</c:v>
                </c:pt>
                <c:pt idx="10">
                  <c:v>Intussusception</c:v>
                </c:pt>
                <c:pt idx="11">
                  <c:v>Prenatal screening</c:v>
                </c:pt>
              </c:strCache>
            </c:strRef>
          </c:cat>
          <c:val>
            <c:numRef>
              <c:f>Sayfa1!$B$2:$B$13</c:f>
              <c:numCache>
                <c:formatCode>General</c:formatCode>
                <c:ptCount val="12"/>
                <c:pt idx="0">
                  <c:v>30.4</c:v>
                </c:pt>
                <c:pt idx="1">
                  <c:v>39.299999999999997</c:v>
                </c:pt>
                <c:pt idx="2">
                  <c:v>18.5</c:v>
                </c:pt>
                <c:pt idx="3">
                  <c:v>13.3</c:v>
                </c:pt>
                <c:pt idx="4">
                  <c:v>6.7</c:v>
                </c:pt>
                <c:pt idx="5">
                  <c:v>5.9</c:v>
                </c:pt>
                <c:pt idx="6">
                  <c:v>5.2</c:v>
                </c:pt>
                <c:pt idx="7">
                  <c:v>5.2</c:v>
                </c:pt>
                <c:pt idx="8">
                  <c:v>1.5</c:v>
                </c:pt>
                <c:pt idx="9">
                  <c:v>1.5</c:v>
                </c:pt>
                <c:pt idx="10">
                  <c:v>0.7</c:v>
                </c:pt>
                <c:pt idx="1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B2-BA43-857E-9DF81BB7E4B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cat>
            <c:strRef>
              <c:f>Sayfa1!$A$2:$A$13</c:f>
              <c:strCache>
                <c:ptCount val="12"/>
                <c:pt idx="0">
                  <c:v>Pseudobartter</c:v>
                </c:pt>
                <c:pt idx="1">
                  <c:v>Recurrent respiratory tract infections</c:v>
                </c:pt>
                <c:pt idx="2">
                  <c:v>Malnutrition</c:v>
                </c:pt>
                <c:pt idx="3">
                  <c:v>Steatorrhea</c:v>
                </c:pt>
                <c:pt idx="4">
                  <c:v>Newborn screening</c:v>
                </c:pt>
                <c:pt idx="5">
                  <c:v>Sibling with CF</c:v>
                </c:pt>
                <c:pt idx="6">
                  <c:v>Meconium ileus</c:v>
                </c:pt>
                <c:pt idx="7">
                  <c:v>Prolonged jaundice</c:v>
                </c:pt>
                <c:pt idx="8">
                  <c:v>Chronic cough</c:v>
                </c:pt>
                <c:pt idx="9">
                  <c:v>Nasal polyps</c:v>
                </c:pt>
                <c:pt idx="10">
                  <c:v>Intussusception</c:v>
                </c:pt>
                <c:pt idx="11">
                  <c:v>Prenatal screening</c:v>
                </c:pt>
              </c:strCache>
            </c:strRef>
          </c:cat>
          <c:val>
            <c:numRef>
              <c:f>Sayfa1!$C$2:$C$13</c:f>
              <c:numCache>
                <c:formatCode>General</c:formatCode>
                <c:ptCount val="1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B2-BA43-857E-9DF81BB7E4B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Sütun2</c:v>
                </c:pt>
              </c:strCache>
            </c:strRef>
          </c:tx>
          <c:cat>
            <c:strRef>
              <c:f>Sayfa1!$A$2:$A$13</c:f>
              <c:strCache>
                <c:ptCount val="12"/>
                <c:pt idx="0">
                  <c:v>Pseudobartter</c:v>
                </c:pt>
                <c:pt idx="1">
                  <c:v>Recurrent respiratory tract infections</c:v>
                </c:pt>
                <c:pt idx="2">
                  <c:v>Malnutrition</c:v>
                </c:pt>
                <c:pt idx="3">
                  <c:v>Steatorrhea</c:v>
                </c:pt>
                <c:pt idx="4">
                  <c:v>Newborn screening</c:v>
                </c:pt>
                <c:pt idx="5">
                  <c:v>Sibling with CF</c:v>
                </c:pt>
                <c:pt idx="6">
                  <c:v>Meconium ileus</c:v>
                </c:pt>
                <c:pt idx="7">
                  <c:v>Prolonged jaundice</c:v>
                </c:pt>
                <c:pt idx="8">
                  <c:v>Chronic cough</c:v>
                </c:pt>
                <c:pt idx="9">
                  <c:v>Nasal polyps</c:v>
                </c:pt>
                <c:pt idx="10">
                  <c:v>Intussusception</c:v>
                </c:pt>
                <c:pt idx="11">
                  <c:v>Prenatal screening</c:v>
                </c:pt>
              </c:strCache>
            </c:strRef>
          </c:cat>
          <c:val>
            <c:numRef>
              <c:f>Sayfa1!$D$2:$D$13</c:f>
              <c:numCache>
                <c:formatCode>General</c:formatCode>
                <c:ptCount val="1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B2-BA43-857E-9DF81BB7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03333463449006"/>
          <c:y val="1.2240019308199551E-3"/>
          <c:w val="0.36986568559449351"/>
          <c:h val="0.93830108620409702"/>
        </c:manualLayout>
      </c:layout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gap"/>
    <c:showDLblsOverMax val="0"/>
  </c:chart>
  <c:spPr>
    <a:ln w="57150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D00000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505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5B5B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8989"/>
              </a:solidFill>
              <a:ln w="19050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numFmt formatCode="General" sourceLinked="0"/>
              <c:spPr>
                <a:noFill/>
              </c:spPr>
              <c:txPr>
                <a:bodyPr/>
                <a:lstStyle/>
                <a:p>
                  <a:pPr>
                    <a:defRPr sz="1500" b="1" i="0" baseline="0">
                      <a:latin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1500" b="1" i="0" baseline="0">
                      <a:latin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 sz="1500" b="1" i="0" baseline="0">
                      <a:latin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 sz="1500" b="1" i="0" baseline="0">
                      <a:latin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1500" b="1" i="0" baseline="0">
                      <a:latin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Sayfa1!$A$2:$A$6</c:f>
              <c:strCache>
                <c:ptCount val="5"/>
                <c:pt idx="0">
                  <c:v>Peribronchial thickening</c:v>
                </c:pt>
                <c:pt idx="1">
                  <c:v>Bronchiectasis</c:v>
                </c:pt>
                <c:pt idx="2">
                  <c:v>Mosaic oligemia</c:v>
                </c:pt>
                <c:pt idx="3">
                  <c:v>Atelectasis</c:v>
                </c:pt>
                <c:pt idx="4">
                  <c:v>Normal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45.2</c:v>
                </c:pt>
                <c:pt idx="1">
                  <c:v>43</c:v>
                </c:pt>
                <c:pt idx="2">
                  <c:v>28.1</c:v>
                </c:pt>
                <c:pt idx="3">
                  <c:v>22.9</c:v>
                </c:pt>
                <c:pt idx="4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4-2848-B2DB-0982ECF371C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invertIfNegative val="0"/>
          <c:cat>
            <c:strRef>
              <c:f>Sayfa1!$A$2:$A$6</c:f>
              <c:strCache>
                <c:ptCount val="5"/>
                <c:pt idx="0">
                  <c:v>Peribronchial thickening</c:v>
                </c:pt>
                <c:pt idx="1">
                  <c:v>Bronchiectasis</c:v>
                </c:pt>
                <c:pt idx="2">
                  <c:v>Mosaic oligemia</c:v>
                </c:pt>
                <c:pt idx="3">
                  <c:v>Atelectasis</c:v>
                </c:pt>
                <c:pt idx="4">
                  <c:v>Normal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34-2848-B2DB-0982ECF371C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Sütun2</c:v>
                </c:pt>
              </c:strCache>
            </c:strRef>
          </c:tx>
          <c:invertIfNegative val="0"/>
          <c:cat>
            <c:strRef>
              <c:f>Sayfa1!$A$2:$A$6</c:f>
              <c:strCache>
                <c:ptCount val="5"/>
                <c:pt idx="0">
                  <c:v>Peribronchial thickening</c:v>
                </c:pt>
                <c:pt idx="1">
                  <c:v>Bronchiectasis</c:v>
                </c:pt>
                <c:pt idx="2">
                  <c:v>Mosaic oligemia</c:v>
                </c:pt>
                <c:pt idx="3">
                  <c:v>Atelectasis</c:v>
                </c:pt>
                <c:pt idx="4">
                  <c:v>Normal</c:v>
                </c:pt>
              </c:strCache>
            </c:strRef>
          </c:cat>
          <c:val>
            <c:numRef>
              <c:f>Sayfa1!$D$2:$D$6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34-2848-B2DB-0982ECF3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938112"/>
        <c:axId val="156804800"/>
      </c:barChart>
      <c:catAx>
        <c:axId val="15893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latin typeface="Times New Roman" panose="02020603050405020304" pitchFamily="18" charset="0"/>
              </a:defRPr>
            </a:pPr>
            <a:endParaRPr lang="tr-TR"/>
          </a:p>
        </c:txPr>
        <c:crossAx val="156804800"/>
        <c:crosses val="autoZero"/>
        <c:auto val="1"/>
        <c:lblAlgn val="ctr"/>
        <c:lblOffset val="100"/>
        <c:noMultiLvlLbl val="0"/>
      </c:catAx>
      <c:valAx>
        <c:axId val="1568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381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  <a:alpha val="70000"/>
      </a:schemeClr>
    </a:solidFill>
    <a:ln w="50800">
      <a:solidFill>
        <a:sysClr val="windowText" lastClr="0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ln w="25400"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FEV1 %</c:v>
                </c:pt>
              </c:strCache>
            </c:strRef>
          </c:tx>
          <c:spPr>
            <a:solidFill>
              <a:srgbClr val="FF8B8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3F3F"/>
              </a:solidFill>
            </c:spPr>
          </c:dPt>
          <c:dPt>
            <c:idx val="2"/>
            <c:invertIfNegative val="0"/>
            <c:bubble3D val="0"/>
            <c:spPr>
              <a:solidFill>
                <a:srgbClr val="DA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8A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Sayfa1!$A$2:$A$5</c:f>
              <c:strCache>
                <c:ptCount val="4"/>
                <c:pt idx="0">
                  <c:v>80+       (normal)</c:v>
                </c:pt>
                <c:pt idx="1">
                  <c:v>60-80         (mild)</c:v>
                </c:pt>
                <c:pt idx="2">
                  <c:v>40-60 (moderate)</c:v>
                </c:pt>
                <c:pt idx="3">
                  <c:v>0-40         (severe)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38.4</c:v>
                </c:pt>
                <c:pt idx="1">
                  <c:v>26.6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9A-3748-8B26-E5836D1E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124480"/>
        <c:axId val="153691840"/>
        <c:axId val="0"/>
      </c:bar3DChart>
      <c:catAx>
        <c:axId val="27112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tr-TR"/>
          </a:p>
        </c:txPr>
        <c:crossAx val="153691840"/>
        <c:crosses val="autoZero"/>
        <c:auto val="1"/>
        <c:lblAlgn val="ctr"/>
        <c:lblOffset val="100"/>
        <c:noMultiLvlLbl val="0"/>
      </c:catAx>
      <c:valAx>
        <c:axId val="153691840"/>
        <c:scaling>
          <c:orientation val="minMax"/>
        </c:scaling>
        <c:delete val="0"/>
        <c:axPos val="l"/>
        <c:majorGridlines>
          <c:spPr>
            <a:ln w="25400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 i="0" baseline="0"/>
            </a:pPr>
            <a:endParaRPr lang="tr-TR"/>
          </a:p>
        </c:txPr>
        <c:crossAx val="271124480"/>
        <c:crosses val="autoZero"/>
        <c:crossBetween val="between"/>
      </c:valAx>
    </c:plotArea>
    <c:plotVisOnly val="1"/>
    <c:dispBlanksAs val="gap"/>
    <c:showDLblsOverMax val="0"/>
  </c:chart>
  <c:spPr>
    <a:ln w="50800"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2543-7AA6-4DE4-9199-F7590D6BCB92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C8BB-FCE1-4F94-806C-96905DDD6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77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C8BB-FCE1-4F94-806C-96905DDD6B5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52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C8BB-FCE1-4F94-806C-96905DDD6B5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9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  <a:lumMod val="31000"/>
                <a:lumOff val="6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112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200" b="1" dirty="0">
                <a:solidFill>
                  <a:schemeClr val="tx1"/>
                </a:solidFill>
              </a:rPr>
              <a:t>CLINICAL AND GENETIC OVERVIEW OF CYSTIC FIBROSIS </a:t>
            </a:r>
            <a:r>
              <a:rPr lang="tr-TR" sz="3200" b="1" dirty="0" smtClean="0">
                <a:solidFill>
                  <a:schemeClr val="tx1"/>
                </a:solidFill>
              </a:rPr>
              <a:t>PATIENTS</a:t>
            </a:r>
          </a:p>
          <a:p>
            <a:pPr marL="45720" indent="0" algn="just">
              <a:buNone/>
            </a:pPr>
            <a:endParaRPr lang="tr-TR" sz="20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tr-TR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tr-T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Aykut </a:t>
            </a:r>
            <a:r>
              <a:rPr lang="tr-TR" sz="2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Eşki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Gökçen Kartal Öztürk, Esra Işık, Sanem Eren Akarcan, Ferda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Özkınay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Figen Gülen, Esen Demir</a:t>
            </a:r>
          </a:p>
          <a:p>
            <a:pPr marL="45720" indent="0" algn="ctr">
              <a:buNone/>
            </a:pP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AYKUT EŞKİ, MD</a:t>
            </a:r>
          </a:p>
          <a:p>
            <a:pPr marL="45720" indent="0" algn="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epartment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Pediatric Pulmonology,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Medicine</a:t>
            </a:r>
          </a:p>
          <a:p>
            <a:pPr marL="45720" indent="0" algn="r">
              <a:buNone/>
            </a:pP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90755"/>
              </p:ext>
            </p:extLst>
          </p:nvPr>
        </p:nvGraphicFramePr>
        <p:xfrm>
          <a:off x="827580" y="2996952"/>
          <a:ext cx="7632851" cy="221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Age (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S.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maltophilia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 </a:t>
                      </a:r>
                      <a:r>
                        <a:rPr lang="tr-TR" sz="1600" dirty="0" smtClean="0">
                          <a:effectLst/>
                        </a:rPr>
                        <a:t>(4.4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6.5 </a:t>
                      </a:r>
                      <a:r>
                        <a:rPr lang="tr-TR" sz="1600" dirty="0">
                          <a:effectLst/>
                        </a:rPr>
                        <a:t>(1-22)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xylosoxidans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 </a:t>
                      </a:r>
                      <a:r>
                        <a:rPr lang="tr-TR" sz="1600" dirty="0" smtClean="0">
                          <a:effectLst/>
                        </a:rPr>
                        <a:t>(2.9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7.5 </a:t>
                      </a:r>
                      <a:r>
                        <a:rPr lang="tr-TR" sz="1600" dirty="0">
                          <a:effectLst/>
                        </a:rPr>
                        <a:t>(3-22)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baumanii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 </a:t>
                      </a:r>
                      <a:r>
                        <a:rPr lang="tr-TR" sz="1600" dirty="0" smtClean="0">
                          <a:effectLst/>
                        </a:rPr>
                        <a:t>(5.7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 (1-1)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Enterobacteracea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</a:t>
                      </a:r>
                      <a:r>
                        <a:rPr lang="tr-TR" sz="1600" dirty="0" smtClean="0">
                          <a:effectLst/>
                        </a:rPr>
                        <a:t>(0.7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 (11-11)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83568" y="5157192"/>
            <a:ext cx="7560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dirty="0" err="1"/>
              <a:t>Median</a:t>
            </a:r>
            <a:r>
              <a:rPr lang="tr-TR" sz="1600" b="1" dirty="0"/>
              <a:t> (</a:t>
            </a:r>
            <a:r>
              <a:rPr lang="tr-TR" sz="1600" b="1" dirty="0" err="1"/>
              <a:t>min-max</a:t>
            </a:r>
            <a:r>
              <a:rPr lang="tr-TR" sz="1600" b="1" dirty="0"/>
              <a:t>)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22768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2.2- </a:t>
            </a:r>
            <a:r>
              <a:rPr lang="tr-TR" b="1" dirty="0" err="1"/>
              <a:t>Respiratory</a:t>
            </a:r>
            <a:r>
              <a:rPr lang="tr-TR" b="1" dirty="0"/>
              <a:t> </a:t>
            </a:r>
            <a:r>
              <a:rPr lang="tr-TR" b="1" dirty="0" err="1"/>
              <a:t>pathogens</a:t>
            </a:r>
            <a:r>
              <a:rPr lang="tr-TR" b="1" dirty="0"/>
              <a:t>, </a:t>
            </a:r>
            <a:r>
              <a:rPr lang="tr-TR" b="1" dirty="0" err="1"/>
              <a:t>frequency</a:t>
            </a:r>
            <a:r>
              <a:rPr lang="tr-TR" b="1" dirty="0"/>
              <a:t> and first </a:t>
            </a:r>
            <a:r>
              <a:rPr lang="tr-TR" b="1" dirty="0" err="1"/>
              <a:t>isolation</a:t>
            </a:r>
            <a:r>
              <a:rPr lang="tr-TR" b="1" dirty="0"/>
              <a:t> </a:t>
            </a:r>
            <a:r>
              <a:rPr lang="tr-TR" b="1" dirty="0" err="1"/>
              <a:t>age</a:t>
            </a:r>
            <a:r>
              <a:rPr lang="tr-TR" b="1" dirty="0"/>
              <a:t> of </a:t>
            </a:r>
            <a:r>
              <a:rPr lang="tr-TR" b="1" dirty="0" err="1"/>
              <a:t>microorganisms</a:t>
            </a:r>
            <a:r>
              <a:rPr lang="tr-TR" b="1" dirty="0"/>
              <a:t> </a:t>
            </a:r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683568" y="112474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1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55941"/>
              </p:ext>
            </p:extLst>
          </p:nvPr>
        </p:nvGraphicFramePr>
        <p:xfrm>
          <a:off x="755575" y="2204864"/>
          <a:ext cx="7560840" cy="3467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Mycology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37 </a:t>
                      </a:r>
                      <a:r>
                        <a:rPr lang="tr-TR" sz="1600" dirty="0" smtClean="0">
                          <a:effectLst/>
                        </a:rPr>
                        <a:t>(27.4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 (3-34) 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833">
                <a:tc rowSpan="7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albicans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parapsilosis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dublinensis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flavus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fumigatus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niger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erreus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14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(37.8</a:t>
                      </a: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 </a:t>
                      </a:r>
                      <a:r>
                        <a:rPr lang="tr-TR" sz="1600" dirty="0" smtClean="0">
                          <a:effectLst/>
                        </a:rPr>
                        <a:t>(10.8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8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</a:t>
                      </a:r>
                      <a:r>
                        <a:rPr lang="tr-TR" sz="1600" dirty="0" smtClean="0">
                          <a:effectLst/>
                        </a:rPr>
                        <a:t>(2.7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3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</a:t>
                      </a:r>
                      <a:r>
                        <a:rPr lang="tr-TR" sz="1600" dirty="0" smtClean="0">
                          <a:effectLst/>
                        </a:rPr>
                        <a:t>(2.7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7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11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(29.8</a:t>
                      </a: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1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 </a:t>
                      </a:r>
                      <a:r>
                        <a:rPr lang="tr-TR" sz="1600" dirty="0" smtClean="0">
                          <a:effectLst/>
                        </a:rPr>
                        <a:t>(8.1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 </a:t>
                      </a:r>
                      <a:r>
                        <a:rPr lang="tr-TR" sz="1600" dirty="0" smtClean="0">
                          <a:effectLst/>
                        </a:rPr>
                        <a:t>(8.1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Mycobacteriology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 </a:t>
                      </a:r>
                      <a:r>
                        <a:rPr lang="tr-TR" sz="1600" dirty="0" smtClean="0">
                          <a:effectLst/>
                        </a:rPr>
                        <a:t>(2.2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18 (13-18)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833">
                <a:tc row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TB</a:t>
                      </a: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Non-Tb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 </a:t>
                      </a:r>
                      <a:r>
                        <a:rPr lang="tr-TR" sz="1600" dirty="0" smtClean="0">
                          <a:effectLst/>
                        </a:rPr>
                        <a:t>(0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8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(100</a:t>
                      </a: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)**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611560" y="155679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2.3- </a:t>
            </a:r>
            <a:r>
              <a:rPr lang="tr-TR" b="1" dirty="0" err="1"/>
              <a:t>Respiratory</a:t>
            </a:r>
            <a:r>
              <a:rPr lang="tr-TR" b="1" dirty="0"/>
              <a:t> </a:t>
            </a:r>
            <a:r>
              <a:rPr lang="tr-TR" b="1" dirty="0" err="1"/>
              <a:t>pathogens</a:t>
            </a:r>
            <a:r>
              <a:rPr lang="tr-TR" b="1" dirty="0"/>
              <a:t>, </a:t>
            </a:r>
            <a:r>
              <a:rPr lang="tr-TR" b="1" dirty="0" err="1"/>
              <a:t>frequency</a:t>
            </a:r>
            <a:r>
              <a:rPr lang="tr-TR" b="1" dirty="0"/>
              <a:t> and first </a:t>
            </a:r>
            <a:r>
              <a:rPr lang="tr-TR" b="1" dirty="0" err="1"/>
              <a:t>isolation</a:t>
            </a:r>
            <a:r>
              <a:rPr lang="tr-TR" b="1" dirty="0"/>
              <a:t> </a:t>
            </a:r>
            <a:r>
              <a:rPr lang="tr-TR" b="1" dirty="0" err="1"/>
              <a:t>age</a:t>
            </a:r>
            <a:r>
              <a:rPr lang="tr-TR" b="1" dirty="0"/>
              <a:t> of </a:t>
            </a:r>
            <a:r>
              <a:rPr lang="tr-TR" b="1" dirty="0" err="1"/>
              <a:t>microorganisms</a:t>
            </a:r>
            <a:r>
              <a:rPr lang="tr-TR" b="1" dirty="0"/>
              <a:t>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11560" y="5661248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dirty="0" err="1"/>
              <a:t>Median</a:t>
            </a:r>
            <a:r>
              <a:rPr lang="tr-TR" sz="1600" b="1" dirty="0"/>
              <a:t> (</a:t>
            </a:r>
            <a:r>
              <a:rPr lang="tr-TR" sz="1600" b="1" dirty="0" err="1"/>
              <a:t>min-max</a:t>
            </a:r>
            <a:r>
              <a:rPr lang="tr-TR" sz="1600" b="1" dirty="0"/>
              <a:t>) </a:t>
            </a:r>
          </a:p>
          <a:p>
            <a:r>
              <a:rPr lang="tr-TR" sz="1600" b="1" dirty="0"/>
              <a:t>**M. </a:t>
            </a:r>
            <a:r>
              <a:rPr lang="tr-TR" sz="1600" b="1" dirty="0" err="1"/>
              <a:t>simiae</a:t>
            </a:r>
            <a:endParaRPr lang="tr-TR" sz="1600" b="1" dirty="0"/>
          </a:p>
          <a:p>
            <a:endParaRPr lang="tr-TR" sz="1600" dirty="0"/>
          </a:p>
          <a:p>
            <a:endParaRPr lang="tr-TR" sz="1600" dirty="0"/>
          </a:p>
        </p:txBody>
      </p:sp>
      <p:sp>
        <p:nvSpPr>
          <p:cNvPr id="2" name="5-Nokta Yıldız 1"/>
          <p:cNvSpPr/>
          <p:nvPr/>
        </p:nvSpPr>
        <p:spPr>
          <a:xfrm>
            <a:off x="6357543" y="2636912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2"/>
          <p:cNvSpPr/>
          <p:nvPr/>
        </p:nvSpPr>
        <p:spPr>
          <a:xfrm>
            <a:off x="6357543" y="3717032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Nokta Yıldız 4"/>
          <p:cNvSpPr/>
          <p:nvPr/>
        </p:nvSpPr>
        <p:spPr>
          <a:xfrm>
            <a:off x="6413318" y="5193256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11560" y="83671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7105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110008"/>
              </p:ext>
            </p:extLst>
          </p:nvPr>
        </p:nvGraphicFramePr>
        <p:xfrm>
          <a:off x="827584" y="2852936"/>
          <a:ext cx="7560840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Homozygous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38.8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heterozygous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, 2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alleles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59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45.7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Heterozygous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, 1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allele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15.5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83568" y="24928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3- </a:t>
            </a:r>
            <a:r>
              <a:rPr lang="tr-TR" b="1" dirty="0" smtClean="0"/>
              <a:t>Mutations </a:t>
            </a:r>
            <a:r>
              <a:rPr lang="tr-TR" b="1" dirty="0"/>
              <a:t>and </a:t>
            </a:r>
            <a:r>
              <a:rPr lang="tr-TR" b="1" dirty="0" err="1"/>
              <a:t>sequence</a:t>
            </a:r>
            <a:r>
              <a:rPr lang="tr-TR" b="1" dirty="0"/>
              <a:t> </a:t>
            </a:r>
            <a:r>
              <a:rPr lang="tr-TR" b="1" dirty="0" err="1"/>
              <a:t>analysis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479715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i="1" u="sng" dirty="0"/>
              <a:t>6 patients are diagnosed by sweat test , </a:t>
            </a:r>
            <a:r>
              <a:rPr lang="tr-TR" sz="1600" b="1" i="1" u="sng" dirty="0" err="1"/>
              <a:t>no</a:t>
            </a:r>
            <a:r>
              <a:rPr lang="tr-TR" sz="1600" b="1" i="1" u="sng" dirty="0"/>
              <a:t> mutation </a:t>
            </a:r>
            <a:r>
              <a:rPr lang="tr-TR" sz="1600" b="1" i="1" u="sng" dirty="0" err="1"/>
              <a:t>analysis</a:t>
            </a:r>
            <a:r>
              <a:rPr lang="tr-TR" sz="1600" b="1" i="1" u="sng" dirty="0"/>
              <a:t>.</a:t>
            </a:r>
            <a:endParaRPr lang="tr-TR" sz="1600" b="1" dirty="0"/>
          </a:p>
        </p:txBody>
      </p:sp>
      <p:sp>
        <p:nvSpPr>
          <p:cNvPr id="2" name="5-Nokta Yıldız 1"/>
          <p:cNvSpPr/>
          <p:nvPr/>
        </p:nvSpPr>
        <p:spPr>
          <a:xfrm>
            <a:off x="8028384" y="3356992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83568" y="134076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999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84827"/>
              </p:ext>
            </p:extLst>
          </p:nvPr>
        </p:nvGraphicFramePr>
        <p:xfrm>
          <a:off x="755576" y="1844824"/>
          <a:ext cx="7632848" cy="43437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06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3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3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Mutation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Mutation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F508del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18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13.9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G178R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E92K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3.8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I234V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2183AA&gt;G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3.1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W1282*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N1303K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2.3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R334W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chemeClr val="accent1"/>
                          </a:solidFill>
                          <a:effectLst/>
                        </a:rPr>
                        <a:t>G542*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2.3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W1098L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A46D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R347P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D1152H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Q1411*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03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D110H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W401*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486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E1044G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R1158*</a:t>
                      </a:r>
                      <a:endParaRPr lang="tr-T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98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2184delAA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/>
                        </a:rPr>
                        <a:t>c.2988+1G&gt;A</a:t>
                      </a:r>
                      <a:endParaRPr lang="tr-TR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Y515*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c.1393-1G&gt;A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48478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4.1- </a:t>
            </a:r>
            <a:r>
              <a:rPr lang="tr-TR" b="1" dirty="0" err="1"/>
              <a:t>Frequency</a:t>
            </a:r>
            <a:r>
              <a:rPr lang="tr-TR" b="1" dirty="0"/>
              <a:t> of </a:t>
            </a:r>
            <a:r>
              <a:rPr lang="tr-TR" b="1" dirty="0" err="1"/>
              <a:t>homozygous</a:t>
            </a:r>
            <a:r>
              <a:rPr lang="tr-TR" b="1" dirty="0"/>
              <a:t> mutations</a:t>
            </a:r>
          </a:p>
        </p:txBody>
      </p:sp>
      <p:sp>
        <p:nvSpPr>
          <p:cNvPr id="2" name="5-Nokta Yıldız 1"/>
          <p:cNvSpPr/>
          <p:nvPr/>
        </p:nvSpPr>
        <p:spPr>
          <a:xfrm>
            <a:off x="2411760" y="2348880"/>
            <a:ext cx="360040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2"/>
          <p:cNvSpPr/>
          <p:nvPr/>
        </p:nvSpPr>
        <p:spPr>
          <a:xfrm>
            <a:off x="2375756" y="2708920"/>
            <a:ext cx="360000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2375756" y="2996952"/>
            <a:ext cx="360000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2357754" y="3356992"/>
            <a:ext cx="360000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2375756" y="3717032"/>
            <a:ext cx="360000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611560" y="76470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706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61156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4.2- </a:t>
            </a:r>
            <a:r>
              <a:rPr lang="tr-TR" b="1" dirty="0"/>
              <a:t>Mutation </a:t>
            </a:r>
            <a:r>
              <a:rPr lang="tr-TR" b="1" dirty="0" err="1"/>
              <a:t>frequencies</a:t>
            </a:r>
            <a:r>
              <a:rPr lang="tr-TR" b="1" dirty="0"/>
              <a:t> of all </a:t>
            </a:r>
            <a:r>
              <a:rPr lang="tr-TR" b="1" dirty="0" err="1"/>
              <a:t>alleles</a:t>
            </a:r>
            <a:r>
              <a:rPr lang="tr-TR" b="1" dirty="0"/>
              <a:t> 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88547"/>
              </p:ext>
            </p:extLst>
          </p:nvPr>
        </p:nvGraphicFramePr>
        <p:xfrm>
          <a:off x="755572" y="1916832"/>
          <a:ext cx="7632852" cy="469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Mutation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Mutation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F508del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76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29.4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I148T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1.1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E92K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5.4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L467F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1.1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2183AA&gt;G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5.4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G178R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1.1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solidFill>
                            <a:schemeClr val="accent1"/>
                          </a:solidFill>
                          <a:effectLst/>
                        </a:rPr>
                        <a:t>N1303K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c.1393-1G&gt;A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1.1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solidFill>
                            <a:schemeClr val="accent1"/>
                          </a:solidFill>
                          <a:effectLst/>
                        </a:rPr>
                        <a:t>G542*</a:t>
                      </a:r>
                      <a:endParaRPr lang="tr-TR" sz="1600" b="1" i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tr-TR" sz="16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4.2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W1098L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c.489+1G&gt;T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S945L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D1152H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E1044G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W1282*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1.9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R334W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Y515*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1.9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G85E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903605" algn="l"/>
                        </a:tabLs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D110H	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c.2657+5G&gt;A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c.2789+5G&gt;A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c.2988+1G&gt;A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0.7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R347P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R1158*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W401*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M470V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2184delAA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A46D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1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R1066C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I1234V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0.7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5-Nokta Yıldız 1"/>
          <p:cNvSpPr/>
          <p:nvPr/>
        </p:nvSpPr>
        <p:spPr>
          <a:xfrm>
            <a:off x="2267744" y="2348880"/>
            <a:ext cx="360040" cy="36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11560" y="7455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512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97922"/>
              </p:ext>
            </p:extLst>
          </p:nvPr>
        </p:nvGraphicFramePr>
        <p:xfrm>
          <a:off x="683568" y="1628798"/>
          <a:ext cx="7632848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5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3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3218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Mutation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Mutation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T1036N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L732*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R1162*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c.489+3A&gt;G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Q1411*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T788Qfs*15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K174*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D1154Y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c.3041-15T&gt;G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H1054D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E379*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R117C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G1244E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R117H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G1249W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C524*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G551D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R347H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ekz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4-11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3199del6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I506V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R75Q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D58E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R75*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L68E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S1196*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39552" y="12594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4.3- </a:t>
            </a:r>
            <a:r>
              <a:rPr lang="tr-TR" b="1" dirty="0"/>
              <a:t>Mutation </a:t>
            </a:r>
            <a:r>
              <a:rPr lang="tr-TR" b="1" dirty="0" err="1"/>
              <a:t>frequencies</a:t>
            </a:r>
            <a:r>
              <a:rPr lang="tr-TR" b="1" dirty="0"/>
              <a:t> of all </a:t>
            </a:r>
            <a:r>
              <a:rPr lang="tr-TR" b="1" dirty="0" err="1"/>
              <a:t>alleles</a:t>
            </a:r>
            <a:r>
              <a:rPr lang="tr-TR" b="1" dirty="0"/>
              <a:t>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39552" y="62068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428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797758"/>
              </p:ext>
            </p:extLst>
          </p:nvPr>
        </p:nvGraphicFramePr>
        <p:xfrm>
          <a:off x="762000" y="2204864"/>
          <a:ext cx="7543800" cy="336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Mutation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S1455*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S459L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S466*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S737F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F992L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Tn7T/9T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E92*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E831*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3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c.2657+5G&gt;A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589875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i="1" u="sng" dirty="0"/>
              <a:t> 6 patients are diagnosed by sweat test , </a:t>
            </a:r>
            <a:r>
              <a:rPr lang="tr-TR" sz="1600" b="1" i="1" u="sng" dirty="0" err="1"/>
              <a:t>no</a:t>
            </a:r>
            <a:r>
              <a:rPr lang="tr-TR" sz="1600" b="1" i="1" u="sng" dirty="0"/>
              <a:t> mutation </a:t>
            </a:r>
            <a:r>
              <a:rPr lang="tr-TR" sz="1600" b="1" i="1" u="sng" dirty="0" err="1"/>
              <a:t>analysis</a:t>
            </a:r>
            <a:endParaRPr lang="tr-TR" sz="16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18448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4.4- </a:t>
            </a:r>
            <a:r>
              <a:rPr lang="tr-TR" b="1" dirty="0"/>
              <a:t>Mutation </a:t>
            </a:r>
            <a:r>
              <a:rPr lang="tr-TR" b="1" dirty="0" err="1"/>
              <a:t>frequencies</a:t>
            </a:r>
            <a:r>
              <a:rPr lang="tr-TR" b="1" dirty="0"/>
              <a:t> of all </a:t>
            </a:r>
            <a:r>
              <a:rPr lang="tr-TR" b="1" dirty="0" err="1"/>
              <a:t>alleles</a:t>
            </a:r>
            <a:r>
              <a:rPr lang="tr-TR" b="1" dirty="0"/>
              <a:t>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560" y="83671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075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806900"/>
              </p:ext>
            </p:extLst>
          </p:nvPr>
        </p:nvGraphicFramePr>
        <p:xfrm>
          <a:off x="755576" y="1772816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4034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5- </a:t>
            </a: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properties</a:t>
            </a:r>
            <a:r>
              <a:rPr lang="tr-TR" b="1" dirty="0"/>
              <a:t> at the time of </a:t>
            </a:r>
            <a:r>
              <a:rPr lang="tr-TR" b="1" dirty="0" err="1"/>
              <a:t>admission</a:t>
            </a:r>
            <a:endParaRPr lang="tr-TR" b="1" dirty="0"/>
          </a:p>
        </p:txBody>
      </p:sp>
      <p:sp>
        <p:nvSpPr>
          <p:cNvPr id="2" name="5-Nokta Yıldız 1"/>
          <p:cNvSpPr/>
          <p:nvPr/>
        </p:nvSpPr>
        <p:spPr>
          <a:xfrm>
            <a:off x="8604448" y="2060848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2"/>
          <p:cNvSpPr/>
          <p:nvPr/>
        </p:nvSpPr>
        <p:spPr>
          <a:xfrm>
            <a:off x="7020272" y="1664804"/>
            <a:ext cx="540000" cy="54006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6876256" y="2420888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11560" y="6735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1862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36426"/>
              </p:ext>
            </p:extLst>
          </p:nvPr>
        </p:nvGraphicFramePr>
        <p:xfrm>
          <a:off x="755576" y="1556792"/>
          <a:ext cx="7543800" cy="46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18746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</a:t>
            </a:r>
            <a:r>
              <a:rPr lang="tr-TR" b="1" dirty="0" smtClean="0"/>
              <a:t>6- </a:t>
            </a:r>
            <a:r>
              <a:rPr lang="tr-TR" b="1" dirty="0"/>
              <a:t>High </a:t>
            </a:r>
            <a:r>
              <a:rPr lang="tr-TR" b="1" dirty="0" err="1"/>
              <a:t>R</a:t>
            </a:r>
            <a:r>
              <a:rPr lang="tr-TR" b="1" dirty="0" err="1" smtClean="0"/>
              <a:t>esolution</a:t>
            </a:r>
            <a:r>
              <a:rPr lang="tr-TR" b="1" dirty="0" smtClean="0"/>
              <a:t> </a:t>
            </a:r>
            <a:r>
              <a:rPr lang="tr-TR" b="1" dirty="0" err="1" smtClean="0"/>
              <a:t>Computerized</a:t>
            </a:r>
            <a:r>
              <a:rPr lang="tr-TR" b="1" dirty="0" smtClean="0"/>
              <a:t> </a:t>
            </a:r>
            <a:r>
              <a:rPr lang="tr-TR" b="1" dirty="0" err="1" smtClean="0"/>
              <a:t>Tomography</a:t>
            </a:r>
            <a:r>
              <a:rPr lang="tr-TR" b="1" dirty="0" smtClean="0"/>
              <a:t> </a:t>
            </a:r>
            <a:r>
              <a:rPr lang="tr-TR" b="1" dirty="0" err="1"/>
              <a:t>findings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6206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134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665917"/>
              </p:ext>
            </p:extLst>
          </p:nvPr>
        </p:nvGraphicFramePr>
        <p:xfrm>
          <a:off x="755576" y="1556792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11560" y="7647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745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00808"/>
            <a:ext cx="7560840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1"/>
                </a:solidFill>
              </a:rPr>
              <a:t>Mostly</a:t>
            </a:r>
            <a:r>
              <a:rPr lang="tr-TR" sz="2000" dirty="0" smtClean="0">
                <a:solidFill>
                  <a:schemeClr val="tx1"/>
                </a:solidFill>
              </a:rPr>
              <a:t> affects </a:t>
            </a:r>
            <a:r>
              <a:rPr lang="tr-TR" sz="2000" dirty="0" err="1" smtClean="0">
                <a:solidFill>
                  <a:schemeClr val="tx1"/>
                </a:solidFill>
              </a:rPr>
              <a:t>Caucasians</a:t>
            </a:r>
            <a:r>
              <a:rPr lang="tr-TR" sz="2000" dirty="0" smtClean="0">
                <a:solidFill>
                  <a:schemeClr val="tx1"/>
                </a:solidFill>
              </a:rPr>
              <a:t>, </a:t>
            </a:r>
            <a:r>
              <a:rPr lang="tr-TR" sz="2000" dirty="0">
                <a:solidFill>
                  <a:schemeClr val="tx1"/>
                </a:solidFill>
              </a:rPr>
              <a:t>1/2000-3500 </a:t>
            </a:r>
            <a:r>
              <a:rPr lang="tr-TR" sz="2000" dirty="0" err="1">
                <a:solidFill>
                  <a:schemeClr val="tx1"/>
                </a:solidFill>
              </a:rPr>
              <a:t>live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birth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Autosomal recessive, 7th chromosome q22-31 </a:t>
            </a:r>
            <a:r>
              <a:rPr lang="tr-TR" sz="2000" dirty="0" err="1">
                <a:solidFill>
                  <a:schemeClr val="tx1"/>
                </a:solidFill>
              </a:rPr>
              <a:t>region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Cystic Fibrosis Transmembrane Regulator (CFTR) Protein </a:t>
            </a:r>
            <a:r>
              <a:rPr lang="tr-TR" sz="2000" dirty="0" err="1">
                <a:solidFill>
                  <a:schemeClr val="tx1"/>
                </a:solidFill>
              </a:rPr>
              <a:t>consists</a:t>
            </a:r>
            <a:r>
              <a:rPr lang="tr-TR" sz="2000" dirty="0">
                <a:solidFill>
                  <a:schemeClr val="tx1"/>
                </a:solidFill>
              </a:rPr>
              <a:t> of 1480 </a:t>
            </a:r>
            <a:r>
              <a:rPr lang="tr-TR" sz="2000" dirty="0" err="1" smtClean="0">
                <a:solidFill>
                  <a:schemeClr val="tx1"/>
                </a:solidFill>
              </a:rPr>
              <a:t>aminoacids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CFTR gene mutations </a:t>
            </a:r>
            <a:r>
              <a:rPr lang="tr-TR" sz="2000" dirty="0" err="1">
                <a:solidFill>
                  <a:schemeClr val="tx1"/>
                </a:solidFill>
              </a:rPr>
              <a:t>divide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into</a:t>
            </a:r>
            <a:r>
              <a:rPr lang="tr-TR" sz="2000" dirty="0">
                <a:solidFill>
                  <a:schemeClr val="tx1"/>
                </a:solidFill>
              </a:rPr>
              <a:t> 6 </a:t>
            </a:r>
            <a:r>
              <a:rPr lang="tr-TR" sz="2000" dirty="0" err="1">
                <a:solidFill>
                  <a:schemeClr val="tx1"/>
                </a:solidFill>
              </a:rPr>
              <a:t>classes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due</a:t>
            </a:r>
            <a:r>
              <a:rPr lang="tr-TR" sz="2000" dirty="0">
                <a:solidFill>
                  <a:schemeClr val="tx1"/>
                </a:solidFill>
              </a:rPr>
              <a:t> to </a:t>
            </a:r>
            <a:r>
              <a:rPr lang="tr-TR" sz="2000" dirty="0" err="1">
                <a:solidFill>
                  <a:schemeClr val="tx1"/>
                </a:solidFill>
              </a:rPr>
              <a:t>chloride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channel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activity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Most </a:t>
            </a:r>
            <a:r>
              <a:rPr lang="tr-TR" sz="2000" dirty="0" err="1">
                <a:solidFill>
                  <a:schemeClr val="tx1"/>
                </a:solidFill>
              </a:rPr>
              <a:t>seen</a:t>
            </a:r>
            <a:r>
              <a:rPr lang="tr-TR" sz="2000" dirty="0">
                <a:solidFill>
                  <a:schemeClr val="tx1"/>
                </a:solidFill>
              </a:rPr>
              <a:t> mutation is </a:t>
            </a:r>
            <a:r>
              <a:rPr lang="tr-TR" sz="2000" b="1" dirty="0" smtClean="0">
                <a:solidFill>
                  <a:schemeClr val="tx1"/>
                </a:solidFill>
              </a:rPr>
              <a:t>F508del</a:t>
            </a:r>
            <a:endParaRPr lang="tr-TR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Respiratory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system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gastrointestinal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system</a:t>
            </a:r>
            <a:r>
              <a:rPr lang="tr-TR" sz="2000" dirty="0">
                <a:solidFill>
                  <a:schemeClr val="tx1"/>
                </a:solidFill>
              </a:rPr>
              <a:t>, pancreas, </a:t>
            </a:r>
            <a:r>
              <a:rPr lang="tr-TR" sz="2000" dirty="0" err="1">
                <a:solidFill>
                  <a:schemeClr val="tx1"/>
                </a:solidFill>
              </a:rPr>
              <a:t>genitourinary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system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endocrine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system</a:t>
            </a:r>
            <a:r>
              <a:rPr lang="tr-TR" sz="2000" dirty="0">
                <a:solidFill>
                  <a:schemeClr val="tx1"/>
                </a:solidFill>
              </a:rPr>
              <a:t> and sweat glands are </a:t>
            </a:r>
            <a:r>
              <a:rPr lang="tr-TR" sz="2000" dirty="0" err="1">
                <a:solidFill>
                  <a:schemeClr val="tx1"/>
                </a:solidFill>
              </a:rPr>
              <a:t>affected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83568" y="10335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INTRODUCTION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684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8895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CONCLUSION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8061"/>
              </p:ext>
            </p:extLst>
          </p:nvPr>
        </p:nvGraphicFramePr>
        <p:xfrm>
          <a:off x="755576" y="2713198"/>
          <a:ext cx="7704855" cy="268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232248"/>
                <a:gridCol w="2160239"/>
              </a:tblGrid>
              <a:tr h="292931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Our study (%)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CFF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2016 </a:t>
                      </a:r>
                      <a:r>
                        <a:rPr lang="tr-TR" sz="1600" b="1" baseline="0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2931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CF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86.6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85.6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2931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CFTR-</a:t>
                      </a:r>
                      <a:r>
                        <a:rPr lang="tr-TR" sz="1600" b="1" dirty="0" err="1" smtClean="0"/>
                        <a:t>RDs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12.5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6.1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2931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CFMS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0.9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8.3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2931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M/F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45.9/44.1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51.5/48.5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546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Mean</a:t>
                      </a:r>
                      <a:r>
                        <a:rPr lang="tr-TR" sz="1600" b="1" dirty="0" smtClean="0"/>
                        <a:t>/</a:t>
                      </a:r>
                      <a:r>
                        <a:rPr lang="tr-TR" sz="1600" b="1" dirty="0" err="1" smtClean="0"/>
                        <a:t>meadian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age</a:t>
                      </a:r>
                      <a:r>
                        <a:rPr lang="tr-TR" sz="1600" b="1" dirty="0" smtClean="0"/>
                        <a:t> at diagnosed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2.6 </a:t>
                      </a:r>
                      <a:r>
                        <a:rPr lang="tr-TR" sz="1600" dirty="0" err="1" smtClean="0"/>
                        <a:t>years</a:t>
                      </a:r>
                      <a:r>
                        <a:rPr lang="tr-TR" sz="1600" dirty="0" smtClean="0"/>
                        <a:t>/4 </a:t>
                      </a:r>
                      <a:r>
                        <a:rPr lang="tr-TR" sz="1600" dirty="0" err="1" smtClean="0"/>
                        <a:t>months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3.9 </a:t>
                      </a:r>
                      <a:r>
                        <a:rPr lang="tr-TR" sz="1600" dirty="0" err="1" smtClean="0"/>
                        <a:t>years</a:t>
                      </a:r>
                      <a:r>
                        <a:rPr lang="tr-TR" sz="1600" dirty="0" smtClean="0"/>
                        <a:t>/4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months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CF diagnosed &lt; 1 </a:t>
                      </a:r>
                      <a:r>
                        <a:rPr lang="tr-TR" sz="1600" b="1" dirty="0" err="1" smtClean="0"/>
                        <a:t>age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74.8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74.1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Sweet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tests</a:t>
                      </a:r>
                      <a:r>
                        <a:rPr lang="tr-TR" sz="1600" b="1" dirty="0" smtClean="0"/>
                        <a:t>, </a:t>
                      </a:r>
                      <a:r>
                        <a:rPr lang="tr-TR" sz="1600" b="1" dirty="0" err="1" smtClean="0"/>
                        <a:t>median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105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99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76410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135 patients are diagnosed as CF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tr-TR" dirty="0"/>
              <a:t>6 of the patients have </a:t>
            </a:r>
            <a:r>
              <a:rPr lang="tr-TR" dirty="0" err="1"/>
              <a:t>no</a:t>
            </a:r>
            <a:r>
              <a:rPr lang="tr-TR" dirty="0"/>
              <a:t> genetic </a:t>
            </a:r>
            <a:r>
              <a:rPr lang="tr-TR" dirty="0" err="1"/>
              <a:t>analysis</a:t>
            </a:r>
            <a:r>
              <a:rPr lang="tr-TR" dirty="0"/>
              <a:t> and 4 of </a:t>
            </a:r>
            <a:r>
              <a:rPr lang="tr-TR" dirty="0" err="1"/>
              <a:t>them</a:t>
            </a:r>
            <a:r>
              <a:rPr lang="tr-TR" dirty="0"/>
              <a:t> do not have sweat test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53732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Similar</a:t>
            </a:r>
            <a:r>
              <a:rPr lang="tr-TR" b="1" dirty="0" smtClean="0"/>
              <a:t> to our study.</a:t>
            </a:r>
          </a:p>
        </p:txBody>
      </p:sp>
    </p:spTree>
    <p:extLst>
      <p:ext uri="{BB962C8B-B14F-4D97-AF65-F5344CB8AC3E}">
        <p14:creationId xmlns:p14="http://schemas.microsoft.com/office/powerpoint/2010/main" val="540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85404"/>
              </p:ext>
            </p:extLst>
          </p:nvPr>
        </p:nvGraphicFramePr>
        <p:xfrm>
          <a:off x="611560" y="1628800"/>
          <a:ext cx="82089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Our study %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Hacettepe 2012 %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CFF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2016 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tr-T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Respiratory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abnormalities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39.3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31.7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37.3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Pseudobartter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30.4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18.3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Malnutrition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29.1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Sibling</a:t>
                      </a:r>
                      <a:r>
                        <a:rPr lang="tr-TR" sz="1600" b="1" dirty="0" smtClean="0"/>
                        <a:t> with CF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14.8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Steatorhea</a:t>
                      </a:r>
                      <a:r>
                        <a:rPr lang="tr-TR" sz="1600" b="1" dirty="0" smtClean="0"/>
                        <a:t>/</a:t>
                      </a:r>
                      <a:r>
                        <a:rPr lang="tr-TR" sz="1600" b="1" dirty="0" err="1" smtClean="0"/>
                        <a:t>Malabsorption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13.5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22.4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Newborn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screning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23.6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67544" y="76470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CONCLUSION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39552" y="4149080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Our </a:t>
            </a:r>
            <a:r>
              <a:rPr lang="tr-TR" dirty="0" smtClean="0"/>
              <a:t>study</a:t>
            </a:r>
            <a:r>
              <a:rPr lang="en-US" dirty="0" smtClean="0"/>
              <a:t> </a:t>
            </a:r>
            <a:r>
              <a:rPr lang="en-US" dirty="0"/>
              <a:t>is also similar to </a:t>
            </a:r>
            <a:r>
              <a:rPr lang="en-US" dirty="0" err="1"/>
              <a:t>Hacettepe</a:t>
            </a:r>
            <a:r>
              <a:rPr lang="en-US" dirty="0"/>
              <a:t> University’s </a:t>
            </a:r>
            <a:r>
              <a:rPr lang="tr-TR" dirty="0" smtClean="0"/>
              <a:t>and </a:t>
            </a:r>
            <a:r>
              <a:rPr lang="tr-TR" dirty="0" err="1" smtClean="0"/>
              <a:t>CFF’s</a:t>
            </a:r>
            <a:r>
              <a:rPr lang="tr-TR" dirty="0" smtClean="0"/>
              <a:t> </a:t>
            </a:r>
            <a:r>
              <a:rPr lang="en-US" dirty="0" smtClean="0"/>
              <a:t>report</a:t>
            </a:r>
            <a:r>
              <a:rPr lang="tr-TR" dirty="0" smtClean="0"/>
              <a:t>s</a:t>
            </a:r>
            <a:r>
              <a:rPr lang="en-US" dirty="0" smtClean="0"/>
              <a:t>, </a:t>
            </a:r>
            <a:r>
              <a:rPr lang="en-US" dirty="0"/>
              <a:t>it’s thought that frequency of </a:t>
            </a:r>
            <a:r>
              <a:rPr lang="en-US" dirty="0" err="1"/>
              <a:t>pseudobartter</a:t>
            </a:r>
            <a:r>
              <a:rPr lang="en-US" dirty="0"/>
              <a:t> is high due to climate of Aegean </a:t>
            </a:r>
            <a:r>
              <a:rPr lang="en-US" dirty="0" smtClean="0"/>
              <a:t>region</a:t>
            </a:r>
            <a:r>
              <a:rPr lang="tr-T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1 </a:t>
            </a:r>
            <a:r>
              <a:rPr lang="tr-TR" dirty="0" err="1"/>
              <a:t>patient</a:t>
            </a:r>
            <a:r>
              <a:rPr lang="tr-TR" dirty="0"/>
              <a:t> is diagnosed </a:t>
            </a:r>
            <a:r>
              <a:rPr lang="tr-TR" dirty="0" err="1" smtClean="0"/>
              <a:t>prenatally</a:t>
            </a:r>
            <a:r>
              <a:rPr lang="tr-T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NBS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Turkey</a:t>
            </a:r>
            <a:r>
              <a:rPr lang="tr-TR" dirty="0" smtClean="0"/>
              <a:t>, is </a:t>
            </a:r>
            <a:r>
              <a:rPr lang="tr-TR" dirty="0" err="1" smtClean="0"/>
              <a:t>used</a:t>
            </a:r>
            <a:r>
              <a:rPr lang="tr-TR" dirty="0" smtClean="0"/>
              <a:t> since </a:t>
            </a:r>
            <a:r>
              <a:rPr lang="tr-TR" dirty="0" err="1" smtClean="0"/>
              <a:t>january</a:t>
            </a:r>
            <a:r>
              <a:rPr lang="tr-TR" dirty="0" smtClean="0"/>
              <a:t> 2015 </a:t>
            </a:r>
            <a:r>
              <a:rPr lang="tr-TR" dirty="0" err="1" smtClean="0"/>
              <a:t>so</a:t>
            </a:r>
            <a:r>
              <a:rPr lang="tr-TR" dirty="0" smtClean="0"/>
              <a:t> the </a:t>
            </a:r>
            <a:r>
              <a:rPr lang="tr-TR" dirty="0" err="1" smtClean="0"/>
              <a:t>frequency</a:t>
            </a:r>
            <a:r>
              <a:rPr lang="tr-TR" dirty="0" smtClean="0"/>
              <a:t> of diagnosed patients are </a:t>
            </a:r>
            <a:r>
              <a:rPr lang="tr-TR" dirty="0" err="1" smtClean="0"/>
              <a:t>lower</a:t>
            </a:r>
            <a:r>
              <a:rPr lang="tr-TR" dirty="0" smtClean="0"/>
              <a:t> than CFF 2016 </a:t>
            </a:r>
            <a:r>
              <a:rPr lang="tr-TR" dirty="0" err="1" smtClean="0"/>
              <a:t>report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77086"/>
              </p:ext>
            </p:extLst>
          </p:nvPr>
        </p:nvGraphicFramePr>
        <p:xfrm>
          <a:off x="762000" y="2636912"/>
          <a:ext cx="769843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581"/>
                <a:gridCol w="1690132"/>
                <a:gridCol w="2046719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Our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study (%/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CFF 2016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 (%/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P. </a:t>
                      </a:r>
                      <a:r>
                        <a:rPr lang="tr-TR" sz="1600" b="1" dirty="0" err="1" smtClean="0"/>
                        <a:t>Aerouginosa</a:t>
                      </a:r>
                      <a:r>
                        <a:rPr lang="tr-TR" sz="1600" b="1" dirty="0" smtClean="0"/>
                        <a:t>/</a:t>
                      </a:r>
                      <a:r>
                        <a:rPr lang="tr-TR" sz="1600" b="1" dirty="0" err="1" smtClean="0"/>
                        <a:t>median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age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37.7/9 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46.4/6 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Chronic</a:t>
                      </a:r>
                      <a:r>
                        <a:rPr lang="tr-TR" sz="1600" b="1" dirty="0" smtClean="0"/>
                        <a:t> P. Aeruginosa/</a:t>
                      </a:r>
                      <a:r>
                        <a:rPr lang="tr-TR" sz="1600" b="1" dirty="0" err="1" smtClean="0"/>
                        <a:t>median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age</a:t>
                      </a:r>
                      <a:r>
                        <a:rPr lang="tr-TR" sz="1600" b="1" dirty="0" smtClean="0"/>
                        <a:t> 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26.6/9.5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29.1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MSSA/</a:t>
                      </a:r>
                      <a:r>
                        <a:rPr lang="tr-TR" sz="1600" b="1" dirty="0" err="1" smtClean="0"/>
                        <a:t>median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age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22.9/9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55/10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MRSA/</a:t>
                      </a:r>
                      <a:r>
                        <a:rPr lang="tr-TR" sz="1600" b="1" dirty="0" err="1" smtClean="0"/>
                        <a:t>median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age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3.7/11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26/12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Nontuberculous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Mycobacteria</a:t>
                      </a:r>
                      <a:r>
                        <a:rPr lang="tr-TR" sz="1600" b="1" baseline="0" dirty="0" smtClean="0"/>
                        <a:t>/</a:t>
                      </a:r>
                      <a:r>
                        <a:rPr lang="tr-TR" sz="1600" b="1" baseline="0" dirty="0" err="1" smtClean="0"/>
                        <a:t>median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age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2.2/18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12.6/22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0335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ym typeface="Wingdings" panose="05000000000000000000" pitchFamily="2" charset="2"/>
              </a:rPr>
              <a:t>CONCLUSION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746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37265"/>
              </p:ext>
            </p:extLst>
          </p:nvPr>
        </p:nvGraphicFramePr>
        <p:xfrm>
          <a:off x="762000" y="2132856"/>
          <a:ext cx="76264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41"/>
                <a:gridCol w="2542141"/>
                <a:gridCol w="2542141"/>
              </a:tblGrid>
              <a:tr h="370840">
                <a:tc>
                  <a:txBody>
                    <a:bodyPr/>
                    <a:lstStyle/>
                    <a:p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Our study (%)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CFF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2016 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FVC, </a:t>
                      </a:r>
                      <a:r>
                        <a:rPr lang="tr-TR" sz="1600" b="1" dirty="0" err="1" smtClean="0"/>
                        <a:t>mean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66.1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88.7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FEV1, </a:t>
                      </a:r>
                      <a:r>
                        <a:rPr lang="tr-TR" sz="1600" b="1" dirty="0" err="1" smtClean="0"/>
                        <a:t>mean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69.7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77.4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FEV1/FVC, </a:t>
                      </a:r>
                      <a:r>
                        <a:rPr lang="tr-TR" sz="1600" b="1" dirty="0" err="1" smtClean="0"/>
                        <a:t>mean</a:t>
                      </a:r>
                      <a:endParaRPr lang="tr-TR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103.9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74.3</a:t>
                      </a:r>
                      <a:endParaRPr lang="tr-TR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19675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ym typeface="Wingdings" panose="05000000000000000000" pitchFamily="2" charset="2"/>
              </a:rPr>
              <a:t>CONCLUSION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683568" y="3933056"/>
            <a:ext cx="7560840" cy="217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he respiratory function tests of our patients are </a:t>
            </a:r>
            <a:r>
              <a:rPr lang="tr-TR" dirty="0" err="1">
                <a:solidFill>
                  <a:prstClr val="black"/>
                </a:solidFill>
              </a:rPr>
              <a:t>lower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due to </a:t>
            </a:r>
            <a:r>
              <a:rPr lang="tr-TR" dirty="0">
                <a:solidFill>
                  <a:prstClr val="black"/>
                </a:solidFill>
              </a:rPr>
              <a:t>ir</a:t>
            </a:r>
            <a:r>
              <a:rPr lang="en-US" dirty="0">
                <a:solidFill>
                  <a:prstClr val="black"/>
                </a:solidFill>
              </a:rPr>
              <a:t>regular follow-up, </a:t>
            </a:r>
            <a:r>
              <a:rPr lang="tr-TR" dirty="0" err="1">
                <a:solidFill>
                  <a:prstClr val="black"/>
                </a:solidFill>
              </a:rPr>
              <a:t>unable</a:t>
            </a:r>
            <a:r>
              <a:rPr lang="tr-TR" dirty="0">
                <a:solidFill>
                  <a:prstClr val="black"/>
                </a:solidFill>
              </a:rPr>
              <a:t> to </a:t>
            </a:r>
            <a:r>
              <a:rPr lang="tr-TR" dirty="0" err="1">
                <a:solidFill>
                  <a:prstClr val="black"/>
                </a:solidFill>
              </a:rPr>
              <a:t>reach</a:t>
            </a:r>
            <a:r>
              <a:rPr lang="tr-TR" dirty="0">
                <a:solidFill>
                  <a:prstClr val="black"/>
                </a:solidFill>
              </a:rPr>
              <a:t> the </a:t>
            </a:r>
            <a:r>
              <a:rPr lang="en-US" dirty="0">
                <a:solidFill>
                  <a:prstClr val="black"/>
                </a:solidFill>
              </a:rPr>
              <a:t>treatment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opportunities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tr-TR" dirty="0" err="1">
                <a:solidFill>
                  <a:prstClr val="black"/>
                </a:solidFill>
              </a:rPr>
              <a:t>some</a:t>
            </a:r>
            <a:r>
              <a:rPr lang="tr-TR" dirty="0">
                <a:solidFill>
                  <a:prstClr val="black"/>
                </a:solidFill>
              </a:rPr>
              <a:t> of the </a:t>
            </a:r>
            <a:r>
              <a:rPr lang="en-US" dirty="0">
                <a:solidFill>
                  <a:prstClr val="black"/>
                </a:solidFill>
              </a:rPr>
              <a:t>medical </a:t>
            </a:r>
            <a:r>
              <a:rPr lang="en-US" dirty="0" err="1">
                <a:solidFill>
                  <a:prstClr val="black"/>
                </a:solidFill>
              </a:rPr>
              <a:t>equipments</a:t>
            </a:r>
            <a:r>
              <a:rPr lang="en-US" dirty="0">
                <a:solidFill>
                  <a:prstClr val="black"/>
                </a:solidFill>
              </a:rPr>
              <a:t> in our country are not covered by health insurance</a:t>
            </a:r>
            <a:r>
              <a:rPr lang="tr-TR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T</a:t>
            </a:r>
            <a:r>
              <a:rPr lang="en-US" dirty="0">
                <a:solidFill>
                  <a:prstClr val="black"/>
                </a:solidFill>
              </a:rPr>
              <a:t>his situation can be overcome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with </a:t>
            </a:r>
            <a:r>
              <a:rPr lang="tr-TR" dirty="0" err="1">
                <a:solidFill>
                  <a:prstClr val="black"/>
                </a:solidFill>
              </a:rPr>
              <a:t>founding</a:t>
            </a:r>
            <a:r>
              <a:rPr lang="en-US" dirty="0">
                <a:solidFill>
                  <a:prstClr val="black"/>
                </a:solidFill>
              </a:rPr>
              <a:t> the CF centers in our country and </a:t>
            </a:r>
            <a:r>
              <a:rPr lang="en-US" dirty="0" err="1">
                <a:solidFill>
                  <a:prstClr val="black"/>
                </a:solidFill>
              </a:rPr>
              <a:t>increa</a:t>
            </a:r>
            <a:r>
              <a:rPr lang="tr-TR" dirty="0" err="1">
                <a:solidFill>
                  <a:prstClr val="black"/>
                </a:solidFill>
              </a:rPr>
              <a:t>sing</a:t>
            </a:r>
            <a:r>
              <a:rPr lang="en-US" dirty="0">
                <a:solidFill>
                  <a:prstClr val="black"/>
                </a:solidFill>
              </a:rPr>
              <a:t> support for CF patients.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34956"/>
              </p:ext>
            </p:extLst>
          </p:nvPr>
        </p:nvGraphicFramePr>
        <p:xfrm>
          <a:off x="762000" y="1916832"/>
          <a:ext cx="77704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68"/>
                <a:gridCol w="1584176"/>
                <a:gridCol w="2160240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Our study (%)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CFF 2016 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tx1"/>
                          </a:solidFill>
                        </a:rPr>
                        <a:t>Bobadilla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 et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al (%)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F508del</a:t>
                      </a:r>
                      <a:endParaRPr lang="tr-TR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29.4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86.4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24.5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E92K</a:t>
                      </a:r>
                      <a:endParaRPr lang="tr-TR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5.4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&lt;0.5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2.6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2183AA&gt;G</a:t>
                      </a:r>
                      <a:endParaRPr lang="tr-TR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5.4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&lt;0.5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2.5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N1303K</a:t>
                      </a:r>
                      <a:endParaRPr lang="tr-TR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2.4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2.9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G542*</a:t>
                      </a:r>
                      <a:endParaRPr lang="tr-TR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4.2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4.7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2.6</a:t>
                      </a:r>
                      <a:endParaRPr lang="tr-TR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98072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ym typeface="Wingdings" panose="05000000000000000000" pitchFamily="2" charset="2"/>
              </a:rPr>
              <a:t>CONCLUSION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5576" y="4509120"/>
            <a:ext cx="76328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</a:rPr>
              <a:t>Mutations of our patients </a:t>
            </a:r>
            <a:r>
              <a:rPr lang="tr-TR" dirty="0" err="1" smtClean="0">
                <a:solidFill>
                  <a:prstClr val="black"/>
                </a:solidFill>
              </a:rPr>
              <a:t>correlate</a:t>
            </a:r>
            <a:r>
              <a:rPr lang="tr-TR" dirty="0" smtClean="0">
                <a:solidFill>
                  <a:prstClr val="black"/>
                </a:solidFill>
              </a:rPr>
              <a:t> with </a:t>
            </a:r>
            <a:r>
              <a:rPr lang="tr-TR" dirty="0" err="1" smtClean="0">
                <a:solidFill>
                  <a:prstClr val="black"/>
                </a:solidFill>
              </a:rPr>
              <a:t>Bobadilla</a:t>
            </a:r>
            <a:r>
              <a:rPr lang="tr-TR" dirty="0" smtClean="0">
                <a:solidFill>
                  <a:prstClr val="black"/>
                </a:solidFill>
              </a:rPr>
              <a:t> et </a:t>
            </a:r>
            <a:r>
              <a:rPr lang="tr-TR" dirty="0" err="1" smtClean="0">
                <a:solidFill>
                  <a:prstClr val="black"/>
                </a:solidFill>
              </a:rPr>
              <a:t>al’s</a:t>
            </a:r>
            <a:r>
              <a:rPr lang="tr-TR" dirty="0" smtClean="0">
                <a:solidFill>
                  <a:prstClr val="black"/>
                </a:solidFill>
              </a:rPr>
              <a:t> study.</a:t>
            </a: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prstClr val="black"/>
                </a:solidFill>
              </a:rPr>
              <a:t>D</a:t>
            </a:r>
            <a:r>
              <a:rPr lang="tr-TR" dirty="0" err="1" smtClean="0">
                <a:solidFill>
                  <a:prstClr val="black"/>
                </a:solidFill>
              </a:rPr>
              <a:t>ifferences</a:t>
            </a:r>
            <a:r>
              <a:rPr lang="tr-TR" dirty="0" smtClean="0">
                <a:solidFill>
                  <a:prstClr val="black"/>
                </a:solidFill>
              </a:rPr>
              <a:t> of  mutation </a:t>
            </a:r>
            <a:r>
              <a:rPr lang="tr-TR" dirty="0" err="1" smtClean="0">
                <a:solidFill>
                  <a:prstClr val="black"/>
                </a:solidFill>
              </a:rPr>
              <a:t>percentages</a:t>
            </a:r>
            <a:r>
              <a:rPr lang="tr-TR" dirty="0" smtClean="0">
                <a:solidFill>
                  <a:prstClr val="black"/>
                </a:solidFill>
              </a:rPr>
              <a:t> can be </a:t>
            </a:r>
            <a:r>
              <a:rPr lang="tr-TR" dirty="0" err="1" smtClean="0">
                <a:solidFill>
                  <a:prstClr val="black"/>
                </a:solidFill>
              </a:rPr>
              <a:t>obtained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due</a:t>
            </a:r>
            <a:r>
              <a:rPr lang="tr-TR" dirty="0" smtClean="0">
                <a:solidFill>
                  <a:prstClr val="black"/>
                </a:solidFill>
              </a:rPr>
              <a:t> to </a:t>
            </a:r>
            <a:r>
              <a:rPr lang="tr-TR" dirty="0" err="1" smtClean="0">
                <a:solidFill>
                  <a:prstClr val="black"/>
                </a:solidFill>
              </a:rPr>
              <a:t>regional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changes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4941168"/>
            <a:ext cx="75438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i="1" dirty="0" smtClean="0">
                <a:solidFill>
                  <a:schemeClr val="tx1"/>
                </a:solidFill>
              </a:rPr>
              <a:t>THANK YOU FOR </a:t>
            </a:r>
            <a:r>
              <a:rPr lang="tr-TR" sz="3200" b="1" i="1" smtClean="0">
                <a:solidFill>
                  <a:schemeClr val="tx1"/>
                </a:solidFill>
              </a:rPr>
              <a:t>YOUR </a:t>
            </a:r>
            <a:r>
              <a:rPr lang="tr-TR" sz="3200" b="1" i="1" smtClean="0">
                <a:solidFill>
                  <a:schemeClr val="tx1"/>
                </a:solidFill>
              </a:rPr>
              <a:t>PATIENCE</a:t>
            </a:r>
            <a:r>
              <a:rPr lang="tr-TR" sz="3200" b="1" i="1" dirty="0" smtClean="0">
                <a:solidFill>
                  <a:schemeClr val="tx1"/>
                </a:solidFill>
              </a:rPr>
              <a:t>…</a:t>
            </a:r>
            <a:endParaRPr lang="tr-TR" sz="32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sus\Desktop\ÇALIŞMALAR\ÇALIŞMALAR\KF GENETİK\ataturk-ve-bili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00808"/>
            <a:ext cx="7543800" cy="4399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CFTR, </a:t>
            </a:r>
            <a:r>
              <a:rPr lang="tr-TR" sz="2000" dirty="0" err="1">
                <a:solidFill>
                  <a:schemeClr val="tx1"/>
                </a:solidFill>
              </a:rPr>
              <a:t>cAMP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regulated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chloride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channel</a:t>
            </a:r>
            <a:r>
              <a:rPr lang="tr-TR" sz="20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Stimulation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other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chloride</a:t>
            </a:r>
            <a:r>
              <a:rPr lang="tr-TR" sz="2000" dirty="0">
                <a:solidFill>
                  <a:schemeClr val="tx1"/>
                </a:solidFill>
              </a:rPr>
              <a:t> (Cl) </a:t>
            </a:r>
            <a:r>
              <a:rPr lang="tr-TR" sz="2000" dirty="0" err="1">
                <a:solidFill>
                  <a:schemeClr val="tx1"/>
                </a:solidFill>
              </a:rPr>
              <a:t>channels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Inhibition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epithelial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sodium</a:t>
            </a:r>
            <a:r>
              <a:rPr lang="tr-TR" sz="2000" dirty="0">
                <a:solidFill>
                  <a:schemeClr val="tx1"/>
                </a:solidFill>
              </a:rPr>
              <a:t> (</a:t>
            </a:r>
            <a:r>
              <a:rPr lang="tr-TR" sz="2000" dirty="0" err="1">
                <a:solidFill>
                  <a:schemeClr val="tx1"/>
                </a:solidFill>
              </a:rPr>
              <a:t>Na</a:t>
            </a:r>
            <a:r>
              <a:rPr lang="tr-TR" sz="2000" dirty="0">
                <a:solidFill>
                  <a:schemeClr val="tx1"/>
                </a:solidFill>
              </a:rPr>
              <a:t>) </a:t>
            </a:r>
            <a:r>
              <a:rPr lang="tr-TR" sz="2000" dirty="0" err="1">
                <a:solidFill>
                  <a:schemeClr val="tx1"/>
                </a:solidFill>
              </a:rPr>
              <a:t>channel</a:t>
            </a: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05471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11055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INTRODUCTION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971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00" y="1844824"/>
            <a:ext cx="7543800" cy="47594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Excessive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absorption</a:t>
            </a:r>
            <a:r>
              <a:rPr lang="tr-TR" sz="2000" dirty="0">
                <a:solidFill>
                  <a:schemeClr val="tx1"/>
                </a:solidFill>
              </a:rPr>
              <a:t> of Cl, </a:t>
            </a:r>
            <a:r>
              <a:rPr lang="tr-TR" sz="2000" dirty="0" err="1">
                <a:solidFill>
                  <a:schemeClr val="tx1"/>
                </a:solidFill>
              </a:rPr>
              <a:t>Na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water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causes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Increased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absorption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intestinal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fluid</a:t>
            </a:r>
            <a:r>
              <a:rPr lang="tr-TR" sz="2000" dirty="0">
                <a:solidFill>
                  <a:schemeClr val="tx1"/>
                </a:solidFill>
              </a:rPr>
              <a:t>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Dehydration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biliary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tract</a:t>
            </a:r>
            <a:r>
              <a:rPr lang="tr-TR" sz="2000" dirty="0">
                <a:solidFill>
                  <a:schemeClr val="tx1"/>
                </a:solidFill>
              </a:rPr>
              <a:t>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Dehydration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airways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</a:rPr>
              <a:t>mucous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plaque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chronic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infections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inflammation</a:t>
            </a:r>
            <a:r>
              <a:rPr lang="tr-TR" sz="2000" dirty="0">
                <a:solidFill>
                  <a:schemeClr val="tx1"/>
                </a:solidFill>
              </a:rPr>
              <a:t>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Dehydration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pancreatic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ducts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Excessive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loss</a:t>
            </a:r>
            <a:r>
              <a:rPr lang="tr-TR" sz="2000" dirty="0">
                <a:solidFill>
                  <a:schemeClr val="tx1"/>
                </a:solidFill>
              </a:rPr>
              <a:t> of Cl, </a:t>
            </a:r>
            <a:r>
              <a:rPr lang="tr-TR" sz="2000" dirty="0" err="1">
                <a:solidFill>
                  <a:schemeClr val="tx1"/>
                </a:solidFill>
              </a:rPr>
              <a:t>Na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water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from</a:t>
            </a:r>
            <a:r>
              <a:rPr lang="tr-TR" sz="2000" dirty="0">
                <a:solidFill>
                  <a:schemeClr val="tx1"/>
                </a:solidFill>
              </a:rPr>
              <a:t> sweat glands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Sticky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mucous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production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urogenital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system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99992" y="1772816"/>
            <a:ext cx="4464496" cy="1800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MECONIUM ILEUS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DISTAL INTESTINAL OBSTRUCTION SYNDROME (DIOS)</a:t>
            </a:r>
          </a:p>
        </p:txBody>
      </p:sp>
      <p:sp>
        <p:nvSpPr>
          <p:cNvPr id="5" name="Oval 4"/>
          <p:cNvSpPr/>
          <p:nvPr/>
        </p:nvSpPr>
        <p:spPr>
          <a:xfrm>
            <a:off x="4499992" y="2384884"/>
            <a:ext cx="4464496" cy="205222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PROLONGED JAUNDICE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FOCAL BILIARY  CIRRHOSIS</a:t>
            </a:r>
          </a:p>
        </p:txBody>
      </p:sp>
      <p:sp>
        <p:nvSpPr>
          <p:cNvPr id="6" name="Oval 5"/>
          <p:cNvSpPr/>
          <p:nvPr/>
        </p:nvSpPr>
        <p:spPr>
          <a:xfrm>
            <a:off x="4499992" y="3050958"/>
            <a:ext cx="4464496" cy="210623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RECURRENT LUNG INFECTIONS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BRONCHIECTASIS</a:t>
            </a:r>
          </a:p>
        </p:txBody>
      </p:sp>
      <p:sp>
        <p:nvSpPr>
          <p:cNvPr id="7" name="Oval 6"/>
          <p:cNvSpPr/>
          <p:nvPr/>
        </p:nvSpPr>
        <p:spPr>
          <a:xfrm>
            <a:off x="4499992" y="3789040"/>
            <a:ext cx="4464496" cy="1800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ACUTE/RECURRENT PANCREATITIS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PANCREATIC INSUFFICIENCY</a:t>
            </a:r>
          </a:p>
        </p:txBody>
      </p:sp>
      <p:sp>
        <p:nvSpPr>
          <p:cNvPr id="8" name="Oval 7"/>
          <p:cNvSpPr/>
          <p:nvPr/>
        </p:nvSpPr>
        <p:spPr>
          <a:xfrm>
            <a:off x="4499992" y="4437112"/>
            <a:ext cx="4464496" cy="15841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DEHYDRATION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PSEUDOBARTTER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57192"/>
            <a:ext cx="4464496" cy="165618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INFERTILITY</a:t>
            </a: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NEPHROLITHIASIS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83568" y="112474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INTRODUCTION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074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280920" cy="46805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Gold standart for diagnosis is sweat test 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Measures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function</a:t>
            </a:r>
            <a:r>
              <a:rPr lang="tr-TR" sz="2000" dirty="0">
                <a:solidFill>
                  <a:schemeClr val="tx1"/>
                </a:solidFill>
              </a:rPr>
              <a:t> of CFTR protein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Cl, </a:t>
            </a:r>
            <a:r>
              <a:rPr lang="tr-TR" sz="2000" dirty="0" err="1">
                <a:solidFill>
                  <a:schemeClr val="tx1"/>
                </a:solidFill>
              </a:rPr>
              <a:t>Na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other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ion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levels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secreted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from</a:t>
            </a:r>
            <a:r>
              <a:rPr lang="tr-TR" sz="2000" dirty="0">
                <a:solidFill>
                  <a:schemeClr val="tx1"/>
                </a:solidFill>
              </a:rPr>
              <a:t> sweat glands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Quantitative</a:t>
            </a:r>
            <a:r>
              <a:rPr lang="tr-TR" sz="2000" dirty="0">
                <a:solidFill>
                  <a:schemeClr val="tx1"/>
                </a:solidFill>
              </a:rPr>
              <a:t> Cl </a:t>
            </a:r>
            <a:r>
              <a:rPr lang="tr-TR" sz="2000" dirty="0" err="1">
                <a:solidFill>
                  <a:schemeClr val="tx1"/>
                </a:solidFill>
              </a:rPr>
              <a:t>level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measurement</a:t>
            </a:r>
            <a:r>
              <a:rPr lang="tr-TR" sz="2000" dirty="0">
                <a:solidFill>
                  <a:schemeClr val="tx1"/>
                </a:solidFill>
              </a:rPr>
              <a:t> is </a:t>
            </a:r>
            <a:r>
              <a:rPr lang="tr-TR" sz="2000" dirty="0" err="1">
                <a:solidFill>
                  <a:schemeClr val="tx1"/>
                </a:solidFill>
              </a:rPr>
              <a:t>recommended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Increased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level</a:t>
            </a:r>
            <a:r>
              <a:rPr lang="tr-TR" sz="2000" dirty="0">
                <a:solidFill>
                  <a:schemeClr val="tx1"/>
                </a:solidFill>
              </a:rPr>
              <a:t>		 </a:t>
            </a:r>
            <a:r>
              <a:rPr lang="tr-TR" sz="2000" dirty="0" smtClean="0">
                <a:solidFill>
                  <a:schemeClr val="tx1"/>
                </a:solidFill>
              </a:rPr>
              <a:t>Cystic </a:t>
            </a:r>
            <a:r>
              <a:rPr lang="tr-TR" sz="2000" dirty="0">
                <a:solidFill>
                  <a:schemeClr val="tx1"/>
                </a:solidFill>
              </a:rPr>
              <a:t>Fibrosis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Intermediate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level</a:t>
            </a:r>
            <a:r>
              <a:rPr lang="tr-TR" sz="2000" dirty="0">
                <a:solidFill>
                  <a:schemeClr val="tx1"/>
                </a:solidFill>
              </a:rPr>
              <a:t>		 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CFTR </a:t>
            </a:r>
            <a:r>
              <a:rPr lang="tr-TR" sz="2000" dirty="0" err="1">
                <a:solidFill>
                  <a:schemeClr val="tx1"/>
                </a:solidFill>
              </a:rPr>
              <a:t>related</a:t>
            </a:r>
            <a:r>
              <a:rPr lang="tr-TR" sz="2000" dirty="0">
                <a:solidFill>
                  <a:schemeClr val="tx1"/>
                </a:solidFill>
              </a:rPr>
              <a:t> disease(CFTR-</a:t>
            </a:r>
            <a:r>
              <a:rPr lang="tr-TR" sz="2000" dirty="0" err="1">
                <a:solidFill>
                  <a:schemeClr val="tx1"/>
                </a:solidFill>
              </a:rPr>
              <a:t>RDs</a:t>
            </a:r>
            <a:r>
              <a:rPr lang="tr-TR" sz="2000" dirty="0">
                <a:solidFill>
                  <a:schemeClr val="tx1"/>
                </a:solidFill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Intermediate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level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or</a:t>
            </a:r>
            <a:r>
              <a:rPr lang="tr-TR" sz="2000" dirty="0">
                <a:solidFill>
                  <a:schemeClr val="tx1"/>
                </a:solidFill>
              </a:rPr>
              <a:t> normal	 </a:t>
            </a:r>
            <a:r>
              <a:rPr lang="tr-TR" sz="2000" dirty="0" smtClean="0">
                <a:solidFill>
                  <a:schemeClr val="tx1"/>
                </a:solidFill>
              </a:rPr>
              <a:t>            CFTR </a:t>
            </a:r>
            <a:r>
              <a:rPr lang="tr-TR" sz="2000" dirty="0" err="1">
                <a:solidFill>
                  <a:schemeClr val="tx1"/>
                </a:solidFill>
              </a:rPr>
              <a:t>related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metabolic</a:t>
            </a:r>
            <a:r>
              <a:rPr lang="tr-TR" sz="2000" dirty="0">
                <a:solidFill>
                  <a:schemeClr val="tx1"/>
                </a:solidFill>
              </a:rPr>
              <a:t> syndrome (</a:t>
            </a:r>
            <a:r>
              <a:rPr lang="tr-TR" sz="2000" dirty="0" smtClean="0">
                <a:solidFill>
                  <a:schemeClr val="tx1"/>
                </a:solidFill>
              </a:rPr>
              <a:t>CFMS</a:t>
            </a:r>
            <a:r>
              <a:rPr lang="tr-TR" sz="20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87824" y="4509120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3203848" y="5085184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4211960" y="558924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611560" y="11775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INTRODUCTION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586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261864"/>
            <a:ext cx="7543800" cy="51194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1"/>
                </a:solidFill>
              </a:rPr>
              <a:t>Most frequently </a:t>
            </a:r>
            <a:r>
              <a:rPr lang="tr-TR" sz="2000" dirty="0" err="1" smtClean="0">
                <a:solidFill>
                  <a:schemeClr val="tx1"/>
                </a:solidFill>
              </a:rPr>
              <a:t>respiratory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tract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pathogens</a:t>
            </a:r>
            <a:r>
              <a:rPr lang="tr-TR" sz="2000" dirty="0" smtClean="0">
                <a:solidFill>
                  <a:schemeClr val="tx1"/>
                </a:solidFill>
              </a:rPr>
              <a:t> in CF;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Staphylococcus</a:t>
            </a:r>
            <a:r>
              <a:rPr lang="tr-TR" sz="2000" dirty="0">
                <a:solidFill>
                  <a:schemeClr val="tx1"/>
                </a:solidFill>
              </a:rPr>
              <a:t> aureus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Haemophilius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influenzae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i="1" dirty="0">
                <a:solidFill>
                  <a:schemeClr val="tx1"/>
                </a:solidFill>
              </a:rPr>
              <a:t>Pseudomonas aeruginosa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Burkholderia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cepacia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complex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Stenetrophomonas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maltophilia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1"/>
                </a:solidFill>
              </a:rPr>
              <a:t>Acromobacter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xylosoxidans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1"/>
                </a:solidFill>
              </a:rPr>
              <a:t>Nontuberculous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</a:t>
            </a:r>
            <a:r>
              <a:rPr lang="tr-TR" sz="2000" dirty="0" err="1" smtClean="0">
                <a:solidFill>
                  <a:schemeClr val="tx1"/>
                </a:solidFill>
              </a:rPr>
              <a:t>ycobacteria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1"/>
                </a:solidFill>
              </a:rPr>
              <a:t>Fungi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1"/>
                </a:solidFill>
              </a:rPr>
              <a:t>Respiratory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viruses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83568" y="8175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INTRODUCTION</a:t>
            </a:r>
            <a:endParaRPr lang="tr-T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8439"/>
            <a:ext cx="7589837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00808"/>
            <a:ext cx="7704856" cy="403244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1"/>
                </a:solidFill>
              </a:rPr>
              <a:t>Ege </a:t>
            </a:r>
            <a:r>
              <a:rPr lang="tr-TR" sz="2000" dirty="0">
                <a:solidFill>
                  <a:schemeClr val="tx1"/>
                </a:solidFill>
              </a:rPr>
              <a:t>University Faculty of Medicine, Pediatric Pulmonology Department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Age, </a:t>
            </a:r>
            <a:r>
              <a:rPr lang="tr-TR" sz="2000" dirty="0" err="1">
                <a:solidFill>
                  <a:schemeClr val="tx1"/>
                </a:solidFill>
              </a:rPr>
              <a:t>sex</a:t>
            </a:r>
            <a:r>
              <a:rPr lang="tr-TR" sz="2000" dirty="0">
                <a:solidFill>
                  <a:schemeClr val="tx1"/>
                </a:solidFill>
              </a:rPr>
              <a:t>, sweat test </a:t>
            </a:r>
            <a:r>
              <a:rPr lang="tr-TR" sz="2000" dirty="0" err="1">
                <a:solidFill>
                  <a:schemeClr val="tx1"/>
                </a:solidFill>
              </a:rPr>
              <a:t>result</a:t>
            </a:r>
            <a:r>
              <a:rPr lang="tr-TR" sz="2000" dirty="0">
                <a:solidFill>
                  <a:schemeClr val="tx1"/>
                </a:solidFill>
              </a:rPr>
              <a:t> (</a:t>
            </a:r>
            <a:r>
              <a:rPr lang="tr-TR" sz="2000" dirty="0" err="1">
                <a:solidFill>
                  <a:schemeClr val="tx1"/>
                </a:solidFill>
              </a:rPr>
              <a:t>conductivity</a:t>
            </a:r>
            <a:r>
              <a:rPr lang="tr-TR" sz="2000" dirty="0">
                <a:solidFill>
                  <a:schemeClr val="tx1"/>
                </a:solidFill>
              </a:rPr>
              <a:t>/</a:t>
            </a:r>
            <a:r>
              <a:rPr lang="tr-TR" sz="2000" dirty="0" err="1">
                <a:solidFill>
                  <a:schemeClr val="tx1"/>
                </a:solidFill>
              </a:rPr>
              <a:t>macroduct</a:t>
            </a:r>
            <a:r>
              <a:rPr lang="tr-TR" sz="2000" dirty="0">
                <a:solidFill>
                  <a:schemeClr val="tx1"/>
                </a:solidFill>
              </a:rPr>
              <a:t>), </a:t>
            </a:r>
            <a:r>
              <a:rPr lang="tr-TR" sz="2000" dirty="0" err="1">
                <a:solidFill>
                  <a:schemeClr val="tx1"/>
                </a:solidFill>
              </a:rPr>
              <a:t>age</a:t>
            </a:r>
            <a:r>
              <a:rPr lang="tr-TR" sz="2000" dirty="0">
                <a:solidFill>
                  <a:schemeClr val="tx1"/>
                </a:solidFill>
              </a:rPr>
              <a:t> at diagnosis, </a:t>
            </a:r>
            <a:r>
              <a:rPr lang="tr-TR" sz="2000" dirty="0" err="1">
                <a:solidFill>
                  <a:schemeClr val="tx1"/>
                </a:solidFill>
              </a:rPr>
              <a:t>clinical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manifestations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consanguinity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Mutations and </a:t>
            </a:r>
            <a:r>
              <a:rPr lang="tr-TR" sz="2000" dirty="0" err="1">
                <a:solidFill>
                  <a:schemeClr val="tx1"/>
                </a:solidFill>
              </a:rPr>
              <a:t>sequence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analysis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homozygous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compound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heterozygous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variants</a:t>
            </a:r>
            <a:r>
              <a:rPr lang="tr-TR" sz="2000" dirty="0">
                <a:solidFill>
                  <a:schemeClr val="tx1"/>
                </a:solidFill>
              </a:rPr>
              <a:t> of the mutations, </a:t>
            </a:r>
            <a:r>
              <a:rPr lang="tr-TR" sz="2000" dirty="0" err="1">
                <a:solidFill>
                  <a:schemeClr val="tx1"/>
                </a:solidFill>
              </a:rPr>
              <a:t>respiratory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pathogens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radiologic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findings</a:t>
            </a:r>
            <a:r>
              <a:rPr lang="tr-TR" sz="2000" dirty="0">
                <a:solidFill>
                  <a:schemeClr val="tx1"/>
                </a:solidFill>
              </a:rPr>
              <a:t> and </a:t>
            </a:r>
            <a:r>
              <a:rPr lang="tr-TR" sz="2000" dirty="0" err="1">
                <a:solidFill>
                  <a:schemeClr val="tx1"/>
                </a:solidFill>
              </a:rPr>
              <a:t>respiratory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function</a:t>
            </a:r>
            <a:r>
              <a:rPr lang="tr-TR" sz="2000" dirty="0">
                <a:solidFill>
                  <a:schemeClr val="tx1"/>
                </a:solidFill>
              </a:rPr>
              <a:t> test </a:t>
            </a:r>
            <a:r>
              <a:rPr lang="tr-TR" sz="2000" dirty="0" err="1" smtClean="0">
                <a:solidFill>
                  <a:schemeClr val="tx1"/>
                </a:solidFill>
              </a:rPr>
              <a:t>results</a:t>
            </a:r>
            <a:r>
              <a:rPr lang="tr-TR" sz="2000" dirty="0" smtClean="0">
                <a:solidFill>
                  <a:schemeClr val="tx1"/>
                </a:solidFill>
              </a:rPr>
              <a:t>. 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9552" y="98072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41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54023"/>
              </p:ext>
            </p:extLst>
          </p:nvPr>
        </p:nvGraphicFramePr>
        <p:xfrm>
          <a:off x="755577" y="1900424"/>
          <a:ext cx="7920879" cy="4336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/>
                <a:gridCol w="1152128"/>
                <a:gridCol w="1440160"/>
              </a:tblGrid>
              <a:tr h="699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(n:117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CFTR-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RDs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(n:17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CFMS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(n:1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(n: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135)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Age* (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months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96 (7-456)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156 (9-288)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96 (7-456)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tr-TR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M/F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52/65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10/7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0/1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62/73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Sweat</a:t>
                      </a:r>
                      <a:r>
                        <a:rPr lang="tr-TR" sz="16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¹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108 (32-150)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70 (23-94)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105 (23-150)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r>
                        <a:rPr lang="tr-TR" sz="1600" baseline="0" dirty="0">
                          <a:solidFill>
                            <a:schemeClr val="tx1"/>
                          </a:solidFill>
                          <a:effectLst/>
                        </a:rPr>
                        <a:t> at diagnosis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* (</a:t>
                      </a:r>
                      <a:r>
                        <a:rPr lang="tr-T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months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 (0-384)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 (2-216)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 (0-384)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Consanguinity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39 </a:t>
                      </a:r>
                      <a:r>
                        <a:rPr lang="tr-TR" sz="1600" dirty="0" smtClean="0">
                          <a:effectLst/>
                        </a:rPr>
                        <a:t>(33.3%)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 </a:t>
                      </a:r>
                      <a:r>
                        <a:rPr lang="tr-TR" sz="1600" dirty="0" smtClean="0">
                          <a:effectLst/>
                        </a:rPr>
                        <a:t>(35.3%)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45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(33.3%)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36 mutations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i="1" u="sng" dirty="0">
                          <a:solidFill>
                            <a:schemeClr val="tx1"/>
                          </a:solidFill>
                          <a:effectLst/>
                        </a:rPr>
                        <a:t>6 patients</a:t>
                      </a:r>
                      <a:r>
                        <a:rPr lang="tr-TR" sz="1600" b="1" i="1" u="sng" baseline="0" dirty="0">
                          <a:solidFill>
                            <a:schemeClr val="tx1"/>
                          </a:solidFill>
                          <a:effectLst/>
                        </a:rPr>
                        <a:t> are diagnosed by sweat test , </a:t>
                      </a:r>
                      <a:r>
                        <a:rPr lang="tr-TR" sz="1600" b="1" i="1" u="sng" baseline="0" dirty="0" err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tr-TR" sz="1600" b="1" i="1" u="sng" baseline="0" dirty="0">
                          <a:solidFill>
                            <a:schemeClr val="tx1"/>
                          </a:solidFill>
                          <a:effectLst/>
                        </a:rPr>
                        <a:t> mutation </a:t>
                      </a:r>
                      <a:r>
                        <a:rPr lang="tr-TR" sz="1600" b="1" i="1" u="sng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analysis</a:t>
                      </a:r>
                      <a:r>
                        <a:rPr lang="tr-TR" sz="1600" b="1" i="1" u="sng" baseline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tr-TR" sz="1600" b="1" i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i="1" u="sng" baseline="0" dirty="0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r>
                        <a:rPr lang="tr-TR" sz="1600" b="1" i="1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:129</a:t>
                      </a:r>
                      <a:r>
                        <a:rPr lang="tr-TR" sz="1600" b="1" u="sng" dirty="0">
                          <a:effectLst/>
                        </a:rPr>
                        <a:t> </a:t>
                      </a:r>
                      <a:endParaRPr lang="tr-T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9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alleles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allel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56 </a:t>
                      </a:r>
                      <a:r>
                        <a:rPr lang="tr-TR" sz="1600" dirty="0" smtClean="0">
                          <a:effectLst/>
                        </a:rPr>
                        <a:t>(43.4%)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 </a:t>
                      </a:r>
                      <a:r>
                        <a:rPr lang="tr-TR" sz="1600" dirty="0" smtClean="0">
                          <a:effectLst/>
                        </a:rPr>
                        <a:t>(1.5%)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58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(44.9%)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28 </a:t>
                      </a:r>
                      <a:r>
                        <a:rPr lang="tr-TR" sz="1600" dirty="0" smtClean="0">
                          <a:effectLst/>
                        </a:rPr>
                        <a:t>(21.8%)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 </a:t>
                      </a:r>
                      <a:r>
                        <a:rPr lang="tr-TR" sz="1600" dirty="0" smtClean="0">
                          <a:effectLst/>
                        </a:rPr>
                        <a:t>(6.9%)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</a:t>
                      </a:r>
                      <a:r>
                        <a:rPr lang="tr-TR" sz="1600" dirty="0" smtClean="0">
                          <a:effectLst/>
                        </a:rPr>
                        <a:t>(0.8%)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38 </a:t>
                      </a:r>
                      <a:r>
                        <a:rPr lang="tr-TR" sz="1600" dirty="0" smtClean="0">
                          <a:effectLst/>
                        </a:rPr>
                        <a:t>(29.5%)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27 </a:t>
                      </a:r>
                      <a:r>
                        <a:rPr lang="tr-TR" sz="1600" dirty="0" smtClean="0">
                          <a:effectLst/>
                        </a:rPr>
                        <a:t>(20.9%)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 </a:t>
                      </a:r>
                      <a:r>
                        <a:rPr lang="tr-TR" sz="1600" dirty="0" smtClean="0">
                          <a:effectLst/>
                        </a:rPr>
                        <a:t>(4.7%)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33 </a:t>
                      </a:r>
                      <a:r>
                        <a:rPr lang="tr-TR" sz="1600" dirty="0" smtClean="0">
                          <a:effectLst/>
                        </a:rPr>
                        <a:t>(25.6%)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5475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1- </a:t>
            </a:r>
            <a:r>
              <a:rPr lang="tr-TR" b="1" dirty="0" err="1"/>
              <a:t>Demographic</a:t>
            </a:r>
            <a:r>
              <a:rPr lang="tr-TR" b="1" dirty="0"/>
              <a:t> data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11560" y="622860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dirty="0" err="1"/>
              <a:t>Median</a:t>
            </a:r>
            <a:r>
              <a:rPr lang="tr-TR" sz="1600" b="1" dirty="0"/>
              <a:t> (</a:t>
            </a:r>
            <a:r>
              <a:rPr lang="tr-TR" sz="1600" b="1" dirty="0" err="1"/>
              <a:t>min-max</a:t>
            </a:r>
            <a:r>
              <a:rPr lang="tr-TR" sz="1600" b="1" dirty="0"/>
              <a:t>)</a:t>
            </a:r>
          </a:p>
          <a:p>
            <a:r>
              <a:rPr lang="tr-TR" sz="1600" b="1" dirty="0"/>
              <a:t>¹</a:t>
            </a:r>
            <a:r>
              <a:rPr lang="tr-TR" sz="1600" b="1" dirty="0" smtClean="0"/>
              <a:t>Sweat </a:t>
            </a:r>
            <a:r>
              <a:rPr lang="tr-TR" sz="1600" b="1" dirty="0"/>
              <a:t>test </a:t>
            </a:r>
            <a:r>
              <a:rPr lang="tr-TR" sz="1600" b="1" dirty="0" err="1"/>
              <a:t>cannot</a:t>
            </a:r>
            <a:r>
              <a:rPr lang="tr-TR" sz="1600" b="1" dirty="0"/>
              <a:t> be </a:t>
            </a:r>
            <a:r>
              <a:rPr lang="tr-TR" sz="1600" b="1" dirty="0" err="1"/>
              <a:t>obtained</a:t>
            </a:r>
            <a:r>
              <a:rPr lang="tr-TR" sz="1600" b="1" dirty="0"/>
              <a:t> </a:t>
            </a:r>
            <a:r>
              <a:rPr lang="en-US" sz="1600" b="1" dirty="0"/>
              <a:t>of 4 patients with CF</a:t>
            </a:r>
            <a:endParaRPr lang="tr-TR" sz="1600" b="1" dirty="0"/>
          </a:p>
        </p:txBody>
      </p:sp>
      <p:sp>
        <p:nvSpPr>
          <p:cNvPr id="2" name="5-Nokta Yıldız 1"/>
          <p:cNvSpPr/>
          <p:nvPr/>
        </p:nvSpPr>
        <p:spPr>
          <a:xfrm>
            <a:off x="8532440" y="4221088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2"/>
          <p:cNvSpPr/>
          <p:nvPr/>
        </p:nvSpPr>
        <p:spPr>
          <a:xfrm>
            <a:off x="8532440" y="5094312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11560" y="7647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969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651998"/>
              </p:ext>
            </p:extLst>
          </p:nvPr>
        </p:nvGraphicFramePr>
        <p:xfrm>
          <a:off x="827584" y="2471896"/>
          <a:ext cx="8064896" cy="3339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)*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1"/>
                          </a:solidFill>
                          <a:effectLst/>
                        </a:rPr>
                        <a:t>S. aureus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31 </a:t>
                      </a:r>
                      <a:r>
                        <a:rPr lang="tr-TR" sz="1600" b="1" dirty="0" smtClean="0">
                          <a:effectLst/>
                        </a:rPr>
                        <a:t>(22.9</a:t>
                      </a:r>
                      <a:r>
                        <a:rPr lang="tr-TR" sz="1600" b="1" dirty="0">
                          <a:effectLst/>
                        </a:rPr>
                        <a:t>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 (0-36)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tx1"/>
                          </a:solidFill>
                          <a:effectLst/>
                        </a:rPr>
                        <a:t>MRSA</a:t>
                      </a:r>
                      <a:endParaRPr lang="tr-TR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 </a:t>
                      </a:r>
                      <a:r>
                        <a:rPr lang="tr-TR" sz="1600" dirty="0" smtClean="0">
                          <a:effectLst/>
                        </a:rPr>
                        <a:t>(3.7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 (1-19)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H. influenzae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 b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33 </a:t>
                      </a:r>
                      <a:r>
                        <a:rPr lang="tr-TR" sz="1600" b="1" dirty="0" smtClean="0">
                          <a:effectLst/>
                        </a:rPr>
                        <a:t>(24.4</a:t>
                      </a:r>
                      <a:r>
                        <a:rPr lang="tr-TR" sz="1600" b="1" dirty="0">
                          <a:effectLst/>
                        </a:rPr>
                        <a:t>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 (6-17)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M.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</a:rPr>
                        <a:t>catarrhalis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 </a:t>
                      </a:r>
                      <a:r>
                        <a:rPr lang="tr-TR" sz="1600" dirty="0" smtClean="0">
                          <a:effectLst/>
                        </a:rPr>
                        <a:t>(2.2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 (6-17)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P. aeruginosa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51 </a:t>
                      </a:r>
                      <a:r>
                        <a:rPr lang="tr-TR" sz="1600" b="1" dirty="0" smtClean="0">
                          <a:effectLst/>
                        </a:rPr>
                        <a:t>(37.7</a:t>
                      </a:r>
                      <a:r>
                        <a:rPr lang="tr-TR" sz="1600" b="1" dirty="0">
                          <a:effectLst/>
                        </a:rPr>
                        <a:t>)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 (1-32)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</a:rPr>
                        <a:t>Chronic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baseline="0" dirty="0" err="1">
                          <a:solidFill>
                            <a:schemeClr val="tx1"/>
                          </a:solidFill>
                          <a:effectLst/>
                        </a:rPr>
                        <a:t>colonisation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 P. aeruginosa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36 </a:t>
                      </a: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(26.6</a:t>
                      </a: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accent1"/>
                          </a:solidFill>
                          <a:effectLst/>
                        </a:rPr>
                        <a:t>9.5 </a:t>
                      </a:r>
                      <a:r>
                        <a:rPr lang="tr-TR" sz="1600" b="1" dirty="0">
                          <a:solidFill>
                            <a:schemeClr val="accent1"/>
                          </a:solidFill>
                          <a:effectLst/>
                        </a:rPr>
                        <a:t>(3-32)</a:t>
                      </a:r>
                      <a:endParaRPr lang="tr-TR" sz="16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25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83568" y="589875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*</a:t>
            </a:r>
            <a:r>
              <a:rPr lang="tr-TR" sz="1600" b="1" dirty="0" err="1"/>
              <a:t>Median</a:t>
            </a:r>
            <a:r>
              <a:rPr lang="tr-TR" sz="1600" b="1" dirty="0"/>
              <a:t> (</a:t>
            </a:r>
            <a:r>
              <a:rPr lang="tr-TR" sz="1600" b="1" dirty="0" err="1"/>
              <a:t>min-max</a:t>
            </a:r>
            <a:r>
              <a:rPr lang="tr-TR" sz="1600" b="1" dirty="0"/>
              <a:t>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83568" y="184656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Table</a:t>
            </a:r>
            <a:r>
              <a:rPr lang="tr-TR" b="1" dirty="0"/>
              <a:t> 2.1- </a:t>
            </a:r>
            <a:r>
              <a:rPr lang="tr-TR" b="1" dirty="0" err="1"/>
              <a:t>Respiratory</a:t>
            </a:r>
            <a:r>
              <a:rPr lang="tr-TR" b="1" dirty="0"/>
              <a:t> </a:t>
            </a:r>
            <a:r>
              <a:rPr lang="tr-TR" b="1" dirty="0" err="1"/>
              <a:t>pathogens</a:t>
            </a:r>
            <a:r>
              <a:rPr lang="tr-TR" b="1" dirty="0"/>
              <a:t>, </a:t>
            </a:r>
            <a:r>
              <a:rPr lang="tr-TR" b="1" dirty="0" err="1"/>
              <a:t>frequency</a:t>
            </a:r>
            <a:r>
              <a:rPr lang="tr-TR" b="1" dirty="0"/>
              <a:t> and first </a:t>
            </a:r>
            <a:r>
              <a:rPr lang="tr-TR" b="1" dirty="0" err="1"/>
              <a:t>isolation</a:t>
            </a:r>
            <a:r>
              <a:rPr lang="tr-TR" b="1" dirty="0"/>
              <a:t> </a:t>
            </a:r>
            <a:r>
              <a:rPr lang="tr-TR" b="1" dirty="0" err="1"/>
              <a:t>age</a:t>
            </a:r>
            <a:r>
              <a:rPr lang="tr-TR" b="1" dirty="0"/>
              <a:t> of </a:t>
            </a:r>
            <a:r>
              <a:rPr lang="tr-TR" b="1" dirty="0" err="1"/>
              <a:t>microorganisms</a:t>
            </a:r>
            <a:r>
              <a:rPr lang="tr-TR" b="1" dirty="0"/>
              <a:t> </a:t>
            </a:r>
          </a:p>
        </p:txBody>
      </p:sp>
      <p:sp>
        <p:nvSpPr>
          <p:cNvPr id="2" name="5-Nokta Yıldız 1"/>
          <p:cNvSpPr/>
          <p:nvPr/>
        </p:nvSpPr>
        <p:spPr>
          <a:xfrm>
            <a:off x="6516216" y="5373216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2"/>
          <p:cNvSpPr/>
          <p:nvPr/>
        </p:nvSpPr>
        <p:spPr>
          <a:xfrm>
            <a:off x="8460432" y="5337272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6516216" y="3861048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6516216" y="4725144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6516216" y="2924944"/>
            <a:ext cx="540000" cy="540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683568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037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1651</TotalTime>
  <Words>1535</Words>
  <Application>Microsoft Office PowerPoint</Application>
  <PresentationFormat>Ekran Gösterisi (4:3)</PresentationFormat>
  <Paragraphs>625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NewsPrint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aykut eski</dc:creator>
  <cp:lastModifiedBy>Asus</cp:lastModifiedBy>
  <cp:revision>230</cp:revision>
  <dcterms:created xsi:type="dcterms:W3CDTF">2018-03-10T09:17:49Z</dcterms:created>
  <dcterms:modified xsi:type="dcterms:W3CDTF">2018-03-22T08:10:55Z</dcterms:modified>
</cp:coreProperties>
</file>