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handoutMasterIdLst>
    <p:handoutMasterId r:id="rId29"/>
  </p:handoutMasterIdLst>
  <p:sldIdLst>
    <p:sldId id="256" r:id="rId2"/>
    <p:sldId id="267" r:id="rId3"/>
    <p:sldId id="258" r:id="rId4"/>
    <p:sldId id="261" r:id="rId5"/>
    <p:sldId id="262" r:id="rId6"/>
    <p:sldId id="266" r:id="rId7"/>
    <p:sldId id="273" r:id="rId8"/>
    <p:sldId id="270" r:id="rId9"/>
    <p:sldId id="278" r:id="rId10"/>
    <p:sldId id="319" r:id="rId11"/>
    <p:sldId id="320" r:id="rId12"/>
    <p:sldId id="284" r:id="rId13"/>
    <p:sldId id="299" r:id="rId14"/>
    <p:sldId id="321" r:id="rId15"/>
    <p:sldId id="318" r:id="rId16"/>
    <p:sldId id="271" r:id="rId17"/>
    <p:sldId id="307" r:id="rId18"/>
    <p:sldId id="323" r:id="rId19"/>
    <p:sldId id="306" r:id="rId20"/>
    <p:sldId id="308" r:id="rId21"/>
    <p:sldId id="317" r:id="rId22"/>
    <p:sldId id="286" r:id="rId23"/>
    <p:sldId id="287" r:id="rId24"/>
    <p:sldId id="288" r:id="rId25"/>
    <p:sldId id="294" r:id="rId26"/>
    <p:sldId id="293" r:id="rId27"/>
  </p:sldIdLst>
  <p:sldSz cx="9144000" cy="6858000" type="screen4x3"/>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Orta Stil 2 - Vurgu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Orta Stil 2 - Vurgu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5AB1C69-6EDB-4FF4-983F-18BD219EF322}" styleName="Orta Stil 2 - Vurgu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735" autoAdjust="0"/>
    <p:restoredTop sz="80074" autoAdjust="0"/>
  </p:normalViewPr>
  <p:slideViewPr>
    <p:cSldViewPr>
      <p:cViewPr varScale="1">
        <p:scale>
          <a:sx n="58" d="100"/>
          <a:sy n="58" d="100"/>
        </p:scale>
        <p:origin x="1740" y="6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55" d="100"/>
          <a:sy n="55" d="100"/>
        </p:scale>
        <p:origin x="2880" y="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 Bilgi Yer Tutucusu 1">
            <a:extLst>
              <a:ext uri="{FF2B5EF4-FFF2-40B4-BE49-F238E27FC236}">
                <a16:creationId xmlns:a16="http://schemas.microsoft.com/office/drawing/2014/main" id="{FC9E281B-DB1B-4FB9-A360-206AB0EAAA4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a:extLst>
              <a:ext uri="{FF2B5EF4-FFF2-40B4-BE49-F238E27FC236}">
                <a16:creationId xmlns:a16="http://schemas.microsoft.com/office/drawing/2014/main" id="{79B31024-9FAB-41B1-9B5D-9CEF96406B3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C0C66B3-4001-4AF1-90C6-AA0B66920B67}" type="datetimeFigureOut">
              <a:rPr lang="tr-TR" smtClean="0"/>
              <a:t>20.03.2018</a:t>
            </a:fld>
            <a:endParaRPr lang="tr-TR"/>
          </a:p>
        </p:txBody>
      </p:sp>
      <p:sp>
        <p:nvSpPr>
          <p:cNvPr id="4" name="Alt Bilgi Yer Tutucusu 3">
            <a:extLst>
              <a:ext uri="{FF2B5EF4-FFF2-40B4-BE49-F238E27FC236}">
                <a16:creationId xmlns:a16="http://schemas.microsoft.com/office/drawing/2014/main" id="{E2AE9278-4677-4700-88E1-88FAA75A737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5" name="Slayt Numarası Yer Tutucusu 4">
            <a:extLst>
              <a:ext uri="{FF2B5EF4-FFF2-40B4-BE49-F238E27FC236}">
                <a16:creationId xmlns:a16="http://schemas.microsoft.com/office/drawing/2014/main" id="{296E2E98-7852-4319-981C-F80653CEA8E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40A1EFF-B6C1-4C3E-8EA1-9D87EA81E9F2}" type="slidenum">
              <a:rPr lang="tr-TR" smtClean="0"/>
              <a:t>‹#›</a:t>
            </a:fld>
            <a:endParaRPr lang="tr-TR"/>
          </a:p>
        </p:txBody>
      </p:sp>
    </p:spTree>
    <p:extLst>
      <p:ext uri="{BB962C8B-B14F-4D97-AF65-F5344CB8AC3E}">
        <p14:creationId xmlns:p14="http://schemas.microsoft.com/office/powerpoint/2010/main" val="97745120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58CF40D-D549-429C-9481-8B900C6D0399}" type="datetimeFigureOut">
              <a:rPr lang="tr-TR" smtClean="0"/>
              <a:t>20.03.2018</a:t>
            </a:fld>
            <a:endParaRPr lang="tr-TR"/>
          </a:p>
        </p:txBody>
      </p:sp>
      <p:sp>
        <p:nvSpPr>
          <p:cNvPr id="4" name="Slayt Görüntüsü Yer Tutucus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6" name="Altbilgi Yer Tutucusu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B60D832-E076-449E-84F5-3901A17BD337}" type="slidenum">
              <a:rPr lang="tr-TR" smtClean="0"/>
              <a:t>‹#›</a:t>
            </a:fld>
            <a:endParaRPr lang="tr-TR"/>
          </a:p>
        </p:txBody>
      </p:sp>
    </p:spTree>
    <p:extLst>
      <p:ext uri="{BB962C8B-B14F-4D97-AF65-F5344CB8AC3E}">
        <p14:creationId xmlns:p14="http://schemas.microsoft.com/office/powerpoint/2010/main" val="34500228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err="1"/>
              <a:t>Good</a:t>
            </a:r>
            <a:r>
              <a:rPr lang="tr-TR" dirty="0"/>
              <a:t> </a:t>
            </a:r>
            <a:r>
              <a:rPr lang="tr-TR" dirty="0" err="1"/>
              <a:t>morning</a:t>
            </a:r>
            <a:r>
              <a:rPr lang="tr-TR" dirty="0"/>
              <a:t> </a:t>
            </a:r>
            <a:r>
              <a:rPr lang="en-US" sz="1200" dirty="0"/>
              <a:t>ladies and gentlemen.</a:t>
            </a:r>
            <a:r>
              <a:rPr lang="tr-TR" sz="1200" dirty="0"/>
              <a:t> </a:t>
            </a:r>
            <a:r>
              <a:rPr lang="en-US" sz="1200" dirty="0"/>
              <a:t>It is an honor for me to make a presentation in such a</a:t>
            </a:r>
          </a:p>
          <a:p>
            <a:r>
              <a:rPr lang="en-US" sz="1200" dirty="0"/>
              <a:t>distinguished </a:t>
            </a:r>
            <a:r>
              <a:rPr lang="tr-TR" sz="1200" dirty="0" err="1"/>
              <a:t>organization</a:t>
            </a:r>
            <a:r>
              <a:rPr lang="tr-TR" sz="1200" dirty="0"/>
              <a:t>. </a:t>
            </a:r>
            <a:r>
              <a:rPr lang="en-US" sz="1200" dirty="0"/>
              <a:t>My name is </a:t>
            </a:r>
            <a:r>
              <a:rPr lang="tr-TR" sz="1200" dirty="0"/>
              <a:t>Tuğba Ramaslı Gürsoy</a:t>
            </a:r>
            <a:r>
              <a:rPr lang="en-US" sz="1200" dirty="0"/>
              <a:t> and I’m </a:t>
            </a:r>
            <a:r>
              <a:rPr lang="tr-TR" sz="1200" dirty="0" err="1"/>
              <a:t>pediatric</a:t>
            </a:r>
            <a:r>
              <a:rPr lang="tr-TR" sz="1200" dirty="0"/>
              <a:t> </a:t>
            </a:r>
            <a:r>
              <a:rPr lang="tr-TR" sz="1200" dirty="0" err="1"/>
              <a:t>pulmonology</a:t>
            </a:r>
            <a:r>
              <a:rPr lang="tr-TR" sz="1200" dirty="0"/>
              <a:t> </a:t>
            </a:r>
            <a:r>
              <a:rPr lang="tr-TR" sz="1200" dirty="0" err="1"/>
              <a:t>fellow</a:t>
            </a:r>
            <a:r>
              <a:rPr lang="tr-TR" sz="1200" dirty="0"/>
              <a:t> in Gazi </a:t>
            </a:r>
            <a:r>
              <a:rPr lang="tr-TR" sz="1200" dirty="0" err="1"/>
              <a:t>University</a:t>
            </a:r>
            <a:r>
              <a:rPr lang="tr-TR" sz="1200" dirty="0"/>
              <a:t> </a:t>
            </a:r>
            <a:r>
              <a:rPr lang="en-US" sz="1200" dirty="0"/>
              <a:t>Hospital</a:t>
            </a:r>
            <a:endParaRPr lang="tr-TR" dirty="0"/>
          </a:p>
        </p:txBody>
      </p:sp>
      <p:sp>
        <p:nvSpPr>
          <p:cNvPr id="4" name="Slayt Numarası Yer Tutucusu 3"/>
          <p:cNvSpPr>
            <a:spLocks noGrp="1"/>
          </p:cNvSpPr>
          <p:nvPr>
            <p:ph type="sldNum" sz="quarter" idx="10"/>
          </p:nvPr>
        </p:nvSpPr>
        <p:spPr/>
        <p:txBody>
          <a:bodyPr/>
          <a:lstStyle/>
          <a:p>
            <a:fld id="{5B60D832-E076-449E-84F5-3901A17BD337}" type="slidenum">
              <a:rPr lang="tr-TR" smtClean="0"/>
              <a:t>1</a:t>
            </a:fld>
            <a:endParaRPr lang="tr-TR"/>
          </a:p>
        </p:txBody>
      </p:sp>
    </p:spTree>
    <p:extLst>
      <p:ext uri="{BB962C8B-B14F-4D97-AF65-F5344CB8AC3E}">
        <p14:creationId xmlns:p14="http://schemas.microsoft.com/office/powerpoint/2010/main" val="33174641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G85E </a:t>
            </a:r>
            <a:r>
              <a:rPr lang="tr-TR" dirty="0" err="1"/>
              <a:t>mutation</a:t>
            </a:r>
            <a:r>
              <a:rPr lang="tr-TR" dirty="0"/>
              <a:t> </a:t>
            </a:r>
            <a:r>
              <a:rPr lang="tr-TR" dirty="0" err="1"/>
              <a:t>was</a:t>
            </a:r>
            <a:r>
              <a:rPr lang="tr-TR" dirty="0"/>
              <a:t> </a:t>
            </a:r>
            <a:r>
              <a:rPr lang="tr-TR" dirty="0" err="1"/>
              <a:t>detected</a:t>
            </a:r>
            <a:r>
              <a:rPr lang="tr-TR" dirty="0"/>
              <a:t> in </a:t>
            </a:r>
            <a:r>
              <a:rPr lang="tr-TR" dirty="0" err="1"/>
              <a:t>cystic</a:t>
            </a:r>
            <a:r>
              <a:rPr lang="tr-TR" dirty="0"/>
              <a:t> </a:t>
            </a:r>
            <a:r>
              <a:rPr lang="tr-TR" dirty="0" err="1"/>
              <a:t>fibrosis</a:t>
            </a:r>
            <a:r>
              <a:rPr lang="tr-TR" dirty="0"/>
              <a:t> gene </a:t>
            </a:r>
            <a:r>
              <a:rPr lang="tr-TR" dirty="0" err="1"/>
              <a:t>analysis</a:t>
            </a:r>
            <a:r>
              <a:rPr lang="tr-TR" dirty="0"/>
              <a:t>. </a:t>
            </a:r>
            <a:r>
              <a:rPr lang="tr-TR" dirty="0" err="1"/>
              <a:t>Researchs</a:t>
            </a:r>
            <a:r>
              <a:rPr lang="tr-TR" dirty="0"/>
              <a:t> </a:t>
            </a:r>
            <a:r>
              <a:rPr lang="tr-TR" dirty="0" err="1"/>
              <a:t>shows</a:t>
            </a:r>
            <a:r>
              <a:rPr lang="tr-TR" dirty="0"/>
              <a:t> </a:t>
            </a:r>
            <a:r>
              <a:rPr lang="tr-TR" dirty="0" err="1"/>
              <a:t>that</a:t>
            </a:r>
            <a:r>
              <a:rPr lang="tr-TR" dirty="0"/>
              <a:t> </a:t>
            </a:r>
            <a:r>
              <a:rPr lang="tr-TR" dirty="0" err="1"/>
              <a:t>these</a:t>
            </a:r>
            <a:r>
              <a:rPr lang="tr-TR" dirty="0"/>
              <a:t> </a:t>
            </a:r>
            <a:r>
              <a:rPr lang="tr-TR" dirty="0" err="1"/>
              <a:t>patients</a:t>
            </a:r>
            <a:r>
              <a:rPr lang="tr-TR" dirty="0"/>
              <a:t> had a </a:t>
            </a:r>
            <a:r>
              <a:rPr lang="tr-TR" dirty="0" err="1"/>
              <a:t>significantly</a:t>
            </a:r>
            <a:r>
              <a:rPr lang="tr-TR" dirty="0"/>
              <a:t> </a:t>
            </a:r>
            <a:r>
              <a:rPr lang="tr-TR" dirty="0" err="1"/>
              <a:t>higher</a:t>
            </a:r>
            <a:r>
              <a:rPr lang="tr-TR" dirty="0"/>
              <a:t> </a:t>
            </a:r>
            <a:r>
              <a:rPr lang="tr-TR" dirty="0" err="1"/>
              <a:t>sweat</a:t>
            </a:r>
            <a:r>
              <a:rPr lang="tr-TR" dirty="0"/>
              <a:t> </a:t>
            </a:r>
            <a:r>
              <a:rPr lang="tr-TR" dirty="0" err="1"/>
              <a:t>chloride</a:t>
            </a:r>
            <a:r>
              <a:rPr lang="tr-TR" dirty="0"/>
              <a:t>, </a:t>
            </a:r>
            <a:r>
              <a:rPr lang="tr-TR" dirty="0" err="1"/>
              <a:t>more</a:t>
            </a:r>
            <a:r>
              <a:rPr lang="tr-TR" dirty="0"/>
              <a:t> </a:t>
            </a:r>
            <a:r>
              <a:rPr lang="tr-TR" dirty="0" err="1"/>
              <a:t>often</a:t>
            </a:r>
            <a:r>
              <a:rPr lang="tr-TR" dirty="0"/>
              <a:t> </a:t>
            </a:r>
            <a:r>
              <a:rPr lang="tr-TR" dirty="0" err="1"/>
              <a:t>failure</a:t>
            </a:r>
            <a:r>
              <a:rPr lang="tr-TR" dirty="0"/>
              <a:t> </a:t>
            </a:r>
            <a:r>
              <a:rPr lang="tr-TR" dirty="0" err="1"/>
              <a:t>to</a:t>
            </a:r>
            <a:r>
              <a:rPr lang="tr-TR" dirty="0"/>
              <a:t> </a:t>
            </a:r>
            <a:r>
              <a:rPr lang="tr-TR" dirty="0" err="1"/>
              <a:t>thrive</a:t>
            </a:r>
            <a:r>
              <a:rPr lang="tr-TR" dirty="0"/>
              <a:t> at </a:t>
            </a:r>
            <a:r>
              <a:rPr lang="tr-TR" dirty="0" err="1"/>
              <a:t>diagnosis</a:t>
            </a:r>
            <a:r>
              <a:rPr lang="tr-TR" dirty="0"/>
              <a:t>, </a:t>
            </a:r>
            <a:r>
              <a:rPr lang="tr-TR" dirty="0" err="1"/>
              <a:t>higher</a:t>
            </a:r>
            <a:r>
              <a:rPr lang="tr-TR" dirty="0"/>
              <a:t> </a:t>
            </a:r>
            <a:r>
              <a:rPr lang="tr-TR" dirty="0" err="1"/>
              <a:t>prevalence</a:t>
            </a:r>
            <a:r>
              <a:rPr lang="tr-TR" dirty="0"/>
              <a:t> of </a:t>
            </a:r>
            <a:r>
              <a:rPr lang="tr-TR" dirty="0" err="1"/>
              <a:t>pancreatic</a:t>
            </a:r>
            <a:r>
              <a:rPr lang="tr-TR" dirty="0"/>
              <a:t> </a:t>
            </a:r>
            <a:r>
              <a:rPr lang="tr-TR" dirty="0" err="1"/>
              <a:t>failure</a:t>
            </a:r>
            <a:r>
              <a:rPr lang="tr-TR" dirty="0"/>
              <a:t>, </a:t>
            </a:r>
            <a:r>
              <a:rPr lang="tr-TR" dirty="0" err="1"/>
              <a:t>worse</a:t>
            </a:r>
            <a:r>
              <a:rPr lang="tr-TR" dirty="0"/>
              <a:t> </a:t>
            </a:r>
            <a:r>
              <a:rPr lang="tr-TR" dirty="0" err="1"/>
              <a:t>current</a:t>
            </a:r>
            <a:r>
              <a:rPr lang="tr-TR" dirty="0"/>
              <a:t> </a:t>
            </a:r>
            <a:r>
              <a:rPr lang="tr-TR" dirty="0" err="1"/>
              <a:t>weight</a:t>
            </a:r>
            <a:r>
              <a:rPr lang="tr-TR" dirty="0"/>
              <a:t> </a:t>
            </a:r>
            <a:r>
              <a:rPr lang="tr-TR" dirty="0" err="1"/>
              <a:t>for</a:t>
            </a:r>
            <a:r>
              <a:rPr lang="tr-TR" dirty="0"/>
              <a:t> </a:t>
            </a:r>
            <a:r>
              <a:rPr lang="tr-TR" dirty="0" err="1"/>
              <a:t>height</a:t>
            </a:r>
            <a:r>
              <a:rPr lang="tr-TR" dirty="0"/>
              <a:t> </a:t>
            </a:r>
            <a:r>
              <a:rPr lang="tr-TR" dirty="0" err="1"/>
              <a:t>prevelance</a:t>
            </a:r>
            <a:r>
              <a:rPr lang="tr-TR" dirty="0"/>
              <a:t> of </a:t>
            </a:r>
            <a:r>
              <a:rPr lang="tr-TR" dirty="0" err="1"/>
              <a:t>chronic</a:t>
            </a:r>
            <a:r>
              <a:rPr lang="tr-TR" dirty="0"/>
              <a:t> P. </a:t>
            </a:r>
            <a:r>
              <a:rPr lang="tr-TR" dirty="0" err="1"/>
              <a:t>Aeruginosa</a:t>
            </a:r>
            <a:r>
              <a:rPr lang="tr-TR" dirty="0"/>
              <a:t> </a:t>
            </a:r>
            <a:r>
              <a:rPr lang="tr-TR" dirty="0" err="1"/>
              <a:t>colonization</a:t>
            </a:r>
            <a:r>
              <a:rPr lang="tr-TR" dirty="0"/>
              <a:t> </a:t>
            </a:r>
            <a:r>
              <a:rPr lang="tr-TR" dirty="0" err="1"/>
              <a:t>and</a:t>
            </a:r>
            <a:r>
              <a:rPr lang="tr-TR" dirty="0"/>
              <a:t> </a:t>
            </a:r>
            <a:r>
              <a:rPr lang="tr-TR" dirty="0" err="1"/>
              <a:t>liver</a:t>
            </a:r>
            <a:r>
              <a:rPr lang="tr-TR" dirty="0"/>
              <a:t> </a:t>
            </a:r>
            <a:r>
              <a:rPr lang="tr-TR" dirty="0" err="1"/>
              <a:t>cirrhosis</a:t>
            </a:r>
            <a:r>
              <a:rPr lang="tr-TR" dirty="0"/>
              <a:t>. H</a:t>
            </a:r>
            <a:r>
              <a:rPr lang="en-US" dirty="0"/>
              <a:t>e was diagnosed as cystic fibrosis </a:t>
            </a:r>
            <a:endParaRPr lang="tr-TR" dirty="0"/>
          </a:p>
        </p:txBody>
      </p:sp>
      <p:sp>
        <p:nvSpPr>
          <p:cNvPr id="4" name="Slayt Numarası Yer Tutucusu 3"/>
          <p:cNvSpPr>
            <a:spLocks noGrp="1"/>
          </p:cNvSpPr>
          <p:nvPr>
            <p:ph type="sldNum" sz="quarter" idx="10"/>
          </p:nvPr>
        </p:nvSpPr>
        <p:spPr/>
        <p:txBody>
          <a:bodyPr/>
          <a:lstStyle/>
          <a:p>
            <a:fld id="{5B60D832-E076-449E-84F5-3901A17BD337}" type="slidenum">
              <a:rPr lang="tr-TR" smtClean="0"/>
              <a:t>10</a:t>
            </a:fld>
            <a:endParaRPr lang="tr-TR"/>
          </a:p>
        </p:txBody>
      </p:sp>
    </p:spTree>
    <p:extLst>
      <p:ext uri="{BB962C8B-B14F-4D97-AF65-F5344CB8AC3E}">
        <p14:creationId xmlns:p14="http://schemas.microsoft.com/office/powerpoint/2010/main" val="41875656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457200" indent="-457200">
              <a:buFont typeface="Arial" panose="020B0604020202020204" pitchFamily="34" charset="0"/>
              <a:buChar char="•"/>
            </a:pPr>
            <a:r>
              <a:rPr lang="tr-TR" dirty="0" err="1"/>
              <a:t>liver</a:t>
            </a:r>
            <a:r>
              <a:rPr lang="tr-TR" dirty="0"/>
              <a:t>  </a:t>
            </a:r>
            <a:r>
              <a:rPr lang="tr-TR" dirty="0" err="1"/>
              <a:t>needle</a:t>
            </a:r>
            <a:r>
              <a:rPr lang="tr-TR" dirty="0"/>
              <a:t> </a:t>
            </a:r>
            <a:r>
              <a:rPr lang="tr-TR" dirty="0" err="1"/>
              <a:t>biopsy</a:t>
            </a:r>
            <a:r>
              <a:rPr lang="tr-TR" dirty="0"/>
              <a:t> </a:t>
            </a:r>
            <a:r>
              <a:rPr lang="tr-TR" dirty="0" err="1"/>
              <a:t>was</a:t>
            </a:r>
            <a:r>
              <a:rPr lang="tr-TR" dirty="0"/>
              <a:t> done. </a:t>
            </a:r>
            <a:r>
              <a:rPr lang="tr-TR" dirty="0" err="1"/>
              <a:t>It</a:t>
            </a:r>
            <a:r>
              <a:rPr lang="tr-TR" dirty="0"/>
              <a:t> </a:t>
            </a:r>
            <a:r>
              <a:rPr lang="tr-TR" dirty="0" err="1"/>
              <a:t>was</a:t>
            </a:r>
            <a:r>
              <a:rPr lang="tr-TR" dirty="0"/>
              <a:t> </a:t>
            </a:r>
            <a:r>
              <a:rPr lang="tr-TR" dirty="0" err="1"/>
              <a:t>shown</a:t>
            </a:r>
            <a:r>
              <a:rPr lang="tr-TR" dirty="0"/>
              <a:t> </a:t>
            </a:r>
            <a:r>
              <a:rPr lang="tr-TR" dirty="0" err="1"/>
              <a:t>that</a:t>
            </a:r>
            <a:r>
              <a:rPr lang="tr-TR" dirty="0"/>
              <a:t> </a:t>
            </a:r>
            <a:r>
              <a:rPr lang="tr-TR" dirty="0" err="1"/>
              <a:t>ascending</a:t>
            </a:r>
            <a:r>
              <a:rPr lang="tr-TR" dirty="0"/>
              <a:t> </a:t>
            </a:r>
            <a:r>
              <a:rPr lang="tr-TR" dirty="0" err="1"/>
              <a:t>cholangitis</a:t>
            </a:r>
            <a:r>
              <a:rPr lang="tr-TR" dirty="0"/>
              <a:t> </a:t>
            </a:r>
            <a:r>
              <a:rPr lang="tr-TR" dirty="0" err="1"/>
              <a:t>signs</a:t>
            </a:r>
            <a:r>
              <a:rPr lang="tr-TR" dirty="0"/>
              <a:t>, </a:t>
            </a:r>
            <a:r>
              <a:rPr lang="tr-TR" dirty="0" err="1"/>
              <a:t>liver</a:t>
            </a:r>
            <a:r>
              <a:rPr lang="tr-TR" dirty="0"/>
              <a:t> </a:t>
            </a:r>
            <a:r>
              <a:rPr lang="tr-TR" dirty="0" err="1"/>
              <a:t>cirrhosis</a:t>
            </a:r>
            <a:r>
              <a:rPr lang="tr-TR" dirty="0"/>
              <a:t>. H</a:t>
            </a:r>
            <a:r>
              <a:rPr lang="en-US" dirty="0"/>
              <a:t>e was diagnosed as cystic fibrosis</a:t>
            </a:r>
            <a:r>
              <a:rPr lang="tr-TR" dirty="0"/>
              <a:t>, </a:t>
            </a:r>
            <a:r>
              <a:rPr lang="tr-TR" sz="1200" kern="1200" dirty="0" err="1">
                <a:solidFill>
                  <a:schemeClr val="tx1"/>
                </a:solidFill>
                <a:latin typeface="+mn-lt"/>
                <a:ea typeface="+mn-ea"/>
                <a:cs typeface="+mn-cs"/>
              </a:rPr>
              <a:t>chronic</a:t>
            </a:r>
            <a:r>
              <a:rPr lang="tr-TR" sz="1200" kern="1200" dirty="0">
                <a:solidFill>
                  <a:schemeClr val="tx1"/>
                </a:solidFill>
                <a:latin typeface="+mn-lt"/>
                <a:ea typeface="+mn-ea"/>
                <a:cs typeface="+mn-cs"/>
              </a:rPr>
              <a:t> </a:t>
            </a:r>
            <a:r>
              <a:rPr lang="tr-TR" sz="1200" kern="1200" dirty="0" err="1">
                <a:solidFill>
                  <a:schemeClr val="tx1"/>
                </a:solidFill>
                <a:latin typeface="+mn-lt"/>
                <a:ea typeface="+mn-ea"/>
                <a:cs typeface="+mn-cs"/>
              </a:rPr>
              <a:t>liver</a:t>
            </a:r>
            <a:r>
              <a:rPr lang="tr-TR" sz="1200" kern="1200" dirty="0">
                <a:solidFill>
                  <a:schemeClr val="tx1"/>
                </a:solidFill>
                <a:latin typeface="+mn-lt"/>
                <a:ea typeface="+mn-ea"/>
                <a:cs typeface="+mn-cs"/>
              </a:rPr>
              <a:t> </a:t>
            </a:r>
            <a:r>
              <a:rPr lang="tr-TR" sz="1200" kern="1200" dirty="0" err="1">
                <a:solidFill>
                  <a:schemeClr val="tx1"/>
                </a:solidFill>
                <a:latin typeface="+mn-lt"/>
                <a:ea typeface="+mn-ea"/>
                <a:cs typeface="+mn-cs"/>
              </a:rPr>
              <a:t>disease</a:t>
            </a:r>
            <a:r>
              <a:rPr lang="tr-TR" sz="1200" kern="1200" dirty="0">
                <a:solidFill>
                  <a:schemeClr val="tx1"/>
                </a:solidFill>
                <a:latin typeface="+mn-lt"/>
                <a:ea typeface="+mn-ea"/>
                <a:cs typeface="+mn-cs"/>
              </a:rPr>
              <a:t>, </a:t>
            </a:r>
            <a:r>
              <a:rPr lang="tr-TR" sz="1200" kern="1200" dirty="0" err="1">
                <a:solidFill>
                  <a:schemeClr val="tx1"/>
                </a:solidFill>
                <a:latin typeface="+mn-lt"/>
                <a:ea typeface="+mn-ea"/>
                <a:cs typeface="+mn-cs"/>
              </a:rPr>
              <a:t>cirrhosis</a:t>
            </a:r>
            <a:r>
              <a:rPr lang="tr-TR" sz="1200" kern="1200" dirty="0">
                <a:solidFill>
                  <a:schemeClr val="tx1"/>
                </a:solidFill>
                <a:latin typeface="+mn-lt"/>
                <a:ea typeface="+mn-ea"/>
                <a:cs typeface="+mn-cs"/>
              </a:rPr>
              <a:t>, </a:t>
            </a:r>
            <a:r>
              <a:rPr lang="tr-TR" sz="1200" kern="1200" dirty="0" err="1">
                <a:solidFill>
                  <a:schemeClr val="tx1"/>
                </a:solidFill>
                <a:latin typeface="+mn-lt"/>
                <a:ea typeface="+mn-ea"/>
                <a:cs typeface="+mn-cs"/>
              </a:rPr>
              <a:t>ascending</a:t>
            </a:r>
            <a:r>
              <a:rPr lang="tr-TR" sz="1200" kern="1200" dirty="0">
                <a:solidFill>
                  <a:schemeClr val="tx1"/>
                </a:solidFill>
                <a:latin typeface="+mn-lt"/>
                <a:ea typeface="+mn-ea"/>
                <a:cs typeface="+mn-cs"/>
              </a:rPr>
              <a:t> </a:t>
            </a:r>
            <a:r>
              <a:rPr lang="tr-TR" sz="1200" kern="1200" dirty="0" err="1">
                <a:solidFill>
                  <a:schemeClr val="tx1"/>
                </a:solidFill>
                <a:latin typeface="+mn-lt"/>
                <a:ea typeface="+mn-ea"/>
                <a:cs typeface="+mn-cs"/>
              </a:rPr>
              <a:t>cholangitis</a:t>
            </a:r>
            <a:r>
              <a:rPr lang="tr-TR" sz="1200" kern="1200" dirty="0">
                <a:solidFill>
                  <a:schemeClr val="tx1"/>
                </a:solidFill>
                <a:latin typeface="+mn-lt"/>
                <a:ea typeface="+mn-ea"/>
                <a:cs typeface="+mn-cs"/>
              </a:rPr>
              <a:t>, </a:t>
            </a:r>
            <a:r>
              <a:rPr lang="tr-TR" sz="1200" kern="1200" dirty="0" err="1">
                <a:solidFill>
                  <a:schemeClr val="tx1"/>
                </a:solidFill>
                <a:latin typeface="+mn-lt"/>
                <a:ea typeface="+mn-ea"/>
                <a:cs typeface="+mn-cs"/>
              </a:rPr>
              <a:t>hepatopulmonary</a:t>
            </a:r>
            <a:r>
              <a:rPr lang="tr-TR" sz="1200" kern="1200" dirty="0">
                <a:solidFill>
                  <a:schemeClr val="tx1"/>
                </a:solidFill>
                <a:latin typeface="+mn-lt"/>
                <a:ea typeface="+mn-ea"/>
                <a:cs typeface="+mn-cs"/>
              </a:rPr>
              <a:t> </a:t>
            </a:r>
            <a:r>
              <a:rPr lang="tr-TR" sz="1200" kern="1200" dirty="0" err="1">
                <a:solidFill>
                  <a:schemeClr val="tx1"/>
                </a:solidFill>
                <a:latin typeface="+mn-lt"/>
                <a:ea typeface="+mn-ea"/>
                <a:cs typeface="+mn-cs"/>
              </a:rPr>
              <a:t>syndrome</a:t>
            </a:r>
            <a:r>
              <a:rPr lang="tr-TR" sz="1200" kern="1200" dirty="0">
                <a:solidFill>
                  <a:schemeClr val="tx1"/>
                </a:solidFill>
                <a:latin typeface="+mn-lt"/>
                <a:ea typeface="+mn-ea"/>
                <a:cs typeface="+mn-cs"/>
              </a:rPr>
              <a:t>. </a:t>
            </a:r>
            <a:r>
              <a:rPr lang="tr-TR" sz="1200" kern="1200" dirty="0" err="1">
                <a:solidFill>
                  <a:schemeClr val="tx1"/>
                </a:solidFill>
                <a:latin typeface="+mn-lt"/>
                <a:ea typeface="+mn-ea"/>
                <a:cs typeface="+mn-cs"/>
              </a:rPr>
              <a:t>Inhaled</a:t>
            </a:r>
            <a:r>
              <a:rPr lang="tr-TR" sz="1200" kern="1200" dirty="0">
                <a:solidFill>
                  <a:schemeClr val="tx1"/>
                </a:solidFill>
                <a:latin typeface="+mn-lt"/>
                <a:ea typeface="+mn-ea"/>
                <a:cs typeface="+mn-cs"/>
              </a:rPr>
              <a:t> </a:t>
            </a:r>
            <a:r>
              <a:rPr lang="tr-TR" sz="1200" kern="1200" dirty="0" err="1">
                <a:solidFill>
                  <a:schemeClr val="tx1"/>
                </a:solidFill>
                <a:latin typeface="+mn-lt"/>
                <a:ea typeface="+mn-ea"/>
                <a:cs typeface="+mn-cs"/>
              </a:rPr>
              <a:t>dornase</a:t>
            </a:r>
            <a:r>
              <a:rPr lang="tr-TR" sz="1200" kern="1200" dirty="0">
                <a:solidFill>
                  <a:schemeClr val="tx1"/>
                </a:solidFill>
                <a:latin typeface="+mn-lt"/>
                <a:ea typeface="+mn-ea"/>
                <a:cs typeface="+mn-cs"/>
              </a:rPr>
              <a:t> alfa, </a:t>
            </a:r>
            <a:r>
              <a:rPr lang="tr-TR" sz="1200" kern="1200" dirty="0" err="1">
                <a:solidFill>
                  <a:schemeClr val="tx1"/>
                </a:solidFill>
                <a:latin typeface="+mn-lt"/>
                <a:ea typeface="+mn-ea"/>
                <a:cs typeface="+mn-cs"/>
              </a:rPr>
              <a:t>ursodeoxycholic</a:t>
            </a:r>
            <a:r>
              <a:rPr lang="tr-TR" sz="1200" kern="1200" dirty="0">
                <a:solidFill>
                  <a:schemeClr val="tx1"/>
                </a:solidFill>
                <a:latin typeface="+mn-lt"/>
                <a:ea typeface="+mn-ea"/>
                <a:cs typeface="+mn-cs"/>
              </a:rPr>
              <a:t> </a:t>
            </a:r>
            <a:r>
              <a:rPr lang="tr-TR" sz="1200" kern="1200" dirty="0" err="1">
                <a:solidFill>
                  <a:schemeClr val="tx1"/>
                </a:solidFill>
                <a:latin typeface="+mn-lt"/>
                <a:ea typeface="+mn-ea"/>
                <a:cs typeface="+mn-cs"/>
              </a:rPr>
              <a:t>acid</a:t>
            </a:r>
            <a:r>
              <a:rPr lang="tr-TR" sz="1200" kern="1200" dirty="0">
                <a:solidFill>
                  <a:schemeClr val="tx1"/>
                </a:solidFill>
                <a:latin typeface="+mn-lt"/>
                <a:ea typeface="+mn-ea"/>
                <a:cs typeface="+mn-cs"/>
              </a:rPr>
              <a:t>, A, D, E, K </a:t>
            </a:r>
            <a:r>
              <a:rPr lang="tr-TR" sz="1200" kern="1200" dirty="0" err="1">
                <a:solidFill>
                  <a:schemeClr val="tx1"/>
                </a:solidFill>
                <a:latin typeface="+mn-lt"/>
                <a:ea typeface="+mn-ea"/>
                <a:cs typeface="+mn-cs"/>
              </a:rPr>
              <a:t>vitamins</a:t>
            </a:r>
            <a:r>
              <a:rPr lang="tr-TR" sz="1200" kern="1200" dirty="0">
                <a:solidFill>
                  <a:schemeClr val="tx1"/>
                </a:solidFill>
                <a:latin typeface="+mn-lt"/>
                <a:ea typeface="+mn-ea"/>
                <a:cs typeface="+mn-cs"/>
              </a:rPr>
              <a:t>, </a:t>
            </a:r>
            <a:r>
              <a:rPr lang="tr-TR" sz="1200" kern="1200" dirty="0" err="1">
                <a:solidFill>
                  <a:schemeClr val="tx1"/>
                </a:solidFill>
                <a:latin typeface="+mn-lt"/>
                <a:ea typeface="+mn-ea"/>
                <a:cs typeface="+mn-cs"/>
              </a:rPr>
              <a:t>chest</a:t>
            </a:r>
            <a:r>
              <a:rPr lang="tr-TR" sz="1200" kern="1200" dirty="0">
                <a:solidFill>
                  <a:schemeClr val="tx1"/>
                </a:solidFill>
                <a:latin typeface="+mn-lt"/>
                <a:ea typeface="+mn-ea"/>
                <a:cs typeface="+mn-cs"/>
              </a:rPr>
              <a:t> </a:t>
            </a:r>
            <a:r>
              <a:rPr lang="tr-TR" sz="1200" kern="1200" dirty="0" err="1">
                <a:solidFill>
                  <a:schemeClr val="tx1"/>
                </a:solidFill>
                <a:latin typeface="+mn-lt"/>
                <a:ea typeface="+mn-ea"/>
                <a:cs typeface="+mn-cs"/>
              </a:rPr>
              <a:t>physiotherapy</a:t>
            </a:r>
            <a:r>
              <a:rPr lang="tr-TR" sz="1200" kern="1200" dirty="0">
                <a:solidFill>
                  <a:schemeClr val="tx1"/>
                </a:solidFill>
                <a:latin typeface="+mn-lt"/>
                <a:ea typeface="+mn-ea"/>
                <a:cs typeface="+mn-cs"/>
              </a:rPr>
              <a:t> </a:t>
            </a:r>
            <a:r>
              <a:rPr lang="tr-TR" sz="1200" kern="1200" dirty="0" err="1">
                <a:solidFill>
                  <a:schemeClr val="tx1"/>
                </a:solidFill>
                <a:latin typeface="+mn-lt"/>
                <a:ea typeface="+mn-ea"/>
                <a:cs typeface="+mn-cs"/>
              </a:rPr>
              <a:t>were</a:t>
            </a:r>
            <a:r>
              <a:rPr lang="tr-TR" sz="1200" kern="1200" dirty="0">
                <a:solidFill>
                  <a:schemeClr val="tx1"/>
                </a:solidFill>
                <a:latin typeface="+mn-lt"/>
                <a:ea typeface="+mn-ea"/>
                <a:cs typeface="+mn-cs"/>
              </a:rPr>
              <a:t> </a:t>
            </a:r>
            <a:r>
              <a:rPr lang="tr-TR" sz="1200" kern="1200" dirty="0" err="1">
                <a:solidFill>
                  <a:schemeClr val="tx1"/>
                </a:solidFill>
                <a:latin typeface="+mn-lt"/>
                <a:ea typeface="+mn-ea"/>
                <a:cs typeface="+mn-cs"/>
              </a:rPr>
              <a:t>started</a:t>
            </a:r>
            <a:r>
              <a:rPr lang="tr-TR" sz="1200" kern="1200" dirty="0">
                <a:solidFill>
                  <a:schemeClr val="tx1"/>
                </a:solidFill>
                <a:latin typeface="+mn-lt"/>
                <a:ea typeface="+mn-ea"/>
                <a:cs typeface="+mn-cs"/>
              </a:rPr>
              <a:t> </a:t>
            </a:r>
            <a:r>
              <a:rPr lang="tr-TR" sz="1200" kern="1200" dirty="0" err="1">
                <a:solidFill>
                  <a:schemeClr val="tx1"/>
                </a:solidFill>
                <a:latin typeface="+mn-lt"/>
                <a:ea typeface="+mn-ea"/>
                <a:cs typeface="+mn-cs"/>
              </a:rPr>
              <a:t>for</a:t>
            </a:r>
            <a:r>
              <a:rPr lang="tr-TR" sz="1200" kern="1200" dirty="0">
                <a:solidFill>
                  <a:schemeClr val="tx1"/>
                </a:solidFill>
                <a:latin typeface="+mn-lt"/>
                <a:ea typeface="+mn-ea"/>
                <a:cs typeface="+mn-cs"/>
              </a:rPr>
              <a:t> </a:t>
            </a:r>
            <a:r>
              <a:rPr lang="tr-TR" sz="1200" kern="1200" dirty="0" err="1">
                <a:solidFill>
                  <a:schemeClr val="tx1"/>
                </a:solidFill>
                <a:latin typeface="+mn-lt"/>
                <a:ea typeface="+mn-ea"/>
                <a:cs typeface="+mn-cs"/>
              </a:rPr>
              <a:t>treatment</a:t>
            </a:r>
            <a:endParaRPr lang="tr-TR" dirty="0"/>
          </a:p>
        </p:txBody>
      </p:sp>
      <p:sp>
        <p:nvSpPr>
          <p:cNvPr id="4" name="Slayt Numarası Yer Tutucusu 3"/>
          <p:cNvSpPr>
            <a:spLocks noGrp="1"/>
          </p:cNvSpPr>
          <p:nvPr>
            <p:ph type="sldNum" sz="quarter" idx="10"/>
          </p:nvPr>
        </p:nvSpPr>
        <p:spPr/>
        <p:txBody>
          <a:bodyPr/>
          <a:lstStyle/>
          <a:p>
            <a:fld id="{5B60D832-E076-449E-84F5-3901A17BD337}" type="slidenum">
              <a:rPr lang="tr-TR" smtClean="0"/>
              <a:t>11</a:t>
            </a:fld>
            <a:endParaRPr lang="tr-TR"/>
          </a:p>
        </p:txBody>
      </p:sp>
    </p:spTree>
    <p:extLst>
      <p:ext uri="{BB962C8B-B14F-4D97-AF65-F5344CB8AC3E}">
        <p14:creationId xmlns:p14="http://schemas.microsoft.com/office/powerpoint/2010/main" val="19565895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en-US" dirty="0"/>
              <a:t>Alveolar-arterial oxygen gradient </a:t>
            </a:r>
            <a:r>
              <a:rPr lang="tr-TR" dirty="0" err="1"/>
              <a:t>and</a:t>
            </a:r>
            <a:r>
              <a:rPr lang="tr-TR" dirty="0"/>
              <a:t> </a:t>
            </a:r>
            <a:r>
              <a:rPr lang="en-US" dirty="0"/>
              <a:t>contrast echocardiography w</a:t>
            </a:r>
            <a:r>
              <a:rPr lang="tr-TR" dirty="0"/>
              <a:t>ere</a:t>
            </a:r>
            <a:r>
              <a:rPr lang="en-US" dirty="0"/>
              <a:t> </a:t>
            </a:r>
            <a:r>
              <a:rPr lang="tr-TR" dirty="0"/>
              <a:t>normal </a:t>
            </a:r>
            <a:r>
              <a:rPr lang="tr-TR" dirty="0" err="1"/>
              <a:t>after</a:t>
            </a:r>
            <a:r>
              <a:rPr lang="tr-TR" dirty="0"/>
              <a:t> </a:t>
            </a:r>
            <a:r>
              <a:rPr lang="tr-TR" dirty="0" err="1"/>
              <a:t>treatment</a:t>
            </a:r>
            <a:r>
              <a:rPr lang="en-US" dirty="0"/>
              <a:t>.</a:t>
            </a:r>
          </a:p>
          <a:p>
            <a:endParaRPr lang="tr-TR" dirty="0"/>
          </a:p>
        </p:txBody>
      </p:sp>
      <p:sp>
        <p:nvSpPr>
          <p:cNvPr id="4" name="Slayt Numarası Yer Tutucusu 3"/>
          <p:cNvSpPr>
            <a:spLocks noGrp="1"/>
          </p:cNvSpPr>
          <p:nvPr>
            <p:ph type="sldNum" sz="quarter" idx="10"/>
          </p:nvPr>
        </p:nvSpPr>
        <p:spPr/>
        <p:txBody>
          <a:bodyPr/>
          <a:lstStyle/>
          <a:p>
            <a:fld id="{5B60D832-E076-449E-84F5-3901A17BD337}" type="slidenum">
              <a:rPr lang="tr-TR" smtClean="0"/>
              <a:t>12</a:t>
            </a:fld>
            <a:endParaRPr lang="tr-TR"/>
          </a:p>
        </p:txBody>
      </p:sp>
    </p:spTree>
    <p:extLst>
      <p:ext uri="{BB962C8B-B14F-4D97-AF65-F5344CB8AC3E}">
        <p14:creationId xmlns:p14="http://schemas.microsoft.com/office/powerpoint/2010/main" val="7451897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2 </a:t>
            </a:r>
            <a:r>
              <a:rPr lang="tr-TR" dirty="0" err="1"/>
              <a:t>years</a:t>
            </a:r>
            <a:r>
              <a:rPr lang="tr-TR" dirty="0"/>
              <a:t> </a:t>
            </a:r>
            <a:r>
              <a:rPr lang="tr-TR" dirty="0" err="1"/>
              <a:t>later</a:t>
            </a:r>
            <a:r>
              <a:rPr lang="tr-TR" dirty="0"/>
              <a:t> h</a:t>
            </a:r>
            <a:r>
              <a:rPr lang="en-US" dirty="0"/>
              <a:t>is weight and height were under three </a:t>
            </a:r>
            <a:r>
              <a:rPr lang="en-US" dirty="0" err="1"/>
              <a:t>percentil</a:t>
            </a:r>
            <a:r>
              <a:rPr lang="en-US" dirty="0"/>
              <a:t>. In physical examination: </a:t>
            </a:r>
            <a:r>
              <a:rPr lang="tr-TR" dirty="0" err="1"/>
              <a:t>There</a:t>
            </a:r>
            <a:r>
              <a:rPr lang="tr-TR" dirty="0"/>
              <a:t> weren’t </a:t>
            </a:r>
            <a:r>
              <a:rPr lang="tr-TR" dirty="0" err="1"/>
              <a:t>any</a:t>
            </a:r>
            <a:r>
              <a:rPr lang="tr-TR" dirty="0"/>
              <a:t> </a:t>
            </a:r>
            <a:r>
              <a:rPr lang="en-US" dirty="0"/>
              <a:t>auscultation signs</a:t>
            </a:r>
            <a:r>
              <a:rPr lang="tr-TR" dirty="0"/>
              <a:t>. </a:t>
            </a:r>
            <a:r>
              <a:rPr lang="en-US" dirty="0"/>
              <a:t>Liver 6 cm,</a:t>
            </a:r>
            <a:r>
              <a:rPr lang="tr-TR" dirty="0"/>
              <a:t> </a:t>
            </a:r>
            <a:r>
              <a:rPr lang="en-US" dirty="0"/>
              <a:t>Spleen 12 cm</a:t>
            </a:r>
            <a:r>
              <a:rPr lang="tr-TR" dirty="0"/>
              <a:t> </a:t>
            </a:r>
            <a:r>
              <a:rPr lang="tr-TR" dirty="0" err="1"/>
              <a:t>were</a:t>
            </a:r>
            <a:r>
              <a:rPr lang="en-US" dirty="0"/>
              <a:t> palpable</a:t>
            </a:r>
            <a:r>
              <a:rPr lang="tr-TR" dirty="0"/>
              <a:t>. </a:t>
            </a:r>
            <a:r>
              <a:rPr lang="en-US" dirty="0"/>
              <a:t>clubbing+</a:t>
            </a:r>
            <a:r>
              <a:rPr lang="tr-TR" dirty="0"/>
              <a:t>. </a:t>
            </a:r>
            <a:r>
              <a:rPr lang="tr-TR" dirty="0" err="1"/>
              <a:t>Pancreatic</a:t>
            </a:r>
            <a:r>
              <a:rPr lang="tr-TR" dirty="0"/>
              <a:t> </a:t>
            </a:r>
            <a:r>
              <a:rPr lang="tr-TR" dirty="0" err="1"/>
              <a:t>enzyme</a:t>
            </a:r>
            <a:r>
              <a:rPr lang="tr-TR" dirty="0"/>
              <a:t> </a:t>
            </a:r>
            <a:r>
              <a:rPr lang="tr-TR" dirty="0" err="1"/>
              <a:t>replacement</a:t>
            </a:r>
            <a:r>
              <a:rPr lang="tr-TR" dirty="0"/>
              <a:t> </a:t>
            </a:r>
            <a:r>
              <a:rPr lang="tr-TR" dirty="0" err="1"/>
              <a:t>treatment</a:t>
            </a:r>
            <a:r>
              <a:rPr lang="tr-TR" dirty="0"/>
              <a:t> </a:t>
            </a:r>
            <a:r>
              <a:rPr lang="tr-TR" dirty="0" err="1"/>
              <a:t>was</a:t>
            </a:r>
            <a:r>
              <a:rPr lang="tr-TR" dirty="0"/>
              <a:t> </a:t>
            </a:r>
            <a:r>
              <a:rPr lang="tr-TR" dirty="0" err="1"/>
              <a:t>given</a:t>
            </a:r>
            <a:r>
              <a:rPr lang="tr-TR" dirty="0"/>
              <a:t> </a:t>
            </a:r>
            <a:r>
              <a:rPr lang="tr-TR" dirty="0" err="1"/>
              <a:t>for</a:t>
            </a:r>
            <a:r>
              <a:rPr lang="tr-TR" dirty="0"/>
              <a:t> </a:t>
            </a:r>
            <a:r>
              <a:rPr lang="tr-TR" dirty="0" err="1"/>
              <a:t>pancreatic</a:t>
            </a:r>
            <a:r>
              <a:rPr lang="tr-TR" dirty="0"/>
              <a:t> </a:t>
            </a:r>
            <a:r>
              <a:rPr lang="tr-TR" dirty="0" err="1"/>
              <a:t>failure</a:t>
            </a:r>
            <a:r>
              <a:rPr lang="tr-TR" dirty="0"/>
              <a:t>. He </a:t>
            </a:r>
            <a:r>
              <a:rPr lang="tr-TR" dirty="0" err="1"/>
              <a:t>was</a:t>
            </a:r>
            <a:r>
              <a:rPr lang="tr-TR" dirty="0"/>
              <a:t> </a:t>
            </a:r>
            <a:r>
              <a:rPr lang="tr-TR" dirty="0" err="1"/>
              <a:t>hospitalizated</a:t>
            </a:r>
            <a:r>
              <a:rPr lang="tr-TR" dirty="0"/>
              <a:t> 3 </a:t>
            </a:r>
            <a:r>
              <a:rPr lang="tr-TR" dirty="0" err="1"/>
              <a:t>times</a:t>
            </a:r>
            <a:r>
              <a:rPr lang="tr-TR" dirty="0"/>
              <a:t> </a:t>
            </a:r>
            <a:r>
              <a:rPr lang="tr-TR" dirty="0" err="1"/>
              <a:t>because</a:t>
            </a:r>
            <a:r>
              <a:rPr lang="tr-TR" dirty="0"/>
              <a:t> of </a:t>
            </a:r>
            <a:r>
              <a:rPr lang="tr-TR" dirty="0" err="1"/>
              <a:t>pneumonia</a:t>
            </a:r>
            <a:r>
              <a:rPr lang="tr-TR" dirty="0"/>
              <a:t>. </a:t>
            </a:r>
            <a:r>
              <a:rPr lang="tr-TR" dirty="0" err="1"/>
              <a:t>Inhaled</a:t>
            </a:r>
            <a:r>
              <a:rPr lang="tr-TR" dirty="0"/>
              <a:t> </a:t>
            </a:r>
            <a:r>
              <a:rPr lang="tr-TR" dirty="0" err="1"/>
              <a:t>tobramycin</a:t>
            </a:r>
            <a:r>
              <a:rPr lang="tr-TR" dirty="0"/>
              <a:t> </a:t>
            </a:r>
            <a:r>
              <a:rPr lang="tr-TR" dirty="0" err="1"/>
              <a:t>was</a:t>
            </a:r>
            <a:r>
              <a:rPr lang="tr-TR" dirty="0"/>
              <a:t> </a:t>
            </a:r>
            <a:r>
              <a:rPr lang="tr-TR" dirty="0" err="1"/>
              <a:t>started</a:t>
            </a:r>
            <a:r>
              <a:rPr lang="tr-TR" dirty="0"/>
              <a:t> </a:t>
            </a:r>
            <a:r>
              <a:rPr lang="tr-TR" dirty="0" err="1"/>
              <a:t>for</a:t>
            </a:r>
            <a:r>
              <a:rPr lang="tr-TR" dirty="0"/>
              <a:t> </a:t>
            </a:r>
            <a:r>
              <a:rPr lang="tr-TR" dirty="0" err="1"/>
              <a:t>chronic</a:t>
            </a:r>
            <a:r>
              <a:rPr lang="tr-TR" dirty="0"/>
              <a:t> </a:t>
            </a:r>
            <a:r>
              <a:rPr lang="tr-TR" dirty="0" err="1"/>
              <a:t>Pseudomonas</a:t>
            </a:r>
            <a:r>
              <a:rPr lang="tr-TR" dirty="0"/>
              <a:t> </a:t>
            </a:r>
            <a:r>
              <a:rPr lang="tr-TR" dirty="0" err="1"/>
              <a:t>colonization</a:t>
            </a:r>
            <a:r>
              <a:rPr lang="tr-TR" dirty="0"/>
              <a:t>. </a:t>
            </a:r>
            <a:r>
              <a:rPr lang="tr-TR" dirty="0" err="1"/>
              <a:t>Propranolol</a:t>
            </a:r>
            <a:r>
              <a:rPr lang="tr-TR" dirty="0"/>
              <a:t> </a:t>
            </a:r>
            <a:r>
              <a:rPr lang="tr-TR" dirty="0" err="1"/>
              <a:t>was</a:t>
            </a:r>
            <a:r>
              <a:rPr lang="tr-TR" dirty="0"/>
              <a:t> </a:t>
            </a:r>
            <a:r>
              <a:rPr lang="tr-TR" dirty="0" err="1"/>
              <a:t>started</a:t>
            </a:r>
            <a:r>
              <a:rPr lang="tr-TR" dirty="0"/>
              <a:t> </a:t>
            </a:r>
            <a:r>
              <a:rPr lang="tr-TR" dirty="0" err="1"/>
              <a:t>for</a:t>
            </a:r>
            <a:r>
              <a:rPr lang="tr-TR" dirty="0"/>
              <a:t> </a:t>
            </a:r>
            <a:r>
              <a:rPr lang="tr-TR" dirty="0" err="1"/>
              <a:t>esophageal</a:t>
            </a:r>
            <a:r>
              <a:rPr lang="tr-TR" dirty="0"/>
              <a:t> </a:t>
            </a:r>
            <a:r>
              <a:rPr lang="tr-TR" dirty="0" err="1"/>
              <a:t>varices</a:t>
            </a:r>
            <a:r>
              <a:rPr lang="tr-TR" dirty="0"/>
              <a:t> </a:t>
            </a:r>
            <a:r>
              <a:rPr lang="tr-TR" dirty="0" err="1"/>
              <a:t>and</a:t>
            </a:r>
            <a:r>
              <a:rPr lang="tr-TR" dirty="0"/>
              <a:t> portal </a:t>
            </a:r>
            <a:r>
              <a:rPr lang="tr-TR" dirty="0" err="1"/>
              <a:t>hypertension</a:t>
            </a:r>
            <a:r>
              <a:rPr lang="tr-TR" dirty="0"/>
              <a:t>.   </a:t>
            </a:r>
            <a:r>
              <a:rPr lang="tr-TR" dirty="0" err="1"/>
              <a:t>I’d</a:t>
            </a:r>
            <a:r>
              <a:rPr lang="tr-TR" dirty="0"/>
              <a:t> </a:t>
            </a:r>
            <a:r>
              <a:rPr lang="tr-TR" dirty="0" err="1"/>
              <a:t>like</a:t>
            </a:r>
            <a:r>
              <a:rPr lang="tr-TR" dirty="0"/>
              <a:t> </a:t>
            </a:r>
            <a:r>
              <a:rPr lang="tr-TR" dirty="0" err="1"/>
              <a:t>to</a:t>
            </a:r>
            <a:r>
              <a:rPr lang="tr-TR" dirty="0"/>
              <a:t> </a:t>
            </a:r>
            <a:r>
              <a:rPr lang="tr-TR" dirty="0" err="1"/>
              <a:t>show</a:t>
            </a:r>
            <a:r>
              <a:rPr lang="tr-TR" dirty="0"/>
              <a:t> </a:t>
            </a:r>
            <a:r>
              <a:rPr lang="tr-TR" dirty="0" err="1"/>
              <a:t>you</a:t>
            </a:r>
            <a:r>
              <a:rPr lang="tr-TR" dirty="0"/>
              <a:t> </a:t>
            </a:r>
            <a:r>
              <a:rPr lang="en-US" sz="1200" b="0" i="0" kern="1200" dirty="0">
                <a:solidFill>
                  <a:schemeClr val="tx1"/>
                </a:solidFill>
                <a:effectLst/>
                <a:latin typeface="+mn-lt"/>
                <a:ea typeface="+mn-ea"/>
                <a:cs typeface="+mn-cs"/>
              </a:rPr>
              <a:t>chronic changes in chest X-ray</a:t>
            </a:r>
            <a:r>
              <a:rPr lang="tr-TR" sz="1200" b="0" i="0" kern="1200" dirty="0">
                <a:solidFill>
                  <a:schemeClr val="tx1"/>
                </a:solidFill>
                <a:effectLst/>
                <a:latin typeface="+mn-lt"/>
                <a:ea typeface="+mn-ea"/>
                <a:cs typeface="+mn-cs"/>
              </a:rPr>
              <a:t>. Here </a:t>
            </a:r>
            <a:r>
              <a:rPr lang="tr-TR" sz="1200" b="0" i="0" kern="1200" dirty="0" err="1">
                <a:solidFill>
                  <a:schemeClr val="tx1"/>
                </a:solidFill>
                <a:effectLst/>
                <a:latin typeface="+mn-lt"/>
                <a:ea typeface="+mn-ea"/>
                <a:cs typeface="+mn-cs"/>
              </a:rPr>
              <a:t>we</a:t>
            </a:r>
            <a:r>
              <a:rPr lang="tr-TR" sz="1200" b="0" i="0" kern="1200" dirty="0">
                <a:solidFill>
                  <a:schemeClr val="tx1"/>
                </a:solidFill>
                <a:effectLst/>
                <a:latin typeface="+mn-lt"/>
                <a:ea typeface="+mn-ea"/>
                <a:cs typeface="+mn-cs"/>
              </a:rPr>
              <a:t> can </a:t>
            </a:r>
            <a:r>
              <a:rPr lang="tr-TR" sz="1200" b="0" i="0" kern="1200" dirty="0" err="1">
                <a:solidFill>
                  <a:schemeClr val="tx1"/>
                </a:solidFill>
                <a:effectLst/>
                <a:latin typeface="+mn-lt"/>
                <a:ea typeface="+mn-ea"/>
                <a:cs typeface="+mn-cs"/>
              </a:rPr>
              <a:t>see</a:t>
            </a:r>
            <a:r>
              <a:rPr lang="tr-TR" sz="1200" b="0" i="0" kern="1200" dirty="0">
                <a:solidFill>
                  <a:schemeClr val="tx1"/>
                </a:solidFill>
                <a:effectLst/>
                <a:latin typeface="+mn-lt"/>
                <a:ea typeface="+mn-ea"/>
                <a:cs typeface="+mn-cs"/>
              </a:rPr>
              <a:t> s</a:t>
            </a:r>
            <a:r>
              <a:rPr lang="en-US" sz="1200" b="0" i="0" kern="1200" dirty="0">
                <a:solidFill>
                  <a:schemeClr val="tx1"/>
                </a:solidFill>
                <a:effectLst/>
                <a:latin typeface="+mn-lt"/>
                <a:ea typeface="+mn-ea"/>
                <a:cs typeface="+mn-cs"/>
              </a:rPr>
              <a:t>mall airway obstruction in the pulmonary function test</a:t>
            </a:r>
            <a:endParaRPr lang="tr-TR" dirty="0"/>
          </a:p>
        </p:txBody>
      </p:sp>
      <p:sp>
        <p:nvSpPr>
          <p:cNvPr id="4" name="Slayt Numarası Yer Tutucusu 3"/>
          <p:cNvSpPr>
            <a:spLocks noGrp="1"/>
          </p:cNvSpPr>
          <p:nvPr>
            <p:ph type="sldNum" sz="quarter" idx="10"/>
          </p:nvPr>
        </p:nvSpPr>
        <p:spPr/>
        <p:txBody>
          <a:bodyPr/>
          <a:lstStyle/>
          <a:p>
            <a:fld id="{5B60D832-E076-449E-84F5-3901A17BD337}" type="slidenum">
              <a:rPr lang="tr-TR" smtClean="0"/>
              <a:t>13</a:t>
            </a:fld>
            <a:endParaRPr lang="tr-TR"/>
          </a:p>
        </p:txBody>
      </p:sp>
    </p:spTree>
    <p:extLst>
      <p:ext uri="{BB962C8B-B14F-4D97-AF65-F5344CB8AC3E}">
        <p14:creationId xmlns:p14="http://schemas.microsoft.com/office/powerpoint/2010/main" val="42432093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He </a:t>
            </a:r>
            <a:r>
              <a:rPr lang="en-US" dirty="0"/>
              <a:t>was evaluated with other d</a:t>
            </a:r>
            <a:r>
              <a:rPr lang="tr-TR" dirty="0" err="1"/>
              <a:t>ivisions</a:t>
            </a:r>
            <a:r>
              <a:rPr lang="tr-TR" dirty="0"/>
              <a:t>. </a:t>
            </a:r>
            <a:r>
              <a:rPr lang="tr-TR" dirty="0" err="1"/>
              <a:t>For</a:t>
            </a:r>
            <a:r>
              <a:rPr lang="tr-TR" dirty="0"/>
              <a:t> </a:t>
            </a:r>
            <a:r>
              <a:rPr lang="tr-TR" dirty="0" err="1"/>
              <a:t>the</a:t>
            </a:r>
            <a:r>
              <a:rPr lang="tr-TR" dirty="0"/>
              <a:t> </a:t>
            </a:r>
            <a:r>
              <a:rPr lang="tr-TR" dirty="0" err="1"/>
              <a:t>pediatric</a:t>
            </a:r>
            <a:r>
              <a:rPr lang="tr-TR" dirty="0"/>
              <a:t> </a:t>
            </a:r>
            <a:r>
              <a:rPr lang="tr-TR" dirty="0" err="1"/>
              <a:t>pulmonology</a:t>
            </a:r>
            <a:r>
              <a:rPr lang="tr-TR" dirty="0"/>
              <a:t> </a:t>
            </a:r>
            <a:r>
              <a:rPr lang="tr-TR" dirty="0" err="1"/>
              <a:t>division</a:t>
            </a:r>
            <a:r>
              <a:rPr lang="tr-TR" dirty="0"/>
              <a:t>…… </a:t>
            </a:r>
            <a:r>
              <a:rPr lang="tr-TR" dirty="0" err="1"/>
              <a:t>For</a:t>
            </a:r>
            <a:r>
              <a:rPr lang="tr-TR" dirty="0"/>
              <a:t> </a:t>
            </a:r>
            <a:r>
              <a:rPr lang="tr-TR" dirty="0" err="1"/>
              <a:t>the</a:t>
            </a:r>
            <a:r>
              <a:rPr lang="tr-TR" dirty="0"/>
              <a:t> </a:t>
            </a:r>
            <a:r>
              <a:rPr lang="en-US" sz="1200" b="0" dirty="0"/>
              <a:t>Pediatric Gastroenterology and Hepatology</a:t>
            </a:r>
            <a:r>
              <a:rPr lang="tr-TR" sz="1200" b="0" dirty="0"/>
              <a:t> </a:t>
            </a:r>
            <a:r>
              <a:rPr lang="tr-TR" sz="1200" b="0" dirty="0" err="1"/>
              <a:t>division</a:t>
            </a:r>
            <a:r>
              <a:rPr lang="tr-TR" sz="1200" b="0" dirty="0"/>
              <a:t>……</a:t>
            </a:r>
            <a:endParaRPr lang="tr-TR" b="0" dirty="0"/>
          </a:p>
        </p:txBody>
      </p:sp>
      <p:sp>
        <p:nvSpPr>
          <p:cNvPr id="4" name="Slayt Numarası Yer Tutucusu 3"/>
          <p:cNvSpPr>
            <a:spLocks noGrp="1"/>
          </p:cNvSpPr>
          <p:nvPr>
            <p:ph type="sldNum" sz="quarter" idx="10"/>
          </p:nvPr>
        </p:nvSpPr>
        <p:spPr/>
        <p:txBody>
          <a:bodyPr/>
          <a:lstStyle/>
          <a:p>
            <a:fld id="{5B60D832-E076-449E-84F5-3901A17BD337}" type="slidenum">
              <a:rPr lang="tr-TR" smtClean="0"/>
              <a:t>14</a:t>
            </a:fld>
            <a:endParaRPr lang="tr-TR"/>
          </a:p>
        </p:txBody>
      </p:sp>
    </p:spTree>
    <p:extLst>
      <p:ext uri="{BB962C8B-B14F-4D97-AF65-F5344CB8AC3E}">
        <p14:creationId xmlns:p14="http://schemas.microsoft.com/office/powerpoint/2010/main" val="33248127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indent="0">
              <a:buFont typeface="Arial" panose="020B0604020202020204" pitchFamily="34" charset="0"/>
              <a:buNone/>
            </a:pPr>
            <a:r>
              <a:rPr lang="tr-TR" dirty="0" err="1"/>
              <a:t>Between</a:t>
            </a:r>
            <a:r>
              <a:rPr lang="tr-TR" dirty="0"/>
              <a:t> 2015-2017 </a:t>
            </a:r>
            <a:r>
              <a:rPr lang="tr-TR" sz="1200" b="0" dirty="0"/>
              <a:t>.</a:t>
            </a:r>
            <a:r>
              <a:rPr lang="tr-TR" sz="1200" b="0" baseline="0" dirty="0"/>
              <a:t> He had </a:t>
            </a:r>
            <a:r>
              <a:rPr lang="tr-TR" sz="1200" b="0" dirty="0" err="1"/>
              <a:t>recurrent</a:t>
            </a:r>
            <a:r>
              <a:rPr lang="tr-TR" sz="1200" b="0" dirty="0"/>
              <a:t> </a:t>
            </a:r>
            <a:r>
              <a:rPr lang="tr-TR" sz="1200" b="0" dirty="0" err="1"/>
              <a:t>hospitalization</a:t>
            </a:r>
            <a:r>
              <a:rPr lang="tr-TR" sz="1200" b="0" dirty="0"/>
              <a:t> </a:t>
            </a:r>
            <a:r>
              <a:rPr lang="tr-TR" dirty="0" err="1"/>
              <a:t>because</a:t>
            </a:r>
            <a:r>
              <a:rPr lang="tr-TR" dirty="0"/>
              <a:t> of </a:t>
            </a:r>
            <a:r>
              <a:rPr lang="tr-TR" sz="1200" b="0" dirty="0" err="1"/>
              <a:t>pseudomonas</a:t>
            </a:r>
            <a:r>
              <a:rPr lang="tr-TR" sz="1200" b="0" dirty="0"/>
              <a:t> </a:t>
            </a:r>
            <a:r>
              <a:rPr lang="tr-TR" sz="1200" b="0" dirty="0" err="1"/>
              <a:t>colonization</a:t>
            </a:r>
            <a:r>
              <a:rPr lang="tr-TR" sz="1200" b="0" dirty="0"/>
              <a:t>, </a:t>
            </a:r>
            <a:r>
              <a:rPr lang="tr-TR" sz="1200" b="0" dirty="0" err="1"/>
              <a:t>cirrhosis</a:t>
            </a:r>
            <a:r>
              <a:rPr lang="tr-TR" sz="1200" b="0" dirty="0"/>
              <a:t>, portal </a:t>
            </a:r>
            <a:r>
              <a:rPr lang="tr-TR" sz="1200" b="0" dirty="0" err="1"/>
              <a:t>hypertension</a:t>
            </a:r>
            <a:r>
              <a:rPr lang="tr-TR" sz="1200" b="0" dirty="0"/>
              <a:t>, </a:t>
            </a:r>
            <a:r>
              <a:rPr lang="tr-TR" sz="1200" b="0" dirty="0" err="1"/>
              <a:t>hepatopulmonary</a:t>
            </a:r>
            <a:r>
              <a:rPr lang="tr-TR" sz="1200" b="0" dirty="0"/>
              <a:t> </a:t>
            </a:r>
            <a:r>
              <a:rPr lang="tr-TR" sz="1200" b="0" dirty="0" err="1"/>
              <a:t>syndrome</a:t>
            </a:r>
            <a:r>
              <a:rPr lang="tr-TR" sz="1200" b="0" dirty="0"/>
              <a:t>, </a:t>
            </a:r>
            <a:r>
              <a:rPr lang="tr-TR" sz="1200" b="0" dirty="0" err="1"/>
              <a:t>bronchiectasis</a:t>
            </a:r>
            <a:r>
              <a:rPr lang="tr-TR" sz="1200" b="0" dirty="0"/>
              <a:t> </a:t>
            </a:r>
            <a:r>
              <a:rPr lang="tr-TR" sz="1200" b="0" dirty="0" err="1"/>
              <a:t>and</a:t>
            </a:r>
            <a:r>
              <a:rPr lang="tr-TR" sz="1200" b="0" dirty="0"/>
              <a:t> </a:t>
            </a:r>
            <a:r>
              <a:rPr lang="tr-TR" sz="1200" b="0" dirty="0" err="1"/>
              <a:t>recurrent</a:t>
            </a:r>
            <a:r>
              <a:rPr lang="tr-TR" sz="1200" b="0" dirty="0"/>
              <a:t> </a:t>
            </a:r>
            <a:r>
              <a:rPr lang="tr-TR" sz="1200" b="0" dirty="0" err="1"/>
              <a:t>lung</a:t>
            </a:r>
            <a:r>
              <a:rPr lang="tr-TR" sz="1200" b="0" dirty="0"/>
              <a:t> </a:t>
            </a:r>
            <a:r>
              <a:rPr lang="tr-TR" sz="1200" b="0" dirty="0" err="1"/>
              <a:t>infections</a:t>
            </a:r>
            <a:r>
              <a:rPr lang="tr-TR" sz="1200" b="0" dirty="0"/>
              <a:t>. </a:t>
            </a:r>
            <a:r>
              <a:rPr lang="tr-TR" dirty="0" err="1"/>
              <a:t>In</a:t>
            </a:r>
            <a:r>
              <a:rPr lang="tr-TR" dirty="0"/>
              <a:t> </a:t>
            </a:r>
            <a:r>
              <a:rPr lang="tr-TR" dirty="0" err="1"/>
              <a:t>may</a:t>
            </a:r>
            <a:r>
              <a:rPr lang="tr-TR" dirty="0"/>
              <a:t> 2017 he </a:t>
            </a:r>
            <a:r>
              <a:rPr lang="tr-TR" dirty="0" err="1"/>
              <a:t>admitted</a:t>
            </a:r>
            <a:r>
              <a:rPr lang="tr-TR" dirty="0"/>
              <a:t> </a:t>
            </a:r>
            <a:r>
              <a:rPr lang="tr-TR" dirty="0" err="1"/>
              <a:t>to</a:t>
            </a:r>
            <a:r>
              <a:rPr lang="tr-TR" dirty="0"/>
              <a:t> </a:t>
            </a:r>
            <a:r>
              <a:rPr lang="tr-TR" dirty="0" err="1"/>
              <a:t>hospital</a:t>
            </a:r>
            <a:r>
              <a:rPr lang="tr-TR" dirty="0"/>
              <a:t> </a:t>
            </a:r>
            <a:r>
              <a:rPr lang="tr-TR" dirty="0" err="1"/>
              <a:t>with</a:t>
            </a:r>
            <a:r>
              <a:rPr lang="tr-TR" dirty="0"/>
              <a:t> </a:t>
            </a:r>
            <a:r>
              <a:rPr lang="tr-TR" sz="1200" b="0" kern="1200" dirty="0" err="1">
                <a:solidFill>
                  <a:schemeClr val="tx1"/>
                </a:solidFill>
                <a:latin typeface="+mn-lt"/>
                <a:ea typeface="+mn-ea"/>
                <a:cs typeface="+mn-cs"/>
              </a:rPr>
              <a:t>esophageal</a:t>
            </a:r>
            <a:r>
              <a:rPr lang="tr-TR" sz="1200" b="0" kern="1200" dirty="0">
                <a:solidFill>
                  <a:schemeClr val="tx1"/>
                </a:solidFill>
                <a:latin typeface="+mn-lt"/>
                <a:ea typeface="+mn-ea"/>
                <a:cs typeface="+mn-cs"/>
              </a:rPr>
              <a:t> </a:t>
            </a:r>
            <a:r>
              <a:rPr lang="tr-TR" sz="1200" b="0" kern="1200" dirty="0" err="1">
                <a:solidFill>
                  <a:schemeClr val="tx1"/>
                </a:solidFill>
                <a:latin typeface="+mn-lt"/>
                <a:ea typeface="+mn-ea"/>
                <a:cs typeface="+mn-cs"/>
              </a:rPr>
              <a:t>variceal</a:t>
            </a:r>
            <a:r>
              <a:rPr lang="tr-TR" sz="1200" b="0" kern="1200" dirty="0">
                <a:solidFill>
                  <a:schemeClr val="tx1"/>
                </a:solidFill>
                <a:latin typeface="+mn-lt"/>
                <a:ea typeface="+mn-ea"/>
                <a:cs typeface="+mn-cs"/>
              </a:rPr>
              <a:t> </a:t>
            </a:r>
            <a:r>
              <a:rPr lang="tr-TR" sz="1200" b="0" kern="1200" dirty="0" err="1">
                <a:solidFill>
                  <a:schemeClr val="tx1"/>
                </a:solidFill>
                <a:latin typeface="+mn-lt"/>
                <a:ea typeface="+mn-ea"/>
                <a:cs typeface="+mn-cs"/>
              </a:rPr>
              <a:t>bleeding</a:t>
            </a:r>
            <a:r>
              <a:rPr lang="tr-TR" sz="1200" b="0" kern="1200" dirty="0">
                <a:solidFill>
                  <a:schemeClr val="tx1"/>
                </a:solidFill>
                <a:latin typeface="+mn-lt"/>
                <a:ea typeface="+mn-ea"/>
                <a:cs typeface="+mn-cs"/>
              </a:rPr>
              <a:t>, </a:t>
            </a:r>
            <a:r>
              <a:rPr lang="tr-TR" sz="1200" b="0" kern="1200" dirty="0" err="1">
                <a:solidFill>
                  <a:schemeClr val="tx1"/>
                </a:solidFill>
                <a:latin typeface="+mn-lt"/>
                <a:ea typeface="+mn-ea"/>
                <a:cs typeface="+mn-cs"/>
              </a:rPr>
              <a:t>desaturation</a:t>
            </a:r>
            <a:r>
              <a:rPr lang="tr-TR" sz="1200" b="0" kern="1200" dirty="0">
                <a:solidFill>
                  <a:schemeClr val="tx1"/>
                </a:solidFill>
                <a:latin typeface="+mn-lt"/>
                <a:ea typeface="+mn-ea"/>
                <a:cs typeface="+mn-cs"/>
              </a:rPr>
              <a:t> </a:t>
            </a:r>
            <a:r>
              <a:rPr lang="tr-TR" sz="1200" b="0" kern="1200" dirty="0" err="1">
                <a:solidFill>
                  <a:schemeClr val="tx1"/>
                </a:solidFill>
                <a:latin typeface="+mn-lt"/>
                <a:ea typeface="+mn-ea"/>
                <a:cs typeface="+mn-cs"/>
              </a:rPr>
              <a:t>and</a:t>
            </a:r>
            <a:r>
              <a:rPr lang="tr-TR" sz="1200" b="0" kern="1200">
                <a:solidFill>
                  <a:schemeClr val="tx1"/>
                </a:solidFill>
                <a:latin typeface="+mn-lt"/>
                <a:ea typeface="+mn-ea"/>
                <a:cs typeface="+mn-cs"/>
              </a:rPr>
              <a:t> respiratory</a:t>
            </a:r>
            <a:r>
              <a:rPr lang="tr-TR" sz="1200" b="0" kern="1200" dirty="0">
                <a:solidFill>
                  <a:schemeClr val="tx1"/>
                </a:solidFill>
                <a:latin typeface="+mn-lt"/>
                <a:ea typeface="+mn-ea"/>
                <a:cs typeface="+mn-cs"/>
              </a:rPr>
              <a:t> </a:t>
            </a:r>
            <a:r>
              <a:rPr lang="tr-TR" sz="1200" b="0" kern="1200" dirty="0" err="1">
                <a:solidFill>
                  <a:schemeClr val="tx1"/>
                </a:solidFill>
                <a:latin typeface="+mn-lt"/>
                <a:ea typeface="+mn-ea"/>
                <a:cs typeface="+mn-cs"/>
              </a:rPr>
              <a:t>distress</a:t>
            </a:r>
            <a:r>
              <a:rPr lang="tr-TR" sz="1200" b="0" kern="1200" dirty="0">
                <a:solidFill>
                  <a:schemeClr val="tx1"/>
                </a:solidFill>
                <a:latin typeface="+mn-lt"/>
                <a:ea typeface="+mn-ea"/>
                <a:cs typeface="+mn-cs"/>
              </a:rPr>
              <a:t>. </a:t>
            </a:r>
            <a:r>
              <a:rPr lang="tr-TR" sz="1200" b="0" kern="1200" dirty="0" err="1">
                <a:solidFill>
                  <a:schemeClr val="tx1"/>
                </a:solidFill>
                <a:latin typeface="+mn-lt"/>
                <a:ea typeface="+mn-ea"/>
                <a:cs typeface="+mn-cs"/>
              </a:rPr>
              <a:t>After</a:t>
            </a:r>
            <a:r>
              <a:rPr lang="tr-TR" sz="1200" b="0" kern="1200" dirty="0">
                <a:solidFill>
                  <a:schemeClr val="tx1"/>
                </a:solidFill>
                <a:latin typeface="+mn-lt"/>
                <a:ea typeface="+mn-ea"/>
                <a:cs typeface="+mn-cs"/>
              </a:rPr>
              <a:t> 14 </a:t>
            </a:r>
            <a:r>
              <a:rPr lang="tr-TR" sz="1200" b="0" kern="1200" dirty="0" err="1">
                <a:solidFill>
                  <a:schemeClr val="tx1"/>
                </a:solidFill>
                <a:latin typeface="+mn-lt"/>
                <a:ea typeface="+mn-ea"/>
                <a:cs typeface="+mn-cs"/>
              </a:rPr>
              <a:t>days</a:t>
            </a:r>
            <a:r>
              <a:rPr lang="tr-TR" sz="1200" b="0" kern="1200" dirty="0">
                <a:solidFill>
                  <a:schemeClr val="tx1"/>
                </a:solidFill>
                <a:latin typeface="+mn-lt"/>
                <a:ea typeface="+mn-ea"/>
                <a:cs typeface="+mn-cs"/>
              </a:rPr>
              <a:t> in </a:t>
            </a:r>
            <a:r>
              <a:rPr lang="tr-TR" sz="1200" b="0" kern="1200" dirty="0" err="1">
                <a:solidFill>
                  <a:schemeClr val="tx1"/>
                </a:solidFill>
                <a:latin typeface="+mn-lt"/>
                <a:ea typeface="+mn-ea"/>
                <a:cs typeface="+mn-cs"/>
              </a:rPr>
              <a:t>intensive</a:t>
            </a:r>
            <a:r>
              <a:rPr lang="tr-TR" sz="1200" b="0" kern="1200" dirty="0">
                <a:solidFill>
                  <a:schemeClr val="tx1"/>
                </a:solidFill>
                <a:latin typeface="+mn-lt"/>
                <a:ea typeface="+mn-ea"/>
                <a:cs typeface="+mn-cs"/>
              </a:rPr>
              <a:t> </a:t>
            </a:r>
            <a:r>
              <a:rPr lang="tr-TR" sz="1200" b="0" kern="1200" dirty="0" err="1">
                <a:solidFill>
                  <a:schemeClr val="tx1"/>
                </a:solidFill>
                <a:latin typeface="+mn-lt"/>
                <a:ea typeface="+mn-ea"/>
                <a:cs typeface="+mn-cs"/>
              </a:rPr>
              <a:t>care</a:t>
            </a:r>
            <a:r>
              <a:rPr lang="tr-TR" sz="1200" b="0" kern="1200" dirty="0">
                <a:solidFill>
                  <a:schemeClr val="tx1"/>
                </a:solidFill>
                <a:latin typeface="+mn-lt"/>
                <a:ea typeface="+mn-ea"/>
                <a:cs typeface="+mn-cs"/>
              </a:rPr>
              <a:t> </a:t>
            </a:r>
            <a:r>
              <a:rPr lang="tr-TR" sz="1200" b="0" kern="1200" dirty="0" err="1">
                <a:solidFill>
                  <a:schemeClr val="tx1"/>
                </a:solidFill>
                <a:latin typeface="+mn-lt"/>
                <a:ea typeface="+mn-ea"/>
                <a:cs typeface="+mn-cs"/>
              </a:rPr>
              <a:t>unit</a:t>
            </a:r>
            <a:r>
              <a:rPr lang="tr-TR" sz="1200" b="0" kern="1200" dirty="0">
                <a:solidFill>
                  <a:schemeClr val="tx1"/>
                </a:solidFill>
                <a:latin typeface="+mn-lt"/>
                <a:ea typeface="+mn-ea"/>
                <a:cs typeface="+mn-cs"/>
              </a:rPr>
              <a:t>, he </a:t>
            </a:r>
            <a:r>
              <a:rPr lang="tr-TR" sz="1200" b="0" kern="1200" dirty="0" err="1">
                <a:solidFill>
                  <a:schemeClr val="tx1"/>
                </a:solidFill>
                <a:latin typeface="+mn-lt"/>
                <a:ea typeface="+mn-ea"/>
                <a:cs typeface="+mn-cs"/>
              </a:rPr>
              <a:t>died</a:t>
            </a:r>
            <a:r>
              <a:rPr lang="tr-TR" sz="1200" b="0" kern="1200" dirty="0">
                <a:solidFill>
                  <a:schemeClr val="tx1"/>
                </a:solidFill>
                <a:latin typeface="+mn-lt"/>
                <a:ea typeface="+mn-ea"/>
                <a:cs typeface="+mn-cs"/>
              </a:rPr>
              <a:t>.</a:t>
            </a:r>
          </a:p>
          <a:p>
            <a:endParaRPr lang="tr-TR" dirty="0"/>
          </a:p>
        </p:txBody>
      </p:sp>
      <p:sp>
        <p:nvSpPr>
          <p:cNvPr id="4" name="Slayt Numarası Yer Tutucusu 3"/>
          <p:cNvSpPr>
            <a:spLocks noGrp="1"/>
          </p:cNvSpPr>
          <p:nvPr>
            <p:ph type="sldNum" sz="quarter" idx="10"/>
          </p:nvPr>
        </p:nvSpPr>
        <p:spPr/>
        <p:txBody>
          <a:bodyPr/>
          <a:lstStyle/>
          <a:p>
            <a:fld id="{5B60D832-E076-449E-84F5-3901A17BD337}" type="slidenum">
              <a:rPr lang="tr-TR" smtClean="0"/>
              <a:t>15</a:t>
            </a:fld>
            <a:endParaRPr lang="tr-TR"/>
          </a:p>
        </p:txBody>
      </p:sp>
    </p:spTree>
    <p:extLst>
      <p:ext uri="{BB962C8B-B14F-4D97-AF65-F5344CB8AC3E}">
        <p14:creationId xmlns:p14="http://schemas.microsoft.com/office/powerpoint/2010/main" val="35632698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err="1"/>
              <a:t>This</a:t>
            </a:r>
            <a:r>
              <a:rPr lang="tr-TR" dirty="0"/>
              <a:t> is </a:t>
            </a:r>
            <a:r>
              <a:rPr lang="tr-TR" dirty="0" err="1"/>
              <a:t>our</a:t>
            </a:r>
            <a:r>
              <a:rPr lang="tr-TR" dirty="0"/>
              <a:t> </a:t>
            </a:r>
            <a:r>
              <a:rPr lang="tr-TR" dirty="0" err="1"/>
              <a:t>patient’s</a:t>
            </a:r>
            <a:r>
              <a:rPr lang="tr-TR" dirty="0"/>
              <a:t> Picture.</a:t>
            </a:r>
          </a:p>
        </p:txBody>
      </p:sp>
      <p:sp>
        <p:nvSpPr>
          <p:cNvPr id="4" name="Slayt Numarası Yer Tutucusu 3"/>
          <p:cNvSpPr>
            <a:spLocks noGrp="1"/>
          </p:cNvSpPr>
          <p:nvPr>
            <p:ph type="sldNum" sz="quarter" idx="10"/>
          </p:nvPr>
        </p:nvSpPr>
        <p:spPr/>
        <p:txBody>
          <a:bodyPr/>
          <a:lstStyle/>
          <a:p>
            <a:fld id="{5B60D832-E076-449E-84F5-3901A17BD337}" type="slidenum">
              <a:rPr lang="tr-TR" smtClean="0"/>
              <a:t>16</a:t>
            </a:fld>
            <a:endParaRPr lang="tr-TR"/>
          </a:p>
        </p:txBody>
      </p:sp>
    </p:spTree>
    <p:extLst>
      <p:ext uri="{BB962C8B-B14F-4D97-AF65-F5344CB8AC3E}">
        <p14:creationId xmlns:p14="http://schemas.microsoft.com/office/powerpoint/2010/main" val="41428155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a:buFont typeface="Wingdings" panose="05000000000000000000" pitchFamily="2" charset="2"/>
              <a:buNone/>
            </a:pPr>
            <a:r>
              <a:rPr lang="tr-TR" dirty="0"/>
              <a:t>CF-</a:t>
            </a:r>
            <a:r>
              <a:rPr lang="tr-TR" dirty="0" err="1"/>
              <a:t>associated</a:t>
            </a:r>
            <a:r>
              <a:rPr lang="tr-TR" dirty="0"/>
              <a:t> </a:t>
            </a:r>
            <a:r>
              <a:rPr lang="tr-TR" dirty="0" err="1"/>
              <a:t>liver</a:t>
            </a:r>
            <a:r>
              <a:rPr lang="tr-TR" dirty="0"/>
              <a:t> </a:t>
            </a:r>
            <a:r>
              <a:rPr lang="tr-TR" dirty="0" err="1"/>
              <a:t>disease</a:t>
            </a:r>
            <a:r>
              <a:rPr lang="tr-TR" dirty="0"/>
              <a:t> </a:t>
            </a:r>
            <a:r>
              <a:rPr lang="tr-TR" sz="1200" dirty="0"/>
              <a:t>is </a:t>
            </a:r>
            <a:r>
              <a:rPr lang="en-US" sz="1200" dirty="0"/>
              <a:t>seen in 30% of patients</a:t>
            </a:r>
            <a:r>
              <a:rPr lang="tr-TR" sz="1200" dirty="0"/>
              <a:t>. </a:t>
            </a:r>
            <a:endParaRPr lang="tr-TR" sz="800" dirty="0"/>
          </a:p>
          <a:p>
            <a:endParaRPr lang="tr-TR" dirty="0"/>
          </a:p>
        </p:txBody>
      </p:sp>
      <p:sp>
        <p:nvSpPr>
          <p:cNvPr id="4" name="Slayt Numarası Yer Tutucusu 3"/>
          <p:cNvSpPr>
            <a:spLocks noGrp="1"/>
          </p:cNvSpPr>
          <p:nvPr>
            <p:ph type="sldNum" sz="quarter" idx="10"/>
          </p:nvPr>
        </p:nvSpPr>
        <p:spPr/>
        <p:txBody>
          <a:bodyPr/>
          <a:lstStyle/>
          <a:p>
            <a:fld id="{5B60D832-E076-449E-84F5-3901A17BD337}" type="slidenum">
              <a:rPr lang="tr-TR" smtClean="0"/>
              <a:t>17</a:t>
            </a:fld>
            <a:endParaRPr lang="tr-TR"/>
          </a:p>
        </p:txBody>
      </p:sp>
    </p:spTree>
    <p:extLst>
      <p:ext uri="{BB962C8B-B14F-4D97-AF65-F5344CB8AC3E}">
        <p14:creationId xmlns:p14="http://schemas.microsoft.com/office/powerpoint/2010/main" val="8825738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5B60D832-E076-449E-84F5-3901A17BD337}" type="slidenum">
              <a:rPr lang="tr-TR" smtClean="0"/>
              <a:t>20</a:t>
            </a:fld>
            <a:endParaRPr lang="tr-TR"/>
          </a:p>
        </p:txBody>
      </p:sp>
    </p:spTree>
    <p:extLst>
      <p:ext uri="{BB962C8B-B14F-4D97-AF65-F5344CB8AC3E}">
        <p14:creationId xmlns:p14="http://schemas.microsoft.com/office/powerpoint/2010/main" val="4005415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sz="800" dirty="0"/>
              <a:t>Here </a:t>
            </a:r>
            <a:r>
              <a:rPr lang="tr-TR" sz="800" dirty="0" err="1"/>
              <a:t>I’d</a:t>
            </a:r>
            <a:r>
              <a:rPr lang="tr-TR" sz="800" dirty="0"/>
              <a:t> </a:t>
            </a:r>
            <a:r>
              <a:rPr lang="tr-TR" sz="800" dirty="0" err="1"/>
              <a:t>like</a:t>
            </a:r>
            <a:r>
              <a:rPr lang="tr-TR" sz="800" dirty="0"/>
              <a:t> </a:t>
            </a:r>
            <a:r>
              <a:rPr lang="tr-TR" sz="800" dirty="0" err="1"/>
              <a:t>to</a:t>
            </a:r>
            <a:r>
              <a:rPr lang="tr-TR" sz="800" dirty="0"/>
              <a:t> </a:t>
            </a:r>
            <a:r>
              <a:rPr lang="tr-TR" sz="800" dirty="0" err="1"/>
              <a:t>show</a:t>
            </a:r>
            <a:r>
              <a:rPr lang="tr-TR" sz="800" dirty="0"/>
              <a:t> </a:t>
            </a:r>
            <a:r>
              <a:rPr lang="tr-TR" sz="800" dirty="0" err="1"/>
              <a:t>you</a:t>
            </a:r>
            <a:r>
              <a:rPr lang="tr-TR" sz="800" dirty="0"/>
              <a:t> HPS </a:t>
            </a:r>
            <a:r>
              <a:rPr lang="tr-TR" sz="800" dirty="0" err="1"/>
              <a:t>management</a:t>
            </a:r>
            <a:r>
              <a:rPr lang="tr-TR" sz="800" dirty="0"/>
              <a:t> </a:t>
            </a:r>
            <a:r>
              <a:rPr lang="tr-TR" sz="800" dirty="0" err="1"/>
              <a:t>algorithm</a:t>
            </a:r>
            <a:r>
              <a:rPr lang="tr-TR" sz="800" dirty="0"/>
              <a:t>. </a:t>
            </a:r>
            <a:r>
              <a:rPr lang="en-US" sz="1200" b="0" i="0" kern="1200" dirty="0">
                <a:solidFill>
                  <a:schemeClr val="tx1"/>
                </a:solidFill>
                <a:effectLst/>
                <a:latin typeface="+mn-lt"/>
                <a:ea typeface="+mn-ea"/>
                <a:cs typeface="+mn-cs"/>
              </a:rPr>
              <a:t>If we summarize the algorithm</a:t>
            </a:r>
            <a:r>
              <a:rPr lang="tr-TR" sz="1200" b="0" i="0" kern="1200" dirty="0">
                <a:solidFill>
                  <a:schemeClr val="tx1"/>
                </a:solidFill>
                <a:effectLst/>
                <a:latin typeface="+mn-lt"/>
                <a:ea typeface="+mn-ea"/>
                <a:cs typeface="+mn-cs"/>
              </a:rPr>
              <a:t> </a:t>
            </a:r>
            <a:r>
              <a:rPr lang="tr-TR" sz="800" dirty="0" err="1"/>
              <a:t>Clinical</a:t>
            </a:r>
            <a:r>
              <a:rPr lang="tr-TR" sz="800" dirty="0"/>
              <a:t> </a:t>
            </a:r>
            <a:r>
              <a:rPr lang="tr-TR" sz="800" dirty="0" err="1"/>
              <a:t>suspicion</a:t>
            </a:r>
            <a:r>
              <a:rPr lang="tr-TR" sz="800" dirty="0"/>
              <a:t> of HPS (</a:t>
            </a:r>
            <a:r>
              <a:rPr lang="tr-TR" sz="800" dirty="0" err="1"/>
              <a:t>dyspnea</a:t>
            </a:r>
            <a:r>
              <a:rPr lang="tr-TR" sz="800" dirty="0"/>
              <a:t>, </a:t>
            </a:r>
            <a:r>
              <a:rPr lang="tr-TR" sz="800" dirty="0" err="1"/>
              <a:t>cyanosis</a:t>
            </a:r>
            <a:r>
              <a:rPr lang="tr-TR" sz="800" dirty="0"/>
              <a:t>, </a:t>
            </a:r>
            <a:r>
              <a:rPr lang="tr-TR" sz="800" dirty="0" err="1"/>
              <a:t>clubbing</a:t>
            </a:r>
            <a:r>
              <a:rPr lang="tr-TR" sz="800" dirty="0"/>
              <a:t> in </a:t>
            </a:r>
            <a:r>
              <a:rPr lang="tr-TR" sz="800" dirty="0" err="1"/>
              <a:t>the</a:t>
            </a:r>
            <a:r>
              <a:rPr lang="tr-TR" sz="800" dirty="0"/>
              <a:t> </a:t>
            </a:r>
            <a:r>
              <a:rPr lang="tr-TR" sz="800" dirty="0" err="1"/>
              <a:t>setting</a:t>
            </a:r>
            <a:r>
              <a:rPr lang="tr-TR" sz="800" dirty="0"/>
              <a:t> of </a:t>
            </a:r>
            <a:r>
              <a:rPr lang="tr-TR" sz="800" dirty="0" err="1"/>
              <a:t>liver</a:t>
            </a:r>
            <a:r>
              <a:rPr lang="tr-TR" sz="800" dirty="0"/>
              <a:t> </a:t>
            </a:r>
            <a:r>
              <a:rPr lang="tr-TR" sz="800" dirty="0" err="1"/>
              <a:t>disease</a:t>
            </a:r>
            <a:r>
              <a:rPr lang="tr-TR" sz="800" dirty="0"/>
              <a:t>+/- portal </a:t>
            </a:r>
            <a:r>
              <a:rPr lang="tr-TR" sz="800" dirty="0" err="1"/>
              <a:t>hypertension</a:t>
            </a:r>
            <a:r>
              <a:rPr lang="tr-TR" sz="800" dirty="0"/>
              <a:t>).  </a:t>
            </a:r>
            <a:r>
              <a:rPr lang="tr-TR" sz="800" dirty="0" err="1"/>
              <a:t>exclude</a:t>
            </a:r>
            <a:r>
              <a:rPr lang="tr-TR" sz="800" dirty="0"/>
              <a:t> </a:t>
            </a:r>
            <a:r>
              <a:rPr lang="tr-TR" sz="800" dirty="0" err="1"/>
              <a:t>any</a:t>
            </a:r>
            <a:r>
              <a:rPr lang="tr-TR" sz="800" dirty="0"/>
              <a:t> </a:t>
            </a:r>
            <a:r>
              <a:rPr lang="tr-TR" sz="800" dirty="0" err="1"/>
              <a:t>intrinsic</a:t>
            </a:r>
            <a:r>
              <a:rPr lang="tr-TR" sz="800" dirty="0"/>
              <a:t> </a:t>
            </a:r>
            <a:r>
              <a:rPr lang="tr-TR" sz="800" dirty="0" err="1"/>
              <a:t>cardiorespiratory</a:t>
            </a:r>
            <a:r>
              <a:rPr lang="tr-TR" sz="800" dirty="0"/>
              <a:t> </a:t>
            </a:r>
            <a:r>
              <a:rPr lang="tr-TR" sz="800" dirty="0" err="1"/>
              <a:t>causes</a:t>
            </a:r>
            <a:r>
              <a:rPr lang="tr-TR" sz="800" dirty="0"/>
              <a:t> </a:t>
            </a:r>
            <a:r>
              <a:rPr lang="tr-TR" sz="800" dirty="0" err="1"/>
              <a:t>and</a:t>
            </a:r>
            <a:r>
              <a:rPr lang="tr-TR" sz="800" dirty="0"/>
              <a:t> </a:t>
            </a:r>
            <a:r>
              <a:rPr lang="tr-TR" sz="800" dirty="0" err="1"/>
              <a:t>other</a:t>
            </a:r>
            <a:r>
              <a:rPr lang="tr-TR" sz="800" dirty="0"/>
              <a:t> </a:t>
            </a:r>
            <a:r>
              <a:rPr lang="tr-TR" sz="800" dirty="0" err="1"/>
              <a:t>chronic</a:t>
            </a:r>
            <a:r>
              <a:rPr lang="tr-TR" sz="800" dirty="0"/>
              <a:t> </a:t>
            </a:r>
            <a:r>
              <a:rPr lang="tr-TR" sz="800" dirty="0" err="1"/>
              <a:t>liver</a:t>
            </a:r>
            <a:r>
              <a:rPr lang="tr-TR" sz="800" dirty="0"/>
              <a:t> </a:t>
            </a:r>
            <a:r>
              <a:rPr lang="tr-TR" sz="800" dirty="0" err="1"/>
              <a:t>diseases</a:t>
            </a:r>
            <a:r>
              <a:rPr lang="tr-TR" sz="800" dirty="0"/>
              <a:t> </a:t>
            </a:r>
            <a:r>
              <a:rPr lang="tr-TR" sz="800" dirty="0" err="1"/>
              <a:t>causing</a:t>
            </a:r>
            <a:r>
              <a:rPr lang="tr-TR" sz="800" dirty="0"/>
              <a:t>. </a:t>
            </a:r>
          </a:p>
        </p:txBody>
      </p:sp>
      <p:sp>
        <p:nvSpPr>
          <p:cNvPr id="4" name="Slayt Numarası Yer Tutucusu 3"/>
          <p:cNvSpPr>
            <a:spLocks noGrp="1"/>
          </p:cNvSpPr>
          <p:nvPr>
            <p:ph type="sldNum" sz="quarter" idx="10"/>
          </p:nvPr>
        </p:nvSpPr>
        <p:spPr/>
        <p:txBody>
          <a:bodyPr/>
          <a:lstStyle/>
          <a:p>
            <a:fld id="{5B60D832-E076-449E-84F5-3901A17BD337}" type="slidenum">
              <a:rPr lang="tr-TR" smtClean="0"/>
              <a:t>21</a:t>
            </a:fld>
            <a:endParaRPr lang="tr-TR"/>
          </a:p>
        </p:txBody>
      </p:sp>
    </p:spTree>
    <p:extLst>
      <p:ext uri="{BB962C8B-B14F-4D97-AF65-F5344CB8AC3E}">
        <p14:creationId xmlns:p14="http://schemas.microsoft.com/office/powerpoint/2010/main" val="18156272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I am </a:t>
            </a:r>
            <a:r>
              <a:rPr lang="tr-TR" dirty="0" err="1"/>
              <a:t>going</a:t>
            </a:r>
            <a:r>
              <a:rPr lang="tr-TR" dirty="0"/>
              <a:t> </a:t>
            </a:r>
            <a:r>
              <a:rPr lang="tr-TR" dirty="0" err="1"/>
              <a:t>to</a:t>
            </a:r>
            <a:r>
              <a:rPr lang="tr-TR" dirty="0"/>
              <a:t> start </a:t>
            </a:r>
            <a:r>
              <a:rPr lang="tr-TR" dirty="0" err="1"/>
              <a:t>with</a:t>
            </a:r>
            <a:r>
              <a:rPr lang="tr-TR" dirty="0"/>
              <a:t> </a:t>
            </a:r>
            <a:r>
              <a:rPr lang="tr-TR" dirty="0" err="1"/>
              <a:t>our</a:t>
            </a:r>
            <a:r>
              <a:rPr lang="tr-TR" dirty="0"/>
              <a:t> </a:t>
            </a:r>
            <a:r>
              <a:rPr lang="tr-TR" dirty="0" err="1"/>
              <a:t>patient</a:t>
            </a:r>
            <a:r>
              <a:rPr lang="tr-TR" dirty="0"/>
              <a:t> he is </a:t>
            </a:r>
            <a:r>
              <a:rPr lang="tr-TR" dirty="0" err="1"/>
              <a:t>eight</a:t>
            </a:r>
            <a:r>
              <a:rPr lang="tr-TR" dirty="0"/>
              <a:t> </a:t>
            </a:r>
            <a:r>
              <a:rPr lang="tr-TR" dirty="0" err="1"/>
              <a:t>years</a:t>
            </a:r>
            <a:r>
              <a:rPr lang="tr-TR" dirty="0"/>
              <a:t> </a:t>
            </a:r>
            <a:r>
              <a:rPr lang="tr-TR" dirty="0" err="1"/>
              <a:t>old</a:t>
            </a:r>
            <a:r>
              <a:rPr lang="tr-TR" dirty="0"/>
              <a:t>. </a:t>
            </a:r>
            <a:r>
              <a:rPr lang="tr-TR" dirty="0" err="1"/>
              <a:t>There</a:t>
            </a:r>
            <a:r>
              <a:rPr lang="tr-TR" dirty="0"/>
              <a:t> weren’t </a:t>
            </a:r>
            <a:r>
              <a:rPr lang="tr-TR" dirty="0" err="1"/>
              <a:t>any</a:t>
            </a:r>
            <a:r>
              <a:rPr lang="tr-TR" dirty="0"/>
              <a:t> </a:t>
            </a:r>
            <a:r>
              <a:rPr lang="tr-TR" dirty="0" err="1"/>
              <a:t>features</a:t>
            </a:r>
            <a:r>
              <a:rPr lang="tr-TR" dirty="0"/>
              <a:t> in his </a:t>
            </a:r>
            <a:r>
              <a:rPr lang="tr-TR" dirty="0" err="1"/>
              <a:t>past</a:t>
            </a:r>
            <a:r>
              <a:rPr lang="tr-TR" dirty="0"/>
              <a:t> </a:t>
            </a:r>
            <a:r>
              <a:rPr lang="tr-TR" dirty="0" err="1"/>
              <a:t>medical</a:t>
            </a:r>
            <a:r>
              <a:rPr lang="tr-TR" dirty="0"/>
              <a:t> </a:t>
            </a:r>
            <a:r>
              <a:rPr lang="tr-TR" dirty="0" err="1"/>
              <a:t>and</a:t>
            </a:r>
            <a:r>
              <a:rPr lang="tr-TR" dirty="0"/>
              <a:t> </a:t>
            </a:r>
            <a:r>
              <a:rPr lang="tr-TR" dirty="0" err="1"/>
              <a:t>family</a:t>
            </a:r>
            <a:r>
              <a:rPr lang="tr-TR" dirty="0"/>
              <a:t> </a:t>
            </a:r>
            <a:r>
              <a:rPr lang="tr-TR" dirty="0" err="1"/>
              <a:t>history</a:t>
            </a:r>
            <a:endParaRPr lang="tr-TR" dirty="0"/>
          </a:p>
        </p:txBody>
      </p:sp>
      <p:sp>
        <p:nvSpPr>
          <p:cNvPr id="4" name="Slayt Numarası Yer Tutucusu 3"/>
          <p:cNvSpPr>
            <a:spLocks noGrp="1"/>
          </p:cNvSpPr>
          <p:nvPr>
            <p:ph type="sldNum" sz="quarter" idx="10"/>
          </p:nvPr>
        </p:nvSpPr>
        <p:spPr/>
        <p:txBody>
          <a:bodyPr/>
          <a:lstStyle/>
          <a:p>
            <a:fld id="{5B60D832-E076-449E-84F5-3901A17BD337}" type="slidenum">
              <a:rPr lang="tr-TR" smtClean="0"/>
              <a:t>2</a:t>
            </a:fld>
            <a:endParaRPr lang="tr-TR"/>
          </a:p>
        </p:txBody>
      </p:sp>
    </p:spTree>
    <p:extLst>
      <p:ext uri="{BB962C8B-B14F-4D97-AF65-F5344CB8AC3E}">
        <p14:creationId xmlns:p14="http://schemas.microsoft.com/office/powerpoint/2010/main" val="13868998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err="1"/>
              <a:t>There</a:t>
            </a:r>
            <a:r>
              <a:rPr lang="tr-TR" dirty="0"/>
              <a:t> </a:t>
            </a:r>
            <a:r>
              <a:rPr lang="tr-TR" dirty="0" err="1"/>
              <a:t>isn’t</a:t>
            </a:r>
            <a:r>
              <a:rPr lang="tr-TR" dirty="0"/>
              <a:t> </a:t>
            </a:r>
            <a:r>
              <a:rPr lang="tr-TR" dirty="0" err="1"/>
              <a:t>any</a:t>
            </a:r>
            <a:r>
              <a:rPr lang="tr-TR" dirty="0"/>
              <a:t> data on HPS </a:t>
            </a:r>
            <a:r>
              <a:rPr lang="tr-TR" dirty="0" err="1"/>
              <a:t>frequency</a:t>
            </a:r>
            <a:r>
              <a:rPr lang="tr-TR" dirty="0"/>
              <a:t> in a </a:t>
            </a:r>
            <a:r>
              <a:rPr lang="tr-TR" dirty="0" err="1"/>
              <a:t>child</a:t>
            </a:r>
            <a:r>
              <a:rPr lang="tr-TR" dirty="0"/>
              <a:t> </a:t>
            </a:r>
            <a:r>
              <a:rPr lang="tr-TR" dirty="0" err="1"/>
              <a:t>with</a:t>
            </a:r>
            <a:r>
              <a:rPr lang="tr-TR" dirty="0"/>
              <a:t> CF</a:t>
            </a:r>
          </a:p>
        </p:txBody>
      </p:sp>
      <p:sp>
        <p:nvSpPr>
          <p:cNvPr id="4" name="Slayt Numarası Yer Tutucusu 3"/>
          <p:cNvSpPr>
            <a:spLocks noGrp="1"/>
          </p:cNvSpPr>
          <p:nvPr>
            <p:ph type="sldNum" sz="quarter" idx="10"/>
          </p:nvPr>
        </p:nvSpPr>
        <p:spPr/>
        <p:txBody>
          <a:bodyPr/>
          <a:lstStyle/>
          <a:p>
            <a:fld id="{5B60D832-E076-449E-84F5-3901A17BD337}" type="slidenum">
              <a:rPr lang="tr-TR" smtClean="0"/>
              <a:t>22</a:t>
            </a:fld>
            <a:endParaRPr lang="tr-TR"/>
          </a:p>
        </p:txBody>
      </p:sp>
    </p:spTree>
    <p:extLst>
      <p:ext uri="{BB962C8B-B14F-4D97-AF65-F5344CB8AC3E}">
        <p14:creationId xmlns:p14="http://schemas.microsoft.com/office/powerpoint/2010/main" val="10206480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285750" indent="-285750">
              <a:buFont typeface="Wingdings" panose="05000000000000000000" pitchFamily="2" charset="2"/>
              <a:buChar char="§"/>
            </a:pPr>
            <a:r>
              <a:rPr lang="tr-TR" dirty="0" err="1"/>
              <a:t>Indications</a:t>
            </a:r>
            <a:r>
              <a:rPr lang="tr-TR" dirty="0"/>
              <a:t> of </a:t>
            </a:r>
            <a:r>
              <a:rPr lang="tr-TR" dirty="0" err="1"/>
              <a:t>liver</a:t>
            </a:r>
            <a:r>
              <a:rPr lang="tr-TR" dirty="0"/>
              <a:t> </a:t>
            </a:r>
            <a:r>
              <a:rPr lang="tr-TR" dirty="0" err="1"/>
              <a:t>transplantation</a:t>
            </a:r>
            <a:r>
              <a:rPr lang="tr-TR" dirty="0"/>
              <a:t> in CF </a:t>
            </a:r>
            <a:r>
              <a:rPr lang="tr-TR" dirty="0" err="1"/>
              <a:t>patients</a:t>
            </a:r>
            <a:r>
              <a:rPr lang="tr-TR" dirty="0"/>
              <a:t> </a:t>
            </a:r>
            <a:r>
              <a:rPr lang="tr-TR" dirty="0" err="1"/>
              <a:t>are</a:t>
            </a:r>
            <a:r>
              <a:rPr lang="tr-TR" dirty="0"/>
              <a:t> </a:t>
            </a:r>
            <a:r>
              <a:rPr lang="en-US" dirty="0"/>
              <a:t>Liver failure</a:t>
            </a:r>
            <a:r>
              <a:rPr lang="tr-TR" dirty="0"/>
              <a:t>, </a:t>
            </a:r>
            <a:r>
              <a:rPr lang="en-US" dirty="0"/>
              <a:t>If portal hypertension has life-threatening complications (especially in patients with prolonged life expectancy and PFT preserved)</a:t>
            </a:r>
            <a:r>
              <a:rPr lang="tr-TR" dirty="0"/>
              <a:t> </a:t>
            </a:r>
            <a:r>
              <a:rPr lang="tr-TR" dirty="0" err="1"/>
              <a:t>If</a:t>
            </a:r>
            <a:r>
              <a:rPr lang="tr-TR" dirty="0"/>
              <a:t> </a:t>
            </a:r>
            <a:r>
              <a:rPr lang="en-US" dirty="0"/>
              <a:t>forced expiratory volume in 1 second</a:t>
            </a:r>
            <a:r>
              <a:rPr lang="tr-TR" dirty="0"/>
              <a:t> </a:t>
            </a:r>
            <a:r>
              <a:rPr lang="tr-TR" dirty="0" err="1"/>
              <a:t>under</a:t>
            </a:r>
            <a:r>
              <a:rPr lang="tr-TR" dirty="0"/>
              <a:t> </a:t>
            </a:r>
            <a:r>
              <a:rPr lang="tr-TR" dirty="0" err="1"/>
              <a:t>fifty</a:t>
            </a:r>
            <a:r>
              <a:rPr lang="tr-TR" dirty="0"/>
              <a:t> </a:t>
            </a:r>
            <a:r>
              <a:rPr lang="tr-TR" dirty="0" err="1"/>
              <a:t>Transplantation</a:t>
            </a:r>
            <a:r>
              <a:rPr lang="tr-TR" dirty="0"/>
              <a:t> </a:t>
            </a:r>
            <a:r>
              <a:rPr lang="tr-TR" dirty="0" err="1"/>
              <a:t>indicated</a:t>
            </a:r>
            <a:r>
              <a:rPr lang="tr-TR" dirty="0"/>
              <a:t>. </a:t>
            </a:r>
            <a:r>
              <a:rPr lang="tr-TR" dirty="0" err="1"/>
              <a:t>Contraindications</a:t>
            </a:r>
            <a:r>
              <a:rPr lang="tr-TR" dirty="0"/>
              <a:t> </a:t>
            </a:r>
            <a:r>
              <a:rPr lang="tr-TR" dirty="0" err="1"/>
              <a:t>are</a:t>
            </a:r>
            <a:r>
              <a:rPr lang="tr-TR" dirty="0"/>
              <a:t> </a:t>
            </a:r>
            <a:r>
              <a:rPr lang="tr-TR" sz="1200" dirty="0"/>
              <a:t>PFT has </a:t>
            </a:r>
            <a:r>
              <a:rPr lang="tr-TR" sz="1200" dirty="0" err="1"/>
              <a:t>been</a:t>
            </a:r>
            <a:r>
              <a:rPr lang="tr-TR" sz="1200" dirty="0"/>
              <a:t> </a:t>
            </a:r>
            <a:r>
              <a:rPr lang="tr-TR" sz="1200" dirty="0" err="1"/>
              <a:t>severely</a:t>
            </a:r>
            <a:r>
              <a:rPr lang="tr-TR" sz="1200" dirty="0"/>
              <a:t> </a:t>
            </a:r>
            <a:r>
              <a:rPr lang="tr-TR" sz="1200" dirty="0" err="1"/>
              <a:t>decreased</a:t>
            </a:r>
            <a:r>
              <a:rPr lang="tr-TR" sz="1200" dirty="0"/>
              <a:t> </a:t>
            </a:r>
            <a:r>
              <a:rPr lang="tr-TR" sz="1200" dirty="0" err="1"/>
              <a:t>for</a:t>
            </a:r>
            <a:r>
              <a:rPr lang="tr-TR" sz="1200" dirty="0"/>
              <a:t> a </a:t>
            </a:r>
            <a:r>
              <a:rPr lang="tr-TR" sz="1200" dirty="0" err="1"/>
              <a:t>long</a:t>
            </a:r>
            <a:r>
              <a:rPr lang="tr-TR" sz="1200" dirty="0"/>
              <a:t> time, </a:t>
            </a:r>
            <a:r>
              <a:rPr lang="tr-TR" sz="1200" dirty="0" err="1"/>
              <a:t>patients</a:t>
            </a:r>
            <a:r>
              <a:rPr lang="tr-TR" sz="1200" dirty="0"/>
              <a:t> </a:t>
            </a:r>
            <a:r>
              <a:rPr lang="tr-TR" sz="1200" dirty="0" err="1"/>
              <a:t>with</a:t>
            </a:r>
            <a:r>
              <a:rPr lang="tr-TR" sz="1200" dirty="0"/>
              <a:t> </a:t>
            </a:r>
            <a:r>
              <a:rPr lang="tr-TR" sz="1200" dirty="0" err="1"/>
              <a:t>frequent</a:t>
            </a:r>
            <a:r>
              <a:rPr lang="tr-TR" sz="1200" dirty="0"/>
              <a:t> </a:t>
            </a:r>
            <a:r>
              <a:rPr lang="tr-TR" sz="1200" dirty="0" err="1"/>
              <a:t>exacerbations</a:t>
            </a:r>
            <a:r>
              <a:rPr lang="tr-TR" sz="1200" dirty="0"/>
              <a:t>, </a:t>
            </a:r>
            <a:r>
              <a:rPr lang="tr-TR" sz="1200" dirty="0" err="1"/>
              <a:t>Patients</a:t>
            </a:r>
            <a:r>
              <a:rPr lang="tr-TR" sz="1200" dirty="0"/>
              <a:t> </a:t>
            </a:r>
            <a:r>
              <a:rPr lang="tr-TR" sz="1200" dirty="0" err="1"/>
              <a:t>with</a:t>
            </a:r>
            <a:r>
              <a:rPr lang="tr-TR" sz="1200" dirty="0"/>
              <a:t> </a:t>
            </a:r>
            <a:r>
              <a:rPr lang="tr-TR" sz="1200" i="1" dirty="0" err="1"/>
              <a:t>Burkholderia</a:t>
            </a:r>
            <a:r>
              <a:rPr lang="tr-TR" sz="1200" i="1" dirty="0"/>
              <a:t> </a:t>
            </a:r>
            <a:r>
              <a:rPr lang="tr-TR" sz="1200" i="1" dirty="0" err="1"/>
              <a:t>cepacia</a:t>
            </a:r>
            <a:r>
              <a:rPr lang="tr-TR" sz="1200" i="1" dirty="0"/>
              <a:t> </a:t>
            </a:r>
            <a:r>
              <a:rPr lang="tr-TR" sz="1200" dirty="0" err="1"/>
              <a:t>or</a:t>
            </a:r>
            <a:r>
              <a:rPr lang="tr-TR" sz="1200" dirty="0"/>
              <a:t> </a:t>
            </a:r>
            <a:r>
              <a:rPr lang="tr-TR" sz="1200" dirty="0" err="1"/>
              <a:t>other</a:t>
            </a:r>
            <a:r>
              <a:rPr lang="tr-TR" sz="1200" dirty="0"/>
              <a:t> </a:t>
            </a:r>
            <a:r>
              <a:rPr lang="tr-TR" sz="1200" dirty="0" err="1"/>
              <a:t>multi-drug</a:t>
            </a:r>
            <a:r>
              <a:rPr lang="tr-TR" sz="1200" dirty="0"/>
              <a:t> </a:t>
            </a:r>
            <a:r>
              <a:rPr lang="tr-TR" sz="1200" dirty="0" err="1"/>
              <a:t>resistant</a:t>
            </a:r>
            <a:r>
              <a:rPr lang="tr-TR" sz="1200" dirty="0"/>
              <a:t> </a:t>
            </a:r>
            <a:r>
              <a:rPr lang="tr-TR" sz="1200" dirty="0" err="1"/>
              <a:t>organisms</a:t>
            </a:r>
            <a:r>
              <a:rPr lang="tr-TR" sz="1200" dirty="0"/>
              <a:t> </a:t>
            </a:r>
            <a:r>
              <a:rPr lang="tr-TR" sz="1200" dirty="0" err="1"/>
              <a:t>colonization</a:t>
            </a:r>
            <a:r>
              <a:rPr lang="tr-TR" sz="1200" dirty="0"/>
              <a:t>, </a:t>
            </a:r>
            <a:r>
              <a:rPr lang="tr-TR" sz="1200" dirty="0" err="1"/>
              <a:t>Common</a:t>
            </a:r>
            <a:r>
              <a:rPr lang="tr-TR" sz="1200" dirty="0"/>
              <a:t> </a:t>
            </a:r>
            <a:r>
              <a:rPr lang="tr-TR" sz="1200" dirty="0" err="1"/>
              <a:t>lung</a:t>
            </a:r>
            <a:r>
              <a:rPr lang="tr-TR" sz="1200" dirty="0"/>
              <a:t> </a:t>
            </a:r>
            <a:r>
              <a:rPr lang="tr-TR" sz="1200" dirty="0" err="1"/>
              <a:t>fibrosis</a:t>
            </a:r>
            <a:r>
              <a:rPr lang="tr-TR" sz="1200" dirty="0"/>
              <a:t> in CT, </a:t>
            </a:r>
            <a:r>
              <a:rPr lang="tr-TR" sz="1200" dirty="0" err="1"/>
              <a:t>increased</a:t>
            </a:r>
            <a:r>
              <a:rPr lang="tr-TR" sz="1200" dirty="0"/>
              <a:t> PCO</a:t>
            </a:r>
            <a:r>
              <a:rPr lang="tr-TR" sz="1200" baseline="-25000" dirty="0"/>
              <a:t>2</a:t>
            </a:r>
            <a:r>
              <a:rPr lang="tr-TR" sz="1200" dirty="0"/>
              <a:t> . Severe </a:t>
            </a:r>
            <a:r>
              <a:rPr lang="tr-TR" sz="1200" dirty="0" err="1"/>
              <a:t>pulmonary</a:t>
            </a:r>
            <a:r>
              <a:rPr lang="tr-TR" sz="1200" dirty="0"/>
              <a:t> </a:t>
            </a:r>
            <a:r>
              <a:rPr lang="tr-TR" sz="1200" dirty="0" err="1"/>
              <a:t>hypertension</a:t>
            </a:r>
            <a:r>
              <a:rPr lang="tr-TR" sz="1200" dirty="0"/>
              <a:t> (</a:t>
            </a:r>
            <a:r>
              <a:rPr lang="tr-TR" sz="1200" dirty="0" err="1"/>
              <a:t>right</a:t>
            </a:r>
            <a:r>
              <a:rPr lang="tr-TR" sz="1200" dirty="0"/>
              <a:t> </a:t>
            </a:r>
            <a:r>
              <a:rPr lang="tr-TR" sz="1200" dirty="0" err="1"/>
              <a:t>ventricular</a:t>
            </a:r>
            <a:r>
              <a:rPr lang="tr-TR" sz="1200" dirty="0"/>
              <a:t> </a:t>
            </a:r>
            <a:r>
              <a:rPr lang="tr-TR" sz="1200" dirty="0" err="1"/>
              <a:t>dysfunction</a:t>
            </a:r>
            <a:r>
              <a:rPr lang="tr-TR" sz="1200" dirty="0"/>
              <a:t>) </a:t>
            </a:r>
            <a:r>
              <a:rPr lang="tr-TR" b="1" dirty="0" err="1">
                <a:solidFill>
                  <a:srgbClr val="FF0000"/>
                </a:solidFill>
              </a:rPr>
              <a:t>when</a:t>
            </a:r>
            <a:r>
              <a:rPr lang="tr-TR" b="1" dirty="0">
                <a:solidFill>
                  <a:srgbClr val="FF0000"/>
                </a:solidFill>
              </a:rPr>
              <a:t> can </a:t>
            </a:r>
            <a:r>
              <a:rPr lang="tr-TR" b="1" dirty="0" err="1">
                <a:solidFill>
                  <a:srgbClr val="FF0000"/>
                </a:solidFill>
              </a:rPr>
              <a:t>we</a:t>
            </a:r>
            <a:r>
              <a:rPr lang="tr-TR" b="1" dirty="0">
                <a:solidFill>
                  <a:srgbClr val="FF0000"/>
                </a:solidFill>
              </a:rPr>
              <a:t> do?</a:t>
            </a:r>
            <a:r>
              <a:rPr lang="en-US" b="1" dirty="0">
                <a:solidFill>
                  <a:srgbClr val="FF0000"/>
                </a:solidFill>
              </a:rPr>
              <a:t> Without severe pulmonary deterioration</a:t>
            </a:r>
            <a:r>
              <a:rPr lang="tr-TR" b="1" dirty="0">
                <a:solidFill>
                  <a:srgbClr val="FF0000"/>
                </a:solidFill>
              </a:rPr>
              <a:t>. </a:t>
            </a:r>
            <a:r>
              <a:rPr lang="en-US" b="1" dirty="0">
                <a:solidFill>
                  <a:srgbClr val="FF0000"/>
                </a:solidFill>
              </a:rPr>
              <a:t>Keep the threshold low!!!</a:t>
            </a:r>
            <a:endParaRPr lang="tr-TR" b="1" dirty="0">
              <a:solidFill>
                <a:srgbClr val="FF0000"/>
              </a:solidFill>
            </a:endParaRPr>
          </a:p>
        </p:txBody>
      </p:sp>
      <p:sp>
        <p:nvSpPr>
          <p:cNvPr id="4" name="Slayt Numarası Yer Tutucusu 3"/>
          <p:cNvSpPr>
            <a:spLocks noGrp="1"/>
          </p:cNvSpPr>
          <p:nvPr>
            <p:ph type="sldNum" sz="quarter" idx="10"/>
          </p:nvPr>
        </p:nvSpPr>
        <p:spPr/>
        <p:txBody>
          <a:bodyPr/>
          <a:lstStyle/>
          <a:p>
            <a:fld id="{5B60D832-E076-449E-84F5-3901A17BD337}" type="slidenum">
              <a:rPr lang="tr-TR" smtClean="0"/>
              <a:t>23</a:t>
            </a:fld>
            <a:endParaRPr lang="tr-TR"/>
          </a:p>
        </p:txBody>
      </p:sp>
    </p:spTree>
    <p:extLst>
      <p:ext uri="{BB962C8B-B14F-4D97-AF65-F5344CB8AC3E}">
        <p14:creationId xmlns:p14="http://schemas.microsoft.com/office/powerpoint/2010/main" val="14796022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a:buFont typeface="Wingdings" panose="05000000000000000000" pitchFamily="2" charset="2"/>
              <a:buNone/>
            </a:pPr>
            <a:r>
              <a:rPr lang="tr-TR" dirty="0" err="1"/>
              <a:t>So</a:t>
            </a:r>
            <a:r>
              <a:rPr lang="tr-TR" dirty="0"/>
              <a:t> </a:t>
            </a:r>
            <a:r>
              <a:rPr lang="tr-TR" dirty="0" err="1"/>
              <a:t>what</a:t>
            </a:r>
            <a:r>
              <a:rPr lang="tr-TR" dirty="0"/>
              <a:t> </a:t>
            </a:r>
            <a:r>
              <a:rPr lang="tr-TR" dirty="0" err="1"/>
              <a:t>did</a:t>
            </a:r>
            <a:r>
              <a:rPr lang="tr-TR" dirty="0"/>
              <a:t> </a:t>
            </a:r>
            <a:r>
              <a:rPr lang="tr-TR" dirty="0" err="1"/>
              <a:t>we</a:t>
            </a:r>
            <a:r>
              <a:rPr lang="tr-TR" dirty="0"/>
              <a:t> </a:t>
            </a:r>
            <a:r>
              <a:rPr lang="tr-TR" dirty="0" err="1"/>
              <a:t>learn</a:t>
            </a:r>
            <a:r>
              <a:rPr lang="tr-TR" dirty="0"/>
              <a:t>? </a:t>
            </a:r>
          </a:p>
        </p:txBody>
      </p:sp>
      <p:sp>
        <p:nvSpPr>
          <p:cNvPr id="4" name="Slayt Numarası Yer Tutucusu 3"/>
          <p:cNvSpPr>
            <a:spLocks noGrp="1"/>
          </p:cNvSpPr>
          <p:nvPr>
            <p:ph type="sldNum" sz="quarter" idx="10"/>
          </p:nvPr>
        </p:nvSpPr>
        <p:spPr/>
        <p:txBody>
          <a:bodyPr/>
          <a:lstStyle/>
          <a:p>
            <a:fld id="{5B60D832-E076-449E-84F5-3901A17BD337}" type="slidenum">
              <a:rPr lang="tr-TR" smtClean="0"/>
              <a:t>24</a:t>
            </a:fld>
            <a:endParaRPr lang="tr-TR"/>
          </a:p>
        </p:txBody>
      </p:sp>
    </p:spTree>
    <p:extLst>
      <p:ext uri="{BB962C8B-B14F-4D97-AF65-F5344CB8AC3E}">
        <p14:creationId xmlns:p14="http://schemas.microsoft.com/office/powerpoint/2010/main" val="233052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en-US" dirty="0"/>
              <a:t>Well, that ends the last part of my talk. Thanks for listening.</a:t>
            </a:r>
            <a:endParaRPr lang="tr-TR" dirty="0"/>
          </a:p>
        </p:txBody>
      </p:sp>
      <p:sp>
        <p:nvSpPr>
          <p:cNvPr id="4" name="Slayt Numarası Yer Tutucusu 3"/>
          <p:cNvSpPr>
            <a:spLocks noGrp="1"/>
          </p:cNvSpPr>
          <p:nvPr>
            <p:ph type="sldNum" sz="quarter" idx="10"/>
          </p:nvPr>
        </p:nvSpPr>
        <p:spPr/>
        <p:txBody>
          <a:bodyPr/>
          <a:lstStyle/>
          <a:p>
            <a:fld id="{5B60D832-E076-449E-84F5-3901A17BD337}" type="slidenum">
              <a:rPr lang="tr-TR" smtClean="0"/>
              <a:t>25</a:t>
            </a:fld>
            <a:endParaRPr lang="tr-TR"/>
          </a:p>
        </p:txBody>
      </p:sp>
    </p:spTree>
    <p:extLst>
      <p:ext uri="{BB962C8B-B14F-4D97-AF65-F5344CB8AC3E}">
        <p14:creationId xmlns:p14="http://schemas.microsoft.com/office/powerpoint/2010/main" val="5976181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err="1"/>
              <a:t>In</a:t>
            </a:r>
            <a:r>
              <a:rPr lang="tr-TR" dirty="0"/>
              <a:t> 2012 he </a:t>
            </a:r>
            <a:r>
              <a:rPr lang="en-US" dirty="0"/>
              <a:t>admitted</a:t>
            </a:r>
            <a:r>
              <a:rPr lang="tr-TR" dirty="0"/>
              <a:t> </a:t>
            </a:r>
            <a:r>
              <a:rPr lang="tr-TR" dirty="0" err="1"/>
              <a:t>to</a:t>
            </a:r>
            <a:r>
              <a:rPr lang="tr-TR" dirty="0"/>
              <a:t> </a:t>
            </a:r>
            <a:r>
              <a:rPr lang="en-US" dirty="0"/>
              <a:t>hospital with abdominal distention</a:t>
            </a:r>
            <a:r>
              <a:rPr lang="tr-TR" dirty="0"/>
              <a:t>. </a:t>
            </a:r>
            <a:r>
              <a:rPr lang="en-US" dirty="0"/>
              <a:t>Hepatosplenomegaly w</a:t>
            </a:r>
            <a:r>
              <a:rPr lang="tr-TR" dirty="0"/>
              <a:t>as </a:t>
            </a:r>
            <a:r>
              <a:rPr lang="en-US" dirty="0"/>
              <a:t>detected on the physical examination.</a:t>
            </a:r>
            <a:r>
              <a:rPr lang="tr-TR"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tr-TR" dirty="0"/>
              <a:t>His </a:t>
            </a:r>
            <a:r>
              <a:rPr lang="tr-TR" dirty="0" err="1"/>
              <a:t>laboratory</a:t>
            </a:r>
            <a:r>
              <a:rPr lang="tr-TR" dirty="0"/>
              <a:t> </a:t>
            </a:r>
            <a:r>
              <a:rPr lang="tr-TR" dirty="0" err="1"/>
              <a:t>results</a:t>
            </a:r>
            <a:r>
              <a:rPr lang="tr-TR" dirty="0"/>
              <a:t> </a:t>
            </a:r>
            <a:r>
              <a:rPr lang="tr-TR" dirty="0" err="1"/>
              <a:t>were</a:t>
            </a:r>
            <a:r>
              <a:rPr lang="tr-TR" dirty="0"/>
              <a:t> normal </a:t>
            </a:r>
            <a:r>
              <a:rPr lang="tr-TR" dirty="0" err="1"/>
              <a:t>except</a:t>
            </a:r>
            <a:r>
              <a:rPr lang="tr-TR" dirty="0"/>
              <a:t> AST </a:t>
            </a:r>
            <a:r>
              <a:rPr lang="tr-TR" dirty="0" err="1"/>
              <a:t>and</a:t>
            </a:r>
            <a:r>
              <a:rPr lang="tr-TR" dirty="0"/>
              <a:t> ALT. He </a:t>
            </a:r>
            <a:r>
              <a:rPr lang="tr-TR" dirty="0" err="1"/>
              <a:t>was</a:t>
            </a:r>
            <a:r>
              <a:rPr lang="tr-TR" dirty="0"/>
              <a:t> </a:t>
            </a:r>
            <a:r>
              <a:rPr lang="tr-TR" dirty="0" err="1"/>
              <a:t>our</a:t>
            </a:r>
            <a:r>
              <a:rPr lang="tr-TR" dirty="0"/>
              <a:t> </a:t>
            </a:r>
            <a:r>
              <a:rPr lang="tr-TR" dirty="0" err="1"/>
              <a:t>patient</a:t>
            </a:r>
            <a:r>
              <a:rPr lang="tr-TR" dirty="0"/>
              <a:t>. </a:t>
            </a:r>
            <a:r>
              <a:rPr lang="en-US" dirty="0"/>
              <a:t>The tests for hepatosplenomegaly etiology were normal</a:t>
            </a:r>
            <a:r>
              <a:rPr lang="tr-TR" dirty="0"/>
              <a:t>. His l</a:t>
            </a:r>
            <a:r>
              <a:rPr lang="en-US" dirty="0" err="1"/>
              <a:t>iver</a:t>
            </a:r>
            <a:r>
              <a:rPr lang="en-US" dirty="0"/>
              <a:t> biopsy</a:t>
            </a:r>
            <a:r>
              <a:rPr lang="tr-TR" dirty="0"/>
              <a:t> </a:t>
            </a:r>
            <a:r>
              <a:rPr lang="tr-TR" dirty="0" err="1"/>
              <a:t>was</a:t>
            </a:r>
            <a:r>
              <a:rPr lang="en-US" dirty="0"/>
              <a:t> characterized by active </a:t>
            </a:r>
            <a:r>
              <a:rPr lang="tr-TR" dirty="0" err="1"/>
              <a:t>signs</a:t>
            </a:r>
            <a:r>
              <a:rPr lang="tr-TR" dirty="0"/>
              <a:t> of </a:t>
            </a:r>
            <a:r>
              <a:rPr lang="en-US" dirty="0"/>
              <a:t>cholangitis</a:t>
            </a:r>
            <a:r>
              <a:rPr lang="tr-TR" dirty="0"/>
              <a:t>. </a:t>
            </a:r>
            <a:r>
              <a:rPr lang="en-US" sz="1200" b="0" i="0" kern="1200" dirty="0">
                <a:solidFill>
                  <a:schemeClr val="tx1"/>
                </a:solidFill>
                <a:effectLst/>
                <a:latin typeface="+mn-lt"/>
                <a:ea typeface="+mn-ea"/>
                <a:cs typeface="+mn-cs"/>
              </a:rPr>
              <a:t>Chronic liver disease was diagnosed</a:t>
            </a:r>
            <a:endParaRPr lang="tr-TR" dirty="0"/>
          </a:p>
          <a:p>
            <a:endParaRPr lang="tr-TR" dirty="0"/>
          </a:p>
        </p:txBody>
      </p:sp>
      <p:sp>
        <p:nvSpPr>
          <p:cNvPr id="4" name="Slayt Numarası Yer Tutucusu 3"/>
          <p:cNvSpPr>
            <a:spLocks noGrp="1"/>
          </p:cNvSpPr>
          <p:nvPr>
            <p:ph type="sldNum" sz="quarter" idx="10"/>
          </p:nvPr>
        </p:nvSpPr>
        <p:spPr/>
        <p:txBody>
          <a:bodyPr/>
          <a:lstStyle/>
          <a:p>
            <a:fld id="{5B60D832-E076-449E-84F5-3901A17BD337}" type="slidenum">
              <a:rPr lang="tr-TR" smtClean="0"/>
              <a:t>3</a:t>
            </a:fld>
            <a:endParaRPr lang="tr-TR"/>
          </a:p>
        </p:txBody>
      </p:sp>
    </p:spTree>
    <p:extLst>
      <p:ext uri="{BB962C8B-B14F-4D97-AF65-F5344CB8AC3E}">
        <p14:creationId xmlns:p14="http://schemas.microsoft.com/office/powerpoint/2010/main" val="42561969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algn="l"/>
            <a:r>
              <a:rPr lang="tr-TR" b="0" dirty="0">
                <a:solidFill>
                  <a:schemeClr val="bg1"/>
                </a:solidFill>
              </a:rPr>
              <a:t>He </a:t>
            </a:r>
            <a:r>
              <a:rPr lang="tr-TR" b="0" dirty="0" err="1">
                <a:solidFill>
                  <a:schemeClr val="bg1"/>
                </a:solidFill>
              </a:rPr>
              <a:t>was</a:t>
            </a:r>
            <a:r>
              <a:rPr lang="tr-TR" b="0" dirty="0">
                <a:solidFill>
                  <a:schemeClr val="bg1"/>
                </a:solidFill>
              </a:rPr>
              <a:t> </a:t>
            </a:r>
            <a:r>
              <a:rPr lang="tr-TR" b="0" dirty="0" err="1">
                <a:solidFill>
                  <a:schemeClr val="bg1"/>
                </a:solidFill>
              </a:rPr>
              <a:t>diagnosed</a:t>
            </a:r>
            <a:r>
              <a:rPr lang="tr-TR" b="0" dirty="0">
                <a:solidFill>
                  <a:schemeClr val="bg1"/>
                </a:solidFill>
              </a:rPr>
              <a:t> as </a:t>
            </a:r>
            <a:r>
              <a:rPr lang="en-US" b="0" dirty="0">
                <a:solidFill>
                  <a:schemeClr val="bg1"/>
                </a:solidFill>
              </a:rPr>
              <a:t>chronic liver disease</a:t>
            </a:r>
            <a:r>
              <a:rPr lang="tr-TR" b="0" dirty="0">
                <a:solidFill>
                  <a:schemeClr val="bg1"/>
                </a:solidFill>
              </a:rPr>
              <a:t>, He had r</a:t>
            </a:r>
            <a:r>
              <a:rPr lang="en-US" b="0" dirty="0" err="1">
                <a:solidFill>
                  <a:schemeClr val="bg1"/>
                </a:solidFill>
              </a:rPr>
              <a:t>ecurrent</a:t>
            </a:r>
            <a:r>
              <a:rPr lang="en-US" b="0" dirty="0">
                <a:solidFill>
                  <a:schemeClr val="bg1"/>
                </a:solidFill>
              </a:rPr>
              <a:t> upper </a:t>
            </a:r>
            <a:r>
              <a:rPr lang="tr-TR" b="0" dirty="0" err="1">
                <a:solidFill>
                  <a:schemeClr val="bg1"/>
                </a:solidFill>
              </a:rPr>
              <a:t>and</a:t>
            </a:r>
            <a:r>
              <a:rPr lang="tr-TR" b="0" dirty="0">
                <a:solidFill>
                  <a:schemeClr val="bg1"/>
                </a:solidFill>
              </a:rPr>
              <a:t> l</a:t>
            </a:r>
            <a:r>
              <a:rPr lang="en-US" b="0" dirty="0" err="1">
                <a:solidFill>
                  <a:schemeClr val="bg1"/>
                </a:solidFill>
              </a:rPr>
              <a:t>ower</a:t>
            </a:r>
            <a:r>
              <a:rPr lang="en-US" b="0" dirty="0">
                <a:solidFill>
                  <a:schemeClr val="bg1"/>
                </a:solidFill>
              </a:rPr>
              <a:t> respiratory tract infection</a:t>
            </a:r>
            <a:r>
              <a:rPr lang="tr-TR" b="0" dirty="0">
                <a:solidFill>
                  <a:schemeClr val="bg1"/>
                </a:solidFill>
              </a:rPr>
              <a:t>s </a:t>
            </a:r>
            <a:r>
              <a:rPr lang="tr-TR" b="0" dirty="0" err="1">
                <a:solidFill>
                  <a:schemeClr val="bg1"/>
                </a:solidFill>
              </a:rPr>
              <a:t>and</a:t>
            </a:r>
            <a:r>
              <a:rPr lang="tr-TR" b="0" dirty="0">
                <a:solidFill>
                  <a:schemeClr val="bg1"/>
                </a:solidFill>
              </a:rPr>
              <a:t> c</a:t>
            </a:r>
            <a:r>
              <a:rPr lang="en-US" b="0" dirty="0" err="1">
                <a:solidFill>
                  <a:schemeClr val="bg1"/>
                </a:solidFill>
              </a:rPr>
              <a:t>hronic</a:t>
            </a:r>
            <a:r>
              <a:rPr lang="en-US" b="0" dirty="0">
                <a:solidFill>
                  <a:schemeClr val="bg1"/>
                </a:solidFill>
              </a:rPr>
              <a:t> cough</a:t>
            </a:r>
            <a:r>
              <a:rPr lang="tr-TR" b="0" dirty="0">
                <a:solidFill>
                  <a:schemeClr val="bg1"/>
                </a:solidFill>
              </a:rPr>
              <a:t>.</a:t>
            </a:r>
            <a:r>
              <a:rPr lang="tr-TR" sz="1200" b="1" dirty="0"/>
              <a:t> </a:t>
            </a:r>
            <a:r>
              <a:rPr lang="tr-TR" sz="1200" b="0" dirty="0"/>
              <a:t>Had he </a:t>
            </a:r>
            <a:r>
              <a:rPr lang="tr-TR" sz="1200" b="0" dirty="0" err="1"/>
              <a:t>Hepatopulmonary</a:t>
            </a:r>
            <a:r>
              <a:rPr lang="tr-TR" sz="1200" b="0" dirty="0"/>
              <a:t> </a:t>
            </a:r>
            <a:r>
              <a:rPr lang="tr-TR" sz="1200" b="0" dirty="0" err="1"/>
              <a:t>Syndrome</a:t>
            </a:r>
            <a:r>
              <a:rPr lang="tr-TR" sz="1200" b="0" dirty="0"/>
              <a:t>?</a:t>
            </a:r>
            <a:r>
              <a:rPr lang="tr-TR" sz="1200" b="0" baseline="0" dirty="0"/>
              <a:t> </a:t>
            </a:r>
            <a:r>
              <a:rPr lang="tr-TR" dirty="0"/>
              <a:t>He </a:t>
            </a:r>
            <a:r>
              <a:rPr lang="tr-TR" dirty="0" err="1"/>
              <a:t>was</a:t>
            </a:r>
            <a:r>
              <a:rPr lang="tr-TR" dirty="0"/>
              <a:t> </a:t>
            </a:r>
            <a:r>
              <a:rPr lang="tr-TR" dirty="0" err="1"/>
              <a:t>consulted</a:t>
            </a:r>
            <a:r>
              <a:rPr lang="tr-TR" dirty="0"/>
              <a:t> </a:t>
            </a:r>
            <a:r>
              <a:rPr lang="tr-TR" dirty="0" err="1"/>
              <a:t>to</a:t>
            </a:r>
            <a:r>
              <a:rPr lang="tr-TR" dirty="0"/>
              <a:t> </a:t>
            </a:r>
            <a:r>
              <a:rPr lang="tr-TR" dirty="0" err="1"/>
              <a:t>our</a:t>
            </a:r>
            <a:r>
              <a:rPr lang="tr-TR" dirty="0"/>
              <a:t> </a:t>
            </a:r>
            <a:r>
              <a:rPr lang="tr-TR" dirty="0" err="1"/>
              <a:t>division</a:t>
            </a:r>
            <a:r>
              <a:rPr lang="tr-TR" dirty="0"/>
              <a:t>.</a:t>
            </a:r>
          </a:p>
        </p:txBody>
      </p:sp>
      <p:sp>
        <p:nvSpPr>
          <p:cNvPr id="4" name="Slayt Numarası Yer Tutucusu 3"/>
          <p:cNvSpPr>
            <a:spLocks noGrp="1"/>
          </p:cNvSpPr>
          <p:nvPr>
            <p:ph type="sldNum" sz="quarter" idx="10"/>
          </p:nvPr>
        </p:nvSpPr>
        <p:spPr/>
        <p:txBody>
          <a:bodyPr/>
          <a:lstStyle/>
          <a:p>
            <a:fld id="{5B60D832-E076-449E-84F5-3901A17BD337}" type="slidenum">
              <a:rPr lang="tr-TR" smtClean="0"/>
              <a:t>4</a:t>
            </a:fld>
            <a:endParaRPr lang="tr-TR"/>
          </a:p>
        </p:txBody>
      </p:sp>
    </p:spTree>
    <p:extLst>
      <p:ext uri="{BB962C8B-B14F-4D97-AF65-F5344CB8AC3E}">
        <p14:creationId xmlns:p14="http://schemas.microsoft.com/office/powerpoint/2010/main" val="41085800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His </a:t>
            </a:r>
            <a:r>
              <a:rPr lang="tr-TR" dirty="0" err="1"/>
              <a:t>weight</a:t>
            </a:r>
            <a:r>
              <a:rPr lang="tr-TR" dirty="0"/>
              <a:t> </a:t>
            </a:r>
            <a:r>
              <a:rPr lang="tr-TR" dirty="0" err="1"/>
              <a:t>and</a:t>
            </a:r>
            <a:r>
              <a:rPr lang="tr-TR" dirty="0"/>
              <a:t> </a:t>
            </a:r>
            <a:r>
              <a:rPr lang="tr-TR" dirty="0" err="1"/>
              <a:t>height</a:t>
            </a:r>
            <a:r>
              <a:rPr lang="tr-TR" dirty="0"/>
              <a:t> </a:t>
            </a:r>
            <a:r>
              <a:rPr lang="tr-TR" dirty="0" err="1"/>
              <a:t>were</a:t>
            </a:r>
            <a:r>
              <a:rPr lang="tr-TR" dirty="0"/>
              <a:t> </a:t>
            </a:r>
            <a:r>
              <a:rPr lang="tr-TR" dirty="0" err="1"/>
              <a:t>under</a:t>
            </a:r>
            <a:r>
              <a:rPr lang="tr-TR" dirty="0"/>
              <a:t> </a:t>
            </a:r>
            <a:r>
              <a:rPr lang="tr-TR" dirty="0" err="1"/>
              <a:t>three</a:t>
            </a:r>
            <a:r>
              <a:rPr lang="tr-TR" dirty="0"/>
              <a:t> </a:t>
            </a:r>
            <a:r>
              <a:rPr lang="tr-TR" dirty="0" err="1"/>
              <a:t>percentil</a:t>
            </a:r>
            <a:r>
              <a:rPr lang="tr-TR" dirty="0"/>
              <a:t>. </a:t>
            </a:r>
            <a:r>
              <a:rPr lang="tr-TR" dirty="0" err="1"/>
              <a:t>In</a:t>
            </a:r>
            <a:r>
              <a:rPr lang="tr-TR" dirty="0"/>
              <a:t> </a:t>
            </a:r>
            <a:r>
              <a:rPr lang="tr-TR" dirty="0" err="1"/>
              <a:t>physical</a:t>
            </a:r>
            <a:r>
              <a:rPr lang="tr-TR" dirty="0"/>
              <a:t> </a:t>
            </a:r>
            <a:r>
              <a:rPr lang="tr-TR" dirty="0" err="1"/>
              <a:t>examination</a:t>
            </a:r>
            <a:r>
              <a:rPr lang="tr-TR" dirty="0"/>
              <a:t>: He had s</a:t>
            </a:r>
            <a:r>
              <a:rPr lang="en-US" dirty="0" err="1"/>
              <a:t>ubcostal</a:t>
            </a:r>
            <a:r>
              <a:rPr lang="tr-TR" dirty="0"/>
              <a:t> </a:t>
            </a:r>
            <a:r>
              <a:rPr lang="tr-TR" dirty="0" err="1"/>
              <a:t>and</a:t>
            </a:r>
            <a:r>
              <a:rPr lang="en-US" dirty="0"/>
              <a:t> intercostal retractions</a:t>
            </a:r>
            <a:r>
              <a:rPr lang="tr-TR" dirty="0"/>
              <a:t>. </a:t>
            </a:r>
            <a:r>
              <a:rPr lang="en-US" dirty="0"/>
              <a:t>Chest anterior-posterior diameter</a:t>
            </a:r>
            <a:r>
              <a:rPr lang="tr-TR" dirty="0"/>
              <a:t> </a:t>
            </a:r>
            <a:r>
              <a:rPr lang="tr-TR" dirty="0" err="1"/>
              <a:t>was</a:t>
            </a:r>
            <a:r>
              <a:rPr lang="en-US" dirty="0"/>
              <a:t> increased</a:t>
            </a:r>
            <a:r>
              <a:rPr lang="tr-TR" dirty="0"/>
              <a:t>.</a:t>
            </a:r>
            <a:r>
              <a:rPr lang="tr-TR" baseline="0" dirty="0"/>
              <a:t> </a:t>
            </a:r>
            <a:r>
              <a:rPr lang="en-US" dirty="0" err="1"/>
              <a:t>Crepitan</a:t>
            </a:r>
            <a:r>
              <a:rPr lang="en-US" dirty="0"/>
              <a:t> rales were common in the right lung and left lower lobes</a:t>
            </a:r>
            <a:r>
              <a:rPr lang="tr-TR" dirty="0"/>
              <a:t>. </a:t>
            </a:r>
            <a:r>
              <a:rPr lang="tr-TR" dirty="0" err="1"/>
              <a:t>Liver</a:t>
            </a:r>
            <a:r>
              <a:rPr lang="tr-TR" dirty="0"/>
              <a:t> </a:t>
            </a:r>
            <a:r>
              <a:rPr lang="tr-TR" dirty="0" err="1"/>
              <a:t>six</a:t>
            </a:r>
            <a:r>
              <a:rPr lang="tr-TR" dirty="0"/>
              <a:t> </a:t>
            </a:r>
            <a:r>
              <a:rPr lang="tr-TR" dirty="0" err="1"/>
              <a:t>centimeters</a:t>
            </a:r>
            <a:r>
              <a:rPr lang="tr-TR" dirty="0"/>
              <a:t>, </a:t>
            </a:r>
            <a:r>
              <a:rPr lang="tr-TR" dirty="0" err="1"/>
              <a:t>spleen</a:t>
            </a:r>
            <a:r>
              <a:rPr lang="tr-TR" dirty="0"/>
              <a:t> 8-9 </a:t>
            </a:r>
            <a:r>
              <a:rPr lang="tr-TR" dirty="0" err="1"/>
              <a:t>centimeters</a:t>
            </a:r>
            <a:r>
              <a:rPr lang="tr-TR" dirty="0"/>
              <a:t> </a:t>
            </a:r>
            <a:r>
              <a:rPr lang="tr-TR" dirty="0" err="1"/>
              <a:t>were</a:t>
            </a:r>
            <a:r>
              <a:rPr lang="tr-TR" dirty="0"/>
              <a:t> </a:t>
            </a:r>
            <a:r>
              <a:rPr lang="tr-TR" dirty="0" err="1"/>
              <a:t>palpable</a:t>
            </a:r>
            <a:r>
              <a:rPr lang="tr-TR" dirty="0"/>
              <a:t>, </a:t>
            </a:r>
            <a:r>
              <a:rPr lang="tr-TR" dirty="0" err="1"/>
              <a:t>I’d</a:t>
            </a:r>
            <a:r>
              <a:rPr lang="tr-TR" dirty="0"/>
              <a:t> </a:t>
            </a:r>
            <a:r>
              <a:rPr lang="tr-TR" dirty="0" err="1"/>
              <a:t>like</a:t>
            </a:r>
            <a:r>
              <a:rPr lang="tr-TR" dirty="0"/>
              <a:t> </a:t>
            </a:r>
            <a:r>
              <a:rPr lang="tr-TR" dirty="0" err="1"/>
              <a:t>to</a:t>
            </a:r>
            <a:r>
              <a:rPr lang="tr-TR" dirty="0"/>
              <a:t> </a:t>
            </a:r>
            <a:r>
              <a:rPr lang="tr-TR" dirty="0" err="1"/>
              <a:t>show</a:t>
            </a:r>
            <a:r>
              <a:rPr lang="tr-TR" dirty="0"/>
              <a:t> </a:t>
            </a:r>
            <a:r>
              <a:rPr lang="tr-TR" dirty="0" err="1"/>
              <a:t>you</a:t>
            </a:r>
            <a:r>
              <a:rPr lang="tr-TR" dirty="0"/>
              <a:t> his </a:t>
            </a:r>
            <a:r>
              <a:rPr lang="tr-TR" dirty="0" err="1"/>
              <a:t>abdominal</a:t>
            </a:r>
            <a:r>
              <a:rPr lang="tr-TR" dirty="0"/>
              <a:t> </a:t>
            </a:r>
            <a:r>
              <a:rPr lang="tr-TR" dirty="0" err="1"/>
              <a:t>distention</a:t>
            </a:r>
            <a:r>
              <a:rPr lang="tr-TR" dirty="0"/>
              <a:t> </a:t>
            </a:r>
            <a:r>
              <a:rPr lang="tr-TR" dirty="0" err="1"/>
              <a:t>and</a:t>
            </a:r>
            <a:r>
              <a:rPr lang="tr-TR" dirty="0"/>
              <a:t>  </a:t>
            </a:r>
            <a:r>
              <a:rPr lang="tr-TR" sz="1200" b="0" dirty="0" err="1">
                <a:solidFill>
                  <a:schemeClr val="accent6"/>
                </a:solidFill>
              </a:rPr>
              <a:t>clubbing</a:t>
            </a:r>
            <a:r>
              <a:rPr lang="tr-TR" sz="1200" b="0" dirty="0">
                <a:solidFill>
                  <a:schemeClr val="accent6"/>
                </a:solidFill>
              </a:rPr>
              <a:t>. </a:t>
            </a:r>
            <a:r>
              <a:rPr lang="tr-TR" dirty="0" err="1"/>
              <a:t>These</a:t>
            </a:r>
            <a:r>
              <a:rPr lang="tr-TR" dirty="0"/>
              <a:t> </a:t>
            </a:r>
            <a:r>
              <a:rPr lang="tr-TR" dirty="0" err="1"/>
              <a:t>graphs</a:t>
            </a:r>
            <a:r>
              <a:rPr lang="tr-TR" dirty="0"/>
              <a:t> </a:t>
            </a:r>
            <a:r>
              <a:rPr lang="tr-TR" dirty="0" err="1"/>
              <a:t>shows</a:t>
            </a:r>
            <a:r>
              <a:rPr lang="tr-TR" dirty="0"/>
              <a:t> </a:t>
            </a:r>
            <a:r>
              <a:rPr lang="tr-TR" sz="1200" b="0" dirty="0">
                <a:solidFill>
                  <a:schemeClr val="bg1"/>
                </a:solidFill>
              </a:rPr>
              <a:t>t</a:t>
            </a:r>
            <a:r>
              <a:rPr lang="en-US" sz="1200" b="0" dirty="0">
                <a:solidFill>
                  <a:schemeClr val="bg1"/>
                </a:solidFill>
              </a:rPr>
              <a:t>here are </a:t>
            </a:r>
            <a:r>
              <a:rPr lang="en-US" sz="1200" b="0" dirty="0" err="1">
                <a:solidFill>
                  <a:schemeClr val="bg1"/>
                </a:solidFill>
              </a:rPr>
              <a:t>reticulonoduler</a:t>
            </a:r>
            <a:r>
              <a:rPr lang="en-US" sz="1200" b="0" dirty="0">
                <a:solidFill>
                  <a:schemeClr val="bg1"/>
                </a:solidFill>
              </a:rPr>
              <a:t> infiltrative changes in both lungs</a:t>
            </a:r>
            <a:r>
              <a:rPr lang="tr-TR" b="0" dirty="0"/>
              <a:t>. </a:t>
            </a:r>
            <a:r>
              <a:rPr lang="tr-TR" dirty="0"/>
              <a:t>Here </a:t>
            </a:r>
            <a:r>
              <a:rPr lang="tr-TR" dirty="0" err="1"/>
              <a:t>we</a:t>
            </a:r>
            <a:r>
              <a:rPr lang="tr-TR" dirty="0"/>
              <a:t> can </a:t>
            </a:r>
            <a:r>
              <a:rPr lang="tr-TR" dirty="0" err="1"/>
              <a:t>see</a:t>
            </a:r>
            <a:r>
              <a:rPr lang="tr-TR" dirty="0"/>
              <a:t> </a:t>
            </a:r>
            <a:r>
              <a:rPr lang="tr-TR" sz="1200" b="0" dirty="0" err="1">
                <a:solidFill>
                  <a:schemeClr val="bg1"/>
                </a:solidFill>
              </a:rPr>
              <a:t>both</a:t>
            </a:r>
            <a:r>
              <a:rPr lang="tr-TR" sz="1200" b="0" dirty="0">
                <a:solidFill>
                  <a:schemeClr val="bg1"/>
                </a:solidFill>
              </a:rPr>
              <a:t> </a:t>
            </a:r>
            <a:r>
              <a:rPr lang="tr-TR" sz="1200" b="0" dirty="0" err="1">
                <a:solidFill>
                  <a:schemeClr val="bg1"/>
                </a:solidFill>
              </a:rPr>
              <a:t>obstructive</a:t>
            </a:r>
            <a:r>
              <a:rPr lang="tr-TR" sz="1200" b="0" dirty="0">
                <a:solidFill>
                  <a:schemeClr val="bg1"/>
                </a:solidFill>
              </a:rPr>
              <a:t> </a:t>
            </a:r>
            <a:r>
              <a:rPr lang="tr-TR" sz="1200" b="0" dirty="0" err="1">
                <a:solidFill>
                  <a:schemeClr val="bg1"/>
                </a:solidFill>
              </a:rPr>
              <a:t>and</a:t>
            </a:r>
            <a:r>
              <a:rPr lang="tr-TR" sz="1200" b="0" dirty="0">
                <a:solidFill>
                  <a:schemeClr val="bg1"/>
                </a:solidFill>
              </a:rPr>
              <a:t> </a:t>
            </a:r>
            <a:r>
              <a:rPr lang="tr-TR" sz="1200" b="0" dirty="0" err="1">
                <a:solidFill>
                  <a:schemeClr val="bg1"/>
                </a:solidFill>
              </a:rPr>
              <a:t>restrictive</a:t>
            </a:r>
            <a:r>
              <a:rPr lang="tr-TR" sz="1200" b="0" dirty="0">
                <a:solidFill>
                  <a:schemeClr val="bg1"/>
                </a:solidFill>
              </a:rPr>
              <a:t> </a:t>
            </a:r>
            <a:r>
              <a:rPr lang="tr-TR" sz="1200" b="0" dirty="0" err="1">
                <a:solidFill>
                  <a:schemeClr val="bg1"/>
                </a:solidFill>
              </a:rPr>
              <a:t>pattern</a:t>
            </a:r>
            <a:r>
              <a:rPr lang="tr-TR" sz="1200" b="0" dirty="0">
                <a:solidFill>
                  <a:schemeClr val="bg1"/>
                </a:solidFill>
              </a:rPr>
              <a:t> in </a:t>
            </a:r>
            <a:r>
              <a:rPr lang="tr-TR" sz="1200" b="0" dirty="0" err="1">
                <a:solidFill>
                  <a:schemeClr val="bg1"/>
                </a:solidFill>
              </a:rPr>
              <a:t>spirometry</a:t>
            </a:r>
            <a:r>
              <a:rPr lang="tr-TR" sz="1200" b="0" dirty="0">
                <a:solidFill>
                  <a:schemeClr val="bg1"/>
                </a:solidFill>
              </a:rPr>
              <a:t> </a:t>
            </a:r>
          </a:p>
          <a:p>
            <a:endParaRPr lang="tr-TR" b="0" dirty="0"/>
          </a:p>
        </p:txBody>
      </p:sp>
      <p:sp>
        <p:nvSpPr>
          <p:cNvPr id="4" name="Slayt Numarası Yer Tutucusu 3"/>
          <p:cNvSpPr>
            <a:spLocks noGrp="1"/>
          </p:cNvSpPr>
          <p:nvPr>
            <p:ph type="sldNum" sz="quarter" idx="10"/>
          </p:nvPr>
        </p:nvSpPr>
        <p:spPr/>
        <p:txBody>
          <a:bodyPr/>
          <a:lstStyle/>
          <a:p>
            <a:fld id="{5B60D832-E076-449E-84F5-3901A17BD337}" type="slidenum">
              <a:rPr lang="tr-TR" smtClean="0"/>
              <a:t>5</a:t>
            </a:fld>
            <a:endParaRPr lang="tr-TR"/>
          </a:p>
        </p:txBody>
      </p:sp>
    </p:spTree>
    <p:extLst>
      <p:ext uri="{BB962C8B-B14F-4D97-AF65-F5344CB8AC3E}">
        <p14:creationId xmlns:p14="http://schemas.microsoft.com/office/powerpoint/2010/main" val="9979905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He had </a:t>
            </a:r>
            <a:r>
              <a:rPr lang="tr-TR" dirty="0" err="1"/>
              <a:t>thrombocytopenia</a:t>
            </a:r>
            <a:r>
              <a:rPr lang="tr-TR" dirty="0"/>
              <a:t> </a:t>
            </a:r>
            <a:r>
              <a:rPr lang="tr-TR" dirty="0" err="1"/>
              <a:t>due</a:t>
            </a:r>
            <a:r>
              <a:rPr lang="tr-TR" dirty="0"/>
              <a:t> </a:t>
            </a:r>
            <a:r>
              <a:rPr lang="tr-TR" dirty="0" err="1"/>
              <a:t>to</a:t>
            </a:r>
            <a:r>
              <a:rPr lang="tr-TR" dirty="0"/>
              <a:t> </a:t>
            </a:r>
            <a:r>
              <a:rPr lang="tr-TR" dirty="0" err="1"/>
              <a:t>hypersplenism</a:t>
            </a:r>
            <a:r>
              <a:rPr lang="tr-TR" dirty="0"/>
              <a:t>, </a:t>
            </a:r>
            <a:r>
              <a:rPr lang="tr-TR" dirty="0" err="1"/>
              <a:t>ggt</a:t>
            </a:r>
            <a:r>
              <a:rPr lang="tr-TR" dirty="0"/>
              <a:t> </a:t>
            </a:r>
            <a:r>
              <a:rPr lang="tr-TR" dirty="0" err="1"/>
              <a:t>level</a:t>
            </a:r>
            <a:r>
              <a:rPr lang="tr-TR" dirty="0"/>
              <a:t> </a:t>
            </a:r>
            <a:r>
              <a:rPr lang="tr-TR" dirty="0" err="1"/>
              <a:t>was</a:t>
            </a:r>
            <a:r>
              <a:rPr lang="tr-TR" dirty="0"/>
              <a:t> </a:t>
            </a:r>
            <a:r>
              <a:rPr lang="tr-TR" dirty="0" err="1"/>
              <a:t>elevated</a:t>
            </a:r>
            <a:r>
              <a:rPr lang="tr-TR" dirty="0"/>
              <a:t> minimal. </a:t>
            </a:r>
            <a:r>
              <a:rPr lang="tr-TR" dirty="0" err="1"/>
              <a:t>Other</a:t>
            </a:r>
            <a:r>
              <a:rPr lang="tr-TR" dirty="0"/>
              <a:t> </a:t>
            </a:r>
            <a:r>
              <a:rPr lang="tr-TR" dirty="0" err="1"/>
              <a:t>laboratuary</a:t>
            </a:r>
            <a:r>
              <a:rPr lang="tr-TR" dirty="0"/>
              <a:t> </a:t>
            </a:r>
            <a:r>
              <a:rPr lang="tr-TR" dirty="0" err="1"/>
              <a:t>tests</a:t>
            </a:r>
            <a:r>
              <a:rPr lang="tr-TR" dirty="0"/>
              <a:t> </a:t>
            </a:r>
            <a:r>
              <a:rPr lang="tr-TR" dirty="0" err="1"/>
              <a:t>were</a:t>
            </a:r>
            <a:r>
              <a:rPr lang="tr-TR" dirty="0"/>
              <a:t> normal </a:t>
            </a:r>
          </a:p>
        </p:txBody>
      </p:sp>
      <p:sp>
        <p:nvSpPr>
          <p:cNvPr id="4" name="Slayt Numarası Yer Tutucusu 3"/>
          <p:cNvSpPr>
            <a:spLocks noGrp="1"/>
          </p:cNvSpPr>
          <p:nvPr>
            <p:ph type="sldNum" sz="quarter" idx="10"/>
          </p:nvPr>
        </p:nvSpPr>
        <p:spPr/>
        <p:txBody>
          <a:bodyPr/>
          <a:lstStyle/>
          <a:p>
            <a:fld id="{5B60D832-E076-449E-84F5-3901A17BD337}" type="slidenum">
              <a:rPr lang="tr-TR" smtClean="0"/>
              <a:t>6</a:t>
            </a:fld>
            <a:endParaRPr lang="tr-TR"/>
          </a:p>
        </p:txBody>
      </p:sp>
    </p:spTree>
    <p:extLst>
      <p:ext uri="{BB962C8B-B14F-4D97-AF65-F5344CB8AC3E}">
        <p14:creationId xmlns:p14="http://schemas.microsoft.com/office/powerpoint/2010/main" val="32790225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err="1"/>
              <a:t>I’d</a:t>
            </a:r>
            <a:r>
              <a:rPr lang="tr-TR" dirty="0"/>
              <a:t> </a:t>
            </a:r>
            <a:r>
              <a:rPr lang="tr-TR" dirty="0" err="1"/>
              <a:t>like</a:t>
            </a:r>
            <a:r>
              <a:rPr lang="tr-TR" dirty="0"/>
              <a:t> </a:t>
            </a:r>
            <a:r>
              <a:rPr lang="tr-TR" dirty="0" err="1"/>
              <a:t>to</a:t>
            </a:r>
            <a:r>
              <a:rPr lang="tr-TR" dirty="0"/>
              <a:t> </a:t>
            </a:r>
            <a:r>
              <a:rPr lang="tr-TR" dirty="0" err="1"/>
              <a:t>show</a:t>
            </a:r>
            <a:r>
              <a:rPr lang="tr-TR" dirty="0"/>
              <a:t> </a:t>
            </a:r>
            <a:r>
              <a:rPr lang="tr-TR" dirty="0" err="1"/>
              <a:t>you</a:t>
            </a:r>
            <a:r>
              <a:rPr lang="tr-TR" dirty="0"/>
              <a:t> his </a:t>
            </a:r>
            <a:r>
              <a:rPr lang="tr-TR" dirty="0" err="1"/>
              <a:t>thorax</a:t>
            </a:r>
            <a:r>
              <a:rPr lang="tr-TR" dirty="0"/>
              <a:t> CT </a:t>
            </a:r>
            <a:r>
              <a:rPr lang="en-US" dirty="0"/>
              <a:t>There are common bronchiectasis in all lobes. Mucous plugs were observed in accordance with full appearance. Pulmonary </a:t>
            </a:r>
            <a:r>
              <a:rPr lang="en-US" dirty="0" err="1"/>
              <a:t>vasculary</a:t>
            </a:r>
            <a:r>
              <a:rPr lang="en-US" dirty="0"/>
              <a:t> structures are visible in peripheral  areas. Liver is small and it’s contour is irregular. Spleen is large than normal. These findings support the hepatopulmonary syndrome.</a:t>
            </a:r>
            <a:endParaRPr lang="tr-TR" dirty="0"/>
          </a:p>
        </p:txBody>
      </p:sp>
      <p:sp>
        <p:nvSpPr>
          <p:cNvPr id="4" name="Slayt Numarası Yer Tutucusu 3"/>
          <p:cNvSpPr>
            <a:spLocks noGrp="1"/>
          </p:cNvSpPr>
          <p:nvPr>
            <p:ph type="sldNum" sz="quarter" idx="10"/>
          </p:nvPr>
        </p:nvSpPr>
        <p:spPr/>
        <p:txBody>
          <a:bodyPr/>
          <a:lstStyle/>
          <a:p>
            <a:fld id="{5B60D832-E076-449E-84F5-3901A17BD337}" type="slidenum">
              <a:rPr lang="tr-TR" smtClean="0"/>
              <a:t>7</a:t>
            </a:fld>
            <a:endParaRPr lang="tr-TR"/>
          </a:p>
        </p:txBody>
      </p:sp>
    </p:spTree>
    <p:extLst>
      <p:ext uri="{BB962C8B-B14F-4D97-AF65-F5344CB8AC3E}">
        <p14:creationId xmlns:p14="http://schemas.microsoft.com/office/powerpoint/2010/main" val="17406711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sz="1200" b="0" i="0" kern="1200" dirty="0" err="1">
                <a:solidFill>
                  <a:schemeClr val="tx1"/>
                </a:solidFill>
                <a:effectLst/>
                <a:latin typeface="+mn-lt"/>
                <a:ea typeface="+mn-ea"/>
                <a:cs typeface="+mn-cs"/>
              </a:rPr>
              <a:t>Alveolar-arterial</a:t>
            </a:r>
            <a:r>
              <a:rPr lang="tr-TR" sz="1200" b="0" i="0" kern="1200" dirty="0">
                <a:solidFill>
                  <a:schemeClr val="tx1"/>
                </a:solidFill>
                <a:effectLst/>
                <a:latin typeface="+mn-lt"/>
                <a:ea typeface="+mn-ea"/>
                <a:cs typeface="+mn-cs"/>
              </a:rPr>
              <a:t> </a:t>
            </a:r>
            <a:r>
              <a:rPr lang="tr-TR" sz="1200" b="0" i="0" kern="1200" dirty="0" err="1">
                <a:solidFill>
                  <a:schemeClr val="tx1"/>
                </a:solidFill>
                <a:effectLst/>
                <a:latin typeface="+mn-lt"/>
                <a:ea typeface="+mn-ea"/>
                <a:cs typeface="+mn-cs"/>
              </a:rPr>
              <a:t>oxygen</a:t>
            </a:r>
            <a:r>
              <a:rPr lang="tr-TR" sz="1200" b="0" i="0" kern="1200" dirty="0">
                <a:solidFill>
                  <a:schemeClr val="tx1"/>
                </a:solidFill>
                <a:effectLst/>
                <a:latin typeface="+mn-lt"/>
                <a:ea typeface="+mn-ea"/>
                <a:cs typeface="+mn-cs"/>
              </a:rPr>
              <a:t> </a:t>
            </a:r>
            <a:r>
              <a:rPr lang="tr-TR" sz="1200" b="0" i="0" kern="1200" dirty="0" err="1">
                <a:solidFill>
                  <a:schemeClr val="tx1"/>
                </a:solidFill>
                <a:effectLst/>
                <a:latin typeface="+mn-lt"/>
                <a:ea typeface="+mn-ea"/>
                <a:cs typeface="+mn-cs"/>
              </a:rPr>
              <a:t>gradient</a:t>
            </a:r>
            <a:r>
              <a:rPr lang="tr-TR" sz="1200" b="0" i="0" kern="1200" dirty="0">
                <a:solidFill>
                  <a:schemeClr val="tx1"/>
                </a:solidFill>
                <a:effectLst/>
                <a:latin typeface="+mn-lt"/>
                <a:ea typeface="+mn-ea"/>
                <a:cs typeface="+mn-cs"/>
              </a:rPr>
              <a:t> </a:t>
            </a:r>
            <a:r>
              <a:rPr lang="tr-TR" sz="1200" b="0" i="0" kern="1200" dirty="0" err="1">
                <a:solidFill>
                  <a:schemeClr val="tx1"/>
                </a:solidFill>
                <a:effectLst/>
                <a:latin typeface="+mn-lt"/>
                <a:ea typeface="+mn-ea"/>
                <a:cs typeface="+mn-cs"/>
              </a:rPr>
              <a:t>was</a:t>
            </a:r>
            <a:r>
              <a:rPr lang="tr-TR" sz="1200" b="0" i="0" kern="1200" dirty="0">
                <a:solidFill>
                  <a:schemeClr val="tx1"/>
                </a:solidFill>
                <a:effectLst/>
                <a:latin typeface="+mn-lt"/>
                <a:ea typeface="+mn-ea"/>
                <a:cs typeface="+mn-cs"/>
              </a:rPr>
              <a:t> </a:t>
            </a:r>
            <a:r>
              <a:rPr lang="tr-TR" sz="1200" b="0" i="0" kern="1200" dirty="0" err="1">
                <a:solidFill>
                  <a:schemeClr val="tx1"/>
                </a:solidFill>
                <a:effectLst/>
                <a:latin typeface="+mn-lt"/>
                <a:ea typeface="+mn-ea"/>
                <a:cs typeface="+mn-cs"/>
              </a:rPr>
              <a:t>high</a:t>
            </a:r>
            <a:r>
              <a:rPr lang="tr-TR" sz="1200" b="0" i="0" kern="1200" dirty="0">
                <a:solidFill>
                  <a:schemeClr val="tx1"/>
                </a:solidFill>
                <a:effectLst/>
                <a:latin typeface="+mn-lt"/>
                <a:ea typeface="+mn-ea"/>
                <a:cs typeface="+mn-cs"/>
              </a:rPr>
              <a:t> </a:t>
            </a:r>
            <a:r>
              <a:rPr lang="tr-TR" sz="1200" b="0" i="0" kern="1200" dirty="0" err="1">
                <a:solidFill>
                  <a:schemeClr val="tx1"/>
                </a:solidFill>
                <a:effectLst/>
                <a:latin typeface="+mn-lt"/>
                <a:ea typeface="+mn-ea"/>
                <a:cs typeface="+mn-cs"/>
              </a:rPr>
              <a:t>and</a:t>
            </a:r>
            <a:r>
              <a:rPr lang="tr-TR" sz="1200" b="0" i="0" kern="1200" dirty="0">
                <a:solidFill>
                  <a:schemeClr val="tx1"/>
                </a:solidFill>
                <a:effectLst/>
                <a:latin typeface="+mn-lt"/>
                <a:ea typeface="+mn-ea"/>
                <a:cs typeface="+mn-cs"/>
              </a:rPr>
              <a:t> c</a:t>
            </a:r>
            <a:r>
              <a:rPr lang="en-US" sz="1200" b="0" dirty="0" err="1"/>
              <a:t>ontrast</a:t>
            </a:r>
            <a:r>
              <a:rPr lang="en-US" sz="1200" b="0" dirty="0"/>
              <a:t> echocardiography</a:t>
            </a:r>
            <a:r>
              <a:rPr lang="tr-TR" sz="1200" b="0" dirty="0"/>
              <a:t> </a:t>
            </a:r>
            <a:r>
              <a:rPr lang="tr-TR" sz="1200" b="0" dirty="0" err="1"/>
              <a:t>was</a:t>
            </a:r>
            <a:r>
              <a:rPr lang="tr-TR" sz="1200" b="0" dirty="0"/>
              <a:t> </a:t>
            </a:r>
            <a:r>
              <a:rPr lang="tr-TR" sz="1200" b="0" dirty="0" err="1"/>
              <a:t>shown</a:t>
            </a:r>
            <a:r>
              <a:rPr lang="tr-TR" sz="1200" b="0" dirty="0"/>
              <a:t> </a:t>
            </a:r>
            <a:r>
              <a:rPr lang="tr-TR" b="0" dirty="0" err="1">
                <a:solidFill>
                  <a:schemeClr val="tx1"/>
                </a:solidFill>
              </a:rPr>
              <a:t>intrapulmonary</a:t>
            </a:r>
            <a:r>
              <a:rPr lang="tr-TR" b="0" dirty="0">
                <a:solidFill>
                  <a:schemeClr val="tx1"/>
                </a:solidFill>
              </a:rPr>
              <a:t> </a:t>
            </a:r>
            <a:r>
              <a:rPr lang="tr-TR" b="0" dirty="0" err="1">
                <a:solidFill>
                  <a:schemeClr val="tx1"/>
                </a:solidFill>
              </a:rPr>
              <a:t>shunt</a:t>
            </a:r>
            <a:r>
              <a:rPr lang="tr-TR" b="0" dirty="0">
                <a:solidFill>
                  <a:schemeClr val="tx1"/>
                </a:solidFill>
              </a:rPr>
              <a:t>. t</a:t>
            </a:r>
            <a:r>
              <a:rPr lang="en-US" b="0" dirty="0">
                <a:solidFill>
                  <a:schemeClr val="tx1"/>
                </a:solidFill>
              </a:rPr>
              <a:t>he distribution of radioactivity in both lungs was heterogeneous and bilateral </a:t>
            </a:r>
            <a:r>
              <a:rPr lang="en-US" b="0" dirty="0" err="1">
                <a:solidFill>
                  <a:schemeClr val="tx1"/>
                </a:solidFill>
              </a:rPr>
              <a:t>segmenter</a:t>
            </a:r>
            <a:r>
              <a:rPr lang="en-US" b="0" dirty="0">
                <a:solidFill>
                  <a:schemeClr val="tx1"/>
                </a:solidFill>
              </a:rPr>
              <a:t>/subsegmental perfusion defects were observed</a:t>
            </a:r>
            <a:r>
              <a:rPr lang="tr-TR" b="0" dirty="0">
                <a:solidFill>
                  <a:schemeClr val="tx1"/>
                </a:solidFill>
              </a:rPr>
              <a:t> in </a:t>
            </a:r>
            <a:r>
              <a:rPr lang="tr-TR" b="0" dirty="0" err="1">
                <a:solidFill>
                  <a:schemeClr val="tx1"/>
                </a:solidFill>
              </a:rPr>
              <a:t>the</a:t>
            </a:r>
            <a:r>
              <a:rPr lang="tr-TR" b="0" dirty="0">
                <a:solidFill>
                  <a:schemeClr val="tx1"/>
                </a:solidFill>
              </a:rPr>
              <a:t> </a:t>
            </a:r>
            <a:r>
              <a:rPr lang="tr-TR" b="0" dirty="0" err="1">
                <a:solidFill>
                  <a:schemeClr val="tx1"/>
                </a:solidFill>
              </a:rPr>
              <a:t>ventilation</a:t>
            </a:r>
            <a:r>
              <a:rPr lang="tr-TR" b="0" dirty="0">
                <a:solidFill>
                  <a:schemeClr val="tx1"/>
                </a:solidFill>
              </a:rPr>
              <a:t>/</a:t>
            </a:r>
            <a:r>
              <a:rPr lang="tr-TR" b="0" dirty="0" err="1">
                <a:solidFill>
                  <a:schemeClr val="tx1"/>
                </a:solidFill>
              </a:rPr>
              <a:t>perfusion</a:t>
            </a:r>
            <a:r>
              <a:rPr lang="tr-TR" b="0" dirty="0">
                <a:solidFill>
                  <a:schemeClr val="tx1"/>
                </a:solidFill>
              </a:rPr>
              <a:t> </a:t>
            </a:r>
            <a:r>
              <a:rPr lang="tr-TR" b="0" dirty="0" err="1">
                <a:solidFill>
                  <a:schemeClr val="tx1"/>
                </a:solidFill>
              </a:rPr>
              <a:t>scintigraphy</a:t>
            </a:r>
            <a:r>
              <a:rPr lang="tr-TR" b="0" dirty="0">
                <a:solidFill>
                  <a:schemeClr val="tx1"/>
                </a:solidFill>
              </a:rPr>
              <a:t> </a:t>
            </a:r>
            <a:endParaRPr lang="tr-TR" b="0" i="0" u="none" dirty="0">
              <a:solidFill>
                <a:schemeClr val="tx1"/>
              </a:solidFill>
            </a:endParaRPr>
          </a:p>
        </p:txBody>
      </p:sp>
      <p:sp>
        <p:nvSpPr>
          <p:cNvPr id="4" name="Slayt Numarası Yer Tutucusu 3"/>
          <p:cNvSpPr>
            <a:spLocks noGrp="1"/>
          </p:cNvSpPr>
          <p:nvPr>
            <p:ph type="sldNum" sz="quarter" idx="10"/>
          </p:nvPr>
        </p:nvSpPr>
        <p:spPr/>
        <p:txBody>
          <a:bodyPr/>
          <a:lstStyle/>
          <a:p>
            <a:fld id="{5B60D832-E076-449E-84F5-3901A17BD337}" type="slidenum">
              <a:rPr lang="tr-TR" smtClean="0"/>
              <a:t>8</a:t>
            </a:fld>
            <a:endParaRPr lang="tr-TR"/>
          </a:p>
        </p:txBody>
      </p:sp>
    </p:spTree>
    <p:extLst>
      <p:ext uri="{BB962C8B-B14F-4D97-AF65-F5344CB8AC3E}">
        <p14:creationId xmlns:p14="http://schemas.microsoft.com/office/powerpoint/2010/main" val="11722924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dirty="0" err="1"/>
              <a:t>In</a:t>
            </a:r>
            <a:r>
              <a:rPr lang="tr-TR" dirty="0"/>
              <a:t> </a:t>
            </a:r>
            <a:r>
              <a:rPr lang="tr-TR" dirty="0" err="1"/>
              <a:t>september</a:t>
            </a:r>
            <a:r>
              <a:rPr lang="tr-TR" dirty="0"/>
              <a:t> 2013 He </a:t>
            </a:r>
            <a:r>
              <a:rPr lang="tr-TR" dirty="0" err="1"/>
              <a:t>admitted</a:t>
            </a:r>
            <a:r>
              <a:rPr lang="tr-TR" dirty="0"/>
              <a:t> </a:t>
            </a:r>
            <a:r>
              <a:rPr lang="tr-TR" dirty="0" err="1"/>
              <a:t>to</a:t>
            </a:r>
            <a:r>
              <a:rPr lang="tr-TR" dirty="0"/>
              <a:t> </a:t>
            </a:r>
            <a:r>
              <a:rPr lang="tr-TR" dirty="0" err="1"/>
              <a:t>hospital</a:t>
            </a:r>
            <a:r>
              <a:rPr lang="tr-TR" dirty="0"/>
              <a:t> </a:t>
            </a:r>
            <a:r>
              <a:rPr lang="tr-TR" dirty="0" err="1"/>
              <a:t>with</a:t>
            </a:r>
            <a:r>
              <a:rPr lang="tr-TR" dirty="0"/>
              <a:t> f</a:t>
            </a:r>
            <a:r>
              <a:rPr lang="en-US" dirty="0"/>
              <a:t>ever</a:t>
            </a:r>
            <a:r>
              <a:rPr lang="tr-TR" dirty="0"/>
              <a:t> </a:t>
            </a:r>
            <a:r>
              <a:rPr lang="tr-TR" dirty="0" err="1"/>
              <a:t>and</a:t>
            </a:r>
            <a:r>
              <a:rPr lang="tr-TR" dirty="0"/>
              <a:t> </a:t>
            </a:r>
            <a:r>
              <a:rPr lang="en-US" dirty="0"/>
              <a:t>cough</a:t>
            </a:r>
            <a:r>
              <a:rPr lang="tr-TR" dirty="0"/>
              <a:t>. </a:t>
            </a:r>
            <a:r>
              <a:rPr lang="en-US" dirty="0"/>
              <a:t>AFR</a:t>
            </a:r>
            <a:r>
              <a:rPr lang="tr-TR" dirty="0"/>
              <a:t> </a:t>
            </a:r>
            <a:r>
              <a:rPr lang="tr-TR" dirty="0" err="1"/>
              <a:t>were</a:t>
            </a:r>
            <a:r>
              <a:rPr lang="tr-TR" dirty="0"/>
              <a:t> </a:t>
            </a:r>
            <a:r>
              <a:rPr lang="en-US" dirty="0"/>
              <a:t>increased</a:t>
            </a:r>
            <a:r>
              <a:rPr lang="tr-TR" dirty="0"/>
              <a:t>. </a:t>
            </a:r>
            <a:r>
              <a:rPr lang="tr-TR" dirty="0" err="1"/>
              <a:t>There</a:t>
            </a:r>
            <a:r>
              <a:rPr lang="tr-TR" dirty="0"/>
              <a:t> </a:t>
            </a:r>
            <a:r>
              <a:rPr lang="tr-TR" dirty="0" err="1"/>
              <a:t>was</a:t>
            </a:r>
            <a:r>
              <a:rPr lang="tr-TR" dirty="0"/>
              <a:t> i</a:t>
            </a:r>
            <a:r>
              <a:rPr lang="en-US" dirty="0" err="1"/>
              <a:t>nfiltration</a:t>
            </a:r>
            <a:r>
              <a:rPr lang="en-US" dirty="0"/>
              <a:t> on</a:t>
            </a:r>
            <a:r>
              <a:rPr lang="tr-TR" dirty="0"/>
              <a:t> his</a:t>
            </a:r>
            <a:r>
              <a:rPr lang="en-US" dirty="0"/>
              <a:t> chest x-ray</a:t>
            </a:r>
            <a:r>
              <a:rPr lang="tr-TR" dirty="0"/>
              <a:t>. He had o</a:t>
            </a:r>
            <a:r>
              <a:rPr lang="en-US" dirty="0" err="1"/>
              <a:t>xygen</a:t>
            </a:r>
            <a:r>
              <a:rPr lang="en-US" dirty="0"/>
              <a:t> requirement</a:t>
            </a:r>
            <a:r>
              <a:rPr lang="tr-TR" dirty="0"/>
              <a:t> </a:t>
            </a:r>
            <a:r>
              <a:rPr lang="tr-TR" dirty="0" err="1"/>
              <a:t>and</a:t>
            </a:r>
            <a:r>
              <a:rPr lang="tr-TR" dirty="0"/>
              <a:t> </a:t>
            </a:r>
            <a:r>
              <a:rPr lang="tr-TR" dirty="0" err="1"/>
              <a:t>treated</a:t>
            </a:r>
            <a:r>
              <a:rPr lang="tr-TR" dirty="0"/>
              <a:t> </a:t>
            </a:r>
            <a:r>
              <a:rPr lang="tr-TR" dirty="0" err="1"/>
              <a:t>with</a:t>
            </a:r>
            <a:r>
              <a:rPr lang="tr-TR" dirty="0"/>
              <a:t> iv</a:t>
            </a:r>
            <a:r>
              <a:rPr lang="en-US" dirty="0"/>
              <a:t> antibiotic</a:t>
            </a:r>
            <a:r>
              <a:rPr lang="tr-TR" dirty="0"/>
              <a:t>. </a:t>
            </a:r>
            <a:r>
              <a:rPr lang="en-US" dirty="0"/>
              <a:t>Sputum cx</a:t>
            </a:r>
            <a:r>
              <a:rPr lang="tr-TR" dirty="0"/>
              <a:t> </a:t>
            </a:r>
            <a:r>
              <a:rPr lang="tr-TR" dirty="0" err="1"/>
              <a:t>was</a:t>
            </a:r>
            <a:r>
              <a:rPr lang="tr-TR" dirty="0"/>
              <a:t> </a:t>
            </a:r>
            <a:r>
              <a:rPr lang="en-US" dirty="0"/>
              <a:t>normal</a:t>
            </a:r>
            <a:r>
              <a:rPr lang="tr-TR" dirty="0"/>
              <a:t>. He had c</a:t>
            </a:r>
            <a:r>
              <a:rPr lang="en-US" dirty="0" err="1"/>
              <a:t>hronic</a:t>
            </a:r>
            <a:r>
              <a:rPr lang="en-US" dirty="0"/>
              <a:t> respiratory complaints</a:t>
            </a:r>
            <a:r>
              <a:rPr lang="tr-TR" dirty="0"/>
              <a:t> </a:t>
            </a:r>
            <a:r>
              <a:rPr lang="tr-TR" dirty="0" err="1"/>
              <a:t>and</a:t>
            </a:r>
            <a:r>
              <a:rPr lang="tr-TR" dirty="0"/>
              <a:t> g</a:t>
            </a:r>
            <a:r>
              <a:rPr lang="en-US" dirty="0" err="1"/>
              <a:t>astrointestinal</a:t>
            </a:r>
            <a:r>
              <a:rPr lang="en-US" dirty="0"/>
              <a:t> system findings</a:t>
            </a:r>
            <a:r>
              <a:rPr lang="tr-TR" dirty="0"/>
              <a:t>.</a:t>
            </a:r>
            <a:r>
              <a:rPr lang="tr-TR" baseline="0" dirty="0"/>
              <a:t> Had he </a:t>
            </a:r>
            <a:r>
              <a:rPr lang="tr-TR" dirty="0"/>
              <a:t>C</a:t>
            </a:r>
            <a:r>
              <a:rPr lang="en-US" dirty="0" err="1"/>
              <a:t>ystic</a:t>
            </a:r>
            <a:r>
              <a:rPr lang="en-US" dirty="0"/>
              <a:t> fibrosis</a:t>
            </a:r>
            <a:r>
              <a:rPr lang="tr-TR" dirty="0"/>
              <a:t> </a:t>
            </a:r>
            <a:r>
              <a:rPr lang="tr-TR" dirty="0" err="1"/>
              <a:t>disease</a:t>
            </a:r>
            <a:r>
              <a:rPr lang="tr-TR" dirty="0"/>
              <a:t>?</a:t>
            </a:r>
            <a:r>
              <a:rPr lang="en-US" dirty="0"/>
              <a:t> Sweat chloride test: 103 mmol/L</a:t>
            </a:r>
            <a:r>
              <a:rPr lang="tr-TR" dirty="0"/>
              <a:t> . </a:t>
            </a:r>
            <a:r>
              <a:rPr lang="en-US" dirty="0"/>
              <a:t>Sweat conductivity: 106 </a:t>
            </a:r>
            <a:r>
              <a:rPr lang="en-US" dirty="0" err="1"/>
              <a:t>meq</a:t>
            </a:r>
            <a:r>
              <a:rPr lang="en-US" dirty="0"/>
              <a:t>/L</a:t>
            </a:r>
            <a:r>
              <a:rPr lang="tr-TR" dirty="0"/>
              <a:t>. </a:t>
            </a:r>
            <a:r>
              <a:rPr lang="tr-TR" dirty="0" err="1"/>
              <a:t>Steatocrit</a:t>
            </a:r>
            <a:r>
              <a:rPr lang="tr-TR" dirty="0"/>
              <a:t> </a:t>
            </a:r>
            <a:r>
              <a:rPr lang="tr-TR" dirty="0" err="1"/>
              <a:t>was</a:t>
            </a:r>
            <a:r>
              <a:rPr lang="tr-TR" dirty="0"/>
              <a:t> </a:t>
            </a:r>
            <a:r>
              <a:rPr lang="tr-TR" dirty="0" err="1"/>
              <a:t>negative</a:t>
            </a:r>
            <a:r>
              <a:rPr lang="tr-TR" dirty="0"/>
              <a:t>. </a:t>
            </a:r>
            <a:r>
              <a:rPr lang="tr-TR" dirty="0" err="1"/>
              <a:t>Sputum</a:t>
            </a:r>
            <a:r>
              <a:rPr lang="tr-TR" dirty="0"/>
              <a:t> </a:t>
            </a:r>
            <a:r>
              <a:rPr lang="tr-TR" dirty="0" err="1"/>
              <a:t>culture</a:t>
            </a:r>
            <a:r>
              <a:rPr lang="tr-TR" dirty="0"/>
              <a:t> </a:t>
            </a:r>
            <a:r>
              <a:rPr lang="tr-TR" dirty="0" err="1"/>
              <a:t>was</a:t>
            </a:r>
            <a:r>
              <a:rPr lang="tr-TR" dirty="0"/>
              <a:t> normal</a:t>
            </a:r>
          </a:p>
        </p:txBody>
      </p:sp>
      <p:sp>
        <p:nvSpPr>
          <p:cNvPr id="4" name="Slayt Numarası Yer Tutucusu 3"/>
          <p:cNvSpPr>
            <a:spLocks noGrp="1"/>
          </p:cNvSpPr>
          <p:nvPr>
            <p:ph type="sldNum" sz="quarter" idx="10"/>
          </p:nvPr>
        </p:nvSpPr>
        <p:spPr/>
        <p:txBody>
          <a:bodyPr/>
          <a:lstStyle/>
          <a:p>
            <a:fld id="{5B60D832-E076-449E-84F5-3901A17BD337}" type="slidenum">
              <a:rPr lang="tr-TR" smtClean="0"/>
              <a:t>9</a:t>
            </a:fld>
            <a:endParaRPr lang="tr-TR"/>
          </a:p>
        </p:txBody>
      </p:sp>
    </p:spTree>
    <p:extLst>
      <p:ext uri="{BB962C8B-B14F-4D97-AF65-F5344CB8AC3E}">
        <p14:creationId xmlns:p14="http://schemas.microsoft.com/office/powerpoint/2010/main" val="1998088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1 Başlık"/>
          <p:cNvSpPr>
            <a:spLocks noGrp="1"/>
          </p:cNvSpPr>
          <p:nvPr>
            <p:ph type="ctrTitle"/>
          </p:nvPr>
        </p:nvSpPr>
        <p:spPr>
          <a:xfrm>
            <a:off x="685800" y="2130425"/>
            <a:ext cx="7772400" cy="1470025"/>
          </a:xfrm>
        </p:spPr>
        <p:txBody>
          <a:bodyPr/>
          <a:lstStyle/>
          <a:p>
            <a:r>
              <a:rPr lang="tr-TR"/>
              <a:t>Asıl başlık stili için tıklatın</a:t>
            </a:r>
          </a:p>
        </p:txBody>
      </p:sp>
      <p:sp>
        <p:nvSpPr>
          <p:cNvPr id="3" name="2 Alt Başlık"/>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a:t>Asıl alt başlık stilini düzenlemek için tıklatın</a:t>
            </a:r>
          </a:p>
        </p:txBody>
      </p:sp>
      <p:sp>
        <p:nvSpPr>
          <p:cNvPr id="4" name="3 Veri Yer Tutucusu"/>
          <p:cNvSpPr>
            <a:spLocks noGrp="1"/>
          </p:cNvSpPr>
          <p:nvPr>
            <p:ph type="dt" sz="half" idx="10"/>
          </p:nvPr>
        </p:nvSpPr>
        <p:spPr/>
        <p:txBody>
          <a:bodyPr/>
          <a:lstStyle/>
          <a:p>
            <a:fld id="{A23720DD-5B6D-40BF-8493-A6B52D484E6B}" type="datetimeFigureOut">
              <a:rPr lang="tr-TR" smtClean="0"/>
              <a:t>20.03.2018</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F302176B-0E47-46AC-8F43-DAB4B8A37D06}" type="slidenum">
              <a:rPr lang="tr-TR" smtClean="0"/>
              <a:t>‹#›</a:t>
            </a:fld>
            <a:endParaRPr lang="tr-T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a:t>Asıl başlık stili için tıklatın</a:t>
            </a:r>
          </a:p>
        </p:txBody>
      </p:sp>
      <p:sp>
        <p:nvSpPr>
          <p:cNvPr id="3" name="2 Dikey Metin Yer Tutucusu"/>
          <p:cNvSpPr>
            <a:spLocks noGrp="1"/>
          </p:cNvSpPr>
          <p:nvPr>
            <p:ph type="body" orient="vert" idx="1"/>
          </p:nvPr>
        </p:nvSpPr>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3 Veri Yer Tutucusu"/>
          <p:cNvSpPr>
            <a:spLocks noGrp="1"/>
          </p:cNvSpPr>
          <p:nvPr>
            <p:ph type="dt" sz="half" idx="10"/>
          </p:nvPr>
        </p:nvSpPr>
        <p:spPr/>
        <p:txBody>
          <a:bodyPr/>
          <a:lstStyle/>
          <a:p>
            <a:fld id="{A23720DD-5B6D-40BF-8493-A6B52D484E6B}" type="datetimeFigureOut">
              <a:rPr lang="tr-TR" smtClean="0"/>
              <a:t>20.03.2018</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F302176B-0E47-46AC-8F43-DAB4B8A37D06}" type="slidenum">
              <a:rPr lang="tr-TR" smtClean="0"/>
              <a:t>‹#›</a:t>
            </a:fld>
            <a:endParaRPr lang="tr-T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1 Dikey Başlık"/>
          <p:cNvSpPr>
            <a:spLocks noGrp="1"/>
          </p:cNvSpPr>
          <p:nvPr>
            <p:ph type="title" orient="vert"/>
          </p:nvPr>
        </p:nvSpPr>
        <p:spPr>
          <a:xfrm>
            <a:off x="6629400" y="274638"/>
            <a:ext cx="2057400" cy="5851525"/>
          </a:xfrm>
        </p:spPr>
        <p:txBody>
          <a:bodyPr vert="eaVert"/>
          <a:lstStyle/>
          <a:p>
            <a:r>
              <a:rPr lang="tr-TR"/>
              <a:t>Asıl başlık stili için tıklatın</a:t>
            </a:r>
          </a:p>
        </p:txBody>
      </p:sp>
      <p:sp>
        <p:nvSpPr>
          <p:cNvPr id="3" name="2 Dikey Metin Yer Tutucusu"/>
          <p:cNvSpPr>
            <a:spLocks noGrp="1"/>
          </p:cNvSpPr>
          <p:nvPr>
            <p:ph type="body" orient="vert" idx="1"/>
          </p:nvPr>
        </p:nvSpPr>
        <p:spPr>
          <a:xfrm>
            <a:off x="457200" y="274638"/>
            <a:ext cx="6019800" cy="5851525"/>
          </a:xfrm>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3 Veri Yer Tutucusu"/>
          <p:cNvSpPr>
            <a:spLocks noGrp="1"/>
          </p:cNvSpPr>
          <p:nvPr>
            <p:ph type="dt" sz="half" idx="10"/>
          </p:nvPr>
        </p:nvSpPr>
        <p:spPr/>
        <p:txBody>
          <a:bodyPr/>
          <a:lstStyle/>
          <a:p>
            <a:fld id="{A23720DD-5B6D-40BF-8493-A6B52D484E6B}" type="datetimeFigureOut">
              <a:rPr lang="tr-TR" smtClean="0"/>
              <a:t>20.03.2018</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F302176B-0E47-46AC-8F43-DAB4B8A37D06}" type="slidenum">
              <a:rPr lang="tr-TR" smtClean="0"/>
              <a:t>‹#›</a:t>
            </a:fld>
            <a:endParaRPr lang="tr-T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a:t>Asıl başlık stili için tıklatın</a:t>
            </a:r>
          </a:p>
        </p:txBody>
      </p:sp>
      <p:sp>
        <p:nvSpPr>
          <p:cNvPr id="3" name="2 İçerik Yer Tutucusu"/>
          <p:cNvSpPr>
            <a:spLocks noGrp="1"/>
          </p:cNvSpPr>
          <p:nvPr>
            <p:ph idx="1"/>
          </p:nvPr>
        </p:nvSpPr>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3 Veri Yer Tutucusu"/>
          <p:cNvSpPr>
            <a:spLocks noGrp="1"/>
          </p:cNvSpPr>
          <p:nvPr>
            <p:ph type="dt" sz="half" idx="10"/>
          </p:nvPr>
        </p:nvSpPr>
        <p:spPr/>
        <p:txBody>
          <a:bodyPr/>
          <a:lstStyle/>
          <a:p>
            <a:fld id="{A23720DD-5B6D-40BF-8493-A6B52D484E6B}" type="datetimeFigureOut">
              <a:rPr lang="tr-TR" smtClean="0"/>
              <a:t>20.03.2018</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F302176B-0E47-46AC-8F43-DAB4B8A37D06}" type="slidenum">
              <a:rPr lang="tr-TR" smtClean="0"/>
              <a:t>‹#›</a:t>
            </a:fld>
            <a:endParaRPr lang="tr-T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1 Başlık"/>
          <p:cNvSpPr>
            <a:spLocks noGrp="1"/>
          </p:cNvSpPr>
          <p:nvPr>
            <p:ph type="title"/>
          </p:nvPr>
        </p:nvSpPr>
        <p:spPr>
          <a:xfrm>
            <a:off x="722313" y="4406900"/>
            <a:ext cx="7772400" cy="1362075"/>
          </a:xfrm>
        </p:spPr>
        <p:txBody>
          <a:bodyPr anchor="t"/>
          <a:lstStyle>
            <a:lvl1pPr algn="l">
              <a:defRPr sz="4000" b="1" cap="all"/>
            </a:lvl1pPr>
          </a:lstStyle>
          <a:p>
            <a:r>
              <a:rPr lang="tr-TR"/>
              <a:t>Asıl başlık stili için tıklatın</a:t>
            </a:r>
          </a:p>
        </p:txBody>
      </p:sp>
      <p:sp>
        <p:nvSpPr>
          <p:cNvPr id="3" name="2 Metin Yer Tutucusu"/>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tıklatın</a:t>
            </a:r>
          </a:p>
        </p:txBody>
      </p:sp>
      <p:sp>
        <p:nvSpPr>
          <p:cNvPr id="4" name="3 Veri Yer Tutucusu"/>
          <p:cNvSpPr>
            <a:spLocks noGrp="1"/>
          </p:cNvSpPr>
          <p:nvPr>
            <p:ph type="dt" sz="half" idx="10"/>
          </p:nvPr>
        </p:nvSpPr>
        <p:spPr/>
        <p:txBody>
          <a:bodyPr/>
          <a:lstStyle/>
          <a:p>
            <a:fld id="{A23720DD-5B6D-40BF-8493-A6B52D484E6B}" type="datetimeFigureOut">
              <a:rPr lang="tr-TR" smtClean="0"/>
              <a:t>20.03.2018</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F302176B-0E47-46AC-8F43-DAB4B8A37D06}" type="slidenum">
              <a:rPr lang="tr-TR" smtClean="0"/>
              <a:t>‹#›</a:t>
            </a:fld>
            <a:endParaRPr lang="tr-T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a:t>Asıl başlık stili için tıklatın</a:t>
            </a:r>
          </a:p>
        </p:txBody>
      </p:sp>
      <p:sp>
        <p:nvSpPr>
          <p:cNvPr id="3" name="2 İçerik Yer Tutucusu"/>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3 İçerik Yer Tutucusu"/>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4 Veri Yer Tutucusu"/>
          <p:cNvSpPr>
            <a:spLocks noGrp="1"/>
          </p:cNvSpPr>
          <p:nvPr>
            <p:ph type="dt" sz="half" idx="10"/>
          </p:nvPr>
        </p:nvSpPr>
        <p:spPr/>
        <p:txBody>
          <a:bodyPr/>
          <a:lstStyle/>
          <a:p>
            <a:fld id="{A23720DD-5B6D-40BF-8493-A6B52D484E6B}" type="datetimeFigureOut">
              <a:rPr lang="tr-TR" smtClean="0"/>
              <a:t>20.03.2018</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F302176B-0E47-46AC-8F43-DAB4B8A37D06}" type="slidenum">
              <a:rPr lang="tr-TR" smtClean="0"/>
              <a:t>‹#›</a:t>
            </a:fld>
            <a:endParaRPr lang="tr-T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lvl1pPr>
              <a:defRPr/>
            </a:lvl1pPr>
          </a:lstStyle>
          <a:p>
            <a:r>
              <a:rPr lang="tr-TR"/>
              <a:t>Asıl başlık stili için tıklatın</a:t>
            </a:r>
          </a:p>
        </p:txBody>
      </p:sp>
      <p:sp>
        <p:nvSpPr>
          <p:cNvPr id="3" name="2 Metin Yer Tutucusu"/>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4" name="3 İçerik Yer Tutucusu"/>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4 Metin Yer Tutucusu"/>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6" name="5 İçerik Yer Tutucusu"/>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7" name="6 Veri Yer Tutucusu"/>
          <p:cNvSpPr>
            <a:spLocks noGrp="1"/>
          </p:cNvSpPr>
          <p:nvPr>
            <p:ph type="dt" sz="half" idx="10"/>
          </p:nvPr>
        </p:nvSpPr>
        <p:spPr/>
        <p:txBody>
          <a:bodyPr/>
          <a:lstStyle/>
          <a:p>
            <a:fld id="{A23720DD-5B6D-40BF-8493-A6B52D484E6B}" type="datetimeFigureOut">
              <a:rPr lang="tr-TR" smtClean="0"/>
              <a:t>20.03.2018</a:t>
            </a:fld>
            <a:endParaRPr lang="tr-TR"/>
          </a:p>
        </p:txBody>
      </p:sp>
      <p:sp>
        <p:nvSpPr>
          <p:cNvPr id="8" name="7 Altbilgi Yer Tutucusu"/>
          <p:cNvSpPr>
            <a:spLocks noGrp="1"/>
          </p:cNvSpPr>
          <p:nvPr>
            <p:ph type="ftr" sz="quarter" idx="11"/>
          </p:nvPr>
        </p:nvSpPr>
        <p:spPr/>
        <p:txBody>
          <a:bodyPr/>
          <a:lstStyle/>
          <a:p>
            <a:endParaRPr lang="tr-TR"/>
          </a:p>
        </p:txBody>
      </p:sp>
      <p:sp>
        <p:nvSpPr>
          <p:cNvPr id="9" name="8 Slayt Numarası Yer Tutucusu"/>
          <p:cNvSpPr>
            <a:spLocks noGrp="1"/>
          </p:cNvSpPr>
          <p:nvPr>
            <p:ph type="sldNum" sz="quarter" idx="12"/>
          </p:nvPr>
        </p:nvSpPr>
        <p:spPr/>
        <p:txBody>
          <a:bodyPr/>
          <a:lstStyle/>
          <a:p>
            <a:fld id="{F302176B-0E47-46AC-8F43-DAB4B8A37D06}" type="slidenum">
              <a:rPr lang="tr-TR" smtClean="0"/>
              <a:t>‹#›</a:t>
            </a:fld>
            <a:endParaRPr lang="tr-T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a:t>Asıl başlık stili için tıklatın</a:t>
            </a:r>
          </a:p>
        </p:txBody>
      </p:sp>
      <p:sp>
        <p:nvSpPr>
          <p:cNvPr id="3" name="2 Veri Yer Tutucusu"/>
          <p:cNvSpPr>
            <a:spLocks noGrp="1"/>
          </p:cNvSpPr>
          <p:nvPr>
            <p:ph type="dt" sz="half" idx="10"/>
          </p:nvPr>
        </p:nvSpPr>
        <p:spPr/>
        <p:txBody>
          <a:bodyPr/>
          <a:lstStyle/>
          <a:p>
            <a:fld id="{A23720DD-5B6D-40BF-8493-A6B52D484E6B}" type="datetimeFigureOut">
              <a:rPr lang="tr-TR" smtClean="0"/>
              <a:t>20.03.2018</a:t>
            </a:fld>
            <a:endParaRPr lang="tr-TR"/>
          </a:p>
        </p:txBody>
      </p:sp>
      <p:sp>
        <p:nvSpPr>
          <p:cNvPr id="4" name="3 Altbilgi Yer Tutucusu"/>
          <p:cNvSpPr>
            <a:spLocks noGrp="1"/>
          </p:cNvSpPr>
          <p:nvPr>
            <p:ph type="ftr" sz="quarter" idx="11"/>
          </p:nvPr>
        </p:nvSpPr>
        <p:spPr/>
        <p:txBody>
          <a:bodyPr/>
          <a:lstStyle/>
          <a:p>
            <a:endParaRPr lang="tr-TR"/>
          </a:p>
        </p:txBody>
      </p:sp>
      <p:sp>
        <p:nvSpPr>
          <p:cNvPr id="5" name="4 Slayt Numarası Yer Tutucusu"/>
          <p:cNvSpPr>
            <a:spLocks noGrp="1"/>
          </p:cNvSpPr>
          <p:nvPr>
            <p:ph type="sldNum" sz="quarter" idx="12"/>
          </p:nvPr>
        </p:nvSpPr>
        <p:spPr/>
        <p:txBody>
          <a:bodyPr/>
          <a:lstStyle/>
          <a:p>
            <a:fld id="{F302176B-0E47-46AC-8F43-DAB4B8A37D06}" type="slidenum">
              <a:rPr lang="tr-TR" smtClean="0"/>
              <a:t>‹#›</a:t>
            </a:fld>
            <a:endParaRPr lang="tr-T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1 Veri Yer Tutucusu"/>
          <p:cNvSpPr>
            <a:spLocks noGrp="1"/>
          </p:cNvSpPr>
          <p:nvPr>
            <p:ph type="dt" sz="half" idx="10"/>
          </p:nvPr>
        </p:nvSpPr>
        <p:spPr/>
        <p:txBody>
          <a:bodyPr/>
          <a:lstStyle/>
          <a:p>
            <a:fld id="{A23720DD-5B6D-40BF-8493-A6B52D484E6B}" type="datetimeFigureOut">
              <a:rPr lang="tr-TR" smtClean="0"/>
              <a:t>20.03.2018</a:t>
            </a:fld>
            <a:endParaRPr lang="tr-TR"/>
          </a:p>
        </p:txBody>
      </p:sp>
      <p:sp>
        <p:nvSpPr>
          <p:cNvPr id="3" name="2 Altbilgi Yer Tutucusu"/>
          <p:cNvSpPr>
            <a:spLocks noGrp="1"/>
          </p:cNvSpPr>
          <p:nvPr>
            <p:ph type="ftr" sz="quarter" idx="11"/>
          </p:nvPr>
        </p:nvSpPr>
        <p:spPr/>
        <p:txBody>
          <a:bodyPr/>
          <a:lstStyle/>
          <a:p>
            <a:endParaRPr lang="tr-TR"/>
          </a:p>
        </p:txBody>
      </p:sp>
      <p:sp>
        <p:nvSpPr>
          <p:cNvPr id="4" name="3 Slayt Numarası Yer Tutucusu"/>
          <p:cNvSpPr>
            <a:spLocks noGrp="1"/>
          </p:cNvSpPr>
          <p:nvPr>
            <p:ph type="sldNum" sz="quarter" idx="12"/>
          </p:nvPr>
        </p:nvSpPr>
        <p:spPr/>
        <p:txBody>
          <a:bodyPr/>
          <a:lstStyle/>
          <a:p>
            <a:fld id="{F302176B-0E47-46AC-8F43-DAB4B8A37D06}" type="slidenum">
              <a:rPr lang="tr-TR" smtClean="0"/>
              <a:t>‹#›</a:t>
            </a:fld>
            <a:endParaRPr lang="tr-T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73050"/>
            <a:ext cx="3008313" cy="1162050"/>
          </a:xfrm>
        </p:spPr>
        <p:txBody>
          <a:bodyPr anchor="b"/>
          <a:lstStyle>
            <a:lvl1pPr algn="l">
              <a:defRPr sz="2000" b="1"/>
            </a:lvl1pPr>
          </a:lstStyle>
          <a:p>
            <a:r>
              <a:rPr lang="tr-TR"/>
              <a:t>Asıl başlık stili için tıklatın</a:t>
            </a:r>
          </a:p>
        </p:txBody>
      </p:sp>
      <p:sp>
        <p:nvSpPr>
          <p:cNvPr id="3" name="2 İçerik Yer Tutucusu"/>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3 Metin Yer Tutucusu"/>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tıklatın</a:t>
            </a:r>
          </a:p>
        </p:txBody>
      </p:sp>
      <p:sp>
        <p:nvSpPr>
          <p:cNvPr id="5" name="4 Veri Yer Tutucusu"/>
          <p:cNvSpPr>
            <a:spLocks noGrp="1"/>
          </p:cNvSpPr>
          <p:nvPr>
            <p:ph type="dt" sz="half" idx="10"/>
          </p:nvPr>
        </p:nvSpPr>
        <p:spPr/>
        <p:txBody>
          <a:bodyPr/>
          <a:lstStyle/>
          <a:p>
            <a:fld id="{A23720DD-5B6D-40BF-8493-A6B52D484E6B}" type="datetimeFigureOut">
              <a:rPr lang="tr-TR" smtClean="0"/>
              <a:t>20.03.2018</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F302176B-0E47-46AC-8F43-DAB4B8A37D06}" type="slidenum">
              <a:rPr lang="tr-TR" smtClean="0"/>
              <a:t>‹#›</a:t>
            </a:fld>
            <a:endParaRPr lang="tr-T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1 Başlık"/>
          <p:cNvSpPr>
            <a:spLocks noGrp="1"/>
          </p:cNvSpPr>
          <p:nvPr>
            <p:ph type="title"/>
          </p:nvPr>
        </p:nvSpPr>
        <p:spPr>
          <a:xfrm>
            <a:off x="1792288" y="4800600"/>
            <a:ext cx="5486400" cy="566738"/>
          </a:xfrm>
        </p:spPr>
        <p:txBody>
          <a:bodyPr anchor="b"/>
          <a:lstStyle>
            <a:lvl1pPr algn="l">
              <a:defRPr sz="2000" b="1"/>
            </a:lvl1pPr>
          </a:lstStyle>
          <a:p>
            <a:r>
              <a:rPr lang="tr-TR"/>
              <a:t>Asıl başlık stili için tıklatın</a:t>
            </a:r>
          </a:p>
        </p:txBody>
      </p:sp>
      <p:sp>
        <p:nvSpPr>
          <p:cNvPr id="3" name="2 Resim Yer Tutucusu"/>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3 Metin Yer Tutucusu"/>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tıklatın</a:t>
            </a:r>
          </a:p>
        </p:txBody>
      </p:sp>
      <p:sp>
        <p:nvSpPr>
          <p:cNvPr id="5" name="4 Veri Yer Tutucusu"/>
          <p:cNvSpPr>
            <a:spLocks noGrp="1"/>
          </p:cNvSpPr>
          <p:nvPr>
            <p:ph type="dt" sz="half" idx="10"/>
          </p:nvPr>
        </p:nvSpPr>
        <p:spPr/>
        <p:txBody>
          <a:bodyPr/>
          <a:lstStyle/>
          <a:p>
            <a:fld id="{A23720DD-5B6D-40BF-8493-A6B52D484E6B}" type="datetimeFigureOut">
              <a:rPr lang="tr-TR" smtClean="0"/>
              <a:t>20.03.2018</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F302176B-0E47-46AC-8F43-DAB4B8A37D06}" type="slidenum">
              <a:rPr lang="tr-TR" smtClean="0"/>
              <a:t>‹#›</a:t>
            </a:fld>
            <a:endParaRPr lang="tr-T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Başlık Yer Tutucusu"/>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tr-TR"/>
              <a:t>Asıl başlık stili için tıklatın</a:t>
            </a:r>
          </a:p>
        </p:txBody>
      </p:sp>
      <p:sp>
        <p:nvSpPr>
          <p:cNvPr id="3" name="2 Metin Yer Tutucusu"/>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3 Veri Yer Tutucusu"/>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23720DD-5B6D-40BF-8493-A6B52D484E6B}" type="datetimeFigureOut">
              <a:rPr lang="tr-TR" smtClean="0"/>
              <a:t>20.03.2018</a:t>
            </a:fld>
            <a:endParaRPr lang="tr-TR"/>
          </a:p>
        </p:txBody>
      </p:sp>
      <p:sp>
        <p:nvSpPr>
          <p:cNvPr id="5" name="4 Altbilgi Yer Tutucusu"/>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5 Slayt Numarası Yer Tutucusu"/>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02176B-0E47-46AC-8F43-DAB4B8A37D06}" type="slidenum">
              <a:rPr lang="tr-TR" smtClean="0"/>
              <a:t>‹#›</a:t>
            </a:fld>
            <a:endParaRPr lang="tr-T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3.jpe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6.png"/><Relationship Id="rId7"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26.png"/><Relationship Id="rId11" Type="http://schemas.openxmlformats.org/officeDocument/2006/relationships/image" Target="../media/image30.png"/><Relationship Id="rId5" Type="http://schemas.openxmlformats.org/officeDocument/2006/relationships/image" Target="../media/image25.png"/><Relationship Id="rId10" Type="http://schemas.openxmlformats.org/officeDocument/2006/relationships/image" Target="../media/image29.png"/><Relationship Id="rId4" Type="http://schemas.openxmlformats.org/officeDocument/2006/relationships/image" Target="../media/image24.png"/><Relationship Id="rId9"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4.emf"/></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3" Type="http://schemas.openxmlformats.org/officeDocument/2006/relationships/image" Target="../media/image40.emf"/><Relationship Id="rId7" Type="http://schemas.openxmlformats.org/officeDocument/2006/relationships/image" Target="../media/image44.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emf"/><Relationship Id="rId7"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emf"/><Relationship Id="rId4" Type="http://schemas.openxmlformats.org/officeDocument/2006/relationships/image" Target="../media/image7.emf"/></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emf"/><Relationship Id="rId4" Type="http://schemas.openxmlformats.org/officeDocument/2006/relationships/image" Target="../media/image13.emf"/></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ctrTitle"/>
          </p:nvPr>
        </p:nvSpPr>
        <p:spPr>
          <a:xfrm>
            <a:off x="827584" y="1916832"/>
            <a:ext cx="7992888" cy="3528392"/>
          </a:xfrm>
        </p:spPr>
        <p:txBody>
          <a:bodyPr>
            <a:normAutofit fontScale="90000"/>
          </a:bodyPr>
          <a:lstStyle/>
          <a:p>
            <a:r>
              <a:rPr lang="tr-TR" sz="8800" b="1" dirty="0">
                <a:solidFill>
                  <a:schemeClr val="accent5"/>
                </a:solidFill>
              </a:rPr>
              <a:t>Case Presentation</a:t>
            </a:r>
            <a:br>
              <a:rPr lang="tr-TR" sz="8800" b="1" dirty="0">
                <a:solidFill>
                  <a:schemeClr val="accent5"/>
                </a:solidFill>
              </a:rPr>
            </a:br>
            <a:r>
              <a:rPr lang="tr-TR" sz="3100" dirty="0">
                <a:solidFill>
                  <a:srgbClr val="002060"/>
                </a:solidFill>
              </a:rPr>
              <a:t>Tuğba RAMASLI GÜRSOY, MD</a:t>
            </a:r>
            <a:r>
              <a:rPr lang="tr-TR" sz="3100" baseline="30000" dirty="0">
                <a:solidFill>
                  <a:srgbClr val="002060"/>
                </a:solidFill>
              </a:rPr>
              <a:t>1</a:t>
            </a:r>
            <a:br>
              <a:rPr lang="tr-TR" sz="3100" dirty="0">
                <a:solidFill>
                  <a:srgbClr val="002060"/>
                </a:solidFill>
              </a:rPr>
            </a:br>
            <a:r>
              <a:rPr lang="tr-TR" sz="3100" dirty="0">
                <a:solidFill>
                  <a:srgbClr val="002060"/>
                </a:solidFill>
              </a:rPr>
              <a:t>Tuğba ŞİŞMANLAR EYÜBOĞLU, MD</a:t>
            </a:r>
            <a:r>
              <a:rPr lang="tr-TR" sz="3100" baseline="30000" dirty="0">
                <a:solidFill>
                  <a:srgbClr val="002060"/>
                </a:solidFill>
              </a:rPr>
              <a:t>2</a:t>
            </a:r>
            <a:br>
              <a:rPr lang="tr-TR" sz="3100" dirty="0">
                <a:solidFill>
                  <a:srgbClr val="002060"/>
                </a:solidFill>
              </a:rPr>
            </a:br>
            <a:r>
              <a:rPr lang="tr-TR" sz="3100" dirty="0">
                <a:solidFill>
                  <a:srgbClr val="002060"/>
                </a:solidFill>
              </a:rPr>
              <a:t>Ayşe Tana ASLAN, MD</a:t>
            </a:r>
            <a:r>
              <a:rPr lang="tr-TR" sz="3100" baseline="30000" dirty="0">
                <a:solidFill>
                  <a:srgbClr val="002060"/>
                </a:solidFill>
              </a:rPr>
              <a:t>1</a:t>
            </a:r>
            <a:br>
              <a:rPr lang="tr-TR" dirty="0">
                <a:solidFill>
                  <a:srgbClr val="002060"/>
                </a:solidFill>
              </a:rPr>
            </a:br>
            <a:br>
              <a:rPr lang="tr-TR" sz="2700" dirty="0">
                <a:solidFill>
                  <a:srgbClr val="002060"/>
                </a:solidFill>
              </a:rPr>
            </a:br>
            <a:r>
              <a:rPr lang="tr-TR" sz="2000" dirty="0">
                <a:solidFill>
                  <a:schemeClr val="accent1"/>
                </a:solidFill>
              </a:rPr>
              <a:t>1. </a:t>
            </a:r>
            <a:r>
              <a:rPr lang="en-US" sz="2000" dirty="0">
                <a:solidFill>
                  <a:schemeClr val="accent1"/>
                </a:solidFill>
              </a:rPr>
              <a:t>D</a:t>
            </a:r>
            <a:r>
              <a:rPr lang="tr-TR" sz="2000" dirty="0" err="1">
                <a:solidFill>
                  <a:schemeClr val="accent1"/>
                </a:solidFill>
              </a:rPr>
              <a:t>ivision</a:t>
            </a:r>
            <a:r>
              <a:rPr lang="tr-TR" sz="2000" dirty="0">
                <a:solidFill>
                  <a:schemeClr val="accent1"/>
                </a:solidFill>
              </a:rPr>
              <a:t> </a:t>
            </a:r>
            <a:r>
              <a:rPr lang="en-US" sz="2000" dirty="0">
                <a:solidFill>
                  <a:schemeClr val="accent1"/>
                </a:solidFill>
              </a:rPr>
              <a:t>of Pediatric Pulmonology, Gazi University Hospital</a:t>
            </a:r>
            <a:r>
              <a:rPr lang="tr-TR" sz="2000" dirty="0">
                <a:solidFill>
                  <a:schemeClr val="accent1"/>
                </a:solidFill>
              </a:rPr>
              <a:t>, Ankara, </a:t>
            </a:r>
            <a:r>
              <a:rPr lang="tr-TR" sz="2000" dirty="0" err="1">
                <a:solidFill>
                  <a:schemeClr val="accent1"/>
                </a:solidFill>
              </a:rPr>
              <a:t>Turkey</a:t>
            </a:r>
            <a:br>
              <a:rPr lang="tr-TR" sz="2000" dirty="0">
                <a:solidFill>
                  <a:schemeClr val="accent1"/>
                </a:solidFill>
              </a:rPr>
            </a:br>
            <a:r>
              <a:rPr lang="tr-TR" sz="2000" dirty="0">
                <a:solidFill>
                  <a:schemeClr val="accent1"/>
                </a:solidFill>
              </a:rPr>
              <a:t>2.</a:t>
            </a:r>
            <a:r>
              <a:rPr lang="en-US" sz="2000" dirty="0">
                <a:solidFill>
                  <a:schemeClr val="accent1"/>
                </a:solidFill>
              </a:rPr>
              <a:t> Dr. Sami Ulus Obstetrics and Gynecology, Children’s Health and Disease</a:t>
            </a:r>
            <a:r>
              <a:rPr lang="tr-TR" sz="2000" dirty="0">
                <a:solidFill>
                  <a:schemeClr val="accent1"/>
                </a:solidFill>
              </a:rPr>
              <a:t> </a:t>
            </a:r>
            <a:r>
              <a:rPr lang="en-US" sz="2000" dirty="0">
                <a:solidFill>
                  <a:schemeClr val="accent1"/>
                </a:solidFill>
              </a:rPr>
              <a:t>Training</a:t>
            </a:r>
            <a:r>
              <a:rPr lang="tr-TR" sz="2000" dirty="0">
                <a:solidFill>
                  <a:schemeClr val="accent1"/>
                </a:solidFill>
              </a:rPr>
              <a:t> </a:t>
            </a:r>
            <a:r>
              <a:rPr lang="en-US" sz="2000" dirty="0">
                <a:solidFill>
                  <a:schemeClr val="accent1"/>
                </a:solidFill>
              </a:rPr>
              <a:t>and Research Hospital, Division of Pediatric Pulmonology</a:t>
            </a:r>
            <a:r>
              <a:rPr lang="tr-TR" sz="2000" dirty="0">
                <a:solidFill>
                  <a:schemeClr val="accent1"/>
                </a:solidFill>
              </a:rPr>
              <a:t>, Ankara, </a:t>
            </a:r>
            <a:r>
              <a:rPr lang="tr-TR" sz="2000" dirty="0" err="1">
                <a:solidFill>
                  <a:schemeClr val="accent1"/>
                </a:solidFill>
              </a:rPr>
              <a:t>Turkey</a:t>
            </a:r>
            <a:endParaRPr lang="tr-TR" sz="2000" dirty="0">
              <a:solidFill>
                <a:schemeClr val="accent1"/>
              </a:solidFill>
            </a:endParaRPr>
          </a:p>
        </p:txBody>
      </p:sp>
      <p:sp>
        <p:nvSpPr>
          <p:cNvPr id="3" name="Alt Başlık 2"/>
          <p:cNvSpPr>
            <a:spLocks noGrp="1"/>
          </p:cNvSpPr>
          <p:nvPr>
            <p:ph type="subTitle" idx="1"/>
          </p:nvPr>
        </p:nvSpPr>
        <p:spPr>
          <a:xfrm>
            <a:off x="539552" y="6155285"/>
            <a:ext cx="8280920" cy="672480"/>
          </a:xfrm>
        </p:spPr>
        <p:txBody>
          <a:bodyPr>
            <a:noAutofit/>
          </a:bodyPr>
          <a:lstStyle/>
          <a:p>
            <a:r>
              <a:rPr lang="en-US" sz="1800" dirty="0">
                <a:solidFill>
                  <a:schemeClr val="tx2">
                    <a:lumMod val="75000"/>
                  </a:schemeClr>
                </a:solidFill>
              </a:rPr>
              <a:t>2nd Middle East CF Conference 2018</a:t>
            </a:r>
            <a:r>
              <a:rPr lang="tr-TR" sz="1800" dirty="0">
                <a:solidFill>
                  <a:schemeClr val="tx2">
                    <a:lumMod val="75000"/>
                  </a:schemeClr>
                </a:solidFill>
              </a:rPr>
              <a:t>, 22-24 </a:t>
            </a:r>
            <a:r>
              <a:rPr lang="tr-TR" sz="1800" dirty="0" err="1">
                <a:solidFill>
                  <a:schemeClr val="tx2">
                    <a:lumMod val="75000"/>
                  </a:schemeClr>
                </a:solidFill>
              </a:rPr>
              <a:t>March</a:t>
            </a:r>
            <a:r>
              <a:rPr lang="tr-TR" sz="1800" dirty="0">
                <a:solidFill>
                  <a:schemeClr val="tx2">
                    <a:lumMod val="75000"/>
                  </a:schemeClr>
                </a:solidFill>
              </a:rPr>
              <a:t>, İzmir</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366220"/>
            <a:ext cx="1512168" cy="16400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482511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Resim 10">
            <a:extLst>
              <a:ext uri="{FF2B5EF4-FFF2-40B4-BE49-F238E27FC236}">
                <a16:creationId xmlns:a16="http://schemas.microsoft.com/office/drawing/2014/main" id="{17283D93-3C34-42FE-94A8-BF151864B0E9}"/>
              </a:ext>
            </a:extLst>
          </p:cNvPr>
          <p:cNvPicPr>
            <a:picLocks noChangeAspect="1"/>
          </p:cNvPicPr>
          <p:nvPr/>
        </p:nvPicPr>
        <p:blipFill>
          <a:blip r:embed="rId3"/>
          <a:stretch>
            <a:fillRect/>
          </a:stretch>
        </p:blipFill>
        <p:spPr>
          <a:xfrm>
            <a:off x="1310357" y="1441531"/>
            <a:ext cx="6523285" cy="3974937"/>
          </a:xfrm>
          <a:prstGeom prst="rect">
            <a:avLst/>
          </a:prstGeom>
        </p:spPr>
      </p:pic>
      <p:pic>
        <p:nvPicPr>
          <p:cNvPr id="12" name="Resim 11">
            <a:extLst>
              <a:ext uri="{FF2B5EF4-FFF2-40B4-BE49-F238E27FC236}">
                <a16:creationId xmlns:a16="http://schemas.microsoft.com/office/drawing/2014/main" id="{440322DB-4055-4788-9B0B-4E86E76A7090}"/>
              </a:ext>
            </a:extLst>
          </p:cNvPr>
          <p:cNvPicPr>
            <a:picLocks noChangeAspect="1"/>
          </p:cNvPicPr>
          <p:nvPr/>
        </p:nvPicPr>
        <p:blipFill>
          <a:blip r:embed="rId4"/>
          <a:stretch>
            <a:fillRect/>
          </a:stretch>
        </p:blipFill>
        <p:spPr>
          <a:xfrm>
            <a:off x="1310356" y="3428999"/>
            <a:ext cx="6425741" cy="1018120"/>
          </a:xfrm>
          <a:prstGeom prst="rect">
            <a:avLst/>
          </a:prstGeom>
        </p:spPr>
      </p:pic>
      <p:pic>
        <p:nvPicPr>
          <p:cNvPr id="13" name="Resim 12">
            <a:extLst>
              <a:ext uri="{FF2B5EF4-FFF2-40B4-BE49-F238E27FC236}">
                <a16:creationId xmlns:a16="http://schemas.microsoft.com/office/drawing/2014/main" id="{D16F96DF-15FC-40B2-85CB-95D2DC21467A}"/>
              </a:ext>
            </a:extLst>
          </p:cNvPr>
          <p:cNvPicPr>
            <a:picLocks noChangeAspect="1"/>
          </p:cNvPicPr>
          <p:nvPr/>
        </p:nvPicPr>
        <p:blipFill>
          <a:blip r:embed="rId5"/>
          <a:stretch>
            <a:fillRect/>
          </a:stretch>
        </p:blipFill>
        <p:spPr>
          <a:xfrm>
            <a:off x="5796136" y="5129931"/>
            <a:ext cx="1652159" cy="286537"/>
          </a:xfrm>
          <a:prstGeom prst="rect">
            <a:avLst/>
          </a:prstGeom>
        </p:spPr>
      </p:pic>
      <p:sp>
        <p:nvSpPr>
          <p:cNvPr id="5" name="Dikdörtgen 4">
            <a:extLst>
              <a:ext uri="{FF2B5EF4-FFF2-40B4-BE49-F238E27FC236}">
                <a16:creationId xmlns:a16="http://schemas.microsoft.com/office/drawing/2014/main" id="{A06D254B-0617-44B1-B7B9-F355A3406D1B}"/>
              </a:ext>
            </a:extLst>
          </p:cNvPr>
          <p:cNvSpPr/>
          <p:nvPr/>
        </p:nvSpPr>
        <p:spPr>
          <a:xfrm>
            <a:off x="1310355" y="2416469"/>
            <a:ext cx="6523287" cy="2034878"/>
          </a:xfrm>
          <a:prstGeom prst="rect">
            <a:avLst/>
          </a:prstGeom>
          <a:solidFill>
            <a:schemeClr val="bg1"/>
          </a:solidFill>
          <a:ln w="412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4400" b="1" dirty="0" err="1">
                <a:solidFill>
                  <a:schemeClr val="tx1"/>
                </a:solidFill>
              </a:rPr>
              <a:t>Diagnosis</a:t>
            </a:r>
            <a:r>
              <a:rPr lang="tr-TR" sz="4400" b="1" dirty="0">
                <a:solidFill>
                  <a:schemeClr val="tx1"/>
                </a:solidFill>
              </a:rPr>
              <a:t>: </a:t>
            </a:r>
            <a:r>
              <a:rPr lang="tr-TR" sz="4400" b="1" dirty="0" err="1">
                <a:solidFill>
                  <a:schemeClr val="tx1"/>
                </a:solidFill>
              </a:rPr>
              <a:t>Cystic</a:t>
            </a:r>
            <a:r>
              <a:rPr lang="tr-TR" sz="4400" b="1" dirty="0">
                <a:solidFill>
                  <a:schemeClr val="tx1"/>
                </a:solidFill>
              </a:rPr>
              <a:t> </a:t>
            </a:r>
            <a:r>
              <a:rPr lang="tr-TR" sz="4400" b="1" dirty="0" err="1">
                <a:solidFill>
                  <a:schemeClr val="tx1"/>
                </a:solidFill>
              </a:rPr>
              <a:t>fibrosis</a:t>
            </a:r>
            <a:endParaRPr lang="tr-TR" sz="4400" b="1" dirty="0">
              <a:solidFill>
                <a:schemeClr val="tx1"/>
              </a:solidFill>
            </a:endParaRPr>
          </a:p>
        </p:txBody>
      </p:sp>
    </p:spTree>
    <p:extLst>
      <p:ext uri="{BB962C8B-B14F-4D97-AF65-F5344CB8AC3E}">
        <p14:creationId xmlns:p14="http://schemas.microsoft.com/office/powerpoint/2010/main" val="3797774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C3287D92-BBF2-4081-B1FA-33633C9CFBB8}"/>
              </a:ext>
            </a:extLst>
          </p:cNvPr>
          <p:cNvPicPr>
            <a:picLocks noChangeAspect="1"/>
          </p:cNvPicPr>
          <p:nvPr/>
        </p:nvPicPr>
        <p:blipFill>
          <a:blip r:embed="rId3"/>
          <a:stretch>
            <a:fillRect/>
          </a:stretch>
        </p:blipFill>
        <p:spPr>
          <a:xfrm>
            <a:off x="1089543" y="3490085"/>
            <a:ext cx="7821846" cy="2688569"/>
          </a:xfrm>
          <a:prstGeom prst="rect">
            <a:avLst/>
          </a:prstGeom>
        </p:spPr>
      </p:pic>
      <p:sp>
        <p:nvSpPr>
          <p:cNvPr id="4" name="Dikdörtgen 3">
            <a:extLst>
              <a:ext uri="{FF2B5EF4-FFF2-40B4-BE49-F238E27FC236}">
                <a16:creationId xmlns:a16="http://schemas.microsoft.com/office/drawing/2014/main" id="{8E338044-8064-43EA-9F48-DE5220E77E62}"/>
              </a:ext>
            </a:extLst>
          </p:cNvPr>
          <p:cNvSpPr/>
          <p:nvPr/>
        </p:nvSpPr>
        <p:spPr>
          <a:xfrm>
            <a:off x="4644334" y="3630096"/>
            <a:ext cx="4130212" cy="2902179"/>
          </a:xfrm>
          <a:prstGeom prst="rect">
            <a:avLst/>
          </a:prstGeom>
          <a:solidFill>
            <a:schemeClr val="bg1"/>
          </a:solidFill>
          <a:ln w="412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800" b="1" dirty="0">
                <a:solidFill>
                  <a:schemeClr val="tx1"/>
                </a:solidFill>
              </a:rPr>
              <a:t>TREATMENT</a:t>
            </a:r>
          </a:p>
          <a:p>
            <a:pPr algn="ctr"/>
            <a:endParaRPr lang="tr-TR" sz="2800" b="1" dirty="0">
              <a:solidFill>
                <a:schemeClr val="tx1"/>
              </a:solidFill>
            </a:endParaRPr>
          </a:p>
          <a:p>
            <a:pPr marL="457200" indent="-457200">
              <a:buFont typeface="Arial" panose="020B0604020202020204" pitchFamily="34" charset="0"/>
              <a:buChar char="•"/>
            </a:pPr>
            <a:r>
              <a:rPr lang="tr-TR" sz="2400" dirty="0" err="1">
                <a:solidFill>
                  <a:schemeClr val="tx1"/>
                </a:solidFill>
                <a:latin typeface="+mj-lt"/>
              </a:rPr>
              <a:t>Inhaled</a:t>
            </a:r>
            <a:r>
              <a:rPr lang="tr-TR" sz="2400" dirty="0">
                <a:solidFill>
                  <a:schemeClr val="tx1"/>
                </a:solidFill>
                <a:latin typeface="+mj-lt"/>
              </a:rPr>
              <a:t> </a:t>
            </a:r>
            <a:r>
              <a:rPr lang="tr-TR" sz="2400" dirty="0" err="1">
                <a:solidFill>
                  <a:schemeClr val="tx1"/>
                </a:solidFill>
                <a:latin typeface="+mj-lt"/>
              </a:rPr>
              <a:t>Dornase</a:t>
            </a:r>
            <a:r>
              <a:rPr lang="tr-TR" sz="2400" dirty="0">
                <a:solidFill>
                  <a:schemeClr val="tx1"/>
                </a:solidFill>
                <a:latin typeface="+mj-lt"/>
              </a:rPr>
              <a:t> Alfa</a:t>
            </a:r>
          </a:p>
          <a:p>
            <a:pPr marL="457200" indent="-457200">
              <a:buFont typeface="Arial" panose="020B0604020202020204" pitchFamily="34" charset="0"/>
              <a:buChar char="•"/>
            </a:pPr>
            <a:r>
              <a:rPr lang="tr-TR" sz="2400" dirty="0" err="1">
                <a:solidFill>
                  <a:schemeClr val="tx1"/>
                </a:solidFill>
                <a:latin typeface="+mj-lt"/>
              </a:rPr>
              <a:t>Ursodeoxycholic</a:t>
            </a:r>
            <a:r>
              <a:rPr lang="tr-TR" sz="2400" dirty="0">
                <a:solidFill>
                  <a:schemeClr val="tx1"/>
                </a:solidFill>
                <a:latin typeface="+mj-lt"/>
              </a:rPr>
              <a:t> </a:t>
            </a:r>
            <a:r>
              <a:rPr lang="tr-TR" sz="2400" dirty="0" err="1">
                <a:solidFill>
                  <a:schemeClr val="tx1"/>
                </a:solidFill>
                <a:latin typeface="+mj-lt"/>
              </a:rPr>
              <a:t>acid</a:t>
            </a:r>
            <a:endParaRPr lang="tr-TR" sz="2400" dirty="0">
              <a:solidFill>
                <a:schemeClr val="tx1"/>
              </a:solidFill>
              <a:latin typeface="+mj-lt"/>
            </a:endParaRPr>
          </a:p>
          <a:p>
            <a:pPr marL="457200" indent="-457200">
              <a:buFont typeface="Arial" panose="020B0604020202020204" pitchFamily="34" charset="0"/>
              <a:buChar char="•"/>
            </a:pPr>
            <a:r>
              <a:rPr lang="tr-TR" sz="2400" dirty="0">
                <a:solidFill>
                  <a:schemeClr val="tx1"/>
                </a:solidFill>
                <a:latin typeface="+mj-lt"/>
              </a:rPr>
              <a:t>A, D, E, K </a:t>
            </a:r>
            <a:r>
              <a:rPr lang="tr-TR" sz="2400" dirty="0" err="1">
                <a:solidFill>
                  <a:schemeClr val="tx1"/>
                </a:solidFill>
                <a:latin typeface="+mj-lt"/>
              </a:rPr>
              <a:t>vitamins</a:t>
            </a:r>
            <a:endParaRPr lang="tr-TR" sz="2400" dirty="0">
              <a:solidFill>
                <a:schemeClr val="tx1"/>
              </a:solidFill>
              <a:latin typeface="+mj-lt"/>
            </a:endParaRPr>
          </a:p>
          <a:p>
            <a:pPr marL="457200" indent="-457200">
              <a:buFont typeface="Arial" panose="020B0604020202020204" pitchFamily="34" charset="0"/>
              <a:buChar char="•"/>
            </a:pPr>
            <a:r>
              <a:rPr lang="tr-TR" sz="2400" dirty="0" err="1">
                <a:solidFill>
                  <a:schemeClr val="tx1"/>
                </a:solidFill>
                <a:latin typeface="+mj-lt"/>
              </a:rPr>
              <a:t>Chest</a:t>
            </a:r>
            <a:r>
              <a:rPr lang="tr-TR" sz="2400" dirty="0">
                <a:solidFill>
                  <a:schemeClr val="tx1"/>
                </a:solidFill>
                <a:latin typeface="+mj-lt"/>
              </a:rPr>
              <a:t> </a:t>
            </a:r>
            <a:r>
              <a:rPr lang="tr-TR" sz="2400" dirty="0" err="1">
                <a:solidFill>
                  <a:schemeClr val="tx1"/>
                </a:solidFill>
                <a:latin typeface="+mj-lt"/>
              </a:rPr>
              <a:t>Physiotherapy</a:t>
            </a:r>
            <a:endParaRPr lang="tr-TR" sz="2400" dirty="0">
              <a:solidFill>
                <a:schemeClr val="tx1"/>
              </a:solidFill>
              <a:latin typeface="+mj-lt"/>
            </a:endParaRPr>
          </a:p>
        </p:txBody>
      </p:sp>
      <p:pic>
        <p:nvPicPr>
          <p:cNvPr id="5" name="Resim 4" descr="iç mekan içeren bir resim&#10;&#10;Yüksek güvenilirlikle oluşturulmuş açıklama">
            <a:extLst>
              <a:ext uri="{FF2B5EF4-FFF2-40B4-BE49-F238E27FC236}">
                <a16:creationId xmlns:a16="http://schemas.microsoft.com/office/drawing/2014/main" id="{2EE849FD-E0FD-42D8-9B63-F024FC926C6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97285" y="1036600"/>
            <a:ext cx="5706379" cy="2341355"/>
          </a:xfrm>
          <a:prstGeom prst="rect">
            <a:avLst/>
          </a:prstGeom>
        </p:spPr>
      </p:pic>
      <p:sp>
        <p:nvSpPr>
          <p:cNvPr id="6" name="Metin kutusu 5">
            <a:extLst>
              <a:ext uri="{FF2B5EF4-FFF2-40B4-BE49-F238E27FC236}">
                <a16:creationId xmlns:a16="http://schemas.microsoft.com/office/drawing/2014/main" id="{9C5F07C0-2EAD-499C-B04E-CBBA6F440F85}"/>
              </a:ext>
            </a:extLst>
          </p:cNvPr>
          <p:cNvSpPr txBox="1"/>
          <p:nvPr/>
        </p:nvSpPr>
        <p:spPr>
          <a:xfrm>
            <a:off x="611560" y="260648"/>
            <a:ext cx="7920880" cy="461665"/>
          </a:xfrm>
          <a:prstGeom prst="rect">
            <a:avLst/>
          </a:prstGeom>
          <a:noFill/>
        </p:spPr>
        <p:txBody>
          <a:bodyPr wrap="square" rtlCol="0">
            <a:spAutoFit/>
          </a:bodyPr>
          <a:lstStyle/>
          <a:p>
            <a:r>
              <a:rPr lang="tr-TR" sz="2400" dirty="0">
                <a:solidFill>
                  <a:srgbClr val="0070C0"/>
                </a:solidFill>
              </a:rPr>
              <a:t>LIVER  NEEDLE BIOPSY  </a:t>
            </a:r>
          </a:p>
        </p:txBody>
      </p:sp>
      <p:sp>
        <p:nvSpPr>
          <p:cNvPr id="7" name="Dikdörtgen 6">
            <a:extLst>
              <a:ext uri="{FF2B5EF4-FFF2-40B4-BE49-F238E27FC236}">
                <a16:creationId xmlns:a16="http://schemas.microsoft.com/office/drawing/2014/main" id="{8E338044-8064-43EA-9F48-DE5220E77E62}"/>
              </a:ext>
            </a:extLst>
          </p:cNvPr>
          <p:cNvSpPr/>
          <p:nvPr/>
        </p:nvSpPr>
        <p:spPr>
          <a:xfrm>
            <a:off x="215517" y="3630096"/>
            <a:ext cx="4356483" cy="2902179"/>
          </a:xfrm>
          <a:prstGeom prst="rect">
            <a:avLst/>
          </a:prstGeom>
          <a:solidFill>
            <a:schemeClr val="bg1"/>
          </a:solidFill>
          <a:ln w="412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800" b="1" dirty="0">
                <a:solidFill>
                  <a:schemeClr val="tx1"/>
                </a:solidFill>
              </a:rPr>
              <a:t>DIAGNOSES</a:t>
            </a:r>
          </a:p>
          <a:p>
            <a:pPr marL="457200" indent="-457200">
              <a:buFont typeface="Arial" panose="020B0604020202020204" pitchFamily="34" charset="0"/>
              <a:buChar char="•"/>
            </a:pPr>
            <a:r>
              <a:rPr lang="tr-TR" sz="2400" dirty="0" err="1">
                <a:solidFill>
                  <a:schemeClr val="tx1"/>
                </a:solidFill>
                <a:latin typeface="+mj-lt"/>
              </a:rPr>
              <a:t>Cystic</a:t>
            </a:r>
            <a:r>
              <a:rPr lang="tr-TR" sz="2400" dirty="0">
                <a:solidFill>
                  <a:schemeClr val="tx1"/>
                </a:solidFill>
                <a:latin typeface="+mj-lt"/>
              </a:rPr>
              <a:t> </a:t>
            </a:r>
            <a:r>
              <a:rPr lang="tr-TR" sz="2400" dirty="0" err="1">
                <a:solidFill>
                  <a:schemeClr val="tx1"/>
                </a:solidFill>
                <a:latin typeface="+mj-lt"/>
              </a:rPr>
              <a:t>fibrosis</a:t>
            </a:r>
            <a:endParaRPr lang="tr-TR" sz="2400" dirty="0">
              <a:solidFill>
                <a:schemeClr val="tx1"/>
              </a:solidFill>
              <a:latin typeface="+mj-lt"/>
            </a:endParaRPr>
          </a:p>
          <a:p>
            <a:pPr marL="457200" indent="-457200">
              <a:buFont typeface="Arial" panose="020B0604020202020204" pitchFamily="34" charset="0"/>
              <a:buChar char="•"/>
            </a:pPr>
            <a:r>
              <a:rPr lang="tr-TR" sz="2400" dirty="0" err="1">
                <a:solidFill>
                  <a:schemeClr val="tx1"/>
                </a:solidFill>
                <a:latin typeface="+mj-lt"/>
              </a:rPr>
              <a:t>Chronic</a:t>
            </a:r>
            <a:r>
              <a:rPr lang="tr-TR" sz="2400" dirty="0">
                <a:solidFill>
                  <a:schemeClr val="tx1"/>
                </a:solidFill>
                <a:latin typeface="+mj-lt"/>
              </a:rPr>
              <a:t> </a:t>
            </a:r>
            <a:r>
              <a:rPr lang="tr-TR" sz="2400" dirty="0" err="1">
                <a:solidFill>
                  <a:schemeClr val="tx1"/>
                </a:solidFill>
                <a:latin typeface="+mj-lt"/>
              </a:rPr>
              <a:t>liver</a:t>
            </a:r>
            <a:r>
              <a:rPr lang="tr-TR" sz="2400" dirty="0">
                <a:solidFill>
                  <a:schemeClr val="tx1"/>
                </a:solidFill>
                <a:latin typeface="+mj-lt"/>
              </a:rPr>
              <a:t> </a:t>
            </a:r>
            <a:r>
              <a:rPr lang="tr-TR" sz="2400" dirty="0" err="1">
                <a:solidFill>
                  <a:schemeClr val="tx1"/>
                </a:solidFill>
                <a:latin typeface="+mj-lt"/>
              </a:rPr>
              <a:t>disease</a:t>
            </a:r>
            <a:endParaRPr lang="tr-TR" sz="2400" dirty="0">
              <a:solidFill>
                <a:schemeClr val="tx1"/>
              </a:solidFill>
              <a:latin typeface="+mj-lt"/>
            </a:endParaRPr>
          </a:p>
          <a:p>
            <a:pPr marL="457200" indent="-457200">
              <a:buFont typeface="Arial" panose="020B0604020202020204" pitchFamily="34" charset="0"/>
              <a:buChar char="•"/>
            </a:pPr>
            <a:r>
              <a:rPr lang="tr-TR" sz="2400" dirty="0" err="1">
                <a:solidFill>
                  <a:schemeClr val="tx1"/>
                </a:solidFill>
                <a:latin typeface="+mj-lt"/>
              </a:rPr>
              <a:t>Cirrhosis</a:t>
            </a:r>
            <a:endParaRPr lang="tr-TR" sz="2400" dirty="0">
              <a:solidFill>
                <a:schemeClr val="tx1"/>
              </a:solidFill>
              <a:latin typeface="+mj-lt"/>
            </a:endParaRPr>
          </a:p>
          <a:p>
            <a:pPr marL="457200" indent="-457200">
              <a:buFont typeface="Arial" panose="020B0604020202020204" pitchFamily="34" charset="0"/>
              <a:buChar char="•"/>
            </a:pPr>
            <a:r>
              <a:rPr lang="tr-TR" sz="2400" dirty="0" err="1">
                <a:solidFill>
                  <a:schemeClr val="tx1"/>
                </a:solidFill>
                <a:latin typeface="+mj-lt"/>
              </a:rPr>
              <a:t>Ascending</a:t>
            </a:r>
            <a:r>
              <a:rPr lang="tr-TR" sz="2400" dirty="0">
                <a:solidFill>
                  <a:schemeClr val="tx1"/>
                </a:solidFill>
                <a:latin typeface="+mj-lt"/>
              </a:rPr>
              <a:t> </a:t>
            </a:r>
            <a:r>
              <a:rPr lang="tr-TR" sz="2400" dirty="0" err="1">
                <a:solidFill>
                  <a:schemeClr val="tx1"/>
                </a:solidFill>
                <a:latin typeface="+mj-lt"/>
              </a:rPr>
              <a:t>cholangitis</a:t>
            </a:r>
            <a:endParaRPr lang="tr-TR" sz="2400" dirty="0">
              <a:solidFill>
                <a:schemeClr val="tx1"/>
              </a:solidFill>
              <a:latin typeface="+mj-lt"/>
            </a:endParaRPr>
          </a:p>
          <a:p>
            <a:pPr marL="457200" indent="-457200">
              <a:buFont typeface="Arial" panose="020B0604020202020204" pitchFamily="34" charset="0"/>
              <a:buChar char="•"/>
            </a:pPr>
            <a:r>
              <a:rPr lang="tr-TR" sz="2400" dirty="0" err="1">
                <a:solidFill>
                  <a:schemeClr val="tx1"/>
                </a:solidFill>
                <a:latin typeface="+mj-lt"/>
              </a:rPr>
              <a:t>Hepatopulmonary</a:t>
            </a:r>
            <a:r>
              <a:rPr lang="tr-TR" sz="2400" dirty="0">
                <a:solidFill>
                  <a:schemeClr val="tx1"/>
                </a:solidFill>
                <a:latin typeface="+mj-lt"/>
              </a:rPr>
              <a:t> </a:t>
            </a:r>
            <a:r>
              <a:rPr lang="tr-TR" sz="2400" dirty="0" err="1">
                <a:solidFill>
                  <a:schemeClr val="tx1"/>
                </a:solidFill>
                <a:latin typeface="+mj-lt"/>
              </a:rPr>
              <a:t>syndrome</a:t>
            </a:r>
            <a:endParaRPr lang="tr-TR" sz="2400" dirty="0">
              <a:solidFill>
                <a:schemeClr val="tx1"/>
              </a:solidFill>
              <a:latin typeface="+mj-lt"/>
            </a:endParaRPr>
          </a:p>
        </p:txBody>
      </p:sp>
    </p:spTree>
    <p:extLst>
      <p:ext uri="{BB962C8B-B14F-4D97-AF65-F5344CB8AC3E}">
        <p14:creationId xmlns:p14="http://schemas.microsoft.com/office/powerpoint/2010/main" val="514584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3725" y="1484784"/>
            <a:ext cx="7956550" cy="566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Aşağı Ok 3"/>
          <p:cNvSpPr/>
          <p:nvPr/>
        </p:nvSpPr>
        <p:spPr>
          <a:xfrm>
            <a:off x="1259632" y="2051521"/>
            <a:ext cx="288032" cy="576064"/>
          </a:xfrm>
          <a:prstGeom prst="downArrow">
            <a:avLst/>
          </a:prstGeom>
          <a:solidFill>
            <a:schemeClr val="accent5">
              <a:lumMod val="40000"/>
              <a:lumOff val="6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 name="Yuvarlatılmış Dikdörtgen 4"/>
          <p:cNvSpPr/>
          <p:nvPr/>
        </p:nvSpPr>
        <p:spPr>
          <a:xfrm>
            <a:off x="206598" y="2932673"/>
            <a:ext cx="2394099" cy="3312368"/>
          </a:xfrm>
          <a:prstGeom prst="roundRect">
            <a:avLst/>
          </a:prstGeom>
          <a:solidFill>
            <a:schemeClr val="accent5">
              <a:lumMod val="40000"/>
              <a:lumOff val="6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HPS? </a:t>
            </a:r>
          </a:p>
          <a:p>
            <a:pPr algn="ctr"/>
            <a:endParaRPr lang="en-US" sz="2000" b="1" dirty="0"/>
          </a:p>
          <a:p>
            <a:pPr algn="ctr"/>
            <a:r>
              <a:rPr lang="en-US" sz="2000" b="1" dirty="0"/>
              <a:t>ABG</a:t>
            </a:r>
            <a:r>
              <a:rPr lang="tr-TR" sz="2000" b="1" dirty="0"/>
              <a:t>,</a:t>
            </a:r>
            <a:endParaRPr lang="en-US" sz="2000" b="1" dirty="0"/>
          </a:p>
          <a:p>
            <a:pPr algn="ctr"/>
            <a:r>
              <a:rPr lang="en-US" sz="2000" b="1" dirty="0"/>
              <a:t>Contrast echocardiography, V/P </a:t>
            </a:r>
            <a:r>
              <a:rPr lang="en-US" sz="2000" b="1" dirty="0" err="1"/>
              <a:t>scintigraphy</a:t>
            </a:r>
            <a:endParaRPr lang="en-US" sz="2000" b="1" dirty="0"/>
          </a:p>
        </p:txBody>
      </p:sp>
      <p:sp>
        <p:nvSpPr>
          <p:cNvPr id="2" name="Yuvarlatılmış Dikdörtgen 1"/>
          <p:cNvSpPr/>
          <p:nvPr/>
        </p:nvSpPr>
        <p:spPr>
          <a:xfrm rot="16200000">
            <a:off x="719572" y="669102"/>
            <a:ext cx="1368152" cy="396044"/>
          </a:xfrm>
          <a:prstGeom prst="roundRect">
            <a:avLst/>
          </a:prstGeom>
          <a:solidFill>
            <a:schemeClr val="accent5">
              <a:lumMod val="40000"/>
              <a:lumOff val="6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b="1" dirty="0"/>
              <a:t>24.09.2013</a:t>
            </a:r>
          </a:p>
        </p:txBody>
      </p:sp>
      <p:sp>
        <p:nvSpPr>
          <p:cNvPr id="3" name="Yuvarlatılmış Dikdörtgen 2"/>
          <p:cNvSpPr/>
          <p:nvPr/>
        </p:nvSpPr>
        <p:spPr>
          <a:xfrm>
            <a:off x="2850391" y="2996952"/>
            <a:ext cx="3096344" cy="3312368"/>
          </a:xfrm>
          <a:prstGeom prst="roundRect">
            <a:avLst/>
          </a:prstGeom>
          <a:solidFill>
            <a:schemeClr val="accent5">
              <a:lumMod val="40000"/>
              <a:lumOff val="6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Fever, cough</a:t>
            </a:r>
            <a:r>
              <a:rPr lang="tr-TR" b="1" dirty="0"/>
              <a:t>,</a:t>
            </a:r>
            <a:r>
              <a:rPr lang="en-US" b="1" dirty="0"/>
              <a:t> tachycardia</a:t>
            </a:r>
          </a:p>
          <a:p>
            <a:pPr algn="ctr"/>
            <a:r>
              <a:rPr lang="en-US" b="1" dirty="0"/>
              <a:t>increase</a:t>
            </a:r>
            <a:r>
              <a:rPr lang="tr-TR" b="1" dirty="0"/>
              <a:t>d </a:t>
            </a:r>
            <a:r>
              <a:rPr lang="en-US" b="1" dirty="0"/>
              <a:t>AFR</a:t>
            </a:r>
            <a:endParaRPr lang="tr-TR" b="1" dirty="0"/>
          </a:p>
          <a:p>
            <a:pPr algn="ctr"/>
            <a:r>
              <a:rPr lang="en-US" b="1" dirty="0"/>
              <a:t> </a:t>
            </a:r>
            <a:r>
              <a:rPr lang="tr-TR" b="1" dirty="0"/>
              <a:t>  </a:t>
            </a:r>
            <a:r>
              <a:rPr lang="en-US" b="1" dirty="0"/>
              <a:t>Oxygen requirement</a:t>
            </a:r>
          </a:p>
          <a:p>
            <a:pPr algn="ctr"/>
            <a:endParaRPr lang="en-US" b="1" dirty="0"/>
          </a:p>
          <a:p>
            <a:pPr algn="ctr"/>
            <a:r>
              <a:rPr lang="en-US" b="1" dirty="0"/>
              <a:t>Infiltration o</a:t>
            </a:r>
            <a:r>
              <a:rPr lang="tr-TR" b="1" dirty="0"/>
              <a:t>n</a:t>
            </a:r>
            <a:r>
              <a:rPr lang="en-US" b="1" dirty="0"/>
              <a:t> chest x-ray +</a:t>
            </a:r>
          </a:p>
          <a:p>
            <a:pPr algn="ctr"/>
            <a:endParaRPr lang="en-US" b="1" dirty="0"/>
          </a:p>
          <a:p>
            <a:pPr algn="ctr"/>
            <a:r>
              <a:rPr lang="en-US" b="1" dirty="0"/>
              <a:t>I</a:t>
            </a:r>
            <a:r>
              <a:rPr lang="tr-TR" b="1" dirty="0"/>
              <a:t>V</a:t>
            </a:r>
            <a:r>
              <a:rPr lang="en-US" b="1" dirty="0"/>
              <a:t> antibiotic</a:t>
            </a:r>
          </a:p>
          <a:p>
            <a:pPr algn="ctr"/>
            <a:endParaRPr lang="en-US" b="1" dirty="0"/>
          </a:p>
          <a:p>
            <a:pPr algn="ctr"/>
            <a:r>
              <a:rPr lang="en-US" b="1" dirty="0"/>
              <a:t>Sputum </a:t>
            </a:r>
            <a:r>
              <a:rPr lang="tr-TR" b="1" dirty="0"/>
              <a:t>c</a:t>
            </a:r>
            <a:r>
              <a:rPr lang="en-US" b="1" dirty="0"/>
              <a:t>x: normal flora </a:t>
            </a:r>
          </a:p>
        </p:txBody>
      </p:sp>
      <p:sp>
        <p:nvSpPr>
          <p:cNvPr id="7" name="Aşağı Ok 6"/>
          <p:cNvSpPr/>
          <p:nvPr/>
        </p:nvSpPr>
        <p:spPr>
          <a:xfrm>
            <a:off x="4031940" y="2051521"/>
            <a:ext cx="288032" cy="576064"/>
          </a:xfrm>
          <a:prstGeom prst="downArrow">
            <a:avLst/>
          </a:prstGeom>
          <a:solidFill>
            <a:schemeClr val="accent5">
              <a:lumMod val="40000"/>
              <a:lumOff val="6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Yuvarlatılmış Dikdörtgen 7"/>
          <p:cNvSpPr/>
          <p:nvPr/>
        </p:nvSpPr>
        <p:spPr>
          <a:xfrm rot="16200000">
            <a:off x="3491879" y="676704"/>
            <a:ext cx="1368153" cy="380838"/>
          </a:xfrm>
          <a:prstGeom prst="roundRect">
            <a:avLst/>
          </a:prstGeom>
          <a:solidFill>
            <a:schemeClr val="accent5">
              <a:lumMod val="40000"/>
              <a:lumOff val="6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b="1" dirty="0"/>
              <a:t>27.09.2013</a:t>
            </a:r>
          </a:p>
        </p:txBody>
      </p:sp>
      <p:sp>
        <p:nvSpPr>
          <p:cNvPr id="6" name="Aşağı Ok 5"/>
          <p:cNvSpPr/>
          <p:nvPr/>
        </p:nvSpPr>
        <p:spPr>
          <a:xfrm>
            <a:off x="7262282" y="2051521"/>
            <a:ext cx="288032" cy="576064"/>
          </a:xfrm>
          <a:prstGeom prst="downArrow">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Yuvarlatılmış Dikdörtgen 8"/>
          <p:cNvSpPr/>
          <p:nvPr/>
        </p:nvSpPr>
        <p:spPr>
          <a:xfrm>
            <a:off x="6110154" y="2924944"/>
            <a:ext cx="2880320" cy="3312368"/>
          </a:xfrm>
          <a:prstGeom prst="round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000" b="1" dirty="0"/>
              <a:t>CF, </a:t>
            </a:r>
            <a:r>
              <a:rPr lang="tr-TR" sz="2000" b="1" dirty="0" err="1"/>
              <a:t>cirrhosis</a:t>
            </a:r>
            <a:endParaRPr lang="tr-TR" sz="2000" b="1" dirty="0"/>
          </a:p>
          <a:p>
            <a:pPr algn="ctr"/>
            <a:endParaRPr lang="tr-TR" sz="2000" b="1" dirty="0"/>
          </a:p>
          <a:p>
            <a:pPr algn="ctr"/>
            <a:r>
              <a:rPr lang="tr-TR" sz="2000" b="1" dirty="0"/>
              <a:t>HPS?</a:t>
            </a:r>
          </a:p>
          <a:p>
            <a:pPr algn="ctr"/>
            <a:endParaRPr lang="tr-TR" sz="2000" b="1" dirty="0"/>
          </a:p>
          <a:p>
            <a:pPr algn="ctr"/>
            <a:r>
              <a:rPr lang="tr-TR" sz="2000" b="1" dirty="0"/>
              <a:t>ABG</a:t>
            </a:r>
          </a:p>
          <a:p>
            <a:pPr algn="ctr"/>
            <a:endParaRPr lang="tr-TR" sz="2000" b="1" dirty="0"/>
          </a:p>
          <a:p>
            <a:pPr algn="ctr"/>
            <a:r>
              <a:rPr lang="en-US" sz="2000" b="1" dirty="0"/>
              <a:t>Contrast echocardiography</a:t>
            </a:r>
            <a:endParaRPr lang="tr-TR" sz="2000" b="1" dirty="0"/>
          </a:p>
        </p:txBody>
      </p:sp>
      <p:sp>
        <p:nvSpPr>
          <p:cNvPr id="10" name="Yuvarlatılmış Dikdörtgen 9"/>
          <p:cNvSpPr/>
          <p:nvPr/>
        </p:nvSpPr>
        <p:spPr>
          <a:xfrm rot="16200000">
            <a:off x="6696235" y="679107"/>
            <a:ext cx="1368154" cy="376032"/>
          </a:xfrm>
          <a:prstGeom prst="round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b="1" dirty="0"/>
              <a:t>20.10.2013</a:t>
            </a:r>
          </a:p>
        </p:txBody>
      </p:sp>
      <p:sp>
        <p:nvSpPr>
          <p:cNvPr id="12" name="Dikdörtgen 11">
            <a:extLst>
              <a:ext uri="{FF2B5EF4-FFF2-40B4-BE49-F238E27FC236}">
                <a16:creationId xmlns:a16="http://schemas.microsoft.com/office/drawing/2014/main" id="{89C9825D-FAEB-4620-9CBA-B08237F8D2C3}"/>
              </a:ext>
            </a:extLst>
          </p:cNvPr>
          <p:cNvSpPr/>
          <p:nvPr/>
        </p:nvSpPr>
        <p:spPr>
          <a:xfrm>
            <a:off x="619590" y="2420888"/>
            <a:ext cx="5112568" cy="1440160"/>
          </a:xfrm>
          <a:prstGeom prst="rect">
            <a:avLst/>
          </a:prstGeom>
          <a:solidFill>
            <a:schemeClr val="bg1"/>
          </a:solidFill>
          <a:ln w="412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b="1" dirty="0" err="1">
                <a:solidFill>
                  <a:schemeClr val="tx1"/>
                </a:solidFill>
              </a:rPr>
              <a:t>pH</a:t>
            </a:r>
            <a:r>
              <a:rPr lang="tr-TR" b="1" dirty="0">
                <a:solidFill>
                  <a:schemeClr val="tx1"/>
                </a:solidFill>
              </a:rPr>
              <a:t>:</a:t>
            </a:r>
            <a:r>
              <a:rPr lang="tr-TR" dirty="0">
                <a:solidFill>
                  <a:schemeClr val="tx1"/>
                </a:solidFill>
              </a:rPr>
              <a:t> 7,47 </a:t>
            </a:r>
            <a:r>
              <a:rPr lang="tr-TR" b="1" dirty="0">
                <a:solidFill>
                  <a:schemeClr val="tx1"/>
                </a:solidFill>
              </a:rPr>
              <a:t>pCO</a:t>
            </a:r>
            <a:r>
              <a:rPr lang="tr-TR" sz="1200" b="1" dirty="0">
                <a:solidFill>
                  <a:schemeClr val="tx1"/>
                </a:solidFill>
              </a:rPr>
              <a:t>2</a:t>
            </a:r>
            <a:r>
              <a:rPr lang="tr-TR" b="1" dirty="0">
                <a:solidFill>
                  <a:schemeClr val="tx1"/>
                </a:solidFill>
              </a:rPr>
              <a:t>:</a:t>
            </a:r>
            <a:r>
              <a:rPr lang="tr-TR" dirty="0">
                <a:solidFill>
                  <a:schemeClr val="tx1"/>
                </a:solidFill>
              </a:rPr>
              <a:t> 35 </a:t>
            </a:r>
            <a:r>
              <a:rPr lang="tr-TR" b="1" dirty="0">
                <a:solidFill>
                  <a:schemeClr val="tx1"/>
                </a:solidFill>
              </a:rPr>
              <a:t>PO</a:t>
            </a:r>
            <a:r>
              <a:rPr lang="tr-TR" sz="1200" b="1" dirty="0">
                <a:solidFill>
                  <a:schemeClr val="tx1"/>
                </a:solidFill>
              </a:rPr>
              <a:t>2</a:t>
            </a:r>
            <a:r>
              <a:rPr lang="tr-TR" b="1" dirty="0">
                <a:solidFill>
                  <a:schemeClr val="tx1"/>
                </a:solidFill>
              </a:rPr>
              <a:t>: </a:t>
            </a:r>
            <a:r>
              <a:rPr lang="tr-TR" dirty="0">
                <a:solidFill>
                  <a:schemeClr val="tx1"/>
                </a:solidFill>
              </a:rPr>
              <a:t>84  </a:t>
            </a:r>
            <a:r>
              <a:rPr lang="tr-TR" b="1" dirty="0">
                <a:solidFill>
                  <a:schemeClr val="tx1"/>
                </a:solidFill>
              </a:rPr>
              <a:t>SO</a:t>
            </a:r>
            <a:r>
              <a:rPr lang="tr-TR" sz="1200" b="1" dirty="0">
                <a:solidFill>
                  <a:schemeClr val="tx1"/>
                </a:solidFill>
              </a:rPr>
              <a:t>2</a:t>
            </a:r>
            <a:r>
              <a:rPr lang="tr-TR" b="1" dirty="0">
                <a:solidFill>
                  <a:schemeClr val="tx1"/>
                </a:solidFill>
              </a:rPr>
              <a:t>:</a:t>
            </a:r>
            <a:r>
              <a:rPr lang="tr-TR" dirty="0">
                <a:solidFill>
                  <a:schemeClr val="tx1"/>
                </a:solidFill>
              </a:rPr>
              <a:t> 96 </a:t>
            </a:r>
            <a:r>
              <a:rPr lang="tr-TR" b="1" dirty="0">
                <a:solidFill>
                  <a:schemeClr val="tx1"/>
                </a:solidFill>
              </a:rPr>
              <a:t>HCO</a:t>
            </a:r>
            <a:r>
              <a:rPr lang="tr-TR" sz="1400" b="1" dirty="0">
                <a:solidFill>
                  <a:schemeClr val="tx1"/>
                </a:solidFill>
              </a:rPr>
              <a:t>3</a:t>
            </a:r>
            <a:r>
              <a:rPr lang="tr-TR" b="1" dirty="0">
                <a:solidFill>
                  <a:schemeClr val="tx1"/>
                </a:solidFill>
              </a:rPr>
              <a:t>:</a:t>
            </a:r>
            <a:r>
              <a:rPr lang="tr-TR" dirty="0">
                <a:solidFill>
                  <a:schemeClr val="tx1"/>
                </a:solidFill>
              </a:rPr>
              <a:t> 25</a:t>
            </a:r>
          </a:p>
          <a:p>
            <a:pPr algn="ctr"/>
            <a:endParaRPr lang="tr-TR" dirty="0">
              <a:solidFill>
                <a:schemeClr val="tx1"/>
              </a:solidFill>
            </a:endParaRPr>
          </a:p>
          <a:p>
            <a:pPr algn="ctr"/>
            <a:r>
              <a:rPr lang="tr-TR" b="1" dirty="0">
                <a:solidFill>
                  <a:schemeClr val="tx1"/>
                </a:solidFill>
              </a:rPr>
              <a:t>A-a O</a:t>
            </a:r>
            <a:r>
              <a:rPr lang="tr-TR" sz="1400" b="1" dirty="0">
                <a:solidFill>
                  <a:schemeClr val="tx1"/>
                </a:solidFill>
              </a:rPr>
              <a:t>2</a:t>
            </a:r>
            <a:r>
              <a:rPr lang="tr-TR" b="1" dirty="0">
                <a:solidFill>
                  <a:schemeClr val="tx1"/>
                </a:solidFill>
              </a:rPr>
              <a:t> </a:t>
            </a:r>
            <a:r>
              <a:rPr lang="tr-TR" b="1" dirty="0" err="1">
                <a:solidFill>
                  <a:schemeClr val="tx1"/>
                </a:solidFill>
              </a:rPr>
              <a:t>gradient</a:t>
            </a:r>
            <a:r>
              <a:rPr lang="tr-TR" b="1" dirty="0">
                <a:solidFill>
                  <a:schemeClr val="tx1"/>
                </a:solidFill>
              </a:rPr>
              <a:t>: </a:t>
            </a:r>
            <a:r>
              <a:rPr lang="tr-TR" b="1" dirty="0">
                <a:solidFill>
                  <a:srgbClr val="FF0000"/>
                </a:solidFill>
              </a:rPr>
              <a:t>12,7 </a:t>
            </a:r>
            <a:r>
              <a:rPr lang="tr-TR" dirty="0">
                <a:solidFill>
                  <a:schemeClr val="tx1"/>
                </a:solidFill>
              </a:rPr>
              <a:t>( normal &lt;15)</a:t>
            </a:r>
            <a:endParaRPr lang="tr-TR" b="1" dirty="0">
              <a:solidFill>
                <a:srgbClr val="FF0000"/>
              </a:solidFill>
            </a:endParaRPr>
          </a:p>
        </p:txBody>
      </p:sp>
      <p:sp>
        <p:nvSpPr>
          <p:cNvPr id="13" name="Dikdörtgen 12">
            <a:extLst>
              <a:ext uri="{FF2B5EF4-FFF2-40B4-BE49-F238E27FC236}">
                <a16:creationId xmlns:a16="http://schemas.microsoft.com/office/drawing/2014/main" id="{57B47D65-1320-4412-9149-C8B736DFDF33}"/>
              </a:ext>
            </a:extLst>
          </p:cNvPr>
          <p:cNvSpPr/>
          <p:nvPr/>
        </p:nvSpPr>
        <p:spPr>
          <a:xfrm>
            <a:off x="608370" y="4000400"/>
            <a:ext cx="5112568" cy="1161455"/>
          </a:xfrm>
          <a:prstGeom prst="rect">
            <a:avLst/>
          </a:prstGeom>
          <a:solidFill>
            <a:schemeClr val="bg1"/>
          </a:solidFill>
          <a:ln w="412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b="1" dirty="0" err="1">
                <a:solidFill>
                  <a:schemeClr val="tx1"/>
                </a:solidFill>
              </a:rPr>
              <a:t>Contrast</a:t>
            </a:r>
            <a:r>
              <a:rPr lang="tr-TR" b="1" dirty="0">
                <a:solidFill>
                  <a:schemeClr val="tx1"/>
                </a:solidFill>
              </a:rPr>
              <a:t> </a:t>
            </a:r>
            <a:r>
              <a:rPr lang="tr-TR" b="1" dirty="0" err="1">
                <a:solidFill>
                  <a:schemeClr val="tx1"/>
                </a:solidFill>
              </a:rPr>
              <a:t>echocardiography</a:t>
            </a:r>
            <a:endParaRPr lang="tr-TR" b="1" dirty="0">
              <a:solidFill>
                <a:schemeClr val="tx1"/>
              </a:solidFill>
            </a:endParaRPr>
          </a:p>
          <a:p>
            <a:pPr algn="ctr"/>
            <a:r>
              <a:rPr lang="tr-TR" b="1" dirty="0">
                <a:solidFill>
                  <a:srgbClr val="FF0000"/>
                </a:solidFill>
              </a:rPr>
              <a:t>normal</a:t>
            </a:r>
            <a:endParaRPr lang="tr-TR" dirty="0">
              <a:solidFill>
                <a:schemeClr val="tx1"/>
              </a:solidFill>
            </a:endParaRPr>
          </a:p>
        </p:txBody>
      </p:sp>
    </p:spTree>
    <p:extLst>
      <p:ext uri="{BB962C8B-B14F-4D97-AF65-F5344CB8AC3E}">
        <p14:creationId xmlns:p14="http://schemas.microsoft.com/office/powerpoint/2010/main" val="25994693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3725" y="1484784"/>
            <a:ext cx="7956550" cy="566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Aşağı Ok 3"/>
          <p:cNvSpPr/>
          <p:nvPr/>
        </p:nvSpPr>
        <p:spPr>
          <a:xfrm>
            <a:off x="1259632" y="2051521"/>
            <a:ext cx="288032" cy="576064"/>
          </a:xfrm>
          <a:prstGeom prst="downArrow">
            <a:avLst/>
          </a:prstGeom>
          <a:solidFill>
            <a:schemeClr val="accent5">
              <a:lumMod val="40000"/>
              <a:lumOff val="6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 name="Yuvarlatılmış Dikdörtgen 4"/>
          <p:cNvSpPr/>
          <p:nvPr/>
        </p:nvSpPr>
        <p:spPr>
          <a:xfrm>
            <a:off x="287128" y="2800156"/>
            <a:ext cx="2412664" cy="3312368"/>
          </a:xfrm>
          <a:prstGeom prst="roundRect">
            <a:avLst/>
          </a:prstGeom>
          <a:solidFill>
            <a:schemeClr val="accent5">
              <a:lumMod val="40000"/>
              <a:lumOff val="6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HPS? </a:t>
            </a:r>
          </a:p>
          <a:p>
            <a:pPr algn="ctr"/>
            <a:endParaRPr lang="en-US" sz="2000" b="1" dirty="0"/>
          </a:p>
          <a:p>
            <a:pPr algn="ctr"/>
            <a:r>
              <a:rPr lang="en-US" sz="2000" b="1" dirty="0"/>
              <a:t>ABG,</a:t>
            </a:r>
          </a:p>
          <a:p>
            <a:pPr algn="ctr"/>
            <a:r>
              <a:rPr lang="en-US" sz="2000" b="1" dirty="0"/>
              <a:t>Contrast echocardiography, V/P </a:t>
            </a:r>
            <a:r>
              <a:rPr lang="en-US" sz="2000" b="1" dirty="0" err="1"/>
              <a:t>scintigraphy</a:t>
            </a:r>
            <a:endParaRPr lang="en-US" sz="2000" b="1" dirty="0"/>
          </a:p>
        </p:txBody>
      </p:sp>
      <p:sp>
        <p:nvSpPr>
          <p:cNvPr id="2" name="Yuvarlatılmış Dikdörtgen 1"/>
          <p:cNvSpPr/>
          <p:nvPr/>
        </p:nvSpPr>
        <p:spPr>
          <a:xfrm rot="16200000">
            <a:off x="719572" y="669102"/>
            <a:ext cx="1368152" cy="396044"/>
          </a:xfrm>
          <a:prstGeom prst="roundRect">
            <a:avLst/>
          </a:prstGeom>
          <a:solidFill>
            <a:schemeClr val="accent5">
              <a:lumMod val="40000"/>
              <a:lumOff val="6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b="1" dirty="0"/>
              <a:t>24.09.2013</a:t>
            </a:r>
          </a:p>
        </p:txBody>
      </p:sp>
      <p:sp>
        <p:nvSpPr>
          <p:cNvPr id="3" name="Yuvarlatılmış Dikdörtgen 2"/>
          <p:cNvSpPr/>
          <p:nvPr/>
        </p:nvSpPr>
        <p:spPr>
          <a:xfrm>
            <a:off x="2875075" y="2918671"/>
            <a:ext cx="2982599" cy="3312368"/>
          </a:xfrm>
          <a:prstGeom prst="roundRect">
            <a:avLst/>
          </a:prstGeom>
          <a:solidFill>
            <a:schemeClr val="accent5">
              <a:lumMod val="40000"/>
              <a:lumOff val="6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Fever, cough, tachycardia</a:t>
            </a:r>
          </a:p>
          <a:p>
            <a:pPr algn="ctr"/>
            <a:r>
              <a:rPr lang="en-US" b="1" dirty="0"/>
              <a:t>AFR increase</a:t>
            </a:r>
          </a:p>
          <a:p>
            <a:pPr algn="ctr"/>
            <a:r>
              <a:rPr lang="en-US" b="1" dirty="0"/>
              <a:t>Oxygen requirement</a:t>
            </a:r>
          </a:p>
          <a:p>
            <a:pPr algn="ctr"/>
            <a:endParaRPr lang="en-US" b="1" dirty="0"/>
          </a:p>
          <a:p>
            <a:pPr algn="ctr"/>
            <a:r>
              <a:rPr lang="en-US" b="1" dirty="0"/>
              <a:t>Infiltration of chest x-ray +</a:t>
            </a:r>
          </a:p>
          <a:p>
            <a:pPr algn="ctr"/>
            <a:endParaRPr lang="en-US" b="1" dirty="0"/>
          </a:p>
          <a:p>
            <a:pPr algn="ctr"/>
            <a:r>
              <a:rPr lang="en-US" b="1" dirty="0"/>
              <a:t>I</a:t>
            </a:r>
            <a:r>
              <a:rPr lang="tr-TR" b="1" dirty="0"/>
              <a:t>V</a:t>
            </a:r>
            <a:r>
              <a:rPr lang="en-US" b="1" dirty="0"/>
              <a:t> antibiotic</a:t>
            </a:r>
          </a:p>
          <a:p>
            <a:pPr algn="ctr"/>
            <a:endParaRPr lang="en-US" b="1" dirty="0"/>
          </a:p>
          <a:p>
            <a:pPr algn="ctr"/>
            <a:r>
              <a:rPr lang="en-US" b="1" dirty="0"/>
              <a:t>Sputum </a:t>
            </a:r>
            <a:r>
              <a:rPr lang="tr-TR" b="1" dirty="0" err="1"/>
              <a:t>c</a:t>
            </a:r>
            <a:r>
              <a:rPr lang="en-US" b="1" dirty="0"/>
              <a:t>x: </a:t>
            </a:r>
            <a:r>
              <a:rPr lang="tr-TR" b="1" dirty="0"/>
              <a:t>normal flora</a:t>
            </a:r>
            <a:endParaRPr lang="en-US" b="1" dirty="0"/>
          </a:p>
        </p:txBody>
      </p:sp>
      <p:sp>
        <p:nvSpPr>
          <p:cNvPr id="7" name="Aşağı Ok 6"/>
          <p:cNvSpPr/>
          <p:nvPr/>
        </p:nvSpPr>
        <p:spPr>
          <a:xfrm>
            <a:off x="4031940" y="2051521"/>
            <a:ext cx="288032" cy="576064"/>
          </a:xfrm>
          <a:prstGeom prst="downArrow">
            <a:avLst/>
          </a:prstGeom>
          <a:solidFill>
            <a:schemeClr val="accent5">
              <a:lumMod val="40000"/>
              <a:lumOff val="6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Yuvarlatılmış Dikdörtgen 7"/>
          <p:cNvSpPr/>
          <p:nvPr/>
        </p:nvSpPr>
        <p:spPr>
          <a:xfrm rot="16200000">
            <a:off x="3491879" y="676704"/>
            <a:ext cx="1368153" cy="380838"/>
          </a:xfrm>
          <a:prstGeom prst="roundRect">
            <a:avLst/>
          </a:prstGeom>
          <a:solidFill>
            <a:schemeClr val="accent5">
              <a:lumMod val="40000"/>
              <a:lumOff val="6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b="1" dirty="0"/>
              <a:t>27.09.2013</a:t>
            </a:r>
          </a:p>
        </p:txBody>
      </p:sp>
      <p:sp>
        <p:nvSpPr>
          <p:cNvPr id="6" name="Aşağı Ok 5"/>
          <p:cNvSpPr/>
          <p:nvPr/>
        </p:nvSpPr>
        <p:spPr>
          <a:xfrm>
            <a:off x="7262282" y="2051521"/>
            <a:ext cx="288032" cy="576064"/>
          </a:xfrm>
          <a:prstGeom prst="downArrow">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Yuvarlatılmış Dikdörtgen 8"/>
          <p:cNvSpPr/>
          <p:nvPr/>
        </p:nvSpPr>
        <p:spPr>
          <a:xfrm>
            <a:off x="6219165" y="2937232"/>
            <a:ext cx="2880320" cy="3312368"/>
          </a:xfrm>
          <a:prstGeom prst="round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000" b="1" dirty="0" err="1">
                <a:solidFill>
                  <a:schemeClr val="accent6"/>
                </a:solidFill>
              </a:rPr>
              <a:t>Weight</a:t>
            </a:r>
            <a:r>
              <a:rPr lang="tr-TR" sz="2000" b="1" dirty="0">
                <a:solidFill>
                  <a:schemeClr val="accent6"/>
                </a:solidFill>
              </a:rPr>
              <a:t>: 19,4 kg (&lt;3p) </a:t>
            </a:r>
          </a:p>
          <a:p>
            <a:pPr algn="ctr"/>
            <a:r>
              <a:rPr lang="tr-TR" sz="2000" b="1" dirty="0" err="1">
                <a:solidFill>
                  <a:schemeClr val="accent6"/>
                </a:solidFill>
              </a:rPr>
              <a:t>Height</a:t>
            </a:r>
            <a:r>
              <a:rPr lang="tr-TR" sz="2000" b="1" dirty="0">
                <a:solidFill>
                  <a:schemeClr val="accent6"/>
                </a:solidFill>
              </a:rPr>
              <a:t>: 115 cm (&lt;3p)</a:t>
            </a:r>
          </a:p>
          <a:p>
            <a:pPr algn="ctr"/>
            <a:r>
              <a:rPr lang="tr-TR" sz="2000" b="1" dirty="0">
                <a:solidFill>
                  <a:schemeClr val="bg1"/>
                </a:solidFill>
              </a:rPr>
              <a:t>SatO</a:t>
            </a:r>
            <a:r>
              <a:rPr lang="tr-TR" sz="2000" b="1" baseline="-25000" dirty="0">
                <a:solidFill>
                  <a:schemeClr val="bg1"/>
                </a:solidFill>
              </a:rPr>
              <a:t>2</a:t>
            </a:r>
            <a:r>
              <a:rPr lang="tr-TR" sz="2000" b="1" dirty="0">
                <a:solidFill>
                  <a:schemeClr val="bg1"/>
                </a:solidFill>
              </a:rPr>
              <a:t>:94%</a:t>
            </a:r>
          </a:p>
          <a:p>
            <a:pPr algn="ctr"/>
            <a:endParaRPr lang="tr-TR" sz="2000" b="1" dirty="0">
              <a:solidFill>
                <a:schemeClr val="bg1"/>
              </a:solidFill>
            </a:endParaRPr>
          </a:p>
          <a:p>
            <a:pPr algn="ctr"/>
            <a:r>
              <a:rPr lang="tr-TR" sz="2000" b="1" dirty="0">
                <a:solidFill>
                  <a:schemeClr val="bg1"/>
                </a:solidFill>
                <a:latin typeface="+mj-lt"/>
              </a:rPr>
              <a:t>No </a:t>
            </a:r>
            <a:r>
              <a:rPr lang="tr-TR" b="1" dirty="0" err="1">
                <a:latin typeface="+mj-lt"/>
              </a:rPr>
              <a:t>auscultation</a:t>
            </a:r>
            <a:r>
              <a:rPr lang="tr-TR" b="1" dirty="0">
                <a:latin typeface="+mj-lt"/>
              </a:rPr>
              <a:t> </a:t>
            </a:r>
            <a:r>
              <a:rPr lang="tr-TR" sz="2000" b="1" dirty="0">
                <a:solidFill>
                  <a:schemeClr val="bg1"/>
                </a:solidFill>
                <a:latin typeface="+mj-lt"/>
              </a:rPr>
              <a:t> </a:t>
            </a:r>
            <a:r>
              <a:rPr lang="tr-TR" sz="2000" b="1" dirty="0" err="1">
                <a:solidFill>
                  <a:schemeClr val="bg1"/>
                </a:solidFill>
                <a:latin typeface="+mj-lt"/>
              </a:rPr>
              <a:t>signs</a:t>
            </a:r>
            <a:endParaRPr lang="tr-TR" sz="2000" b="1" dirty="0">
              <a:solidFill>
                <a:schemeClr val="bg1"/>
              </a:solidFill>
              <a:latin typeface="+mj-lt"/>
            </a:endParaRPr>
          </a:p>
          <a:p>
            <a:pPr algn="ctr"/>
            <a:r>
              <a:rPr lang="tr-TR" sz="2000" b="1" dirty="0" err="1">
                <a:solidFill>
                  <a:schemeClr val="accent6"/>
                </a:solidFill>
              </a:rPr>
              <a:t>Liver</a:t>
            </a:r>
            <a:r>
              <a:rPr lang="tr-TR" sz="2000" b="1" dirty="0">
                <a:solidFill>
                  <a:schemeClr val="accent6"/>
                </a:solidFill>
              </a:rPr>
              <a:t> 6 cm,</a:t>
            </a:r>
          </a:p>
          <a:p>
            <a:pPr algn="ctr"/>
            <a:r>
              <a:rPr lang="tr-TR" sz="2000" b="1" dirty="0" err="1">
                <a:solidFill>
                  <a:schemeClr val="accent6"/>
                </a:solidFill>
              </a:rPr>
              <a:t>Spleen</a:t>
            </a:r>
            <a:r>
              <a:rPr lang="tr-TR" sz="2000" b="1" dirty="0">
                <a:solidFill>
                  <a:schemeClr val="accent6"/>
                </a:solidFill>
              </a:rPr>
              <a:t> 12 cm </a:t>
            </a:r>
            <a:r>
              <a:rPr lang="tr-TR" sz="2000" b="1" dirty="0" err="1">
                <a:solidFill>
                  <a:schemeClr val="accent6"/>
                </a:solidFill>
              </a:rPr>
              <a:t>palpable</a:t>
            </a:r>
            <a:endParaRPr lang="tr-TR" sz="2000" b="1" dirty="0">
              <a:solidFill>
                <a:schemeClr val="accent6"/>
              </a:solidFill>
            </a:endParaRPr>
          </a:p>
          <a:p>
            <a:pPr algn="ctr"/>
            <a:r>
              <a:rPr lang="tr-TR" sz="2000" b="1" dirty="0" err="1">
                <a:solidFill>
                  <a:schemeClr val="accent6"/>
                </a:solidFill>
              </a:rPr>
              <a:t>clubbing</a:t>
            </a:r>
            <a:r>
              <a:rPr lang="tr-TR" sz="2000" b="1" dirty="0">
                <a:solidFill>
                  <a:schemeClr val="accent6"/>
                </a:solidFill>
              </a:rPr>
              <a:t>+</a:t>
            </a:r>
          </a:p>
        </p:txBody>
      </p:sp>
      <p:sp>
        <p:nvSpPr>
          <p:cNvPr id="10" name="Yuvarlatılmış Dikdörtgen 9"/>
          <p:cNvSpPr/>
          <p:nvPr/>
        </p:nvSpPr>
        <p:spPr>
          <a:xfrm rot="16200000">
            <a:off x="6666446" y="613644"/>
            <a:ext cx="1301737" cy="376032"/>
          </a:xfrm>
          <a:prstGeom prst="round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b="1" dirty="0"/>
              <a:t>15.04.2015</a:t>
            </a:r>
          </a:p>
        </p:txBody>
      </p:sp>
      <p:sp>
        <p:nvSpPr>
          <p:cNvPr id="12" name="Dikdörtgen 11"/>
          <p:cNvSpPr/>
          <p:nvPr/>
        </p:nvSpPr>
        <p:spPr>
          <a:xfrm>
            <a:off x="2221403" y="923359"/>
            <a:ext cx="5832648" cy="3096344"/>
          </a:xfrm>
          <a:prstGeom prst="rect">
            <a:avLst/>
          </a:prstGeom>
          <a:solidFill>
            <a:schemeClr val="bg1"/>
          </a:solidFill>
          <a:ln w="412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tr-TR" b="1" dirty="0" err="1">
                <a:solidFill>
                  <a:schemeClr val="tx1"/>
                </a:solidFill>
              </a:rPr>
              <a:t>Steatocrit</a:t>
            </a:r>
            <a:r>
              <a:rPr lang="tr-TR" b="1" dirty="0">
                <a:solidFill>
                  <a:schemeClr val="tx1"/>
                </a:solidFill>
              </a:rPr>
              <a:t> (+) </a:t>
            </a:r>
            <a:r>
              <a:rPr lang="tr-TR" b="1" dirty="0">
                <a:solidFill>
                  <a:schemeClr val="tx1"/>
                </a:solidFill>
                <a:sym typeface="Wingdings" panose="05000000000000000000" pitchFamily="2" charset="2"/>
              </a:rPr>
              <a:t></a:t>
            </a:r>
            <a:r>
              <a:rPr lang="tr-TR" b="1" dirty="0">
                <a:solidFill>
                  <a:schemeClr val="tx1"/>
                </a:solidFill>
              </a:rPr>
              <a:t> </a:t>
            </a:r>
            <a:r>
              <a:rPr lang="tr-TR" b="1" dirty="0" err="1">
                <a:solidFill>
                  <a:schemeClr val="tx1"/>
                </a:solidFill>
              </a:rPr>
              <a:t>pancreatic</a:t>
            </a:r>
            <a:r>
              <a:rPr lang="tr-TR" b="1" dirty="0">
                <a:solidFill>
                  <a:schemeClr val="tx1"/>
                </a:solidFill>
              </a:rPr>
              <a:t> </a:t>
            </a:r>
            <a:r>
              <a:rPr lang="tr-TR" b="1" dirty="0" err="1">
                <a:solidFill>
                  <a:schemeClr val="tx1"/>
                </a:solidFill>
              </a:rPr>
              <a:t>enzyme</a:t>
            </a:r>
            <a:r>
              <a:rPr lang="tr-TR" b="1" dirty="0">
                <a:solidFill>
                  <a:schemeClr val="tx1"/>
                </a:solidFill>
              </a:rPr>
              <a:t> </a:t>
            </a:r>
            <a:r>
              <a:rPr lang="tr-TR" b="1" dirty="0" err="1">
                <a:solidFill>
                  <a:schemeClr val="tx1"/>
                </a:solidFill>
              </a:rPr>
              <a:t>replacement</a:t>
            </a:r>
            <a:endParaRPr lang="tr-TR" b="1" dirty="0">
              <a:solidFill>
                <a:schemeClr val="tx1"/>
              </a:solidFill>
            </a:endParaRPr>
          </a:p>
          <a:p>
            <a:pPr algn="just"/>
            <a:endParaRPr lang="tr-TR" b="1" dirty="0">
              <a:solidFill>
                <a:schemeClr val="tx1"/>
              </a:solidFill>
            </a:endParaRPr>
          </a:p>
          <a:p>
            <a:pPr algn="just"/>
            <a:r>
              <a:rPr lang="tr-TR" b="1" dirty="0" err="1">
                <a:solidFill>
                  <a:schemeClr val="tx1"/>
                </a:solidFill>
              </a:rPr>
              <a:t>Pneumonia</a:t>
            </a:r>
            <a:r>
              <a:rPr lang="tr-TR" b="1" dirty="0">
                <a:solidFill>
                  <a:schemeClr val="tx1"/>
                </a:solidFill>
              </a:rPr>
              <a:t> 3 </a:t>
            </a:r>
            <a:r>
              <a:rPr lang="tr-TR" b="1" dirty="0" err="1">
                <a:solidFill>
                  <a:schemeClr val="tx1"/>
                </a:solidFill>
              </a:rPr>
              <a:t>times</a:t>
            </a:r>
            <a:r>
              <a:rPr lang="tr-TR" b="1" dirty="0">
                <a:solidFill>
                  <a:schemeClr val="tx1"/>
                </a:solidFill>
              </a:rPr>
              <a:t>    </a:t>
            </a:r>
            <a:r>
              <a:rPr lang="tr-TR" b="1" dirty="0">
                <a:solidFill>
                  <a:schemeClr val="tx1"/>
                </a:solidFill>
                <a:sym typeface="Wingdings" panose="05000000000000000000" pitchFamily="2" charset="2"/>
              </a:rPr>
              <a:t></a:t>
            </a:r>
            <a:r>
              <a:rPr lang="tr-TR" b="1" dirty="0">
                <a:solidFill>
                  <a:schemeClr val="tx1"/>
                </a:solidFill>
              </a:rPr>
              <a:t>    </a:t>
            </a:r>
            <a:r>
              <a:rPr lang="tr-TR" b="1" dirty="0" err="1">
                <a:solidFill>
                  <a:schemeClr val="tx1"/>
                </a:solidFill>
              </a:rPr>
              <a:t>hospitalization</a:t>
            </a:r>
            <a:endParaRPr lang="tr-TR" b="1" dirty="0">
              <a:solidFill>
                <a:schemeClr val="tx1"/>
              </a:solidFill>
            </a:endParaRPr>
          </a:p>
          <a:p>
            <a:pPr algn="just"/>
            <a:endParaRPr lang="tr-TR" b="1" dirty="0">
              <a:solidFill>
                <a:schemeClr val="tx1"/>
              </a:solidFill>
            </a:endParaRPr>
          </a:p>
          <a:p>
            <a:pPr algn="just"/>
            <a:r>
              <a:rPr lang="tr-TR" b="1" dirty="0" err="1">
                <a:solidFill>
                  <a:schemeClr val="tx1"/>
                </a:solidFill>
              </a:rPr>
              <a:t>Chronic</a:t>
            </a:r>
            <a:r>
              <a:rPr lang="tr-TR" b="1" dirty="0">
                <a:solidFill>
                  <a:schemeClr val="tx1"/>
                </a:solidFill>
              </a:rPr>
              <a:t> </a:t>
            </a:r>
            <a:r>
              <a:rPr lang="tr-TR" b="1" i="1" dirty="0" err="1">
                <a:solidFill>
                  <a:schemeClr val="tx1"/>
                </a:solidFill>
              </a:rPr>
              <a:t>Pseudomonas</a:t>
            </a:r>
            <a:r>
              <a:rPr lang="tr-TR" b="1" dirty="0">
                <a:solidFill>
                  <a:schemeClr val="tx1"/>
                </a:solidFill>
              </a:rPr>
              <a:t> </a:t>
            </a:r>
            <a:r>
              <a:rPr lang="tr-TR" b="1" dirty="0" err="1">
                <a:solidFill>
                  <a:schemeClr val="tx1"/>
                </a:solidFill>
              </a:rPr>
              <a:t>colonization</a:t>
            </a:r>
            <a:r>
              <a:rPr lang="tr-TR" b="1" dirty="0">
                <a:solidFill>
                  <a:schemeClr val="tx1"/>
                </a:solidFill>
              </a:rPr>
              <a:t>   </a:t>
            </a:r>
            <a:r>
              <a:rPr lang="tr-TR" b="1" dirty="0">
                <a:solidFill>
                  <a:schemeClr val="tx1"/>
                </a:solidFill>
                <a:sym typeface="Wingdings" panose="05000000000000000000" pitchFamily="2" charset="2"/>
              </a:rPr>
              <a:t></a:t>
            </a:r>
            <a:r>
              <a:rPr lang="tr-TR" b="1" dirty="0">
                <a:solidFill>
                  <a:schemeClr val="tx1"/>
                </a:solidFill>
              </a:rPr>
              <a:t> </a:t>
            </a:r>
            <a:r>
              <a:rPr lang="tr-TR" b="1" dirty="0" err="1">
                <a:solidFill>
                  <a:schemeClr val="tx1"/>
                </a:solidFill>
              </a:rPr>
              <a:t>inhaled</a:t>
            </a:r>
            <a:r>
              <a:rPr lang="tr-TR" b="1" dirty="0">
                <a:solidFill>
                  <a:schemeClr val="tx1"/>
                </a:solidFill>
              </a:rPr>
              <a:t> </a:t>
            </a:r>
            <a:r>
              <a:rPr lang="tr-TR" b="1" dirty="0" err="1">
                <a:solidFill>
                  <a:schemeClr val="tx1"/>
                </a:solidFill>
              </a:rPr>
              <a:t>tobramycin</a:t>
            </a:r>
            <a:endParaRPr lang="tr-TR" b="1" dirty="0">
              <a:solidFill>
                <a:schemeClr val="tx1"/>
              </a:solidFill>
            </a:endParaRPr>
          </a:p>
          <a:p>
            <a:pPr algn="just"/>
            <a:endParaRPr lang="tr-TR" b="1" dirty="0">
              <a:solidFill>
                <a:schemeClr val="tx1"/>
              </a:solidFill>
            </a:endParaRPr>
          </a:p>
          <a:p>
            <a:pPr algn="just"/>
            <a:r>
              <a:rPr lang="tr-TR" altLang="tr-TR" b="1" dirty="0" err="1">
                <a:solidFill>
                  <a:schemeClr val="tx1"/>
                </a:solidFill>
                <a:latin typeface="inherit"/>
              </a:rPr>
              <a:t>Esophageal</a:t>
            </a:r>
            <a:r>
              <a:rPr lang="tr-TR" altLang="tr-TR" b="1" dirty="0">
                <a:solidFill>
                  <a:schemeClr val="tx1"/>
                </a:solidFill>
                <a:latin typeface="inherit"/>
              </a:rPr>
              <a:t> </a:t>
            </a:r>
            <a:r>
              <a:rPr lang="tr-TR" altLang="tr-TR" b="1" dirty="0" err="1">
                <a:solidFill>
                  <a:schemeClr val="tx1"/>
                </a:solidFill>
                <a:latin typeface="inherit"/>
              </a:rPr>
              <a:t>varices</a:t>
            </a:r>
            <a:r>
              <a:rPr lang="tr-TR" altLang="tr-TR" b="1" dirty="0">
                <a:solidFill>
                  <a:schemeClr val="tx1"/>
                </a:solidFill>
                <a:latin typeface="inherit"/>
              </a:rPr>
              <a:t>, portal </a:t>
            </a:r>
            <a:r>
              <a:rPr lang="tr-TR" altLang="tr-TR" b="1" dirty="0" err="1">
                <a:solidFill>
                  <a:schemeClr val="tx1"/>
                </a:solidFill>
                <a:latin typeface="inherit"/>
              </a:rPr>
              <a:t>hypertension</a:t>
            </a:r>
            <a:r>
              <a:rPr lang="tr-TR" altLang="tr-TR" dirty="0">
                <a:solidFill>
                  <a:srgbClr val="212121"/>
                </a:solidFill>
                <a:latin typeface="inherit"/>
              </a:rPr>
              <a:t>    </a:t>
            </a:r>
            <a:r>
              <a:rPr lang="tr-TR" altLang="tr-TR" b="1" dirty="0">
                <a:solidFill>
                  <a:srgbClr val="212121"/>
                </a:solidFill>
                <a:latin typeface="inherit"/>
                <a:sym typeface="Wingdings" panose="05000000000000000000" pitchFamily="2" charset="2"/>
              </a:rPr>
              <a:t></a:t>
            </a:r>
            <a:r>
              <a:rPr lang="tr-TR" altLang="tr-TR" b="1" dirty="0">
                <a:solidFill>
                  <a:srgbClr val="212121"/>
                </a:solidFill>
                <a:latin typeface="inherit"/>
              </a:rPr>
              <a:t> </a:t>
            </a:r>
            <a:r>
              <a:rPr lang="tr-TR" altLang="tr-TR" dirty="0">
                <a:solidFill>
                  <a:srgbClr val="212121"/>
                </a:solidFill>
                <a:latin typeface="inherit"/>
              </a:rPr>
              <a:t>    </a:t>
            </a:r>
            <a:r>
              <a:rPr lang="tr-TR" b="1" dirty="0" err="1">
                <a:solidFill>
                  <a:schemeClr val="tx1"/>
                </a:solidFill>
                <a:latin typeface="+mj-lt"/>
              </a:rPr>
              <a:t>Propranolol</a:t>
            </a:r>
            <a:r>
              <a:rPr lang="tr-TR" b="1" dirty="0">
                <a:solidFill>
                  <a:schemeClr val="tx1"/>
                </a:solidFill>
                <a:latin typeface="+mj-lt"/>
              </a:rPr>
              <a:t> </a:t>
            </a:r>
            <a:endParaRPr lang="tr-TR" altLang="tr-TR" dirty="0">
              <a:solidFill>
                <a:schemeClr val="tx1"/>
              </a:solidFill>
              <a:latin typeface="+mj-lt"/>
            </a:endParaRPr>
          </a:p>
        </p:txBody>
      </p:sp>
      <p:sp>
        <p:nvSpPr>
          <p:cNvPr id="16" name="Rectangle 2">
            <a:extLst>
              <a:ext uri="{FF2B5EF4-FFF2-40B4-BE49-F238E27FC236}">
                <a16:creationId xmlns:a16="http://schemas.microsoft.com/office/drawing/2014/main" id="{2A3607C2-0ECE-4679-A75D-CE88683D6CCF}"/>
              </a:ext>
            </a:extLst>
          </p:cNvPr>
          <p:cNvSpPr>
            <a:spLocks noChangeArrowheads="1"/>
          </p:cNvSpPr>
          <p:nvPr/>
        </p:nvSpPr>
        <p:spPr bwMode="auto">
          <a:xfrm>
            <a:off x="0" y="90100"/>
            <a:ext cx="65" cy="27699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tr-TR" altLang="tr-TR" sz="1800" b="0" i="0" u="none" strike="noStrike" cap="none" normalizeH="0" baseline="0" dirty="0">
              <a:ln>
                <a:noFill/>
              </a:ln>
              <a:solidFill>
                <a:schemeClr val="tx1"/>
              </a:solidFill>
              <a:effectLst/>
              <a:latin typeface="Arial" panose="020B0604020202020204" pitchFamily="34" charset="0"/>
            </a:endParaRPr>
          </a:p>
        </p:txBody>
      </p:sp>
      <p:pic>
        <p:nvPicPr>
          <p:cNvPr id="22" name="Resim 21">
            <a:extLst>
              <a:ext uri="{FF2B5EF4-FFF2-40B4-BE49-F238E27FC236}">
                <a16:creationId xmlns:a16="http://schemas.microsoft.com/office/drawing/2014/main" id="{AD3AD3FC-B9F4-4A2E-9D3C-EFCF9305AF99}"/>
              </a:ext>
            </a:extLst>
          </p:cNvPr>
          <p:cNvPicPr>
            <a:picLocks noChangeAspect="1"/>
          </p:cNvPicPr>
          <p:nvPr/>
        </p:nvPicPr>
        <p:blipFill>
          <a:blip r:embed="rId4"/>
          <a:stretch>
            <a:fillRect/>
          </a:stretch>
        </p:blipFill>
        <p:spPr>
          <a:xfrm>
            <a:off x="593725" y="1402708"/>
            <a:ext cx="4157832" cy="4858933"/>
          </a:xfrm>
          <a:prstGeom prst="rect">
            <a:avLst/>
          </a:prstGeom>
        </p:spPr>
      </p:pic>
      <p:pic>
        <p:nvPicPr>
          <p:cNvPr id="23" name="Resim 22">
            <a:extLst>
              <a:ext uri="{FF2B5EF4-FFF2-40B4-BE49-F238E27FC236}">
                <a16:creationId xmlns:a16="http://schemas.microsoft.com/office/drawing/2014/main" id="{0B516399-5606-424C-94CD-0299600C8A40}"/>
              </a:ext>
            </a:extLst>
          </p:cNvPr>
          <p:cNvPicPr>
            <a:picLocks noChangeAspect="1"/>
          </p:cNvPicPr>
          <p:nvPr/>
        </p:nvPicPr>
        <p:blipFill>
          <a:blip r:embed="rId5"/>
          <a:stretch>
            <a:fillRect/>
          </a:stretch>
        </p:blipFill>
        <p:spPr>
          <a:xfrm>
            <a:off x="4769938" y="1415349"/>
            <a:ext cx="4321546" cy="4825338"/>
          </a:xfrm>
          <a:prstGeom prst="rect">
            <a:avLst/>
          </a:prstGeom>
        </p:spPr>
      </p:pic>
      <p:pic>
        <p:nvPicPr>
          <p:cNvPr id="24" name="Resim 23">
            <a:extLst>
              <a:ext uri="{FF2B5EF4-FFF2-40B4-BE49-F238E27FC236}">
                <a16:creationId xmlns:a16="http://schemas.microsoft.com/office/drawing/2014/main" id="{4B9611FF-C432-42A3-B61D-10666CBB4F12}"/>
              </a:ext>
            </a:extLst>
          </p:cNvPr>
          <p:cNvPicPr>
            <a:picLocks noChangeAspect="1"/>
          </p:cNvPicPr>
          <p:nvPr/>
        </p:nvPicPr>
        <p:blipFill>
          <a:blip r:embed="rId6"/>
          <a:stretch>
            <a:fillRect/>
          </a:stretch>
        </p:blipFill>
        <p:spPr>
          <a:xfrm>
            <a:off x="768760" y="1367778"/>
            <a:ext cx="3974937" cy="4944285"/>
          </a:xfrm>
          <a:prstGeom prst="rect">
            <a:avLst/>
          </a:prstGeom>
        </p:spPr>
      </p:pic>
      <p:pic>
        <p:nvPicPr>
          <p:cNvPr id="25" name="Resim 24">
            <a:extLst>
              <a:ext uri="{FF2B5EF4-FFF2-40B4-BE49-F238E27FC236}">
                <a16:creationId xmlns:a16="http://schemas.microsoft.com/office/drawing/2014/main" id="{87F39FFA-C849-4299-A79A-EA819292F0AB}"/>
              </a:ext>
            </a:extLst>
          </p:cNvPr>
          <p:cNvPicPr>
            <a:picLocks noChangeAspect="1"/>
          </p:cNvPicPr>
          <p:nvPr/>
        </p:nvPicPr>
        <p:blipFill>
          <a:blip r:embed="rId7"/>
          <a:stretch>
            <a:fillRect/>
          </a:stretch>
        </p:blipFill>
        <p:spPr>
          <a:xfrm>
            <a:off x="4808353" y="1485484"/>
            <a:ext cx="4221685" cy="4724809"/>
          </a:xfrm>
          <a:prstGeom prst="rect">
            <a:avLst/>
          </a:prstGeom>
        </p:spPr>
      </p:pic>
      <p:pic>
        <p:nvPicPr>
          <p:cNvPr id="26" name="Resim 25">
            <a:extLst>
              <a:ext uri="{FF2B5EF4-FFF2-40B4-BE49-F238E27FC236}">
                <a16:creationId xmlns:a16="http://schemas.microsoft.com/office/drawing/2014/main" id="{23FD92E5-1E2D-4019-80BC-C761F39F9146}"/>
              </a:ext>
            </a:extLst>
          </p:cNvPr>
          <p:cNvPicPr>
            <a:picLocks noChangeAspect="1"/>
          </p:cNvPicPr>
          <p:nvPr/>
        </p:nvPicPr>
        <p:blipFill>
          <a:blip r:embed="rId8"/>
          <a:stretch>
            <a:fillRect/>
          </a:stretch>
        </p:blipFill>
        <p:spPr>
          <a:xfrm>
            <a:off x="670278" y="1371761"/>
            <a:ext cx="4039593" cy="4895992"/>
          </a:xfrm>
          <a:prstGeom prst="rect">
            <a:avLst/>
          </a:prstGeom>
        </p:spPr>
      </p:pic>
      <p:pic>
        <p:nvPicPr>
          <p:cNvPr id="27" name="Resim 26">
            <a:extLst>
              <a:ext uri="{FF2B5EF4-FFF2-40B4-BE49-F238E27FC236}">
                <a16:creationId xmlns:a16="http://schemas.microsoft.com/office/drawing/2014/main" id="{4307AE13-3519-4813-87E7-42D4795913D9}"/>
              </a:ext>
            </a:extLst>
          </p:cNvPr>
          <p:cNvPicPr>
            <a:picLocks noChangeAspect="1"/>
          </p:cNvPicPr>
          <p:nvPr/>
        </p:nvPicPr>
        <p:blipFill>
          <a:blip r:embed="rId9"/>
          <a:stretch>
            <a:fillRect/>
          </a:stretch>
        </p:blipFill>
        <p:spPr>
          <a:xfrm>
            <a:off x="4813932" y="1415349"/>
            <a:ext cx="4249280" cy="4902437"/>
          </a:xfrm>
          <a:prstGeom prst="rect">
            <a:avLst/>
          </a:prstGeom>
        </p:spPr>
      </p:pic>
      <p:pic>
        <p:nvPicPr>
          <p:cNvPr id="28" name="Resim 27">
            <a:extLst>
              <a:ext uri="{FF2B5EF4-FFF2-40B4-BE49-F238E27FC236}">
                <a16:creationId xmlns:a16="http://schemas.microsoft.com/office/drawing/2014/main" id="{0032CAB8-95B0-418F-BB02-15CAF18F0ABB}"/>
              </a:ext>
            </a:extLst>
          </p:cNvPr>
          <p:cNvPicPr>
            <a:picLocks noChangeAspect="1"/>
          </p:cNvPicPr>
          <p:nvPr/>
        </p:nvPicPr>
        <p:blipFill>
          <a:blip r:embed="rId10"/>
          <a:stretch>
            <a:fillRect/>
          </a:stretch>
        </p:blipFill>
        <p:spPr>
          <a:xfrm>
            <a:off x="622404" y="1367778"/>
            <a:ext cx="4162595" cy="4877463"/>
          </a:xfrm>
          <a:prstGeom prst="rect">
            <a:avLst/>
          </a:prstGeom>
        </p:spPr>
      </p:pic>
      <p:pic>
        <p:nvPicPr>
          <p:cNvPr id="29" name="Resim 28">
            <a:extLst>
              <a:ext uri="{FF2B5EF4-FFF2-40B4-BE49-F238E27FC236}">
                <a16:creationId xmlns:a16="http://schemas.microsoft.com/office/drawing/2014/main" id="{DDEBB0AD-8DC9-492E-A334-B4091BC1B0D5}"/>
              </a:ext>
            </a:extLst>
          </p:cNvPr>
          <p:cNvPicPr>
            <a:picLocks noChangeAspect="1"/>
          </p:cNvPicPr>
          <p:nvPr/>
        </p:nvPicPr>
        <p:blipFill>
          <a:blip r:embed="rId11"/>
          <a:stretch>
            <a:fillRect/>
          </a:stretch>
        </p:blipFill>
        <p:spPr>
          <a:xfrm>
            <a:off x="4821792" y="1402708"/>
            <a:ext cx="4221685" cy="4843869"/>
          </a:xfrm>
          <a:prstGeom prst="rect">
            <a:avLst/>
          </a:prstGeom>
        </p:spPr>
      </p:pic>
      <p:sp>
        <p:nvSpPr>
          <p:cNvPr id="11" name="Oval 10">
            <a:extLst>
              <a:ext uri="{FF2B5EF4-FFF2-40B4-BE49-F238E27FC236}">
                <a16:creationId xmlns:a16="http://schemas.microsoft.com/office/drawing/2014/main" id="{93DCD8EF-DF6E-45BD-8EE6-40400F6F3372}"/>
              </a:ext>
            </a:extLst>
          </p:cNvPr>
          <p:cNvSpPr/>
          <p:nvPr/>
        </p:nvSpPr>
        <p:spPr>
          <a:xfrm>
            <a:off x="4739981" y="4329350"/>
            <a:ext cx="4044310" cy="382538"/>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0" name="Oval 29">
            <a:extLst>
              <a:ext uri="{FF2B5EF4-FFF2-40B4-BE49-F238E27FC236}">
                <a16:creationId xmlns:a16="http://schemas.microsoft.com/office/drawing/2014/main" id="{19BC4465-86FC-423B-8A8E-0C7B9D2EB777}"/>
              </a:ext>
            </a:extLst>
          </p:cNvPr>
          <p:cNvSpPr/>
          <p:nvPr/>
        </p:nvSpPr>
        <p:spPr>
          <a:xfrm>
            <a:off x="527690" y="4257911"/>
            <a:ext cx="4044310" cy="382538"/>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2500478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par>
                                <p:cTn id="13" presetID="10" presetClass="entr" presetSubtype="0"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500"/>
                                        <p:tgtEl>
                                          <p:spTgt spid="2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fade">
                                      <p:cBhvr>
                                        <p:cTn id="20" dur="500"/>
                                        <p:tgtEl>
                                          <p:spTgt spid="24"/>
                                        </p:tgtEl>
                                      </p:cBhvr>
                                    </p:animEffect>
                                  </p:childTnLst>
                                </p:cTn>
                              </p:par>
                              <p:par>
                                <p:cTn id="21" presetID="10" presetClass="entr" presetSubtype="0" fill="hold" nodeType="with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fade">
                                      <p:cBhvr>
                                        <p:cTn id="23" dur="500"/>
                                        <p:tgtEl>
                                          <p:spTgt spid="2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fade">
                                      <p:cBhvr>
                                        <p:cTn id="28" dur="500"/>
                                        <p:tgtEl>
                                          <p:spTgt spid="26"/>
                                        </p:tgtEl>
                                      </p:cBhvr>
                                    </p:animEffect>
                                  </p:childTnLst>
                                </p:cTn>
                              </p:par>
                              <p:par>
                                <p:cTn id="29" presetID="10" presetClass="entr" presetSubtype="0" fill="hold" nodeType="with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fade">
                                      <p:cBhvr>
                                        <p:cTn id="31" dur="500"/>
                                        <p:tgtEl>
                                          <p:spTgt spid="27"/>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28"/>
                                        </p:tgtEl>
                                        <p:attrNameLst>
                                          <p:attrName>style.visibility</p:attrName>
                                        </p:attrNameLst>
                                      </p:cBhvr>
                                      <p:to>
                                        <p:strVal val="visible"/>
                                      </p:to>
                                    </p:set>
                                    <p:animEffect transition="in" filter="fade">
                                      <p:cBhvr>
                                        <p:cTn id="36" dur="500"/>
                                        <p:tgtEl>
                                          <p:spTgt spid="28"/>
                                        </p:tgtEl>
                                      </p:cBhvr>
                                    </p:animEffect>
                                  </p:childTnLst>
                                </p:cTn>
                              </p:par>
                              <p:par>
                                <p:cTn id="37" presetID="10" presetClass="entr" presetSubtype="0" fill="hold" nodeType="withEffect">
                                  <p:stCondLst>
                                    <p:cond delay="0"/>
                                  </p:stCondLst>
                                  <p:childTnLst>
                                    <p:set>
                                      <p:cBhvr>
                                        <p:cTn id="38" dur="1" fill="hold">
                                          <p:stCondLst>
                                            <p:cond delay="0"/>
                                          </p:stCondLst>
                                        </p:cTn>
                                        <p:tgtEl>
                                          <p:spTgt spid="29"/>
                                        </p:tgtEl>
                                        <p:attrNameLst>
                                          <p:attrName>style.visibility</p:attrName>
                                        </p:attrNameLst>
                                      </p:cBhvr>
                                      <p:to>
                                        <p:strVal val="visible"/>
                                      </p:to>
                                    </p:set>
                                    <p:animEffect transition="in" filter="fade">
                                      <p:cBhvr>
                                        <p:cTn id="39" dur="500"/>
                                        <p:tgtEl>
                                          <p:spTgt spid="29"/>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30"/>
                                        </p:tgtEl>
                                        <p:attrNameLst>
                                          <p:attrName>style.visibility</p:attrName>
                                        </p:attrNameLst>
                                      </p:cBhvr>
                                      <p:to>
                                        <p:strVal val="visible"/>
                                      </p:to>
                                    </p:set>
                                    <p:animEffect transition="in" filter="fade">
                                      <p:cBhvr>
                                        <p:cTn id="45"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1" grpId="0" animBg="1"/>
      <p:bldP spid="3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CC73DFE2-2E40-41B5-AB9C-56C9A3ED8F2E}"/>
              </a:ext>
            </a:extLst>
          </p:cNvPr>
          <p:cNvSpPr>
            <a:spLocks noGrp="1"/>
          </p:cNvSpPr>
          <p:nvPr>
            <p:ph idx="1"/>
          </p:nvPr>
        </p:nvSpPr>
        <p:spPr/>
        <p:txBody>
          <a:bodyPr>
            <a:noAutofit/>
          </a:bodyPr>
          <a:lstStyle/>
          <a:p>
            <a:pPr marL="0" indent="0">
              <a:buNone/>
            </a:pPr>
            <a:endParaRPr lang="tr-TR" sz="1600" b="1" dirty="0"/>
          </a:p>
          <a:p>
            <a:pPr marL="0" indent="0">
              <a:buNone/>
            </a:pPr>
            <a:endParaRPr lang="tr-TR" sz="1600" b="1" dirty="0"/>
          </a:p>
          <a:p>
            <a:pPr marL="0" indent="0">
              <a:buNone/>
            </a:pPr>
            <a:endParaRPr lang="tr-TR" sz="1600" b="1" dirty="0"/>
          </a:p>
          <a:p>
            <a:pPr marL="0" indent="0">
              <a:buNone/>
            </a:pPr>
            <a:r>
              <a:rPr lang="en-US" sz="1600" b="1" dirty="0"/>
              <a:t>Pediatric Pulmonology</a:t>
            </a:r>
            <a:r>
              <a:rPr lang="tr-TR" sz="1600" b="1" dirty="0"/>
              <a:t> </a:t>
            </a:r>
            <a:r>
              <a:rPr lang="en-US" sz="1600" b="1" dirty="0"/>
              <a:t>Consultation</a:t>
            </a:r>
            <a:r>
              <a:rPr lang="tr-TR" sz="1600" b="1" dirty="0"/>
              <a:t> </a:t>
            </a:r>
            <a:r>
              <a:rPr lang="en-US" sz="1600" b="1" dirty="0"/>
              <a:t>: </a:t>
            </a:r>
            <a:r>
              <a:rPr lang="tr-TR" sz="1600" dirty="0"/>
              <a:t>A</a:t>
            </a:r>
            <a:r>
              <a:rPr lang="en-US" sz="1600" dirty="0"/>
              <a:t>t this stage</a:t>
            </a:r>
            <a:r>
              <a:rPr lang="tr-TR" sz="1600" dirty="0"/>
              <a:t> </a:t>
            </a:r>
            <a:r>
              <a:rPr lang="en-US" sz="1600" dirty="0"/>
              <a:t>the patient does not need a lung transplant.</a:t>
            </a:r>
            <a:r>
              <a:rPr lang="tr-TR" sz="1600" dirty="0"/>
              <a:t> </a:t>
            </a:r>
            <a:r>
              <a:rPr lang="en-US" sz="1600" dirty="0"/>
              <a:t>However, </a:t>
            </a:r>
            <a:r>
              <a:rPr lang="tr-TR" sz="1600" dirty="0"/>
              <a:t>he</a:t>
            </a:r>
            <a:r>
              <a:rPr lang="en-US" sz="1600" dirty="0"/>
              <a:t> is frequently infected and pulmonary functions may gradually decrease in this process. This may be a problem for isolated liver transplantation. </a:t>
            </a:r>
            <a:r>
              <a:rPr lang="tr-TR" sz="1600" dirty="0"/>
              <a:t> </a:t>
            </a:r>
            <a:r>
              <a:rPr lang="en-US" sz="1600" dirty="0"/>
              <a:t>Azithromycin 250 mg / day </a:t>
            </a:r>
            <a:r>
              <a:rPr lang="tr-TR" sz="1600" dirty="0" err="1"/>
              <a:t>was</a:t>
            </a:r>
            <a:r>
              <a:rPr lang="tr-TR" sz="1600" dirty="0"/>
              <a:t> </a:t>
            </a:r>
            <a:r>
              <a:rPr lang="en-US" sz="1600" dirty="0"/>
              <a:t>started 3 days a week.</a:t>
            </a:r>
            <a:endParaRPr lang="tr-TR" sz="1600" dirty="0"/>
          </a:p>
          <a:p>
            <a:pPr marL="0" indent="0">
              <a:buNone/>
            </a:pPr>
            <a:endParaRPr lang="en-US" sz="1600" dirty="0"/>
          </a:p>
          <a:p>
            <a:pPr marL="0" indent="0">
              <a:buNone/>
            </a:pPr>
            <a:r>
              <a:rPr lang="en-US" sz="1600" b="1" dirty="0"/>
              <a:t>Pediatric Gastroenterology and Hepatology Consultation</a:t>
            </a:r>
            <a:r>
              <a:rPr lang="tr-TR" sz="1600" b="1" dirty="0"/>
              <a:t> </a:t>
            </a:r>
            <a:r>
              <a:rPr lang="en-US" sz="1600" b="1" dirty="0"/>
              <a:t>:</a:t>
            </a:r>
            <a:r>
              <a:rPr lang="tr-TR" sz="1600" b="1" dirty="0"/>
              <a:t> </a:t>
            </a:r>
            <a:r>
              <a:rPr lang="en-US" sz="1600" dirty="0"/>
              <a:t>The patient is a candidate for liver transplantation because of cirrhosis, acid</a:t>
            </a:r>
            <a:r>
              <a:rPr lang="tr-TR" sz="1600" dirty="0"/>
              <a:t> </a:t>
            </a:r>
            <a:r>
              <a:rPr lang="tr-TR" sz="1600" dirty="0" err="1"/>
              <a:t>and</a:t>
            </a:r>
            <a:r>
              <a:rPr lang="tr-TR" sz="1600" dirty="0"/>
              <a:t> </a:t>
            </a:r>
            <a:r>
              <a:rPr lang="en-US" sz="1600" dirty="0"/>
              <a:t>portal hypertension. However, post-op lung complications will be more. Lung-liver transplantation will be more appropriate.</a:t>
            </a:r>
          </a:p>
          <a:p>
            <a:endParaRPr lang="tr-TR" sz="1600" dirty="0"/>
          </a:p>
          <a:p>
            <a:r>
              <a:rPr lang="en-US" sz="1600" dirty="0"/>
              <a:t>Pre-op preparation for lung-liver transplant </a:t>
            </a:r>
            <a:r>
              <a:rPr lang="tr-TR" sz="1600" dirty="0" err="1"/>
              <a:t>was</a:t>
            </a:r>
            <a:r>
              <a:rPr lang="tr-TR" sz="1600" dirty="0"/>
              <a:t> </a:t>
            </a:r>
            <a:r>
              <a:rPr lang="en-US" sz="1600" dirty="0"/>
              <a:t>done. The patient </a:t>
            </a:r>
            <a:r>
              <a:rPr lang="tr-TR" sz="1600" dirty="0" err="1"/>
              <a:t>was</a:t>
            </a:r>
            <a:r>
              <a:rPr lang="tr-TR" sz="1600" dirty="0"/>
              <a:t> </a:t>
            </a:r>
            <a:r>
              <a:rPr lang="en-US" sz="1600" dirty="0"/>
              <a:t>referred to a transplant center. </a:t>
            </a:r>
            <a:r>
              <a:rPr lang="tr-TR" sz="1600" dirty="0"/>
              <a:t> </a:t>
            </a:r>
          </a:p>
          <a:p>
            <a:r>
              <a:rPr lang="tr-TR" sz="1600" b="1" dirty="0"/>
              <a:t>T</a:t>
            </a:r>
            <a:r>
              <a:rPr lang="en-US" sz="1600" b="1" dirty="0" err="1"/>
              <a:t>wo</a:t>
            </a:r>
            <a:r>
              <a:rPr lang="en-US" sz="1600" b="1" dirty="0"/>
              <a:t> hospitals were contacted for lung transplantation</a:t>
            </a:r>
            <a:r>
              <a:rPr lang="tr-TR" sz="1600" b="1" dirty="0"/>
              <a:t> in </a:t>
            </a:r>
            <a:r>
              <a:rPr lang="tr-TR" sz="1600" b="1" dirty="0" err="1"/>
              <a:t>Istanbul</a:t>
            </a:r>
            <a:r>
              <a:rPr lang="en-US" sz="1600" b="1" dirty="0"/>
              <a:t>. However, transplantation was not possible due to lack of licenses.</a:t>
            </a:r>
            <a:endParaRPr lang="tr-TR" sz="1600" b="1" dirty="0"/>
          </a:p>
          <a:p>
            <a:pPr marL="0" indent="0">
              <a:buNone/>
            </a:pPr>
            <a:endParaRPr lang="en-US" sz="1600" dirty="0"/>
          </a:p>
          <a:p>
            <a:pPr marL="0" indent="0">
              <a:buNone/>
            </a:pPr>
            <a:endParaRPr lang="tr-TR" sz="1600" dirty="0"/>
          </a:p>
        </p:txBody>
      </p:sp>
      <p:pic>
        <p:nvPicPr>
          <p:cNvPr id="4" name="Resim 3">
            <a:extLst>
              <a:ext uri="{FF2B5EF4-FFF2-40B4-BE49-F238E27FC236}">
                <a16:creationId xmlns:a16="http://schemas.microsoft.com/office/drawing/2014/main" id="{4FC57871-CA6A-44F9-9B5C-0E5C658E7E9B}"/>
              </a:ext>
            </a:extLst>
          </p:cNvPr>
          <p:cNvPicPr>
            <a:picLocks noChangeAspect="1"/>
          </p:cNvPicPr>
          <p:nvPr/>
        </p:nvPicPr>
        <p:blipFill>
          <a:blip r:embed="rId3"/>
          <a:stretch>
            <a:fillRect/>
          </a:stretch>
        </p:blipFill>
        <p:spPr>
          <a:xfrm>
            <a:off x="457200" y="1475697"/>
            <a:ext cx="7962066" cy="566977"/>
          </a:xfrm>
          <a:prstGeom prst="rect">
            <a:avLst/>
          </a:prstGeom>
        </p:spPr>
      </p:pic>
      <p:sp>
        <p:nvSpPr>
          <p:cNvPr id="5" name="Yuvarlatılmış Dikdörtgen 1">
            <a:extLst>
              <a:ext uri="{FF2B5EF4-FFF2-40B4-BE49-F238E27FC236}">
                <a16:creationId xmlns:a16="http://schemas.microsoft.com/office/drawing/2014/main" id="{3ECB915C-654F-4D5B-97E6-61761781D8E5}"/>
              </a:ext>
            </a:extLst>
          </p:cNvPr>
          <p:cNvSpPr/>
          <p:nvPr/>
        </p:nvSpPr>
        <p:spPr>
          <a:xfrm rot="16200000">
            <a:off x="-28854" y="689073"/>
            <a:ext cx="1368152" cy="396044"/>
          </a:xfrm>
          <a:prstGeom prst="roundRect">
            <a:avLst/>
          </a:prstGeom>
          <a:solidFill>
            <a:schemeClr val="accent5">
              <a:lumMod val="40000"/>
              <a:lumOff val="6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b="1" dirty="0"/>
              <a:t>28.10.2015</a:t>
            </a:r>
          </a:p>
        </p:txBody>
      </p:sp>
    </p:spTree>
    <p:extLst>
      <p:ext uri="{BB962C8B-B14F-4D97-AF65-F5344CB8AC3E}">
        <p14:creationId xmlns:p14="http://schemas.microsoft.com/office/powerpoint/2010/main" val="26280734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a:extLst>
              <a:ext uri="{FF2B5EF4-FFF2-40B4-BE49-F238E27FC236}">
                <a16:creationId xmlns:a16="http://schemas.microsoft.com/office/drawing/2014/main" id="{1340BC04-B5D7-48F2-B314-62C337A9A70A}"/>
              </a:ext>
            </a:extLst>
          </p:cNvPr>
          <p:cNvPicPr>
            <a:picLocks noGrp="1" noChangeAspect="1"/>
          </p:cNvPicPr>
          <p:nvPr>
            <p:ph idx="1"/>
          </p:nvPr>
        </p:nvPicPr>
        <p:blipFill>
          <a:blip r:embed="rId3"/>
          <a:stretch>
            <a:fillRect/>
          </a:stretch>
        </p:blipFill>
        <p:spPr>
          <a:xfrm>
            <a:off x="590967" y="1628800"/>
            <a:ext cx="7962066" cy="566977"/>
          </a:xfrm>
          <a:prstGeom prst="rect">
            <a:avLst/>
          </a:prstGeom>
        </p:spPr>
      </p:pic>
      <p:sp>
        <p:nvSpPr>
          <p:cNvPr id="6" name="Yuvarlatılmış Dikdörtgen 1">
            <a:extLst>
              <a:ext uri="{FF2B5EF4-FFF2-40B4-BE49-F238E27FC236}">
                <a16:creationId xmlns:a16="http://schemas.microsoft.com/office/drawing/2014/main" id="{999B645A-3512-4564-BFA6-0F3FBBC36688}"/>
              </a:ext>
            </a:extLst>
          </p:cNvPr>
          <p:cNvSpPr/>
          <p:nvPr/>
        </p:nvSpPr>
        <p:spPr>
          <a:xfrm rot="16200000">
            <a:off x="719572" y="669102"/>
            <a:ext cx="1368152" cy="396044"/>
          </a:xfrm>
          <a:prstGeom prst="roundRect">
            <a:avLst/>
          </a:prstGeom>
          <a:solidFill>
            <a:schemeClr val="accent5">
              <a:lumMod val="40000"/>
              <a:lumOff val="6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b="1" dirty="0"/>
              <a:t>24.11.2015</a:t>
            </a:r>
          </a:p>
        </p:txBody>
      </p:sp>
      <p:sp>
        <p:nvSpPr>
          <p:cNvPr id="8" name="Aşağı Ok 5">
            <a:extLst>
              <a:ext uri="{FF2B5EF4-FFF2-40B4-BE49-F238E27FC236}">
                <a16:creationId xmlns:a16="http://schemas.microsoft.com/office/drawing/2014/main" id="{7F8F5BA1-E70D-4DBB-87EB-F144BDCA8845}"/>
              </a:ext>
            </a:extLst>
          </p:cNvPr>
          <p:cNvSpPr/>
          <p:nvPr/>
        </p:nvSpPr>
        <p:spPr>
          <a:xfrm>
            <a:off x="1259632" y="2136351"/>
            <a:ext cx="288032" cy="576064"/>
          </a:xfrm>
          <a:prstGeom prst="downArrow">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11" name="Rectangle 3">
            <a:extLst>
              <a:ext uri="{FF2B5EF4-FFF2-40B4-BE49-F238E27FC236}">
                <a16:creationId xmlns:a16="http://schemas.microsoft.com/office/drawing/2014/main" id="{EF191574-D9C8-4C71-8292-A776E50224AF}"/>
              </a:ext>
            </a:extLst>
          </p:cNvPr>
          <p:cNvSpPr>
            <a:spLocks noChangeArrowheads="1"/>
          </p:cNvSpPr>
          <p:nvPr/>
        </p:nvSpPr>
        <p:spPr bwMode="auto">
          <a:xfrm>
            <a:off x="0" y="90100"/>
            <a:ext cx="65" cy="27699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tr-TR" altLang="tr-TR" sz="1800" b="0" i="0" u="none" strike="noStrike" cap="none" normalizeH="0" baseline="0" dirty="0">
              <a:ln>
                <a:noFill/>
              </a:ln>
              <a:solidFill>
                <a:schemeClr val="tx1"/>
              </a:solidFill>
              <a:effectLst/>
              <a:latin typeface="Arial" panose="020B0604020202020204" pitchFamily="34" charset="0"/>
            </a:endParaRPr>
          </a:p>
        </p:txBody>
      </p:sp>
      <p:sp>
        <p:nvSpPr>
          <p:cNvPr id="14" name="Yuvarlatılmış Dikdörtgen 8">
            <a:extLst>
              <a:ext uri="{FF2B5EF4-FFF2-40B4-BE49-F238E27FC236}">
                <a16:creationId xmlns:a16="http://schemas.microsoft.com/office/drawing/2014/main" id="{F403DD68-779B-4726-8D68-79BEAF18698C}"/>
              </a:ext>
            </a:extLst>
          </p:cNvPr>
          <p:cNvSpPr/>
          <p:nvPr/>
        </p:nvSpPr>
        <p:spPr>
          <a:xfrm>
            <a:off x="4193345" y="2727947"/>
            <a:ext cx="4824536" cy="3735328"/>
          </a:xfrm>
          <a:prstGeom prst="round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000" b="1" dirty="0" err="1">
                <a:latin typeface="+mj-lt"/>
              </a:rPr>
              <a:t>Esophageal</a:t>
            </a:r>
            <a:r>
              <a:rPr lang="tr-TR" sz="2000" b="1" dirty="0">
                <a:latin typeface="+mj-lt"/>
              </a:rPr>
              <a:t> </a:t>
            </a:r>
            <a:r>
              <a:rPr lang="tr-TR" sz="2000" b="1" dirty="0" err="1">
                <a:latin typeface="+mj-lt"/>
              </a:rPr>
              <a:t>variceal</a:t>
            </a:r>
            <a:r>
              <a:rPr lang="tr-TR" sz="2000" b="1" dirty="0">
                <a:latin typeface="+mj-lt"/>
              </a:rPr>
              <a:t> </a:t>
            </a:r>
            <a:r>
              <a:rPr lang="tr-TR" sz="2000" b="1" dirty="0" err="1">
                <a:latin typeface="+mj-lt"/>
              </a:rPr>
              <a:t>bleeding</a:t>
            </a:r>
            <a:r>
              <a:rPr lang="tr-TR" sz="2000" b="1" dirty="0">
                <a:latin typeface="+mj-lt"/>
              </a:rPr>
              <a:t>, </a:t>
            </a:r>
            <a:r>
              <a:rPr lang="tr-TR" sz="2000" b="1" dirty="0" err="1">
                <a:latin typeface="+mj-lt"/>
              </a:rPr>
              <a:t>desaturation</a:t>
            </a:r>
            <a:r>
              <a:rPr lang="tr-TR" sz="2000" b="1" dirty="0">
                <a:latin typeface="+mj-lt"/>
              </a:rPr>
              <a:t>, </a:t>
            </a:r>
            <a:r>
              <a:rPr lang="tr-TR" sz="2000" b="1" dirty="0" err="1">
                <a:latin typeface="+mj-lt"/>
              </a:rPr>
              <a:t>respiratory</a:t>
            </a:r>
            <a:r>
              <a:rPr lang="tr-TR" sz="2000" b="1" dirty="0">
                <a:latin typeface="+mj-lt"/>
              </a:rPr>
              <a:t> </a:t>
            </a:r>
            <a:r>
              <a:rPr lang="tr-TR" sz="2000" b="1" dirty="0" err="1">
                <a:latin typeface="+mj-lt"/>
              </a:rPr>
              <a:t>distress</a:t>
            </a:r>
            <a:endParaRPr lang="tr-TR" sz="2000" b="1" dirty="0">
              <a:latin typeface="+mj-lt"/>
            </a:endParaRPr>
          </a:p>
          <a:p>
            <a:pPr algn="ctr"/>
            <a:endParaRPr lang="tr-TR" sz="2000" b="1" dirty="0">
              <a:latin typeface="+mj-lt"/>
            </a:endParaRPr>
          </a:p>
          <a:p>
            <a:pPr algn="ctr"/>
            <a:r>
              <a:rPr lang="tr-TR" sz="2000" b="1" dirty="0" err="1">
                <a:latin typeface="+mj-lt"/>
              </a:rPr>
              <a:t>Hospitalization</a:t>
            </a:r>
            <a:endParaRPr lang="tr-TR" sz="2000" b="1" dirty="0">
              <a:latin typeface="+mj-lt"/>
            </a:endParaRPr>
          </a:p>
          <a:p>
            <a:pPr algn="ctr"/>
            <a:endParaRPr lang="tr-TR" sz="2000" b="1" dirty="0">
              <a:latin typeface="+mj-lt"/>
            </a:endParaRPr>
          </a:p>
          <a:p>
            <a:pPr algn="ctr"/>
            <a:r>
              <a:rPr lang="tr-TR" sz="2000" b="1" dirty="0" err="1">
                <a:latin typeface="+mj-lt"/>
              </a:rPr>
              <a:t>Cardiac</a:t>
            </a:r>
            <a:r>
              <a:rPr lang="tr-TR" sz="2000" b="1" dirty="0">
                <a:latin typeface="+mj-lt"/>
              </a:rPr>
              <a:t> </a:t>
            </a:r>
            <a:r>
              <a:rPr lang="tr-TR" sz="2000" b="1" dirty="0" err="1">
                <a:latin typeface="+mj-lt"/>
              </a:rPr>
              <a:t>arrest</a:t>
            </a:r>
            <a:endParaRPr lang="tr-TR" sz="2000" b="1" dirty="0">
              <a:latin typeface="+mj-lt"/>
            </a:endParaRPr>
          </a:p>
          <a:p>
            <a:pPr algn="ctr"/>
            <a:r>
              <a:rPr lang="tr-TR" sz="2000" b="1" dirty="0" err="1">
                <a:latin typeface="+mj-lt"/>
              </a:rPr>
              <a:t>Intubation</a:t>
            </a:r>
            <a:endParaRPr lang="tr-TR" sz="2000" b="1" dirty="0">
              <a:latin typeface="+mj-lt"/>
            </a:endParaRPr>
          </a:p>
          <a:p>
            <a:pPr algn="ctr"/>
            <a:r>
              <a:rPr lang="tr-TR" sz="2000" b="1" dirty="0" err="1">
                <a:latin typeface="+mj-lt"/>
              </a:rPr>
              <a:t>Circulatory</a:t>
            </a:r>
            <a:r>
              <a:rPr lang="tr-TR" sz="2000" b="1" dirty="0">
                <a:latin typeface="+mj-lt"/>
              </a:rPr>
              <a:t> </a:t>
            </a:r>
            <a:r>
              <a:rPr lang="tr-TR" sz="2000" b="1" dirty="0" err="1">
                <a:latin typeface="+mj-lt"/>
              </a:rPr>
              <a:t>support</a:t>
            </a:r>
            <a:endParaRPr lang="tr-TR" sz="2000" b="1" dirty="0">
              <a:latin typeface="+mj-lt"/>
            </a:endParaRPr>
          </a:p>
          <a:p>
            <a:pPr algn="ctr"/>
            <a:r>
              <a:rPr lang="tr-TR" altLang="tr-TR" sz="2000" b="1" dirty="0">
                <a:solidFill>
                  <a:schemeClr val="bg1"/>
                </a:solidFill>
                <a:latin typeface="+mj-lt"/>
              </a:rPr>
              <a:t>14 </a:t>
            </a:r>
            <a:r>
              <a:rPr lang="tr-TR" altLang="tr-TR" sz="2000" b="1" dirty="0" err="1">
                <a:solidFill>
                  <a:schemeClr val="bg1"/>
                </a:solidFill>
                <a:latin typeface="+mj-lt"/>
              </a:rPr>
              <a:t>days</a:t>
            </a:r>
            <a:r>
              <a:rPr lang="tr-TR" altLang="tr-TR" sz="2000" b="1" dirty="0">
                <a:solidFill>
                  <a:schemeClr val="bg1"/>
                </a:solidFill>
                <a:latin typeface="+mj-lt"/>
              </a:rPr>
              <a:t> in </a:t>
            </a:r>
            <a:r>
              <a:rPr lang="tr-TR" altLang="tr-TR" sz="2000" b="1" dirty="0" err="1">
                <a:solidFill>
                  <a:schemeClr val="bg1"/>
                </a:solidFill>
                <a:latin typeface="+mj-lt"/>
              </a:rPr>
              <a:t>intensive</a:t>
            </a:r>
            <a:r>
              <a:rPr lang="tr-TR" altLang="tr-TR" sz="2000" b="1" dirty="0">
                <a:solidFill>
                  <a:schemeClr val="bg1"/>
                </a:solidFill>
                <a:latin typeface="+mj-lt"/>
              </a:rPr>
              <a:t> </a:t>
            </a:r>
            <a:r>
              <a:rPr lang="tr-TR" altLang="tr-TR" sz="2000" b="1" dirty="0" err="1">
                <a:solidFill>
                  <a:schemeClr val="bg1"/>
                </a:solidFill>
                <a:latin typeface="+mj-lt"/>
              </a:rPr>
              <a:t>care</a:t>
            </a:r>
            <a:r>
              <a:rPr lang="tr-TR" altLang="tr-TR" sz="2000" b="1" dirty="0">
                <a:solidFill>
                  <a:schemeClr val="bg1"/>
                </a:solidFill>
                <a:latin typeface="+mj-lt"/>
              </a:rPr>
              <a:t> </a:t>
            </a:r>
            <a:r>
              <a:rPr lang="tr-TR" altLang="tr-TR" sz="2000" b="1" dirty="0" err="1">
                <a:solidFill>
                  <a:schemeClr val="bg1"/>
                </a:solidFill>
                <a:latin typeface="+mj-lt"/>
              </a:rPr>
              <a:t>unit</a:t>
            </a:r>
            <a:r>
              <a:rPr lang="tr-TR" altLang="tr-TR" sz="2000" b="1" dirty="0">
                <a:solidFill>
                  <a:schemeClr val="bg1"/>
                </a:solidFill>
                <a:latin typeface="+mj-lt"/>
              </a:rPr>
              <a:t> </a:t>
            </a:r>
          </a:p>
          <a:p>
            <a:pPr algn="ctr"/>
            <a:endParaRPr lang="tr-TR" sz="2000" b="1" dirty="0">
              <a:latin typeface="+mj-lt"/>
            </a:endParaRPr>
          </a:p>
          <a:p>
            <a:pPr algn="ctr"/>
            <a:r>
              <a:rPr lang="tr-TR" sz="2000" b="1" dirty="0" err="1">
                <a:latin typeface="+mj-lt"/>
              </a:rPr>
              <a:t>Died</a:t>
            </a:r>
            <a:r>
              <a:rPr lang="tr-TR" sz="2000" b="1" dirty="0">
                <a:latin typeface="+mj-lt"/>
              </a:rPr>
              <a:t> in 02.06.2017</a:t>
            </a:r>
          </a:p>
          <a:p>
            <a:pPr algn="ctr"/>
            <a:endParaRPr lang="tr-TR" sz="2000" b="1" dirty="0"/>
          </a:p>
        </p:txBody>
      </p:sp>
      <p:sp>
        <p:nvSpPr>
          <p:cNvPr id="15" name="Aşağı Ok 5">
            <a:extLst>
              <a:ext uri="{FF2B5EF4-FFF2-40B4-BE49-F238E27FC236}">
                <a16:creationId xmlns:a16="http://schemas.microsoft.com/office/drawing/2014/main" id="{89204586-6866-43DD-AF16-EF93C1DF2DD0}"/>
              </a:ext>
            </a:extLst>
          </p:cNvPr>
          <p:cNvSpPr/>
          <p:nvPr/>
        </p:nvSpPr>
        <p:spPr>
          <a:xfrm>
            <a:off x="6317581" y="2103870"/>
            <a:ext cx="288032" cy="576064"/>
          </a:xfrm>
          <a:prstGeom prst="downArrow">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6" name="Yuvarlatılmış Dikdörtgen 1">
            <a:extLst>
              <a:ext uri="{FF2B5EF4-FFF2-40B4-BE49-F238E27FC236}">
                <a16:creationId xmlns:a16="http://schemas.microsoft.com/office/drawing/2014/main" id="{523139D6-F909-4819-B9E9-95B8292AF2B4}"/>
              </a:ext>
            </a:extLst>
          </p:cNvPr>
          <p:cNvSpPr/>
          <p:nvPr/>
        </p:nvSpPr>
        <p:spPr>
          <a:xfrm rot="16200000">
            <a:off x="1257675" y="674074"/>
            <a:ext cx="1358208" cy="396044"/>
          </a:xfrm>
          <a:prstGeom prst="roundRect">
            <a:avLst/>
          </a:prstGeom>
          <a:solidFill>
            <a:schemeClr val="accent5">
              <a:lumMod val="40000"/>
              <a:lumOff val="6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a:t>14.03.2017</a:t>
            </a:r>
            <a:endParaRPr lang="tr-TR" b="1" dirty="0"/>
          </a:p>
        </p:txBody>
      </p:sp>
      <p:sp>
        <p:nvSpPr>
          <p:cNvPr id="17" name="Yuvarlatılmış Dikdörtgen 1">
            <a:extLst>
              <a:ext uri="{FF2B5EF4-FFF2-40B4-BE49-F238E27FC236}">
                <a16:creationId xmlns:a16="http://schemas.microsoft.com/office/drawing/2014/main" id="{7AA90564-7313-4E9B-9F1E-3A767EBD2398}"/>
              </a:ext>
            </a:extLst>
          </p:cNvPr>
          <p:cNvSpPr/>
          <p:nvPr/>
        </p:nvSpPr>
        <p:spPr>
          <a:xfrm rot="16200000">
            <a:off x="5736377" y="746701"/>
            <a:ext cx="1368154" cy="396044"/>
          </a:xfrm>
          <a:prstGeom prst="roundRect">
            <a:avLst/>
          </a:prstGeom>
          <a:solidFill>
            <a:schemeClr val="accent5">
              <a:lumMod val="40000"/>
              <a:lumOff val="6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a:t>22.05.2017</a:t>
            </a:r>
            <a:endParaRPr lang="tr-TR" b="1" dirty="0"/>
          </a:p>
        </p:txBody>
      </p:sp>
      <p:sp>
        <p:nvSpPr>
          <p:cNvPr id="19" name="Rectangle 6">
            <a:extLst>
              <a:ext uri="{FF2B5EF4-FFF2-40B4-BE49-F238E27FC236}">
                <a16:creationId xmlns:a16="http://schemas.microsoft.com/office/drawing/2014/main" id="{6C3BE322-47BB-4487-AB65-18A93AF45F02}"/>
              </a:ext>
            </a:extLst>
          </p:cNvPr>
          <p:cNvSpPr>
            <a:spLocks noChangeArrowheads="1"/>
          </p:cNvSpPr>
          <p:nvPr/>
        </p:nvSpPr>
        <p:spPr bwMode="auto">
          <a:xfrm>
            <a:off x="0" y="211914"/>
            <a:ext cx="22442" cy="33371"/>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88872"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tr-TR" altLang="tr-TR" sz="800" b="0" i="0" u="none" strike="noStrike" cap="none" normalizeH="0" baseline="0" dirty="0">
                <a:ln>
                  <a:noFill/>
                </a:ln>
                <a:solidFill>
                  <a:schemeClr val="tx1"/>
                </a:solidFill>
                <a:effectLst/>
              </a:rPr>
              <a:t> </a:t>
            </a:r>
            <a:endParaRPr kumimoji="0" lang="tr-TR" altLang="tr-TR" sz="1800" b="0" i="0" u="none" strike="noStrike" cap="none" normalizeH="0" baseline="0" dirty="0">
              <a:ln>
                <a:noFill/>
              </a:ln>
              <a:solidFill>
                <a:schemeClr val="tx1"/>
              </a:solidFill>
              <a:effectLst/>
              <a:latin typeface="Arial" panose="020B0604020202020204" pitchFamily="34" charset="0"/>
            </a:endParaRPr>
          </a:p>
        </p:txBody>
      </p:sp>
      <p:sp>
        <p:nvSpPr>
          <p:cNvPr id="13" name="Yuvarlatılmış Dikdörtgen 8">
            <a:extLst>
              <a:ext uri="{FF2B5EF4-FFF2-40B4-BE49-F238E27FC236}">
                <a16:creationId xmlns:a16="http://schemas.microsoft.com/office/drawing/2014/main" id="{12C778C3-B451-41DA-BFA6-AFC6689587F1}"/>
              </a:ext>
            </a:extLst>
          </p:cNvPr>
          <p:cNvSpPr/>
          <p:nvPr/>
        </p:nvSpPr>
        <p:spPr>
          <a:xfrm>
            <a:off x="154581" y="2818138"/>
            <a:ext cx="3168352" cy="3615080"/>
          </a:xfrm>
          <a:prstGeom prst="round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2000" b="1" dirty="0"/>
          </a:p>
          <a:p>
            <a:pPr algn="ctr"/>
            <a:endParaRPr lang="tr-TR" sz="2000" b="1" dirty="0"/>
          </a:p>
          <a:p>
            <a:pPr algn="ctr"/>
            <a:endParaRPr lang="tr-TR" sz="2000" b="1" dirty="0"/>
          </a:p>
          <a:p>
            <a:pPr marL="342900" indent="-342900">
              <a:buFont typeface="Arial" panose="020B0604020202020204" pitchFamily="34" charset="0"/>
              <a:buChar char="•"/>
            </a:pPr>
            <a:endParaRPr lang="tr-TR" sz="2000" b="1" dirty="0"/>
          </a:p>
          <a:p>
            <a:pPr marL="342900" indent="-342900">
              <a:buFont typeface="Arial" panose="020B0604020202020204" pitchFamily="34" charset="0"/>
              <a:buChar char="•"/>
            </a:pPr>
            <a:r>
              <a:rPr lang="tr-TR" sz="2000" b="1" dirty="0" err="1"/>
              <a:t>Pseudomonas</a:t>
            </a:r>
            <a:r>
              <a:rPr lang="tr-TR" sz="2000" b="1" dirty="0"/>
              <a:t> </a:t>
            </a:r>
            <a:r>
              <a:rPr lang="tr-TR" sz="2000" b="1" dirty="0" err="1"/>
              <a:t>colonization</a:t>
            </a:r>
            <a:endParaRPr lang="tr-TR" sz="2000" b="1" dirty="0"/>
          </a:p>
          <a:p>
            <a:pPr marL="342900" indent="-342900">
              <a:buFont typeface="Arial" panose="020B0604020202020204" pitchFamily="34" charset="0"/>
              <a:buChar char="•"/>
            </a:pPr>
            <a:r>
              <a:rPr lang="tr-TR" sz="2000" b="1" dirty="0" err="1"/>
              <a:t>Cirrhosis</a:t>
            </a:r>
            <a:endParaRPr lang="tr-TR" sz="2000" b="1" dirty="0"/>
          </a:p>
          <a:p>
            <a:pPr marL="342900" indent="-342900">
              <a:buFont typeface="Arial" panose="020B0604020202020204" pitchFamily="34" charset="0"/>
              <a:buChar char="•"/>
            </a:pPr>
            <a:r>
              <a:rPr lang="tr-TR" sz="2000" b="1" dirty="0"/>
              <a:t>Portal </a:t>
            </a:r>
            <a:r>
              <a:rPr lang="tr-TR" sz="2000" b="1" dirty="0" err="1"/>
              <a:t>hypertension</a:t>
            </a:r>
            <a:endParaRPr lang="tr-TR" sz="2000" b="1" dirty="0"/>
          </a:p>
          <a:p>
            <a:pPr marL="342900" indent="-342900">
              <a:buFont typeface="Arial" panose="020B0604020202020204" pitchFamily="34" charset="0"/>
              <a:buChar char="•"/>
            </a:pPr>
            <a:r>
              <a:rPr lang="tr-TR" sz="2000" b="1" dirty="0" err="1"/>
              <a:t>Hepatopulmonary</a:t>
            </a:r>
            <a:r>
              <a:rPr lang="tr-TR" sz="2000" b="1" dirty="0"/>
              <a:t> </a:t>
            </a:r>
            <a:r>
              <a:rPr lang="tr-TR" sz="2000" b="1" dirty="0" err="1"/>
              <a:t>syndrome</a:t>
            </a:r>
            <a:endParaRPr lang="tr-TR" sz="2000" b="1" dirty="0"/>
          </a:p>
          <a:p>
            <a:pPr marL="342900" indent="-342900">
              <a:buFont typeface="Arial" panose="020B0604020202020204" pitchFamily="34" charset="0"/>
              <a:buChar char="•"/>
            </a:pPr>
            <a:r>
              <a:rPr lang="tr-TR" sz="2000" b="1" dirty="0" err="1"/>
              <a:t>Bronchiectasis</a:t>
            </a:r>
            <a:endParaRPr lang="tr-TR" sz="2000" b="1" dirty="0"/>
          </a:p>
          <a:p>
            <a:pPr marL="342900" indent="-342900">
              <a:buFont typeface="Arial" panose="020B0604020202020204" pitchFamily="34" charset="0"/>
              <a:buChar char="•"/>
            </a:pPr>
            <a:r>
              <a:rPr lang="tr-TR" sz="2000" b="1" dirty="0" err="1"/>
              <a:t>Recurrent</a:t>
            </a:r>
            <a:r>
              <a:rPr lang="tr-TR" sz="2000" b="1" dirty="0"/>
              <a:t> </a:t>
            </a:r>
            <a:r>
              <a:rPr lang="tr-TR" sz="2000" b="1" dirty="0" err="1"/>
              <a:t>lung</a:t>
            </a:r>
            <a:r>
              <a:rPr lang="tr-TR" sz="2000" b="1" dirty="0"/>
              <a:t> </a:t>
            </a:r>
            <a:r>
              <a:rPr lang="tr-TR" sz="2000" b="1" dirty="0" err="1"/>
              <a:t>infections</a:t>
            </a:r>
            <a:endParaRPr lang="tr-TR" sz="2000" b="1" dirty="0"/>
          </a:p>
          <a:p>
            <a:pPr marL="342900" indent="-342900">
              <a:buFont typeface="Arial" panose="020B0604020202020204" pitchFamily="34" charset="0"/>
              <a:buChar char="•"/>
            </a:pPr>
            <a:r>
              <a:rPr lang="tr-TR" sz="2000" b="1" dirty="0" err="1"/>
              <a:t>Recurrent</a:t>
            </a:r>
            <a:r>
              <a:rPr lang="tr-TR" sz="2000" b="1" dirty="0"/>
              <a:t> </a:t>
            </a:r>
            <a:r>
              <a:rPr lang="tr-TR" sz="2000" b="1" dirty="0" err="1"/>
              <a:t>hospitalization</a:t>
            </a:r>
            <a:endParaRPr lang="tr-TR" sz="2000" b="1" dirty="0"/>
          </a:p>
          <a:p>
            <a:pPr marL="342900" indent="-342900">
              <a:buFont typeface="Arial" panose="020B0604020202020204" pitchFamily="34" charset="0"/>
              <a:buChar char="•"/>
            </a:pPr>
            <a:endParaRPr lang="tr-TR" sz="2000" b="1" i="1" dirty="0"/>
          </a:p>
          <a:p>
            <a:pPr algn="ctr"/>
            <a:endParaRPr lang="tr-TR" sz="2000" b="1" i="1" dirty="0"/>
          </a:p>
          <a:p>
            <a:pPr algn="ctr"/>
            <a:endParaRPr lang="tr-TR" sz="2000" b="1" i="1" dirty="0"/>
          </a:p>
          <a:p>
            <a:pPr algn="ctr"/>
            <a:endParaRPr lang="tr-TR" sz="2000" b="1" i="1" dirty="0"/>
          </a:p>
        </p:txBody>
      </p:sp>
    </p:spTree>
    <p:extLst>
      <p:ext uri="{BB962C8B-B14F-4D97-AF65-F5344CB8AC3E}">
        <p14:creationId xmlns:p14="http://schemas.microsoft.com/office/powerpoint/2010/main" val="4264889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037"/>
            <a:ext cx="9265474" cy="6902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28551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b="1" dirty="0" err="1">
                <a:solidFill>
                  <a:schemeClr val="accent5"/>
                </a:solidFill>
              </a:rPr>
              <a:t>Cystic</a:t>
            </a:r>
            <a:r>
              <a:rPr lang="tr-TR" b="1" dirty="0">
                <a:solidFill>
                  <a:schemeClr val="accent5"/>
                </a:solidFill>
              </a:rPr>
              <a:t> </a:t>
            </a:r>
            <a:r>
              <a:rPr lang="tr-TR" b="1" dirty="0" err="1">
                <a:solidFill>
                  <a:schemeClr val="accent5"/>
                </a:solidFill>
              </a:rPr>
              <a:t>Fibrosis</a:t>
            </a:r>
            <a:r>
              <a:rPr lang="tr-TR" b="1" dirty="0">
                <a:solidFill>
                  <a:schemeClr val="accent5"/>
                </a:solidFill>
              </a:rPr>
              <a:t> </a:t>
            </a:r>
            <a:r>
              <a:rPr lang="tr-TR" b="1" dirty="0" err="1">
                <a:solidFill>
                  <a:schemeClr val="accent5"/>
                </a:solidFill>
              </a:rPr>
              <a:t>and</a:t>
            </a:r>
            <a:r>
              <a:rPr lang="tr-TR" b="1" dirty="0">
                <a:solidFill>
                  <a:schemeClr val="accent5"/>
                </a:solidFill>
              </a:rPr>
              <a:t> </a:t>
            </a:r>
            <a:r>
              <a:rPr lang="tr-TR" b="1" dirty="0" err="1">
                <a:solidFill>
                  <a:schemeClr val="accent5"/>
                </a:solidFill>
              </a:rPr>
              <a:t>Liver</a:t>
            </a:r>
            <a:endParaRPr lang="tr-TR" b="1" dirty="0">
              <a:solidFill>
                <a:schemeClr val="accent5"/>
              </a:solidFill>
            </a:endParaRPr>
          </a:p>
        </p:txBody>
      </p:sp>
      <p:sp>
        <p:nvSpPr>
          <p:cNvPr id="3" name="İçerik Yer Tutucusu 2"/>
          <p:cNvSpPr>
            <a:spLocks noGrp="1"/>
          </p:cNvSpPr>
          <p:nvPr>
            <p:ph idx="1"/>
          </p:nvPr>
        </p:nvSpPr>
        <p:spPr/>
        <p:txBody>
          <a:bodyPr/>
          <a:lstStyle/>
          <a:p>
            <a:pPr>
              <a:buFont typeface="Wingdings" panose="05000000000000000000" pitchFamily="2" charset="2"/>
              <a:buChar char="§"/>
            </a:pPr>
            <a:r>
              <a:rPr lang="tr-TR" sz="2400" dirty="0"/>
              <a:t>CFLD is </a:t>
            </a:r>
            <a:r>
              <a:rPr lang="en-US" sz="2400" dirty="0"/>
              <a:t>seen in 30% of patients</a:t>
            </a:r>
            <a:endParaRPr lang="tr-TR" sz="2400" dirty="0"/>
          </a:p>
          <a:p>
            <a:endParaRPr lang="tr-TR" sz="1200" dirty="0"/>
          </a:p>
          <a:p>
            <a:endParaRPr lang="tr-TR" dirty="0"/>
          </a:p>
        </p:txBody>
      </p:sp>
      <p:pic>
        <p:nvPicPr>
          <p:cNvPr id="205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6057" y="1284796"/>
            <a:ext cx="2606675" cy="155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Dikdörtgen 3"/>
          <p:cNvSpPr/>
          <p:nvPr/>
        </p:nvSpPr>
        <p:spPr>
          <a:xfrm>
            <a:off x="548456" y="2372041"/>
            <a:ext cx="5532489" cy="3168351"/>
          </a:xfrm>
          <a:prstGeom prst="rect">
            <a:avLst/>
          </a:prstGeom>
          <a:solidFill>
            <a:schemeClr val="bg1"/>
          </a:solidFill>
          <a:ln w="412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pic>
        <p:nvPicPr>
          <p:cNvPr id="921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3648" y="2478492"/>
            <a:ext cx="3672408" cy="29554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Metin kutusu 5"/>
          <p:cNvSpPr txBox="1"/>
          <p:nvPr/>
        </p:nvSpPr>
        <p:spPr>
          <a:xfrm>
            <a:off x="6518476" y="6165304"/>
            <a:ext cx="2304256" cy="461665"/>
          </a:xfrm>
          <a:prstGeom prst="rect">
            <a:avLst/>
          </a:prstGeom>
          <a:noFill/>
        </p:spPr>
        <p:txBody>
          <a:bodyPr wrap="square" rtlCol="0">
            <a:spAutoFit/>
          </a:bodyPr>
          <a:lstStyle/>
          <a:p>
            <a:r>
              <a:rPr lang="tr-TR" sz="1200" dirty="0"/>
              <a:t>Prz Gastroenterol.2014;9:136-41</a:t>
            </a:r>
          </a:p>
          <a:p>
            <a:r>
              <a:rPr lang="tr-TR" sz="1200" dirty="0"/>
              <a:t>        J Cyst Fibros. 2011;2:529-36</a:t>
            </a:r>
          </a:p>
        </p:txBody>
      </p:sp>
    </p:spTree>
    <p:extLst>
      <p:ext uri="{BB962C8B-B14F-4D97-AF65-F5344CB8AC3E}">
        <p14:creationId xmlns:p14="http://schemas.microsoft.com/office/powerpoint/2010/main" val="27901499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39552" y="1484784"/>
            <a:ext cx="8016935" cy="3042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Dikdörtgen 4">
            <a:extLst>
              <a:ext uri="{FF2B5EF4-FFF2-40B4-BE49-F238E27FC236}">
                <a16:creationId xmlns:a16="http://schemas.microsoft.com/office/drawing/2014/main" id="{6399B031-8C20-4C2F-965C-678CBD20F68E}"/>
              </a:ext>
            </a:extLst>
          </p:cNvPr>
          <p:cNvSpPr/>
          <p:nvPr/>
        </p:nvSpPr>
        <p:spPr>
          <a:xfrm>
            <a:off x="611560" y="4797152"/>
            <a:ext cx="8016934" cy="830997"/>
          </a:xfrm>
          <a:prstGeom prst="rect">
            <a:avLst/>
          </a:prstGeom>
        </p:spPr>
        <p:txBody>
          <a:bodyPr wrap="square">
            <a:spAutoFit/>
          </a:bodyPr>
          <a:lstStyle/>
          <a:p>
            <a:pPr algn="just">
              <a:buFont typeface="Wingdings" panose="05000000000000000000" pitchFamily="2" charset="2"/>
              <a:buChar char="§"/>
            </a:pPr>
            <a:r>
              <a:rPr lang="tr-TR" sz="2400" dirty="0"/>
              <a:t> </a:t>
            </a:r>
            <a:r>
              <a:rPr lang="en-US" sz="2400" dirty="0" err="1"/>
              <a:t>Multilobular</a:t>
            </a:r>
            <a:r>
              <a:rPr lang="tr-TR" sz="2400" dirty="0"/>
              <a:t> </a:t>
            </a:r>
            <a:r>
              <a:rPr lang="en-US" sz="2400" dirty="0"/>
              <a:t>cirrhosis</a:t>
            </a:r>
            <a:r>
              <a:rPr lang="tr-TR" sz="2400" dirty="0"/>
              <a:t> </a:t>
            </a:r>
            <a:r>
              <a:rPr lang="en-US" sz="2400" dirty="0"/>
              <a:t>occurs in the first decade of life in 5-1</a:t>
            </a:r>
            <a:r>
              <a:rPr lang="tr-TR" sz="2400"/>
              <a:t>5</a:t>
            </a:r>
            <a:r>
              <a:rPr lang="en-US" sz="2400"/>
              <a:t>% </a:t>
            </a:r>
            <a:r>
              <a:rPr lang="en-US" sz="2400" dirty="0"/>
              <a:t>of CF patients</a:t>
            </a:r>
            <a:endParaRPr lang="tr-TR" sz="2400" dirty="0"/>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64288" y="3087688"/>
            <a:ext cx="669925" cy="311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Metin kutusu 6"/>
          <p:cNvSpPr txBox="1"/>
          <p:nvPr/>
        </p:nvSpPr>
        <p:spPr>
          <a:xfrm>
            <a:off x="6518476" y="6165304"/>
            <a:ext cx="2304256" cy="461665"/>
          </a:xfrm>
          <a:prstGeom prst="rect">
            <a:avLst/>
          </a:prstGeom>
          <a:noFill/>
        </p:spPr>
        <p:txBody>
          <a:bodyPr wrap="square" rtlCol="0">
            <a:spAutoFit/>
          </a:bodyPr>
          <a:lstStyle/>
          <a:p>
            <a:r>
              <a:rPr lang="tr-TR" sz="1200" dirty="0"/>
              <a:t>Prz Gastroenterol.2014;9:136-41</a:t>
            </a:r>
          </a:p>
          <a:p>
            <a:r>
              <a:rPr lang="tr-TR" sz="1200" dirty="0"/>
              <a:t>        J Cyst Fibros. 2011;2:529-36</a:t>
            </a:r>
          </a:p>
        </p:txBody>
      </p:sp>
      <p:sp>
        <p:nvSpPr>
          <p:cNvPr id="8" name="Başlık 1"/>
          <p:cNvSpPr>
            <a:spLocks noGrp="1"/>
          </p:cNvSpPr>
          <p:nvPr>
            <p:ph type="title"/>
          </p:nvPr>
        </p:nvSpPr>
        <p:spPr/>
        <p:txBody>
          <a:bodyPr/>
          <a:lstStyle/>
          <a:p>
            <a:r>
              <a:rPr lang="tr-TR" b="1" dirty="0" err="1">
                <a:solidFill>
                  <a:schemeClr val="accent5"/>
                </a:solidFill>
              </a:rPr>
              <a:t>Cystic</a:t>
            </a:r>
            <a:r>
              <a:rPr lang="tr-TR" b="1" dirty="0">
                <a:solidFill>
                  <a:schemeClr val="accent5"/>
                </a:solidFill>
              </a:rPr>
              <a:t> </a:t>
            </a:r>
            <a:r>
              <a:rPr lang="tr-TR" b="1" dirty="0" err="1">
                <a:solidFill>
                  <a:schemeClr val="accent5"/>
                </a:solidFill>
              </a:rPr>
              <a:t>Fibrosis</a:t>
            </a:r>
            <a:r>
              <a:rPr lang="tr-TR" b="1" dirty="0">
                <a:solidFill>
                  <a:schemeClr val="accent5"/>
                </a:solidFill>
              </a:rPr>
              <a:t> </a:t>
            </a:r>
            <a:r>
              <a:rPr lang="tr-TR" b="1" dirty="0" err="1">
                <a:solidFill>
                  <a:schemeClr val="accent5"/>
                </a:solidFill>
              </a:rPr>
              <a:t>and</a:t>
            </a:r>
            <a:r>
              <a:rPr lang="tr-TR" b="1" dirty="0">
                <a:solidFill>
                  <a:schemeClr val="accent5"/>
                </a:solidFill>
              </a:rPr>
              <a:t> </a:t>
            </a:r>
            <a:r>
              <a:rPr lang="tr-TR" b="1" dirty="0" err="1">
                <a:solidFill>
                  <a:schemeClr val="accent5"/>
                </a:solidFill>
              </a:rPr>
              <a:t>Liver</a:t>
            </a:r>
            <a:endParaRPr lang="tr-TR" b="1" dirty="0">
              <a:solidFill>
                <a:schemeClr val="accent5"/>
              </a:solidFill>
            </a:endParaRPr>
          </a:p>
        </p:txBody>
      </p:sp>
    </p:spTree>
    <p:extLst>
      <p:ext uri="{BB962C8B-B14F-4D97-AF65-F5344CB8AC3E}">
        <p14:creationId xmlns:p14="http://schemas.microsoft.com/office/powerpoint/2010/main" val="11349661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p:txBody>
          <a:bodyPr>
            <a:normAutofit/>
          </a:bodyPr>
          <a:lstStyle/>
          <a:p>
            <a:pPr algn="just">
              <a:buFont typeface="Wingdings" panose="05000000000000000000" pitchFamily="2" charset="2"/>
              <a:buChar char="§"/>
            </a:pPr>
            <a:r>
              <a:rPr lang="tr-TR" dirty="0"/>
              <a:t>H</a:t>
            </a:r>
            <a:r>
              <a:rPr lang="en-US" dirty="0" err="1"/>
              <a:t>epatopulmonary</a:t>
            </a:r>
            <a:r>
              <a:rPr lang="en-US" dirty="0"/>
              <a:t> syndrome is the third cause of death after lung disease and transplant complications</a:t>
            </a:r>
            <a:endParaRPr lang="tr-TR" dirty="0"/>
          </a:p>
          <a:p>
            <a:pPr algn="just">
              <a:buFont typeface="Wingdings" panose="05000000000000000000" pitchFamily="2" charset="2"/>
              <a:buChar char="§"/>
            </a:pPr>
            <a:r>
              <a:rPr lang="en-US" dirty="0"/>
              <a:t>Hepatic </a:t>
            </a:r>
            <a:r>
              <a:rPr lang="tr-TR" dirty="0" err="1"/>
              <a:t>failure</a:t>
            </a:r>
            <a:r>
              <a:rPr lang="en-US" dirty="0"/>
              <a:t> is late onset; usually seen after the pediatric age group</a:t>
            </a:r>
            <a:endParaRPr lang="tr-TR" dirty="0"/>
          </a:p>
          <a:p>
            <a:endParaRPr lang="tr-TR" dirty="0"/>
          </a:p>
          <a:p>
            <a:pPr marL="0" indent="0">
              <a:buNone/>
            </a:pPr>
            <a:endParaRPr lang="tr-TR" dirty="0"/>
          </a:p>
        </p:txBody>
      </p:sp>
      <p:sp>
        <p:nvSpPr>
          <p:cNvPr id="5" name="Metin kutusu 4"/>
          <p:cNvSpPr txBox="1"/>
          <p:nvPr/>
        </p:nvSpPr>
        <p:spPr>
          <a:xfrm>
            <a:off x="6695182" y="6056763"/>
            <a:ext cx="2016224" cy="461665"/>
          </a:xfrm>
          <a:prstGeom prst="rect">
            <a:avLst/>
          </a:prstGeom>
          <a:noFill/>
        </p:spPr>
        <p:txBody>
          <a:bodyPr wrap="square" rtlCol="0">
            <a:spAutoFit/>
          </a:bodyPr>
          <a:lstStyle/>
          <a:p>
            <a:r>
              <a:rPr lang="tr-TR" sz="1200" dirty="0"/>
              <a:t>J Cyst Fibros. 2015;14:120-6</a:t>
            </a:r>
          </a:p>
          <a:p>
            <a:r>
              <a:rPr lang="tr-TR" sz="1200" dirty="0"/>
              <a:t>      J Hepatol. 1999;31:77-83</a:t>
            </a:r>
          </a:p>
        </p:txBody>
      </p:sp>
      <p:pic>
        <p:nvPicPr>
          <p:cNvPr id="2" name="Resim 1">
            <a:extLst>
              <a:ext uri="{FF2B5EF4-FFF2-40B4-BE49-F238E27FC236}">
                <a16:creationId xmlns:a16="http://schemas.microsoft.com/office/drawing/2014/main" id="{FA82D285-C9E1-4ECA-A2AB-31CEBFEAEC6F}"/>
              </a:ext>
            </a:extLst>
          </p:cNvPr>
          <p:cNvPicPr>
            <a:picLocks noChangeAspect="1"/>
          </p:cNvPicPr>
          <p:nvPr/>
        </p:nvPicPr>
        <p:blipFill>
          <a:blip r:embed="rId2"/>
          <a:stretch>
            <a:fillRect/>
          </a:stretch>
        </p:blipFill>
        <p:spPr>
          <a:xfrm>
            <a:off x="1259632" y="340106"/>
            <a:ext cx="6157494" cy="1176630"/>
          </a:xfrm>
          <a:prstGeom prst="rect">
            <a:avLst/>
          </a:prstGeom>
        </p:spPr>
      </p:pic>
    </p:spTree>
    <p:extLst>
      <p:ext uri="{BB962C8B-B14F-4D97-AF65-F5344CB8AC3E}">
        <p14:creationId xmlns:p14="http://schemas.microsoft.com/office/powerpoint/2010/main" val="17205317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çerik Yer Tutucusu 4"/>
          <p:cNvSpPr>
            <a:spLocks noGrp="1"/>
          </p:cNvSpPr>
          <p:nvPr>
            <p:ph sz="half" idx="1"/>
          </p:nvPr>
        </p:nvSpPr>
        <p:spPr>
          <a:xfrm>
            <a:off x="251520" y="980728"/>
            <a:ext cx="5832648" cy="5145435"/>
          </a:xfrm>
        </p:spPr>
        <p:txBody>
          <a:bodyPr/>
          <a:lstStyle/>
          <a:p>
            <a:pPr marL="0" indent="0">
              <a:buNone/>
            </a:pPr>
            <a:r>
              <a:rPr lang="tr-TR" sz="2000" dirty="0" err="1">
                <a:solidFill>
                  <a:schemeClr val="accent5"/>
                </a:solidFill>
              </a:rPr>
              <a:t>Past</a:t>
            </a:r>
            <a:r>
              <a:rPr lang="tr-TR" sz="2000" dirty="0">
                <a:solidFill>
                  <a:schemeClr val="accent5"/>
                </a:solidFill>
              </a:rPr>
              <a:t> </a:t>
            </a:r>
            <a:r>
              <a:rPr lang="tr-TR" sz="2000" dirty="0" err="1">
                <a:solidFill>
                  <a:schemeClr val="accent5"/>
                </a:solidFill>
              </a:rPr>
              <a:t>Medical</a:t>
            </a:r>
            <a:r>
              <a:rPr lang="tr-TR" sz="2000" dirty="0">
                <a:solidFill>
                  <a:schemeClr val="accent5"/>
                </a:solidFill>
              </a:rPr>
              <a:t> </a:t>
            </a:r>
            <a:r>
              <a:rPr lang="tr-TR" sz="2000" dirty="0" err="1">
                <a:solidFill>
                  <a:schemeClr val="accent5"/>
                </a:solidFill>
              </a:rPr>
              <a:t>History</a:t>
            </a:r>
            <a:endParaRPr lang="tr-TR" sz="2000" dirty="0">
              <a:solidFill>
                <a:schemeClr val="accent5"/>
              </a:solidFill>
            </a:endParaRPr>
          </a:p>
          <a:p>
            <a:pPr marL="0" indent="0">
              <a:buNone/>
            </a:pPr>
            <a:r>
              <a:rPr lang="tr-TR" sz="2000" b="1" dirty="0"/>
              <a:t>Prenatal:</a:t>
            </a:r>
            <a:r>
              <a:rPr lang="tr-TR" sz="2000" dirty="0"/>
              <a:t> No </a:t>
            </a:r>
            <a:r>
              <a:rPr lang="tr-TR" sz="2000" dirty="0" err="1"/>
              <a:t>features</a:t>
            </a:r>
            <a:endParaRPr lang="tr-TR" sz="2000" dirty="0"/>
          </a:p>
          <a:p>
            <a:pPr marL="0" indent="0">
              <a:buNone/>
            </a:pPr>
            <a:r>
              <a:rPr lang="tr-TR" sz="2000" b="1" dirty="0" err="1"/>
              <a:t>Natal</a:t>
            </a:r>
            <a:r>
              <a:rPr lang="tr-TR" sz="2000" b="1" dirty="0"/>
              <a:t>:</a:t>
            </a:r>
            <a:r>
              <a:rPr lang="tr-TR" sz="2000" dirty="0"/>
              <a:t> </a:t>
            </a:r>
            <a:r>
              <a:rPr lang="en-US" sz="2000" dirty="0"/>
              <a:t>Born at term</a:t>
            </a:r>
            <a:r>
              <a:rPr lang="tr-TR" sz="2000" dirty="0"/>
              <a:t>, 3600 gr, C/S</a:t>
            </a:r>
          </a:p>
          <a:p>
            <a:pPr marL="0" indent="0">
              <a:buNone/>
            </a:pPr>
            <a:r>
              <a:rPr lang="tr-TR" sz="2000" b="1" dirty="0" err="1"/>
              <a:t>Postnatal</a:t>
            </a:r>
            <a:r>
              <a:rPr lang="tr-TR" sz="2000" b="1" dirty="0"/>
              <a:t>:</a:t>
            </a:r>
            <a:r>
              <a:rPr lang="tr-TR" sz="2000" dirty="0"/>
              <a:t> ▪ </a:t>
            </a:r>
            <a:r>
              <a:rPr lang="tr-TR" sz="2000" dirty="0" err="1"/>
              <a:t>Breast</a:t>
            </a:r>
            <a:r>
              <a:rPr lang="tr-TR" sz="2000" dirty="0"/>
              <a:t>-fed: 2 </a:t>
            </a:r>
            <a:r>
              <a:rPr lang="tr-TR" sz="2000" dirty="0" err="1"/>
              <a:t>years</a:t>
            </a:r>
            <a:endParaRPr lang="tr-TR" sz="2000" dirty="0"/>
          </a:p>
          <a:p>
            <a:pPr marL="0" indent="0">
              <a:buNone/>
            </a:pPr>
            <a:r>
              <a:rPr lang="tr-TR" sz="2000" dirty="0"/>
              <a:t>                   ▪ </a:t>
            </a:r>
            <a:r>
              <a:rPr lang="en-US" sz="2000" dirty="0"/>
              <a:t>Immunizations:</a:t>
            </a:r>
            <a:r>
              <a:rPr lang="tr-TR" sz="2000" dirty="0"/>
              <a:t> U</a:t>
            </a:r>
            <a:r>
              <a:rPr lang="en-US" sz="2000" dirty="0"/>
              <a:t>p to date</a:t>
            </a:r>
            <a:endParaRPr lang="tr-TR" sz="2000" dirty="0"/>
          </a:p>
          <a:p>
            <a:pPr marL="0" indent="0">
              <a:buNone/>
            </a:pPr>
            <a:r>
              <a:rPr lang="tr-TR" sz="2000" dirty="0"/>
              <a:t>                   ▪ Normal </a:t>
            </a:r>
            <a:r>
              <a:rPr lang="tr-TR" sz="2000" dirty="0" err="1"/>
              <a:t>development</a:t>
            </a:r>
            <a:endParaRPr lang="tr-TR" sz="2000" dirty="0"/>
          </a:p>
          <a:p>
            <a:pPr marL="0" indent="0">
              <a:buNone/>
            </a:pPr>
            <a:endParaRPr lang="tr-TR" dirty="0"/>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491" y="4581127"/>
            <a:ext cx="2195736" cy="2206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Metin kutusu 2"/>
          <p:cNvSpPr txBox="1"/>
          <p:nvPr/>
        </p:nvSpPr>
        <p:spPr>
          <a:xfrm>
            <a:off x="1361193" y="116632"/>
            <a:ext cx="6614329" cy="769441"/>
          </a:xfrm>
          <a:prstGeom prst="rect">
            <a:avLst/>
          </a:prstGeom>
          <a:noFill/>
        </p:spPr>
        <p:txBody>
          <a:bodyPr wrap="square" rtlCol="0">
            <a:spAutoFit/>
          </a:bodyPr>
          <a:lstStyle/>
          <a:p>
            <a:pPr algn="ctr"/>
            <a:r>
              <a:rPr lang="tr-TR" sz="4400" b="1" dirty="0">
                <a:solidFill>
                  <a:schemeClr val="accent5"/>
                </a:solidFill>
              </a:rPr>
              <a:t>ERG, 8-year-old</a:t>
            </a:r>
          </a:p>
        </p:txBody>
      </p:sp>
      <p:sp>
        <p:nvSpPr>
          <p:cNvPr id="6" name="İçerik Yer Tutucusu 3">
            <a:extLst>
              <a:ext uri="{FF2B5EF4-FFF2-40B4-BE49-F238E27FC236}">
                <a16:creationId xmlns:a16="http://schemas.microsoft.com/office/drawing/2014/main" id="{BCAB6695-5FD6-4627-8475-E746824A27B7}"/>
              </a:ext>
            </a:extLst>
          </p:cNvPr>
          <p:cNvSpPr>
            <a:spLocks noGrp="1"/>
          </p:cNvSpPr>
          <p:nvPr>
            <p:ph sz="half" idx="2"/>
          </p:nvPr>
        </p:nvSpPr>
        <p:spPr>
          <a:xfrm>
            <a:off x="4427984" y="1018921"/>
            <a:ext cx="4076576" cy="4589917"/>
          </a:xfrm>
        </p:spPr>
        <p:txBody>
          <a:bodyPr>
            <a:normAutofit lnSpcReduction="10000"/>
          </a:bodyPr>
          <a:lstStyle/>
          <a:p>
            <a:pPr marL="0" indent="0">
              <a:buNone/>
            </a:pPr>
            <a:r>
              <a:rPr lang="tr-TR" sz="2000" dirty="0" err="1">
                <a:solidFill>
                  <a:schemeClr val="tx2">
                    <a:lumMod val="40000"/>
                    <a:lumOff val="60000"/>
                  </a:schemeClr>
                </a:solidFill>
              </a:rPr>
              <a:t>Family</a:t>
            </a:r>
            <a:r>
              <a:rPr lang="tr-TR" sz="2000" dirty="0">
                <a:solidFill>
                  <a:schemeClr val="tx2">
                    <a:lumMod val="40000"/>
                    <a:lumOff val="60000"/>
                  </a:schemeClr>
                </a:solidFill>
              </a:rPr>
              <a:t> </a:t>
            </a:r>
            <a:r>
              <a:rPr lang="tr-TR" sz="2000" dirty="0" err="1">
                <a:solidFill>
                  <a:schemeClr val="tx2">
                    <a:lumMod val="40000"/>
                    <a:lumOff val="60000"/>
                  </a:schemeClr>
                </a:solidFill>
              </a:rPr>
              <a:t>History</a:t>
            </a:r>
            <a:endParaRPr lang="tr-TR" sz="2000" dirty="0">
              <a:solidFill>
                <a:schemeClr val="tx2">
                  <a:lumMod val="40000"/>
                  <a:lumOff val="60000"/>
                </a:schemeClr>
              </a:solidFill>
            </a:endParaRPr>
          </a:p>
          <a:p>
            <a:pPr marL="0" indent="0">
              <a:buNone/>
            </a:pPr>
            <a:r>
              <a:rPr lang="tr-TR" sz="2000" b="1" dirty="0" err="1"/>
              <a:t>Mother</a:t>
            </a:r>
            <a:r>
              <a:rPr lang="tr-TR" sz="2000" b="1" dirty="0"/>
              <a:t>: </a:t>
            </a:r>
          </a:p>
          <a:p>
            <a:pPr marL="0" indent="0">
              <a:buNone/>
            </a:pPr>
            <a:r>
              <a:rPr lang="tr-TR" sz="2000" dirty="0"/>
              <a:t>38-year-old, </a:t>
            </a:r>
            <a:r>
              <a:rPr lang="tr-TR" sz="2000" dirty="0" err="1"/>
              <a:t>healthy</a:t>
            </a:r>
            <a:endParaRPr lang="tr-TR" sz="2000" dirty="0"/>
          </a:p>
          <a:p>
            <a:pPr marL="0" indent="0">
              <a:buNone/>
            </a:pPr>
            <a:r>
              <a:rPr lang="tr-TR" sz="2000" b="1" dirty="0" err="1"/>
              <a:t>Father</a:t>
            </a:r>
            <a:r>
              <a:rPr lang="tr-TR" sz="2000" b="1" dirty="0"/>
              <a:t>: </a:t>
            </a:r>
          </a:p>
          <a:p>
            <a:pPr marL="0" indent="0">
              <a:buNone/>
            </a:pPr>
            <a:r>
              <a:rPr lang="tr-TR" sz="2000" dirty="0"/>
              <a:t>38-year-old, </a:t>
            </a:r>
            <a:r>
              <a:rPr lang="tr-TR" sz="2000" dirty="0" err="1"/>
              <a:t>healthy</a:t>
            </a:r>
            <a:endParaRPr lang="tr-TR" sz="2000" dirty="0"/>
          </a:p>
          <a:p>
            <a:pPr marL="0" indent="0">
              <a:buNone/>
            </a:pPr>
            <a:r>
              <a:rPr lang="tr-TR" sz="2000" b="1" dirty="0"/>
              <a:t>G1: </a:t>
            </a:r>
            <a:r>
              <a:rPr lang="tr-TR" sz="2000" dirty="0"/>
              <a:t>19-year-old, </a:t>
            </a:r>
            <a:r>
              <a:rPr lang="tr-TR" sz="2000" dirty="0" err="1"/>
              <a:t>girl</a:t>
            </a:r>
            <a:r>
              <a:rPr lang="tr-TR" sz="2000" dirty="0"/>
              <a:t>, </a:t>
            </a:r>
            <a:r>
              <a:rPr lang="tr-TR" sz="2000" dirty="0" err="1"/>
              <a:t>healthy</a:t>
            </a:r>
            <a:endParaRPr lang="tr-TR" sz="2000" dirty="0"/>
          </a:p>
          <a:p>
            <a:pPr marL="0" indent="0">
              <a:buNone/>
            </a:pPr>
            <a:r>
              <a:rPr lang="tr-TR" sz="2000" b="1" dirty="0"/>
              <a:t>G2:  </a:t>
            </a:r>
            <a:r>
              <a:rPr lang="tr-TR" sz="2000" dirty="0" err="1"/>
              <a:t>Triplets</a:t>
            </a:r>
            <a:r>
              <a:rPr lang="tr-TR" sz="2000" dirty="0"/>
              <a:t> </a:t>
            </a:r>
          </a:p>
          <a:p>
            <a:pPr marL="457200" indent="-457200">
              <a:buAutoNum type="arabicPeriod"/>
            </a:pPr>
            <a:r>
              <a:rPr lang="en-US" sz="2000" dirty="0"/>
              <a:t>1</a:t>
            </a:r>
            <a:r>
              <a:rPr lang="tr-TR" sz="2000" dirty="0"/>
              <a:t>6-</a:t>
            </a:r>
            <a:r>
              <a:rPr lang="en-US" sz="2000" dirty="0"/>
              <a:t>year</a:t>
            </a:r>
            <a:r>
              <a:rPr lang="tr-TR" sz="2000" dirty="0"/>
              <a:t>-</a:t>
            </a:r>
            <a:r>
              <a:rPr lang="en-US" sz="2000" dirty="0"/>
              <a:t>old, </a:t>
            </a:r>
            <a:r>
              <a:rPr lang="tr-TR" sz="2000" dirty="0"/>
              <a:t>boy</a:t>
            </a:r>
            <a:r>
              <a:rPr lang="en-US" sz="2000" dirty="0"/>
              <a:t>, healthy</a:t>
            </a:r>
            <a:endParaRPr lang="tr-TR" sz="2000" dirty="0"/>
          </a:p>
          <a:p>
            <a:pPr marL="457200" lvl="0" indent="-457200">
              <a:buFont typeface="Arial" pitchFamily="34" charset="0"/>
              <a:buAutoNum type="arabicPeriod"/>
            </a:pPr>
            <a:r>
              <a:rPr lang="en-US" sz="2000" dirty="0">
                <a:solidFill>
                  <a:prstClr val="black"/>
                </a:solidFill>
              </a:rPr>
              <a:t>1</a:t>
            </a:r>
            <a:r>
              <a:rPr lang="tr-TR" sz="2000" dirty="0">
                <a:solidFill>
                  <a:prstClr val="black"/>
                </a:solidFill>
              </a:rPr>
              <a:t>6-</a:t>
            </a:r>
            <a:r>
              <a:rPr lang="en-US" sz="2000" dirty="0">
                <a:solidFill>
                  <a:prstClr val="black"/>
                </a:solidFill>
              </a:rPr>
              <a:t>year</a:t>
            </a:r>
            <a:r>
              <a:rPr lang="tr-TR" sz="2000" dirty="0">
                <a:solidFill>
                  <a:prstClr val="black"/>
                </a:solidFill>
              </a:rPr>
              <a:t>-</a:t>
            </a:r>
            <a:r>
              <a:rPr lang="en-US" sz="2000" dirty="0">
                <a:solidFill>
                  <a:prstClr val="black"/>
                </a:solidFill>
              </a:rPr>
              <a:t>old, </a:t>
            </a:r>
            <a:r>
              <a:rPr lang="tr-TR" sz="2000" dirty="0">
                <a:solidFill>
                  <a:prstClr val="black"/>
                </a:solidFill>
              </a:rPr>
              <a:t>boy</a:t>
            </a:r>
            <a:r>
              <a:rPr lang="en-US" sz="2000" dirty="0">
                <a:solidFill>
                  <a:prstClr val="black"/>
                </a:solidFill>
              </a:rPr>
              <a:t>, healthy</a:t>
            </a:r>
            <a:endParaRPr lang="tr-TR" sz="2000" dirty="0">
              <a:solidFill>
                <a:prstClr val="black"/>
              </a:solidFill>
            </a:endParaRPr>
          </a:p>
          <a:p>
            <a:pPr marL="457200" lvl="0" indent="-457200">
              <a:buFont typeface="Arial" pitchFamily="34" charset="0"/>
              <a:buAutoNum type="arabicPeriod"/>
            </a:pPr>
            <a:r>
              <a:rPr lang="en-US" sz="2000" dirty="0">
                <a:solidFill>
                  <a:prstClr val="black"/>
                </a:solidFill>
              </a:rPr>
              <a:t>1</a:t>
            </a:r>
            <a:r>
              <a:rPr lang="tr-TR" sz="2000" dirty="0">
                <a:solidFill>
                  <a:prstClr val="black"/>
                </a:solidFill>
              </a:rPr>
              <a:t>6-</a:t>
            </a:r>
            <a:r>
              <a:rPr lang="en-US" sz="2000" dirty="0">
                <a:solidFill>
                  <a:prstClr val="black"/>
                </a:solidFill>
              </a:rPr>
              <a:t>year</a:t>
            </a:r>
            <a:r>
              <a:rPr lang="tr-TR" sz="2000" dirty="0">
                <a:solidFill>
                  <a:prstClr val="black"/>
                </a:solidFill>
              </a:rPr>
              <a:t>-</a:t>
            </a:r>
            <a:r>
              <a:rPr lang="en-US" sz="2000" dirty="0">
                <a:solidFill>
                  <a:prstClr val="black"/>
                </a:solidFill>
              </a:rPr>
              <a:t>old, </a:t>
            </a:r>
            <a:r>
              <a:rPr lang="tr-TR" sz="2000" dirty="0">
                <a:solidFill>
                  <a:prstClr val="black"/>
                </a:solidFill>
              </a:rPr>
              <a:t>boy</a:t>
            </a:r>
            <a:r>
              <a:rPr lang="en-US" sz="2000" dirty="0">
                <a:solidFill>
                  <a:prstClr val="black"/>
                </a:solidFill>
              </a:rPr>
              <a:t>, healthy</a:t>
            </a:r>
            <a:endParaRPr lang="tr-TR" sz="2000" dirty="0">
              <a:solidFill>
                <a:prstClr val="black"/>
              </a:solidFill>
            </a:endParaRPr>
          </a:p>
          <a:p>
            <a:pPr marL="0" indent="0">
              <a:buNone/>
            </a:pPr>
            <a:r>
              <a:rPr lang="tr-TR" sz="2000" b="1" dirty="0"/>
              <a:t>G3: </a:t>
            </a:r>
            <a:r>
              <a:rPr lang="tr-TR" sz="2000" dirty="0"/>
              <a:t>D/C</a:t>
            </a:r>
          </a:p>
          <a:p>
            <a:pPr marL="0" indent="0">
              <a:buNone/>
            </a:pPr>
            <a:r>
              <a:rPr lang="tr-TR" sz="2000" b="1" dirty="0"/>
              <a:t>G4: </a:t>
            </a:r>
            <a:r>
              <a:rPr lang="tr-TR" sz="2000" dirty="0"/>
              <a:t>D/C</a:t>
            </a:r>
          </a:p>
          <a:p>
            <a:pPr marL="0" indent="0">
              <a:buNone/>
            </a:pPr>
            <a:r>
              <a:rPr lang="tr-TR" sz="2000" b="1" dirty="0"/>
              <a:t>G5: </a:t>
            </a:r>
            <a:r>
              <a:rPr lang="tr-TR" sz="2000" dirty="0" err="1"/>
              <a:t>Our</a:t>
            </a:r>
            <a:r>
              <a:rPr lang="tr-TR" sz="2000" dirty="0"/>
              <a:t> </a:t>
            </a:r>
            <a:r>
              <a:rPr lang="tr-TR" sz="2000" dirty="0" err="1"/>
              <a:t>patient</a:t>
            </a:r>
            <a:endParaRPr lang="tr-TR" sz="2000" dirty="0"/>
          </a:p>
        </p:txBody>
      </p:sp>
    </p:spTree>
    <p:extLst>
      <p:ext uri="{BB962C8B-B14F-4D97-AF65-F5344CB8AC3E}">
        <p14:creationId xmlns:p14="http://schemas.microsoft.com/office/powerpoint/2010/main" val="21804332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a:solidFill>
                  <a:schemeClr val="tx2">
                    <a:lumMod val="60000"/>
                    <a:lumOff val="40000"/>
                  </a:schemeClr>
                </a:solidFill>
              </a:rPr>
              <a:t>HEPATOPULMONARY SYNDROME</a:t>
            </a:r>
          </a:p>
        </p:txBody>
      </p:sp>
      <p:pic>
        <p:nvPicPr>
          <p:cNvPr id="102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83568" y="1628800"/>
            <a:ext cx="7676206" cy="23781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Dikdörtgen 3"/>
          <p:cNvSpPr/>
          <p:nvPr/>
        </p:nvSpPr>
        <p:spPr>
          <a:xfrm>
            <a:off x="467544" y="1484784"/>
            <a:ext cx="8234065" cy="2736304"/>
          </a:xfrm>
          <a:prstGeom prst="rect">
            <a:avLst/>
          </a:prstGeom>
          <a:noFill/>
          <a:ln w="412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10872" y="6381328"/>
            <a:ext cx="2090737"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71911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dirty="0"/>
          </a:p>
        </p:txBody>
      </p:sp>
      <p:pic>
        <p:nvPicPr>
          <p:cNvPr id="819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95536" y="133473"/>
            <a:ext cx="8467561" cy="62478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Metin kutusu 2"/>
          <p:cNvSpPr txBox="1"/>
          <p:nvPr/>
        </p:nvSpPr>
        <p:spPr>
          <a:xfrm>
            <a:off x="5652120" y="6382087"/>
            <a:ext cx="3348372" cy="276999"/>
          </a:xfrm>
          <a:prstGeom prst="rect">
            <a:avLst/>
          </a:prstGeom>
          <a:noFill/>
        </p:spPr>
        <p:txBody>
          <a:bodyPr wrap="square" rtlCol="0">
            <a:spAutoFit/>
          </a:bodyPr>
          <a:lstStyle/>
          <a:p>
            <a:r>
              <a:rPr lang="tr-TR" sz="1200" dirty="0"/>
              <a:t>Best </a:t>
            </a:r>
            <a:r>
              <a:rPr lang="tr-TR" sz="1200" dirty="0" err="1"/>
              <a:t>Pract</a:t>
            </a:r>
            <a:r>
              <a:rPr lang="tr-TR" sz="1200" dirty="0"/>
              <a:t> </a:t>
            </a:r>
            <a:r>
              <a:rPr lang="tr-TR" sz="1200" dirty="0" err="1"/>
              <a:t>Res</a:t>
            </a:r>
            <a:r>
              <a:rPr lang="tr-TR" sz="1200" dirty="0"/>
              <a:t> Clin Gastroenterol. 2013;27:497-512</a:t>
            </a:r>
          </a:p>
        </p:txBody>
      </p:sp>
      <p:pic>
        <p:nvPicPr>
          <p:cNvPr id="6" name="Resim 5">
            <a:extLst>
              <a:ext uri="{FF2B5EF4-FFF2-40B4-BE49-F238E27FC236}">
                <a16:creationId xmlns:a16="http://schemas.microsoft.com/office/drawing/2014/main" id="{BEE7CD0A-938D-43B7-A066-4C024B8C7507}"/>
              </a:ext>
            </a:extLst>
          </p:cNvPr>
          <p:cNvPicPr>
            <a:picLocks noChangeAspect="1"/>
          </p:cNvPicPr>
          <p:nvPr/>
        </p:nvPicPr>
        <p:blipFill>
          <a:blip r:embed="rId4"/>
          <a:stretch>
            <a:fillRect/>
          </a:stretch>
        </p:blipFill>
        <p:spPr>
          <a:xfrm>
            <a:off x="1383515" y="1609186"/>
            <a:ext cx="6376969" cy="3639627"/>
          </a:xfrm>
          <a:prstGeom prst="rect">
            <a:avLst/>
          </a:prstGeom>
        </p:spPr>
      </p:pic>
      <p:pic>
        <p:nvPicPr>
          <p:cNvPr id="7" name="Resim 6">
            <a:extLst>
              <a:ext uri="{FF2B5EF4-FFF2-40B4-BE49-F238E27FC236}">
                <a16:creationId xmlns:a16="http://schemas.microsoft.com/office/drawing/2014/main" id="{806C601D-C763-4E6D-93B3-EFE60F4097B7}"/>
              </a:ext>
            </a:extLst>
          </p:cNvPr>
          <p:cNvPicPr>
            <a:picLocks noChangeAspect="1"/>
          </p:cNvPicPr>
          <p:nvPr/>
        </p:nvPicPr>
        <p:blipFill>
          <a:blip r:embed="rId5"/>
          <a:stretch>
            <a:fillRect/>
          </a:stretch>
        </p:blipFill>
        <p:spPr>
          <a:xfrm>
            <a:off x="4309848" y="2727002"/>
            <a:ext cx="524301" cy="530398"/>
          </a:xfrm>
          <a:prstGeom prst="rect">
            <a:avLst/>
          </a:prstGeom>
        </p:spPr>
      </p:pic>
      <p:pic>
        <p:nvPicPr>
          <p:cNvPr id="8" name="Resim 7">
            <a:extLst>
              <a:ext uri="{FF2B5EF4-FFF2-40B4-BE49-F238E27FC236}">
                <a16:creationId xmlns:a16="http://schemas.microsoft.com/office/drawing/2014/main" id="{FBE0C8F3-11E6-4184-8659-E67DD143B96E}"/>
              </a:ext>
            </a:extLst>
          </p:cNvPr>
          <p:cNvPicPr>
            <a:picLocks noChangeAspect="1"/>
          </p:cNvPicPr>
          <p:nvPr/>
        </p:nvPicPr>
        <p:blipFill>
          <a:blip r:embed="rId6"/>
          <a:stretch>
            <a:fillRect/>
          </a:stretch>
        </p:blipFill>
        <p:spPr>
          <a:xfrm>
            <a:off x="4376909" y="3652119"/>
            <a:ext cx="390178" cy="451143"/>
          </a:xfrm>
          <a:prstGeom prst="rect">
            <a:avLst/>
          </a:prstGeom>
        </p:spPr>
      </p:pic>
      <p:pic>
        <p:nvPicPr>
          <p:cNvPr id="9" name="Resim 8">
            <a:extLst>
              <a:ext uri="{FF2B5EF4-FFF2-40B4-BE49-F238E27FC236}">
                <a16:creationId xmlns:a16="http://schemas.microsoft.com/office/drawing/2014/main" id="{8DD5AE1F-6502-49B0-91E6-B0C3CBE84688}"/>
              </a:ext>
            </a:extLst>
          </p:cNvPr>
          <p:cNvPicPr>
            <a:picLocks noChangeAspect="1"/>
          </p:cNvPicPr>
          <p:nvPr/>
        </p:nvPicPr>
        <p:blipFill>
          <a:blip r:embed="rId7"/>
          <a:stretch>
            <a:fillRect/>
          </a:stretch>
        </p:blipFill>
        <p:spPr>
          <a:xfrm>
            <a:off x="6882581" y="3877690"/>
            <a:ext cx="877900" cy="1207113"/>
          </a:xfrm>
          <a:prstGeom prst="rect">
            <a:avLst/>
          </a:prstGeom>
        </p:spPr>
      </p:pic>
    </p:spTree>
    <p:extLst>
      <p:ext uri="{BB962C8B-B14F-4D97-AF65-F5344CB8AC3E}">
        <p14:creationId xmlns:p14="http://schemas.microsoft.com/office/powerpoint/2010/main" val="3989992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p:txBody>
          <a:bodyPr/>
          <a:lstStyle/>
          <a:p>
            <a:r>
              <a:rPr lang="en-US" dirty="0"/>
              <a:t>No data on HPS frequency</a:t>
            </a:r>
            <a:endParaRPr lang="tr-TR" dirty="0"/>
          </a:p>
        </p:txBody>
      </p:sp>
      <p:sp>
        <p:nvSpPr>
          <p:cNvPr id="5" name="Rectangle 2">
            <a:extLst>
              <a:ext uri="{FF2B5EF4-FFF2-40B4-BE49-F238E27FC236}">
                <a16:creationId xmlns:a16="http://schemas.microsoft.com/office/drawing/2014/main" id="{83A80C27-6B8C-4F11-B16E-FEEB20E3F78C}"/>
              </a:ext>
            </a:extLst>
          </p:cNvPr>
          <p:cNvSpPr>
            <a:spLocks noChangeArrowheads="1"/>
          </p:cNvSpPr>
          <p:nvPr/>
        </p:nvSpPr>
        <p:spPr bwMode="auto">
          <a:xfrm>
            <a:off x="539552" y="485616"/>
            <a:ext cx="8229600" cy="492443"/>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tr-TR" altLang="tr-TR" sz="3200" b="1" i="0" u="none" strike="noStrike" cap="none" normalizeH="0" baseline="0" dirty="0" err="1">
                <a:ln>
                  <a:noFill/>
                </a:ln>
                <a:solidFill>
                  <a:srgbClr val="0070C0"/>
                </a:solidFill>
                <a:effectLst/>
                <a:latin typeface="+mj-lt"/>
              </a:rPr>
              <a:t>Cystic</a:t>
            </a:r>
            <a:r>
              <a:rPr kumimoji="0" lang="tr-TR" altLang="tr-TR" sz="3200" b="1" i="0" u="none" strike="noStrike" cap="none" normalizeH="0" baseline="0" dirty="0">
                <a:ln>
                  <a:noFill/>
                </a:ln>
                <a:solidFill>
                  <a:srgbClr val="0070C0"/>
                </a:solidFill>
                <a:effectLst/>
                <a:latin typeface="+mj-lt"/>
              </a:rPr>
              <a:t> </a:t>
            </a:r>
            <a:r>
              <a:rPr kumimoji="0" lang="tr-TR" altLang="tr-TR" sz="3200" b="1" i="0" u="none" strike="noStrike" cap="none" normalizeH="0" baseline="0" dirty="0" err="1">
                <a:ln>
                  <a:noFill/>
                </a:ln>
                <a:solidFill>
                  <a:srgbClr val="0070C0"/>
                </a:solidFill>
                <a:effectLst/>
                <a:latin typeface="+mj-lt"/>
              </a:rPr>
              <a:t>Fibrosis</a:t>
            </a:r>
            <a:r>
              <a:rPr kumimoji="0" lang="tr-TR" altLang="tr-TR" sz="3200" b="1" i="0" u="none" strike="noStrike" cap="none" normalizeH="0" baseline="0" dirty="0">
                <a:ln>
                  <a:noFill/>
                </a:ln>
                <a:solidFill>
                  <a:srgbClr val="0070C0"/>
                </a:solidFill>
                <a:effectLst/>
                <a:latin typeface="+mj-lt"/>
              </a:rPr>
              <a:t> </a:t>
            </a:r>
            <a:r>
              <a:rPr kumimoji="0" lang="tr-TR" altLang="tr-TR" sz="3200" b="1" i="0" u="none" strike="noStrike" cap="none" normalizeH="0" baseline="0" dirty="0" err="1">
                <a:ln>
                  <a:noFill/>
                </a:ln>
                <a:solidFill>
                  <a:srgbClr val="0070C0"/>
                </a:solidFill>
                <a:effectLst/>
                <a:latin typeface="+mj-lt"/>
              </a:rPr>
              <a:t>and</a:t>
            </a:r>
            <a:r>
              <a:rPr kumimoji="0" lang="tr-TR" altLang="tr-TR" sz="3200" b="1" i="0" u="none" strike="noStrike" cap="none" normalizeH="0" baseline="0" dirty="0">
                <a:ln>
                  <a:noFill/>
                </a:ln>
                <a:solidFill>
                  <a:srgbClr val="0070C0"/>
                </a:solidFill>
                <a:effectLst/>
                <a:latin typeface="+mj-lt"/>
              </a:rPr>
              <a:t> </a:t>
            </a:r>
            <a:r>
              <a:rPr kumimoji="0" lang="tr-TR" altLang="tr-TR" sz="3200" b="1" i="0" u="none" strike="noStrike" cap="none" normalizeH="0" baseline="0" dirty="0" err="1">
                <a:ln>
                  <a:noFill/>
                </a:ln>
                <a:solidFill>
                  <a:srgbClr val="0070C0"/>
                </a:solidFill>
                <a:effectLst/>
                <a:latin typeface="+mj-lt"/>
              </a:rPr>
              <a:t>Hepatopulmonary</a:t>
            </a:r>
            <a:r>
              <a:rPr kumimoji="0" lang="tr-TR" altLang="tr-TR" sz="3200" b="1" i="0" u="none" strike="noStrike" cap="none" normalizeH="0" baseline="0" dirty="0">
                <a:ln>
                  <a:noFill/>
                </a:ln>
                <a:solidFill>
                  <a:srgbClr val="0070C0"/>
                </a:solidFill>
                <a:effectLst/>
                <a:latin typeface="+mj-lt"/>
              </a:rPr>
              <a:t> </a:t>
            </a:r>
            <a:r>
              <a:rPr kumimoji="0" lang="tr-TR" altLang="tr-TR" sz="3200" b="1" i="0" u="none" strike="noStrike" cap="none" normalizeH="0" baseline="0" dirty="0" err="1">
                <a:ln>
                  <a:noFill/>
                </a:ln>
                <a:solidFill>
                  <a:srgbClr val="0070C0"/>
                </a:solidFill>
                <a:effectLst/>
                <a:latin typeface="+mj-lt"/>
              </a:rPr>
              <a:t>Syndrome</a:t>
            </a:r>
            <a:r>
              <a:rPr kumimoji="0" lang="tr-TR" altLang="tr-TR" sz="3200" b="1" i="0" u="none" strike="noStrike" cap="none" normalizeH="0" baseline="0" dirty="0">
                <a:ln>
                  <a:noFill/>
                </a:ln>
                <a:solidFill>
                  <a:srgbClr val="0070C0"/>
                </a:solidFill>
                <a:effectLst/>
                <a:latin typeface="+mj-lt"/>
              </a:rPr>
              <a:t> </a:t>
            </a:r>
          </a:p>
        </p:txBody>
      </p:sp>
      <p:pic>
        <p:nvPicPr>
          <p:cNvPr id="8" name="Resim 7">
            <a:extLst>
              <a:ext uri="{FF2B5EF4-FFF2-40B4-BE49-F238E27FC236}">
                <a16:creationId xmlns:a16="http://schemas.microsoft.com/office/drawing/2014/main" id="{8D8D78D9-9F58-467A-8BBD-6E146D4352F0}"/>
              </a:ext>
            </a:extLst>
          </p:cNvPr>
          <p:cNvPicPr>
            <a:picLocks noChangeAspect="1"/>
          </p:cNvPicPr>
          <p:nvPr/>
        </p:nvPicPr>
        <p:blipFill>
          <a:blip r:embed="rId3"/>
          <a:stretch>
            <a:fillRect/>
          </a:stretch>
        </p:blipFill>
        <p:spPr>
          <a:xfrm>
            <a:off x="685463" y="2334673"/>
            <a:ext cx="7773074" cy="2188654"/>
          </a:xfrm>
          <a:prstGeom prst="rect">
            <a:avLst/>
          </a:prstGeom>
        </p:spPr>
      </p:pic>
    </p:spTree>
    <p:extLst>
      <p:ext uri="{BB962C8B-B14F-4D97-AF65-F5344CB8AC3E}">
        <p14:creationId xmlns:p14="http://schemas.microsoft.com/office/powerpoint/2010/main" val="28437373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ikdörtgen 6"/>
          <p:cNvSpPr/>
          <p:nvPr/>
        </p:nvSpPr>
        <p:spPr>
          <a:xfrm>
            <a:off x="323528" y="1459196"/>
            <a:ext cx="3888432" cy="3097913"/>
          </a:xfrm>
          <a:prstGeom prst="rect">
            <a:avLst/>
          </a:prstGeom>
          <a:noFill/>
          <a:ln w="412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Dikdörtgen 7"/>
          <p:cNvSpPr/>
          <p:nvPr/>
        </p:nvSpPr>
        <p:spPr>
          <a:xfrm>
            <a:off x="4941041" y="1459196"/>
            <a:ext cx="3816424" cy="3073332"/>
          </a:xfrm>
          <a:prstGeom prst="rect">
            <a:avLst/>
          </a:prstGeom>
          <a:noFill/>
          <a:ln w="412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Dikdörtgen 8"/>
          <p:cNvSpPr/>
          <p:nvPr/>
        </p:nvSpPr>
        <p:spPr>
          <a:xfrm>
            <a:off x="2435708" y="4796721"/>
            <a:ext cx="4382215" cy="1008112"/>
          </a:xfrm>
          <a:prstGeom prst="rect">
            <a:avLst/>
          </a:prstGeom>
          <a:noFill/>
          <a:ln w="412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1" name="Metin kutusu 10"/>
          <p:cNvSpPr txBox="1"/>
          <p:nvPr/>
        </p:nvSpPr>
        <p:spPr>
          <a:xfrm>
            <a:off x="1548027" y="1597057"/>
            <a:ext cx="1439433" cy="369332"/>
          </a:xfrm>
          <a:prstGeom prst="rect">
            <a:avLst/>
          </a:prstGeom>
          <a:noFill/>
        </p:spPr>
        <p:txBody>
          <a:bodyPr wrap="none" rtlCol="0">
            <a:spAutoFit/>
          </a:bodyPr>
          <a:lstStyle/>
          <a:p>
            <a:r>
              <a:rPr lang="tr-TR" b="1" dirty="0"/>
              <a:t>INDICATIONS</a:t>
            </a:r>
          </a:p>
        </p:txBody>
      </p:sp>
      <p:sp>
        <p:nvSpPr>
          <p:cNvPr id="12" name="Metin kutusu 11"/>
          <p:cNvSpPr txBox="1"/>
          <p:nvPr/>
        </p:nvSpPr>
        <p:spPr>
          <a:xfrm>
            <a:off x="5401604" y="1530324"/>
            <a:ext cx="2682298" cy="369332"/>
          </a:xfrm>
          <a:prstGeom prst="rect">
            <a:avLst/>
          </a:prstGeom>
          <a:noFill/>
        </p:spPr>
        <p:txBody>
          <a:bodyPr wrap="square" rtlCol="0">
            <a:spAutoFit/>
          </a:bodyPr>
          <a:lstStyle/>
          <a:p>
            <a:r>
              <a:rPr lang="tr-TR" b="1" dirty="0"/>
              <a:t>CONTRAINDICATIONS</a:t>
            </a:r>
          </a:p>
        </p:txBody>
      </p:sp>
      <p:sp>
        <p:nvSpPr>
          <p:cNvPr id="13" name="Metin kutusu 12"/>
          <p:cNvSpPr txBox="1"/>
          <p:nvPr/>
        </p:nvSpPr>
        <p:spPr>
          <a:xfrm>
            <a:off x="3995950" y="4796721"/>
            <a:ext cx="1368152" cy="369332"/>
          </a:xfrm>
          <a:prstGeom prst="rect">
            <a:avLst/>
          </a:prstGeom>
          <a:noFill/>
        </p:spPr>
        <p:txBody>
          <a:bodyPr wrap="square" rtlCol="0">
            <a:spAutoFit/>
          </a:bodyPr>
          <a:lstStyle/>
          <a:p>
            <a:r>
              <a:rPr lang="tr-TR" b="1" dirty="0"/>
              <a:t>WHEN?</a:t>
            </a:r>
          </a:p>
        </p:txBody>
      </p:sp>
      <p:sp>
        <p:nvSpPr>
          <p:cNvPr id="14" name="Metin kutusu 13"/>
          <p:cNvSpPr txBox="1"/>
          <p:nvPr/>
        </p:nvSpPr>
        <p:spPr>
          <a:xfrm>
            <a:off x="323528" y="1899657"/>
            <a:ext cx="3888432" cy="1754326"/>
          </a:xfrm>
          <a:prstGeom prst="rect">
            <a:avLst/>
          </a:prstGeom>
          <a:noFill/>
        </p:spPr>
        <p:txBody>
          <a:bodyPr wrap="square" rtlCol="0">
            <a:spAutoFit/>
          </a:bodyPr>
          <a:lstStyle/>
          <a:p>
            <a:pPr marL="285750" indent="-285750">
              <a:buFont typeface="Wingdings" panose="05000000000000000000" pitchFamily="2" charset="2"/>
              <a:buChar char="§"/>
            </a:pPr>
            <a:endParaRPr lang="tr-TR" dirty="0"/>
          </a:p>
          <a:p>
            <a:pPr marL="285750" indent="-285750">
              <a:buFont typeface="Wingdings" panose="05000000000000000000" pitchFamily="2" charset="2"/>
              <a:buChar char="§"/>
            </a:pPr>
            <a:r>
              <a:rPr lang="en-US" dirty="0"/>
              <a:t>Liver failure</a:t>
            </a:r>
          </a:p>
          <a:p>
            <a:pPr marL="285750" indent="-285750">
              <a:buFont typeface="Wingdings" panose="05000000000000000000" pitchFamily="2" charset="2"/>
              <a:buChar char="§"/>
            </a:pPr>
            <a:r>
              <a:rPr lang="en-US" dirty="0"/>
              <a:t>If portal hypertension has life-threatening complications</a:t>
            </a:r>
          </a:p>
          <a:p>
            <a:r>
              <a:rPr lang="en-US" dirty="0"/>
              <a:t> (especially in patients with prolonged life expectancy and PFT preserved)</a:t>
            </a:r>
            <a:endParaRPr lang="tr-TR" dirty="0"/>
          </a:p>
        </p:txBody>
      </p:sp>
      <p:sp>
        <p:nvSpPr>
          <p:cNvPr id="15" name="Metin kutusu 14"/>
          <p:cNvSpPr txBox="1"/>
          <p:nvPr/>
        </p:nvSpPr>
        <p:spPr>
          <a:xfrm>
            <a:off x="4941041" y="1899657"/>
            <a:ext cx="3816424" cy="2554545"/>
          </a:xfrm>
          <a:prstGeom prst="rect">
            <a:avLst/>
          </a:prstGeom>
          <a:noFill/>
        </p:spPr>
        <p:txBody>
          <a:bodyPr wrap="square" rtlCol="0">
            <a:spAutoFit/>
          </a:bodyPr>
          <a:lstStyle/>
          <a:p>
            <a:pPr marL="285750" indent="-285750">
              <a:buFont typeface="Wingdings" panose="05000000000000000000" pitchFamily="2" charset="2"/>
              <a:buChar char="§"/>
            </a:pPr>
            <a:r>
              <a:rPr lang="tr-TR" sz="1600" dirty="0"/>
              <a:t>PFT has </a:t>
            </a:r>
            <a:r>
              <a:rPr lang="tr-TR" sz="1600" dirty="0" err="1"/>
              <a:t>been</a:t>
            </a:r>
            <a:r>
              <a:rPr lang="tr-TR" sz="1600" dirty="0"/>
              <a:t> </a:t>
            </a:r>
            <a:r>
              <a:rPr lang="tr-TR" sz="1600" dirty="0" err="1"/>
              <a:t>severely</a:t>
            </a:r>
            <a:r>
              <a:rPr lang="tr-TR" sz="1600" dirty="0"/>
              <a:t> </a:t>
            </a:r>
            <a:r>
              <a:rPr lang="tr-TR" sz="1600" dirty="0" err="1"/>
              <a:t>decreased</a:t>
            </a:r>
            <a:r>
              <a:rPr lang="tr-TR" sz="1600" dirty="0"/>
              <a:t> </a:t>
            </a:r>
            <a:r>
              <a:rPr lang="tr-TR" sz="1600" dirty="0" err="1"/>
              <a:t>for</a:t>
            </a:r>
            <a:r>
              <a:rPr lang="tr-TR" sz="1600" dirty="0"/>
              <a:t> a </a:t>
            </a:r>
            <a:r>
              <a:rPr lang="tr-TR" sz="1600" dirty="0" err="1"/>
              <a:t>long</a:t>
            </a:r>
            <a:r>
              <a:rPr lang="tr-TR" sz="1600" dirty="0"/>
              <a:t> time, </a:t>
            </a:r>
            <a:r>
              <a:rPr lang="tr-TR" sz="1600" dirty="0" err="1"/>
              <a:t>patients</a:t>
            </a:r>
            <a:r>
              <a:rPr lang="tr-TR" sz="1600" dirty="0"/>
              <a:t> </a:t>
            </a:r>
            <a:r>
              <a:rPr lang="tr-TR" sz="1600" dirty="0" err="1"/>
              <a:t>with</a:t>
            </a:r>
            <a:r>
              <a:rPr lang="tr-TR" sz="1600" dirty="0"/>
              <a:t> </a:t>
            </a:r>
            <a:r>
              <a:rPr lang="tr-TR" sz="1600" dirty="0" err="1"/>
              <a:t>frequent</a:t>
            </a:r>
            <a:r>
              <a:rPr lang="tr-TR" sz="1600" dirty="0"/>
              <a:t> </a:t>
            </a:r>
            <a:r>
              <a:rPr lang="tr-TR" sz="1600" dirty="0" err="1"/>
              <a:t>exacerbations</a:t>
            </a:r>
            <a:endParaRPr lang="tr-TR" sz="1600" dirty="0"/>
          </a:p>
          <a:p>
            <a:pPr marL="285750" indent="-285750">
              <a:buFont typeface="Wingdings" panose="05000000000000000000" pitchFamily="2" charset="2"/>
              <a:buChar char="§"/>
            </a:pPr>
            <a:r>
              <a:rPr lang="tr-TR" sz="1600" dirty="0" err="1"/>
              <a:t>Patients</a:t>
            </a:r>
            <a:r>
              <a:rPr lang="tr-TR" sz="1600" dirty="0"/>
              <a:t> </a:t>
            </a:r>
            <a:r>
              <a:rPr lang="tr-TR" sz="1600" dirty="0" err="1"/>
              <a:t>with</a:t>
            </a:r>
            <a:r>
              <a:rPr lang="tr-TR" sz="1600" dirty="0"/>
              <a:t> </a:t>
            </a:r>
            <a:r>
              <a:rPr lang="tr-TR" sz="1600" i="1" dirty="0" err="1"/>
              <a:t>Burkholderia</a:t>
            </a:r>
            <a:r>
              <a:rPr lang="tr-TR" sz="1600" i="1" dirty="0"/>
              <a:t> </a:t>
            </a:r>
            <a:r>
              <a:rPr lang="tr-TR" sz="1600" i="1" dirty="0" err="1"/>
              <a:t>cepacia</a:t>
            </a:r>
            <a:r>
              <a:rPr lang="tr-TR" sz="1600" i="1" dirty="0"/>
              <a:t> </a:t>
            </a:r>
            <a:r>
              <a:rPr lang="tr-TR" sz="1600" dirty="0" err="1"/>
              <a:t>or</a:t>
            </a:r>
            <a:r>
              <a:rPr lang="tr-TR" sz="1600" dirty="0"/>
              <a:t> </a:t>
            </a:r>
            <a:r>
              <a:rPr lang="tr-TR" sz="1600" dirty="0" err="1"/>
              <a:t>other</a:t>
            </a:r>
            <a:r>
              <a:rPr lang="tr-TR" sz="1600" dirty="0"/>
              <a:t> </a:t>
            </a:r>
            <a:r>
              <a:rPr lang="tr-TR" sz="1600" dirty="0" err="1"/>
              <a:t>multi-drug</a:t>
            </a:r>
            <a:r>
              <a:rPr lang="tr-TR" sz="1600" dirty="0"/>
              <a:t> </a:t>
            </a:r>
            <a:r>
              <a:rPr lang="tr-TR" sz="1600" dirty="0" err="1"/>
              <a:t>resistant</a:t>
            </a:r>
            <a:r>
              <a:rPr lang="tr-TR" sz="1600" dirty="0"/>
              <a:t> </a:t>
            </a:r>
            <a:r>
              <a:rPr lang="tr-TR" sz="1600" dirty="0" err="1"/>
              <a:t>organisms</a:t>
            </a:r>
            <a:r>
              <a:rPr lang="tr-TR" sz="1600" dirty="0"/>
              <a:t> </a:t>
            </a:r>
            <a:r>
              <a:rPr lang="tr-TR" sz="1600" dirty="0" err="1"/>
              <a:t>colonization</a:t>
            </a:r>
            <a:endParaRPr lang="tr-TR" sz="1600" dirty="0"/>
          </a:p>
          <a:p>
            <a:pPr marL="285750" indent="-285750">
              <a:buFont typeface="Wingdings" panose="05000000000000000000" pitchFamily="2" charset="2"/>
              <a:buChar char="§"/>
            </a:pPr>
            <a:r>
              <a:rPr lang="tr-TR" sz="1600" dirty="0" err="1"/>
              <a:t>Common</a:t>
            </a:r>
            <a:r>
              <a:rPr lang="tr-TR" sz="1600" dirty="0"/>
              <a:t> </a:t>
            </a:r>
            <a:r>
              <a:rPr lang="tr-TR" sz="1600" dirty="0" err="1"/>
              <a:t>lung</a:t>
            </a:r>
            <a:r>
              <a:rPr lang="tr-TR" sz="1600" dirty="0"/>
              <a:t> </a:t>
            </a:r>
            <a:r>
              <a:rPr lang="tr-TR" sz="1600" dirty="0" err="1"/>
              <a:t>fibrosis</a:t>
            </a:r>
            <a:r>
              <a:rPr lang="tr-TR" sz="1600" dirty="0"/>
              <a:t> in CT, </a:t>
            </a:r>
            <a:r>
              <a:rPr lang="tr-TR" sz="1600" dirty="0" err="1"/>
              <a:t>increased</a:t>
            </a:r>
            <a:r>
              <a:rPr lang="tr-TR" sz="1600" dirty="0"/>
              <a:t> PCO</a:t>
            </a:r>
            <a:r>
              <a:rPr lang="tr-TR" sz="1600" baseline="-25000" dirty="0"/>
              <a:t>2</a:t>
            </a:r>
            <a:r>
              <a:rPr lang="tr-TR" sz="1600" dirty="0"/>
              <a:t> </a:t>
            </a:r>
          </a:p>
          <a:p>
            <a:pPr marL="285750" indent="-285750">
              <a:buFont typeface="Wingdings" panose="05000000000000000000" pitchFamily="2" charset="2"/>
              <a:buChar char="§"/>
            </a:pPr>
            <a:r>
              <a:rPr lang="tr-TR" sz="1600" dirty="0"/>
              <a:t>Severe </a:t>
            </a:r>
            <a:r>
              <a:rPr lang="tr-TR" sz="1600" dirty="0" err="1"/>
              <a:t>pulmonary</a:t>
            </a:r>
            <a:r>
              <a:rPr lang="tr-TR" sz="1600" dirty="0"/>
              <a:t> </a:t>
            </a:r>
            <a:r>
              <a:rPr lang="tr-TR" sz="1600" dirty="0" err="1"/>
              <a:t>hypertension</a:t>
            </a:r>
            <a:r>
              <a:rPr lang="tr-TR" sz="1600" dirty="0"/>
              <a:t> (</a:t>
            </a:r>
            <a:r>
              <a:rPr lang="tr-TR" sz="1600" dirty="0" err="1"/>
              <a:t>right</a:t>
            </a:r>
            <a:r>
              <a:rPr lang="tr-TR" sz="1600" dirty="0"/>
              <a:t> </a:t>
            </a:r>
            <a:r>
              <a:rPr lang="tr-TR" sz="1600" dirty="0" err="1"/>
              <a:t>ventricular</a:t>
            </a:r>
            <a:r>
              <a:rPr lang="tr-TR" sz="1600" dirty="0"/>
              <a:t> </a:t>
            </a:r>
            <a:r>
              <a:rPr lang="tr-TR" sz="1600" dirty="0" err="1"/>
              <a:t>dysfunction</a:t>
            </a:r>
            <a:r>
              <a:rPr lang="tr-TR" sz="1600" dirty="0"/>
              <a:t>)</a:t>
            </a:r>
          </a:p>
        </p:txBody>
      </p:sp>
      <p:sp>
        <p:nvSpPr>
          <p:cNvPr id="16" name="Metin kutusu 15"/>
          <p:cNvSpPr txBox="1"/>
          <p:nvPr/>
        </p:nvSpPr>
        <p:spPr>
          <a:xfrm>
            <a:off x="1043608" y="4055038"/>
            <a:ext cx="2448272" cy="369332"/>
          </a:xfrm>
          <a:prstGeom prst="rect">
            <a:avLst/>
          </a:prstGeom>
          <a:noFill/>
        </p:spPr>
        <p:txBody>
          <a:bodyPr wrap="square" rtlCol="0">
            <a:spAutoFit/>
          </a:bodyPr>
          <a:lstStyle/>
          <a:p>
            <a:r>
              <a:rPr lang="tr-TR" b="1" dirty="0">
                <a:solidFill>
                  <a:schemeClr val="accent5">
                    <a:lumMod val="75000"/>
                  </a:schemeClr>
                </a:solidFill>
              </a:rPr>
              <a:t>FEV</a:t>
            </a:r>
            <a:r>
              <a:rPr lang="tr-TR" sz="1050" b="1" dirty="0">
                <a:solidFill>
                  <a:schemeClr val="accent5">
                    <a:lumMod val="75000"/>
                  </a:schemeClr>
                </a:solidFill>
              </a:rPr>
              <a:t>1 </a:t>
            </a:r>
            <a:r>
              <a:rPr lang="tr-TR" b="1" dirty="0">
                <a:solidFill>
                  <a:schemeClr val="accent5">
                    <a:lumMod val="75000"/>
                  </a:schemeClr>
                </a:solidFill>
              </a:rPr>
              <a:t>&lt;50  </a:t>
            </a:r>
            <a:r>
              <a:rPr lang="tr-TR" b="1" dirty="0" err="1">
                <a:solidFill>
                  <a:schemeClr val="accent5">
                    <a:lumMod val="75000"/>
                  </a:schemeClr>
                </a:solidFill>
              </a:rPr>
              <a:t>Tx</a:t>
            </a:r>
            <a:endParaRPr lang="tr-TR" b="1" dirty="0">
              <a:solidFill>
                <a:schemeClr val="accent5">
                  <a:lumMod val="75000"/>
                </a:schemeClr>
              </a:solidFill>
            </a:endParaRPr>
          </a:p>
        </p:txBody>
      </p:sp>
      <p:sp>
        <p:nvSpPr>
          <p:cNvPr id="18" name="Metin kutusu 17"/>
          <p:cNvSpPr txBox="1"/>
          <p:nvPr/>
        </p:nvSpPr>
        <p:spPr>
          <a:xfrm>
            <a:off x="2617346" y="5158502"/>
            <a:ext cx="4382215" cy="646331"/>
          </a:xfrm>
          <a:prstGeom prst="rect">
            <a:avLst/>
          </a:prstGeom>
          <a:noFill/>
        </p:spPr>
        <p:txBody>
          <a:bodyPr wrap="square" rtlCol="0">
            <a:spAutoFit/>
          </a:bodyPr>
          <a:lstStyle/>
          <a:p>
            <a:pPr marL="285750" indent="-285750">
              <a:buFont typeface="Wingdings" panose="05000000000000000000" pitchFamily="2" charset="2"/>
              <a:buChar char="§"/>
            </a:pPr>
            <a:r>
              <a:rPr lang="en-US" dirty="0"/>
              <a:t>Without severe pulmonary deterioration</a:t>
            </a:r>
          </a:p>
          <a:p>
            <a:pPr marL="285750" indent="-285750">
              <a:buFont typeface="Wingdings" panose="05000000000000000000" pitchFamily="2" charset="2"/>
              <a:buChar char="§"/>
            </a:pPr>
            <a:r>
              <a:rPr lang="en-US" dirty="0">
                <a:solidFill>
                  <a:srgbClr val="C00000"/>
                </a:solidFill>
              </a:rPr>
              <a:t>Keep the threshold low</a:t>
            </a:r>
            <a:r>
              <a:rPr lang="tr-TR" dirty="0">
                <a:solidFill>
                  <a:srgbClr val="C00000"/>
                </a:solidFill>
              </a:rPr>
              <a:t>!!!</a:t>
            </a:r>
            <a:endParaRPr lang="tr-TR" b="1" dirty="0">
              <a:solidFill>
                <a:srgbClr val="C00000"/>
              </a:solidFill>
            </a:endParaRPr>
          </a:p>
        </p:txBody>
      </p:sp>
      <p:sp>
        <p:nvSpPr>
          <p:cNvPr id="3" name="Metin kutusu 2"/>
          <p:cNvSpPr txBox="1"/>
          <p:nvPr/>
        </p:nvSpPr>
        <p:spPr>
          <a:xfrm>
            <a:off x="6112705" y="5804832"/>
            <a:ext cx="3024336" cy="1200329"/>
          </a:xfrm>
          <a:prstGeom prst="rect">
            <a:avLst/>
          </a:prstGeom>
          <a:noFill/>
        </p:spPr>
        <p:txBody>
          <a:bodyPr wrap="square" rtlCol="0">
            <a:spAutoFit/>
          </a:bodyPr>
          <a:lstStyle/>
          <a:p>
            <a:r>
              <a:rPr lang="tr-TR" sz="1200" dirty="0"/>
              <a:t>                     Pediatr Transplant. 2013;17:271-7</a:t>
            </a:r>
          </a:p>
          <a:p>
            <a:r>
              <a:rPr lang="tr-TR" sz="1200" dirty="0"/>
              <a:t>                          Transplant Int. 2006;19:726-31</a:t>
            </a:r>
          </a:p>
          <a:p>
            <a:r>
              <a:rPr lang="tr-TR" sz="1200" dirty="0"/>
              <a:t>                       </a:t>
            </a:r>
            <a:r>
              <a:rPr lang="tr-TR" sz="1200" dirty="0" err="1"/>
              <a:t>Am</a:t>
            </a:r>
            <a:r>
              <a:rPr lang="tr-TR" sz="1200" dirty="0"/>
              <a:t> J Transplant. 2012;12:954-64</a:t>
            </a:r>
          </a:p>
          <a:p>
            <a:r>
              <a:rPr lang="tr-TR" sz="1200" dirty="0"/>
              <a:t>                   Curr Opin Pulm Med. 2001;7:441-7</a:t>
            </a:r>
          </a:p>
          <a:p>
            <a:r>
              <a:rPr lang="tr-TR" sz="1200" dirty="0"/>
              <a:t> J Pediatr Gastroenterol Nutr. 2006;43:519-55</a:t>
            </a:r>
          </a:p>
          <a:p>
            <a:endParaRPr lang="tr-TR" sz="1200" dirty="0"/>
          </a:p>
        </p:txBody>
      </p:sp>
      <p:sp>
        <p:nvSpPr>
          <p:cNvPr id="10" name="Dikdörtgen 9">
            <a:extLst>
              <a:ext uri="{FF2B5EF4-FFF2-40B4-BE49-F238E27FC236}">
                <a16:creationId xmlns:a16="http://schemas.microsoft.com/office/drawing/2014/main" id="{2754E8C0-A2E7-486D-A9A0-4C1BBA9F3DE1}"/>
              </a:ext>
            </a:extLst>
          </p:cNvPr>
          <p:cNvSpPr/>
          <p:nvPr/>
        </p:nvSpPr>
        <p:spPr>
          <a:xfrm>
            <a:off x="1228240" y="339723"/>
            <a:ext cx="6962162" cy="584775"/>
          </a:xfrm>
          <a:prstGeom prst="rect">
            <a:avLst/>
          </a:prstGeom>
        </p:spPr>
        <p:txBody>
          <a:bodyPr wrap="none">
            <a:spAutoFit/>
          </a:bodyPr>
          <a:lstStyle/>
          <a:p>
            <a:r>
              <a:rPr lang="en-US" sz="3200" b="1" dirty="0">
                <a:solidFill>
                  <a:srgbClr val="0070C0"/>
                </a:solidFill>
              </a:rPr>
              <a:t>Cystic Fibrosis and Liver Transplantation</a:t>
            </a:r>
            <a:endParaRPr lang="tr-TR" sz="3200" b="1" dirty="0">
              <a:solidFill>
                <a:srgbClr val="0070C0"/>
              </a:solidFill>
            </a:endParaRPr>
          </a:p>
        </p:txBody>
      </p:sp>
    </p:spTree>
    <p:extLst>
      <p:ext uri="{BB962C8B-B14F-4D97-AF65-F5344CB8AC3E}">
        <p14:creationId xmlns:p14="http://schemas.microsoft.com/office/powerpoint/2010/main" val="12010865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pPr algn="l"/>
            <a:r>
              <a:rPr lang="tr-TR" sz="5400" b="1" dirty="0" err="1">
                <a:solidFill>
                  <a:schemeClr val="accent5"/>
                </a:solidFill>
              </a:rPr>
              <a:t>What</a:t>
            </a:r>
            <a:r>
              <a:rPr lang="tr-TR" sz="5400" b="1" dirty="0">
                <a:solidFill>
                  <a:schemeClr val="accent5"/>
                </a:solidFill>
              </a:rPr>
              <a:t> </a:t>
            </a:r>
            <a:r>
              <a:rPr lang="tr-TR" sz="5400" b="1" dirty="0" err="1">
                <a:solidFill>
                  <a:schemeClr val="accent5"/>
                </a:solidFill>
              </a:rPr>
              <a:t>did</a:t>
            </a:r>
            <a:r>
              <a:rPr lang="tr-TR" sz="5400" b="1" dirty="0">
                <a:solidFill>
                  <a:schemeClr val="accent5"/>
                </a:solidFill>
              </a:rPr>
              <a:t> </a:t>
            </a:r>
            <a:r>
              <a:rPr lang="tr-TR" sz="5400" b="1" dirty="0" err="1">
                <a:solidFill>
                  <a:schemeClr val="accent5"/>
                </a:solidFill>
              </a:rPr>
              <a:t>we</a:t>
            </a:r>
            <a:r>
              <a:rPr lang="tr-TR" sz="5400" b="1" dirty="0">
                <a:solidFill>
                  <a:schemeClr val="accent5"/>
                </a:solidFill>
              </a:rPr>
              <a:t> </a:t>
            </a:r>
            <a:r>
              <a:rPr lang="tr-TR" sz="5400" b="1" dirty="0" err="1">
                <a:solidFill>
                  <a:schemeClr val="accent5"/>
                </a:solidFill>
              </a:rPr>
              <a:t>learn</a:t>
            </a:r>
            <a:r>
              <a:rPr lang="tr-TR" sz="5400" b="1" dirty="0">
                <a:solidFill>
                  <a:schemeClr val="accent5"/>
                </a:solidFill>
              </a:rPr>
              <a:t>?</a:t>
            </a:r>
          </a:p>
        </p:txBody>
      </p:sp>
      <p:sp>
        <p:nvSpPr>
          <p:cNvPr id="3" name="İçerik Yer Tutucusu 2"/>
          <p:cNvSpPr>
            <a:spLocks noGrp="1"/>
          </p:cNvSpPr>
          <p:nvPr>
            <p:ph idx="1"/>
          </p:nvPr>
        </p:nvSpPr>
        <p:spPr>
          <a:xfrm>
            <a:off x="251520" y="1600926"/>
            <a:ext cx="8229600" cy="4853136"/>
          </a:xfrm>
        </p:spPr>
        <p:txBody>
          <a:bodyPr>
            <a:normAutofit lnSpcReduction="10000"/>
          </a:bodyPr>
          <a:lstStyle/>
          <a:p>
            <a:pPr>
              <a:buFont typeface="Wingdings" panose="05000000000000000000" pitchFamily="2" charset="2"/>
              <a:buChar char="§"/>
            </a:pPr>
            <a:r>
              <a:rPr lang="en-US" sz="2800" dirty="0"/>
              <a:t>Cirrhosis may be early finding</a:t>
            </a:r>
            <a:endParaRPr lang="tr-TR" sz="2800" dirty="0"/>
          </a:p>
          <a:p>
            <a:pPr marL="0" indent="0">
              <a:buNone/>
            </a:pPr>
            <a:endParaRPr lang="tr-TR" sz="2800" dirty="0"/>
          </a:p>
          <a:p>
            <a:pPr>
              <a:buFont typeface="Wingdings" panose="05000000000000000000" pitchFamily="2" charset="2"/>
              <a:buChar char="§"/>
            </a:pPr>
            <a:r>
              <a:rPr lang="en-US" sz="2800" dirty="0"/>
              <a:t>Patients may present with gastrointestinal system</a:t>
            </a:r>
            <a:r>
              <a:rPr lang="tr-TR" sz="2800" dirty="0"/>
              <a:t> </a:t>
            </a:r>
            <a:r>
              <a:rPr lang="en-US" sz="2800" dirty="0"/>
              <a:t>symptoms without </a:t>
            </a:r>
            <a:r>
              <a:rPr lang="tr-TR" sz="2800" dirty="0" err="1"/>
              <a:t>any</a:t>
            </a:r>
            <a:r>
              <a:rPr lang="tr-TR" sz="2800" dirty="0"/>
              <a:t> </a:t>
            </a:r>
            <a:r>
              <a:rPr lang="en-US" sz="2800" dirty="0"/>
              <a:t>respiratory symptoms</a:t>
            </a:r>
            <a:r>
              <a:rPr lang="tr-TR" sz="2800" dirty="0"/>
              <a:t>.</a:t>
            </a:r>
          </a:p>
          <a:p>
            <a:pPr>
              <a:buFont typeface="Wingdings" panose="05000000000000000000" pitchFamily="2" charset="2"/>
              <a:buChar char="§"/>
            </a:pPr>
            <a:endParaRPr lang="tr-TR" sz="2800" dirty="0"/>
          </a:p>
          <a:p>
            <a:pPr>
              <a:buFont typeface="Wingdings" panose="05000000000000000000" pitchFamily="2" charset="2"/>
              <a:buChar char="§"/>
            </a:pPr>
            <a:r>
              <a:rPr lang="en-US" sz="2800" dirty="0"/>
              <a:t> </a:t>
            </a:r>
            <a:r>
              <a:rPr lang="en-US" sz="2800" dirty="0" err="1"/>
              <a:t>Hepatopulmonary</a:t>
            </a:r>
            <a:r>
              <a:rPr lang="en-US" sz="2800" dirty="0"/>
              <a:t> syndrome should be evaluated when the patient</a:t>
            </a:r>
            <a:r>
              <a:rPr lang="tr-TR" sz="2800" dirty="0"/>
              <a:t>s</a:t>
            </a:r>
            <a:r>
              <a:rPr lang="en-US" sz="2800" dirty="0"/>
              <a:t> </a:t>
            </a:r>
            <a:r>
              <a:rPr lang="tr-TR" sz="2800" dirty="0" err="1"/>
              <a:t>are</a:t>
            </a:r>
            <a:r>
              <a:rPr lang="tr-TR" sz="2800" dirty="0"/>
              <a:t> </a:t>
            </a:r>
            <a:r>
              <a:rPr lang="tr-TR" sz="2800" dirty="0" err="1"/>
              <a:t>clinically</a:t>
            </a:r>
            <a:r>
              <a:rPr lang="en-US" sz="2800" dirty="0"/>
              <a:t> stable</a:t>
            </a:r>
            <a:r>
              <a:rPr lang="tr-TR" sz="2800" dirty="0"/>
              <a:t>.</a:t>
            </a:r>
          </a:p>
          <a:p>
            <a:pPr marL="0" indent="0">
              <a:buNone/>
            </a:pPr>
            <a:endParaRPr lang="tr-TR" sz="2800" dirty="0"/>
          </a:p>
          <a:p>
            <a:pPr>
              <a:buFont typeface="Wingdings" panose="05000000000000000000" pitchFamily="2" charset="2"/>
              <a:buChar char="§"/>
            </a:pPr>
            <a:r>
              <a:rPr lang="en-US" sz="2800" dirty="0"/>
              <a:t>Patients with severe cirrhosis may </a:t>
            </a:r>
            <a:r>
              <a:rPr lang="tr-TR" sz="2800" dirty="0" err="1"/>
              <a:t>die</a:t>
            </a:r>
            <a:r>
              <a:rPr lang="tr-TR" sz="2800" dirty="0"/>
              <a:t> </a:t>
            </a:r>
            <a:r>
              <a:rPr lang="en-US" sz="2800" dirty="0"/>
              <a:t>with massive esophageal variceal hemorrhage</a:t>
            </a:r>
            <a:r>
              <a:rPr lang="en-US" dirty="0"/>
              <a:t>.</a:t>
            </a:r>
            <a:endParaRPr lang="tr-TR" dirty="0"/>
          </a:p>
        </p:txBody>
      </p:sp>
      <p:pic>
        <p:nvPicPr>
          <p:cNvPr id="819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20272" y="52754"/>
            <a:ext cx="1651284" cy="22961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867515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484668" y="800616"/>
            <a:ext cx="8229600" cy="5604698"/>
          </a:xfrm>
        </p:spPr>
        <p:txBody>
          <a:bodyPr>
            <a:normAutofit/>
          </a:bodyPr>
          <a:lstStyle/>
          <a:p>
            <a:pPr>
              <a:buFont typeface="Wingdings" panose="05000000000000000000" pitchFamily="2" charset="2"/>
              <a:buChar char="§"/>
            </a:pPr>
            <a:r>
              <a:rPr lang="tr-TR" sz="2400" b="1" dirty="0" err="1"/>
              <a:t>The</a:t>
            </a:r>
            <a:r>
              <a:rPr lang="tr-TR" sz="2400" b="1" dirty="0"/>
              <a:t> </a:t>
            </a:r>
            <a:r>
              <a:rPr lang="en-US" sz="2400" b="1" dirty="0"/>
              <a:t>Division of Pediatric Gastroenterology and Hepatology</a:t>
            </a:r>
            <a:endParaRPr lang="tr-TR" sz="2400" b="1" dirty="0"/>
          </a:p>
          <a:p>
            <a:pPr>
              <a:buFont typeface="Wingdings" panose="05000000000000000000" pitchFamily="2" charset="2"/>
              <a:buChar char="§"/>
            </a:pPr>
            <a:r>
              <a:rPr lang="tr-TR" sz="2400" b="1" dirty="0" err="1"/>
              <a:t>The</a:t>
            </a:r>
            <a:r>
              <a:rPr lang="tr-TR" sz="2400" b="1" dirty="0"/>
              <a:t> D</a:t>
            </a:r>
            <a:r>
              <a:rPr lang="en-US" sz="2400" b="1" dirty="0" err="1"/>
              <a:t>ivision</a:t>
            </a:r>
            <a:r>
              <a:rPr lang="en-US" sz="2400" b="1" dirty="0"/>
              <a:t> of Pediatric Genetics and</a:t>
            </a:r>
            <a:r>
              <a:rPr lang="tr-TR" sz="2400" b="1" dirty="0"/>
              <a:t> </a:t>
            </a:r>
            <a:r>
              <a:rPr lang="en-US" sz="2400" b="1" dirty="0"/>
              <a:t>Metabolism</a:t>
            </a:r>
            <a:endParaRPr lang="tr-TR" sz="2400" b="1" dirty="0"/>
          </a:p>
          <a:p>
            <a:pPr>
              <a:buFont typeface="Wingdings" panose="05000000000000000000" pitchFamily="2" charset="2"/>
              <a:buChar char="§"/>
            </a:pPr>
            <a:r>
              <a:rPr lang="tr-TR" sz="2400" b="1" dirty="0" err="1"/>
              <a:t>The</a:t>
            </a:r>
            <a:r>
              <a:rPr lang="tr-TR" sz="2400" b="1" dirty="0"/>
              <a:t> </a:t>
            </a:r>
            <a:r>
              <a:rPr lang="tr-TR" sz="2400" b="1" dirty="0" err="1"/>
              <a:t>Division</a:t>
            </a:r>
            <a:r>
              <a:rPr lang="tr-TR" sz="2400" b="1" dirty="0"/>
              <a:t> of </a:t>
            </a:r>
            <a:r>
              <a:rPr lang="tr-TR" sz="2400" b="1" dirty="0" err="1"/>
              <a:t>Pediatric</a:t>
            </a:r>
            <a:r>
              <a:rPr lang="tr-TR" sz="2400" b="1" dirty="0"/>
              <a:t> </a:t>
            </a:r>
            <a:r>
              <a:rPr lang="tr-TR" sz="2400" b="1" dirty="0" err="1"/>
              <a:t>Cardiology</a:t>
            </a:r>
            <a:endParaRPr lang="tr-TR" sz="2400" b="1" dirty="0"/>
          </a:p>
          <a:p>
            <a:pPr>
              <a:buFont typeface="Wingdings" panose="05000000000000000000" pitchFamily="2" charset="2"/>
              <a:buChar char="§"/>
            </a:pPr>
            <a:r>
              <a:rPr lang="tr-TR" sz="2400" b="1" dirty="0" err="1"/>
              <a:t>The</a:t>
            </a:r>
            <a:r>
              <a:rPr lang="tr-TR" sz="2400" b="1" dirty="0"/>
              <a:t> </a:t>
            </a:r>
            <a:r>
              <a:rPr lang="en-US" sz="2400" b="1" dirty="0"/>
              <a:t>Division of Pediatric Infectious Diseases</a:t>
            </a:r>
            <a:endParaRPr lang="tr-TR" sz="2400" b="1" dirty="0"/>
          </a:p>
          <a:p>
            <a:pPr>
              <a:buFont typeface="Wingdings" panose="05000000000000000000" pitchFamily="2" charset="2"/>
              <a:buChar char="§"/>
            </a:pPr>
            <a:r>
              <a:rPr lang="tr-TR" sz="2400" b="1" dirty="0" err="1"/>
              <a:t>The</a:t>
            </a:r>
            <a:r>
              <a:rPr lang="tr-TR" sz="2400" b="1" dirty="0"/>
              <a:t> </a:t>
            </a:r>
            <a:r>
              <a:rPr lang="tr-TR" sz="2400" b="1" dirty="0" err="1"/>
              <a:t>Department</a:t>
            </a:r>
            <a:r>
              <a:rPr lang="tr-TR" sz="2400" b="1" dirty="0"/>
              <a:t> of </a:t>
            </a:r>
            <a:r>
              <a:rPr lang="tr-TR" sz="2400" b="1" dirty="0" err="1"/>
              <a:t>Radiology</a:t>
            </a:r>
            <a:endParaRPr lang="tr-TR" sz="2400" b="1" dirty="0"/>
          </a:p>
          <a:p>
            <a:endParaRPr lang="tr-TR" dirty="0"/>
          </a:p>
          <a:p>
            <a:pPr marL="0" indent="0">
              <a:buNone/>
            </a:pPr>
            <a:r>
              <a:rPr lang="tr-TR" sz="4400" dirty="0">
                <a:solidFill>
                  <a:schemeClr val="accent5"/>
                </a:solidFill>
              </a:rPr>
              <a:t>        </a:t>
            </a:r>
          </a:p>
          <a:p>
            <a:pPr marL="0" indent="0">
              <a:buNone/>
            </a:pPr>
            <a:r>
              <a:rPr lang="tr-TR" sz="4400" dirty="0">
                <a:solidFill>
                  <a:schemeClr val="accent5"/>
                </a:solidFill>
              </a:rPr>
              <a:t>                              </a:t>
            </a:r>
            <a:r>
              <a:rPr lang="tr-TR" sz="4400" dirty="0" err="1">
                <a:solidFill>
                  <a:schemeClr val="accent5"/>
                </a:solidFill>
              </a:rPr>
              <a:t>Thank</a:t>
            </a:r>
            <a:r>
              <a:rPr lang="tr-TR" sz="4400" dirty="0">
                <a:solidFill>
                  <a:schemeClr val="accent5"/>
                </a:solidFill>
              </a:rPr>
              <a:t> </a:t>
            </a:r>
            <a:r>
              <a:rPr lang="tr-TR" sz="4400" dirty="0" err="1">
                <a:solidFill>
                  <a:schemeClr val="accent5"/>
                </a:solidFill>
              </a:rPr>
              <a:t>you</a:t>
            </a:r>
            <a:r>
              <a:rPr lang="tr-TR" sz="4400" dirty="0">
                <a:solidFill>
                  <a:schemeClr val="accent5"/>
                </a:solidFill>
              </a:rPr>
              <a:t>…</a:t>
            </a: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5656" y="3896494"/>
            <a:ext cx="2478087" cy="2400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566585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rot="16200000">
            <a:off x="1115046" y="-1170955"/>
            <a:ext cx="6913909" cy="9143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089278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ağ Ok 3"/>
          <p:cNvSpPr/>
          <p:nvPr/>
        </p:nvSpPr>
        <p:spPr>
          <a:xfrm>
            <a:off x="611560" y="1916832"/>
            <a:ext cx="7920880" cy="504056"/>
          </a:xfrm>
          <a:prstGeom prst="rightArrow">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 name="Aşağı Ok 4"/>
          <p:cNvSpPr/>
          <p:nvPr/>
        </p:nvSpPr>
        <p:spPr>
          <a:xfrm>
            <a:off x="1655676" y="2494620"/>
            <a:ext cx="288032" cy="504056"/>
          </a:xfrm>
          <a:prstGeom prst="downArrow">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Yuvarlatılmış Dikdörtgen 5"/>
          <p:cNvSpPr/>
          <p:nvPr/>
        </p:nvSpPr>
        <p:spPr>
          <a:xfrm>
            <a:off x="413537" y="3131762"/>
            <a:ext cx="2952328" cy="3168352"/>
          </a:xfrm>
          <a:prstGeom prst="round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a:t>
            </a:r>
            <a:r>
              <a:rPr lang="tr-TR" sz="2000" b="1" dirty="0"/>
              <a:t>A</a:t>
            </a:r>
            <a:r>
              <a:rPr lang="en-US" sz="2000" b="1" dirty="0" err="1"/>
              <a:t>dmission</a:t>
            </a:r>
            <a:r>
              <a:rPr lang="en-US" sz="2000" b="1" dirty="0"/>
              <a:t> to hospital</a:t>
            </a:r>
            <a:r>
              <a:rPr lang="tr-TR" sz="2000" b="1" dirty="0"/>
              <a:t> </a:t>
            </a:r>
            <a:r>
              <a:rPr lang="tr-TR" sz="2000" b="1" dirty="0" err="1"/>
              <a:t>with</a:t>
            </a:r>
            <a:r>
              <a:rPr lang="en-US" sz="2000" b="1" dirty="0"/>
              <a:t> abdominal distention</a:t>
            </a:r>
          </a:p>
          <a:p>
            <a:pPr algn="ctr"/>
            <a:endParaRPr lang="en-US" sz="2000" b="1" dirty="0"/>
          </a:p>
          <a:p>
            <a:pPr algn="ctr"/>
            <a:r>
              <a:rPr lang="en-US" sz="2000" b="1" dirty="0"/>
              <a:t>* Hepatosplenomegaly detected </a:t>
            </a:r>
          </a:p>
          <a:p>
            <a:pPr algn="ctr"/>
            <a:endParaRPr lang="tr-TR" b="1" dirty="0"/>
          </a:p>
        </p:txBody>
      </p:sp>
      <p:sp>
        <p:nvSpPr>
          <p:cNvPr id="7" name="Yuvarlatılmış Dikdörtgen 6"/>
          <p:cNvSpPr/>
          <p:nvPr/>
        </p:nvSpPr>
        <p:spPr>
          <a:xfrm rot="16200000">
            <a:off x="1187624" y="962726"/>
            <a:ext cx="1404156" cy="468052"/>
          </a:xfrm>
          <a:prstGeom prst="round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b="1" dirty="0"/>
              <a:t>11. 2012</a:t>
            </a:r>
          </a:p>
        </p:txBody>
      </p:sp>
      <p:graphicFrame>
        <p:nvGraphicFramePr>
          <p:cNvPr id="8" name="Tablo 7">
            <a:extLst>
              <a:ext uri="{FF2B5EF4-FFF2-40B4-BE49-F238E27FC236}">
                <a16:creationId xmlns:a16="http://schemas.microsoft.com/office/drawing/2014/main" id="{0C0D644C-1200-46CA-8F35-97E0F40B9207}"/>
              </a:ext>
            </a:extLst>
          </p:cNvPr>
          <p:cNvGraphicFramePr>
            <a:graphicFrameLocks noGrp="1"/>
          </p:cNvGraphicFramePr>
          <p:nvPr>
            <p:extLst>
              <p:ext uri="{D42A27DB-BD31-4B8C-83A1-F6EECF244321}">
                <p14:modId xmlns:p14="http://schemas.microsoft.com/office/powerpoint/2010/main" val="1925941455"/>
              </p:ext>
            </p:extLst>
          </p:nvPr>
        </p:nvGraphicFramePr>
        <p:xfrm>
          <a:off x="3438635" y="771155"/>
          <a:ext cx="4354285" cy="1010920"/>
        </p:xfrm>
        <a:graphic>
          <a:graphicData uri="http://schemas.openxmlformats.org/drawingml/2006/table">
            <a:tbl>
              <a:tblPr firstRow="1" bandRow="1">
                <a:tableStyleId>{93296810-A885-4BE3-A3E7-6D5BEEA58F35}</a:tableStyleId>
              </a:tblPr>
              <a:tblGrid>
                <a:gridCol w="870857">
                  <a:extLst>
                    <a:ext uri="{9D8B030D-6E8A-4147-A177-3AD203B41FA5}">
                      <a16:colId xmlns:a16="http://schemas.microsoft.com/office/drawing/2014/main" val="20000"/>
                    </a:ext>
                  </a:extLst>
                </a:gridCol>
                <a:gridCol w="870857">
                  <a:extLst>
                    <a:ext uri="{9D8B030D-6E8A-4147-A177-3AD203B41FA5}">
                      <a16:colId xmlns:a16="http://schemas.microsoft.com/office/drawing/2014/main" val="20001"/>
                    </a:ext>
                  </a:extLst>
                </a:gridCol>
                <a:gridCol w="723459">
                  <a:extLst>
                    <a:ext uri="{9D8B030D-6E8A-4147-A177-3AD203B41FA5}">
                      <a16:colId xmlns:a16="http://schemas.microsoft.com/office/drawing/2014/main" val="20002"/>
                    </a:ext>
                  </a:extLst>
                </a:gridCol>
                <a:gridCol w="1018255">
                  <a:extLst>
                    <a:ext uri="{9D8B030D-6E8A-4147-A177-3AD203B41FA5}">
                      <a16:colId xmlns:a16="http://schemas.microsoft.com/office/drawing/2014/main" val="20003"/>
                    </a:ext>
                  </a:extLst>
                </a:gridCol>
                <a:gridCol w="870857">
                  <a:extLst>
                    <a:ext uri="{9D8B030D-6E8A-4147-A177-3AD203B41FA5}">
                      <a16:colId xmlns:a16="http://schemas.microsoft.com/office/drawing/2014/main" val="20004"/>
                    </a:ext>
                  </a:extLst>
                </a:gridCol>
              </a:tblGrid>
              <a:tr h="370840">
                <a:tc>
                  <a:txBody>
                    <a:bodyPr/>
                    <a:lstStyle/>
                    <a:p>
                      <a:r>
                        <a:rPr lang="tr-TR" dirty="0" err="1"/>
                        <a:t>Hb</a:t>
                      </a:r>
                      <a:r>
                        <a:rPr lang="tr-TR" baseline="0" dirty="0"/>
                        <a:t>  g/dl</a:t>
                      </a:r>
                      <a:endParaRPr lang="tr-TR" dirty="0"/>
                    </a:p>
                  </a:txBody>
                  <a:tcPr/>
                </a:tc>
                <a:tc>
                  <a:txBody>
                    <a:bodyPr/>
                    <a:lstStyle/>
                    <a:p>
                      <a:r>
                        <a:rPr lang="tr-TR" dirty="0" err="1"/>
                        <a:t>Htc</a:t>
                      </a:r>
                      <a:endParaRPr lang="tr-TR" dirty="0"/>
                    </a:p>
                    <a:p>
                      <a:r>
                        <a:rPr lang="tr-TR" dirty="0"/>
                        <a:t>%</a:t>
                      </a:r>
                    </a:p>
                  </a:txBody>
                  <a:tcPr/>
                </a:tc>
                <a:tc>
                  <a:txBody>
                    <a:bodyPr/>
                    <a:lstStyle/>
                    <a:p>
                      <a:r>
                        <a:rPr lang="tr-TR" dirty="0"/>
                        <a:t>MCV </a:t>
                      </a:r>
                    </a:p>
                    <a:p>
                      <a:r>
                        <a:rPr lang="tr-TR" dirty="0" err="1"/>
                        <a:t>fL</a:t>
                      </a:r>
                      <a:endParaRPr lang="tr-TR" dirty="0"/>
                    </a:p>
                  </a:txBody>
                  <a:tcPr/>
                </a:tc>
                <a:tc>
                  <a:txBody>
                    <a:bodyPr/>
                    <a:lstStyle/>
                    <a:p>
                      <a:r>
                        <a:rPr lang="tr-TR" dirty="0" err="1"/>
                        <a:t>Plt</a:t>
                      </a:r>
                      <a:endParaRPr lang="tr-TR" dirty="0"/>
                    </a:p>
                    <a:p>
                      <a:r>
                        <a:rPr lang="tr-TR" dirty="0"/>
                        <a:t>X10</a:t>
                      </a:r>
                      <a:r>
                        <a:rPr lang="tr-TR" baseline="30000" dirty="0"/>
                        <a:t>3</a:t>
                      </a:r>
                    </a:p>
                  </a:txBody>
                  <a:tcPr/>
                </a:tc>
                <a:tc>
                  <a:txBody>
                    <a:bodyPr/>
                    <a:lstStyle/>
                    <a:p>
                      <a:r>
                        <a:rPr lang="tr-TR" dirty="0"/>
                        <a:t>WBC X10</a:t>
                      </a:r>
                      <a:r>
                        <a:rPr lang="tr-TR" baseline="30000" dirty="0"/>
                        <a:t>3</a:t>
                      </a:r>
                    </a:p>
                  </a:txBody>
                  <a:tcPr/>
                </a:tc>
                <a:extLst>
                  <a:ext uri="{0D108BD9-81ED-4DB2-BD59-A6C34878D82A}">
                    <a16:rowId xmlns:a16="http://schemas.microsoft.com/office/drawing/2014/main" val="10000"/>
                  </a:ext>
                </a:extLst>
              </a:tr>
              <a:tr h="370840">
                <a:tc>
                  <a:txBody>
                    <a:bodyPr/>
                    <a:lstStyle/>
                    <a:p>
                      <a:r>
                        <a:rPr lang="tr-TR" dirty="0"/>
                        <a:t>11,5</a:t>
                      </a:r>
                    </a:p>
                  </a:txBody>
                  <a:tcPr/>
                </a:tc>
                <a:tc>
                  <a:txBody>
                    <a:bodyPr/>
                    <a:lstStyle/>
                    <a:p>
                      <a:r>
                        <a:rPr lang="tr-TR" dirty="0"/>
                        <a:t>34.3</a:t>
                      </a:r>
                    </a:p>
                  </a:txBody>
                  <a:tcPr/>
                </a:tc>
                <a:tc>
                  <a:txBody>
                    <a:bodyPr/>
                    <a:lstStyle/>
                    <a:p>
                      <a:r>
                        <a:rPr lang="tr-TR" dirty="0"/>
                        <a:t>77,1</a:t>
                      </a:r>
                    </a:p>
                  </a:txBody>
                  <a:tcPr/>
                </a:tc>
                <a:tc>
                  <a:txBody>
                    <a:bodyPr/>
                    <a:lstStyle/>
                    <a:p>
                      <a:r>
                        <a:rPr lang="tr-TR" dirty="0">
                          <a:solidFill>
                            <a:schemeClr val="tx1"/>
                          </a:solidFill>
                        </a:rPr>
                        <a:t>196600</a:t>
                      </a:r>
                    </a:p>
                  </a:txBody>
                  <a:tcPr/>
                </a:tc>
                <a:tc>
                  <a:txBody>
                    <a:bodyPr/>
                    <a:lstStyle/>
                    <a:p>
                      <a:r>
                        <a:rPr lang="tr-TR" dirty="0"/>
                        <a:t>7670</a:t>
                      </a:r>
                    </a:p>
                  </a:txBody>
                  <a:tcPr/>
                </a:tc>
                <a:extLst>
                  <a:ext uri="{0D108BD9-81ED-4DB2-BD59-A6C34878D82A}">
                    <a16:rowId xmlns:a16="http://schemas.microsoft.com/office/drawing/2014/main" val="10001"/>
                  </a:ext>
                </a:extLst>
              </a:tr>
            </a:tbl>
          </a:graphicData>
        </a:graphic>
      </p:graphicFrame>
      <p:pic>
        <p:nvPicPr>
          <p:cNvPr id="2" name="Resim 1">
            <a:extLst>
              <a:ext uri="{FF2B5EF4-FFF2-40B4-BE49-F238E27FC236}">
                <a16:creationId xmlns:a16="http://schemas.microsoft.com/office/drawing/2014/main" id="{6ADA30C3-96ED-46D5-A654-99FA336BC2B0}"/>
              </a:ext>
            </a:extLst>
          </p:cNvPr>
          <p:cNvPicPr>
            <a:picLocks noChangeAspect="1"/>
          </p:cNvPicPr>
          <p:nvPr/>
        </p:nvPicPr>
        <p:blipFill>
          <a:blip r:embed="rId3"/>
          <a:stretch>
            <a:fillRect/>
          </a:stretch>
        </p:blipFill>
        <p:spPr>
          <a:xfrm>
            <a:off x="3491880" y="2584573"/>
            <a:ext cx="4712616" cy="1042506"/>
          </a:xfrm>
          <a:prstGeom prst="rect">
            <a:avLst/>
          </a:prstGeom>
        </p:spPr>
      </p:pic>
      <p:pic>
        <p:nvPicPr>
          <p:cNvPr id="3" name="Resim 2">
            <a:extLst>
              <a:ext uri="{FF2B5EF4-FFF2-40B4-BE49-F238E27FC236}">
                <a16:creationId xmlns:a16="http://schemas.microsoft.com/office/drawing/2014/main" id="{0642F336-6C93-44A6-973C-384C8B009F12}"/>
              </a:ext>
            </a:extLst>
          </p:cNvPr>
          <p:cNvPicPr>
            <a:picLocks noChangeAspect="1"/>
          </p:cNvPicPr>
          <p:nvPr/>
        </p:nvPicPr>
        <p:blipFill>
          <a:blip r:embed="rId4"/>
          <a:stretch>
            <a:fillRect/>
          </a:stretch>
        </p:blipFill>
        <p:spPr>
          <a:xfrm>
            <a:off x="5436096" y="4010168"/>
            <a:ext cx="1835055" cy="2304488"/>
          </a:xfrm>
          <a:prstGeom prst="rect">
            <a:avLst/>
          </a:prstGeom>
        </p:spPr>
      </p:pic>
      <p:sp>
        <p:nvSpPr>
          <p:cNvPr id="14" name="Dikdörtgen: Yuvarlatılmış Köşeler 13">
            <a:extLst>
              <a:ext uri="{FF2B5EF4-FFF2-40B4-BE49-F238E27FC236}">
                <a16:creationId xmlns:a16="http://schemas.microsoft.com/office/drawing/2014/main" id="{1C954B50-C02F-4F2F-8F24-DCC0BEA792AE}"/>
              </a:ext>
            </a:extLst>
          </p:cNvPr>
          <p:cNvSpPr/>
          <p:nvPr/>
        </p:nvSpPr>
        <p:spPr>
          <a:xfrm>
            <a:off x="3438635" y="151719"/>
            <a:ext cx="5406211" cy="6373625"/>
          </a:xfrm>
          <a:prstGeom prst="roundRect">
            <a:avLst/>
          </a:prstGeom>
          <a:solidFill>
            <a:schemeClr val="tx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t>α-1 </a:t>
            </a:r>
            <a:r>
              <a:rPr lang="tr-TR" b="1" dirty="0" err="1"/>
              <a:t>antitrypsin</a:t>
            </a:r>
            <a:r>
              <a:rPr lang="tr-TR" b="1" dirty="0"/>
              <a:t>: 217</a:t>
            </a:r>
          </a:p>
          <a:p>
            <a:pPr algn="ctr"/>
            <a:r>
              <a:rPr lang="tr-TR" b="1" dirty="0" err="1"/>
              <a:t>Celiac</a:t>
            </a:r>
            <a:r>
              <a:rPr lang="tr-TR" b="1" dirty="0"/>
              <a:t> </a:t>
            </a:r>
            <a:r>
              <a:rPr lang="tr-TR" b="1" dirty="0" err="1"/>
              <a:t>antibodies</a:t>
            </a:r>
            <a:r>
              <a:rPr lang="tr-TR" b="1" dirty="0"/>
              <a:t>: </a:t>
            </a:r>
            <a:r>
              <a:rPr lang="tr-TR" b="1" dirty="0" err="1"/>
              <a:t>negative</a:t>
            </a:r>
            <a:endParaRPr lang="tr-TR" b="1" dirty="0"/>
          </a:p>
          <a:p>
            <a:pPr algn="ctr"/>
            <a:r>
              <a:rPr lang="tr-TR" b="1" dirty="0" err="1"/>
              <a:t>Immunoglobulins</a:t>
            </a:r>
            <a:r>
              <a:rPr lang="tr-TR" b="1" dirty="0"/>
              <a:t>: normal</a:t>
            </a:r>
          </a:p>
          <a:p>
            <a:pPr algn="ctr"/>
            <a:r>
              <a:rPr lang="tr-TR" b="1" i="1" dirty="0"/>
              <a:t>α</a:t>
            </a:r>
            <a:r>
              <a:rPr lang="tr-TR" b="1" dirty="0"/>
              <a:t>FP: normal</a:t>
            </a:r>
          </a:p>
          <a:p>
            <a:pPr algn="ctr"/>
            <a:r>
              <a:rPr lang="tr-TR" b="1" dirty="0"/>
              <a:t>TORCH: </a:t>
            </a:r>
            <a:r>
              <a:rPr lang="tr-TR" b="1" dirty="0" err="1"/>
              <a:t>negative</a:t>
            </a:r>
            <a:endParaRPr lang="tr-TR" b="1" dirty="0"/>
          </a:p>
          <a:p>
            <a:pPr algn="ctr"/>
            <a:r>
              <a:rPr lang="tr-TR" b="1" dirty="0" err="1"/>
              <a:t>Viral</a:t>
            </a:r>
            <a:r>
              <a:rPr lang="tr-TR" b="1" dirty="0"/>
              <a:t> </a:t>
            </a:r>
            <a:r>
              <a:rPr lang="tr-TR" b="1" dirty="0" err="1"/>
              <a:t>hepatitis</a:t>
            </a:r>
            <a:r>
              <a:rPr lang="tr-TR" b="1" dirty="0"/>
              <a:t> </a:t>
            </a:r>
            <a:r>
              <a:rPr lang="tr-TR" b="1" dirty="0" err="1"/>
              <a:t>markers</a:t>
            </a:r>
            <a:r>
              <a:rPr lang="tr-TR" b="1" dirty="0"/>
              <a:t>: </a:t>
            </a:r>
            <a:r>
              <a:rPr lang="tr-TR" b="1" dirty="0" err="1"/>
              <a:t>negative</a:t>
            </a:r>
            <a:endParaRPr lang="tr-TR" b="1" dirty="0"/>
          </a:p>
          <a:p>
            <a:pPr algn="ctr"/>
            <a:r>
              <a:rPr lang="tr-TR" b="1" dirty="0" err="1"/>
              <a:t>Seruloplasmin</a:t>
            </a:r>
            <a:r>
              <a:rPr lang="tr-TR" b="1" dirty="0"/>
              <a:t>: normal</a:t>
            </a:r>
          </a:p>
          <a:p>
            <a:pPr algn="ctr"/>
            <a:r>
              <a:rPr lang="tr-TR" b="1" dirty="0" err="1"/>
              <a:t>Urine</a:t>
            </a:r>
            <a:r>
              <a:rPr lang="tr-TR" b="1" dirty="0"/>
              <a:t> </a:t>
            </a:r>
            <a:r>
              <a:rPr lang="tr-TR" b="1" dirty="0" err="1"/>
              <a:t>copper</a:t>
            </a:r>
            <a:r>
              <a:rPr lang="tr-TR" b="1" dirty="0"/>
              <a:t>: normal</a:t>
            </a:r>
          </a:p>
          <a:p>
            <a:pPr algn="ctr"/>
            <a:r>
              <a:rPr lang="tr-TR" b="1" dirty="0" err="1"/>
              <a:t>Chitotriosidase</a:t>
            </a:r>
            <a:r>
              <a:rPr lang="tr-TR" b="1" dirty="0"/>
              <a:t>: normal</a:t>
            </a:r>
          </a:p>
          <a:p>
            <a:pPr algn="ctr"/>
            <a:r>
              <a:rPr lang="tr-TR" b="1" dirty="0"/>
              <a:t>Amino </a:t>
            </a:r>
            <a:r>
              <a:rPr lang="tr-TR" b="1" dirty="0" err="1"/>
              <a:t>Acids</a:t>
            </a:r>
            <a:r>
              <a:rPr lang="tr-TR" b="1" dirty="0"/>
              <a:t> in Blood </a:t>
            </a:r>
            <a:r>
              <a:rPr lang="tr-TR" b="1" dirty="0" err="1"/>
              <a:t>Plasma</a:t>
            </a:r>
            <a:r>
              <a:rPr lang="tr-TR" b="1" dirty="0"/>
              <a:t> </a:t>
            </a:r>
            <a:r>
              <a:rPr lang="tr-TR" b="1" dirty="0" err="1"/>
              <a:t>and</a:t>
            </a:r>
            <a:r>
              <a:rPr lang="tr-TR" b="1" dirty="0"/>
              <a:t> </a:t>
            </a:r>
            <a:r>
              <a:rPr lang="tr-TR" b="1" dirty="0" err="1"/>
              <a:t>Urine</a:t>
            </a:r>
            <a:r>
              <a:rPr lang="tr-TR" b="1" dirty="0"/>
              <a:t>: normal</a:t>
            </a:r>
          </a:p>
          <a:p>
            <a:pPr algn="ctr"/>
            <a:r>
              <a:rPr lang="tr-TR" b="1" dirty="0" err="1"/>
              <a:t>Lipid</a:t>
            </a:r>
            <a:r>
              <a:rPr lang="tr-TR" b="1" dirty="0"/>
              <a:t> profile: </a:t>
            </a:r>
            <a:r>
              <a:rPr lang="tr-TR" b="1" dirty="0" err="1"/>
              <a:t>nomal</a:t>
            </a:r>
            <a:endParaRPr lang="tr-TR" b="1" dirty="0"/>
          </a:p>
          <a:p>
            <a:pPr algn="ctr"/>
            <a:r>
              <a:rPr lang="tr-TR" b="1" dirty="0" err="1"/>
              <a:t>Autoimmune</a:t>
            </a:r>
            <a:r>
              <a:rPr lang="tr-TR" b="1" dirty="0"/>
              <a:t> </a:t>
            </a:r>
            <a:r>
              <a:rPr lang="tr-TR" b="1" dirty="0" err="1"/>
              <a:t>markers</a:t>
            </a:r>
            <a:r>
              <a:rPr lang="tr-TR" b="1" dirty="0"/>
              <a:t>: normal</a:t>
            </a:r>
          </a:p>
          <a:p>
            <a:pPr algn="ctr"/>
            <a:r>
              <a:rPr lang="tr-TR" b="1" dirty="0"/>
              <a:t>ANA, ASMA, Anti LKM: </a:t>
            </a:r>
            <a:r>
              <a:rPr lang="tr-TR" b="1" dirty="0" err="1"/>
              <a:t>negative</a:t>
            </a:r>
            <a:endParaRPr lang="tr-TR" b="1" dirty="0"/>
          </a:p>
          <a:p>
            <a:pPr algn="ctr"/>
            <a:r>
              <a:rPr lang="tr-TR" b="1" dirty="0" err="1"/>
              <a:t>Doppler</a:t>
            </a:r>
            <a:r>
              <a:rPr lang="tr-TR" b="1" dirty="0"/>
              <a:t> USG: normal</a:t>
            </a:r>
          </a:p>
          <a:p>
            <a:pPr algn="ctr"/>
            <a:r>
              <a:rPr lang="tr-TR" b="1" dirty="0" err="1"/>
              <a:t>Endoscopy</a:t>
            </a:r>
            <a:r>
              <a:rPr lang="tr-TR" b="1" dirty="0"/>
              <a:t>: normal</a:t>
            </a:r>
          </a:p>
          <a:p>
            <a:pPr algn="ctr"/>
            <a:r>
              <a:rPr lang="tr-TR" b="1" dirty="0" err="1"/>
              <a:t>Duodenal</a:t>
            </a:r>
            <a:r>
              <a:rPr lang="tr-TR" b="1" dirty="0"/>
              <a:t> </a:t>
            </a:r>
            <a:r>
              <a:rPr lang="tr-TR" b="1" dirty="0" err="1"/>
              <a:t>biopsy</a:t>
            </a:r>
            <a:r>
              <a:rPr lang="tr-TR" b="1" dirty="0"/>
              <a:t>: normal</a:t>
            </a:r>
          </a:p>
          <a:p>
            <a:pPr algn="ctr"/>
            <a:r>
              <a:rPr lang="tr-TR" b="1" dirty="0" err="1"/>
              <a:t>Eye</a:t>
            </a:r>
            <a:r>
              <a:rPr lang="tr-TR" b="1" dirty="0"/>
              <a:t> </a:t>
            </a:r>
            <a:r>
              <a:rPr lang="tr-TR" b="1" dirty="0" err="1"/>
              <a:t>examination</a:t>
            </a:r>
            <a:r>
              <a:rPr lang="tr-TR" b="1" dirty="0"/>
              <a:t>: normal</a:t>
            </a:r>
          </a:p>
          <a:p>
            <a:pPr algn="ctr"/>
            <a:r>
              <a:rPr lang="tr-TR" b="1" dirty="0"/>
              <a:t>Bone </a:t>
            </a:r>
            <a:r>
              <a:rPr lang="tr-TR" b="1" dirty="0" err="1"/>
              <a:t>marrow</a:t>
            </a:r>
            <a:r>
              <a:rPr lang="tr-TR" b="1" dirty="0"/>
              <a:t> </a:t>
            </a:r>
            <a:r>
              <a:rPr lang="tr-TR" b="1" dirty="0" err="1"/>
              <a:t>aspiration</a:t>
            </a:r>
            <a:r>
              <a:rPr lang="tr-TR" b="1" dirty="0"/>
              <a:t>: normal</a:t>
            </a:r>
          </a:p>
        </p:txBody>
      </p:sp>
      <p:pic>
        <p:nvPicPr>
          <p:cNvPr id="15" name="Resim 14">
            <a:extLst>
              <a:ext uri="{FF2B5EF4-FFF2-40B4-BE49-F238E27FC236}">
                <a16:creationId xmlns:a16="http://schemas.microsoft.com/office/drawing/2014/main" id="{BD743BD3-16B8-4141-9610-366161A6709D}"/>
              </a:ext>
            </a:extLst>
          </p:cNvPr>
          <p:cNvPicPr>
            <a:picLocks noChangeAspect="1"/>
          </p:cNvPicPr>
          <p:nvPr/>
        </p:nvPicPr>
        <p:blipFill>
          <a:blip r:embed="rId5"/>
          <a:stretch>
            <a:fillRect/>
          </a:stretch>
        </p:blipFill>
        <p:spPr>
          <a:xfrm>
            <a:off x="1940240" y="730070"/>
            <a:ext cx="4986960" cy="2493480"/>
          </a:xfrm>
          <a:prstGeom prst="rect">
            <a:avLst/>
          </a:prstGeom>
        </p:spPr>
      </p:pic>
      <p:sp>
        <p:nvSpPr>
          <p:cNvPr id="16" name="Metin kutusu 15">
            <a:extLst>
              <a:ext uri="{FF2B5EF4-FFF2-40B4-BE49-F238E27FC236}">
                <a16:creationId xmlns:a16="http://schemas.microsoft.com/office/drawing/2014/main" id="{29C8FA3E-39D8-4303-A903-9DE6C51A7EF1}"/>
              </a:ext>
            </a:extLst>
          </p:cNvPr>
          <p:cNvSpPr txBox="1"/>
          <p:nvPr/>
        </p:nvSpPr>
        <p:spPr>
          <a:xfrm>
            <a:off x="939504" y="3237551"/>
            <a:ext cx="7448919" cy="2308324"/>
          </a:xfrm>
          <a:prstGeom prst="rect">
            <a:avLst/>
          </a:prstGeom>
          <a:solidFill>
            <a:schemeClr val="bg2"/>
          </a:solidFill>
          <a:ln>
            <a:solidFill>
              <a:schemeClr val="tx2"/>
            </a:solidFill>
          </a:ln>
        </p:spPr>
        <p:txBody>
          <a:bodyPr wrap="square" rtlCol="0">
            <a:spAutoFit/>
          </a:bodyPr>
          <a:lstStyle/>
          <a:p>
            <a:r>
              <a:rPr lang="tr-TR" dirty="0" err="1"/>
              <a:t>Microscopy</a:t>
            </a:r>
            <a:endParaRPr lang="tr-TR" dirty="0"/>
          </a:p>
          <a:p>
            <a:r>
              <a:rPr lang="tr-TR" dirty="0"/>
              <a:t>L</a:t>
            </a:r>
            <a:r>
              <a:rPr lang="en-US" dirty="0" err="1"/>
              <a:t>iver</a:t>
            </a:r>
            <a:r>
              <a:rPr lang="en-US" dirty="0"/>
              <a:t> biopsy involves subcapsular changes and is suboptimal for evaluating fibrotic activity with </a:t>
            </a:r>
            <a:r>
              <a:rPr lang="en-US" dirty="0" err="1"/>
              <a:t>trichrome</a:t>
            </a:r>
            <a:r>
              <a:rPr lang="tr-TR" dirty="0"/>
              <a:t>. </a:t>
            </a:r>
            <a:r>
              <a:rPr lang="en-US" dirty="0"/>
              <a:t>No accumulation was observed with D-PAS and alpha antitrypsin. </a:t>
            </a:r>
            <a:r>
              <a:rPr lang="tr-TR" dirty="0"/>
              <a:t>C</a:t>
            </a:r>
            <a:r>
              <a:rPr lang="en-US" dirty="0" err="1"/>
              <a:t>opper</a:t>
            </a:r>
            <a:r>
              <a:rPr lang="en-US" dirty="0"/>
              <a:t> binding protein </a:t>
            </a:r>
            <a:r>
              <a:rPr lang="tr-TR" dirty="0" err="1"/>
              <a:t>with</a:t>
            </a:r>
            <a:r>
              <a:rPr lang="tr-TR" dirty="0"/>
              <a:t> </a:t>
            </a:r>
            <a:r>
              <a:rPr lang="tr-TR" dirty="0" err="1"/>
              <a:t>orsein</a:t>
            </a:r>
            <a:r>
              <a:rPr lang="tr-TR" dirty="0"/>
              <a:t> </a:t>
            </a:r>
            <a:r>
              <a:rPr lang="en-US" dirty="0"/>
              <a:t>accumulation has not been seen.</a:t>
            </a:r>
            <a:endParaRPr lang="tr-TR" dirty="0"/>
          </a:p>
          <a:p>
            <a:endParaRPr lang="tr-TR" dirty="0"/>
          </a:p>
          <a:p>
            <a:r>
              <a:rPr lang="tr-TR" dirty="0" err="1"/>
              <a:t>Diagnosis</a:t>
            </a:r>
            <a:endParaRPr lang="tr-TR" dirty="0"/>
          </a:p>
          <a:p>
            <a:r>
              <a:rPr lang="en-US" dirty="0"/>
              <a:t>Liver biopsy characterized by active </a:t>
            </a:r>
            <a:r>
              <a:rPr lang="tr-TR" dirty="0" err="1"/>
              <a:t>signs</a:t>
            </a:r>
            <a:r>
              <a:rPr lang="tr-TR" dirty="0"/>
              <a:t> of </a:t>
            </a:r>
            <a:r>
              <a:rPr lang="en-US" dirty="0"/>
              <a:t>cholangitis</a:t>
            </a:r>
            <a:endParaRPr lang="tr-TR" dirty="0"/>
          </a:p>
        </p:txBody>
      </p:sp>
      <p:sp>
        <p:nvSpPr>
          <p:cNvPr id="17" name="Dikdörtgen 16">
            <a:extLst>
              <a:ext uri="{FF2B5EF4-FFF2-40B4-BE49-F238E27FC236}">
                <a16:creationId xmlns:a16="http://schemas.microsoft.com/office/drawing/2014/main" id="{DFBFE18C-F8C8-48FE-9276-0161D265E5A6}"/>
              </a:ext>
            </a:extLst>
          </p:cNvPr>
          <p:cNvSpPr/>
          <p:nvPr/>
        </p:nvSpPr>
        <p:spPr>
          <a:xfrm>
            <a:off x="847540" y="3297282"/>
            <a:ext cx="7448919" cy="2212578"/>
          </a:xfrm>
          <a:prstGeom prst="rect">
            <a:avLst/>
          </a:prstGeom>
          <a:solidFill>
            <a:schemeClr val="bg1"/>
          </a:solidFill>
          <a:ln w="508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400" dirty="0" err="1">
                <a:solidFill>
                  <a:schemeClr val="tx1"/>
                </a:solidFill>
              </a:rPr>
              <a:t>Chronic</a:t>
            </a:r>
            <a:r>
              <a:rPr lang="tr-TR" sz="2400" dirty="0">
                <a:solidFill>
                  <a:schemeClr val="tx1"/>
                </a:solidFill>
              </a:rPr>
              <a:t> </a:t>
            </a:r>
            <a:r>
              <a:rPr lang="tr-TR" sz="2400" dirty="0" err="1">
                <a:solidFill>
                  <a:schemeClr val="tx1"/>
                </a:solidFill>
              </a:rPr>
              <a:t>liver</a:t>
            </a:r>
            <a:r>
              <a:rPr lang="tr-TR" sz="2400" dirty="0">
                <a:solidFill>
                  <a:schemeClr val="tx1"/>
                </a:solidFill>
              </a:rPr>
              <a:t> </a:t>
            </a:r>
            <a:r>
              <a:rPr lang="tr-TR" sz="2400" dirty="0" err="1">
                <a:solidFill>
                  <a:schemeClr val="tx1"/>
                </a:solidFill>
              </a:rPr>
              <a:t>disease</a:t>
            </a:r>
            <a:endParaRPr lang="tr-TR" sz="2400" dirty="0">
              <a:solidFill>
                <a:schemeClr val="tx1"/>
              </a:solidFill>
            </a:endParaRPr>
          </a:p>
        </p:txBody>
      </p:sp>
    </p:spTree>
    <p:extLst>
      <p:ext uri="{BB962C8B-B14F-4D97-AF65-F5344CB8AC3E}">
        <p14:creationId xmlns:p14="http://schemas.microsoft.com/office/powerpoint/2010/main" val="4232278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500"/>
                                        <p:tgtEl>
                                          <p:spTgt spid="15"/>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50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P spid="1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ağ Ok 3"/>
          <p:cNvSpPr/>
          <p:nvPr/>
        </p:nvSpPr>
        <p:spPr>
          <a:xfrm>
            <a:off x="611560" y="1916832"/>
            <a:ext cx="7920880" cy="504056"/>
          </a:xfrm>
          <a:prstGeom prst="rightArrow">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 name="Aşağı Ok 4"/>
          <p:cNvSpPr/>
          <p:nvPr/>
        </p:nvSpPr>
        <p:spPr>
          <a:xfrm>
            <a:off x="1655676" y="2494620"/>
            <a:ext cx="288032" cy="504056"/>
          </a:xfrm>
          <a:prstGeom prst="downArrow">
            <a:avLst/>
          </a:prstGeom>
          <a:solidFill>
            <a:schemeClr val="accent5">
              <a:lumMod val="40000"/>
              <a:lumOff val="6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Yuvarlatılmış Dikdörtgen 5"/>
          <p:cNvSpPr/>
          <p:nvPr/>
        </p:nvSpPr>
        <p:spPr>
          <a:xfrm>
            <a:off x="539552" y="3212976"/>
            <a:ext cx="2628292" cy="3456384"/>
          </a:xfrm>
          <a:prstGeom prst="roundRect">
            <a:avLst/>
          </a:prstGeom>
          <a:solidFill>
            <a:schemeClr val="accent5">
              <a:lumMod val="40000"/>
              <a:lumOff val="6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*Admission to hospital with abdominal distention</a:t>
            </a:r>
          </a:p>
          <a:p>
            <a:pPr algn="ctr"/>
            <a:endParaRPr lang="en-US" b="1" dirty="0"/>
          </a:p>
          <a:p>
            <a:pPr algn="ctr"/>
            <a:r>
              <a:rPr lang="en-US" b="1" dirty="0"/>
              <a:t>* Hepatosplenomegaly detected </a:t>
            </a:r>
          </a:p>
        </p:txBody>
      </p:sp>
      <p:sp>
        <p:nvSpPr>
          <p:cNvPr id="2" name="Aşağı Ok 1"/>
          <p:cNvSpPr/>
          <p:nvPr/>
        </p:nvSpPr>
        <p:spPr>
          <a:xfrm>
            <a:off x="4427984" y="2481505"/>
            <a:ext cx="288032" cy="504056"/>
          </a:xfrm>
          <a:prstGeom prst="downArrow">
            <a:avLst/>
          </a:prstGeom>
          <a:solidFill>
            <a:schemeClr val="accent5">
              <a:lumMod val="40000"/>
              <a:lumOff val="6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 name="Yuvarlatılmış Dikdörtgen 2"/>
          <p:cNvSpPr/>
          <p:nvPr/>
        </p:nvSpPr>
        <p:spPr>
          <a:xfrm>
            <a:off x="3419872" y="3212976"/>
            <a:ext cx="2232248" cy="3456384"/>
          </a:xfrm>
          <a:prstGeom prst="roundRect">
            <a:avLst/>
          </a:prstGeom>
          <a:solidFill>
            <a:schemeClr val="accent5"/>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a:t>
            </a:r>
            <a:r>
              <a:rPr lang="tr-TR" b="1" dirty="0" err="1">
                <a:solidFill>
                  <a:schemeClr val="bg1"/>
                </a:solidFill>
              </a:rPr>
              <a:t>Diagnosis</a:t>
            </a:r>
            <a:r>
              <a:rPr lang="tr-TR" b="1" dirty="0">
                <a:solidFill>
                  <a:schemeClr val="bg1"/>
                </a:solidFill>
              </a:rPr>
              <a:t> as </a:t>
            </a:r>
            <a:r>
              <a:rPr lang="en-US" b="1" dirty="0">
                <a:solidFill>
                  <a:schemeClr val="bg1"/>
                </a:solidFill>
              </a:rPr>
              <a:t>chronic liver disease</a:t>
            </a:r>
          </a:p>
          <a:p>
            <a:pPr algn="ctr"/>
            <a:endParaRPr lang="en-US" b="1" dirty="0">
              <a:solidFill>
                <a:schemeClr val="bg1"/>
              </a:solidFill>
            </a:endParaRPr>
          </a:p>
          <a:p>
            <a:pPr algn="ctr"/>
            <a:r>
              <a:rPr lang="en-US" b="1" dirty="0">
                <a:solidFill>
                  <a:schemeClr val="bg1"/>
                </a:solidFill>
              </a:rPr>
              <a:t>*Recurrent upper respiratory tract infections</a:t>
            </a:r>
          </a:p>
          <a:p>
            <a:pPr algn="ctr"/>
            <a:endParaRPr lang="tr-TR" b="1" dirty="0">
              <a:solidFill>
                <a:schemeClr val="bg1"/>
              </a:solidFill>
            </a:endParaRPr>
          </a:p>
          <a:p>
            <a:pPr algn="ctr"/>
            <a:r>
              <a:rPr lang="en-US" b="1" dirty="0">
                <a:solidFill>
                  <a:schemeClr val="bg1"/>
                </a:solidFill>
              </a:rPr>
              <a:t>*Lower respiratory tract infection</a:t>
            </a:r>
            <a:r>
              <a:rPr lang="tr-TR" b="1" dirty="0">
                <a:solidFill>
                  <a:schemeClr val="bg1"/>
                </a:solidFill>
              </a:rPr>
              <a:t>s</a:t>
            </a:r>
            <a:endParaRPr lang="en-US" b="1" dirty="0">
              <a:solidFill>
                <a:schemeClr val="bg1"/>
              </a:solidFill>
            </a:endParaRPr>
          </a:p>
          <a:p>
            <a:pPr algn="ctr"/>
            <a:endParaRPr lang="en-US" b="1" dirty="0">
              <a:solidFill>
                <a:schemeClr val="bg1"/>
              </a:solidFill>
            </a:endParaRPr>
          </a:p>
          <a:p>
            <a:pPr algn="ctr"/>
            <a:r>
              <a:rPr lang="en-US" b="1" dirty="0">
                <a:solidFill>
                  <a:schemeClr val="bg1"/>
                </a:solidFill>
              </a:rPr>
              <a:t>*Chronic cough</a:t>
            </a:r>
            <a:endParaRPr lang="tr-TR" b="1" dirty="0">
              <a:solidFill>
                <a:schemeClr val="bg1"/>
              </a:solidFill>
            </a:endParaRPr>
          </a:p>
        </p:txBody>
      </p:sp>
      <p:sp>
        <p:nvSpPr>
          <p:cNvPr id="8" name="Yuvarlatılmış Dikdörtgen 7"/>
          <p:cNvSpPr/>
          <p:nvPr/>
        </p:nvSpPr>
        <p:spPr>
          <a:xfrm rot="16200000">
            <a:off x="4013938" y="725392"/>
            <a:ext cx="1404157" cy="810092"/>
          </a:xfrm>
          <a:prstGeom prst="roundRect">
            <a:avLst/>
          </a:prstGeom>
          <a:solidFill>
            <a:schemeClr val="accent5">
              <a:lumMod val="40000"/>
              <a:lumOff val="6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b="1" dirty="0"/>
              <a:t>02-09/2013</a:t>
            </a:r>
          </a:p>
        </p:txBody>
      </p:sp>
      <p:sp>
        <p:nvSpPr>
          <p:cNvPr id="9" name="Aşağı Ok 8"/>
          <p:cNvSpPr/>
          <p:nvPr/>
        </p:nvSpPr>
        <p:spPr>
          <a:xfrm>
            <a:off x="7020272" y="2481505"/>
            <a:ext cx="288032" cy="517171"/>
          </a:xfrm>
          <a:prstGeom prst="downArrow">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0" name="Yuvarlatılmış Dikdörtgen 9"/>
          <p:cNvSpPr/>
          <p:nvPr/>
        </p:nvSpPr>
        <p:spPr>
          <a:xfrm>
            <a:off x="6147174" y="3212976"/>
            <a:ext cx="2520280" cy="3456384"/>
          </a:xfrm>
          <a:prstGeom prst="round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000" b="1" dirty="0" err="1"/>
              <a:t>Hepatopulmonary</a:t>
            </a:r>
            <a:r>
              <a:rPr lang="tr-TR" sz="2000" b="1" dirty="0"/>
              <a:t> </a:t>
            </a:r>
            <a:r>
              <a:rPr lang="tr-TR" sz="2000" b="1" dirty="0" err="1"/>
              <a:t>Syndrome</a:t>
            </a:r>
            <a:r>
              <a:rPr lang="tr-TR" sz="2000" b="1" dirty="0"/>
              <a:t>?</a:t>
            </a:r>
          </a:p>
          <a:p>
            <a:pPr algn="ctr"/>
            <a:endParaRPr lang="tr-TR" sz="2000" b="1" dirty="0"/>
          </a:p>
          <a:p>
            <a:pPr algn="ctr"/>
            <a:r>
              <a:rPr lang="tr-TR" sz="2000" b="1" dirty="0" err="1"/>
              <a:t>Pediatric</a:t>
            </a:r>
            <a:r>
              <a:rPr lang="tr-TR" sz="2000" b="1" dirty="0"/>
              <a:t> </a:t>
            </a:r>
            <a:r>
              <a:rPr lang="tr-TR" sz="2000" b="1" dirty="0" err="1"/>
              <a:t>pulmonology</a:t>
            </a:r>
            <a:r>
              <a:rPr lang="tr-TR" sz="2000" b="1" dirty="0"/>
              <a:t> </a:t>
            </a:r>
            <a:r>
              <a:rPr lang="tr-TR" sz="2000" b="1" dirty="0" err="1"/>
              <a:t>consultation</a:t>
            </a:r>
            <a:r>
              <a:rPr lang="tr-TR" sz="2000" b="1" dirty="0"/>
              <a:t> </a:t>
            </a:r>
          </a:p>
          <a:p>
            <a:pPr algn="ctr"/>
            <a:endParaRPr lang="tr-TR" b="1" dirty="0"/>
          </a:p>
        </p:txBody>
      </p:sp>
      <p:sp>
        <p:nvSpPr>
          <p:cNvPr id="11" name="Yuvarlatılmış Dikdörtgen 10"/>
          <p:cNvSpPr/>
          <p:nvPr/>
        </p:nvSpPr>
        <p:spPr>
          <a:xfrm rot="16200000">
            <a:off x="6516216" y="1007729"/>
            <a:ext cx="1296144" cy="378043"/>
          </a:xfrm>
          <a:prstGeom prst="roundRect">
            <a:avLst>
              <a:gd name="adj" fmla="val 9687"/>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b="1" dirty="0"/>
              <a:t>24.09.2013</a:t>
            </a:r>
          </a:p>
        </p:txBody>
      </p:sp>
      <p:sp>
        <p:nvSpPr>
          <p:cNvPr id="13" name="Yuvarlatılmış Dikdörtgen 6">
            <a:extLst>
              <a:ext uri="{FF2B5EF4-FFF2-40B4-BE49-F238E27FC236}">
                <a16:creationId xmlns:a16="http://schemas.microsoft.com/office/drawing/2014/main" id="{A522654B-98A5-4D77-A743-88E0F6CDBDBE}"/>
              </a:ext>
            </a:extLst>
          </p:cNvPr>
          <p:cNvSpPr/>
          <p:nvPr/>
        </p:nvSpPr>
        <p:spPr>
          <a:xfrm rot="16200000">
            <a:off x="1223629" y="926720"/>
            <a:ext cx="1404156" cy="540063"/>
          </a:xfrm>
          <a:prstGeom prst="roundRect">
            <a:avLst/>
          </a:prstGeom>
          <a:solidFill>
            <a:schemeClr val="accent5">
              <a:lumMod val="40000"/>
              <a:lumOff val="6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b="1" dirty="0"/>
              <a:t>11. 2012</a:t>
            </a:r>
          </a:p>
        </p:txBody>
      </p:sp>
      <p:sp>
        <p:nvSpPr>
          <p:cNvPr id="12" name="Ok: Sağ 11">
            <a:extLst>
              <a:ext uri="{FF2B5EF4-FFF2-40B4-BE49-F238E27FC236}">
                <a16:creationId xmlns:a16="http://schemas.microsoft.com/office/drawing/2014/main" id="{FF096E7A-C332-4292-9F5B-19EAC0D51D9B}"/>
              </a:ext>
            </a:extLst>
          </p:cNvPr>
          <p:cNvSpPr/>
          <p:nvPr/>
        </p:nvSpPr>
        <p:spPr>
          <a:xfrm>
            <a:off x="5148064" y="1793454"/>
            <a:ext cx="3384376" cy="750811"/>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err="1">
                <a:solidFill>
                  <a:schemeClr val="tx2">
                    <a:lumMod val="60000"/>
                    <a:lumOff val="40000"/>
                  </a:schemeClr>
                </a:solidFill>
              </a:rPr>
              <a:t>Chronic</a:t>
            </a:r>
            <a:r>
              <a:rPr lang="tr-TR" dirty="0">
                <a:solidFill>
                  <a:schemeClr val="tx2">
                    <a:lumMod val="60000"/>
                    <a:lumOff val="40000"/>
                  </a:schemeClr>
                </a:solidFill>
              </a:rPr>
              <a:t> </a:t>
            </a:r>
            <a:r>
              <a:rPr lang="tr-TR" dirty="0" err="1">
                <a:solidFill>
                  <a:schemeClr val="tx2">
                    <a:lumMod val="60000"/>
                    <a:lumOff val="40000"/>
                  </a:schemeClr>
                </a:solidFill>
              </a:rPr>
              <a:t>productive</a:t>
            </a:r>
            <a:r>
              <a:rPr lang="tr-TR" dirty="0">
                <a:solidFill>
                  <a:schemeClr val="tx2">
                    <a:lumMod val="60000"/>
                    <a:lumOff val="40000"/>
                  </a:schemeClr>
                </a:solidFill>
              </a:rPr>
              <a:t> </a:t>
            </a:r>
            <a:r>
              <a:rPr lang="tr-TR" dirty="0" err="1">
                <a:solidFill>
                  <a:schemeClr val="tx2">
                    <a:lumMod val="60000"/>
                    <a:lumOff val="40000"/>
                  </a:schemeClr>
                </a:solidFill>
              </a:rPr>
              <a:t>cough</a:t>
            </a:r>
            <a:endParaRPr lang="tr-TR" dirty="0">
              <a:solidFill>
                <a:schemeClr val="tx2">
                  <a:lumMod val="60000"/>
                  <a:lumOff val="40000"/>
                </a:schemeClr>
              </a:solidFill>
            </a:endParaRPr>
          </a:p>
        </p:txBody>
      </p:sp>
    </p:spTree>
    <p:extLst>
      <p:ext uri="{BB962C8B-B14F-4D97-AF65-F5344CB8AC3E}">
        <p14:creationId xmlns:p14="http://schemas.microsoft.com/office/powerpoint/2010/main" val="780620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şağı Ok 4"/>
          <p:cNvSpPr/>
          <p:nvPr/>
        </p:nvSpPr>
        <p:spPr>
          <a:xfrm>
            <a:off x="1655676" y="2494620"/>
            <a:ext cx="288032" cy="504056"/>
          </a:xfrm>
          <a:prstGeom prst="downArrow">
            <a:avLst/>
          </a:prstGeom>
          <a:solidFill>
            <a:schemeClr val="accent5">
              <a:lumMod val="40000"/>
              <a:lumOff val="6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Aşağı Ok 8"/>
          <p:cNvSpPr/>
          <p:nvPr/>
        </p:nvSpPr>
        <p:spPr>
          <a:xfrm>
            <a:off x="7020272" y="2481505"/>
            <a:ext cx="288032" cy="517171"/>
          </a:xfrm>
          <a:prstGeom prst="downArrow">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 name="Yuvarlatılmış Dikdörtgen 12"/>
          <p:cNvSpPr/>
          <p:nvPr/>
        </p:nvSpPr>
        <p:spPr>
          <a:xfrm>
            <a:off x="107504" y="351722"/>
            <a:ext cx="5736870" cy="6300702"/>
          </a:xfrm>
          <a:prstGeom prst="roundRect">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2000" b="1" dirty="0" err="1">
                <a:solidFill>
                  <a:schemeClr val="accent6"/>
                </a:solidFill>
              </a:rPr>
              <a:t>Weight</a:t>
            </a:r>
            <a:r>
              <a:rPr lang="tr-TR" sz="2000" b="1" dirty="0">
                <a:solidFill>
                  <a:schemeClr val="accent6"/>
                </a:solidFill>
              </a:rPr>
              <a:t>: 14,9 kg (&lt;3p) </a:t>
            </a:r>
            <a:r>
              <a:rPr lang="tr-TR" sz="2000" b="1" dirty="0" err="1">
                <a:solidFill>
                  <a:schemeClr val="accent6"/>
                </a:solidFill>
              </a:rPr>
              <a:t>Height</a:t>
            </a:r>
            <a:r>
              <a:rPr lang="tr-TR" sz="2000" b="1" dirty="0">
                <a:solidFill>
                  <a:schemeClr val="accent6"/>
                </a:solidFill>
              </a:rPr>
              <a:t>: 105 cm (&lt;3p)</a:t>
            </a:r>
          </a:p>
          <a:p>
            <a:r>
              <a:rPr lang="tr-TR" b="1" dirty="0" err="1"/>
              <a:t>Temperature</a:t>
            </a:r>
            <a:r>
              <a:rPr lang="tr-TR" dirty="0"/>
              <a:t> </a:t>
            </a:r>
            <a:r>
              <a:rPr lang="tr-TR" sz="2000" b="1" dirty="0"/>
              <a:t>: 37,1 °C      </a:t>
            </a:r>
            <a:r>
              <a:rPr lang="tr-TR" sz="2000" b="1" dirty="0" err="1"/>
              <a:t>Heart</a:t>
            </a:r>
            <a:r>
              <a:rPr lang="tr-TR" sz="2000" b="1" dirty="0"/>
              <a:t> rate: 125/</a:t>
            </a:r>
            <a:r>
              <a:rPr lang="tr-TR" sz="2000" b="1" dirty="0" err="1"/>
              <a:t>min</a:t>
            </a:r>
            <a:endParaRPr lang="tr-TR" sz="2000" b="1" dirty="0"/>
          </a:p>
          <a:p>
            <a:pPr algn="ctr"/>
            <a:r>
              <a:rPr lang="tr-TR" sz="2000" b="1" dirty="0" err="1"/>
              <a:t>Respiratory</a:t>
            </a:r>
            <a:r>
              <a:rPr lang="tr-TR" sz="2000" b="1" dirty="0"/>
              <a:t> rate : 24/</a:t>
            </a:r>
            <a:r>
              <a:rPr lang="tr-TR" sz="2000" b="1" dirty="0" err="1"/>
              <a:t>min</a:t>
            </a:r>
            <a:r>
              <a:rPr lang="tr-TR" sz="2000" b="1" dirty="0"/>
              <a:t>     Sat O</a:t>
            </a:r>
            <a:r>
              <a:rPr lang="tr-TR" sz="1200" b="1" dirty="0"/>
              <a:t>2</a:t>
            </a:r>
            <a:r>
              <a:rPr lang="tr-TR" sz="2000" b="1" dirty="0"/>
              <a:t>: 95%</a:t>
            </a:r>
          </a:p>
          <a:p>
            <a:pPr algn="ctr"/>
            <a:endParaRPr lang="tr-TR" sz="2000" b="1" dirty="0"/>
          </a:p>
          <a:p>
            <a:r>
              <a:rPr lang="tr-TR" sz="2000" b="1" dirty="0" err="1"/>
              <a:t>Head-Neck</a:t>
            </a:r>
            <a:r>
              <a:rPr lang="tr-TR" sz="2000" b="1" dirty="0"/>
              <a:t>: </a:t>
            </a:r>
            <a:r>
              <a:rPr lang="tr-TR" sz="2000" b="1" dirty="0" err="1"/>
              <a:t>Tonsils-oropharynx</a:t>
            </a:r>
            <a:r>
              <a:rPr lang="tr-TR" sz="2000" b="1" dirty="0"/>
              <a:t> normal</a:t>
            </a:r>
          </a:p>
          <a:p>
            <a:r>
              <a:rPr lang="tr-TR" sz="2000" b="1" dirty="0"/>
              <a:t>RS: </a:t>
            </a:r>
            <a:r>
              <a:rPr lang="en-US" sz="2000" b="1" dirty="0"/>
              <a:t>Both hemithorax equates to breathing </a:t>
            </a:r>
            <a:endParaRPr lang="tr-TR" sz="2000" b="1" dirty="0"/>
          </a:p>
          <a:p>
            <a:r>
              <a:rPr lang="tr-TR" sz="2000" b="1" dirty="0" err="1">
                <a:solidFill>
                  <a:schemeClr val="accent6"/>
                </a:solidFill>
              </a:rPr>
              <a:t>Subcostal</a:t>
            </a:r>
            <a:r>
              <a:rPr lang="tr-TR" sz="2000" b="1" dirty="0">
                <a:solidFill>
                  <a:schemeClr val="accent6"/>
                </a:solidFill>
              </a:rPr>
              <a:t>, </a:t>
            </a:r>
            <a:r>
              <a:rPr lang="tr-TR" sz="2000" b="1" dirty="0" err="1">
                <a:solidFill>
                  <a:schemeClr val="accent6"/>
                </a:solidFill>
              </a:rPr>
              <a:t>intercostal</a:t>
            </a:r>
            <a:r>
              <a:rPr lang="tr-TR" sz="2000" b="1" dirty="0">
                <a:solidFill>
                  <a:schemeClr val="accent6"/>
                </a:solidFill>
              </a:rPr>
              <a:t> </a:t>
            </a:r>
            <a:r>
              <a:rPr lang="tr-TR" sz="2000" b="1" dirty="0" err="1">
                <a:solidFill>
                  <a:schemeClr val="accent6"/>
                </a:solidFill>
              </a:rPr>
              <a:t>retractions</a:t>
            </a:r>
            <a:endParaRPr lang="tr-TR" sz="2000" b="1" dirty="0">
              <a:solidFill>
                <a:schemeClr val="accent6"/>
              </a:solidFill>
            </a:endParaRPr>
          </a:p>
          <a:p>
            <a:r>
              <a:rPr lang="tr-TR" sz="2000" b="1" dirty="0" err="1">
                <a:solidFill>
                  <a:schemeClr val="accent6"/>
                </a:solidFill>
              </a:rPr>
              <a:t>Chest</a:t>
            </a:r>
            <a:r>
              <a:rPr lang="tr-TR" sz="2000" b="1" dirty="0">
                <a:solidFill>
                  <a:schemeClr val="accent6"/>
                </a:solidFill>
              </a:rPr>
              <a:t> </a:t>
            </a:r>
            <a:r>
              <a:rPr lang="tr-TR" sz="2000" b="1" dirty="0" err="1">
                <a:solidFill>
                  <a:schemeClr val="accent6"/>
                </a:solidFill>
              </a:rPr>
              <a:t>anterior-posterior</a:t>
            </a:r>
            <a:r>
              <a:rPr lang="tr-TR" sz="2000" b="1" dirty="0">
                <a:solidFill>
                  <a:schemeClr val="accent6"/>
                </a:solidFill>
              </a:rPr>
              <a:t> </a:t>
            </a:r>
            <a:r>
              <a:rPr lang="tr-TR" sz="2000" b="1" dirty="0" err="1">
                <a:solidFill>
                  <a:schemeClr val="accent6"/>
                </a:solidFill>
              </a:rPr>
              <a:t>diameter</a:t>
            </a:r>
            <a:r>
              <a:rPr lang="tr-TR" sz="2000" b="1" dirty="0">
                <a:solidFill>
                  <a:schemeClr val="accent6"/>
                </a:solidFill>
              </a:rPr>
              <a:t> </a:t>
            </a:r>
            <a:r>
              <a:rPr lang="tr-TR" sz="2000" b="1" dirty="0" err="1">
                <a:solidFill>
                  <a:schemeClr val="accent6"/>
                </a:solidFill>
              </a:rPr>
              <a:t>increased</a:t>
            </a:r>
            <a:endParaRPr lang="tr-TR" sz="2000" b="1" dirty="0">
              <a:solidFill>
                <a:schemeClr val="accent6"/>
              </a:solidFill>
            </a:endParaRPr>
          </a:p>
          <a:p>
            <a:r>
              <a:rPr lang="tr-TR" sz="2000" b="1" dirty="0">
                <a:solidFill>
                  <a:schemeClr val="accent6"/>
                </a:solidFill>
              </a:rPr>
              <a:t>C</a:t>
            </a:r>
            <a:r>
              <a:rPr lang="en-US" sz="2000" b="1" dirty="0" err="1">
                <a:solidFill>
                  <a:schemeClr val="accent6"/>
                </a:solidFill>
              </a:rPr>
              <a:t>repitan</a:t>
            </a:r>
            <a:r>
              <a:rPr lang="en-US" sz="2000" b="1" dirty="0">
                <a:solidFill>
                  <a:schemeClr val="accent6"/>
                </a:solidFill>
              </a:rPr>
              <a:t> </a:t>
            </a:r>
            <a:r>
              <a:rPr lang="en-US" sz="2000" b="1" dirty="0" err="1">
                <a:solidFill>
                  <a:schemeClr val="accent6"/>
                </a:solidFill>
              </a:rPr>
              <a:t>rales</a:t>
            </a:r>
            <a:r>
              <a:rPr lang="tr-TR" sz="2000" b="1" dirty="0">
                <a:solidFill>
                  <a:schemeClr val="accent6"/>
                </a:solidFill>
              </a:rPr>
              <a:t> </a:t>
            </a:r>
            <a:r>
              <a:rPr lang="tr-TR" sz="2000" b="1" dirty="0" err="1">
                <a:solidFill>
                  <a:schemeClr val="accent6"/>
                </a:solidFill>
              </a:rPr>
              <a:t>were</a:t>
            </a:r>
            <a:r>
              <a:rPr lang="tr-TR" sz="2000" b="1" dirty="0">
                <a:solidFill>
                  <a:schemeClr val="accent6"/>
                </a:solidFill>
              </a:rPr>
              <a:t> </a:t>
            </a:r>
            <a:r>
              <a:rPr lang="tr-TR" sz="2000" b="1" dirty="0" err="1">
                <a:solidFill>
                  <a:schemeClr val="accent6"/>
                </a:solidFill>
              </a:rPr>
              <a:t>common</a:t>
            </a:r>
            <a:r>
              <a:rPr lang="tr-TR" sz="2000" b="1" dirty="0">
                <a:solidFill>
                  <a:schemeClr val="accent6"/>
                </a:solidFill>
              </a:rPr>
              <a:t> in the </a:t>
            </a:r>
            <a:r>
              <a:rPr lang="tr-TR" sz="2000" b="1" dirty="0" err="1">
                <a:solidFill>
                  <a:schemeClr val="accent6"/>
                </a:solidFill>
              </a:rPr>
              <a:t>right</a:t>
            </a:r>
            <a:r>
              <a:rPr lang="tr-TR" sz="2000" b="1" dirty="0">
                <a:solidFill>
                  <a:schemeClr val="accent6"/>
                </a:solidFill>
              </a:rPr>
              <a:t> </a:t>
            </a:r>
            <a:r>
              <a:rPr lang="tr-TR" sz="2000" b="1" dirty="0" err="1">
                <a:solidFill>
                  <a:schemeClr val="accent6"/>
                </a:solidFill>
              </a:rPr>
              <a:t>lung</a:t>
            </a:r>
            <a:r>
              <a:rPr lang="tr-TR" sz="2000" b="1" dirty="0">
                <a:solidFill>
                  <a:schemeClr val="accent6"/>
                </a:solidFill>
              </a:rPr>
              <a:t> </a:t>
            </a:r>
            <a:r>
              <a:rPr lang="tr-TR" sz="2000" b="1" dirty="0" err="1">
                <a:solidFill>
                  <a:schemeClr val="accent6"/>
                </a:solidFill>
              </a:rPr>
              <a:t>and</a:t>
            </a:r>
            <a:r>
              <a:rPr lang="tr-TR" sz="2000" b="1" dirty="0">
                <a:solidFill>
                  <a:schemeClr val="accent6"/>
                </a:solidFill>
              </a:rPr>
              <a:t> </a:t>
            </a:r>
            <a:r>
              <a:rPr lang="tr-TR" sz="2000" b="1" dirty="0" err="1">
                <a:solidFill>
                  <a:schemeClr val="accent6"/>
                </a:solidFill>
              </a:rPr>
              <a:t>left</a:t>
            </a:r>
            <a:r>
              <a:rPr lang="tr-TR" sz="2000" b="1" dirty="0">
                <a:solidFill>
                  <a:schemeClr val="accent6"/>
                </a:solidFill>
              </a:rPr>
              <a:t> </a:t>
            </a:r>
            <a:r>
              <a:rPr lang="tr-TR" sz="2000" b="1" dirty="0" err="1">
                <a:solidFill>
                  <a:schemeClr val="accent6"/>
                </a:solidFill>
              </a:rPr>
              <a:t>lower</a:t>
            </a:r>
            <a:r>
              <a:rPr lang="tr-TR" sz="2000" b="1" dirty="0">
                <a:solidFill>
                  <a:schemeClr val="accent6"/>
                </a:solidFill>
              </a:rPr>
              <a:t> </a:t>
            </a:r>
            <a:r>
              <a:rPr lang="tr-TR" sz="2000" b="1" dirty="0" err="1">
                <a:solidFill>
                  <a:schemeClr val="accent6"/>
                </a:solidFill>
              </a:rPr>
              <a:t>lobes</a:t>
            </a:r>
            <a:endParaRPr lang="tr-TR" sz="2000" b="1" dirty="0">
              <a:solidFill>
                <a:schemeClr val="accent6"/>
              </a:solidFill>
            </a:endParaRPr>
          </a:p>
          <a:p>
            <a:r>
              <a:rPr lang="tr-TR" sz="2000" b="1" dirty="0"/>
              <a:t>CVS: S1+S2 + </a:t>
            </a:r>
            <a:r>
              <a:rPr lang="tr-TR" sz="2000" b="1" dirty="0" err="1"/>
              <a:t>rhythmic</a:t>
            </a:r>
            <a:r>
              <a:rPr lang="tr-TR" sz="2000" b="1" dirty="0"/>
              <a:t>, </a:t>
            </a:r>
            <a:r>
              <a:rPr lang="tr-TR" sz="2000" b="1" dirty="0" err="1"/>
              <a:t>no</a:t>
            </a:r>
            <a:r>
              <a:rPr lang="tr-TR" sz="2000" b="1" dirty="0"/>
              <a:t> </a:t>
            </a:r>
            <a:r>
              <a:rPr lang="tr-TR" sz="2000" b="1" dirty="0" err="1"/>
              <a:t>murmur</a:t>
            </a:r>
            <a:endParaRPr lang="tr-TR" sz="2000" b="1" dirty="0"/>
          </a:p>
          <a:p>
            <a:r>
              <a:rPr lang="tr-TR" sz="2000" b="1" dirty="0"/>
              <a:t>GIS: </a:t>
            </a:r>
            <a:r>
              <a:rPr lang="tr-TR" sz="2000" b="1" dirty="0" err="1">
                <a:solidFill>
                  <a:schemeClr val="accent6"/>
                </a:solidFill>
              </a:rPr>
              <a:t>Abdominal</a:t>
            </a:r>
            <a:r>
              <a:rPr lang="tr-TR" sz="2000" b="1" dirty="0">
                <a:solidFill>
                  <a:schemeClr val="accent6"/>
                </a:solidFill>
              </a:rPr>
              <a:t> </a:t>
            </a:r>
            <a:r>
              <a:rPr lang="tr-TR" sz="2000" b="1" dirty="0" err="1">
                <a:solidFill>
                  <a:schemeClr val="accent6"/>
                </a:solidFill>
              </a:rPr>
              <a:t>distention</a:t>
            </a:r>
            <a:r>
              <a:rPr lang="tr-TR" sz="2000" b="1" dirty="0">
                <a:solidFill>
                  <a:schemeClr val="accent6"/>
                </a:solidFill>
              </a:rPr>
              <a:t> (+)</a:t>
            </a:r>
          </a:p>
          <a:p>
            <a:r>
              <a:rPr lang="tr-TR" sz="2000" b="1" dirty="0" err="1">
                <a:solidFill>
                  <a:schemeClr val="accent6"/>
                </a:solidFill>
              </a:rPr>
              <a:t>liver</a:t>
            </a:r>
            <a:r>
              <a:rPr lang="tr-TR" sz="2000" b="1" dirty="0">
                <a:solidFill>
                  <a:schemeClr val="accent6"/>
                </a:solidFill>
              </a:rPr>
              <a:t> 6 cm, </a:t>
            </a:r>
            <a:r>
              <a:rPr lang="tr-TR" sz="2000" b="1" dirty="0" err="1">
                <a:solidFill>
                  <a:schemeClr val="accent6"/>
                </a:solidFill>
              </a:rPr>
              <a:t>spleen</a:t>
            </a:r>
            <a:r>
              <a:rPr lang="tr-TR" sz="2000" b="1" dirty="0">
                <a:solidFill>
                  <a:schemeClr val="accent6"/>
                </a:solidFill>
              </a:rPr>
              <a:t> 8-9 cm </a:t>
            </a:r>
            <a:r>
              <a:rPr lang="tr-TR" sz="2000" b="1" dirty="0" err="1">
                <a:solidFill>
                  <a:schemeClr val="accent6"/>
                </a:solidFill>
              </a:rPr>
              <a:t>palpable</a:t>
            </a:r>
            <a:endParaRPr lang="tr-TR" sz="2000" b="1" dirty="0">
              <a:solidFill>
                <a:schemeClr val="accent6"/>
              </a:solidFill>
            </a:endParaRPr>
          </a:p>
          <a:p>
            <a:r>
              <a:rPr lang="tr-TR" sz="2000" b="1" dirty="0"/>
              <a:t>GUS : Normal</a:t>
            </a:r>
          </a:p>
          <a:p>
            <a:r>
              <a:rPr lang="tr-TR" sz="2000" b="1" dirty="0"/>
              <a:t>NE: Normal</a:t>
            </a:r>
          </a:p>
          <a:p>
            <a:r>
              <a:rPr lang="tr-TR" sz="2000" b="1" dirty="0"/>
              <a:t>EXT: </a:t>
            </a:r>
            <a:r>
              <a:rPr lang="tr-TR" sz="2000" b="1" dirty="0" err="1">
                <a:solidFill>
                  <a:schemeClr val="accent6"/>
                </a:solidFill>
              </a:rPr>
              <a:t>clubbing</a:t>
            </a:r>
            <a:r>
              <a:rPr lang="tr-TR" sz="2000" b="1" dirty="0">
                <a:solidFill>
                  <a:schemeClr val="accent6"/>
                </a:solidFill>
              </a:rPr>
              <a:t>+</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2137" y="4059843"/>
            <a:ext cx="3253654" cy="27821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52243" y="16004"/>
            <a:ext cx="3291757" cy="40569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2">
            <a:extLst>
              <a:ext uri="{FF2B5EF4-FFF2-40B4-BE49-F238E27FC236}">
                <a16:creationId xmlns:a16="http://schemas.microsoft.com/office/drawing/2014/main" id="{3F422686-1A8B-430E-A0B2-C8160C126E7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91180" y="1054085"/>
            <a:ext cx="3229610" cy="41829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Resim 11">
            <a:extLst>
              <a:ext uri="{FF2B5EF4-FFF2-40B4-BE49-F238E27FC236}">
                <a16:creationId xmlns:a16="http://schemas.microsoft.com/office/drawing/2014/main" id="{13DAA023-2B44-49B7-9FEF-D1894774B263}"/>
              </a:ext>
            </a:extLst>
          </p:cNvPr>
          <p:cNvPicPr>
            <a:picLocks noChangeAspect="1"/>
          </p:cNvPicPr>
          <p:nvPr/>
        </p:nvPicPr>
        <p:blipFill>
          <a:blip r:embed="rId6"/>
          <a:stretch>
            <a:fillRect/>
          </a:stretch>
        </p:blipFill>
        <p:spPr>
          <a:xfrm>
            <a:off x="5274501" y="1174259"/>
            <a:ext cx="3403767" cy="4056954"/>
          </a:xfrm>
          <a:prstGeom prst="rect">
            <a:avLst/>
          </a:prstGeom>
        </p:spPr>
      </p:pic>
      <p:sp>
        <p:nvSpPr>
          <p:cNvPr id="18" name="Yuvarlatılmış Dikdörtgen 11">
            <a:extLst>
              <a:ext uri="{FF2B5EF4-FFF2-40B4-BE49-F238E27FC236}">
                <a16:creationId xmlns:a16="http://schemas.microsoft.com/office/drawing/2014/main" id="{A553FCD7-D6E8-4658-8946-27D86BCDDD84}"/>
              </a:ext>
            </a:extLst>
          </p:cNvPr>
          <p:cNvSpPr/>
          <p:nvPr/>
        </p:nvSpPr>
        <p:spPr>
          <a:xfrm>
            <a:off x="504366" y="5730962"/>
            <a:ext cx="7632848" cy="954045"/>
          </a:xfrm>
          <a:prstGeom prst="round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b="1" dirty="0">
                <a:solidFill>
                  <a:schemeClr val="bg1"/>
                </a:solidFill>
              </a:rPr>
              <a:t>RADIOLOGY: There are </a:t>
            </a:r>
            <a:r>
              <a:rPr lang="en-US" sz="2400" b="1" dirty="0" err="1">
                <a:solidFill>
                  <a:schemeClr val="bg1"/>
                </a:solidFill>
              </a:rPr>
              <a:t>reticulonoduler</a:t>
            </a:r>
            <a:r>
              <a:rPr lang="en-US" sz="2400" b="1" dirty="0">
                <a:solidFill>
                  <a:schemeClr val="bg1"/>
                </a:solidFill>
              </a:rPr>
              <a:t> infiltrative changes in both lungs</a:t>
            </a:r>
            <a:endParaRPr lang="tr-TR" sz="2400" b="1" dirty="0">
              <a:solidFill>
                <a:schemeClr val="bg1"/>
              </a:solidFill>
            </a:endParaRPr>
          </a:p>
        </p:txBody>
      </p:sp>
      <p:pic>
        <p:nvPicPr>
          <p:cNvPr id="14" name="Resim 13">
            <a:extLst>
              <a:ext uri="{FF2B5EF4-FFF2-40B4-BE49-F238E27FC236}">
                <a16:creationId xmlns:a16="http://schemas.microsoft.com/office/drawing/2014/main" id="{9434164D-D6C5-484C-A64B-A5262A13607E}"/>
              </a:ext>
            </a:extLst>
          </p:cNvPr>
          <p:cNvPicPr>
            <a:picLocks noChangeAspect="1"/>
          </p:cNvPicPr>
          <p:nvPr/>
        </p:nvPicPr>
        <p:blipFill>
          <a:blip r:embed="rId7"/>
          <a:stretch>
            <a:fillRect/>
          </a:stretch>
        </p:blipFill>
        <p:spPr>
          <a:xfrm>
            <a:off x="1093581" y="1037403"/>
            <a:ext cx="3322702" cy="4162455"/>
          </a:xfrm>
          <a:prstGeom prst="rect">
            <a:avLst/>
          </a:prstGeom>
        </p:spPr>
      </p:pic>
      <p:pic>
        <p:nvPicPr>
          <p:cNvPr id="15" name="Resim 14">
            <a:extLst>
              <a:ext uri="{FF2B5EF4-FFF2-40B4-BE49-F238E27FC236}">
                <a16:creationId xmlns:a16="http://schemas.microsoft.com/office/drawing/2014/main" id="{271C4BD6-ADB3-4F0F-821D-209D0CC68141}"/>
              </a:ext>
            </a:extLst>
          </p:cNvPr>
          <p:cNvPicPr>
            <a:picLocks noChangeAspect="1"/>
          </p:cNvPicPr>
          <p:nvPr/>
        </p:nvPicPr>
        <p:blipFill>
          <a:blip r:embed="rId8"/>
          <a:stretch>
            <a:fillRect/>
          </a:stretch>
        </p:blipFill>
        <p:spPr>
          <a:xfrm>
            <a:off x="5322752" y="1020608"/>
            <a:ext cx="3612730" cy="4210605"/>
          </a:xfrm>
          <a:prstGeom prst="rect">
            <a:avLst/>
          </a:prstGeom>
        </p:spPr>
      </p:pic>
      <p:sp>
        <p:nvSpPr>
          <p:cNvPr id="21" name="Yuvarlatılmış Dikdörtgen 11">
            <a:extLst>
              <a:ext uri="{FF2B5EF4-FFF2-40B4-BE49-F238E27FC236}">
                <a16:creationId xmlns:a16="http://schemas.microsoft.com/office/drawing/2014/main" id="{E85B7612-D992-414B-9E8F-0925FDFCF627}"/>
              </a:ext>
            </a:extLst>
          </p:cNvPr>
          <p:cNvSpPr/>
          <p:nvPr/>
        </p:nvSpPr>
        <p:spPr>
          <a:xfrm>
            <a:off x="504366" y="5746923"/>
            <a:ext cx="7699056" cy="954045"/>
          </a:xfrm>
          <a:prstGeom prst="roundRect">
            <a:avLst>
              <a:gd name="adj" fmla="val 21091"/>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tr-TR" sz="2400" b="1" dirty="0" err="1">
                <a:solidFill>
                  <a:schemeClr val="bg1"/>
                </a:solidFill>
              </a:rPr>
              <a:t>Both</a:t>
            </a:r>
            <a:r>
              <a:rPr lang="tr-TR" sz="2400" b="1" dirty="0">
                <a:solidFill>
                  <a:schemeClr val="bg1"/>
                </a:solidFill>
              </a:rPr>
              <a:t> </a:t>
            </a:r>
            <a:r>
              <a:rPr lang="tr-TR" sz="2400" b="1" dirty="0" err="1">
                <a:solidFill>
                  <a:schemeClr val="bg1"/>
                </a:solidFill>
              </a:rPr>
              <a:t>obstructive</a:t>
            </a:r>
            <a:r>
              <a:rPr lang="tr-TR" sz="2400" b="1" dirty="0">
                <a:solidFill>
                  <a:schemeClr val="bg1"/>
                </a:solidFill>
              </a:rPr>
              <a:t> </a:t>
            </a:r>
            <a:r>
              <a:rPr lang="tr-TR" sz="2400" b="1" dirty="0" err="1">
                <a:solidFill>
                  <a:schemeClr val="bg1"/>
                </a:solidFill>
              </a:rPr>
              <a:t>and</a:t>
            </a:r>
            <a:r>
              <a:rPr lang="tr-TR" sz="2400" b="1" dirty="0">
                <a:solidFill>
                  <a:schemeClr val="bg1"/>
                </a:solidFill>
              </a:rPr>
              <a:t> </a:t>
            </a:r>
            <a:r>
              <a:rPr lang="tr-TR" sz="2400" b="1" dirty="0" err="1">
                <a:solidFill>
                  <a:schemeClr val="bg1"/>
                </a:solidFill>
              </a:rPr>
              <a:t>restrictive</a:t>
            </a:r>
            <a:r>
              <a:rPr lang="tr-TR" sz="2400" b="1" dirty="0">
                <a:solidFill>
                  <a:schemeClr val="bg1"/>
                </a:solidFill>
              </a:rPr>
              <a:t> </a:t>
            </a:r>
            <a:r>
              <a:rPr lang="tr-TR" sz="2400" b="1" dirty="0" err="1">
                <a:solidFill>
                  <a:schemeClr val="bg1"/>
                </a:solidFill>
              </a:rPr>
              <a:t>pattern</a:t>
            </a:r>
            <a:endParaRPr lang="tr-TR" sz="2400" b="1" dirty="0">
              <a:solidFill>
                <a:schemeClr val="bg1"/>
              </a:solidFill>
            </a:endParaRPr>
          </a:p>
        </p:txBody>
      </p:sp>
      <p:sp>
        <p:nvSpPr>
          <p:cNvPr id="17" name="Oval 16"/>
          <p:cNvSpPr/>
          <p:nvPr/>
        </p:nvSpPr>
        <p:spPr>
          <a:xfrm>
            <a:off x="5314382" y="3524216"/>
            <a:ext cx="3050708" cy="288033"/>
          </a:xfrm>
          <a:prstGeom prst="ellipse">
            <a:avLst/>
          </a:prstGeom>
          <a:solidFill>
            <a:schemeClr val="bg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4" name="Oval 23"/>
          <p:cNvSpPr/>
          <p:nvPr/>
        </p:nvSpPr>
        <p:spPr>
          <a:xfrm>
            <a:off x="5451031" y="2613555"/>
            <a:ext cx="3050708" cy="288033"/>
          </a:xfrm>
          <a:prstGeom prst="ellipse">
            <a:avLst/>
          </a:prstGeom>
          <a:solidFill>
            <a:schemeClr val="bg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3174806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
                                        <p:tgtEl>
                                          <p:spTgt spid="16"/>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par>
                                <p:cTn id="19" presetID="10"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500"/>
                                        <p:tgtEl>
                                          <p:spTgt spid="24"/>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fade">
                                      <p:cBhvr>
                                        <p:cTn id="3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1" grpId="0" animBg="1"/>
      <p:bldP spid="17" grpId="0" animBg="1"/>
      <p:bldP spid="2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b="1" dirty="0" err="1">
                <a:solidFill>
                  <a:schemeClr val="accent5"/>
                </a:solidFill>
              </a:rPr>
              <a:t>Laboratuary</a:t>
            </a:r>
            <a:endParaRPr lang="tr-TR" b="1" dirty="0">
              <a:solidFill>
                <a:schemeClr val="accent5"/>
              </a:solidFill>
            </a:endParaRPr>
          </a:p>
        </p:txBody>
      </p:sp>
      <p:graphicFrame>
        <p:nvGraphicFramePr>
          <p:cNvPr id="5" name="Tablo 4"/>
          <p:cNvGraphicFramePr>
            <a:graphicFrameLocks noGrp="1"/>
          </p:cNvGraphicFramePr>
          <p:nvPr>
            <p:extLst>
              <p:ext uri="{D42A27DB-BD31-4B8C-83A1-F6EECF244321}">
                <p14:modId xmlns:p14="http://schemas.microsoft.com/office/powerpoint/2010/main" val="1861499682"/>
              </p:ext>
            </p:extLst>
          </p:nvPr>
        </p:nvGraphicFramePr>
        <p:xfrm>
          <a:off x="539550" y="2996952"/>
          <a:ext cx="8229600" cy="1285240"/>
        </p:xfrm>
        <a:graphic>
          <a:graphicData uri="http://schemas.openxmlformats.org/drawingml/2006/table">
            <a:tbl>
              <a:tblPr firstRow="1" bandRow="1">
                <a:tableStyleId>{7DF18680-E054-41AD-8BC1-D1AEF772440D}</a:tableStyleId>
              </a:tblPr>
              <a:tblGrid>
                <a:gridCol w="914400">
                  <a:extLst>
                    <a:ext uri="{9D8B030D-6E8A-4147-A177-3AD203B41FA5}">
                      <a16:colId xmlns:a16="http://schemas.microsoft.com/office/drawing/2014/main" val="20000"/>
                    </a:ext>
                  </a:extLst>
                </a:gridCol>
                <a:gridCol w="914400">
                  <a:extLst>
                    <a:ext uri="{9D8B030D-6E8A-4147-A177-3AD203B41FA5}">
                      <a16:colId xmlns:a16="http://schemas.microsoft.com/office/drawing/2014/main" val="20001"/>
                    </a:ext>
                  </a:extLst>
                </a:gridCol>
                <a:gridCol w="914400">
                  <a:extLst>
                    <a:ext uri="{9D8B030D-6E8A-4147-A177-3AD203B41FA5}">
                      <a16:colId xmlns:a16="http://schemas.microsoft.com/office/drawing/2014/main" val="20002"/>
                    </a:ext>
                  </a:extLst>
                </a:gridCol>
                <a:gridCol w="773085">
                  <a:extLst>
                    <a:ext uri="{9D8B030D-6E8A-4147-A177-3AD203B41FA5}">
                      <a16:colId xmlns:a16="http://schemas.microsoft.com/office/drawing/2014/main" val="20003"/>
                    </a:ext>
                  </a:extLst>
                </a:gridCol>
                <a:gridCol w="1122218">
                  <a:extLst>
                    <a:ext uri="{9D8B030D-6E8A-4147-A177-3AD203B41FA5}">
                      <a16:colId xmlns:a16="http://schemas.microsoft.com/office/drawing/2014/main" val="20004"/>
                    </a:ext>
                  </a:extLst>
                </a:gridCol>
                <a:gridCol w="847897">
                  <a:extLst>
                    <a:ext uri="{9D8B030D-6E8A-4147-A177-3AD203B41FA5}">
                      <a16:colId xmlns:a16="http://schemas.microsoft.com/office/drawing/2014/main" val="20005"/>
                    </a:ext>
                  </a:extLst>
                </a:gridCol>
                <a:gridCol w="914400">
                  <a:extLst>
                    <a:ext uri="{9D8B030D-6E8A-4147-A177-3AD203B41FA5}">
                      <a16:colId xmlns:a16="http://schemas.microsoft.com/office/drawing/2014/main" val="20006"/>
                    </a:ext>
                  </a:extLst>
                </a:gridCol>
                <a:gridCol w="872010">
                  <a:extLst>
                    <a:ext uri="{9D8B030D-6E8A-4147-A177-3AD203B41FA5}">
                      <a16:colId xmlns:a16="http://schemas.microsoft.com/office/drawing/2014/main" val="20007"/>
                    </a:ext>
                  </a:extLst>
                </a:gridCol>
                <a:gridCol w="956790">
                  <a:extLst>
                    <a:ext uri="{9D8B030D-6E8A-4147-A177-3AD203B41FA5}">
                      <a16:colId xmlns:a16="http://schemas.microsoft.com/office/drawing/2014/main" val="20008"/>
                    </a:ext>
                  </a:extLst>
                </a:gridCol>
              </a:tblGrid>
              <a:tr h="432048">
                <a:tc>
                  <a:txBody>
                    <a:bodyPr/>
                    <a:lstStyle/>
                    <a:p>
                      <a:r>
                        <a:rPr lang="tr-TR" dirty="0"/>
                        <a:t>AST U/L</a:t>
                      </a:r>
                    </a:p>
                  </a:txBody>
                  <a:tcPr>
                    <a:solidFill>
                      <a:schemeClr val="accent6"/>
                    </a:solidFill>
                  </a:tcPr>
                </a:tc>
                <a:tc>
                  <a:txBody>
                    <a:bodyPr/>
                    <a:lstStyle/>
                    <a:p>
                      <a:r>
                        <a:rPr lang="tr-TR" dirty="0"/>
                        <a:t>ALT</a:t>
                      </a:r>
                    </a:p>
                    <a:p>
                      <a:r>
                        <a:rPr lang="tr-TR" dirty="0"/>
                        <a:t>U/L</a:t>
                      </a:r>
                    </a:p>
                  </a:txBody>
                  <a:tcPr>
                    <a:solidFill>
                      <a:schemeClr val="accent6"/>
                    </a:solidFill>
                  </a:tcPr>
                </a:tc>
                <a:tc>
                  <a:txBody>
                    <a:bodyPr/>
                    <a:lstStyle/>
                    <a:p>
                      <a:r>
                        <a:rPr lang="tr-TR" dirty="0"/>
                        <a:t>GGT U/L</a:t>
                      </a:r>
                    </a:p>
                  </a:txBody>
                  <a:tcPr>
                    <a:solidFill>
                      <a:schemeClr val="accent6"/>
                    </a:solidFill>
                  </a:tcPr>
                </a:tc>
                <a:tc>
                  <a:txBody>
                    <a:bodyPr/>
                    <a:lstStyle/>
                    <a:p>
                      <a:r>
                        <a:rPr lang="tr-TR" dirty="0"/>
                        <a:t>ALP U/L</a:t>
                      </a:r>
                    </a:p>
                  </a:txBody>
                  <a:tcPr>
                    <a:solidFill>
                      <a:schemeClr val="accent6"/>
                    </a:solidFill>
                  </a:tcPr>
                </a:tc>
                <a:tc>
                  <a:txBody>
                    <a:bodyPr/>
                    <a:lstStyle/>
                    <a:p>
                      <a:r>
                        <a:rPr lang="tr-TR" dirty="0"/>
                        <a:t>T/D Bil mg/dl</a:t>
                      </a:r>
                    </a:p>
                  </a:txBody>
                  <a:tcPr>
                    <a:solidFill>
                      <a:schemeClr val="accent6"/>
                    </a:solidFill>
                  </a:tcPr>
                </a:tc>
                <a:tc>
                  <a:txBody>
                    <a:bodyPr/>
                    <a:lstStyle/>
                    <a:p>
                      <a:r>
                        <a:rPr lang="tr-TR" dirty="0"/>
                        <a:t>BUN mg/dl</a:t>
                      </a:r>
                    </a:p>
                  </a:txBody>
                  <a:tcPr>
                    <a:solidFill>
                      <a:schemeClr val="accent6"/>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dirty="0" err="1"/>
                        <a:t>Creatin</a:t>
                      </a:r>
                      <a:r>
                        <a:rPr lang="tr-TR" dirty="0"/>
                        <a:t> mg/dl</a:t>
                      </a:r>
                    </a:p>
                  </a:txBody>
                  <a:tcPr>
                    <a:solidFill>
                      <a:schemeClr val="accent6"/>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dirty="0" err="1"/>
                        <a:t>uric</a:t>
                      </a:r>
                      <a:r>
                        <a:rPr lang="tr-TR" dirty="0"/>
                        <a:t> </a:t>
                      </a:r>
                      <a:r>
                        <a:rPr lang="tr-TR" dirty="0" err="1"/>
                        <a:t>acid</a:t>
                      </a:r>
                      <a:endParaRPr lang="tr-TR" dirty="0"/>
                    </a:p>
                    <a:p>
                      <a:pPr marL="0" marR="0" indent="0" algn="l" defTabSz="914400" rtl="0" eaLnBrk="1" fontAlgn="auto" latinLnBrk="0" hangingPunct="1">
                        <a:lnSpc>
                          <a:spcPct val="100000"/>
                        </a:lnSpc>
                        <a:spcBef>
                          <a:spcPts val="0"/>
                        </a:spcBef>
                        <a:spcAft>
                          <a:spcPts val="0"/>
                        </a:spcAft>
                        <a:buClrTx/>
                        <a:buSzTx/>
                        <a:buFontTx/>
                        <a:buNone/>
                        <a:tabLst/>
                        <a:defRPr/>
                      </a:pPr>
                      <a:r>
                        <a:rPr lang="tr-TR" dirty="0"/>
                        <a:t>mg/dl</a:t>
                      </a:r>
                    </a:p>
                  </a:txBody>
                  <a:tcPr>
                    <a:solidFill>
                      <a:schemeClr val="accent6"/>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dirty="0" err="1"/>
                        <a:t>Glucose</a:t>
                      </a:r>
                      <a:r>
                        <a:rPr lang="tr-TR" dirty="0"/>
                        <a:t> mg/dl</a:t>
                      </a:r>
                    </a:p>
                  </a:txBody>
                  <a:tcPr>
                    <a:solidFill>
                      <a:schemeClr val="accent6"/>
                    </a:solidFill>
                  </a:tcPr>
                </a:tc>
                <a:extLst>
                  <a:ext uri="{0D108BD9-81ED-4DB2-BD59-A6C34878D82A}">
                    <a16:rowId xmlns:a16="http://schemas.microsoft.com/office/drawing/2014/main" val="10000"/>
                  </a:ext>
                </a:extLst>
              </a:tr>
              <a:tr h="370840">
                <a:tc>
                  <a:txBody>
                    <a:bodyPr/>
                    <a:lstStyle/>
                    <a:p>
                      <a:r>
                        <a:rPr lang="tr-TR" dirty="0">
                          <a:solidFill>
                            <a:schemeClr val="tx1"/>
                          </a:solidFill>
                        </a:rPr>
                        <a:t>30</a:t>
                      </a:r>
                    </a:p>
                  </a:txBody>
                  <a:tcPr>
                    <a:solidFill>
                      <a:schemeClr val="accent6">
                        <a:lumMod val="20000"/>
                        <a:lumOff val="80000"/>
                      </a:schemeClr>
                    </a:solidFill>
                  </a:tcPr>
                </a:tc>
                <a:tc>
                  <a:txBody>
                    <a:bodyPr/>
                    <a:lstStyle/>
                    <a:p>
                      <a:r>
                        <a:rPr lang="tr-TR" dirty="0">
                          <a:solidFill>
                            <a:schemeClr val="tx1"/>
                          </a:solidFill>
                        </a:rPr>
                        <a:t>27</a:t>
                      </a:r>
                    </a:p>
                  </a:txBody>
                  <a:tcPr>
                    <a:solidFill>
                      <a:schemeClr val="accent6">
                        <a:lumMod val="20000"/>
                        <a:lumOff val="80000"/>
                      </a:schemeClr>
                    </a:solidFill>
                  </a:tcPr>
                </a:tc>
                <a:tc>
                  <a:txBody>
                    <a:bodyPr/>
                    <a:lstStyle/>
                    <a:p>
                      <a:r>
                        <a:rPr lang="tr-TR" dirty="0">
                          <a:solidFill>
                            <a:srgbClr val="FF0000"/>
                          </a:solidFill>
                        </a:rPr>
                        <a:t>60</a:t>
                      </a:r>
                    </a:p>
                  </a:txBody>
                  <a:tcPr>
                    <a:solidFill>
                      <a:schemeClr val="accent6">
                        <a:lumMod val="20000"/>
                        <a:lumOff val="80000"/>
                      </a:schemeClr>
                    </a:solidFill>
                  </a:tcPr>
                </a:tc>
                <a:tc>
                  <a:txBody>
                    <a:bodyPr/>
                    <a:lstStyle/>
                    <a:p>
                      <a:r>
                        <a:rPr lang="tr-TR" dirty="0"/>
                        <a:t>180</a:t>
                      </a:r>
                    </a:p>
                  </a:txBody>
                  <a:tcPr>
                    <a:solidFill>
                      <a:schemeClr val="accent6">
                        <a:lumMod val="20000"/>
                        <a:lumOff val="80000"/>
                      </a:schemeClr>
                    </a:solidFill>
                  </a:tcPr>
                </a:tc>
                <a:tc>
                  <a:txBody>
                    <a:bodyPr/>
                    <a:lstStyle/>
                    <a:p>
                      <a:r>
                        <a:rPr lang="tr-TR" dirty="0"/>
                        <a:t>0,7/,015</a:t>
                      </a:r>
                    </a:p>
                  </a:txBody>
                  <a:tcPr>
                    <a:solidFill>
                      <a:schemeClr val="accent6">
                        <a:lumMod val="20000"/>
                        <a:lumOff val="80000"/>
                      </a:schemeClr>
                    </a:solidFill>
                  </a:tcPr>
                </a:tc>
                <a:tc>
                  <a:txBody>
                    <a:bodyPr/>
                    <a:lstStyle/>
                    <a:p>
                      <a:r>
                        <a:rPr lang="tr-TR" dirty="0"/>
                        <a:t>6,4</a:t>
                      </a:r>
                    </a:p>
                  </a:txBody>
                  <a:tcPr>
                    <a:solidFill>
                      <a:schemeClr val="accent6">
                        <a:lumMod val="20000"/>
                        <a:lumOff val="80000"/>
                      </a:schemeClr>
                    </a:solidFill>
                  </a:tcPr>
                </a:tc>
                <a:tc>
                  <a:txBody>
                    <a:bodyPr/>
                    <a:lstStyle/>
                    <a:p>
                      <a:r>
                        <a:rPr lang="tr-TR" dirty="0"/>
                        <a:t>0,28</a:t>
                      </a:r>
                    </a:p>
                  </a:txBody>
                  <a:tcPr>
                    <a:solidFill>
                      <a:schemeClr val="accent6">
                        <a:lumMod val="20000"/>
                        <a:lumOff val="80000"/>
                      </a:schemeClr>
                    </a:solidFill>
                  </a:tcPr>
                </a:tc>
                <a:tc>
                  <a:txBody>
                    <a:bodyPr/>
                    <a:lstStyle/>
                    <a:p>
                      <a:r>
                        <a:rPr lang="tr-TR" dirty="0"/>
                        <a:t>3,02</a:t>
                      </a:r>
                    </a:p>
                  </a:txBody>
                  <a:tcPr>
                    <a:solidFill>
                      <a:schemeClr val="accent6">
                        <a:lumMod val="20000"/>
                        <a:lumOff val="80000"/>
                      </a:schemeClr>
                    </a:solidFill>
                  </a:tcPr>
                </a:tc>
                <a:tc>
                  <a:txBody>
                    <a:bodyPr/>
                    <a:lstStyle/>
                    <a:p>
                      <a:r>
                        <a:rPr lang="tr-TR" dirty="0"/>
                        <a:t>106</a:t>
                      </a:r>
                    </a:p>
                  </a:txBody>
                  <a:tcPr>
                    <a:solidFill>
                      <a:schemeClr val="accent6">
                        <a:lumMod val="20000"/>
                        <a:lumOff val="80000"/>
                      </a:schemeClr>
                    </a:solidFill>
                  </a:tcPr>
                </a:tc>
                <a:extLst>
                  <a:ext uri="{0D108BD9-81ED-4DB2-BD59-A6C34878D82A}">
                    <a16:rowId xmlns:a16="http://schemas.microsoft.com/office/drawing/2014/main" val="10001"/>
                  </a:ext>
                </a:extLst>
              </a:tr>
            </a:tbl>
          </a:graphicData>
        </a:graphic>
      </p:graphicFrame>
      <p:graphicFrame>
        <p:nvGraphicFramePr>
          <p:cNvPr id="6" name="Tablo 5"/>
          <p:cNvGraphicFramePr>
            <a:graphicFrameLocks noGrp="1"/>
          </p:cNvGraphicFramePr>
          <p:nvPr>
            <p:extLst>
              <p:ext uri="{D42A27DB-BD31-4B8C-83A1-F6EECF244321}">
                <p14:modId xmlns:p14="http://schemas.microsoft.com/office/powerpoint/2010/main" val="2422437540"/>
              </p:ext>
            </p:extLst>
          </p:nvPr>
        </p:nvGraphicFramePr>
        <p:xfrm>
          <a:off x="1043608" y="4365104"/>
          <a:ext cx="7040784" cy="1010920"/>
        </p:xfrm>
        <a:graphic>
          <a:graphicData uri="http://schemas.openxmlformats.org/drawingml/2006/table">
            <a:tbl>
              <a:tblPr firstRow="1" bandRow="1">
                <a:tableStyleId>{7DF18680-E054-41AD-8BC1-D1AEF772440D}</a:tableStyleId>
              </a:tblPr>
              <a:tblGrid>
                <a:gridCol w="1008112">
                  <a:extLst>
                    <a:ext uri="{9D8B030D-6E8A-4147-A177-3AD203B41FA5}">
                      <a16:colId xmlns:a16="http://schemas.microsoft.com/office/drawing/2014/main" val="20000"/>
                    </a:ext>
                  </a:extLst>
                </a:gridCol>
                <a:gridCol w="936104">
                  <a:extLst>
                    <a:ext uri="{9D8B030D-6E8A-4147-A177-3AD203B41FA5}">
                      <a16:colId xmlns:a16="http://schemas.microsoft.com/office/drawing/2014/main" val="20001"/>
                    </a:ext>
                  </a:extLst>
                </a:gridCol>
                <a:gridCol w="936104">
                  <a:extLst>
                    <a:ext uri="{9D8B030D-6E8A-4147-A177-3AD203B41FA5}">
                      <a16:colId xmlns:a16="http://schemas.microsoft.com/office/drawing/2014/main" val="20002"/>
                    </a:ext>
                  </a:extLst>
                </a:gridCol>
                <a:gridCol w="792088">
                  <a:extLst>
                    <a:ext uri="{9D8B030D-6E8A-4147-A177-3AD203B41FA5}">
                      <a16:colId xmlns:a16="http://schemas.microsoft.com/office/drawing/2014/main" val="20003"/>
                    </a:ext>
                  </a:extLst>
                </a:gridCol>
                <a:gridCol w="936104">
                  <a:extLst>
                    <a:ext uri="{9D8B030D-6E8A-4147-A177-3AD203B41FA5}">
                      <a16:colId xmlns:a16="http://schemas.microsoft.com/office/drawing/2014/main" val="20004"/>
                    </a:ext>
                  </a:extLst>
                </a:gridCol>
                <a:gridCol w="672076">
                  <a:extLst>
                    <a:ext uri="{9D8B030D-6E8A-4147-A177-3AD203B41FA5}">
                      <a16:colId xmlns:a16="http://schemas.microsoft.com/office/drawing/2014/main" val="20005"/>
                    </a:ext>
                  </a:extLst>
                </a:gridCol>
                <a:gridCol w="880098">
                  <a:extLst>
                    <a:ext uri="{9D8B030D-6E8A-4147-A177-3AD203B41FA5}">
                      <a16:colId xmlns:a16="http://schemas.microsoft.com/office/drawing/2014/main" val="20006"/>
                    </a:ext>
                  </a:extLst>
                </a:gridCol>
                <a:gridCol w="880098">
                  <a:extLst>
                    <a:ext uri="{9D8B030D-6E8A-4147-A177-3AD203B41FA5}">
                      <a16:colId xmlns:a16="http://schemas.microsoft.com/office/drawing/2014/main" val="20007"/>
                    </a:ext>
                  </a:extLst>
                </a:gridCol>
              </a:tblGrid>
              <a:tr h="370840">
                <a:tc>
                  <a:txBody>
                    <a:bodyPr/>
                    <a:lstStyle/>
                    <a:p>
                      <a:r>
                        <a:rPr lang="tr-TR" dirty="0" err="1"/>
                        <a:t>Na</a:t>
                      </a:r>
                      <a:r>
                        <a:rPr lang="tr-TR" dirty="0"/>
                        <a:t> </a:t>
                      </a:r>
                      <a:r>
                        <a:rPr lang="tr-TR" dirty="0" err="1"/>
                        <a:t>mmol</a:t>
                      </a:r>
                      <a:r>
                        <a:rPr lang="tr-TR" dirty="0"/>
                        <a:t>/L</a:t>
                      </a:r>
                    </a:p>
                  </a:txBody>
                  <a:tcPr>
                    <a:solidFill>
                      <a:schemeClr val="accent6"/>
                    </a:solidFill>
                  </a:tcPr>
                </a:tc>
                <a:tc>
                  <a:txBody>
                    <a:bodyPr/>
                    <a:lstStyle/>
                    <a:p>
                      <a:r>
                        <a:rPr lang="tr-TR" dirty="0"/>
                        <a:t>K </a:t>
                      </a:r>
                      <a:r>
                        <a:rPr lang="tr-TR" dirty="0" err="1"/>
                        <a:t>mmol</a:t>
                      </a:r>
                      <a:r>
                        <a:rPr lang="tr-TR" dirty="0"/>
                        <a:t>/L</a:t>
                      </a:r>
                    </a:p>
                  </a:txBody>
                  <a:tcPr>
                    <a:solidFill>
                      <a:schemeClr val="accent6"/>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dirty="0"/>
                        <a:t>Cl </a:t>
                      </a:r>
                      <a:r>
                        <a:rPr lang="tr-TR" dirty="0" err="1"/>
                        <a:t>mmol</a:t>
                      </a:r>
                      <a:r>
                        <a:rPr lang="tr-TR" dirty="0"/>
                        <a:t>/L</a:t>
                      </a:r>
                    </a:p>
                  </a:txBody>
                  <a:tcPr>
                    <a:solidFill>
                      <a:schemeClr val="accent6"/>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dirty="0" err="1"/>
                        <a:t>Ca</a:t>
                      </a:r>
                      <a:r>
                        <a:rPr lang="tr-TR" dirty="0"/>
                        <a:t> mg/dl</a:t>
                      </a:r>
                    </a:p>
                  </a:txBody>
                  <a:tcPr>
                    <a:solidFill>
                      <a:schemeClr val="accent6"/>
                    </a:solidFill>
                  </a:tcPr>
                </a:tc>
                <a:tc>
                  <a:txBody>
                    <a:bodyPr/>
                    <a:lstStyle/>
                    <a:p>
                      <a:r>
                        <a:rPr lang="tr-TR" dirty="0"/>
                        <a:t>P</a:t>
                      </a:r>
                      <a:r>
                        <a:rPr lang="tr-TR" baseline="0" dirty="0"/>
                        <a:t> </a:t>
                      </a:r>
                      <a:r>
                        <a:rPr lang="tr-TR" dirty="0" err="1"/>
                        <a:t>mmol</a:t>
                      </a:r>
                      <a:r>
                        <a:rPr lang="tr-TR" dirty="0"/>
                        <a:t>/L</a:t>
                      </a:r>
                    </a:p>
                  </a:txBody>
                  <a:tcPr>
                    <a:solidFill>
                      <a:schemeClr val="accent6"/>
                    </a:solidFill>
                  </a:tcPr>
                </a:tc>
                <a:tc>
                  <a:txBody>
                    <a:bodyPr/>
                    <a:lstStyle/>
                    <a:p>
                      <a:r>
                        <a:rPr lang="tr-TR" dirty="0" err="1"/>
                        <a:t>Alb</a:t>
                      </a:r>
                      <a:r>
                        <a:rPr lang="tr-TR" dirty="0"/>
                        <a:t> g/dl</a:t>
                      </a:r>
                    </a:p>
                  </a:txBody>
                  <a:tcPr>
                    <a:solidFill>
                      <a:schemeClr val="accent6"/>
                    </a:solidFill>
                  </a:tcPr>
                </a:tc>
                <a:tc>
                  <a:txBody>
                    <a:bodyPr/>
                    <a:lstStyle/>
                    <a:p>
                      <a:r>
                        <a:rPr lang="tr-TR" dirty="0" err="1"/>
                        <a:t>Prot</a:t>
                      </a:r>
                      <a:r>
                        <a:rPr lang="tr-TR" dirty="0"/>
                        <a:t> g/dl</a:t>
                      </a:r>
                    </a:p>
                  </a:txBody>
                  <a:tcPr>
                    <a:solidFill>
                      <a:schemeClr val="accent6"/>
                    </a:solidFill>
                  </a:tcPr>
                </a:tc>
                <a:tc>
                  <a:txBody>
                    <a:bodyPr/>
                    <a:lstStyle/>
                    <a:p>
                      <a:r>
                        <a:rPr lang="tr-TR" dirty="0" err="1"/>
                        <a:t>Ldh</a:t>
                      </a:r>
                      <a:r>
                        <a:rPr lang="tr-TR" dirty="0"/>
                        <a:t> U/L</a:t>
                      </a:r>
                    </a:p>
                  </a:txBody>
                  <a:tcPr>
                    <a:solidFill>
                      <a:schemeClr val="accent6"/>
                    </a:solidFill>
                  </a:tcPr>
                </a:tc>
                <a:extLst>
                  <a:ext uri="{0D108BD9-81ED-4DB2-BD59-A6C34878D82A}">
                    <a16:rowId xmlns:a16="http://schemas.microsoft.com/office/drawing/2014/main" val="10000"/>
                  </a:ext>
                </a:extLst>
              </a:tr>
              <a:tr h="370840">
                <a:tc>
                  <a:txBody>
                    <a:bodyPr/>
                    <a:lstStyle/>
                    <a:p>
                      <a:r>
                        <a:rPr lang="tr-TR" dirty="0"/>
                        <a:t>135</a:t>
                      </a:r>
                    </a:p>
                  </a:txBody>
                  <a:tcPr>
                    <a:solidFill>
                      <a:schemeClr val="accent6">
                        <a:lumMod val="20000"/>
                        <a:lumOff val="80000"/>
                      </a:schemeClr>
                    </a:solidFill>
                  </a:tcPr>
                </a:tc>
                <a:tc>
                  <a:txBody>
                    <a:bodyPr/>
                    <a:lstStyle/>
                    <a:p>
                      <a:r>
                        <a:rPr lang="tr-TR" dirty="0"/>
                        <a:t>4,1</a:t>
                      </a:r>
                    </a:p>
                  </a:txBody>
                  <a:tcPr>
                    <a:solidFill>
                      <a:schemeClr val="accent6">
                        <a:lumMod val="20000"/>
                        <a:lumOff val="80000"/>
                      </a:schemeClr>
                    </a:solidFill>
                  </a:tcPr>
                </a:tc>
                <a:tc>
                  <a:txBody>
                    <a:bodyPr/>
                    <a:lstStyle/>
                    <a:p>
                      <a:r>
                        <a:rPr lang="tr-TR" dirty="0"/>
                        <a:t>104</a:t>
                      </a:r>
                    </a:p>
                  </a:txBody>
                  <a:tcPr>
                    <a:solidFill>
                      <a:schemeClr val="accent6">
                        <a:lumMod val="20000"/>
                        <a:lumOff val="80000"/>
                      </a:schemeClr>
                    </a:solidFill>
                  </a:tcPr>
                </a:tc>
                <a:tc>
                  <a:txBody>
                    <a:bodyPr/>
                    <a:lstStyle/>
                    <a:p>
                      <a:r>
                        <a:rPr lang="tr-TR" dirty="0"/>
                        <a:t>8,9</a:t>
                      </a:r>
                    </a:p>
                  </a:txBody>
                  <a:tcPr>
                    <a:solidFill>
                      <a:schemeClr val="accent6">
                        <a:lumMod val="20000"/>
                        <a:lumOff val="80000"/>
                      </a:schemeClr>
                    </a:solidFill>
                  </a:tcPr>
                </a:tc>
                <a:tc>
                  <a:txBody>
                    <a:bodyPr/>
                    <a:lstStyle/>
                    <a:p>
                      <a:r>
                        <a:rPr lang="tr-TR" dirty="0"/>
                        <a:t>4,8</a:t>
                      </a:r>
                    </a:p>
                  </a:txBody>
                  <a:tcPr>
                    <a:solidFill>
                      <a:schemeClr val="accent6">
                        <a:lumMod val="20000"/>
                        <a:lumOff val="80000"/>
                      </a:schemeClr>
                    </a:solidFill>
                  </a:tcPr>
                </a:tc>
                <a:tc>
                  <a:txBody>
                    <a:bodyPr/>
                    <a:lstStyle/>
                    <a:p>
                      <a:r>
                        <a:rPr lang="tr-TR" dirty="0">
                          <a:solidFill>
                            <a:schemeClr val="tx1"/>
                          </a:solidFill>
                        </a:rPr>
                        <a:t>3,4</a:t>
                      </a:r>
                    </a:p>
                  </a:txBody>
                  <a:tcPr>
                    <a:solidFill>
                      <a:schemeClr val="accent6">
                        <a:lumMod val="20000"/>
                        <a:lumOff val="80000"/>
                      </a:schemeClr>
                    </a:solidFill>
                  </a:tcPr>
                </a:tc>
                <a:tc>
                  <a:txBody>
                    <a:bodyPr/>
                    <a:lstStyle/>
                    <a:p>
                      <a:r>
                        <a:rPr lang="tr-TR" dirty="0"/>
                        <a:t>6,1</a:t>
                      </a:r>
                    </a:p>
                  </a:txBody>
                  <a:tcPr>
                    <a:solidFill>
                      <a:schemeClr val="accent6">
                        <a:lumMod val="20000"/>
                        <a:lumOff val="80000"/>
                      </a:schemeClr>
                    </a:solidFill>
                  </a:tcPr>
                </a:tc>
                <a:tc>
                  <a:txBody>
                    <a:bodyPr/>
                    <a:lstStyle/>
                    <a:p>
                      <a:r>
                        <a:rPr lang="tr-TR" dirty="0"/>
                        <a:t>181</a:t>
                      </a:r>
                    </a:p>
                  </a:txBody>
                  <a:tcPr>
                    <a:solidFill>
                      <a:schemeClr val="accent6">
                        <a:lumMod val="20000"/>
                        <a:lumOff val="80000"/>
                      </a:schemeClr>
                    </a:solidFill>
                  </a:tcPr>
                </a:tc>
                <a:extLst>
                  <a:ext uri="{0D108BD9-81ED-4DB2-BD59-A6C34878D82A}">
                    <a16:rowId xmlns:a16="http://schemas.microsoft.com/office/drawing/2014/main" val="10001"/>
                  </a:ext>
                </a:extLst>
              </a:tr>
            </a:tbl>
          </a:graphicData>
        </a:graphic>
      </p:graphicFrame>
      <p:graphicFrame>
        <p:nvGraphicFramePr>
          <p:cNvPr id="9" name="Tablo 8"/>
          <p:cNvGraphicFramePr>
            <a:graphicFrameLocks noGrp="1"/>
          </p:cNvGraphicFramePr>
          <p:nvPr>
            <p:extLst>
              <p:ext uri="{D42A27DB-BD31-4B8C-83A1-F6EECF244321}">
                <p14:modId xmlns:p14="http://schemas.microsoft.com/office/powerpoint/2010/main" val="1755404830"/>
              </p:ext>
            </p:extLst>
          </p:nvPr>
        </p:nvGraphicFramePr>
        <p:xfrm>
          <a:off x="2267744" y="1484784"/>
          <a:ext cx="4354285" cy="1010920"/>
        </p:xfrm>
        <a:graphic>
          <a:graphicData uri="http://schemas.openxmlformats.org/drawingml/2006/table">
            <a:tbl>
              <a:tblPr firstRow="1" bandRow="1">
                <a:tableStyleId>{93296810-A885-4BE3-A3E7-6D5BEEA58F35}</a:tableStyleId>
              </a:tblPr>
              <a:tblGrid>
                <a:gridCol w="870857">
                  <a:extLst>
                    <a:ext uri="{9D8B030D-6E8A-4147-A177-3AD203B41FA5}">
                      <a16:colId xmlns:a16="http://schemas.microsoft.com/office/drawing/2014/main" val="20000"/>
                    </a:ext>
                  </a:extLst>
                </a:gridCol>
                <a:gridCol w="870857">
                  <a:extLst>
                    <a:ext uri="{9D8B030D-6E8A-4147-A177-3AD203B41FA5}">
                      <a16:colId xmlns:a16="http://schemas.microsoft.com/office/drawing/2014/main" val="20001"/>
                    </a:ext>
                  </a:extLst>
                </a:gridCol>
                <a:gridCol w="870857">
                  <a:extLst>
                    <a:ext uri="{9D8B030D-6E8A-4147-A177-3AD203B41FA5}">
                      <a16:colId xmlns:a16="http://schemas.microsoft.com/office/drawing/2014/main" val="20002"/>
                    </a:ext>
                  </a:extLst>
                </a:gridCol>
                <a:gridCol w="870857">
                  <a:extLst>
                    <a:ext uri="{9D8B030D-6E8A-4147-A177-3AD203B41FA5}">
                      <a16:colId xmlns:a16="http://schemas.microsoft.com/office/drawing/2014/main" val="20003"/>
                    </a:ext>
                  </a:extLst>
                </a:gridCol>
                <a:gridCol w="870857">
                  <a:extLst>
                    <a:ext uri="{9D8B030D-6E8A-4147-A177-3AD203B41FA5}">
                      <a16:colId xmlns:a16="http://schemas.microsoft.com/office/drawing/2014/main" val="20004"/>
                    </a:ext>
                  </a:extLst>
                </a:gridCol>
              </a:tblGrid>
              <a:tr h="370840">
                <a:tc>
                  <a:txBody>
                    <a:bodyPr/>
                    <a:lstStyle/>
                    <a:p>
                      <a:r>
                        <a:rPr lang="tr-TR" dirty="0" err="1"/>
                        <a:t>Hb</a:t>
                      </a:r>
                      <a:r>
                        <a:rPr lang="tr-TR" baseline="0" dirty="0"/>
                        <a:t>  g/dl</a:t>
                      </a:r>
                      <a:endParaRPr lang="tr-TR" dirty="0"/>
                    </a:p>
                  </a:txBody>
                  <a:tcPr/>
                </a:tc>
                <a:tc>
                  <a:txBody>
                    <a:bodyPr/>
                    <a:lstStyle/>
                    <a:p>
                      <a:r>
                        <a:rPr lang="tr-TR" dirty="0" err="1"/>
                        <a:t>Htc</a:t>
                      </a:r>
                      <a:endParaRPr lang="tr-TR" dirty="0"/>
                    </a:p>
                    <a:p>
                      <a:r>
                        <a:rPr lang="tr-TR" dirty="0"/>
                        <a:t>%</a:t>
                      </a:r>
                    </a:p>
                  </a:txBody>
                  <a:tcPr/>
                </a:tc>
                <a:tc>
                  <a:txBody>
                    <a:bodyPr/>
                    <a:lstStyle/>
                    <a:p>
                      <a:r>
                        <a:rPr lang="tr-TR" dirty="0"/>
                        <a:t>MCV </a:t>
                      </a:r>
                    </a:p>
                    <a:p>
                      <a:r>
                        <a:rPr lang="tr-TR" dirty="0" err="1"/>
                        <a:t>fL</a:t>
                      </a:r>
                      <a:endParaRPr lang="tr-TR" dirty="0"/>
                    </a:p>
                  </a:txBody>
                  <a:tcPr/>
                </a:tc>
                <a:tc>
                  <a:txBody>
                    <a:bodyPr/>
                    <a:lstStyle/>
                    <a:p>
                      <a:r>
                        <a:rPr lang="tr-TR" dirty="0" err="1"/>
                        <a:t>Plt</a:t>
                      </a:r>
                      <a:endParaRPr lang="tr-TR" dirty="0"/>
                    </a:p>
                    <a:p>
                      <a:r>
                        <a:rPr lang="tr-TR" dirty="0"/>
                        <a:t>X10</a:t>
                      </a:r>
                      <a:r>
                        <a:rPr lang="tr-TR" baseline="30000" dirty="0"/>
                        <a:t>3</a:t>
                      </a:r>
                    </a:p>
                  </a:txBody>
                  <a:tcPr/>
                </a:tc>
                <a:tc>
                  <a:txBody>
                    <a:bodyPr/>
                    <a:lstStyle/>
                    <a:p>
                      <a:r>
                        <a:rPr lang="tr-TR" dirty="0"/>
                        <a:t>WBC X10</a:t>
                      </a:r>
                      <a:r>
                        <a:rPr lang="tr-TR" baseline="30000" dirty="0"/>
                        <a:t>3</a:t>
                      </a:r>
                    </a:p>
                  </a:txBody>
                  <a:tcPr/>
                </a:tc>
                <a:extLst>
                  <a:ext uri="{0D108BD9-81ED-4DB2-BD59-A6C34878D82A}">
                    <a16:rowId xmlns:a16="http://schemas.microsoft.com/office/drawing/2014/main" val="10000"/>
                  </a:ext>
                </a:extLst>
              </a:tr>
              <a:tr h="370840">
                <a:tc>
                  <a:txBody>
                    <a:bodyPr/>
                    <a:lstStyle/>
                    <a:p>
                      <a:r>
                        <a:rPr lang="tr-TR" dirty="0"/>
                        <a:t>11,5</a:t>
                      </a:r>
                    </a:p>
                  </a:txBody>
                  <a:tcPr/>
                </a:tc>
                <a:tc>
                  <a:txBody>
                    <a:bodyPr/>
                    <a:lstStyle/>
                    <a:p>
                      <a:r>
                        <a:rPr lang="tr-TR" dirty="0"/>
                        <a:t>36,4</a:t>
                      </a:r>
                    </a:p>
                  </a:txBody>
                  <a:tcPr/>
                </a:tc>
                <a:tc>
                  <a:txBody>
                    <a:bodyPr/>
                    <a:lstStyle/>
                    <a:p>
                      <a:r>
                        <a:rPr lang="tr-TR" dirty="0"/>
                        <a:t>81</a:t>
                      </a:r>
                    </a:p>
                  </a:txBody>
                  <a:tcPr/>
                </a:tc>
                <a:tc>
                  <a:txBody>
                    <a:bodyPr/>
                    <a:lstStyle/>
                    <a:p>
                      <a:r>
                        <a:rPr lang="tr-TR" dirty="0">
                          <a:solidFill>
                            <a:srgbClr val="FF0000"/>
                          </a:solidFill>
                        </a:rPr>
                        <a:t>79000</a:t>
                      </a:r>
                    </a:p>
                  </a:txBody>
                  <a:tcPr/>
                </a:tc>
                <a:tc>
                  <a:txBody>
                    <a:bodyPr/>
                    <a:lstStyle/>
                    <a:p>
                      <a:r>
                        <a:rPr lang="tr-TR" dirty="0"/>
                        <a:t>5800</a:t>
                      </a:r>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4270852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24" y="0"/>
            <a:ext cx="4051078" cy="23762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68659" y="2823"/>
            <a:ext cx="4103570" cy="2400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1039" y="2403765"/>
            <a:ext cx="4051077" cy="22954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Yuvarlatılmış Dikdörtgen 3"/>
          <p:cNvSpPr/>
          <p:nvPr/>
        </p:nvSpPr>
        <p:spPr>
          <a:xfrm>
            <a:off x="107504" y="4869160"/>
            <a:ext cx="8914324" cy="1962405"/>
          </a:xfrm>
          <a:prstGeom prst="round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tr-TR" sz="2000" b="1" dirty="0" err="1"/>
              <a:t>Thorax</a:t>
            </a:r>
            <a:r>
              <a:rPr lang="tr-TR" sz="2000" b="1" dirty="0"/>
              <a:t> CT</a:t>
            </a:r>
            <a:r>
              <a:rPr lang="en-US" sz="2000" b="1" dirty="0"/>
              <a:t>:</a:t>
            </a:r>
            <a:r>
              <a:rPr lang="tr-TR" sz="2000" b="1" dirty="0"/>
              <a:t> T</a:t>
            </a:r>
            <a:r>
              <a:rPr lang="en-US" sz="2000" b="1" dirty="0"/>
              <a:t>here are common </a:t>
            </a:r>
            <a:r>
              <a:rPr lang="tr-TR" sz="2000" b="1" dirty="0" err="1"/>
              <a:t>bronchiectasis</a:t>
            </a:r>
            <a:r>
              <a:rPr lang="tr-TR" sz="2000" b="1" dirty="0"/>
              <a:t> in </a:t>
            </a:r>
            <a:r>
              <a:rPr lang="tr-TR" sz="2000" b="1" dirty="0" err="1"/>
              <a:t>all</a:t>
            </a:r>
            <a:r>
              <a:rPr lang="tr-TR" sz="2000" b="1" dirty="0"/>
              <a:t> </a:t>
            </a:r>
            <a:r>
              <a:rPr lang="tr-TR" sz="2000" b="1" dirty="0" err="1"/>
              <a:t>lobes</a:t>
            </a:r>
            <a:r>
              <a:rPr lang="tr-TR" sz="2000" b="1" dirty="0"/>
              <a:t>.</a:t>
            </a:r>
            <a:r>
              <a:rPr lang="en-US" sz="2000" b="1" dirty="0"/>
              <a:t> </a:t>
            </a:r>
            <a:r>
              <a:rPr lang="tr-TR" sz="2000" b="1" dirty="0" err="1"/>
              <a:t>Mucous</a:t>
            </a:r>
            <a:r>
              <a:rPr lang="tr-TR" sz="2000" b="1" dirty="0"/>
              <a:t> </a:t>
            </a:r>
            <a:r>
              <a:rPr lang="tr-TR" sz="2000" b="1" dirty="0" err="1"/>
              <a:t>plugs</a:t>
            </a:r>
            <a:r>
              <a:rPr lang="tr-TR" sz="2000" b="1" dirty="0"/>
              <a:t> </a:t>
            </a:r>
            <a:r>
              <a:rPr lang="tr-TR" sz="2000" b="1" dirty="0" err="1"/>
              <a:t>were</a:t>
            </a:r>
            <a:r>
              <a:rPr lang="tr-TR" sz="2000" b="1" dirty="0"/>
              <a:t> </a:t>
            </a:r>
            <a:r>
              <a:rPr lang="tr-TR" sz="2000" b="1" dirty="0" err="1"/>
              <a:t>observed</a:t>
            </a:r>
            <a:r>
              <a:rPr lang="tr-TR" sz="2000" b="1" dirty="0"/>
              <a:t> in </a:t>
            </a:r>
            <a:r>
              <a:rPr lang="tr-TR" sz="2000" b="1" dirty="0" err="1"/>
              <a:t>accordance</a:t>
            </a:r>
            <a:r>
              <a:rPr lang="tr-TR" sz="2000" b="1" dirty="0"/>
              <a:t> </a:t>
            </a:r>
            <a:r>
              <a:rPr lang="tr-TR" sz="2000" b="1" dirty="0" err="1"/>
              <a:t>with</a:t>
            </a:r>
            <a:r>
              <a:rPr lang="tr-TR" sz="2000" b="1" dirty="0"/>
              <a:t> </a:t>
            </a:r>
            <a:r>
              <a:rPr lang="tr-TR" sz="2000" b="1" dirty="0" err="1"/>
              <a:t>full</a:t>
            </a:r>
            <a:r>
              <a:rPr lang="tr-TR" sz="2000" b="1" dirty="0"/>
              <a:t> </a:t>
            </a:r>
            <a:r>
              <a:rPr lang="tr-TR" sz="2000" b="1" dirty="0" err="1"/>
              <a:t>appearance</a:t>
            </a:r>
            <a:r>
              <a:rPr lang="tr-TR" sz="2000" b="1" dirty="0"/>
              <a:t>. </a:t>
            </a:r>
            <a:r>
              <a:rPr lang="en-US" sz="2000" b="1" dirty="0"/>
              <a:t>Pulmonary vascular</a:t>
            </a:r>
            <a:r>
              <a:rPr lang="tr-TR" sz="2000" b="1" dirty="0"/>
              <a:t>y</a:t>
            </a:r>
            <a:r>
              <a:rPr lang="en-US" sz="2000" b="1" dirty="0"/>
              <a:t> structures are visible </a:t>
            </a:r>
            <a:r>
              <a:rPr lang="tr-TR" sz="2000" b="1" dirty="0"/>
              <a:t>in </a:t>
            </a:r>
            <a:r>
              <a:rPr lang="en-US" sz="2000" b="1" dirty="0" err="1"/>
              <a:t>peripher</a:t>
            </a:r>
            <a:r>
              <a:rPr lang="tr-TR" sz="2000" b="1" dirty="0"/>
              <a:t>al </a:t>
            </a:r>
            <a:r>
              <a:rPr lang="en-US" sz="2000" b="1" dirty="0"/>
              <a:t> </a:t>
            </a:r>
            <a:r>
              <a:rPr lang="tr-TR" sz="2000" b="1" dirty="0" err="1"/>
              <a:t>areas</a:t>
            </a:r>
            <a:r>
              <a:rPr lang="en-US" sz="2000" b="1" dirty="0"/>
              <a:t>. </a:t>
            </a:r>
            <a:r>
              <a:rPr lang="tr-TR" sz="2000" b="1" dirty="0"/>
              <a:t>L</a:t>
            </a:r>
            <a:r>
              <a:rPr lang="en-US" sz="2000" b="1" dirty="0" err="1"/>
              <a:t>iver</a:t>
            </a:r>
            <a:r>
              <a:rPr lang="en-US" sz="2000" b="1" dirty="0"/>
              <a:t> is small and </a:t>
            </a:r>
            <a:r>
              <a:rPr lang="tr-TR" sz="2000" b="1" dirty="0" err="1"/>
              <a:t>it’s</a:t>
            </a:r>
            <a:r>
              <a:rPr lang="tr-TR" sz="2000" b="1" dirty="0"/>
              <a:t> </a:t>
            </a:r>
            <a:r>
              <a:rPr lang="en-US" sz="2000" b="1" dirty="0"/>
              <a:t>contour is irregular</a:t>
            </a:r>
            <a:r>
              <a:rPr lang="tr-TR" sz="2000" b="1" dirty="0"/>
              <a:t>. S</a:t>
            </a:r>
            <a:r>
              <a:rPr lang="en-US" sz="2000" b="1" dirty="0" err="1"/>
              <a:t>pleen</a:t>
            </a:r>
            <a:r>
              <a:rPr lang="en-US" sz="2000" b="1" dirty="0"/>
              <a:t> is large</a:t>
            </a:r>
            <a:r>
              <a:rPr lang="tr-TR" sz="2000" b="1" dirty="0"/>
              <a:t> </a:t>
            </a:r>
            <a:r>
              <a:rPr lang="tr-TR" sz="2000" b="1" dirty="0" err="1"/>
              <a:t>than</a:t>
            </a:r>
            <a:r>
              <a:rPr lang="tr-TR" sz="2000" b="1" dirty="0"/>
              <a:t> normal</a:t>
            </a:r>
            <a:r>
              <a:rPr lang="en-US" sz="2000" b="1" dirty="0"/>
              <a:t>.</a:t>
            </a:r>
            <a:r>
              <a:rPr lang="tr-TR" sz="2000" b="1" dirty="0"/>
              <a:t> </a:t>
            </a:r>
            <a:r>
              <a:rPr lang="tr-TR" sz="2000" b="1" dirty="0" err="1"/>
              <a:t>These</a:t>
            </a:r>
            <a:r>
              <a:rPr lang="tr-TR" sz="2000" b="1" dirty="0"/>
              <a:t> f</a:t>
            </a:r>
            <a:r>
              <a:rPr lang="en-US" sz="2000" b="1" dirty="0" err="1"/>
              <a:t>indings</a:t>
            </a:r>
            <a:r>
              <a:rPr lang="en-US" sz="2000" b="1" dirty="0"/>
              <a:t> support the </a:t>
            </a:r>
            <a:r>
              <a:rPr lang="en-US" sz="2000" b="1" dirty="0" err="1"/>
              <a:t>hepatopulmonary</a:t>
            </a:r>
            <a:r>
              <a:rPr lang="en-US" sz="2000" b="1" dirty="0"/>
              <a:t> syndrome.</a:t>
            </a:r>
            <a:endParaRPr lang="tr-TR" sz="2000" b="1" dirty="0"/>
          </a:p>
        </p:txBody>
      </p:sp>
      <p:pic>
        <p:nvPicPr>
          <p:cNvPr id="2" name="Resim 1">
            <a:extLst>
              <a:ext uri="{FF2B5EF4-FFF2-40B4-BE49-F238E27FC236}">
                <a16:creationId xmlns:a16="http://schemas.microsoft.com/office/drawing/2014/main" id="{4253A952-10C7-4A5D-8D98-F608EC8F6435}"/>
              </a:ext>
            </a:extLst>
          </p:cNvPr>
          <p:cNvPicPr>
            <a:picLocks noChangeAspect="1"/>
          </p:cNvPicPr>
          <p:nvPr/>
        </p:nvPicPr>
        <p:blipFill>
          <a:blip r:embed="rId6"/>
          <a:stretch>
            <a:fillRect/>
          </a:stretch>
        </p:blipFill>
        <p:spPr>
          <a:xfrm>
            <a:off x="4564665" y="2521689"/>
            <a:ext cx="4007563" cy="2295478"/>
          </a:xfrm>
          <a:prstGeom prst="rect">
            <a:avLst/>
          </a:prstGeom>
        </p:spPr>
      </p:pic>
      <p:sp>
        <p:nvSpPr>
          <p:cNvPr id="3" name="Ok: Aşağı 2">
            <a:extLst>
              <a:ext uri="{FF2B5EF4-FFF2-40B4-BE49-F238E27FC236}">
                <a16:creationId xmlns:a16="http://schemas.microsoft.com/office/drawing/2014/main" id="{132EDED5-C981-4469-98FC-1EB180C24C7F}"/>
              </a:ext>
            </a:extLst>
          </p:cNvPr>
          <p:cNvSpPr/>
          <p:nvPr/>
        </p:nvSpPr>
        <p:spPr>
          <a:xfrm rot="4507463">
            <a:off x="8410300" y="3221341"/>
            <a:ext cx="323854" cy="464043"/>
          </a:xfrm>
          <a:prstGeom prst="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Ok: Aşağı 7">
            <a:extLst>
              <a:ext uri="{FF2B5EF4-FFF2-40B4-BE49-F238E27FC236}">
                <a16:creationId xmlns:a16="http://schemas.microsoft.com/office/drawing/2014/main" id="{AD261809-F942-46DE-9979-DF6F5F795000}"/>
              </a:ext>
            </a:extLst>
          </p:cNvPr>
          <p:cNvSpPr/>
          <p:nvPr/>
        </p:nvSpPr>
        <p:spPr>
          <a:xfrm rot="17917015">
            <a:off x="4587965" y="2752002"/>
            <a:ext cx="323854" cy="464043"/>
          </a:xfrm>
          <a:prstGeom prst="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29769801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3725" y="1484784"/>
            <a:ext cx="7956550" cy="566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Aşağı Ok 3"/>
          <p:cNvSpPr/>
          <p:nvPr/>
        </p:nvSpPr>
        <p:spPr>
          <a:xfrm>
            <a:off x="1259632" y="2051521"/>
            <a:ext cx="288032" cy="576064"/>
          </a:xfrm>
          <a:prstGeom prst="downArrow">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 name="Yuvarlatılmış Dikdörtgen 4"/>
          <p:cNvSpPr/>
          <p:nvPr/>
        </p:nvSpPr>
        <p:spPr>
          <a:xfrm>
            <a:off x="251520" y="2924944"/>
            <a:ext cx="2520280" cy="3312368"/>
          </a:xfrm>
          <a:prstGeom prst="round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HPS? </a:t>
            </a:r>
          </a:p>
          <a:p>
            <a:pPr algn="ctr"/>
            <a:endParaRPr lang="en-US" sz="2000" b="1" dirty="0"/>
          </a:p>
          <a:p>
            <a:pPr algn="ctr"/>
            <a:r>
              <a:rPr lang="en-US" sz="2000" b="1" dirty="0"/>
              <a:t>ABG,</a:t>
            </a:r>
          </a:p>
          <a:p>
            <a:pPr algn="ctr"/>
            <a:r>
              <a:rPr lang="en-US" sz="2000" b="1" dirty="0"/>
              <a:t>Contrast echocardiography,</a:t>
            </a:r>
            <a:endParaRPr lang="tr-TR" sz="2000" b="1" dirty="0"/>
          </a:p>
          <a:p>
            <a:pPr algn="ctr"/>
            <a:r>
              <a:rPr lang="en-US" sz="2000" b="1" dirty="0"/>
              <a:t> V/P scintigraphy</a:t>
            </a:r>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56791" y="177227"/>
            <a:ext cx="493713" cy="1335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Resim 1">
            <a:extLst>
              <a:ext uri="{FF2B5EF4-FFF2-40B4-BE49-F238E27FC236}">
                <a16:creationId xmlns:a16="http://schemas.microsoft.com/office/drawing/2014/main" id="{2D144F01-8123-48C2-9095-86B6E7D52D83}"/>
              </a:ext>
            </a:extLst>
          </p:cNvPr>
          <p:cNvPicPr>
            <a:picLocks noChangeAspect="1"/>
          </p:cNvPicPr>
          <p:nvPr/>
        </p:nvPicPr>
        <p:blipFill>
          <a:blip r:embed="rId5"/>
          <a:stretch>
            <a:fillRect/>
          </a:stretch>
        </p:blipFill>
        <p:spPr>
          <a:xfrm>
            <a:off x="2771800" y="33529"/>
            <a:ext cx="5157663" cy="1487553"/>
          </a:xfrm>
          <a:prstGeom prst="rect">
            <a:avLst/>
          </a:prstGeom>
        </p:spPr>
      </p:pic>
      <p:sp>
        <p:nvSpPr>
          <p:cNvPr id="7" name="Dikdörtgen 6">
            <a:extLst>
              <a:ext uri="{FF2B5EF4-FFF2-40B4-BE49-F238E27FC236}">
                <a16:creationId xmlns:a16="http://schemas.microsoft.com/office/drawing/2014/main" id="{D722A8A1-003B-4CDB-8AA0-C476EFFDF123}"/>
              </a:ext>
            </a:extLst>
          </p:cNvPr>
          <p:cNvSpPr/>
          <p:nvPr/>
        </p:nvSpPr>
        <p:spPr>
          <a:xfrm>
            <a:off x="3131839" y="2627585"/>
            <a:ext cx="5418435" cy="1161455"/>
          </a:xfrm>
          <a:prstGeom prst="rect">
            <a:avLst/>
          </a:prstGeom>
          <a:solidFill>
            <a:schemeClr val="bg1"/>
          </a:solidFill>
          <a:ln w="412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b="1" dirty="0" err="1">
                <a:solidFill>
                  <a:schemeClr val="tx1"/>
                </a:solidFill>
              </a:rPr>
              <a:t>Contrast</a:t>
            </a:r>
            <a:r>
              <a:rPr lang="tr-TR" b="1" dirty="0">
                <a:solidFill>
                  <a:schemeClr val="tx1"/>
                </a:solidFill>
              </a:rPr>
              <a:t> </a:t>
            </a:r>
            <a:r>
              <a:rPr lang="tr-TR" b="1" dirty="0" err="1">
                <a:solidFill>
                  <a:schemeClr val="tx1"/>
                </a:solidFill>
              </a:rPr>
              <a:t>echocardiography</a:t>
            </a:r>
            <a:r>
              <a:rPr lang="tr-TR" b="1" dirty="0">
                <a:solidFill>
                  <a:srgbClr val="FF0000"/>
                </a:solidFill>
              </a:rPr>
              <a:t>++</a:t>
            </a:r>
            <a:r>
              <a:rPr lang="tr-TR" dirty="0">
                <a:solidFill>
                  <a:schemeClr val="tx1"/>
                </a:solidFill>
              </a:rPr>
              <a:t> </a:t>
            </a:r>
            <a:r>
              <a:rPr lang="tr-TR" b="1" dirty="0">
                <a:solidFill>
                  <a:schemeClr val="tx1"/>
                </a:solidFill>
              </a:rPr>
              <a:t>(</a:t>
            </a:r>
            <a:r>
              <a:rPr lang="tr-TR" b="1" dirty="0" err="1">
                <a:solidFill>
                  <a:schemeClr val="tx1"/>
                </a:solidFill>
              </a:rPr>
              <a:t>intrapulmonary</a:t>
            </a:r>
            <a:r>
              <a:rPr lang="tr-TR" b="1" dirty="0">
                <a:solidFill>
                  <a:schemeClr val="tx1"/>
                </a:solidFill>
              </a:rPr>
              <a:t> </a:t>
            </a:r>
            <a:r>
              <a:rPr lang="tr-TR" b="1" dirty="0" err="1">
                <a:solidFill>
                  <a:schemeClr val="tx1"/>
                </a:solidFill>
              </a:rPr>
              <a:t>shunt</a:t>
            </a:r>
            <a:r>
              <a:rPr lang="tr-TR" b="1" dirty="0">
                <a:solidFill>
                  <a:schemeClr val="tx1"/>
                </a:solidFill>
              </a:rPr>
              <a:t>+)</a:t>
            </a:r>
          </a:p>
        </p:txBody>
      </p:sp>
      <p:sp>
        <p:nvSpPr>
          <p:cNvPr id="8" name="Dikdörtgen 7">
            <a:extLst>
              <a:ext uri="{FF2B5EF4-FFF2-40B4-BE49-F238E27FC236}">
                <a16:creationId xmlns:a16="http://schemas.microsoft.com/office/drawing/2014/main" id="{CA540159-5922-412B-A44C-8838018CA139}"/>
              </a:ext>
            </a:extLst>
          </p:cNvPr>
          <p:cNvSpPr/>
          <p:nvPr/>
        </p:nvSpPr>
        <p:spPr>
          <a:xfrm>
            <a:off x="3131840" y="4581128"/>
            <a:ext cx="5112568" cy="1944216"/>
          </a:xfrm>
          <a:prstGeom prst="rect">
            <a:avLst/>
          </a:prstGeom>
          <a:solidFill>
            <a:schemeClr val="bg1"/>
          </a:solidFill>
          <a:ln w="412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b="1" dirty="0">
                <a:solidFill>
                  <a:schemeClr val="tx1"/>
                </a:solidFill>
              </a:rPr>
              <a:t>V/P scintigraphy: The distribution of radioactivity in both lungs was heterogeneous and bilateral </a:t>
            </a:r>
            <a:r>
              <a:rPr lang="en-US" b="1" dirty="0" err="1">
                <a:solidFill>
                  <a:schemeClr val="tx1"/>
                </a:solidFill>
              </a:rPr>
              <a:t>segmenter</a:t>
            </a:r>
            <a:r>
              <a:rPr lang="en-US" b="1" dirty="0">
                <a:solidFill>
                  <a:schemeClr val="tx1"/>
                </a:solidFill>
              </a:rPr>
              <a:t>/subsegmental perfusion defects were observed.</a:t>
            </a:r>
            <a:r>
              <a:rPr lang="tr-TR" b="1" dirty="0">
                <a:solidFill>
                  <a:schemeClr val="tx1"/>
                </a:solidFill>
              </a:rPr>
              <a:t> </a:t>
            </a:r>
            <a:endParaRPr lang="tr-TR" dirty="0">
              <a:solidFill>
                <a:schemeClr val="tx1"/>
              </a:solidFill>
            </a:endParaRPr>
          </a:p>
        </p:txBody>
      </p:sp>
    </p:spTree>
    <p:extLst>
      <p:ext uri="{BB962C8B-B14F-4D97-AF65-F5344CB8AC3E}">
        <p14:creationId xmlns:p14="http://schemas.microsoft.com/office/powerpoint/2010/main" val="2269071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Effect transition="in" filter="fade">
                                      <p:cBhvr>
                                        <p:cTn id="7" dur="500"/>
                                        <p:tgtEl>
                                          <p:spTgt spid="5">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3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animEffect transition="in" filter="fade">
                                      <p:cBhvr>
                                        <p:cTn id="15" dur="500"/>
                                        <p:tgtEl>
                                          <p:spTgt spid="5">
                                            <p:txEl>
                                              <p:pRg st="3" end="3"/>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animEffect transition="in" filter="fade">
                                      <p:cBhvr>
                                        <p:cTn id="23" dur="500"/>
                                        <p:tgtEl>
                                          <p:spTgt spid="5">
                                            <p:txEl>
                                              <p:pRg st="4" end="4"/>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3725" y="1484784"/>
            <a:ext cx="7956550" cy="566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Aşağı Ok 3"/>
          <p:cNvSpPr/>
          <p:nvPr/>
        </p:nvSpPr>
        <p:spPr>
          <a:xfrm>
            <a:off x="1259632" y="2051521"/>
            <a:ext cx="288032" cy="576064"/>
          </a:xfrm>
          <a:prstGeom prst="downArrow">
            <a:avLst/>
          </a:prstGeom>
          <a:solidFill>
            <a:schemeClr val="accent5">
              <a:lumMod val="40000"/>
              <a:lumOff val="6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 name="Yuvarlatılmış Dikdörtgen 4"/>
          <p:cNvSpPr/>
          <p:nvPr/>
        </p:nvSpPr>
        <p:spPr>
          <a:xfrm>
            <a:off x="251520" y="2924944"/>
            <a:ext cx="2376264" cy="3312368"/>
          </a:xfrm>
          <a:prstGeom prst="roundRect">
            <a:avLst/>
          </a:prstGeom>
          <a:solidFill>
            <a:schemeClr val="accent5">
              <a:lumMod val="40000"/>
              <a:lumOff val="6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HPS? </a:t>
            </a:r>
          </a:p>
          <a:p>
            <a:pPr algn="ctr"/>
            <a:endParaRPr lang="en-US" sz="2000" b="1" dirty="0"/>
          </a:p>
          <a:p>
            <a:pPr algn="ctr"/>
            <a:r>
              <a:rPr lang="en-US" sz="2000" b="1" dirty="0"/>
              <a:t>ABG,</a:t>
            </a:r>
          </a:p>
          <a:p>
            <a:pPr algn="ctr"/>
            <a:r>
              <a:rPr lang="en-US" sz="2000" b="1" dirty="0"/>
              <a:t>Contrast echocardiography, V/P </a:t>
            </a:r>
            <a:r>
              <a:rPr lang="en-US" sz="2000" b="1" dirty="0" err="1"/>
              <a:t>scintigraphy</a:t>
            </a:r>
            <a:endParaRPr lang="en-US" sz="2000" b="1" dirty="0"/>
          </a:p>
        </p:txBody>
      </p:sp>
      <p:sp>
        <p:nvSpPr>
          <p:cNvPr id="2" name="Yuvarlatılmış Dikdörtgen 1"/>
          <p:cNvSpPr/>
          <p:nvPr/>
        </p:nvSpPr>
        <p:spPr>
          <a:xfrm rot="16200000">
            <a:off x="719572" y="669102"/>
            <a:ext cx="1368152" cy="396044"/>
          </a:xfrm>
          <a:prstGeom prst="roundRect">
            <a:avLst/>
          </a:prstGeom>
          <a:solidFill>
            <a:schemeClr val="accent5">
              <a:lumMod val="40000"/>
              <a:lumOff val="6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b="1" dirty="0"/>
              <a:t>24.09.2013</a:t>
            </a:r>
          </a:p>
        </p:txBody>
      </p:sp>
      <p:sp>
        <p:nvSpPr>
          <p:cNvPr id="3" name="Yuvarlatılmış Dikdörtgen 2"/>
          <p:cNvSpPr/>
          <p:nvPr/>
        </p:nvSpPr>
        <p:spPr>
          <a:xfrm>
            <a:off x="2699792" y="2884791"/>
            <a:ext cx="3101916" cy="3312368"/>
          </a:xfrm>
          <a:prstGeom prst="round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Fever, cough</a:t>
            </a:r>
            <a:endParaRPr lang="tr-TR" b="1" dirty="0"/>
          </a:p>
          <a:p>
            <a:pPr algn="ctr"/>
            <a:endParaRPr lang="tr-TR" b="1" dirty="0"/>
          </a:p>
          <a:p>
            <a:pPr algn="ctr"/>
            <a:r>
              <a:rPr lang="en-US" b="1" dirty="0"/>
              <a:t>increase</a:t>
            </a:r>
            <a:r>
              <a:rPr lang="tr-TR" b="1" dirty="0"/>
              <a:t>d </a:t>
            </a:r>
            <a:r>
              <a:rPr lang="en-US" b="1" dirty="0"/>
              <a:t>AFR</a:t>
            </a:r>
          </a:p>
          <a:p>
            <a:pPr algn="ctr"/>
            <a:endParaRPr lang="tr-TR" b="1" dirty="0"/>
          </a:p>
          <a:p>
            <a:pPr algn="ctr"/>
            <a:r>
              <a:rPr lang="en-US" b="1" dirty="0"/>
              <a:t>Oxygen requirement</a:t>
            </a:r>
          </a:p>
          <a:p>
            <a:pPr algn="ctr"/>
            <a:endParaRPr lang="en-US" b="1" dirty="0"/>
          </a:p>
          <a:p>
            <a:pPr algn="ctr"/>
            <a:r>
              <a:rPr lang="en-US" b="1" dirty="0"/>
              <a:t>Infiltration o</a:t>
            </a:r>
            <a:r>
              <a:rPr lang="tr-TR" b="1" dirty="0"/>
              <a:t>n</a:t>
            </a:r>
            <a:r>
              <a:rPr lang="en-US" b="1" dirty="0"/>
              <a:t> chest x-ray +</a:t>
            </a:r>
          </a:p>
          <a:p>
            <a:pPr algn="ctr"/>
            <a:endParaRPr lang="en-US" b="1" dirty="0"/>
          </a:p>
          <a:p>
            <a:pPr algn="ctr"/>
            <a:r>
              <a:rPr lang="en-US" b="1" dirty="0"/>
              <a:t>I</a:t>
            </a:r>
            <a:r>
              <a:rPr lang="tr-TR" b="1" dirty="0"/>
              <a:t>V</a:t>
            </a:r>
            <a:r>
              <a:rPr lang="en-US" b="1" dirty="0"/>
              <a:t> antibiotic</a:t>
            </a:r>
          </a:p>
          <a:p>
            <a:pPr algn="ctr"/>
            <a:endParaRPr lang="en-US" b="1" dirty="0"/>
          </a:p>
          <a:p>
            <a:pPr algn="ctr"/>
            <a:r>
              <a:rPr lang="en-US" b="1" dirty="0"/>
              <a:t>Sputum </a:t>
            </a:r>
            <a:r>
              <a:rPr lang="tr-TR" b="1" dirty="0"/>
              <a:t>c</a:t>
            </a:r>
            <a:r>
              <a:rPr lang="en-US" b="1" dirty="0"/>
              <a:t>x: normal flora </a:t>
            </a:r>
            <a:endParaRPr lang="tr-TR" b="1" dirty="0"/>
          </a:p>
        </p:txBody>
      </p:sp>
      <p:sp>
        <p:nvSpPr>
          <p:cNvPr id="7" name="Aşağı Ok 6"/>
          <p:cNvSpPr/>
          <p:nvPr/>
        </p:nvSpPr>
        <p:spPr>
          <a:xfrm>
            <a:off x="4031940" y="2051521"/>
            <a:ext cx="288032" cy="576064"/>
          </a:xfrm>
          <a:prstGeom prst="downArrow">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Yuvarlatılmış Dikdörtgen 7"/>
          <p:cNvSpPr/>
          <p:nvPr/>
        </p:nvSpPr>
        <p:spPr>
          <a:xfrm rot="16200000">
            <a:off x="3538283" y="630301"/>
            <a:ext cx="1275346" cy="380838"/>
          </a:xfrm>
          <a:prstGeom prst="round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b="1" dirty="0"/>
              <a:t>27.09.2013</a:t>
            </a:r>
          </a:p>
        </p:txBody>
      </p:sp>
      <p:sp>
        <p:nvSpPr>
          <p:cNvPr id="9" name="Yuvarlatılmış Dikdörtgen 9">
            <a:extLst>
              <a:ext uri="{FF2B5EF4-FFF2-40B4-BE49-F238E27FC236}">
                <a16:creationId xmlns:a16="http://schemas.microsoft.com/office/drawing/2014/main" id="{647233B7-6130-46BB-95F7-5E9FF1C393F6}"/>
              </a:ext>
            </a:extLst>
          </p:cNvPr>
          <p:cNvSpPr/>
          <p:nvPr/>
        </p:nvSpPr>
        <p:spPr>
          <a:xfrm>
            <a:off x="4960100" y="942212"/>
            <a:ext cx="4183900" cy="5416592"/>
          </a:xfrm>
          <a:prstGeom prst="roundRect">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Chronic respiratory complaints</a:t>
            </a:r>
          </a:p>
          <a:p>
            <a:pPr algn="ctr"/>
            <a:endParaRPr lang="en-US" sz="2000" b="1" dirty="0"/>
          </a:p>
          <a:p>
            <a:pPr algn="ctr"/>
            <a:r>
              <a:rPr lang="en-US" sz="2000" b="1" dirty="0"/>
              <a:t>Gastrointestinal system findings</a:t>
            </a:r>
          </a:p>
          <a:p>
            <a:pPr algn="ctr"/>
            <a:endParaRPr lang="en-US" sz="2000" b="1" dirty="0"/>
          </a:p>
          <a:p>
            <a:pPr algn="ctr"/>
            <a:r>
              <a:rPr lang="tr-TR" sz="2000" b="1" dirty="0"/>
              <a:t>CF</a:t>
            </a:r>
            <a:r>
              <a:rPr lang="en-US" sz="2000" b="1" dirty="0"/>
              <a:t>?</a:t>
            </a:r>
          </a:p>
          <a:p>
            <a:pPr algn="ctr"/>
            <a:endParaRPr lang="en-US" sz="2000" b="1" dirty="0"/>
          </a:p>
          <a:p>
            <a:pPr algn="ctr"/>
            <a:r>
              <a:rPr lang="en-US" sz="2000" b="1" dirty="0"/>
              <a:t>Sweat</a:t>
            </a:r>
            <a:r>
              <a:rPr lang="tr-TR" sz="2000" b="1" dirty="0"/>
              <a:t> </a:t>
            </a:r>
            <a:r>
              <a:rPr lang="tr-TR" sz="2000" b="1" dirty="0" err="1"/>
              <a:t>chloride</a:t>
            </a:r>
            <a:r>
              <a:rPr lang="en-US" sz="2000" b="1" dirty="0"/>
              <a:t> test: 103 mmol/L</a:t>
            </a:r>
            <a:endParaRPr lang="tr-TR" sz="2000" b="1" dirty="0"/>
          </a:p>
          <a:p>
            <a:pPr algn="ctr"/>
            <a:endParaRPr lang="tr-TR" sz="2000" b="1" dirty="0"/>
          </a:p>
          <a:p>
            <a:pPr algn="ctr"/>
            <a:r>
              <a:rPr lang="tr-TR" sz="2000" b="1" dirty="0" err="1"/>
              <a:t>Sweat</a:t>
            </a:r>
            <a:r>
              <a:rPr lang="tr-TR" sz="2000" b="1" dirty="0"/>
              <a:t> </a:t>
            </a:r>
            <a:r>
              <a:rPr lang="tr-TR" sz="2000" b="1" dirty="0" err="1"/>
              <a:t>conductivity</a:t>
            </a:r>
            <a:r>
              <a:rPr lang="en-US" sz="2000" b="1" dirty="0"/>
              <a:t>: 106 </a:t>
            </a:r>
            <a:r>
              <a:rPr lang="en-US" sz="2000" b="1" dirty="0" err="1"/>
              <a:t>meq</a:t>
            </a:r>
            <a:r>
              <a:rPr lang="en-US" sz="2000" b="1" dirty="0"/>
              <a:t>/L</a:t>
            </a:r>
            <a:endParaRPr lang="tr-TR" sz="2000" b="1" dirty="0"/>
          </a:p>
          <a:p>
            <a:pPr algn="ctr"/>
            <a:endParaRPr lang="tr-TR" sz="2000" b="1" dirty="0"/>
          </a:p>
          <a:p>
            <a:pPr algn="ctr"/>
            <a:r>
              <a:rPr lang="tr-TR" sz="2000" b="1" dirty="0" err="1"/>
              <a:t>Steatocrit</a:t>
            </a:r>
            <a:r>
              <a:rPr lang="tr-TR" sz="2000" b="1" dirty="0">
                <a:solidFill>
                  <a:schemeClr val="bg1"/>
                </a:solidFill>
              </a:rPr>
              <a:t>: </a:t>
            </a:r>
            <a:r>
              <a:rPr lang="tr-TR" sz="2000" b="1" dirty="0" err="1">
                <a:solidFill>
                  <a:schemeClr val="bg1"/>
                </a:solidFill>
              </a:rPr>
              <a:t>negative</a:t>
            </a:r>
            <a:endParaRPr lang="tr-TR" sz="2000" b="1" dirty="0">
              <a:solidFill>
                <a:schemeClr val="bg1"/>
              </a:solidFill>
            </a:endParaRPr>
          </a:p>
          <a:p>
            <a:pPr algn="ctr"/>
            <a:endParaRPr lang="tr-TR" sz="2000" b="1" dirty="0">
              <a:solidFill>
                <a:schemeClr val="bg1"/>
              </a:solidFill>
            </a:endParaRPr>
          </a:p>
          <a:p>
            <a:pPr algn="ctr"/>
            <a:r>
              <a:rPr lang="tr-TR" sz="2000" b="1" dirty="0" err="1">
                <a:solidFill>
                  <a:schemeClr val="bg1"/>
                </a:solidFill>
              </a:rPr>
              <a:t>Sputum</a:t>
            </a:r>
            <a:r>
              <a:rPr lang="tr-TR" sz="2000" b="1" dirty="0">
                <a:solidFill>
                  <a:schemeClr val="bg1"/>
                </a:solidFill>
              </a:rPr>
              <a:t> cx: </a:t>
            </a:r>
            <a:r>
              <a:rPr lang="tr-TR" sz="2000" b="1" dirty="0"/>
              <a:t>normal flora </a:t>
            </a:r>
            <a:endParaRPr lang="tr-TR" sz="2000" b="1" dirty="0">
              <a:solidFill>
                <a:schemeClr val="bg1"/>
              </a:solidFill>
            </a:endParaRPr>
          </a:p>
          <a:p>
            <a:pPr algn="ctr"/>
            <a:endParaRPr lang="en-US" sz="2000" b="1" dirty="0"/>
          </a:p>
        </p:txBody>
      </p:sp>
    </p:spTree>
    <p:extLst>
      <p:ext uri="{BB962C8B-B14F-4D97-AF65-F5344CB8AC3E}">
        <p14:creationId xmlns:p14="http://schemas.microsoft.com/office/powerpoint/2010/main" val="2931126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9">
                                            <p:txEl>
                                              <p:pRg st="0" end="0"/>
                                            </p:txEl>
                                          </p:spTgt>
                                        </p:tgtEl>
                                        <p:attrNameLst>
                                          <p:attrName>style.visibility</p:attrName>
                                        </p:attrNameLst>
                                      </p:cBhvr>
                                      <p:to>
                                        <p:strVal val="visible"/>
                                      </p:to>
                                    </p:set>
                                    <p:animEffect transition="in" filter="fade">
                                      <p:cBhvr>
                                        <p:cTn id="10" dur="500"/>
                                        <p:tgtEl>
                                          <p:spTgt spid="9">
                                            <p:txEl>
                                              <p:pRg st="0" end="0"/>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9">
                                            <p:txEl>
                                              <p:pRg st="2" end="2"/>
                                            </p:txEl>
                                          </p:spTgt>
                                        </p:tgtEl>
                                        <p:attrNameLst>
                                          <p:attrName>style.visibility</p:attrName>
                                        </p:attrNameLst>
                                      </p:cBhvr>
                                      <p:to>
                                        <p:strVal val="visible"/>
                                      </p:to>
                                    </p:set>
                                    <p:animEffect transition="in" filter="fade">
                                      <p:cBhvr>
                                        <p:cTn id="13" dur="500"/>
                                        <p:tgtEl>
                                          <p:spTgt spid="9">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9">
                                            <p:txEl>
                                              <p:pRg st="4" end="4"/>
                                            </p:txEl>
                                          </p:spTgt>
                                        </p:tgtEl>
                                        <p:attrNameLst>
                                          <p:attrName>style.visibility</p:attrName>
                                        </p:attrNameLst>
                                      </p:cBhvr>
                                      <p:to>
                                        <p:strVal val="visible"/>
                                      </p:to>
                                    </p:set>
                                    <p:animEffect transition="in" filter="fade">
                                      <p:cBhvr>
                                        <p:cTn id="18" dur="500"/>
                                        <p:tgtEl>
                                          <p:spTgt spid="9">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9">
                                            <p:txEl>
                                              <p:pRg st="6" end="6"/>
                                            </p:txEl>
                                          </p:spTgt>
                                        </p:tgtEl>
                                        <p:attrNameLst>
                                          <p:attrName>style.visibility</p:attrName>
                                        </p:attrNameLst>
                                      </p:cBhvr>
                                      <p:to>
                                        <p:strVal val="visible"/>
                                      </p:to>
                                    </p:set>
                                    <p:animEffect transition="in" filter="fade">
                                      <p:cBhvr>
                                        <p:cTn id="23" dur="500"/>
                                        <p:tgtEl>
                                          <p:spTgt spid="9">
                                            <p:txEl>
                                              <p:pRg st="6" end="6"/>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9">
                                            <p:txEl>
                                              <p:pRg st="8" end="8"/>
                                            </p:txEl>
                                          </p:spTgt>
                                        </p:tgtEl>
                                        <p:attrNameLst>
                                          <p:attrName>style.visibility</p:attrName>
                                        </p:attrNameLst>
                                      </p:cBhvr>
                                      <p:to>
                                        <p:strVal val="visible"/>
                                      </p:to>
                                    </p:set>
                                    <p:animEffect transition="in" filter="fade">
                                      <p:cBhvr>
                                        <p:cTn id="26" dur="500"/>
                                        <p:tgtEl>
                                          <p:spTgt spid="9">
                                            <p:txEl>
                                              <p:pRg st="8" end="8"/>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9">
                                            <p:txEl>
                                              <p:pRg st="10" end="10"/>
                                            </p:txEl>
                                          </p:spTgt>
                                        </p:tgtEl>
                                        <p:attrNameLst>
                                          <p:attrName>style.visibility</p:attrName>
                                        </p:attrNameLst>
                                      </p:cBhvr>
                                      <p:to>
                                        <p:strVal val="visible"/>
                                      </p:to>
                                    </p:set>
                                    <p:animEffect transition="in" filter="fade">
                                      <p:cBhvr>
                                        <p:cTn id="29" dur="500"/>
                                        <p:tgtEl>
                                          <p:spTgt spid="9">
                                            <p:txEl>
                                              <p:pRg st="10" end="10"/>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9">
                                            <p:txEl>
                                              <p:pRg st="12" end="12"/>
                                            </p:txEl>
                                          </p:spTgt>
                                        </p:tgtEl>
                                        <p:attrNameLst>
                                          <p:attrName>style.visibility</p:attrName>
                                        </p:attrNameLst>
                                      </p:cBhvr>
                                      <p:to>
                                        <p:strVal val="visible"/>
                                      </p:to>
                                    </p:set>
                                    <p:animEffect transition="in" filter="fade">
                                      <p:cBhvr>
                                        <p:cTn id="32" dur="500"/>
                                        <p:tgtEl>
                                          <p:spTgt spid="9">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theme/theme1.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4568</TotalTime>
  <Words>2209</Words>
  <Application>Microsoft Office PowerPoint</Application>
  <PresentationFormat>Ekran Gösterisi (4:3)</PresentationFormat>
  <Paragraphs>394</Paragraphs>
  <Slides>26</Slides>
  <Notes>23</Notes>
  <HiddenSlides>0</HiddenSlides>
  <MMClips>0</MMClips>
  <ScaleCrop>false</ScaleCrop>
  <HeadingPairs>
    <vt:vector size="6" baseType="variant">
      <vt:variant>
        <vt:lpstr>Kullanılan Yazı Tipleri</vt:lpstr>
      </vt:variant>
      <vt:variant>
        <vt:i4>4</vt:i4>
      </vt:variant>
      <vt:variant>
        <vt:lpstr>Tema</vt:lpstr>
      </vt:variant>
      <vt:variant>
        <vt:i4>1</vt:i4>
      </vt:variant>
      <vt:variant>
        <vt:lpstr>Slayt Başlıkları</vt:lpstr>
      </vt:variant>
      <vt:variant>
        <vt:i4>26</vt:i4>
      </vt:variant>
    </vt:vector>
  </HeadingPairs>
  <TitlesOfParts>
    <vt:vector size="31" baseType="lpstr">
      <vt:lpstr>Arial</vt:lpstr>
      <vt:lpstr>Calibri</vt:lpstr>
      <vt:lpstr>inherit</vt:lpstr>
      <vt:lpstr>Wingdings</vt:lpstr>
      <vt:lpstr>Ofis Teması</vt:lpstr>
      <vt:lpstr>Case Presentation Tuğba RAMASLI GÜRSOY, MD1 Tuğba ŞİŞMANLAR EYÜBOĞLU, MD2 Ayşe Tana ASLAN, MD1  1. Division of Pediatric Pulmonology, Gazi University Hospital, Ankara, Turkey 2. Dr. Sami Ulus Obstetrics and Gynecology, Children’s Health and Disease Training and Research Hospital, Division of Pediatric Pulmonology, Ankara, Turkey</vt:lpstr>
      <vt:lpstr>PowerPoint Sunusu</vt:lpstr>
      <vt:lpstr>PowerPoint Sunusu</vt:lpstr>
      <vt:lpstr>PowerPoint Sunusu</vt:lpstr>
      <vt:lpstr>PowerPoint Sunusu</vt:lpstr>
      <vt:lpstr>Laboratuary</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Cystic Fibrosis and Liver</vt:lpstr>
      <vt:lpstr>Cystic Fibrosis and Liver</vt:lpstr>
      <vt:lpstr>PowerPoint Sunusu</vt:lpstr>
      <vt:lpstr>HEPATOPULMONARY SYNDROME</vt:lpstr>
      <vt:lpstr>PowerPoint Sunusu</vt:lpstr>
      <vt:lpstr>PowerPoint Sunusu</vt:lpstr>
      <vt:lpstr>PowerPoint Sunusu</vt:lpstr>
      <vt:lpstr>What did we learn?</vt:lpstr>
      <vt:lpstr>PowerPoint Sunusu</vt:lpstr>
      <vt:lpstr>PowerPoint Sunusu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OLGU SUNUMU  Dr Tuğba Şişmanlar  Gazi Üniversitesi Tıp Fakültesi Çocuk Göğüs Hastalıkları Bilim Dalı</dc:title>
  <dc:creator>Tuğba</dc:creator>
  <cp:lastModifiedBy>tuğba ramaslı</cp:lastModifiedBy>
  <cp:revision>450</cp:revision>
  <dcterms:created xsi:type="dcterms:W3CDTF">2015-04-23T10:29:42Z</dcterms:created>
  <dcterms:modified xsi:type="dcterms:W3CDTF">2018-03-20T19:00:13Z</dcterms:modified>
</cp:coreProperties>
</file>