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0" r:id="rId26"/>
    <p:sldId id="279" r:id="rId27"/>
    <p:sldId id="282" r:id="rId28"/>
    <p:sldId id="283" r:id="rId29"/>
    <p:sldId id="284" r:id="rId30"/>
    <p:sldId id="286" r:id="rId31"/>
    <p:sldId id="292" r:id="rId32"/>
    <p:sldId id="285" r:id="rId33"/>
    <p:sldId id="287" r:id="rId34"/>
    <p:sldId id="288" r:id="rId35"/>
    <p:sldId id="290" r:id="rId36"/>
    <p:sldId id="293" r:id="rId37"/>
    <p:sldId id="295" r:id="rId38"/>
    <p:sldId id="296" r:id="rId39"/>
    <p:sldId id="298" r:id="rId40"/>
    <p:sldId id="297" r:id="rId41"/>
    <p:sldId id="299" r:id="rId42"/>
    <p:sldId id="300" r:id="rId43"/>
    <p:sldId id="301" r:id="rId44"/>
    <p:sldId id="302" r:id="rId45"/>
    <p:sldId id="303" r:id="rId46"/>
    <p:sldId id="291" r:id="rId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7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03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88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0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81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0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39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70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6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13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0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15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37AB-E8F9-413E-81F1-76BFCE25C417}" type="datetimeFigureOut">
              <a:rPr lang="tr-TR" smtClean="0"/>
              <a:t>09/03/2018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9EF7-8433-459C-B3BB-8EBFBE7C15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081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tr-TR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ole 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of </a:t>
            </a:r>
            <a:r>
              <a:rPr lang="tr-TR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in CF 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Care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b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tr-TR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8136904" cy="2448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Deniz Doğru Ersöz, MD</a:t>
            </a:r>
          </a:p>
          <a:p>
            <a:pPr>
              <a:spcBef>
                <a:spcPts val="0"/>
              </a:spcBef>
            </a:pP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Professor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Pediatrics</a:t>
            </a:r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Hacettepe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University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Pediatric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Pulmonary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Medicine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Department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Ankara, </a:t>
            </a:r>
            <a:r>
              <a:rPr lang="tr-TR" sz="24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Turkey</a:t>
            </a:r>
            <a:endParaRPr lang="tr-TR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tr-T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811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1" y="836713"/>
            <a:ext cx="881288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2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46" y="923833"/>
            <a:ext cx="8708014" cy="444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aşlık 1"/>
          <p:cNvSpPr txBox="1">
            <a:spLocks/>
          </p:cNvSpPr>
          <p:nvPr/>
        </p:nvSpPr>
        <p:spPr>
          <a:xfrm>
            <a:off x="395536" y="332656"/>
            <a:ext cx="8229600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98678" y="5311660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Registry-derived population estimates suggest </a:t>
            </a:r>
            <a:r>
              <a:rPr lang="tr-TR" sz="2200" dirty="0" err="1" smtClean="0">
                <a:latin typeface="Comic Sans MS" panose="030F0702030302020204" pitchFamily="66" charset="0"/>
              </a:rPr>
              <a:t>that</a:t>
            </a:r>
            <a:endParaRPr lang="en-US" sz="2200" dirty="0">
              <a:latin typeface="Comic Sans MS" panose="030F0702030302020204" pitchFamily="66" charset="0"/>
            </a:endParaRPr>
          </a:p>
          <a:p>
            <a:pPr algn="ctr"/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72,000</a:t>
            </a:r>
            <a:r>
              <a:rPr lang="en-US" sz="2200" dirty="0">
                <a:latin typeface="Comic Sans MS" panose="030F0702030302020204" pitchFamily="66" charset="0"/>
              </a:rPr>
              <a:t> people are living with CF </a:t>
            </a:r>
            <a:r>
              <a:rPr lang="en-US" sz="2200" dirty="0" err="1" smtClean="0">
                <a:latin typeface="Comic Sans MS" panose="030F0702030302020204" pitchFamily="66" charset="0"/>
              </a:rPr>
              <a:t>worldwid</a:t>
            </a:r>
            <a:r>
              <a:rPr lang="tr-TR" sz="2200" dirty="0" smtClean="0">
                <a:latin typeface="Comic Sans MS" panose="030F0702030302020204" pitchFamily="66" charset="0"/>
              </a:rPr>
              <a:t>e</a:t>
            </a:r>
            <a:endParaRPr lang="tr-T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(CFPR)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35516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Most</a:t>
            </a:r>
            <a:r>
              <a:rPr lang="tr-TR" sz="2200" dirty="0" smtClean="0">
                <a:latin typeface="Comic Sans MS" panose="030F0702030302020204" pitchFamily="66" charset="0"/>
              </a:rPr>
              <a:t> CFPR </a:t>
            </a:r>
            <a:r>
              <a:rPr lang="tr-TR" sz="2200" dirty="0" err="1" smtClean="0">
                <a:latin typeface="Comic Sans MS" panose="030F0702030302020204" pitchFamily="66" charset="0"/>
              </a:rPr>
              <a:t>are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developed from national patient </a:t>
            </a:r>
            <a:r>
              <a:rPr lang="en-US" sz="2200" dirty="0" err="1">
                <a:latin typeface="Comic Sans MS" panose="030F0702030302020204" pitchFamily="66" charset="0"/>
              </a:rPr>
              <a:t>organisations</a:t>
            </a:r>
            <a:r>
              <a:rPr lang="en-US" sz="2200" dirty="0">
                <a:latin typeface="Comic Sans MS" panose="030F0702030302020204" pitchFamily="66" charset="0"/>
              </a:rPr>
              <a:t>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Aim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better </a:t>
            </a:r>
            <a:r>
              <a:rPr lang="en-US" sz="2200" dirty="0" err="1" smtClean="0">
                <a:latin typeface="Comic Sans MS" panose="030F0702030302020204" pitchFamily="66" charset="0"/>
              </a:rPr>
              <a:t>understan</a:t>
            </a:r>
            <a:r>
              <a:rPr lang="tr-TR" sz="2200" dirty="0" smtClean="0">
                <a:latin typeface="Comic Sans MS" panose="030F0702030302020204" pitchFamily="66" charset="0"/>
              </a:rPr>
              <a:t>d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the demographics of CF in </a:t>
            </a:r>
            <a:r>
              <a:rPr lang="en-US" sz="2200" dirty="0" smtClean="0"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country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Aim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determine</a:t>
            </a:r>
            <a:r>
              <a:rPr lang="tr-TR" sz="2200" dirty="0" smtClean="0">
                <a:latin typeface="Comic Sans MS" panose="030F0702030302020204" pitchFamily="66" charset="0"/>
              </a:rPr>
              <a:t> c</a:t>
            </a:r>
            <a:r>
              <a:rPr lang="en-US" sz="2200" dirty="0" err="1" smtClean="0">
                <a:latin typeface="Comic Sans MS" panose="030F0702030302020204" pitchFamily="66" charset="0"/>
              </a:rPr>
              <a:t>linical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outcomes in those </a:t>
            </a:r>
            <a:r>
              <a:rPr lang="en-US" sz="2200" dirty="0" smtClean="0">
                <a:latin typeface="Comic Sans MS" panose="030F0702030302020204" pitchFamily="66" charset="0"/>
              </a:rPr>
              <a:t>patients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when </a:t>
            </a:r>
            <a:r>
              <a:rPr lang="en-US" sz="2200" dirty="0">
                <a:latin typeface="Comic Sans MS" panose="030F0702030302020204" pitchFamily="66" charset="0"/>
              </a:rPr>
              <a:t>followed </a:t>
            </a:r>
            <a:r>
              <a:rPr lang="en-US" sz="2200" dirty="0" smtClean="0">
                <a:latin typeface="Comic Sans MS" panose="030F0702030302020204" pitchFamily="66" charset="0"/>
              </a:rPr>
              <a:t>longitudinally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en-US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93284"/>
            <a:ext cx="4392488" cy="5735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7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233361"/>
            <a:ext cx="4896544" cy="639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8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614363"/>
            <a:ext cx="4029075" cy="562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1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40447" y="1772816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Comic Sans MS" panose="030F0702030302020204" pitchFamily="66" charset="0"/>
              </a:rPr>
              <a:t>D</a:t>
            </a:r>
            <a:r>
              <a:rPr lang="en-US" sz="2200" dirty="0" err="1" smtClean="0">
                <a:latin typeface="Comic Sans MS" panose="030F0702030302020204" pitchFamily="66" charset="0"/>
              </a:rPr>
              <a:t>emographic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and clinical data of 42,054 </a:t>
            </a:r>
            <a:r>
              <a:rPr lang="en-US" sz="2200" dirty="0" smtClean="0">
                <a:latin typeface="Comic Sans MS" panose="030F0702030302020204" pitchFamily="66" charset="0"/>
              </a:rPr>
              <a:t>CF patients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omic Sans MS" panose="030F0702030302020204" pitchFamily="66" charset="0"/>
              </a:rPr>
              <a:t>29 </a:t>
            </a:r>
            <a:r>
              <a:rPr lang="en-US" sz="2200" dirty="0" err="1" smtClean="0">
                <a:latin typeface="Comic Sans MS" panose="030F0702030302020204" pitchFamily="66" charset="0"/>
              </a:rPr>
              <a:t>countrie</a:t>
            </a:r>
            <a:r>
              <a:rPr lang="tr-TR" sz="2200" dirty="0" smtClean="0">
                <a:latin typeface="Comic Sans MS" panose="030F0702030302020204" pitchFamily="66" charset="0"/>
              </a:rPr>
              <a:t>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omic Sans MS" panose="030F0702030302020204" pitchFamily="66" charset="0"/>
              </a:rPr>
              <a:t>The </a:t>
            </a:r>
            <a:r>
              <a:rPr lang="en-US" sz="2200" dirty="0">
                <a:latin typeface="Comic Sans MS" panose="030F0702030302020204" pitchFamily="66" charset="0"/>
              </a:rPr>
              <a:t>epidemiological data is provided by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omic Sans MS" panose="030F0702030302020204" pitchFamily="66" charset="0"/>
              </a:rPr>
              <a:t>national </a:t>
            </a:r>
            <a:r>
              <a:rPr lang="en-US" sz="2200" dirty="0">
                <a:latin typeface="Comic Sans MS" panose="030F0702030302020204" pitchFamily="66" charset="0"/>
              </a:rPr>
              <a:t>cystic fibrosis </a:t>
            </a:r>
            <a:r>
              <a:rPr lang="en-US" sz="2200" dirty="0" smtClean="0">
                <a:latin typeface="Comic Sans MS" panose="030F0702030302020204" pitchFamily="66" charset="0"/>
              </a:rPr>
              <a:t>registries</a:t>
            </a:r>
            <a:r>
              <a:rPr lang="tr-TR" sz="2200" dirty="0" smtClean="0">
                <a:latin typeface="Comic Sans MS" panose="030F0702030302020204" pitchFamily="66" charset="0"/>
              </a:rPr>
              <a:t>,</a:t>
            </a:r>
            <a:r>
              <a:rPr lang="en-US" sz="2200" dirty="0" smtClean="0">
                <a:latin typeface="Comic Sans MS" panose="030F0702030302020204" pitchFamily="66" charset="0"/>
              </a:rPr>
              <a:t> and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omic Sans MS" panose="030F0702030302020204" pitchFamily="66" charset="0"/>
              </a:rPr>
              <a:t>individual </a:t>
            </a:r>
            <a:r>
              <a:rPr lang="en-US" sz="2200" dirty="0">
                <a:latin typeface="Comic Sans MS" panose="030F0702030302020204" pitchFamily="66" charset="0"/>
              </a:rPr>
              <a:t>CF </a:t>
            </a:r>
            <a:r>
              <a:rPr lang="en-US" sz="2200" dirty="0" err="1" smtClean="0">
                <a:latin typeface="Comic Sans MS" panose="030F0702030302020204" pitchFamily="66" charset="0"/>
              </a:rPr>
              <a:t>centres</a:t>
            </a:r>
            <a:endParaRPr lang="tr-TR" sz="2200" dirty="0">
              <a:latin typeface="Comic Sans MS" panose="030F0702030302020204" pitchFamily="66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2103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0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320" y="620688"/>
            <a:ext cx="540060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3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(CFPR)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704856" cy="45259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To participate in a CF registry, informed consent must </a:t>
            </a:r>
            <a:r>
              <a:rPr lang="en-US" sz="2400" dirty="0" smtClean="0">
                <a:latin typeface="Comic Sans MS" panose="030F0702030302020204" pitchFamily="66" charset="0"/>
              </a:rPr>
              <a:t>be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obtained </a:t>
            </a:r>
            <a:r>
              <a:rPr lang="en-US" sz="2400" dirty="0">
                <a:latin typeface="Comic Sans MS" panose="030F0702030302020204" pitchFamily="66" charset="0"/>
              </a:rPr>
              <a:t>from </a:t>
            </a:r>
            <a:r>
              <a:rPr lang="en-US" sz="2400" dirty="0" smtClean="0">
                <a:latin typeface="Comic Sans MS" panose="030F0702030302020204" pitchFamily="66" charset="0"/>
              </a:rPr>
              <a:t>patients/families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Legislation </a:t>
            </a:r>
            <a:r>
              <a:rPr lang="en-US" sz="2400" dirty="0">
                <a:latin typeface="Comic Sans MS" panose="030F0702030302020204" pitchFamily="66" charset="0"/>
              </a:rPr>
              <a:t>exists in each </a:t>
            </a:r>
            <a:r>
              <a:rPr lang="en-US" sz="2400" dirty="0" smtClean="0">
                <a:latin typeface="Comic Sans MS" panose="030F0702030302020204" pitchFamily="66" charset="0"/>
              </a:rPr>
              <a:t>nation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</a:rPr>
              <a:t>to safeguard the disclosure and use of personal health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Without </a:t>
            </a:r>
            <a:r>
              <a:rPr lang="en-US" sz="2400" dirty="0">
                <a:latin typeface="Comic Sans MS" panose="030F0702030302020204" pitchFamily="66" charset="0"/>
              </a:rPr>
              <a:t>obtaining patient/family's participation, personal </a:t>
            </a:r>
            <a:r>
              <a:rPr lang="en-US" sz="2400" dirty="0" smtClean="0">
                <a:latin typeface="Comic Sans MS" panose="030F0702030302020204" pitchFamily="66" charset="0"/>
              </a:rPr>
              <a:t>health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information </a:t>
            </a:r>
            <a:r>
              <a:rPr lang="en-US" sz="2400" dirty="0">
                <a:latin typeface="Comic Sans MS" panose="030F0702030302020204" pitchFamily="66" charset="0"/>
              </a:rPr>
              <a:t>could not be </a:t>
            </a:r>
            <a:r>
              <a:rPr lang="en-US" sz="2400" dirty="0" smtClean="0">
                <a:latin typeface="Comic Sans MS" panose="030F0702030302020204" pitchFamily="66" charset="0"/>
              </a:rPr>
              <a:t>gathered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and </a:t>
            </a:r>
            <a:r>
              <a:rPr lang="en-US" sz="2400" dirty="0">
                <a:latin typeface="Comic Sans MS" panose="030F0702030302020204" pitchFamily="66" charset="0"/>
              </a:rPr>
              <a:t>national registries </a:t>
            </a:r>
            <a:r>
              <a:rPr lang="en-US" sz="2400" dirty="0" smtClean="0">
                <a:latin typeface="Comic Sans MS" panose="030F0702030302020204" pitchFamily="66" charset="0"/>
              </a:rPr>
              <a:t>would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not exist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(CFPR)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340768"/>
            <a:ext cx="7704856" cy="504056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In the </a:t>
            </a:r>
            <a:r>
              <a:rPr lang="en-US" sz="2200" dirty="0" smtClean="0">
                <a:latin typeface="Comic Sans MS" panose="030F0702030302020204" pitchFamily="66" charset="0"/>
              </a:rPr>
              <a:t>analyses, </a:t>
            </a:r>
            <a:r>
              <a:rPr lang="tr-TR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2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ata</a:t>
            </a:r>
            <a:r>
              <a:rPr lang="en-US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completeness </a:t>
            </a:r>
            <a:r>
              <a:rPr lang="en-US" sz="2200" dirty="0">
                <a:latin typeface="Comic Sans MS" panose="030F0702030302020204" pitchFamily="66" charset="0"/>
              </a:rPr>
              <a:t>is a challenge </a:t>
            </a:r>
            <a:r>
              <a:rPr lang="en-US" sz="2200" dirty="0" smtClean="0">
                <a:latin typeface="Comic Sans MS" panose="030F0702030302020204" pitchFamily="66" charset="0"/>
              </a:rPr>
              <a:t>for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most registries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CF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registries either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200" dirty="0" smtClean="0">
                <a:latin typeface="Comic Sans MS" panose="030F0702030302020204" pitchFamily="66" charset="0"/>
              </a:rPr>
              <a:t>high </a:t>
            </a:r>
            <a:r>
              <a:rPr lang="en-US" sz="2200" dirty="0">
                <a:latin typeface="Comic Sans MS" panose="030F0702030302020204" pitchFamily="66" charset="0"/>
              </a:rPr>
              <a:t>coverage of the CF </a:t>
            </a:r>
            <a:r>
              <a:rPr lang="en-US" sz="2200" dirty="0" smtClean="0">
                <a:latin typeface="Comic Sans MS" panose="030F0702030302020204" pitchFamily="66" charset="0"/>
              </a:rPr>
              <a:t>population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and </a:t>
            </a:r>
            <a:r>
              <a:rPr lang="en-US" sz="2200" dirty="0">
                <a:latin typeface="Comic Sans MS" panose="030F0702030302020204" pitchFamily="66" charset="0"/>
              </a:rPr>
              <a:t>gathered small numbers of highly accurate </a:t>
            </a:r>
            <a:r>
              <a:rPr lang="en-US" sz="2200" dirty="0" smtClean="0">
                <a:latin typeface="Comic Sans MS" panose="030F0702030302020204" pitchFamily="66" charset="0"/>
              </a:rPr>
              <a:t>demographic </a:t>
            </a:r>
            <a:r>
              <a:rPr lang="en-US" sz="2200" dirty="0">
                <a:latin typeface="Comic Sans MS" panose="030F0702030302020204" pitchFamily="66" charset="0"/>
              </a:rPr>
              <a:t>data fields,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200" dirty="0" smtClean="0">
                <a:latin typeface="Comic Sans MS" panose="030F0702030302020204" pitchFamily="66" charset="0"/>
              </a:rPr>
              <a:t>many clinically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relevant variables </a:t>
            </a:r>
            <a:r>
              <a:rPr lang="en-US" sz="2200" dirty="0">
                <a:latin typeface="Comic Sans MS" panose="030F0702030302020204" pitchFamily="66" charset="0"/>
              </a:rPr>
              <a:t>which tended to be poorly completed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CF </a:t>
            </a:r>
            <a:r>
              <a:rPr lang="en-US" sz="2200" dirty="0">
                <a:latin typeface="Comic Sans MS" panose="030F0702030302020204" pitchFamily="66" charset="0"/>
              </a:rPr>
              <a:t>registries </a:t>
            </a:r>
            <a:r>
              <a:rPr lang="tr-TR" sz="2200" dirty="0" err="1" smtClean="0">
                <a:latin typeface="Comic Sans MS" panose="030F0702030302020204" pitchFamily="66" charset="0"/>
              </a:rPr>
              <a:t>should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gather a core set of demographic </a:t>
            </a:r>
            <a:r>
              <a:rPr lang="en-US" sz="2200" dirty="0" smtClean="0">
                <a:latin typeface="Comic Sans MS" panose="030F0702030302020204" pitchFamily="66" charset="0"/>
              </a:rPr>
              <a:t>and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clinical </a:t>
            </a:r>
            <a:r>
              <a:rPr lang="en-US" sz="2200" dirty="0">
                <a:latin typeface="Comic Sans MS" panose="030F0702030302020204" pitchFamily="66" charset="0"/>
              </a:rPr>
              <a:t>variables with high rates of data </a:t>
            </a:r>
            <a:r>
              <a:rPr lang="en-US" sz="2200" dirty="0" smtClean="0">
                <a:latin typeface="Comic Sans MS" panose="030F0702030302020204" pitchFamily="66" charset="0"/>
              </a:rPr>
              <a:t>completion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avoid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data bias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400" i="1" dirty="0" smtClean="0">
                <a:latin typeface="Comic Sans MS" panose="030F0702030302020204" pitchFamily="66" charset="0"/>
              </a:rPr>
              <a:t>Mehta </a:t>
            </a:r>
            <a:r>
              <a:rPr lang="en-US" sz="1400" i="1" dirty="0">
                <a:latin typeface="Comic Sans MS" panose="030F0702030302020204" pitchFamily="66" charset="0"/>
              </a:rPr>
              <a:t>G, </a:t>
            </a:r>
            <a:r>
              <a:rPr lang="en-US" sz="1400" i="1" dirty="0" err="1">
                <a:latin typeface="Comic Sans MS" panose="030F0702030302020204" pitchFamily="66" charset="0"/>
              </a:rPr>
              <a:t>Macek</a:t>
            </a:r>
            <a:r>
              <a:rPr lang="en-US" sz="1400" i="1" dirty="0">
                <a:latin typeface="Comic Sans MS" panose="030F0702030302020204" pitchFamily="66" charset="0"/>
              </a:rPr>
              <a:t> Jr M, Mehta A. Cystic fibrosis across Europe</a:t>
            </a:r>
            <a:r>
              <a:rPr lang="en-US" sz="1400" i="1" dirty="0" smtClean="0">
                <a:latin typeface="Comic Sans MS" panose="030F0702030302020204" pitchFamily="66" charset="0"/>
              </a:rPr>
              <a:t>:</a:t>
            </a:r>
            <a:r>
              <a:rPr lang="tr-TR" sz="1400" i="1" dirty="0" smtClean="0">
                <a:latin typeface="Comic Sans MS" panose="030F0702030302020204" pitchFamily="66" charset="0"/>
              </a:rPr>
              <a:t> </a:t>
            </a:r>
            <a:r>
              <a:rPr lang="en-US" sz="1400" i="1" dirty="0" err="1" smtClean="0">
                <a:latin typeface="Comic Sans MS" panose="030F0702030302020204" pitchFamily="66" charset="0"/>
              </a:rPr>
              <a:t>EuroCareCF</a:t>
            </a:r>
            <a:r>
              <a:rPr lang="en-US" sz="1400" i="1" dirty="0" smtClean="0">
                <a:latin typeface="Comic Sans MS" panose="030F0702030302020204" pitchFamily="66" charset="0"/>
              </a:rPr>
              <a:t> </a:t>
            </a:r>
            <a:r>
              <a:rPr lang="en-US" sz="1400" i="1" dirty="0">
                <a:latin typeface="Comic Sans MS" panose="030F0702030302020204" pitchFamily="66" charset="0"/>
              </a:rPr>
              <a:t>analysis of demographic data from 35 countries. J Cyst </a:t>
            </a:r>
            <a:r>
              <a:rPr lang="en-US" sz="1400" i="1" dirty="0" err="1" smtClean="0">
                <a:latin typeface="Comic Sans MS" panose="030F0702030302020204" pitchFamily="66" charset="0"/>
              </a:rPr>
              <a:t>Fibros</a:t>
            </a:r>
            <a:r>
              <a:rPr lang="tr-TR" sz="1400" i="1" dirty="0" smtClean="0">
                <a:latin typeface="Comic Sans MS" panose="030F0702030302020204" pitchFamily="66" charset="0"/>
              </a:rPr>
              <a:t> </a:t>
            </a:r>
            <a:r>
              <a:rPr lang="en-US" sz="1400" i="1" dirty="0" smtClean="0">
                <a:latin typeface="Comic Sans MS" panose="030F0702030302020204" pitchFamily="66" charset="0"/>
              </a:rPr>
              <a:t>2010;9(Suppl</a:t>
            </a:r>
            <a:r>
              <a:rPr lang="en-US" sz="1400" i="1" dirty="0">
                <a:latin typeface="Comic Sans MS" panose="030F0702030302020204" pitchFamily="66" charset="0"/>
              </a:rPr>
              <a:t>. 2):S5–s21.</a:t>
            </a:r>
          </a:p>
        </p:txBody>
      </p:sp>
    </p:spTree>
    <p:extLst>
      <p:ext uri="{BB962C8B-B14F-4D97-AF65-F5344CB8AC3E}">
        <p14:creationId xmlns:p14="http://schemas.microsoft.com/office/powerpoint/2010/main" val="23007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92488"/>
          </a:xfrm>
        </p:spPr>
        <p:txBody>
          <a:bodyPr>
            <a:noAutofit/>
          </a:bodyPr>
          <a:lstStyle/>
          <a:p>
            <a:r>
              <a:rPr lang="tr-TR" sz="2200" dirty="0" err="1" smtClean="0">
                <a:latin typeface="Comic Sans MS" panose="030F0702030302020204" pitchFamily="66" charset="0"/>
              </a:rPr>
              <a:t>Today</a:t>
            </a:r>
            <a:r>
              <a:rPr lang="tr-TR" sz="2200" dirty="0" smtClean="0">
                <a:latin typeface="Comic Sans MS" panose="030F0702030302020204" pitchFamily="66" charset="0"/>
              </a:rPr>
              <a:t>, </a:t>
            </a:r>
            <a:r>
              <a:rPr lang="en-US" sz="2200" dirty="0" smtClean="0">
                <a:latin typeface="Comic Sans MS" panose="030F0702030302020204" pitchFamily="66" charset="0"/>
              </a:rPr>
              <a:t>healthcare providers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have </a:t>
            </a:r>
            <a:r>
              <a:rPr lang="en-US" sz="2200" dirty="0">
                <a:latin typeface="Comic Sans MS" panose="030F0702030302020204" pitchFamily="66" charset="0"/>
              </a:rPr>
              <a:t>access to extensive patient medical information at </a:t>
            </a:r>
            <a:r>
              <a:rPr lang="en-US" sz="2200" dirty="0" smtClean="0">
                <a:latin typeface="Comic Sans MS" panose="030F0702030302020204" pitchFamily="66" charset="0"/>
              </a:rPr>
              <a:t>their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fingertips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use</a:t>
            </a:r>
            <a:r>
              <a:rPr lang="tr-TR" sz="2200" dirty="0" smtClean="0"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latin typeface="Comic Sans MS" panose="030F0702030302020204" pitchFamily="66" charset="0"/>
              </a:rPr>
              <a:t>computers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When </a:t>
            </a:r>
            <a:r>
              <a:rPr lang="en-US" sz="2200" dirty="0">
                <a:latin typeface="Comic Sans MS" panose="030F0702030302020204" pitchFamily="66" charset="0"/>
              </a:rPr>
              <a:t>the microscope was invented four centuries ago</a:t>
            </a:r>
            <a:r>
              <a:rPr lang="en-US" sz="2200" dirty="0" smtClean="0">
                <a:latin typeface="Comic Sans MS" panose="030F0702030302020204" pitchFamily="66" charset="0"/>
              </a:rPr>
              <a:t>,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people </a:t>
            </a:r>
            <a:r>
              <a:rPr lang="en-US" sz="2200" dirty="0">
                <a:latin typeface="Comic Sans MS" panose="030F0702030302020204" pitchFamily="66" charset="0"/>
              </a:rPr>
              <a:t>could see and measure things at the cellular </a:t>
            </a:r>
            <a:r>
              <a:rPr lang="en-US" sz="2200" dirty="0" smtClean="0">
                <a:latin typeface="Comic Sans MS" panose="030F0702030302020204" pitchFamily="66" charset="0"/>
              </a:rPr>
              <a:t>level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“</a:t>
            </a:r>
            <a:r>
              <a:rPr lang="tr-TR" sz="2200" dirty="0" smtClean="0">
                <a:latin typeface="Comic Sans MS" panose="030F0702030302020204" pitchFamily="66" charset="0"/>
              </a:rPr>
              <a:t>B</a:t>
            </a:r>
            <a:r>
              <a:rPr lang="en-US" sz="2200" dirty="0" err="1" smtClean="0">
                <a:latin typeface="Comic Sans MS" panose="030F0702030302020204" pitchFamily="66" charset="0"/>
              </a:rPr>
              <a:t>ig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data” </a:t>
            </a:r>
            <a:r>
              <a:rPr lang="en-US" sz="2200" dirty="0" smtClean="0">
                <a:latin typeface="Comic Sans MS" panose="030F0702030302020204" pitchFamily="66" charset="0"/>
              </a:rPr>
              <a:t>is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our </a:t>
            </a:r>
            <a:r>
              <a:rPr lang="en-US" sz="2200" dirty="0">
                <a:latin typeface="Comic Sans MS" panose="030F0702030302020204" pitchFamily="66" charset="0"/>
              </a:rPr>
              <a:t>modern </a:t>
            </a:r>
            <a:r>
              <a:rPr lang="en-US" sz="2200" dirty="0" smtClean="0">
                <a:latin typeface="Comic Sans MS" panose="030F0702030302020204" pitchFamily="66" charset="0"/>
              </a:rPr>
              <a:t>microscope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Patient </a:t>
            </a:r>
            <a:r>
              <a:rPr lang="en-US" sz="2200" dirty="0">
                <a:latin typeface="Comic Sans MS" panose="030F0702030302020204" pitchFamily="66" charset="0"/>
              </a:rPr>
              <a:t>registries </a:t>
            </a:r>
            <a:r>
              <a:rPr lang="tr-TR" sz="2200" dirty="0" err="1" smtClean="0">
                <a:latin typeface="Comic Sans MS" panose="030F0702030302020204" pitchFamily="66" charset="0"/>
              </a:rPr>
              <a:t>use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this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big data for research and disease </a:t>
            </a:r>
            <a:r>
              <a:rPr lang="en-US" sz="2200" dirty="0" smtClean="0">
                <a:latin typeface="Comic Sans MS" panose="030F0702030302020204" pitchFamily="66" charset="0"/>
              </a:rPr>
              <a:t>management</a:t>
            </a:r>
            <a:endParaRPr lang="tr-T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69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(CFPR)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052736"/>
            <a:ext cx="7704856" cy="5328592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The majority of registries collect data from CF specialty </a:t>
            </a:r>
            <a:r>
              <a:rPr lang="en-US" sz="2000" dirty="0" smtClean="0">
                <a:latin typeface="Comic Sans MS" panose="030F0702030302020204" pitchFamily="66" charset="0"/>
              </a:rPr>
              <a:t>adult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and pediatric clinics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T</a:t>
            </a:r>
            <a:r>
              <a:rPr lang="en-US" sz="2000" dirty="0" smtClean="0">
                <a:latin typeface="Comic Sans MS" panose="030F0702030302020204" pitchFamily="66" charset="0"/>
              </a:rPr>
              <a:t>hey </a:t>
            </a:r>
            <a:r>
              <a:rPr lang="en-US" sz="2000" dirty="0">
                <a:latin typeface="Comic Sans MS" panose="030F0702030302020204" pitchFamily="66" charset="0"/>
              </a:rPr>
              <a:t>collect data at least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annually</a:t>
            </a:r>
            <a:r>
              <a:rPr lang="en-US" sz="2000" dirty="0">
                <a:latin typeface="Comic Sans MS" panose="030F0702030302020204" pitchFamily="66" charset="0"/>
              </a:rPr>
              <a:t> including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Age</a:t>
            </a:r>
            <a:endParaRPr lang="tr-TR" sz="1600" dirty="0">
              <a:latin typeface="Comic Sans MS" panose="030F0702030302020204" pitchFamily="66" charset="0"/>
            </a:endParaRP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Gender</a:t>
            </a:r>
            <a:endParaRPr lang="tr-TR" sz="1600" dirty="0">
              <a:latin typeface="Comic Sans MS" panose="030F0702030302020204" pitchFamily="66" charset="0"/>
            </a:endParaRPr>
          </a:p>
          <a:p>
            <a:pPr lvl="1"/>
            <a:r>
              <a:rPr lang="en-US" sz="1600" dirty="0" smtClean="0">
                <a:latin typeface="Comic Sans MS" panose="030F0702030302020204" pitchFamily="66" charset="0"/>
              </a:rPr>
              <a:t>Genotype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endParaRPr lang="tr-TR" sz="1600" dirty="0">
              <a:latin typeface="Comic Sans MS" panose="030F0702030302020204" pitchFamily="66" charset="0"/>
            </a:endParaRPr>
          </a:p>
          <a:p>
            <a:pPr lvl="1"/>
            <a:r>
              <a:rPr lang="tr-TR" sz="1600" dirty="0" smtClean="0">
                <a:latin typeface="Comic Sans MS" panose="030F0702030302020204" pitchFamily="66" charset="0"/>
              </a:rPr>
              <a:t>L</a:t>
            </a:r>
            <a:r>
              <a:rPr lang="en-US" sz="1600" dirty="0" err="1" smtClean="0">
                <a:latin typeface="Comic Sans MS" panose="030F0702030302020204" pitchFamily="66" charset="0"/>
              </a:rPr>
              <a:t>ung</a:t>
            </a:r>
            <a:r>
              <a:rPr lang="en-US" sz="1600" dirty="0" smtClean="0">
                <a:latin typeface="Comic Sans MS" panose="030F0702030302020204" pitchFamily="66" charset="0"/>
              </a:rPr>
              <a:t> function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lvl="1"/>
            <a:r>
              <a:rPr lang="tr-TR" sz="1600" dirty="0" smtClean="0">
                <a:latin typeface="Comic Sans MS" panose="030F0702030302020204" pitchFamily="66" charset="0"/>
              </a:rPr>
              <a:t>N</a:t>
            </a:r>
            <a:r>
              <a:rPr lang="en-US" sz="1600" dirty="0" err="1" smtClean="0">
                <a:latin typeface="Comic Sans MS" panose="030F0702030302020204" pitchFamily="66" charset="0"/>
              </a:rPr>
              <a:t>utritional</a:t>
            </a:r>
            <a:r>
              <a:rPr lang="en-US" sz="1600" dirty="0" smtClean="0">
                <a:latin typeface="Comic Sans MS" panose="030F0702030302020204" pitchFamily="66" charset="0"/>
              </a:rPr>
              <a:t> status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600" dirty="0" smtClean="0">
                <a:latin typeface="Comic Sans MS" panose="030F0702030302020204" pitchFamily="66" charset="0"/>
              </a:rPr>
              <a:t>Complications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600" dirty="0" smtClean="0">
                <a:latin typeface="Comic Sans MS" panose="030F0702030302020204" pitchFamily="66" charset="0"/>
              </a:rPr>
              <a:t>Medication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latin typeface="Comic Sans MS" panose="030F0702030302020204" pitchFamily="66" charset="0"/>
              </a:rPr>
              <a:t>usage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r>
              <a:rPr lang="tr-TR" sz="1600" dirty="0">
                <a:latin typeface="Comic Sans MS" panose="030F0702030302020204" pitchFamily="66" charset="0"/>
              </a:rPr>
              <a:t>T</a:t>
            </a:r>
            <a:r>
              <a:rPr lang="en-US" sz="1600" dirty="0" err="1" smtClean="0">
                <a:latin typeface="Comic Sans MS" panose="030F0702030302020204" pitchFamily="66" charset="0"/>
              </a:rPr>
              <a:t>ransplantation</a:t>
            </a:r>
            <a:r>
              <a:rPr lang="en-US" sz="1600" dirty="0" smtClean="0">
                <a:latin typeface="Comic Sans MS" panose="030F0702030302020204" pitchFamily="66" charset="0"/>
              </a:rPr>
              <a:t> status</a:t>
            </a:r>
            <a:endParaRPr lang="tr-TR" sz="1600" dirty="0">
              <a:latin typeface="Comic Sans MS" panose="030F0702030302020204" pitchFamily="66" charset="0"/>
            </a:endParaRPr>
          </a:p>
          <a:p>
            <a:pPr lvl="1"/>
            <a:r>
              <a:rPr lang="tr-TR" sz="1600" dirty="0" smtClean="0">
                <a:latin typeface="Comic Sans MS" panose="030F0702030302020204" pitchFamily="66" charset="0"/>
              </a:rPr>
              <a:t>S</a:t>
            </a:r>
            <a:r>
              <a:rPr lang="en-US" sz="1600" dirty="0" err="1" smtClean="0">
                <a:latin typeface="Comic Sans MS" panose="030F0702030302020204" pitchFamily="66" charset="0"/>
              </a:rPr>
              <a:t>putum</a:t>
            </a:r>
            <a:r>
              <a:rPr lang="en-US" sz="1600" dirty="0" smtClean="0">
                <a:latin typeface="Comic Sans MS" panose="030F0702030302020204" pitchFamily="66" charset="0"/>
              </a:rPr>
              <a:t> microbiology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Some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registries </a:t>
            </a:r>
            <a:r>
              <a:rPr lang="tr-TR" sz="2000" dirty="0" smtClean="0"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</a:rPr>
              <a:t>US CFPR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now collects data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at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every</a:t>
            </a:r>
            <a:r>
              <a:rPr lang="tr-T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patient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encounter </a:t>
            </a:r>
            <a:r>
              <a:rPr lang="en-US" sz="2000" dirty="0">
                <a:latin typeface="Comic Sans MS" panose="030F0702030302020204" pitchFamily="66" charset="0"/>
              </a:rPr>
              <a:t>and includes over 350 </a:t>
            </a:r>
            <a:r>
              <a:rPr lang="en-US" sz="2000" dirty="0" smtClean="0">
                <a:latin typeface="Comic Sans MS" panose="030F0702030302020204" pitchFamily="66" charset="0"/>
              </a:rPr>
              <a:t>variables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ongitudinal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analysis of registry data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4968552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Patient registries </a:t>
            </a:r>
            <a:r>
              <a:rPr lang="tr-TR" sz="2200" dirty="0" err="1" smtClean="0">
                <a:latin typeface="Comic Sans MS" panose="030F0702030302020204" pitchFamily="66" charset="0"/>
              </a:rPr>
              <a:t>also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have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data </a:t>
            </a:r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through time </a:t>
            </a:r>
            <a:r>
              <a:rPr lang="en-US" sz="2200" dirty="0">
                <a:latin typeface="Comic Sans MS" panose="030F0702030302020204" pitchFamily="66" charset="0"/>
              </a:rPr>
              <a:t>on individual CF </a:t>
            </a:r>
            <a:r>
              <a:rPr lang="en-US" sz="2200" dirty="0" smtClean="0">
                <a:latin typeface="Comic Sans MS" panose="030F0702030302020204" pitchFamily="66" charset="0"/>
              </a:rPr>
              <a:t>patients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This </a:t>
            </a:r>
            <a:r>
              <a:rPr lang="en-US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longitudinal</a:t>
            </a:r>
            <a:r>
              <a:rPr lang="tr-TR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data </a:t>
            </a:r>
            <a:r>
              <a:rPr lang="en-US" sz="2200" dirty="0">
                <a:latin typeface="Comic Sans MS" panose="030F0702030302020204" pitchFamily="66" charset="0"/>
              </a:rPr>
              <a:t>markedly increases the ability to describe what </a:t>
            </a:r>
            <a:r>
              <a:rPr lang="en-US" sz="2200" dirty="0" smtClean="0">
                <a:latin typeface="Comic Sans MS" panose="030F0702030302020204" pitchFamily="66" charset="0"/>
              </a:rPr>
              <a:t>is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happening </a:t>
            </a:r>
            <a:r>
              <a:rPr lang="en-US" sz="2200" dirty="0">
                <a:latin typeface="Comic Sans MS" panose="030F0702030302020204" pitchFamily="66" charset="0"/>
              </a:rPr>
              <a:t>on a patient level and a population level </a:t>
            </a:r>
            <a:r>
              <a:rPr lang="en-US" sz="2200" dirty="0" smtClean="0">
                <a:latin typeface="Comic Sans MS" panose="030F0702030302020204" pitchFamily="66" charset="0"/>
              </a:rPr>
              <a:t>through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time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Longitudinal </a:t>
            </a:r>
            <a:r>
              <a:rPr lang="en-US" sz="2200" dirty="0">
                <a:latin typeface="Comic Sans MS" panose="030F0702030302020204" pitchFamily="66" charset="0"/>
              </a:rPr>
              <a:t>studies can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800" dirty="0" smtClean="0">
                <a:latin typeface="Comic Sans MS" panose="030F0702030302020204" pitchFamily="66" charset="0"/>
              </a:rPr>
              <a:t>establish </a:t>
            </a:r>
            <a:r>
              <a:rPr lang="en-US" sz="1800" dirty="0">
                <a:latin typeface="Comic Sans MS" panose="030F0702030302020204" pitchFamily="66" charset="0"/>
              </a:rPr>
              <a:t>sequences of </a:t>
            </a:r>
            <a:r>
              <a:rPr lang="en-US" sz="1800" dirty="0" smtClean="0">
                <a:latin typeface="Comic Sans MS" panose="030F0702030302020204" pitchFamily="66" charset="0"/>
              </a:rPr>
              <a:t>events</a:t>
            </a:r>
            <a:r>
              <a:rPr lang="tr-TR" sz="1800" dirty="0" smtClean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en-US" sz="1800" dirty="0" smtClean="0">
                <a:latin typeface="Comic Sans MS" panose="030F0702030302020204" pitchFamily="66" charset="0"/>
              </a:rPr>
              <a:t>provide information</a:t>
            </a:r>
            <a:r>
              <a:rPr lang="tr-TR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smtClean="0">
                <a:latin typeface="Comic Sans MS" panose="030F0702030302020204" pitchFamily="66" charset="0"/>
              </a:rPr>
              <a:t>about </a:t>
            </a:r>
            <a:r>
              <a:rPr lang="en-US" sz="1800" dirty="0">
                <a:latin typeface="Comic Sans MS" panose="030F0702030302020204" pitchFamily="66" charset="0"/>
              </a:rPr>
              <a:t>cause-and-effect </a:t>
            </a:r>
            <a:r>
              <a:rPr lang="tr-TR" sz="1800" dirty="0" smtClean="0">
                <a:latin typeface="Comic Sans MS" panose="030F0702030302020204" pitchFamily="66" charset="0"/>
              </a:rPr>
              <a:t>r</a:t>
            </a:r>
            <a:r>
              <a:rPr lang="en-US" sz="1800" dirty="0" err="1" smtClean="0">
                <a:latin typeface="Comic Sans MS" panose="030F0702030302020204" pitchFamily="66" charset="0"/>
              </a:rPr>
              <a:t>elationships</a:t>
            </a:r>
            <a:endParaRPr lang="tr-TR" sz="1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Longitudinal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analysis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56792"/>
            <a:ext cx="8352928" cy="4752528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Comic Sans MS" panose="030F0702030302020204" pitchFamily="66" charset="0"/>
              </a:rPr>
              <a:t>N</a:t>
            </a:r>
            <a:r>
              <a:rPr lang="en-US" sz="2200" dirty="0" err="1" smtClean="0">
                <a:latin typeface="Comic Sans MS" panose="030F0702030302020204" pitchFamily="66" charset="0"/>
              </a:rPr>
              <a:t>umerous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clinical aspects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I</a:t>
            </a:r>
            <a:r>
              <a:rPr lang="en-US" sz="2200" dirty="0" err="1" smtClean="0">
                <a:latin typeface="Comic Sans MS" panose="030F0702030302020204" pitchFamily="66" charset="0"/>
              </a:rPr>
              <a:t>mpact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of </a:t>
            </a:r>
            <a:r>
              <a:rPr lang="en-US" sz="2200" dirty="0" smtClean="0">
                <a:latin typeface="Comic Sans MS" panose="030F0702030302020204" pitchFamily="66" charset="0"/>
              </a:rPr>
              <a:t>therapies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tr-TR" sz="2200" dirty="0" smtClean="0">
                <a:latin typeface="Comic Sans MS" panose="030F0702030302020204" pitchFamily="66" charset="0"/>
              </a:rPr>
              <a:t>New </a:t>
            </a:r>
            <a:r>
              <a:rPr lang="tr-TR" sz="2200" dirty="0" err="1" smtClean="0">
                <a:latin typeface="Comic Sans MS" panose="030F0702030302020204" pitchFamily="66" charset="0"/>
              </a:rPr>
              <a:t>therapies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like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novel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>
                <a:latin typeface="Comic Sans MS" panose="030F0702030302020204" pitchFamily="66" charset="0"/>
              </a:rPr>
              <a:t>CFTR </a:t>
            </a:r>
            <a:r>
              <a:rPr lang="tr-TR" sz="2200" dirty="0" err="1">
                <a:latin typeface="Comic Sans MS" panose="030F0702030302020204" pitchFamily="66" charset="0"/>
              </a:rPr>
              <a:t>modulators</a:t>
            </a:r>
            <a:endParaRPr lang="tr-TR" sz="2200" dirty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S</a:t>
            </a:r>
            <a:r>
              <a:rPr lang="en-US" sz="2200" dirty="0" err="1" smtClean="0">
                <a:latin typeface="Comic Sans MS" panose="030F0702030302020204" pitchFamily="66" charset="0"/>
              </a:rPr>
              <a:t>urvival</a:t>
            </a:r>
            <a:r>
              <a:rPr lang="en-US" sz="2200" dirty="0" smtClean="0">
                <a:latin typeface="Comic Sans MS" panose="030F0702030302020204" pitchFamily="66" charset="0"/>
              </a:rPr>
              <a:t> estimation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C</a:t>
            </a:r>
            <a:r>
              <a:rPr lang="en-US" sz="2200" dirty="0" err="1" smtClean="0">
                <a:latin typeface="Comic Sans MS" panose="030F0702030302020204" pitchFamily="66" charset="0"/>
              </a:rPr>
              <a:t>linical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implications </a:t>
            </a:r>
            <a:r>
              <a:rPr lang="en-US" sz="2200" dirty="0">
                <a:latin typeface="Comic Sans MS" panose="030F0702030302020204" pitchFamily="66" charset="0"/>
              </a:rPr>
              <a:t>of sputum </a:t>
            </a:r>
            <a:r>
              <a:rPr lang="en-US" sz="2200" dirty="0" smtClean="0">
                <a:latin typeface="Comic Sans MS" panose="030F0702030302020204" pitchFamily="66" charset="0"/>
              </a:rPr>
              <a:t>microbiology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C</a:t>
            </a:r>
            <a:r>
              <a:rPr lang="en-US" sz="2200" dirty="0" err="1" smtClean="0">
                <a:latin typeface="Comic Sans MS" panose="030F0702030302020204" pitchFamily="66" charset="0"/>
              </a:rPr>
              <a:t>omplications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like </a:t>
            </a:r>
            <a:r>
              <a:rPr lang="en-US" sz="2200" dirty="0" smtClean="0">
                <a:latin typeface="Comic Sans MS" panose="030F0702030302020204" pitchFamily="66" charset="0"/>
              </a:rPr>
              <a:t>CF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related </a:t>
            </a:r>
            <a:r>
              <a:rPr lang="en-US" sz="2200" dirty="0">
                <a:latin typeface="Comic Sans MS" panose="030F0702030302020204" pitchFamily="66" charset="0"/>
              </a:rPr>
              <a:t>diabetes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I</a:t>
            </a:r>
            <a:r>
              <a:rPr lang="en-US" sz="2200" dirty="0" err="1" smtClean="0">
                <a:latin typeface="Comic Sans MS" panose="030F0702030302020204" pitchFamily="66" charset="0"/>
              </a:rPr>
              <a:t>mplication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of being </a:t>
            </a:r>
            <a:r>
              <a:rPr lang="en-US" sz="2200" dirty="0" smtClean="0">
                <a:latin typeface="Comic Sans MS" panose="030F0702030302020204" pitchFamily="66" charset="0"/>
              </a:rPr>
              <a:t>pregnant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R</a:t>
            </a:r>
            <a:r>
              <a:rPr lang="en-US" sz="2200" dirty="0" err="1" smtClean="0">
                <a:latin typeface="Comic Sans MS" panose="030F0702030302020204" pitchFamily="66" charset="0"/>
              </a:rPr>
              <a:t>eferral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timing </a:t>
            </a:r>
            <a:r>
              <a:rPr lang="en-US" sz="2200" dirty="0">
                <a:latin typeface="Comic Sans MS" panose="030F0702030302020204" pitchFamily="66" charset="0"/>
              </a:rPr>
              <a:t>for lung transplantation </a:t>
            </a:r>
            <a:endParaRPr lang="tr-TR" sz="2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(CFPR)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052736"/>
            <a:ext cx="770485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Advanced knowledge about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changing </a:t>
            </a:r>
            <a:r>
              <a:rPr lang="en-US" sz="2000" dirty="0">
                <a:latin typeface="Comic Sans MS" panose="030F0702030302020204" pitchFamily="66" charset="0"/>
              </a:rPr>
              <a:t>demographics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improvements in health </a:t>
            </a:r>
            <a:r>
              <a:rPr lang="en-US" sz="2000" dirty="0" smtClean="0">
                <a:latin typeface="Comic Sans MS" panose="030F0702030302020204" pitchFamily="66" charset="0"/>
              </a:rPr>
              <a:t>outcomes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V</a:t>
            </a:r>
            <a:r>
              <a:rPr lang="en-US" sz="2000" dirty="0" err="1" smtClean="0">
                <a:latin typeface="Comic Sans MS" panose="030F0702030302020204" pitchFamily="66" charset="0"/>
              </a:rPr>
              <a:t>aluable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source of information describing CF epidemiology at </a:t>
            </a:r>
            <a:r>
              <a:rPr lang="en-US" sz="2000" dirty="0" smtClean="0">
                <a:latin typeface="Comic Sans MS" panose="030F0702030302020204" pitchFamily="66" charset="0"/>
              </a:rPr>
              <a:t>a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single </a:t>
            </a:r>
            <a:r>
              <a:rPr lang="en-US" sz="2000" dirty="0">
                <a:latin typeface="Comic Sans MS" panose="030F0702030302020204" pitchFamily="66" charset="0"/>
              </a:rPr>
              <a:t>point in time is the registry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annual data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report</a:t>
            </a:r>
            <a:endParaRPr lang="tr-TR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It </a:t>
            </a:r>
            <a:r>
              <a:rPr lang="en-US" sz="2000" dirty="0">
                <a:latin typeface="Comic Sans MS" panose="030F0702030302020204" pitchFamily="66" charset="0"/>
              </a:rPr>
              <a:t>provides </a:t>
            </a:r>
            <a:r>
              <a:rPr lang="en-US" sz="2000" dirty="0" smtClean="0">
                <a:latin typeface="Comic Sans MS" panose="030F0702030302020204" pitchFamily="66" charset="0"/>
              </a:rPr>
              <a:t>a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snapshot </a:t>
            </a:r>
            <a:r>
              <a:rPr lang="en-US" sz="2000" dirty="0">
                <a:latin typeface="Comic Sans MS" panose="030F0702030302020204" pitchFamily="66" charset="0"/>
              </a:rPr>
              <a:t>of the burden of disease </a:t>
            </a:r>
            <a:r>
              <a:rPr lang="en-US" sz="2000" dirty="0" smtClean="0">
                <a:latin typeface="Comic Sans MS" panose="030F0702030302020204" pitchFamily="66" charset="0"/>
              </a:rPr>
              <a:t>nationally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hanging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emographics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052736"/>
            <a:ext cx="770485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ational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registry's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annual data</a:t>
            </a:r>
            <a:endParaRPr lang="tr-TR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increases </a:t>
            </a:r>
            <a:r>
              <a:rPr lang="en-US" sz="2000" dirty="0">
                <a:latin typeface="Comic Sans MS" panose="030F0702030302020204" pitchFamily="66" charset="0"/>
              </a:rPr>
              <a:t>in population </a:t>
            </a:r>
            <a:r>
              <a:rPr lang="en-US" sz="2000" dirty="0" smtClean="0">
                <a:latin typeface="Comic Sans MS" panose="030F0702030302020204" pitchFamily="66" charset="0"/>
              </a:rPr>
              <a:t>size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median participant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age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proportion </a:t>
            </a:r>
            <a:r>
              <a:rPr lang="en-US" sz="2000" dirty="0">
                <a:latin typeface="Comic Sans MS" panose="030F0702030302020204" pitchFamily="66" charset="0"/>
              </a:rPr>
              <a:t>of participants living into adulthood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earlier </a:t>
            </a:r>
            <a:r>
              <a:rPr lang="en-US" sz="2000" dirty="0">
                <a:latin typeface="Comic Sans MS" panose="030F0702030302020204" pitchFamily="66" charset="0"/>
              </a:rPr>
              <a:t>age at </a:t>
            </a:r>
            <a:r>
              <a:rPr lang="en-US" sz="2000" dirty="0" smtClean="0">
                <a:latin typeface="Comic Sans MS" panose="030F0702030302020204" pitchFamily="66" charset="0"/>
              </a:rPr>
              <a:t>diagnosis</a:t>
            </a:r>
            <a:r>
              <a:rPr lang="tr-TR" sz="2000" dirty="0" smtClean="0">
                <a:latin typeface="Comic Sans MS" panose="030F0702030302020204" pitchFamily="66" charset="0"/>
              </a:rPr>
              <a:t>: </a:t>
            </a:r>
            <a:r>
              <a:rPr lang="en-US" sz="2000" dirty="0" smtClean="0">
                <a:latin typeface="Comic Sans MS" panose="030F0702030302020204" pitchFamily="66" charset="0"/>
              </a:rPr>
              <a:t>CF patients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diagnosed </a:t>
            </a:r>
            <a:r>
              <a:rPr lang="en-US" sz="2000" dirty="0">
                <a:latin typeface="Comic Sans MS" panose="030F0702030302020204" pitchFamily="66" charset="0"/>
              </a:rPr>
              <a:t>as a result of neonatal </a:t>
            </a:r>
            <a:r>
              <a:rPr lang="en-US" sz="2000" dirty="0" smtClean="0">
                <a:latin typeface="Comic Sans MS" panose="030F0702030302020204" pitchFamily="66" charset="0"/>
              </a:rPr>
              <a:t>screening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median </a:t>
            </a:r>
            <a:r>
              <a:rPr lang="en-US" sz="2000" dirty="0">
                <a:latin typeface="Comic Sans MS" panose="030F0702030302020204" pitchFamily="66" charset="0"/>
              </a:rPr>
              <a:t>age of survival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Improvements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in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survival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052736"/>
            <a:ext cx="7704856" cy="5328592"/>
          </a:xfrm>
        </p:spPr>
        <p:txBody>
          <a:bodyPr>
            <a:noAutofit/>
          </a:bodyPr>
          <a:lstStyle/>
          <a:p>
            <a:r>
              <a:rPr lang="tr-TR" sz="2000" dirty="0" err="1" smtClean="0">
                <a:latin typeface="Comic Sans MS" panose="030F0702030302020204" pitchFamily="66" charset="0"/>
              </a:rPr>
              <a:t>Reported</a:t>
            </a:r>
            <a:r>
              <a:rPr lang="tr-TR" sz="2000" dirty="0" smtClean="0">
                <a:latin typeface="Comic Sans MS" panose="030F0702030302020204" pitchFamily="66" charset="0"/>
              </a:rPr>
              <a:t> as </a:t>
            </a:r>
            <a:r>
              <a:rPr lang="en-US" sz="2000" dirty="0" smtClean="0">
                <a:latin typeface="Comic Sans MS" panose="030F0702030302020204" pitchFamily="66" charset="0"/>
              </a:rPr>
              <a:t>a </a:t>
            </a:r>
            <a:r>
              <a:rPr lang="en-US" sz="2000" dirty="0">
                <a:latin typeface="Comic Sans MS" panose="030F0702030302020204" pitchFamily="66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median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age of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survival</a:t>
            </a:r>
            <a:r>
              <a:rPr lang="en-US" sz="2000" dirty="0" smtClean="0">
                <a:latin typeface="Comic Sans MS" panose="030F0702030302020204" pitchFamily="66" charset="0"/>
              </a:rPr>
              <a:t>”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M</a:t>
            </a:r>
            <a:r>
              <a:rPr lang="en-US" sz="2000" dirty="0" err="1" smtClean="0">
                <a:latin typeface="Comic Sans MS" panose="030F0702030302020204" pitchFamily="66" charset="0"/>
              </a:rPr>
              <a:t>ost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people born with CF today can expect to survive into </a:t>
            </a:r>
            <a:r>
              <a:rPr lang="en-US" sz="2000" dirty="0" smtClean="0">
                <a:latin typeface="Comic Sans MS" panose="030F0702030302020204" pitchFamily="66" charset="0"/>
              </a:rPr>
              <a:t>their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forties </a:t>
            </a:r>
            <a:r>
              <a:rPr lang="en-US" sz="2000" dirty="0">
                <a:latin typeface="Comic Sans MS" panose="030F0702030302020204" pitchFamily="66" charset="0"/>
              </a:rPr>
              <a:t>or fifties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E</a:t>
            </a:r>
            <a:r>
              <a:rPr lang="en-US" sz="2000" dirty="0" err="1" smtClean="0">
                <a:latin typeface="Comic Sans MS" panose="030F0702030302020204" pitchFamily="66" charset="0"/>
              </a:rPr>
              <a:t>stimate</a:t>
            </a:r>
            <a:r>
              <a:rPr lang="tr-TR" sz="2000" dirty="0" smtClean="0">
                <a:latin typeface="Comic Sans MS" panose="030F0702030302020204" pitchFamily="66" charset="0"/>
              </a:rPr>
              <a:t>d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median </a:t>
            </a:r>
            <a:r>
              <a:rPr lang="en-US" sz="2000" dirty="0" smtClean="0">
                <a:latin typeface="Comic Sans MS" panose="030F0702030302020204" pitchFamily="66" charset="0"/>
              </a:rPr>
              <a:t>age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of survival</a:t>
            </a:r>
            <a:r>
              <a:rPr lang="tr-TR" sz="2000" dirty="0" smtClean="0">
                <a:latin typeface="Comic Sans MS" panose="030F0702030302020204" pitchFamily="66" charset="0"/>
              </a:rPr>
              <a:t>: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600" dirty="0" smtClean="0">
                <a:latin typeface="Comic Sans MS" panose="030F0702030302020204" pitchFamily="66" charset="0"/>
              </a:rPr>
              <a:t>1989</a:t>
            </a:r>
            <a:r>
              <a:rPr lang="tr-TR" sz="1600" dirty="0" smtClean="0">
                <a:latin typeface="Comic Sans MS" panose="030F0702030302020204" pitchFamily="66" charset="0"/>
              </a:rPr>
              <a:t>: </a:t>
            </a:r>
            <a:r>
              <a:rPr lang="en-US" sz="1600" dirty="0" smtClean="0">
                <a:latin typeface="Comic Sans MS" panose="030F0702030302020204" pitchFamily="66" charset="0"/>
              </a:rPr>
              <a:t>27 </a:t>
            </a:r>
            <a:r>
              <a:rPr lang="en-US" sz="1600" dirty="0">
                <a:latin typeface="Comic Sans MS" panose="030F0702030302020204" pitchFamily="66" charset="0"/>
              </a:rPr>
              <a:t>years in </a:t>
            </a:r>
            <a:r>
              <a:rPr lang="en-US" sz="1600" dirty="0" smtClean="0">
                <a:latin typeface="Comic Sans MS" panose="030F0702030302020204" pitchFamily="66" charset="0"/>
              </a:rPr>
              <a:t>U</a:t>
            </a:r>
            <a:r>
              <a:rPr lang="tr-TR" sz="1600" dirty="0" smtClean="0">
                <a:latin typeface="Comic Sans MS" panose="030F0702030302020204" pitchFamily="66" charset="0"/>
              </a:rPr>
              <a:t>SA, </a:t>
            </a:r>
            <a:r>
              <a:rPr lang="en-US" sz="1600" dirty="0" smtClean="0">
                <a:latin typeface="Comic Sans MS" panose="030F0702030302020204" pitchFamily="66" charset="0"/>
              </a:rPr>
              <a:t>32 </a:t>
            </a:r>
            <a:r>
              <a:rPr lang="en-US" sz="1600" dirty="0">
                <a:latin typeface="Comic Sans MS" panose="030F0702030302020204" pitchFamily="66" charset="0"/>
              </a:rPr>
              <a:t>years in Canada 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r>
              <a:rPr lang="tr-TR" sz="1600" dirty="0" smtClean="0">
                <a:latin typeface="Comic Sans MS" panose="030F0702030302020204" pitchFamily="66" charset="0"/>
              </a:rPr>
              <a:t>2009 </a:t>
            </a:r>
            <a:r>
              <a:rPr lang="tr-TR" sz="1600" dirty="0">
                <a:latin typeface="Comic Sans MS" panose="030F0702030302020204" pitchFamily="66" charset="0"/>
              </a:rPr>
              <a:t>-</a:t>
            </a:r>
            <a:r>
              <a:rPr lang="tr-TR" sz="1600" dirty="0" smtClean="0">
                <a:latin typeface="Comic Sans MS" panose="030F0702030302020204" pitchFamily="66" charset="0"/>
              </a:rPr>
              <a:t> 2013:  </a:t>
            </a:r>
            <a:r>
              <a:rPr lang="en-US" sz="1600" dirty="0" smtClean="0">
                <a:latin typeface="Comic Sans MS" panose="030F0702030302020204" pitchFamily="66" charset="0"/>
              </a:rPr>
              <a:t>40.6 years </a:t>
            </a:r>
            <a:r>
              <a:rPr lang="en-US" sz="1600" dirty="0">
                <a:latin typeface="Comic Sans MS" panose="030F0702030302020204" pitchFamily="66" charset="0"/>
              </a:rPr>
              <a:t>in the </a:t>
            </a:r>
            <a:r>
              <a:rPr lang="en-US" sz="1600" dirty="0" smtClean="0">
                <a:latin typeface="Comic Sans MS" panose="030F0702030302020204" pitchFamily="66" charset="0"/>
              </a:rPr>
              <a:t>US</a:t>
            </a:r>
            <a:r>
              <a:rPr lang="tr-TR" sz="1600" dirty="0" smtClean="0">
                <a:latin typeface="Comic Sans MS" panose="030F0702030302020204" pitchFamily="66" charset="0"/>
              </a:rPr>
              <a:t>A, </a:t>
            </a:r>
            <a:r>
              <a:rPr lang="en-US" sz="1600" dirty="0" smtClean="0">
                <a:latin typeface="Comic Sans MS" panose="030F0702030302020204" pitchFamily="66" charset="0"/>
              </a:rPr>
              <a:t>50.9 </a:t>
            </a:r>
            <a:r>
              <a:rPr lang="tr-TR" sz="1600" dirty="0" err="1" smtClean="0">
                <a:latin typeface="Comic Sans MS" panose="030F0702030302020204" pitchFamily="66" charset="0"/>
              </a:rPr>
              <a:t>years</a:t>
            </a:r>
            <a:r>
              <a:rPr lang="tr-TR" sz="1600" dirty="0" smtClean="0">
                <a:latin typeface="Comic Sans MS" panose="030F0702030302020204" pitchFamily="66" charset="0"/>
              </a:rPr>
              <a:t> in </a:t>
            </a:r>
            <a:r>
              <a:rPr lang="en-US" sz="1600" dirty="0" smtClean="0">
                <a:latin typeface="Comic Sans MS" panose="030F0702030302020204" pitchFamily="66" charset="0"/>
              </a:rPr>
              <a:t>Canada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1600" dirty="0" smtClean="0">
                <a:latin typeface="Comic Sans MS" panose="030F0702030302020204" pitchFamily="66" charset="0"/>
              </a:rPr>
              <a:t>2015</a:t>
            </a:r>
            <a:r>
              <a:rPr lang="tr-TR" sz="1600" dirty="0" smtClean="0">
                <a:latin typeface="Comic Sans MS" panose="030F0702030302020204" pitchFamily="66" charset="0"/>
              </a:rPr>
              <a:t>: </a:t>
            </a:r>
            <a:r>
              <a:rPr lang="en-US" sz="1600" dirty="0" smtClean="0">
                <a:latin typeface="Comic Sans MS" panose="030F0702030302020204" pitchFamily="66" charset="0"/>
              </a:rPr>
              <a:t>45.1 </a:t>
            </a:r>
            <a:r>
              <a:rPr lang="en-US" sz="1600" dirty="0">
                <a:latin typeface="Comic Sans MS" panose="030F0702030302020204" pitchFamily="66" charset="0"/>
              </a:rPr>
              <a:t>years 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latin typeface="Comic Sans MS" panose="030F0702030302020204" pitchFamily="66" charset="0"/>
              </a:rPr>
              <a:t>in the United Kingdom 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Median</a:t>
            </a:r>
            <a:r>
              <a:rPr lang="tr-T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age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at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death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birth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cohort survival </a:t>
            </a:r>
            <a:r>
              <a:rPr lang="en-US" sz="2000" dirty="0" smtClean="0">
                <a:latin typeface="Comic Sans MS" panose="030F0702030302020204" pitchFamily="66" charset="0"/>
              </a:rPr>
              <a:t>are </a:t>
            </a:r>
            <a:r>
              <a:rPr lang="en-US" sz="2000" dirty="0">
                <a:latin typeface="Comic Sans MS" panose="030F0702030302020204" pitchFamily="66" charset="0"/>
              </a:rPr>
              <a:t>alternative/additional measure of life </a:t>
            </a:r>
            <a:r>
              <a:rPr lang="en-US" sz="2000" dirty="0" smtClean="0">
                <a:latin typeface="Comic Sans MS" panose="030F0702030302020204" pitchFamily="66" charset="0"/>
              </a:rPr>
              <a:t>expectancy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that </a:t>
            </a:r>
            <a:r>
              <a:rPr lang="en-US" sz="2000" dirty="0">
                <a:latin typeface="Comic Sans MS" panose="030F0702030302020204" pitchFamily="66" charset="0"/>
              </a:rPr>
              <a:t>can be derived using registry </a:t>
            </a:r>
            <a:r>
              <a:rPr lang="en-US" sz="2000" dirty="0" err="1" smtClean="0">
                <a:latin typeface="Comic Sans MS" panose="030F0702030302020204" pitchFamily="66" charset="0"/>
              </a:rPr>
              <a:t>dat</a:t>
            </a:r>
            <a:r>
              <a:rPr lang="tr-TR" sz="2000" dirty="0" smtClean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4346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8" y="980728"/>
            <a:ext cx="8807707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4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Improvements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Health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Outcomes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412776"/>
            <a:ext cx="7704856" cy="4968552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Annual </a:t>
            </a:r>
            <a:r>
              <a:rPr lang="tr-TR" sz="2000" dirty="0" err="1" smtClean="0">
                <a:latin typeface="Comic Sans MS" panose="030F0702030302020204" pitchFamily="66" charset="0"/>
              </a:rPr>
              <a:t>change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in </a:t>
            </a:r>
            <a:r>
              <a:rPr lang="en-US" sz="2000" dirty="0">
                <a:latin typeface="Comic Sans MS" panose="030F0702030302020204" pitchFamily="66" charset="0"/>
              </a:rPr>
              <a:t>lung </a:t>
            </a:r>
            <a:r>
              <a:rPr lang="en-US" sz="2000" dirty="0" smtClean="0">
                <a:latin typeface="Comic Sans MS" panose="030F0702030302020204" pitchFamily="66" charset="0"/>
              </a:rPr>
              <a:t>function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A</a:t>
            </a:r>
            <a:r>
              <a:rPr lang="en-US" sz="2000" dirty="0" err="1" smtClean="0">
                <a:latin typeface="Comic Sans MS" panose="030F0702030302020204" pitchFamily="66" charset="0"/>
              </a:rPr>
              <a:t>ssessment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of post-lung transplantation </a:t>
            </a:r>
            <a:r>
              <a:rPr lang="en-US" sz="2000" dirty="0" smtClean="0">
                <a:latin typeface="Comic Sans MS" panose="030F0702030302020204" pitchFamily="66" charset="0"/>
              </a:rPr>
              <a:t>outcomes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The changing epidemiology of CF </a:t>
            </a:r>
            <a:r>
              <a:rPr lang="en-US" sz="2000" dirty="0" smtClean="0">
                <a:latin typeface="Comic Sans MS" panose="030F0702030302020204" pitchFamily="66" charset="0"/>
              </a:rPr>
              <a:t>pathogens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Complications</a:t>
            </a:r>
            <a:r>
              <a:rPr lang="tr-TR" sz="2000" dirty="0" smtClean="0">
                <a:latin typeface="Comic Sans MS" panose="030F0702030302020204" pitchFamily="66" charset="0"/>
              </a:rPr>
              <a:t>: </a:t>
            </a:r>
            <a:r>
              <a:rPr lang="en-US" sz="2000" dirty="0" smtClean="0">
                <a:latin typeface="Comic Sans MS" panose="030F0702030302020204" pitchFamily="66" charset="0"/>
              </a:rPr>
              <a:t>cystic </a:t>
            </a:r>
            <a:r>
              <a:rPr lang="en-US" sz="2000" dirty="0">
                <a:latin typeface="Comic Sans MS" panose="030F0702030302020204" pitchFamily="66" charset="0"/>
              </a:rPr>
              <a:t>fibrosis related </a:t>
            </a:r>
            <a:r>
              <a:rPr lang="en-US" sz="2000" dirty="0" smtClean="0">
                <a:latin typeface="Comic Sans MS" panose="030F0702030302020204" pitchFamily="66" charset="0"/>
              </a:rPr>
              <a:t>diabetes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5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772816"/>
            <a:ext cx="770485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V</a:t>
            </a:r>
            <a:r>
              <a:rPr lang="en-US" sz="2000" dirty="0" err="1" smtClean="0">
                <a:latin typeface="Comic Sans MS" panose="030F0702030302020204" pitchFamily="66" charset="0"/>
              </a:rPr>
              <a:t>ariation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in practice </a:t>
            </a:r>
            <a:r>
              <a:rPr lang="en-US" sz="2000" dirty="0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patient </a:t>
            </a:r>
            <a:r>
              <a:rPr lang="en-US" sz="2000" dirty="0">
                <a:latin typeface="Comic Sans MS" panose="030F0702030302020204" pitchFamily="66" charset="0"/>
              </a:rPr>
              <a:t>outcomes can be </a:t>
            </a:r>
            <a:r>
              <a:rPr lang="en-US" sz="2000" dirty="0" smtClean="0">
                <a:latin typeface="Comic Sans MS" panose="030F0702030302020204" pitchFamily="66" charset="0"/>
              </a:rPr>
              <a:t>identified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by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comparing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practices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and outcomes</a:t>
            </a:r>
            <a:r>
              <a:rPr lang="tr-TR" sz="2000" dirty="0" smtClean="0">
                <a:latin typeface="Comic Sans MS" panose="030F0702030302020204" pitchFamily="66" charset="0"/>
              </a:rPr>
              <a:t>:</a:t>
            </a: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At a national level, </a:t>
            </a:r>
            <a:r>
              <a:rPr lang="en-US" sz="2000" dirty="0" err="1" smtClean="0">
                <a:latin typeface="Comic Sans MS" panose="030F0702030302020204" pitchFamily="66" charset="0"/>
              </a:rPr>
              <a:t>centre</a:t>
            </a:r>
            <a:r>
              <a:rPr lang="en-US" sz="2000" dirty="0" smtClean="0">
                <a:latin typeface="Comic Sans MS" panose="030F0702030302020204" pitchFamily="66" charset="0"/>
              </a:rPr>
              <a:t>-to-</a:t>
            </a:r>
            <a:r>
              <a:rPr lang="en-US" sz="2000" dirty="0" err="1" smtClean="0">
                <a:latin typeface="Comic Sans MS" panose="030F0702030302020204" pitchFamily="66" charset="0"/>
              </a:rPr>
              <a:t>centre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At an </a:t>
            </a:r>
            <a:r>
              <a:rPr lang="tr-TR" sz="2000" dirty="0" err="1" smtClean="0">
                <a:latin typeface="Comic Sans MS" panose="030F0702030302020204" pitchFamily="66" charset="0"/>
              </a:rPr>
              <a:t>international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level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t </a:t>
            </a:r>
            <a:r>
              <a:rPr lang="en-US" sz="2000" dirty="0">
                <a:latin typeface="Comic Sans MS" panose="030F0702030302020204" pitchFamily="66" charset="0"/>
              </a:rPr>
              <a:t>enables clinicians and researchers to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look </a:t>
            </a:r>
            <a:r>
              <a:rPr lang="en-US" sz="2000" dirty="0">
                <a:latin typeface="Comic Sans MS" panose="030F0702030302020204" pitchFamily="66" charset="0"/>
              </a:rPr>
              <a:t>beyond </a:t>
            </a:r>
            <a:r>
              <a:rPr lang="en-US" sz="2000" dirty="0" smtClean="0">
                <a:latin typeface="Comic Sans MS" panose="030F0702030302020204" pitchFamily="66" charset="0"/>
              </a:rPr>
              <a:t>local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approaches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evaluate </a:t>
            </a:r>
            <a:r>
              <a:rPr lang="en-US" sz="2000" dirty="0">
                <a:latin typeface="Comic Sans MS" panose="030F0702030302020204" pitchFamily="66" charset="0"/>
              </a:rPr>
              <a:t>and identify best practices </a:t>
            </a:r>
            <a:r>
              <a:rPr lang="en-US" sz="2000" dirty="0" smtClean="0">
                <a:latin typeface="Comic Sans MS" panose="030F0702030302020204" pitchFamily="66" charset="0"/>
              </a:rPr>
              <a:t>internationally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2000" dirty="0" err="1" smtClean="0">
                <a:latin typeface="Comic Sans MS" panose="030F0702030302020204" pitchFamily="66" charset="0"/>
              </a:rPr>
              <a:t>It</a:t>
            </a:r>
            <a:r>
              <a:rPr lang="tr-TR" sz="2000" dirty="0" smtClean="0">
                <a:latin typeface="Comic Sans MS" panose="030F0702030302020204" pitchFamily="66" charset="0"/>
              </a:rPr>
              <a:t> p</a:t>
            </a:r>
            <a:r>
              <a:rPr lang="en-US" sz="2000" dirty="0" err="1" smtClean="0">
                <a:latin typeface="Comic Sans MS" panose="030F0702030302020204" pitchFamily="66" charset="0"/>
              </a:rPr>
              <a:t>rovides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opportunities </a:t>
            </a:r>
            <a:r>
              <a:rPr lang="en-US" sz="2000" dirty="0">
                <a:latin typeface="Comic Sans MS" panose="030F0702030302020204" pitchFamily="66" charset="0"/>
              </a:rPr>
              <a:t>to enhance outcomes for all CF </a:t>
            </a:r>
            <a:r>
              <a:rPr lang="en-US" sz="2000" dirty="0" smtClean="0">
                <a:latin typeface="Comic Sans MS" panose="030F0702030302020204" pitchFamily="66" charset="0"/>
              </a:rPr>
              <a:t>patients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772816"/>
            <a:ext cx="7704856" cy="4608512"/>
          </a:xfrm>
        </p:spPr>
        <p:txBody>
          <a:bodyPr>
            <a:noAutofit/>
          </a:bodyPr>
          <a:lstStyle/>
          <a:p>
            <a:r>
              <a:rPr lang="tr-TR" sz="2000" dirty="0" smtClean="0">
                <a:latin typeface="Comic Sans MS" panose="030F0702030302020204" pitchFamily="66" charset="0"/>
              </a:rPr>
              <a:t>E</a:t>
            </a:r>
            <a:r>
              <a:rPr lang="en-US" sz="2000" dirty="0" smtClean="0">
                <a:latin typeface="Comic Sans MS" panose="030F0702030302020204" pitchFamily="66" charset="0"/>
              </a:rPr>
              <a:t>ach </a:t>
            </a:r>
            <a:r>
              <a:rPr lang="en-US" sz="2000" dirty="0">
                <a:latin typeface="Comic Sans MS" panose="030F0702030302020204" pitchFamily="66" charset="0"/>
              </a:rPr>
              <a:t>registry collects data differently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ata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elements are not always similarly </a:t>
            </a:r>
            <a:r>
              <a:rPr lang="en-US" sz="2000" dirty="0" smtClean="0">
                <a:latin typeface="Comic Sans MS" panose="030F0702030302020204" pitchFamily="66" charset="0"/>
              </a:rPr>
              <a:t>defined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E</a:t>
            </a:r>
            <a:r>
              <a:rPr lang="en-US" sz="2000" dirty="0" err="1" smtClean="0">
                <a:latin typeface="Comic Sans MS" panose="030F0702030302020204" pitchFamily="66" charset="0"/>
              </a:rPr>
              <a:t>xtensive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work </a:t>
            </a:r>
            <a:r>
              <a:rPr lang="tr-TR" sz="2000" dirty="0" smtClean="0">
                <a:latin typeface="Comic Sans MS" panose="030F0702030302020204" pitchFamily="66" charset="0"/>
              </a:rPr>
              <a:t>is </a:t>
            </a:r>
            <a:r>
              <a:rPr lang="tr-TR" sz="2000" dirty="0" err="1" smtClean="0">
                <a:latin typeface="Comic Sans MS" panose="030F0702030302020204" pitchFamily="66" charset="0"/>
              </a:rPr>
              <a:t>required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to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harmonize </a:t>
            </a:r>
            <a:r>
              <a:rPr lang="en-US" sz="2000" dirty="0" smtClean="0">
                <a:latin typeface="Comic Sans MS" panose="030F0702030302020204" pitchFamily="66" charset="0"/>
              </a:rPr>
              <a:t>data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Harmonisation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of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registry </a:t>
            </a:r>
            <a:r>
              <a:rPr lang="en-US" sz="2000" dirty="0">
                <a:latin typeface="Comic Sans MS" panose="030F0702030302020204" pitchFamily="66" charset="0"/>
              </a:rPr>
              <a:t>data </a:t>
            </a:r>
            <a:r>
              <a:rPr lang="en-US" sz="2000" dirty="0" smtClean="0">
                <a:latin typeface="Comic Sans MS" panose="030F0702030302020204" pitchFamily="66" charset="0"/>
              </a:rPr>
              <a:t>definitions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data collection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procedures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analysis </a:t>
            </a:r>
            <a:r>
              <a:rPr lang="en-US" sz="2000" dirty="0">
                <a:latin typeface="Comic Sans MS" panose="030F0702030302020204" pitchFamily="66" charset="0"/>
              </a:rPr>
              <a:t>is </a:t>
            </a:r>
            <a:r>
              <a:rPr lang="en-US" sz="2000" dirty="0" smtClean="0">
                <a:latin typeface="Comic Sans MS" panose="030F0702030302020204" pitchFamily="66" charset="0"/>
              </a:rPr>
              <a:t>essential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48072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registries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980728"/>
            <a:ext cx="735516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dirty="0" smtClean="0">
                <a:latin typeface="Comic Sans MS" panose="030F0702030302020204" pitchFamily="66" charset="0"/>
              </a:rPr>
              <a:t>A</a:t>
            </a:r>
            <a:r>
              <a:rPr lang="en-US" sz="2200" dirty="0" err="1" smtClean="0">
                <a:latin typeface="Comic Sans MS" panose="030F0702030302020204" pitchFamily="66" charset="0"/>
              </a:rPr>
              <a:t>llow</a:t>
            </a:r>
            <a:r>
              <a:rPr lang="en-US" sz="2200" dirty="0" smtClean="0">
                <a:latin typeface="Comic Sans MS" panose="030F0702030302020204" pitchFamily="66" charset="0"/>
              </a:rPr>
              <a:t> clinicians,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researchers, and policymakers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to examine data for trends and clinical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outcomes within patients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>
                <a:latin typeface="Comic Sans MS" panose="030F0702030302020204" pitchFamily="66" charset="0"/>
              </a:rPr>
              <a:t>t</a:t>
            </a:r>
            <a:r>
              <a:rPr lang="tr-TR" sz="2200" dirty="0" err="1" smtClean="0">
                <a:latin typeface="Comic Sans MS" panose="030F0702030302020204" pitchFamily="66" charset="0"/>
              </a:rPr>
              <a:t>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practice sites for quality improvement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efforts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to investigate the natural history of a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disease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for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patients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p</a:t>
            </a:r>
            <a:r>
              <a:rPr lang="en-US" sz="2200" dirty="0" err="1" smtClean="0">
                <a:latin typeface="Comic Sans MS" panose="030F0702030302020204" pitchFamily="66" charset="0"/>
              </a:rPr>
              <a:t>rovide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insight into standard practice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can facilitate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collaboration between patients, families and clinicians</a:t>
            </a:r>
            <a:endParaRPr lang="tr-T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05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340768"/>
            <a:ext cx="770485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err="1" smtClean="0">
                <a:latin typeface="Comic Sans MS" panose="030F0702030302020204" pitchFamily="66" charset="0"/>
              </a:rPr>
              <a:t>Challenges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Key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indicators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latin typeface="Comic Sans MS" panose="030F0702030302020204" pitchFamily="66" charset="0"/>
              </a:rPr>
              <a:t> not </a:t>
            </a:r>
            <a:r>
              <a:rPr lang="tr-TR" sz="2000" dirty="0" err="1" smtClean="0">
                <a:latin typeface="Comic Sans MS" panose="030F0702030302020204" pitchFamily="66" charset="0"/>
              </a:rPr>
              <a:t>collected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by </a:t>
            </a:r>
            <a:r>
              <a:rPr lang="en-US" sz="2000" dirty="0">
                <a:latin typeface="Comic Sans MS" panose="030F0702030302020204" pitchFamily="66" charset="0"/>
              </a:rPr>
              <a:t>all </a:t>
            </a:r>
            <a:r>
              <a:rPr lang="en-US" sz="2000" dirty="0" smtClean="0">
                <a:latin typeface="Comic Sans MS" panose="030F0702030302020204" pitchFamily="66" charset="0"/>
              </a:rPr>
              <a:t>contributors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Completeness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of </a:t>
            </a:r>
            <a:r>
              <a:rPr lang="en-US" sz="2000" dirty="0">
                <a:latin typeface="Comic Sans MS" panose="030F0702030302020204" pitchFamily="66" charset="0"/>
              </a:rPr>
              <a:t>patient records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poor in some </a:t>
            </a:r>
            <a:r>
              <a:rPr lang="en-US" sz="2000" dirty="0" smtClean="0">
                <a:latin typeface="Comic Sans MS" panose="030F0702030302020204" pitchFamily="66" charset="0"/>
              </a:rPr>
              <a:t>cases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tr-TR" sz="2000" dirty="0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efinitions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applied </a:t>
            </a:r>
            <a:r>
              <a:rPr lang="en-US" sz="2000" dirty="0" smtClean="0">
                <a:latin typeface="Comic Sans MS" panose="030F0702030302020204" pitchFamily="66" charset="0"/>
              </a:rPr>
              <a:t>to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same variable </a:t>
            </a:r>
            <a:r>
              <a:rPr lang="en-US" sz="2000" dirty="0" smtClean="0">
                <a:latin typeface="Comic Sans MS" panose="030F0702030302020204" pitchFamily="66" charset="0"/>
              </a:rPr>
              <a:t>differ </a:t>
            </a:r>
            <a:r>
              <a:rPr lang="en-US" sz="2000" dirty="0">
                <a:latin typeface="Comic Sans MS" panose="030F0702030302020204" pitchFamily="66" charset="0"/>
              </a:rPr>
              <a:t>by </a:t>
            </a:r>
            <a:r>
              <a:rPr lang="en-US" sz="2000" dirty="0" smtClean="0">
                <a:latin typeface="Comic Sans MS" panose="030F0702030302020204" pitchFamily="66" charset="0"/>
              </a:rPr>
              <a:t>country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ata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cleaning </a:t>
            </a:r>
            <a:r>
              <a:rPr lang="tr-TR" sz="2000" dirty="0" smtClean="0">
                <a:latin typeface="Comic Sans MS" panose="030F0702030302020204" pitchFamily="66" charset="0"/>
              </a:rPr>
              <a:t>is </a:t>
            </a:r>
            <a:r>
              <a:rPr lang="en-US" sz="2000" dirty="0" smtClean="0">
                <a:latin typeface="Comic Sans MS" panose="030F0702030302020204" pitchFamily="66" charset="0"/>
              </a:rPr>
              <a:t>undertaken </a:t>
            </a:r>
            <a:r>
              <a:rPr lang="en-US" sz="2000" dirty="0">
                <a:latin typeface="Comic Sans MS" panose="030F0702030302020204" pitchFamily="66" charset="0"/>
              </a:rPr>
              <a:t>to varying degrees at national </a:t>
            </a:r>
            <a:r>
              <a:rPr lang="en-US" sz="2000" dirty="0" smtClean="0">
                <a:latin typeface="Comic Sans MS" panose="030F0702030302020204" pitchFamily="66" charset="0"/>
              </a:rPr>
              <a:t>levels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Different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reference </a:t>
            </a:r>
            <a:r>
              <a:rPr lang="en-US" sz="2000" dirty="0">
                <a:latin typeface="Comic Sans MS" panose="030F0702030302020204" pitchFamily="66" charset="0"/>
              </a:rPr>
              <a:t>ranges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used for lung function and growth </a:t>
            </a:r>
            <a:r>
              <a:rPr lang="en-US" sz="2000" dirty="0" smtClean="0">
                <a:latin typeface="Comic Sans MS" panose="030F0702030302020204" pitchFamily="66" charset="0"/>
              </a:rPr>
              <a:t>(</a:t>
            </a:r>
            <a:r>
              <a:rPr lang="tr-TR" sz="2000" dirty="0" smtClean="0">
                <a:latin typeface="Comic Sans MS" panose="030F0702030302020204" pitchFamily="66" charset="0"/>
              </a:rPr>
              <a:t>z</a:t>
            </a:r>
            <a:r>
              <a:rPr lang="en-US" sz="2000" dirty="0" smtClean="0">
                <a:latin typeface="Comic Sans MS" panose="030F0702030302020204" pitchFamily="66" charset="0"/>
              </a:rPr>
              <a:t>scores</a:t>
            </a:r>
            <a:r>
              <a:rPr lang="en-US" sz="2000" dirty="0">
                <a:latin typeface="Comic Sans MS" panose="030F0702030302020204" pitchFamily="66" charset="0"/>
              </a:rPr>
              <a:t>, </a:t>
            </a:r>
            <a:r>
              <a:rPr lang="en-US" sz="2000" dirty="0" smtClean="0">
                <a:latin typeface="Comic Sans MS" panose="030F0702030302020204" pitchFamily="66" charset="0"/>
              </a:rPr>
              <a:t>percentiles)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S</a:t>
            </a:r>
            <a:r>
              <a:rPr lang="en-US" sz="2000" dirty="0" smtClean="0">
                <a:latin typeface="Comic Sans MS" panose="030F0702030302020204" pitchFamily="66" charset="0"/>
              </a:rPr>
              <a:t>election </a:t>
            </a:r>
            <a:r>
              <a:rPr lang="en-US" sz="2000" dirty="0">
                <a:latin typeface="Comic Sans MS" panose="030F0702030302020204" pitchFamily="66" charset="0"/>
              </a:rPr>
              <a:t>of lung function and </a:t>
            </a:r>
            <a:r>
              <a:rPr lang="en-US" sz="2000" dirty="0" smtClean="0">
                <a:latin typeface="Comic Sans MS" panose="030F0702030302020204" pitchFamily="66" charset="0"/>
              </a:rPr>
              <a:t>growth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measurements </a:t>
            </a:r>
            <a:r>
              <a:rPr lang="en-US" sz="2000" dirty="0" err="1" smtClean="0">
                <a:latin typeface="Comic Sans MS" panose="030F0702030302020204" pitchFamily="66" charset="0"/>
              </a:rPr>
              <a:t>var</a:t>
            </a:r>
            <a:r>
              <a:rPr lang="tr-TR" sz="2000" dirty="0" smtClean="0">
                <a:latin typeface="Comic Sans MS" panose="030F0702030302020204" pitchFamily="66" charset="0"/>
              </a:rPr>
              <a:t>y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(best in the year, average annual value</a:t>
            </a:r>
            <a:r>
              <a:rPr lang="en-US" sz="2000" dirty="0" smtClean="0">
                <a:latin typeface="Comic Sans MS" panose="030F0702030302020204" pitchFamily="66" charset="0"/>
              </a:rPr>
              <a:t>,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annual </a:t>
            </a:r>
            <a:r>
              <a:rPr lang="en-US" sz="2000" dirty="0">
                <a:latin typeface="Comic Sans MS" panose="030F0702030302020204" pitchFamily="66" charset="0"/>
              </a:rPr>
              <a:t>assessment measurement</a:t>
            </a:r>
            <a:r>
              <a:rPr lang="en-US" sz="2000" dirty="0" smtClean="0">
                <a:latin typeface="Comic Sans MS" panose="030F0702030302020204" pitchFamily="66" charset="0"/>
              </a:rPr>
              <a:t>)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340768"/>
            <a:ext cx="770485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err="1" smtClean="0">
                <a:latin typeface="Comic Sans MS" panose="030F0702030302020204" pitchFamily="66" charset="0"/>
              </a:rPr>
              <a:t>Challenges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M</a:t>
            </a:r>
            <a:r>
              <a:rPr lang="en-US" sz="2000" dirty="0" err="1" smtClean="0">
                <a:latin typeface="Comic Sans MS" panose="030F0702030302020204" pitchFamily="66" charset="0"/>
              </a:rPr>
              <a:t>issing</a:t>
            </a:r>
            <a:r>
              <a:rPr lang="en-US" sz="2000" dirty="0" smtClean="0">
                <a:latin typeface="Comic Sans MS" panose="030F0702030302020204" pitchFamily="66" charset="0"/>
              </a:rPr>
              <a:t> data</a:t>
            </a:r>
            <a:r>
              <a:rPr lang="tr-TR" sz="2000" dirty="0" smtClean="0">
                <a:latin typeface="Comic Sans MS" panose="030F0702030302020204" pitchFamily="66" charset="0"/>
              </a:rPr>
              <a:t>: can </a:t>
            </a:r>
            <a:r>
              <a:rPr lang="en-US" sz="2000" dirty="0" smtClean="0">
                <a:latin typeface="Comic Sans MS" panose="030F0702030302020204" pitchFamily="66" charset="0"/>
              </a:rPr>
              <a:t>be </a:t>
            </a:r>
            <a:r>
              <a:rPr lang="en-US" sz="2000" dirty="0">
                <a:latin typeface="Comic Sans MS" panose="030F0702030302020204" pitchFamily="66" charset="0"/>
              </a:rPr>
              <a:t>associated with patient or clinic </a:t>
            </a:r>
            <a:r>
              <a:rPr lang="en-US" sz="2000" dirty="0" smtClean="0">
                <a:latin typeface="Comic Sans MS" panose="030F0702030302020204" pitchFamily="66" charset="0"/>
              </a:rPr>
              <a:t>characteristics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espite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data </a:t>
            </a:r>
            <a:r>
              <a:rPr lang="en-US" sz="2000" dirty="0">
                <a:latin typeface="Comic Sans MS" panose="030F0702030302020204" pitchFamily="66" charset="0"/>
              </a:rPr>
              <a:t>entry guidelines, there is often no standardization </a:t>
            </a:r>
            <a:r>
              <a:rPr lang="en-US" sz="2000" dirty="0" smtClean="0">
                <a:latin typeface="Comic Sans MS" panose="030F0702030302020204" pitchFamily="66" charset="0"/>
              </a:rPr>
              <a:t>of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definitions</a:t>
            </a:r>
            <a:r>
              <a:rPr lang="tr-TR" sz="2000" dirty="0" smtClean="0">
                <a:latin typeface="Comic Sans MS" panose="030F0702030302020204" pitchFamily="66" charset="0"/>
              </a:rPr>
              <a:t>:</a:t>
            </a: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“pulmonary exacerbations</a:t>
            </a:r>
            <a:r>
              <a:rPr lang="en-US" sz="2000" dirty="0">
                <a:latin typeface="Comic Sans MS" panose="030F0702030302020204" pitchFamily="66" charset="0"/>
              </a:rPr>
              <a:t>”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are defined </a:t>
            </a:r>
            <a:r>
              <a:rPr lang="en-US" sz="2000" dirty="0" smtClean="0">
                <a:latin typeface="Comic Sans MS" panose="030F0702030302020204" pitchFamily="66" charset="0"/>
              </a:rPr>
              <a:t>by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treatment </a:t>
            </a:r>
            <a:r>
              <a:rPr lang="en-US" sz="2000" dirty="0">
                <a:latin typeface="Comic Sans MS" panose="030F0702030302020204" pitchFamily="66" charset="0"/>
              </a:rPr>
              <a:t>with IV antibiotics</a:t>
            </a:r>
            <a:r>
              <a:rPr lang="en-US" sz="2000" dirty="0" smtClean="0">
                <a:latin typeface="Comic Sans MS" panose="030F0702030302020204" pitchFamily="66" charset="0"/>
              </a:rPr>
              <a:t>,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t</a:t>
            </a:r>
            <a:r>
              <a:rPr lang="en-US" sz="2000" dirty="0" smtClean="0">
                <a:latin typeface="Comic Sans MS" panose="030F0702030302020204" pitchFamily="66" charset="0"/>
              </a:rPr>
              <a:t>here </a:t>
            </a:r>
            <a:r>
              <a:rPr lang="en-US" sz="2000" dirty="0">
                <a:latin typeface="Comic Sans MS" panose="030F0702030302020204" pitchFamily="66" charset="0"/>
              </a:rPr>
              <a:t>is variability </a:t>
            </a:r>
            <a:r>
              <a:rPr lang="en-US" sz="2000" dirty="0" smtClean="0">
                <a:latin typeface="Comic Sans MS" panose="030F0702030302020204" pitchFamily="66" charset="0"/>
              </a:rPr>
              <a:t>between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providers </a:t>
            </a:r>
            <a:r>
              <a:rPr lang="en-US" sz="2000" dirty="0">
                <a:latin typeface="Comic Sans MS" panose="030F0702030302020204" pitchFamily="66" charset="0"/>
              </a:rPr>
              <a:t>regarding when to initiate this </a:t>
            </a:r>
            <a:r>
              <a:rPr lang="en-US" sz="2000" dirty="0" smtClean="0">
                <a:latin typeface="Comic Sans MS" panose="030F0702030302020204" pitchFamily="66" charset="0"/>
              </a:rPr>
              <a:t>treatment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1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772816"/>
            <a:ext cx="770485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Successful</a:t>
            </a:r>
            <a:r>
              <a:rPr lang="tr-TR" sz="2000" dirty="0" smtClean="0">
                <a:latin typeface="Comic Sans MS" panose="030F0702030302020204" pitchFamily="66" charset="0"/>
              </a:rPr>
              <a:t>  </a:t>
            </a:r>
            <a:r>
              <a:rPr lang="en-US" sz="2000" dirty="0" smtClean="0">
                <a:latin typeface="Comic Sans MS" panose="030F0702030302020204" pitchFamily="66" charset="0"/>
              </a:rPr>
              <a:t>collaborative partnership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A</a:t>
            </a:r>
            <a:r>
              <a:rPr lang="en-US" sz="2000" dirty="0" err="1" smtClean="0">
                <a:latin typeface="Comic Sans MS" panose="030F0702030302020204" pitchFamily="66" charset="0"/>
              </a:rPr>
              <a:t>chieved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harmonized </a:t>
            </a:r>
            <a:r>
              <a:rPr lang="en-US" sz="2000" dirty="0" smtClean="0">
                <a:latin typeface="Comic Sans MS" panose="030F0702030302020204" pitchFamily="66" charset="0"/>
              </a:rPr>
              <a:t>data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collection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29 </a:t>
            </a:r>
            <a:r>
              <a:rPr lang="en-US" sz="2000" dirty="0">
                <a:latin typeface="Comic Sans MS" panose="030F0702030302020204" pitchFamily="66" charset="0"/>
              </a:rPr>
              <a:t>national registries (or </a:t>
            </a:r>
            <a:r>
              <a:rPr lang="en-US" sz="2000" dirty="0" smtClean="0">
                <a:latin typeface="Comic Sans MS" panose="030F0702030302020204" pitchFamily="66" charset="0"/>
              </a:rPr>
              <a:t>participating </a:t>
            </a:r>
            <a:r>
              <a:rPr lang="en-US" sz="2000" dirty="0" err="1" smtClean="0">
                <a:latin typeface="Comic Sans MS" panose="030F0702030302020204" pitchFamily="66" charset="0"/>
              </a:rPr>
              <a:t>centres</a:t>
            </a:r>
            <a:r>
              <a:rPr lang="tr-TR" sz="2000" dirty="0" smtClean="0">
                <a:latin typeface="Comic Sans MS" panose="030F0702030302020204" pitchFamily="66" charset="0"/>
              </a:rPr>
              <a:t>) 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&gt;</a:t>
            </a:r>
            <a:r>
              <a:rPr lang="en-US" sz="2000" dirty="0" smtClean="0">
                <a:latin typeface="Comic Sans MS" panose="030F0702030302020204" pitchFamily="66" charset="0"/>
              </a:rPr>
              <a:t>42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  <a:r>
              <a:rPr lang="en-US" sz="2000" dirty="0" smtClean="0">
                <a:latin typeface="Comic Sans MS" panose="030F0702030302020204" pitchFamily="66" charset="0"/>
              </a:rPr>
              <a:t>000 </a:t>
            </a:r>
            <a:r>
              <a:rPr lang="en-US" sz="2000" dirty="0">
                <a:latin typeface="Comic Sans MS" panose="030F0702030302020204" pitchFamily="66" charset="0"/>
              </a:rPr>
              <a:t>patients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U</a:t>
            </a:r>
            <a:r>
              <a:rPr lang="en-US" sz="2000" dirty="0" smtClean="0">
                <a:latin typeface="Comic Sans MS" panose="030F0702030302020204" pitchFamily="66" charset="0"/>
              </a:rPr>
              <a:t>se </a:t>
            </a:r>
            <a:r>
              <a:rPr lang="en-US" sz="2000" dirty="0">
                <a:latin typeface="Comic Sans MS" panose="030F0702030302020204" pitchFamily="66" charset="0"/>
              </a:rPr>
              <a:t>of a shared electronic platform </a:t>
            </a:r>
            <a:r>
              <a:rPr lang="en-US" sz="2000" dirty="0" smtClean="0">
                <a:latin typeface="Comic Sans MS" panose="030F0702030302020204" pitchFamily="66" charset="0"/>
              </a:rPr>
              <a:t>for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data </a:t>
            </a:r>
            <a:r>
              <a:rPr lang="en-US" sz="2000" dirty="0">
                <a:latin typeface="Comic Sans MS" panose="030F0702030302020204" pitchFamily="66" charset="0"/>
              </a:rPr>
              <a:t>collection,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automated </a:t>
            </a:r>
            <a:r>
              <a:rPr lang="en-US" sz="2000" dirty="0">
                <a:latin typeface="Comic Sans MS" panose="030F0702030302020204" pitchFamily="66" charset="0"/>
              </a:rPr>
              <a:t>derivation of required </a:t>
            </a:r>
            <a:r>
              <a:rPr lang="en-US" sz="2000" dirty="0" smtClean="0">
                <a:latin typeface="Comic Sans MS" panose="030F0702030302020204" pitchFamily="66" charset="0"/>
              </a:rPr>
              <a:t>variables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data </a:t>
            </a:r>
            <a:r>
              <a:rPr lang="en-US" sz="2000" dirty="0">
                <a:latin typeface="Comic Sans MS" panose="030F0702030302020204" pitchFamily="66" charset="0"/>
              </a:rPr>
              <a:t>quality </a:t>
            </a:r>
            <a:r>
              <a:rPr lang="en-US" sz="2000" dirty="0" smtClean="0">
                <a:latin typeface="Comic Sans MS" panose="030F0702030302020204" pitchFamily="66" charset="0"/>
              </a:rPr>
              <a:t>checks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62103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6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International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egistry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ollaboration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2" cy="3528392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by </a:t>
            </a:r>
            <a:r>
              <a:rPr lang="en-US" sz="2000" dirty="0">
                <a:latin typeface="Comic Sans MS" panose="030F0702030302020204" pitchFamily="66" charset="0"/>
              </a:rPr>
              <a:t>Johns Hopkins University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err="1" smtClean="0">
                <a:latin typeface="Comic Sans MS" panose="030F0702030302020204" pitchFamily="66" charset="0"/>
              </a:rPr>
              <a:t>Aim</a:t>
            </a:r>
            <a:r>
              <a:rPr lang="tr-TR" sz="2000" dirty="0" smtClean="0">
                <a:latin typeface="Comic Sans MS" panose="030F0702030302020204" pitchFamily="66" charset="0"/>
              </a:rPr>
              <a:t>: </a:t>
            </a:r>
            <a:r>
              <a:rPr lang="en-US" sz="2000" dirty="0" smtClean="0">
                <a:latin typeface="Comic Sans MS" panose="030F0702030302020204" pitchFamily="66" charset="0"/>
              </a:rPr>
              <a:t>to </a:t>
            </a:r>
            <a:r>
              <a:rPr lang="en-US" sz="2000" dirty="0">
                <a:latin typeface="Comic Sans MS" panose="030F0702030302020204" pitchFamily="66" charset="0"/>
              </a:rPr>
              <a:t>gain a better understanding of the relationships between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specific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mutations </a:t>
            </a:r>
            <a:r>
              <a:rPr lang="en-US" sz="2000" dirty="0">
                <a:latin typeface="Comic Sans MS" panose="030F0702030302020204" pitchFamily="66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symptoms</a:t>
            </a:r>
            <a:r>
              <a:rPr lang="en-US" sz="2000" dirty="0">
                <a:latin typeface="Comic Sans MS" panose="030F0702030302020204" pitchFamily="66" charset="0"/>
              </a:rPr>
              <a:t> of CF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CF </a:t>
            </a:r>
            <a:r>
              <a:rPr lang="tr-TR" sz="2000" dirty="0" err="1" smtClean="0">
                <a:latin typeface="Comic Sans MS" panose="030F0702030302020204" pitchFamily="66" charset="0"/>
              </a:rPr>
              <a:t>centers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share mutation </a:t>
            </a:r>
            <a:r>
              <a:rPr lang="en-US" sz="2000" dirty="0">
                <a:latin typeface="Comic Sans MS" panose="030F0702030302020204" pitchFamily="66" charset="0"/>
              </a:rPr>
              <a:t>and specific </a:t>
            </a:r>
            <a:r>
              <a:rPr lang="en-US" sz="2000" dirty="0" smtClean="0">
                <a:latin typeface="Comic Sans MS" panose="030F0702030302020204" pitchFamily="66" charset="0"/>
              </a:rPr>
              <a:t>clinical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outcome </a:t>
            </a:r>
            <a:r>
              <a:rPr lang="en-US" sz="2000" dirty="0">
                <a:latin typeface="Comic Sans MS" panose="030F0702030302020204" pitchFamily="66" charset="0"/>
              </a:rPr>
              <a:t>data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40,000 </a:t>
            </a:r>
            <a:r>
              <a:rPr lang="en-US" sz="2000" dirty="0">
                <a:latin typeface="Comic Sans MS" panose="030F0702030302020204" pitchFamily="66" charset="0"/>
              </a:rPr>
              <a:t>people with </a:t>
            </a:r>
            <a:r>
              <a:rPr lang="en-US" sz="2000" dirty="0" smtClean="0">
                <a:latin typeface="Comic Sans MS" panose="030F0702030302020204" pitchFamily="66" charset="0"/>
              </a:rPr>
              <a:t>CF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I</a:t>
            </a:r>
            <a:r>
              <a:rPr lang="en-US" sz="2000" dirty="0" err="1" smtClean="0">
                <a:latin typeface="Comic Sans MS" panose="030F0702030302020204" pitchFamily="66" charset="0"/>
              </a:rPr>
              <a:t>dentification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of approximately 1900 mutations in the </a:t>
            </a:r>
            <a:r>
              <a:rPr lang="en-US" sz="2000" dirty="0" smtClean="0">
                <a:latin typeface="Comic Sans MS" panose="030F0702030302020204" pitchFamily="66" charset="0"/>
              </a:rPr>
              <a:t>CF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gene</a:t>
            </a:r>
            <a:r>
              <a:rPr lang="en-US" sz="2000" dirty="0">
                <a:latin typeface="Comic Sans MS" panose="030F0702030302020204" pitchFamily="66" charset="0"/>
              </a:rPr>
              <a:t>, and their evaluation for clinical severity and </a:t>
            </a:r>
            <a:r>
              <a:rPr lang="en-US" sz="2000" dirty="0" smtClean="0">
                <a:latin typeface="Comic Sans MS" panose="030F0702030302020204" pitchFamily="66" charset="0"/>
              </a:rPr>
              <a:t>functional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consequence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115616" y="1340768"/>
            <a:ext cx="6984776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The CFTR2 project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(Clinical and Functional Translation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of CFTR project)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Sustainability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Registries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628800"/>
            <a:ext cx="7632848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T</a:t>
            </a:r>
            <a:r>
              <a:rPr lang="en-US" sz="2000" dirty="0" smtClean="0">
                <a:latin typeface="Comic Sans MS" panose="030F0702030302020204" pitchFamily="66" charset="0"/>
              </a:rPr>
              <a:t>he </a:t>
            </a:r>
            <a:r>
              <a:rPr lang="en-US" sz="2000" dirty="0">
                <a:latin typeface="Comic Sans MS" panose="030F0702030302020204" pitchFamily="66" charset="0"/>
              </a:rPr>
              <a:t>biggest challenges to </a:t>
            </a:r>
            <a:r>
              <a:rPr lang="en-US" sz="2000" dirty="0" smtClean="0">
                <a:latin typeface="Comic Sans MS" panose="030F0702030302020204" pitchFamily="66" charset="0"/>
              </a:rPr>
              <a:t>maintain </a:t>
            </a:r>
            <a:r>
              <a:rPr lang="en-US" sz="2000" dirty="0">
                <a:latin typeface="Comic Sans MS" panose="030F0702030302020204" pitchFamily="66" charset="0"/>
              </a:rPr>
              <a:t>a CF </a:t>
            </a:r>
            <a:r>
              <a:rPr lang="en-US" sz="2000" dirty="0" smtClean="0">
                <a:latin typeface="Comic Sans MS" panose="030F0702030302020204" pitchFamily="66" charset="0"/>
              </a:rPr>
              <a:t>patient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registry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time </a:t>
            </a:r>
            <a:r>
              <a:rPr lang="en-US" sz="2000" dirty="0">
                <a:latin typeface="Comic Sans MS" panose="030F0702030302020204" pitchFamily="66" charset="0"/>
              </a:rPr>
              <a:t>for data entry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cost associated </a:t>
            </a:r>
            <a:r>
              <a:rPr lang="en-US" sz="2000" dirty="0" smtClean="0">
                <a:latin typeface="Comic Sans MS" panose="030F0702030302020204" pitchFamily="66" charset="0"/>
              </a:rPr>
              <a:t>with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data entry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Without committed resources and time, registries </a:t>
            </a:r>
            <a:r>
              <a:rPr lang="en-US" sz="2000" dirty="0" smtClean="0">
                <a:latin typeface="Comic Sans MS" panose="030F0702030302020204" pitchFamily="66" charset="0"/>
              </a:rPr>
              <a:t>may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not </a:t>
            </a:r>
            <a:r>
              <a:rPr lang="en-US" sz="2000" dirty="0">
                <a:latin typeface="Comic Sans MS" panose="030F0702030302020204" pitchFamily="66" charset="0"/>
              </a:rPr>
              <a:t>be </a:t>
            </a:r>
            <a:r>
              <a:rPr lang="en-US" sz="2000" dirty="0" smtClean="0">
                <a:latin typeface="Comic Sans MS" panose="030F0702030302020204" pitchFamily="66" charset="0"/>
              </a:rPr>
              <a:t>sustainable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Sustainability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Registries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196752"/>
            <a:ext cx="763284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In </a:t>
            </a:r>
            <a:r>
              <a:rPr lang="en-US" sz="2000" dirty="0">
                <a:latin typeface="Comic Sans MS" panose="030F0702030302020204" pitchFamily="66" charset="0"/>
              </a:rPr>
              <a:t>the </a:t>
            </a:r>
            <a:r>
              <a:rPr lang="en-US" sz="2000" dirty="0" smtClean="0">
                <a:latin typeface="Comic Sans MS" panose="030F0702030302020204" pitchFamily="66" charset="0"/>
              </a:rPr>
              <a:t>US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CF Foundation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accredited </a:t>
            </a:r>
            <a:r>
              <a:rPr lang="en-US" sz="2000" dirty="0">
                <a:latin typeface="Comic Sans MS" panose="030F0702030302020204" pitchFamily="66" charset="0"/>
              </a:rPr>
              <a:t>sites are provided an annual grant to support data </a:t>
            </a:r>
            <a:r>
              <a:rPr lang="en-US" sz="2000" dirty="0" smtClean="0">
                <a:latin typeface="Comic Sans MS" panose="030F0702030302020204" pitchFamily="66" charset="0"/>
              </a:rPr>
              <a:t>entry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personal </a:t>
            </a:r>
            <a:r>
              <a:rPr lang="en-US" sz="2000" dirty="0">
                <a:latin typeface="Comic Sans MS" panose="030F0702030302020204" pitchFamily="66" charset="0"/>
              </a:rPr>
              <a:t>and </a:t>
            </a:r>
            <a:r>
              <a:rPr lang="en-US" sz="2000" dirty="0" smtClean="0">
                <a:latin typeface="Comic Sans MS" panose="030F0702030302020204" pitchFamily="66" charset="0"/>
              </a:rPr>
              <a:t>time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Completeness </a:t>
            </a:r>
            <a:r>
              <a:rPr lang="en-US" sz="2000" dirty="0">
                <a:latin typeface="Comic Sans MS" panose="030F0702030302020204" pitchFamily="66" charset="0"/>
              </a:rPr>
              <a:t>of data </a:t>
            </a:r>
            <a:r>
              <a:rPr lang="en-US" sz="2000" dirty="0" smtClean="0">
                <a:latin typeface="Comic Sans MS" panose="030F0702030302020204" pitchFamily="66" charset="0"/>
              </a:rPr>
              <a:t>is </a:t>
            </a:r>
            <a:r>
              <a:rPr lang="en-US" sz="2000" dirty="0">
                <a:latin typeface="Comic Sans MS" panose="030F0702030302020204" pitchFamily="66" charset="0"/>
              </a:rPr>
              <a:t>one factor used to </a:t>
            </a:r>
            <a:r>
              <a:rPr lang="en-US" sz="2000" dirty="0" smtClean="0">
                <a:latin typeface="Comic Sans MS" panose="030F0702030302020204" pitchFamily="66" charset="0"/>
              </a:rPr>
              <a:t>determine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annual </a:t>
            </a:r>
            <a:r>
              <a:rPr lang="en-US" sz="2000" dirty="0" smtClean="0">
                <a:latin typeface="Comic Sans MS" panose="030F0702030302020204" pitchFamily="66" charset="0"/>
              </a:rPr>
              <a:t>grant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In the </a:t>
            </a:r>
            <a:r>
              <a:rPr lang="en-US" sz="2000" dirty="0" smtClean="0">
                <a:latin typeface="Comic Sans MS" panose="030F0702030302020204" pitchFamily="66" charset="0"/>
              </a:rPr>
              <a:t>UK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Cystic </a:t>
            </a:r>
            <a:r>
              <a:rPr lang="en-US" sz="2000" dirty="0">
                <a:latin typeface="Comic Sans MS" panose="030F0702030302020204" pitchFamily="66" charset="0"/>
              </a:rPr>
              <a:t>Fibrosis Trust data is </a:t>
            </a:r>
            <a:r>
              <a:rPr lang="en-US" sz="2000" dirty="0" smtClean="0">
                <a:latin typeface="Comic Sans MS" panose="030F0702030302020204" pitchFamily="66" charset="0"/>
              </a:rPr>
              <a:t>used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to </a:t>
            </a:r>
            <a:r>
              <a:rPr lang="en-US" sz="2000" dirty="0">
                <a:latin typeface="Comic Sans MS" panose="030F0702030302020204" pitchFamily="66" charset="0"/>
              </a:rPr>
              <a:t>determine the </a:t>
            </a:r>
            <a:r>
              <a:rPr lang="en-US" sz="2000" dirty="0" smtClean="0">
                <a:latin typeface="Comic Sans MS" panose="030F0702030302020204" pitchFamily="66" charset="0"/>
              </a:rPr>
              <a:t>amount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that </a:t>
            </a:r>
            <a:r>
              <a:rPr lang="en-US" sz="2000" dirty="0">
                <a:latin typeface="Comic Sans MS" panose="030F0702030302020204" pitchFamily="66" charset="0"/>
              </a:rPr>
              <a:t>CF clinics get to support the care </a:t>
            </a:r>
            <a:r>
              <a:rPr lang="en-US" sz="2000" dirty="0" smtClean="0">
                <a:latin typeface="Comic Sans MS" panose="030F0702030302020204" pitchFamily="66" charset="0"/>
              </a:rPr>
              <a:t>of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their </a:t>
            </a:r>
            <a:r>
              <a:rPr lang="en-US" sz="2000" dirty="0">
                <a:latin typeface="Comic Sans MS" panose="030F0702030302020204" pitchFamily="66" charset="0"/>
              </a:rPr>
              <a:t>CF </a:t>
            </a:r>
            <a:r>
              <a:rPr lang="en-US" sz="2000" dirty="0" smtClean="0">
                <a:latin typeface="Comic Sans MS" panose="030F0702030302020204" pitchFamily="66" charset="0"/>
              </a:rPr>
              <a:t>patients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6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700808"/>
            <a:ext cx="7632848" cy="4392488"/>
          </a:xfrm>
        </p:spPr>
        <p:txBody>
          <a:bodyPr>
            <a:noAutofit/>
          </a:bodyPr>
          <a:lstStyle/>
          <a:p>
            <a:r>
              <a:rPr lang="tr-TR" sz="2400" dirty="0" err="1" smtClean="0">
                <a:latin typeface="Comic Sans MS" panose="030F0702030302020204" pitchFamily="66" charset="0"/>
              </a:rPr>
              <a:t>Developed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by</a:t>
            </a:r>
            <a:r>
              <a:rPr lang="tr-TR" sz="2400" dirty="0" smtClean="0">
                <a:latin typeface="Comic Sans MS" panose="030F0702030302020204" pitchFamily="66" charset="0"/>
              </a:rPr>
              <a:t> “</a:t>
            </a:r>
            <a:r>
              <a:rPr lang="tr-TR" sz="2400" dirty="0" err="1" smtClean="0">
                <a:latin typeface="Comic Sans MS" panose="030F0702030302020204" pitchFamily="66" charset="0"/>
              </a:rPr>
              <a:t>Turkish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Pediatric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Respiratory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D</a:t>
            </a:r>
            <a:r>
              <a:rPr lang="tr-TR" sz="2400" dirty="0" err="1" smtClean="0">
                <a:latin typeface="Comic Sans MS" panose="030F0702030302020204" pitchFamily="66" charset="0"/>
              </a:rPr>
              <a:t>iseases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and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Cystic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Fibrosis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Society</a:t>
            </a:r>
            <a:r>
              <a:rPr lang="tr-TR" sz="2400" dirty="0">
                <a:latin typeface="Comic Sans MS" panose="030F0702030302020204" pitchFamily="66" charset="0"/>
              </a:rPr>
              <a:t>”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err="1" smtClean="0">
                <a:latin typeface="Comic Sans MS" panose="030F0702030302020204" pitchFamily="66" charset="0"/>
              </a:rPr>
              <a:t>The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purpose </a:t>
            </a:r>
            <a:r>
              <a:rPr lang="tr-TR" sz="2400" dirty="0" smtClean="0">
                <a:latin typeface="Comic Sans MS" panose="030F0702030302020204" pitchFamily="66" charset="0"/>
              </a:rPr>
              <a:t>is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</a:rPr>
              <a:t>better understanding the demographics of CF in </a:t>
            </a:r>
            <a:r>
              <a:rPr lang="tr-TR" sz="2400" dirty="0" err="1" smtClean="0">
                <a:latin typeface="Comic Sans MS" panose="030F0702030302020204" pitchFamily="66" charset="0"/>
              </a:rPr>
              <a:t>Turkey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and </a:t>
            </a:r>
            <a:r>
              <a:rPr lang="tr-TR" sz="2400" dirty="0" err="1" smtClean="0">
                <a:latin typeface="Comic Sans MS" panose="030F0702030302020204" pitchFamily="66" charset="0"/>
              </a:rPr>
              <a:t>their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clinical </a:t>
            </a:r>
            <a:r>
              <a:rPr lang="en-US" sz="2400" dirty="0">
                <a:latin typeface="Comic Sans MS" panose="030F0702030302020204" pitchFamily="66" charset="0"/>
              </a:rPr>
              <a:t>outcomes </a:t>
            </a:r>
            <a:r>
              <a:rPr lang="en-US" sz="2400" dirty="0" smtClean="0">
                <a:latin typeface="Comic Sans MS" panose="030F0702030302020204" pitchFamily="66" charset="0"/>
              </a:rPr>
              <a:t>longitudinally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First </a:t>
            </a:r>
            <a:r>
              <a:rPr lang="tr-TR" sz="2400" dirty="0" err="1" smtClean="0">
                <a:latin typeface="Comic Sans MS" panose="030F0702030302020204" pitchFamily="66" charset="0"/>
              </a:rPr>
              <a:t>studies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started</a:t>
            </a:r>
            <a:r>
              <a:rPr lang="tr-TR" sz="2400" dirty="0" smtClean="0">
                <a:latin typeface="Comic Sans MS" panose="030F0702030302020204" pitchFamily="66" charset="0"/>
              </a:rPr>
              <a:t> in 2008</a:t>
            </a:r>
          </a:p>
        </p:txBody>
      </p:sp>
      <p:pic>
        <p:nvPicPr>
          <p:cNvPr id="4" name="Picture 4" descr="turuncu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77201"/>
            <a:ext cx="2304256" cy="2265201"/>
          </a:xfrm>
          <a:prstGeom prst="rect">
            <a:avLst/>
          </a:prstGeom>
          <a:noFill/>
          <a:ln w="190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6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184547"/>
            <a:ext cx="7992888" cy="4680520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Comic Sans MS" panose="030F0702030302020204" pitchFamily="66" charset="0"/>
              </a:rPr>
              <a:t>Data-</a:t>
            </a:r>
            <a:r>
              <a:rPr lang="tr-TR" sz="2200" dirty="0" err="1" smtClean="0">
                <a:latin typeface="Comic Sans MS" panose="030F0702030302020204" pitchFamily="66" charset="0"/>
              </a:rPr>
              <a:t>entry</a:t>
            </a:r>
            <a:r>
              <a:rPr lang="tr-TR" sz="2200" dirty="0" smtClean="0">
                <a:latin typeface="Comic Sans MS" panose="030F0702030302020204" pitchFamily="66" charset="0"/>
              </a:rPr>
              <a:t> software </a:t>
            </a:r>
            <a:r>
              <a:rPr lang="tr-TR" sz="2200" dirty="0" err="1" smtClean="0">
                <a:latin typeface="Comic Sans MS" panose="030F0702030302020204" pitchFamily="66" charset="0"/>
              </a:rPr>
              <a:t>system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developed </a:t>
            </a:r>
            <a:r>
              <a:rPr lang="en-US" sz="2200" dirty="0">
                <a:latin typeface="Comic Sans MS" panose="030F0702030302020204" pitchFamily="66" charset="0"/>
              </a:rPr>
              <a:t>for the registry</a:t>
            </a:r>
            <a:endParaRPr lang="tr-TR" sz="2200" dirty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A</a:t>
            </a:r>
            <a:r>
              <a:rPr lang="en-US" sz="2200" dirty="0" err="1" smtClean="0">
                <a:latin typeface="Comic Sans MS" panose="030F0702030302020204" pitchFamily="66" charset="0"/>
              </a:rPr>
              <a:t>ccessed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from the internet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Easy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use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endParaRPr lang="tr-TR" sz="2200" dirty="0">
              <a:latin typeface="Comic Sans MS" panose="030F0702030302020204" pitchFamily="66" charset="0"/>
            </a:endParaRPr>
          </a:p>
          <a:p>
            <a:r>
              <a:rPr lang="en-US" sz="2200" dirty="0">
                <a:latin typeface="Comic Sans MS" panose="030F0702030302020204" pitchFamily="66" charset="0"/>
              </a:rPr>
              <a:t>It has a simple, user-friendly </a:t>
            </a:r>
            <a:r>
              <a:rPr lang="en-US" sz="2200" dirty="0" smtClean="0">
                <a:latin typeface="Comic Sans MS" panose="030F0702030302020204" pitchFamily="66" charset="0"/>
              </a:rPr>
              <a:t>interface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A</a:t>
            </a:r>
            <a:r>
              <a:rPr lang="en-US" sz="2200" dirty="0" err="1" smtClean="0">
                <a:latin typeface="Comic Sans MS" panose="030F0702030302020204" pitchFamily="66" charset="0"/>
              </a:rPr>
              <a:t>dditional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modules can be added in the future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Free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The </a:t>
            </a:r>
            <a:r>
              <a:rPr lang="en-US" sz="2200" dirty="0">
                <a:latin typeface="Comic Sans MS" panose="030F0702030302020204" pitchFamily="66" charset="0"/>
              </a:rPr>
              <a:t>software program doesn’t need to be installed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U</a:t>
            </a:r>
            <a:r>
              <a:rPr lang="en-US" sz="2200" dirty="0" err="1" smtClean="0">
                <a:latin typeface="Comic Sans MS" panose="030F0702030302020204" pitchFamily="66" charset="0"/>
              </a:rPr>
              <a:t>pdates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of the software </a:t>
            </a:r>
            <a:r>
              <a:rPr lang="tr-TR" sz="2200" dirty="0" smtClean="0">
                <a:latin typeface="Comic Sans MS" panose="030F0702030302020204" pitchFamily="66" charset="0"/>
              </a:rPr>
              <a:t>can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be done </a:t>
            </a:r>
            <a:r>
              <a:rPr lang="en-US" sz="2200" dirty="0" smtClean="0">
                <a:latin typeface="Comic Sans MS" panose="030F0702030302020204" pitchFamily="66" charset="0"/>
              </a:rPr>
              <a:t>remotely</a:t>
            </a:r>
            <a:endParaRPr lang="tr-TR" sz="2200" dirty="0">
              <a:latin typeface="Comic Sans MS" panose="030F0702030302020204" pitchFamily="66" charset="0"/>
            </a:endParaRPr>
          </a:p>
          <a:p>
            <a:endParaRPr lang="tr-TR" sz="24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4" descr="turuncu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869160"/>
            <a:ext cx="1440160" cy="1415751"/>
          </a:xfrm>
          <a:prstGeom prst="rect">
            <a:avLst/>
          </a:prstGeom>
          <a:noFill/>
          <a:ln w="190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0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184547"/>
            <a:ext cx="7992888" cy="4680520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Comic Sans MS" panose="030F0702030302020204" pitchFamily="66" charset="0"/>
              </a:rPr>
              <a:t>E</a:t>
            </a:r>
            <a:r>
              <a:rPr lang="en-US" sz="2200" dirty="0" smtClean="0">
                <a:latin typeface="Comic Sans MS" panose="030F0702030302020204" pitchFamily="66" charset="0"/>
              </a:rPr>
              <a:t>ach </a:t>
            </a:r>
            <a:r>
              <a:rPr lang="en-US" sz="2200" dirty="0" err="1">
                <a:latin typeface="Comic Sans MS" panose="030F0702030302020204" pitchFamily="66" charset="0"/>
              </a:rPr>
              <a:t>authorised</a:t>
            </a:r>
            <a:r>
              <a:rPr lang="en-US" sz="2200" dirty="0">
                <a:latin typeface="Comic Sans MS" panose="030F0702030302020204" pitchFamily="66" charset="0"/>
              </a:rPr>
              <a:t> operator </a:t>
            </a:r>
            <a:r>
              <a:rPr lang="tr-TR" sz="2200" dirty="0" smtClean="0">
                <a:latin typeface="Comic Sans MS" panose="030F0702030302020204" pitchFamily="66" charset="0"/>
              </a:rPr>
              <a:t>is </a:t>
            </a:r>
            <a:r>
              <a:rPr lang="en-US" sz="2200" dirty="0" smtClean="0">
                <a:latin typeface="Comic Sans MS" panose="030F0702030302020204" pitchFamily="66" charset="0"/>
              </a:rPr>
              <a:t>able </a:t>
            </a:r>
            <a:r>
              <a:rPr lang="en-US" sz="2200" dirty="0">
                <a:latin typeface="Comic Sans MS" panose="030F0702030302020204" pitchFamily="66" charset="0"/>
              </a:rPr>
              <a:t>to enter the data for their </a:t>
            </a:r>
            <a:r>
              <a:rPr lang="en-US" sz="2200" dirty="0" err="1" smtClean="0">
                <a:latin typeface="Comic Sans MS" panose="030F0702030302020204" pitchFamily="66" charset="0"/>
              </a:rPr>
              <a:t>centre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>
                <a:latin typeface="Comic Sans MS" panose="030F0702030302020204" pitchFamily="66" charset="0"/>
              </a:rPr>
              <a:t>Informed consent must </a:t>
            </a:r>
            <a:r>
              <a:rPr lang="en-US" sz="2200" dirty="0" smtClean="0">
                <a:latin typeface="Comic Sans MS" panose="030F0702030302020204" pitchFamily="66" charset="0"/>
              </a:rPr>
              <a:t>be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obtained </a:t>
            </a:r>
            <a:r>
              <a:rPr lang="en-US" sz="2200" dirty="0">
                <a:latin typeface="Comic Sans MS" panose="030F0702030302020204" pitchFamily="66" charset="0"/>
              </a:rPr>
              <a:t>from </a:t>
            </a:r>
            <a:r>
              <a:rPr lang="en-US" sz="2200" dirty="0" smtClean="0">
                <a:latin typeface="Comic Sans MS" panose="030F0702030302020204" pitchFamily="66" charset="0"/>
              </a:rPr>
              <a:t>patients/families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>
                <a:latin typeface="Comic Sans MS" panose="030F0702030302020204" pitchFamily="66" charset="0"/>
              </a:rPr>
              <a:t>Participating </a:t>
            </a:r>
            <a:r>
              <a:rPr lang="en-US" sz="2200" dirty="0" err="1">
                <a:latin typeface="Comic Sans MS" panose="030F0702030302020204" pitchFamily="66" charset="0"/>
              </a:rPr>
              <a:t>centres</a:t>
            </a:r>
            <a:r>
              <a:rPr lang="en-US" sz="2200" dirty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input </a:t>
            </a:r>
            <a:r>
              <a:rPr lang="en-US" sz="2200" dirty="0">
                <a:latin typeface="Comic Sans MS" panose="030F0702030302020204" pitchFamily="66" charset="0"/>
              </a:rPr>
              <a:t>patient information once a </a:t>
            </a:r>
            <a:r>
              <a:rPr lang="en-US" sz="2200" dirty="0" smtClean="0">
                <a:latin typeface="Comic Sans MS" panose="030F0702030302020204" pitchFamily="66" charset="0"/>
              </a:rPr>
              <a:t>year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Longitudinal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data from individual patient </a:t>
            </a:r>
            <a:r>
              <a:rPr lang="en-US" sz="2200" dirty="0" smtClean="0">
                <a:latin typeface="Comic Sans MS" panose="030F0702030302020204" pitchFamily="66" charset="0"/>
              </a:rPr>
              <a:t>visits</a:t>
            </a:r>
            <a:r>
              <a:rPr lang="tr-TR" sz="2200" dirty="0" smtClean="0">
                <a:latin typeface="Comic Sans MS" panose="030F0702030302020204" pitchFamily="66" charset="0"/>
              </a:rPr>
              <a:t> can be </a:t>
            </a:r>
            <a:r>
              <a:rPr lang="tr-TR" sz="2200" dirty="0" err="1" smtClean="0">
                <a:latin typeface="Comic Sans MS" panose="030F0702030302020204" pitchFamily="66" charset="0"/>
              </a:rPr>
              <a:t>obtained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2859" y="1196752"/>
            <a:ext cx="3096344" cy="8763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dirty="0" err="1" smtClean="0">
                <a:latin typeface="Comic Sans MS" panose="030F0702030302020204" pitchFamily="66" charset="0"/>
              </a:rPr>
              <a:t>Collected</a:t>
            </a:r>
            <a:r>
              <a:rPr lang="tr-TR" sz="2200" dirty="0" smtClean="0">
                <a:latin typeface="Comic Sans MS" panose="030F0702030302020204" pitchFamily="66" charset="0"/>
              </a:rPr>
              <a:t> data</a:t>
            </a:r>
          </a:p>
          <a:p>
            <a:pPr marL="0" indent="0">
              <a:buNone/>
            </a:pPr>
            <a:r>
              <a:rPr lang="tr-TR" sz="2200" dirty="0" smtClean="0">
                <a:latin typeface="Comic Sans MS" panose="030F0702030302020204" pitchFamily="66" charset="0"/>
              </a:rPr>
              <a:t>55 </a:t>
            </a:r>
            <a:r>
              <a:rPr lang="tr-TR" sz="2200" dirty="0" err="1" smtClean="0">
                <a:latin typeface="Comic Sans MS" panose="030F0702030302020204" pitchFamily="66" charset="0"/>
              </a:rPr>
              <a:t>variables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540519" y="2073053"/>
            <a:ext cx="7200800" cy="413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 smtClean="0">
                <a:latin typeface="Comic Sans MS" panose="030F0702030302020204" pitchFamily="66" charset="0"/>
              </a:rPr>
              <a:t>Final </a:t>
            </a:r>
            <a:r>
              <a:rPr lang="tr-TR" sz="2200" dirty="0" err="1" smtClean="0">
                <a:latin typeface="Comic Sans MS" panose="030F0702030302020204" pitchFamily="66" charset="0"/>
              </a:rPr>
              <a:t>age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Age of </a:t>
            </a:r>
            <a:r>
              <a:rPr lang="tr-TR" sz="2200" dirty="0" err="1" smtClean="0">
                <a:latin typeface="Comic Sans MS" panose="030F0702030302020204" pitchFamily="66" charset="0"/>
              </a:rPr>
              <a:t>diagnosis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Neonatal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screening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Mutations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latin typeface="Comic Sans MS" panose="030F0702030302020204" pitchFamily="66" charset="0"/>
              </a:rPr>
              <a:t>, </a:t>
            </a:r>
            <a:r>
              <a:rPr lang="tr-TR" sz="2200" dirty="0" err="1" smtClean="0">
                <a:latin typeface="Comic Sans MS" panose="030F0702030302020204" pitchFamily="66" charset="0"/>
              </a:rPr>
              <a:t>height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Pulmonary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function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tests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Number</a:t>
            </a:r>
            <a:r>
              <a:rPr lang="tr-TR" sz="2200" dirty="0" smtClean="0"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latin typeface="Comic Sans MS" panose="030F0702030302020204" pitchFamily="66" charset="0"/>
              </a:rPr>
              <a:t>annual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acute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pulmonary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exacerbations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Complications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Treatments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Cause</a:t>
            </a:r>
            <a:r>
              <a:rPr lang="tr-TR" sz="2200" dirty="0" smtClean="0"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latin typeface="Comic Sans MS" panose="030F0702030302020204" pitchFamily="66" charset="0"/>
              </a:rPr>
              <a:t>death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tr-TR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urposes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registries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355160" cy="4525963"/>
          </a:xfrm>
        </p:spPr>
        <p:txBody>
          <a:bodyPr>
            <a:noAutofit/>
          </a:bodyPr>
          <a:lstStyle/>
          <a:p>
            <a:r>
              <a:rPr lang="tr-TR" sz="2200" dirty="0" err="1">
                <a:latin typeface="Comic Sans MS" panose="030F0702030302020204" pitchFamily="66" charset="0"/>
              </a:rPr>
              <a:t>D</a:t>
            </a:r>
            <a:r>
              <a:rPr lang="en-US" sz="2200" dirty="0" err="1" smtClean="0">
                <a:latin typeface="Comic Sans MS" panose="030F0702030302020204" pitchFamily="66" charset="0"/>
              </a:rPr>
              <a:t>escrib</a:t>
            </a:r>
            <a:r>
              <a:rPr lang="tr-TR" sz="2200" dirty="0" smtClean="0">
                <a:latin typeface="Comic Sans MS" panose="030F0702030302020204" pitchFamily="66" charset="0"/>
              </a:rPr>
              <a:t>e</a:t>
            </a:r>
            <a:r>
              <a:rPr lang="en-US" sz="2200" dirty="0" smtClean="0">
                <a:latin typeface="Comic Sans MS" panose="030F0702030302020204" pitchFamily="66" charset="0"/>
              </a:rPr>
              <a:t> the natural history of the disease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D</a:t>
            </a:r>
            <a:r>
              <a:rPr lang="en-US" sz="2200" dirty="0" err="1" smtClean="0">
                <a:latin typeface="Comic Sans MS" panose="030F0702030302020204" pitchFamily="66" charset="0"/>
              </a:rPr>
              <a:t>etermin</a:t>
            </a:r>
            <a:r>
              <a:rPr lang="tr-TR" sz="2200" dirty="0" smtClean="0">
                <a:latin typeface="Comic Sans MS" panose="030F0702030302020204" pitchFamily="66" charset="0"/>
              </a:rPr>
              <a:t>e</a:t>
            </a:r>
            <a:r>
              <a:rPr lang="en-US" sz="2200" dirty="0" smtClean="0">
                <a:latin typeface="Comic Sans MS" panose="030F0702030302020204" pitchFamily="66" charset="0"/>
              </a:rPr>
              <a:t> clinical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effectiveness of treatments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>
                <a:latin typeface="Comic Sans MS" panose="030F0702030302020204" pitchFamily="66" charset="0"/>
              </a:rPr>
              <a:t>A</a:t>
            </a:r>
            <a:r>
              <a:rPr lang="en-US" sz="2200" dirty="0" err="1" smtClean="0">
                <a:latin typeface="Comic Sans MS" panose="030F0702030302020204" pitchFamily="66" charset="0"/>
              </a:rPr>
              <a:t>ssess</a:t>
            </a:r>
            <a:r>
              <a:rPr lang="en-US" sz="2200" dirty="0" smtClean="0">
                <a:latin typeface="Comic Sans MS" panose="030F0702030302020204" pitchFamily="66" charset="0"/>
              </a:rPr>
              <a:t> safety or harm of treatments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en-US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>
                <a:latin typeface="Comic Sans MS" panose="030F0702030302020204" pitchFamily="66" charset="0"/>
              </a:rPr>
              <a:t>M</a:t>
            </a:r>
            <a:r>
              <a:rPr lang="en-US" sz="2200" dirty="0" err="1" smtClean="0">
                <a:latin typeface="Comic Sans MS" panose="030F0702030302020204" pitchFamily="66" charset="0"/>
              </a:rPr>
              <a:t>easur</a:t>
            </a:r>
            <a:r>
              <a:rPr lang="tr-TR" sz="2200" dirty="0" smtClean="0">
                <a:latin typeface="Comic Sans MS" panose="030F0702030302020204" pitchFamily="66" charset="0"/>
              </a:rPr>
              <a:t>e</a:t>
            </a:r>
            <a:r>
              <a:rPr lang="en-US" sz="2200" dirty="0" smtClean="0">
                <a:latin typeface="Comic Sans MS" panose="030F0702030302020204" pitchFamily="66" charset="0"/>
              </a:rPr>
              <a:t> or </a:t>
            </a:r>
            <a:r>
              <a:rPr lang="en-US" sz="2200" dirty="0" err="1" smtClean="0">
                <a:latin typeface="Comic Sans MS" panose="030F0702030302020204" pitchFamily="66" charset="0"/>
              </a:rPr>
              <a:t>improv</a:t>
            </a:r>
            <a:r>
              <a:rPr lang="tr-TR" sz="2200" dirty="0" smtClean="0">
                <a:latin typeface="Comic Sans MS" panose="030F0702030302020204" pitchFamily="66" charset="0"/>
              </a:rPr>
              <a:t>e </a:t>
            </a:r>
            <a:r>
              <a:rPr lang="en-US" sz="2200" dirty="0" smtClean="0">
                <a:latin typeface="Comic Sans MS" panose="030F0702030302020204" pitchFamily="66" charset="0"/>
              </a:rPr>
              <a:t>quality of care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1600" i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1600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1600" i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1600" i="1" dirty="0">
                <a:latin typeface="Comic Sans MS" panose="030F0702030302020204" pitchFamily="66" charset="0"/>
              </a:rPr>
              <a:t>	</a:t>
            </a:r>
            <a:r>
              <a:rPr lang="tr-TR" sz="1600" i="1" dirty="0" smtClean="0">
                <a:latin typeface="Comic Sans MS" panose="030F0702030302020204" pitchFamily="66" charset="0"/>
              </a:rPr>
              <a:t>	</a:t>
            </a:r>
            <a:r>
              <a:rPr lang="tr-TR" sz="1600" i="1" dirty="0" err="1" smtClean="0">
                <a:latin typeface="Comic Sans MS" panose="030F0702030302020204" pitchFamily="66" charset="0"/>
              </a:rPr>
              <a:t>Gliklich</a:t>
            </a:r>
            <a:r>
              <a:rPr lang="tr-TR" sz="1600" i="1" dirty="0" smtClean="0">
                <a:latin typeface="Comic Sans MS" panose="030F0702030302020204" pitchFamily="66" charset="0"/>
              </a:rPr>
              <a:t> R,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Dreyer</a:t>
            </a:r>
            <a:r>
              <a:rPr lang="tr-TR" sz="1600" i="1" dirty="0" smtClean="0">
                <a:latin typeface="Comic Sans MS" panose="030F0702030302020204" pitchFamily="66" charset="0"/>
              </a:rPr>
              <a:t> N,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Leavy</a:t>
            </a:r>
            <a:r>
              <a:rPr lang="tr-TR" sz="1600" i="1" dirty="0" smtClean="0">
                <a:latin typeface="Comic Sans MS" panose="030F0702030302020204" pitchFamily="66" charset="0"/>
              </a:rPr>
              <a:t> M.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Registries</a:t>
            </a:r>
            <a:r>
              <a:rPr lang="tr-TR" sz="1600" i="1" dirty="0" smtClean="0">
                <a:latin typeface="Comic Sans MS" panose="030F0702030302020204" pitchFamily="66" charset="0"/>
              </a:rPr>
              <a:t>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for</a:t>
            </a:r>
            <a:r>
              <a:rPr lang="tr-TR" sz="1600" i="1" dirty="0" smtClean="0">
                <a:latin typeface="Comic Sans MS" panose="030F0702030302020204" pitchFamily="66" charset="0"/>
              </a:rPr>
              <a:t>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Evaluating</a:t>
            </a:r>
            <a:r>
              <a:rPr lang="tr-TR" sz="1600" i="1" dirty="0" smtClean="0">
                <a:latin typeface="Comic Sans MS" panose="030F0702030302020204" pitchFamily="66" charset="0"/>
              </a:rPr>
              <a:t>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Patient</a:t>
            </a:r>
            <a:r>
              <a:rPr lang="tr-TR" sz="1600" i="1" dirty="0" smtClean="0">
                <a:latin typeface="Comic Sans MS" panose="030F0702030302020204" pitchFamily="66" charset="0"/>
              </a:rPr>
              <a:t>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Outcomes</a:t>
            </a:r>
            <a:r>
              <a:rPr lang="tr-TR" sz="1600" i="1" dirty="0" smtClean="0">
                <a:latin typeface="Comic Sans MS" panose="030F0702030302020204" pitchFamily="66" charset="0"/>
              </a:rPr>
              <a:t>: A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User's</a:t>
            </a:r>
            <a:r>
              <a:rPr lang="tr-TR" sz="1600" i="1" dirty="0" smtClean="0">
                <a:latin typeface="Comic Sans MS" panose="030F0702030302020204" pitchFamily="66" charset="0"/>
              </a:rPr>
              <a:t> Guide. 3rd ed.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Rockville</a:t>
            </a:r>
            <a:r>
              <a:rPr lang="tr-TR" sz="1600" i="1" dirty="0" smtClean="0">
                <a:latin typeface="Comic Sans MS" panose="030F0702030302020204" pitchFamily="66" charset="0"/>
              </a:rPr>
              <a:t>, MD: AHRQ </a:t>
            </a:r>
            <a:r>
              <a:rPr lang="tr-TR" sz="1600" i="1" dirty="0" err="1" smtClean="0">
                <a:latin typeface="Comic Sans MS" panose="030F0702030302020204" pitchFamily="66" charset="0"/>
              </a:rPr>
              <a:t>Publication</a:t>
            </a:r>
            <a:r>
              <a:rPr lang="tr-TR" sz="1600" i="1" dirty="0" smtClean="0">
                <a:latin typeface="Comic Sans MS" panose="030F0702030302020204" pitchFamily="66" charset="0"/>
              </a:rPr>
              <a:t> No. 13(14)-EHC111; 2014.</a:t>
            </a:r>
            <a:endParaRPr lang="tr-TR" sz="16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86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184547"/>
            <a:ext cx="7992888" cy="468052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Annual </a:t>
            </a:r>
            <a:r>
              <a:rPr lang="en-US" sz="2200" dirty="0">
                <a:latin typeface="Comic Sans MS" panose="030F0702030302020204" pitchFamily="66" charset="0"/>
              </a:rPr>
              <a:t>Summary </a:t>
            </a:r>
            <a:r>
              <a:rPr lang="tr-TR" sz="2200" dirty="0" smtClean="0">
                <a:latin typeface="Comic Sans MS" panose="030F0702030302020204" pitchFamily="66" charset="0"/>
              </a:rPr>
              <a:t>of </a:t>
            </a:r>
            <a:r>
              <a:rPr lang="tr-TR" sz="2200" dirty="0" err="1" smtClean="0">
                <a:latin typeface="Comic Sans MS" panose="030F0702030302020204" pitchFamily="66" charset="0"/>
              </a:rPr>
              <a:t>Turkey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with </a:t>
            </a:r>
            <a:r>
              <a:rPr lang="en-US" sz="2200" dirty="0" err="1">
                <a:latin typeface="Comic Sans MS" panose="030F0702030302020204" pitchFamily="66" charset="0"/>
              </a:rPr>
              <a:t>anonymised</a:t>
            </a:r>
            <a:r>
              <a:rPr lang="en-US" sz="2200" dirty="0">
                <a:latin typeface="Comic Sans MS" panose="030F0702030302020204" pitchFamily="66" charset="0"/>
              </a:rPr>
              <a:t> data is extracted from the system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center</a:t>
            </a:r>
            <a:r>
              <a:rPr lang="tr-TR" sz="2200" dirty="0" smtClean="0">
                <a:latin typeface="Comic Sans MS" panose="030F0702030302020204" pitchFamily="66" charset="0"/>
              </a:rPr>
              <a:t> can </a:t>
            </a:r>
            <a:r>
              <a:rPr lang="tr-TR" sz="2200" dirty="0" err="1" smtClean="0">
                <a:latin typeface="Comic Sans MS" panose="030F0702030302020204" pitchFamily="66" charset="0"/>
              </a:rPr>
              <a:t>also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analyse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their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annual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summary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T</a:t>
            </a:r>
            <a:r>
              <a:rPr lang="en-US" sz="2200" dirty="0" err="1" smtClean="0">
                <a:latin typeface="Comic Sans MS" panose="030F0702030302020204" pitchFamily="66" charset="0"/>
              </a:rPr>
              <a:t>ables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can be downloaded and printed or </a:t>
            </a:r>
            <a:r>
              <a:rPr lang="en-US" sz="2200" dirty="0" err="1">
                <a:latin typeface="Comic Sans MS" panose="030F0702030302020204" pitchFamily="66" charset="0"/>
              </a:rPr>
              <a:t>visualised</a:t>
            </a:r>
            <a:r>
              <a:rPr lang="en-US" sz="2200" dirty="0">
                <a:latin typeface="Comic Sans MS" panose="030F0702030302020204" pitchFamily="66" charset="0"/>
              </a:rPr>
              <a:t> online </a:t>
            </a:r>
            <a:r>
              <a:rPr lang="tr-TR" sz="2200" dirty="0" err="1" smtClean="0">
                <a:latin typeface="Comic Sans MS" panose="030F0702030302020204" pitchFamily="66" charset="0"/>
              </a:rPr>
              <a:t>both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nationally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and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latin typeface="Comic Sans MS" panose="030F0702030302020204" pitchFamily="66" charset="0"/>
              </a:rPr>
              <a:t>centre</a:t>
            </a:r>
            <a:r>
              <a:rPr lang="en-US" sz="2200" dirty="0" smtClean="0">
                <a:latin typeface="Comic Sans MS" panose="030F0702030302020204" pitchFamily="66" charset="0"/>
              </a:rPr>
              <a:t> level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Participation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ECFS </a:t>
            </a:r>
            <a:r>
              <a:rPr lang="tr-TR" sz="2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Patient</a:t>
            </a:r>
            <a:r>
              <a:rPr lang="tr-TR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r>
              <a:rPr lang="tr-TR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started</a:t>
            </a:r>
            <a:r>
              <a:rPr lang="tr-TR" sz="2200" dirty="0" smtClean="0">
                <a:latin typeface="Comic Sans MS" panose="030F0702030302020204" pitchFamily="66" charset="0"/>
              </a:rPr>
              <a:t> in 2016</a:t>
            </a:r>
          </a:p>
        </p:txBody>
      </p:sp>
    </p:spTree>
    <p:extLst>
      <p:ext uri="{BB962C8B-B14F-4D97-AF65-F5344CB8AC3E}">
        <p14:creationId xmlns:p14="http://schemas.microsoft.com/office/powerpoint/2010/main" val="202248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68052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Executive </a:t>
            </a:r>
            <a:r>
              <a:rPr lang="en-US" sz="2200" dirty="0" smtClean="0">
                <a:latin typeface="Comic Sans MS" panose="030F0702030302020204" pitchFamily="66" charset="0"/>
              </a:rPr>
              <a:t>Committee</a:t>
            </a:r>
            <a:r>
              <a:rPr lang="tr-TR" sz="2200" dirty="0" smtClean="0">
                <a:latin typeface="Comic Sans MS" panose="030F0702030302020204" pitchFamily="66" charset="0"/>
              </a:rPr>
              <a:t>: 7 </a:t>
            </a:r>
            <a:r>
              <a:rPr lang="tr-TR" sz="2200" dirty="0" err="1" smtClean="0">
                <a:latin typeface="Comic Sans MS" panose="030F0702030302020204" pitchFamily="66" charset="0"/>
              </a:rPr>
              <a:t>members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Steering Group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r>
              <a:rPr lang="tr-TR" sz="2200" dirty="0" smtClean="0">
                <a:latin typeface="Comic Sans MS" panose="030F0702030302020204" pitchFamily="66" charset="0"/>
              </a:rPr>
              <a:t>Center r</a:t>
            </a:r>
            <a:r>
              <a:rPr lang="en-US" sz="2200" dirty="0" err="1" smtClean="0">
                <a:latin typeface="Comic Sans MS" panose="030F0702030302020204" pitchFamily="66" charset="0"/>
              </a:rPr>
              <a:t>epresentatives</a:t>
            </a:r>
            <a:endParaRPr lang="tr-TR" sz="2200" dirty="0">
              <a:latin typeface="Comic Sans MS" panose="030F0702030302020204" pitchFamily="66" charset="0"/>
            </a:endParaRPr>
          </a:p>
          <a:p>
            <a:pPr lvl="1"/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Selections</a:t>
            </a:r>
            <a:r>
              <a:rPr lang="tr-TR" sz="2200" dirty="0" smtClean="0"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latin typeface="Comic Sans MS" panose="030F0702030302020204" pitchFamily="66" charset="0"/>
              </a:rPr>
              <a:t>every</a:t>
            </a:r>
            <a:r>
              <a:rPr lang="tr-TR" sz="2200" dirty="0" smtClean="0">
                <a:latin typeface="Comic Sans MS" panose="030F0702030302020204" pitchFamily="66" charset="0"/>
              </a:rPr>
              <a:t> 4 </a:t>
            </a:r>
            <a:r>
              <a:rPr lang="tr-TR" sz="2200" dirty="0" err="1" smtClean="0">
                <a:latin typeface="Comic Sans MS" panose="030F0702030302020204" pitchFamily="66" charset="0"/>
              </a:rPr>
              <a:t>years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err="1" smtClean="0">
                <a:latin typeface="Comic Sans MS" panose="030F0702030302020204" pitchFamily="66" charset="0"/>
              </a:rPr>
              <a:t>Annual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summary</a:t>
            </a:r>
            <a:r>
              <a:rPr lang="tr-TR" sz="2200" dirty="0" smtClean="0">
                <a:latin typeface="Comic Sans MS" panose="030F0702030302020204" pitchFamily="66" charset="0"/>
              </a:rPr>
              <a:t> is </a:t>
            </a:r>
            <a:r>
              <a:rPr lang="tr-TR" sz="2200" dirty="0" err="1" smtClean="0">
                <a:latin typeface="Comic Sans MS" panose="030F0702030302020204" pitchFamily="66" charset="0"/>
              </a:rPr>
              <a:t>presented</a:t>
            </a:r>
            <a:r>
              <a:rPr lang="tr-TR" sz="2200" dirty="0" smtClean="0"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latin typeface="Comic Sans MS" panose="030F0702030302020204" pitchFamily="66" charset="0"/>
              </a:rPr>
              <a:t>every</a:t>
            </a:r>
            <a:r>
              <a:rPr lang="tr-TR" sz="2200" dirty="0" smtClean="0">
                <a:latin typeface="Comic Sans MS" panose="030F0702030302020204" pitchFamily="66" charset="0"/>
              </a:rPr>
              <a:t> 2 </a:t>
            </a:r>
            <a:r>
              <a:rPr lang="tr-TR" sz="2200" dirty="0" err="1" smtClean="0">
                <a:latin typeface="Comic Sans MS" panose="030F0702030302020204" pitchFamily="66" charset="0"/>
              </a:rPr>
              <a:t>years</a:t>
            </a:r>
            <a:r>
              <a:rPr lang="tr-TR" sz="2200" dirty="0" smtClean="0"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latin typeface="Comic Sans MS" panose="030F0702030302020204" pitchFamily="66" charset="0"/>
              </a:rPr>
              <a:t>National</a:t>
            </a:r>
            <a:r>
              <a:rPr lang="tr-TR" sz="2200" dirty="0" smtClean="0">
                <a:latin typeface="Comic Sans MS" panose="030F0702030302020204" pitchFamily="66" charset="0"/>
              </a:rPr>
              <a:t> CF </a:t>
            </a:r>
            <a:r>
              <a:rPr lang="tr-TR" sz="2200" dirty="0" err="1" smtClean="0">
                <a:latin typeface="Comic Sans MS" panose="030F0702030302020204" pitchFamily="66" charset="0"/>
              </a:rPr>
              <a:t>Symposium</a:t>
            </a:r>
            <a:endParaRPr lang="tr-TR" sz="2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Comic Sans MS" panose="030F0702030302020204" pitchFamily="66" charset="0"/>
              </a:rPr>
              <a:t>Total 1657 CF </a:t>
            </a:r>
            <a:r>
              <a:rPr lang="tr-TR" sz="2200" dirty="0" err="1" smtClean="0">
                <a:latin typeface="Comic Sans MS" panose="030F0702030302020204" pitchFamily="66" charset="0"/>
              </a:rPr>
              <a:t>patients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</a:rPr>
              <a:t>registered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2000" dirty="0" err="1" smtClean="0">
                <a:latin typeface="Comic Sans MS"/>
                <a:cs typeface="Comic Sans MS"/>
              </a:rPr>
              <a:t>In</a:t>
            </a:r>
            <a:r>
              <a:rPr lang="tr-TR" sz="2000" dirty="0" smtClean="0">
                <a:latin typeface="Comic Sans MS"/>
                <a:cs typeface="Comic Sans MS"/>
              </a:rPr>
              <a:t> 2017</a:t>
            </a:r>
          </a:p>
          <a:p>
            <a:pPr marL="0" indent="0">
              <a:buNone/>
            </a:pP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940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from</a:t>
            </a:r>
            <a:r>
              <a:rPr lang="tr-TR" sz="2000" dirty="0" smtClean="0">
                <a:latin typeface="Comic Sans MS"/>
                <a:cs typeface="Comic Sans MS"/>
              </a:rPr>
              <a:t> 21 </a:t>
            </a:r>
            <a:r>
              <a:rPr lang="tr-TR" sz="2000" dirty="0" err="1" smtClean="0">
                <a:latin typeface="Comic Sans MS"/>
                <a:cs typeface="Comic Sans MS"/>
              </a:rPr>
              <a:t>centers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smtClean="0">
                <a:latin typeface="Comic Sans MS"/>
                <a:cs typeface="Comic Sans MS"/>
              </a:rPr>
              <a:t>433 </a:t>
            </a:r>
            <a:r>
              <a:rPr lang="tr-TR" sz="2000" dirty="0">
                <a:latin typeface="Comic Sans MS"/>
                <a:cs typeface="Comic Sans MS"/>
              </a:rPr>
              <a:t>(% 46) </a:t>
            </a:r>
            <a:r>
              <a:rPr lang="tr-TR" sz="2000" dirty="0" err="1" smtClean="0">
                <a:latin typeface="Comic Sans MS"/>
                <a:cs typeface="Comic Sans MS"/>
              </a:rPr>
              <a:t>girls</a:t>
            </a:r>
            <a:r>
              <a:rPr lang="tr-TR" sz="2000" dirty="0" smtClean="0">
                <a:latin typeface="Comic Sans MS"/>
                <a:cs typeface="Comic Sans MS"/>
              </a:rPr>
              <a:t>, 507 </a:t>
            </a:r>
            <a:r>
              <a:rPr lang="tr-TR" sz="2000" dirty="0">
                <a:latin typeface="Comic Sans MS"/>
                <a:cs typeface="Comic Sans MS"/>
              </a:rPr>
              <a:t>(% 54) </a:t>
            </a:r>
            <a:r>
              <a:rPr lang="tr-TR" sz="2000" dirty="0" err="1" smtClean="0">
                <a:latin typeface="Comic Sans MS"/>
                <a:cs typeface="Comic Sans MS"/>
              </a:rPr>
              <a:t>boys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err="1" smtClean="0">
                <a:latin typeface="Comic Sans MS"/>
                <a:cs typeface="Comic Sans MS"/>
              </a:rPr>
              <a:t>Median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age</a:t>
            </a:r>
            <a:r>
              <a:rPr lang="tr-TR" sz="2000" dirty="0" smtClean="0"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latin typeface="Comic Sans MS"/>
                <a:cs typeface="Comic Sans MS"/>
              </a:rPr>
              <a:t>diagnosis</a:t>
            </a:r>
            <a:r>
              <a:rPr lang="tr-TR" sz="2000" dirty="0" smtClean="0">
                <a:latin typeface="Comic Sans MS"/>
                <a:cs typeface="Comic Sans MS"/>
              </a:rPr>
              <a:t>: 1.66 </a:t>
            </a:r>
            <a:r>
              <a:rPr lang="tr-TR" sz="2000" dirty="0" err="1" smtClean="0">
                <a:latin typeface="Comic Sans MS"/>
                <a:cs typeface="Comic Sans MS"/>
              </a:rPr>
              <a:t>years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>
                <a:latin typeface="Comic Sans MS"/>
                <a:cs typeface="Comic Sans MS"/>
              </a:rPr>
              <a:t>186 (% </a:t>
            </a:r>
            <a:r>
              <a:rPr lang="tr-TR" sz="2000" dirty="0" smtClean="0">
                <a:latin typeface="Comic Sans MS"/>
                <a:cs typeface="Comic Sans MS"/>
              </a:rPr>
              <a:t>19 )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were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diagnosed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with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neonatal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screening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tr-TR" sz="2000" dirty="0" smtClean="0">
                <a:latin typeface="Comic Sans MS"/>
                <a:cs typeface="Comic Sans MS"/>
              </a:rPr>
              <a:t>48 </a:t>
            </a:r>
            <a:r>
              <a:rPr lang="tr-TR" sz="2000" dirty="0">
                <a:latin typeface="Comic Sans MS"/>
                <a:cs typeface="Comic Sans MS"/>
              </a:rPr>
              <a:t>(% 5)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r>
              <a:rPr lang="tr-TR" sz="2000" dirty="0" smtClean="0">
                <a:latin typeface="Comic Sans MS"/>
                <a:cs typeface="Comic Sans MS"/>
              </a:rPr>
              <a:t> had </a:t>
            </a:r>
            <a:r>
              <a:rPr lang="tr-TR" sz="2000" dirty="0" err="1" smtClean="0">
                <a:latin typeface="Comic Sans MS"/>
                <a:cs typeface="Comic Sans MS"/>
              </a:rPr>
              <a:t>meconium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ileus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tr-TR" sz="2000" dirty="0" smtClean="0">
                <a:latin typeface="Comic Sans MS"/>
                <a:cs typeface="Comic Sans MS"/>
              </a:rPr>
              <a:t>32 </a:t>
            </a:r>
            <a:r>
              <a:rPr lang="tr-TR" sz="2000" dirty="0">
                <a:latin typeface="Comic Sans MS"/>
                <a:cs typeface="Comic Sans MS"/>
              </a:rPr>
              <a:t>(% </a:t>
            </a:r>
            <a:r>
              <a:rPr lang="tr-TR" sz="2000" dirty="0" smtClean="0">
                <a:latin typeface="Comic Sans MS"/>
                <a:cs typeface="Comic Sans MS"/>
              </a:rPr>
              <a:t>3.4) </a:t>
            </a:r>
            <a:r>
              <a:rPr lang="tr-TR" sz="2000" dirty="0" err="1" smtClean="0">
                <a:latin typeface="Comic Sans MS"/>
                <a:cs typeface="Comic Sans MS"/>
              </a:rPr>
              <a:t>pateints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are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older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than</a:t>
            </a:r>
            <a:r>
              <a:rPr lang="tr-TR" sz="2000" dirty="0" smtClean="0">
                <a:latin typeface="Comic Sans MS"/>
                <a:cs typeface="Comic Sans MS"/>
              </a:rPr>
              <a:t> 18 </a:t>
            </a:r>
            <a:r>
              <a:rPr lang="tr-TR" sz="2000" dirty="0" err="1" smtClean="0">
                <a:latin typeface="Comic Sans MS"/>
                <a:cs typeface="Comic Sans MS"/>
              </a:rPr>
              <a:t>years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</a:p>
          <a:p>
            <a:endParaRPr lang="tr-TR" sz="2400" dirty="0" smtClean="0"/>
          </a:p>
          <a:p>
            <a:endParaRPr lang="tr-TR" sz="2400" dirty="0">
              <a:effectLst/>
            </a:endParaRPr>
          </a:p>
          <a:p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58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3768" y="1124744"/>
            <a:ext cx="4752528" cy="259228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PFT: 306 </a:t>
            </a:r>
            <a:r>
              <a:rPr lang="tr-TR" sz="2000" dirty="0" err="1" smtClean="0">
                <a:latin typeface="Comic Sans MS" panose="030F0702030302020204" pitchFamily="66" charset="0"/>
              </a:rPr>
              <a:t>patients</a:t>
            </a:r>
            <a:r>
              <a:rPr lang="tr-TR" sz="2000" dirty="0" smtClean="0">
                <a:latin typeface="Comic Sans MS" panose="030F0702030302020204" pitchFamily="66" charset="0"/>
              </a:rPr>
              <a:t>: 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2000" dirty="0" smtClean="0">
                <a:latin typeface="Comic Sans MS" panose="030F0702030302020204" pitchFamily="66" charset="0"/>
              </a:rPr>
              <a:t>FEV1%</a:t>
            </a: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/>
                <a:cs typeface="Comic Sans MS"/>
              </a:rPr>
              <a:t> ≤</a:t>
            </a:r>
            <a:r>
              <a:rPr lang="tr-TR" sz="2000" dirty="0">
                <a:latin typeface="Comic Sans MS"/>
                <a:cs typeface="Comic Sans MS"/>
              </a:rPr>
              <a:t>%</a:t>
            </a:r>
            <a:r>
              <a:rPr lang="tr-TR" sz="2000" dirty="0" smtClean="0">
                <a:latin typeface="Comic Sans MS"/>
                <a:cs typeface="Comic Sans MS"/>
              </a:rPr>
              <a:t>40: 18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smtClean="0">
                <a:latin typeface="Comic Sans MS"/>
                <a:cs typeface="Comic Sans MS"/>
              </a:rPr>
              <a:t>%</a:t>
            </a:r>
            <a:r>
              <a:rPr lang="tr-TR" sz="2000" dirty="0">
                <a:latin typeface="Comic Sans MS"/>
                <a:cs typeface="Comic Sans MS"/>
              </a:rPr>
              <a:t>41-</a:t>
            </a:r>
            <a:r>
              <a:rPr lang="tr-TR" sz="2000" dirty="0" smtClean="0">
                <a:latin typeface="Comic Sans MS"/>
                <a:cs typeface="Comic Sans MS"/>
              </a:rPr>
              <a:t>59: 26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smtClean="0">
                <a:latin typeface="Comic Sans MS"/>
                <a:cs typeface="Comic Sans MS"/>
              </a:rPr>
              <a:t>%</a:t>
            </a:r>
            <a:r>
              <a:rPr lang="tr-TR" sz="2000" dirty="0">
                <a:latin typeface="Comic Sans MS"/>
                <a:cs typeface="Comic Sans MS"/>
              </a:rPr>
              <a:t>60-</a:t>
            </a:r>
            <a:r>
              <a:rPr lang="tr-TR" sz="2000" dirty="0" smtClean="0">
                <a:latin typeface="Comic Sans MS"/>
                <a:cs typeface="Comic Sans MS"/>
              </a:rPr>
              <a:t>79: 46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smtClean="0">
                <a:latin typeface="Comic Sans MS"/>
                <a:cs typeface="Comic Sans MS"/>
              </a:rPr>
              <a:t>&gt;</a:t>
            </a:r>
            <a:r>
              <a:rPr lang="tr-TR" sz="2000" dirty="0">
                <a:latin typeface="Comic Sans MS"/>
                <a:cs typeface="Comic Sans MS"/>
              </a:rPr>
              <a:t>%</a:t>
            </a:r>
            <a:r>
              <a:rPr lang="tr-TR" sz="2000" dirty="0" smtClean="0">
                <a:latin typeface="Comic Sans MS"/>
                <a:cs typeface="Comic Sans MS"/>
              </a:rPr>
              <a:t>80: 129 </a:t>
            </a:r>
            <a:r>
              <a:rPr lang="tr-TR" sz="2000" dirty="0" err="1" smtClean="0">
                <a:latin typeface="Comic Sans MS"/>
                <a:cs typeface="Comic Sans MS"/>
              </a:rPr>
              <a:t>patients</a:t>
            </a:r>
            <a:r>
              <a:rPr lang="tr-TR" sz="2000" dirty="0" smtClean="0">
                <a:latin typeface="Comic Sans MS"/>
                <a:cs typeface="Comic Sans MS"/>
              </a:rPr>
              <a:t>  </a:t>
            </a:r>
          </a:p>
          <a:p>
            <a:endParaRPr lang="tr-TR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403648" y="4005064"/>
            <a:ext cx="7056784" cy="22322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dirty="0" err="1" smtClean="0">
                <a:latin typeface="Comic Sans MS"/>
                <a:cs typeface="Comic Sans MS"/>
              </a:rPr>
              <a:t>Mutation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analysis</a:t>
            </a:r>
            <a:r>
              <a:rPr lang="tr-TR" sz="2000" dirty="0" smtClean="0">
                <a:latin typeface="Comic Sans MS"/>
                <a:cs typeface="Comic Sans MS"/>
              </a:rPr>
              <a:t>: 1080 </a:t>
            </a:r>
            <a:r>
              <a:rPr lang="tr-TR" sz="2000" dirty="0" err="1" smtClean="0">
                <a:latin typeface="Comic Sans MS"/>
                <a:cs typeface="Comic Sans MS"/>
              </a:rPr>
              <a:t>alleles</a:t>
            </a:r>
            <a:endParaRPr lang="tr-TR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tr-TR" sz="2000" dirty="0" smtClean="0">
              <a:latin typeface="Comic Sans MS"/>
              <a:cs typeface="Comic Sans MS"/>
            </a:endParaRPr>
          </a:p>
          <a:p>
            <a:r>
              <a:rPr lang="tr-TR" sz="2000" dirty="0" err="1" smtClean="0">
                <a:latin typeface="Comic Sans MS"/>
                <a:cs typeface="Comic Sans MS"/>
              </a:rPr>
              <a:t>The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most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common</a:t>
            </a:r>
            <a:r>
              <a:rPr lang="tr-TR" sz="2000" dirty="0" smtClean="0">
                <a:latin typeface="Comic Sans MS"/>
                <a:cs typeface="Comic Sans MS"/>
              </a:rPr>
              <a:t> : deltaF508 in 266 (% 27) </a:t>
            </a:r>
          </a:p>
          <a:p>
            <a:r>
              <a:rPr lang="tr-TR" sz="2000" dirty="0" err="1" smtClean="0">
                <a:latin typeface="Comic Sans MS"/>
                <a:cs typeface="Comic Sans MS"/>
              </a:rPr>
              <a:t>Followed</a:t>
            </a:r>
            <a:r>
              <a:rPr lang="tr-TR" sz="2000" dirty="0" smtClean="0"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latin typeface="Comic Sans MS"/>
                <a:cs typeface="Comic Sans MS"/>
              </a:rPr>
              <a:t>by</a:t>
            </a:r>
            <a:r>
              <a:rPr lang="tr-TR" sz="2000" dirty="0" smtClean="0">
                <a:latin typeface="Comic Sans MS"/>
                <a:cs typeface="Comic Sans MS"/>
              </a:rPr>
              <a:t>: N1303K, G542X, 1677delTA, G85E, 2183AA-&gt;G</a:t>
            </a:r>
            <a:endParaRPr lang="tr-TR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811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268760"/>
            <a:ext cx="7488832" cy="24482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Microbiology</a:t>
            </a:r>
          </a:p>
          <a:p>
            <a:r>
              <a:rPr lang="en-US" sz="2000" dirty="0">
                <a:latin typeface="Comic Sans MS"/>
                <a:cs typeface="Comic Sans MS"/>
              </a:rPr>
              <a:t>Chronic </a:t>
            </a:r>
            <a:r>
              <a:rPr lang="en-US" sz="2000" i="1" dirty="0">
                <a:latin typeface="Comic Sans MS"/>
                <a:cs typeface="Comic Sans MS"/>
              </a:rPr>
              <a:t>P. </a:t>
            </a:r>
            <a:r>
              <a:rPr lang="tr-TR" sz="2000" i="1" dirty="0">
                <a:latin typeface="Comic Sans MS"/>
                <a:cs typeface="Comic Sans MS"/>
              </a:rPr>
              <a:t>a</a:t>
            </a:r>
            <a:r>
              <a:rPr lang="en-US" sz="2000" i="1" dirty="0" err="1">
                <a:latin typeface="Comic Sans MS"/>
                <a:cs typeface="Comic Sans MS"/>
              </a:rPr>
              <a:t>eruginosa</a:t>
            </a:r>
            <a:r>
              <a:rPr lang="tr-TR" sz="2000" i="1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160 (%17,04)</a:t>
            </a:r>
            <a:endParaRPr lang="tr-TR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Chronic </a:t>
            </a:r>
            <a:r>
              <a:rPr lang="en-US" sz="2000" i="1" dirty="0" smtClean="0">
                <a:latin typeface="Comic Sans MS"/>
                <a:cs typeface="Comic Sans MS"/>
              </a:rPr>
              <a:t>S. aureus</a:t>
            </a:r>
            <a:r>
              <a:rPr lang="en-US" sz="2000" dirty="0" smtClean="0">
                <a:latin typeface="Comic Sans MS"/>
                <a:cs typeface="Comic Sans MS"/>
              </a:rPr>
              <a:t>: </a:t>
            </a:r>
            <a:r>
              <a:rPr lang="tr-TR" sz="2000" dirty="0">
                <a:latin typeface="Comic Sans MS"/>
                <a:cs typeface="Comic Sans MS"/>
              </a:rPr>
              <a:t> 136 (%</a:t>
            </a:r>
            <a:r>
              <a:rPr lang="tr-TR" sz="2000" dirty="0" smtClean="0">
                <a:latin typeface="Comic Sans MS"/>
                <a:cs typeface="Comic Sans MS"/>
              </a:rPr>
              <a:t>14,4)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S.</a:t>
            </a:r>
            <a:r>
              <a:rPr lang="tr-TR" sz="2000" i="1" dirty="0">
                <a:latin typeface="Comic Sans MS"/>
                <a:cs typeface="Comic Sans MS"/>
              </a:rPr>
              <a:t> </a:t>
            </a:r>
            <a:r>
              <a:rPr lang="en-US" sz="2000" i="1" dirty="0" err="1">
                <a:latin typeface="Comic Sans MS"/>
                <a:cs typeface="Comic Sans MS"/>
              </a:rPr>
              <a:t>maltophilia</a:t>
            </a:r>
            <a:r>
              <a:rPr lang="en-US" sz="2000" dirty="0">
                <a:latin typeface="Comic Sans MS"/>
                <a:cs typeface="Comic Sans MS"/>
              </a:rPr>
              <a:t>: 16</a:t>
            </a:r>
            <a:r>
              <a:rPr lang="tr-TR" sz="2000" dirty="0">
                <a:latin typeface="Comic Sans MS"/>
                <a:cs typeface="Comic Sans MS"/>
              </a:rPr>
              <a:t> (%1.7)</a:t>
            </a:r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Chronic </a:t>
            </a:r>
            <a:r>
              <a:rPr lang="en-US" sz="2000" i="1" dirty="0" err="1" smtClean="0">
                <a:latin typeface="Comic Sans MS"/>
                <a:cs typeface="Comic Sans MS"/>
              </a:rPr>
              <a:t>Burkholderia</a:t>
            </a:r>
            <a:r>
              <a:rPr lang="en-US" sz="2000" i="1" dirty="0" smtClean="0">
                <a:latin typeface="Comic Sans MS"/>
                <a:cs typeface="Comic Sans MS"/>
              </a:rPr>
              <a:t> </a:t>
            </a:r>
            <a:r>
              <a:rPr lang="en-US" sz="2000" i="1" dirty="0" err="1">
                <a:latin typeface="Comic Sans MS"/>
                <a:cs typeface="Comic Sans MS"/>
              </a:rPr>
              <a:t>cepacia</a:t>
            </a:r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complex: 7 </a:t>
            </a:r>
            <a:r>
              <a:rPr lang="tr-TR" sz="2000" dirty="0" smtClean="0">
                <a:latin typeface="Comic Sans MS"/>
                <a:cs typeface="Comic Sans MS"/>
              </a:rPr>
              <a:t>(%0.7)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Nontuberculous mycobacteria:  </a:t>
            </a:r>
            <a:r>
              <a:rPr lang="en-US" sz="2000" dirty="0">
                <a:latin typeface="Comic Sans MS"/>
                <a:cs typeface="Comic Sans MS"/>
              </a:rPr>
              <a:t>4 </a:t>
            </a:r>
            <a:r>
              <a:rPr lang="tr-TR" sz="2000" dirty="0" smtClean="0">
                <a:latin typeface="Comic Sans MS"/>
                <a:cs typeface="Comic Sans MS"/>
              </a:rPr>
              <a:t>(%0.4) </a:t>
            </a:r>
            <a:r>
              <a:rPr lang="en-US" sz="2000" dirty="0" smtClean="0">
                <a:latin typeface="Comic Sans MS"/>
                <a:cs typeface="Comic Sans MS"/>
              </a:rPr>
              <a:t>patients</a:t>
            </a:r>
            <a:r>
              <a:rPr lang="en-US" sz="2000" dirty="0">
                <a:latin typeface="Comic Sans MS"/>
                <a:cs typeface="Comic Sans MS"/>
              </a:rPr>
              <a:t/>
            </a:r>
            <a:br>
              <a:rPr lang="en-US" sz="2000" dirty="0">
                <a:latin typeface="Comic Sans MS"/>
                <a:cs typeface="Comic Sans MS"/>
              </a:rPr>
            </a:br>
            <a:endParaRPr lang="en-US" sz="2000" dirty="0">
              <a:latin typeface="Comic Sans MS"/>
              <a:cs typeface="Comic Sans MS"/>
            </a:endParaRPr>
          </a:p>
          <a:p>
            <a:endParaRPr lang="tr-TR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99592" y="3933056"/>
            <a:ext cx="7632848" cy="2520280"/>
          </a:xfrm>
          <a:prstGeom prst="rect">
            <a:avLst/>
          </a:prstGeom>
          <a:solidFill>
            <a:srgbClr val="CCFFCC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aseline="30000" dirty="0" smtClean="0">
                <a:latin typeface="Comic Sans MS"/>
                <a:cs typeface="Comic Sans MS"/>
              </a:rPr>
              <a:t>Complications: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baseline="30000" dirty="0" smtClean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400" baseline="30000" dirty="0" err="1" smtClean="0">
                <a:latin typeface="Comic Sans MS"/>
                <a:cs typeface="Comic Sans MS"/>
              </a:rPr>
              <a:t>Pseudobartter</a:t>
            </a:r>
            <a:r>
              <a:rPr lang="en-US" sz="2400" baseline="30000" dirty="0" smtClean="0">
                <a:latin typeface="Comic Sans MS"/>
                <a:cs typeface="Comic Sans MS"/>
              </a:rPr>
              <a:t> syndrome </a:t>
            </a:r>
            <a:r>
              <a:rPr lang="tr-TR" sz="2400" baseline="30000" dirty="0" smtClean="0">
                <a:latin typeface="Comic Sans MS"/>
                <a:cs typeface="Comic Sans MS"/>
              </a:rPr>
              <a:t>284 </a:t>
            </a:r>
            <a:r>
              <a:rPr lang="en-US" sz="2400" baseline="30000" dirty="0" smtClean="0">
                <a:latin typeface="Comic Sans MS"/>
                <a:cs typeface="Comic Sans MS"/>
              </a:rPr>
              <a:t>(% </a:t>
            </a:r>
            <a:r>
              <a:rPr lang="en-US" sz="2400" baseline="30000" dirty="0">
                <a:latin typeface="Comic Sans MS"/>
                <a:cs typeface="Comic Sans MS"/>
              </a:rPr>
              <a:t>30</a:t>
            </a:r>
            <a:r>
              <a:rPr lang="en-US" sz="2400" baseline="30000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2400" baseline="30000" dirty="0" smtClean="0">
                <a:latin typeface="Comic Sans MS"/>
                <a:cs typeface="Comic Sans MS"/>
              </a:rPr>
              <a:t>Sinusitis</a:t>
            </a:r>
            <a:r>
              <a:rPr lang="tr-TR" sz="2400" baseline="30000" dirty="0" smtClean="0">
                <a:latin typeface="Comic Sans MS"/>
                <a:cs typeface="Comic Sans MS"/>
              </a:rPr>
              <a:t> 93 </a:t>
            </a:r>
            <a:r>
              <a:rPr lang="en-US" sz="2400" baseline="30000" dirty="0" smtClean="0">
                <a:latin typeface="Comic Sans MS"/>
                <a:cs typeface="Comic Sans MS"/>
              </a:rPr>
              <a:t> (</a:t>
            </a:r>
            <a:r>
              <a:rPr lang="en-US" sz="2400" baseline="30000" dirty="0">
                <a:latin typeface="Comic Sans MS"/>
                <a:cs typeface="Comic Sans MS"/>
              </a:rPr>
              <a:t>% 9), </a:t>
            </a:r>
            <a:endParaRPr lang="en-US" sz="2400" baseline="30000" dirty="0" smtClean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400" baseline="30000" dirty="0" smtClean="0">
                <a:latin typeface="Comic Sans MS"/>
                <a:cs typeface="Comic Sans MS"/>
              </a:rPr>
              <a:t>Chronic liver disease</a:t>
            </a:r>
            <a:r>
              <a:rPr lang="tr-TR" sz="2400" baseline="30000" dirty="0" smtClean="0">
                <a:latin typeface="Comic Sans MS"/>
                <a:cs typeface="Comic Sans MS"/>
              </a:rPr>
              <a:t> 42 (%4.4)</a:t>
            </a:r>
          </a:p>
          <a:p>
            <a:pPr>
              <a:lnSpc>
                <a:spcPct val="110000"/>
              </a:lnSpc>
            </a:pPr>
            <a:r>
              <a:rPr lang="en-US" sz="2400" baseline="30000" dirty="0" err="1" smtClean="0">
                <a:latin typeface="Comic Sans MS"/>
                <a:cs typeface="Comic Sans MS"/>
              </a:rPr>
              <a:t>Gastroesophageal</a:t>
            </a:r>
            <a:r>
              <a:rPr lang="en-US" sz="2400" baseline="30000" dirty="0" smtClean="0">
                <a:latin typeface="Comic Sans MS"/>
                <a:cs typeface="Comic Sans MS"/>
              </a:rPr>
              <a:t> reflux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tr-TR" sz="2400" baseline="30000" dirty="0">
                <a:latin typeface="Comic Sans MS"/>
                <a:cs typeface="Comic Sans MS"/>
              </a:rPr>
              <a:t>42 (%4.4</a:t>
            </a:r>
            <a:r>
              <a:rPr lang="tr-TR" sz="2400" baseline="30000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tr-TR" sz="2400" baseline="30000" dirty="0" err="1" smtClean="0">
                <a:latin typeface="Comic Sans MS"/>
                <a:cs typeface="Comic Sans MS"/>
              </a:rPr>
              <a:t>Diabetes</a:t>
            </a:r>
            <a:r>
              <a:rPr lang="tr-TR" sz="2400" baseline="30000" dirty="0">
                <a:latin typeface="Comic Sans MS"/>
                <a:cs typeface="Comic Sans MS"/>
              </a:rPr>
              <a:t>: 18 (%1,92)</a:t>
            </a:r>
            <a:endParaRPr lang="en-US" sz="2400" baseline="30000" dirty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endParaRPr lang="tr-TR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902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Turkish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National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CF </a:t>
            </a:r>
            <a:r>
              <a:rPr lang="tr-TR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Registry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664" y="1124744"/>
            <a:ext cx="6192688" cy="345638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698 </a:t>
            </a:r>
            <a:r>
              <a:rPr lang="en-US" sz="2000" dirty="0">
                <a:latin typeface="Comic Sans MS" panose="030F0702030302020204" pitchFamily="66" charset="0"/>
              </a:rPr>
              <a:t>(% </a:t>
            </a:r>
            <a:r>
              <a:rPr lang="en-US" sz="2000" dirty="0" smtClean="0">
                <a:latin typeface="Comic Sans MS" panose="030F0702030302020204" pitchFamily="66" charset="0"/>
              </a:rPr>
              <a:t>74): </a:t>
            </a:r>
            <a:r>
              <a:rPr lang="en-US" sz="2000" dirty="0" err="1" smtClean="0">
                <a:latin typeface="Comic Sans MS" panose="030F0702030302020204" pitchFamily="66" charset="0"/>
              </a:rPr>
              <a:t>rhDNase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105 </a:t>
            </a:r>
            <a:r>
              <a:rPr lang="en-US" sz="2000" dirty="0">
                <a:latin typeface="Comic Sans MS" panose="030F0702030302020204" pitchFamily="66" charset="0"/>
              </a:rPr>
              <a:t>(% 11</a:t>
            </a:r>
            <a:r>
              <a:rPr lang="en-US" sz="2000" dirty="0" smtClean="0">
                <a:latin typeface="Comic Sans MS" panose="030F0702030302020204" pitchFamily="66" charset="0"/>
              </a:rPr>
              <a:t>): inhaled antibiotics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53 </a:t>
            </a:r>
            <a:r>
              <a:rPr lang="en-US" sz="2000" dirty="0">
                <a:latin typeface="Comic Sans MS" panose="030F0702030302020204" pitchFamily="66" charset="0"/>
              </a:rPr>
              <a:t>(% 5) </a:t>
            </a:r>
            <a:r>
              <a:rPr lang="en-US" sz="2000" dirty="0" err="1" smtClean="0">
                <a:latin typeface="Comic Sans MS" panose="030F0702030302020204" pitchFamily="66" charset="0"/>
              </a:rPr>
              <a:t>hipertonic</a:t>
            </a:r>
            <a:r>
              <a:rPr lang="en-US" sz="2000" dirty="0" smtClean="0">
                <a:latin typeface="Comic Sans MS" panose="030F0702030302020204" pitchFamily="66" charset="0"/>
              </a:rPr>
              <a:t> saline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38</a:t>
            </a:r>
            <a:r>
              <a:rPr lang="tr-TR" sz="2000" dirty="0" smtClean="0">
                <a:latin typeface="Comic Sans MS" panose="030F0702030302020204" pitchFamily="66" charset="0"/>
              </a:rPr>
              <a:t> (%4)</a:t>
            </a:r>
            <a:r>
              <a:rPr lang="en-US" sz="2000" dirty="0" smtClean="0">
                <a:latin typeface="Comic Sans MS" panose="030F0702030302020204" pitchFamily="66" charset="0"/>
              </a:rPr>
              <a:t>: inhaled mannitol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22</a:t>
            </a:r>
            <a:r>
              <a:rPr lang="tr-TR" sz="2000" dirty="0" smtClean="0">
                <a:latin typeface="Comic Sans MS" panose="030F0702030302020204" pitchFamily="66" charset="0"/>
              </a:rPr>
              <a:t> (%2.3)</a:t>
            </a:r>
            <a:r>
              <a:rPr lang="en-US" sz="2000" dirty="0" smtClean="0">
                <a:latin typeface="Comic Sans MS" panose="030F0702030302020204" pitchFamily="66" charset="0"/>
              </a:rPr>
              <a:t>: </a:t>
            </a:r>
            <a:r>
              <a:rPr lang="en-US" sz="2000" dirty="0" err="1" smtClean="0">
                <a:latin typeface="Comic Sans MS" panose="030F0702030302020204" pitchFamily="66" charset="0"/>
              </a:rPr>
              <a:t>noninvazive</a:t>
            </a:r>
            <a:r>
              <a:rPr lang="en-US" sz="2000" dirty="0" smtClean="0">
                <a:latin typeface="Comic Sans MS" panose="030F0702030302020204" pitchFamily="66" charset="0"/>
              </a:rPr>
              <a:t> mechanical ventilation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774 (% 82</a:t>
            </a:r>
            <a:r>
              <a:rPr lang="en-US" sz="2000" dirty="0" smtClean="0">
                <a:latin typeface="Comic Sans MS" panose="030F0702030302020204" pitchFamily="66" charset="0"/>
              </a:rPr>
              <a:t>): Pancreatic enzyme,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116 (%12</a:t>
            </a:r>
            <a:r>
              <a:rPr lang="en-US" sz="2000" dirty="0" smtClean="0">
                <a:latin typeface="Comic Sans MS" panose="030F0702030302020204" pitchFamily="66" charset="0"/>
              </a:rPr>
              <a:t>) </a:t>
            </a:r>
            <a:r>
              <a:rPr lang="en-US" sz="2000" dirty="0" err="1" smtClean="0">
                <a:latin typeface="Comic Sans MS" panose="030F0702030302020204" pitchFamily="66" charset="0"/>
              </a:rPr>
              <a:t>ursodeoxycholic</a:t>
            </a:r>
            <a:r>
              <a:rPr lang="en-US" sz="2000" dirty="0" smtClean="0">
                <a:latin typeface="Comic Sans MS" panose="030F0702030302020204" pitchFamily="66" charset="0"/>
              </a:rPr>
              <a:t> acid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449 (% 47) </a:t>
            </a:r>
            <a:r>
              <a:rPr lang="en-US" sz="2000" dirty="0" smtClean="0">
                <a:latin typeface="Comic Sans MS" panose="030F0702030302020204" pitchFamily="66" charset="0"/>
              </a:rPr>
              <a:t>Enteral feeding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4</a:t>
            </a:r>
            <a:r>
              <a:rPr lang="tr-TR" sz="2000" dirty="0" smtClean="0">
                <a:latin typeface="Comic Sans MS" panose="030F0702030302020204" pitchFamily="66" charset="0"/>
              </a:rPr>
              <a:t> (%0.4)</a:t>
            </a:r>
            <a:r>
              <a:rPr lang="en-US" sz="2000" dirty="0" smtClean="0">
                <a:latin typeface="Comic Sans MS" panose="030F0702030302020204" pitchFamily="66" charset="0"/>
              </a:rPr>
              <a:t>:  Gastrostomy</a:t>
            </a:r>
            <a:endParaRPr lang="en-US" sz="2000" dirty="0">
              <a:latin typeface="Comic Sans MS" panose="030F0702030302020204" pitchFamily="66" charset="0"/>
            </a:endParaRPr>
          </a:p>
          <a:p>
            <a:endParaRPr lang="tr-TR" sz="24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403648" y="5157192"/>
            <a:ext cx="7056784" cy="12961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Follow up: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6</a:t>
            </a:r>
            <a:r>
              <a:rPr lang="tr-TR" sz="2000" dirty="0" smtClean="0">
                <a:latin typeface="Comic Sans MS" panose="030F0702030302020204" pitchFamily="66" charset="0"/>
              </a:rPr>
              <a:t> (%0.6)</a:t>
            </a:r>
            <a:r>
              <a:rPr lang="en-US" sz="2000" dirty="0" smtClean="0">
                <a:latin typeface="Comic Sans MS" panose="030F0702030302020204" pitchFamily="66" charset="0"/>
              </a:rPr>
              <a:t>: in </a:t>
            </a:r>
            <a:r>
              <a:rPr lang="tr-TR" sz="2000" dirty="0" err="1" smtClean="0">
                <a:latin typeface="Comic Sans MS" panose="030F0702030302020204" pitchFamily="66" charset="0"/>
              </a:rPr>
              <a:t>lung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transplantation list 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9 (%0.9)</a:t>
            </a:r>
            <a:r>
              <a:rPr lang="en-US" sz="2000" dirty="0" smtClean="0">
                <a:latin typeface="Comic Sans MS" panose="030F0702030302020204" pitchFamily="66" charset="0"/>
              </a:rPr>
              <a:t>: died </a:t>
            </a:r>
            <a:endParaRPr lang="en-US" sz="200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1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Conclusion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052736"/>
            <a:ext cx="7848872" cy="5184576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Registries have been central to the core mission of CF </a:t>
            </a:r>
            <a:r>
              <a:rPr lang="en-US" sz="2000" dirty="0" smtClean="0">
                <a:latin typeface="Comic Sans MS" panose="030F0702030302020204" pitchFamily="66" charset="0"/>
              </a:rPr>
              <a:t>care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Overall </a:t>
            </a:r>
            <a:r>
              <a:rPr lang="en-US" sz="2000" dirty="0">
                <a:latin typeface="Comic Sans MS" panose="030F0702030302020204" pitchFamily="66" charset="0"/>
              </a:rPr>
              <a:t>CF registries </a:t>
            </a:r>
            <a:r>
              <a:rPr lang="tr-TR" sz="2000" dirty="0" err="1" smtClean="0">
                <a:latin typeface="Comic Sans MS" panose="030F0702030302020204" pitchFamily="66" charset="0"/>
              </a:rPr>
              <a:t>need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to</a:t>
            </a:r>
            <a:r>
              <a:rPr lang="tr-TR" sz="2000" dirty="0" smtClean="0">
                <a:latin typeface="Comic Sans MS" panose="030F0702030302020204" pitchFamily="66" charset="0"/>
              </a:rPr>
              <a:t> be </a:t>
            </a:r>
            <a:r>
              <a:rPr lang="en-US" sz="2000" dirty="0" smtClean="0">
                <a:latin typeface="Comic Sans MS" panose="030F0702030302020204" pitchFamily="66" charset="0"/>
              </a:rPr>
              <a:t>complete </a:t>
            </a:r>
            <a:r>
              <a:rPr lang="en-US" sz="2000" dirty="0">
                <a:latin typeface="Comic Sans MS" panose="030F0702030302020204" pitchFamily="66" charset="0"/>
              </a:rPr>
              <a:t>and cover a vast </a:t>
            </a:r>
            <a:r>
              <a:rPr lang="en-US" sz="2000" dirty="0" smtClean="0">
                <a:latin typeface="Comic Sans MS" panose="030F0702030302020204" pitchFamily="66" charset="0"/>
              </a:rPr>
              <a:t>majority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of </a:t>
            </a:r>
            <a:r>
              <a:rPr lang="en-US" sz="2000" dirty="0">
                <a:latin typeface="Comic Sans MS" panose="030F0702030302020204" pitchFamily="66" charset="0"/>
              </a:rPr>
              <a:t>the patients with CF in each </a:t>
            </a:r>
            <a:r>
              <a:rPr lang="en-US" sz="2000" dirty="0" smtClean="0">
                <a:latin typeface="Comic Sans MS" panose="030F0702030302020204" pitchFamily="66" charset="0"/>
              </a:rPr>
              <a:t>country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Registries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essential </a:t>
            </a:r>
            <a:r>
              <a:rPr lang="en-US" sz="2000" dirty="0">
                <a:latin typeface="Comic Sans MS" panose="030F0702030302020204" pitchFamily="66" charset="0"/>
              </a:rPr>
              <a:t>in describing the </a:t>
            </a:r>
            <a:r>
              <a:rPr lang="tr-TR" sz="2000" dirty="0" smtClean="0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emographics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of </a:t>
            </a:r>
            <a:r>
              <a:rPr lang="en-US" sz="2000" dirty="0" smtClean="0"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population </a:t>
            </a:r>
            <a:r>
              <a:rPr lang="en-US" sz="2000" dirty="0">
                <a:latin typeface="Comic Sans MS" panose="030F0702030302020204" pitchFamily="66" charset="0"/>
              </a:rPr>
              <a:t>and the longitudinal changes through time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CF </a:t>
            </a:r>
            <a:r>
              <a:rPr lang="tr-TR" sz="2000" dirty="0" err="1" smtClean="0">
                <a:latin typeface="Comic Sans MS" panose="030F0702030302020204" pitchFamily="66" charset="0"/>
              </a:rPr>
              <a:t>registries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have </a:t>
            </a:r>
            <a:r>
              <a:rPr lang="en-US" sz="2000" dirty="0">
                <a:latin typeface="Comic Sans MS" panose="030F0702030302020204" pitchFamily="66" charset="0"/>
              </a:rPr>
              <a:t>now evolved to </a:t>
            </a:r>
            <a:r>
              <a:rPr lang="en-US" sz="2000" dirty="0" smtClean="0">
                <a:latin typeface="Comic Sans MS" panose="030F0702030302020204" pitchFamily="66" charset="0"/>
              </a:rPr>
              <a:t>encompass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international </a:t>
            </a:r>
            <a:r>
              <a:rPr lang="en-US" sz="2000" dirty="0">
                <a:latin typeface="Comic Sans MS" panose="030F0702030302020204" pitchFamily="66" charset="0"/>
              </a:rPr>
              <a:t>comparisons 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registries </a:t>
            </a:r>
            <a:r>
              <a:rPr lang="tr-TR" sz="2000" dirty="0" err="1" smtClean="0">
                <a:latin typeface="Comic Sans MS" panose="030F0702030302020204" pitchFamily="66" charset="0"/>
              </a:rPr>
              <a:t>need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to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ensur</a:t>
            </a:r>
            <a:r>
              <a:rPr lang="tr-TR" sz="2000" dirty="0" smtClean="0">
                <a:latin typeface="Comic Sans MS" panose="030F0702030302020204" pitchFamily="66" charset="0"/>
              </a:rPr>
              <a:t>e</a:t>
            </a:r>
            <a:r>
              <a:rPr lang="en-US" sz="2000" dirty="0" smtClean="0">
                <a:latin typeface="Comic Sans MS" panose="030F0702030302020204" pitchFamily="66" charset="0"/>
              </a:rPr>
              <a:t> sustainability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CF </a:t>
            </a:r>
            <a:r>
              <a:rPr lang="en-US" sz="2000" dirty="0">
                <a:latin typeface="Comic Sans MS" panose="030F0702030302020204" pitchFamily="66" charset="0"/>
              </a:rPr>
              <a:t>registries are clearly going to become more integrated </a:t>
            </a:r>
            <a:r>
              <a:rPr lang="en-US" sz="2000" dirty="0" smtClean="0">
                <a:latin typeface="Comic Sans MS" panose="030F0702030302020204" pitchFamily="66" charset="0"/>
              </a:rPr>
              <a:t>into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both </a:t>
            </a:r>
            <a:r>
              <a:rPr lang="en-US" sz="2000" dirty="0">
                <a:latin typeface="Comic Sans MS" panose="030F0702030302020204" pitchFamily="66" charset="0"/>
              </a:rPr>
              <a:t>patient care, patient interactions and research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registries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412776"/>
            <a:ext cx="7704856" cy="4669979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People </a:t>
            </a:r>
            <a:r>
              <a:rPr lang="en-US" sz="2200" dirty="0">
                <a:latin typeface="Comic Sans MS" panose="030F0702030302020204" pitchFamily="66" charset="0"/>
              </a:rPr>
              <a:t>living with </a:t>
            </a:r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rare diseases </a:t>
            </a:r>
            <a:r>
              <a:rPr lang="en-US" sz="2200" dirty="0">
                <a:latin typeface="Comic Sans MS" panose="030F0702030302020204" pitchFamily="66" charset="0"/>
              </a:rPr>
              <a:t>today face </a:t>
            </a:r>
            <a:r>
              <a:rPr lang="en-US" sz="2200" dirty="0" smtClean="0">
                <a:latin typeface="Comic Sans MS" panose="030F0702030302020204" pitchFamily="66" charset="0"/>
              </a:rPr>
              <a:t>particular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challenges</a:t>
            </a:r>
            <a:r>
              <a:rPr lang="tr-TR" sz="2200" dirty="0" smtClean="0">
                <a:latin typeface="Comic Sans MS" panose="030F0702030302020204" pitchFamily="66" charset="0"/>
              </a:rPr>
              <a:t>:</a:t>
            </a:r>
          </a:p>
          <a:p>
            <a:endParaRPr lang="tr-TR" sz="24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treatment availability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a </a:t>
            </a:r>
            <a:r>
              <a:rPr lang="en-US" sz="2000" dirty="0">
                <a:latin typeface="Comic Sans MS" panose="030F0702030302020204" pitchFamily="66" charset="0"/>
              </a:rPr>
              <a:t>lack of </a:t>
            </a:r>
            <a:r>
              <a:rPr lang="en-US" sz="2000" dirty="0" smtClean="0">
                <a:latin typeface="Comic Sans MS" panose="030F0702030302020204" pitchFamily="66" charset="0"/>
              </a:rPr>
              <a:t>resources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disease severity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Special </a:t>
            </a:r>
            <a:r>
              <a:rPr lang="en-US" sz="2200" dirty="0">
                <a:latin typeface="Comic Sans MS" panose="030F0702030302020204" pitchFamily="66" charset="0"/>
              </a:rPr>
              <a:t>efforts are required to </a:t>
            </a:r>
            <a:r>
              <a:rPr lang="en-US" sz="2200" dirty="0" smtClean="0">
                <a:latin typeface="Comic Sans MS" panose="030F0702030302020204" pitchFamily="66" charset="0"/>
              </a:rPr>
              <a:t>undertake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research </a:t>
            </a:r>
            <a:r>
              <a:rPr lang="en-US" sz="2200" dirty="0">
                <a:latin typeface="Comic Sans MS" panose="030F0702030302020204" pitchFamily="66" charset="0"/>
              </a:rPr>
              <a:t>for better treatments and possible </a:t>
            </a:r>
            <a:r>
              <a:rPr lang="en-US" sz="2200" dirty="0" smtClean="0">
                <a:latin typeface="Comic Sans MS" panose="030F0702030302020204" pitchFamily="66" charset="0"/>
              </a:rPr>
              <a:t>cures</a:t>
            </a:r>
            <a:endParaRPr lang="tr-TR" sz="2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79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registries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412777"/>
            <a:ext cx="7704856" cy="432048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Rare disease </a:t>
            </a:r>
            <a:r>
              <a:rPr lang="en-US" sz="2200" dirty="0">
                <a:latin typeface="Comic Sans MS" panose="030F0702030302020204" pitchFamily="66" charset="0"/>
              </a:rPr>
              <a:t>registries are critical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latin typeface="Comic Sans MS" panose="030F0702030302020204" pitchFamily="66" charset="0"/>
              </a:rPr>
              <a:t>hey </a:t>
            </a:r>
            <a:r>
              <a:rPr lang="en-US" sz="2200" dirty="0">
                <a:latin typeface="Comic Sans MS" panose="030F0702030302020204" pitchFamily="66" charset="0"/>
              </a:rPr>
              <a:t>combine </a:t>
            </a:r>
            <a:r>
              <a:rPr lang="en-US" sz="2200" dirty="0" smtClean="0">
                <a:latin typeface="Comic Sans MS" panose="030F0702030302020204" pitchFamily="66" charset="0"/>
              </a:rPr>
              <a:t>standardized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individual </a:t>
            </a:r>
            <a:r>
              <a:rPr lang="en-US" sz="2200" dirty="0">
                <a:latin typeface="Comic Sans MS" panose="030F0702030302020204" pitchFamily="66" charset="0"/>
              </a:rPr>
              <a:t>data across clinics and </a:t>
            </a:r>
            <a:r>
              <a:rPr lang="en-US" sz="2200" dirty="0" smtClean="0">
                <a:latin typeface="Comic Sans MS" panose="030F0702030302020204" pitchFamily="66" charset="0"/>
              </a:rPr>
              <a:t>countries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tr-TR" sz="2200" dirty="0" smtClean="0">
                <a:latin typeface="Comic Sans MS" panose="030F0702030302020204" pitchFamily="66" charset="0"/>
              </a:rPr>
              <a:t>A</a:t>
            </a:r>
            <a:r>
              <a:rPr lang="en-US" sz="2200" dirty="0" err="1" smtClean="0">
                <a:latin typeface="Comic Sans MS" panose="030F0702030302020204" pitchFamily="66" charset="0"/>
              </a:rPr>
              <a:t>llow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for larger, </a:t>
            </a:r>
            <a:r>
              <a:rPr lang="tr-TR" sz="2200" dirty="0" smtClean="0">
                <a:latin typeface="Comic Sans MS" panose="030F0702030302020204" pitchFamily="66" charset="0"/>
              </a:rPr>
              <a:t>m</a:t>
            </a:r>
            <a:r>
              <a:rPr lang="en-US" sz="2200" dirty="0" smtClean="0">
                <a:latin typeface="Comic Sans MS" panose="030F0702030302020204" pitchFamily="66" charset="0"/>
              </a:rPr>
              <a:t>ore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statistically </a:t>
            </a:r>
            <a:r>
              <a:rPr lang="en-US" sz="2200" dirty="0">
                <a:latin typeface="Comic Sans MS" panose="030F0702030302020204" pitchFamily="66" charset="0"/>
              </a:rPr>
              <a:t>meaningful studies and more efficient use of </a:t>
            </a:r>
            <a:r>
              <a:rPr lang="en-US" sz="2200" dirty="0" smtClean="0">
                <a:latin typeface="Comic Sans MS" panose="030F0702030302020204" pitchFamily="66" charset="0"/>
              </a:rPr>
              <a:t>resources</a:t>
            </a:r>
            <a:endParaRPr lang="tr-T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86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registries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355160" cy="4525963"/>
          </a:xfrm>
        </p:spPr>
        <p:txBody>
          <a:bodyPr>
            <a:no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  <a:r>
              <a:rPr lang="en-US" sz="2400" dirty="0" err="1" smtClean="0">
                <a:latin typeface="Comic Sans MS" panose="030F0702030302020204" pitchFamily="66" charset="0"/>
              </a:rPr>
              <a:t>ystic</a:t>
            </a:r>
            <a:r>
              <a:rPr lang="en-US" sz="2400" dirty="0" smtClean="0">
                <a:latin typeface="Comic Sans MS" panose="030F0702030302020204" pitchFamily="66" charset="0"/>
              </a:rPr>
              <a:t> fibrosis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Cancer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O</a:t>
            </a:r>
            <a:r>
              <a:rPr lang="en-US" sz="2400" dirty="0" err="1" smtClean="0">
                <a:latin typeface="Comic Sans MS" panose="030F0702030302020204" pitchFamily="66" charset="0"/>
              </a:rPr>
              <a:t>rgan</a:t>
            </a:r>
            <a:r>
              <a:rPr lang="en-US" sz="2400" dirty="0" smtClean="0">
                <a:latin typeface="Comic Sans MS" panose="030F0702030302020204" pitchFamily="66" charset="0"/>
              </a:rPr>
              <a:t> transplantation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Products</a:t>
            </a:r>
            <a:r>
              <a:rPr lang="tr-TR" sz="2400" dirty="0" smtClean="0">
                <a:latin typeface="Comic Sans MS" panose="030F0702030302020204" pitchFamily="66" charset="0"/>
              </a:rPr>
              <a:t>: </a:t>
            </a:r>
            <a:r>
              <a:rPr lang="en-US" sz="2400" dirty="0" smtClean="0">
                <a:latin typeface="Comic Sans MS" panose="030F0702030302020204" pitchFamily="66" charset="0"/>
              </a:rPr>
              <a:t>specific drugs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en-US" sz="2400" dirty="0" smtClean="0">
                <a:latin typeface="Comic Sans MS" panose="030F0702030302020204" pitchFamily="66" charset="0"/>
              </a:rPr>
              <a:t>therapies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….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9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tr-TR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tr-TR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ibrosis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35516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CF </a:t>
            </a:r>
            <a:r>
              <a:rPr lang="en-US" sz="2200" dirty="0">
                <a:latin typeface="Comic Sans MS" panose="030F0702030302020204" pitchFamily="66" charset="0"/>
              </a:rPr>
              <a:t>registries work by </a:t>
            </a:r>
            <a:r>
              <a:rPr lang="en-US" sz="2200" dirty="0" smtClean="0">
                <a:latin typeface="Comic Sans MS" panose="030F0702030302020204" pitchFamily="66" charset="0"/>
              </a:rPr>
              <a:t>bringing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patient </a:t>
            </a:r>
            <a:r>
              <a:rPr lang="en-US" sz="2200" dirty="0">
                <a:latin typeface="Comic Sans MS" panose="030F0702030302020204" pitchFamily="66" charset="0"/>
              </a:rPr>
              <a:t>data together from specialist CF </a:t>
            </a:r>
            <a:r>
              <a:rPr lang="en-US" sz="2200" dirty="0" err="1" smtClean="0">
                <a:latin typeface="Comic Sans MS" panose="030F0702030302020204" pitchFamily="66" charset="0"/>
              </a:rPr>
              <a:t>centres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err="1" smtClean="0">
                <a:latin typeface="Comic Sans MS" panose="030F0702030302020204" pitchFamily="66" charset="0"/>
              </a:rPr>
              <a:t>Accumulat</a:t>
            </a:r>
            <a:r>
              <a:rPr lang="tr-TR" sz="2200" dirty="0" smtClean="0">
                <a:latin typeface="Comic Sans MS" panose="030F0702030302020204" pitchFamily="66" charset="0"/>
              </a:rPr>
              <a:t>e </a:t>
            </a:r>
            <a:r>
              <a:rPr lang="en-US" sz="2200" dirty="0" smtClean="0">
                <a:latin typeface="Comic Sans MS" panose="030F0702030302020204" pitchFamily="66" charset="0"/>
              </a:rPr>
              <a:t>data </a:t>
            </a:r>
            <a:r>
              <a:rPr lang="en-US" sz="2200" dirty="0">
                <a:latin typeface="Comic Sans MS" panose="030F0702030302020204" pitchFamily="66" charset="0"/>
              </a:rPr>
              <a:t>on a relatively rare condition over patients' </a:t>
            </a:r>
            <a:r>
              <a:rPr lang="en-US" sz="2200" dirty="0" smtClean="0">
                <a:latin typeface="Comic Sans MS" panose="030F0702030302020204" pitchFamily="66" charset="0"/>
              </a:rPr>
              <a:t>lifetimes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endParaRPr lang="tr-TR" sz="2200" dirty="0" smtClean="0">
              <a:latin typeface="Comic Sans MS" panose="030F0702030302020204" pitchFamily="66" charset="0"/>
            </a:endParaRPr>
          </a:p>
          <a:p>
            <a:r>
              <a:rPr lang="en-US" sz="2200" dirty="0" smtClean="0"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latin typeface="Comic Sans MS" panose="030F0702030302020204" pitchFamily="66" charset="0"/>
              </a:rPr>
              <a:t>strength </a:t>
            </a:r>
            <a:r>
              <a:rPr lang="en-US" sz="2200" dirty="0">
                <a:latin typeface="Comic Sans MS" panose="030F0702030302020204" pitchFamily="66" charset="0"/>
              </a:rPr>
              <a:t>of CF registry studies </a:t>
            </a:r>
            <a:r>
              <a:rPr lang="en-US" sz="2200" dirty="0" smtClean="0">
                <a:latin typeface="Comic Sans MS" panose="030F0702030302020204" pitchFamily="66" charset="0"/>
              </a:rPr>
              <a:t>originates from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endParaRPr lang="tr-TR" sz="22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the large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number </a:t>
            </a:r>
            <a:r>
              <a:rPr lang="en-US" sz="2000" dirty="0">
                <a:latin typeface="Comic Sans MS" panose="030F0702030302020204" pitchFamily="66" charset="0"/>
              </a:rPr>
              <a:t>of </a:t>
            </a:r>
            <a:r>
              <a:rPr lang="en-US" sz="2000" dirty="0" smtClean="0">
                <a:latin typeface="Comic Sans MS" panose="030F0702030302020204" pitchFamily="66" charset="0"/>
              </a:rPr>
              <a:t>subjects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high </a:t>
            </a:r>
            <a:r>
              <a:rPr lang="en-US" sz="2000" dirty="0">
                <a:latin typeface="Comic Sans MS" panose="030F0702030302020204" pitchFamily="66" charset="0"/>
              </a:rPr>
              <a:t>rates of coverage by the </a:t>
            </a:r>
            <a:r>
              <a:rPr lang="en-US" sz="2000" dirty="0" smtClean="0">
                <a:latin typeface="Comic Sans MS" panose="030F0702030302020204" pitchFamily="66" charset="0"/>
              </a:rPr>
              <a:t>patient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registries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lvl="1"/>
            <a:r>
              <a:rPr lang="tr-TR" sz="2000" dirty="0" err="1" smtClean="0">
                <a:latin typeface="Comic Sans MS" panose="030F0702030302020204" pitchFamily="66" charset="0"/>
              </a:rPr>
              <a:t>long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term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patient </a:t>
            </a:r>
            <a:r>
              <a:rPr lang="en-US" sz="2000" dirty="0">
                <a:latin typeface="Comic Sans MS" panose="030F0702030302020204" pitchFamily="66" charset="0"/>
              </a:rPr>
              <a:t>follow-up 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7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Cystic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Fibrosis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atient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egistries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7900" y="1234380"/>
            <a:ext cx="86899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dirty="0">
                <a:latin typeface="Comic Sans MS" panose="030F0702030302020204" pitchFamily="66" charset="0"/>
              </a:rPr>
              <a:t>F</a:t>
            </a:r>
            <a:r>
              <a:rPr lang="en-US" sz="2200" dirty="0" err="1" smtClean="0">
                <a:latin typeface="Comic Sans MS" panose="030F0702030302020204" pitchFamily="66" charset="0"/>
              </a:rPr>
              <a:t>irst</a:t>
            </a:r>
            <a:r>
              <a:rPr lang="en-US" sz="2200" dirty="0" smtClean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CF registry was started in the United States in </a:t>
            </a:r>
            <a:r>
              <a:rPr lang="en-US" sz="2200" dirty="0" smtClean="0">
                <a:latin typeface="Comic Sans MS" panose="030F0702030302020204" pitchFamily="66" charset="0"/>
              </a:rPr>
              <a:t>1966</a:t>
            </a:r>
            <a:endParaRPr lang="tr-TR" sz="2200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0" y="2348880"/>
            <a:ext cx="8689976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03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1982</Words>
  <Application>Microsoft Office PowerPoint</Application>
  <PresentationFormat>Ekran Gösterisi (4:3)</PresentationFormat>
  <Paragraphs>361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0" baseType="lpstr">
      <vt:lpstr>Arial</vt:lpstr>
      <vt:lpstr>Calibri</vt:lpstr>
      <vt:lpstr>Comic Sans MS</vt:lpstr>
      <vt:lpstr>Ofis Teması</vt:lpstr>
      <vt:lpstr> The Role of Registries in CF Care  </vt:lpstr>
      <vt:lpstr>PowerPoint Sunusu</vt:lpstr>
      <vt:lpstr>Patient registries </vt:lpstr>
      <vt:lpstr>Purposes for registries</vt:lpstr>
      <vt:lpstr>Patient registries </vt:lpstr>
      <vt:lpstr>Patient registries </vt:lpstr>
      <vt:lpstr>Patient registries </vt:lpstr>
      <vt:lpstr>Cystic Fibrosis Patient Registries </vt:lpstr>
      <vt:lpstr>Cystic Fibrosis Patient Registries </vt:lpstr>
      <vt:lpstr>PowerPoint Sunusu</vt:lpstr>
      <vt:lpstr>PowerPoint Sunusu</vt:lpstr>
      <vt:lpstr>Cystic Fibrosis Patient Registries (CFPR)</vt:lpstr>
      <vt:lpstr>PowerPoint Sunusu</vt:lpstr>
      <vt:lpstr>PowerPoint Sunusu</vt:lpstr>
      <vt:lpstr>PowerPoint Sunusu</vt:lpstr>
      <vt:lpstr>PowerPoint Sunusu</vt:lpstr>
      <vt:lpstr>PowerPoint Sunusu</vt:lpstr>
      <vt:lpstr>Cystic Fibrosis Patient Registries (CFPR)</vt:lpstr>
      <vt:lpstr>Cystic Fibrosis Patient Registries (CFPR)</vt:lpstr>
      <vt:lpstr>Cystic Fibrosis Patient Registries (CFPR)</vt:lpstr>
      <vt:lpstr>Longitudinal analysis of registry data</vt:lpstr>
      <vt:lpstr>Longitudinal analysis  </vt:lpstr>
      <vt:lpstr>Cystic Fibrosis Patient Registries (CFPR)</vt:lpstr>
      <vt:lpstr>Changing Demographics  </vt:lpstr>
      <vt:lpstr>Improvements in survival </vt:lpstr>
      <vt:lpstr>PowerPoint Sunusu</vt:lpstr>
      <vt:lpstr>Improvements in Health Outcomes</vt:lpstr>
      <vt:lpstr>National and International  Registry Collaboration</vt:lpstr>
      <vt:lpstr>National and International  Registry Collaboration</vt:lpstr>
      <vt:lpstr>National and International  Registry Collaboration</vt:lpstr>
      <vt:lpstr>National and International  Registry Collaboration</vt:lpstr>
      <vt:lpstr>International  Registry Collaboration</vt:lpstr>
      <vt:lpstr>International  Registry Collaboration</vt:lpstr>
      <vt:lpstr>Sustainability of Registries</vt:lpstr>
      <vt:lpstr>Sustainability of Registries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Turkish National CF Registry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role of registries in CF Care   </dc:title>
  <dc:creator>dnz</dc:creator>
  <cp:lastModifiedBy>Deniz</cp:lastModifiedBy>
  <cp:revision>143</cp:revision>
  <dcterms:created xsi:type="dcterms:W3CDTF">2018-02-13T13:05:55Z</dcterms:created>
  <dcterms:modified xsi:type="dcterms:W3CDTF">2018-03-09T08:19:36Z</dcterms:modified>
</cp:coreProperties>
</file>