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0" r:id="rId3"/>
    <p:sldId id="271" r:id="rId4"/>
    <p:sldId id="272" r:id="rId5"/>
    <p:sldId id="282" r:id="rId6"/>
    <p:sldId id="284" r:id="rId7"/>
    <p:sldId id="276" r:id="rId8"/>
    <p:sldId id="273" r:id="rId9"/>
    <p:sldId id="283" r:id="rId10"/>
    <p:sldId id="259" r:id="rId11"/>
    <p:sldId id="260" r:id="rId12"/>
    <p:sldId id="268" r:id="rId13"/>
    <p:sldId id="281" r:id="rId14"/>
    <p:sldId id="264" r:id="rId15"/>
    <p:sldId id="261" r:id="rId16"/>
    <p:sldId id="262" r:id="rId17"/>
    <p:sldId id="285" r:id="rId18"/>
    <p:sldId id="34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4" d="100"/>
          <a:sy n="64" d="100"/>
        </p:scale>
        <p:origin x="68" y="132"/>
      </p:cViewPr>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2843A-ABED-41D7-A664-C60575801F74}"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CF26C-F3AA-4C2D-94B9-23E71E2630C9}" type="slidenum">
              <a:rPr lang="en-US" smtClean="0"/>
              <a:t>‹#›</a:t>
            </a:fld>
            <a:endParaRPr lang="en-US"/>
          </a:p>
        </p:txBody>
      </p:sp>
    </p:spTree>
    <p:extLst>
      <p:ext uri="{BB962C8B-B14F-4D97-AF65-F5344CB8AC3E}">
        <p14:creationId xmlns:p14="http://schemas.microsoft.com/office/powerpoint/2010/main" val="252402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759C222-F64D-48C3-AD19-0EA54265FC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44F36FE-29D4-4E56-A2DF-387190282C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7400697C-BFD8-4CF7-8FCC-094C4423D2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5D86BA-244A-46CD-B738-5309162914E9}"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58238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86E5F0-A5AB-491A-A4BB-666A73BFF5FF}"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393686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86E5F0-A5AB-491A-A4BB-666A73BFF5FF}"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102566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86E5F0-A5AB-491A-A4BB-666A73BFF5FF}"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EECE-35AD-430F-90CC-577D59FF105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4945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86E5F0-A5AB-491A-A4BB-666A73BFF5FF}"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152930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86E5F0-A5AB-491A-A4BB-666A73BFF5FF}"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EECE-35AD-430F-90CC-577D59FF105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530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86E5F0-A5AB-491A-A4BB-666A73BFF5FF}"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1340983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6E5F0-A5AB-491A-A4BB-666A73BFF5FF}"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210137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6E5F0-A5AB-491A-A4BB-666A73BFF5FF}"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4063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6E5F0-A5AB-491A-A4BB-666A73BFF5FF}"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360644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86E5F0-A5AB-491A-A4BB-666A73BFF5FF}"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200863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86E5F0-A5AB-491A-A4BB-666A73BFF5FF}"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272870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86E5F0-A5AB-491A-A4BB-666A73BFF5FF}"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212859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86E5F0-A5AB-491A-A4BB-666A73BFF5FF}"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192152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6E5F0-A5AB-491A-A4BB-666A73BFF5FF}"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358609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86E5F0-A5AB-491A-A4BB-666A73BFF5FF}"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26800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86E5F0-A5AB-491A-A4BB-666A73BFF5FF}"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BEECE-35AD-430F-90CC-577D59FF1056}" type="slidenum">
              <a:rPr lang="en-US" smtClean="0"/>
              <a:t>‹#›</a:t>
            </a:fld>
            <a:endParaRPr lang="en-US"/>
          </a:p>
        </p:txBody>
      </p:sp>
    </p:spTree>
    <p:extLst>
      <p:ext uri="{BB962C8B-B14F-4D97-AF65-F5344CB8AC3E}">
        <p14:creationId xmlns:p14="http://schemas.microsoft.com/office/powerpoint/2010/main" val="113787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86E5F0-A5AB-491A-A4BB-666A73BFF5FF}" type="datetimeFigureOut">
              <a:rPr lang="en-US" smtClean="0"/>
              <a:t>3/16/2018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2BEECE-35AD-430F-90CC-577D59FF1056}" type="slidenum">
              <a:rPr lang="en-US" smtClean="0"/>
              <a:t>‹#›</a:t>
            </a:fld>
            <a:endParaRPr lang="en-US"/>
          </a:p>
        </p:txBody>
      </p:sp>
    </p:spTree>
    <p:extLst>
      <p:ext uri="{BB962C8B-B14F-4D97-AF65-F5344CB8AC3E}">
        <p14:creationId xmlns:p14="http://schemas.microsoft.com/office/powerpoint/2010/main" val="30709543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E3D1-EBD2-4C50-A5DB-F5A424C63602}"/>
              </a:ext>
            </a:extLst>
          </p:cNvPr>
          <p:cNvSpPr>
            <a:spLocks noGrp="1"/>
          </p:cNvSpPr>
          <p:nvPr>
            <p:ph type="ctrTitle"/>
          </p:nvPr>
        </p:nvSpPr>
        <p:spPr/>
        <p:txBody>
          <a:bodyPr>
            <a:normAutofit fontScale="90000"/>
          </a:bodyPr>
          <a:lstStyle/>
          <a:p>
            <a:pPr algn="ctr"/>
            <a:r>
              <a:rPr lang="en-US" dirty="0"/>
              <a:t>Nontuberculous Mycobacteria: </a:t>
            </a:r>
            <a:br>
              <a:rPr lang="en-US" dirty="0"/>
            </a:br>
            <a:r>
              <a:rPr lang="en-US" dirty="0"/>
              <a:t>pathogens not innocent bystanders?</a:t>
            </a:r>
          </a:p>
        </p:txBody>
      </p:sp>
      <p:sp>
        <p:nvSpPr>
          <p:cNvPr id="3" name="Subtitle 2">
            <a:extLst>
              <a:ext uri="{FF2B5EF4-FFF2-40B4-BE49-F238E27FC236}">
                <a16:creationId xmlns:a16="http://schemas.microsoft.com/office/drawing/2014/main" id="{4A79C743-962D-408A-B9A9-4E1721C90128}"/>
              </a:ext>
            </a:extLst>
          </p:cNvPr>
          <p:cNvSpPr>
            <a:spLocks noGrp="1"/>
          </p:cNvSpPr>
          <p:nvPr>
            <p:ph type="subTitle" idx="1"/>
          </p:nvPr>
        </p:nvSpPr>
        <p:spPr/>
        <p:txBody>
          <a:bodyPr>
            <a:noAutofit/>
          </a:bodyPr>
          <a:lstStyle/>
          <a:p>
            <a:pPr algn="ctr"/>
            <a:r>
              <a:rPr lang="en-US" dirty="0"/>
              <a:t>Dr. Hussein </a:t>
            </a:r>
            <a:r>
              <a:rPr lang="en-US" dirty="0" err="1"/>
              <a:t>AlKindy</a:t>
            </a:r>
            <a:endParaRPr lang="en-US" dirty="0"/>
          </a:p>
          <a:p>
            <a:pPr algn="ctr"/>
            <a:r>
              <a:rPr lang="en-US" dirty="0"/>
              <a:t>Senior Consultant Pediatric Pulmonologist </a:t>
            </a:r>
          </a:p>
          <a:p>
            <a:pPr algn="ctr"/>
            <a:r>
              <a:rPr lang="en-US" dirty="0"/>
              <a:t>Sultan Qaboos University Hospital </a:t>
            </a:r>
          </a:p>
          <a:p>
            <a:pPr algn="ctr"/>
            <a:r>
              <a:rPr lang="en-US" dirty="0"/>
              <a:t>Saltant of Oman </a:t>
            </a:r>
          </a:p>
        </p:txBody>
      </p:sp>
      <p:pic>
        <p:nvPicPr>
          <p:cNvPr id="4" name="Picture 3">
            <a:extLst>
              <a:ext uri="{FF2B5EF4-FFF2-40B4-BE49-F238E27FC236}">
                <a16:creationId xmlns:a16="http://schemas.microsoft.com/office/drawing/2014/main" id="{5F966168-D8D1-4746-BFB7-CCBAF9F464F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45618" y="232910"/>
            <a:ext cx="969010" cy="962025"/>
          </a:xfrm>
          <a:prstGeom prst="rect">
            <a:avLst/>
          </a:prstGeom>
        </p:spPr>
      </p:pic>
      <p:pic>
        <p:nvPicPr>
          <p:cNvPr id="1026" name="Picture 2" descr="نتيجة بحث الصور عن ‪squ logo‬‏">
            <a:extLst>
              <a:ext uri="{FF2B5EF4-FFF2-40B4-BE49-F238E27FC236}">
                <a16:creationId xmlns:a16="http://schemas.microsoft.com/office/drawing/2014/main" id="{DC59FCC1-3EE7-4E0F-A403-771964779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245" y="97811"/>
            <a:ext cx="1441137" cy="123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97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2B70-74C9-44E2-A5C4-5B4CE23F52D0}"/>
              </a:ext>
            </a:extLst>
          </p:cNvPr>
          <p:cNvSpPr>
            <a:spLocks noGrp="1"/>
          </p:cNvSpPr>
          <p:nvPr>
            <p:ph type="title"/>
          </p:nvPr>
        </p:nvSpPr>
        <p:spPr/>
        <p:txBody>
          <a:bodyPr/>
          <a:lstStyle/>
          <a:p>
            <a:pPr algn="ctr"/>
            <a:r>
              <a:rPr lang="en-US" b="1" dirty="0"/>
              <a:t>NTM and CF</a:t>
            </a:r>
          </a:p>
        </p:txBody>
      </p:sp>
      <p:sp>
        <p:nvSpPr>
          <p:cNvPr id="3" name="Content Placeholder 2">
            <a:extLst>
              <a:ext uri="{FF2B5EF4-FFF2-40B4-BE49-F238E27FC236}">
                <a16:creationId xmlns:a16="http://schemas.microsoft.com/office/drawing/2014/main" id="{B5C907DE-7D62-4B8A-9A95-237318CB2BD9}"/>
              </a:ext>
            </a:extLst>
          </p:cNvPr>
          <p:cNvSpPr>
            <a:spLocks noGrp="1"/>
          </p:cNvSpPr>
          <p:nvPr>
            <p:ph idx="1"/>
          </p:nvPr>
        </p:nvSpPr>
        <p:spPr/>
        <p:txBody>
          <a:bodyPr>
            <a:normAutofit fontScale="85000" lnSpcReduction="20000"/>
          </a:bodyPr>
          <a:lstStyle/>
          <a:p>
            <a:r>
              <a:rPr lang="en-US" b="1" dirty="0"/>
              <a:t>MABSC </a:t>
            </a:r>
            <a:r>
              <a:rPr lang="en-US" dirty="0"/>
              <a:t> :</a:t>
            </a:r>
          </a:p>
          <a:p>
            <a:r>
              <a:rPr lang="en-US" dirty="0"/>
              <a:t>Three </a:t>
            </a:r>
            <a:r>
              <a:rPr lang="en-US" dirty="0" err="1"/>
              <a:t>subspecies:</a:t>
            </a:r>
            <a:r>
              <a:rPr lang="en-US" i="1" dirty="0" err="1"/>
              <a:t>M</a:t>
            </a:r>
            <a:r>
              <a:rPr lang="en-US" i="1" dirty="0"/>
              <a:t>. </a:t>
            </a:r>
            <a:r>
              <a:rPr lang="en-US" i="1" dirty="0" err="1"/>
              <a:t>abscessus</a:t>
            </a:r>
            <a:r>
              <a:rPr lang="en-US" dirty="0"/>
              <a:t> subsp. </a:t>
            </a:r>
            <a:r>
              <a:rPr lang="en-US" i="1" dirty="0" err="1"/>
              <a:t>abscessus</a:t>
            </a:r>
            <a:r>
              <a:rPr lang="en-US" dirty="0"/>
              <a:t>, </a:t>
            </a:r>
            <a:r>
              <a:rPr lang="en-US" i="1" dirty="0"/>
              <a:t>M. </a:t>
            </a:r>
            <a:r>
              <a:rPr lang="en-US" i="1" dirty="0" err="1"/>
              <a:t>abscessus</a:t>
            </a:r>
            <a:r>
              <a:rPr lang="en-US" dirty="0"/>
              <a:t> subsp. </a:t>
            </a:r>
            <a:r>
              <a:rPr lang="en-US" i="1" dirty="0" err="1"/>
              <a:t>massiliense</a:t>
            </a:r>
            <a:r>
              <a:rPr lang="en-US" dirty="0"/>
              <a:t>, and </a:t>
            </a:r>
            <a:r>
              <a:rPr lang="en-US" i="1" dirty="0"/>
              <a:t>M. </a:t>
            </a:r>
            <a:r>
              <a:rPr lang="en-US" i="1" dirty="0" err="1"/>
              <a:t>abscessus</a:t>
            </a:r>
            <a:r>
              <a:rPr lang="en-US" dirty="0"/>
              <a:t> subsp. </a:t>
            </a:r>
            <a:r>
              <a:rPr lang="en-US" i="1" dirty="0" err="1"/>
              <a:t>bolletii</a:t>
            </a:r>
            <a:r>
              <a:rPr lang="en-US" dirty="0"/>
              <a:t>. </a:t>
            </a:r>
          </a:p>
          <a:p>
            <a:pPr>
              <a:buFont typeface="Wingdings" panose="05000000000000000000" pitchFamily="2" charset="2"/>
              <a:buChar char="Ø"/>
            </a:pPr>
            <a:r>
              <a:rPr lang="en-US" dirty="0"/>
              <a:t>Younger patients , </a:t>
            </a:r>
          </a:p>
          <a:p>
            <a:pPr>
              <a:buFont typeface="Wingdings" panose="05000000000000000000" pitchFamily="2" charset="2"/>
              <a:buChar char="Ø"/>
            </a:pPr>
            <a:r>
              <a:rPr lang="en-US" dirty="0"/>
              <a:t>may include children, </a:t>
            </a:r>
          </a:p>
          <a:p>
            <a:pPr>
              <a:buFont typeface="Wingdings" panose="05000000000000000000" pitchFamily="2" charset="2"/>
              <a:buChar char="Ø"/>
            </a:pPr>
            <a:r>
              <a:rPr lang="en-US" dirty="0"/>
              <a:t>relatively more severe lung disease </a:t>
            </a:r>
          </a:p>
          <a:p>
            <a:pPr>
              <a:buFont typeface="Wingdings" panose="05000000000000000000" pitchFamily="2" charset="2"/>
              <a:buChar char="Ø"/>
            </a:pPr>
            <a:r>
              <a:rPr lang="en-US" dirty="0"/>
              <a:t>and more frequent intravenous antimicrobial treatment</a:t>
            </a:r>
          </a:p>
          <a:p>
            <a:r>
              <a:rPr lang="en-US" b="1" dirty="0"/>
              <a:t>MAC :</a:t>
            </a:r>
          </a:p>
          <a:p>
            <a:pPr>
              <a:buFont typeface="Wingdings" panose="05000000000000000000" pitchFamily="2" charset="2"/>
              <a:buChar char="Ø"/>
            </a:pPr>
            <a:r>
              <a:rPr lang="en-US" i="1" dirty="0"/>
              <a:t>M. avium</a:t>
            </a:r>
            <a:r>
              <a:rPr lang="en-US" dirty="0"/>
              <a:t>, </a:t>
            </a:r>
            <a:r>
              <a:rPr lang="en-US" i="1" dirty="0"/>
              <a:t>Mycobacterium </a:t>
            </a:r>
            <a:r>
              <a:rPr lang="en-US" i="1" dirty="0" err="1"/>
              <a:t>intracellulare</a:t>
            </a:r>
            <a:r>
              <a:rPr lang="en-US" dirty="0"/>
              <a:t>, and </a:t>
            </a:r>
            <a:r>
              <a:rPr lang="en-US" i="1" dirty="0"/>
              <a:t>Mycobacterium chimaera</a:t>
            </a:r>
            <a:r>
              <a:rPr lang="en-US" dirty="0"/>
              <a:t> </a:t>
            </a:r>
            <a:endParaRPr lang="en-US" b="1" dirty="0"/>
          </a:p>
          <a:p>
            <a:pPr>
              <a:buFont typeface="Wingdings" panose="05000000000000000000" pitchFamily="2" charset="2"/>
              <a:buChar char="Ø"/>
            </a:pPr>
            <a:r>
              <a:rPr lang="en-US" dirty="0"/>
              <a:t>is more commonly in older patients, </a:t>
            </a:r>
          </a:p>
          <a:p>
            <a:pPr>
              <a:buFont typeface="Wingdings" panose="05000000000000000000" pitchFamily="2" charset="2"/>
              <a:buChar char="Ø"/>
            </a:pPr>
            <a:r>
              <a:rPr lang="en-US" dirty="0"/>
              <a:t>adult-diagnosed CF patients with a less severe phenotype, </a:t>
            </a:r>
          </a:p>
          <a:p>
            <a:pPr>
              <a:buFont typeface="Wingdings" panose="05000000000000000000" pitchFamily="2" charset="2"/>
              <a:buChar char="Ø"/>
            </a:pPr>
            <a:r>
              <a:rPr lang="en-US" dirty="0"/>
              <a:t>Patients  with  residual function CFTR mutation</a:t>
            </a:r>
          </a:p>
          <a:p>
            <a:r>
              <a:rPr lang="en-US" sz="1800" dirty="0" err="1"/>
              <a:t>Catherinot</a:t>
            </a:r>
            <a:r>
              <a:rPr lang="en-US" sz="1800" dirty="0"/>
              <a:t> E, Roux AL, </a:t>
            </a:r>
            <a:r>
              <a:rPr lang="en-US" sz="1800" dirty="0" err="1"/>
              <a:t>Vibet</a:t>
            </a:r>
            <a:r>
              <a:rPr lang="en-US" sz="1800" dirty="0"/>
              <a:t> MA, et al.  </a:t>
            </a:r>
            <a:r>
              <a:rPr lang="en-US" sz="1800" i="1" dirty="0"/>
              <a:t>J Cyst </a:t>
            </a:r>
            <a:r>
              <a:rPr lang="en-US" sz="1800" i="1" dirty="0" err="1"/>
              <a:t>Fibros</a:t>
            </a:r>
            <a:r>
              <a:rPr lang="en-US" sz="1800" dirty="0"/>
              <a:t>. 2013; </a:t>
            </a:r>
            <a:r>
              <a:rPr lang="en-US" sz="1800" b="1" dirty="0"/>
              <a:t>12</a:t>
            </a:r>
            <a:r>
              <a:rPr lang="en-US" sz="1800" dirty="0"/>
              <a:t>: 74–80.</a:t>
            </a:r>
          </a:p>
        </p:txBody>
      </p:sp>
    </p:spTree>
    <p:extLst>
      <p:ext uri="{BB962C8B-B14F-4D97-AF65-F5344CB8AC3E}">
        <p14:creationId xmlns:p14="http://schemas.microsoft.com/office/powerpoint/2010/main" val="347247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3560-B868-45C5-B249-0D65F581759C}"/>
              </a:ext>
            </a:extLst>
          </p:cNvPr>
          <p:cNvSpPr>
            <a:spLocks noGrp="1"/>
          </p:cNvSpPr>
          <p:nvPr>
            <p:ph type="title"/>
          </p:nvPr>
        </p:nvSpPr>
        <p:spPr/>
        <p:txBody>
          <a:bodyPr/>
          <a:lstStyle/>
          <a:p>
            <a:pPr algn="ctr"/>
            <a:r>
              <a:rPr lang="en-US" b="1" dirty="0"/>
              <a:t>NTM and CF</a:t>
            </a:r>
          </a:p>
        </p:txBody>
      </p:sp>
      <p:sp>
        <p:nvSpPr>
          <p:cNvPr id="3" name="Content Placeholder 2">
            <a:extLst>
              <a:ext uri="{FF2B5EF4-FFF2-40B4-BE49-F238E27FC236}">
                <a16:creationId xmlns:a16="http://schemas.microsoft.com/office/drawing/2014/main" id="{6184AECB-05E9-49F3-85F1-923E70A1DFB5}"/>
              </a:ext>
            </a:extLst>
          </p:cNvPr>
          <p:cNvSpPr>
            <a:spLocks noGrp="1"/>
          </p:cNvSpPr>
          <p:nvPr>
            <p:ph idx="1"/>
          </p:nvPr>
        </p:nvSpPr>
        <p:spPr>
          <a:xfrm>
            <a:off x="1245704" y="1825625"/>
            <a:ext cx="10515600" cy="4351338"/>
          </a:xfrm>
        </p:spPr>
        <p:txBody>
          <a:bodyPr>
            <a:normAutofit/>
          </a:bodyPr>
          <a:lstStyle/>
          <a:p>
            <a:r>
              <a:rPr lang="en-US" dirty="0"/>
              <a:t>NTM disease is associated with worse clinical outcomes</a:t>
            </a:r>
          </a:p>
          <a:p>
            <a:r>
              <a:rPr lang="en-US" dirty="0"/>
              <a:t>CF patients infected with MABSC have more rapid decline in lung function compared to those uninfected (2.52% / year vs 1.64% / year) </a:t>
            </a:r>
            <a:r>
              <a:rPr lang="en-US" sz="1600" dirty="0"/>
              <a:t>Esther et al</a:t>
            </a:r>
            <a:endParaRPr lang="en-US" dirty="0"/>
          </a:p>
          <a:p>
            <a:r>
              <a:rPr lang="en-US" dirty="0"/>
              <a:t> In a retrospective study in Colorado: patients with NTM disease, a </a:t>
            </a:r>
            <a:r>
              <a:rPr lang="en-US" b="1" dirty="0"/>
              <a:t>increased rate in decline in PFT </a:t>
            </a:r>
            <a:r>
              <a:rPr lang="en-US" dirty="0"/>
              <a:t>occurs in the </a:t>
            </a:r>
            <a:r>
              <a:rPr lang="en-US" b="1" dirty="0"/>
              <a:t>year prior </a:t>
            </a:r>
            <a:r>
              <a:rPr lang="en-US" dirty="0"/>
              <a:t>to the first isolation of NTM</a:t>
            </a:r>
          </a:p>
          <a:p>
            <a:r>
              <a:rPr lang="en-US" dirty="0"/>
              <a:t>NTM culture positivity is often </a:t>
            </a:r>
            <a:r>
              <a:rPr lang="en-US" b="1" dirty="0"/>
              <a:t>a later sign of disease</a:t>
            </a:r>
            <a:r>
              <a:rPr lang="en-US" dirty="0"/>
              <a:t>. </a:t>
            </a:r>
          </a:p>
          <a:p>
            <a:r>
              <a:rPr lang="en-US" dirty="0"/>
              <a:t>Presence of MABSC results in exclusion from lung transplant candidacy if not eradicated </a:t>
            </a:r>
          </a:p>
        </p:txBody>
      </p:sp>
    </p:spTree>
    <p:extLst>
      <p:ext uri="{BB962C8B-B14F-4D97-AF65-F5344CB8AC3E}">
        <p14:creationId xmlns:p14="http://schemas.microsoft.com/office/powerpoint/2010/main" val="305058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4F1B-73A8-46F8-900B-25FC1ACBEFAE}"/>
              </a:ext>
            </a:extLst>
          </p:cNvPr>
          <p:cNvSpPr>
            <a:spLocks noGrp="1"/>
          </p:cNvSpPr>
          <p:nvPr>
            <p:ph type="title"/>
          </p:nvPr>
        </p:nvSpPr>
        <p:spPr/>
        <p:txBody>
          <a:bodyPr/>
          <a:lstStyle/>
          <a:p>
            <a:r>
              <a:rPr lang="en-US" dirty="0"/>
              <a:t>Risk factors </a:t>
            </a:r>
          </a:p>
        </p:txBody>
      </p:sp>
      <p:sp>
        <p:nvSpPr>
          <p:cNvPr id="3" name="Content Placeholder 2">
            <a:extLst>
              <a:ext uri="{FF2B5EF4-FFF2-40B4-BE49-F238E27FC236}">
                <a16:creationId xmlns:a16="http://schemas.microsoft.com/office/drawing/2014/main" id="{E8283B03-33FE-4045-8958-4FAE542C7E7F}"/>
              </a:ext>
            </a:extLst>
          </p:cNvPr>
          <p:cNvSpPr>
            <a:spLocks noGrp="1"/>
          </p:cNvSpPr>
          <p:nvPr>
            <p:ph idx="1"/>
          </p:nvPr>
        </p:nvSpPr>
        <p:spPr/>
        <p:txBody>
          <a:bodyPr/>
          <a:lstStyle/>
          <a:p>
            <a:r>
              <a:rPr lang="en-US" dirty="0"/>
              <a:t>increases in environmental exposure to NTM through more permissive temperature settings of home water heaters</a:t>
            </a:r>
          </a:p>
          <a:p>
            <a:r>
              <a:rPr lang="en-US" dirty="0"/>
              <a:t>more contact with shower aerosols,</a:t>
            </a:r>
          </a:p>
          <a:p>
            <a:r>
              <a:rPr lang="en-US" dirty="0"/>
              <a:t>increased antibiotic usage creating more NTM favorable lung niches</a:t>
            </a:r>
          </a:p>
          <a:p>
            <a:r>
              <a:rPr lang="en-US" dirty="0"/>
              <a:t>greater chronic use of medications that might impair host immunity to NTM,</a:t>
            </a:r>
          </a:p>
          <a:p>
            <a:r>
              <a:rPr lang="en-US" dirty="0"/>
              <a:t>spread of NTM through person-to-person transmission.</a:t>
            </a:r>
          </a:p>
        </p:txBody>
      </p:sp>
    </p:spTree>
    <p:extLst>
      <p:ext uri="{BB962C8B-B14F-4D97-AF65-F5344CB8AC3E}">
        <p14:creationId xmlns:p14="http://schemas.microsoft.com/office/powerpoint/2010/main" val="195685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672A4-AFC1-474E-8501-C0DA3A0C4C7B}"/>
              </a:ext>
            </a:extLst>
          </p:cNvPr>
          <p:cNvPicPr>
            <a:picLocks noChangeAspect="1"/>
          </p:cNvPicPr>
          <p:nvPr/>
        </p:nvPicPr>
        <p:blipFill rotWithShape="1">
          <a:blip r:embed="rId2"/>
          <a:srcRect t="9292" b="43556"/>
          <a:stretch/>
        </p:blipFill>
        <p:spPr>
          <a:xfrm>
            <a:off x="0" y="637309"/>
            <a:ext cx="12192000" cy="3233652"/>
          </a:xfrm>
          <a:prstGeom prst="rect">
            <a:avLst/>
          </a:prstGeom>
        </p:spPr>
      </p:pic>
    </p:spTree>
    <p:extLst>
      <p:ext uri="{BB962C8B-B14F-4D97-AF65-F5344CB8AC3E}">
        <p14:creationId xmlns:p14="http://schemas.microsoft.com/office/powerpoint/2010/main" val="315441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1047-5E35-4A82-B96E-0068C72480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1755C5-5A62-4AF0-A778-B0A6C8FAD3BF}"/>
              </a:ext>
            </a:extLst>
          </p:cNvPr>
          <p:cNvSpPr>
            <a:spLocks noGrp="1"/>
          </p:cNvSpPr>
          <p:nvPr>
            <p:ph idx="1"/>
          </p:nvPr>
        </p:nvSpPr>
        <p:spPr/>
        <p:txBody>
          <a:bodyPr/>
          <a:lstStyle/>
          <a:p>
            <a:r>
              <a:rPr lang="en-US" dirty="0"/>
              <a:t>Even with guidance from ATS/IDSA and the CF Foundation and European CF Society (CFF/ECFS) consensus statements, </a:t>
            </a:r>
          </a:p>
          <a:p>
            <a:r>
              <a:rPr lang="en-US" dirty="0"/>
              <a:t>the diagnostic criteria are still somewhat subjective and variably interpreted by providers. </a:t>
            </a:r>
          </a:p>
          <a:p>
            <a:r>
              <a:rPr lang="en-US" dirty="0"/>
              <a:t>The CFF has sponsoring the </a:t>
            </a:r>
            <a:r>
              <a:rPr lang="en-US" dirty="0" err="1"/>
              <a:t>PRospective</a:t>
            </a:r>
            <a:r>
              <a:rPr lang="en-US" dirty="0"/>
              <a:t> Evaluation of nontuberculous mycobacterial Disease In </a:t>
            </a:r>
            <a:r>
              <a:rPr lang="en-US" dirty="0" err="1"/>
              <a:t>CysTic</a:t>
            </a:r>
            <a:r>
              <a:rPr lang="en-US" dirty="0"/>
              <a:t> Fibrosis (PREDICT) trial. </a:t>
            </a:r>
          </a:p>
        </p:txBody>
      </p:sp>
    </p:spTree>
    <p:extLst>
      <p:ext uri="{BB962C8B-B14F-4D97-AF65-F5344CB8AC3E}">
        <p14:creationId xmlns:p14="http://schemas.microsoft.com/office/powerpoint/2010/main" val="316863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14F716-B17D-4568-93AA-8E05465A4B9C}"/>
              </a:ext>
            </a:extLst>
          </p:cNvPr>
          <p:cNvPicPr>
            <a:picLocks noChangeAspect="1"/>
          </p:cNvPicPr>
          <p:nvPr/>
        </p:nvPicPr>
        <p:blipFill rotWithShape="1">
          <a:blip r:embed="rId2"/>
          <a:srcRect l="1833" t="9630" r="2250" b="12593"/>
          <a:stretch/>
        </p:blipFill>
        <p:spPr>
          <a:xfrm>
            <a:off x="223520" y="660400"/>
            <a:ext cx="11694160" cy="5334000"/>
          </a:xfrm>
          <a:prstGeom prst="rect">
            <a:avLst/>
          </a:prstGeom>
        </p:spPr>
      </p:pic>
    </p:spTree>
    <p:extLst>
      <p:ext uri="{BB962C8B-B14F-4D97-AF65-F5344CB8AC3E}">
        <p14:creationId xmlns:p14="http://schemas.microsoft.com/office/powerpoint/2010/main" val="3325513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61AE1D-3CEA-471C-9E8E-27B8EE74715E}"/>
              </a:ext>
            </a:extLst>
          </p:cNvPr>
          <p:cNvPicPr>
            <a:picLocks noChangeAspect="1"/>
          </p:cNvPicPr>
          <p:nvPr/>
        </p:nvPicPr>
        <p:blipFill rotWithShape="1">
          <a:blip r:embed="rId2"/>
          <a:srcRect t="9630" r="3833" b="14370"/>
          <a:stretch/>
        </p:blipFill>
        <p:spPr>
          <a:xfrm>
            <a:off x="0" y="660400"/>
            <a:ext cx="11724640" cy="5212080"/>
          </a:xfrm>
          <a:prstGeom prst="rect">
            <a:avLst/>
          </a:prstGeom>
        </p:spPr>
      </p:pic>
    </p:spTree>
    <p:extLst>
      <p:ext uri="{BB962C8B-B14F-4D97-AF65-F5344CB8AC3E}">
        <p14:creationId xmlns:p14="http://schemas.microsoft.com/office/powerpoint/2010/main" val="95625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0B9F-F5F8-439B-BF35-482C028F8676}"/>
              </a:ext>
            </a:extLst>
          </p:cNvPr>
          <p:cNvSpPr>
            <a:spLocks noGrp="1"/>
          </p:cNvSpPr>
          <p:nvPr>
            <p:ph type="title"/>
          </p:nvPr>
        </p:nvSpPr>
        <p:spPr/>
        <p:txBody>
          <a:bodyPr/>
          <a:lstStyle/>
          <a:p>
            <a:r>
              <a:rPr lang="en-US" dirty="0"/>
              <a:t>In conclusion </a:t>
            </a:r>
          </a:p>
        </p:txBody>
      </p:sp>
      <p:sp>
        <p:nvSpPr>
          <p:cNvPr id="3" name="Content Placeholder 2">
            <a:extLst>
              <a:ext uri="{FF2B5EF4-FFF2-40B4-BE49-F238E27FC236}">
                <a16:creationId xmlns:a16="http://schemas.microsoft.com/office/drawing/2014/main" id="{6AB357D9-E63D-4EE4-B336-1E6A490BEF1A}"/>
              </a:ext>
            </a:extLst>
          </p:cNvPr>
          <p:cNvSpPr>
            <a:spLocks noGrp="1"/>
          </p:cNvSpPr>
          <p:nvPr>
            <p:ph idx="1"/>
          </p:nvPr>
        </p:nvSpPr>
        <p:spPr/>
        <p:txBody>
          <a:bodyPr/>
          <a:lstStyle/>
          <a:p>
            <a:r>
              <a:rPr lang="en-US" dirty="0"/>
              <a:t>NTM  is a pathogen that can worsen the clinical outcomes of CF</a:t>
            </a:r>
          </a:p>
          <a:p>
            <a:r>
              <a:rPr lang="en-US" dirty="0"/>
              <a:t>the diagnostic criteria are still subjective and variably interpreted</a:t>
            </a:r>
          </a:p>
          <a:p>
            <a:r>
              <a:rPr lang="en-US" dirty="0"/>
              <a:t>CF patients infected with MABSC have more rapid decline in PFT </a:t>
            </a:r>
          </a:p>
          <a:p>
            <a:r>
              <a:rPr lang="en-US" dirty="0"/>
              <a:t>(PREDICT) trial  will probably improve our understanding and hence care for CF with NTM </a:t>
            </a:r>
          </a:p>
          <a:p>
            <a:endParaRPr lang="en-US" dirty="0"/>
          </a:p>
          <a:p>
            <a:endParaRPr lang="en-US" dirty="0"/>
          </a:p>
        </p:txBody>
      </p:sp>
    </p:spTree>
    <p:extLst>
      <p:ext uri="{BB962C8B-B14F-4D97-AF65-F5344CB8AC3E}">
        <p14:creationId xmlns:p14="http://schemas.microsoft.com/office/powerpoint/2010/main" val="405950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8F561B4-0060-4F5B-BD84-6D4298BDF7D1}"/>
              </a:ext>
            </a:extLst>
          </p:cNvPr>
          <p:cNvSpPr>
            <a:spLocks noGrp="1"/>
          </p:cNvSpPr>
          <p:nvPr>
            <p:ph type="title"/>
          </p:nvPr>
        </p:nvSpPr>
        <p:spPr/>
        <p:txBody>
          <a:bodyPr/>
          <a:lstStyle/>
          <a:p>
            <a:endParaRPr lang="en-US" altLang="en-US"/>
          </a:p>
        </p:txBody>
      </p:sp>
      <p:pic>
        <p:nvPicPr>
          <p:cNvPr id="51203" name="Content Placeholder 3" descr="SQU_Bell_Tower_2.jpg">
            <a:extLst>
              <a:ext uri="{FF2B5EF4-FFF2-40B4-BE49-F238E27FC236}">
                <a16:creationId xmlns:a16="http://schemas.microsoft.com/office/drawing/2014/main" id="{B05FAE1E-D0F3-40E0-ADAD-C10C7EA28D1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89225" y="1600201"/>
            <a:ext cx="6813550" cy="4525963"/>
          </a:xfrm>
        </p:spPr>
      </p:pic>
      <p:sp>
        <p:nvSpPr>
          <p:cNvPr id="5" name="Rectangle 4">
            <a:extLst>
              <a:ext uri="{FF2B5EF4-FFF2-40B4-BE49-F238E27FC236}">
                <a16:creationId xmlns:a16="http://schemas.microsoft.com/office/drawing/2014/main" id="{E365A5CA-3BA9-4408-AF7D-07EF8BA41D60}"/>
              </a:ext>
            </a:extLst>
          </p:cNvPr>
          <p:cNvSpPr/>
          <p:nvPr/>
        </p:nvSpPr>
        <p:spPr>
          <a:xfrm>
            <a:off x="4343400" y="60960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Thank you </a:t>
            </a:r>
          </a:p>
        </p:txBody>
      </p:sp>
    </p:spTree>
    <p:extLst>
      <p:ext uri="{BB962C8B-B14F-4D97-AF65-F5344CB8AC3E}">
        <p14:creationId xmlns:p14="http://schemas.microsoft.com/office/powerpoint/2010/main" val="397260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EECB-B6BA-4EA3-8F2E-AEEC84F55C07}"/>
              </a:ext>
            </a:extLst>
          </p:cNvPr>
          <p:cNvSpPr>
            <a:spLocks noGrp="1"/>
          </p:cNvSpPr>
          <p:nvPr>
            <p:ph type="title"/>
          </p:nvPr>
        </p:nvSpPr>
        <p:spPr/>
        <p:txBody>
          <a:bodyPr/>
          <a:lstStyle/>
          <a:p>
            <a:endParaRPr lang="en-US"/>
          </a:p>
        </p:txBody>
      </p:sp>
      <p:pic>
        <p:nvPicPr>
          <p:cNvPr id="1026" name="Picture 2" descr="https://tse2.mm.bing.net/th?id=OIP.mrf2u8_J48afpmGAfiCwPgHaFC&amp;pid=15.1&amp;P=0&amp;w=265&amp;h=181">
            <a:extLst>
              <a:ext uri="{FF2B5EF4-FFF2-40B4-BE49-F238E27FC236}">
                <a16:creationId xmlns:a16="http://schemas.microsoft.com/office/drawing/2014/main" id="{5571D70C-004B-4D9F-BFF0-7989EE1042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3491" y="1256816"/>
            <a:ext cx="7038109" cy="480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90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70BB-9F6D-47B8-AFCD-DC8F1F1485F8}"/>
              </a:ext>
            </a:extLst>
          </p:cNvPr>
          <p:cNvSpPr>
            <a:spLocks noGrp="1"/>
          </p:cNvSpPr>
          <p:nvPr>
            <p:ph type="title"/>
          </p:nvPr>
        </p:nvSpPr>
        <p:spPr/>
        <p:txBody>
          <a:bodyPr/>
          <a:lstStyle/>
          <a:p>
            <a:pPr algn="ctr"/>
            <a:r>
              <a:rPr lang="en-US" dirty="0"/>
              <a:t>Nontuberculous Mycobacteria (</a:t>
            </a:r>
            <a:r>
              <a:rPr lang="en-US" b="1" dirty="0"/>
              <a:t>NTM</a:t>
            </a:r>
            <a:r>
              <a:rPr lang="en-US" dirty="0"/>
              <a:t>)</a:t>
            </a:r>
          </a:p>
        </p:txBody>
      </p:sp>
      <p:sp>
        <p:nvSpPr>
          <p:cNvPr id="3" name="Content Placeholder 2">
            <a:extLst>
              <a:ext uri="{FF2B5EF4-FFF2-40B4-BE49-F238E27FC236}">
                <a16:creationId xmlns:a16="http://schemas.microsoft.com/office/drawing/2014/main" id="{8F413305-56D4-45A8-8704-BC196CB3A938}"/>
              </a:ext>
            </a:extLst>
          </p:cNvPr>
          <p:cNvSpPr>
            <a:spLocks noGrp="1"/>
          </p:cNvSpPr>
          <p:nvPr>
            <p:ph idx="1"/>
          </p:nvPr>
        </p:nvSpPr>
        <p:spPr/>
        <p:txBody>
          <a:bodyPr>
            <a:normAutofit/>
          </a:bodyPr>
          <a:lstStyle/>
          <a:p>
            <a:r>
              <a:rPr lang="en-US" dirty="0"/>
              <a:t> </a:t>
            </a:r>
            <a:r>
              <a:rPr lang="en-US" b="1" dirty="0"/>
              <a:t>Environmental mycobacteria</a:t>
            </a:r>
            <a:r>
              <a:rPr lang="en-US" dirty="0"/>
              <a:t>, </a:t>
            </a:r>
            <a:r>
              <a:rPr lang="en-US" b="1" dirty="0"/>
              <a:t>atypical mycobacteria </a:t>
            </a:r>
            <a:r>
              <a:rPr lang="en-US" dirty="0"/>
              <a:t>and </a:t>
            </a:r>
            <a:r>
              <a:rPr lang="en-US" b="1" dirty="0"/>
              <a:t>mycobacteria other than tuberculosis</a:t>
            </a:r>
            <a:r>
              <a:rPr lang="en-US" dirty="0"/>
              <a:t> (</a:t>
            </a:r>
            <a:r>
              <a:rPr lang="en-US" b="1" dirty="0"/>
              <a:t>MOTT</a:t>
            </a:r>
            <a:r>
              <a:rPr lang="en-US" dirty="0"/>
              <a:t>)</a:t>
            </a:r>
          </a:p>
          <a:p>
            <a:r>
              <a:rPr lang="en-US" dirty="0"/>
              <a:t>soil and water organisms</a:t>
            </a:r>
          </a:p>
          <a:p>
            <a:r>
              <a:rPr lang="en-US" dirty="0"/>
              <a:t>Thought : benign environmental bacteria associated with random colonization and only rarely with genuine infection of the airway </a:t>
            </a:r>
          </a:p>
          <a:p>
            <a:r>
              <a:rPr lang="en-US" dirty="0"/>
              <a:t>NTM can cause progressive inflammatory lung damage, a condition termed ‘NTM pulmonary disease’ (NTM-PD)</a:t>
            </a:r>
          </a:p>
          <a:p>
            <a:r>
              <a:rPr lang="en-US" dirty="0"/>
              <a:t>the prevalence of NTM-PD has increased dramatically over the past 3 decades</a:t>
            </a:r>
          </a:p>
          <a:p>
            <a:r>
              <a:rPr lang="en-US" dirty="0"/>
              <a:t>NTM have been found in the sputum of CF since the 1990s.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8459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0FEA-02FB-48BD-89D9-F0B7ECB82717}"/>
              </a:ext>
            </a:extLst>
          </p:cNvPr>
          <p:cNvSpPr>
            <a:spLocks noGrp="1"/>
          </p:cNvSpPr>
          <p:nvPr>
            <p:ph type="title"/>
          </p:nvPr>
        </p:nvSpPr>
        <p:spPr/>
        <p:txBody>
          <a:bodyPr/>
          <a:lstStyle/>
          <a:p>
            <a:r>
              <a:rPr lang="en-US" dirty="0"/>
              <a:t>Nontuberculous Mycobacteria (</a:t>
            </a:r>
            <a:r>
              <a:rPr lang="en-US" b="1" dirty="0"/>
              <a:t>NTM</a:t>
            </a:r>
            <a:r>
              <a:rPr lang="en-US" dirty="0"/>
              <a:t>)</a:t>
            </a:r>
          </a:p>
        </p:txBody>
      </p:sp>
      <p:sp>
        <p:nvSpPr>
          <p:cNvPr id="3" name="Content Placeholder 2">
            <a:extLst>
              <a:ext uri="{FF2B5EF4-FFF2-40B4-BE49-F238E27FC236}">
                <a16:creationId xmlns:a16="http://schemas.microsoft.com/office/drawing/2014/main" id="{7F46890B-5764-4473-AA8B-65714571805E}"/>
              </a:ext>
            </a:extLst>
          </p:cNvPr>
          <p:cNvSpPr>
            <a:spLocks noGrp="1"/>
          </p:cNvSpPr>
          <p:nvPr>
            <p:ph idx="1"/>
          </p:nvPr>
        </p:nvSpPr>
        <p:spPr/>
        <p:txBody>
          <a:bodyPr/>
          <a:lstStyle/>
          <a:p>
            <a:r>
              <a:rPr lang="en-US" dirty="0"/>
              <a:t>The American Thoracic Society (ATS)’s and the Infectious Disease Society of America (IDSA)’s statement on NTM disease in 2007</a:t>
            </a:r>
          </a:p>
          <a:p>
            <a:r>
              <a:rPr lang="en-US" dirty="0"/>
              <a:t>The principle guide of management</a:t>
            </a:r>
          </a:p>
          <a:p>
            <a:r>
              <a:rPr lang="en-US" dirty="0"/>
              <a:t>NTM-PD diagnostic criteria are the same for patients with or without CF</a:t>
            </a:r>
          </a:p>
          <a:p>
            <a:r>
              <a:rPr lang="en-US" b="1" dirty="0"/>
              <a:t>2013 ECF Conference </a:t>
            </a:r>
            <a:r>
              <a:rPr lang="en-US" dirty="0"/>
              <a:t>:Announced NTM as the most important emerging threat to CF patients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520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1322-E116-41D0-B9BC-9344E8D08DCA}"/>
              </a:ext>
            </a:extLst>
          </p:cNvPr>
          <p:cNvSpPr>
            <a:spLocks noGrp="1"/>
          </p:cNvSpPr>
          <p:nvPr>
            <p:ph type="title"/>
          </p:nvPr>
        </p:nvSpPr>
        <p:spPr/>
        <p:txBody>
          <a:bodyPr>
            <a:normAutofit/>
          </a:bodyPr>
          <a:lstStyle/>
          <a:p>
            <a:r>
              <a:rPr lang="en-US" dirty="0"/>
              <a:t> </a:t>
            </a:r>
          </a:p>
        </p:txBody>
      </p:sp>
      <p:graphicFrame>
        <p:nvGraphicFramePr>
          <p:cNvPr id="4" name="Content Placeholder 3">
            <a:extLst>
              <a:ext uri="{FF2B5EF4-FFF2-40B4-BE49-F238E27FC236}">
                <a16:creationId xmlns:a16="http://schemas.microsoft.com/office/drawing/2014/main" id="{03AF0570-8D15-46DE-8698-82CA9E1A9625}"/>
              </a:ext>
            </a:extLst>
          </p:cNvPr>
          <p:cNvGraphicFramePr>
            <a:graphicFrameLocks noGrp="1"/>
          </p:cNvGraphicFramePr>
          <p:nvPr>
            <p:ph idx="1"/>
          </p:nvPr>
        </p:nvGraphicFramePr>
        <p:xfrm>
          <a:off x="928720" y="1810280"/>
          <a:ext cx="10425080" cy="4656348"/>
        </p:xfrm>
        <a:graphic>
          <a:graphicData uri="http://schemas.openxmlformats.org/drawingml/2006/table">
            <a:tbl>
              <a:tblPr/>
              <a:tblGrid>
                <a:gridCol w="10425080">
                  <a:extLst>
                    <a:ext uri="{9D8B030D-6E8A-4147-A177-3AD203B41FA5}">
                      <a16:colId xmlns:a16="http://schemas.microsoft.com/office/drawing/2014/main" val="3990089"/>
                    </a:ext>
                  </a:extLst>
                </a:gridCol>
              </a:tblGrid>
              <a:tr h="362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chemeClr val="tx1"/>
                          </a:solidFill>
                          <a:effectLst/>
                          <a:latin typeface="Arial" panose="020B0604020202020204" pitchFamily="34" charset="0"/>
                        </a:rPr>
                        <a:t>Table 1. ATS/IDSA clinical and microbiologic criteria for diagnosis of NTM pulmonary disease</a:t>
                      </a:r>
                    </a:p>
                    <a:p>
                      <a:endParaRPr lang="en-US" sz="1800" dirty="0"/>
                    </a:p>
                  </a:txBody>
                  <a:tcPr marL="90653" marR="90653" marT="45326" marB="45326" anchor="ctr"/>
                </a:tc>
                <a:extLst>
                  <a:ext uri="{0D108BD9-81ED-4DB2-BD59-A6C34878D82A}">
                    <a16:rowId xmlns:a16="http://schemas.microsoft.com/office/drawing/2014/main" val="3458751117"/>
                  </a:ext>
                </a:extLst>
              </a:tr>
              <a:tr h="362611">
                <a:tc>
                  <a:txBody>
                    <a:bodyPr/>
                    <a:lstStyle/>
                    <a:p>
                      <a:pPr>
                        <a:buFont typeface="+mj-lt"/>
                        <a:buNone/>
                      </a:pPr>
                      <a:endParaRPr lang="en-US" sz="1800" dirty="0"/>
                    </a:p>
                  </a:txBody>
                  <a:tcPr marL="90653" marR="90653" marT="45326" marB="45326" anchor="ctr">
                    <a:lnL>
                      <a:noFill/>
                    </a:lnL>
                    <a:lnR>
                      <a:noFill/>
                    </a:lnR>
                    <a:lnB>
                      <a:noFill/>
                    </a:lnB>
                  </a:tcPr>
                </a:tc>
                <a:extLst>
                  <a:ext uri="{0D108BD9-81ED-4DB2-BD59-A6C34878D82A}">
                    <a16:rowId xmlns:a16="http://schemas.microsoft.com/office/drawing/2014/main" val="1994569798"/>
                  </a:ext>
                </a:extLst>
              </a:tr>
              <a:tr h="362611">
                <a:tc>
                  <a:txBody>
                    <a:bodyPr/>
                    <a:lstStyle/>
                    <a:p>
                      <a:r>
                        <a:rPr lang="en-US" sz="1800" dirty="0"/>
                        <a:t>Clinical criteria (both required):</a:t>
                      </a:r>
                    </a:p>
                  </a:txBody>
                  <a:tcPr marL="90653" marR="90653" marT="45326" marB="45326" anchor="ctr">
                    <a:lnL>
                      <a:noFill/>
                    </a:lnL>
                    <a:lnR>
                      <a:noFill/>
                    </a:lnR>
                    <a:lnT>
                      <a:noFill/>
                    </a:lnT>
                    <a:lnB>
                      <a:noFill/>
                    </a:lnB>
                  </a:tcPr>
                </a:tc>
                <a:extLst>
                  <a:ext uri="{0D108BD9-81ED-4DB2-BD59-A6C34878D82A}">
                    <a16:rowId xmlns:a16="http://schemas.microsoft.com/office/drawing/2014/main" val="2836600589"/>
                  </a:ext>
                </a:extLst>
              </a:tr>
              <a:tr h="634570">
                <a:tc>
                  <a:txBody>
                    <a:bodyPr/>
                    <a:lstStyle/>
                    <a:p>
                      <a:r>
                        <a:rPr lang="en-US" sz="1800" dirty="0"/>
                        <a:t>1. Pulmonary symptoms, nodular or cavitary opacities on chest radiograph, or a high-resolution computed tomography scan that shows multifocal bronchiectasis with multiple small nodules.</a:t>
                      </a:r>
                    </a:p>
                  </a:txBody>
                  <a:tcPr marL="90653" marR="90653" marT="45326" marB="45326" anchor="ctr">
                    <a:lnL>
                      <a:noFill/>
                    </a:lnL>
                    <a:lnR>
                      <a:noFill/>
                    </a:lnR>
                    <a:lnT>
                      <a:noFill/>
                    </a:lnT>
                    <a:lnB>
                      <a:noFill/>
                    </a:lnB>
                  </a:tcPr>
                </a:tc>
                <a:extLst>
                  <a:ext uri="{0D108BD9-81ED-4DB2-BD59-A6C34878D82A}">
                    <a16:rowId xmlns:a16="http://schemas.microsoft.com/office/drawing/2014/main" val="395973644"/>
                  </a:ext>
                </a:extLst>
              </a:tr>
              <a:tr h="362611">
                <a:tc>
                  <a:txBody>
                    <a:bodyPr/>
                    <a:lstStyle/>
                    <a:p>
                      <a:r>
                        <a:rPr lang="en-US" sz="1800" dirty="0"/>
                        <a:t>2. Appropriate exclusion of other diagnoses.</a:t>
                      </a:r>
                    </a:p>
                  </a:txBody>
                  <a:tcPr marL="90653" marR="90653" marT="45326" marB="45326" anchor="ctr">
                    <a:lnL>
                      <a:noFill/>
                    </a:lnL>
                    <a:lnR>
                      <a:noFill/>
                    </a:lnR>
                    <a:lnT>
                      <a:noFill/>
                    </a:lnT>
                    <a:lnB>
                      <a:noFill/>
                    </a:lnB>
                  </a:tcPr>
                </a:tc>
                <a:extLst>
                  <a:ext uri="{0D108BD9-81ED-4DB2-BD59-A6C34878D82A}">
                    <a16:rowId xmlns:a16="http://schemas.microsoft.com/office/drawing/2014/main" val="810116133"/>
                  </a:ext>
                </a:extLst>
              </a:tr>
              <a:tr h="362611">
                <a:tc>
                  <a:txBody>
                    <a:bodyPr/>
                    <a:lstStyle/>
                    <a:p>
                      <a:r>
                        <a:rPr lang="en-US" sz="1800" dirty="0"/>
                        <a:t>Microbiologic criteria (one of the following required):</a:t>
                      </a:r>
                    </a:p>
                  </a:txBody>
                  <a:tcPr marL="90653" marR="90653" marT="45326" marB="45326" anchor="ctr">
                    <a:lnL>
                      <a:noFill/>
                    </a:lnL>
                    <a:lnR>
                      <a:noFill/>
                    </a:lnR>
                    <a:lnT>
                      <a:noFill/>
                    </a:lnT>
                    <a:lnB>
                      <a:noFill/>
                    </a:lnB>
                  </a:tcPr>
                </a:tc>
                <a:extLst>
                  <a:ext uri="{0D108BD9-81ED-4DB2-BD59-A6C34878D82A}">
                    <a16:rowId xmlns:a16="http://schemas.microsoft.com/office/drawing/2014/main" val="4139769030"/>
                  </a:ext>
                </a:extLst>
              </a:tr>
              <a:tr h="362611">
                <a:tc>
                  <a:txBody>
                    <a:bodyPr/>
                    <a:lstStyle/>
                    <a:p>
                      <a:r>
                        <a:rPr lang="en-US" sz="1800" dirty="0"/>
                        <a:t>1. Positive culture results from at least two separate expectorated sputum samples.</a:t>
                      </a:r>
                    </a:p>
                  </a:txBody>
                  <a:tcPr marL="90653" marR="90653" marT="45326" marB="45326" anchor="ctr">
                    <a:lnL>
                      <a:noFill/>
                    </a:lnL>
                    <a:lnR>
                      <a:noFill/>
                    </a:lnR>
                    <a:lnT>
                      <a:noFill/>
                    </a:lnT>
                    <a:lnB>
                      <a:noFill/>
                    </a:lnB>
                  </a:tcPr>
                </a:tc>
                <a:extLst>
                  <a:ext uri="{0D108BD9-81ED-4DB2-BD59-A6C34878D82A}">
                    <a16:rowId xmlns:a16="http://schemas.microsoft.com/office/drawing/2014/main" val="2569049674"/>
                  </a:ext>
                </a:extLst>
              </a:tr>
              <a:tr h="362611">
                <a:tc>
                  <a:txBody>
                    <a:bodyPr/>
                    <a:lstStyle/>
                    <a:p>
                      <a:r>
                        <a:rPr lang="en-US" sz="1800" dirty="0"/>
                        <a:t>2. Positive culture result from at least one bronchial wash or lavage.</a:t>
                      </a:r>
                    </a:p>
                  </a:txBody>
                  <a:tcPr marL="90653" marR="90653" marT="45326" marB="45326" anchor="ctr">
                    <a:lnL>
                      <a:noFill/>
                    </a:lnL>
                    <a:lnR>
                      <a:noFill/>
                    </a:lnR>
                    <a:lnT>
                      <a:noFill/>
                    </a:lnT>
                    <a:lnB>
                      <a:noFill/>
                    </a:lnB>
                  </a:tcPr>
                </a:tc>
                <a:extLst>
                  <a:ext uri="{0D108BD9-81ED-4DB2-BD59-A6C34878D82A}">
                    <a16:rowId xmlns:a16="http://schemas.microsoft.com/office/drawing/2014/main" val="1838334824"/>
                  </a:ext>
                </a:extLst>
              </a:tr>
              <a:tr h="1178487">
                <a:tc>
                  <a:txBody>
                    <a:bodyPr/>
                    <a:lstStyle/>
                    <a:p>
                      <a:r>
                        <a:rPr lang="en-US" sz="1800" dirty="0"/>
                        <a:t>3. Transbronchial or other lung biopsy with mycobacterial histopathologic features (granulomatous inflammation or AFB) and positive culture for NTM or biopsy showing mycobacterial histopathologic features (granulomatous inflammation or AFB) and one or more sputum or bronchial washings that are culture positive for NTM.</a:t>
                      </a:r>
                    </a:p>
                  </a:txBody>
                  <a:tcPr marL="90653" marR="90653" marT="45326" marB="45326" anchor="ctr">
                    <a:lnL>
                      <a:noFill/>
                    </a:lnL>
                    <a:lnR>
                      <a:noFill/>
                    </a:lnR>
                    <a:lnT>
                      <a:noFill/>
                    </a:lnT>
                    <a:lnB>
                      <a:noFill/>
                    </a:lnB>
                  </a:tcPr>
                </a:tc>
                <a:extLst>
                  <a:ext uri="{0D108BD9-81ED-4DB2-BD59-A6C34878D82A}">
                    <a16:rowId xmlns:a16="http://schemas.microsoft.com/office/drawing/2014/main" val="882941740"/>
                  </a:ext>
                </a:extLst>
              </a:tr>
            </a:tbl>
          </a:graphicData>
        </a:graphic>
      </p:graphicFrame>
      <p:sp>
        <p:nvSpPr>
          <p:cNvPr id="5" name="Rectangle 1">
            <a:extLst>
              <a:ext uri="{FF2B5EF4-FFF2-40B4-BE49-F238E27FC236}">
                <a16:creationId xmlns:a16="http://schemas.microsoft.com/office/drawing/2014/main" id="{8A10AA84-A25B-4BD2-AFBC-EEF4071AF1DD}"/>
              </a:ext>
            </a:extLst>
          </p:cNvPr>
          <p:cNvSpPr>
            <a:spLocks noChangeArrowheads="1"/>
          </p:cNvSpPr>
          <p:nvPr/>
        </p:nvSpPr>
        <p:spPr bwMode="auto">
          <a:xfrm rot="21138089" flipV="1">
            <a:off x="768287" y="869960"/>
            <a:ext cx="104883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317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670120-FBAD-4AA6-B01E-08A1861FEFF3}"/>
              </a:ext>
            </a:extLst>
          </p:cNvPr>
          <p:cNvPicPr>
            <a:picLocks noChangeAspect="1"/>
          </p:cNvPicPr>
          <p:nvPr/>
        </p:nvPicPr>
        <p:blipFill rotWithShape="1">
          <a:blip r:embed="rId2"/>
          <a:srcRect t="35259" r="28750" b="42815"/>
          <a:stretch/>
        </p:blipFill>
        <p:spPr>
          <a:xfrm>
            <a:off x="1178560" y="690880"/>
            <a:ext cx="8686800" cy="1503680"/>
          </a:xfrm>
          <a:prstGeom prst="rect">
            <a:avLst/>
          </a:prstGeom>
        </p:spPr>
      </p:pic>
      <p:pic>
        <p:nvPicPr>
          <p:cNvPr id="3" name="Picture 2">
            <a:extLst>
              <a:ext uri="{FF2B5EF4-FFF2-40B4-BE49-F238E27FC236}">
                <a16:creationId xmlns:a16="http://schemas.microsoft.com/office/drawing/2014/main" id="{9AF8B07D-E835-4F40-8248-773B711588CA}"/>
              </a:ext>
            </a:extLst>
          </p:cNvPr>
          <p:cNvPicPr>
            <a:picLocks noChangeAspect="1"/>
          </p:cNvPicPr>
          <p:nvPr/>
        </p:nvPicPr>
        <p:blipFill rotWithShape="1">
          <a:blip r:embed="rId3"/>
          <a:srcRect t="35904" r="34917" b="38520"/>
          <a:stretch/>
        </p:blipFill>
        <p:spPr>
          <a:xfrm>
            <a:off x="1224280" y="3271520"/>
            <a:ext cx="7934960" cy="1753986"/>
          </a:xfrm>
          <a:prstGeom prst="rect">
            <a:avLst/>
          </a:prstGeom>
        </p:spPr>
      </p:pic>
    </p:spTree>
    <p:extLst>
      <p:ext uri="{BB962C8B-B14F-4D97-AF65-F5344CB8AC3E}">
        <p14:creationId xmlns:p14="http://schemas.microsoft.com/office/powerpoint/2010/main" val="48378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84539C-40BD-4A60-AA42-9F91C900EA11}"/>
              </a:ext>
            </a:extLst>
          </p:cNvPr>
          <p:cNvPicPr>
            <a:picLocks noChangeAspect="1"/>
          </p:cNvPicPr>
          <p:nvPr/>
        </p:nvPicPr>
        <p:blipFill rotWithShape="1">
          <a:blip r:embed="rId2"/>
          <a:srcRect l="5750" t="9630" r="4500" b="32889"/>
          <a:stretch/>
        </p:blipFill>
        <p:spPr>
          <a:xfrm>
            <a:off x="152400" y="2651760"/>
            <a:ext cx="10942320" cy="3942080"/>
          </a:xfrm>
          <a:prstGeom prst="rect">
            <a:avLst/>
          </a:prstGeom>
        </p:spPr>
      </p:pic>
      <p:sp>
        <p:nvSpPr>
          <p:cNvPr id="3" name="Rectangle 2">
            <a:extLst>
              <a:ext uri="{FF2B5EF4-FFF2-40B4-BE49-F238E27FC236}">
                <a16:creationId xmlns:a16="http://schemas.microsoft.com/office/drawing/2014/main" id="{3F65033E-41FD-43B3-B751-7FDC04953FF8}"/>
              </a:ext>
            </a:extLst>
          </p:cNvPr>
          <p:cNvSpPr/>
          <p:nvPr/>
        </p:nvSpPr>
        <p:spPr>
          <a:xfrm>
            <a:off x="1971040" y="1297355"/>
            <a:ext cx="6096000" cy="1384995"/>
          </a:xfrm>
          <a:prstGeom prst="rect">
            <a:avLst/>
          </a:prstGeom>
        </p:spPr>
        <p:txBody>
          <a:bodyPr>
            <a:spAutoFit/>
          </a:bodyPr>
          <a:lstStyle/>
          <a:p>
            <a:r>
              <a:rPr lang="en-US" sz="2800" dirty="0"/>
              <a:t>in 2016, CFF/ECFS published consensus recommendations for the management of NTM in CF.</a:t>
            </a:r>
          </a:p>
        </p:txBody>
      </p:sp>
    </p:spTree>
    <p:extLst>
      <p:ext uri="{BB962C8B-B14F-4D97-AF65-F5344CB8AC3E}">
        <p14:creationId xmlns:p14="http://schemas.microsoft.com/office/powerpoint/2010/main" val="70168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460-F93C-4DF1-A7CB-0BC8CD28C1D6}"/>
              </a:ext>
            </a:extLst>
          </p:cNvPr>
          <p:cNvSpPr>
            <a:spLocks noGrp="1"/>
          </p:cNvSpPr>
          <p:nvPr>
            <p:ph type="title"/>
          </p:nvPr>
        </p:nvSpPr>
        <p:spPr/>
        <p:txBody>
          <a:bodyPr/>
          <a:lstStyle/>
          <a:p>
            <a:pPr algn="ctr"/>
            <a:r>
              <a:rPr lang="en-US" b="1" dirty="0"/>
              <a:t>NTM and CF</a:t>
            </a:r>
          </a:p>
        </p:txBody>
      </p:sp>
      <p:sp>
        <p:nvSpPr>
          <p:cNvPr id="3" name="Content Placeholder 2">
            <a:extLst>
              <a:ext uri="{FF2B5EF4-FFF2-40B4-BE49-F238E27FC236}">
                <a16:creationId xmlns:a16="http://schemas.microsoft.com/office/drawing/2014/main" id="{9F2E0E84-DA71-4E0A-8E9C-0AFC86998701}"/>
              </a:ext>
            </a:extLst>
          </p:cNvPr>
          <p:cNvSpPr>
            <a:spLocks noGrp="1"/>
          </p:cNvSpPr>
          <p:nvPr>
            <p:ph idx="1"/>
          </p:nvPr>
        </p:nvSpPr>
        <p:spPr/>
        <p:txBody>
          <a:bodyPr>
            <a:normAutofit/>
          </a:bodyPr>
          <a:lstStyle/>
          <a:p>
            <a:r>
              <a:rPr lang="en-US" dirty="0"/>
              <a:t>CFTR dysfunction alone may predispose patients to NTM infection</a:t>
            </a:r>
          </a:p>
          <a:p>
            <a:r>
              <a:rPr lang="en-US" dirty="0"/>
              <a:t>unknown mechanisms, </a:t>
            </a:r>
          </a:p>
          <a:p>
            <a:r>
              <a:rPr lang="en-US" dirty="0"/>
              <a:t>rates of CF-carrier status are high (30-50%) within the non-CF pulmonary NTM disease population</a:t>
            </a:r>
          </a:p>
          <a:p>
            <a:r>
              <a:rPr lang="en-US" dirty="0"/>
              <a:t>Mycobacterium </a:t>
            </a:r>
            <a:r>
              <a:rPr lang="en-US" dirty="0" err="1"/>
              <a:t>abscessus</a:t>
            </a:r>
            <a:r>
              <a:rPr lang="en-US" dirty="0"/>
              <a:t> Complex (MABSC) and Mycobacterium avium Complex (MAC) are now recognized as insidious opportunists that can seriously affect morbidity and mortality in CF.</a:t>
            </a:r>
          </a:p>
          <a:p>
            <a:endParaRPr lang="en-US" dirty="0"/>
          </a:p>
        </p:txBody>
      </p:sp>
    </p:spTree>
    <p:extLst>
      <p:ext uri="{BB962C8B-B14F-4D97-AF65-F5344CB8AC3E}">
        <p14:creationId xmlns:p14="http://schemas.microsoft.com/office/powerpoint/2010/main" val="75215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65DD-76B2-4177-8268-D826B8855099}"/>
              </a:ext>
            </a:extLst>
          </p:cNvPr>
          <p:cNvSpPr>
            <a:spLocks noGrp="1"/>
          </p:cNvSpPr>
          <p:nvPr>
            <p:ph type="title"/>
          </p:nvPr>
        </p:nvSpPr>
        <p:spPr/>
        <p:txBody>
          <a:bodyPr/>
          <a:lstStyle/>
          <a:p>
            <a:pPr algn="ctr"/>
            <a:r>
              <a:rPr lang="en-US" b="1" dirty="0"/>
              <a:t>NTM and CF</a:t>
            </a:r>
            <a:endParaRPr lang="en-US" dirty="0"/>
          </a:p>
        </p:txBody>
      </p:sp>
      <p:sp>
        <p:nvSpPr>
          <p:cNvPr id="3" name="Content Placeholder 2">
            <a:extLst>
              <a:ext uri="{FF2B5EF4-FFF2-40B4-BE49-F238E27FC236}">
                <a16:creationId xmlns:a16="http://schemas.microsoft.com/office/drawing/2014/main" id="{62ED73A0-DE75-4BED-A3C3-EB469ED01270}"/>
              </a:ext>
            </a:extLst>
          </p:cNvPr>
          <p:cNvSpPr>
            <a:spLocks noGrp="1"/>
          </p:cNvSpPr>
          <p:nvPr>
            <p:ph idx="1"/>
          </p:nvPr>
        </p:nvSpPr>
        <p:spPr/>
        <p:txBody>
          <a:bodyPr>
            <a:normAutofit/>
          </a:bodyPr>
          <a:lstStyle/>
          <a:p>
            <a:r>
              <a:rPr lang="en-US" dirty="0"/>
              <a:t>CF have the highest prevalence of pulmonary NTM</a:t>
            </a:r>
          </a:p>
          <a:p>
            <a:r>
              <a:rPr lang="en-US" dirty="0"/>
              <a:t>True rate is unknown ( 6-13%)</a:t>
            </a:r>
          </a:p>
          <a:p>
            <a:r>
              <a:rPr lang="en-US" dirty="0"/>
              <a:t>Longitudinal data from US : 19 % (2011-2015)</a:t>
            </a:r>
          </a:p>
          <a:p>
            <a:r>
              <a:rPr lang="en-US" dirty="0"/>
              <a:t>prevalence </a:t>
            </a:r>
            <a:r>
              <a:rPr lang="en-US" dirty="0" err="1"/>
              <a:t>increas</a:t>
            </a:r>
            <a:r>
              <a:rPr lang="en-US" dirty="0"/>
              <a:t> from 10% in children aged 10 years, to over 30% in adults over the age of 40 years</a:t>
            </a:r>
          </a:p>
          <a:p>
            <a:r>
              <a:rPr lang="en-US" dirty="0"/>
              <a:t>Possible causes: 	</a:t>
            </a:r>
          </a:p>
          <a:p>
            <a:pPr lvl="2"/>
            <a:r>
              <a:rPr lang="en-US" dirty="0"/>
              <a:t>Impaired mucocilliary clearance  </a:t>
            </a:r>
          </a:p>
          <a:p>
            <a:pPr lvl="2"/>
            <a:r>
              <a:rPr lang="en-US" dirty="0"/>
              <a:t>Altered host defense innate in </a:t>
            </a:r>
            <a:r>
              <a:rPr lang="en-US" dirty="0" err="1"/>
              <a:t>cf</a:t>
            </a:r>
            <a:r>
              <a:rPr lang="en-US" dirty="0"/>
              <a:t> lung </a:t>
            </a:r>
          </a:p>
          <a:p>
            <a:r>
              <a:rPr lang="en-US" dirty="0"/>
              <a:t>Overlap of clinical symptoms with other bacterial CF lung infection </a:t>
            </a:r>
          </a:p>
          <a:p>
            <a:pPr lvl="2"/>
            <a:endParaRPr lang="en-US" dirty="0"/>
          </a:p>
        </p:txBody>
      </p:sp>
    </p:spTree>
    <p:extLst>
      <p:ext uri="{BB962C8B-B14F-4D97-AF65-F5344CB8AC3E}">
        <p14:creationId xmlns:p14="http://schemas.microsoft.com/office/powerpoint/2010/main" val="33039626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20915</TotalTime>
  <Words>673</Words>
  <Application>Microsoft Office PowerPoint</Application>
  <PresentationFormat>Widescreen</PresentationFormat>
  <Paragraphs>80</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Trebuchet MS</vt:lpstr>
      <vt:lpstr>Wingdings</vt:lpstr>
      <vt:lpstr>Wingdings 3</vt:lpstr>
      <vt:lpstr>Facet</vt:lpstr>
      <vt:lpstr>Nontuberculous Mycobacteria:  pathogens not innocent bystanders?</vt:lpstr>
      <vt:lpstr>PowerPoint Presentation</vt:lpstr>
      <vt:lpstr>Nontuberculous Mycobacteria (NTM)</vt:lpstr>
      <vt:lpstr>Nontuberculous Mycobacteria (NTM)</vt:lpstr>
      <vt:lpstr> </vt:lpstr>
      <vt:lpstr>PowerPoint Presentation</vt:lpstr>
      <vt:lpstr>PowerPoint Presentation</vt:lpstr>
      <vt:lpstr>NTM and CF</vt:lpstr>
      <vt:lpstr>NTM and CF</vt:lpstr>
      <vt:lpstr>NTM and CF</vt:lpstr>
      <vt:lpstr>NTM and CF</vt:lpstr>
      <vt:lpstr>Risk factors </vt:lpstr>
      <vt:lpstr>PowerPoint Presentation</vt:lpstr>
      <vt:lpstr>PowerPoint Presentation</vt:lpstr>
      <vt:lpstr>PowerPoint Presentation</vt:lpstr>
      <vt:lpstr>PowerPoint Presentation</vt:lpstr>
      <vt:lpstr>In 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Hussein Alkindy</dc:creator>
  <cp:lastModifiedBy>Hussein Alkindy</cp:lastModifiedBy>
  <cp:revision>40</cp:revision>
  <dcterms:created xsi:type="dcterms:W3CDTF">2018-02-24T15:23:54Z</dcterms:created>
  <dcterms:modified xsi:type="dcterms:W3CDTF">2018-03-16T17:09:10Z</dcterms:modified>
</cp:coreProperties>
</file>