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71" r:id="rId3"/>
    <p:sldId id="272" r:id="rId4"/>
    <p:sldId id="277" r:id="rId5"/>
    <p:sldId id="257" r:id="rId6"/>
    <p:sldId id="259" r:id="rId7"/>
    <p:sldId id="273" r:id="rId8"/>
    <p:sldId id="280" r:id="rId9"/>
    <p:sldId id="268" r:id="rId10"/>
    <p:sldId id="269" r:id="rId11"/>
    <p:sldId id="264" r:id="rId12"/>
    <p:sldId id="270" r:id="rId13"/>
    <p:sldId id="263" r:id="rId14"/>
    <p:sldId id="265" r:id="rId15"/>
    <p:sldId id="266" r:id="rId16"/>
    <p:sldId id="279" r:id="rId17"/>
    <p:sldId id="267" r:id="rId18"/>
    <p:sldId id="276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36" autoAdjust="0"/>
  </p:normalViewPr>
  <p:slideViewPr>
    <p:cSldViewPr>
      <p:cViewPr>
        <p:scale>
          <a:sx n="50" d="100"/>
          <a:sy n="50" d="100"/>
        </p:scale>
        <p:origin x="-108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FD0B07-69A8-42E3-B593-55B066B662E6}" type="doc">
      <dgm:prSet loTypeId="urn:microsoft.com/office/officeart/2005/8/layout/chevron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FB6BCB1-3A70-45BE-A1F9-326154146D8C}">
      <dgm:prSet phldrT="[Metin]" phldr="1"/>
      <dgm:spPr/>
      <dgm:t>
        <a:bodyPr/>
        <a:lstStyle/>
        <a:p>
          <a:endParaRPr lang="tr-TR" dirty="0"/>
        </a:p>
      </dgm:t>
    </dgm:pt>
    <dgm:pt modelId="{FA00FDF8-9A3B-4ECA-BE10-E4469707A560}" type="parTrans" cxnId="{22FA5FA8-57EC-43B1-B8D6-3C4DA9DB393E}">
      <dgm:prSet/>
      <dgm:spPr/>
      <dgm:t>
        <a:bodyPr/>
        <a:lstStyle/>
        <a:p>
          <a:endParaRPr lang="tr-TR"/>
        </a:p>
      </dgm:t>
    </dgm:pt>
    <dgm:pt modelId="{F57A2B57-F6C2-4F56-BE16-3D834492B785}" type="sibTrans" cxnId="{22FA5FA8-57EC-43B1-B8D6-3C4DA9DB393E}">
      <dgm:prSet/>
      <dgm:spPr/>
      <dgm:t>
        <a:bodyPr/>
        <a:lstStyle/>
        <a:p>
          <a:endParaRPr lang="tr-TR"/>
        </a:p>
      </dgm:t>
    </dgm:pt>
    <dgm:pt modelId="{449CC432-3109-4637-9393-DFC5564997C3}">
      <dgm:prSet phldrT="[Metin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tr-TR" dirty="0">
            <a:noFill/>
          </a:endParaRPr>
        </a:p>
      </dgm:t>
    </dgm:pt>
    <dgm:pt modelId="{6CD79AA3-FA3B-4C6F-B4E4-3F5FCA777F69}" type="parTrans" cxnId="{3FC566AB-9131-41C1-BFFC-B47896EB8EA8}">
      <dgm:prSet/>
      <dgm:spPr/>
      <dgm:t>
        <a:bodyPr/>
        <a:lstStyle/>
        <a:p>
          <a:endParaRPr lang="tr-TR"/>
        </a:p>
      </dgm:t>
    </dgm:pt>
    <dgm:pt modelId="{14AE1536-7A06-46C0-8AA6-0776BA78008B}" type="sibTrans" cxnId="{3FC566AB-9131-41C1-BFFC-B47896EB8EA8}">
      <dgm:prSet/>
      <dgm:spPr/>
      <dgm:t>
        <a:bodyPr/>
        <a:lstStyle/>
        <a:p>
          <a:endParaRPr lang="tr-TR"/>
        </a:p>
      </dgm:t>
    </dgm:pt>
    <dgm:pt modelId="{4B0183EC-BAA2-4E84-86B0-B50804D4C5E0}">
      <dgm:prSet phldrT="[Metin]" phldr="1"/>
      <dgm:spPr/>
      <dgm:t>
        <a:bodyPr/>
        <a:lstStyle/>
        <a:p>
          <a:endParaRPr lang="tr-TR" dirty="0"/>
        </a:p>
      </dgm:t>
    </dgm:pt>
    <dgm:pt modelId="{73A2F2A6-2DB3-4D88-8E0F-477431076F2C}" type="parTrans" cxnId="{FA3E0C4D-CD75-4134-A3F6-3AFB07EE9FF0}">
      <dgm:prSet/>
      <dgm:spPr/>
      <dgm:t>
        <a:bodyPr/>
        <a:lstStyle/>
        <a:p>
          <a:endParaRPr lang="tr-TR"/>
        </a:p>
      </dgm:t>
    </dgm:pt>
    <dgm:pt modelId="{B1B06386-4045-47B9-A964-B3937B16A10A}" type="sibTrans" cxnId="{FA3E0C4D-CD75-4134-A3F6-3AFB07EE9FF0}">
      <dgm:prSet/>
      <dgm:spPr/>
      <dgm:t>
        <a:bodyPr/>
        <a:lstStyle/>
        <a:p>
          <a:endParaRPr lang="tr-TR"/>
        </a:p>
      </dgm:t>
    </dgm:pt>
    <dgm:pt modelId="{3724B859-4236-456A-B7FE-2ED5FC474995}">
      <dgm:prSet phldrT="[Metin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tr-TR" dirty="0">
            <a:noFill/>
          </a:endParaRPr>
        </a:p>
      </dgm:t>
    </dgm:pt>
    <dgm:pt modelId="{19824019-DC6E-4513-9E86-CC245B762F6F}" type="parTrans" cxnId="{EA3F4A69-5155-4FA5-9D93-068749251665}">
      <dgm:prSet/>
      <dgm:spPr/>
      <dgm:t>
        <a:bodyPr/>
        <a:lstStyle/>
        <a:p>
          <a:endParaRPr lang="tr-TR"/>
        </a:p>
      </dgm:t>
    </dgm:pt>
    <dgm:pt modelId="{8D1D0F54-033C-49D6-A725-2DC6605F15E2}" type="sibTrans" cxnId="{EA3F4A69-5155-4FA5-9D93-068749251665}">
      <dgm:prSet/>
      <dgm:spPr/>
      <dgm:t>
        <a:bodyPr/>
        <a:lstStyle/>
        <a:p>
          <a:endParaRPr lang="tr-TR"/>
        </a:p>
      </dgm:t>
    </dgm:pt>
    <dgm:pt modelId="{D01D9D13-8109-4D32-9F28-806339BF4BFD}">
      <dgm:prSet phldrT="[Metin]" phldr="1"/>
      <dgm:spPr/>
      <dgm:t>
        <a:bodyPr/>
        <a:lstStyle/>
        <a:p>
          <a:endParaRPr lang="tr-TR">
            <a:noFill/>
          </a:endParaRPr>
        </a:p>
      </dgm:t>
    </dgm:pt>
    <dgm:pt modelId="{0C6E47FF-899F-4160-ABAB-66DBE20CFA73}" type="parTrans" cxnId="{4BC195D4-D99F-46DA-A9AC-36A2EC73F747}">
      <dgm:prSet/>
      <dgm:spPr/>
      <dgm:t>
        <a:bodyPr/>
        <a:lstStyle/>
        <a:p>
          <a:endParaRPr lang="tr-TR"/>
        </a:p>
      </dgm:t>
    </dgm:pt>
    <dgm:pt modelId="{C7DDBF16-4E2D-4BFD-ADCB-BB4D994FC66D}" type="sibTrans" cxnId="{4BC195D4-D99F-46DA-A9AC-36A2EC73F747}">
      <dgm:prSet/>
      <dgm:spPr/>
      <dgm:t>
        <a:bodyPr/>
        <a:lstStyle/>
        <a:p>
          <a:endParaRPr lang="tr-TR"/>
        </a:p>
      </dgm:t>
    </dgm:pt>
    <dgm:pt modelId="{C37B295F-BC65-48BF-8BB1-78AA29B3BADA}">
      <dgm:prSet phldrT="[Metin]" phldr="1"/>
      <dgm:spPr/>
      <dgm:t>
        <a:bodyPr/>
        <a:lstStyle/>
        <a:p>
          <a:endParaRPr lang="tr-TR"/>
        </a:p>
      </dgm:t>
    </dgm:pt>
    <dgm:pt modelId="{8E94C575-787D-4E9F-A8CF-6C728A53D2B0}" type="parTrans" cxnId="{13A2DA53-4F48-4C59-B693-F300DC26C859}">
      <dgm:prSet/>
      <dgm:spPr/>
      <dgm:t>
        <a:bodyPr/>
        <a:lstStyle/>
        <a:p>
          <a:endParaRPr lang="tr-TR"/>
        </a:p>
      </dgm:t>
    </dgm:pt>
    <dgm:pt modelId="{74F91285-0007-4BBB-B77B-62C389FCACD4}" type="sibTrans" cxnId="{13A2DA53-4F48-4C59-B693-F300DC26C859}">
      <dgm:prSet/>
      <dgm:spPr/>
      <dgm:t>
        <a:bodyPr/>
        <a:lstStyle/>
        <a:p>
          <a:endParaRPr lang="tr-TR"/>
        </a:p>
      </dgm:t>
    </dgm:pt>
    <dgm:pt modelId="{6EB3E955-085C-435C-98A5-0DC5F9E34811}">
      <dgm:prSet phldrT="[Metin]" phldr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tr-TR">
            <a:noFill/>
          </a:endParaRPr>
        </a:p>
      </dgm:t>
    </dgm:pt>
    <dgm:pt modelId="{DAC700D2-BFD3-4760-B426-6A940F6187B4}" type="parTrans" cxnId="{0D1521FE-327D-4CDE-B139-D83D808C7C4E}">
      <dgm:prSet/>
      <dgm:spPr/>
      <dgm:t>
        <a:bodyPr/>
        <a:lstStyle/>
        <a:p>
          <a:endParaRPr lang="tr-TR"/>
        </a:p>
      </dgm:t>
    </dgm:pt>
    <dgm:pt modelId="{25981EEB-8F3A-404A-8980-575FA8B6960B}" type="sibTrans" cxnId="{0D1521FE-327D-4CDE-B139-D83D808C7C4E}">
      <dgm:prSet/>
      <dgm:spPr/>
      <dgm:t>
        <a:bodyPr/>
        <a:lstStyle/>
        <a:p>
          <a:endParaRPr lang="tr-TR"/>
        </a:p>
      </dgm:t>
    </dgm:pt>
    <dgm:pt modelId="{3BB9D72A-63A3-4657-985F-813409B58C30}">
      <dgm:prSet phldrT="[Metin]" phldr="1"/>
      <dgm:spPr/>
      <dgm:t>
        <a:bodyPr/>
        <a:lstStyle/>
        <a:p>
          <a:endParaRPr lang="tr-TR">
            <a:noFill/>
          </a:endParaRPr>
        </a:p>
      </dgm:t>
    </dgm:pt>
    <dgm:pt modelId="{5489F5ED-EA38-4E0D-8282-754F03E2D2F4}" type="parTrans" cxnId="{76779B5D-24AA-45E0-8C12-CD3EF52A7C25}">
      <dgm:prSet/>
      <dgm:spPr/>
      <dgm:t>
        <a:bodyPr/>
        <a:lstStyle/>
        <a:p>
          <a:endParaRPr lang="tr-TR"/>
        </a:p>
      </dgm:t>
    </dgm:pt>
    <dgm:pt modelId="{D5753A2B-3999-4964-B750-A9724B574A28}" type="sibTrans" cxnId="{76779B5D-24AA-45E0-8C12-CD3EF52A7C25}">
      <dgm:prSet/>
      <dgm:spPr/>
      <dgm:t>
        <a:bodyPr/>
        <a:lstStyle/>
        <a:p>
          <a:endParaRPr lang="tr-TR"/>
        </a:p>
      </dgm:t>
    </dgm:pt>
    <dgm:pt modelId="{EC947E1C-7EE9-4EFC-8D89-71973505964D}">
      <dgm:prSet/>
      <dgm:spPr/>
      <dgm:t>
        <a:bodyPr/>
        <a:lstStyle/>
        <a:p>
          <a:endParaRPr lang="tr-TR"/>
        </a:p>
      </dgm:t>
    </dgm:pt>
    <dgm:pt modelId="{51EF5EA6-E669-4850-A7A9-892A5D0EB875}" type="parTrans" cxnId="{231E52A5-88E9-43DC-AD22-F25EB272E4D8}">
      <dgm:prSet/>
      <dgm:spPr/>
      <dgm:t>
        <a:bodyPr/>
        <a:lstStyle/>
        <a:p>
          <a:endParaRPr lang="tr-TR"/>
        </a:p>
      </dgm:t>
    </dgm:pt>
    <dgm:pt modelId="{B04537BD-7D12-4D79-9052-9A0016F3C326}" type="sibTrans" cxnId="{231E52A5-88E9-43DC-AD22-F25EB272E4D8}">
      <dgm:prSet/>
      <dgm:spPr/>
      <dgm:t>
        <a:bodyPr/>
        <a:lstStyle/>
        <a:p>
          <a:endParaRPr lang="tr-TR"/>
        </a:p>
      </dgm:t>
    </dgm:pt>
    <dgm:pt modelId="{DDDE9677-2C48-4050-B02C-693D4E166518}">
      <dgm:prSet/>
      <dgm:spPr/>
      <dgm:t>
        <a:bodyPr/>
        <a:lstStyle/>
        <a:p>
          <a:endParaRPr lang="tr-TR"/>
        </a:p>
      </dgm:t>
    </dgm:pt>
    <dgm:pt modelId="{B0381D92-F20B-4FDF-993E-98783243D718}" type="parTrans" cxnId="{6E46DF3A-4B72-4334-B4C8-321C40017831}">
      <dgm:prSet/>
      <dgm:spPr/>
      <dgm:t>
        <a:bodyPr/>
        <a:lstStyle/>
        <a:p>
          <a:endParaRPr lang="tr-TR"/>
        </a:p>
      </dgm:t>
    </dgm:pt>
    <dgm:pt modelId="{350239AB-D2EA-4198-8EE7-DCFD6D8E4CDB}" type="sibTrans" cxnId="{6E46DF3A-4B72-4334-B4C8-321C40017831}">
      <dgm:prSet/>
      <dgm:spPr/>
      <dgm:t>
        <a:bodyPr/>
        <a:lstStyle/>
        <a:p>
          <a:endParaRPr lang="tr-TR"/>
        </a:p>
      </dgm:t>
    </dgm:pt>
    <dgm:pt modelId="{362595C7-58A4-4135-AE99-71DD57B30E2A}" type="pres">
      <dgm:prSet presAssocID="{22FD0B07-69A8-42E3-B593-55B066B662E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BB3B276-8811-4A25-A938-2A71F47FE89B}" type="pres">
      <dgm:prSet presAssocID="{0FB6BCB1-3A70-45BE-A1F9-326154146D8C}" presName="composite" presStyleCnt="0"/>
      <dgm:spPr/>
      <dgm:t>
        <a:bodyPr/>
        <a:lstStyle/>
        <a:p>
          <a:endParaRPr lang="tr-TR"/>
        </a:p>
      </dgm:t>
    </dgm:pt>
    <dgm:pt modelId="{D1561D72-11CE-4EEC-BFE1-9196DB4B00EE}" type="pres">
      <dgm:prSet presAssocID="{0FB6BCB1-3A70-45BE-A1F9-326154146D8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FC15A7E-BF67-4C5B-9C1A-D471CDA82468}" type="pres">
      <dgm:prSet presAssocID="{0FB6BCB1-3A70-45BE-A1F9-326154146D8C}" presName="descendantText" presStyleLbl="alignAcc1" presStyleIdx="0" presStyleCnt="5" custScaleX="81884" custLinFactNeighborX="-626" custLinFactNeighborY="-8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E58AEF-CC95-44F0-9C94-B7D112460FD4}" type="pres">
      <dgm:prSet presAssocID="{F57A2B57-F6C2-4F56-BE16-3D834492B785}" presName="sp" presStyleCnt="0"/>
      <dgm:spPr/>
      <dgm:t>
        <a:bodyPr/>
        <a:lstStyle/>
        <a:p>
          <a:endParaRPr lang="tr-TR"/>
        </a:p>
      </dgm:t>
    </dgm:pt>
    <dgm:pt modelId="{730BD4EC-2836-4455-B92C-AC5BA87E756E}" type="pres">
      <dgm:prSet presAssocID="{4B0183EC-BAA2-4E84-86B0-B50804D4C5E0}" presName="composite" presStyleCnt="0"/>
      <dgm:spPr/>
      <dgm:t>
        <a:bodyPr/>
        <a:lstStyle/>
        <a:p>
          <a:endParaRPr lang="tr-TR"/>
        </a:p>
      </dgm:t>
    </dgm:pt>
    <dgm:pt modelId="{2FD6AC9F-B1B2-4205-9AC8-2CDCD6CA08A2}" type="pres">
      <dgm:prSet presAssocID="{4B0183EC-BAA2-4E84-86B0-B50804D4C5E0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54EA88-F662-4B4D-BC7B-5C9DC100563C}" type="pres">
      <dgm:prSet presAssocID="{4B0183EC-BAA2-4E84-86B0-B50804D4C5E0}" presName="descendantText" presStyleLbl="alignAcc1" presStyleIdx="1" presStyleCnt="5" custScaleX="8216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6DB4993-3408-4085-BC58-62987C45D578}" type="pres">
      <dgm:prSet presAssocID="{B1B06386-4045-47B9-A964-B3937B16A10A}" presName="sp" presStyleCnt="0"/>
      <dgm:spPr/>
      <dgm:t>
        <a:bodyPr/>
        <a:lstStyle/>
        <a:p>
          <a:endParaRPr lang="tr-TR"/>
        </a:p>
      </dgm:t>
    </dgm:pt>
    <dgm:pt modelId="{DB6969AB-9933-4F13-B7FF-39D75830A31F}" type="pres">
      <dgm:prSet presAssocID="{C37B295F-BC65-48BF-8BB1-78AA29B3BADA}" presName="composite" presStyleCnt="0"/>
      <dgm:spPr/>
      <dgm:t>
        <a:bodyPr/>
        <a:lstStyle/>
        <a:p>
          <a:endParaRPr lang="tr-TR"/>
        </a:p>
      </dgm:t>
    </dgm:pt>
    <dgm:pt modelId="{36B8A937-97A6-404E-BE74-6D02308AD107}" type="pres">
      <dgm:prSet presAssocID="{C37B295F-BC65-48BF-8BB1-78AA29B3BAD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D1ADE0-6E77-45E3-B40A-F193D2EEDA04}" type="pres">
      <dgm:prSet presAssocID="{C37B295F-BC65-48BF-8BB1-78AA29B3BADA}" presName="descendantText" presStyleLbl="alignAcc1" presStyleIdx="2" presStyleCnt="5" custScaleX="8216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C3EA3E-3AE2-429A-A3A2-A6812FBAB14A}" type="pres">
      <dgm:prSet presAssocID="{74F91285-0007-4BBB-B77B-62C389FCACD4}" presName="sp" presStyleCnt="0"/>
      <dgm:spPr/>
      <dgm:t>
        <a:bodyPr/>
        <a:lstStyle/>
        <a:p>
          <a:endParaRPr lang="tr-TR"/>
        </a:p>
      </dgm:t>
    </dgm:pt>
    <dgm:pt modelId="{D519EBF6-6E52-4843-BD09-A10B6C3CFE0E}" type="pres">
      <dgm:prSet presAssocID="{EC947E1C-7EE9-4EFC-8D89-71973505964D}" presName="composite" presStyleCnt="0"/>
      <dgm:spPr/>
      <dgm:t>
        <a:bodyPr/>
        <a:lstStyle/>
        <a:p>
          <a:endParaRPr lang="tr-TR"/>
        </a:p>
      </dgm:t>
    </dgm:pt>
    <dgm:pt modelId="{EE014A1A-3C4B-4A96-B2C7-67748AA7A9BE}" type="pres">
      <dgm:prSet presAssocID="{EC947E1C-7EE9-4EFC-8D89-71973505964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D8AAD0-D29F-4FE5-8DCC-2D7A783F06EF}" type="pres">
      <dgm:prSet presAssocID="{EC947E1C-7EE9-4EFC-8D89-71973505964D}" presName="descendantText" presStyleLbl="alignAcc1" presStyleIdx="3" presStyleCnt="5" custScaleX="82168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tr-TR"/>
        </a:p>
      </dgm:t>
    </dgm:pt>
    <dgm:pt modelId="{F4CC439F-E515-4F09-898D-C05F259A1476}" type="pres">
      <dgm:prSet presAssocID="{B04537BD-7D12-4D79-9052-9A0016F3C326}" presName="sp" presStyleCnt="0"/>
      <dgm:spPr/>
      <dgm:t>
        <a:bodyPr/>
        <a:lstStyle/>
        <a:p>
          <a:endParaRPr lang="tr-TR"/>
        </a:p>
      </dgm:t>
    </dgm:pt>
    <dgm:pt modelId="{773AF009-F9A0-40FC-9CB6-F0A6772396B8}" type="pres">
      <dgm:prSet presAssocID="{DDDE9677-2C48-4050-B02C-693D4E166518}" presName="composite" presStyleCnt="0"/>
      <dgm:spPr/>
      <dgm:t>
        <a:bodyPr/>
        <a:lstStyle/>
        <a:p>
          <a:endParaRPr lang="tr-TR"/>
        </a:p>
      </dgm:t>
    </dgm:pt>
    <dgm:pt modelId="{23C17B61-9FA6-41E7-9EC3-9FFA2677DAF9}" type="pres">
      <dgm:prSet presAssocID="{DDDE9677-2C48-4050-B02C-693D4E16651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ED0B6A6-F07A-45C8-929B-B013F8FFE3C4}" type="pres">
      <dgm:prSet presAssocID="{DDDE9677-2C48-4050-B02C-693D4E166518}" presName="descendantText" presStyleLbl="alignAcc1" presStyleIdx="4" presStyleCnt="5" custScaleX="82480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tr-TR"/>
        </a:p>
      </dgm:t>
    </dgm:pt>
  </dgm:ptLst>
  <dgm:cxnLst>
    <dgm:cxn modelId="{B8E61318-1F2E-4AB9-A6A4-3A39E04E9A8A}" type="presOf" srcId="{DDDE9677-2C48-4050-B02C-693D4E166518}" destId="{23C17B61-9FA6-41E7-9EC3-9FFA2677DAF9}" srcOrd="0" destOrd="0" presId="urn:microsoft.com/office/officeart/2005/8/layout/chevron2"/>
    <dgm:cxn modelId="{CD696B25-B970-4E59-AEB5-BD515AE0A308}" type="presOf" srcId="{4B0183EC-BAA2-4E84-86B0-B50804D4C5E0}" destId="{2FD6AC9F-B1B2-4205-9AC8-2CDCD6CA08A2}" srcOrd="0" destOrd="0" presId="urn:microsoft.com/office/officeart/2005/8/layout/chevron2"/>
    <dgm:cxn modelId="{3FC566AB-9131-41C1-BFFC-B47896EB8EA8}" srcId="{0FB6BCB1-3A70-45BE-A1F9-326154146D8C}" destId="{449CC432-3109-4637-9393-DFC5564997C3}" srcOrd="0" destOrd="0" parTransId="{6CD79AA3-FA3B-4C6F-B4E4-3F5FCA777F69}" sibTransId="{14AE1536-7A06-46C0-8AA6-0776BA78008B}"/>
    <dgm:cxn modelId="{7EE5162C-148C-4106-BB82-45C9E68B594D}" type="presOf" srcId="{C37B295F-BC65-48BF-8BB1-78AA29B3BADA}" destId="{36B8A937-97A6-404E-BE74-6D02308AD107}" srcOrd="0" destOrd="0" presId="urn:microsoft.com/office/officeart/2005/8/layout/chevron2"/>
    <dgm:cxn modelId="{7E1364AE-E05B-4D11-A3DF-B3F27E485BA6}" type="presOf" srcId="{6EB3E955-085C-435C-98A5-0DC5F9E34811}" destId="{07D1ADE0-6E77-45E3-B40A-F193D2EEDA04}" srcOrd="0" destOrd="0" presId="urn:microsoft.com/office/officeart/2005/8/layout/chevron2"/>
    <dgm:cxn modelId="{22FA5FA8-57EC-43B1-B8D6-3C4DA9DB393E}" srcId="{22FD0B07-69A8-42E3-B593-55B066B662E6}" destId="{0FB6BCB1-3A70-45BE-A1F9-326154146D8C}" srcOrd="0" destOrd="0" parTransId="{FA00FDF8-9A3B-4ECA-BE10-E4469707A560}" sibTransId="{F57A2B57-F6C2-4F56-BE16-3D834492B785}"/>
    <dgm:cxn modelId="{76779B5D-24AA-45E0-8C12-CD3EF52A7C25}" srcId="{C37B295F-BC65-48BF-8BB1-78AA29B3BADA}" destId="{3BB9D72A-63A3-4657-985F-813409B58C30}" srcOrd="1" destOrd="0" parTransId="{5489F5ED-EA38-4E0D-8282-754F03E2D2F4}" sibTransId="{D5753A2B-3999-4964-B750-A9724B574A28}"/>
    <dgm:cxn modelId="{6E46DF3A-4B72-4334-B4C8-321C40017831}" srcId="{22FD0B07-69A8-42E3-B593-55B066B662E6}" destId="{DDDE9677-2C48-4050-B02C-693D4E166518}" srcOrd="4" destOrd="0" parTransId="{B0381D92-F20B-4FDF-993E-98783243D718}" sibTransId="{350239AB-D2EA-4198-8EE7-DCFD6D8E4CDB}"/>
    <dgm:cxn modelId="{563B4DD7-FF7D-48FA-BBF1-7560D87FB6EF}" type="presOf" srcId="{D01D9D13-8109-4D32-9F28-806339BF4BFD}" destId="{B754EA88-F662-4B4D-BC7B-5C9DC100563C}" srcOrd="0" destOrd="1" presId="urn:microsoft.com/office/officeart/2005/8/layout/chevron2"/>
    <dgm:cxn modelId="{4BC195D4-D99F-46DA-A9AC-36A2EC73F747}" srcId="{4B0183EC-BAA2-4E84-86B0-B50804D4C5E0}" destId="{D01D9D13-8109-4D32-9F28-806339BF4BFD}" srcOrd="1" destOrd="0" parTransId="{0C6E47FF-899F-4160-ABAB-66DBE20CFA73}" sibTransId="{C7DDBF16-4E2D-4BFD-ADCB-BB4D994FC66D}"/>
    <dgm:cxn modelId="{BFE8D062-F8D8-40D4-862D-B97C7E74DCF6}" type="presOf" srcId="{EC947E1C-7EE9-4EFC-8D89-71973505964D}" destId="{EE014A1A-3C4B-4A96-B2C7-67748AA7A9BE}" srcOrd="0" destOrd="0" presId="urn:microsoft.com/office/officeart/2005/8/layout/chevron2"/>
    <dgm:cxn modelId="{0D1521FE-327D-4CDE-B139-D83D808C7C4E}" srcId="{C37B295F-BC65-48BF-8BB1-78AA29B3BADA}" destId="{6EB3E955-085C-435C-98A5-0DC5F9E34811}" srcOrd="0" destOrd="0" parTransId="{DAC700D2-BFD3-4760-B426-6A940F6187B4}" sibTransId="{25981EEB-8F3A-404A-8980-575FA8B6960B}"/>
    <dgm:cxn modelId="{917782A4-4FB2-4EA3-90D4-23864AA87494}" type="presOf" srcId="{3724B859-4236-456A-B7FE-2ED5FC474995}" destId="{B754EA88-F662-4B4D-BC7B-5C9DC100563C}" srcOrd="0" destOrd="0" presId="urn:microsoft.com/office/officeart/2005/8/layout/chevron2"/>
    <dgm:cxn modelId="{EA3F4A69-5155-4FA5-9D93-068749251665}" srcId="{4B0183EC-BAA2-4E84-86B0-B50804D4C5E0}" destId="{3724B859-4236-456A-B7FE-2ED5FC474995}" srcOrd="0" destOrd="0" parTransId="{19824019-DC6E-4513-9E86-CC245B762F6F}" sibTransId="{8D1D0F54-033C-49D6-A725-2DC6605F15E2}"/>
    <dgm:cxn modelId="{FA3E0C4D-CD75-4134-A3F6-3AFB07EE9FF0}" srcId="{22FD0B07-69A8-42E3-B593-55B066B662E6}" destId="{4B0183EC-BAA2-4E84-86B0-B50804D4C5E0}" srcOrd="1" destOrd="0" parTransId="{73A2F2A6-2DB3-4D88-8E0F-477431076F2C}" sibTransId="{B1B06386-4045-47B9-A964-B3937B16A10A}"/>
    <dgm:cxn modelId="{204E4622-DB1C-4C8D-9A16-24C5124D5021}" type="presOf" srcId="{22FD0B07-69A8-42E3-B593-55B066B662E6}" destId="{362595C7-58A4-4135-AE99-71DD57B30E2A}" srcOrd="0" destOrd="0" presId="urn:microsoft.com/office/officeart/2005/8/layout/chevron2"/>
    <dgm:cxn modelId="{5379EE04-FF4C-4400-97F0-4706934C5704}" type="presOf" srcId="{3BB9D72A-63A3-4657-985F-813409B58C30}" destId="{07D1ADE0-6E77-45E3-B40A-F193D2EEDA04}" srcOrd="0" destOrd="1" presId="urn:microsoft.com/office/officeart/2005/8/layout/chevron2"/>
    <dgm:cxn modelId="{13A2DA53-4F48-4C59-B693-F300DC26C859}" srcId="{22FD0B07-69A8-42E3-B593-55B066B662E6}" destId="{C37B295F-BC65-48BF-8BB1-78AA29B3BADA}" srcOrd="2" destOrd="0" parTransId="{8E94C575-787D-4E9F-A8CF-6C728A53D2B0}" sibTransId="{74F91285-0007-4BBB-B77B-62C389FCACD4}"/>
    <dgm:cxn modelId="{B1A77C84-5610-4308-80A8-EA67EA0FED3D}" type="presOf" srcId="{449CC432-3109-4637-9393-DFC5564997C3}" destId="{BFC15A7E-BF67-4C5B-9C1A-D471CDA82468}" srcOrd="0" destOrd="0" presId="urn:microsoft.com/office/officeart/2005/8/layout/chevron2"/>
    <dgm:cxn modelId="{231E52A5-88E9-43DC-AD22-F25EB272E4D8}" srcId="{22FD0B07-69A8-42E3-B593-55B066B662E6}" destId="{EC947E1C-7EE9-4EFC-8D89-71973505964D}" srcOrd="3" destOrd="0" parTransId="{51EF5EA6-E669-4850-A7A9-892A5D0EB875}" sibTransId="{B04537BD-7D12-4D79-9052-9A0016F3C326}"/>
    <dgm:cxn modelId="{63061420-2917-47A2-93F0-97075CF120D6}" type="presOf" srcId="{0FB6BCB1-3A70-45BE-A1F9-326154146D8C}" destId="{D1561D72-11CE-4EEC-BFE1-9196DB4B00EE}" srcOrd="0" destOrd="0" presId="urn:microsoft.com/office/officeart/2005/8/layout/chevron2"/>
    <dgm:cxn modelId="{2D24125F-0F7B-4E43-82F9-FB12DF9FB436}" type="presParOf" srcId="{362595C7-58A4-4135-AE99-71DD57B30E2A}" destId="{DBB3B276-8811-4A25-A938-2A71F47FE89B}" srcOrd="0" destOrd="0" presId="urn:microsoft.com/office/officeart/2005/8/layout/chevron2"/>
    <dgm:cxn modelId="{11E2F3C6-789A-4540-B8BF-B0D274DB34B0}" type="presParOf" srcId="{DBB3B276-8811-4A25-A938-2A71F47FE89B}" destId="{D1561D72-11CE-4EEC-BFE1-9196DB4B00EE}" srcOrd="0" destOrd="0" presId="urn:microsoft.com/office/officeart/2005/8/layout/chevron2"/>
    <dgm:cxn modelId="{856B619D-4974-40A0-B4CB-F6EBA51A06FC}" type="presParOf" srcId="{DBB3B276-8811-4A25-A938-2A71F47FE89B}" destId="{BFC15A7E-BF67-4C5B-9C1A-D471CDA82468}" srcOrd="1" destOrd="0" presId="urn:microsoft.com/office/officeart/2005/8/layout/chevron2"/>
    <dgm:cxn modelId="{EAC8033F-3560-470F-9181-47C7EDFED29C}" type="presParOf" srcId="{362595C7-58A4-4135-AE99-71DD57B30E2A}" destId="{7AE58AEF-CC95-44F0-9C94-B7D112460FD4}" srcOrd="1" destOrd="0" presId="urn:microsoft.com/office/officeart/2005/8/layout/chevron2"/>
    <dgm:cxn modelId="{2203FCCC-C9AD-432A-9840-4C05A8FB5C4B}" type="presParOf" srcId="{362595C7-58A4-4135-AE99-71DD57B30E2A}" destId="{730BD4EC-2836-4455-B92C-AC5BA87E756E}" srcOrd="2" destOrd="0" presId="urn:microsoft.com/office/officeart/2005/8/layout/chevron2"/>
    <dgm:cxn modelId="{46B2A116-7144-4B34-B8F6-E3933A0BB904}" type="presParOf" srcId="{730BD4EC-2836-4455-B92C-AC5BA87E756E}" destId="{2FD6AC9F-B1B2-4205-9AC8-2CDCD6CA08A2}" srcOrd="0" destOrd="0" presId="urn:microsoft.com/office/officeart/2005/8/layout/chevron2"/>
    <dgm:cxn modelId="{1F0ACAED-A45B-4390-BC98-BD1F9AE7A0B7}" type="presParOf" srcId="{730BD4EC-2836-4455-B92C-AC5BA87E756E}" destId="{B754EA88-F662-4B4D-BC7B-5C9DC100563C}" srcOrd="1" destOrd="0" presId="urn:microsoft.com/office/officeart/2005/8/layout/chevron2"/>
    <dgm:cxn modelId="{AD4A2851-F5BA-4196-B1BD-BA764B3D280F}" type="presParOf" srcId="{362595C7-58A4-4135-AE99-71DD57B30E2A}" destId="{56DB4993-3408-4085-BC58-62987C45D578}" srcOrd="3" destOrd="0" presId="urn:microsoft.com/office/officeart/2005/8/layout/chevron2"/>
    <dgm:cxn modelId="{EFAF859C-0855-4299-9C47-51FB119AC6E0}" type="presParOf" srcId="{362595C7-58A4-4135-AE99-71DD57B30E2A}" destId="{DB6969AB-9933-4F13-B7FF-39D75830A31F}" srcOrd="4" destOrd="0" presId="urn:microsoft.com/office/officeart/2005/8/layout/chevron2"/>
    <dgm:cxn modelId="{AD66417B-2C7E-466C-84E6-9998034C7292}" type="presParOf" srcId="{DB6969AB-9933-4F13-B7FF-39D75830A31F}" destId="{36B8A937-97A6-404E-BE74-6D02308AD107}" srcOrd="0" destOrd="0" presId="urn:microsoft.com/office/officeart/2005/8/layout/chevron2"/>
    <dgm:cxn modelId="{9A3FDE83-5331-459E-9FDF-8E89787417EF}" type="presParOf" srcId="{DB6969AB-9933-4F13-B7FF-39D75830A31F}" destId="{07D1ADE0-6E77-45E3-B40A-F193D2EEDA04}" srcOrd="1" destOrd="0" presId="urn:microsoft.com/office/officeart/2005/8/layout/chevron2"/>
    <dgm:cxn modelId="{72BF6D50-2F75-4C84-A80C-90E71D323DA6}" type="presParOf" srcId="{362595C7-58A4-4135-AE99-71DD57B30E2A}" destId="{C0C3EA3E-3AE2-429A-A3A2-A6812FBAB14A}" srcOrd="5" destOrd="0" presId="urn:microsoft.com/office/officeart/2005/8/layout/chevron2"/>
    <dgm:cxn modelId="{EA8EEF96-B6DC-4010-A781-1854CF8F46CD}" type="presParOf" srcId="{362595C7-58A4-4135-AE99-71DD57B30E2A}" destId="{D519EBF6-6E52-4843-BD09-A10B6C3CFE0E}" srcOrd="6" destOrd="0" presId="urn:microsoft.com/office/officeart/2005/8/layout/chevron2"/>
    <dgm:cxn modelId="{CC4349C9-0CB0-447E-9531-0DFA7E143563}" type="presParOf" srcId="{D519EBF6-6E52-4843-BD09-A10B6C3CFE0E}" destId="{EE014A1A-3C4B-4A96-B2C7-67748AA7A9BE}" srcOrd="0" destOrd="0" presId="urn:microsoft.com/office/officeart/2005/8/layout/chevron2"/>
    <dgm:cxn modelId="{FCD17673-186A-463F-97D9-3569850443BD}" type="presParOf" srcId="{D519EBF6-6E52-4843-BD09-A10B6C3CFE0E}" destId="{EBD8AAD0-D29F-4FE5-8DCC-2D7A783F06EF}" srcOrd="1" destOrd="0" presId="urn:microsoft.com/office/officeart/2005/8/layout/chevron2"/>
    <dgm:cxn modelId="{F5F7C01F-7CBD-4AE6-A63A-8BF85EA497C0}" type="presParOf" srcId="{362595C7-58A4-4135-AE99-71DD57B30E2A}" destId="{F4CC439F-E515-4F09-898D-C05F259A1476}" srcOrd="7" destOrd="0" presId="urn:microsoft.com/office/officeart/2005/8/layout/chevron2"/>
    <dgm:cxn modelId="{46845147-35A1-40AA-AA4D-929A4D465602}" type="presParOf" srcId="{362595C7-58A4-4135-AE99-71DD57B30E2A}" destId="{773AF009-F9A0-40FC-9CB6-F0A6772396B8}" srcOrd="8" destOrd="0" presId="urn:microsoft.com/office/officeart/2005/8/layout/chevron2"/>
    <dgm:cxn modelId="{D6DF7FA5-7EC2-4FF6-B2DC-A81ACCAAAB36}" type="presParOf" srcId="{773AF009-F9A0-40FC-9CB6-F0A6772396B8}" destId="{23C17B61-9FA6-41E7-9EC3-9FFA2677DAF9}" srcOrd="0" destOrd="0" presId="urn:microsoft.com/office/officeart/2005/8/layout/chevron2"/>
    <dgm:cxn modelId="{5AFA5FA0-85C6-46BB-8C1F-7FEAC3ADDF16}" type="presParOf" srcId="{773AF009-F9A0-40FC-9CB6-F0A6772396B8}" destId="{FED0B6A6-F07A-45C8-929B-B013F8FFE3C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78CDCC-B4CD-4D1C-80A5-B8C4AFAEA0DC}" type="doc">
      <dgm:prSet loTypeId="urn:microsoft.com/office/officeart/2008/layout/RadialCluster" loCatId="relationship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tr-TR"/>
        </a:p>
      </dgm:t>
    </dgm:pt>
    <dgm:pt modelId="{374834B1-60C0-4B05-AC1F-7FAF48389DF7}">
      <dgm:prSet phldrT="[Metin]"/>
      <dgm:spPr/>
      <dgm:t>
        <a:bodyPr/>
        <a:lstStyle/>
        <a:p>
          <a:r>
            <a:rPr lang="tr-TR" dirty="0" smtClean="0"/>
            <a:t>CF </a:t>
          </a:r>
          <a:r>
            <a:rPr lang="tr-TR" dirty="0" err="1" smtClean="0"/>
            <a:t>Atherosclerosis</a:t>
          </a:r>
          <a:r>
            <a:rPr lang="tr-TR" dirty="0" smtClean="0"/>
            <a:t> ???</a:t>
          </a:r>
          <a:endParaRPr lang="tr-TR" dirty="0"/>
        </a:p>
      </dgm:t>
    </dgm:pt>
    <dgm:pt modelId="{0FB74D28-10E3-40CD-896A-1441BD1A7ABA}" type="parTrans" cxnId="{F40EA33E-5A9F-49C6-8C00-02C34BDCF50E}">
      <dgm:prSet/>
      <dgm:spPr/>
      <dgm:t>
        <a:bodyPr/>
        <a:lstStyle/>
        <a:p>
          <a:endParaRPr lang="tr-TR"/>
        </a:p>
      </dgm:t>
    </dgm:pt>
    <dgm:pt modelId="{4AEBEDDA-9747-447A-AA8B-1758A695B825}" type="sibTrans" cxnId="{F40EA33E-5A9F-49C6-8C00-02C34BDCF50E}">
      <dgm:prSet/>
      <dgm:spPr/>
      <dgm:t>
        <a:bodyPr/>
        <a:lstStyle/>
        <a:p>
          <a:endParaRPr lang="tr-TR"/>
        </a:p>
      </dgm:t>
    </dgm:pt>
    <dgm:pt modelId="{55F5E0ED-F6FA-456A-9891-EB4F91975B08}">
      <dgm:prSet phldrT="[Metin]" custT="1"/>
      <dgm:spPr/>
      <dgm:t>
        <a:bodyPr/>
        <a:lstStyle/>
        <a:p>
          <a:r>
            <a:rPr lang="tr-TR" sz="1400" dirty="0" err="1" smtClean="0"/>
            <a:t>Inflammation</a:t>
          </a:r>
          <a:endParaRPr lang="tr-TR" sz="1400" dirty="0"/>
        </a:p>
      </dgm:t>
    </dgm:pt>
    <dgm:pt modelId="{311BE1F4-53FE-4626-8CBF-2197DBA7D75E}" type="parTrans" cxnId="{F4FB01DB-BD18-4783-85D7-6167F7964C7E}">
      <dgm:prSet/>
      <dgm:spPr/>
      <dgm:t>
        <a:bodyPr/>
        <a:lstStyle/>
        <a:p>
          <a:endParaRPr lang="tr-TR"/>
        </a:p>
      </dgm:t>
    </dgm:pt>
    <dgm:pt modelId="{66521432-4281-4533-A896-28462D6F123F}" type="sibTrans" cxnId="{F4FB01DB-BD18-4783-85D7-6167F7964C7E}">
      <dgm:prSet/>
      <dgm:spPr/>
      <dgm:t>
        <a:bodyPr/>
        <a:lstStyle/>
        <a:p>
          <a:endParaRPr lang="tr-TR"/>
        </a:p>
      </dgm:t>
    </dgm:pt>
    <dgm:pt modelId="{EC35322A-D081-478C-A4D9-C575A0921FD5}">
      <dgm:prSet phldrT="[Metin]"/>
      <dgm:spPr/>
      <dgm:t>
        <a:bodyPr/>
        <a:lstStyle/>
        <a:p>
          <a:r>
            <a:rPr lang="tr-TR" dirty="0" err="1" smtClean="0"/>
            <a:t>Oxidative</a:t>
          </a:r>
          <a:r>
            <a:rPr lang="tr-TR" dirty="0" smtClean="0"/>
            <a:t> </a:t>
          </a:r>
          <a:r>
            <a:rPr lang="tr-TR" dirty="0" err="1" smtClean="0"/>
            <a:t>stress</a:t>
          </a:r>
          <a:endParaRPr lang="tr-TR" dirty="0"/>
        </a:p>
      </dgm:t>
    </dgm:pt>
    <dgm:pt modelId="{651902A6-F303-4679-BC37-CFA698FD284C}" type="parTrans" cxnId="{F902A4D0-0478-4C51-88F3-4AA00521C1E0}">
      <dgm:prSet/>
      <dgm:spPr/>
      <dgm:t>
        <a:bodyPr/>
        <a:lstStyle/>
        <a:p>
          <a:endParaRPr lang="tr-TR"/>
        </a:p>
      </dgm:t>
    </dgm:pt>
    <dgm:pt modelId="{3B8DC286-F5B7-407D-8A20-3545F8529D05}" type="sibTrans" cxnId="{F902A4D0-0478-4C51-88F3-4AA00521C1E0}">
      <dgm:prSet/>
      <dgm:spPr/>
      <dgm:t>
        <a:bodyPr/>
        <a:lstStyle/>
        <a:p>
          <a:endParaRPr lang="tr-TR"/>
        </a:p>
      </dgm:t>
    </dgm:pt>
    <dgm:pt modelId="{9CEE18E8-D003-4C96-8966-8BBA2747141E}">
      <dgm:prSet phldrT="[Metin]" custT="1"/>
      <dgm:spPr/>
      <dgm:t>
        <a:bodyPr/>
        <a:lstStyle/>
        <a:p>
          <a:r>
            <a:rPr lang="tr-TR" sz="1300" dirty="0" err="1" smtClean="0"/>
            <a:t>High</a:t>
          </a:r>
          <a:r>
            <a:rPr lang="tr-TR" sz="1300" dirty="0" smtClean="0"/>
            <a:t> </a:t>
          </a:r>
          <a:r>
            <a:rPr lang="tr-TR" sz="1300" dirty="0" err="1" smtClean="0"/>
            <a:t>dietary</a:t>
          </a:r>
          <a:r>
            <a:rPr lang="tr-TR" sz="1300" dirty="0" smtClean="0"/>
            <a:t> </a:t>
          </a:r>
          <a:r>
            <a:rPr lang="tr-TR" sz="1300" dirty="0" err="1" smtClean="0"/>
            <a:t>fat</a:t>
          </a:r>
          <a:endParaRPr lang="tr-TR" sz="1300" dirty="0"/>
        </a:p>
      </dgm:t>
    </dgm:pt>
    <dgm:pt modelId="{6B94F53D-C08A-4B28-B92D-996ECE3DBA15}" type="parTrans" cxnId="{0E5585A3-0722-47F9-A415-6DCD044B301E}">
      <dgm:prSet/>
      <dgm:spPr/>
      <dgm:t>
        <a:bodyPr/>
        <a:lstStyle/>
        <a:p>
          <a:endParaRPr lang="tr-TR"/>
        </a:p>
      </dgm:t>
    </dgm:pt>
    <dgm:pt modelId="{ED313A45-E083-48A7-B0EE-516A7D0C27CE}" type="sibTrans" cxnId="{0E5585A3-0722-47F9-A415-6DCD044B301E}">
      <dgm:prSet/>
      <dgm:spPr/>
      <dgm:t>
        <a:bodyPr/>
        <a:lstStyle/>
        <a:p>
          <a:endParaRPr lang="tr-TR"/>
        </a:p>
      </dgm:t>
    </dgm:pt>
    <dgm:pt modelId="{1988DEA2-8A95-447A-973C-C10ED4FBD08B}">
      <dgm:prSet custT="1"/>
      <dgm:spPr/>
      <dgm:t>
        <a:bodyPr/>
        <a:lstStyle/>
        <a:p>
          <a:r>
            <a:rPr lang="tr-TR" sz="1300" dirty="0" err="1" smtClean="0"/>
            <a:t>Low</a:t>
          </a:r>
          <a:r>
            <a:rPr lang="tr-TR" sz="1300" dirty="0" smtClean="0"/>
            <a:t> HDL</a:t>
          </a:r>
          <a:endParaRPr lang="tr-TR" sz="1300" dirty="0"/>
        </a:p>
      </dgm:t>
    </dgm:pt>
    <dgm:pt modelId="{73E8A9A4-3B68-4B58-B68C-7DDF7BEA134F}" type="parTrans" cxnId="{09EB3D8E-5F15-4691-978C-AFC9734D6CE3}">
      <dgm:prSet/>
      <dgm:spPr/>
      <dgm:t>
        <a:bodyPr/>
        <a:lstStyle/>
        <a:p>
          <a:endParaRPr lang="tr-TR"/>
        </a:p>
      </dgm:t>
    </dgm:pt>
    <dgm:pt modelId="{0C0C536E-80EE-4E81-B7C0-0FBEE2817DDC}" type="sibTrans" cxnId="{09EB3D8E-5F15-4691-978C-AFC9734D6CE3}">
      <dgm:prSet/>
      <dgm:spPr/>
      <dgm:t>
        <a:bodyPr/>
        <a:lstStyle/>
        <a:p>
          <a:endParaRPr lang="tr-TR"/>
        </a:p>
      </dgm:t>
    </dgm:pt>
    <dgm:pt modelId="{204481F0-8A47-465B-8710-EF82F2736907}">
      <dgm:prSet custT="1"/>
      <dgm:spPr/>
      <dgm:t>
        <a:bodyPr/>
        <a:lstStyle/>
        <a:p>
          <a:r>
            <a:rPr lang="tr-TR" sz="1400" dirty="0" err="1" smtClean="0"/>
            <a:t>Endothelial</a:t>
          </a:r>
          <a:r>
            <a:rPr lang="tr-TR" sz="1400" dirty="0" smtClean="0"/>
            <a:t> </a:t>
          </a:r>
          <a:r>
            <a:rPr lang="tr-TR" sz="1400" dirty="0" err="1" smtClean="0"/>
            <a:t>dysfunction</a:t>
          </a:r>
          <a:endParaRPr lang="tr-TR" sz="1400" dirty="0"/>
        </a:p>
      </dgm:t>
    </dgm:pt>
    <dgm:pt modelId="{FC363D59-08D9-46B5-A554-066FAAA5D194}" type="parTrans" cxnId="{43074D90-E83A-4D06-847E-35F0D29BCBB1}">
      <dgm:prSet/>
      <dgm:spPr/>
      <dgm:t>
        <a:bodyPr/>
        <a:lstStyle/>
        <a:p>
          <a:endParaRPr lang="tr-TR"/>
        </a:p>
      </dgm:t>
    </dgm:pt>
    <dgm:pt modelId="{17477990-3F15-4D80-B3FD-35C02C1D679A}" type="sibTrans" cxnId="{43074D90-E83A-4D06-847E-35F0D29BCBB1}">
      <dgm:prSet/>
      <dgm:spPr/>
      <dgm:t>
        <a:bodyPr/>
        <a:lstStyle/>
        <a:p>
          <a:endParaRPr lang="tr-TR"/>
        </a:p>
      </dgm:t>
    </dgm:pt>
    <dgm:pt modelId="{2458B562-EBD7-4C87-8B7D-F4EAE9E2D8EA}">
      <dgm:prSet custT="1"/>
      <dgm:spPr/>
      <dgm:t>
        <a:bodyPr/>
        <a:lstStyle/>
        <a:p>
          <a:r>
            <a:rPr lang="tr-TR" sz="1300" dirty="0" err="1" smtClean="0"/>
            <a:t>Diabetes</a:t>
          </a:r>
          <a:endParaRPr lang="tr-TR" sz="1300" dirty="0"/>
        </a:p>
      </dgm:t>
    </dgm:pt>
    <dgm:pt modelId="{9C85344F-9F67-4C86-ACEC-1A7E9B2BEA22}" type="parTrans" cxnId="{C16EA2B5-7183-45BA-AA1D-11DC1302D375}">
      <dgm:prSet/>
      <dgm:spPr/>
      <dgm:t>
        <a:bodyPr/>
        <a:lstStyle/>
        <a:p>
          <a:endParaRPr lang="tr-TR"/>
        </a:p>
      </dgm:t>
    </dgm:pt>
    <dgm:pt modelId="{5B7A5EC1-CC68-4091-8578-1993812D07E7}" type="sibTrans" cxnId="{C16EA2B5-7183-45BA-AA1D-11DC1302D375}">
      <dgm:prSet/>
      <dgm:spPr/>
      <dgm:t>
        <a:bodyPr/>
        <a:lstStyle/>
        <a:p>
          <a:endParaRPr lang="tr-TR"/>
        </a:p>
      </dgm:t>
    </dgm:pt>
    <dgm:pt modelId="{F69811D0-C032-4C1F-8113-E16E62329875}">
      <dgm:prSet custT="1"/>
      <dgm:spPr/>
      <dgm:t>
        <a:bodyPr/>
        <a:lstStyle/>
        <a:p>
          <a:r>
            <a:rPr lang="tr-TR" sz="1300" dirty="0" err="1" smtClean="0"/>
            <a:t>Decreased</a:t>
          </a:r>
          <a:r>
            <a:rPr lang="tr-TR" sz="1300" dirty="0" smtClean="0"/>
            <a:t> </a:t>
          </a:r>
          <a:r>
            <a:rPr lang="tr-TR" sz="1300" dirty="0" err="1" smtClean="0"/>
            <a:t>physical</a:t>
          </a:r>
          <a:r>
            <a:rPr lang="tr-TR" sz="1300" dirty="0" smtClean="0"/>
            <a:t> </a:t>
          </a:r>
          <a:r>
            <a:rPr lang="tr-TR" sz="1300" dirty="0" err="1" smtClean="0"/>
            <a:t>activity</a:t>
          </a:r>
          <a:endParaRPr lang="tr-TR" sz="1300" dirty="0"/>
        </a:p>
      </dgm:t>
    </dgm:pt>
    <dgm:pt modelId="{0BA73829-4666-49D5-A08C-CFED29603806}" type="parTrans" cxnId="{C3362B54-166F-4180-A414-10378B855B3C}">
      <dgm:prSet/>
      <dgm:spPr/>
      <dgm:t>
        <a:bodyPr/>
        <a:lstStyle/>
        <a:p>
          <a:endParaRPr lang="tr-TR"/>
        </a:p>
      </dgm:t>
    </dgm:pt>
    <dgm:pt modelId="{E7A2329D-BDD8-4915-B77B-049942A433CB}" type="sibTrans" cxnId="{C3362B54-166F-4180-A414-10378B855B3C}">
      <dgm:prSet/>
      <dgm:spPr/>
      <dgm:t>
        <a:bodyPr/>
        <a:lstStyle/>
        <a:p>
          <a:endParaRPr lang="tr-TR"/>
        </a:p>
      </dgm:t>
    </dgm:pt>
    <dgm:pt modelId="{FF450B9E-8F5A-4DEC-983D-E4D79A2E7B71}" type="pres">
      <dgm:prSet presAssocID="{5F78CDCC-B4CD-4D1C-80A5-B8C4AFAEA0D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60C45073-12A1-4887-81E1-697F7524DBF7}" type="pres">
      <dgm:prSet presAssocID="{374834B1-60C0-4B05-AC1F-7FAF48389DF7}" presName="singleCycle" presStyleCnt="0"/>
      <dgm:spPr/>
    </dgm:pt>
    <dgm:pt modelId="{01AD00C2-9DD6-4664-8361-B9EB863AE444}" type="pres">
      <dgm:prSet presAssocID="{374834B1-60C0-4B05-AC1F-7FAF48389DF7}" presName="singleCenter" presStyleLbl="node1" presStyleIdx="0" presStyleCnt="8" custScaleX="94499" custScaleY="112260">
        <dgm:presLayoutVars>
          <dgm:chMax val="7"/>
          <dgm:chPref val="7"/>
        </dgm:presLayoutVars>
      </dgm:prSet>
      <dgm:spPr/>
      <dgm:t>
        <a:bodyPr/>
        <a:lstStyle/>
        <a:p>
          <a:endParaRPr lang="tr-TR"/>
        </a:p>
      </dgm:t>
    </dgm:pt>
    <dgm:pt modelId="{9E48B9D8-D9DF-4F64-942E-80929FA64CA2}" type="pres">
      <dgm:prSet presAssocID="{311BE1F4-53FE-4626-8CBF-2197DBA7D75E}" presName="Name56" presStyleLbl="parChTrans1D2" presStyleIdx="0" presStyleCnt="7"/>
      <dgm:spPr/>
      <dgm:t>
        <a:bodyPr/>
        <a:lstStyle/>
        <a:p>
          <a:endParaRPr lang="tr-TR"/>
        </a:p>
      </dgm:t>
    </dgm:pt>
    <dgm:pt modelId="{64B39A16-1852-4C85-9490-27DAF33DE2A6}" type="pres">
      <dgm:prSet presAssocID="{55F5E0ED-F6FA-456A-9891-EB4F91975B08}" presName="text0" presStyleLbl="node1" presStyleIdx="1" presStyleCnt="8" custScaleX="141593" custScaleY="9785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EC2C14-2B67-44AD-94FB-BEF3CC1AFB2F}" type="pres">
      <dgm:prSet presAssocID="{651902A6-F303-4679-BC37-CFA698FD284C}" presName="Name56" presStyleLbl="parChTrans1D2" presStyleIdx="1" presStyleCnt="7"/>
      <dgm:spPr/>
      <dgm:t>
        <a:bodyPr/>
        <a:lstStyle/>
        <a:p>
          <a:endParaRPr lang="tr-TR"/>
        </a:p>
      </dgm:t>
    </dgm:pt>
    <dgm:pt modelId="{54DCAD7E-A723-4F84-A39C-22924593569E}" type="pres">
      <dgm:prSet presAssocID="{EC35322A-D081-478C-A4D9-C575A0921FD5}" presName="text0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CD3936-22F9-4B25-A9D0-0C1BB72863A6}" type="pres">
      <dgm:prSet presAssocID="{6B94F53D-C08A-4B28-B92D-996ECE3DBA15}" presName="Name56" presStyleLbl="parChTrans1D2" presStyleIdx="2" presStyleCnt="7"/>
      <dgm:spPr/>
      <dgm:t>
        <a:bodyPr/>
        <a:lstStyle/>
        <a:p>
          <a:endParaRPr lang="tr-TR"/>
        </a:p>
      </dgm:t>
    </dgm:pt>
    <dgm:pt modelId="{CCAE172A-D697-47AF-803C-161F779B1E6E}" type="pres">
      <dgm:prSet presAssocID="{9CEE18E8-D003-4C96-8966-8BBA2747141E}" presName="text0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EFB7E8-7658-4C7C-8B7E-5016C40BBE54}" type="pres">
      <dgm:prSet presAssocID="{73E8A9A4-3B68-4B58-B68C-7DDF7BEA134F}" presName="Name56" presStyleLbl="parChTrans1D2" presStyleIdx="3" presStyleCnt="7"/>
      <dgm:spPr/>
      <dgm:t>
        <a:bodyPr/>
        <a:lstStyle/>
        <a:p>
          <a:endParaRPr lang="tr-TR"/>
        </a:p>
      </dgm:t>
    </dgm:pt>
    <dgm:pt modelId="{B0073EFC-2D04-42A8-A439-0CEC72D26F0E}" type="pres">
      <dgm:prSet presAssocID="{1988DEA2-8A95-447A-973C-C10ED4FBD08B}" presName="text0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5DD601-52CC-4897-943F-DEF18E84E7A2}" type="pres">
      <dgm:prSet presAssocID="{FC363D59-08D9-46B5-A554-066FAAA5D194}" presName="Name56" presStyleLbl="parChTrans1D2" presStyleIdx="4" presStyleCnt="7"/>
      <dgm:spPr/>
      <dgm:t>
        <a:bodyPr/>
        <a:lstStyle/>
        <a:p>
          <a:endParaRPr lang="tr-TR"/>
        </a:p>
      </dgm:t>
    </dgm:pt>
    <dgm:pt modelId="{07E9C55F-EEA2-4F9E-BEE4-66512AB088A0}" type="pres">
      <dgm:prSet presAssocID="{204481F0-8A47-465B-8710-EF82F2736907}" presName="text0" presStyleLbl="node1" presStyleIdx="5" presStyleCnt="8" custScaleX="153096" custScaleY="110006" custRadScaleRad="103215" custRadScaleInc="37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75F76A-08ED-4D9F-B8A9-6259C71DA81D}" type="pres">
      <dgm:prSet presAssocID="{0BA73829-4666-49D5-A08C-CFED29603806}" presName="Name56" presStyleLbl="parChTrans1D2" presStyleIdx="5" presStyleCnt="7"/>
      <dgm:spPr/>
      <dgm:t>
        <a:bodyPr/>
        <a:lstStyle/>
        <a:p>
          <a:endParaRPr lang="tr-TR"/>
        </a:p>
      </dgm:t>
    </dgm:pt>
    <dgm:pt modelId="{CBD34B61-BCD5-4BBE-8B12-6A380B381BF9}" type="pres">
      <dgm:prSet presAssocID="{F69811D0-C032-4C1F-8113-E16E62329875}" presName="text0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73FD1D7-3F4C-4BF3-8E18-EE7F55449EC9}" type="pres">
      <dgm:prSet presAssocID="{9C85344F-9F67-4C86-ACEC-1A7E9B2BEA22}" presName="Name56" presStyleLbl="parChTrans1D2" presStyleIdx="6" presStyleCnt="7"/>
      <dgm:spPr/>
      <dgm:t>
        <a:bodyPr/>
        <a:lstStyle/>
        <a:p>
          <a:endParaRPr lang="tr-TR"/>
        </a:p>
      </dgm:t>
    </dgm:pt>
    <dgm:pt modelId="{8DB7DD54-9DC6-4E74-840D-8447CAC33DD2}" type="pres">
      <dgm:prSet presAssocID="{2458B562-EBD7-4C87-8B7D-F4EAE9E2D8EA}" presName="text0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4FB01DB-BD18-4783-85D7-6167F7964C7E}" srcId="{374834B1-60C0-4B05-AC1F-7FAF48389DF7}" destId="{55F5E0ED-F6FA-456A-9891-EB4F91975B08}" srcOrd="0" destOrd="0" parTransId="{311BE1F4-53FE-4626-8CBF-2197DBA7D75E}" sibTransId="{66521432-4281-4533-A896-28462D6F123F}"/>
    <dgm:cxn modelId="{09EB3D8E-5F15-4691-978C-AFC9734D6CE3}" srcId="{374834B1-60C0-4B05-AC1F-7FAF48389DF7}" destId="{1988DEA2-8A95-447A-973C-C10ED4FBD08B}" srcOrd="3" destOrd="0" parTransId="{73E8A9A4-3B68-4B58-B68C-7DDF7BEA134F}" sibTransId="{0C0C536E-80EE-4E81-B7C0-0FBEE2817DDC}"/>
    <dgm:cxn modelId="{0805E080-487C-4A9E-8B12-61C1543F7D8C}" type="presOf" srcId="{F69811D0-C032-4C1F-8113-E16E62329875}" destId="{CBD34B61-BCD5-4BBE-8B12-6A380B381BF9}" srcOrd="0" destOrd="0" presId="urn:microsoft.com/office/officeart/2008/layout/RadialCluster"/>
    <dgm:cxn modelId="{4FBE727C-FCE9-408D-BBE4-4D945593B012}" type="presOf" srcId="{55F5E0ED-F6FA-456A-9891-EB4F91975B08}" destId="{64B39A16-1852-4C85-9490-27DAF33DE2A6}" srcOrd="0" destOrd="0" presId="urn:microsoft.com/office/officeart/2008/layout/RadialCluster"/>
    <dgm:cxn modelId="{F902A4D0-0478-4C51-88F3-4AA00521C1E0}" srcId="{374834B1-60C0-4B05-AC1F-7FAF48389DF7}" destId="{EC35322A-D081-478C-A4D9-C575A0921FD5}" srcOrd="1" destOrd="0" parTransId="{651902A6-F303-4679-BC37-CFA698FD284C}" sibTransId="{3B8DC286-F5B7-407D-8A20-3545F8529D05}"/>
    <dgm:cxn modelId="{0E5585A3-0722-47F9-A415-6DCD044B301E}" srcId="{374834B1-60C0-4B05-AC1F-7FAF48389DF7}" destId="{9CEE18E8-D003-4C96-8966-8BBA2747141E}" srcOrd="2" destOrd="0" parTransId="{6B94F53D-C08A-4B28-B92D-996ECE3DBA15}" sibTransId="{ED313A45-E083-48A7-B0EE-516A7D0C27CE}"/>
    <dgm:cxn modelId="{AF30D577-8581-4D26-BDE7-878F0BFF19BC}" type="presOf" srcId="{6B94F53D-C08A-4B28-B92D-996ECE3DBA15}" destId="{25CD3936-22F9-4B25-A9D0-0C1BB72863A6}" srcOrd="0" destOrd="0" presId="urn:microsoft.com/office/officeart/2008/layout/RadialCluster"/>
    <dgm:cxn modelId="{C3362B54-166F-4180-A414-10378B855B3C}" srcId="{374834B1-60C0-4B05-AC1F-7FAF48389DF7}" destId="{F69811D0-C032-4C1F-8113-E16E62329875}" srcOrd="5" destOrd="0" parTransId="{0BA73829-4666-49D5-A08C-CFED29603806}" sibTransId="{E7A2329D-BDD8-4915-B77B-049942A433CB}"/>
    <dgm:cxn modelId="{81F2D120-1E8C-4906-86B3-9986A7C32DF9}" type="presOf" srcId="{0BA73829-4666-49D5-A08C-CFED29603806}" destId="{B875F76A-08ED-4D9F-B8A9-6259C71DA81D}" srcOrd="0" destOrd="0" presId="urn:microsoft.com/office/officeart/2008/layout/RadialCluster"/>
    <dgm:cxn modelId="{2A4D2DAB-C3F4-4907-AEF6-96DC8966B8C1}" type="presOf" srcId="{FC363D59-08D9-46B5-A554-066FAAA5D194}" destId="{805DD601-52CC-4897-943F-DEF18E84E7A2}" srcOrd="0" destOrd="0" presId="urn:microsoft.com/office/officeart/2008/layout/RadialCluster"/>
    <dgm:cxn modelId="{F83ED512-B2A9-4EC0-968F-2D5C8A088D2F}" type="presOf" srcId="{2458B562-EBD7-4C87-8B7D-F4EAE9E2D8EA}" destId="{8DB7DD54-9DC6-4E74-840D-8447CAC33DD2}" srcOrd="0" destOrd="0" presId="urn:microsoft.com/office/officeart/2008/layout/RadialCluster"/>
    <dgm:cxn modelId="{43074D90-E83A-4D06-847E-35F0D29BCBB1}" srcId="{374834B1-60C0-4B05-AC1F-7FAF48389DF7}" destId="{204481F0-8A47-465B-8710-EF82F2736907}" srcOrd="4" destOrd="0" parTransId="{FC363D59-08D9-46B5-A554-066FAAA5D194}" sibTransId="{17477990-3F15-4D80-B3FD-35C02C1D679A}"/>
    <dgm:cxn modelId="{C16EA2B5-7183-45BA-AA1D-11DC1302D375}" srcId="{374834B1-60C0-4B05-AC1F-7FAF48389DF7}" destId="{2458B562-EBD7-4C87-8B7D-F4EAE9E2D8EA}" srcOrd="6" destOrd="0" parTransId="{9C85344F-9F67-4C86-ACEC-1A7E9B2BEA22}" sibTransId="{5B7A5EC1-CC68-4091-8578-1993812D07E7}"/>
    <dgm:cxn modelId="{BB3BD07C-D403-4434-933B-F5655798FDFF}" type="presOf" srcId="{73E8A9A4-3B68-4B58-B68C-7DDF7BEA134F}" destId="{77EFB7E8-7658-4C7C-8B7E-5016C40BBE54}" srcOrd="0" destOrd="0" presId="urn:microsoft.com/office/officeart/2008/layout/RadialCluster"/>
    <dgm:cxn modelId="{F40EA33E-5A9F-49C6-8C00-02C34BDCF50E}" srcId="{5F78CDCC-B4CD-4D1C-80A5-B8C4AFAEA0DC}" destId="{374834B1-60C0-4B05-AC1F-7FAF48389DF7}" srcOrd="0" destOrd="0" parTransId="{0FB74D28-10E3-40CD-896A-1441BD1A7ABA}" sibTransId="{4AEBEDDA-9747-447A-AA8B-1758A695B825}"/>
    <dgm:cxn modelId="{6AFF45B9-929C-449C-A33F-AD0287E4CED5}" type="presOf" srcId="{5F78CDCC-B4CD-4D1C-80A5-B8C4AFAEA0DC}" destId="{FF450B9E-8F5A-4DEC-983D-E4D79A2E7B71}" srcOrd="0" destOrd="0" presId="urn:microsoft.com/office/officeart/2008/layout/RadialCluster"/>
    <dgm:cxn modelId="{DD0BC302-743D-4DAF-B3D5-022C7A727093}" type="presOf" srcId="{651902A6-F303-4679-BC37-CFA698FD284C}" destId="{07EC2C14-2B67-44AD-94FB-BEF3CC1AFB2F}" srcOrd="0" destOrd="0" presId="urn:microsoft.com/office/officeart/2008/layout/RadialCluster"/>
    <dgm:cxn modelId="{96F1B133-21B9-42B8-96B9-737B44FE0CA6}" type="presOf" srcId="{374834B1-60C0-4B05-AC1F-7FAF48389DF7}" destId="{01AD00C2-9DD6-4664-8361-B9EB863AE444}" srcOrd="0" destOrd="0" presId="urn:microsoft.com/office/officeart/2008/layout/RadialCluster"/>
    <dgm:cxn modelId="{16FCB681-9954-4727-9343-F7E70CE1B1CE}" type="presOf" srcId="{9C85344F-9F67-4C86-ACEC-1A7E9B2BEA22}" destId="{D73FD1D7-3F4C-4BF3-8E18-EE7F55449EC9}" srcOrd="0" destOrd="0" presId="urn:microsoft.com/office/officeart/2008/layout/RadialCluster"/>
    <dgm:cxn modelId="{9B930BA8-9D56-42EE-A472-901C76D4BD6D}" type="presOf" srcId="{1988DEA2-8A95-447A-973C-C10ED4FBD08B}" destId="{B0073EFC-2D04-42A8-A439-0CEC72D26F0E}" srcOrd="0" destOrd="0" presId="urn:microsoft.com/office/officeart/2008/layout/RadialCluster"/>
    <dgm:cxn modelId="{223CA033-B749-413E-A992-4B1486C9131C}" type="presOf" srcId="{EC35322A-D081-478C-A4D9-C575A0921FD5}" destId="{54DCAD7E-A723-4F84-A39C-22924593569E}" srcOrd="0" destOrd="0" presId="urn:microsoft.com/office/officeart/2008/layout/RadialCluster"/>
    <dgm:cxn modelId="{3B135D23-09BB-4290-A3FA-4D16F56AAB12}" type="presOf" srcId="{9CEE18E8-D003-4C96-8966-8BBA2747141E}" destId="{CCAE172A-D697-47AF-803C-161F779B1E6E}" srcOrd="0" destOrd="0" presId="urn:microsoft.com/office/officeart/2008/layout/RadialCluster"/>
    <dgm:cxn modelId="{AE08C65C-0B95-49F1-BF48-3FE274E05332}" type="presOf" srcId="{204481F0-8A47-465B-8710-EF82F2736907}" destId="{07E9C55F-EEA2-4F9E-BEE4-66512AB088A0}" srcOrd="0" destOrd="0" presId="urn:microsoft.com/office/officeart/2008/layout/RadialCluster"/>
    <dgm:cxn modelId="{859706D9-F22C-44DD-AB8F-B668C7A3CD18}" type="presOf" srcId="{311BE1F4-53FE-4626-8CBF-2197DBA7D75E}" destId="{9E48B9D8-D9DF-4F64-942E-80929FA64CA2}" srcOrd="0" destOrd="0" presId="urn:microsoft.com/office/officeart/2008/layout/RadialCluster"/>
    <dgm:cxn modelId="{0279FA7D-97C7-4C27-938E-F0C57A105AF4}" type="presParOf" srcId="{FF450B9E-8F5A-4DEC-983D-E4D79A2E7B71}" destId="{60C45073-12A1-4887-81E1-697F7524DBF7}" srcOrd="0" destOrd="0" presId="urn:microsoft.com/office/officeart/2008/layout/RadialCluster"/>
    <dgm:cxn modelId="{D9FCF41F-DB6E-499C-9BFD-672C73A0E646}" type="presParOf" srcId="{60C45073-12A1-4887-81E1-697F7524DBF7}" destId="{01AD00C2-9DD6-4664-8361-B9EB863AE444}" srcOrd="0" destOrd="0" presId="urn:microsoft.com/office/officeart/2008/layout/RadialCluster"/>
    <dgm:cxn modelId="{6675CD63-6FB3-43C0-B198-402C8D763D70}" type="presParOf" srcId="{60C45073-12A1-4887-81E1-697F7524DBF7}" destId="{9E48B9D8-D9DF-4F64-942E-80929FA64CA2}" srcOrd="1" destOrd="0" presId="urn:microsoft.com/office/officeart/2008/layout/RadialCluster"/>
    <dgm:cxn modelId="{69FB5902-5300-40D3-92E7-05A242761301}" type="presParOf" srcId="{60C45073-12A1-4887-81E1-697F7524DBF7}" destId="{64B39A16-1852-4C85-9490-27DAF33DE2A6}" srcOrd="2" destOrd="0" presId="urn:microsoft.com/office/officeart/2008/layout/RadialCluster"/>
    <dgm:cxn modelId="{8F0E3D47-3AE1-49A7-ABD6-2380AAD8A368}" type="presParOf" srcId="{60C45073-12A1-4887-81E1-697F7524DBF7}" destId="{07EC2C14-2B67-44AD-94FB-BEF3CC1AFB2F}" srcOrd="3" destOrd="0" presId="urn:microsoft.com/office/officeart/2008/layout/RadialCluster"/>
    <dgm:cxn modelId="{39354F16-AD52-4B5D-A8D0-4811E3F01331}" type="presParOf" srcId="{60C45073-12A1-4887-81E1-697F7524DBF7}" destId="{54DCAD7E-A723-4F84-A39C-22924593569E}" srcOrd="4" destOrd="0" presId="urn:microsoft.com/office/officeart/2008/layout/RadialCluster"/>
    <dgm:cxn modelId="{9B5CD504-6750-425C-9210-34208C36F5FD}" type="presParOf" srcId="{60C45073-12A1-4887-81E1-697F7524DBF7}" destId="{25CD3936-22F9-4B25-A9D0-0C1BB72863A6}" srcOrd="5" destOrd="0" presId="urn:microsoft.com/office/officeart/2008/layout/RadialCluster"/>
    <dgm:cxn modelId="{7B97ECDE-ED06-418D-8B53-07E8E8668EA9}" type="presParOf" srcId="{60C45073-12A1-4887-81E1-697F7524DBF7}" destId="{CCAE172A-D697-47AF-803C-161F779B1E6E}" srcOrd="6" destOrd="0" presId="urn:microsoft.com/office/officeart/2008/layout/RadialCluster"/>
    <dgm:cxn modelId="{EB2124F7-9E4E-4736-A835-6D21F79ADF49}" type="presParOf" srcId="{60C45073-12A1-4887-81E1-697F7524DBF7}" destId="{77EFB7E8-7658-4C7C-8B7E-5016C40BBE54}" srcOrd="7" destOrd="0" presId="urn:microsoft.com/office/officeart/2008/layout/RadialCluster"/>
    <dgm:cxn modelId="{568C9486-CA21-4F1F-92E3-725A5F379867}" type="presParOf" srcId="{60C45073-12A1-4887-81E1-697F7524DBF7}" destId="{B0073EFC-2D04-42A8-A439-0CEC72D26F0E}" srcOrd="8" destOrd="0" presId="urn:microsoft.com/office/officeart/2008/layout/RadialCluster"/>
    <dgm:cxn modelId="{B7D0BD31-DC9C-4F6D-90D5-6E82679F72B7}" type="presParOf" srcId="{60C45073-12A1-4887-81E1-697F7524DBF7}" destId="{805DD601-52CC-4897-943F-DEF18E84E7A2}" srcOrd="9" destOrd="0" presId="urn:microsoft.com/office/officeart/2008/layout/RadialCluster"/>
    <dgm:cxn modelId="{0C11E489-91F3-4A2A-AD6E-04627096A240}" type="presParOf" srcId="{60C45073-12A1-4887-81E1-697F7524DBF7}" destId="{07E9C55F-EEA2-4F9E-BEE4-66512AB088A0}" srcOrd="10" destOrd="0" presId="urn:microsoft.com/office/officeart/2008/layout/RadialCluster"/>
    <dgm:cxn modelId="{1D08480D-B0A0-45D2-865E-43FE1ACD0AED}" type="presParOf" srcId="{60C45073-12A1-4887-81E1-697F7524DBF7}" destId="{B875F76A-08ED-4D9F-B8A9-6259C71DA81D}" srcOrd="11" destOrd="0" presId="urn:microsoft.com/office/officeart/2008/layout/RadialCluster"/>
    <dgm:cxn modelId="{3BE0C0C8-D899-45FD-86DF-68D377855859}" type="presParOf" srcId="{60C45073-12A1-4887-81E1-697F7524DBF7}" destId="{CBD34B61-BCD5-4BBE-8B12-6A380B381BF9}" srcOrd="12" destOrd="0" presId="urn:microsoft.com/office/officeart/2008/layout/RadialCluster"/>
    <dgm:cxn modelId="{8785F31D-4DAC-4208-B7A9-A966E38788C0}" type="presParOf" srcId="{60C45073-12A1-4887-81E1-697F7524DBF7}" destId="{D73FD1D7-3F4C-4BF3-8E18-EE7F55449EC9}" srcOrd="13" destOrd="0" presId="urn:microsoft.com/office/officeart/2008/layout/RadialCluster"/>
    <dgm:cxn modelId="{BB5BE3DC-19CB-4B0B-A53F-FB178312598E}" type="presParOf" srcId="{60C45073-12A1-4887-81E1-697F7524DBF7}" destId="{8DB7DD54-9DC6-4E74-840D-8447CAC33DD2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175459-41E3-455B-BD0B-6E37C2E8308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4396C42-DEA9-4712-8E92-109F9744C318}">
      <dgm:prSet custT="1"/>
      <dgm:spPr/>
      <dgm:t>
        <a:bodyPr/>
        <a:lstStyle/>
        <a:p>
          <a:pPr algn="just"/>
          <a:r>
            <a:rPr lang="tr-TR" sz="1600" dirty="0" err="1" smtClean="0">
              <a:solidFill>
                <a:schemeClr val="tx1"/>
              </a:solidFill>
            </a:rPr>
            <a:t>Age</a:t>
          </a:r>
          <a:r>
            <a:rPr lang="tr-TR" sz="1600" dirty="0" smtClean="0">
              <a:solidFill>
                <a:schemeClr val="tx1"/>
              </a:solidFill>
            </a:rPr>
            <a:t>, </a:t>
          </a:r>
          <a:r>
            <a:rPr lang="tr-TR" sz="1600" dirty="0" err="1" smtClean="0">
              <a:solidFill>
                <a:schemeClr val="tx1"/>
              </a:solidFill>
            </a:rPr>
            <a:t>Weight</a:t>
          </a:r>
          <a:r>
            <a:rPr lang="tr-TR" sz="1600" dirty="0" smtClean="0">
              <a:solidFill>
                <a:schemeClr val="tx1"/>
              </a:solidFill>
            </a:rPr>
            <a:t>, </a:t>
          </a:r>
          <a:r>
            <a:rPr lang="tr-TR" sz="1600" dirty="0" err="1" smtClean="0">
              <a:solidFill>
                <a:schemeClr val="tx1"/>
              </a:solidFill>
            </a:rPr>
            <a:t>Height</a:t>
          </a:r>
          <a:r>
            <a:rPr lang="tr-TR" sz="1600" dirty="0" smtClean="0">
              <a:solidFill>
                <a:schemeClr val="tx1"/>
              </a:solidFill>
            </a:rPr>
            <a:t>, Body </a:t>
          </a:r>
          <a:r>
            <a:rPr lang="tr-TR" sz="1600" dirty="0" err="1" smtClean="0">
              <a:solidFill>
                <a:schemeClr val="tx1"/>
              </a:solidFill>
            </a:rPr>
            <a:t>mass</a:t>
          </a:r>
          <a:r>
            <a:rPr lang="tr-TR" sz="1600" dirty="0" smtClean="0">
              <a:solidFill>
                <a:schemeClr val="tx1"/>
              </a:solidFill>
            </a:rPr>
            <a:t> </a:t>
          </a:r>
          <a:r>
            <a:rPr lang="tr-TR" sz="1600" dirty="0" err="1" smtClean="0">
              <a:solidFill>
                <a:schemeClr val="tx1"/>
              </a:solidFill>
            </a:rPr>
            <a:t>index</a:t>
          </a:r>
          <a:r>
            <a:rPr lang="tr-TR" sz="1600" dirty="0" smtClean="0">
              <a:solidFill>
                <a:schemeClr val="tx1"/>
              </a:solidFill>
            </a:rPr>
            <a:t>, </a:t>
          </a:r>
          <a:r>
            <a:rPr lang="tr-TR" sz="1600" dirty="0" err="1" smtClean="0">
              <a:solidFill>
                <a:schemeClr val="tx1"/>
              </a:solidFill>
            </a:rPr>
            <a:t>Weight</a:t>
          </a:r>
          <a:r>
            <a:rPr lang="tr-TR" sz="1600" dirty="0" smtClean="0">
              <a:solidFill>
                <a:schemeClr val="tx1"/>
              </a:solidFill>
            </a:rPr>
            <a:t> SDS, </a:t>
          </a:r>
          <a:r>
            <a:rPr lang="tr-TR" sz="1600" dirty="0" err="1" smtClean="0">
              <a:solidFill>
                <a:schemeClr val="tx1"/>
              </a:solidFill>
            </a:rPr>
            <a:t>Height</a:t>
          </a:r>
          <a:r>
            <a:rPr lang="tr-TR" sz="1600" dirty="0" smtClean="0">
              <a:solidFill>
                <a:schemeClr val="tx1"/>
              </a:solidFill>
            </a:rPr>
            <a:t> SDS, </a:t>
          </a:r>
          <a:r>
            <a:rPr lang="tr-TR" sz="1600" dirty="0" err="1" smtClean="0">
              <a:solidFill>
                <a:schemeClr val="tx1"/>
              </a:solidFill>
            </a:rPr>
            <a:t>Systolic</a:t>
          </a:r>
          <a:r>
            <a:rPr lang="tr-TR" sz="1600" dirty="0" smtClean="0">
              <a:solidFill>
                <a:schemeClr val="tx1"/>
              </a:solidFill>
            </a:rPr>
            <a:t> </a:t>
          </a:r>
          <a:r>
            <a:rPr lang="tr-TR" sz="1600" dirty="0" err="1" smtClean="0">
              <a:solidFill>
                <a:schemeClr val="tx1"/>
              </a:solidFill>
            </a:rPr>
            <a:t>and</a:t>
          </a:r>
          <a:r>
            <a:rPr lang="tr-TR" sz="1600" dirty="0" smtClean="0">
              <a:solidFill>
                <a:schemeClr val="tx1"/>
              </a:solidFill>
            </a:rPr>
            <a:t> </a:t>
          </a:r>
          <a:r>
            <a:rPr lang="tr-TR" sz="1600" dirty="0" err="1" smtClean="0">
              <a:solidFill>
                <a:schemeClr val="tx1"/>
              </a:solidFill>
            </a:rPr>
            <a:t>diastolic</a:t>
          </a:r>
          <a:r>
            <a:rPr lang="tr-TR" sz="1600" dirty="0" smtClean="0">
              <a:solidFill>
                <a:schemeClr val="tx1"/>
              </a:solidFill>
            </a:rPr>
            <a:t> </a:t>
          </a:r>
          <a:r>
            <a:rPr lang="tr-TR" sz="1600" dirty="0" err="1" smtClean="0">
              <a:solidFill>
                <a:schemeClr val="tx1"/>
              </a:solidFill>
            </a:rPr>
            <a:t>blood</a:t>
          </a:r>
          <a:r>
            <a:rPr lang="tr-TR" sz="1600" dirty="0" smtClean="0">
              <a:solidFill>
                <a:schemeClr val="tx1"/>
              </a:solidFill>
            </a:rPr>
            <a:t> </a:t>
          </a:r>
          <a:r>
            <a:rPr lang="tr-TR" sz="1600" dirty="0" err="1" smtClean="0">
              <a:solidFill>
                <a:schemeClr val="tx1"/>
              </a:solidFill>
            </a:rPr>
            <a:t>pressure</a:t>
          </a:r>
          <a:r>
            <a:rPr lang="tr-TR" sz="1600" dirty="0" smtClean="0">
              <a:solidFill>
                <a:schemeClr val="tx1"/>
              </a:solidFill>
            </a:rPr>
            <a:t> (</a:t>
          </a:r>
          <a:r>
            <a:rPr lang="tr-TR" sz="1600" dirty="0" err="1" smtClean="0">
              <a:solidFill>
                <a:schemeClr val="tx1"/>
              </a:solidFill>
            </a:rPr>
            <a:t>Weight</a:t>
          </a:r>
          <a:r>
            <a:rPr lang="tr-TR" sz="1600" dirty="0" smtClean="0">
              <a:solidFill>
                <a:schemeClr val="tx1"/>
              </a:solidFill>
            </a:rPr>
            <a:t> SDS &lt;-2 </a:t>
          </a:r>
          <a:r>
            <a:rPr lang="tr-TR" sz="1600" dirty="0" err="1" smtClean="0">
              <a:solidFill>
                <a:schemeClr val="tx1"/>
              </a:solidFill>
            </a:rPr>
            <a:t>malnutrition</a:t>
          </a:r>
          <a:r>
            <a:rPr lang="tr-TR" sz="1600" dirty="0" smtClean="0">
              <a:solidFill>
                <a:schemeClr val="tx1"/>
              </a:solidFill>
            </a:rPr>
            <a:t>, &gt;2 SDS </a:t>
          </a:r>
          <a:r>
            <a:rPr lang="tr-TR" sz="1600" dirty="0" err="1" smtClean="0">
              <a:solidFill>
                <a:schemeClr val="tx1"/>
              </a:solidFill>
            </a:rPr>
            <a:t>obesity</a:t>
          </a:r>
          <a:r>
            <a:rPr lang="tr-TR" sz="1600" dirty="0" smtClean="0">
              <a:solidFill>
                <a:schemeClr val="tx1"/>
              </a:solidFill>
            </a:rPr>
            <a:t>)</a:t>
          </a:r>
          <a:endParaRPr lang="tr-TR" sz="1600" dirty="0">
            <a:solidFill>
              <a:schemeClr val="tx1"/>
            </a:solidFill>
          </a:endParaRPr>
        </a:p>
      </dgm:t>
    </dgm:pt>
    <dgm:pt modelId="{BD74A2BF-6ED7-4DD9-8BF9-0431FDC4E367}" type="parTrans" cxnId="{CF616C60-8129-4136-8FD4-8EE2DAB098D2}">
      <dgm:prSet/>
      <dgm:spPr/>
      <dgm:t>
        <a:bodyPr/>
        <a:lstStyle/>
        <a:p>
          <a:endParaRPr lang="tr-TR"/>
        </a:p>
      </dgm:t>
    </dgm:pt>
    <dgm:pt modelId="{29181AA8-FF36-4049-B098-AB50DC36F3A3}" type="sibTrans" cxnId="{CF616C60-8129-4136-8FD4-8EE2DAB098D2}">
      <dgm:prSet/>
      <dgm:spPr/>
      <dgm:t>
        <a:bodyPr/>
        <a:lstStyle/>
        <a:p>
          <a:endParaRPr lang="tr-TR"/>
        </a:p>
      </dgm:t>
    </dgm:pt>
    <dgm:pt modelId="{5689BBBA-610C-4718-9301-311FE42CC093}">
      <dgm:prSet custT="1"/>
      <dgm:spPr/>
      <dgm:t>
        <a:bodyPr/>
        <a:lstStyle/>
        <a:p>
          <a:pPr algn="just"/>
          <a:r>
            <a:rPr lang="tr-TR" sz="1600" dirty="0" err="1" smtClean="0">
              <a:solidFill>
                <a:schemeClr val="tx1"/>
              </a:solidFill>
            </a:rPr>
            <a:t>Inflammation</a:t>
          </a:r>
          <a:r>
            <a:rPr lang="tr-TR" sz="1600" dirty="0" smtClean="0">
              <a:solidFill>
                <a:schemeClr val="tx1"/>
              </a:solidFill>
            </a:rPr>
            <a:t>, </a:t>
          </a:r>
          <a:r>
            <a:rPr lang="tr-TR" sz="1600" dirty="0" err="1" smtClean="0">
              <a:solidFill>
                <a:schemeClr val="tx1"/>
              </a:solidFill>
            </a:rPr>
            <a:t>Malnutrition</a:t>
          </a:r>
          <a:r>
            <a:rPr lang="tr-TR" sz="1600" dirty="0" smtClean="0">
              <a:solidFill>
                <a:schemeClr val="tx1"/>
              </a:solidFill>
            </a:rPr>
            <a:t>, </a:t>
          </a:r>
          <a:r>
            <a:rPr lang="tr-TR" sz="1600" dirty="0" err="1" smtClean="0">
              <a:solidFill>
                <a:schemeClr val="tx1"/>
              </a:solidFill>
            </a:rPr>
            <a:t>Atherosclerosis</a:t>
          </a:r>
          <a:r>
            <a:rPr lang="tr-TR" sz="1600" dirty="0" smtClean="0">
              <a:solidFill>
                <a:schemeClr val="tx1"/>
              </a:solidFill>
            </a:rPr>
            <a:t> </a:t>
          </a:r>
          <a:r>
            <a:rPr lang="tr-TR" sz="1600" dirty="0" err="1" smtClean="0">
              <a:solidFill>
                <a:schemeClr val="tx1"/>
              </a:solidFill>
            </a:rPr>
            <a:t>markers</a:t>
          </a:r>
          <a:r>
            <a:rPr lang="tr-TR" sz="1600" dirty="0" smtClean="0">
              <a:solidFill>
                <a:schemeClr val="tx1"/>
              </a:solidFill>
            </a:rPr>
            <a:t>: Blood </a:t>
          </a:r>
          <a:r>
            <a:rPr lang="tr-TR" sz="1600" dirty="0" err="1" smtClean="0">
              <a:solidFill>
                <a:schemeClr val="tx1"/>
              </a:solidFill>
            </a:rPr>
            <a:t>count</a:t>
          </a:r>
          <a:r>
            <a:rPr lang="tr-TR" sz="1600" dirty="0" smtClean="0">
              <a:solidFill>
                <a:schemeClr val="tx1"/>
              </a:solidFill>
            </a:rPr>
            <a:t>, </a:t>
          </a:r>
          <a:r>
            <a:rPr lang="tr-TR" sz="1600" dirty="0" err="1" smtClean="0">
              <a:solidFill>
                <a:schemeClr val="tx1"/>
              </a:solidFill>
            </a:rPr>
            <a:t>sedimentation</a:t>
          </a:r>
          <a:r>
            <a:rPr lang="tr-TR" sz="1600" dirty="0" smtClean="0">
              <a:solidFill>
                <a:schemeClr val="tx1"/>
              </a:solidFill>
            </a:rPr>
            <a:t>,  CRP, </a:t>
          </a:r>
          <a:r>
            <a:rPr lang="tr-TR" sz="1600" dirty="0" err="1" smtClean="0">
              <a:solidFill>
                <a:schemeClr val="tx1"/>
              </a:solidFill>
            </a:rPr>
            <a:t>procalcitonin</a:t>
          </a:r>
          <a:r>
            <a:rPr lang="tr-TR" sz="1600" dirty="0" smtClean="0">
              <a:solidFill>
                <a:schemeClr val="tx1"/>
              </a:solidFill>
            </a:rPr>
            <a:t>, </a:t>
          </a:r>
          <a:r>
            <a:rPr lang="en-US" sz="1600" dirty="0" smtClean="0">
              <a:solidFill>
                <a:schemeClr val="tx1"/>
              </a:solidFill>
            </a:rPr>
            <a:t> SAA, </a:t>
          </a:r>
          <a:r>
            <a:rPr lang="tr-TR" sz="1600" dirty="0" err="1" smtClean="0">
              <a:solidFill>
                <a:schemeClr val="tx1"/>
              </a:solidFill>
            </a:rPr>
            <a:t>Fasting</a:t>
          </a:r>
          <a:r>
            <a:rPr lang="tr-TR" sz="1600" dirty="0" smtClean="0">
              <a:solidFill>
                <a:schemeClr val="tx1"/>
              </a:solidFill>
            </a:rPr>
            <a:t> </a:t>
          </a:r>
          <a:r>
            <a:rPr lang="tr-TR" sz="1600" dirty="0" err="1" smtClean="0">
              <a:solidFill>
                <a:schemeClr val="tx1"/>
              </a:solidFill>
            </a:rPr>
            <a:t>blood</a:t>
          </a:r>
          <a:r>
            <a:rPr lang="tr-TR" sz="1600" dirty="0" smtClean="0">
              <a:solidFill>
                <a:schemeClr val="tx1"/>
              </a:solidFill>
            </a:rPr>
            <a:t> </a:t>
          </a:r>
          <a:r>
            <a:rPr lang="tr-TR" sz="1600" dirty="0" err="1" smtClean="0">
              <a:solidFill>
                <a:schemeClr val="tx1"/>
              </a:solidFill>
            </a:rPr>
            <a:t>sugar</a:t>
          </a:r>
          <a:r>
            <a:rPr lang="tr-TR" sz="1600" dirty="0" smtClean="0">
              <a:solidFill>
                <a:schemeClr val="tx1"/>
              </a:solidFill>
            </a:rPr>
            <a:t>,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tr-TR" sz="1600" b="0" i="0" dirty="0" err="1" smtClean="0">
              <a:solidFill>
                <a:schemeClr val="tx1"/>
              </a:solidFill>
            </a:rPr>
            <a:t>insulin</a:t>
          </a:r>
          <a:r>
            <a:rPr lang="tr-TR" sz="1600" b="0" i="0" dirty="0" smtClean="0">
              <a:solidFill>
                <a:schemeClr val="tx1"/>
              </a:solidFill>
            </a:rPr>
            <a:t>, HbA1C, </a:t>
          </a:r>
          <a:r>
            <a:rPr lang="tr-TR" sz="1600" b="0" i="0" dirty="0" err="1" smtClean="0">
              <a:solidFill>
                <a:schemeClr val="tx1"/>
              </a:solidFill>
            </a:rPr>
            <a:t>T.protein</a:t>
          </a:r>
          <a:r>
            <a:rPr lang="tr-TR" sz="1600" b="0" i="0" dirty="0" smtClean="0">
              <a:solidFill>
                <a:schemeClr val="tx1"/>
              </a:solidFill>
            </a:rPr>
            <a:t>, </a:t>
          </a:r>
          <a:r>
            <a:rPr lang="tr-TR" sz="1600" b="0" i="0" dirty="0" err="1" smtClean="0">
              <a:solidFill>
                <a:schemeClr val="tx1"/>
              </a:solidFill>
            </a:rPr>
            <a:t>albumin</a:t>
          </a:r>
          <a:r>
            <a:rPr lang="tr-TR" sz="1600" b="0" i="0" dirty="0" smtClean="0">
              <a:solidFill>
                <a:schemeClr val="tx1"/>
              </a:solidFill>
            </a:rPr>
            <a:t>, </a:t>
          </a:r>
          <a:r>
            <a:rPr lang="tr-TR" sz="1600" b="0" i="0" dirty="0" err="1" smtClean="0">
              <a:solidFill>
                <a:schemeClr val="tx1"/>
              </a:solidFill>
            </a:rPr>
            <a:t>prealbumin</a:t>
          </a:r>
          <a:r>
            <a:rPr lang="tr-TR" sz="1600" b="0" i="0" dirty="0" smtClean="0">
              <a:solidFill>
                <a:schemeClr val="tx1"/>
              </a:solidFill>
            </a:rPr>
            <a:t>, </a:t>
          </a:r>
          <a:r>
            <a:rPr lang="tr-TR" sz="1600" b="0" i="0" dirty="0" err="1" smtClean="0">
              <a:solidFill>
                <a:schemeClr val="tx1"/>
              </a:solidFill>
            </a:rPr>
            <a:t>transferrin</a:t>
          </a:r>
          <a:r>
            <a:rPr lang="tr-TR" sz="1600" b="0" i="0" dirty="0" smtClean="0">
              <a:solidFill>
                <a:schemeClr val="tx1"/>
              </a:solidFill>
            </a:rPr>
            <a:t>, </a:t>
          </a:r>
          <a:r>
            <a:rPr lang="tr-TR" sz="1600" b="0" i="0" dirty="0" err="1" smtClean="0">
              <a:solidFill>
                <a:schemeClr val="tx1"/>
              </a:solidFill>
            </a:rPr>
            <a:t>ferritin</a:t>
          </a:r>
          <a:r>
            <a:rPr lang="tr-TR" sz="1600" b="0" i="0" dirty="0" smtClean="0">
              <a:solidFill>
                <a:schemeClr val="tx1"/>
              </a:solidFill>
            </a:rPr>
            <a:t>, </a:t>
          </a:r>
          <a:r>
            <a:rPr lang="tr-TR" sz="1600" b="0" i="0" dirty="0" err="1" smtClean="0">
              <a:solidFill>
                <a:schemeClr val="tx1"/>
              </a:solidFill>
            </a:rPr>
            <a:t>iron</a:t>
          </a:r>
          <a:r>
            <a:rPr lang="tr-TR" sz="1600" b="0" i="0" dirty="0" smtClean="0">
              <a:solidFill>
                <a:schemeClr val="tx1"/>
              </a:solidFill>
            </a:rPr>
            <a:t> </a:t>
          </a:r>
          <a:r>
            <a:rPr lang="tr-TR" sz="1600" b="0" i="0" dirty="0" err="1" smtClean="0">
              <a:solidFill>
                <a:schemeClr val="tx1"/>
              </a:solidFill>
            </a:rPr>
            <a:t>and</a:t>
          </a:r>
          <a:r>
            <a:rPr lang="tr-TR" sz="1600" b="0" i="0" dirty="0" smtClean="0">
              <a:solidFill>
                <a:schemeClr val="tx1"/>
              </a:solidFill>
            </a:rPr>
            <a:t> 25 (OH) vitamin D, </a:t>
          </a:r>
          <a:r>
            <a:rPr lang="tr-TR" sz="1600" b="0" i="0" dirty="0" err="1" smtClean="0">
              <a:solidFill>
                <a:schemeClr val="tx1"/>
              </a:solidFill>
            </a:rPr>
            <a:t>Igs</a:t>
          </a:r>
          <a:r>
            <a:rPr lang="tr-TR" sz="1600" b="0" i="0" dirty="0" smtClean="0">
              <a:solidFill>
                <a:schemeClr val="tx1"/>
              </a:solidFill>
            </a:rPr>
            <a:t>, total </a:t>
          </a:r>
          <a:r>
            <a:rPr lang="tr-TR" sz="1600" b="0" i="0" dirty="0" err="1" smtClean="0">
              <a:solidFill>
                <a:schemeClr val="tx1"/>
              </a:solidFill>
            </a:rPr>
            <a:t>IgE</a:t>
          </a:r>
          <a:r>
            <a:rPr lang="tr-TR" sz="1600" b="0" i="0" dirty="0" smtClean="0">
              <a:solidFill>
                <a:schemeClr val="tx1"/>
              </a:solidFill>
            </a:rPr>
            <a:t>, </a:t>
          </a:r>
          <a:r>
            <a:rPr lang="tr-TR" sz="1600" b="0" i="0" dirty="0" err="1" smtClean="0">
              <a:solidFill>
                <a:schemeClr val="tx1"/>
              </a:solidFill>
            </a:rPr>
            <a:t>specific</a:t>
          </a:r>
          <a:r>
            <a:rPr lang="tr-TR" sz="1600" b="0" i="0" dirty="0" smtClean="0">
              <a:solidFill>
                <a:schemeClr val="tx1"/>
              </a:solidFill>
            </a:rPr>
            <a:t> </a:t>
          </a:r>
          <a:r>
            <a:rPr lang="tr-TR" sz="1600" b="0" i="0" dirty="0" err="1" smtClean="0">
              <a:solidFill>
                <a:schemeClr val="tx1"/>
              </a:solidFill>
            </a:rPr>
            <a:t>IgE</a:t>
          </a:r>
          <a:r>
            <a:rPr lang="tr-TR" sz="1600" b="0" i="0" dirty="0" smtClean="0">
              <a:solidFill>
                <a:schemeClr val="tx1"/>
              </a:solidFill>
            </a:rPr>
            <a:t>, T. </a:t>
          </a:r>
          <a:r>
            <a:rPr lang="tr-TR" sz="1600" b="0" i="0" dirty="0" err="1" smtClean="0">
              <a:solidFill>
                <a:schemeClr val="tx1"/>
              </a:solidFill>
            </a:rPr>
            <a:t>cholesterol</a:t>
          </a:r>
          <a:r>
            <a:rPr lang="tr-TR" sz="1600" b="0" i="0" dirty="0" smtClean="0">
              <a:solidFill>
                <a:schemeClr val="tx1"/>
              </a:solidFill>
            </a:rPr>
            <a:t>, </a:t>
          </a:r>
          <a:r>
            <a:rPr lang="tr-TR" sz="1600" b="0" i="0" dirty="0" err="1" smtClean="0">
              <a:solidFill>
                <a:schemeClr val="tx1"/>
              </a:solidFill>
            </a:rPr>
            <a:t>triglyceride</a:t>
          </a:r>
          <a:r>
            <a:rPr lang="tr-TR" sz="1600" b="0" i="0" dirty="0" smtClean="0">
              <a:solidFill>
                <a:schemeClr val="tx1"/>
              </a:solidFill>
            </a:rPr>
            <a:t>, HDL, LDL </a:t>
          </a:r>
          <a:r>
            <a:rPr lang="tr-TR" sz="1600" b="0" i="0" dirty="0" err="1" smtClean="0">
              <a:solidFill>
                <a:schemeClr val="tx1"/>
              </a:solidFill>
            </a:rPr>
            <a:t>and</a:t>
          </a:r>
          <a:r>
            <a:rPr lang="tr-TR" sz="1600" b="0" i="0" dirty="0" smtClean="0">
              <a:solidFill>
                <a:schemeClr val="tx1"/>
              </a:solidFill>
            </a:rPr>
            <a:t> </a:t>
          </a:r>
          <a:r>
            <a:rPr lang="tr-TR" sz="1600" b="0" i="0" dirty="0" err="1" smtClean="0">
              <a:solidFill>
                <a:schemeClr val="tx1"/>
              </a:solidFill>
            </a:rPr>
            <a:t>homocysteine</a:t>
          </a:r>
          <a:endParaRPr lang="tr-TR" sz="1600" dirty="0">
            <a:solidFill>
              <a:schemeClr val="tx1"/>
            </a:solidFill>
          </a:endParaRPr>
        </a:p>
      </dgm:t>
    </dgm:pt>
    <dgm:pt modelId="{F8AC795F-3C71-4D09-9C71-9BFF79709DBD}" type="parTrans" cxnId="{728AF945-6BD5-4992-827B-B21F8F35967A}">
      <dgm:prSet/>
      <dgm:spPr/>
      <dgm:t>
        <a:bodyPr/>
        <a:lstStyle/>
        <a:p>
          <a:endParaRPr lang="tr-TR"/>
        </a:p>
      </dgm:t>
    </dgm:pt>
    <dgm:pt modelId="{9CB687DB-2F3A-4C7F-8AEF-BDF0C43BF60E}" type="sibTrans" cxnId="{728AF945-6BD5-4992-827B-B21F8F35967A}">
      <dgm:prSet/>
      <dgm:spPr/>
      <dgm:t>
        <a:bodyPr/>
        <a:lstStyle/>
        <a:p>
          <a:endParaRPr lang="tr-TR"/>
        </a:p>
      </dgm:t>
    </dgm:pt>
    <dgm:pt modelId="{5E4C410B-69B4-40C2-8F6E-E3B4DABE61D2}">
      <dgm:prSet custT="1"/>
      <dgm:spPr/>
      <dgm:t>
        <a:bodyPr/>
        <a:lstStyle/>
        <a:p>
          <a:pPr algn="just"/>
          <a:r>
            <a:rPr lang="tr-TR" sz="1600" dirty="0" smtClean="0">
              <a:solidFill>
                <a:schemeClr val="tx1"/>
              </a:solidFill>
            </a:rPr>
            <a:t>CF </a:t>
          </a:r>
          <a:r>
            <a:rPr lang="tr-TR" sz="1600" dirty="0" err="1" smtClean="0">
              <a:solidFill>
                <a:schemeClr val="tx1"/>
              </a:solidFill>
            </a:rPr>
            <a:t>Patient</a:t>
          </a:r>
          <a:r>
            <a:rPr lang="tr-TR" sz="1600" dirty="0" smtClean="0">
              <a:solidFill>
                <a:schemeClr val="tx1"/>
              </a:solidFill>
            </a:rPr>
            <a:t> : </a:t>
          </a:r>
          <a:r>
            <a:rPr lang="tr-TR" sz="1600" dirty="0" err="1" smtClean="0">
              <a:solidFill>
                <a:schemeClr val="tx1"/>
              </a:solidFill>
            </a:rPr>
            <a:t>Mutations</a:t>
          </a:r>
          <a:r>
            <a:rPr lang="tr-TR" sz="1600" dirty="0" smtClean="0">
              <a:solidFill>
                <a:schemeClr val="tx1"/>
              </a:solidFill>
            </a:rPr>
            <a:t>, </a:t>
          </a:r>
          <a:r>
            <a:rPr lang="tr-TR" sz="1600" dirty="0" err="1" smtClean="0">
              <a:solidFill>
                <a:schemeClr val="tx1"/>
              </a:solidFill>
            </a:rPr>
            <a:t>Sweat</a:t>
          </a:r>
          <a:r>
            <a:rPr lang="tr-TR" sz="1600" dirty="0" smtClean="0">
              <a:solidFill>
                <a:schemeClr val="tx1"/>
              </a:solidFill>
            </a:rPr>
            <a:t> test, S</a:t>
          </a:r>
          <a:r>
            <a:rPr lang="en-US" sz="1600" dirty="0" err="1" smtClean="0">
              <a:solidFill>
                <a:schemeClr val="tx1"/>
              </a:solidFill>
            </a:rPr>
            <a:t>hwachman-Kulczycki</a:t>
          </a:r>
          <a:r>
            <a:rPr lang="en-US" sz="1600" dirty="0" smtClean="0">
              <a:solidFill>
                <a:schemeClr val="tx1"/>
              </a:solidFill>
            </a:rPr>
            <a:t> S</a:t>
          </a:r>
          <a:r>
            <a:rPr lang="tr-TR" sz="1600" dirty="0" err="1" smtClean="0">
              <a:solidFill>
                <a:schemeClr val="tx1"/>
              </a:solidFill>
            </a:rPr>
            <a:t>core</a:t>
          </a:r>
          <a:r>
            <a:rPr lang="tr-TR" sz="1600" dirty="0" smtClean="0">
              <a:solidFill>
                <a:schemeClr val="tx1"/>
              </a:solidFill>
            </a:rPr>
            <a:t>,  </a:t>
          </a:r>
          <a:r>
            <a:rPr lang="tr-TR" sz="1600" dirty="0" err="1" smtClean="0">
              <a:solidFill>
                <a:schemeClr val="tx1"/>
              </a:solidFill>
            </a:rPr>
            <a:t>Vasoactive</a:t>
          </a:r>
          <a:r>
            <a:rPr lang="tr-TR" sz="1600" dirty="0" smtClean="0">
              <a:solidFill>
                <a:schemeClr val="tx1"/>
              </a:solidFill>
            </a:rPr>
            <a:t> </a:t>
          </a:r>
          <a:r>
            <a:rPr lang="tr-TR" sz="1600" dirty="0" err="1" smtClean="0">
              <a:solidFill>
                <a:schemeClr val="tx1"/>
              </a:solidFill>
            </a:rPr>
            <a:t>drug</a:t>
          </a:r>
          <a:r>
            <a:rPr lang="tr-TR" sz="1600" dirty="0" smtClean="0">
              <a:solidFill>
                <a:schemeClr val="tx1"/>
              </a:solidFill>
            </a:rPr>
            <a:t>,  </a:t>
          </a:r>
          <a:r>
            <a:rPr lang="tr-TR" sz="1600" dirty="0" err="1" smtClean="0">
              <a:solidFill>
                <a:schemeClr val="tx1"/>
              </a:solidFill>
            </a:rPr>
            <a:t>Enteral</a:t>
          </a:r>
          <a:r>
            <a:rPr lang="tr-TR" sz="1600" dirty="0" smtClean="0">
              <a:solidFill>
                <a:schemeClr val="tx1"/>
              </a:solidFill>
            </a:rPr>
            <a:t> </a:t>
          </a:r>
          <a:r>
            <a:rPr lang="tr-TR" sz="1600" dirty="0" err="1" smtClean="0">
              <a:solidFill>
                <a:schemeClr val="tx1"/>
              </a:solidFill>
            </a:rPr>
            <a:t>nutrition</a:t>
          </a:r>
          <a:r>
            <a:rPr lang="tr-TR" sz="1600" dirty="0" smtClean="0">
              <a:solidFill>
                <a:schemeClr val="tx1"/>
              </a:solidFill>
            </a:rPr>
            <a:t>, </a:t>
          </a:r>
          <a:r>
            <a:rPr lang="tr-TR" sz="1600" dirty="0" err="1" smtClean="0">
              <a:solidFill>
                <a:schemeClr val="tx1"/>
              </a:solidFill>
            </a:rPr>
            <a:t>Colonization</a:t>
          </a:r>
          <a:r>
            <a:rPr lang="tr-TR" sz="1600" dirty="0" smtClean="0">
              <a:solidFill>
                <a:schemeClr val="tx1"/>
              </a:solidFill>
            </a:rPr>
            <a:t>, </a:t>
          </a:r>
          <a:r>
            <a:rPr lang="tr-TR" sz="1600" dirty="0" err="1" smtClean="0">
              <a:solidFill>
                <a:schemeClr val="tx1"/>
              </a:solidFill>
            </a:rPr>
            <a:t>Pulmonary</a:t>
          </a:r>
          <a:r>
            <a:rPr lang="tr-TR" sz="1600" dirty="0" smtClean="0">
              <a:solidFill>
                <a:schemeClr val="tx1"/>
              </a:solidFill>
            </a:rPr>
            <a:t> </a:t>
          </a:r>
          <a:r>
            <a:rPr lang="tr-TR" sz="1600" dirty="0" err="1" smtClean="0">
              <a:solidFill>
                <a:schemeClr val="tx1"/>
              </a:solidFill>
            </a:rPr>
            <a:t>hypertantion</a:t>
          </a:r>
          <a:r>
            <a:rPr lang="tr-TR" sz="1600" dirty="0" smtClean="0">
              <a:solidFill>
                <a:schemeClr val="tx1"/>
              </a:solidFill>
            </a:rPr>
            <a:t>, </a:t>
          </a:r>
          <a:r>
            <a:rPr lang="tr-TR" sz="1600" dirty="0" err="1" smtClean="0">
              <a:solidFill>
                <a:schemeClr val="tx1"/>
              </a:solidFill>
            </a:rPr>
            <a:t>Radiological</a:t>
          </a:r>
          <a:r>
            <a:rPr lang="tr-TR" sz="1600" dirty="0" smtClean="0">
              <a:solidFill>
                <a:schemeClr val="tx1"/>
              </a:solidFill>
            </a:rPr>
            <a:t> </a:t>
          </a:r>
          <a:r>
            <a:rPr lang="tr-TR" sz="1600" dirty="0" err="1" smtClean="0">
              <a:solidFill>
                <a:schemeClr val="tx1"/>
              </a:solidFill>
            </a:rPr>
            <a:t>scoring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endParaRPr lang="tr-TR" sz="1600" dirty="0">
            <a:solidFill>
              <a:schemeClr val="tx1"/>
            </a:solidFill>
          </a:endParaRPr>
        </a:p>
      </dgm:t>
    </dgm:pt>
    <dgm:pt modelId="{028C38A4-3321-4399-B9C6-E2DB9660ADC4}" type="parTrans" cxnId="{BD269E6E-75BA-469E-8A6C-650B3B94F2AD}">
      <dgm:prSet/>
      <dgm:spPr/>
      <dgm:t>
        <a:bodyPr/>
        <a:lstStyle/>
        <a:p>
          <a:endParaRPr lang="tr-TR"/>
        </a:p>
      </dgm:t>
    </dgm:pt>
    <dgm:pt modelId="{1C4DD271-4C3A-4475-8C8E-A3D203FB4A62}" type="sibTrans" cxnId="{BD269E6E-75BA-469E-8A6C-650B3B94F2AD}">
      <dgm:prSet/>
      <dgm:spPr/>
      <dgm:t>
        <a:bodyPr/>
        <a:lstStyle/>
        <a:p>
          <a:endParaRPr lang="tr-TR"/>
        </a:p>
      </dgm:t>
    </dgm:pt>
    <dgm:pt modelId="{5EC1A0A4-E5BE-4F40-BD0B-813D1FDCF4FC}" type="pres">
      <dgm:prSet presAssocID="{AE175459-41E3-455B-BD0B-6E37C2E830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79734ACE-3A48-41C2-B834-36A350889978}" type="pres">
      <dgm:prSet presAssocID="{AE175459-41E3-455B-BD0B-6E37C2E8308F}" presName="Name1" presStyleCnt="0"/>
      <dgm:spPr/>
    </dgm:pt>
    <dgm:pt modelId="{936F9317-9547-4729-84A6-3337B18AF0FF}" type="pres">
      <dgm:prSet presAssocID="{AE175459-41E3-455B-BD0B-6E37C2E8308F}" presName="cycle" presStyleCnt="0"/>
      <dgm:spPr/>
    </dgm:pt>
    <dgm:pt modelId="{132C3E52-F9DB-4D8D-8B24-A62B54CB99E8}" type="pres">
      <dgm:prSet presAssocID="{AE175459-41E3-455B-BD0B-6E37C2E8308F}" presName="srcNode" presStyleLbl="node1" presStyleIdx="0" presStyleCnt="3"/>
      <dgm:spPr/>
    </dgm:pt>
    <dgm:pt modelId="{80F1EEAF-6A67-4D84-B26F-9886E67E1741}" type="pres">
      <dgm:prSet presAssocID="{AE175459-41E3-455B-BD0B-6E37C2E8308F}" presName="conn" presStyleLbl="parChTrans1D2" presStyleIdx="0" presStyleCnt="1"/>
      <dgm:spPr/>
      <dgm:t>
        <a:bodyPr/>
        <a:lstStyle/>
        <a:p>
          <a:endParaRPr lang="tr-TR"/>
        </a:p>
      </dgm:t>
    </dgm:pt>
    <dgm:pt modelId="{C610FEDE-DD1F-473F-A8F7-06D0406294EE}" type="pres">
      <dgm:prSet presAssocID="{AE175459-41E3-455B-BD0B-6E37C2E8308F}" presName="extraNode" presStyleLbl="node1" presStyleIdx="0" presStyleCnt="3"/>
      <dgm:spPr/>
    </dgm:pt>
    <dgm:pt modelId="{2D8A2BDD-A398-4F1B-BD6F-933C2F6973F7}" type="pres">
      <dgm:prSet presAssocID="{AE175459-41E3-455B-BD0B-6E37C2E8308F}" presName="dstNode" presStyleLbl="node1" presStyleIdx="0" presStyleCnt="3"/>
      <dgm:spPr/>
    </dgm:pt>
    <dgm:pt modelId="{84A4A56F-9F7A-4115-97AC-F95377F3D30A}" type="pres">
      <dgm:prSet presAssocID="{44396C42-DEA9-4712-8E92-109F9744C31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803A54-28AD-472B-A469-3EC0AC4B2A17}" type="pres">
      <dgm:prSet presAssocID="{44396C42-DEA9-4712-8E92-109F9744C318}" presName="accent_1" presStyleCnt="0"/>
      <dgm:spPr/>
    </dgm:pt>
    <dgm:pt modelId="{4941333B-EB95-4D7B-AC00-83636ECB4C91}" type="pres">
      <dgm:prSet presAssocID="{44396C42-DEA9-4712-8E92-109F9744C318}" presName="accentRepeatNode" presStyleLbl="solidFgAcc1" presStyleIdx="0" presStyleCnt="3"/>
      <dgm:spPr/>
    </dgm:pt>
    <dgm:pt modelId="{ABFA5BBA-C81D-42DB-971F-1AFAA63A0F23}" type="pres">
      <dgm:prSet presAssocID="{5689BBBA-610C-4718-9301-311FE42CC09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0DAF6AA-CE82-483B-BFB7-FE2D3BA64763}" type="pres">
      <dgm:prSet presAssocID="{5689BBBA-610C-4718-9301-311FE42CC093}" presName="accent_2" presStyleCnt="0"/>
      <dgm:spPr/>
    </dgm:pt>
    <dgm:pt modelId="{69524412-6871-4633-810A-DBF441983E61}" type="pres">
      <dgm:prSet presAssocID="{5689BBBA-610C-4718-9301-311FE42CC093}" presName="accentRepeatNode" presStyleLbl="solidFgAcc1" presStyleIdx="1" presStyleCnt="3"/>
      <dgm:spPr/>
    </dgm:pt>
    <dgm:pt modelId="{47FBC6B7-6B03-4CFB-937B-D5E84BC9D6C4}" type="pres">
      <dgm:prSet presAssocID="{5E4C410B-69B4-40C2-8F6E-E3B4DABE61D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62AE14-F71B-4C8A-AAC9-46F92325C6F1}" type="pres">
      <dgm:prSet presAssocID="{5E4C410B-69B4-40C2-8F6E-E3B4DABE61D2}" presName="accent_3" presStyleCnt="0"/>
      <dgm:spPr/>
    </dgm:pt>
    <dgm:pt modelId="{711F7D0C-5880-4096-9D41-09B920879541}" type="pres">
      <dgm:prSet presAssocID="{5E4C410B-69B4-40C2-8F6E-E3B4DABE61D2}" presName="accentRepeatNode" presStyleLbl="solidFgAcc1" presStyleIdx="2" presStyleCnt="3"/>
      <dgm:spPr/>
    </dgm:pt>
  </dgm:ptLst>
  <dgm:cxnLst>
    <dgm:cxn modelId="{CF616C60-8129-4136-8FD4-8EE2DAB098D2}" srcId="{AE175459-41E3-455B-BD0B-6E37C2E8308F}" destId="{44396C42-DEA9-4712-8E92-109F9744C318}" srcOrd="0" destOrd="0" parTransId="{BD74A2BF-6ED7-4DD9-8BF9-0431FDC4E367}" sibTransId="{29181AA8-FF36-4049-B098-AB50DC36F3A3}"/>
    <dgm:cxn modelId="{154BE747-7A18-41BC-9F2E-5BED8B645A53}" type="presOf" srcId="{5E4C410B-69B4-40C2-8F6E-E3B4DABE61D2}" destId="{47FBC6B7-6B03-4CFB-937B-D5E84BC9D6C4}" srcOrd="0" destOrd="0" presId="urn:microsoft.com/office/officeart/2008/layout/VerticalCurvedList"/>
    <dgm:cxn modelId="{CDD1CD40-DAA9-4213-A8EB-32D5B02B3FCA}" type="presOf" srcId="{AE175459-41E3-455B-BD0B-6E37C2E8308F}" destId="{5EC1A0A4-E5BE-4F40-BD0B-813D1FDCF4FC}" srcOrd="0" destOrd="0" presId="urn:microsoft.com/office/officeart/2008/layout/VerticalCurvedList"/>
    <dgm:cxn modelId="{728AF945-6BD5-4992-827B-B21F8F35967A}" srcId="{AE175459-41E3-455B-BD0B-6E37C2E8308F}" destId="{5689BBBA-610C-4718-9301-311FE42CC093}" srcOrd="1" destOrd="0" parTransId="{F8AC795F-3C71-4D09-9C71-9BFF79709DBD}" sibTransId="{9CB687DB-2F3A-4C7F-8AEF-BDF0C43BF60E}"/>
    <dgm:cxn modelId="{8972FFC7-7298-4DFC-A391-740414083440}" type="presOf" srcId="{29181AA8-FF36-4049-B098-AB50DC36F3A3}" destId="{80F1EEAF-6A67-4D84-B26F-9886E67E1741}" srcOrd="0" destOrd="0" presId="urn:microsoft.com/office/officeart/2008/layout/VerticalCurvedList"/>
    <dgm:cxn modelId="{20AD1BE3-09C4-47A6-809E-D4CB5F05B59F}" type="presOf" srcId="{44396C42-DEA9-4712-8E92-109F9744C318}" destId="{84A4A56F-9F7A-4115-97AC-F95377F3D30A}" srcOrd="0" destOrd="0" presId="urn:microsoft.com/office/officeart/2008/layout/VerticalCurvedList"/>
    <dgm:cxn modelId="{BD269E6E-75BA-469E-8A6C-650B3B94F2AD}" srcId="{AE175459-41E3-455B-BD0B-6E37C2E8308F}" destId="{5E4C410B-69B4-40C2-8F6E-E3B4DABE61D2}" srcOrd="2" destOrd="0" parTransId="{028C38A4-3321-4399-B9C6-E2DB9660ADC4}" sibTransId="{1C4DD271-4C3A-4475-8C8E-A3D203FB4A62}"/>
    <dgm:cxn modelId="{7AC21EC6-2799-4A42-A9EE-EC3EFE45B34E}" type="presOf" srcId="{5689BBBA-610C-4718-9301-311FE42CC093}" destId="{ABFA5BBA-C81D-42DB-971F-1AFAA63A0F23}" srcOrd="0" destOrd="0" presId="urn:microsoft.com/office/officeart/2008/layout/VerticalCurvedList"/>
    <dgm:cxn modelId="{51FBEB01-A535-4166-8F47-CB34A5189117}" type="presParOf" srcId="{5EC1A0A4-E5BE-4F40-BD0B-813D1FDCF4FC}" destId="{79734ACE-3A48-41C2-B834-36A350889978}" srcOrd="0" destOrd="0" presId="urn:microsoft.com/office/officeart/2008/layout/VerticalCurvedList"/>
    <dgm:cxn modelId="{AB8DB0F6-E044-43D0-B213-75046C953857}" type="presParOf" srcId="{79734ACE-3A48-41C2-B834-36A350889978}" destId="{936F9317-9547-4729-84A6-3337B18AF0FF}" srcOrd="0" destOrd="0" presId="urn:microsoft.com/office/officeart/2008/layout/VerticalCurvedList"/>
    <dgm:cxn modelId="{B41624A3-0503-4201-9060-75A2515DB0E9}" type="presParOf" srcId="{936F9317-9547-4729-84A6-3337B18AF0FF}" destId="{132C3E52-F9DB-4D8D-8B24-A62B54CB99E8}" srcOrd="0" destOrd="0" presId="urn:microsoft.com/office/officeart/2008/layout/VerticalCurvedList"/>
    <dgm:cxn modelId="{833D041C-466E-484C-A2AA-0923A1A75B3F}" type="presParOf" srcId="{936F9317-9547-4729-84A6-3337B18AF0FF}" destId="{80F1EEAF-6A67-4D84-B26F-9886E67E1741}" srcOrd="1" destOrd="0" presId="urn:microsoft.com/office/officeart/2008/layout/VerticalCurvedList"/>
    <dgm:cxn modelId="{DD5ADFC0-5945-4F66-94DE-BAD720FE3A66}" type="presParOf" srcId="{936F9317-9547-4729-84A6-3337B18AF0FF}" destId="{C610FEDE-DD1F-473F-A8F7-06D0406294EE}" srcOrd="2" destOrd="0" presId="urn:microsoft.com/office/officeart/2008/layout/VerticalCurvedList"/>
    <dgm:cxn modelId="{15AC76C9-4652-4831-97D3-AD787854250C}" type="presParOf" srcId="{936F9317-9547-4729-84A6-3337B18AF0FF}" destId="{2D8A2BDD-A398-4F1B-BD6F-933C2F6973F7}" srcOrd="3" destOrd="0" presId="urn:microsoft.com/office/officeart/2008/layout/VerticalCurvedList"/>
    <dgm:cxn modelId="{5290E3B2-2E7B-45F9-B223-87C1238A44FE}" type="presParOf" srcId="{79734ACE-3A48-41C2-B834-36A350889978}" destId="{84A4A56F-9F7A-4115-97AC-F95377F3D30A}" srcOrd="1" destOrd="0" presId="urn:microsoft.com/office/officeart/2008/layout/VerticalCurvedList"/>
    <dgm:cxn modelId="{5F985647-B7AF-4DB1-97F3-8FBE22DF6C5C}" type="presParOf" srcId="{79734ACE-3A48-41C2-B834-36A350889978}" destId="{F6803A54-28AD-472B-A469-3EC0AC4B2A17}" srcOrd="2" destOrd="0" presId="urn:microsoft.com/office/officeart/2008/layout/VerticalCurvedList"/>
    <dgm:cxn modelId="{FC777D3A-18E0-4A5C-BBF4-CE6964A5CF60}" type="presParOf" srcId="{F6803A54-28AD-472B-A469-3EC0AC4B2A17}" destId="{4941333B-EB95-4D7B-AC00-83636ECB4C91}" srcOrd="0" destOrd="0" presId="urn:microsoft.com/office/officeart/2008/layout/VerticalCurvedList"/>
    <dgm:cxn modelId="{0AA0585F-8F00-4528-B1B1-207CCC57C4F4}" type="presParOf" srcId="{79734ACE-3A48-41C2-B834-36A350889978}" destId="{ABFA5BBA-C81D-42DB-971F-1AFAA63A0F23}" srcOrd="3" destOrd="0" presId="urn:microsoft.com/office/officeart/2008/layout/VerticalCurvedList"/>
    <dgm:cxn modelId="{3557F501-389F-4014-87D8-FC16BF3A9544}" type="presParOf" srcId="{79734ACE-3A48-41C2-B834-36A350889978}" destId="{20DAF6AA-CE82-483B-BFB7-FE2D3BA64763}" srcOrd="4" destOrd="0" presId="urn:microsoft.com/office/officeart/2008/layout/VerticalCurvedList"/>
    <dgm:cxn modelId="{53AB6DF3-420B-4A6E-A198-E5A92C28E38E}" type="presParOf" srcId="{20DAF6AA-CE82-483B-BFB7-FE2D3BA64763}" destId="{69524412-6871-4633-810A-DBF441983E61}" srcOrd="0" destOrd="0" presId="urn:microsoft.com/office/officeart/2008/layout/VerticalCurvedList"/>
    <dgm:cxn modelId="{E0B5561A-10B8-4209-A54E-CEE3C85A8A7F}" type="presParOf" srcId="{79734ACE-3A48-41C2-B834-36A350889978}" destId="{47FBC6B7-6B03-4CFB-937B-D5E84BC9D6C4}" srcOrd="5" destOrd="0" presId="urn:microsoft.com/office/officeart/2008/layout/VerticalCurvedList"/>
    <dgm:cxn modelId="{D456864E-AF80-40B9-B01B-3B3E65AE5AF2}" type="presParOf" srcId="{79734ACE-3A48-41C2-B834-36A350889978}" destId="{BB62AE14-F71B-4C8A-AAC9-46F92325C6F1}" srcOrd="6" destOrd="0" presId="urn:microsoft.com/office/officeart/2008/layout/VerticalCurvedList"/>
    <dgm:cxn modelId="{48928E22-24EF-4ED0-A1FF-B3DD36536011}" type="presParOf" srcId="{BB62AE14-F71B-4C8A-AAC9-46F92325C6F1}" destId="{711F7D0C-5880-4096-9D41-09B92087954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572AD9-B5A6-4981-BC6C-20E6539ABC63}" type="doc">
      <dgm:prSet loTypeId="urn:microsoft.com/office/officeart/2005/8/layout/hierarchy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D3CD6F1-4527-4387-9ADB-F32ED8D31A6E}">
      <dgm:prSet phldrT="[Metin]" custT="1"/>
      <dgm:spPr/>
      <dgm:t>
        <a:bodyPr/>
        <a:lstStyle/>
        <a:p>
          <a:r>
            <a:rPr lang="tr-TR" sz="2800" dirty="0" err="1" smtClean="0"/>
            <a:t>Atherosclerosis</a:t>
          </a:r>
          <a:endParaRPr lang="tr-TR" sz="2800" dirty="0"/>
        </a:p>
      </dgm:t>
    </dgm:pt>
    <dgm:pt modelId="{62DF02BB-164E-415A-A380-2D55C81556A2}" type="parTrans" cxnId="{62C37F15-6F6F-45E2-B526-5B279E4DD36F}">
      <dgm:prSet/>
      <dgm:spPr/>
      <dgm:t>
        <a:bodyPr/>
        <a:lstStyle/>
        <a:p>
          <a:endParaRPr lang="tr-TR"/>
        </a:p>
      </dgm:t>
    </dgm:pt>
    <dgm:pt modelId="{BE0E1DDB-1FCF-49B0-8FAC-52A5350B2D47}" type="sibTrans" cxnId="{62C37F15-6F6F-45E2-B526-5B279E4DD36F}">
      <dgm:prSet/>
      <dgm:spPr/>
      <dgm:t>
        <a:bodyPr/>
        <a:lstStyle/>
        <a:p>
          <a:endParaRPr lang="tr-TR"/>
        </a:p>
      </dgm:t>
    </dgm:pt>
    <dgm:pt modelId="{A74CE3C8-2354-4251-83F4-6BCF4DFAA250}">
      <dgm:prSet phldrT="[Metin]" custT="1"/>
      <dgm:spPr/>
      <dgm:t>
        <a:bodyPr/>
        <a:lstStyle/>
        <a:p>
          <a:r>
            <a:rPr lang="tr-TR" sz="1600" dirty="0" err="1" smtClean="0"/>
            <a:t>Carotid</a:t>
          </a:r>
          <a:r>
            <a:rPr lang="tr-TR" sz="1600" dirty="0" smtClean="0"/>
            <a:t>  </a:t>
          </a:r>
          <a:r>
            <a:rPr lang="tr-TR" sz="1600" dirty="0" err="1" smtClean="0"/>
            <a:t>intima</a:t>
          </a:r>
          <a:r>
            <a:rPr lang="tr-TR" sz="1600" dirty="0" smtClean="0"/>
            <a:t> </a:t>
          </a:r>
          <a:r>
            <a:rPr lang="tr-TR" sz="1600" dirty="0" err="1" smtClean="0"/>
            <a:t>media</a:t>
          </a:r>
          <a:r>
            <a:rPr lang="tr-TR" sz="1600" dirty="0" smtClean="0"/>
            <a:t> </a:t>
          </a:r>
          <a:r>
            <a:rPr lang="tr-TR" sz="1600" dirty="0" err="1" smtClean="0"/>
            <a:t>thickness</a:t>
          </a:r>
          <a:r>
            <a:rPr lang="tr-TR" sz="1600" dirty="0" smtClean="0"/>
            <a:t>(</a:t>
          </a:r>
          <a:r>
            <a:rPr lang="tr-TR" sz="1600" dirty="0" err="1" smtClean="0"/>
            <a:t>cIMT</a:t>
          </a:r>
          <a:r>
            <a:rPr lang="tr-TR" sz="1600" dirty="0" smtClean="0"/>
            <a:t>)</a:t>
          </a:r>
          <a:endParaRPr lang="tr-TR" sz="1600" dirty="0"/>
        </a:p>
      </dgm:t>
    </dgm:pt>
    <dgm:pt modelId="{E23F64AA-4B7A-4EE1-B254-668DFD01796A}" type="parTrans" cxnId="{6C31B6E4-6472-45B1-9D46-26C60D6DD1E5}">
      <dgm:prSet/>
      <dgm:spPr/>
      <dgm:t>
        <a:bodyPr/>
        <a:lstStyle/>
        <a:p>
          <a:endParaRPr lang="tr-TR"/>
        </a:p>
      </dgm:t>
    </dgm:pt>
    <dgm:pt modelId="{82DDA32C-3A0D-4E5C-B5FE-6F25DC263BDC}" type="sibTrans" cxnId="{6C31B6E4-6472-45B1-9D46-26C60D6DD1E5}">
      <dgm:prSet/>
      <dgm:spPr/>
      <dgm:t>
        <a:bodyPr/>
        <a:lstStyle/>
        <a:p>
          <a:endParaRPr lang="tr-TR"/>
        </a:p>
      </dgm:t>
    </dgm:pt>
    <dgm:pt modelId="{6F2C5B04-BEF4-4F7F-BFA5-41C68B967DE2}">
      <dgm:prSet phldrT="[Metin]" custT="1"/>
      <dgm:spPr/>
      <dgm:t>
        <a:bodyPr/>
        <a:lstStyle/>
        <a:p>
          <a:r>
            <a:rPr lang="tr-TR" sz="1600" dirty="0" err="1" smtClean="0"/>
            <a:t>Arterial</a:t>
          </a:r>
          <a:r>
            <a:rPr lang="tr-TR" sz="1600" dirty="0" smtClean="0"/>
            <a:t> </a:t>
          </a:r>
          <a:r>
            <a:rPr lang="tr-TR" sz="1600" dirty="0" err="1" smtClean="0"/>
            <a:t>stiffness</a:t>
          </a:r>
          <a:r>
            <a:rPr lang="tr-TR" sz="1600" dirty="0" smtClean="0"/>
            <a:t>: </a:t>
          </a:r>
        </a:p>
        <a:p>
          <a:r>
            <a:rPr lang="tr-TR" sz="1600" dirty="0" smtClean="0"/>
            <a:t>-</a:t>
          </a:r>
          <a:r>
            <a:rPr lang="tr-TR" sz="1600" dirty="0" err="1" smtClean="0"/>
            <a:t>Pulse</a:t>
          </a:r>
          <a:r>
            <a:rPr lang="tr-TR" sz="1600" dirty="0" smtClean="0"/>
            <a:t> </a:t>
          </a:r>
          <a:r>
            <a:rPr lang="tr-TR" sz="1600" dirty="0" err="1" smtClean="0"/>
            <a:t>wave</a:t>
          </a:r>
          <a:r>
            <a:rPr lang="tr-TR" sz="1600" dirty="0" smtClean="0"/>
            <a:t> </a:t>
          </a:r>
          <a:r>
            <a:rPr lang="tr-TR" sz="1600" dirty="0" err="1" smtClean="0"/>
            <a:t>velocity</a:t>
          </a:r>
          <a:r>
            <a:rPr lang="tr-TR" sz="1600" dirty="0" smtClean="0"/>
            <a:t> (PWV) </a:t>
          </a:r>
        </a:p>
        <a:p>
          <a:r>
            <a:rPr lang="tr-TR" sz="1600" dirty="0" smtClean="0"/>
            <a:t>-</a:t>
          </a:r>
          <a:r>
            <a:rPr lang="tr-TR" sz="1600" dirty="0" err="1" smtClean="0"/>
            <a:t>Augmentation</a:t>
          </a:r>
          <a:r>
            <a:rPr lang="tr-TR" sz="1600" dirty="0" smtClean="0"/>
            <a:t> </a:t>
          </a:r>
          <a:r>
            <a:rPr lang="tr-TR" sz="1600" dirty="0" err="1" smtClean="0"/>
            <a:t>index</a:t>
          </a:r>
          <a:r>
            <a:rPr lang="tr-TR" sz="1600" dirty="0" smtClean="0"/>
            <a:t> (</a:t>
          </a:r>
          <a:r>
            <a:rPr lang="tr-TR" sz="1600" dirty="0" err="1" smtClean="0"/>
            <a:t>Aix</a:t>
          </a:r>
          <a:r>
            <a:rPr lang="tr-TR" sz="1600" dirty="0" smtClean="0"/>
            <a:t>) </a:t>
          </a:r>
          <a:endParaRPr lang="tr-TR" sz="1600" dirty="0"/>
        </a:p>
      </dgm:t>
    </dgm:pt>
    <dgm:pt modelId="{031F31FB-38E9-4F05-BCB1-FFC2E15531EE}" type="parTrans" cxnId="{1E2A3B2E-E2A2-4CB8-B08A-89802391F57A}">
      <dgm:prSet/>
      <dgm:spPr/>
      <dgm:t>
        <a:bodyPr/>
        <a:lstStyle/>
        <a:p>
          <a:endParaRPr lang="tr-TR"/>
        </a:p>
      </dgm:t>
    </dgm:pt>
    <dgm:pt modelId="{42A58933-7028-45B1-924D-0ABECCE7C4C0}" type="sibTrans" cxnId="{1E2A3B2E-E2A2-4CB8-B08A-89802391F57A}">
      <dgm:prSet/>
      <dgm:spPr/>
      <dgm:t>
        <a:bodyPr/>
        <a:lstStyle/>
        <a:p>
          <a:endParaRPr lang="tr-TR"/>
        </a:p>
      </dgm:t>
    </dgm:pt>
    <dgm:pt modelId="{CF4E0775-FDA7-40AE-AD65-CB20EAD632DE}">
      <dgm:prSet custT="1"/>
      <dgm:spPr/>
      <dgm:t>
        <a:bodyPr/>
        <a:lstStyle/>
        <a:p>
          <a:pPr algn="ctr"/>
          <a:endParaRPr lang="tr-TR" sz="1600" dirty="0" smtClean="0"/>
        </a:p>
        <a:p>
          <a:pPr algn="ctr"/>
          <a:r>
            <a:rPr lang="tr-TR" sz="1600" dirty="0" err="1" smtClean="0"/>
            <a:t>Flow</a:t>
          </a:r>
          <a:r>
            <a:rPr lang="tr-TR" sz="1600" dirty="0" smtClean="0"/>
            <a:t> </a:t>
          </a:r>
          <a:r>
            <a:rPr lang="tr-TR" sz="1600" dirty="0" err="1" smtClean="0"/>
            <a:t>mediated</a:t>
          </a:r>
          <a:r>
            <a:rPr lang="tr-TR" sz="1600" dirty="0" smtClean="0"/>
            <a:t> </a:t>
          </a:r>
          <a:r>
            <a:rPr lang="tr-TR" sz="1600" dirty="0" err="1" smtClean="0"/>
            <a:t>vasodilatation</a:t>
          </a:r>
          <a:r>
            <a:rPr lang="tr-TR" sz="1600" dirty="0" smtClean="0"/>
            <a:t> (FMD)</a:t>
          </a:r>
          <a:endParaRPr lang="tr-TR" sz="1600" dirty="0"/>
        </a:p>
      </dgm:t>
    </dgm:pt>
    <dgm:pt modelId="{F9B2F8F1-61F6-46E7-A00A-2503B5E1207D}" type="parTrans" cxnId="{BE2FA5C3-2989-49FA-A094-08F200C2051B}">
      <dgm:prSet/>
      <dgm:spPr/>
      <dgm:t>
        <a:bodyPr/>
        <a:lstStyle/>
        <a:p>
          <a:endParaRPr lang="tr-TR"/>
        </a:p>
      </dgm:t>
    </dgm:pt>
    <dgm:pt modelId="{7A5513DA-09AA-4A9D-8937-626517C44DB4}" type="sibTrans" cxnId="{BE2FA5C3-2989-49FA-A094-08F200C2051B}">
      <dgm:prSet/>
      <dgm:spPr/>
      <dgm:t>
        <a:bodyPr/>
        <a:lstStyle/>
        <a:p>
          <a:endParaRPr lang="tr-TR"/>
        </a:p>
      </dgm:t>
    </dgm:pt>
    <dgm:pt modelId="{7A681BD7-A207-43F2-9D0A-F36C379240A5}">
      <dgm:prSet/>
      <dgm:spPr/>
      <dgm:t>
        <a:bodyPr/>
        <a:lstStyle/>
        <a:p>
          <a:pPr algn="l"/>
          <a:endParaRPr lang="tr-TR" sz="1600"/>
        </a:p>
      </dgm:t>
    </dgm:pt>
    <dgm:pt modelId="{677898B2-86E1-4E26-B60D-767D855B1470}" type="parTrans" cxnId="{86A22C80-00E3-42EA-B9CC-6BD72E738A8A}">
      <dgm:prSet/>
      <dgm:spPr/>
      <dgm:t>
        <a:bodyPr/>
        <a:lstStyle/>
        <a:p>
          <a:endParaRPr lang="tr-TR"/>
        </a:p>
      </dgm:t>
    </dgm:pt>
    <dgm:pt modelId="{5562E517-0521-4678-BA66-EF29232A8E91}" type="sibTrans" cxnId="{86A22C80-00E3-42EA-B9CC-6BD72E738A8A}">
      <dgm:prSet/>
      <dgm:spPr/>
      <dgm:t>
        <a:bodyPr/>
        <a:lstStyle/>
        <a:p>
          <a:endParaRPr lang="tr-TR"/>
        </a:p>
      </dgm:t>
    </dgm:pt>
    <dgm:pt modelId="{9EC32A8D-BBD1-42E9-9627-73DCDF5A657D}" type="pres">
      <dgm:prSet presAssocID="{CD572AD9-B5A6-4981-BC6C-20E6539ABC6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F541949-FF07-4A51-B792-40FCBCF2D464}" type="pres">
      <dgm:prSet presAssocID="{CD3CD6F1-4527-4387-9ADB-F32ED8D31A6E}" presName="root" presStyleCnt="0"/>
      <dgm:spPr/>
    </dgm:pt>
    <dgm:pt modelId="{9150018A-289E-41BC-838E-9AEADB04CF5A}" type="pres">
      <dgm:prSet presAssocID="{CD3CD6F1-4527-4387-9ADB-F32ED8D31A6E}" presName="rootComposite" presStyleCnt="0"/>
      <dgm:spPr/>
    </dgm:pt>
    <dgm:pt modelId="{202633FB-1CB9-4495-B772-654DB3A5D6A6}" type="pres">
      <dgm:prSet presAssocID="{CD3CD6F1-4527-4387-9ADB-F32ED8D31A6E}" presName="rootText" presStyleLbl="node1" presStyleIdx="0" presStyleCnt="1"/>
      <dgm:spPr/>
      <dgm:t>
        <a:bodyPr/>
        <a:lstStyle/>
        <a:p>
          <a:endParaRPr lang="tr-TR"/>
        </a:p>
      </dgm:t>
    </dgm:pt>
    <dgm:pt modelId="{5A7D877F-9C82-4B84-A5C4-DC082EE88876}" type="pres">
      <dgm:prSet presAssocID="{CD3CD6F1-4527-4387-9ADB-F32ED8D31A6E}" presName="rootConnector" presStyleLbl="node1" presStyleIdx="0" presStyleCnt="1"/>
      <dgm:spPr/>
      <dgm:t>
        <a:bodyPr/>
        <a:lstStyle/>
        <a:p>
          <a:endParaRPr lang="tr-TR"/>
        </a:p>
      </dgm:t>
    </dgm:pt>
    <dgm:pt modelId="{1EA95013-2E37-4A12-99CB-68D32B2E7C3C}" type="pres">
      <dgm:prSet presAssocID="{CD3CD6F1-4527-4387-9ADB-F32ED8D31A6E}" presName="childShape" presStyleCnt="0"/>
      <dgm:spPr/>
    </dgm:pt>
    <dgm:pt modelId="{9D2A39A7-F5CD-4E09-956B-EDC37A2E7FB4}" type="pres">
      <dgm:prSet presAssocID="{E23F64AA-4B7A-4EE1-B254-668DFD01796A}" presName="Name13" presStyleLbl="parChTrans1D2" presStyleIdx="0" presStyleCnt="3"/>
      <dgm:spPr/>
      <dgm:t>
        <a:bodyPr/>
        <a:lstStyle/>
        <a:p>
          <a:endParaRPr lang="tr-TR"/>
        </a:p>
      </dgm:t>
    </dgm:pt>
    <dgm:pt modelId="{1086339E-8827-4F1E-B2A1-28BC328F6E36}" type="pres">
      <dgm:prSet presAssocID="{A74CE3C8-2354-4251-83F4-6BCF4DFAA250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0452F7-916E-4167-88FE-403F8D907D9B}" type="pres">
      <dgm:prSet presAssocID="{F9B2F8F1-61F6-46E7-A00A-2503B5E1207D}" presName="Name13" presStyleLbl="parChTrans1D2" presStyleIdx="1" presStyleCnt="3"/>
      <dgm:spPr/>
      <dgm:t>
        <a:bodyPr/>
        <a:lstStyle/>
        <a:p>
          <a:endParaRPr lang="tr-TR"/>
        </a:p>
      </dgm:t>
    </dgm:pt>
    <dgm:pt modelId="{48D43102-969C-473A-8B44-A62B92ED2B50}" type="pres">
      <dgm:prSet presAssocID="{CF4E0775-FDA7-40AE-AD65-CB20EAD632DE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D48F71-4C1C-490F-BAB7-B99D2CA3088D}" type="pres">
      <dgm:prSet presAssocID="{031F31FB-38E9-4F05-BCB1-FFC2E15531EE}" presName="Name13" presStyleLbl="parChTrans1D2" presStyleIdx="2" presStyleCnt="3"/>
      <dgm:spPr/>
      <dgm:t>
        <a:bodyPr/>
        <a:lstStyle/>
        <a:p>
          <a:endParaRPr lang="tr-TR"/>
        </a:p>
      </dgm:t>
    </dgm:pt>
    <dgm:pt modelId="{9F30EAB6-F08D-445C-BFCD-4EF754195BC1}" type="pres">
      <dgm:prSet presAssocID="{6F2C5B04-BEF4-4F7F-BFA5-41C68B967DE2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91FE237-3B15-4F67-9CD3-F85B05A4923B}" type="presOf" srcId="{E23F64AA-4B7A-4EE1-B254-668DFD01796A}" destId="{9D2A39A7-F5CD-4E09-956B-EDC37A2E7FB4}" srcOrd="0" destOrd="0" presId="urn:microsoft.com/office/officeart/2005/8/layout/hierarchy3"/>
    <dgm:cxn modelId="{AA782F94-DF38-4839-A2EB-B781FA1DA061}" type="presOf" srcId="{CD572AD9-B5A6-4981-BC6C-20E6539ABC63}" destId="{9EC32A8D-BBD1-42E9-9627-73DCDF5A657D}" srcOrd="0" destOrd="0" presId="urn:microsoft.com/office/officeart/2005/8/layout/hierarchy3"/>
    <dgm:cxn modelId="{E7279FAB-F215-48E4-AE22-71B81DCCB7FF}" type="presOf" srcId="{7A681BD7-A207-43F2-9D0A-F36C379240A5}" destId="{48D43102-969C-473A-8B44-A62B92ED2B50}" srcOrd="0" destOrd="1" presId="urn:microsoft.com/office/officeart/2005/8/layout/hierarchy3"/>
    <dgm:cxn modelId="{86A22C80-00E3-42EA-B9CC-6BD72E738A8A}" srcId="{CF4E0775-FDA7-40AE-AD65-CB20EAD632DE}" destId="{7A681BD7-A207-43F2-9D0A-F36C379240A5}" srcOrd="0" destOrd="0" parTransId="{677898B2-86E1-4E26-B60D-767D855B1470}" sibTransId="{5562E517-0521-4678-BA66-EF29232A8E91}"/>
    <dgm:cxn modelId="{8E445722-1C4E-4143-8C41-498C21A8AE31}" type="presOf" srcId="{CD3CD6F1-4527-4387-9ADB-F32ED8D31A6E}" destId="{202633FB-1CB9-4495-B772-654DB3A5D6A6}" srcOrd="0" destOrd="0" presId="urn:microsoft.com/office/officeart/2005/8/layout/hierarchy3"/>
    <dgm:cxn modelId="{62C37F15-6F6F-45E2-B526-5B279E4DD36F}" srcId="{CD572AD9-B5A6-4981-BC6C-20E6539ABC63}" destId="{CD3CD6F1-4527-4387-9ADB-F32ED8D31A6E}" srcOrd="0" destOrd="0" parTransId="{62DF02BB-164E-415A-A380-2D55C81556A2}" sibTransId="{BE0E1DDB-1FCF-49B0-8FAC-52A5350B2D47}"/>
    <dgm:cxn modelId="{CBA52545-185C-472D-8A83-CE70F59B605E}" type="presOf" srcId="{F9B2F8F1-61F6-46E7-A00A-2503B5E1207D}" destId="{4A0452F7-916E-4167-88FE-403F8D907D9B}" srcOrd="0" destOrd="0" presId="urn:microsoft.com/office/officeart/2005/8/layout/hierarchy3"/>
    <dgm:cxn modelId="{CFF9BF24-2799-4792-AAF2-E5D5A7ADC95A}" type="presOf" srcId="{031F31FB-38E9-4F05-BCB1-FFC2E15531EE}" destId="{DCD48F71-4C1C-490F-BAB7-B99D2CA3088D}" srcOrd="0" destOrd="0" presId="urn:microsoft.com/office/officeart/2005/8/layout/hierarchy3"/>
    <dgm:cxn modelId="{6C31B6E4-6472-45B1-9D46-26C60D6DD1E5}" srcId="{CD3CD6F1-4527-4387-9ADB-F32ED8D31A6E}" destId="{A74CE3C8-2354-4251-83F4-6BCF4DFAA250}" srcOrd="0" destOrd="0" parTransId="{E23F64AA-4B7A-4EE1-B254-668DFD01796A}" sibTransId="{82DDA32C-3A0D-4E5C-B5FE-6F25DC263BDC}"/>
    <dgm:cxn modelId="{DED2EDF6-34C9-4816-BD23-EAA86C3FF15D}" type="presOf" srcId="{CF4E0775-FDA7-40AE-AD65-CB20EAD632DE}" destId="{48D43102-969C-473A-8B44-A62B92ED2B50}" srcOrd="0" destOrd="0" presId="urn:microsoft.com/office/officeart/2005/8/layout/hierarchy3"/>
    <dgm:cxn modelId="{1E2A3B2E-E2A2-4CB8-B08A-89802391F57A}" srcId="{CD3CD6F1-4527-4387-9ADB-F32ED8D31A6E}" destId="{6F2C5B04-BEF4-4F7F-BFA5-41C68B967DE2}" srcOrd="2" destOrd="0" parTransId="{031F31FB-38E9-4F05-BCB1-FFC2E15531EE}" sibTransId="{42A58933-7028-45B1-924D-0ABECCE7C4C0}"/>
    <dgm:cxn modelId="{E5FA6BB6-C850-45B7-B1D2-57C6B7CDBA53}" type="presOf" srcId="{CD3CD6F1-4527-4387-9ADB-F32ED8D31A6E}" destId="{5A7D877F-9C82-4B84-A5C4-DC082EE88876}" srcOrd="1" destOrd="0" presId="urn:microsoft.com/office/officeart/2005/8/layout/hierarchy3"/>
    <dgm:cxn modelId="{1A0E630B-F2DB-478C-9177-94BCA4DAF514}" type="presOf" srcId="{A74CE3C8-2354-4251-83F4-6BCF4DFAA250}" destId="{1086339E-8827-4F1E-B2A1-28BC328F6E36}" srcOrd="0" destOrd="0" presId="urn:microsoft.com/office/officeart/2005/8/layout/hierarchy3"/>
    <dgm:cxn modelId="{BE2FA5C3-2989-49FA-A094-08F200C2051B}" srcId="{CD3CD6F1-4527-4387-9ADB-F32ED8D31A6E}" destId="{CF4E0775-FDA7-40AE-AD65-CB20EAD632DE}" srcOrd="1" destOrd="0" parTransId="{F9B2F8F1-61F6-46E7-A00A-2503B5E1207D}" sibTransId="{7A5513DA-09AA-4A9D-8937-626517C44DB4}"/>
    <dgm:cxn modelId="{E4D43788-B0DA-4DB6-867C-B59E377E366E}" type="presOf" srcId="{6F2C5B04-BEF4-4F7F-BFA5-41C68B967DE2}" destId="{9F30EAB6-F08D-445C-BFCD-4EF754195BC1}" srcOrd="0" destOrd="0" presId="urn:microsoft.com/office/officeart/2005/8/layout/hierarchy3"/>
    <dgm:cxn modelId="{2DA4831E-77FA-44E1-BD69-54C4BE942821}" type="presParOf" srcId="{9EC32A8D-BBD1-42E9-9627-73DCDF5A657D}" destId="{AF541949-FF07-4A51-B792-40FCBCF2D464}" srcOrd="0" destOrd="0" presId="urn:microsoft.com/office/officeart/2005/8/layout/hierarchy3"/>
    <dgm:cxn modelId="{07F2106B-DB41-4ABE-BA66-5B4D5C8222D9}" type="presParOf" srcId="{AF541949-FF07-4A51-B792-40FCBCF2D464}" destId="{9150018A-289E-41BC-838E-9AEADB04CF5A}" srcOrd="0" destOrd="0" presId="urn:microsoft.com/office/officeart/2005/8/layout/hierarchy3"/>
    <dgm:cxn modelId="{CFDC13DB-861A-4FD1-9563-98DD0E24E225}" type="presParOf" srcId="{9150018A-289E-41BC-838E-9AEADB04CF5A}" destId="{202633FB-1CB9-4495-B772-654DB3A5D6A6}" srcOrd="0" destOrd="0" presId="urn:microsoft.com/office/officeart/2005/8/layout/hierarchy3"/>
    <dgm:cxn modelId="{0369354E-C8F7-4468-AE3F-BF704094268F}" type="presParOf" srcId="{9150018A-289E-41BC-838E-9AEADB04CF5A}" destId="{5A7D877F-9C82-4B84-A5C4-DC082EE88876}" srcOrd="1" destOrd="0" presId="urn:microsoft.com/office/officeart/2005/8/layout/hierarchy3"/>
    <dgm:cxn modelId="{C0935824-C635-44DD-9962-48D960A7217D}" type="presParOf" srcId="{AF541949-FF07-4A51-B792-40FCBCF2D464}" destId="{1EA95013-2E37-4A12-99CB-68D32B2E7C3C}" srcOrd="1" destOrd="0" presId="urn:microsoft.com/office/officeart/2005/8/layout/hierarchy3"/>
    <dgm:cxn modelId="{80A63B11-2D54-414C-8F78-63A7EE2594C8}" type="presParOf" srcId="{1EA95013-2E37-4A12-99CB-68D32B2E7C3C}" destId="{9D2A39A7-F5CD-4E09-956B-EDC37A2E7FB4}" srcOrd="0" destOrd="0" presId="urn:microsoft.com/office/officeart/2005/8/layout/hierarchy3"/>
    <dgm:cxn modelId="{EC596301-C0B9-435F-BA6A-34B85F5BFDD8}" type="presParOf" srcId="{1EA95013-2E37-4A12-99CB-68D32B2E7C3C}" destId="{1086339E-8827-4F1E-B2A1-28BC328F6E36}" srcOrd="1" destOrd="0" presId="urn:microsoft.com/office/officeart/2005/8/layout/hierarchy3"/>
    <dgm:cxn modelId="{55A730E4-448A-481E-BC35-23B9DEEB7DC4}" type="presParOf" srcId="{1EA95013-2E37-4A12-99CB-68D32B2E7C3C}" destId="{4A0452F7-916E-4167-88FE-403F8D907D9B}" srcOrd="2" destOrd="0" presId="urn:microsoft.com/office/officeart/2005/8/layout/hierarchy3"/>
    <dgm:cxn modelId="{B9DE75FD-06A7-4973-932C-EED3FBBF7898}" type="presParOf" srcId="{1EA95013-2E37-4A12-99CB-68D32B2E7C3C}" destId="{48D43102-969C-473A-8B44-A62B92ED2B50}" srcOrd="3" destOrd="0" presId="urn:microsoft.com/office/officeart/2005/8/layout/hierarchy3"/>
    <dgm:cxn modelId="{8F20807B-B95C-4904-9EBC-92554E88FED1}" type="presParOf" srcId="{1EA95013-2E37-4A12-99CB-68D32B2E7C3C}" destId="{DCD48F71-4C1C-490F-BAB7-B99D2CA3088D}" srcOrd="4" destOrd="0" presId="urn:microsoft.com/office/officeart/2005/8/layout/hierarchy3"/>
    <dgm:cxn modelId="{E12EF098-E684-4F77-B49D-24FE474BB344}" type="presParOf" srcId="{1EA95013-2E37-4A12-99CB-68D32B2E7C3C}" destId="{9F30EAB6-F08D-445C-BFCD-4EF754195BC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FD34BC-9519-4E08-9390-181F3564B927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84331D7-CAF0-4C50-B9F0-333C00156FCA}">
      <dgm:prSet phldrT="[Metin]" phldr="1"/>
      <dgm:spPr/>
      <dgm:t>
        <a:bodyPr/>
        <a:lstStyle/>
        <a:p>
          <a:endParaRPr lang="tr-TR" dirty="0"/>
        </a:p>
      </dgm:t>
    </dgm:pt>
    <dgm:pt modelId="{51385AE9-C2FB-417C-934F-44EF5F2586E9}" type="parTrans" cxnId="{CBF3DFAF-04BE-45D3-AE10-77B0EB9E2186}">
      <dgm:prSet/>
      <dgm:spPr/>
      <dgm:t>
        <a:bodyPr/>
        <a:lstStyle/>
        <a:p>
          <a:endParaRPr lang="tr-TR"/>
        </a:p>
      </dgm:t>
    </dgm:pt>
    <dgm:pt modelId="{C21CF434-F584-4BC7-9D72-30A52444623B}" type="sibTrans" cxnId="{CBF3DFAF-04BE-45D3-AE10-77B0EB9E2186}">
      <dgm:prSet/>
      <dgm:spPr/>
      <dgm:t>
        <a:bodyPr/>
        <a:lstStyle/>
        <a:p>
          <a:endParaRPr lang="tr-TR"/>
        </a:p>
      </dgm:t>
    </dgm:pt>
    <dgm:pt modelId="{C75CD627-637A-47F1-928E-26207067DCD1}">
      <dgm:prSet phldrT="[Metin]"/>
      <dgm:spPr/>
      <dgm:t>
        <a:bodyPr/>
        <a:lstStyle/>
        <a:p>
          <a:r>
            <a:rPr lang="tr-TR" b="1" dirty="0" err="1" smtClean="0"/>
            <a:t>Malnutrition</a:t>
          </a:r>
          <a:r>
            <a:rPr lang="tr-TR" dirty="0" smtClean="0"/>
            <a:t> (n:9)            PWV = </a:t>
          </a:r>
          <a:r>
            <a:rPr lang="tr-TR" dirty="0" err="1" smtClean="0"/>
            <a:t>positive</a:t>
          </a:r>
          <a:r>
            <a:rPr lang="tr-TR" dirty="0" smtClean="0"/>
            <a:t> </a:t>
          </a:r>
          <a:r>
            <a:rPr lang="tr-TR" dirty="0" err="1" smtClean="0"/>
            <a:t>corelation</a:t>
          </a:r>
          <a:r>
            <a:rPr lang="tr-TR" dirty="0" smtClean="0"/>
            <a:t> (p 0.03/r 0.35)</a:t>
          </a:r>
          <a:endParaRPr lang="tr-TR" dirty="0"/>
        </a:p>
      </dgm:t>
    </dgm:pt>
    <dgm:pt modelId="{91FC2FB6-0190-44EA-B00E-B3AA525FBEA4}" type="parTrans" cxnId="{1315A217-A084-42A4-BB97-B16EF114438C}">
      <dgm:prSet/>
      <dgm:spPr/>
      <dgm:t>
        <a:bodyPr/>
        <a:lstStyle/>
        <a:p>
          <a:endParaRPr lang="tr-TR"/>
        </a:p>
      </dgm:t>
    </dgm:pt>
    <dgm:pt modelId="{D98E6C4F-6EDB-488C-AFBB-C50E114E01EE}" type="sibTrans" cxnId="{1315A217-A084-42A4-BB97-B16EF114438C}">
      <dgm:prSet/>
      <dgm:spPr/>
      <dgm:t>
        <a:bodyPr/>
        <a:lstStyle/>
        <a:p>
          <a:endParaRPr lang="tr-TR"/>
        </a:p>
      </dgm:t>
    </dgm:pt>
    <dgm:pt modelId="{180401AD-36F0-4ACA-B211-688ACD472DAA}">
      <dgm:prSet phldrT="[Metin]" phldr="1"/>
      <dgm:spPr/>
      <dgm:t>
        <a:bodyPr/>
        <a:lstStyle/>
        <a:p>
          <a:endParaRPr lang="tr-TR"/>
        </a:p>
      </dgm:t>
    </dgm:pt>
    <dgm:pt modelId="{BC28522D-20BC-4F68-8D80-AC24D2A0A25F}" type="parTrans" cxnId="{9C888CE8-7C64-422A-A28A-E25213926759}">
      <dgm:prSet/>
      <dgm:spPr/>
      <dgm:t>
        <a:bodyPr/>
        <a:lstStyle/>
        <a:p>
          <a:endParaRPr lang="tr-TR"/>
        </a:p>
      </dgm:t>
    </dgm:pt>
    <dgm:pt modelId="{DA1AA90B-5BF3-4B7D-B3B7-567CF786C5B5}" type="sibTrans" cxnId="{9C888CE8-7C64-422A-A28A-E25213926759}">
      <dgm:prSet/>
      <dgm:spPr/>
      <dgm:t>
        <a:bodyPr/>
        <a:lstStyle/>
        <a:p>
          <a:endParaRPr lang="tr-TR"/>
        </a:p>
      </dgm:t>
    </dgm:pt>
    <dgm:pt modelId="{994573FA-E1F4-4EF2-AA7B-F8D16942C1EB}">
      <dgm:prSet phldrT="[Metin]"/>
      <dgm:spPr/>
      <dgm:t>
        <a:bodyPr/>
        <a:lstStyle/>
        <a:p>
          <a:r>
            <a:rPr lang="tr-TR" b="1" dirty="0" smtClean="0"/>
            <a:t>C-</a:t>
          </a:r>
          <a:r>
            <a:rPr lang="tr-TR" b="1" dirty="0" err="1" smtClean="0"/>
            <a:t>reactive</a:t>
          </a:r>
          <a:r>
            <a:rPr lang="tr-TR" b="1" dirty="0" smtClean="0"/>
            <a:t> protein             </a:t>
          </a:r>
          <a:r>
            <a:rPr lang="tr-TR" dirty="0" smtClean="0"/>
            <a:t>PWV= </a:t>
          </a:r>
          <a:r>
            <a:rPr lang="tr-TR" dirty="0" err="1" smtClean="0"/>
            <a:t>positive</a:t>
          </a:r>
          <a:r>
            <a:rPr lang="tr-TR" dirty="0" smtClean="0"/>
            <a:t> </a:t>
          </a:r>
          <a:r>
            <a:rPr lang="tr-TR" dirty="0" err="1" smtClean="0"/>
            <a:t>correlation</a:t>
          </a:r>
          <a:r>
            <a:rPr lang="tr-TR" dirty="0" smtClean="0"/>
            <a:t> (p 0.01/r 0.39) </a:t>
          </a:r>
          <a:endParaRPr lang="tr-TR" dirty="0"/>
        </a:p>
      </dgm:t>
    </dgm:pt>
    <dgm:pt modelId="{612256C9-A01C-4E8D-B4FE-1B2F7E148802}" type="parTrans" cxnId="{002B043D-E9F9-4EEC-AA19-12638FB39E9A}">
      <dgm:prSet/>
      <dgm:spPr/>
      <dgm:t>
        <a:bodyPr/>
        <a:lstStyle/>
        <a:p>
          <a:endParaRPr lang="tr-TR"/>
        </a:p>
      </dgm:t>
    </dgm:pt>
    <dgm:pt modelId="{82C77CEB-9771-4E38-B3AF-22A07FE3B91B}" type="sibTrans" cxnId="{002B043D-E9F9-4EEC-AA19-12638FB39E9A}">
      <dgm:prSet/>
      <dgm:spPr/>
      <dgm:t>
        <a:bodyPr/>
        <a:lstStyle/>
        <a:p>
          <a:endParaRPr lang="tr-TR"/>
        </a:p>
      </dgm:t>
    </dgm:pt>
    <dgm:pt modelId="{85229FD4-4779-4E7A-825F-488941A46E2A}">
      <dgm:prSet phldrT="[Metin]"/>
      <dgm:spPr/>
      <dgm:t>
        <a:bodyPr/>
        <a:lstStyle/>
        <a:p>
          <a:r>
            <a:rPr lang="tr-TR" dirty="0" err="1" smtClean="0"/>
            <a:t>Control</a:t>
          </a:r>
          <a:r>
            <a:rPr lang="tr-TR" dirty="0" smtClean="0"/>
            <a:t> </a:t>
          </a:r>
          <a:r>
            <a:rPr lang="tr-TR" dirty="0" err="1" smtClean="0"/>
            <a:t>group</a:t>
          </a:r>
          <a:r>
            <a:rPr lang="tr-TR" dirty="0" smtClean="0"/>
            <a:t> = </a:t>
          </a:r>
          <a:r>
            <a:rPr lang="tr-TR" dirty="0" err="1" smtClean="0"/>
            <a:t>correlation</a:t>
          </a:r>
          <a:r>
            <a:rPr lang="tr-TR" dirty="0" smtClean="0"/>
            <a:t> </a:t>
          </a:r>
          <a:r>
            <a:rPr lang="tr-TR" dirty="0" smtClean="0">
              <a:latin typeface="Times New Roman"/>
              <a:cs typeface="Times New Roman"/>
            </a:rPr>
            <a:t>Ø</a:t>
          </a:r>
          <a:endParaRPr lang="tr-TR" dirty="0"/>
        </a:p>
      </dgm:t>
    </dgm:pt>
    <dgm:pt modelId="{08BC031F-3F16-46DC-8FA3-CABB4AABD65F}" type="parTrans" cxnId="{352BDEFD-BA00-4CB4-A8B2-094741B90479}">
      <dgm:prSet/>
      <dgm:spPr/>
      <dgm:t>
        <a:bodyPr/>
        <a:lstStyle/>
        <a:p>
          <a:endParaRPr lang="tr-TR"/>
        </a:p>
      </dgm:t>
    </dgm:pt>
    <dgm:pt modelId="{6F74D4F9-F625-462A-9407-9472BA1D4184}" type="sibTrans" cxnId="{352BDEFD-BA00-4CB4-A8B2-094741B90479}">
      <dgm:prSet/>
      <dgm:spPr/>
      <dgm:t>
        <a:bodyPr/>
        <a:lstStyle/>
        <a:p>
          <a:endParaRPr lang="tr-TR"/>
        </a:p>
      </dgm:t>
    </dgm:pt>
    <dgm:pt modelId="{C22703E1-A9E0-4663-8FF1-0AE5ED001018}">
      <dgm:prSet phldrT="[Metin]"/>
      <dgm:spPr/>
      <dgm:t>
        <a:bodyPr/>
        <a:lstStyle/>
        <a:p>
          <a:endParaRPr lang="tr-TR" dirty="0"/>
        </a:p>
      </dgm:t>
    </dgm:pt>
    <dgm:pt modelId="{0B5EFAE0-A96F-4D6C-90B5-ABB084CDEC61}" type="parTrans" cxnId="{52A5330F-AA12-4BD7-8891-CCB012D3A6B0}">
      <dgm:prSet/>
      <dgm:spPr/>
      <dgm:t>
        <a:bodyPr/>
        <a:lstStyle/>
        <a:p>
          <a:endParaRPr lang="tr-TR"/>
        </a:p>
      </dgm:t>
    </dgm:pt>
    <dgm:pt modelId="{D064C6E1-59BB-4634-8BEB-BFA71A585EC8}" type="sibTrans" cxnId="{52A5330F-AA12-4BD7-8891-CCB012D3A6B0}">
      <dgm:prSet/>
      <dgm:spPr/>
      <dgm:t>
        <a:bodyPr/>
        <a:lstStyle/>
        <a:p>
          <a:endParaRPr lang="tr-TR"/>
        </a:p>
      </dgm:t>
    </dgm:pt>
    <dgm:pt modelId="{457BC80D-8A04-4477-B5C1-64AFD1B44ED0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b="1" dirty="0" smtClean="0"/>
            <a:t>Serum </a:t>
          </a:r>
          <a:r>
            <a:rPr lang="tr-TR" sz="1800" b="1" dirty="0" err="1" smtClean="0"/>
            <a:t>amyloid</a:t>
          </a:r>
          <a:r>
            <a:rPr lang="tr-TR" sz="1800" b="1" dirty="0" smtClean="0"/>
            <a:t> A               </a:t>
          </a:r>
          <a:r>
            <a:rPr lang="tr-TR" sz="1800" dirty="0" smtClean="0"/>
            <a:t>PWV  =  </a:t>
          </a:r>
          <a:r>
            <a:rPr lang="tr-TR" sz="1800" dirty="0" err="1" smtClean="0"/>
            <a:t>positive</a:t>
          </a:r>
          <a:r>
            <a:rPr lang="tr-TR" sz="1800" dirty="0" smtClean="0"/>
            <a:t> </a:t>
          </a:r>
          <a:r>
            <a:rPr lang="tr-TR" sz="1800" dirty="0" err="1" smtClean="0"/>
            <a:t>correlation</a:t>
          </a:r>
          <a:r>
            <a:rPr lang="tr-TR" sz="1800" dirty="0" smtClean="0"/>
            <a:t> (p 0.01/r 0.4)</a:t>
          </a:r>
        </a:p>
      </dgm:t>
    </dgm:pt>
    <dgm:pt modelId="{776CDDA9-83A7-41E7-977D-C56E47F83364}" type="parTrans" cxnId="{20AEB969-10C1-4052-AF01-C9802E4E3D83}">
      <dgm:prSet/>
      <dgm:spPr/>
      <dgm:t>
        <a:bodyPr/>
        <a:lstStyle/>
        <a:p>
          <a:endParaRPr lang="tr-TR"/>
        </a:p>
      </dgm:t>
    </dgm:pt>
    <dgm:pt modelId="{BD47952A-7C5F-4DFA-8B24-B1A17972F2C8}" type="sibTrans" cxnId="{20AEB969-10C1-4052-AF01-C9802E4E3D83}">
      <dgm:prSet/>
      <dgm:spPr/>
      <dgm:t>
        <a:bodyPr/>
        <a:lstStyle/>
        <a:p>
          <a:endParaRPr lang="tr-TR"/>
        </a:p>
      </dgm:t>
    </dgm:pt>
    <dgm:pt modelId="{7227EF28-DA6B-4A87-9DFC-2E984A740650}">
      <dgm:prSet/>
      <dgm:spPr/>
      <dgm:t>
        <a:bodyPr/>
        <a:lstStyle/>
        <a:p>
          <a:r>
            <a:rPr lang="tr-TR" dirty="0" smtClean="0"/>
            <a:t>  </a:t>
          </a:r>
          <a:endParaRPr lang="tr-TR" dirty="0"/>
        </a:p>
      </dgm:t>
    </dgm:pt>
    <dgm:pt modelId="{552614BF-6C55-4C85-88EF-9FC2449EC2E9}" type="parTrans" cxnId="{F6B5A754-0938-412D-A80C-AB80B23F9DE2}">
      <dgm:prSet/>
      <dgm:spPr/>
      <dgm:t>
        <a:bodyPr/>
        <a:lstStyle/>
        <a:p>
          <a:endParaRPr lang="tr-TR"/>
        </a:p>
      </dgm:t>
    </dgm:pt>
    <dgm:pt modelId="{6CD28065-9219-4CDC-ABC4-0AEF1F63AA6A}" type="sibTrans" cxnId="{F6B5A754-0938-412D-A80C-AB80B23F9DE2}">
      <dgm:prSet/>
      <dgm:spPr/>
      <dgm:t>
        <a:bodyPr/>
        <a:lstStyle/>
        <a:p>
          <a:endParaRPr lang="tr-TR"/>
        </a:p>
      </dgm:t>
    </dgm:pt>
    <dgm:pt modelId="{A7FE467B-F29D-4E0F-A29E-C66BA347B696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dirty="0" smtClean="0"/>
            <a:t>Control </a:t>
          </a:r>
          <a:r>
            <a:rPr lang="tr-TR" sz="1800" dirty="0" err="1" smtClean="0"/>
            <a:t>group</a:t>
          </a:r>
          <a:r>
            <a:rPr lang="tr-TR" sz="1800" dirty="0" smtClean="0"/>
            <a:t> = </a:t>
          </a:r>
          <a:r>
            <a:rPr lang="tr-TR" sz="1800" dirty="0" err="1" smtClean="0"/>
            <a:t>correlation</a:t>
          </a:r>
          <a:r>
            <a:rPr lang="tr-TR" sz="1800" dirty="0" smtClean="0"/>
            <a:t> </a:t>
          </a:r>
          <a:r>
            <a:rPr lang="tr-TR" sz="1800" dirty="0" smtClean="0">
              <a:latin typeface="Times New Roman"/>
              <a:cs typeface="Times New Roman"/>
            </a:rPr>
            <a:t>Ø</a:t>
          </a:r>
          <a:endParaRPr lang="tr-TR" sz="1800" dirty="0" smtClean="0"/>
        </a:p>
      </dgm:t>
    </dgm:pt>
    <dgm:pt modelId="{0B30BE36-8E3C-49E0-B0EB-E672CB18F452}" type="parTrans" cxnId="{BFBEAA93-74EC-415A-B9A2-6974875B2BDE}">
      <dgm:prSet/>
      <dgm:spPr/>
      <dgm:t>
        <a:bodyPr/>
        <a:lstStyle/>
        <a:p>
          <a:endParaRPr lang="tr-TR"/>
        </a:p>
      </dgm:t>
    </dgm:pt>
    <dgm:pt modelId="{4E243C32-5865-42BF-965C-B9A10B4E8306}" type="sibTrans" cxnId="{BFBEAA93-74EC-415A-B9A2-6974875B2BDE}">
      <dgm:prSet/>
      <dgm:spPr/>
      <dgm:t>
        <a:bodyPr/>
        <a:lstStyle/>
        <a:p>
          <a:endParaRPr lang="tr-TR"/>
        </a:p>
      </dgm:t>
    </dgm:pt>
    <dgm:pt modelId="{8E44EB64-181E-484B-B2A3-9E5E91DC448B}">
      <dgm:prSet/>
      <dgm:spPr/>
      <dgm:t>
        <a:bodyPr/>
        <a:lstStyle/>
        <a:p>
          <a:r>
            <a:rPr lang="tr-TR" b="1" dirty="0" err="1" smtClean="0"/>
            <a:t>Weight</a:t>
          </a:r>
          <a:r>
            <a:rPr lang="tr-TR" b="1" dirty="0" smtClean="0"/>
            <a:t> SDS, SKS, FEV1            </a:t>
          </a:r>
          <a:r>
            <a:rPr lang="tr-TR" dirty="0" smtClean="0"/>
            <a:t>PWV = </a:t>
          </a:r>
          <a:r>
            <a:rPr lang="tr-TR" dirty="0" err="1" smtClean="0"/>
            <a:t>negative</a:t>
          </a:r>
          <a:r>
            <a:rPr lang="tr-TR" dirty="0" smtClean="0"/>
            <a:t> </a:t>
          </a:r>
          <a:r>
            <a:rPr lang="tr-TR" dirty="0" err="1" smtClean="0"/>
            <a:t>correlation</a:t>
          </a:r>
          <a:r>
            <a:rPr lang="tr-TR" dirty="0" smtClean="0"/>
            <a:t> (p&lt;0.05/r&gt;-0.4)</a:t>
          </a:r>
          <a:endParaRPr lang="tr-TR" dirty="0"/>
        </a:p>
      </dgm:t>
    </dgm:pt>
    <dgm:pt modelId="{02545F61-45B5-4F40-82E5-D1519DC4E4B1}" type="parTrans" cxnId="{1BDB7377-ED19-4A28-9558-CE6766EF2AF2}">
      <dgm:prSet/>
      <dgm:spPr/>
      <dgm:t>
        <a:bodyPr/>
        <a:lstStyle/>
        <a:p>
          <a:endParaRPr lang="tr-TR"/>
        </a:p>
      </dgm:t>
    </dgm:pt>
    <dgm:pt modelId="{3623B68C-CC68-4FA1-BC21-B2CA4E647C0B}" type="sibTrans" cxnId="{1BDB7377-ED19-4A28-9558-CE6766EF2AF2}">
      <dgm:prSet/>
      <dgm:spPr/>
      <dgm:t>
        <a:bodyPr/>
        <a:lstStyle/>
        <a:p>
          <a:endParaRPr lang="tr-TR"/>
        </a:p>
      </dgm:t>
    </dgm:pt>
    <dgm:pt modelId="{F2CCB620-36E3-4C01-AB82-8BB3E1EC27F1}">
      <dgm:prSet/>
      <dgm:spPr/>
      <dgm:t>
        <a:bodyPr/>
        <a:lstStyle/>
        <a:p>
          <a:endParaRPr lang="tr-TR"/>
        </a:p>
      </dgm:t>
    </dgm:pt>
    <dgm:pt modelId="{C84B2F99-CF78-45E1-9B07-B4BCAE16A8FC}" type="parTrans" cxnId="{277A4CB6-78F9-4581-95A0-9A78E2278D17}">
      <dgm:prSet/>
      <dgm:spPr/>
      <dgm:t>
        <a:bodyPr/>
        <a:lstStyle/>
        <a:p>
          <a:endParaRPr lang="tr-TR"/>
        </a:p>
      </dgm:t>
    </dgm:pt>
    <dgm:pt modelId="{956FEBA0-D5BF-48CD-9DDE-24FFBEF5A1CA}" type="sibTrans" cxnId="{277A4CB6-78F9-4581-95A0-9A78E2278D17}">
      <dgm:prSet/>
      <dgm:spPr/>
      <dgm:t>
        <a:bodyPr/>
        <a:lstStyle/>
        <a:p>
          <a:endParaRPr lang="tr-TR"/>
        </a:p>
      </dgm:t>
    </dgm:pt>
    <dgm:pt modelId="{1ED920FA-AEAF-4DDE-A153-F39ACD7E2287}">
      <dgm:prSet/>
      <dgm:spPr/>
      <dgm:t>
        <a:bodyPr/>
        <a:lstStyle/>
        <a:p>
          <a:r>
            <a:rPr lang="tr-TR" b="1" dirty="0" err="1" smtClean="0"/>
            <a:t>Brasfield</a:t>
          </a:r>
          <a:r>
            <a:rPr lang="tr-TR" b="1" dirty="0" smtClean="0"/>
            <a:t> </a:t>
          </a:r>
          <a:r>
            <a:rPr lang="tr-TR" b="1" dirty="0" err="1" smtClean="0"/>
            <a:t>score</a:t>
          </a:r>
          <a:r>
            <a:rPr lang="tr-TR" dirty="0" smtClean="0"/>
            <a:t>                 PWV = </a:t>
          </a:r>
          <a:r>
            <a:rPr lang="tr-TR" dirty="0" err="1" smtClean="0"/>
            <a:t>negative</a:t>
          </a:r>
          <a:r>
            <a:rPr lang="tr-TR" dirty="0" smtClean="0"/>
            <a:t> </a:t>
          </a:r>
          <a:r>
            <a:rPr lang="tr-TR" dirty="0" err="1" smtClean="0"/>
            <a:t>correlation</a:t>
          </a:r>
          <a:r>
            <a:rPr lang="tr-TR" dirty="0" smtClean="0"/>
            <a:t> (p 0.03/r -0.3)</a:t>
          </a:r>
          <a:endParaRPr lang="tr-TR" dirty="0"/>
        </a:p>
      </dgm:t>
    </dgm:pt>
    <dgm:pt modelId="{EFC96C2E-C953-4238-92F5-98ADF461425C}" type="parTrans" cxnId="{0C69BA0E-1C70-4088-8DDF-2D33E021D79E}">
      <dgm:prSet/>
      <dgm:spPr/>
      <dgm:t>
        <a:bodyPr/>
        <a:lstStyle/>
        <a:p>
          <a:endParaRPr lang="tr-TR"/>
        </a:p>
      </dgm:t>
    </dgm:pt>
    <dgm:pt modelId="{049BF086-E7E0-452A-AFA3-CFDDC066DF26}" type="sibTrans" cxnId="{0C69BA0E-1C70-4088-8DDF-2D33E021D79E}">
      <dgm:prSet/>
      <dgm:spPr/>
      <dgm:t>
        <a:bodyPr/>
        <a:lstStyle/>
        <a:p>
          <a:endParaRPr lang="tr-TR"/>
        </a:p>
      </dgm:t>
    </dgm:pt>
    <dgm:pt modelId="{25FB0D9A-4963-4A93-8BEC-CB9E19F4D993}">
      <dgm:prSet/>
      <dgm:spPr/>
      <dgm:t>
        <a:bodyPr/>
        <a:lstStyle/>
        <a:p>
          <a:r>
            <a:rPr lang="tr-TR" b="1" dirty="0" err="1" smtClean="0"/>
            <a:t>Brody</a:t>
          </a:r>
          <a:r>
            <a:rPr lang="tr-TR" b="1" dirty="0" smtClean="0"/>
            <a:t> </a:t>
          </a:r>
          <a:r>
            <a:rPr lang="tr-TR" b="1" dirty="0" err="1" smtClean="0"/>
            <a:t>score</a:t>
          </a:r>
          <a:r>
            <a:rPr lang="tr-TR" b="1" dirty="0" smtClean="0"/>
            <a:t>                       </a:t>
          </a:r>
          <a:r>
            <a:rPr lang="tr-TR" dirty="0" smtClean="0"/>
            <a:t>PWV = </a:t>
          </a:r>
          <a:r>
            <a:rPr lang="tr-TR" dirty="0" err="1" smtClean="0"/>
            <a:t>positive</a:t>
          </a:r>
          <a:r>
            <a:rPr lang="tr-TR" dirty="0" smtClean="0"/>
            <a:t> </a:t>
          </a:r>
          <a:r>
            <a:rPr lang="tr-TR" dirty="0" err="1" smtClean="0"/>
            <a:t>correlation</a:t>
          </a:r>
          <a:r>
            <a:rPr lang="tr-TR" dirty="0" smtClean="0"/>
            <a:t> (p 0.02/r 0.4)</a:t>
          </a:r>
          <a:endParaRPr lang="tr-TR" dirty="0"/>
        </a:p>
      </dgm:t>
    </dgm:pt>
    <dgm:pt modelId="{D57B2957-4DA7-4E3B-8F7E-9B4F2DA2BAB1}" type="parTrans" cxnId="{ABDCD2C1-E2E3-44FA-8F0A-BAD94969819D}">
      <dgm:prSet/>
      <dgm:spPr/>
      <dgm:t>
        <a:bodyPr/>
        <a:lstStyle/>
        <a:p>
          <a:endParaRPr lang="tr-TR"/>
        </a:p>
      </dgm:t>
    </dgm:pt>
    <dgm:pt modelId="{9404964C-AC15-466C-91C8-B3FBD853743B}" type="sibTrans" cxnId="{ABDCD2C1-E2E3-44FA-8F0A-BAD94969819D}">
      <dgm:prSet/>
      <dgm:spPr/>
      <dgm:t>
        <a:bodyPr/>
        <a:lstStyle/>
        <a:p>
          <a:endParaRPr lang="tr-TR"/>
        </a:p>
      </dgm:t>
    </dgm:pt>
    <dgm:pt modelId="{71CC08D6-891F-4571-ADE8-7DE9A069E916}" type="pres">
      <dgm:prSet presAssocID="{C9FD34BC-9519-4E08-9390-181F3564B92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8F87E4E-DB4D-46E4-89C3-8079EACE1C7E}" type="pres">
      <dgm:prSet presAssocID="{7227EF28-DA6B-4A87-9DFC-2E984A740650}" presName="composite" presStyleCnt="0"/>
      <dgm:spPr/>
    </dgm:pt>
    <dgm:pt modelId="{AD3AE8E9-48AF-4E5E-BC29-4A995FBB71DF}" type="pres">
      <dgm:prSet presAssocID="{7227EF28-DA6B-4A87-9DFC-2E984A740650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8AC8D58-09F2-42C4-9556-0D4754C9690D}" type="pres">
      <dgm:prSet presAssocID="{7227EF28-DA6B-4A87-9DFC-2E984A740650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118E2F-127C-4D75-95F6-F41BC73AFF10}" type="pres">
      <dgm:prSet presAssocID="{6CD28065-9219-4CDC-ABC4-0AEF1F63AA6A}" presName="sp" presStyleCnt="0"/>
      <dgm:spPr/>
    </dgm:pt>
    <dgm:pt modelId="{D710AE58-64EC-4E6A-8E9F-9802095877C1}" type="pres">
      <dgm:prSet presAssocID="{984331D7-CAF0-4C50-B9F0-333C00156FCA}" presName="composite" presStyleCnt="0"/>
      <dgm:spPr/>
    </dgm:pt>
    <dgm:pt modelId="{B0D903B5-70DF-41ED-BB00-0D00E2D0D7DC}" type="pres">
      <dgm:prSet presAssocID="{984331D7-CAF0-4C50-B9F0-333C00156FCA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2FEA5AF-E8BB-4111-A381-2ECC974D3CCD}" type="pres">
      <dgm:prSet presAssocID="{984331D7-CAF0-4C50-B9F0-333C00156FCA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0DB941E-C816-4CAA-B5D0-4CE472BBE157}" type="pres">
      <dgm:prSet presAssocID="{C21CF434-F584-4BC7-9D72-30A52444623B}" presName="sp" presStyleCnt="0"/>
      <dgm:spPr/>
    </dgm:pt>
    <dgm:pt modelId="{5004EB1D-C7D6-4275-AB65-B9FDE5EE100A}" type="pres">
      <dgm:prSet presAssocID="{180401AD-36F0-4ACA-B211-688ACD472DAA}" presName="composite" presStyleCnt="0"/>
      <dgm:spPr/>
    </dgm:pt>
    <dgm:pt modelId="{EEB01E56-8493-4236-AF38-C9C2250BBA4B}" type="pres">
      <dgm:prSet presAssocID="{180401AD-36F0-4ACA-B211-688ACD472DA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F3645F-586A-4322-97C0-D0EE8F2A736C}" type="pres">
      <dgm:prSet presAssocID="{180401AD-36F0-4ACA-B211-688ACD472DAA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37DD1B-50D9-4E26-8B68-79D55E08AFF3}" type="pres">
      <dgm:prSet presAssocID="{DA1AA90B-5BF3-4B7D-B3B7-567CF786C5B5}" presName="sp" presStyleCnt="0"/>
      <dgm:spPr/>
    </dgm:pt>
    <dgm:pt modelId="{9D454275-CF99-45EA-8633-12C3C09C8196}" type="pres">
      <dgm:prSet presAssocID="{C22703E1-A9E0-4663-8FF1-0AE5ED001018}" presName="composite" presStyleCnt="0"/>
      <dgm:spPr/>
    </dgm:pt>
    <dgm:pt modelId="{969F6B16-3366-4268-AFE2-6073306F0565}" type="pres">
      <dgm:prSet presAssocID="{C22703E1-A9E0-4663-8FF1-0AE5ED001018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31BF52-008D-4762-9FC5-AD7664BD9594}" type="pres">
      <dgm:prSet presAssocID="{C22703E1-A9E0-4663-8FF1-0AE5ED001018}" presName="descendantText" presStyleLbl="alignAcc1" presStyleIdx="3" presStyleCnt="5" custLinFactNeighborX="325" custLinFactNeighborY="-40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3256296-B24D-4937-B35E-2E2F45B93FF6}" type="pres">
      <dgm:prSet presAssocID="{D064C6E1-59BB-4634-8BEB-BFA71A585EC8}" presName="sp" presStyleCnt="0"/>
      <dgm:spPr/>
    </dgm:pt>
    <dgm:pt modelId="{276DD85C-3E9E-4797-9702-04C2FE198CF3}" type="pres">
      <dgm:prSet presAssocID="{F2CCB620-36E3-4C01-AB82-8BB3E1EC27F1}" presName="composite" presStyleCnt="0"/>
      <dgm:spPr/>
    </dgm:pt>
    <dgm:pt modelId="{5ACBA785-E5AE-4CC3-8950-F75FFB14AB98}" type="pres">
      <dgm:prSet presAssocID="{F2CCB620-36E3-4C01-AB82-8BB3E1EC27F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2D74B2A-0E6D-41DD-9040-E85332C92154}" type="pres">
      <dgm:prSet presAssocID="{F2CCB620-36E3-4C01-AB82-8BB3E1EC27F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EB71D2F-2974-408B-ABD6-79443AB7401B}" type="presOf" srcId="{7227EF28-DA6B-4A87-9DFC-2E984A740650}" destId="{AD3AE8E9-48AF-4E5E-BC29-4A995FBB71DF}" srcOrd="0" destOrd="0" presId="urn:microsoft.com/office/officeart/2005/8/layout/chevron2"/>
    <dgm:cxn modelId="{F6B5A754-0938-412D-A80C-AB80B23F9DE2}" srcId="{C9FD34BC-9519-4E08-9390-181F3564B927}" destId="{7227EF28-DA6B-4A87-9DFC-2E984A740650}" srcOrd="0" destOrd="0" parTransId="{552614BF-6C55-4C85-88EF-9FC2449EC2E9}" sibTransId="{6CD28065-9219-4CDC-ABC4-0AEF1F63AA6A}"/>
    <dgm:cxn modelId="{277A4CB6-78F9-4581-95A0-9A78E2278D17}" srcId="{C9FD34BC-9519-4E08-9390-181F3564B927}" destId="{F2CCB620-36E3-4C01-AB82-8BB3E1EC27F1}" srcOrd="4" destOrd="0" parTransId="{C84B2F99-CF78-45E1-9B07-B4BCAE16A8FC}" sibTransId="{956FEBA0-D5BF-48CD-9DDE-24FFBEF5A1CA}"/>
    <dgm:cxn modelId="{20AEB969-10C1-4052-AF01-C9802E4E3D83}" srcId="{C22703E1-A9E0-4663-8FF1-0AE5ED001018}" destId="{457BC80D-8A04-4477-B5C1-64AFD1B44ED0}" srcOrd="0" destOrd="0" parTransId="{776CDDA9-83A7-41E7-977D-C56E47F83364}" sibTransId="{BD47952A-7C5F-4DFA-8B24-B1A17972F2C8}"/>
    <dgm:cxn modelId="{5D2ABC1E-6F0E-497B-907F-D669B418A63D}" type="presOf" srcId="{984331D7-CAF0-4C50-B9F0-333C00156FCA}" destId="{B0D903B5-70DF-41ED-BB00-0D00E2D0D7DC}" srcOrd="0" destOrd="0" presId="urn:microsoft.com/office/officeart/2005/8/layout/chevron2"/>
    <dgm:cxn modelId="{654C601B-9262-46B7-BE3A-76AEAF00C9F1}" type="presOf" srcId="{1ED920FA-AEAF-4DDE-A153-F39ACD7E2287}" destId="{12D74B2A-0E6D-41DD-9040-E85332C92154}" srcOrd="0" destOrd="0" presId="urn:microsoft.com/office/officeart/2005/8/layout/chevron2"/>
    <dgm:cxn modelId="{0C69BA0E-1C70-4088-8DDF-2D33E021D79E}" srcId="{F2CCB620-36E3-4C01-AB82-8BB3E1EC27F1}" destId="{1ED920FA-AEAF-4DDE-A153-F39ACD7E2287}" srcOrd="0" destOrd="0" parTransId="{EFC96C2E-C953-4238-92F5-98ADF461425C}" sibTransId="{049BF086-E7E0-452A-AFA3-CFDDC066DF26}"/>
    <dgm:cxn modelId="{AF25C482-778C-467B-A230-E356353B97A6}" type="presOf" srcId="{C9FD34BC-9519-4E08-9390-181F3564B927}" destId="{71CC08D6-891F-4571-ADE8-7DE9A069E916}" srcOrd="0" destOrd="0" presId="urn:microsoft.com/office/officeart/2005/8/layout/chevron2"/>
    <dgm:cxn modelId="{79A4BFEB-0006-4C85-8866-779198CA0EA4}" type="presOf" srcId="{A7FE467B-F29D-4E0F-A29E-C66BA347B696}" destId="{A831BF52-008D-4762-9FC5-AD7664BD9594}" srcOrd="0" destOrd="1" presId="urn:microsoft.com/office/officeart/2005/8/layout/chevron2"/>
    <dgm:cxn modelId="{6C3C8B19-925C-4009-A192-F2308239AD7B}" type="presOf" srcId="{85229FD4-4779-4E7A-825F-488941A46E2A}" destId="{FAF3645F-586A-4322-97C0-D0EE8F2A736C}" srcOrd="0" destOrd="1" presId="urn:microsoft.com/office/officeart/2005/8/layout/chevron2"/>
    <dgm:cxn modelId="{39AA2294-8648-4CE9-B2D0-E7D3040D107E}" type="presOf" srcId="{180401AD-36F0-4ACA-B211-688ACD472DAA}" destId="{EEB01E56-8493-4236-AF38-C9C2250BBA4B}" srcOrd="0" destOrd="0" presId="urn:microsoft.com/office/officeart/2005/8/layout/chevron2"/>
    <dgm:cxn modelId="{82EAC6A0-3E95-4E27-8E19-D8072008396E}" type="presOf" srcId="{8E44EB64-181E-484B-B2A3-9E5E91DC448B}" destId="{78AC8D58-09F2-42C4-9556-0D4754C9690D}" srcOrd="0" destOrd="0" presId="urn:microsoft.com/office/officeart/2005/8/layout/chevron2"/>
    <dgm:cxn modelId="{ABDCD2C1-E2E3-44FA-8F0A-BAD94969819D}" srcId="{F2CCB620-36E3-4C01-AB82-8BB3E1EC27F1}" destId="{25FB0D9A-4963-4A93-8BEC-CB9E19F4D993}" srcOrd="1" destOrd="0" parTransId="{D57B2957-4DA7-4E3B-8F7E-9B4F2DA2BAB1}" sibTransId="{9404964C-AC15-466C-91C8-B3FBD853743B}"/>
    <dgm:cxn modelId="{CBF3DFAF-04BE-45D3-AE10-77B0EB9E2186}" srcId="{C9FD34BC-9519-4E08-9390-181F3564B927}" destId="{984331D7-CAF0-4C50-B9F0-333C00156FCA}" srcOrd="1" destOrd="0" parTransId="{51385AE9-C2FB-417C-934F-44EF5F2586E9}" sibTransId="{C21CF434-F584-4BC7-9D72-30A52444623B}"/>
    <dgm:cxn modelId="{DF5FE55A-4165-434D-AEEC-7192D0EA295F}" type="presOf" srcId="{25FB0D9A-4963-4A93-8BEC-CB9E19F4D993}" destId="{12D74B2A-0E6D-41DD-9040-E85332C92154}" srcOrd="0" destOrd="1" presId="urn:microsoft.com/office/officeart/2005/8/layout/chevron2"/>
    <dgm:cxn modelId="{352BDEFD-BA00-4CB4-A8B2-094741B90479}" srcId="{180401AD-36F0-4ACA-B211-688ACD472DAA}" destId="{85229FD4-4779-4E7A-825F-488941A46E2A}" srcOrd="1" destOrd="0" parTransId="{08BC031F-3F16-46DC-8FA3-CABB4AABD65F}" sibTransId="{6F74D4F9-F625-462A-9407-9472BA1D4184}"/>
    <dgm:cxn modelId="{4BCF3F87-3953-4DB1-BBC7-9CAB58F01108}" type="presOf" srcId="{F2CCB620-36E3-4C01-AB82-8BB3E1EC27F1}" destId="{5ACBA785-E5AE-4CC3-8950-F75FFB14AB98}" srcOrd="0" destOrd="0" presId="urn:microsoft.com/office/officeart/2005/8/layout/chevron2"/>
    <dgm:cxn modelId="{BFBEAA93-74EC-415A-B9A2-6974875B2BDE}" srcId="{C22703E1-A9E0-4663-8FF1-0AE5ED001018}" destId="{A7FE467B-F29D-4E0F-A29E-C66BA347B696}" srcOrd="1" destOrd="0" parTransId="{0B30BE36-8E3C-49E0-B0EB-E672CB18F452}" sibTransId="{4E243C32-5865-42BF-965C-B9A10B4E8306}"/>
    <dgm:cxn modelId="{5E7BED25-3C69-4E39-907F-E32B8944AD26}" type="presOf" srcId="{457BC80D-8A04-4477-B5C1-64AFD1B44ED0}" destId="{A831BF52-008D-4762-9FC5-AD7664BD9594}" srcOrd="0" destOrd="0" presId="urn:microsoft.com/office/officeart/2005/8/layout/chevron2"/>
    <dgm:cxn modelId="{4F349690-C549-4214-8FEB-84B9BE21ABC6}" type="presOf" srcId="{994573FA-E1F4-4EF2-AA7B-F8D16942C1EB}" destId="{FAF3645F-586A-4322-97C0-D0EE8F2A736C}" srcOrd="0" destOrd="0" presId="urn:microsoft.com/office/officeart/2005/8/layout/chevron2"/>
    <dgm:cxn modelId="{9606605A-483E-4A8A-88BC-CEA3CD973ED4}" type="presOf" srcId="{C22703E1-A9E0-4663-8FF1-0AE5ED001018}" destId="{969F6B16-3366-4268-AFE2-6073306F0565}" srcOrd="0" destOrd="0" presId="urn:microsoft.com/office/officeart/2005/8/layout/chevron2"/>
    <dgm:cxn modelId="{1BDB7377-ED19-4A28-9558-CE6766EF2AF2}" srcId="{7227EF28-DA6B-4A87-9DFC-2E984A740650}" destId="{8E44EB64-181E-484B-B2A3-9E5E91DC448B}" srcOrd="0" destOrd="0" parTransId="{02545F61-45B5-4F40-82E5-D1519DC4E4B1}" sibTransId="{3623B68C-CC68-4FA1-BC21-B2CA4E647C0B}"/>
    <dgm:cxn modelId="{52A5330F-AA12-4BD7-8891-CCB012D3A6B0}" srcId="{C9FD34BC-9519-4E08-9390-181F3564B927}" destId="{C22703E1-A9E0-4663-8FF1-0AE5ED001018}" srcOrd="3" destOrd="0" parTransId="{0B5EFAE0-A96F-4D6C-90B5-ABB084CDEC61}" sibTransId="{D064C6E1-59BB-4634-8BEB-BFA71A585EC8}"/>
    <dgm:cxn modelId="{002B043D-E9F9-4EEC-AA19-12638FB39E9A}" srcId="{180401AD-36F0-4ACA-B211-688ACD472DAA}" destId="{994573FA-E1F4-4EF2-AA7B-F8D16942C1EB}" srcOrd="0" destOrd="0" parTransId="{612256C9-A01C-4E8D-B4FE-1B2F7E148802}" sibTransId="{82C77CEB-9771-4E38-B3AF-22A07FE3B91B}"/>
    <dgm:cxn modelId="{30142C37-E0EA-48C7-90E8-0DB5E1A088F6}" type="presOf" srcId="{C75CD627-637A-47F1-928E-26207067DCD1}" destId="{22FEA5AF-E8BB-4111-A381-2ECC974D3CCD}" srcOrd="0" destOrd="0" presId="urn:microsoft.com/office/officeart/2005/8/layout/chevron2"/>
    <dgm:cxn modelId="{1315A217-A084-42A4-BB97-B16EF114438C}" srcId="{984331D7-CAF0-4C50-B9F0-333C00156FCA}" destId="{C75CD627-637A-47F1-928E-26207067DCD1}" srcOrd="0" destOrd="0" parTransId="{91FC2FB6-0190-44EA-B00E-B3AA525FBEA4}" sibTransId="{D98E6C4F-6EDB-488C-AFBB-C50E114E01EE}"/>
    <dgm:cxn modelId="{9C888CE8-7C64-422A-A28A-E25213926759}" srcId="{C9FD34BC-9519-4E08-9390-181F3564B927}" destId="{180401AD-36F0-4ACA-B211-688ACD472DAA}" srcOrd="2" destOrd="0" parTransId="{BC28522D-20BC-4F68-8D80-AC24D2A0A25F}" sibTransId="{DA1AA90B-5BF3-4B7D-B3B7-567CF786C5B5}"/>
    <dgm:cxn modelId="{611BF378-0A7B-4200-9105-4411B39F46E1}" type="presParOf" srcId="{71CC08D6-891F-4571-ADE8-7DE9A069E916}" destId="{28F87E4E-DB4D-46E4-89C3-8079EACE1C7E}" srcOrd="0" destOrd="0" presId="urn:microsoft.com/office/officeart/2005/8/layout/chevron2"/>
    <dgm:cxn modelId="{248C5ABC-BBC4-4CB3-95D4-9DA1B2E128F2}" type="presParOf" srcId="{28F87E4E-DB4D-46E4-89C3-8079EACE1C7E}" destId="{AD3AE8E9-48AF-4E5E-BC29-4A995FBB71DF}" srcOrd="0" destOrd="0" presId="urn:microsoft.com/office/officeart/2005/8/layout/chevron2"/>
    <dgm:cxn modelId="{35E175AC-D053-47B2-BBF2-6E249C8F5547}" type="presParOf" srcId="{28F87E4E-DB4D-46E4-89C3-8079EACE1C7E}" destId="{78AC8D58-09F2-42C4-9556-0D4754C9690D}" srcOrd="1" destOrd="0" presId="urn:microsoft.com/office/officeart/2005/8/layout/chevron2"/>
    <dgm:cxn modelId="{D8BF6106-C777-4693-8CBC-0D0C5BAADFB8}" type="presParOf" srcId="{71CC08D6-891F-4571-ADE8-7DE9A069E916}" destId="{C6118E2F-127C-4D75-95F6-F41BC73AFF10}" srcOrd="1" destOrd="0" presId="urn:microsoft.com/office/officeart/2005/8/layout/chevron2"/>
    <dgm:cxn modelId="{6EA7A6BF-2D92-4149-8EF7-F76EAC99FAA8}" type="presParOf" srcId="{71CC08D6-891F-4571-ADE8-7DE9A069E916}" destId="{D710AE58-64EC-4E6A-8E9F-9802095877C1}" srcOrd="2" destOrd="0" presId="urn:microsoft.com/office/officeart/2005/8/layout/chevron2"/>
    <dgm:cxn modelId="{D4B7B62D-B6AA-4983-B6B2-38F1A55EB460}" type="presParOf" srcId="{D710AE58-64EC-4E6A-8E9F-9802095877C1}" destId="{B0D903B5-70DF-41ED-BB00-0D00E2D0D7DC}" srcOrd="0" destOrd="0" presId="urn:microsoft.com/office/officeart/2005/8/layout/chevron2"/>
    <dgm:cxn modelId="{5D2F770D-73D1-4A6C-A9D3-E7D87F181140}" type="presParOf" srcId="{D710AE58-64EC-4E6A-8E9F-9802095877C1}" destId="{22FEA5AF-E8BB-4111-A381-2ECC974D3CCD}" srcOrd="1" destOrd="0" presId="urn:microsoft.com/office/officeart/2005/8/layout/chevron2"/>
    <dgm:cxn modelId="{E0361828-8DAE-44AF-BE48-EEF6CC1AD543}" type="presParOf" srcId="{71CC08D6-891F-4571-ADE8-7DE9A069E916}" destId="{90DB941E-C816-4CAA-B5D0-4CE472BBE157}" srcOrd="3" destOrd="0" presId="urn:microsoft.com/office/officeart/2005/8/layout/chevron2"/>
    <dgm:cxn modelId="{778762DD-773E-4C57-ABDD-161E1E782D51}" type="presParOf" srcId="{71CC08D6-891F-4571-ADE8-7DE9A069E916}" destId="{5004EB1D-C7D6-4275-AB65-B9FDE5EE100A}" srcOrd="4" destOrd="0" presId="urn:microsoft.com/office/officeart/2005/8/layout/chevron2"/>
    <dgm:cxn modelId="{A6AAC66C-E0AA-417C-B0A2-0FB36BEDB7AA}" type="presParOf" srcId="{5004EB1D-C7D6-4275-AB65-B9FDE5EE100A}" destId="{EEB01E56-8493-4236-AF38-C9C2250BBA4B}" srcOrd="0" destOrd="0" presId="urn:microsoft.com/office/officeart/2005/8/layout/chevron2"/>
    <dgm:cxn modelId="{4E74E047-6C07-440E-AE4D-E263AC4605D7}" type="presParOf" srcId="{5004EB1D-C7D6-4275-AB65-B9FDE5EE100A}" destId="{FAF3645F-586A-4322-97C0-D0EE8F2A736C}" srcOrd="1" destOrd="0" presId="urn:microsoft.com/office/officeart/2005/8/layout/chevron2"/>
    <dgm:cxn modelId="{1976C2C4-F751-438A-BB08-8E95F3B21001}" type="presParOf" srcId="{71CC08D6-891F-4571-ADE8-7DE9A069E916}" destId="{E937DD1B-50D9-4E26-8B68-79D55E08AFF3}" srcOrd="5" destOrd="0" presId="urn:microsoft.com/office/officeart/2005/8/layout/chevron2"/>
    <dgm:cxn modelId="{82C6F82D-9BDF-4B04-8715-86714C7479C4}" type="presParOf" srcId="{71CC08D6-891F-4571-ADE8-7DE9A069E916}" destId="{9D454275-CF99-45EA-8633-12C3C09C8196}" srcOrd="6" destOrd="0" presId="urn:microsoft.com/office/officeart/2005/8/layout/chevron2"/>
    <dgm:cxn modelId="{D4AAB08F-18F0-4664-90F6-39B0FB91BE1C}" type="presParOf" srcId="{9D454275-CF99-45EA-8633-12C3C09C8196}" destId="{969F6B16-3366-4268-AFE2-6073306F0565}" srcOrd="0" destOrd="0" presId="urn:microsoft.com/office/officeart/2005/8/layout/chevron2"/>
    <dgm:cxn modelId="{9E2D091C-9115-491E-9B59-B36D9A314C0E}" type="presParOf" srcId="{9D454275-CF99-45EA-8633-12C3C09C8196}" destId="{A831BF52-008D-4762-9FC5-AD7664BD9594}" srcOrd="1" destOrd="0" presId="urn:microsoft.com/office/officeart/2005/8/layout/chevron2"/>
    <dgm:cxn modelId="{919765D4-326F-4E0D-A023-02E1DF1B808B}" type="presParOf" srcId="{71CC08D6-891F-4571-ADE8-7DE9A069E916}" destId="{73256296-B24D-4937-B35E-2E2F45B93FF6}" srcOrd="7" destOrd="0" presId="urn:microsoft.com/office/officeart/2005/8/layout/chevron2"/>
    <dgm:cxn modelId="{4B0E3707-FA16-415E-A78B-D206AC52E10A}" type="presParOf" srcId="{71CC08D6-891F-4571-ADE8-7DE9A069E916}" destId="{276DD85C-3E9E-4797-9702-04C2FE198CF3}" srcOrd="8" destOrd="0" presId="urn:microsoft.com/office/officeart/2005/8/layout/chevron2"/>
    <dgm:cxn modelId="{7D2AE823-1957-4134-94F4-05D860FE621F}" type="presParOf" srcId="{276DD85C-3E9E-4797-9702-04C2FE198CF3}" destId="{5ACBA785-E5AE-4CC3-8950-F75FFB14AB98}" srcOrd="0" destOrd="0" presId="urn:microsoft.com/office/officeart/2005/8/layout/chevron2"/>
    <dgm:cxn modelId="{98E59767-5DF9-43A4-BA6C-9F3AE973DF90}" type="presParOf" srcId="{276DD85C-3E9E-4797-9702-04C2FE198CF3}" destId="{12D74B2A-0E6D-41DD-9040-E85332C9215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140CE1-31CE-4B3E-82C3-E341490DF34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B132FF4-88A7-454F-AACD-27FB227F391F}">
      <dgm:prSet phldrT="[Metin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 cmpd="sng"/>
      </dgm:spPr>
      <dgm:t>
        <a:bodyPr/>
        <a:lstStyle/>
        <a:p>
          <a:endParaRPr lang="tr-TR" dirty="0"/>
        </a:p>
      </dgm:t>
    </dgm:pt>
    <dgm:pt modelId="{40827F37-4856-4F40-8127-B7C8110A177A}" type="parTrans" cxnId="{C13D11FA-9C43-4FBF-93ED-C355C2B300CB}">
      <dgm:prSet/>
      <dgm:spPr/>
      <dgm:t>
        <a:bodyPr/>
        <a:lstStyle/>
        <a:p>
          <a:endParaRPr lang="tr-TR"/>
        </a:p>
      </dgm:t>
    </dgm:pt>
    <dgm:pt modelId="{B874E3EE-5C2E-42F2-8DE4-9C04FD97F2C5}" type="sibTrans" cxnId="{C13D11FA-9C43-4FBF-93ED-C355C2B300CB}">
      <dgm:prSet/>
      <dgm:spPr/>
      <dgm:t>
        <a:bodyPr/>
        <a:lstStyle/>
        <a:p>
          <a:endParaRPr lang="tr-TR"/>
        </a:p>
      </dgm:t>
    </dgm:pt>
    <dgm:pt modelId="{D188C071-EEE6-4D9B-9084-9D5483B1DDFD}">
      <dgm:prSet phldrT="[Metin]" custT="1"/>
      <dgm:spPr/>
      <dgm:t>
        <a:bodyPr/>
        <a:lstStyle/>
        <a:p>
          <a:r>
            <a:rPr lang="en-US" sz="1800" noProof="0" smtClean="0"/>
            <a:t>Prolonged life </a:t>
          </a:r>
          <a:endParaRPr lang="en-US" sz="1800" noProof="0"/>
        </a:p>
      </dgm:t>
    </dgm:pt>
    <dgm:pt modelId="{9FCB123C-A29C-4258-8612-0FE7D0B025CA}" type="parTrans" cxnId="{8E27CC57-6CEF-4057-A5D3-E4BF0DC6E6D3}">
      <dgm:prSet/>
      <dgm:spPr/>
      <dgm:t>
        <a:bodyPr/>
        <a:lstStyle/>
        <a:p>
          <a:endParaRPr lang="tr-TR"/>
        </a:p>
      </dgm:t>
    </dgm:pt>
    <dgm:pt modelId="{E5FEEE4D-7033-4E9A-9279-A96A6D2E509A}" type="sibTrans" cxnId="{8E27CC57-6CEF-4057-A5D3-E4BF0DC6E6D3}">
      <dgm:prSet/>
      <dgm:spPr/>
      <dgm:t>
        <a:bodyPr/>
        <a:lstStyle/>
        <a:p>
          <a:endParaRPr lang="tr-TR"/>
        </a:p>
      </dgm:t>
    </dgm:pt>
    <dgm:pt modelId="{8A32C45B-ACF3-4239-905A-50A0A6839803}">
      <dgm:prSet phldrT="[Metin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  <a:ln cmpd="sng"/>
      </dgm:spPr>
      <dgm:t>
        <a:bodyPr/>
        <a:lstStyle/>
        <a:p>
          <a:endParaRPr lang="tr-TR" dirty="0"/>
        </a:p>
      </dgm:t>
    </dgm:pt>
    <dgm:pt modelId="{46F0D657-03CF-4875-B5DA-675B733C6F1C}" type="parTrans" cxnId="{5227357B-98B3-4491-B677-6DD7A4AD9B40}">
      <dgm:prSet/>
      <dgm:spPr/>
      <dgm:t>
        <a:bodyPr/>
        <a:lstStyle/>
        <a:p>
          <a:endParaRPr lang="tr-TR"/>
        </a:p>
      </dgm:t>
    </dgm:pt>
    <dgm:pt modelId="{FE7E9507-3074-45E0-9854-E46C9241189A}" type="sibTrans" cxnId="{5227357B-98B3-4491-B677-6DD7A4AD9B40}">
      <dgm:prSet/>
      <dgm:spPr/>
      <dgm:t>
        <a:bodyPr/>
        <a:lstStyle/>
        <a:p>
          <a:endParaRPr lang="tr-TR"/>
        </a:p>
      </dgm:t>
    </dgm:pt>
    <dgm:pt modelId="{B7B7EAEE-AF09-4FCC-A291-0C7D6D7A31DE}">
      <dgm:prSet phldrT="[Metin]" custT="1"/>
      <dgm:spPr/>
      <dgm:t>
        <a:bodyPr/>
        <a:lstStyle/>
        <a:p>
          <a:r>
            <a:rPr lang="en-US" sz="1800" noProof="0" dirty="0" smtClean="0"/>
            <a:t>50 Cystic fibrosis -26 </a:t>
          </a:r>
          <a:r>
            <a:rPr lang="en-US" sz="1800" noProof="0" dirty="0" err="1" smtClean="0"/>
            <a:t>healt</a:t>
          </a:r>
          <a:r>
            <a:rPr lang="tr-TR" sz="1800" noProof="0" dirty="0" smtClean="0"/>
            <a:t>h</a:t>
          </a:r>
          <a:r>
            <a:rPr lang="en-US" sz="1800" noProof="0" dirty="0" smtClean="0"/>
            <a:t>y control</a:t>
          </a:r>
          <a:endParaRPr lang="en-US" sz="1800" noProof="0" dirty="0"/>
        </a:p>
      </dgm:t>
    </dgm:pt>
    <dgm:pt modelId="{73EB3607-98EB-4B06-A1B8-B8C7AAF7F60A}" type="parTrans" cxnId="{124B656D-92CE-49CA-ABCE-3E9A1C859107}">
      <dgm:prSet/>
      <dgm:spPr/>
      <dgm:t>
        <a:bodyPr/>
        <a:lstStyle/>
        <a:p>
          <a:endParaRPr lang="tr-TR"/>
        </a:p>
      </dgm:t>
    </dgm:pt>
    <dgm:pt modelId="{4CC38F8A-D69F-4C42-AD72-65106A238325}" type="sibTrans" cxnId="{124B656D-92CE-49CA-ABCE-3E9A1C859107}">
      <dgm:prSet/>
      <dgm:spPr/>
      <dgm:t>
        <a:bodyPr/>
        <a:lstStyle/>
        <a:p>
          <a:endParaRPr lang="tr-TR"/>
        </a:p>
      </dgm:t>
    </dgm:pt>
    <dgm:pt modelId="{F21BAD00-A61F-4DA7-BF6F-1148A34E2F61}">
      <dgm:prSet phldrT="[Metin]" custT="1"/>
      <dgm:spPr/>
      <dgm:t>
        <a:bodyPr/>
        <a:lstStyle/>
        <a:p>
          <a:r>
            <a:rPr lang="en-US" sz="1800" noProof="0" dirty="0" smtClean="0"/>
            <a:t>Systemic inflammation and oxidative stress</a:t>
          </a:r>
          <a:endParaRPr lang="en-US" sz="1800" noProof="0" dirty="0"/>
        </a:p>
      </dgm:t>
    </dgm:pt>
    <dgm:pt modelId="{17EFD8C4-F4CE-4C34-8694-866E7826590E}" type="parTrans" cxnId="{1AC0B411-2C9C-43F6-A8CB-5C8B463BF0F1}">
      <dgm:prSet/>
      <dgm:spPr/>
      <dgm:t>
        <a:bodyPr/>
        <a:lstStyle/>
        <a:p>
          <a:endParaRPr lang="tr-TR"/>
        </a:p>
      </dgm:t>
    </dgm:pt>
    <dgm:pt modelId="{31C0F0A2-1EFB-430D-BE84-FE540E8F932D}" type="sibTrans" cxnId="{1AC0B411-2C9C-43F6-A8CB-5C8B463BF0F1}">
      <dgm:prSet/>
      <dgm:spPr/>
      <dgm:t>
        <a:bodyPr/>
        <a:lstStyle/>
        <a:p>
          <a:endParaRPr lang="tr-TR"/>
        </a:p>
      </dgm:t>
    </dgm:pt>
    <dgm:pt modelId="{F462DC81-7503-440D-84E1-C9AC51F7B4B6}">
      <dgm:prSet phldrT="[Metin]" custT="1"/>
      <dgm:spPr/>
      <dgm:t>
        <a:bodyPr/>
        <a:lstStyle/>
        <a:p>
          <a:r>
            <a:rPr lang="en-US" sz="1800" noProof="0" smtClean="0"/>
            <a:t>Endothelial dysfunction</a:t>
          </a:r>
          <a:endParaRPr lang="en-US" sz="1800" noProof="0"/>
        </a:p>
      </dgm:t>
    </dgm:pt>
    <dgm:pt modelId="{3987BF1C-DF6E-46E7-B36E-D465687921BC}" type="parTrans" cxnId="{54873B64-138F-433A-BAC0-C8587FB242AC}">
      <dgm:prSet/>
      <dgm:spPr/>
      <dgm:t>
        <a:bodyPr/>
        <a:lstStyle/>
        <a:p>
          <a:endParaRPr lang="tr-TR"/>
        </a:p>
      </dgm:t>
    </dgm:pt>
    <dgm:pt modelId="{EA7FB8F7-8907-417A-BB05-187500B810A4}" type="sibTrans" cxnId="{54873B64-138F-433A-BAC0-C8587FB242AC}">
      <dgm:prSet/>
      <dgm:spPr/>
      <dgm:t>
        <a:bodyPr/>
        <a:lstStyle/>
        <a:p>
          <a:endParaRPr lang="tr-TR"/>
        </a:p>
      </dgm:t>
    </dgm:pt>
    <dgm:pt modelId="{A707D0CD-C076-4217-BBFA-B950202A45E5}">
      <dgm:prSet phldrT="[Metin]" custT="1"/>
      <dgm:spPr/>
      <dgm:t>
        <a:bodyPr/>
        <a:lstStyle/>
        <a:p>
          <a:r>
            <a:rPr lang="en-US" sz="1800" noProof="0" dirty="0" smtClean="0"/>
            <a:t>Increased risk of cardiovascular disease</a:t>
          </a:r>
          <a:endParaRPr lang="en-US" sz="1800" noProof="0" dirty="0"/>
        </a:p>
      </dgm:t>
    </dgm:pt>
    <dgm:pt modelId="{BEB0D909-A98E-4744-95E8-DC83462E7FEE}" type="parTrans" cxnId="{B4905367-0FFB-4A59-A79E-E34A86D78C01}">
      <dgm:prSet/>
      <dgm:spPr/>
      <dgm:t>
        <a:bodyPr/>
        <a:lstStyle/>
        <a:p>
          <a:endParaRPr lang="tr-TR"/>
        </a:p>
      </dgm:t>
    </dgm:pt>
    <dgm:pt modelId="{92DC2EE3-9731-4BE5-A657-789AAE9BD1D7}" type="sibTrans" cxnId="{B4905367-0FFB-4A59-A79E-E34A86D78C01}">
      <dgm:prSet/>
      <dgm:spPr/>
      <dgm:t>
        <a:bodyPr/>
        <a:lstStyle/>
        <a:p>
          <a:endParaRPr lang="tr-TR"/>
        </a:p>
      </dgm:t>
    </dgm:pt>
    <dgm:pt modelId="{88B230A8-375D-46E9-9A01-CBCD9893ADAE}">
      <dgm:prSet/>
      <dgm:spPr>
        <a:blipFill rotWithShape="0">
          <a:blip xmlns:r="http://schemas.openxmlformats.org/officeDocument/2006/relationships" r:embed="rId3"/>
          <a:stretch>
            <a:fillRect/>
          </a:stretch>
        </a:blipFill>
        <a:ln cmpd="sng"/>
      </dgm:spPr>
      <dgm:t>
        <a:bodyPr/>
        <a:lstStyle/>
        <a:p>
          <a:endParaRPr lang="tr-TR" dirty="0"/>
        </a:p>
      </dgm:t>
    </dgm:pt>
    <dgm:pt modelId="{97A51396-F8C9-4E2C-A5B3-043E6CF98D93}" type="parTrans" cxnId="{F290FFC4-C1CD-4357-ABAD-B5BAC4D43FC6}">
      <dgm:prSet/>
      <dgm:spPr/>
      <dgm:t>
        <a:bodyPr/>
        <a:lstStyle/>
        <a:p>
          <a:endParaRPr lang="tr-TR"/>
        </a:p>
      </dgm:t>
    </dgm:pt>
    <dgm:pt modelId="{3BD446FD-3FE1-4E69-8F2B-7D48F8DAC733}" type="sibTrans" cxnId="{F290FFC4-C1CD-4357-ABAD-B5BAC4D43FC6}">
      <dgm:prSet/>
      <dgm:spPr/>
      <dgm:t>
        <a:bodyPr/>
        <a:lstStyle/>
        <a:p>
          <a:endParaRPr lang="tr-TR"/>
        </a:p>
      </dgm:t>
    </dgm:pt>
    <dgm:pt modelId="{A2BCA02D-EF23-48D1-9806-8EB1C7E89F37}">
      <dgm:prSet custT="1"/>
      <dgm:spPr/>
      <dgm:t>
        <a:bodyPr/>
        <a:lstStyle/>
        <a:p>
          <a:r>
            <a:rPr lang="en-US" sz="1800" noProof="0" dirty="0" smtClean="0"/>
            <a:t>50 Cystic fibrosis - 15 heal</a:t>
          </a:r>
          <a:r>
            <a:rPr lang="tr-TR" sz="1800" noProof="0" dirty="0" err="1" smtClean="0"/>
            <a:t>th</a:t>
          </a:r>
          <a:r>
            <a:rPr lang="en-US" sz="1800" noProof="0" dirty="0" smtClean="0"/>
            <a:t>y control</a:t>
          </a:r>
          <a:endParaRPr lang="en-US" sz="1800" noProof="0" dirty="0"/>
        </a:p>
      </dgm:t>
    </dgm:pt>
    <dgm:pt modelId="{B647F241-9666-4146-863A-F0973AB7CCE8}" type="parTrans" cxnId="{26D59122-56C0-47DD-AA2C-2C042FE2A957}">
      <dgm:prSet/>
      <dgm:spPr/>
      <dgm:t>
        <a:bodyPr/>
        <a:lstStyle/>
        <a:p>
          <a:endParaRPr lang="tr-TR"/>
        </a:p>
      </dgm:t>
    </dgm:pt>
    <dgm:pt modelId="{C0C7D188-F84E-4ABD-857D-97E1FA2E4631}" type="sibTrans" cxnId="{26D59122-56C0-47DD-AA2C-2C042FE2A957}">
      <dgm:prSet/>
      <dgm:spPr/>
      <dgm:t>
        <a:bodyPr/>
        <a:lstStyle/>
        <a:p>
          <a:endParaRPr lang="tr-TR"/>
        </a:p>
      </dgm:t>
    </dgm:pt>
    <dgm:pt modelId="{9953F691-ACD9-4A38-BB2D-B5411B136E84}">
      <dgm:prSet custT="1"/>
      <dgm:spPr/>
      <dgm:t>
        <a:bodyPr/>
        <a:lstStyle/>
        <a:p>
          <a:r>
            <a:rPr lang="en-US" sz="1800" noProof="0" dirty="0" smtClean="0"/>
            <a:t>Brachial artery flow mediated dilatation (FMD)</a:t>
          </a:r>
          <a:endParaRPr lang="en-US" sz="1800" noProof="0" dirty="0"/>
        </a:p>
      </dgm:t>
    </dgm:pt>
    <dgm:pt modelId="{DE6CEF7E-B5E4-4E98-801C-C35FB91B3712}" type="parTrans" cxnId="{9154E771-8E11-48E3-BBEC-E2C740A2E760}">
      <dgm:prSet/>
      <dgm:spPr/>
      <dgm:t>
        <a:bodyPr/>
        <a:lstStyle/>
        <a:p>
          <a:endParaRPr lang="tr-TR"/>
        </a:p>
      </dgm:t>
    </dgm:pt>
    <dgm:pt modelId="{73720754-2AEE-42F4-BE90-CDE4AC5AD58B}" type="sibTrans" cxnId="{9154E771-8E11-48E3-BBEC-E2C740A2E760}">
      <dgm:prSet/>
      <dgm:spPr/>
      <dgm:t>
        <a:bodyPr/>
        <a:lstStyle/>
        <a:p>
          <a:endParaRPr lang="tr-TR"/>
        </a:p>
      </dgm:t>
    </dgm:pt>
    <dgm:pt modelId="{97BB8A1B-E606-4B94-B8F4-C581348EB5AF}">
      <dgm:prSet custT="1"/>
      <dgm:spPr/>
      <dgm:t>
        <a:bodyPr/>
        <a:lstStyle/>
        <a:p>
          <a:r>
            <a:rPr lang="en-US" sz="1800" noProof="0" dirty="0" smtClean="0"/>
            <a:t>FMD low (x control group)</a:t>
          </a:r>
          <a:endParaRPr lang="en-US" sz="1800" noProof="0" dirty="0"/>
        </a:p>
      </dgm:t>
    </dgm:pt>
    <dgm:pt modelId="{1BDEF9E7-0D1F-4766-AF8F-11E47C6FBE13}" type="parTrans" cxnId="{B173B904-19F4-4705-8C88-2051B79C085B}">
      <dgm:prSet/>
      <dgm:spPr/>
      <dgm:t>
        <a:bodyPr/>
        <a:lstStyle/>
        <a:p>
          <a:endParaRPr lang="tr-TR"/>
        </a:p>
      </dgm:t>
    </dgm:pt>
    <dgm:pt modelId="{56A0272A-64AA-4EB5-B786-A01849F66824}" type="sibTrans" cxnId="{B173B904-19F4-4705-8C88-2051B79C085B}">
      <dgm:prSet/>
      <dgm:spPr/>
      <dgm:t>
        <a:bodyPr/>
        <a:lstStyle/>
        <a:p>
          <a:endParaRPr lang="tr-TR"/>
        </a:p>
      </dgm:t>
    </dgm:pt>
    <dgm:pt modelId="{613D962B-B74D-426A-80B1-B04F806726C6}">
      <dgm:prSet custT="1"/>
      <dgm:spPr/>
      <dgm:t>
        <a:bodyPr/>
        <a:lstStyle/>
        <a:p>
          <a:r>
            <a:rPr lang="en-US" sz="1800" noProof="0" dirty="0" smtClean="0"/>
            <a:t>Vascular dysfunction  (+)</a:t>
          </a:r>
          <a:endParaRPr lang="en-US" sz="1800" noProof="0" dirty="0"/>
        </a:p>
      </dgm:t>
    </dgm:pt>
    <dgm:pt modelId="{2226D918-233F-45EE-8C8B-2A7970189EE7}" type="parTrans" cxnId="{5E2DD6F7-CB83-44D4-86E5-C70D5DFAFB91}">
      <dgm:prSet/>
      <dgm:spPr/>
      <dgm:t>
        <a:bodyPr/>
        <a:lstStyle/>
        <a:p>
          <a:endParaRPr lang="tr-TR"/>
        </a:p>
      </dgm:t>
    </dgm:pt>
    <dgm:pt modelId="{C7F7974E-25B3-47D6-8E77-582095230E41}" type="sibTrans" cxnId="{5E2DD6F7-CB83-44D4-86E5-C70D5DFAFB91}">
      <dgm:prSet/>
      <dgm:spPr/>
      <dgm:t>
        <a:bodyPr/>
        <a:lstStyle/>
        <a:p>
          <a:endParaRPr lang="tr-TR"/>
        </a:p>
      </dgm:t>
    </dgm:pt>
    <dgm:pt modelId="{CAA75A65-7F29-4B8A-B508-FC0B4189B495}">
      <dgm:prSet phldrT="[Metin]" custT="1"/>
      <dgm:spPr/>
      <dgm:t>
        <a:bodyPr/>
        <a:lstStyle/>
        <a:p>
          <a:r>
            <a:rPr lang="en-US" sz="1800" noProof="0" dirty="0" smtClean="0"/>
            <a:t>Augmentation index (Aix) </a:t>
          </a:r>
          <a:r>
            <a:rPr lang="en-US" sz="1800" noProof="0" dirty="0" err="1" smtClean="0"/>
            <a:t>ve</a:t>
          </a:r>
          <a:r>
            <a:rPr lang="en-US" sz="1800" noProof="0" dirty="0" smtClean="0"/>
            <a:t> Pulse wave velocity (PW</a:t>
          </a:r>
          <a:r>
            <a:rPr lang="tr-TR" sz="1800" noProof="0" dirty="0" smtClean="0"/>
            <a:t>V</a:t>
          </a:r>
          <a:r>
            <a:rPr lang="en-US" sz="1800" noProof="0" dirty="0" smtClean="0"/>
            <a:t>)</a:t>
          </a:r>
          <a:endParaRPr lang="en-US" sz="1800" noProof="0" dirty="0"/>
        </a:p>
      </dgm:t>
    </dgm:pt>
    <dgm:pt modelId="{4FDCD8E3-0940-4368-99FB-A255BDCE3428}" type="parTrans" cxnId="{321437FC-657E-4852-ACCA-A530A01221A2}">
      <dgm:prSet/>
      <dgm:spPr/>
      <dgm:t>
        <a:bodyPr/>
        <a:lstStyle/>
        <a:p>
          <a:endParaRPr lang="tr-TR"/>
        </a:p>
      </dgm:t>
    </dgm:pt>
    <dgm:pt modelId="{1D1A193A-1A60-4A54-8F38-E77BE87E8006}" type="sibTrans" cxnId="{321437FC-657E-4852-ACCA-A530A01221A2}">
      <dgm:prSet/>
      <dgm:spPr/>
      <dgm:t>
        <a:bodyPr/>
        <a:lstStyle/>
        <a:p>
          <a:endParaRPr lang="tr-TR"/>
        </a:p>
      </dgm:t>
    </dgm:pt>
    <dgm:pt modelId="{94882CAC-7F76-4CA7-88DA-346BD15443A0}">
      <dgm:prSet phldrT="[Metin]" custT="1"/>
      <dgm:spPr/>
      <dgm:t>
        <a:bodyPr/>
        <a:lstStyle/>
        <a:p>
          <a:r>
            <a:rPr lang="en-US" sz="1800" noProof="0" dirty="0" smtClean="0"/>
            <a:t>Increased Aix, s</a:t>
          </a:r>
          <a:r>
            <a:rPr lang="tr-TR" sz="1800" noProof="0" dirty="0" smtClean="0"/>
            <a:t>i</a:t>
          </a:r>
          <a:r>
            <a:rPr lang="en-US" sz="1800" noProof="0" dirty="0" err="1" smtClean="0"/>
            <a:t>milar</a:t>
          </a:r>
          <a:r>
            <a:rPr lang="en-US" sz="1800" noProof="0" dirty="0" smtClean="0"/>
            <a:t> PW</a:t>
          </a:r>
          <a:r>
            <a:rPr lang="tr-TR" sz="1800" noProof="0" dirty="0" smtClean="0"/>
            <a:t>V</a:t>
          </a:r>
          <a:r>
            <a:rPr lang="en-US" sz="1800" noProof="0" dirty="0" smtClean="0"/>
            <a:t> </a:t>
          </a:r>
          <a:endParaRPr lang="en-US" sz="1800" noProof="0" dirty="0"/>
        </a:p>
      </dgm:t>
    </dgm:pt>
    <dgm:pt modelId="{0D03CFCA-55CA-4454-879F-45B672FB662D}" type="parTrans" cxnId="{F84E5E2C-9346-43C5-85A5-17984A15CE2F}">
      <dgm:prSet/>
      <dgm:spPr/>
      <dgm:t>
        <a:bodyPr/>
        <a:lstStyle/>
        <a:p>
          <a:endParaRPr lang="tr-TR"/>
        </a:p>
      </dgm:t>
    </dgm:pt>
    <dgm:pt modelId="{07C23A49-CE31-4413-9C07-34E82C2668FB}" type="sibTrans" cxnId="{F84E5E2C-9346-43C5-85A5-17984A15CE2F}">
      <dgm:prSet/>
      <dgm:spPr/>
      <dgm:t>
        <a:bodyPr/>
        <a:lstStyle/>
        <a:p>
          <a:endParaRPr lang="tr-TR"/>
        </a:p>
      </dgm:t>
    </dgm:pt>
    <dgm:pt modelId="{642576B7-ABAD-4B0A-9D88-E2612FBD02BA}" type="pres">
      <dgm:prSet presAssocID="{1E140CE1-31CE-4B3E-82C3-E341490DF34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232FA19-293A-4C1B-A718-361CDEB3FDEA}" type="pres">
      <dgm:prSet presAssocID="{EB132FF4-88A7-454F-AACD-27FB227F391F}" presName="linNode" presStyleCnt="0"/>
      <dgm:spPr/>
    </dgm:pt>
    <dgm:pt modelId="{BB5654E1-8D0A-4096-BDF8-1844155C243D}" type="pres">
      <dgm:prSet presAssocID="{EB132FF4-88A7-454F-AACD-27FB227F391F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0C37A1-C0ED-443F-8DE8-639A8CF1C3C0}" type="pres">
      <dgm:prSet presAssocID="{EB132FF4-88A7-454F-AACD-27FB227F391F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45F35A-9D80-473B-9000-4721132866E0}" type="pres">
      <dgm:prSet presAssocID="{B874E3EE-5C2E-42F2-8DE4-9C04FD97F2C5}" presName="spacing" presStyleCnt="0"/>
      <dgm:spPr/>
    </dgm:pt>
    <dgm:pt modelId="{6F89C167-518D-4E0B-9911-6022DE405A56}" type="pres">
      <dgm:prSet presAssocID="{88B230A8-375D-46E9-9A01-CBCD9893ADAE}" presName="linNode" presStyleCnt="0"/>
      <dgm:spPr/>
    </dgm:pt>
    <dgm:pt modelId="{470AD8E8-4EBC-4103-B8D1-A1987FB3709D}" type="pres">
      <dgm:prSet presAssocID="{88B230A8-375D-46E9-9A01-CBCD9893ADAE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FB79B7-B720-4D64-AAF5-FD6B4F302FC6}" type="pres">
      <dgm:prSet presAssocID="{88B230A8-375D-46E9-9A01-CBCD9893ADAE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7DEDEAC-098E-4A9D-97B9-56DE57009842}" type="pres">
      <dgm:prSet presAssocID="{3BD446FD-3FE1-4E69-8F2B-7D48F8DAC733}" presName="spacing" presStyleCnt="0"/>
      <dgm:spPr/>
    </dgm:pt>
    <dgm:pt modelId="{DA3C10B5-E174-45D2-B1C6-8F2277443BCA}" type="pres">
      <dgm:prSet presAssocID="{8A32C45B-ACF3-4239-905A-50A0A6839803}" presName="linNode" presStyleCnt="0"/>
      <dgm:spPr/>
    </dgm:pt>
    <dgm:pt modelId="{5174375F-73C0-499E-9D3C-CAD687FFEF62}" type="pres">
      <dgm:prSet presAssocID="{8A32C45B-ACF3-4239-905A-50A0A6839803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BD648D-AA57-43BC-83E2-AC3E24EBFD4A}" type="pres">
      <dgm:prSet presAssocID="{8A32C45B-ACF3-4239-905A-50A0A6839803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84E5E2C-9346-43C5-85A5-17984A15CE2F}" srcId="{8A32C45B-ACF3-4239-905A-50A0A6839803}" destId="{94882CAC-7F76-4CA7-88DA-346BD15443A0}" srcOrd="2" destOrd="0" parTransId="{0D03CFCA-55CA-4454-879F-45B672FB662D}" sibTransId="{07C23A49-CE31-4413-9C07-34E82C2668FB}"/>
    <dgm:cxn modelId="{45BE80B8-275F-4C0B-B6EE-AE044B9A572C}" type="presOf" srcId="{EB132FF4-88A7-454F-AACD-27FB227F391F}" destId="{BB5654E1-8D0A-4096-BDF8-1844155C243D}" srcOrd="0" destOrd="0" presId="urn:microsoft.com/office/officeart/2005/8/layout/vList6"/>
    <dgm:cxn modelId="{5227357B-98B3-4491-B677-6DD7A4AD9B40}" srcId="{1E140CE1-31CE-4B3E-82C3-E341490DF344}" destId="{8A32C45B-ACF3-4239-905A-50A0A6839803}" srcOrd="2" destOrd="0" parTransId="{46F0D657-03CF-4875-B5DA-675B733C6F1C}" sibTransId="{FE7E9507-3074-45E0-9854-E46C9241189A}"/>
    <dgm:cxn modelId="{628412E6-7832-4504-8BFD-18FF3B4A649E}" type="presOf" srcId="{A707D0CD-C076-4217-BBFA-B950202A45E5}" destId="{C90C37A1-C0ED-443F-8DE8-639A8CF1C3C0}" srcOrd="0" destOrd="3" presId="urn:microsoft.com/office/officeart/2005/8/layout/vList6"/>
    <dgm:cxn modelId="{2326028A-4718-448A-A640-4DB2D1EFB10F}" type="presOf" srcId="{94882CAC-7F76-4CA7-88DA-346BD15443A0}" destId="{BEBD648D-AA57-43BC-83E2-AC3E24EBFD4A}" srcOrd="0" destOrd="2" presId="urn:microsoft.com/office/officeart/2005/8/layout/vList6"/>
    <dgm:cxn modelId="{B4905367-0FFB-4A59-A79E-E34A86D78C01}" srcId="{EB132FF4-88A7-454F-AACD-27FB227F391F}" destId="{A707D0CD-C076-4217-BBFA-B950202A45E5}" srcOrd="3" destOrd="0" parTransId="{BEB0D909-A98E-4744-95E8-DC83462E7FEE}" sibTransId="{92DC2EE3-9731-4BE5-A657-789AAE9BD1D7}"/>
    <dgm:cxn modelId="{124B656D-92CE-49CA-ABCE-3E9A1C859107}" srcId="{8A32C45B-ACF3-4239-905A-50A0A6839803}" destId="{B7B7EAEE-AF09-4FCC-A291-0C7D6D7A31DE}" srcOrd="0" destOrd="0" parTransId="{73EB3607-98EB-4B06-A1B8-B8C7AAF7F60A}" sibTransId="{4CC38F8A-D69F-4C42-AD72-65106A238325}"/>
    <dgm:cxn modelId="{583B1CAD-78D4-42A7-A239-AF64035FB637}" type="presOf" srcId="{613D962B-B74D-426A-80B1-B04F806726C6}" destId="{E4FB79B7-B720-4D64-AAF5-FD6B4F302FC6}" srcOrd="0" destOrd="3" presId="urn:microsoft.com/office/officeart/2005/8/layout/vList6"/>
    <dgm:cxn modelId="{93CFE6F5-E0A4-4021-88E9-8F8FC699E3A6}" type="presOf" srcId="{88B230A8-375D-46E9-9A01-CBCD9893ADAE}" destId="{470AD8E8-4EBC-4103-B8D1-A1987FB3709D}" srcOrd="0" destOrd="0" presId="urn:microsoft.com/office/officeart/2005/8/layout/vList6"/>
    <dgm:cxn modelId="{C13D11FA-9C43-4FBF-93ED-C355C2B300CB}" srcId="{1E140CE1-31CE-4B3E-82C3-E341490DF344}" destId="{EB132FF4-88A7-454F-AACD-27FB227F391F}" srcOrd="0" destOrd="0" parTransId="{40827F37-4856-4F40-8127-B7C8110A177A}" sibTransId="{B874E3EE-5C2E-42F2-8DE4-9C04FD97F2C5}"/>
    <dgm:cxn modelId="{C7095B3F-84F4-4444-AF1C-EBA44EB027DC}" type="presOf" srcId="{8A32C45B-ACF3-4239-905A-50A0A6839803}" destId="{5174375F-73C0-499E-9D3C-CAD687FFEF62}" srcOrd="0" destOrd="0" presId="urn:microsoft.com/office/officeart/2005/8/layout/vList6"/>
    <dgm:cxn modelId="{8E27CC57-6CEF-4057-A5D3-E4BF0DC6E6D3}" srcId="{EB132FF4-88A7-454F-AACD-27FB227F391F}" destId="{D188C071-EEE6-4D9B-9084-9D5483B1DDFD}" srcOrd="0" destOrd="0" parTransId="{9FCB123C-A29C-4258-8612-0FE7D0B025CA}" sibTransId="{E5FEEE4D-7033-4E9A-9279-A96A6D2E509A}"/>
    <dgm:cxn modelId="{652737E0-5C7E-4310-A837-598052F2778C}" type="presOf" srcId="{CAA75A65-7F29-4B8A-B508-FC0B4189B495}" destId="{BEBD648D-AA57-43BC-83E2-AC3E24EBFD4A}" srcOrd="0" destOrd="1" presId="urn:microsoft.com/office/officeart/2005/8/layout/vList6"/>
    <dgm:cxn modelId="{455EFBCD-6647-4DC2-8E6C-1C697073A7B6}" type="presOf" srcId="{D188C071-EEE6-4D9B-9084-9D5483B1DDFD}" destId="{C90C37A1-C0ED-443F-8DE8-639A8CF1C3C0}" srcOrd="0" destOrd="0" presId="urn:microsoft.com/office/officeart/2005/8/layout/vList6"/>
    <dgm:cxn modelId="{26C97F8C-23CF-4815-BFEA-53BD9A4951F9}" type="presOf" srcId="{9953F691-ACD9-4A38-BB2D-B5411B136E84}" destId="{E4FB79B7-B720-4D64-AAF5-FD6B4F302FC6}" srcOrd="0" destOrd="1" presId="urn:microsoft.com/office/officeart/2005/8/layout/vList6"/>
    <dgm:cxn modelId="{26D59122-56C0-47DD-AA2C-2C042FE2A957}" srcId="{88B230A8-375D-46E9-9A01-CBCD9893ADAE}" destId="{A2BCA02D-EF23-48D1-9806-8EB1C7E89F37}" srcOrd="0" destOrd="0" parTransId="{B647F241-9666-4146-863A-F0973AB7CCE8}" sibTransId="{C0C7D188-F84E-4ABD-857D-97E1FA2E4631}"/>
    <dgm:cxn modelId="{9154E771-8E11-48E3-BBEC-E2C740A2E760}" srcId="{88B230A8-375D-46E9-9A01-CBCD9893ADAE}" destId="{9953F691-ACD9-4A38-BB2D-B5411B136E84}" srcOrd="1" destOrd="0" parTransId="{DE6CEF7E-B5E4-4E98-801C-C35FB91B3712}" sibTransId="{73720754-2AEE-42F4-BE90-CDE4AC5AD58B}"/>
    <dgm:cxn modelId="{5F986CDF-5F12-4235-9E6D-E39C5382FE04}" type="presOf" srcId="{A2BCA02D-EF23-48D1-9806-8EB1C7E89F37}" destId="{E4FB79B7-B720-4D64-AAF5-FD6B4F302FC6}" srcOrd="0" destOrd="0" presId="urn:microsoft.com/office/officeart/2005/8/layout/vList6"/>
    <dgm:cxn modelId="{FF94422A-29FB-4DDB-BAA4-FAFEBA9DCEDF}" type="presOf" srcId="{97BB8A1B-E606-4B94-B8F4-C581348EB5AF}" destId="{E4FB79B7-B720-4D64-AAF5-FD6B4F302FC6}" srcOrd="0" destOrd="2" presId="urn:microsoft.com/office/officeart/2005/8/layout/vList6"/>
    <dgm:cxn modelId="{F290FFC4-C1CD-4357-ABAD-B5BAC4D43FC6}" srcId="{1E140CE1-31CE-4B3E-82C3-E341490DF344}" destId="{88B230A8-375D-46E9-9A01-CBCD9893ADAE}" srcOrd="1" destOrd="0" parTransId="{97A51396-F8C9-4E2C-A5B3-043E6CF98D93}" sibTransId="{3BD446FD-3FE1-4E69-8F2B-7D48F8DAC733}"/>
    <dgm:cxn modelId="{5E2DD6F7-CB83-44D4-86E5-C70D5DFAFB91}" srcId="{88B230A8-375D-46E9-9A01-CBCD9893ADAE}" destId="{613D962B-B74D-426A-80B1-B04F806726C6}" srcOrd="3" destOrd="0" parTransId="{2226D918-233F-45EE-8C8B-2A7970189EE7}" sibTransId="{C7F7974E-25B3-47D6-8E77-582095230E41}"/>
    <dgm:cxn modelId="{568E6BC1-57F0-43BC-B3A8-48EC68D641D9}" type="presOf" srcId="{1E140CE1-31CE-4B3E-82C3-E341490DF344}" destId="{642576B7-ABAD-4B0A-9D88-E2612FBD02BA}" srcOrd="0" destOrd="0" presId="urn:microsoft.com/office/officeart/2005/8/layout/vList6"/>
    <dgm:cxn modelId="{0F368690-1F6C-4E34-AC67-6B6A41AA6CD6}" type="presOf" srcId="{F462DC81-7503-440D-84E1-C9AC51F7B4B6}" destId="{C90C37A1-C0ED-443F-8DE8-639A8CF1C3C0}" srcOrd="0" destOrd="2" presId="urn:microsoft.com/office/officeart/2005/8/layout/vList6"/>
    <dgm:cxn modelId="{1AC0B411-2C9C-43F6-A8CB-5C8B463BF0F1}" srcId="{EB132FF4-88A7-454F-AACD-27FB227F391F}" destId="{F21BAD00-A61F-4DA7-BF6F-1148A34E2F61}" srcOrd="1" destOrd="0" parTransId="{17EFD8C4-F4CE-4C34-8694-866E7826590E}" sibTransId="{31C0F0A2-1EFB-430D-BE84-FE540E8F932D}"/>
    <dgm:cxn modelId="{B173B904-19F4-4705-8C88-2051B79C085B}" srcId="{88B230A8-375D-46E9-9A01-CBCD9893ADAE}" destId="{97BB8A1B-E606-4B94-B8F4-C581348EB5AF}" srcOrd="2" destOrd="0" parTransId="{1BDEF9E7-0D1F-4766-AF8F-11E47C6FBE13}" sibTransId="{56A0272A-64AA-4EB5-B786-A01849F66824}"/>
    <dgm:cxn modelId="{321437FC-657E-4852-ACCA-A530A01221A2}" srcId="{8A32C45B-ACF3-4239-905A-50A0A6839803}" destId="{CAA75A65-7F29-4B8A-B508-FC0B4189B495}" srcOrd="1" destOrd="0" parTransId="{4FDCD8E3-0940-4368-99FB-A255BDCE3428}" sibTransId="{1D1A193A-1A60-4A54-8F38-E77BE87E8006}"/>
    <dgm:cxn modelId="{991D3D16-63A5-475B-B3F9-7DED41E2F401}" type="presOf" srcId="{B7B7EAEE-AF09-4FCC-A291-0C7D6D7A31DE}" destId="{BEBD648D-AA57-43BC-83E2-AC3E24EBFD4A}" srcOrd="0" destOrd="0" presId="urn:microsoft.com/office/officeart/2005/8/layout/vList6"/>
    <dgm:cxn modelId="{54873B64-138F-433A-BAC0-C8587FB242AC}" srcId="{EB132FF4-88A7-454F-AACD-27FB227F391F}" destId="{F462DC81-7503-440D-84E1-C9AC51F7B4B6}" srcOrd="2" destOrd="0" parTransId="{3987BF1C-DF6E-46E7-B36E-D465687921BC}" sibTransId="{EA7FB8F7-8907-417A-BB05-187500B810A4}"/>
    <dgm:cxn modelId="{BEF0A4B4-299F-4557-AAF3-714CD7DFFDC7}" type="presOf" srcId="{F21BAD00-A61F-4DA7-BF6F-1148A34E2F61}" destId="{C90C37A1-C0ED-443F-8DE8-639A8CF1C3C0}" srcOrd="0" destOrd="1" presId="urn:microsoft.com/office/officeart/2005/8/layout/vList6"/>
    <dgm:cxn modelId="{1A3C36E4-BDF9-418E-9E48-7A706989A5D8}" type="presParOf" srcId="{642576B7-ABAD-4B0A-9D88-E2612FBD02BA}" destId="{C232FA19-293A-4C1B-A718-361CDEB3FDEA}" srcOrd="0" destOrd="0" presId="urn:microsoft.com/office/officeart/2005/8/layout/vList6"/>
    <dgm:cxn modelId="{24F73642-3EE0-4AD2-A1D7-0F10980C51F4}" type="presParOf" srcId="{C232FA19-293A-4C1B-A718-361CDEB3FDEA}" destId="{BB5654E1-8D0A-4096-BDF8-1844155C243D}" srcOrd="0" destOrd="0" presId="urn:microsoft.com/office/officeart/2005/8/layout/vList6"/>
    <dgm:cxn modelId="{4E456781-C85D-4DF6-8B83-34D5BEAF8BB2}" type="presParOf" srcId="{C232FA19-293A-4C1B-A718-361CDEB3FDEA}" destId="{C90C37A1-C0ED-443F-8DE8-639A8CF1C3C0}" srcOrd="1" destOrd="0" presId="urn:microsoft.com/office/officeart/2005/8/layout/vList6"/>
    <dgm:cxn modelId="{22F6B3CD-F97C-456D-BFA5-36FF49E7DB0C}" type="presParOf" srcId="{642576B7-ABAD-4B0A-9D88-E2612FBD02BA}" destId="{7945F35A-9D80-473B-9000-4721132866E0}" srcOrd="1" destOrd="0" presId="urn:microsoft.com/office/officeart/2005/8/layout/vList6"/>
    <dgm:cxn modelId="{0CBED18B-314E-421B-A978-7D022D34E619}" type="presParOf" srcId="{642576B7-ABAD-4B0A-9D88-E2612FBD02BA}" destId="{6F89C167-518D-4E0B-9911-6022DE405A56}" srcOrd="2" destOrd="0" presId="urn:microsoft.com/office/officeart/2005/8/layout/vList6"/>
    <dgm:cxn modelId="{2464464B-7E56-42A9-8CF3-06207D2393DF}" type="presParOf" srcId="{6F89C167-518D-4E0B-9911-6022DE405A56}" destId="{470AD8E8-4EBC-4103-B8D1-A1987FB3709D}" srcOrd="0" destOrd="0" presId="urn:microsoft.com/office/officeart/2005/8/layout/vList6"/>
    <dgm:cxn modelId="{56601ED5-5F76-4F5A-BB6F-4F53656558F0}" type="presParOf" srcId="{6F89C167-518D-4E0B-9911-6022DE405A56}" destId="{E4FB79B7-B720-4D64-AAF5-FD6B4F302FC6}" srcOrd="1" destOrd="0" presId="urn:microsoft.com/office/officeart/2005/8/layout/vList6"/>
    <dgm:cxn modelId="{B31BB7F1-929D-480C-A329-E6DF6870D176}" type="presParOf" srcId="{642576B7-ABAD-4B0A-9D88-E2612FBD02BA}" destId="{F7DEDEAC-098E-4A9D-97B9-56DE57009842}" srcOrd="3" destOrd="0" presId="urn:microsoft.com/office/officeart/2005/8/layout/vList6"/>
    <dgm:cxn modelId="{99FA678D-1724-4DB3-9755-46B9D1EF83A9}" type="presParOf" srcId="{642576B7-ABAD-4B0A-9D88-E2612FBD02BA}" destId="{DA3C10B5-E174-45D2-B1C6-8F2277443BCA}" srcOrd="4" destOrd="0" presId="urn:microsoft.com/office/officeart/2005/8/layout/vList6"/>
    <dgm:cxn modelId="{A444194E-5FF6-4FE6-894F-4FEDBFD803CC}" type="presParOf" srcId="{DA3C10B5-E174-45D2-B1C6-8F2277443BCA}" destId="{5174375F-73C0-499E-9D3C-CAD687FFEF62}" srcOrd="0" destOrd="0" presId="urn:microsoft.com/office/officeart/2005/8/layout/vList6"/>
    <dgm:cxn modelId="{08246350-5247-4E2E-B385-ED7784012DBF}" type="presParOf" srcId="{DA3C10B5-E174-45D2-B1C6-8F2277443BCA}" destId="{BEBD648D-AA57-43BC-83E2-AC3E24EBFD4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561D72-11CE-4EEC-BFE1-9196DB4B00EE}">
      <dsp:nvSpPr>
        <dsp:cNvPr id="0" name=""/>
        <dsp:cNvSpPr/>
      </dsp:nvSpPr>
      <dsp:spPr>
        <a:xfrm rot="5400000">
          <a:off x="39440" y="208897"/>
          <a:ext cx="1387818" cy="97147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 dirty="0"/>
        </a:p>
      </dsp:txBody>
      <dsp:txXfrm rot="5400000">
        <a:off x="39440" y="208897"/>
        <a:ext cx="1387818" cy="971473"/>
      </dsp:txXfrm>
    </dsp:sp>
    <dsp:sp modelId="{BFC15A7E-BF67-4C5B-9C1A-D471CDA82468}">
      <dsp:nvSpPr>
        <dsp:cNvPr id="0" name=""/>
        <dsp:cNvSpPr/>
      </dsp:nvSpPr>
      <dsp:spPr>
        <a:xfrm rot="5400000">
          <a:off x="3559286" y="-1863514"/>
          <a:ext cx="902082" cy="4629117"/>
        </a:xfrm>
        <a:prstGeom prst="round2Same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76936" tIns="33655" rIns="33655" bIns="33655" numCol="1" spcCol="1270" anchor="ctr" anchorCtr="0">
          <a:noAutofit/>
        </a:bodyPr>
        <a:lstStyle/>
        <a:p>
          <a:pPr marL="285750" lvl="1" indent="-285750" algn="l" defTabSz="2355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5300" kern="1200" dirty="0">
            <a:noFill/>
          </a:endParaRPr>
        </a:p>
      </dsp:txBody>
      <dsp:txXfrm rot="5400000">
        <a:off x="3559286" y="-1863514"/>
        <a:ext cx="902082" cy="4629117"/>
      </dsp:txXfrm>
    </dsp:sp>
    <dsp:sp modelId="{2FD6AC9F-B1B2-4205-9AC8-2CDCD6CA08A2}">
      <dsp:nvSpPr>
        <dsp:cNvPr id="0" name=""/>
        <dsp:cNvSpPr/>
      </dsp:nvSpPr>
      <dsp:spPr>
        <a:xfrm rot="5400000">
          <a:off x="39440" y="1482020"/>
          <a:ext cx="1387818" cy="97147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 dirty="0"/>
        </a:p>
      </dsp:txBody>
      <dsp:txXfrm rot="5400000">
        <a:off x="39440" y="1482020"/>
        <a:ext cx="1387818" cy="971473"/>
      </dsp:txXfrm>
    </dsp:sp>
    <dsp:sp modelId="{B754EA88-F662-4B4D-BC7B-5C9DC100563C}">
      <dsp:nvSpPr>
        <dsp:cNvPr id="0" name=""/>
        <dsp:cNvSpPr/>
      </dsp:nvSpPr>
      <dsp:spPr>
        <a:xfrm rot="5400000">
          <a:off x="3594676" y="-597697"/>
          <a:ext cx="902082" cy="4645173"/>
        </a:xfrm>
        <a:prstGeom prst="round2Same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500" kern="1200" dirty="0">
            <a:noFill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500" kern="1200">
            <a:noFill/>
          </a:endParaRPr>
        </a:p>
      </dsp:txBody>
      <dsp:txXfrm rot="5400000">
        <a:off x="3594676" y="-597697"/>
        <a:ext cx="902082" cy="4645173"/>
      </dsp:txXfrm>
    </dsp:sp>
    <dsp:sp modelId="{36B8A937-97A6-404E-BE74-6D02308AD107}">
      <dsp:nvSpPr>
        <dsp:cNvPr id="0" name=""/>
        <dsp:cNvSpPr/>
      </dsp:nvSpPr>
      <dsp:spPr>
        <a:xfrm rot="5400000">
          <a:off x="39440" y="2755144"/>
          <a:ext cx="1387818" cy="97147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5400000">
        <a:off x="39440" y="2755144"/>
        <a:ext cx="1387818" cy="971473"/>
      </dsp:txXfrm>
    </dsp:sp>
    <dsp:sp modelId="{07D1ADE0-6E77-45E3-B40A-F193D2EEDA04}">
      <dsp:nvSpPr>
        <dsp:cNvPr id="0" name=""/>
        <dsp:cNvSpPr/>
      </dsp:nvSpPr>
      <dsp:spPr>
        <a:xfrm rot="5400000">
          <a:off x="3594676" y="675426"/>
          <a:ext cx="902082" cy="4645173"/>
        </a:xfrm>
        <a:prstGeom prst="round2Same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500" kern="1200">
            <a:noFill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500" kern="1200">
            <a:noFill/>
          </a:endParaRPr>
        </a:p>
      </dsp:txBody>
      <dsp:txXfrm rot="5400000">
        <a:off x="3594676" y="675426"/>
        <a:ext cx="902082" cy="4645173"/>
      </dsp:txXfrm>
    </dsp:sp>
    <dsp:sp modelId="{EE014A1A-3C4B-4A96-B2C7-67748AA7A9BE}">
      <dsp:nvSpPr>
        <dsp:cNvPr id="0" name=""/>
        <dsp:cNvSpPr/>
      </dsp:nvSpPr>
      <dsp:spPr>
        <a:xfrm rot="5400000">
          <a:off x="39440" y="4028267"/>
          <a:ext cx="1387818" cy="97147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700" kern="1200"/>
        </a:p>
      </dsp:txBody>
      <dsp:txXfrm rot="5400000">
        <a:off x="39440" y="4028267"/>
        <a:ext cx="1387818" cy="971473"/>
      </dsp:txXfrm>
    </dsp:sp>
    <dsp:sp modelId="{EBD8AAD0-D29F-4FE5-8DCC-2D7A783F06EF}">
      <dsp:nvSpPr>
        <dsp:cNvPr id="0" name=""/>
        <dsp:cNvSpPr/>
      </dsp:nvSpPr>
      <dsp:spPr>
        <a:xfrm rot="5400000">
          <a:off x="3594676" y="1948549"/>
          <a:ext cx="902082" cy="4645173"/>
        </a:xfrm>
        <a:prstGeom prst="round2Same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3C17B61-9FA6-41E7-9EC3-9FFA2677DAF9}">
      <dsp:nvSpPr>
        <dsp:cNvPr id="0" name=""/>
        <dsp:cNvSpPr/>
      </dsp:nvSpPr>
      <dsp:spPr>
        <a:xfrm rot="5400000">
          <a:off x="39440" y="5301391"/>
          <a:ext cx="1387818" cy="97147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700" kern="1200"/>
        </a:p>
      </dsp:txBody>
      <dsp:txXfrm rot="5400000">
        <a:off x="39440" y="5301391"/>
        <a:ext cx="1387818" cy="971473"/>
      </dsp:txXfrm>
    </dsp:sp>
    <dsp:sp modelId="{FED0B6A6-F07A-45C8-929B-B013F8FFE3C4}">
      <dsp:nvSpPr>
        <dsp:cNvPr id="0" name=""/>
        <dsp:cNvSpPr/>
      </dsp:nvSpPr>
      <dsp:spPr>
        <a:xfrm rot="5400000">
          <a:off x="3594676" y="3212854"/>
          <a:ext cx="902082" cy="4662811"/>
        </a:xfrm>
        <a:prstGeom prst="round2SameRect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AD00C2-9DD6-4664-8361-B9EB863AE444}">
      <dsp:nvSpPr>
        <dsp:cNvPr id="0" name=""/>
        <dsp:cNvSpPr/>
      </dsp:nvSpPr>
      <dsp:spPr>
        <a:xfrm>
          <a:off x="2186164" y="1648820"/>
          <a:ext cx="1351799" cy="1605869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3">
                <a:alpha val="90000"/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CF </a:t>
          </a:r>
          <a:r>
            <a:rPr lang="tr-TR" sz="1300" kern="1200" dirty="0" err="1" smtClean="0"/>
            <a:t>Atherosclerosis</a:t>
          </a:r>
          <a:r>
            <a:rPr lang="tr-TR" sz="1300" kern="1200" dirty="0" smtClean="0"/>
            <a:t> ???</a:t>
          </a:r>
          <a:endParaRPr lang="tr-TR" sz="1300" kern="1200" dirty="0"/>
        </a:p>
      </dsp:txBody>
      <dsp:txXfrm>
        <a:off x="2186164" y="1648820"/>
        <a:ext cx="1351799" cy="1605869"/>
      </dsp:txXfrm>
    </dsp:sp>
    <dsp:sp modelId="{9E48B9D8-D9DF-4F64-942E-80929FA64CA2}">
      <dsp:nvSpPr>
        <dsp:cNvPr id="0" name=""/>
        <dsp:cNvSpPr/>
      </dsp:nvSpPr>
      <dsp:spPr>
        <a:xfrm rot="16200000">
          <a:off x="2521281" y="1308037"/>
          <a:ext cx="68156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1565" y="0"/>
              </a:lnTo>
            </a:path>
          </a:pathLst>
        </a:custGeom>
        <a:noFill/>
        <a:ln w="15875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39A16-1852-4C85-9490-27DAF33DE2A6}">
      <dsp:nvSpPr>
        <dsp:cNvPr id="0" name=""/>
        <dsp:cNvSpPr/>
      </dsp:nvSpPr>
      <dsp:spPr>
        <a:xfrm>
          <a:off x="2183529" y="29412"/>
          <a:ext cx="1357068" cy="937842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5714"/>
                <a:tint val="0"/>
              </a:schemeClr>
            </a:gs>
            <a:gs pos="44000">
              <a:schemeClr val="accent3">
                <a:alpha val="90000"/>
                <a:hueOff val="0"/>
                <a:satOff val="0"/>
                <a:lumOff val="0"/>
                <a:alphaOff val="-5714"/>
                <a:tint val="60000"/>
                <a:satMod val="12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5714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err="1" smtClean="0"/>
            <a:t>Inflammation</a:t>
          </a:r>
          <a:endParaRPr lang="tr-TR" sz="1400" kern="1200" dirty="0"/>
        </a:p>
      </dsp:txBody>
      <dsp:txXfrm>
        <a:off x="2183529" y="29412"/>
        <a:ext cx="1357068" cy="937842"/>
      </dsp:txXfrm>
    </dsp:sp>
    <dsp:sp modelId="{07EC2C14-2B67-44AD-94FB-BEF3CC1AFB2F}">
      <dsp:nvSpPr>
        <dsp:cNvPr id="0" name=""/>
        <dsp:cNvSpPr/>
      </dsp:nvSpPr>
      <dsp:spPr>
        <a:xfrm rot="19285714">
          <a:off x="3486042" y="1764360"/>
          <a:ext cx="4759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5974" y="0"/>
              </a:lnTo>
            </a:path>
          </a:pathLst>
        </a:custGeom>
        <a:noFill/>
        <a:ln w="15875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DCAD7E-A723-4F84-A39C-22924593569E}">
      <dsp:nvSpPr>
        <dsp:cNvPr id="0" name=""/>
        <dsp:cNvSpPr/>
      </dsp:nvSpPr>
      <dsp:spPr>
        <a:xfrm>
          <a:off x="3910095" y="754602"/>
          <a:ext cx="958429" cy="958429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1429"/>
                <a:tint val="0"/>
              </a:schemeClr>
            </a:gs>
            <a:gs pos="44000">
              <a:schemeClr val="accent3">
                <a:alpha val="90000"/>
                <a:hueOff val="0"/>
                <a:satOff val="0"/>
                <a:lumOff val="0"/>
                <a:alphaOff val="-11429"/>
                <a:tint val="60000"/>
                <a:satMod val="12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1429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/>
            <a:t>Oxidative</a:t>
          </a:r>
          <a:r>
            <a:rPr lang="tr-TR" sz="1500" kern="1200" dirty="0" smtClean="0"/>
            <a:t> </a:t>
          </a:r>
          <a:r>
            <a:rPr lang="tr-TR" sz="1500" kern="1200" dirty="0" err="1" smtClean="0"/>
            <a:t>stress</a:t>
          </a:r>
          <a:endParaRPr lang="tr-TR" sz="1500" kern="1200" dirty="0"/>
        </a:p>
      </dsp:txBody>
      <dsp:txXfrm>
        <a:off x="3910095" y="754602"/>
        <a:ext cx="958429" cy="958429"/>
      </dsp:txXfrm>
    </dsp:sp>
    <dsp:sp modelId="{25CD3936-22F9-4B25-A9D0-0C1BB72863A6}">
      <dsp:nvSpPr>
        <dsp:cNvPr id="0" name=""/>
        <dsp:cNvSpPr/>
      </dsp:nvSpPr>
      <dsp:spPr>
        <a:xfrm rot="771429">
          <a:off x="3528328" y="2691539"/>
          <a:ext cx="76860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68601" y="0"/>
              </a:lnTo>
            </a:path>
          </a:pathLst>
        </a:custGeom>
        <a:noFill/>
        <a:ln w="15875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AE172A-D697-47AF-803C-161F779B1E6E}">
      <dsp:nvSpPr>
        <dsp:cNvPr id="0" name=""/>
        <dsp:cNvSpPr/>
      </dsp:nvSpPr>
      <dsp:spPr>
        <a:xfrm>
          <a:off x="4287294" y="2407217"/>
          <a:ext cx="958429" cy="958429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7143"/>
                <a:tint val="0"/>
              </a:schemeClr>
            </a:gs>
            <a:gs pos="44000">
              <a:schemeClr val="accent3">
                <a:alpha val="90000"/>
                <a:hueOff val="0"/>
                <a:satOff val="0"/>
                <a:lumOff val="0"/>
                <a:alphaOff val="-17143"/>
                <a:tint val="60000"/>
                <a:satMod val="12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7143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err="1" smtClean="0"/>
            <a:t>High</a:t>
          </a:r>
          <a:r>
            <a:rPr lang="tr-TR" sz="1300" kern="1200" dirty="0" smtClean="0"/>
            <a:t> </a:t>
          </a:r>
          <a:r>
            <a:rPr lang="tr-TR" sz="1300" kern="1200" dirty="0" err="1" smtClean="0"/>
            <a:t>dietary</a:t>
          </a:r>
          <a:r>
            <a:rPr lang="tr-TR" sz="1300" kern="1200" dirty="0" smtClean="0"/>
            <a:t> </a:t>
          </a:r>
          <a:r>
            <a:rPr lang="tr-TR" sz="1300" kern="1200" dirty="0" err="1" smtClean="0"/>
            <a:t>fat</a:t>
          </a:r>
          <a:endParaRPr lang="tr-TR" sz="1300" kern="1200" dirty="0"/>
        </a:p>
      </dsp:txBody>
      <dsp:txXfrm>
        <a:off x="4287294" y="2407217"/>
        <a:ext cx="958429" cy="958429"/>
      </dsp:txXfrm>
    </dsp:sp>
    <dsp:sp modelId="{77EFB7E8-7658-4C7C-8B7E-5016C40BBE54}">
      <dsp:nvSpPr>
        <dsp:cNvPr id="0" name=""/>
        <dsp:cNvSpPr/>
      </dsp:nvSpPr>
      <dsp:spPr>
        <a:xfrm rot="3857143">
          <a:off x="3098619" y="3493600"/>
          <a:ext cx="53034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0343" y="0"/>
              </a:lnTo>
            </a:path>
          </a:pathLst>
        </a:custGeom>
        <a:noFill/>
        <a:ln w="15875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73EFC-2D04-42A8-A439-0CEC72D26F0E}">
      <dsp:nvSpPr>
        <dsp:cNvPr id="0" name=""/>
        <dsp:cNvSpPr/>
      </dsp:nvSpPr>
      <dsp:spPr>
        <a:xfrm>
          <a:off x="3230407" y="3732512"/>
          <a:ext cx="958429" cy="958429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2857"/>
                <a:tint val="0"/>
              </a:schemeClr>
            </a:gs>
            <a:gs pos="44000">
              <a:schemeClr val="accent3">
                <a:alpha val="90000"/>
                <a:hueOff val="0"/>
                <a:satOff val="0"/>
                <a:lumOff val="0"/>
                <a:alphaOff val="-22857"/>
                <a:tint val="60000"/>
                <a:satMod val="12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2857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err="1" smtClean="0"/>
            <a:t>Low</a:t>
          </a:r>
          <a:r>
            <a:rPr lang="tr-TR" sz="1300" kern="1200" dirty="0" smtClean="0"/>
            <a:t> HDL</a:t>
          </a:r>
          <a:endParaRPr lang="tr-TR" sz="1300" kern="1200" dirty="0"/>
        </a:p>
      </dsp:txBody>
      <dsp:txXfrm>
        <a:off x="3230407" y="3732512"/>
        <a:ext cx="958429" cy="958429"/>
      </dsp:txXfrm>
    </dsp:sp>
    <dsp:sp modelId="{805DD601-52CC-4897-943F-DEF18E84E7A2}">
      <dsp:nvSpPr>
        <dsp:cNvPr id="0" name=""/>
        <dsp:cNvSpPr/>
      </dsp:nvSpPr>
      <dsp:spPr>
        <a:xfrm rot="6967927">
          <a:off x="2099702" y="3484332"/>
          <a:ext cx="51157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1577" y="0"/>
              </a:lnTo>
            </a:path>
          </a:pathLst>
        </a:custGeom>
        <a:noFill/>
        <a:ln w="15875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E9C55F-EEA2-4F9E-BEE4-66512AB088A0}">
      <dsp:nvSpPr>
        <dsp:cNvPr id="0" name=""/>
        <dsp:cNvSpPr/>
      </dsp:nvSpPr>
      <dsp:spPr>
        <a:xfrm>
          <a:off x="1250551" y="3713974"/>
          <a:ext cx="1467316" cy="1054329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8571"/>
                <a:tint val="0"/>
              </a:schemeClr>
            </a:gs>
            <a:gs pos="44000">
              <a:schemeClr val="accent3">
                <a:alpha val="90000"/>
                <a:hueOff val="0"/>
                <a:satOff val="0"/>
                <a:lumOff val="0"/>
                <a:alphaOff val="-28571"/>
                <a:tint val="60000"/>
                <a:satMod val="12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8571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err="1" smtClean="0"/>
            <a:t>Endothelial</a:t>
          </a:r>
          <a:r>
            <a:rPr lang="tr-TR" sz="1400" kern="1200" dirty="0" smtClean="0"/>
            <a:t> </a:t>
          </a:r>
          <a:r>
            <a:rPr lang="tr-TR" sz="1400" kern="1200" dirty="0" err="1" smtClean="0"/>
            <a:t>dysfunction</a:t>
          </a:r>
          <a:endParaRPr lang="tr-TR" sz="1400" kern="1200" dirty="0"/>
        </a:p>
      </dsp:txBody>
      <dsp:txXfrm>
        <a:off x="1250551" y="3713974"/>
        <a:ext cx="1467316" cy="1054329"/>
      </dsp:txXfrm>
    </dsp:sp>
    <dsp:sp modelId="{B875F76A-08ED-4D9F-B8A9-6259C71DA81D}">
      <dsp:nvSpPr>
        <dsp:cNvPr id="0" name=""/>
        <dsp:cNvSpPr/>
      </dsp:nvSpPr>
      <dsp:spPr>
        <a:xfrm rot="10028571">
          <a:off x="1427198" y="2691539"/>
          <a:ext cx="76860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68601" y="0"/>
              </a:lnTo>
            </a:path>
          </a:pathLst>
        </a:custGeom>
        <a:noFill/>
        <a:ln w="15875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D34B61-BCD5-4BBE-8B12-6A380B381BF9}">
      <dsp:nvSpPr>
        <dsp:cNvPr id="0" name=""/>
        <dsp:cNvSpPr/>
      </dsp:nvSpPr>
      <dsp:spPr>
        <a:xfrm>
          <a:off x="478404" y="2407217"/>
          <a:ext cx="958429" cy="958429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4286"/>
                <a:tint val="0"/>
              </a:schemeClr>
            </a:gs>
            <a:gs pos="44000">
              <a:schemeClr val="accent3">
                <a:alpha val="90000"/>
                <a:hueOff val="0"/>
                <a:satOff val="0"/>
                <a:lumOff val="0"/>
                <a:alphaOff val="-34286"/>
                <a:tint val="60000"/>
                <a:satMod val="12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4286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err="1" smtClean="0"/>
            <a:t>Decreased</a:t>
          </a:r>
          <a:r>
            <a:rPr lang="tr-TR" sz="1300" kern="1200" dirty="0" smtClean="0"/>
            <a:t> </a:t>
          </a:r>
          <a:r>
            <a:rPr lang="tr-TR" sz="1300" kern="1200" dirty="0" err="1" smtClean="0"/>
            <a:t>physical</a:t>
          </a:r>
          <a:r>
            <a:rPr lang="tr-TR" sz="1300" kern="1200" dirty="0" smtClean="0"/>
            <a:t> </a:t>
          </a:r>
          <a:r>
            <a:rPr lang="tr-TR" sz="1300" kern="1200" dirty="0" err="1" smtClean="0"/>
            <a:t>activity</a:t>
          </a:r>
          <a:endParaRPr lang="tr-TR" sz="1300" kern="1200" dirty="0"/>
        </a:p>
      </dsp:txBody>
      <dsp:txXfrm>
        <a:off x="478404" y="2407217"/>
        <a:ext cx="958429" cy="958429"/>
      </dsp:txXfrm>
    </dsp:sp>
    <dsp:sp modelId="{D73FD1D7-3F4C-4BF3-8E18-EE7F55449EC9}">
      <dsp:nvSpPr>
        <dsp:cNvPr id="0" name=""/>
        <dsp:cNvSpPr/>
      </dsp:nvSpPr>
      <dsp:spPr>
        <a:xfrm rot="13114286">
          <a:off x="1762110" y="1764360"/>
          <a:ext cx="4759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5974" y="0"/>
              </a:lnTo>
            </a:path>
          </a:pathLst>
        </a:custGeom>
        <a:noFill/>
        <a:ln w="15875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B7DD54-9DC6-4E74-840D-8447CAC33DD2}">
      <dsp:nvSpPr>
        <dsp:cNvPr id="0" name=""/>
        <dsp:cNvSpPr/>
      </dsp:nvSpPr>
      <dsp:spPr>
        <a:xfrm>
          <a:off x="855603" y="754602"/>
          <a:ext cx="958429" cy="958429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0"/>
              </a:schemeClr>
            </a:gs>
            <a:gs pos="44000">
              <a:schemeClr val="accent3">
                <a:alpha val="90000"/>
                <a:hueOff val="0"/>
                <a:satOff val="0"/>
                <a:lumOff val="0"/>
                <a:alphaOff val="-40000"/>
                <a:tint val="60000"/>
                <a:satMod val="12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err="1" smtClean="0"/>
            <a:t>Diabetes</a:t>
          </a:r>
          <a:endParaRPr lang="tr-TR" sz="1300" kern="1200" dirty="0"/>
        </a:p>
      </dsp:txBody>
      <dsp:txXfrm>
        <a:off x="855603" y="754602"/>
        <a:ext cx="958429" cy="95842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F1EEAF-6A67-4D84-B26F-9886E67E1741}">
      <dsp:nvSpPr>
        <dsp:cNvPr id="0" name=""/>
        <dsp:cNvSpPr/>
      </dsp:nvSpPr>
      <dsp:spPr>
        <a:xfrm>
          <a:off x="-7161996" y="-1095313"/>
          <a:ext cx="8527330" cy="8527330"/>
        </a:xfrm>
        <a:prstGeom prst="blockArc">
          <a:avLst>
            <a:gd name="adj1" fmla="val 18900000"/>
            <a:gd name="adj2" fmla="val 2700000"/>
            <a:gd name="adj3" fmla="val 253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A4A56F-9F7A-4115-97AC-F95377F3D30A}">
      <dsp:nvSpPr>
        <dsp:cNvPr id="0" name=""/>
        <dsp:cNvSpPr/>
      </dsp:nvSpPr>
      <dsp:spPr>
        <a:xfrm>
          <a:off x="879534" y="633670"/>
          <a:ext cx="7817994" cy="1267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5952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>
              <a:solidFill>
                <a:schemeClr val="tx1"/>
              </a:solidFill>
            </a:rPr>
            <a:t>Age</a:t>
          </a:r>
          <a:r>
            <a:rPr lang="tr-TR" sz="1600" kern="1200" dirty="0" smtClean="0">
              <a:solidFill>
                <a:schemeClr val="tx1"/>
              </a:solidFill>
            </a:rPr>
            <a:t>, </a:t>
          </a:r>
          <a:r>
            <a:rPr lang="tr-TR" sz="1600" kern="1200" dirty="0" err="1" smtClean="0">
              <a:solidFill>
                <a:schemeClr val="tx1"/>
              </a:solidFill>
            </a:rPr>
            <a:t>Weight</a:t>
          </a:r>
          <a:r>
            <a:rPr lang="tr-TR" sz="1600" kern="1200" dirty="0" smtClean="0">
              <a:solidFill>
                <a:schemeClr val="tx1"/>
              </a:solidFill>
            </a:rPr>
            <a:t>, </a:t>
          </a:r>
          <a:r>
            <a:rPr lang="tr-TR" sz="1600" kern="1200" dirty="0" err="1" smtClean="0">
              <a:solidFill>
                <a:schemeClr val="tx1"/>
              </a:solidFill>
            </a:rPr>
            <a:t>Height</a:t>
          </a:r>
          <a:r>
            <a:rPr lang="tr-TR" sz="1600" kern="1200" dirty="0" smtClean="0">
              <a:solidFill>
                <a:schemeClr val="tx1"/>
              </a:solidFill>
            </a:rPr>
            <a:t>, Body </a:t>
          </a:r>
          <a:r>
            <a:rPr lang="tr-TR" sz="1600" kern="1200" dirty="0" err="1" smtClean="0">
              <a:solidFill>
                <a:schemeClr val="tx1"/>
              </a:solidFill>
            </a:rPr>
            <a:t>mass</a:t>
          </a:r>
          <a:r>
            <a:rPr lang="tr-TR" sz="1600" kern="1200" dirty="0" smtClean="0">
              <a:solidFill>
                <a:schemeClr val="tx1"/>
              </a:solidFill>
            </a:rPr>
            <a:t> </a:t>
          </a:r>
          <a:r>
            <a:rPr lang="tr-TR" sz="1600" kern="1200" dirty="0" err="1" smtClean="0">
              <a:solidFill>
                <a:schemeClr val="tx1"/>
              </a:solidFill>
            </a:rPr>
            <a:t>index</a:t>
          </a:r>
          <a:r>
            <a:rPr lang="tr-TR" sz="1600" kern="1200" dirty="0" smtClean="0">
              <a:solidFill>
                <a:schemeClr val="tx1"/>
              </a:solidFill>
            </a:rPr>
            <a:t>, </a:t>
          </a:r>
          <a:r>
            <a:rPr lang="tr-TR" sz="1600" kern="1200" dirty="0" err="1" smtClean="0">
              <a:solidFill>
                <a:schemeClr val="tx1"/>
              </a:solidFill>
            </a:rPr>
            <a:t>Weight</a:t>
          </a:r>
          <a:r>
            <a:rPr lang="tr-TR" sz="1600" kern="1200" dirty="0" smtClean="0">
              <a:solidFill>
                <a:schemeClr val="tx1"/>
              </a:solidFill>
            </a:rPr>
            <a:t> SDS, </a:t>
          </a:r>
          <a:r>
            <a:rPr lang="tr-TR" sz="1600" kern="1200" dirty="0" err="1" smtClean="0">
              <a:solidFill>
                <a:schemeClr val="tx1"/>
              </a:solidFill>
            </a:rPr>
            <a:t>Height</a:t>
          </a:r>
          <a:r>
            <a:rPr lang="tr-TR" sz="1600" kern="1200" dirty="0" smtClean="0">
              <a:solidFill>
                <a:schemeClr val="tx1"/>
              </a:solidFill>
            </a:rPr>
            <a:t> SDS, </a:t>
          </a:r>
          <a:r>
            <a:rPr lang="tr-TR" sz="1600" kern="1200" dirty="0" err="1" smtClean="0">
              <a:solidFill>
                <a:schemeClr val="tx1"/>
              </a:solidFill>
            </a:rPr>
            <a:t>Systolic</a:t>
          </a:r>
          <a:r>
            <a:rPr lang="tr-TR" sz="1600" kern="1200" dirty="0" smtClean="0">
              <a:solidFill>
                <a:schemeClr val="tx1"/>
              </a:solidFill>
            </a:rPr>
            <a:t> </a:t>
          </a:r>
          <a:r>
            <a:rPr lang="tr-TR" sz="1600" kern="1200" dirty="0" err="1" smtClean="0">
              <a:solidFill>
                <a:schemeClr val="tx1"/>
              </a:solidFill>
            </a:rPr>
            <a:t>and</a:t>
          </a:r>
          <a:r>
            <a:rPr lang="tr-TR" sz="1600" kern="1200" dirty="0" smtClean="0">
              <a:solidFill>
                <a:schemeClr val="tx1"/>
              </a:solidFill>
            </a:rPr>
            <a:t> </a:t>
          </a:r>
          <a:r>
            <a:rPr lang="tr-TR" sz="1600" kern="1200" dirty="0" err="1" smtClean="0">
              <a:solidFill>
                <a:schemeClr val="tx1"/>
              </a:solidFill>
            </a:rPr>
            <a:t>diastolic</a:t>
          </a:r>
          <a:r>
            <a:rPr lang="tr-TR" sz="1600" kern="1200" dirty="0" smtClean="0">
              <a:solidFill>
                <a:schemeClr val="tx1"/>
              </a:solidFill>
            </a:rPr>
            <a:t> </a:t>
          </a:r>
          <a:r>
            <a:rPr lang="tr-TR" sz="1600" kern="1200" dirty="0" err="1" smtClean="0">
              <a:solidFill>
                <a:schemeClr val="tx1"/>
              </a:solidFill>
            </a:rPr>
            <a:t>blood</a:t>
          </a:r>
          <a:r>
            <a:rPr lang="tr-TR" sz="1600" kern="1200" dirty="0" smtClean="0">
              <a:solidFill>
                <a:schemeClr val="tx1"/>
              </a:solidFill>
            </a:rPr>
            <a:t> </a:t>
          </a:r>
          <a:r>
            <a:rPr lang="tr-TR" sz="1600" kern="1200" dirty="0" err="1" smtClean="0">
              <a:solidFill>
                <a:schemeClr val="tx1"/>
              </a:solidFill>
            </a:rPr>
            <a:t>pressure</a:t>
          </a:r>
          <a:r>
            <a:rPr lang="tr-TR" sz="1600" kern="1200" dirty="0" smtClean="0">
              <a:solidFill>
                <a:schemeClr val="tx1"/>
              </a:solidFill>
            </a:rPr>
            <a:t> (</a:t>
          </a:r>
          <a:r>
            <a:rPr lang="tr-TR" sz="1600" kern="1200" dirty="0" err="1" smtClean="0">
              <a:solidFill>
                <a:schemeClr val="tx1"/>
              </a:solidFill>
            </a:rPr>
            <a:t>Weight</a:t>
          </a:r>
          <a:r>
            <a:rPr lang="tr-TR" sz="1600" kern="1200" dirty="0" smtClean="0">
              <a:solidFill>
                <a:schemeClr val="tx1"/>
              </a:solidFill>
            </a:rPr>
            <a:t> SDS &lt;-2 </a:t>
          </a:r>
          <a:r>
            <a:rPr lang="tr-TR" sz="1600" kern="1200" dirty="0" err="1" smtClean="0">
              <a:solidFill>
                <a:schemeClr val="tx1"/>
              </a:solidFill>
            </a:rPr>
            <a:t>malnutrition</a:t>
          </a:r>
          <a:r>
            <a:rPr lang="tr-TR" sz="1600" kern="1200" dirty="0" smtClean="0">
              <a:solidFill>
                <a:schemeClr val="tx1"/>
              </a:solidFill>
            </a:rPr>
            <a:t>, &gt;2 SDS </a:t>
          </a:r>
          <a:r>
            <a:rPr lang="tr-TR" sz="1600" kern="1200" dirty="0" err="1" smtClean="0">
              <a:solidFill>
                <a:schemeClr val="tx1"/>
              </a:solidFill>
            </a:rPr>
            <a:t>obesity</a:t>
          </a:r>
          <a:r>
            <a:rPr lang="tr-TR" sz="1600" kern="1200" dirty="0" smtClean="0">
              <a:solidFill>
                <a:schemeClr val="tx1"/>
              </a:solidFill>
            </a:rPr>
            <a:t>)</a:t>
          </a:r>
          <a:endParaRPr lang="tr-TR" sz="1600" kern="1200" dirty="0">
            <a:solidFill>
              <a:schemeClr val="tx1"/>
            </a:solidFill>
          </a:endParaRPr>
        </a:p>
      </dsp:txBody>
      <dsp:txXfrm>
        <a:off x="879534" y="633670"/>
        <a:ext cx="7817994" cy="1267340"/>
      </dsp:txXfrm>
    </dsp:sp>
    <dsp:sp modelId="{4941333B-EB95-4D7B-AC00-83636ECB4C91}">
      <dsp:nvSpPr>
        <dsp:cNvPr id="0" name=""/>
        <dsp:cNvSpPr/>
      </dsp:nvSpPr>
      <dsp:spPr>
        <a:xfrm>
          <a:off x="87446" y="475252"/>
          <a:ext cx="1584175" cy="15841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A5BBA-C81D-42DB-971F-1AFAA63A0F23}">
      <dsp:nvSpPr>
        <dsp:cNvPr id="0" name=""/>
        <dsp:cNvSpPr/>
      </dsp:nvSpPr>
      <dsp:spPr>
        <a:xfrm>
          <a:off x="1340212" y="2534681"/>
          <a:ext cx="7357316" cy="1267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5952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>
              <a:solidFill>
                <a:schemeClr val="tx1"/>
              </a:solidFill>
            </a:rPr>
            <a:t>Inflammation</a:t>
          </a:r>
          <a:r>
            <a:rPr lang="tr-TR" sz="1600" kern="1200" dirty="0" smtClean="0">
              <a:solidFill>
                <a:schemeClr val="tx1"/>
              </a:solidFill>
            </a:rPr>
            <a:t>, </a:t>
          </a:r>
          <a:r>
            <a:rPr lang="tr-TR" sz="1600" kern="1200" dirty="0" err="1" smtClean="0">
              <a:solidFill>
                <a:schemeClr val="tx1"/>
              </a:solidFill>
            </a:rPr>
            <a:t>Malnutrition</a:t>
          </a:r>
          <a:r>
            <a:rPr lang="tr-TR" sz="1600" kern="1200" dirty="0" smtClean="0">
              <a:solidFill>
                <a:schemeClr val="tx1"/>
              </a:solidFill>
            </a:rPr>
            <a:t>, </a:t>
          </a:r>
          <a:r>
            <a:rPr lang="tr-TR" sz="1600" kern="1200" dirty="0" err="1" smtClean="0">
              <a:solidFill>
                <a:schemeClr val="tx1"/>
              </a:solidFill>
            </a:rPr>
            <a:t>Atherosclerosis</a:t>
          </a:r>
          <a:r>
            <a:rPr lang="tr-TR" sz="1600" kern="1200" dirty="0" smtClean="0">
              <a:solidFill>
                <a:schemeClr val="tx1"/>
              </a:solidFill>
            </a:rPr>
            <a:t> </a:t>
          </a:r>
          <a:r>
            <a:rPr lang="tr-TR" sz="1600" kern="1200" dirty="0" err="1" smtClean="0">
              <a:solidFill>
                <a:schemeClr val="tx1"/>
              </a:solidFill>
            </a:rPr>
            <a:t>markers</a:t>
          </a:r>
          <a:r>
            <a:rPr lang="tr-TR" sz="1600" kern="1200" dirty="0" smtClean="0">
              <a:solidFill>
                <a:schemeClr val="tx1"/>
              </a:solidFill>
            </a:rPr>
            <a:t>: Blood </a:t>
          </a:r>
          <a:r>
            <a:rPr lang="tr-TR" sz="1600" kern="1200" dirty="0" err="1" smtClean="0">
              <a:solidFill>
                <a:schemeClr val="tx1"/>
              </a:solidFill>
            </a:rPr>
            <a:t>count</a:t>
          </a:r>
          <a:r>
            <a:rPr lang="tr-TR" sz="1600" kern="1200" dirty="0" smtClean="0">
              <a:solidFill>
                <a:schemeClr val="tx1"/>
              </a:solidFill>
            </a:rPr>
            <a:t>, </a:t>
          </a:r>
          <a:r>
            <a:rPr lang="tr-TR" sz="1600" kern="1200" dirty="0" err="1" smtClean="0">
              <a:solidFill>
                <a:schemeClr val="tx1"/>
              </a:solidFill>
            </a:rPr>
            <a:t>sedimentation</a:t>
          </a:r>
          <a:r>
            <a:rPr lang="tr-TR" sz="1600" kern="1200" dirty="0" smtClean="0">
              <a:solidFill>
                <a:schemeClr val="tx1"/>
              </a:solidFill>
            </a:rPr>
            <a:t>,  CRP, </a:t>
          </a:r>
          <a:r>
            <a:rPr lang="tr-TR" sz="1600" kern="1200" dirty="0" err="1" smtClean="0">
              <a:solidFill>
                <a:schemeClr val="tx1"/>
              </a:solidFill>
            </a:rPr>
            <a:t>procalcitonin</a:t>
          </a:r>
          <a:r>
            <a:rPr lang="tr-TR" sz="1600" kern="1200" dirty="0" smtClean="0">
              <a:solidFill>
                <a:schemeClr val="tx1"/>
              </a:solidFill>
            </a:rPr>
            <a:t>, </a:t>
          </a:r>
          <a:r>
            <a:rPr lang="en-US" sz="1600" kern="1200" dirty="0" smtClean="0">
              <a:solidFill>
                <a:schemeClr val="tx1"/>
              </a:solidFill>
            </a:rPr>
            <a:t> SAA, </a:t>
          </a:r>
          <a:r>
            <a:rPr lang="tr-TR" sz="1600" kern="1200" dirty="0" err="1" smtClean="0">
              <a:solidFill>
                <a:schemeClr val="tx1"/>
              </a:solidFill>
            </a:rPr>
            <a:t>Fasting</a:t>
          </a:r>
          <a:r>
            <a:rPr lang="tr-TR" sz="1600" kern="1200" dirty="0" smtClean="0">
              <a:solidFill>
                <a:schemeClr val="tx1"/>
              </a:solidFill>
            </a:rPr>
            <a:t> </a:t>
          </a:r>
          <a:r>
            <a:rPr lang="tr-TR" sz="1600" kern="1200" dirty="0" err="1" smtClean="0">
              <a:solidFill>
                <a:schemeClr val="tx1"/>
              </a:solidFill>
            </a:rPr>
            <a:t>blood</a:t>
          </a:r>
          <a:r>
            <a:rPr lang="tr-TR" sz="1600" kern="1200" dirty="0" smtClean="0">
              <a:solidFill>
                <a:schemeClr val="tx1"/>
              </a:solidFill>
            </a:rPr>
            <a:t> </a:t>
          </a:r>
          <a:r>
            <a:rPr lang="tr-TR" sz="1600" kern="1200" dirty="0" err="1" smtClean="0">
              <a:solidFill>
                <a:schemeClr val="tx1"/>
              </a:solidFill>
            </a:rPr>
            <a:t>sugar</a:t>
          </a:r>
          <a:r>
            <a:rPr lang="tr-TR" sz="1600" kern="1200" dirty="0" smtClean="0">
              <a:solidFill>
                <a:schemeClr val="tx1"/>
              </a:solidFill>
            </a:rPr>
            <a:t>,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tr-TR" sz="1600" b="0" i="0" kern="1200" dirty="0" err="1" smtClean="0">
              <a:solidFill>
                <a:schemeClr val="tx1"/>
              </a:solidFill>
            </a:rPr>
            <a:t>insulin</a:t>
          </a:r>
          <a:r>
            <a:rPr lang="tr-TR" sz="1600" b="0" i="0" kern="1200" dirty="0" smtClean="0">
              <a:solidFill>
                <a:schemeClr val="tx1"/>
              </a:solidFill>
            </a:rPr>
            <a:t>, HbA1C, </a:t>
          </a:r>
          <a:r>
            <a:rPr lang="tr-TR" sz="1600" b="0" i="0" kern="1200" dirty="0" err="1" smtClean="0">
              <a:solidFill>
                <a:schemeClr val="tx1"/>
              </a:solidFill>
            </a:rPr>
            <a:t>T.protein</a:t>
          </a:r>
          <a:r>
            <a:rPr lang="tr-TR" sz="1600" b="0" i="0" kern="1200" dirty="0" smtClean="0">
              <a:solidFill>
                <a:schemeClr val="tx1"/>
              </a:solidFill>
            </a:rPr>
            <a:t>, </a:t>
          </a:r>
          <a:r>
            <a:rPr lang="tr-TR" sz="1600" b="0" i="0" kern="1200" dirty="0" err="1" smtClean="0">
              <a:solidFill>
                <a:schemeClr val="tx1"/>
              </a:solidFill>
            </a:rPr>
            <a:t>albumin</a:t>
          </a:r>
          <a:r>
            <a:rPr lang="tr-TR" sz="1600" b="0" i="0" kern="1200" dirty="0" smtClean="0">
              <a:solidFill>
                <a:schemeClr val="tx1"/>
              </a:solidFill>
            </a:rPr>
            <a:t>, </a:t>
          </a:r>
          <a:r>
            <a:rPr lang="tr-TR" sz="1600" b="0" i="0" kern="1200" dirty="0" err="1" smtClean="0">
              <a:solidFill>
                <a:schemeClr val="tx1"/>
              </a:solidFill>
            </a:rPr>
            <a:t>prealbumin</a:t>
          </a:r>
          <a:r>
            <a:rPr lang="tr-TR" sz="1600" b="0" i="0" kern="1200" dirty="0" smtClean="0">
              <a:solidFill>
                <a:schemeClr val="tx1"/>
              </a:solidFill>
            </a:rPr>
            <a:t>, </a:t>
          </a:r>
          <a:r>
            <a:rPr lang="tr-TR" sz="1600" b="0" i="0" kern="1200" dirty="0" err="1" smtClean="0">
              <a:solidFill>
                <a:schemeClr val="tx1"/>
              </a:solidFill>
            </a:rPr>
            <a:t>transferrin</a:t>
          </a:r>
          <a:r>
            <a:rPr lang="tr-TR" sz="1600" b="0" i="0" kern="1200" dirty="0" smtClean="0">
              <a:solidFill>
                <a:schemeClr val="tx1"/>
              </a:solidFill>
            </a:rPr>
            <a:t>, </a:t>
          </a:r>
          <a:r>
            <a:rPr lang="tr-TR" sz="1600" b="0" i="0" kern="1200" dirty="0" err="1" smtClean="0">
              <a:solidFill>
                <a:schemeClr val="tx1"/>
              </a:solidFill>
            </a:rPr>
            <a:t>ferritin</a:t>
          </a:r>
          <a:r>
            <a:rPr lang="tr-TR" sz="1600" b="0" i="0" kern="1200" dirty="0" smtClean="0">
              <a:solidFill>
                <a:schemeClr val="tx1"/>
              </a:solidFill>
            </a:rPr>
            <a:t>, </a:t>
          </a:r>
          <a:r>
            <a:rPr lang="tr-TR" sz="1600" b="0" i="0" kern="1200" dirty="0" err="1" smtClean="0">
              <a:solidFill>
                <a:schemeClr val="tx1"/>
              </a:solidFill>
            </a:rPr>
            <a:t>iron</a:t>
          </a:r>
          <a:r>
            <a:rPr lang="tr-TR" sz="1600" b="0" i="0" kern="1200" dirty="0" smtClean="0">
              <a:solidFill>
                <a:schemeClr val="tx1"/>
              </a:solidFill>
            </a:rPr>
            <a:t> </a:t>
          </a:r>
          <a:r>
            <a:rPr lang="tr-TR" sz="1600" b="0" i="0" kern="1200" dirty="0" err="1" smtClean="0">
              <a:solidFill>
                <a:schemeClr val="tx1"/>
              </a:solidFill>
            </a:rPr>
            <a:t>and</a:t>
          </a:r>
          <a:r>
            <a:rPr lang="tr-TR" sz="1600" b="0" i="0" kern="1200" dirty="0" smtClean="0">
              <a:solidFill>
                <a:schemeClr val="tx1"/>
              </a:solidFill>
            </a:rPr>
            <a:t> 25 (OH) vitamin D, </a:t>
          </a:r>
          <a:r>
            <a:rPr lang="tr-TR" sz="1600" b="0" i="0" kern="1200" dirty="0" err="1" smtClean="0">
              <a:solidFill>
                <a:schemeClr val="tx1"/>
              </a:solidFill>
            </a:rPr>
            <a:t>Igs</a:t>
          </a:r>
          <a:r>
            <a:rPr lang="tr-TR" sz="1600" b="0" i="0" kern="1200" dirty="0" smtClean="0">
              <a:solidFill>
                <a:schemeClr val="tx1"/>
              </a:solidFill>
            </a:rPr>
            <a:t>, total </a:t>
          </a:r>
          <a:r>
            <a:rPr lang="tr-TR" sz="1600" b="0" i="0" kern="1200" dirty="0" err="1" smtClean="0">
              <a:solidFill>
                <a:schemeClr val="tx1"/>
              </a:solidFill>
            </a:rPr>
            <a:t>IgE</a:t>
          </a:r>
          <a:r>
            <a:rPr lang="tr-TR" sz="1600" b="0" i="0" kern="1200" dirty="0" smtClean="0">
              <a:solidFill>
                <a:schemeClr val="tx1"/>
              </a:solidFill>
            </a:rPr>
            <a:t>, </a:t>
          </a:r>
          <a:r>
            <a:rPr lang="tr-TR" sz="1600" b="0" i="0" kern="1200" dirty="0" err="1" smtClean="0">
              <a:solidFill>
                <a:schemeClr val="tx1"/>
              </a:solidFill>
            </a:rPr>
            <a:t>specific</a:t>
          </a:r>
          <a:r>
            <a:rPr lang="tr-TR" sz="1600" b="0" i="0" kern="1200" dirty="0" smtClean="0">
              <a:solidFill>
                <a:schemeClr val="tx1"/>
              </a:solidFill>
            </a:rPr>
            <a:t> </a:t>
          </a:r>
          <a:r>
            <a:rPr lang="tr-TR" sz="1600" b="0" i="0" kern="1200" dirty="0" err="1" smtClean="0">
              <a:solidFill>
                <a:schemeClr val="tx1"/>
              </a:solidFill>
            </a:rPr>
            <a:t>IgE</a:t>
          </a:r>
          <a:r>
            <a:rPr lang="tr-TR" sz="1600" b="0" i="0" kern="1200" dirty="0" smtClean="0">
              <a:solidFill>
                <a:schemeClr val="tx1"/>
              </a:solidFill>
            </a:rPr>
            <a:t>, T. </a:t>
          </a:r>
          <a:r>
            <a:rPr lang="tr-TR" sz="1600" b="0" i="0" kern="1200" dirty="0" err="1" smtClean="0">
              <a:solidFill>
                <a:schemeClr val="tx1"/>
              </a:solidFill>
            </a:rPr>
            <a:t>cholesterol</a:t>
          </a:r>
          <a:r>
            <a:rPr lang="tr-TR" sz="1600" b="0" i="0" kern="1200" dirty="0" smtClean="0">
              <a:solidFill>
                <a:schemeClr val="tx1"/>
              </a:solidFill>
            </a:rPr>
            <a:t>, </a:t>
          </a:r>
          <a:r>
            <a:rPr lang="tr-TR" sz="1600" b="0" i="0" kern="1200" dirty="0" err="1" smtClean="0">
              <a:solidFill>
                <a:schemeClr val="tx1"/>
              </a:solidFill>
            </a:rPr>
            <a:t>triglyceride</a:t>
          </a:r>
          <a:r>
            <a:rPr lang="tr-TR" sz="1600" b="0" i="0" kern="1200" dirty="0" smtClean="0">
              <a:solidFill>
                <a:schemeClr val="tx1"/>
              </a:solidFill>
            </a:rPr>
            <a:t>, HDL, LDL </a:t>
          </a:r>
          <a:r>
            <a:rPr lang="tr-TR" sz="1600" b="0" i="0" kern="1200" dirty="0" err="1" smtClean="0">
              <a:solidFill>
                <a:schemeClr val="tx1"/>
              </a:solidFill>
            </a:rPr>
            <a:t>and</a:t>
          </a:r>
          <a:r>
            <a:rPr lang="tr-TR" sz="1600" b="0" i="0" kern="1200" dirty="0" smtClean="0">
              <a:solidFill>
                <a:schemeClr val="tx1"/>
              </a:solidFill>
            </a:rPr>
            <a:t> </a:t>
          </a:r>
          <a:r>
            <a:rPr lang="tr-TR" sz="1600" b="0" i="0" kern="1200" dirty="0" err="1" smtClean="0">
              <a:solidFill>
                <a:schemeClr val="tx1"/>
              </a:solidFill>
            </a:rPr>
            <a:t>homocysteine</a:t>
          </a:r>
          <a:endParaRPr lang="tr-TR" sz="1600" kern="1200" dirty="0">
            <a:solidFill>
              <a:schemeClr val="tx1"/>
            </a:solidFill>
          </a:endParaRPr>
        </a:p>
      </dsp:txBody>
      <dsp:txXfrm>
        <a:off x="1340212" y="2534681"/>
        <a:ext cx="7357316" cy="1267340"/>
      </dsp:txXfrm>
    </dsp:sp>
    <dsp:sp modelId="{69524412-6871-4633-810A-DBF441983E61}">
      <dsp:nvSpPr>
        <dsp:cNvPr id="0" name=""/>
        <dsp:cNvSpPr/>
      </dsp:nvSpPr>
      <dsp:spPr>
        <a:xfrm>
          <a:off x="548124" y="2376263"/>
          <a:ext cx="1584175" cy="15841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FBC6B7-6B03-4CFB-937B-D5E84BC9D6C4}">
      <dsp:nvSpPr>
        <dsp:cNvPr id="0" name=""/>
        <dsp:cNvSpPr/>
      </dsp:nvSpPr>
      <dsp:spPr>
        <a:xfrm>
          <a:off x="879534" y="4435692"/>
          <a:ext cx="7817994" cy="1267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5952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solidFill>
                <a:schemeClr val="tx1"/>
              </a:solidFill>
            </a:rPr>
            <a:t>CF </a:t>
          </a:r>
          <a:r>
            <a:rPr lang="tr-TR" sz="1600" kern="1200" dirty="0" err="1" smtClean="0">
              <a:solidFill>
                <a:schemeClr val="tx1"/>
              </a:solidFill>
            </a:rPr>
            <a:t>Patient</a:t>
          </a:r>
          <a:r>
            <a:rPr lang="tr-TR" sz="1600" kern="1200" dirty="0" smtClean="0">
              <a:solidFill>
                <a:schemeClr val="tx1"/>
              </a:solidFill>
            </a:rPr>
            <a:t> : </a:t>
          </a:r>
          <a:r>
            <a:rPr lang="tr-TR" sz="1600" kern="1200" dirty="0" err="1" smtClean="0">
              <a:solidFill>
                <a:schemeClr val="tx1"/>
              </a:solidFill>
            </a:rPr>
            <a:t>Mutations</a:t>
          </a:r>
          <a:r>
            <a:rPr lang="tr-TR" sz="1600" kern="1200" dirty="0" smtClean="0">
              <a:solidFill>
                <a:schemeClr val="tx1"/>
              </a:solidFill>
            </a:rPr>
            <a:t>, </a:t>
          </a:r>
          <a:r>
            <a:rPr lang="tr-TR" sz="1600" kern="1200" dirty="0" err="1" smtClean="0">
              <a:solidFill>
                <a:schemeClr val="tx1"/>
              </a:solidFill>
            </a:rPr>
            <a:t>Sweat</a:t>
          </a:r>
          <a:r>
            <a:rPr lang="tr-TR" sz="1600" kern="1200" dirty="0" smtClean="0">
              <a:solidFill>
                <a:schemeClr val="tx1"/>
              </a:solidFill>
            </a:rPr>
            <a:t> test, S</a:t>
          </a:r>
          <a:r>
            <a:rPr lang="en-US" sz="1600" kern="1200" dirty="0" err="1" smtClean="0">
              <a:solidFill>
                <a:schemeClr val="tx1"/>
              </a:solidFill>
            </a:rPr>
            <a:t>hwachman-Kulczycki</a:t>
          </a:r>
          <a:r>
            <a:rPr lang="en-US" sz="1600" kern="1200" dirty="0" smtClean="0">
              <a:solidFill>
                <a:schemeClr val="tx1"/>
              </a:solidFill>
            </a:rPr>
            <a:t> S</a:t>
          </a:r>
          <a:r>
            <a:rPr lang="tr-TR" sz="1600" kern="1200" dirty="0" err="1" smtClean="0">
              <a:solidFill>
                <a:schemeClr val="tx1"/>
              </a:solidFill>
            </a:rPr>
            <a:t>core</a:t>
          </a:r>
          <a:r>
            <a:rPr lang="tr-TR" sz="1600" kern="1200" dirty="0" smtClean="0">
              <a:solidFill>
                <a:schemeClr val="tx1"/>
              </a:solidFill>
            </a:rPr>
            <a:t>,  </a:t>
          </a:r>
          <a:r>
            <a:rPr lang="tr-TR" sz="1600" kern="1200" dirty="0" err="1" smtClean="0">
              <a:solidFill>
                <a:schemeClr val="tx1"/>
              </a:solidFill>
            </a:rPr>
            <a:t>Vasoactive</a:t>
          </a:r>
          <a:r>
            <a:rPr lang="tr-TR" sz="1600" kern="1200" dirty="0" smtClean="0">
              <a:solidFill>
                <a:schemeClr val="tx1"/>
              </a:solidFill>
            </a:rPr>
            <a:t> </a:t>
          </a:r>
          <a:r>
            <a:rPr lang="tr-TR" sz="1600" kern="1200" dirty="0" err="1" smtClean="0">
              <a:solidFill>
                <a:schemeClr val="tx1"/>
              </a:solidFill>
            </a:rPr>
            <a:t>drug</a:t>
          </a:r>
          <a:r>
            <a:rPr lang="tr-TR" sz="1600" kern="1200" dirty="0" smtClean="0">
              <a:solidFill>
                <a:schemeClr val="tx1"/>
              </a:solidFill>
            </a:rPr>
            <a:t>,  </a:t>
          </a:r>
          <a:r>
            <a:rPr lang="tr-TR" sz="1600" kern="1200" dirty="0" err="1" smtClean="0">
              <a:solidFill>
                <a:schemeClr val="tx1"/>
              </a:solidFill>
            </a:rPr>
            <a:t>Enteral</a:t>
          </a:r>
          <a:r>
            <a:rPr lang="tr-TR" sz="1600" kern="1200" dirty="0" smtClean="0">
              <a:solidFill>
                <a:schemeClr val="tx1"/>
              </a:solidFill>
            </a:rPr>
            <a:t> </a:t>
          </a:r>
          <a:r>
            <a:rPr lang="tr-TR" sz="1600" kern="1200" dirty="0" err="1" smtClean="0">
              <a:solidFill>
                <a:schemeClr val="tx1"/>
              </a:solidFill>
            </a:rPr>
            <a:t>nutrition</a:t>
          </a:r>
          <a:r>
            <a:rPr lang="tr-TR" sz="1600" kern="1200" dirty="0" smtClean="0">
              <a:solidFill>
                <a:schemeClr val="tx1"/>
              </a:solidFill>
            </a:rPr>
            <a:t>, </a:t>
          </a:r>
          <a:r>
            <a:rPr lang="tr-TR" sz="1600" kern="1200" dirty="0" err="1" smtClean="0">
              <a:solidFill>
                <a:schemeClr val="tx1"/>
              </a:solidFill>
            </a:rPr>
            <a:t>Colonization</a:t>
          </a:r>
          <a:r>
            <a:rPr lang="tr-TR" sz="1600" kern="1200" dirty="0" smtClean="0">
              <a:solidFill>
                <a:schemeClr val="tx1"/>
              </a:solidFill>
            </a:rPr>
            <a:t>, </a:t>
          </a:r>
          <a:r>
            <a:rPr lang="tr-TR" sz="1600" kern="1200" dirty="0" err="1" smtClean="0">
              <a:solidFill>
                <a:schemeClr val="tx1"/>
              </a:solidFill>
            </a:rPr>
            <a:t>Pulmonary</a:t>
          </a:r>
          <a:r>
            <a:rPr lang="tr-TR" sz="1600" kern="1200" dirty="0" smtClean="0">
              <a:solidFill>
                <a:schemeClr val="tx1"/>
              </a:solidFill>
            </a:rPr>
            <a:t> </a:t>
          </a:r>
          <a:r>
            <a:rPr lang="tr-TR" sz="1600" kern="1200" dirty="0" err="1" smtClean="0">
              <a:solidFill>
                <a:schemeClr val="tx1"/>
              </a:solidFill>
            </a:rPr>
            <a:t>hypertantion</a:t>
          </a:r>
          <a:r>
            <a:rPr lang="tr-TR" sz="1600" kern="1200" dirty="0" smtClean="0">
              <a:solidFill>
                <a:schemeClr val="tx1"/>
              </a:solidFill>
            </a:rPr>
            <a:t>, </a:t>
          </a:r>
          <a:r>
            <a:rPr lang="tr-TR" sz="1600" kern="1200" dirty="0" err="1" smtClean="0">
              <a:solidFill>
                <a:schemeClr val="tx1"/>
              </a:solidFill>
            </a:rPr>
            <a:t>Radiological</a:t>
          </a:r>
          <a:r>
            <a:rPr lang="tr-TR" sz="1600" kern="1200" dirty="0" smtClean="0">
              <a:solidFill>
                <a:schemeClr val="tx1"/>
              </a:solidFill>
            </a:rPr>
            <a:t> </a:t>
          </a:r>
          <a:r>
            <a:rPr lang="tr-TR" sz="1600" kern="1200" dirty="0" err="1" smtClean="0">
              <a:solidFill>
                <a:schemeClr val="tx1"/>
              </a:solidFill>
            </a:rPr>
            <a:t>scoring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endParaRPr lang="tr-TR" sz="1600" kern="1200" dirty="0">
            <a:solidFill>
              <a:schemeClr val="tx1"/>
            </a:solidFill>
          </a:endParaRPr>
        </a:p>
      </dsp:txBody>
      <dsp:txXfrm>
        <a:off x="879534" y="4435692"/>
        <a:ext cx="7817994" cy="1267340"/>
      </dsp:txXfrm>
    </dsp:sp>
    <dsp:sp modelId="{711F7D0C-5880-4096-9D41-09B920879541}">
      <dsp:nvSpPr>
        <dsp:cNvPr id="0" name=""/>
        <dsp:cNvSpPr/>
      </dsp:nvSpPr>
      <dsp:spPr>
        <a:xfrm>
          <a:off x="87446" y="4277275"/>
          <a:ext cx="1584175" cy="15841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2633FB-1CB9-4495-B772-654DB3A5D6A6}">
      <dsp:nvSpPr>
        <dsp:cNvPr id="0" name=""/>
        <dsp:cNvSpPr/>
      </dsp:nvSpPr>
      <dsp:spPr>
        <a:xfrm>
          <a:off x="812199" y="2760"/>
          <a:ext cx="2696080" cy="13480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Atherosclerosis</a:t>
          </a:r>
          <a:endParaRPr lang="tr-TR" sz="2800" kern="1200" dirty="0"/>
        </a:p>
      </dsp:txBody>
      <dsp:txXfrm>
        <a:off x="812199" y="2760"/>
        <a:ext cx="2696080" cy="1348040"/>
      </dsp:txXfrm>
    </dsp:sp>
    <dsp:sp modelId="{9D2A39A7-F5CD-4E09-956B-EDC37A2E7FB4}">
      <dsp:nvSpPr>
        <dsp:cNvPr id="0" name=""/>
        <dsp:cNvSpPr/>
      </dsp:nvSpPr>
      <dsp:spPr>
        <a:xfrm>
          <a:off x="1081807" y="1350800"/>
          <a:ext cx="269608" cy="1011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030"/>
              </a:lnTo>
              <a:lnTo>
                <a:pt x="269608" y="10110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86339E-8827-4F1E-B2A1-28BC328F6E36}">
      <dsp:nvSpPr>
        <dsp:cNvPr id="0" name=""/>
        <dsp:cNvSpPr/>
      </dsp:nvSpPr>
      <dsp:spPr>
        <a:xfrm>
          <a:off x="1351415" y="1687810"/>
          <a:ext cx="2156864" cy="1348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Carotid</a:t>
          </a:r>
          <a:r>
            <a:rPr lang="tr-TR" sz="1600" kern="1200" dirty="0" smtClean="0"/>
            <a:t>  </a:t>
          </a:r>
          <a:r>
            <a:rPr lang="tr-TR" sz="1600" kern="1200" dirty="0" err="1" smtClean="0"/>
            <a:t>intima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media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thickness</a:t>
          </a:r>
          <a:r>
            <a:rPr lang="tr-TR" sz="1600" kern="1200" dirty="0" smtClean="0"/>
            <a:t>(</a:t>
          </a:r>
          <a:r>
            <a:rPr lang="tr-TR" sz="1600" kern="1200" dirty="0" err="1" smtClean="0"/>
            <a:t>cIMT</a:t>
          </a:r>
          <a:r>
            <a:rPr lang="tr-TR" sz="1600" kern="1200" dirty="0" smtClean="0"/>
            <a:t>)</a:t>
          </a:r>
          <a:endParaRPr lang="tr-TR" sz="1600" kern="1200" dirty="0"/>
        </a:p>
      </dsp:txBody>
      <dsp:txXfrm>
        <a:off x="1351415" y="1687810"/>
        <a:ext cx="2156864" cy="1348040"/>
      </dsp:txXfrm>
    </dsp:sp>
    <dsp:sp modelId="{4A0452F7-916E-4167-88FE-403F8D907D9B}">
      <dsp:nvSpPr>
        <dsp:cNvPr id="0" name=""/>
        <dsp:cNvSpPr/>
      </dsp:nvSpPr>
      <dsp:spPr>
        <a:xfrm>
          <a:off x="1081807" y="1350800"/>
          <a:ext cx="269608" cy="2696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6080"/>
              </a:lnTo>
              <a:lnTo>
                <a:pt x="269608" y="269608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43102-969C-473A-8B44-A62B92ED2B50}">
      <dsp:nvSpPr>
        <dsp:cNvPr id="0" name=""/>
        <dsp:cNvSpPr/>
      </dsp:nvSpPr>
      <dsp:spPr>
        <a:xfrm>
          <a:off x="1351415" y="3372861"/>
          <a:ext cx="2156864" cy="1348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Flow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mediated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vasodilatation</a:t>
          </a:r>
          <a:r>
            <a:rPr lang="tr-TR" sz="1600" kern="1200" dirty="0" smtClean="0"/>
            <a:t> (FMD)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600" kern="1200"/>
        </a:p>
      </dsp:txBody>
      <dsp:txXfrm>
        <a:off x="1351415" y="3372861"/>
        <a:ext cx="2156864" cy="1348040"/>
      </dsp:txXfrm>
    </dsp:sp>
    <dsp:sp modelId="{DCD48F71-4C1C-490F-BAB7-B99D2CA3088D}">
      <dsp:nvSpPr>
        <dsp:cNvPr id="0" name=""/>
        <dsp:cNvSpPr/>
      </dsp:nvSpPr>
      <dsp:spPr>
        <a:xfrm>
          <a:off x="1081807" y="1350800"/>
          <a:ext cx="269608" cy="4381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1131"/>
              </a:lnTo>
              <a:lnTo>
                <a:pt x="269608" y="438113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30EAB6-F08D-445C-BFCD-4EF754195BC1}">
      <dsp:nvSpPr>
        <dsp:cNvPr id="0" name=""/>
        <dsp:cNvSpPr/>
      </dsp:nvSpPr>
      <dsp:spPr>
        <a:xfrm>
          <a:off x="1351415" y="5057911"/>
          <a:ext cx="2156864" cy="1348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Arterial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stiffness</a:t>
          </a:r>
          <a:r>
            <a:rPr lang="tr-TR" sz="1600" kern="1200" dirty="0" smtClean="0"/>
            <a:t>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-</a:t>
          </a:r>
          <a:r>
            <a:rPr lang="tr-TR" sz="1600" kern="1200" dirty="0" err="1" smtClean="0"/>
            <a:t>Pulse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wave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velocity</a:t>
          </a:r>
          <a:r>
            <a:rPr lang="tr-TR" sz="1600" kern="1200" dirty="0" smtClean="0"/>
            <a:t> (PWV)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-</a:t>
          </a:r>
          <a:r>
            <a:rPr lang="tr-TR" sz="1600" kern="1200" dirty="0" err="1" smtClean="0"/>
            <a:t>Augmentation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index</a:t>
          </a:r>
          <a:r>
            <a:rPr lang="tr-TR" sz="1600" kern="1200" dirty="0" smtClean="0"/>
            <a:t> (</a:t>
          </a:r>
          <a:r>
            <a:rPr lang="tr-TR" sz="1600" kern="1200" dirty="0" err="1" smtClean="0"/>
            <a:t>Aix</a:t>
          </a:r>
          <a:r>
            <a:rPr lang="tr-TR" sz="1600" kern="1200" dirty="0" smtClean="0"/>
            <a:t>) </a:t>
          </a:r>
          <a:endParaRPr lang="tr-TR" sz="1600" kern="1200" dirty="0"/>
        </a:p>
      </dsp:txBody>
      <dsp:txXfrm>
        <a:off x="1351415" y="5057911"/>
        <a:ext cx="2156864" cy="13480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3AE8E9-48AF-4E5E-BC29-4A995FBB71DF}">
      <dsp:nvSpPr>
        <dsp:cNvPr id="0" name=""/>
        <dsp:cNvSpPr/>
      </dsp:nvSpPr>
      <dsp:spPr>
        <a:xfrm rot="5400000">
          <a:off x="-186175" y="186954"/>
          <a:ext cx="1241171" cy="8688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  </a:t>
          </a:r>
          <a:endParaRPr lang="tr-TR" sz="2400" kern="1200" dirty="0"/>
        </a:p>
      </dsp:txBody>
      <dsp:txXfrm rot="5400000">
        <a:off x="-186175" y="186954"/>
        <a:ext cx="1241171" cy="868819"/>
      </dsp:txXfrm>
    </dsp:sp>
    <dsp:sp modelId="{78AC8D58-09F2-42C4-9556-0D4754C9690D}">
      <dsp:nvSpPr>
        <dsp:cNvPr id="0" name=""/>
        <dsp:cNvSpPr/>
      </dsp:nvSpPr>
      <dsp:spPr>
        <a:xfrm rot="5400000">
          <a:off x="4013190" y="-3143591"/>
          <a:ext cx="806761" cy="7095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b="1" kern="1200" dirty="0" err="1" smtClean="0"/>
            <a:t>Weight</a:t>
          </a:r>
          <a:r>
            <a:rPr lang="tr-TR" sz="1900" b="1" kern="1200" dirty="0" smtClean="0"/>
            <a:t> SDS, SKS, FEV1            </a:t>
          </a:r>
          <a:r>
            <a:rPr lang="tr-TR" sz="1900" kern="1200" dirty="0" smtClean="0"/>
            <a:t>PWV = </a:t>
          </a:r>
          <a:r>
            <a:rPr lang="tr-TR" sz="1900" kern="1200" dirty="0" err="1" smtClean="0"/>
            <a:t>negative</a:t>
          </a:r>
          <a:r>
            <a:rPr lang="tr-TR" sz="1900" kern="1200" dirty="0" smtClean="0"/>
            <a:t> </a:t>
          </a:r>
          <a:r>
            <a:rPr lang="tr-TR" sz="1900" kern="1200" dirty="0" err="1" smtClean="0"/>
            <a:t>correlation</a:t>
          </a:r>
          <a:r>
            <a:rPr lang="tr-TR" sz="1900" kern="1200" dirty="0" smtClean="0"/>
            <a:t> (p&lt;0.05/r&gt;-0.4)</a:t>
          </a:r>
          <a:endParaRPr lang="tr-TR" sz="1900" kern="1200" dirty="0"/>
        </a:p>
      </dsp:txBody>
      <dsp:txXfrm rot="5400000">
        <a:off x="4013190" y="-3143591"/>
        <a:ext cx="806761" cy="7095502"/>
      </dsp:txXfrm>
    </dsp:sp>
    <dsp:sp modelId="{B0D903B5-70DF-41ED-BB00-0D00E2D0D7DC}">
      <dsp:nvSpPr>
        <dsp:cNvPr id="0" name=""/>
        <dsp:cNvSpPr/>
      </dsp:nvSpPr>
      <dsp:spPr>
        <a:xfrm rot="5400000">
          <a:off x="-186175" y="1312384"/>
          <a:ext cx="1241171" cy="8688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 dirty="0"/>
        </a:p>
      </dsp:txBody>
      <dsp:txXfrm rot="5400000">
        <a:off x="-186175" y="1312384"/>
        <a:ext cx="1241171" cy="868819"/>
      </dsp:txXfrm>
    </dsp:sp>
    <dsp:sp modelId="{22FEA5AF-E8BB-4111-A381-2ECC974D3CCD}">
      <dsp:nvSpPr>
        <dsp:cNvPr id="0" name=""/>
        <dsp:cNvSpPr/>
      </dsp:nvSpPr>
      <dsp:spPr>
        <a:xfrm rot="5400000">
          <a:off x="4013190" y="-2018161"/>
          <a:ext cx="806761" cy="7095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b="1" kern="1200" dirty="0" err="1" smtClean="0"/>
            <a:t>Malnutrition</a:t>
          </a:r>
          <a:r>
            <a:rPr lang="tr-TR" sz="1900" kern="1200" dirty="0" smtClean="0"/>
            <a:t> (n:9)            PWV = </a:t>
          </a:r>
          <a:r>
            <a:rPr lang="tr-TR" sz="1900" kern="1200" dirty="0" err="1" smtClean="0"/>
            <a:t>positive</a:t>
          </a:r>
          <a:r>
            <a:rPr lang="tr-TR" sz="1900" kern="1200" dirty="0" smtClean="0"/>
            <a:t> </a:t>
          </a:r>
          <a:r>
            <a:rPr lang="tr-TR" sz="1900" kern="1200" dirty="0" err="1" smtClean="0"/>
            <a:t>corelation</a:t>
          </a:r>
          <a:r>
            <a:rPr lang="tr-TR" sz="1900" kern="1200" dirty="0" smtClean="0"/>
            <a:t> (p 0.03/r 0.35)</a:t>
          </a:r>
          <a:endParaRPr lang="tr-TR" sz="1900" kern="1200" dirty="0"/>
        </a:p>
      </dsp:txBody>
      <dsp:txXfrm rot="5400000">
        <a:off x="4013190" y="-2018161"/>
        <a:ext cx="806761" cy="7095502"/>
      </dsp:txXfrm>
    </dsp:sp>
    <dsp:sp modelId="{EEB01E56-8493-4236-AF38-C9C2250BBA4B}">
      <dsp:nvSpPr>
        <dsp:cNvPr id="0" name=""/>
        <dsp:cNvSpPr/>
      </dsp:nvSpPr>
      <dsp:spPr>
        <a:xfrm rot="5400000">
          <a:off x="-186175" y="2437814"/>
          <a:ext cx="1241171" cy="8688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/>
        </a:p>
      </dsp:txBody>
      <dsp:txXfrm rot="5400000">
        <a:off x="-186175" y="2437814"/>
        <a:ext cx="1241171" cy="868819"/>
      </dsp:txXfrm>
    </dsp:sp>
    <dsp:sp modelId="{FAF3645F-586A-4322-97C0-D0EE8F2A736C}">
      <dsp:nvSpPr>
        <dsp:cNvPr id="0" name=""/>
        <dsp:cNvSpPr/>
      </dsp:nvSpPr>
      <dsp:spPr>
        <a:xfrm rot="5400000">
          <a:off x="4013190" y="-892732"/>
          <a:ext cx="806761" cy="7095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b="1" kern="1200" dirty="0" smtClean="0"/>
            <a:t>C-</a:t>
          </a:r>
          <a:r>
            <a:rPr lang="tr-TR" sz="1900" b="1" kern="1200" dirty="0" err="1" smtClean="0"/>
            <a:t>reactive</a:t>
          </a:r>
          <a:r>
            <a:rPr lang="tr-TR" sz="1900" b="1" kern="1200" dirty="0" smtClean="0"/>
            <a:t> protein             </a:t>
          </a:r>
          <a:r>
            <a:rPr lang="tr-TR" sz="1900" kern="1200" dirty="0" smtClean="0"/>
            <a:t>PWV= </a:t>
          </a:r>
          <a:r>
            <a:rPr lang="tr-TR" sz="1900" kern="1200" dirty="0" err="1" smtClean="0"/>
            <a:t>positive</a:t>
          </a:r>
          <a:r>
            <a:rPr lang="tr-TR" sz="1900" kern="1200" dirty="0" smtClean="0"/>
            <a:t> </a:t>
          </a:r>
          <a:r>
            <a:rPr lang="tr-TR" sz="1900" kern="1200" dirty="0" err="1" smtClean="0"/>
            <a:t>correlation</a:t>
          </a:r>
          <a:r>
            <a:rPr lang="tr-TR" sz="1900" kern="1200" dirty="0" smtClean="0"/>
            <a:t> (p 0.01/r 0.39) </a:t>
          </a:r>
          <a:endParaRPr lang="tr-T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kern="1200" dirty="0" err="1" smtClean="0"/>
            <a:t>Control</a:t>
          </a:r>
          <a:r>
            <a:rPr lang="tr-TR" sz="1900" kern="1200" dirty="0" smtClean="0"/>
            <a:t> </a:t>
          </a:r>
          <a:r>
            <a:rPr lang="tr-TR" sz="1900" kern="1200" dirty="0" err="1" smtClean="0"/>
            <a:t>group</a:t>
          </a:r>
          <a:r>
            <a:rPr lang="tr-TR" sz="1900" kern="1200" dirty="0" smtClean="0"/>
            <a:t> = </a:t>
          </a:r>
          <a:r>
            <a:rPr lang="tr-TR" sz="1900" kern="1200" dirty="0" err="1" smtClean="0"/>
            <a:t>correlation</a:t>
          </a:r>
          <a:r>
            <a:rPr lang="tr-TR" sz="1900" kern="1200" dirty="0" smtClean="0"/>
            <a:t> </a:t>
          </a:r>
          <a:r>
            <a:rPr lang="tr-TR" sz="1900" kern="1200" dirty="0" smtClean="0">
              <a:latin typeface="Times New Roman"/>
              <a:cs typeface="Times New Roman"/>
            </a:rPr>
            <a:t>Ø</a:t>
          </a:r>
          <a:endParaRPr lang="tr-TR" sz="1900" kern="1200" dirty="0"/>
        </a:p>
      </dsp:txBody>
      <dsp:txXfrm rot="5400000">
        <a:off x="4013190" y="-892732"/>
        <a:ext cx="806761" cy="7095502"/>
      </dsp:txXfrm>
    </dsp:sp>
    <dsp:sp modelId="{969F6B16-3366-4268-AFE2-6073306F0565}">
      <dsp:nvSpPr>
        <dsp:cNvPr id="0" name=""/>
        <dsp:cNvSpPr/>
      </dsp:nvSpPr>
      <dsp:spPr>
        <a:xfrm rot="5400000">
          <a:off x="-186175" y="3563243"/>
          <a:ext cx="1241171" cy="8688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 dirty="0"/>
        </a:p>
      </dsp:txBody>
      <dsp:txXfrm rot="5400000">
        <a:off x="-186175" y="3563243"/>
        <a:ext cx="1241171" cy="868819"/>
      </dsp:txXfrm>
    </dsp:sp>
    <dsp:sp modelId="{A831BF52-008D-4762-9FC5-AD7664BD9594}">
      <dsp:nvSpPr>
        <dsp:cNvPr id="0" name=""/>
        <dsp:cNvSpPr/>
      </dsp:nvSpPr>
      <dsp:spPr>
        <a:xfrm rot="5400000">
          <a:off x="4013190" y="199999"/>
          <a:ext cx="806761" cy="7095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tr-TR" sz="1800" b="1" kern="1200" dirty="0" smtClean="0"/>
            <a:t>Serum </a:t>
          </a:r>
          <a:r>
            <a:rPr lang="tr-TR" sz="1800" b="1" kern="1200" dirty="0" err="1" smtClean="0"/>
            <a:t>amyloid</a:t>
          </a:r>
          <a:r>
            <a:rPr lang="tr-TR" sz="1800" b="1" kern="1200" dirty="0" smtClean="0"/>
            <a:t> A               </a:t>
          </a:r>
          <a:r>
            <a:rPr lang="tr-TR" sz="1800" kern="1200" dirty="0" smtClean="0"/>
            <a:t>PWV  =  </a:t>
          </a:r>
          <a:r>
            <a:rPr lang="tr-TR" sz="1800" kern="1200" dirty="0" err="1" smtClean="0"/>
            <a:t>positive</a:t>
          </a:r>
          <a:r>
            <a:rPr lang="tr-TR" sz="1800" kern="1200" dirty="0" smtClean="0"/>
            <a:t> </a:t>
          </a:r>
          <a:r>
            <a:rPr lang="tr-TR" sz="1800" kern="1200" dirty="0" err="1" smtClean="0"/>
            <a:t>correlation</a:t>
          </a:r>
          <a:r>
            <a:rPr lang="tr-TR" sz="1800" kern="1200" dirty="0" smtClean="0"/>
            <a:t> (p 0.01/r 0.4)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tr-TR" sz="1800" kern="1200" dirty="0" smtClean="0"/>
            <a:t>Control </a:t>
          </a:r>
          <a:r>
            <a:rPr lang="tr-TR" sz="1800" kern="1200" dirty="0" err="1" smtClean="0"/>
            <a:t>group</a:t>
          </a:r>
          <a:r>
            <a:rPr lang="tr-TR" sz="1800" kern="1200" dirty="0" smtClean="0"/>
            <a:t> = </a:t>
          </a:r>
          <a:r>
            <a:rPr lang="tr-TR" sz="1800" kern="1200" dirty="0" err="1" smtClean="0"/>
            <a:t>correlation</a:t>
          </a:r>
          <a:r>
            <a:rPr lang="tr-TR" sz="1800" kern="1200" dirty="0" smtClean="0"/>
            <a:t> </a:t>
          </a:r>
          <a:r>
            <a:rPr lang="tr-TR" sz="1800" kern="1200" dirty="0" smtClean="0">
              <a:latin typeface="Times New Roman"/>
              <a:cs typeface="Times New Roman"/>
            </a:rPr>
            <a:t>Ø</a:t>
          </a:r>
          <a:endParaRPr lang="tr-TR" sz="1800" kern="1200" dirty="0" smtClean="0"/>
        </a:p>
      </dsp:txBody>
      <dsp:txXfrm rot="5400000">
        <a:off x="4013190" y="199999"/>
        <a:ext cx="806761" cy="7095502"/>
      </dsp:txXfrm>
    </dsp:sp>
    <dsp:sp modelId="{5ACBA785-E5AE-4CC3-8950-F75FFB14AB98}">
      <dsp:nvSpPr>
        <dsp:cNvPr id="0" name=""/>
        <dsp:cNvSpPr/>
      </dsp:nvSpPr>
      <dsp:spPr>
        <a:xfrm rot="5400000">
          <a:off x="-186175" y="4688673"/>
          <a:ext cx="1241171" cy="8688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/>
        </a:p>
      </dsp:txBody>
      <dsp:txXfrm rot="5400000">
        <a:off x="-186175" y="4688673"/>
        <a:ext cx="1241171" cy="868819"/>
      </dsp:txXfrm>
    </dsp:sp>
    <dsp:sp modelId="{12D74B2A-0E6D-41DD-9040-E85332C92154}">
      <dsp:nvSpPr>
        <dsp:cNvPr id="0" name=""/>
        <dsp:cNvSpPr/>
      </dsp:nvSpPr>
      <dsp:spPr>
        <a:xfrm rot="5400000">
          <a:off x="4013190" y="1358127"/>
          <a:ext cx="806761" cy="7095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b="1" kern="1200" dirty="0" err="1" smtClean="0"/>
            <a:t>Brasfield</a:t>
          </a:r>
          <a:r>
            <a:rPr lang="tr-TR" sz="1900" b="1" kern="1200" dirty="0" smtClean="0"/>
            <a:t> </a:t>
          </a:r>
          <a:r>
            <a:rPr lang="tr-TR" sz="1900" b="1" kern="1200" dirty="0" err="1" smtClean="0"/>
            <a:t>score</a:t>
          </a:r>
          <a:r>
            <a:rPr lang="tr-TR" sz="1900" kern="1200" dirty="0" smtClean="0"/>
            <a:t>                 PWV = </a:t>
          </a:r>
          <a:r>
            <a:rPr lang="tr-TR" sz="1900" kern="1200" dirty="0" err="1" smtClean="0"/>
            <a:t>negative</a:t>
          </a:r>
          <a:r>
            <a:rPr lang="tr-TR" sz="1900" kern="1200" dirty="0" smtClean="0"/>
            <a:t> </a:t>
          </a:r>
          <a:r>
            <a:rPr lang="tr-TR" sz="1900" kern="1200" dirty="0" err="1" smtClean="0"/>
            <a:t>correlation</a:t>
          </a:r>
          <a:r>
            <a:rPr lang="tr-TR" sz="1900" kern="1200" dirty="0" smtClean="0"/>
            <a:t> (p 0.03/r -0.3)</a:t>
          </a:r>
          <a:endParaRPr lang="tr-T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b="1" kern="1200" dirty="0" err="1" smtClean="0"/>
            <a:t>Brody</a:t>
          </a:r>
          <a:r>
            <a:rPr lang="tr-TR" sz="1900" b="1" kern="1200" dirty="0" smtClean="0"/>
            <a:t> </a:t>
          </a:r>
          <a:r>
            <a:rPr lang="tr-TR" sz="1900" b="1" kern="1200" dirty="0" err="1" smtClean="0"/>
            <a:t>score</a:t>
          </a:r>
          <a:r>
            <a:rPr lang="tr-TR" sz="1900" b="1" kern="1200" dirty="0" smtClean="0"/>
            <a:t>                       </a:t>
          </a:r>
          <a:r>
            <a:rPr lang="tr-TR" sz="1900" kern="1200" dirty="0" smtClean="0"/>
            <a:t>PWV = </a:t>
          </a:r>
          <a:r>
            <a:rPr lang="tr-TR" sz="1900" kern="1200" dirty="0" err="1" smtClean="0"/>
            <a:t>positive</a:t>
          </a:r>
          <a:r>
            <a:rPr lang="tr-TR" sz="1900" kern="1200" dirty="0" smtClean="0"/>
            <a:t> </a:t>
          </a:r>
          <a:r>
            <a:rPr lang="tr-TR" sz="1900" kern="1200" dirty="0" err="1" smtClean="0"/>
            <a:t>correlation</a:t>
          </a:r>
          <a:r>
            <a:rPr lang="tr-TR" sz="1900" kern="1200" dirty="0" smtClean="0"/>
            <a:t> (p 0.02/r 0.4)</a:t>
          </a:r>
          <a:endParaRPr lang="tr-TR" sz="1900" kern="1200" dirty="0"/>
        </a:p>
      </dsp:txBody>
      <dsp:txXfrm rot="5400000">
        <a:off x="4013190" y="1358127"/>
        <a:ext cx="806761" cy="709550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0C37A1-C0ED-443F-8DE8-639A8CF1C3C0}">
      <dsp:nvSpPr>
        <dsp:cNvPr id="0" name=""/>
        <dsp:cNvSpPr/>
      </dsp:nvSpPr>
      <dsp:spPr>
        <a:xfrm>
          <a:off x="3369974" y="0"/>
          <a:ext cx="5054961" cy="198021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smtClean="0"/>
            <a:t>Prolonged life </a:t>
          </a:r>
          <a:endParaRPr lang="en-US" sz="1800" kern="1200" noProof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Systemic inflammation and oxidative stress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smtClean="0"/>
            <a:t>Endothelial dysfunction</a:t>
          </a:r>
          <a:endParaRPr lang="en-US" sz="1800" kern="1200" noProof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Increased risk of cardiovascular disease</a:t>
          </a:r>
          <a:endParaRPr lang="en-US" sz="1800" kern="1200" noProof="0" dirty="0"/>
        </a:p>
      </dsp:txBody>
      <dsp:txXfrm>
        <a:off x="3369974" y="0"/>
        <a:ext cx="5054961" cy="1980219"/>
      </dsp:txXfrm>
    </dsp:sp>
    <dsp:sp modelId="{BB5654E1-8D0A-4096-BDF8-1844155C243D}">
      <dsp:nvSpPr>
        <dsp:cNvPr id="0" name=""/>
        <dsp:cNvSpPr/>
      </dsp:nvSpPr>
      <dsp:spPr>
        <a:xfrm>
          <a:off x="0" y="0"/>
          <a:ext cx="3369974" cy="1980219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rgbClr r="0" g="0" b="0">
              <a:shade val="75000"/>
              <a:lumMod val="80000"/>
            </a:sc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300" kern="1200" dirty="0"/>
        </a:p>
      </dsp:txBody>
      <dsp:txXfrm>
        <a:off x="0" y="0"/>
        <a:ext cx="3369974" cy="1980219"/>
      </dsp:txXfrm>
    </dsp:sp>
    <dsp:sp modelId="{E4FB79B7-B720-4D64-AAF5-FD6B4F302FC6}">
      <dsp:nvSpPr>
        <dsp:cNvPr id="0" name=""/>
        <dsp:cNvSpPr/>
      </dsp:nvSpPr>
      <dsp:spPr>
        <a:xfrm>
          <a:off x="3369974" y="2178242"/>
          <a:ext cx="5054961" cy="198021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50 Cystic fibrosis - 15 heal</a:t>
          </a:r>
          <a:r>
            <a:rPr lang="tr-TR" sz="1800" kern="1200" noProof="0" dirty="0" err="1" smtClean="0"/>
            <a:t>th</a:t>
          </a:r>
          <a:r>
            <a:rPr lang="en-US" sz="1800" kern="1200" noProof="0" dirty="0" smtClean="0"/>
            <a:t>y control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Brachial artery flow mediated dilatation (FMD)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FMD low (x control group)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Vascular dysfunction  (+)</a:t>
          </a:r>
          <a:endParaRPr lang="en-US" sz="1800" kern="1200" noProof="0" dirty="0"/>
        </a:p>
      </dsp:txBody>
      <dsp:txXfrm>
        <a:off x="3369974" y="2178242"/>
        <a:ext cx="5054961" cy="1980219"/>
      </dsp:txXfrm>
    </dsp:sp>
    <dsp:sp modelId="{470AD8E8-4EBC-4103-B8D1-A1987FB3709D}">
      <dsp:nvSpPr>
        <dsp:cNvPr id="0" name=""/>
        <dsp:cNvSpPr/>
      </dsp:nvSpPr>
      <dsp:spPr>
        <a:xfrm>
          <a:off x="0" y="2178242"/>
          <a:ext cx="3369974" cy="1980219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rgbClr r="0" g="0" b="0">
              <a:shade val="75000"/>
              <a:lumMod val="80000"/>
            </a:sc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500" kern="1200" dirty="0"/>
        </a:p>
      </dsp:txBody>
      <dsp:txXfrm>
        <a:off x="0" y="2178242"/>
        <a:ext cx="3369974" cy="1980219"/>
      </dsp:txXfrm>
    </dsp:sp>
    <dsp:sp modelId="{BEBD648D-AA57-43BC-83E2-AC3E24EBFD4A}">
      <dsp:nvSpPr>
        <dsp:cNvPr id="0" name=""/>
        <dsp:cNvSpPr/>
      </dsp:nvSpPr>
      <dsp:spPr>
        <a:xfrm>
          <a:off x="3369974" y="4356483"/>
          <a:ext cx="5054961" cy="198021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50 Cystic fibrosis -26 </a:t>
          </a:r>
          <a:r>
            <a:rPr lang="en-US" sz="1800" kern="1200" noProof="0" dirty="0" err="1" smtClean="0"/>
            <a:t>healt</a:t>
          </a:r>
          <a:r>
            <a:rPr lang="tr-TR" sz="1800" kern="1200" noProof="0" dirty="0" smtClean="0"/>
            <a:t>h</a:t>
          </a:r>
          <a:r>
            <a:rPr lang="en-US" sz="1800" kern="1200" noProof="0" dirty="0" smtClean="0"/>
            <a:t>y control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Augmentation index (Aix) </a:t>
          </a:r>
          <a:r>
            <a:rPr lang="en-US" sz="1800" kern="1200" noProof="0" dirty="0" err="1" smtClean="0"/>
            <a:t>ve</a:t>
          </a:r>
          <a:r>
            <a:rPr lang="en-US" sz="1800" kern="1200" noProof="0" dirty="0" smtClean="0"/>
            <a:t> Pulse wave velocity (PW</a:t>
          </a:r>
          <a:r>
            <a:rPr lang="tr-TR" sz="1800" kern="1200" noProof="0" dirty="0" smtClean="0"/>
            <a:t>V</a:t>
          </a:r>
          <a:r>
            <a:rPr lang="en-US" sz="1800" kern="1200" noProof="0" dirty="0" smtClean="0"/>
            <a:t>)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Increased Aix, s</a:t>
          </a:r>
          <a:r>
            <a:rPr lang="tr-TR" sz="1800" kern="1200" noProof="0" dirty="0" smtClean="0"/>
            <a:t>i</a:t>
          </a:r>
          <a:r>
            <a:rPr lang="en-US" sz="1800" kern="1200" noProof="0" dirty="0" err="1" smtClean="0"/>
            <a:t>milar</a:t>
          </a:r>
          <a:r>
            <a:rPr lang="en-US" sz="1800" kern="1200" noProof="0" dirty="0" smtClean="0"/>
            <a:t> PW</a:t>
          </a:r>
          <a:r>
            <a:rPr lang="tr-TR" sz="1800" kern="1200" noProof="0" dirty="0" smtClean="0"/>
            <a:t>V</a:t>
          </a:r>
          <a:r>
            <a:rPr lang="en-US" sz="1800" kern="1200" noProof="0" dirty="0" smtClean="0"/>
            <a:t> </a:t>
          </a:r>
          <a:endParaRPr lang="en-US" sz="1800" kern="1200" noProof="0" dirty="0"/>
        </a:p>
      </dsp:txBody>
      <dsp:txXfrm>
        <a:off x="3369974" y="4356483"/>
        <a:ext cx="5054961" cy="1980219"/>
      </dsp:txXfrm>
    </dsp:sp>
    <dsp:sp modelId="{5174375F-73C0-499E-9D3C-CAD687FFEF62}">
      <dsp:nvSpPr>
        <dsp:cNvPr id="0" name=""/>
        <dsp:cNvSpPr/>
      </dsp:nvSpPr>
      <dsp:spPr>
        <a:xfrm>
          <a:off x="0" y="4356483"/>
          <a:ext cx="3369974" cy="1980219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5875" cap="flat" cmpd="sng" algn="ctr">
          <a:solidFill>
            <a:scrgbClr r="0" g="0" b="0">
              <a:shade val="75000"/>
              <a:lumMod val="80000"/>
            </a:sc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300" kern="1200" dirty="0"/>
        </a:p>
      </dsp:txBody>
      <dsp:txXfrm>
        <a:off x="0" y="4356483"/>
        <a:ext cx="3369974" cy="1980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84AFB-7E33-4A19-AA72-10B7CBCB2193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FB79F-F08F-4A17-A8FD-390E48E02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4896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tr-TR" dirty="0" smtClean="0"/>
              <a:t>I am gökçen Kartal Öztürk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division</a:t>
            </a:r>
            <a:r>
              <a:rPr lang="tr-TR" dirty="0" smtClean="0"/>
              <a:t> of </a:t>
            </a:r>
            <a:r>
              <a:rPr lang="tr-TR" dirty="0" err="1" smtClean="0"/>
              <a:t>pediatric</a:t>
            </a:r>
            <a:r>
              <a:rPr lang="tr-TR" dirty="0" smtClean="0"/>
              <a:t> </a:t>
            </a:r>
            <a:r>
              <a:rPr lang="tr-TR" dirty="0" err="1" smtClean="0"/>
              <a:t>pulmonology</a:t>
            </a:r>
            <a:r>
              <a:rPr lang="tr-TR" dirty="0" smtClean="0"/>
              <a:t>,</a:t>
            </a:r>
            <a:r>
              <a:rPr lang="tr-TR" baseline="0" dirty="0" smtClean="0"/>
              <a:t> Ege </a:t>
            </a:r>
            <a:r>
              <a:rPr lang="tr-TR" baseline="0" dirty="0" err="1" smtClean="0"/>
              <a:t>university</a:t>
            </a:r>
            <a:r>
              <a:rPr lang="tr-TR" baseline="0" dirty="0" smtClean="0"/>
              <a:t> </a:t>
            </a:r>
            <a:r>
              <a:rPr lang="tr-TR" baseline="0" dirty="0" err="1" smtClean="0"/>
              <a:t>faculty</a:t>
            </a:r>
            <a:r>
              <a:rPr lang="tr-TR" baseline="0" dirty="0" smtClean="0"/>
              <a:t> of </a:t>
            </a:r>
            <a:r>
              <a:rPr lang="tr-TR" baseline="0" dirty="0" err="1" smtClean="0"/>
              <a:t>medicine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izmir</a:t>
            </a:r>
            <a:endParaRPr lang="tr-TR" baseline="0" dirty="0" smtClean="0"/>
          </a:p>
          <a:p>
            <a:pPr>
              <a:buFont typeface="Arial" charset="0"/>
              <a:buChar char="•"/>
            </a:pPr>
            <a:r>
              <a:rPr lang="tr-TR" baseline="0" dirty="0" smtClean="0"/>
              <a:t>I </a:t>
            </a:r>
            <a:r>
              <a:rPr lang="tr-TR" baseline="0" dirty="0" err="1" smtClean="0"/>
              <a:t>will</a:t>
            </a:r>
            <a:r>
              <a:rPr lang="tr-TR" baseline="0" dirty="0" smtClean="0"/>
              <a:t> </a:t>
            </a:r>
            <a:r>
              <a:rPr lang="tr-TR" baseline="0" dirty="0" err="1" smtClean="0"/>
              <a:t>present</a:t>
            </a:r>
            <a:r>
              <a:rPr lang="tr-TR" baseline="0" dirty="0" smtClean="0"/>
              <a:t> </a:t>
            </a:r>
            <a:r>
              <a:rPr lang="tr-TR" baseline="0" dirty="0" err="1" smtClean="0"/>
              <a:t>you</a:t>
            </a:r>
            <a:r>
              <a:rPr lang="tr-TR" baseline="0" dirty="0" smtClean="0"/>
              <a:t> a </a:t>
            </a:r>
            <a:r>
              <a:rPr lang="tr-TR" baseline="0" dirty="0" err="1" smtClean="0"/>
              <a:t>study</a:t>
            </a:r>
            <a:r>
              <a:rPr lang="tr-TR" baseline="0" dirty="0" smtClean="0"/>
              <a:t> “ </a:t>
            </a:r>
            <a:r>
              <a:rPr lang="tr-TR" baseline="0" dirty="0" err="1" smtClean="0"/>
              <a:t>Evaluation</a:t>
            </a:r>
            <a:r>
              <a:rPr lang="tr-TR" baseline="0" dirty="0" smtClean="0"/>
              <a:t> of </a:t>
            </a:r>
            <a:r>
              <a:rPr lang="tr-TR" baseline="0" dirty="0" err="1" smtClean="0"/>
              <a:t>subclinical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atherosclerosis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development</a:t>
            </a:r>
            <a:r>
              <a:rPr lang="tr-TR" baseline="0" dirty="0" smtClean="0"/>
              <a:t> in </a:t>
            </a:r>
            <a:r>
              <a:rPr lang="tr-TR" baseline="0" dirty="0" err="1" smtClean="0"/>
              <a:t>children</a:t>
            </a:r>
            <a:r>
              <a:rPr lang="tr-TR" baseline="0" dirty="0" smtClean="0"/>
              <a:t> </a:t>
            </a:r>
            <a:r>
              <a:rPr lang="tr-TR" baseline="0" dirty="0" err="1" smtClean="0"/>
              <a:t>with</a:t>
            </a:r>
            <a:r>
              <a:rPr lang="tr-TR" baseline="0" dirty="0" smtClean="0"/>
              <a:t> CF” </a:t>
            </a:r>
            <a:r>
              <a:rPr lang="tr-TR" baseline="0" dirty="0" err="1" smtClean="0"/>
              <a:t>that</a:t>
            </a:r>
            <a:r>
              <a:rPr lang="tr-TR" baseline="0" dirty="0" smtClean="0"/>
              <a:t> </a:t>
            </a:r>
            <a:r>
              <a:rPr lang="tr-TR" baseline="0" dirty="0" err="1" smtClean="0"/>
              <a:t>we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have</a:t>
            </a:r>
            <a:r>
              <a:rPr lang="tr-TR" baseline="0" dirty="0" smtClean="0"/>
              <a:t> </a:t>
            </a:r>
            <a:r>
              <a:rPr lang="tr-TR" b="1" baseline="0" dirty="0" err="1" smtClean="0">
                <a:solidFill>
                  <a:srgbClr val="FF0000"/>
                </a:solidFill>
              </a:rPr>
              <a:t>carried</a:t>
            </a:r>
            <a:r>
              <a:rPr lang="tr-TR" b="1" baseline="0" dirty="0" smtClean="0">
                <a:solidFill>
                  <a:srgbClr val="FF0000"/>
                </a:solidFill>
              </a:rPr>
              <a:t> </a:t>
            </a:r>
            <a:r>
              <a:rPr lang="tr-TR" b="1" baseline="0" dirty="0" err="1" smtClean="0">
                <a:solidFill>
                  <a:srgbClr val="FF0000"/>
                </a:solidFill>
              </a:rPr>
              <a:t>out</a:t>
            </a:r>
            <a:r>
              <a:rPr lang="tr-TR" b="1" baseline="0" dirty="0" smtClean="0">
                <a:solidFill>
                  <a:srgbClr val="FF0000"/>
                </a:solidFill>
              </a:rPr>
              <a:t> </a:t>
            </a:r>
            <a:r>
              <a:rPr lang="tr-TR" baseline="0" dirty="0" err="1" smtClean="0"/>
              <a:t>with</a:t>
            </a:r>
            <a:r>
              <a:rPr lang="tr-TR" baseline="0" dirty="0" smtClean="0"/>
              <a:t> </a:t>
            </a:r>
            <a:r>
              <a:rPr lang="tr-TR" baseline="0" dirty="0" err="1" smtClean="0"/>
              <a:t>the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department</a:t>
            </a:r>
            <a:r>
              <a:rPr lang="tr-TR" baseline="0" dirty="0" smtClean="0"/>
              <a:t> of </a:t>
            </a:r>
            <a:r>
              <a:rPr lang="tr-TR" baseline="0" dirty="0" err="1" smtClean="0"/>
              <a:t>pediatric</a:t>
            </a:r>
            <a:r>
              <a:rPr lang="tr-TR" baseline="0" dirty="0" smtClean="0"/>
              <a:t> </a:t>
            </a:r>
            <a:r>
              <a:rPr lang="tr-TR" baseline="0" dirty="0" err="1" smtClean="0"/>
              <a:t>nephrology</a:t>
            </a:r>
            <a:r>
              <a:rPr lang="tr-TR" baseline="0" dirty="0" smtClean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Carotid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intima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media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thickness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cIMT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ultrasonography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radiologist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Demographic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laboratory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 of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controls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Table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</a:t>
            </a:r>
            <a:r>
              <a:rPr lang="tr-TR" dirty="0" err="1" smtClean="0"/>
              <a:t>Eighty</a:t>
            </a:r>
            <a:r>
              <a:rPr lang="tr-TR" dirty="0" smtClean="0"/>
              <a:t>-nine</a:t>
            </a:r>
            <a:r>
              <a:rPr lang="en-US" dirty="0" smtClean="0"/>
              <a:t> percent of patients had cystic fibrosis, and </a:t>
            </a:r>
            <a:r>
              <a:rPr lang="tr-TR" dirty="0" smtClean="0"/>
              <a:t>ten</a:t>
            </a:r>
            <a:r>
              <a:rPr lang="en-US" dirty="0" smtClean="0"/>
              <a:t> percent of them had cystic fibrosis-related disease</a:t>
            </a:r>
            <a:r>
              <a:rPr lang="tr-TR" dirty="0" smtClean="0"/>
              <a:t>. </a:t>
            </a:r>
          </a:p>
          <a:p>
            <a:r>
              <a:rPr lang="tr-TR" dirty="0" smtClean="0"/>
              <a:t>*</a:t>
            </a:r>
            <a:r>
              <a:rPr lang="tr-TR" baseline="0" dirty="0" smtClean="0"/>
              <a:t> </a:t>
            </a:r>
            <a:r>
              <a:rPr lang="tr-TR" baseline="0" dirty="0" err="1" smtClean="0"/>
              <a:t>Forthy</a:t>
            </a:r>
            <a:r>
              <a:rPr lang="tr-TR" baseline="0" dirty="0" smtClean="0"/>
              <a:t>- </a:t>
            </a:r>
            <a:r>
              <a:rPr lang="tr-TR" baseline="0" dirty="0" err="1" smtClean="0"/>
              <a:t>three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percent</a:t>
            </a:r>
            <a:r>
              <a:rPr lang="tr-TR" baseline="0" dirty="0" smtClean="0"/>
              <a:t> of </a:t>
            </a:r>
            <a:r>
              <a:rPr lang="tr-TR" baseline="0" dirty="0" err="1" smtClean="0"/>
              <a:t>patients</a:t>
            </a:r>
            <a:r>
              <a:rPr lang="tr-TR" baseline="0" dirty="0" smtClean="0"/>
              <a:t> had </a:t>
            </a:r>
            <a:r>
              <a:rPr lang="tr-TR" baseline="0" dirty="0" err="1" smtClean="0"/>
              <a:t>homozygous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mutation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and</a:t>
            </a:r>
            <a:r>
              <a:rPr lang="tr-TR" baseline="0" dirty="0" smtClean="0"/>
              <a:t> </a:t>
            </a:r>
            <a:r>
              <a:rPr lang="tr-TR" baseline="0" dirty="0" err="1" smtClean="0"/>
              <a:t>fifty</a:t>
            </a:r>
            <a:r>
              <a:rPr lang="tr-TR" baseline="0" dirty="0" smtClean="0"/>
              <a:t>-</a:t>
            </a:r>
            <a:r>
              <a:rPr lang="tr-TR" baseline="0" dirty="0" err="1" smtClean="0"/>
              <a:t>six</a:t>
            </a:r>
            <a:r>
              <a:rPr lang="tr-TR" baseline="0" dirty="0" smtClean="0"/>
              <a:t> </a:t>
            </a:r>
            <a:r>
              <a:rPr lang="tr-TR" baseline="0" dirty="0" err="1" smtClean="0"/>
              <a:t>percent</a:t>
            </a:r>
            <a:r>
              <a:rPr lang="tr-TR" baseline="0" dirty="0" smtClean="0"/>
              <a:t> of </a:t>
            </a:r>
            <a:r>
              <a:rPr lang="tr-TR" baseline="0" dirty="0" err="1" smtClean="0"/>
              <a:t>patients</a:t>
            </a:r>
            <a:r>
              <a:rPr lang="tr-TR" baseline="0" dirty="0" smtClean="0"/>
              <a:t> had </a:t>
            </a:r>
            <a:r>
              <a:rPr lang="tr-TR" baseline="0" dirty="0" err="1" smtClean="0"/>
              <a:t>heterozygous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mutations</a:t>
            </a:r>
            <a:r>
              <a:rPr lang="tr-TR" baseline="0" dirty="0" smtClean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patient and control group were similar in terms of age, height, systolic and diastolic blood pressures, lipid profile and c-reactive protein(CRP)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Font typeface="Arial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PWV, Aix and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cIMT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values were not different between groups. </a:t>
            </a:r>
            <a:endParaRPr lang="tr-T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Body weight, body mass index were lower and serum amyloid A, erythrocyte sedimentation rate were higher in 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there was a significant negative correlation between PWV and body weight SDS,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Shwachman-Kulczycki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Scores(SKS), FEV1 values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Font typeface="Arial" charset="0"/>
              <a:buChar char="•"/>
            </a:pP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Poor positive correlation was observed between PWV values ​​and presence of malnutrition in patients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Font typeface="Arial" charset="0"/>
              <a:buChar char="•"/>
            </a:pP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was positive correlation between 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PWV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C-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reactive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protein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SAA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values ​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 but no correlation in the control group</a:t>
            </a:r>
            <a:endParaRPr lang="tr-T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PWV was negatively correlated with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Brasfield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score and positively correlated with Brody score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Font typeface="Arial" charset="0"/>
              <a:buChar char="•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*T</a:t>
            </a:r>
            <a:r>
              <a:rPr lang="en-US" dirty="0" smtClean="0"/>
              <a:t>here was no significant difference in any of the control group</a:t>
            </a:r>
            <a:r>
              <a:rPr lang="tr-TR" dirty="0" smtClean="0"/>
              <a:t>.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has been found that systemic inflammation and oxidative stress cause endothelial dysfunction in cystic fibrosis leading to an increased risk of cardiovascular disease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charset="0"/>
              <a:buChar char="•"/>
            </a:pP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 study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conducted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Poore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 fifty cystic fibrosis patients and fifteen healthy controls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flow-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mediated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vaso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dilatation was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measured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found to be low in cystic fibrosis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charset="0"/>
              <a:buChar char="•"/>
            </a:pPr>
            <a:r>
              <a:rPr lang="tr-TR" dirty="0" smtClean="0"/>
              <a:t> </a:t>
            </a:r>
            <a:r>
              <a:rPr lang="tr-TR" b="0" dirty="0" err="1" smtClean="0"/>
              <a:t>In</a:t>
            </a:r>
            <a:r>
              <a:rPr lang="tr-TR" b="1" dirty="0" smtClean="0"/>
              <a:t> </a:t>
            </a:r>
            <a:r>
              <a:rPr lang="tr-TR" dirty="0" smtClean="0"/>
              <a:t>a</a:t>
            </a:r>
            <a:r>
              <a:rPr lang="en-US" dirty="0" err="1" smtClean="0"/>
              <a:t>nother</a:t>
            </a:r>
            <a:r>
              <a:rPr lang="en-US" dirty="0" smtClean="0"/>
              <a:t> study</a:t>
            </a:r>
            <a:r>
              <a:rPr lang="tr-TR" dirty="0" smtClean="0"/>
              <a:t> </a:t>
            </a:r>
            <a:r>
              <a:rPr lang="tr-TR" dirty="0" err="1" smtClean="0"/>
              <a:t>contucted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Hull</a:t>
            </a:r>
            <a:r>
              <a:rPr lang="tr-TR" dirty="0" smtClean="0"/>
              <a:t>,</a:t>
            </a:r>
            <a:r>
              <a:rPr lang="en-US" dirty="0" smtClean="0"/>
              <a:t> with fifty cystic fibrosis patients and twenty-six healthy controls</a:t>
            </a:r>
            <a:r>
              <a:rPr lang="tr-TR" dirty="0" smtClean="0"/>
              <a:t>,</a:t>
            </a:r>
            <a:r>
              <a:rPr lang="tr-TR" baseline="0" dirty="0" smtClean="0"/>
              <a:t> </a:t>
            </a:r>
            <a:r>
              <a:rPr lang="en-US" dirty="0" err="1" smtClean="0"/>
              <a:t>aix</a:t>
            </a:r>
            <a:r>
              <a:rPr lang="en-US" dirty="0" smtClean="0"/>
              <a:t> and </a:t>
            </a:r>
            <a:r>
              <a:rPr lang="en-US" dirty="0" err="1" smtClean="0"/>
              <a:t>pwv</a:t>
            </a:r>
            <a:r>
              <a:rPr lang="tr-TR" baseline="0" dirty="0" smtClean="0"/>
              <a:t> </a:t>
            </a:r>
            <a:r>
              <a:rPr lang="tr-TR" baseline="0" dirty="0" err="1" smtClean="0"/>
              <a:t>were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measured</a:t>
            </a:r>
            <a:r>
              <a:rPr lang="tr-TR" baseline="0" dirty="0" smtClean="0"/>
              <a:t>.</a:t>
            </a:r>
            <a:r>
              <a:rPr lang="en-US" dirty="0" smtClean="0"/>
              <a:t> </a:t>
            </a:r>
            <a:r>
              <a:rPr lang="tr-TR" dirty="0" smtClean="0"/>
              <a:t>A</a:t>
            </a:r>
            <a:r>
              <a:rPr lang="en-US" dirty="0" smtClean="0"/>
              <a:t>ix was</a:t>
            </a:r>
            <a:r>
              <a:rPr lang="tr-TR" dirty="0" smtClean="0"/>
              <a:t> </a:t>
            </a:r>
            <a:r>
              <a:rPr lang="tr-TR" dirty="0" err="1" smtClean="0"/>
              <a:t>found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</a:t>
            </a:r>
            <a:r>
              <a:rPr lang="en-US" dirty="0" smtClean="0"/>
              <a:t> </a:t>
            </a:r>
            <a:r>
              <a:rPr lang="tr-TR" b="1" baseline="0" dirty="0" smtClean="0"/>
              <a:t> </a:t>
            </a:r>
            <a:r>
              <a:rPr lang="en-US" dirty="0" smtClean="0"/>
              <a:t>high</a:t>
            </a:r>
            <a:r>
              <a:rPr lang="tr-TR" dirty="0" smtClean="0"/>
              <a:t>er</a:t>
            </a:r>
            <a:r>
              <a:rPr lang="en-US" dirty="0" smtClean="0"/>
              <a:t> </a:t>
            </a:r>
            <a:r>
              <a:rPr lang="tr-TR" dirty="0" smtClean="0"/>
              <a:t>in CF </a:t>
            </a:r>
            <a:r>
              <a:rPr lang="tr-TR" dirty="0" err="1" smtClean="0"/>
              <a:t>group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pwv</a:t>
            </a:r>
            <a:r>
              <a:rPr lang="en-US" dirty="0" smtClean="0"/>
              <a:t> was found to be similar</a:t>
            </a:r>
            <a:r>
              <a:rPr lang="tr-TR" dirty="0" smtClean="0"/>
              <a:t>.    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PWV in CF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chronic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inflammation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impairment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clinical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radiological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condition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presence of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malnutrition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finding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endothelial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damage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impaired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vascular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CF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followed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atherosclerosis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b="0" dirty="0" smtClean="0"/>
              <a:t>T</a:t>
            </a:r>
            <a:r>
              <a:rPr lang="en-US" b="0" dirty="0" smtClean="0"/>
              <a:t>hank you for your </a:t>
            </a:r>
            <a:r>
              <a:rPr lang="en-US" b="0" dirty="0" err="1" smtClean="0"/>
              <a:t>attandence</a:t>
            </a:r>
            <a:r>
              <a:rPr lang="tr-TR" b="0" dirty="0" smtClean="0"/>
              <a:t> </a:t>
            </a:r>
            <a:endParaRPr lang="tr-TR" b="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management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and</a:t>
            </a:r>
            <a:r>
              <a:rPr lang="tr-TR" baseline="0" dirty="0" smtClean="0"/>
              <a:t> </a:t>
            </a:r>
            <a:r>
              <a:rPr lang="tr-TR" baseline="0" dirty="0" err="1" smtClean="0"/>
              <a:t>new</a:t>
            </a:r>
            <a:r>
              <a:rPr lang="tr-TR" baseline="0" dirty="0" smtClean="0"/>
              <a:t> </a:t>
            </a:r>
            <a:r>
              <a:rPr lang="tr-TR" baseline="0" dirty="0" err="1" smtClean="0"/>
              <a:t>treatment</a:t>
            </a:r>
            <a:r>
              <a:rPr lang="tr-TR" baseline="0" dirty="0" smtClean="0"/>
              <a:t> </a:t>
            </a:r>
            <a:r>
              <a:rPr lang="tr-TR" baseline="0" dirty="0" err="1" smtClean="0"/>
              <a:t>methods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prolonged</a:t>
            </a:r>
            <a:r>
              <a:rPr lang="tr-TR" baseline="0" dirty="0" smtClean="0"/>
              <a:t> </a:t>
            </a:r>
            <a:r>
              <a:rPr lang="tr-TR" b="0" baseline="0" dirty="0" err="1" smtClean="0"/>
              <a:t>survival</a:t>
            </a:r>
            <a:r>
              <a:rPr lang="tr-TR" b="0" baseline="0" dirty="0" smtClean="0"/>
              <a:t> time of CF </a:t>
            </a:r>
            <a:r>
              <a:rPr lang="tr-TR" b="0" baseline="0" dirty="0" err="1" smtClean="0"/>
              <a:t>patients</a:t>
            </a:r>
            <a:endParaRPr lang="tr-TR" b="0" baseline="0" dirty="0" smtClean="0"/>
          </a:p>
          <a:p>
            <a:r>
              <a:rPr lang="tr-TR" baseline="0" dirty="0" smtClean="0"/>
              <a:t>*</a:t>
            </a:r>
            <a:r>
              <a:rPr lang="tr-TR" baseline="0" dirty="0" err="1" smtClean="0"/>
              <a:t>In</a:t>
            </a:r>
            <a:r>
              <a:rPr lang="tr-TR" baseline="0" dirty="0" smtClean="0"/>
              <a:t> </a:t>
            </a:r>
            <a:r>
              <a:rPr lang="tr-TR" baseline="0" dirty="0" err="1" smtClean="0"/>
              <a:t>recent</a:t>
            </a:r>
            <a:r>
              <a:rPr lang="tr-TR" baseline="0" dirty="0" smtClean="0"/>
              <a:t> </a:t>
            </a:r>
            <a:r>
              <a:rPr lang="tr-TR" baseline="0" dirty="0" err="1" smtClean="0"/>
              <a:t>years</a:t>
            </a:r>
            <a:r>
              <a:rPr lang="tr-TR" baseline="0" dirty="0" smtClean="0"/>
              <a:t>, </a:t>
            </a:r>
            <a:r>
              <a:rPr lang="tr-TR" baseline="0" dirty="0" err="1" smtClean="0"/>
              <a:t>extra</a:t>
            </a:r>
            <a:r>
              <a:rPr lang="tr-TR" baseline="0" dirty="0" smtClean="0"/>
              <a:t>-</a:t>
            </a:r>
            <a:r>
              <a:rPr lang="tr-TR" baseline="0" dirty="0" err="1" smtClean="0"/>
              <a:t>pulmonary</a:t>
            </a:r>
            <a:r>
              <a:rPr lang="tr-TR" baseline="0" dirty="0" smtClean="0"/>
              <a:t> </a:t>
            </a:r>
            <a:r>
              <a:rPr lang="tr-TR" baseline="0" dirty="0" err="1" smtClean="0"/>
              <a:t>complications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especially</a:t>
            </a:r>
            <a:r>
              <a:rPr lang="tr-TR" baseline="0" dirty="0" smtClean="0"/>
              <a:t> </a:t>
            </a:r>
            <a:r>
              <a:rPr lang="tr-TR" baseline="0" dirty="0" err="1" smtClean="0"/>
              <a:t>cardiovascular</a:t>
            </a:r>
            <a:r>
              <a:rPr lang="tr-TR" baseline="0" dirty="0" smtClean="0"/>
              <a:t> </a:t>
            </a:r>
            <a:r>
              <a:rPr lang="tr-TR" baseline="0" dirty="0" err="1" smtClean="0"/>
              <a:t>complications</a:t>
            </a:r>
            <a:r>
              <a:rPr lang="tr-TR" baseline="0" dirty="0" smtClean="0"/>
              <a:t> </a:t>
            </a:r>
            <a:r>
              <a:rPr lang="tr-TR" baseline="0" dirty="0" err="1" smtClean="0">
                <a:solidFill>
                  <a:srgbClr val="FF0000"/>
                </a:solidFill>
              </a:rPr>
              <a:t>are</a:t>
            </a:r>
            <a:r>
              <a:rPr lang="tr-TR" baseline="0" dirty="0" smtClean="0">
                <a:solidFill>
                  <a:srgbClr val="FF0000"/>
                </a:solidFill>
              </a:rPr>
              <a:t> </a:t>
            </a:r>
            <a:r>
              <a:rPr lang="tr-TR" baseline="0" dirty="0" err="1" smtClean="0">
                <a:solidFill>
                  <a:srgbClr val="FF0000"/>
                </a:solidFill>
              </a:rPr>
              <a:t>more</a:t>
            </a:r>
            <a:r>
              <a:rPr lang="tr-TR" baseline="0" dirty="0" smtClean="0">
                <a:solidFill>
                  <a:srgbClr val="FF0000"/>
                </a:solidFill>
              </a:rPr>
              <a:t> </a:t>
            </a:r>
            <a:r>
              <a:rPr lang="tr-TR" baseline="0" dirty="0" err="1" smtClean="0">
                <a:solidFill>
                  <a:srgbClr val="FF0000"/>
                </a:solidFill>
              </a:rPr>
              <a:t>prevalent</a:t>
            </a:r>
            <a:r>
              <a:rPr lang="tr-TR" baseline="0" dirty="0" smtClean="0">
                <a:solidFill>
                  <a:srgbClr val="FF0000"/>
                </a:solidFill>
              </a:rPr>
              <a:t>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</a:t>
            </a:r>
            <a:r>
              <a:rPr lang="en-US" dirty="0" smtClean="0"/>
              <a:t>Cardiovascular complications</a:t>
            </a:r>
            <a:r>
              <a:rPr lang="tr-TR" dirty="0" smtClean="0"/>
              <a:t> (</a:t>
            </a:r>
            <a:r>
              <a:rPr lang="tr-TR" dirty="0" err="1" smtClean="0"/>
              <a:t>especially</a:t>
            </a:r>
            <a:r>
              <a:rPr lang="tr-TR" dirty="0" smtClean="0"/>
              <a:t> </a:t>
            </a:r>
            <a:r>
              <a:rPr lang="tr-TR" dirty="0" err="1" smtClean="0"/>
              <a:t>atherosclerosis</a:t>
            </a:r>
            <a:r>
              <a:rPr lang="tr-TR" dirty="0" smtClean="0"/>
              <a:t>)</a:t>
            </a:r>
            <a:r>
              <a:rPr lang="en-US" dirty="0" smtClean="0"/>
              <a:t> increase the risk of morbidity and mortality in chronic disease</a:t>
            </a:r>
            <a:r>
              <a:rPr lang="tr-TR" dirty="0" smtClean="0"/>
              <a:t>s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celiac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, </a:t>
            </a:r>
            <a:r>
              <a:rPr lang="tr-TR" dirty="0" err="1" smtClean="0"/>
              <a:t>chronic</a:t>
            </a:r>
            <a:r>
              <a:rPr lang="tr-TR" dirty="0" smtClean="0"/>
              <a:t> </a:t>
            </a:r>
            <a:r>
              <a:rPr lang="tr-TR" dirty="0" err="1" smtClean="0"/>
              <a:t>obstructive</a:t>
            </a:r>
            <a:r>
              <a:rPr lang="tr-TR" dirty="0" smtClean="0"/>
              <a:t> </a:t>
            </a:r>
            <a:r>
              <a:rPr lang="tr-TR" dirty="0" err="1" smtClean="0"/>
              <a:t>pulmonary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,</a:t>
            </a:r>
            <a:r>
              <a:rPr lang="tr-TR" baseline="0" dirty="0" smtClean="0"/>
              <a:t> </a:t>
            </a:r>
            <a:r>
              <a:rPr lang="tr-TR" baseline="0" dirty="0" err="1" smtClean="0"/>
              <a:t>rheumatoid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athritis</a:t>
            </a:r>
            <a:r>
              <a:rPr lang="tr-TR" baseline="0" dirty="0" smtClean="0"/>
              <a:t>, </a:t>
            </a:r>
            <a:r>
              <a:rPr lang="tr-TR" baseline="0" dirty="0" err="1" smtClean="0"/>
              <a:t>cystic</a:t>
            </a:r>
            <a:r>
              <a:rPr lang="tr-TR" baseline="0" dirty="0" smtClean="0"/>
              <a:t> </a:t>
            </a:r>
            <a:r>
              <a:rPr lang="tr-TR" baseline="0" dirty="0" err="1" smtClean="0"/>
              <a:t>fibrosis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and</a:t>
            </a:r>
            <a:r>
              <a:rPr lang="tr-TR" baseline="0" dirty="0" smtClean="0"/>
              <a:t> </a:t>
            </a:r>
            <a:r>
              <a:rPr lang="tr-TR" baseline="0" dirty="0" err="1" smtClean="0"/>
              <a:t>end</a:t>
            </a:r>
            <a:r>
              <a:rPr lang="tr-TR" baseline="0" dirty="0" smtClean="0"/>
              <a:t>-</a:t>
            </a:r>
            <a:r>
              <a:rPr lang="tr-TR" baseline="0" dirty="0" err="1" smtClean="0"/>
              <a:t>stage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renal</a:t>
            </a:r>
            <a:r>
              <a:rPr lang="tr-TR" baseline="0" dirty="0" smtClean="0"/>
              <a:t> </a:t>
            </a:r>
            <a:r>
              <a:rPr lang="tr-TR" baseline="0" dirty="0" err="1" smtClean="0"/>
              <a:t>disease</a:t>
            </a:r>
            <a:r>
              <a:rPr lang="tr-TR" baseline="0" dirty="0" smtClean="0"/>
              <a:t>) </a:t>
            </a:r>
            <a:r>
              <a:rPr lang="en-US" dirty="0" smtClean="0"/>
              <a:t>associated with systemic inflammation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of the cardiovascular complications is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syndrome, which is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defined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end-stage renal failure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dirty="0" smtClean="0"/>
              <a:t>This syndrome is characterized by malnutrition, chronic inflammation and atherosclerosis due to increased </a:t>
            </a:r>
            <a:r>
              <a:rPr lang="en-US" dirty="0" err="1" smtClean="0"/>
              <a:t>proinflammatory</a:t>
            </a:r>
            <a:r>
              <a:rPr lang="en-US" dirty="0" smtClean="0"/>
              <a:t> cytokines</a:t>
            </a:r>
            <a:r>
              <a:rPr lang="tr-TR" dirty="0" smtClean="0"/>
              <a:t>. </a:t>
            </a:r>
            <a:r>
              <a:rPr lang="tr-TR" dirty="0" err="1" smtClean="0"/>
              <a:t>Syndrome</a:t>
            </a:r>
            <a:r>
              <a:rPr lang="tr-TR" baseline="0" dirty="0" smtClean="0"/>
              <a:t> (</a:t>
            </a:r>
            <a:r>
              <a:rPr lang="tr-TR" baseline="0" dirty="0" err="1" smtClean="0"/>
              <a:t>especially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atherosclerosis</a:t>
            </a:r>
            <a:r>
              <a:rPr lang="tr-TR" baseline="0" dirty="0" smtClean="0"/>
              <a:t>)</a:t>
            </a:r>
            <a:r>
              <a:rPr lang="en-US" dirty="0" smtClean="0"/>
              <a:t> increases the risk of morbidity and mortality</a:t>
            </a:r>
            <a:r>
              <a:rPr lang="tr-TR" baseline="0" dirty="0" smtClean="0"/>
              <a:t> in </a:t>
            </a:r>
            <a:r>
              <a:rPr lang="tr-TR" baseline="0" dirty="0" err="1" smtClean="0"/>
              <a:t>the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chronic</a:t>
            </a:r>
            <a:r>
              <a:rPr lang="tr-TR" baseline="0" dirty="0" smtClean="0"/>
              <a:t> </a:t>
            </a:r>
            <a:r>
              <a:rPr lang="tr-TR" baseline="0" dirty="0" err="1" smtClean="0"/>
              <a:t>diseases</a:t>
            </a:r>
            <a:r>
              <a:rPr lang="tr-TR" baseline="0" dirty="0" smtClean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Cystic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fibrosis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(CF) is a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disease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causes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chronic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inflammation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lungs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malabsorption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malnutrition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*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Chronic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inflammation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oxidative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stress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dietary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HDL,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endothelial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dysfunction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CF-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associated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diabetes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reduced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physical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possible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risk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atherosclerosis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aimed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malnutrition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inflammation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atherosclerosis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syndrome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conducted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Division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Pediatric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Pulmonology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Ege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University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Faculty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Medicine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between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january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twenty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july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thousand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seventeen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thirty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-seven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CF and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thirty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-seven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children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Exclusion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criteria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infection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obesity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hypertension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premature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coronary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artery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disease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family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 </a:t>
            </a:r>
            <a:r>
              <a:rPr lang="tr-TR" dirty="0" err="1" smtClean="0"/>
              <a:t>Demographic</a:t>
            </a:r>
            <a:r>
              <a:rPr lang="tr-TR" dirty="0" smtClean="0"/>
              <a:t> </a:t>
            </a:r>
            <a:r>
              <a:rPr lang="tr-TR" dirty="0" err="1" smtClean="0"/>
              <a:t>parameters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and</a:t>
            </a:r>
            <a:r>
              <a:rPr lang="tr-TR" baseline="0" dirty="0" smtClean="0"/>
              <a:t> </a:t>
            </a:r>
            <a:r>
              <a:rPr lang="tr-TR" baseline="0" dirty="0" err="1" smtClean="0"/>
              <a:t>markers</a:t>
            </a:r>
            <a:r>
              <a:rPr lang="tr-TR" baseline="0" dirty="0" smtClean="0"/>
              <a:t> of </a:t>
            </a:r>
            <a:r>
              <a:rPr lang="tr-TR" baseline="0" dirty="0" err="1" smtClean="0"/>
              <a:t>inflammation</a:t>
            </a:r>
            <a:r>
              <a:rPr lang="tr-TR" baseline="0" dirty="0" smtClean="0"/>
              <a:t>, </a:t>
            </a:r>
            <a:r>
              <a:rPr lang="tr-TR" baseline="0" dirty="0" err="1" smtClean="0"/>
              <a:t>malnutrition</a:t>
            </a:r>
            <a:r>
              <a:rPr lang="tr-TR" baseline="0" dirty="0" smtClean="0"/>
              <a:t>, </a:t>
            </a:r>
            <a:r>
              <a:rPr lang="tr-TR" baseline="0" dirty="0" err="1" smtClean="0"/>
              <a:t>atherosclerosis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were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recorded</a:t>
            </a:r>
            <a:r>
              <a:rPr lang="tr-TR" baseline="0" dirty="0" smtClean="0"/>
              <a:t> </a:t>
            </a:r>
            <a:r>
              <a:rPr lang="tr-TR" baseline="0" dirty="0" err="1" smtClean="0"/>
              <a:t>from</a:t>
            </a:r>
            <a:r>
              <a:rPr lang="tr-TR" baseline="0" dirty="0" smtClean="0"/>
              <a:t> </a:t>
            </a:r>
            <a:r>
              <a:rPr lang="tr-TR" baseline="0" dirty="0" err="1" smtClean="0"/>
              <a:t>patients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files</a:t>
            </a:r>
            <a:r>
              <a:rPr lang="tr-TR" baseline="0" dirty="0" smtClean="0"/>
              <a:t>. B</a:t>
            </a:r>
            <a:r>
              <a:rPr lang="en-US" dirty="0" err="1" smtClean="0"/>
              <a:t>lood</a:t>
            </a:r>
            <a:r>
              <a:rPr lang="en-US" dirty="0" smtClean="0"/>
              <a:t> pressure of the patient group and the control group were measured under similar conditions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Early diagnosis of preclinical atherosclerosis can be made by measurement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carotid artery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intima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-media thickness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cIMT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flow-mediated vasodilatation and arterial stiffness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dirty="0" smtClean="0"/>
              <a:t>We also measured </a:t>
            </a:r>
            <a:r>
              <a:rPr lang="en-US" dirty="0" err="1" smtClean="0"/>
              <a:t>cIMT</a:t>
            </a:r>
            <a:r>
              <a:rPr lang="en-US" dirty="0" smtClean="0"/>
              <a:t>, </a:t>
            </a:r>
            <a:r>
              <a:rPr lang="en-US" dirty="0" err="1" smtClean="0"/>
              <a:t>pWV</a:t>
            </a:r>
            <a:r>
              <a:rPr lang="en-US" dirty="0" smtClean="0"/>
              <a:t> and </a:t>
            </a:r>
            <a:r>
              <a:rPr lang="en-US" dirty="0" err="1" smtClean="0"/>
              <a:t>aix</a:t>
            </a:r>
            <a:r>
              <a:rPr lang="en-US" dirty="0" smtClean="0"/>
              <a:t> for the evaluation of atherosclerosis in our study</a:t>
            </a:r>
            <a:r>
              <a:rPr lang="tr-TR" dirty="0" smtClean="0"/>
              <a:t>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Carotid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femoral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pulse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wave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velocity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(PWV)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augmentation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index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Aix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were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vicorder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device.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B79F-F08F-4A17-A8FD-390E48E02C87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52839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Evaluation of Subclinical Atherosclerosis Development in Children with Cystic Fibrosis</a:t>
            </a:r>
            <a:r>
              <a:rPr lang="tr-TR" dirty="0" smtClean="0">
                <a:solidFill>
                  <a:schemeClr val="tx1"/>
                </a:solidFill>
              </a:rPr>
              <a:t/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en-US" sz="2000" dirty="0" err="1" smtClean="0">
                <a:solidFill>
                  <a:schemeClr val="tx1"/>
                </a:solidFill>
              </a:rPr>
              <a:t>Seçil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Conkar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u="sng" dirty="0" err="1">
                <a:solidFill>
                  <a:schemeClr val="tx1"/>
                </a:solidFill>
              </a:rPr>
              <a:t>Gökçen</a:t>
            </a:r>
            <a:r>
              <a:rPr lang="en-US" sz="2000" u="sng" dirty="0">
                <a:solidFill>
                  <a:schemeClr val="tx1"/>
                </a:solidFill>
              </a:rPr>
              <a:t> </a:t>
            </a:r>
            <a:r>
              <a:rPr lang="en-US" sz="2000" u="sng" dirty="0" err="1">
                <a:solidFill>
                  <a:schemeClr val="tx1"/>
                </a:solidFill>
              </a:rPr>
              <a:t>Kartal</a:t>
            </a:r>
            <a:r>
              <a:rPr lang="en-US" sz="2000" u="sng" dirty="0">
                <a:solidFill>
                  <a:schemeClr val="tx1"/>
                </a:solidFill>
              </a:rPr>
              <a:t> </a:t>
            </a:r>
            <a:r>
              <a:rPr lang="en-US" sz="2000" u="sng" dirty="0" err="1">
                <a:solidFill>
                  <a:schemeClr val="tx1"/>
                </a:solidFill>
              </a:rPr>
              <a:t>Öztürk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Aykut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Eşki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İ.Özgür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Koska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Figen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Gülen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Ahmet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Keskinoğlu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Esen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Demir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7016824" cy="1440159"/>
          </a:xfrm>
        </p:spPr>
        <p:txBody>
          <a:bodyPr>
            <a:normAutofit/>
          </a:bodyPr>
          <a:lstStyle/>
          <a:p>
            <a:pPr algn="r"/>
            <a:r>
              <a:rPr lang="tr-TR" sz="2800" b="1" dirty="0" err="1" smtClean="0">
                <a:solidFill>
                  <a:schemeClr val="tx1"/>
                </a:solidFill>
              </a:rPr>
              <a:t>Dr.Gökçen</a:t>
            </a:r>
            <a:r>
              <a:rPr lang="tr-TR" sz="2800" b="1" dirty="0" smtClean="0">
                <a:solidFill>
                  <a:schemeClr val="tx1"/>
                </a:solidFill>
              </a:rPr>
              <a:t> Kartal ÖZTÜRK</a:t>
            </a:r>
          </a:p>
          <a:p>
            <a:pPr algn="r"/>
            <a:r>
              <a:rPr lang="tr-TR" sz="2400" dirty="0" err="1" smtClean="0">
                <a:solidFill>
                  <a:schemeClr val="tx1"/>
                </a:solidFill>
              </a:rPr>
              <a:t>Division</a:t>
            </a:r>
            <a:r>
              <a:rPr lang="tr-TR" sz="2400" dirty="0" smtClean="0">
                <a:solidFill>
                  <a:schemeClr val="tx1"/>
                </a:solidFill>
              </a:rPr>
              <a:t> of </a:t>
            </a:r>
            <a:r>
              <a:rPr lang="tr-TR" sz="2400" dirty="0" err="1" smtClean="0">
                <a:solidFill>
                  <a:schemeClr val="tx1"/>
                </a:solidFill>
              </a:rPr>
              <a:t>Pediatric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Pulmonology</a:t>
            </a:r>
            <a:r>
              <a:rPr lang="tr-TR" sz="2400" dirty="0" smtClean="0">
                <a:solidFill>
                  <a:schemeClr val="tx1"/>
                </a:solidFill>
              </a:rPr>
              <a:t>, Ege </a:t>
            </a:r>
            <a:r>
              <a:rPr lang="tr-TR" sz="2400" dirty="0" err="1" smtClean="0">
                <a:solidFill>
                  <a:schemeClr val="tx1"/>
                </a:solidFill>
              </a:rPr>
              <a:t>University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Faculty</a:t>
            </a:r>
            <a:r>
              <a:rPr lang="tr-TR" sz="2400" dirty="0" smtClean="0">
                <a:solidFill>
                  <a:schemeClr val="tx1"/>
                </a:solidFill>
              </a:rPr>
              <a:t> of </a:t>
            </a:r>
            <a:r>
              <a:rPr lang="tr-TR" sz="2400" dirty="0" err="1" smtClean="0">
                <a:solidFill>
                  <a:schemeClr val="tx1"/>
                </a:solidFill>
              </a:rPr>
              <a:t>Medicine</a:t>
            </a:r>
            <a:endParaRPr lang="tr-TR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841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cIMT</a:t>
            </a:r>
            <a:r>
              <a:rPr lang="tr-TR" b="1" dirty="0"/>
              <a:t> </a:t>
            </a:r>
            <a:r>
              <a:rPr lang="tr-TR" dirty="0" smtClean="0"/>
              <a:t>= </a:t>
            </a:r>
          </a:p>
          <a:p>
            <a:r>
              <a:rPr lang="tr-TR" dirty="0" err="1" smtClean="0"/>
              <a:t>Radiologist</a:t>
            </a:r>
            <a:endParaRPr lang="tr-TR" i="1" dirty="0" smtClean="0"/>
          </a:p>
          <a:p>
            <a:r>
              <a:rPr lang="tr-TR" i="1" dirty="0" err="1" smtClean="0"/>
              <a:t>Siemens</a:t>
            </a:r>
            <a:r>
              <a:rPr lang="tr-TR" i="1" dirty="0" smtClean="0"/>
              <a:t> </a:t>
            </a:r>
            <a:r>
              <a:rPr lang="tr-TR" i="1" dirty="0" err="1"/>
              <a:t>Acuson</a:t>
            </a:r>
            <a:r>
              <a:rPr lang="tr-TR" i="1" dirty="0"/>
              <a:t> </a:t>
            </a:r>
            <a:r>
              <a:rPr lang="tr-TR" i="1" dirty="0" err="1"/>
              <a:t>Antares</a:t>
            </a:r>
            <a:r>
              <a:rPr lang="tr-TR" i="1" dirty="0"/>
              <a:t> </a:t>
            </a:r>
            <a:r>
              <a:rPr lang="tr-TR" dirty="0" smtClean="0"/>
              <a:t>device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/>
              <a:t>VFX-7-13 </a:t>
            </a:r>
            <a:r>
              <a:rPr lang="tr-TR" dirty="0" err="1"/>
              <a:t>MhZ</a:t>
            </a:r>
            <a:r>
              <a:rPr lang="tr-TR" dirty="0"/>
              <a:t> </a:t>
            </a:r>
            <a:r>
              <a:rPr lang="tr-TR" dirty="0" err="1" smtClean="0"/>
              <a:t>prob</a:t>
            </a:r>
            <a:endParaRPr lang="tr-TR" dirty="0" smtClean="0"/>
          </a:p>
          <a:p>
            <a:r>
              <a:rPr lang="en-US" dirty="0" smtClean="0"/>
              <a:t>Random selection 3 measurements from right or left carotid arteries</a:t>
            </a:r>
            <a:endParaRPr lang="tr-TR" dirty="0" smtClean="0"/>
          </a:p>
          <a:p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measurement</a:t>
            </a:r>
            <a:r>
              <a:rPr lang="tr-TR" dirty="0" smtClean="0"/>
              <a:t> </a:t>
            </a:r>
            <a:r>
              <a:rPr lang="tr-TR" dirty="0" err="1" smtClean="0"/>
              <a:t>averages</a:t>
            </a:r>
            <a:endParaRPr 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6761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İçerik Yer Tutucusu"/>
          <p:cNvGraphicFramePr>
            <a:graphicFrameLocks noGrp="1"/>
          </p:cNvGraphicFramePr>
          <p:nvPr>
            <p:ph idx="1"/>
          </p:nvPr>
        </p:nvGraphicFramePr>
        <p:xfrm>
          <a:off x="323528" y="260648"/>
          <a:ext cx="8388424" cy="6217920"/>
        </p:xfrm>
        <a:graphic>
          <a:graphicData uri="http://schemas.openxmlformats.org/drawingml/2006/table">
            <a:tbl>
              <a:tblPr/>
              <a:tblGrid>
                <a:gridCol w="2228406"/>
                <a:gridCol w="2228406"/>
                <a:gridCol w="2228406"/>
                <a:gridCol w="1703206"/>
              </a:tblGrid>
              <a:tr h="3364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Patient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Control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Age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(month)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138.64 ± 66.75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136.27 ± 55.8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0.86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Height(cm)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134.16 ± 25.91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130.32 ± 22.44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0.49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Weight(kg)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32.17±18.17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35.21±10.48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tr-TR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BMI(kg/m</a:t>
                      </a:r>
                      <a:r>
                        <a:rPr lang="en-US" sz="16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16.62±3.7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18.37±3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</a:t>
                      </a:r>
                      <a:endParaRPr lang="tr-TR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SBP(mm/Hg)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106.67±13.40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111.37±15.47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0.16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DBP(mm/Hg)*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0.67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Triglycerides(mg/dl)*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76.5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0.06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Cholesterol(mg/dl)*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125±26.2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112.7±39.4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0.12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HDL(mg/dl)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42.62±10.5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41.5±11.65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0.69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LDL(mg/dl)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64±23.5</a:t>
                      </a:r>
                      <a:endParaRPr lang="tr-TR" sz="1600">
                        <a:latin typeface="IowanOldSt BT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57.9±23.5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0.27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SAA(mg/dl)*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IowanOldSt BT"/>
                          <a:ea typeface="Times New Roman"/>
                          <a:cs typeface="Times New Roman"/>
                        </a:rPr>
                        <a:t>14.8</a:t>
                      </a:r>
                      <a:endParaRPr lang="tr-TR" sz="1600">
                        <a:latin typeface="IowanOldSt BT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CRP(mg/dl)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IowanOldSt BT"/>
                          <a:ea typeface="Times New Roman"/>
                          <a:cs typeface="Times New Roman"/>
                        </a:rPr>
                        <a:t>0.85±1.4</a:t>
                      </a:r>
                      <a:endParaRPr lang="tr-TR" sz="1600">
                        <a:latin typeface="IowanOldSt BT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0.66±0.75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0.49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06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ESR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tr-TR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mm/hour)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IowanOldSt BT"/>
                          <a:ea typeface="Times New Roman"/>
                          <a:cs typeface="Times New Roman"/>
                        </a:rPr>
                        <a:t>10.5</a:t>
                      </a:r>
                      <a:endParaRPr lang="tr-TR" sz="1600" dirty="0">
                        <a:latin typeface="IowanOldSt BT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0,04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PWV(m/sec)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4.99±0.71</a:t>
                      </a:r>
                      <a:endParaRPr lang="tr-TR" sz="1600">
                        <a:latin typeface="IowanOldSt BT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4.81±0.5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Aix(%)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13.05±7.8</a:t>
                      </a:r>
                      <a:endParaRPr lang="tr-TR" sz="1600">
                        <a:latin typeface="IowanOldSt BT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11.37±18.57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0.38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6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cIMT(mm)*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0.40</a:t>
                      </a:r>
                      <a:endParaRPr lang="tr-TR" sz="1600">
                        <a:latin typeface="IowanOldSt BT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0.36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0.19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777" marR="49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" name="7 Metin kutusu"/>
          <p:cNvSpPr txBox="1"/>
          <p:nvPr/>
        </p:nvSpPr>
        <p:spPr>
          <a:xfrm>
            <a:off x="251519" y="6465585"/>
            <a:ext cx="86409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800" i="1" dirty="0" err="1" smtClean="0"/>
              <a:t>Values</a:t>
            </a:r>
            <a:r>
              <a:rPr lang="tr-TR" sz="800" i="1" dirty="0" smtClean="0"/>
              <a:t> ​​</a:t>
            </a:r>
            <a:r>
              <a:rPr lang="tr-TR" sz="800" i="1" dirty="0" err="1" smtClean="0"/>
              <a:t>are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given</a:t>
            </a:r>
            <a:r>
              <a:rPr lang="tr-TR" sz="800" i="1" dirty="0" smtClean="0"/>
              <a:t> as </a:t>
            </a:r>
            <a:r>
              <a:rPr lang="tr-TR" sz="800" i="1" dirty="0" err="1" smtClean="0"/>
              <a:t>mean</a:t>
            </a:r>
            <a:r>
              <a:rPr lang="tr-TR" sz="800" i="1" dirty="0" smtClean="0"/>
              <a:t> ± </a:t>
            </a:r>
            <a:r>
              <a:rPr lang="tr-TR" sz="800" i="1" dirty="0" err="1" smtClean="0"/>
              <a:t>standard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deviation</a:t>
            </a:r>
            <a:r>
              <a:rPr lang="tr-TR" sz="800" i="1" dirty="0" smtClean="0"/>
              <a:t>. BMI; body </a:t>
            </a:r>
            <a:r>
              <a:rPr lang="tr-TR" sz="800" i="1" dirty="0" err="1" smtClean="0"/>
              <a:t>mass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index</a:t>
            </a:r>
            <a:r>
              <a:rPr lang="tr-TR" sz="800" i="1" dirty="0" smtClean="0"/>
              <a:t>, SBP;</a:t>
            </a:r>
            <a:r>
              <a:rPr lang="tr-TR" sz="800" i="1" dirty="0" err="1" smtClean="0"/>
              <a:t>systolic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blood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pressure</a:t>
            </a:r>
            <a:r>
              <a:rPr lang="tr-TR" sz="800" i="1" dirty="0" smtClean="0"/>
              <a:t>, DBP;</a:t>
            </a:r>
            <a:r>
              <a:rPr lang="tr-TR" sz="800" i="1" dirty="0" err="1" smtClean="0"/>
              <a:t>diastolic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blood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pressure</a:t>
            </a:r>
            <a:r>
              <a:rPr lang="tr-TR" sz="800" i="1" dirty="0" smtClean="0"/>
              <a:t>, HDL;</a:t>
            </a:r>
            <a:r>
              <a:rPr lang="tr-TR" sz="800" i="1" dirty="0" err="1" smtClean="0"/>
              <a:t>high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density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lipoprotei</a:t>
            </a:r>
            <a:r>
              <a:rPr lang="tr-TR" sz="800" i="1" dirty="0" smtClean="0"/>
              <a:t>,; LDL;</a:t>
            </a:r>
            <a:r>
              <a:rPr lang="tr-TR" sz="800" i="1" dirty="0" err="1" smtClean="0"/>
              <a:t>low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density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lipoprotein</a:t>
            </a:r>
            <a:r>
              <a:rPr lang="tr-TR" sz="800" i="1" dirty="0" smtClean="0"/>
              <a:t>, SAA;serum </a:t>
            </a:r>
            <a:r>
              <a:rPr lang="tr-TR" sz="800" i="1" dirty="0" err="1" smtClean="0"/>
              <a:t>amyloid</a:t>
            </a:r>
            <a:r>
              <a:rPr lang="tr-TR" sz="800" i="1" dirty="0" smtClean="0"/>
              <a:t> A, CRP;c-</a:t>
            </a:r>
            <a:r>
              <a:rPr lang="tr-TR" sz="800" i="1" dirty="0" err="1" smtClean="0"/>
              <a:t>reactive</a:t>
            </a:r>
            <a:r>
              <a:rPr lang="tr-TR" sz="800" i="1" dirty="0" smtClean="0"/>
              <a:t> protein, ESR;</a:t>
            </a:r>
            <a:r>
              <a:rPr lang="tr-TR" sz="800" i="1" dirty="0" err="1" smtClean="0"/>
              <a:t>erythrocyte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sedimentation</a:t>
            </a:r>
            <a:r>
              <a:rPr lang="tr-TR" sz="800" i="1" dirty="0" smtClean="0"/>
              <a:t> rate, PWV;</a:t>
            </a:r>
            <a:r>
              <a:rPr lang="tr-TR" sz="800" i="1" dirty="0" err="1" smtClean="0"/>
              <a:t>carotid</a:t>
            </a:r>
            <a:r>
              <a:rPr lang="tr-TR" sz="800" i="1" dirty="0" smtClean="0"/>
              <a:t>-</a:t>
            </a:r>
            <a:r>
              <a:rPr lang="tr-TR" sz="800" i="1" dirty="0" err="1" smtClean="0"/>
              <a:t>femoral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pulse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wave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velocity</a:t>
            </a:r>
            <a:r>
              <a:rPr lang="tr-TR" sz="800" i="1" dirty="0" smtClean="0"/>
              <a:t>, </a:t>
            </a:r>
            <a:r>
              <a:rPr lang="tr-TR" sz="800" i="1" dirty="0" err="1" smtClean="0"/>
              <a:t>Aix</a:t>
            </a:r>
            <a:r>
              <a:rPr lang="tr-TR" sz="800" i="1" dirty="0" smtClean="0"/>
              <a:t>;</a:t>
            </a:r>
            <a:r>
              <a:rPr lang="tr-TR" sz="800" i="1" dirty="0" err="1" smtClean="0"/>
              <a:t>augmentation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index</a:t>
            </a:r>
            <a:r>
              <a:rPr lang="tr-TR" sz="800" i="1" dirty="0" smtClean="0"/>
              <a:t>, </a:t>
            </a:r>
            <a:r>
              <a:rPr lang="tr-TR" sz="800" i="1" dirty="0" err="1" smtClean="0"/>
              <a:t>cIMT</a:t>
            </a:r>
            <a:r>
              <a:rPr lang="tr-TR" sz="800" i="1" dirty="0" smtClean="0"/>
              <a:t>;</a:t>
            </a:r>
            <a:r>
              <a:rPr lang="tr-TR" sz="800" i="1" dirty="0" err="1" smtClean="0"/>
              <a:t>carotid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intima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media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thickness</a:t>
            </a:r>
            <a:r>
              <a:rPr lang="tr-TR" sz="800" i="1" dirty="0" smtClean="0"/>
              <a:t>.</a:t>
            </a:r>
            <a:r>
              <a:rPr lang="tr-TR" sz="800" i="1" dirty="0" err="1" smtClean="0"/>
              <a:t>Median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values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are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given</a:t>
            </a:r>
            <a:r>
              <a:rPr lang="tr-TR" sz="800" i="1" dirty="0" smtClean="0"/>
              <a:t>.</a:t>
            </a:r>
            <a:r>
              <a:rPr lang="tr-TR" sz="800" i="1" dirty="0" err="1" smtClean="0"/>
              <a:t>Mann</a:t>
            </a:r>
            <a:r>
              <a:rPr lang="tr-TR" sz="800" i="1" dirty="0" smtClean="0"/>
              <a:t>-</a:t>
            </a:r>
            <a:r>
              <a:rPr lang="tr-TR" sz="800" i="1" dirty="0" err="1" smtClean="0"/>
              <a:t>Whitney</a:t>
            </a:r>
            <a:r>
              <a:rPr lang="tr-TR" sz="800" i="1" dirty="0" smtClean="0"/>
              <a:t> U test </a:t>
            </a:r>
            <a:r>
              <a:rPr lang="tr-TR" sz="800" i="1" dirty="0" err="1" smtClean="0"/>
              <a:t>was</a:t>
            </a:r>
            <a:r>
              <a:rPr lang="tr-TR" sz="800" i="1" dirty="0" smtClean="0"/>
              <a:t> </a:t>
            </a:r>
            <a:r>
              <a:rPr lang="tr-TR" sz="800" i="1" dirty="0" err="1" smtClean="0"/>
              <a:t>applied</a:t>
            </a:r>
            <a:r>
              <a:rPr lang="tr-TR" sz="800" i="1" dirty="0" smtClean="0"/>
              <a:t>.</a:t>
            </a:r>
            <a:endParaRPr lang="tr-TR" sz="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20692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58471522"/>
              </p:ext>
            </p:extLst>
          </p:nvPr>
        </p:nvGraphicFramePr>
        <p:xfrm>
          <a:off x="871538" y="2276873"/>
          <a:ext cx="7408862" cy="4149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50357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 (%)</a:t>
                      </a:r>
                      <a:endParaRPr lang="tr-TR" dirty="0"/>
                    </a:p>
                  </a:txBody>
                  <a:tcPr/>
                </a:tc>
              </a:tr>
              <a:tr h="8691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err="1" smtClean="0"/>
                        <a:t>Cystic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Fibrosis</a:t>
                      </a:r>
                      <a:endParaRPr lang="tr-TR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err="1" smtClean="0"/>
                        <a:t>Cystic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Fibrosis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related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disease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dirty="0" smtClean="0"/>
                        <a:t>33 (%</a:t>
                      </a:r>
                      <a:r>
                        <a:rPr lang="tr-TR" baseline="0" dirty="0" smtClean="0"/>
                        <a:t> 89.2)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baseline="0" dirty="0" smtClean="0"/>
                        <a:t>4 (%10.8)</a:t>
                      </a:r>
                      <a:endParaRPr lang="tr-TR" dirty="0"/>
                    </a:p>
                  </a:txBody>
                  <a:tcPr/>
                </a:tc>
              </a:tr>
              <a:tr h="2731705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Mutation</a:t>
                      </a:r>
                      <a:endParaRPr lang="tr-TR" dirty="0" smtClean="0"/>
                    </a:p>
                    <a:p>
                      <a:r>
                        <a:rPr lang="tr-TR" dirty="0" smtClean="0"/>
                        <a:t>   </a:t>
                      </a:r>
                      <a:r>
                        <a:rPr lang="tr-TR" dirty="0" err="1" smtClean="0"/>
                        <a:t>Homozygous</a:t>
                      </a:r>
                      <a:endParaRPr lang="tr-TR" dirty="0" smtClean="0"/>
                    </a:p>
                    <a:p>
                      <a:r>
                        <a:rPr lang="tr-TR" baseline="0" dirty="0" smtClean="0"/>
                        <a:t>      F508del</a:t>
                      </a:r>
                    </a:p>
                    <a:p>
                      <a:r>
                        <a:rPr lang="tr-TR" baseline="0" dirty="0" smtClean="0"/>
                        <a:t>      G542X</a:t>
                      </a:r>
                    </a:p>
                    <a:p>
                      <a:r>
                        <a:rPr lang="tr-TR" baseline="0" dirty="0" smtClean="0"/>
                        <a:t>      E92K</a:t>
                      </a:r>
                    </a:p>
                    <a:p>
                      <a:r>
                        <a:rPr lang="tr-TR" baseline="0" dirty="0" smtClean="0"/>
                        <a:t>      2183AA&gt;G      </a:t>
                      </a:r>
                      <a:endParaRPr lang="tr-TR" dirty="0" smtClean="0"/>
                    </a:p>
                    <a:p>
                      <a:r>
                        <a:rPr lang="tr-TR" dirty="0" smtClean="0"/>
                        <a:t>   </a:t>
                      </a:r>
                      <a:r>
                        <a:rPr lang="tr-TR" dirty="0" err="1" smtClean="0"/>
                        <a:t>Heterozygous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 smtClean="0"/>
                    </a:p>
                    <a:p>
                      <a:pPr algn="ctr"/>
                      <a:r>
                        <a:rPr lang="tr-TR" dirty="0" smtClean="0"/>
                        <a:t>16 (%43.2)</a:t>
                      </a:r>
                    </a:p>
                    <a:p>
                      <a:pPr algn="ctr"/>
                      <a:r>
                        <a:rPr lang="tr-TR" dirty="0" smtClean="0"/>
                        <a:t>2 (%2.7)</a:t>
                      </a:r>
                    </a:p>
                    <a:p>
                      <a:pPr algn="ctr"/>
                      <a:r>
                        <a:rPr lang="tr-TR" dirty="0" smtClean="0"/>
                        <a:t>2 (%2.7)</a:t>
                      </a:r>
                    </a:p>
                    <a:p>
                      <a:pPr algn="ctr"/>
                      <a:r>
                        <a:rPr lang="tr-TR" dirty="0" smtClean="0"/>
                        <a:t>2 (%2.7)</a:t>
                      </a:r>
                    </a:p>
                    <a:p>
                      <a:pPr algn="ctr"/>
                      <a:r>
                        <a:rPr lang="tr-TR" dirty="0" smtClean="0"/>
                        <a:t>4 (%5.4)</a:t>
                      </a:r>
                    </a:p>
                    <a:p>
                      <a:pPr algn="ctr"/>
                      <a:r>
                        <a:rPr lang="tr-TR" dirty="0" smtClean="0"/>
                        <a:t>21 (%56.8)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Results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35034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Results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683568" y="1844824"/>
            <a:ext cx="3822192" cy="639762"/>
          </a:xfrm>
        </p:spPr>
        <p:txBody>
          <a:bodyPr/>
          <a:lstStyle/>
          <a:p>
            <a:r>
              <a:rPr lang="tr-TR" dirty="0" smtClean="0"/>
              <a:t>p&gt; 0.05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sz="half" idx="2"/>
          </p:nvPr>
        </p:nvSpPr>
        <p:spPr>
          <a:xfrm>
            <a:off x="677332" y="2492896"/>
            <a:ext cx="3820055" cy="3633267"/>
          </a:xfrm>
        </p:spPr>
        <p:txBody>
          <a:bodyPr>
            <a:normAutofit/>
          </a:bodyPr>
          <a:lstStyle/>
          <a:p>
            <a:r>
              <a:rPr lang="tr-TR" dirty="0" err="1" smtClean="0"/>
              <a:t>Age</a:t>
            </a:r>
            <a:endParaRPr lang="tr-TR" dirty="0" smtClean="0"/>
          </a:p>
          <a:p>
            <a:r>
              <a:rPr lang="tr-TR" dirty="0" err="1" smtClean="0"/>
              <a:t>Height</a:t>
            </a:r>
            <a:endParaRPr lang="tr-TR" dirty="0"/>
          </a:p>
          <a:p>
            <a:r>
              <a:rPr lang="tr-TR" dirty="0" err="1" smtClean="0"/>
              <a:t>Systolic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diastolic</a:t>
            </a:r>
            <a:r>
              <a:rPr lang="tr-TR" dirty="0" smtClean="0"/>
              <a:t>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pressure</a:t>
            </a:r>
            <a:endParaRPr lang="tr-TR" dirty="0" smtClean="0"/>
          </a:p>
          <a:p>
            <a:r>
              <a:rPr lang="tr-TR" dirty="0" err="1" smtClean="0"/>
              <a:t>Lipid</a:t>
            </a:r>
            <a:r>
              <a:rPr lang="tr-TR" dirty="0" smtClean="0"/>
              <a:t> profile</a:t>
            </a:r>
          </a:p>
          <a:p>
            <a:r>
              <a:rPr lang="tr-TR" dirty="0" smtClean="0"/>
              <a:t>C-</a:t>
            </a:r>
            <a:r>
              <a:rPr lang="tr-TR" dirty="0" err="1" smtClean="0"/>
              <a:t>reactive</a:t>
            </a:r>
            <a:r>
              <a:rPr lang="tr-TR" dirty="0" smtClean="0"/>
              <a:t> </a:t>
            </a:r>
            <a:r>
              <a:rPr lang="tr-TR" dirty="0"/>
              <a:t>protein (CRP)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PWV</a:t>
            </a:r>
          </a:p>
          <a:p>
            <a:r>
              <a:rPr lang="tr-TR" dirty="0" err="1" smtClean="0"/>
              <a:t>Aix</a:t>
            </a:r>
            <a:r>
              <a:rPr lang="tr-TR" dirty="0" smtClean="0"/>
              <a:t> </a:t>
            </a:r>
            <a:endParaRPr lang="tr-TR" dirty="0"/>
          </a:p>
          <a:p>
            <a:r>
              <a:rPr lang="tr-TR" dirty="0" err="1" smtClean="0"/>
              <a:t>cIMT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716016" y="1772816"/>
            <a:ext cx="3822192" cy="711770"/>
          </a:xfrm>
        </p:spPr>
        <p:txBody>
          <a:bodyPr/>
          <a:lstStyle/>
          <a:p>
            <a:r>
              <a:rPr lang="tr-TR" dirty="0" smtClean="0"/>
              <a:t>p&lt; 0.05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492896"/>
            <a:ext cx="3822192" cy="3633267"/>
          </a:xfrm>
        </p:spPr>
        <p:txBody>
          <a:bodyPr/>
          <a:lstStyle/>
          <a:p>
            <a:r>
              <a:rPr lang="tr-TR" dirty="0" err="1" smtClean="0"/>
              <a:t>Weight</a:t>
            </a:r>
            <a:r>
              <a:rPr lang="tr-TR" dirty="0" smtClean="0"/>
              <a:t>  [p=0.01]</a:t>
            </a:r>
          </a:p>
          <a:p>
            <a:r>
              <a:rPr lang="tr-TR" dirty="0" smtClean="0"/>
              <a:t>Body </a:t>
            </a:r>
            <a:r>
              <a:rPr lang="tr-TR" dirty="0" err="1" smtClean="0"/>
              <a:t>mass</a:t>
            </a:r>
            <a:r>
              <a:rPr lang="tr-TR" dirty="0" smtClean="0"/>
              <a:t> </a:t>
            </a:r>
            <a:r>
              <a:rPr lang="tr-TR" dirty="0" err="1" smtClean="0"/>
              <a:t>index</a:t>
            </a:r>
            <a:r>
              <a:rPr lang="tr-TR" dirty="0" smtClean="0"/>
              <a:t> (BMI) [p=0.03]</a:t>
            </a:r>
          </a:p>
          <a:p>
            <a:r>
              <a:rPr lang="tr-TR" dirty="0" smtClean="0"/>
              <a:t>Serum </a:t>
            </a:r>
            <a:r>
              <a:rPr lang="tr-TR" dirty="0" err="1" smtClean="0"/>
              <a:t>amyloid</a:t>
            </a:r>
            <a:r>
              <a:rPr lang="tr-TR" dirty="0" smtClean="0"/>
              <a:t> </a:t>
            </a:r>
            <a:r>
              <a:rPr lang="tr-TR" dirty="0"/>
              <a:t>a (SAA) </a:t>
            </a:r>
            <a:r>
              <a:rPr lang="tr-TR" dirty="0" smtClean="0"/>
              <a:t>[p=0.00]</a:t>
            </a:r>
            <a:endParaRPr lang="tr-TR" dirty="0"/>
          </a:p>
          <a:p>
            <a:r>
              <a:rPr lang="tr-TR" dirty="0" err="1" smtClean="0"/>
              <a:t>Erythrocyte</a:t>
            </a:r>
            <a:r>
              <a:rPr lang="tr-TR" dirty="0" smtClean="0"/>
              <a:t> </a:t>
            </a:r>
            <a:r>
              <a:rPr lang="tr-TR" dirty="0" err="1" smtClean="0"/>
              <a:t>sedimentation</a:t>
            </a:r>
            <a:r>
              <a:rPr lang="tr-TR" dirty="0" smtClean="0"/>
              <a:t> rate </a:t>
            </a:r>
            <a:r>
              <a:rPr lang="tr-TR" dirty="0"/>
              <a:t>(</a:t>
            </a:r>
            <a:r>
              <a:rPr lang="tr-TR" dirty="0" smtClean="0"/>
              <a:t>ESR) [p=0.04]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1841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="" xmlns:p14="http://schemas.microsoft.com/office/powerpoint/2010/main" val="1430365063"/>
              </p:ext>
            </p:extLst>
          </p:nvPr>
        </p:nvGraphicFramePr>
        <p:xfrm>
          <a:off x="784142" y="764704"/>
          <a:ext cx="7964322" cy="5744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Çarpma 5"/>
          <p:cNvSpPr/>
          <p:nvPr/>
        </p:nvSpPr>
        <p:spPr>
          <a:xfrm>
            <a:off x="3851920" y="2924944"/>
            <a:ext cx="540000" cy="540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Çarpma 6"/>
          <p:cNvSpPr/>
          <p:nvPr/>
        </p:nvSpPr>
        <p:spPr>
          <a:xfrm>
            <a:off x="3707904" y="4077072"/>
            <a:ext cx="540000" cy="540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Çarpma 7"/>
          <p:cNvSpPr/>
          <p:nvPr/>
        </p:nvSpPr>
        <p:spPr>
          <a:xfrm>
            <a:off x="3851920" y="2060848"/>
            <a:ext cx="540000" cy="540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Çarpma 9"/>
          <p:cNvSpPr/>
          <p:nvPr/>
        </p:nvSpPr>
        <p:spPr>
          <a:xfrm>
            <a:off x="4272290" y="764704"/>
            <a:ext cx="540000" cy="540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Çarpma"/>
          <p:cNvSpPr/>
          <p:nvPr/>
        </p:nvSpPr>
        <p:spPr>
          <a:xfrm>
            <a:off x="3732290" y="5311282"/>
            <a:ext cx="540000" cy="540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88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28018665"/>
              </p:ext>
            </p:extLst>
          </p:nvPr>
        </p:nvGraphicFramePr>
        <p:xfrm>
          <a:off x="251521" y="332656"/>
          <a:ext cx="8640958" cy="5971032"/>
        </p:xfrm>
        <a:graphic>
          <a:graphicData uri="http://schemas.openxmlformats.org/drawingml/2006/table">
            <a:tbl>
              <a:tblPr/>
              <a:tblGrid>
                <a:gridCol w="2149564"/>
                <a:gridCol w="1081899"/>
                <a:gridCol w="1081899"/>
                <a:gridCol w="1081899"/>
                <a:gridCol w="1081899"/>
                <a:gridCol w="1081899"/>
                <a:gridCol w="1081899"/>
              </a:tblGrid>
              <a:tr h="2361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PWV(m/sec)</a:t>
                      </a:r>
                      <a:endParaRPr lang="tr-TR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AIx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(%)</a:t>
                      </a:r>
                      <a:endParaRPr lang="tr-TR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cIMT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(mm)</a:t>
                      </a:r>
                      <a:endParaRPr lang="tr-TR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361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r*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4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Patient group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Body weight, SDS</a:t>
                      </a:r>
                      <a:endParaRPr lang="tr-TR" sz="12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BMİ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Malnutrition</a:t>
                      </a:r>
                      <a:endParaRPr lang="tr-TR" sz="12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S</a:t>
                      </a:r>
                      <a:r>
                        <a:rPr lang="en-US" sz="1200" dirty="0" smtClean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ystolic BP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Diastolic BP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CRP</a:t>
                      </a:r>
                      <a:endParaRPr lang="tr-TR" sz="12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ESR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SAA</a:t>
                      </a:r>
                      <a:endParaRPr lang="tr-TR" sz="12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Cholesterol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Triglycerides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LDL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HDL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HbA1c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SKS</a:t>
                      </a:r>
                      <a:endParaRPr lang="tr-TR" sz="12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200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Spirometry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(FEV1&lt;%60)</a:t>
                      </a:r>
                      <a:endParaRPr lang="tr-TR" sz="12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FEV</a:t>
                      </a:r>
                      <a:r>
                        <a:rPr lang="tr-TR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Colonization   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-0.44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-0.19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0.39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-0.26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-0.16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-0.17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-0.45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</a:t>
                      </a:r>
                      <a:endParaRPr lang="tr-TR" sz="12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0.24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-0.29    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 0.23  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-0.20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-0.24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-0.14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-0.16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-0.22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-0.02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0.3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-0.0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0.09 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0.16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0.14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0.9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0.49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0.8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0.08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0.9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0.16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0.22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0.24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-0.02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-0.13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-0.05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-0.14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-0.03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-0.05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-0.13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0.06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0.3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0.34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0.18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0.55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0.15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0.8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0.7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0.7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0.8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0.6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0.7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01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Control group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BMI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Systolic BP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Diastolic BP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CRP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ESR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SAA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Cholesterol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Triglycerides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LDL</a:t>
                      </a: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HDL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-0.03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0.04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0.11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-0.18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-0.18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-0.03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-0.07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0.06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-0.1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-0.05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0.8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0.7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0.8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0.6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0.7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0.7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0.3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-0.06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-0.22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-0.32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-0.15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0.03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-0.04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0.02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0.06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0.7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0.9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0.06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0.3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0.8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0.8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0.9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0.9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-0.04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-0.02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-0.06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0.08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-0.05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0.3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0.04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0.7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0.8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0.7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0.5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0.6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0.7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0.06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0.7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0.9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84" marR="44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7 Metin kutusu"/>
          <p:cNvSpPr txBox="1"/>
          <p:nvPr/>
        </p:nvSpPr>
        <p:spPr>
          <a:xfrm>
            <a:off x="205880" y="6257641"/>
            <a:ext cx="88924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i="1" dirty="0" smtClean="0"/>
              <a:t>SDS; standart </a:t>
            </a:r>
            <a:r>
              <a:rPr lang="tr-TR" sz="900" i="1" dirty="0" err="1" smtClean="0"/>
              <a:t>deviation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score</a:t>
            </a:r>
            <a:r>
              <a:rPr lang="tr-TR" sz="900" i="1" dirty="0" smtClean="0"/>
              <a:t>, BMI; body </a:t>
            </a:r>
            <a:r>
              <a:rPr lang="tr-TR" sz="900" i="1" dirty="0" err="1" smtClean="0"/>
              <a:t>mass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index</a:t>
            </a:r>
            <a:r>
              <a:rPr lang="tr-TR" sz="900" i="1" dirty="0" smtClean="0"/>
              <a:t>, SBP;</a:t>
            </a:r>
            <a:r>
              <a:rPr lang="tr-TR" sz="900" i="1" dirty="0" err="1" smtClean="0"/>
              <a:t>systolic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blood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pressure</a:t>
            </a:r>
            <a:r>
              <a:rPr lang="tr-TR" sz="900" i="1" dirty="0" smtClean="0"/>
              <a:t>, DBP;</a:t>
            </a:r>
            <a:r>
              <a:rPr lang="tr-TR" sz="900" i="1" dirty="0" err="1" smtClean="0"/>
              <a:t>diastolic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blood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pressure</a:t>
            </a:r>
            <a:r>
              <a:rPr lang="tr-TR" sz="900" i="1" dirty="0" smtClean="0"/>
              <a:t>, CRP;c-</a:t>
            </a:r>
            <a:r>
              <a:rPr lang="tr-TR" sz="900" i="1" dirty="0" err="1" smtClean="0"/>
              <a:t>reactive</a:t>
            </a:r>
            <a:r>
              <a:rPr lang="tr-TR" sz="900" i="1" dirty="0" smtClean="0"/>
              <a:t> protein ESR;</a:t>
            </a:r>
            <a:r>
              <a:rPr lang="tr-TR" sz="900" i="1" dirty="0" err="1" smtClean="0"/>
              <a:t>erythrocyte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sedimentation</a:t>
            </a:r>
            <a:r>
              <a:rPr lang="tr-TR" sz="900" i="1" dirty="0" smtClean="0"/>
              <a:t> rate, SAA; serum </a:t>
            </a:r>
            <a:r>
              <a:rPr lang="tr-TR" sz="900" i="1" dirty="0" err="1" smtClean="0"/>
              <a:t>amyloid</a:t>
            </a:r>
            <a:r>
              <a:rPr lang="tr-TR" sz="900" i="1" dirty="0" smtClean="0"/>
              <a:t> A, LDL;</a:t>
            </a:r>
            <a:r>
              <a:rPr lang="tr-TR" sz="900" i="1" dirty="0" err="1" smtClean="0"/>
              <a:t>low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density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lipoprotein</a:t>
            </a:r>
            <a:r>
              <a:rPr lang="tr-TR" sz="900" i="1" dirty="0" smtClean="0"/>
              <a:t>, HDL;</a:t>
            </a:r>
            <a:r>
              <a:rPr lang="tr-TR" sz="900" i="1" dirty="0" err="1" smtClean="0"/>
              <a:t>high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density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lipoprotein</a:t>
            </a:r>
            <a:r>
              <a:rPr lang="tr-TR" sz="900" i="1" dirty="0" smtClean="0"/>
              <a:t>, HbA1c; hemoglobin a1c, SKS;</a:t>
            </a:r>
            <a:r>
              <a:rPr lang="tr-TR" sz="900" i="1" dirty="0" err="1" smtClean="0"/>
              <a:t>Shwachman</a:t>
            </a:r>
            <a:r>
              <a:rPr lang="tr-TR" sz="900" i="1" dirty="0" smtClean="0"/>
              <a:t>-</a:t>
            </a:r>
            <a:r>
              <a:rPr lang="tr-TR" sz="900" i="1" dirty="0" err="1" smtClean="0"/>
              <a:t>Kulczyci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Score</a:t>
            </a:r>
            <a:r>
              <a:rPr lang="tr-TR" sz="900" i="1" dirty="0" smtClean="0"/>
              <a:t>, FEV1; </a:t>
            </a:r>
            <a:r>
              <a:rPr lang="tr-TR" sz="900" i="1" dirty="0" err="1" smtClean="0"/>
              <a:t>forced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expiratory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volume</a:t>
            </a:r>
            <a:r>
              <a:rPr lang="tr-TR" sz="900" i="1" dirty="0" smtClean="0"/>
              <a:t>, PWV;</a:t>
            </a:r>
            <a:r>
              <a:rPr lang="tr-TR" sz="900" i="1" dirty="0" err="1" smtClean="0"/>
              <a:t>carotid</a:t>
            </a:r>
            <a:r>
              <a:rPr lang="tr-TR" sz="900" i="1" dirty="0" smtClean="0"/>
              <a:t>-</a:t>
            </a:r>
            <a:r>
              <a:rPr lang="tr-TR" sz="900" i="1" dirty="0" err="1" smtClean="0"/>
              <a:t>femoral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pulse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wave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velocity</a:t>
            </a:r>
            <a:r>
              <a:rPr lang="tr-TR" sz="900" i="1" dirty="0" smtClean="0"/>
              <a:t>, </a:t>
            </a:r>
            <a:r>
              <a:rPr lang="tr-TR" sz="900" i="1" dirty="0" err="1" smtClean="0"/>
              <a:t>Aix</a:t>
            </a:r>
            <a:r>
              <a:rPr lang="tr-TR" sz="900" i="1" dirty="0" smtClean="0"/>
              <a:t>;</a:t>
            </a:r>
            <a:r>
              <a:rPr lang="tr-TR" sz="900" i="1" dirty="0" err="1" smtClean="0"/>
              <a:t>augmentation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index</a:t>
            </a:r>
            <a:r>
              <a:rPr lang="tr-TR" sz="900" i="1" dirty="0" smtClean="0"/>
              <a:t>, </a:t>
            </a:r>
            <a:r>
              <a:rPr lang="tr-TR" sz="900" i="1" dirty="0" err="1" smtClean="0"/>
              <a:t>cIMT</a:t>
            </a:r>
            <a:r>
              <a:rPr lang="tr-TR" sz="900" i="1" dirty="0" smtClean="0"/>
              <a:t>;</a:t>
            </a:r>
            <a:r>
              <a:rPr lang="tr-TR" sz="900" i="1" dirty="0" err="1" smtClean="0"/>
              <a:t>carotid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intima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media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thickness</a:t>
            </a:r>
            <a:r>
              <a:rPr lang="tr-TR" sz="900" i="1" dirty="0" smtClean="0"/>
              <a:t>. *</a:t>
            </a:r>
            <a:r>
              <a:rPr lang="tr-TR" sz="900" i="1" dirty="0" err="1" smtClean="0"/>
              <a:t>Pearson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correlation</a:t>
            </a:r>
            <a:r>
              <a:rPr lang="tr-TR" sz="900" i="1" dirty="0" smtClean="0"/>
              <a:t> </a:t>
            </a:r>
            <a:r>
              <a:rPr lang="tr-TR" sz="900" i="1" dirty="0" err="1" smtClean="0"/>
              <a:t>coefficient</a:t>
            </a:r>
            <a:endParaRPr lang="tr-TR" sz="900" dirty="0"/>
          </a:p>
        </p:txBody>
      </p:sp>
      <p:sp>
        <p:nvSpPr>
          <p:cNvPr id="3" name="Oval 2"/>
          <p:cNvSpPr/>
          <p:nvPr/>
        </p:nvSpPr>
        <p:spPr>
          <a:xfrm>
            <a:off x="3563888" y="4313425"/>
            <a:ext cx="792088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val 3"/>
          <p:cNvSpPr/>
          <p:nvPr/>
        </p:nvSpPr>
        <p:spPr>
          <a:xfrm>
            <a:off x="5832140" y="4313425"/>
            <a:ext cx="756084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7956376" y="4321550"/>
            <a:ext cx="792088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1597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32794590"/>
              </p:ext>
            </p:extLst>
          </p:nvPr>
        </p:nvGraphicFramePr>
        <p:xfrm>
          <a:off x="395536" y="260648"/>
          <a:ext cx="8424936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24491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916832"/>
            <a:ext cx="8092421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our cystic fibrosis patients</a:t>
            </a:r>
          </a:p>
          <a:p>
            <a:r>
              <a:rPr lang="en-US" dirty="0" smtClean="0"/>
              <a:t>Chronic inflammation</a:t>
            </a:r>
          </a:p>
          <a:p>
            <a:r>
              <a:rPr lang="en-US" dirty="0" smtClean="0"/>
              <a:t>Impairment in clinical condition</a:t>
            </a:r>
          </a:p>
          <a:p>
            <a:r>
              <a:rPr lang="en-US" dirty="0" smtClean="0"/>
              <a:t>Malnutrition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the early finding for 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endothelial damage and 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impaired vascular function</a:t>
            </a:r>
            <a:endParaRPr lang="en-US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Conclusion</a:t>
            </a: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5580112" y="1988840"/>
            <a:ext cx="432048" cy="1728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şağı Ok Belirtme Çizgisi 7"/>
          <p:cNvSpPr/>
          <p:nvPr/>
        </p:nvSpPr>
        <p:spPr>
          <a:xfrm>
            <a:off x="6660232" y="2204864"/>
            <a:ext cx="2016224" cy="127444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 smtClean="0"/>
              <a:t>İncreased</a:t>
            </a:r>
            <a:r>
              <a:rPr lang="tr-TR" b="1" dirty="0" smtClean="0"/>
              <a:t> PWV</a:t>
            </a:r>
            <a:endParaRPr lang="tr-TR" b="1" dirty="0"/>
          </a:p>
        </p:txBody>
      </p:sp>
      <p:sp>
        <p:nvSpPr>
          <p:cNvPr id="9" name="Bulut Belirtme Çizgisi 8"/>
          <p:cNvSpPr/>
          <p:nvPr/>
        </p:nvSpPr>
        <p:spPr>
          <a:xfrm>
            <a:off x="755576" y="3623320"/>
            <a:ext cx="3816424" cy="290202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   </a:t>
            </a:r>
            <a:r>
              <a:rPr lang="en-US" sz="2200" dirty="0" smtClean="0">
                <a:solidFill>
                  <a:schemeClr val="tx1"/>
                </a:solidFill>
              </a:rPr>
              <a:t>Patients with CF should be evaluated and followed for atherosclerosis from early ages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461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57200" y="3789040"/>
            <a:ext cx="8229600" cy="1800200"/>
          </a:xfrm>
        </p:spPr>
        <p:txBody>
          <a:bodyPr/>
          <a:lstStyle/>
          <a:p>
            <a:r>
              <a:rPr lang="tr-TR" smtClean="0">
                <a:solidFill>
                  <a:schemeClr val="tx1"/>
                </a:solidFill>
              </a:rPr>
              <a:t>Teşekkürler…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134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99592" y="2636912"/>
            <a:ext cx="7408333" cy="3450696"/>
          </a:xfrm>
        </p:spPr>
        <p:txBody>
          <a:bodyPr/>
          <a:lstStyle/>
          <a:p>
            <a:r>
              <a:rPr lang="tr-TR" dirty="0" smtClean="0"/>
              <a:t>Life </a:t>
            </a:r>
            <a:r>
              <a:rPr lang="tr-TR" dirty="0" err="1" smtClean="0"/>
              <a:t>expectancy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Extra- pulmonary complications</a:t>
            </a:r>
          </a:p>
          <a:p>
            <a:endParaRPr 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Yukarı Ok 5"/>
          <p:cNvSpPr/>
          <p:nvPr/>
        </p:nvSpPr>
        <p:spPr>
          <a:xfrm>
            <a:off x="3429658" y="2492896"/>
            <a:ext cx="484632" cy="4892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Yukarı Ok 6"/>
          <p:cNvSpPr/>
          <p:nvPr/>
        </p:nvSpPr>
        <p:spPr>
          <a:xfrm>
            <a:off x="5436096" y="2924944"/>
            <a:ext cx="484632" cy="4892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716" y="3969893"/>
            <a:ext cx="5652120" cy="264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02" y="404664"/>
            <a:ext cx="6255238" cy="1848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2662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İçerik Yer Tutucusu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2599626915"/>
              </p:ext>
            </p:extLst>
          </p:nvPr>
        </p:nvGraphicFramePr>
        <p:xfrm>
          <a:off x="1331640" y="260648"/>
          <a:ext cx="6624736" cy="6481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val 1"/>
          <p:cNvSpPr/>
          <p:nvPr/>
        </p:nvSpPr>
        <p:spPr>
          <a:xfrm>
            <a:off x="5940152" y="332656"/>
            <a:ext cx="1296144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Oval 2"/>
          <p:cNvSpPr/>
          <p:nvPr/>
        </p:nvSpPr>
        <p:spPr>
          <a:xfrm>
            <a:off x="3635896" y="1700808"/>
            <a:ext cx="2592288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val 3"/>
          <p:cNvSpPr/>
          <p:nvPr/>
        </p:nvSpPr>
        <p:spPr>
          <a:xfrm>
            <a:off x="2915816" y="2852936"/>
            <a:ext cx="2016224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3347864" y="4293096"/>
            <a:ext cx="2016224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4211960" y="5229200"/>
            <a:ext cx="1800200" cy="5760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032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</a:t>
            </a:r>
            <a:r>
              <a:rPr lang="tr-TR" dirty="0" smtClean="0"/>
              <a:t>I</a:t>
            </a:r>
            <a:r>
              <a:rPr lang="en-US" dirty="0" smtClean="0"/>
              <a:t>A Syndrome =</a:t>
            </a:r>
          </a:p>
          <a:p>
            <a:r>
              <a:rPr lang="en-US" b="1" dirty="0" smtClean="0"/>
              <a:t>M</a:t>
            </a:r>
            <a:r>
              <a:rPr lang="en-US" dirty="0" smtClean="0"/>
              <a:t>alnutrition</a:t>
            </a:r>
          </a:p>
          <a:p>
            <a:r>
              <a:rPr lang="en-US" b="1" dirty="0" smtClean="0"/>
              <a:t>I</a:t>
            </a:r>
            <a:r>
              <a:rPr lang="en-US" dirty="0" smtClean="0"/>
              <a:t>nflammation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therosclerosis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atır Belirtme Çizgisi 1 3"/>
          <p:cNvSpPr/>
          <p:nvPr/>
        </p:nvSpPr>
        <p:spPr>
          <a:xfrm>
            <a:off x="3707904" y="3501008"/>
            <a:ext cx="5256584" cy="2376264"/>
          </a:xfrm>
          <a:prstGeom prst="borderCallout1">
            <a:avLst>
              <a:gd name="adj1" fmla="val 74722"/>
              <a:gd name="adj2" fmla="val -6224"/>
              <a:gd name="adj3" fmla="val 35539"/>
              <a:gd name="adj4" fmla="val -2489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End-stage chronic kidney disease</a:t>
            </a:r>
          </a:p>
          <a:p>
            <a:pPr algn="ctr"/>
            <a:r>
              <a:rPr lang="en-US" dirty="0" smtClean="0"/>
              <a:t>Increased </a:t>
            </a:r>
            <a:r>
              <a:rPr lang="en-US" dirty="0" err="1" smtClean="0"/>
              <a:t>proinflammatory</a:t>
            </a:r>
            <a:r>
              <a:rPr lang="en-US" dirty="0" smtClean="0"/>
              <a:t> cytokines</a:t>
            </a:r>
          </a:p>
          <a:p>
            <a:pPr algn="ctr"/>
            <a:r>
              <a:rPr lang="en-US" dirty="0" smtClean="0"/>
              <a:t>Malnutrition</a:t>
            </a:r>
          </a:p>
          <a:p>
            <a:pPr algn="ctr"/>
            <a:r>
              <a:rPr lang="en-US" dirty="0" smtClean="0"/>
              <a:t>Chronic inflammation</a:t>
            </a:r>
          </a:p>
          <a:p>
            <a:pPr algn="ctr"/>
            <a:r>
              <a:rPr lang="en-US" dirty="0" smtClean="0"/>
              <a:t>Atherosclerosis</a:t>
            </a:r>
          </a:p>
          <a:p>
            <a:pPr algn="ctr"/>
            <a:r>
              <a:rPr lang="en-US" dirty="0" smtClean="0"/>
              <a:t>Increased risk of morbidity and mortality !!!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300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83569" y="1772816"/>
            <a:ext cx="3240360" cy="4353347"/>
          </a:xfrm>
        </p:spPr>
        <p:txBody>
          <a:bodyPr>
            <a:normAutofit/>
          </a:bodyPr>
          <a:lstStyle/>
          <a:p>
            <a:r>
              <a:rPr lang="en-US" dirty="0" smtClean="0"/>
              <a:t>Cystic fibrosis (CF)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Chronic inflammation  </a:t>
            </a:r>
          </a:p>
          <a:p>
            <a:pPr marL="0" indent="0">
              <a:buNone/>
            </a:pPr>
            <a:r>
              <a:rPr lang="en-US" dirty="0" smtClean="0"/>
              <a:t>               in lung</a:t>
            </a:r>
          </a:p>
          <a:p>
            <a:pPr marL="0" indent="0">
              <a:buNone/>
            </a:pPr>
            <a:r>
              <a:rPr lang="en-US" dirty="0" smtClean="0"/>
              <a:t>                  +       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tr-TR" dirty="0" smtClean="0"/>
              <a:t>M</a:t>
            </a:r>
            <a:r>
              <a:rPr lang="en-US" dirty="0" err="1" smtClean="0"/>
              <a:t>alabsorption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                  +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tr-TR" dirty="0" smtClean="0"/>
              <a:t>M</a:t>
            </a:r>
            <a:r>
              <a:rPr lang="en-US" dirty="0" err="1" smtClean="0"/>
              <a:t>alnutrition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Introduction</a:t>
            </a: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="" xmlns:p14="http://schemas.microsoft.com/office/powerpoint/2010/main" val="1090315135"/>
              </p:ext>
            </p:extLst>
          </p:nvPr>
        </p:nvGraphicFramePr>
        <p:xfrm>
          <a:off x="3563888" y="1628800"/>
          <a:ext cx="5724128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Aşağı Ok 4"/>
          <p:cNvSpPr/>
          <p:nvPr/>
        </p:nvSpPr>
        <p:spPr>
          <a:xfrm>
            <a:off x="2051720" y="2348880"/>
            <a:ext cx="628648" cy="6332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5213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Materials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Methods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</a:t>
            </a:r>
            <a:r>
              <a:rPr lang="tr-TR" dirty="0" err="1" smtClean="0"/>
              <a:t>January</a:t>
            </a:r>
            <a:r>
              <a:rPr lang="en-US" dirty="0" smtClean="0"/>
              <a:t>-20 </a:t>
            </a:r>
            <a:r>
              <a:rPr lang="tr-TR" dirty="0" err="1" smtClean="0"/>
              <a:t>July</a:t>
            </a:r>
            <a:r>
              <a:rPr lang="en-US" dirty="0" smtClean="0"/>
              <a:t> </a:t>
            </a:r>
            <a:r>
              <a:rPr lang="en-US" dirty="0"/>
              <a:t>2017 </a:t>
            </a:r>
            <a:endParaRPr lang="tr-TR" dirty="0" smtClean="0"/>
          </a:p>
          <a:p>
            <a:r>
              <a:rPr lang="tr-TR" dirty="0" err="1" smtClean="0"/>
              <a:t>Division</a:t>
            </a:r>
            <a:r>
              <a:rPr lang="tr-TR" dirty="0" smtClean="0"/>
              <a:t> of </a:t>
            </a:r>
            <a:r>
              <a:rPr lang="tr-TR" dirty="0" err="1" smtClean="0"/>
              <a:t>Pediatric</a:t>
            </a:r>
            <a:r>
              <a:rPr lang="tr-TR" dirty="0" smtClean="0"/>
              <a:t> </a:t>
            </a:r>
            <a:r>
              <a:rPr lang="tr-TR" dirty="0" err="1" smtClean="0"/>
              <a:t>Pulmonology</a:t>
            </a:r>
            <a:r>
              <a:rPr lang="tr-TR" dirty="0" smtClean="0"/>
              <a:t>, Ege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Faculty</a:t>
            </a:r>
            <a:r>
              <a:rPr lang="tr-TR" dirty="0" smtClean="0"/>
              <a:t> of </a:t>
            </a:r>
            <a:r>
              <a:rPr lang="tr-TR" dirty="0" err="1" smtClean="0"/>
              <a:t>Medicine</a:t>
            </a:r>
            <a:endParaRPr lang="tr-TR" dirty="0" smtClean="0"/>
          </a:p>
          <a:p>
            <a:r>
              <a:rPr lang="en-US" dirty="0" smtClean="0"/>
              <a:t>37 </a:t>
            </a:r>
            <a:r>
              <a:rPr lang="tr-TR" dirty="0" smtClean="0"/>
              <a:t>CF </a:t>
            </a:r>
            <a:r>
              <a:rPr lang="tr-TR" dirty="0" err="1" smtClean="0"/>
              <a:t>patients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en-US" dirty="0" smtClean="0"/>
              <a:t> </a:t>
            </a:r>
            <a:r>
              <a:rPr lang="en-US" dirty="0"/>
              <a:t>37 </a:t>
            </a:r>
            <a:r>
              <a:rPr lang="tr-TR" dirty="0" err="1" smtClean="0"/>
              <a:t>healthy</a:t>
            </a:r>
            <a:r>
              <a:rPr lang="tr-TR" dirty="0" smtClean="0"/>
              <a:t> </a:t>
            </a:r>
            <a:r>
              <a:rPr lang="tr-TR" dirty="0" err="1" smtClean="0"/>
              <a:t>controls</a:t>
            </a:r>
            <a:r>
              <a:rPr lang="en-US" dirty="0" smtClean="0"/>
              <a:t> </a:t>
            </a:r>
            <a:endParaRPr lang="tr-TR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tr-TR" dirty="0" err="1" smtClean="0"/>
              <a:t>Infection</a:t>
            </a:r>
            <a:endParaRPr lang="tr-TR" dirty="0" smtClean="0"/>
          </a:p>
          <a:p>
            <a:r>
              <a:rPr lang="tr-TR" dirty="0" smtClean="0"/>
              <a:t>O</a:t>
            </a:r>
            <a:r>
              <a:rPr lang="en-US" dirty="0" err="1" smtClean="0"/>
              <a:t>besit</a:t>
            </a:r>
            <a:r>
              <a:rPr lang="tr-TR" dirty="0" smtClean="0"/>
              <a:t>y</a:t>
            </a:r>
          </a:p>
          <a:p>
            <a:r>
              <a:rPr lang="tr-TR" dirty="0" err="1" smtClean="0"/>
              <a:t>Hypertension</a:t>
            </a:r>
            <a:r>
              <a:rPr lang="en-US" dirty="0" smtClean="0"/>
              <a:t> </a:t>
            </a:r>
            <a:endParaRPr lang="tr-TR" dirty="0"/>
          </a:p>
          <a:p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coronary</a:t>
            </a:r>
            <a:r>
              <a:rPr lang="tr-TR" dirty="0" smtClean="0"/>
              <a:t> </a:t>
            </a:r>
            <a:r>
              <a:rPr lang="tr-TR" dirty="0" err="1" smtClean="0"/>
              <a:t>artery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family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 err="1" smtClean="0"/>
              <a:t>exclusion</a:t>
            </a:r>
            <a:r>
              <a:rPr lang="tr-TR" dirty="0" smtClean="0"/>
              <a:t> </a:t>
            </a:r>
            <a:r>
              <a:rPr lang="tr-TR" dirty="0" err="1" smtClean="0"/>
              <a:t>criteria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5449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98284478"/>
              </p:ext>
            </p:extLst>
          </p:nvPr>
        </p:nvGraphicFramePr>
        <p:xfrm>
          <a:off x="179512" y="260648"/>
          <a:ext cx="8784976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90052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3723673"/>
              </p:ext>
            </p:extLst>
          </p:nvPr>
        </p:nvGraphicFramePr>
        <p:xfrm>
          <a:off x="179512" y="260648"/>
          <a:ext cx="432048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Şeritli Sağ Ok 4"/>
          <p:cNvSpPr/>
          <p:nvPr/>
        </p:nvSpPr>
        <p:spPr>
          <a:xfrm>
            <a:off x="4067944" y="1556792"/>
            <a:ext cx="4824536" cy="20882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Early</a:t>
            </a:r>
            <a:r>
              <a:rPr lang="tr-TR" dirty="0" smtClean="0">
                <a:solidFill>
                  <a:schemeClr val="tx1"/>
                </a:solidFill>
              </a:rPr>
              <a:t> marker </a:t>
            </a:r>
            <a:r>
              <a:rPr lang="tr-TR" dirty="0" err="1" smtClean="0">
                <a:solidFill>
                  <a:schemeClr val="tx1"/>
                </a:solidFill>
              </a:rPr>
              <a:t>for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atherosclerosis</a:t>
            </a:r>
            <a:r>
              <a:rPr lang="tr-TR" dirty="0" smtClean="0">
                <a:solidFill>
                  <a:schemeClr val="tx1"/>
                </a:solidFill>
              </a:rPr>
              <a:t> !!!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Şeritli Sağ Ok 5"/>
          <p:cNvSpPr/>
          <p:nvPr/>
        </p:nvSpPr>
        <p:spPr>
          <a:xfrm>
            <a:off x="4067944" y="4005064"/>
            <a:ext cx="4896544" cy="306896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1600" b="1" dirty="0" smtClean="0">
              <a:solidFill>
                <a:schemeClr val="tx1"/>
              </a:solidFill>
            </a:endParaRPr>
          </a:p>
          <a:p>
            <a:endParaRPr lang="tr-TR" sz="1600" b="1" dirty="0" smtClean="0">
              <a:solidFill>
                <a:schemeClr val="tx1"/>
              </a:solidFill>
            </a:endParaRPr>
          </a:p>
          <a:p>
            <a:r>
              <a:rPr lang="tr-TR" sz="1600" b="1" smtClean="0">
                <a:solidFill>
                  <a:schemeClr val="tx1"/>
                </a:solidFill>
              </a:rPr>
              <a:t>PWV </a:t>
            </a:r>
            <a:r>
              <a:rPr lang="tr-TR" sz="1600" dirty="0" smtClean="0">
                <a:solidFill>
                  <a:schemeClr val="tx1"/>
                </a:solidFill>
              </a:rPr>
              <a:t>=  </a:t>
            </a:r>
            <a:r>
              <a:rPr lang="en-US" sz="1600" dirty="0" smtClean="0">
                <a:solidFill>
                  <a:schemeClr val="tx1"/>
                </a:solidFill>
              </a:rPr>
              <a:t>Peripheral and central arterial pulse wave</a:t>
            </a:r>
            <a:r>
              <a:rPr lang="tr-TR" sz="1600" dirty="0" smtClean="0">
                <a:solidFill>
                  <a:schemeClr val="tx1"/>
                </a:solidFill>
              </a:rPr>
              <a:t>form</a:t>
            </a:r>
            <a:r>
              <a:rPr lang="en-US" sz="1600" dirty="0" smtClean="0">
                <a:solidFill>
                  <a:schemeClr val="tx1"/>
                </a:solidFill>
              </a:rPr>
              <a:t> averages from radial and carotid arteries</a:t>
            </a:r>
            <a:endParaRPr lang="tr-TR" sz="1600" b="1" dirty="0" smtClean="0">
              <a:solidFill>
                <a:schemeClr val="tx1"/>
              </a:solidFill>
            </a:endParaRPr>
          </a:p>
          <a:p>
            <a:r>
              <a:rPr lang="tr-TR" sz="1600" b="1" dirty="0" err="1" smtClean="0">
                <a:solidFill>
                  <a:schemeClr val="tx1"/>
                </a:solidFill>
              </a:rPr>
              <a:t>Aix</a:t>
            </a:r>
            <a:r>
              <a:rPr lang="tr-TR" sz="1600" dirty="0" smtClean="0">
                <a:solidFill>
                  <a:schemeClr val="tx1"/>
                </a:solidFill>
              </a:rPr>
              <a:t> = </a:t>
            </a:r>
            <a:r>
              <a:rPr lang="en-US" sz="1600" dirty="0" smtClean="0">
                <a:solidFill>
                  <a:schemeClr val="tx1"/>
                </a:solidFill>
              </a:rPr>
              <a:t>The difference between the first and second systolic peaks of the central aortic waveform</a:t>
            </a:r>
            <a:endParaRPr lang="tr-TR" sz="1600" dirty="0" smtClean="0">
              <a:solidFill>
                <a:schemeClr val="tx1"/>
              </a:solidFill>
            </a:endParaRPr>
          </a:p>
          <a:p>
            <a:endParaRPr lang="tr-TR" sz="1600" dirty="0" smtClean="0">
              <a:solidFill>
                <a:schemeClr val="tx1"/>
              </a:solidFill>
            </a:endParaRPr>
          </a:p>
          <a:p>
            <a:pPr algn="ctr"/>
            <a:endParaRPr lang="tr-T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398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4294967295"/>
          </p:nvPr>
        </p:nvSpPr>
        <p:spPr>
          <a:xfrm>
            <a:off x="467544" y="1268760"/>
            <a:ext cx="4824536" cy="5400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PWV </a:t>
            </a:r>
            <a:r>
              <a:rPr lang="tr-TR" dirty="0" smtClean="0"/>
              <a:t>= </a:t>
            </a:r>
          </a:p>
          <a:p>
            <a:r>
              <a:rPr lang="tr-TR" i="1" dirty="0" err="1" smtClean="0"/>
              <a:t>Vicorder</a:t>
            </a:r>
            <a:r>
              <a:rPr lang="tr-TR" dirty="0" smtClean="0"/>
              <a:t> device</a:t>
            </a:r>
            <a:endParaRPr lang="tr-TR" dirty="0"/>
          </a:p>
          <a:p>
            <a:pPr marL="0" indent="0"/>
            <a:r>
              <a:rPr lang="tr-TR" dirty="0" smtClean="0"/>
              <a:t> </a:t>
            </a:r>
            <a:r>
              <a:rPr lang="en-US" dirty="0" smtClean="0"/>
              <a:t>Peripheral and central arterial pulse wave</a:t>
            </a:r>
            <a:r>
              <a:rPr lang="tr-TR" dirty="0" smtClean="0"/>
              <a:t>form</a:t>
            </a:r>
            <a:r>
              <a:rPr lang="en-US" dirty="0" smtClean="0"/>
              <a:t> averages from radial and carotid arteries</a:t>
            </a:r>
            <a:endParaRPr lang="tr-TR" dirty="0" smtClean="0"/>
          </a:p>
          <a:p>
            <a:pPr marL="0" indent="0"/>
            <a:endParaRPr lang="tr-TR" b="1" dirty="0" smtClean="0"/>
          </a:p>
          <a:p>
            <a:pPr marL="0" indent="0">
              <a:buNone/>
            </a:pPr>
            <a:r>
              <a:rPr lang="tr-TR" b="1" dirty="0" err="1" smtClean="0"/>
              <a:t>Aix</a:t>
            </a:r>
            <a:r>
              <a:rPr lang="tr-TR" dirty="0" smtClean="0"/>
              <a:t> = </a:t>
            </a:r>
          </a:p>
          <a:p>
            <a:r>
              <a:rPr lang="en-US" dirty="0" smtClean="0"/>
              <a:t>The difference between the first and second systolic peaks of the central aortic waveform</a:t>
            </a:r>
            <a:endParaRPr lang="tr-TR" dirty="0" smtClean="0"/>
          </a:p>
        </p:txBody>
      </p:sp>
      <p:pic>
        <p:nvPicPr>
          <p:cNvPr id="4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8243"/>
          <a:stretch>
            <a:fillRect/>
          </a:stretch>
        </p:blipFill>
        <p:spPr bwMode="auto">
          <a:xfrm>
            <a:off x="5796136" y="404664"/>
            <a:ext cx="2316480" cy="2600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6" descr="cardiovasculr_monitori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785" r="40137"/>
          <a:stretch>
            <a:fillRect/>
          </a:stretch>
        </p:blipFill>
        <p:spPr bwMode="auto">
          <a:xfrm>
            <a:off x="5714856" y="3158124"/>
            <a:ext cx="2397760" cy="26212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etin kutusu 5"/>
          <p:cNvSpPr txBox="1"/>
          <p:nvPr/>
        </p:nvSpPr>
        <p:spPr>
          <a:xfrm>
            <a:off x="5705580" y="6093295"/>
            <a:ext cx="239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Vi</a:t>
            </a:r>
            <a:r>
              <a:rPr lang="tr-TR" sz="1600" dirty="0" smtClean="0"/>
              <a:t>c</a:t>
            </a:r>
            <a:r>
              <a:rPr lang="en-US" sz="1600" dirty="0" smtClean="0"/>
              <a:t>order </a:t>
            </a:r>
            <a:r>
              <a:rPr lang="tr-TR" sz="1600" dirty="0" smtClean="0"/>
              <a:t>device</a:t>
            </a:r>
            <a:r>
              <a:rPr lang="en-US" sz="1600" dirty="0" smtClean="0"/>
              <a:t> and pulse wave </a:t>
            </a:r>
            <a:r>
              <a:rPr lang="en-US" sz="1600" dirty="0" err="1" smtClean="0"/>
              <a:t>measuremen</a:t>
            </a:r>
            <a:r>
              <a:rPr lang="tr-TR" sz="1600" dirty="0" smtClean="0"/>
              <a:t>t</a:t>
            </a:r>
            <a:endParaRPr lang="tr-TR" sz="1600" dirty="0"/>
          </a:p>
        </p:txBody>
      </p:sp>
    </p:spTree>
    <p:extLst>
      <p:ext uri="{BB962C8B-B14F-4D97-AF65-F5344CB8AC3E}">
        <p14:creationId xmlns="" xmlns:p14="http://schemas.microsoft.com/office/powerpoint/2010/main" val="45641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1667</TotalTime>
  <Words>2009</Words>
  <Application>Microsoft Office PowerPoint</Application>
  <PresentationFormat>Ekran Gösterisi (4:3)</PresentationFormat>
  <Paragraphs>465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Dalga Biçimi</vt:lpstr>
      <vt:lpstr>Evaluation of Subclinical Atherosclerosis Development in Children with Cystic Fibrosis Seçil Conkar, Gökçen Kartal Öztürk, Aykut Eşki, İ.Özgür Koska, Figen Gülen, Ahmet Keskinoğlu, Esen Demir  </vt:lpstr>
      <vt:lpstr>Slayt 2</vt:lpstr>
      <vt:lpstr>Slayt 3</vt:lpstr>
      <vt:lpstr>Slayt 4</vt:lpstr>
      <vt:lpstr>Introduction</vt:lpstr>
      <vt:lpstr>Materials and Methods</vt:lpstr>
      <vt:lpstr>Slayt 7</vt:lpstr>
      <vt:lpstr>Slayt 8</vt:lpstr>
      <vt:lpstr>Slayt 9</vt:lpstr>
      <vt:lpstr>Slayt 10</vt:lpstr>
      <vt:lpstr>Slayt 11</vt:lpstr>
      <vt:lpstr>Results</vt:lpstr>
      <vt:lpstr>Results</vt:lpstr>
      <vt:lpstr>Slayt 14</vt:lpstr>
      <vt:lpstr>Slayt 15</vt:lpstr>
      <vt:lpstr>Slayt 16</vt:lpstr>
      <vt:lpstr>Conclusion</vt:lpstr>
      <vt:lpstr>Teşekkürler…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Kistik Fibrozisli Çocuk Hastalarda Subklinik Ateroskleroz Gelişiminin Değerlendirilmesi Seçil Conkar, Gökçen Kartal Öztürk, Aykut Eşki, İ.Özgür Koska, Figen Gülen, Ahmet Keskinoğlu, Esen Demir</dc:title>
  <dc:creator>solunum</dc:creator>
  <cp:lastModifiedBy>PB</cp:lastModifiedBy>
  <cp:revision>179</cp:revision>
  <dcterms:created xsi:type="dcterms:W3CDTF">2018-03-10T06:35:27Z</dcterms:created>
  <dcterms:modified xsi:type="dcterms:W3CDTF">2018-03-21T21:25:27Z</dcterms:modified>
</cp:coreProperties>
</file>