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5"/>
  </p:notesMasterIdLst>
  <p:sldIdLst>
    <p:sldId id="256" r:id="rId2"/>
    <p:sldId id="257" r:id="rId3"/>
    <p:sldId id="259" r:id="rId4"/>
    <p:sldId id="260" r:id="rId5"/>
    <p:sldId id="258" r:id="rId6"/>
    <p:sldId id="261" r:id="rId7"/>
    <p:sldId id="262" r:id="rId8"/>
    <p:sldId id="263" r:id="rId9"/>
    <p:sldId id="269" r:id="rId10"/>
    <p:sldId id="264" r:id="rId11"/>
    <p:sldId id="265" r:id="rId12"/>
    <p:sldId id="271" r:id="rId13"/>
    <p:sldId id="282" r:id="rId14"/>
    <p:sldId id="348" r:id="rId15"/>
    <p:sldId id="284" r:id="rId16"/>
    <p:sldId id="343" r:id="rId17"/>
    <p:sldId id="331" r:id="rId18"/>
    <p:sldId id="285" r:id="rId19"/>
    <p:sldId id="332" r:id="rId20"/>
    <p:sldId id="291" r:id="rId21"/>
    <p:sldId id="333" r:id="rId22"/>
    <p:sldId id="290" r:id="rId23"/>
    <p:sldId id="334" r:id="rId24"/>
    <p:sldId id="287" r:id="rId25"/>
    <p:sldId id="344" r:id="rId26"/>
    <p:sldId id="335" r:id="rId27"/>
    <p:sldId id="345" r:id="rId28"/>
    <p:sldId id="293" r:id="rId29"/>
    <p:sldId id="336" r:id="rId30"/>
    <p:sldId id="347" r:id="rId31"/>
    <p:sldId id="294" r:id="rId32"/>
    <p:sldId id="337" r:id="rId33"/>
    <p:sldId id="346" r:id="rId34"/>
    <p:sldId id="288" r:id="rId35"/>
    <p:sldId id="338" r:id="rId36"/>
    <p:sldId id="295" r:id="rId37"/>
    <p:sldId id="339" r:id="rId38"/>
    <p:sldId id="349" r:id="rId39"/>
    <p:sldId id="341" r:id="rId40"/>
    <p:sldId id="297" r:id="rId41"/>
    <p:sldId id="314" r:id="rId42"/>
    <p:sldId id="312" r:id="rId43"/>
    <p:sldId id="26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76344" autoAdjust="0"/>
  </p:normalViewPr>
  <p:slideViewPr>
    <p:cSldViewPr>
      <p:cViewPr varScale="1">
        <p:scale>
          <a:sx n="67" d="100"/>
          <a:sy n="67" d="100"/>
        </p:scale>
        <p:origin x="120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80D66-AFFE-4173-8009-97A35CA5646D}" type="datetimeFigureOut">
              <a:rPr lang="en-US" smtClean="0"/>
              <a:pPr/>
              <a:t>3/20/2019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2110A-3143-4DBB-9AE1-D475F6704ED6}" type="slidenum">
              <a:rPr lang="en-US" smtClean="0"/>
              <a:pPr/>
              <a:t>‹#›</a:t>
            </a:fld>
            <a:endParaRPr lang="en-US"/>
          </a:p>
        </p:txBody>
      </p:sp>
    </p:spTree>
    <p:extLst>
      <p:ext uri="{BB962C8B-B14F-4D97-AF65-F5344CB8AC3E}">
        <p14:creationId xmlns:p14="http://schemas.microsoft.com/office/powerpoint/2010/main" val="145308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Double check 48 years??</a:t>
            </a:r>
            <a:endParaRPr lang="en-US" dirty="0"/>
          </a:p>
        </p:txBody>
      </p:sp>
      <p:sp>
        <p:nvSpPr>
          <p:cNvPr id="4" name="Slide Number Placeholder 3"/>
          <p:cNvSpPr>
            <a:spLocks noGrp="1"/>
          </p:cNvSpPr>
          <p:nvPr>
            <p:ph type="sldNum" sz="quarter" idx="10"/>
          </p:nvPr>
        </p:nvSpPr>
        <p:spPr/>
        <p:txBody>
          <a:bodyPr/>
          <a:lstStyle/>
          <a:p>
            <a:fld id="{72F2110A-3143-4DBB-9AE1-D475F6704ED6}" type="slidenum">
              <a:rPr lang="en-US" smtClean="0"/>
              <a:pPr/>
              <a:t>2</a:t>
            </a:fld>
            <a:endParaRPr lang="en-US"/>
          </a:p>
        </p:txBody>
      </p:sp>
    </p:spTree>
    <p:extLst>
      <p:ext uri="{BB962C8B-B14F-4D97-AF65-F5344CB8AC3E}">
        <p14:creationId xmlns:p14="http://schemas.microsoft.com/office/powerpoint/2010/main" val="309224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we at MECFA had</a:t>
            </a:r>
            <a:r>
              <a:rPr lang="en-US" baseline="0" dirty="0"/>
              <a:t> many questions: </a:t>
            </a:r>
          </a:p>
          <a:p>
            <a:r>
              <a:rPr lang="en-US" baseline="0" dirty="0"/>
              <a:t>????</a:t>
            </a:r>
          </a:p>
          <a:p>
            <a:r>
              <a:rPr lang="en-US" baseline="0" dirty="0"/>
              <a:t>Therefore we decided to run a survey</a:t>
            </a:r>
            <a:endParaRPr lang="en-US" dirty="0"/>
          </a:p>
        </p:txBody>
      </p:sp>
      <p:sp>
        <p:nvSpPr>
          <p:cNvPr id="4" name="Slide Number Placeholder 3"/>
          <p:cNvSpPr>
            <a:spLocks noGrp="1"/>
          </p:cNvSpPr>
          <p:nvPr>
            <p:ph type="sldNum" sz="quarter" idx="10"/>
          </p:nvPr>
        </p:nvSpPr>
        <p:spPr/>
        <p:txBody>
          <a:bodyPr/>
          <a:lstStyle/>
          <a:p>
            <a:fld id="{72F2110A-3143-4DBB-9AE1-D475F6704ED6}" type="slidenum">
              <a:rPr lang="en-US" smtClean="0"/>
              <a:pPr/>
              <a:t>12</a:t>
            </a:fld>
            <a:endParaRPr lang="en-US"/>
          </a:p>
        </p:txBody>
      </p:sp>
    </p:spTree>
    <p:extLst>
      <p:ext uri="{BB962C8B-B14F-4D97-AF65-F5344CB8AC3E}">
        <p14:creationId xmlns:p14="http://schemas.microsoft.com/office/powerpoint/2010/main" val="230950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aim</a:t>
            </a:r>
            <a:r>
              <a:rPr lang="en-US" baseline="0" dirty="0"/>
              <a:t> of the survey was to map the care of CF care across the Middle East and know what’s available in each country so MECFA can decide how to help in each country because of the big differences in the needs. </a:t>
            </a:r>
            <a:endParaRPr lang="en-US" dirty="0"/>
          </a:p>
        </p:txBody>
      </p:sp>
      <p:sp>
        <p:nvSpPr>
          <p:cNvPr id="4" name="Slide Number Placeholder 3"/>
          <p:cNvSpPr>
            <a:spLocks noGrp="1"/>
          </p:cNvSpPr>
          <p:nvPr>
            <p:ph type="sldNum" sz="quarter" idx="10"/>
          </p:nvPr>
        </p:nvSpPr>
        <p:spPr/>
        <p:txBody>
          <a:bodyPr/>
          <a:lstStyle/>
          <a:p>
            <a:fld id="{72F2110A-3143-4DBB-9AE1-D475F6704ED6}" type="slidenum">
              <a:rPr lang="en-US" smtClean="0"/>
              <a:pPr/>
              <a:t>13</a:t>
            </a:fld>
            <a:endParaRPr lang="en-US"/>
          </a:p>
        </p:txBody>
      </p:sp>
    </p:spTree>
    <p:extLst>
      <p:ext uri="{BB962C8B-B14F-4D97-AF65-F5344CB8AC3E}">
        <p14:creationId xmlns:p14="http://schemas.microsoft.com/office/powerpoint/2010/main" val="1216475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 </a:t>
            </a:r>
            <a:r>
              <a:rPr lang="en-US" dirty="0" err="1"/>
              <a:t>Pavel</a:t>
            </a:r>
            <a:r>
              <a:rPr lang="en-US" dirty="0"/>
              <a:t> </a:t>
            </a:r>
            <a:r>
              <a:rPr lang="en-US" dirty="0" err="1"/>
              <a:t>Drevinek</a:t>
            </a:r>
            <a:r>
              <a:rPr lang="en-US" dirty="0"/>
              <a:t> provided us</a:t>
            </a:r>
            <a:r>
              <a:rPr lang="en-US" baseline="0" dirty="0"/>
              <a:t> with the survey done in Eastern Europe and we used some of the questions in our survey with his permission </a:t>
            </a:r>
            <a:endParaRPr lang="en-US" dirty="0"/>
          </a:p>
        </p:txBody>
      </p:sp>
      <p:sp>
        <p:nvSpPr>
          <p:cNvPr id="4" name="Slide Number Placeholder 3"/>
          <p:cNvSpPr>
            <a:spLocks noGrp="1"/>
          </p:cNvSpPr>
          <p:nvPr>
            <p:ph type="sldNum" sz="quarter" idx="10"/>
          </p:nvPr>
        </p:nvSpPr>
        <p:spPr/>
        <p:txBody>
          <a:bodyPr/>
          <a:lstStyle/>
          <a:p>
            <a:fld id="{72F2110A-3143-4DBB-9AE1-D475F6704ED6}" type="slidenum">
              <a:rPr lang="en-US" smtClean="0"/>
              <a:pPr/>
              <a:t>43</a:t>
            </a:fld>
            <a:endParaRPr lang="en-US"/>
          </a:p>
        </p:txBody>
      </p:sp>
    </p:spTree>
    <p:extLst>
      <p:ext uri="{BB962C8B-B14F-4D97-AF65-F5344CB8AC3E}">
        <p14:creationId xmlns:p14="http://schemas.microsoft.com/office/powerpoint/2010/main" val="397294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F2110A-3143-4DBB-9AE1-D475F6704ED6}" type="slidenum">
              <a:rPr lang="en-US" smtClean="0"/>
              <a:pPr/>
              <a:t>3</a:t>
            </a:fld>
            <a:endParaRPr lang="en-US"/>
          </a:p>
        </p:txBody>
      </p:sp>
    </p:spTree>
    <p:extLst>
      <p:ext uri="{BB962C8B-B14F-4D97-AF65-F5344CB8AC3E}">
        <p14:creationId xmlns:p14="http://schemas.microsoft.com/office/powerpoint/2010/main" val="106884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F2110A-3143-4DBB-9AE1-D475F6704ED6}" type="slidenum">
              <a:rPr lang="en-US" smtClean="0"/>
              <a:pPr/>
              <a:t>5</a:t>
            </a:fld>
            <a:endParaRPr lang="en-US"/>
          </a:p>
        </p:txBody>
      </p:sp>
    </p:spTree>
    <p:extLst>
      <p:ext uri="{BB962C8B-B14F-4D97-AF65-F5344CB8AC3E}">
        <p14:creationId xmlns:p14="http://schemas.microsoft.com/office/powerpoint/2010/main" val="68226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Middle</a:t>
            </a:r>
            <a:r>
              <a:rPr lang="en-US" baseline="0" dirty="0"/>
              <a:t> East has a unique situation in that there are different political, cultural and social background in each country. In addition there are many zones of conflict and wars, and subsequently huge diversity in resources. </a:t>
            </a:r>
            <a:endParaRPr lang="en-US" dirty="0"/>
          </a:p>
        </p:txBody>
      </p:sp>
      <p:sp>
        <p:nvSpPr>
          <p:cNvPr id="4" name="Slide Number Placeholder 3"/>
          <p:cNvSpPr>
            <a:spLocks noGrp="1"/>
          </p:cNvSpPr>
          <p:nvPr>
            <p:ph type="sldNum" sz="quarter" idx="10"/>
          </p:nvPr>
        </p:nvSpPr>
        <p:spPr/>
        <p:txBody>
          <a:bodyPr/>
          <a:lstStyle/>
          <a:p>
            <a:fld id="{72F2110A-3143-4DBB-9AE1-D475F6704ED6}" type="slidenum">
              <a:rPr lang="en-US" smtClean="0"/>
              <a:pPr/>
              <a:t>6</a:t>
            </a:fld>
            <a:endParaRPr lang="en-US"/>
          </a:p>
        </p:txBody>
      </p:sp>
    </p:spTree>
    <p:extLst>
      <p:ext uri="{BB962C8B-B14F-4D97-AF65-F5344CB8AC3E}">
        <p14:creationId xmlns:p14="http://schemas.microsoft.com/office/powerpoint/2010/main" val="106833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Middle East, there are countries with high</a:t>
            </a:r>
            <a:r>
              <a:rPr lang="en-US" baseline="0" dirty="0"/>
              <a:t> rises and countries where there is only destruction</a:t>
            </a:r>
          </a:p>
          <a:p>
            <a:r>
              <a:rPr lang="en-US" baseline="0" dirty="0"/>
              <a:t>Countries with nice homes and apartments and countries with no homes but refugees in tents </a:t>
            </a:r>
          </a:p>
          <a:p>
            <a:r>
              <a:rPr lang="en-US" baseline="0" dirty="0"/>
              <a:t>Countries where lights are never turned off and countries where there is no electricity </a:t>
            </a:r>
          </a:p>
          <a:p>
            <a:endParaRPr lang="en-US" dirty="0"/>
          </a:p>
        </p:txBody>
      </p:sp>
      <p:sp>
        <p:nvSpPr>
          <p:cNvPr id="4" name="Slide Number Placeholder 3"/>
          <p:cNvSpPr>
            <a:spLocks noGrp="1"/>
          </p:cNvSpPr>
          <p:nvPr>
            <p:ph type="sldNum" sz="quarter" idx="10"/>
          </p:nvPr>
        </p:nvSpPr>
        <p:spPr/>
        <p:txBody>
          <a:bodyPr/>
          <a:lstStyle/>
          <a:p>
            <a:fld id="{72F2110A-3143-4DBB-9AE1-D475F6704ED6}" type="slidenum">
              <a:rPr lang="en-US" smtClean="0"/>
              <a:pPr/>
              <a:t>7</a:t>
            </a:fld>
            <a:endParaRPr lang="en-US"/>
          </a:p>
        </p:txBody>
      </p:sp>
    </p:spTree>
    <p:extLst>
      <p:ext uri="{BB962C8B-B14F-4D97-AF65-F5344CB8AC3E}">
        <p14:creationId xmlns:p14="http://schemas.microsoft.com/office/powerpoint/2010/main" val="178748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Countries where children</a:t>
            </a:r>
            <a:r>
              <a:rPr lang="en-US" baseline="0" dirty="0"/>
              <a:t> are obese and countries where children die of malnutrition </a:t>
            </a:r>
          </a:p>
          <a:p>
            <a:r>
              <a:rPr lang="en-US" baseline="0" dirty="0"/>
              <a:t>Countries with nice well equipped hospitals and countries where children share a bed in the hospital ward </a:t>
            </a:r>
          </a:p>
          <a:p>
            <a:r>
              <a:rPr lang="en-US" baseline="0" dirty="0"/>
              <a:t>Countries with nice fancy ICUs and countries where newborns share the oxygen supply </a:t>
            </a:r>
            <a:endParaRPr lang="en-US" dirty="0"/>
          </a:p>
        </p:txBody>
      </p:sp>
      <p:sp>
        <p:nvSpPr>
          <p:cNvPr id="4" name="Slide Number Placeholder 3"/>
          <p:cNvSpPr>
            <a:spLocks noGrp="1"/>
          </p:cNvSpPr>
          <p:nvPr>
            <p:ph type="sldNum" sz="quarter" idx="10"/>
          </p:nvPr>
        </p:nvSpPr>
        <p:spPr/>
        <p:txBody>
          <a:bodyPr/>
          <a:lstStyle/>
          <a:p>
            <a:fld id="{72F2110A-3143-4DBB-9AE1-D475F6704ED6}" type="slidenum">
              <a:rPr lang="en-US" smtClean="0"/>
              <a:pPr/>
              <a:t>8</a:t>
            </a:fld>
            <a:endParaRPr lang="en-US"/>
          </a:p>
        </p:txBody>
      </p:sp>
    </p:spTree>
    <p:extLst>
      <p:ext uri="{BB962C8B-B14F-4D97-AF65-F5344CB8AC3E}">
        <p14:creationId xmlns:p14="http://schemas.microsoft.com/office/powerpoint/2010/main" val="72369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in the midst of this diversity MECFA was established. </a:t>
            </a:r>
          </a:p>
          <a:p>
            <a:r>
              <a:rPr lang="en-US" baseline="0" dirty="0"/>
              <a:t>We at MECFA know that we have big challenges ahead of us but we also have big dreams  </a:t>
            </a:r>
            <a:endParaRPr lang="en-US" dirty="0"/>
          </a:p>
        </p:txBody>
      </p:sp>
      <p:sp>
        <p:nvSpPr>
          <p:cNvPr id="4" name="Slide Number Placeholder 3"/>
          <p:cNvSpPr>
            <a:spLocks noGrp="1"/>
          </p:cNvSpPr>
          <p:nvPr>
            <p:ph type="sldNum" sz="quarter" idx="10"/>
          </p:nvPr>
        </p:nvSpPr>
        <p:spPr/>
        <p:txBody>
          <a:bodyPr/>
          <a:lstStyle/>
          <a:p>
            <a:fld id="{72F2110A-3143-4DBB-9AE1-D475F6704ED6}" type="slidenum">
              <a:rPr lang="en-US" smtClean="0"/>
              <a:pPr/>
              <a:t>9</a:t>
            </a:fld>
            <a:endParaRPr lang="en-US"/>
          </a:p>
        </p:txBody>
      </p:sp>
    </p:spTree>
    <p:extLst>
      <p:ext uri="{BB962C8B-B14F-4D97-AF65-F5344CB8AC3E}">
        <p14:creationId xmlns:p14="http://schemas.microsoft.com/office/powerpoint/2010/main" val="72918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probably the current situation in the Middle</a:t>
            </a:r>
            <a:r>
              <a:rPr lang="en-US" baseline="0" dirty="0"/>
              <a:t> East </a:t>
            </a:r>
            <a:endParaRPr lang="en-US" dirty="0"/>
          </a:p>
        </p:txBody>
      </p:sp>
      <p:sp>
        <p:nvSpPr>
          <p:cNvPr id="4" name="Slide Number Placeholder 3"/>
          <p:cNvSpPr>
            <a:spLocks noGrp="1"/>
          </p:cNvSpPr>
          <p:nvPr>
            <p:ph type="sldNum" sz="quarter" idx="10"/>
          </p:nvPr>
        </p:nvSpPr>
        <p:spPr/>
        <p:txBody>
          <a:bodyPr/>
          <a:lstStyle/>
          <a:p>
            <a:fld id="{72F2110A-3143-4DBB-9AE1-D475F6704ED6}" type="slidenum">
              <a:rPr lang="en-US" smtClean="0"/>
              <a:pPr/>
              <a:t>10</a:t>
            </a:fld>
            <a:endParaRPr lang="en-US"/>
          </a:p>
        </p:txBody>
      </p:sp>
    </p:spTree>
    <p:extLst>
      <p:ext uri="{BB962C8B-B14F-4D97-AF65-F5344CB8AC3E}">
        <p14:creationId xmlns:p14="http://schemas.microsoft.com/office/powerpoint/2010/main" val="423475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this is where we want to be … hopefully in the near future </a:t>
            </a:r>
          </a:p>
        </p:txBody>
      </p:sp>
      <p:sp>
        <p:nvSpPr>
          <p:cNvPr id="4" name="Slide Number Placeholder 3"/>
          <p:cNvSpPr>
            <a:spLocks noGrp="1"/>
          </p:cNvSpPr>
          <p:nvPr>
            <p:ph type="sldNum" sz="quarter" idx="10"/>
          </p:nvPr>
        </p:nvSpPr>
        <p:spPr/>
        <p:txBody>
          <a:bodyPr/>
          <a:lstStyle/>
          <a:p>
            <a:fld id="{72F2110A-3143-4DBB-9AE1-D475F6704ED6}" type="slidenum">
              <a:rPr lang="en-US" smtClean="0"/>
              <a:pPr/>
              <a:t>11</a:t>
            </a:fld>
            <a:endParaRPr lang="en-US"/>
          </a:p>
        </p:txBody>
      </p:sp>
    </p:spTree>
    <p:extLst>
      <p:ext uri="{BB962C8B-B14F-4D97-AF65-F5344CB8AC3E}">
        <p14:creationId xmlns:p14="http://schemas.microsoft.com/office/powerpoint/2010/main" val="91576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3/20/2019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3/20/2019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7851648" cy="1828800"/>
          </a:xfrm>
        </p:spPr>
        <p:txBody>
          <a:bodyPr>
            <a:normAutofit/>
          </a:bodyPr>
          <a:lstStyle/>
          <a:p>
            <a:pPr algn="ctr"/>
            <a:r>
              <a:rPr lang="en-US" sz="5400" dirty="0"/>
              <a:t>A Survey of CF care in Middle East</a:t>
            </a:r>
          </a:p>
        </p:txBody>
      </p:sp>
      <p:sp>
        <p:nvSpPr>
          <p:cNvPr id="3" name="Subtitle 2"/>
          <p:cNvSpPr>
            <a:spLocks noGrp="1"/>
          </p:cNvSpPr>
          <p:nvPr>
            <p:ph type="subTitle" idx="1"/>
          </p:nvPr>
        </p:nvSpPr>
        <p:spPr>
          <a:xfrm>
            <a:off x="533400" y="3810000"/>
            <a:ext cx="8305800" cy="2209800"/>
          </a:xfrm>
        </p:spPr>
        <p:txBody>
          <a:bodyPr/>
          <a:lstStyle/>
          <a:p>
            <a:pPr algn="l"/>
            <a:r>
              <a:rPr lang="en-US" dirty="0" err="1"/>
              <a:t>Nisreen</a:t>
            </a:r>
            <a:r>
              <a:rPr lang="en-US" dirty="0"/>
              <a:t> </a:t>
            </a:r>
            <a:r>
              <a:rPr lang="en-US" dirty="0" err="1"/>
              <a:t>Rumman</a:t>
            </a:r>
            <a:endParaRPr lang="en-US" dirty="0"/>
          </a:p>
          <a:p>
            <a:pPr algn="l"/>
            <a:r>
              <a:rPr lang="en-US" dirty="0"/>
              <a:t>Pediatric Pulmonologist </a:t>
            </a:r>
          </a:p>
          <a:p>
            <a:pPr algn="l"/>
            <a:r>
              <a:rPr lang="en-US" dirty="0"/>
              <a:t>Palestine </a:t>
            </a:r>
          </a:p>
        </p:txBody>
      </p:sp>
      <p:sp>
        <p:nvSpPr>
          <p:cNvPr id="5" name="Subtitle 2"/>
          <p:cNvSpPr txBox="1">
            <a:spLocks/>
          </p:cNvSpPr>
          <p:nvPr/>
        </p:nvSpPr>
        <p:spPr>
          <a:xfrm>
            <a:off x="533400" y="3810000"/>
            <a:ext cx="8305800" cy="2209800"/>
          </a:xfrm>
          <a:prstGeom prst="rect">
            <a:avLst/>
          </a:prstGeom>
        </p:spPr>
        <p:txBody>
          <a:bodyPr vert="horz" lIns="0" rIns="18288">
            <a:normAutofit/>
          </a:bodyPr>
          <a:lstStyle/>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noProof="0" dirty="0">
                <a:ln>
                  <a:noFill/>
                </a:ln>
                <a:solidFill>
                  <a:schemeClr val="tx1"/>
                </a:solidFill>
                <a:effectLst/>
                <a:uLnTx/>
                <a:uFillTx/>
                <a:latin typeface="+mn-lt"/>
                <a:ea typeface="+mn-ea"/>
                <a:cs typeface="+mn-cs"/>
              </a:rPr>
              <a:t>                                                        Hussein Al-</a:t>
            </a:r>
            <a:r>
              <a:rPr kumimoji="0" lang="en-US" sz="2600" b="0" i="0" u="none" strike="noStrike" kern="1200" cap="none" spc="0" normalizeH="0" noProof="0" dirty="0" err="1">
                <a:ln>
                  <a:noFill/>
                </a:ln>
                <a:solidFill>
                  <a:schemeClr val="tx1"/>
                </a:solidFill>
                <a:effectLst/>
                <a:uLnTx/>
                <a:uFillTx/>
                <a:latin typeface="+mn-lt"/>
                <a:ea typeface="+mn-ea"/>
                <a:cs typeface="+mn-cs"/>
              </a:rPr>
              <a:t>Kindi</a:t>
            </a:r>
            <a:endParaRPr kumimoji="0" lang="en-US" sz="2600" b="0" i="0" u="none" strike="noStrike" kern="1200" cap="none" spc="0" normalizeH="0" noProof="0" dirty="0">
              <a:ln>
                <a:noFill/>
              </a:ln>
              <a:solidFill>
                <a:schemeClr val="tx1"/>
              </a:solidFill>
              <a:effectLst/>
              <a:uLnTx/>
              <a:uFillTx/>
              <a:latin typeface="+mn-lt"/>
              <a:ea typeface="+mn-ea"/>
              <a:cs typeface="+mn-cs"/>
            </a:endParaRPr>
          </a:p>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Pediatric Pulmonologist</a:t>
            </a:r>
          </a:p>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Oman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ctr"/>
            <a:r>
              <a:rPr lang="en-US" b="1" dirty="0"/>
              <a:t>MECFA </a:t>
            </a:r>
          </a:p>
        </p:txBody>
      </p:sp>
      <p:pic>
        <p:nvPicPr>
          <p:cNvPr id="10" name="Picture 4" descr="C:\Users\USER\Desktop\40maps_Middle_East_Lead.0_cinema_1200.0.jpg"/>
          <p:cNvPicPr>
            <a:picLocks noGrp="1" noChangeAspect="1" noChangeArrowheads="1"/>
          </p:cNvPicPr>
          <p:nvPr>
            <p:ph idx="1"/>
          </p:nvPr>
        </p:nvPicPr>
        <p:blipFill>
          <a:blip r:embed="rId3"/>
          <a:srcRect/>
          <a:stretch>
            <a:fillRect/>
          </a:stretch>
        </p:blipFill>
        <p:spPr bwMode="auto">
          <a:xfrm>
            <a:off x="670278" y="1935163"/>
            <a:ext cx="7803444" cy="4389437"/>
          </a:xfrm>
          <a:prstGeom prst="rect">
            <a:avLst/>
          </a:prstGeom>
          <a:noFill/>
        </p:spPr>
      </p:pic>
      <p:cxnSp>
        <p:nvCxnSpPr>
          <p:cNvPr id="12" name="Straight Arrow Connector 11"/>
          <p:cNvCxnSpPr/>
          <p:nvPr/>
        </p:nvCxnSpPr>
        <p:spPr>
          <a:xfrm rot="16200000" flipV="1">
            <a:off x="114300" y="1028700"/>
            <a:ext cx="2667000" cy="1981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28600" y="3581400"/>
            <a:ext cx="1828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295400" y="5257800"/>
            <a:ext cx="16002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248400" y="3657600"/>
            <a:ext cx="259080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1066800" y="1143000"/>
            <a:ext cx="3276600" cy="2057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304800" y="2819400"/>
            <a:ext cx="24384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228600" y="4724400"/>
            <a:ext cx="1600200" cy="1371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419600" y="990600"/>
            <a:ext cx="335280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3962400" y="4495800"/>
            <a:ext cx="243840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791200" y="1447800"/>
            <a:ext cx="2667000" cy="1219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685800" y="1828800"/>
            <a:ext cx="2667000"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096000" y="1981200"/>
            <a:ext cx="2743200" cy="2133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4114800" y="3733800"/>
            <a:ext cx="3657600" cy="2286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3276600"/>
            <a:ext cx="2743200" cy="1905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457200" y="5029200"/>
            <a:ext cx="3276600"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4038600" y="6019800"/>
            <a:ext cx="12954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057400" y="4495800"/>
            <a:ext cx="297180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b="1" dirty="0"/>
              <a:t>MECFA</a:t>
            </a:r>
            <a:endParaRPr lang="en-US" dirty="0"/>
          </a:p>
        </p:txBody>
      </p:sp>
      <p:pic>
        <p:nvPicPr>
          <p:cNvPr id="10242" name="Picture 2"/>
          <p:cNvPicPr>
            <a:picLocks noGrp="1" noChangeAspect="1" noChangeArrowheads="1"/>
          </p:cNvPicPr>
          <p:nvPr>
            <p:ph idx="1"/>
          </p:nvPr>
        </p:nvPicPr>
        <p:blipFill>
          <a:blip r:embed="rId3"/>
          <a:srcRect/>
          <a:stretch>
            <a:fillRect/>
          </a:stretch>
        </p:blipFill>
        <p:spPr bwMode="auto">
          <a:xfrm>
            <a:off x="1600200" y="2158453"/>
            <a:ext cx="6230308" cy="4242347"/>
          </a:xfrm>
          <a:prstGeom prst="rect">
            <a:avLst/>
          </a:prstGeom>
          <a:noFill/>
          <a:ln w="9525">
            <a:noFill/>
            <a:miter lim="800000"/>
            <a:headEnd/>
            <a:tailEnd/>
          </a:ln>
          <a:effectLst/>
        </p:spPr>
      </p:pic>
      <p:cxnSp>
        <p:nvCxnSpPr>
          <p:cNvPr id="8" name="Straight Arrow Connector 7"/>
          <p:cNvCxnSpPr/>
          <p:nvPr/>
        </p:nvCxnSpPr>
        <p:spPr>
          <a:xfrm rot="5400000" flipH="1" flipV="1">
            <a:off x="1676400" y="1981200"/>
            <a:ext cx="28194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2743200" y="1447800"/>
            <a:ext cx="1219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066799" y="3048000"/>
            <a:ext cx="4648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2590800" y="2362200"/>
            <a:ext cx="2514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3200400" y="2209800"/>
            <a:ext cx="1828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2438400" y="3276600"/>
            <a:ext cx="3733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3390900" y="2400300"/>
            <a:ext cx="2362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2667000" y="3276600"/>
            <a:ext cx="4800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3238500" y="3009900"/>
            <a:ext cx="45720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3467100" y="2628900"/>
            <a:ext cx="3429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3695700" y="2705100"/>
            <a:ext cx="3733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V="1">
            <a:off x="4305300" y="2247900"/>
            <a:ext cx="2590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4838700" y="1790700"/>
            <a:ext cx="28956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V="1">
            <a:off x="5219700" y="1562100"/>
            <a:ext cx="2133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Picture 2" descr="C:\Users\USER\Desktop\4e4dfc_ac0f3a590dc646a7b7ae30de7d9ac653.gif"/>
          <p:cNvPicPr>
            <a:picLocks noChangeAspect="1" noChangeArrowheads="1"/>
          </p:cNvPicPr>
          <p:nvPr/>
        </p:nvPicPr>
        <p:blipFill>
          <a:blip r:embed="rId4"/>
          <a:srcRect/>
          <a:stretch>
            <a:fillRect/>
          </a:stretch>
        </p:blipFill>
        <p:spPr bwMode="auto">
          <a:xfrm>
            <a:off x="7086600" y="685800"/>
            <a:ext cx="1919396" cy="1905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t>Many questions ???</a:t>
            </a:r>
          </a:p>
        </p:txBody>
      </p:sp>
      <p:sp>
        <p:nvSpPr>
          <p:cNvPr id="3" name="Content Placeholder 2"/>
          <p:cNvSpPr>
            <a:spLocks noGrp="1"/>
          </p:cNvSpPr>
          <p:nvPr>
            <p:ph idx="1"/>
          </p:nvPr>
        </p:nvSpPr>
        <p:spPr>
          <a:xfrm>
            <a:off x="457200" y="1752600"/>
            <a:ext cx="8229600" cy="4389120"/>
          </a:xfrm>
        </p:spPr>
        <p:txBody>
          <a:bodyPr/>
          <a:lstStyle/>
          <a:p>
            <a:r>
              <a:rPr lang="en-US" dirty="0"/>
              <a:t>What to do? </a:t>
            </a:r>
          </a:p>
          <a:p>
            <a:r>
              <a:rPr lang="en-US" dirty="0"/>
              <a:t>Where to start? </a:t>
            </a:r>
          </a:p>
          <a:p>
            <a:r>
              <a:rPr lang="en-US" dirty="0"/>
              <a:t>What are our priorities? </a:t>
            </a:r>
          </a:p>
          <a:p>
            <a:r>
              <a:rPr lang="en-US" dirty="0"/>
              <a:t>Are these priorities the same for each country?</a:t>
            </a:r>
          </a:p>
          <a:p>
            <a:r>
              <a:rPr lang="en-US" dirty="0"/>
              <a:t>What are the needs in each country?</a:t>
            </a:r>
          </a:p>
          <a:p>
            <a:r>
              <a:rPr lang="en-US" dirty="0"/>
              <a:t>Work in the same way in all countries? </a:t>
            </a:r>
          </a:p>
          <a:p>
            <a:endParaRPr lang="en-US" dirty="0"/>
          </a:p>
          <a:p>
            <a:pPr>
              <a:buNone/>
            </a:pPr>
            <a:endParaRPr lang="en-US" dirty="0"/>
          </a:p>
        </p:txBody>
      </p:sp>
      <p:sp>
        <p:nvSpPr>
          <p:cNvPr id="4" name="Oval 3"/>
          <p:cNvSpPr/>
          <p:nvPr/>
        </p:nvSpPr>
        <p:spPr>
          <a:xfrm>
            <a:off x="2514600" y="4876800"/>
            <a:ext cx="3810000" cy="1600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Survey</a:t>
            </a:r>
            <a:r>
              <a:rPr lang="en-US" dirty="0"/>
              <a:t> </a:t>
            </a:r>
          </a:p>
        </p:txBody>
      </p:sp>
      <p:pic>
        <p:nvPicPr>
          <p:cNvPr id="5" name="Picture 2" descr="C:\Users\USER\Desktop\4e4dfc_ac0f3a590dc646a7b7ae30de7d9ac653.gif"/>
          <p:cNvPicPr>
            <a:picLocks noChangeAspect="1" noChangeArrowheads="1"/>
          </p:cNvPicPr>
          <p:nvPr/>
        </p:nvPicPr>
        <p:blipFill>
          <a:blip r:embed="rId3"/>
          <a:srcRect/>
          <a:stretch>
            <a:fillRect/>
          </a:stretch>
        </p:blipFill>
        <p:spPr bwMode="auto">
          <a:xfrm>
            <a:off x="7086600" y="685800"/>
            <a:ext cx="1919396"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800" b="1" dirty="0"/>
              <a:t>MECFA survey …</a:t>
            </a:r>
          </a:p>
        </p:txBody>
      </p:sp>
      <p:sp>
        <p:nvSpPr>
          <p:cNvPr id="3" name="Content Placeholder 2"/>
          <p:cNvSpPr>
            <a:spLocks noGrp="1"/>
          </p:cNvSpPr>
          <p:nvPr>
            <p:ph idx="1"/>
          </p:nvPr>
        </p:nvSpPr>
        <p:spPr>
          <a:xfrm>
            <a:off x="457200" y="1676400"/>
            <a:ext cx="8229600" cy="4389120"/>
          </a:xfrm>
        </p:spPr>
        <p:txBody>
          <a:bodyPr/>
          <a:lstStyle/>
          <a:p>
            <a:pPr>
              <a:buNone/>
            </a:pPr>
            <a:endParaRPr lang="en-US" dirty="0"/>
          </a:p>
          <a:p>
            <a:pPr>
              <a:buNone/>
            </a:pPr>
            <a:r>
              <a:rPr lang="en-US" dirty="0"/>
              <a:t>Aim:</a:t>
            </a:r>
          </a:p>
          <a:p>
            <a:pPr>
              <a:buNone/>
            </a:pPr>
            <a:endParaRPr lang="en-US" dirty="0"/>
          </a:p>
          <a:p>
            <a:pPr>
              <a:buNone/>
            </a:pPr>
            <a:r>
              <a:rPr lang="en-US" dirty="0"/>
              <a:t>Mapping of CF care … know what’s out there</a:t>
            </a:r>
          </a:p>
          <a:p>
            <a:pPr>
              <a:buNone/>
            </a:pPr>
            <a:r>
              <a:rPr lang="en-US" dirty="0"/>
              <a:t> </a:t>
            </a:r>
          </a:p>
          <a:p>
            <a:pPr>
              <a:buNone/>
            </a:pPr>
            <a:r>
              <a:rPr lang="en-US" dirty="0"/>
              <a:t>MECFA to know what to do… where</a:t>
            </a:r>
          </a:p>
          <a:p>
            <a:pPr>
              <a:buNone/>
            </a:pPr>
            <a:endParaRPr lang="en-US" dirty="0"/>
          </a:p>
        </p:txBody>
      </p:sp>
      <p:pic>
        <p:nvPicPr>
          <p:cNvPr id="1026" name="Picture 2" descr="C:\Users\USER\Desktop\4e4dfc_ac0f3a590dc646a7b7ae30de7d9ac653.gif"/>
          <p:cNvPicPr>
            <a:picLocks noChangeAspect="1" noChangeArrowheads="1"/>
          </p:cNvPicPr>
          <p:nvPr/>
        </p:nvPicPr>
        <p:blipFill>
          <a:blip r:embed="rId3"/>
          <a:srcRect/>
          <a:stretch>
            <a:fillRect/>
          </a:stretch>
        </p:blipFill>
        <p:spPr bwMode="auto">
          <a:xfrm>
            <a:off x="7086600" y="685800"/>
            <a:ext cx="1919396" cy="1905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D50D-629A-4D5F-8BBE-CB55ADFD1902}"/>
              </a:ext>
            </a:extLst>
          </p:cNvPr>
          <p:cNvSpPr>
            <a:spLocks noGrp="1"/>
          </p:cNvSpPr>
          <p:nvPr>
            <p:ph type="title"/>
          </p:nvPr>
        </p:nvSpPr>
        <p:spPr/>
        <p:txBody>
          <a:bodyPr/>
          <a:lstStyle/>
          <a:p>
            <a:r>
              <a:rPr lang="en-US" sz="5400" b="1" dirty="0"/>
              <a:t>MECFA survey …</a:t>
            </a:r>
            <a:endParaRPr lang="en-US" dirty="0"/>
          </a:p>
        </p:txBody>
      </p:sp>
      <p:sp>
        <p:nvSpPr>
          <p:cNvPr id="3" name="Content Placeholder 2">
            <a:extLst>
              <a:ext uri="{FF2B5EF4-FFF2-40B4-BE49-F238E27FC236}">
                <a16:creationId xmlns:a16="http://schemas.microsoft.com/office/drawing/2014/main" id="{E498CABE-16CE-472B-AF6E-B4BD6B532A29}"/>
              </a:ext>
            </a:extLst>
          </p:cNvPr>
          <p:cNvSpPr>
            <a:spLocks noGrp="1"/>
          </p:cNvSpPr>
          <p:nvPr>
            <p:ph idx="1"/>
          </p:nvPr>
        </p:nvSpPr>
        <p:spPr/>
        <p:txBody>
          <a:bodyPr/>
          <a:lstStyle/>
          <a:p>
            <a:r>
              <a:rPr lang="en-US" dirty="0"/>
              <a:t>Culture barrier : people do not want to share their data </a:t>
            </a:r>
          </a:p>
          <a:p>
            <a:r>
              <a:rPr lang="en-US" dirty="0"/>
              <a:t>We do not know all the CF doctors in the region </a:t>
            </a:r>
          </a:p>
          <a:p>
            <a:r>
              <a:rPr lang="en-US" dirty="0"/>
              <a:t>Not all doctors know MECFA </a:t>
            </a:r>
          </a:p>
          <a:p>
            <a:r>
              <a:rPr lang="en-US" dirty="0"/>
              <a:t>We had incomplete data ,missing important centers </a:t>
            </a:r>
          </a:p>
          <a:p>
            <a:r>
              <a:rPr lang="en-US" dirty="0"/>
              <a:t>? Reliable </a:t>
            </a:r>
          </a:p>
        </p:txBody>
      </p:sp>
    </p:spTree>
    <p:extLst>
      <p:ext uri="{BB962C8B-B14F-4D97-AF65-F5344CB8AC3E}">
        <p14:creationId xmlns:p14="http://schemas.microsoft.com/office/powerpoint/2010/main" val="149414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800" b="1" dirty="0"/>
              <a:t>Demographics </a:t>
            </a:r>
          </a:p>
        </p:txBody>
      </p:sp>
      <p:sp>
        <p:nvSpPr>
          <p:cNvPr id="3" name="Content Placeholder 2"/>
          <p:cNvSpPr>
            <a:spLocks noGrp="1"/>
          </p:cNvSpPr>
          <p:nvPr>
            <p:ph idx="1"/>
          </p:nvPr>
        </p:nvSpPr>
        <p:spPr/>
        <p:txBody>
          <a:bodyPr/>
          <a:lstStyle/>
          <a:p>
            <a:r>
              <a:rPr lang="en-US" dirty="0"/>
              <a:t>Name of hospital/center </a:t>
            </a:r>
          </a:p>
          <a:p>
            <a:r>
              <a:rPr lang="en-US" dirty="0"/>
              <a:t>Country </a:t>
            </a:r>
          </a:p>
          <a:p>
            <a:r>
              <a:rPr lang="en-US" dirty="0"/>
              <a:t>City </a:t>
            </a:r>
          </a:p>
          <a:p>
            <a:endParaRPr lang="en-US" dirty="0"/>
          </a:p>
          <a:p>
            <a:r>
              <a:rPr lang="en-US" dirty="0"/>
              <a:t>Number of total CF patients</a:t>
            </a:r>
          </a:p>
          <a:p>
            <a:r>
              <a:rPr lang="en-US" dirty="0"/>
              <a:t>Females/males</a:t>
            </a:r>
          </a:p>
          <a:p>
            <a:r>
              <a:rPr lang="en-US" dirty="0"/>
              <a:t>Number of </a:t>
            </a:r>
            <a:r>
              <a:rPr lang="en-US" dirty="0" err="1"/>
              <a:t>peds</a:t>
            </a:r>
            <a:r>
              <a:rPr lang="en-US" dirty="0"/>
              <a:t> &lt; 18 </a:t>
            </a:r>
          </a:p>
          <a:p>
            <a:r>
              <a:rPr lang="en-US" dirty="0"/>
              <a:t>Number of adults &gt; 18</a:t>
            </a:r>
          </a:p>
          <a:p>
            <a:endParaRPr lang="en-US" dirty="0"/>
          </a:p>
        </p:txBody>
      </p:sp>
      <p:pic>
        <p:nvPicPr>
          <p:cNvPr id="5" name="Picture 2" descr="C:\Users\USER\Desktop\4e4dfc_ac0f3a590dc646a7b7ae30de7d9ac653.gif"/>
          <p:cNvPicPr>
            <a:picLocks noChangeAspect="1" noChangeArrowheads="1"/>
          </p:cNvPicPr>
          <p:nvPr/>
        </p:nvPicPr>
        <p:blipFill>
          <a:blip r:embed="rId2"/>
          <a:srcRect/>
          <a:stretch>
            <a:fillRect/>
          </a:stretch>
        </p:blipFill>
        <p:spPr bwMode="auto">
          <a:xfrm>
            <a:off x="7086600" y="685800"/>
            <a:ext cx="1919396" cy="1905000"/>
          </a:xfrm>
          <a:prstGeom prst="rect">
            <a:avLst/>
          </a:prstGeom>
          <a:noFill/>
        </p:spPr>
      </p:pic>
      <p:sp>
        <p:nvSpPr>
          <p:cNvPr id="6" name="Oval 5"/>
          <p:cNvSpPr/>
          <p:nvPr/>
        </p:nvSpPr>
        <p:spPr>
          <a:xfrm>
            <a:off x="5334000" y="2667000"/>
            <a:ext cx="3200400" cy="3657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MECFA wants to know</a:t>
            </a:r>
          </a:p>
          <a:p>
            <a:pPr algn="ctr"/>
            <a:r>
              <a:rPr lang="en-US" b="1" dirty="0"/>
              <a:t> </a:t>
            </a:r>
          </a:p>
          <a:p>
            <a:pPr algn="ctr"/>
            <a:r>
              <a:rPr lang="en-US" b="1" dirty="0"/>
              <a:t>* Places  that provide CF care</a:t>
            </a:r>
          </a:p>
          <a:p>
            <a:pPr algn="ctr"/>
            <a:endParaRPr lang="en-US" b="1" dirty="0"/>
          </a:p>
          <a:p>
            <a:pPr algn="ctr"/>
            <a:r>
              <a:rPr lang="en-US" b="1" dirty="0"/>
              <a:t>* Number of CF patients in ME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Name of hospital/center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9356284"/>
              </p:ext>
            </p:extLst>
          </p:nvPr>
        </p:nvGraphicFramePr>
        <p:xfrm>
          <a:off x="457200" y="1935163"/>
          <a:ext cx="8229600" cy="4820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Country </a:t>
                      </a:r>
                    </a:p>
                  </a:txBody>
                  <a:tcPr/>
                </a:tc>
                <a:tc>
                  <a:txBody>
                    <a:bodyPr/>
                    <a:lstStyle/>
                    <a:p>
                      <a:r>
                        <a:rPr lang="en-US" dirty="0"/>
                        <a:t>Number of centers </a:t>
                      </a:r>
                    </a:p>
                  </a:txBody>
                  <a:tcPr/>
                </a:tc>
                <a:tc>
                  <a:txBody>
                    <a:bodyPr/>
                    <a:lstStyle/>
                    <a:p>
                      <a:r>
                        <a:rPr lang="en-US" dirty="0"/>
                        <a:t>Number of cities </a:t>
                      </a:r>
                    </a:p>
                  </a:txBody>
                  <a:tcPr/>
                </a:tc>
                <a:extLst>
                  <a:ext uri="{0D108BD9-81ED-4DB2-BD59-A6C34878D82A}">
                    <a16:rowId xmlns:a16="http://schemas.microsoft.com/office/drawing/2014/main" val="10000"/>
                  </a:ext>
                </a:extLst>
              </a:tr>
              <a:tr h="370840">
                <a:tc>
                  <a:txBody>
                    <a:bodyPr/>
                    <a:lstStyle/>
                    <a:p>
                      <a:r>
                        <a:rPr lang="en-US" dirty="0"/>
                        <a:t>Egypt </a:t>
                      </a:r>
                    </a:p>
                  </a:txBody>
                  <a:tcPr/>
                </a:tc>
                <a:tc>
                  <a:txBody>
                    <a:bodyPr/>
                    <a:lstStyle/>
                    <a:p>
                      <a:r>
                        <a:rPr lang="en-US" dirty="0"/>
                        <a:t>2</a:t>
                      </a:r>
                    </a:p>
                  </a:txBody>
                  <a:tcPr/>
                </a:tc>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Iraq</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Iran </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10003"/>
                  </a:ext>
                </a:extLst>
              </a:tr>
              <a:tr h="370840">
                <a:tc>
                  <a:txBody>
                    <a:bodyPr/>
                    <a:lstStyle/>
                    <a:p>
                      <a:r>
                        <a:rPr lang="en-US" dirty="0"/>
                        <a:t>Jordan</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4"/>
                  </a:ext>
                </a:extLst>
              </a:tr>
              <a:tr h="370840">
                <a:tc>
                  <a:txBody>
                    <a:bodyPr/>
                    <a:lstStyle/>
                    <a:p>
                      <a:r>
                        <a:rPr lang="en-US" dirty="0"/>
                        <a:t>Kosovo</a:t>
                      </a:r>
                    </a:p>
                  </a:txBody>
                  <a:tcPr/>
                </a:tc>
                <a:tc>
                  <a:txBody>
                    <a:bodyPr/>
                    <a:lstStyle/>
                    <a:p>
                      <a:r>
                        <a:rPr lang="en-US" dirty="0"/>
                        <a:t>2</a:t>
                      </a:r>
                    </a:p>
                  </a:txBody>
                  <a:tcPr/>
                </a:tc>
                <a:tc>
                  <a:txBody>
                    <a:bodyPr/>
                    <a:lstStyle/>
                    <a:p>
                      <a:r>
                        <a:rPr lang="en-US" dirty="0"/>
                        <a:t>1</a:t>
                      </a:r>
                    </a:p>
                  </a:txBody>
                  <a:tcPr/>
                </a:tc>
                <a:extLst>
                  <a:ext uri="{0D108BD9-81ED-4DB2-BD59-A6C34878D82A}">
                    <a16:rowId xmlns:a16="http://schemas.microsoft.com/office/drawing/2014/main" val="10005"/>
                  </a:ext>
                </a:extLst>
              </a:tr>
              <a:tr h="370840">
                <a:tc>
                  <a:txBody>
                    <a:bodyPr/>
                    <a:lstStyle/>
                    <a:p>
                      <a:r>
                        <a:rPr lang="en-US" dirty="0"/>
                        <a:t>Kyrgyzstan</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6"/>
                  </a:ext>
                </a:extLst>
              </a:tr>
              <a:tr h="370840">
                <a:tc>
                  <a:txBody>
                    <a:bodyPr/>
                    <a:lstStyle/>
                    <a:p>
                      <a:r>
                        <a:rPr lang="en-US" dirty="0"/>
                        <a:t>Lebanon</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7"/>
                  </a:ext>
                </a:extLst>
              </a:tr>
              <a:tr h="370840">
                <a:tc>
                  <a:txBody>
                    <a:bodyPr/>
                    <a:lstStyle/>
                    <a:p>
                      <a:r>
                        <a:rPr lang="en-US" dirty="0"/>
                        <a:t>Oman</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8"/>
                  </a:ext>
                </a:extLst>
              </a:tr>
              <a:tr h="370840">
                <a:tc>
                  <a:txBody>
                    <a:bodyPr/>
                    <a:lstStyle/>
                    <a:p>
                      <a:r>
                        <a:rPr lang="en-US" dirty="0"/>
                        <a:t>Palestine</a:t>
                      </a:r>
                    </a:p>
                  </a:txBody>
                  <a:tcPr/>
                </a:tc>
                <a:tc>
                  <a:txBody>
                    <a:bodyPr/>
                    <a:lstStyle/>
                    <a:p>
                      <a:r>
                        <a:rPr lang="en-US" dirty="0"/>
                        <a:t>4</a:t>
                      </a:r>
                    </a:p>
                  </a:txBody>
                  <a:tcPr/>
                </a:tc>
                <a:tc>
                  <a:txBody>
                    <a:bodyPr/>
                    <a:lstStyle/>
                    <a:p>
                      <a:r>
                        <a:rPr lang="en-US" dirty="0"/>
                        <a:t>2</a:t>
                      </a:r>
                    </a:p>
                  </a:txBody>
                  <a:tcPr/>
                </a:tc>
                <a:extLst>
                  <a:ext uri="{0D108BD9-81ED-4DB2-BD59-A6C34878D82A}">
                    <a16:rowId xmlns:a16="http://schemas.microsoft.com/office/drawing/2014/main" val="10009"/>
                  </a:ext>
                </a:extLst>
              </a:tr>
              <a:tr h="370840">
                <a:tc>
                  <a:txBody>
                    <a:bodyPr/>
                    <a:lstStyle/>
                    <a:p>
                      <a:r>
                        <a:rPr lang="en-US" dirty="0"/>
                        <a:t>Saudi Arabia </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10"/>
                  </a:ext>
                </a:extLst>
              </a:tr>
              <a:tr h="370840">
                <a:tc>
                  <a:txBody>
                    <a:bodyPr/>
                    <a:lstStyle/>
                    <a:p>
                      <a:r>
                        <a:rPr lang="en-US" dirty="0"/>
                        <a:t>Turkey</a:t>
                      </a:r>
                    </a:p>
                  </a:txBody>
                  <a:tcPr/>
                </a:tc>
                <a:tc>
                  <a:txBody>
                    <a:bodyPr/>
                    <a:lstStyle/>
                    <a:p>
                      <a:r>
                        <a:rPr lang="en-US" dirty="0"/>
                        <a:t>7</a:t>
                      </a:r>
                    </a:p>
                  </a:txBody>
                  <a:tcPr/>
                </a:tc>
                <a:tc>
                  <a:txBody>
                    <a:bodyPr/>
                    <a:lstStyle/>
                    <a:p>
                      <a:r>
                        <a:rPr lang="en-US" dirty="0"/>
                        <a:t>5</a:t>
                      </a:r>
                    </a:p>
                  </a:txBody>
                  <a:tcPr/>
                </a:tc>
                <a:extLst>
                  <a:ext uri="{0D108BD9-81ED-4DB2-BD59-A6C34878D82A}">
                    <a16:rowId xmlns:a16="http://schemas.microsoft.com/office/drawing/2014/main" val="10011"/>
                  </a:ext>
                </a:extLst>
              </a:tr>
              <a:tr h="370840">
                <a:tc>
                  <a:txBody>
                    <a:bodyPr/>
                    <a:lstStyle/>
                    <a:p>
                      <a:r>
                        <a:rPr lang="en-US" dirty="0"/>
                        <a:t>Total </a:t>
                      </a:r>
                    </a:p>
                  </a:txBody>
                  <a:tcPr/>
                </a:tc>
                <a:tc>
                  <a:txBody>
                    <a:bodyPr/>
                    <a:lstStyle/>
                    <a:p>
                      <a:r>
                        <a:rPr lang="en-US" dirty="0"/>
                        <a:t>24 </a:t>
                      </a:r>
                    </a:p>
                  </a:txBody>
                  <a:tcPr/>
                </a:tc>
                <a:tc>
                  <a:txBody>
                    <a:bodyPr/>
                    <a:lstStyle/>
                    <a:p>
                      <a:r>
                        <a:rPr lang="en-US" dirty="0"/>
                        <a:t>19</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3013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800" b="1" dirty="0"/>
              <a:t>Demographics </a:t>
            </a:r>
          </a:p>
        </p:txBody>
      </p:sp>
      <p:sp>
        <p:nvSpPr>
          <p:cNvPr id="3" name="Content Placeholder 2"/>
          <p:cNvSpPr>
            <a:spLocks noGrp="1"/>
          </p:cNvSpPr>
          <p:nvPr>
            <p:ph idx="1"/>
          </p:nvPr>
        </p:nvSpPr>
        <p:spPr/>
        <p:txBody>
          <a:bodyPr/>
          <a:lstStyle/>
          <a:p>
            <a:r>
              <a:rPr lang="en-US" dirty="0"/>
              <a:t>24 </a:t>
            </a:r>
            <a:r>
              <a:rPr lang="en-US" dirty="0" err="1"/>
              <a:t>cf</a:t>
            </a:r>
            <a:r>
              <a:rPr lang="en-US" dirty="0"/>
              <a:t> centers</a:t>
            </a:r>
          </a:p>
          <a:p>
            <a:r>
              <a:rPr lang="en-US" dirty="0"/>
              <a:t>Total number of patients :2010 ,F:847 ,M :1163</a:t>
            </a:r>
          </a:p>
          <a:p>
            <a:r>
              <a:rPr lang="en-US" dirty="0"/>
              <a:t>&lt;18 y : 1790</a:t>
            </a:r>
          </a:p>
          <a:p>
            <a:r>
              <a:rPr lang="en-US" dirty="0"/>
              <a:t>&gt;18 y: 220</a:t>
            </a:r>
          </a:p>
          <a:p>
            <a:endParaRPr lang="en-US" dirty="0"/>
          </a:p>
        </p:txBody>
      </p:sp>
      <p:pic>
        <p:nvPicPr>
          <p:cNvPr id="5" name="Picture 2" descr="C:\Users\USER\Desktop\4e4dfc_ac0f3a590dc646a7b7ae30de7d9ac653.gif"/>
          <p:cNvPicPr>
            <a:picLocks noChangeAspect="1" noChangeArrowheads="1"/>
          </p:cNvPicPr>
          <p:nvPr/>
        </p:nvPicPr>
        <p:blipFill>
          <a:blip r:embed="rId2"/>
          <a:srcRect/>
          <a:stretch>
            <a:fillRect/>
          </a:stretch>
        </p:blipFill>
        <p:spPr bwMode="auto">
          <a:xfrm>
            <a:off x="7086600" y="685800"/>
            <a:ext cx="1919396" cy="1905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800" b="1" dirty="0"/>
              <a:t>Available services </a:t>
            </a:r>
          </a:p>
        </p:txBody>
      </p:sp>
      <p:sp>
        <p:nvSpPr>
          <p:cNvPr id="3" name="Content Placeholder 2"/>
          <p:cNvSpPr>
            <a:spLocks noGrp="1"/>
          </p:cNvSpPr>
          <p:nvPr>
            <p:ph idx="1"/>
          </p:nvPr>
        </p:nvSpPr>
        <p:spPr/>
        <p:txBody>
          <a:bodyPr>
            <a:normAutofit fontScale="85000" lnSpcReduction="20000"/>
          </a:bodyPr>
          <a:lstStyle/>
          <a:p>
            <a:r>
              <a:rPr lang="en-US" dirty="0"/>
              <a:t>NBS : 6/24 (25%)</a:t>
            </a:r>
          </a:p>
          <a:p>
            <a:endParaRPr lang="en-US" dirty="0"/>
          </a:p>
          <a:p>
            <a:r>
              <a:rPr lang="en-US" dirty="0"/>
              <a:t>How do you make CF diagnosis? </a:t>
            </a:r>
          </a:p>
          <a:p>
            <a:pPr marL="514350" indent="-514350">
              <a:buFont typeface="+mj-lt"/>
              <a:buAutoNum type="arabicPeriod"/>
            </a:pPr>
            <a:r>
              <a:rPr lang="en-US" dirty="0"/>
              <a:t>Clinical only : 1</a:t>
            </a:r>
          </a:p>
          <a:p>
            <a:pPr marL="514350" indent="-514350">
              <a:buFont typeface="+mj-lt"/>
              <a:buAutoNum type="arabicPeriod"/>
            </a:pPr>
            <a:r>
              <a:rPr lang="en-US" dirty="0"/>
              <a:t>Clinical/sweat: 9 (37.5%)</a:t>
            </a:r>
          </a:p>
          <a:p>
            <a:pPr marL="514350" indent="-514350">
              <a:buFont typeface="+mj-lt"/>
              <a:buAutoNum type="arabicPeriod"/>
            </a:pPr>
            <a:r>
              <a:rPr lang="en-US" dirty="0"/>
              <a:t>Clinical/sweat/genetics: 14 (58%)</a:t>
            </a:r>
          </a:p>
          <a:p>
            <a:pPr>
              <a:buNone/>
            </a:pPr>
            <a:endParaRPr lang="en-US" dirty="0"/>
          </a:p>
          <a:p>
            <a:r>
              <a:rPr lang="en-US" dirty="0"/>
              <a:t>Sweat test method? </a:t>
            </a:r>
          </a:p>
          <a:p>
            <a:pPr marL="514350" indent="-514350">
              <a:buFont typeface="+mj-lt"/>
              <a:buAutoNum type="arabicPeriod"/>
            </a:pPr>
            <a:r>
              <a:rPr lang="en-US" dirty="0"/>
              <a:t>Conductivity : 20 </a:t>
            </a:r>
          </a:p>
          <a:p>
            <a:pPr marL="514350" indent="-514350">
              <a:buFont typeface="+mj-lt"/>
              <a:buAutoNum type="arabicPeriod"/>
            </a:pPr>
            <a:r>
              <a:rPr lang="en-US" dirty="0" err="1"/>
              <a:t>Chloridometer</a:t>
            </a:r>
            <a:r>
              <a:rPr lang="en-US" dirty="0"/>
              <a:t> :10 </a:t>
            </a:r>
          </a:p>
          <a:p>
            <a:r>
              <a:rPr lang="en-US" dirty="0"/>
              <a:t>Sweat collection? </a:t>
            </a:r>
          </a:p>
          <a:p>
            <a:pPr marL="514350" indent="-514350">
              <a:buFont typeface="+mj-lt"/>
              <a:buAutoNum type="arabicPeriod"/>
            </a:pPr>
            <a:r>
              <a:rPr lang="en-US" dirty="0"/>
              <a:t>Gibson Cooke : 12</a:t>
            </a:r>
          </a:p>
          <a:p>
            <a:pPr marL="514350" indent="-514350">
              <a:buFont typeface="+mj-lt"/>
              <a:buAutoNum type="arabicPeriod"/>
            </a:pPr>
            <a:r>
              <a:rPr lang="en-US" dirty="0" err="1"/>
              <a:t>macroduct</a:t>
            </a:r>
            <a:r>
              <a:rPr lang="en-US" dirty="0"/>
              <a:t> system : 14 </a:t>
            </a:r>
          </a:p>
          <a:p>
            <a:pPr>
              <a:buNone/>
            </a:pPr>
            <a:endParaRPr lang="en-US" dirty="0"/>
          </a:p>
        </p:txBody>
      </p:sp>
      <p:pic>
        <p:nvPicPr>
          <p:cNvPr id="5" name="Picture 2" descr="C:\Users\USER\Desktop\4e4dfc_ac0f3a590dc646a7b7ae30de7d9ac653.gif"/>
          <p:cNvPicPr>
            <a:picLocks noChangeAspect="1" noChangeArrowheads="1"/>
          </p:cNvPicPr>
          <p:nvPr/>
        </p:nvPicPr>
        <p:blipFill>
          <a:blip r:embed="rId2"/>
          <a:srcRect/>
          <a:stretch>
            <a:fillRect/>
          </a:stretch>
        </p:blipFill>
        <p:spPr bwMode="auto">
          <a:xfrm>
            <a:off x="7086600" y="685800"/>
            <a:ext cx="1919396" cy="1905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800" b="1" dirty="0"/>
              <a:t>Available services </a:t>
            </a:r>
          </a:p>
        </p:txBody>
      </p:sp>
      <p:sp>
        <p:nvSpPr>
          <p:cNvPr id="3" name="Content Placeholder 2"/>
          <p:cNvSpPr>
            <a:spLocks noGrp="1"/>
          </p:cNvSpPr>
          <p:nvPr>
            <p:ph idx="1"/>
          </p:nvPr>
        </p:nvSpPr>
        <p:spPr/>
        <p:txBody>
          <a:bodyPr/>
          <a:lstStyle/>
          <a:p>
            <a:r>
              <a:rPr lang="en-US" dirty="0"/>
              <a:t>Do you have a “CF center”? Officially recognized by authorities?</a:t>
            </a:r>
          </a:p>
          <a:p>
            <a:endParaRPr lang="en-US" dirty="0"/>
          </a:p>
        </p:txBody>
      </p:sp>
      <p:pic>
        <p:nvPicPr>
          <p:cNvPr id="5" name="Picture 2" descr="C:\Users\USER\Desktop\4e4dfc_ac0f3a590dc646a7b7ae30de7d9ac653.gif"/>
          <p:cNvPicPr>
            <a:picLocks noChangeAspect="1" noChangeArrowheads="1"/>
          </p:cNvPicPr>
          <p:nvPr/>
        </p:nvPicPr>
        <p:blipFill>
          <a:blip r:embed="rId2"/>
          <a:srcRect/>
          <a:stretch>
            <a:fillRect/>
          </a:stretch>
        </p:blipFill>
        <p:spPr bwMode="auto">
          <a:xfrm>
            <a:off x="7199204" y="152400"/>
            <a:ext cx="1919396" cy="1905000"/>
          </a:xfrm>
          <a:prstGeom prst="rect">
            <a:avLst/>
          </a:prstGeom>
          <a:noFill/>
        </p:spPr>
      </p:pic>
      <p:pic>
        <p:nvPicPr>
          <p:cNvPr id="6" name="Picture 5"/>
          <p:cNvPicPr>
            <a:picLocks noChangeAspect="1"/>
          </p:cNvPicPr>
          <p:nvPr/>
        </p:nvPicPr>
        <p:blipFill rotWithShape="1">
          <a:blip r:embed="rId3"/>
          <a:srcRect l="30833" t="53110" r="32500" b="38000"/>
          <a:stretch/>
        </p:blipFill>
        <p:spPr>
          <a:xfrm>
            <a:off x="723900" y="3352800"/>
            <a:ext cx="7543800" cy="1143000"/>
          </a:xfrm>
          <a:prstGeom prst="rect">
            <a:avLst/>
          </a:prstGeom>
        </p:spPr>
      </p:pic>
      <p:pic>
        <p:nvPicPr>
          <p:cNvPr id="7" name="Picture 6"/>
          <p:cNvPicPr>
            <a:picLocks noChangeAspect="1"/>
          </p:cNvPicPr>
          <p:nvPr/>
        </p:nvPicPr>
        <p:blipFill rotWithShape="1">
          <a:blip r:embed="rId4"/>
          <a:srcRect l="30833" t="24667" r="33333" b="65340"/>
          <a:stretch/>
        </p:blipFill>
        <p:spPr>
          <a:xfrm>
            <a:off x="609600" y="4814777"/>
            <a:ext cx="7848600" cy="11288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a:t>In North America </a:t>
            </a:r>
          </a:p>
        </p:txBody>
      </p:sp>
      <p:sp>
        <p:nvSpPr>
          <p:cNvPr id="3" name="Content Placeholder 2"/>
          <p:cNvSpPr>
            <a:spLocks noGrp="1"/>
          </p:cNvSpPr>
          <p:nvPr>
            <p:ph idx="1"/>
          </p:nvPr>
        </p:nvSpPr>
        <p:spPr>
          <a:xfrm>
            <a:off x="457200" y="1935480"/>
            <a:ext cx="8382000" cy="4389120"/>
          </a:xfrm>
        </p:spPr>
        <p:txBody>
          <a:bodyPr/>
          <a:lstStyle/>
          <a:p>
            <a:r>
              <a:rPr lang="en-US" dirty="0"/>
              <a:t>CFF established in 1955</a:t>
            </a:r>
          </a:p>
          <a:p>
            <a:endParaRPr lang="en-US" dirty="0"/>
          </a:p>
          <a:p>
            <a:r>
              <a:rPr lang="en-US" dirty="0"/>
              <a:t>At that time CF patients died early </a:t>
            </a:r>
          </a:p>
          <a:p>
            <a:endParaRPr lang="en-US" dirty="0"/>
          </a:p>
          <a:p>
            <a:r>
              <a:rPr lang="en-US" dirty="0"/>
              <a:t>Great strides …. Median survival age now is about 48 yrs?????? </a:t>
            </a:r>
          </a:p>
          <a:p>
            <a:pPr>
              <a:buNone/>
            </a:pPr>
            <a:endParaRPr lang="en-US" dirty="0"/>
          </a:p>
          <a:p>
            <a:r>
              <a:rPr lang="en-US" dirty="0"/>
              <a:t>Half of CF patients are now adults </a:t>
            </a:r>
          </a:p>
          <a:p>
            <a:endParaRPr lang="en-US" dirty="0"/>
          </a:p>
        </p:txBody>
      </p:sp>
      <p:sp>
        <p:nvSpPr>
          <p:cNvPr id="4" name="TextBox 3"/>
          <p:cNvSpPr txBox="1"/>
          <p:nvPr/>
        </p:nvSpPr>
        <p:spPr>
          <a:xfrm>
            <a:off x="7319759" y="6324600"/>
            <a:ext cx="1367041" cy="369332"/>
          </a:xfrm>
          <a:prstGeom prst="rect">
            <a:avLst/>
          </a:prstGeom>
          <a:noFill/>
        </p:spPr>
        <p:txBody>
          <a:bodyPr wrap="none" rtlCol="0">
            <a:spAutoFit/>
          </a:bodyPr>
          <a:lstStyle/>
          <a:p>
            <a:r>
              <a:rPr lang="en-US" i="1" dirty="0"/>
              <a:t>www.cff.org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800" b="1" dirty="0"/>
              <a:t>Available personnel </a:t>
            </a:r>
            <a:endParaRPr lang="en-US" sz="4800" dirty="0"/>
          </a:p>
        </p:txBody>
      </p:sp>
      <p:sp>
        <p:nvSpPr>
          <p:cNvPr id="3" name="Content Placeholder 2"/>
          <p:cNvSpPr>
            <a:spLocks noGrp="1"/>
          </p:cNvSpPr>
          <p:nvPr>
            <p:ph sz="half" idx="1"/>
          </p:nvPr>
        </p:nvSpPr>
        <p:spPr/>
        <p:txBody>
          <a:bodyPr>
            <a:normAutofit lnSpcReduction="10000"/>
          </a:bodyPr>
          <a:lstStyle/>
          <a:p>
            <a:r>
              <a:rPr lang="en-US" dirty="0" err="1"/>
              <a:t>Ped</a:t>
            </a:r>
            <a:r>
              <a:rPr lang="en-US" dirty="0"/>
              <a:t> pulmonologist </a:t>
            </a:r>
          </a:p>
          <a:p>
            <a:r>
              <a:rPr lang="en-US" dirty="0"/>
              <a:t>Adult pulmonologist </a:t>
            </a:r>
          </a:p>
          <a:p>
            <a:r>
              <a:rPr lang="en-US" dirty="0"/>
              <a:t>GP with CF experience </a:t>
            </a:r>
          </a:p>
          <a:p>
            <a:r>
              <a:rPr lang="en-US" dirty="0" err="1"/>
              <a:t>Ped</a:t>
            </a:r>
            <a:r>
              <a:rPr lang="en-US" dirty="0"/>
              <a:t> GI</a:t>
            </a:r>
          </a:p>
          <a:p>
            <a:r>
              <a:rPr lang="en-US" dirty="0"/>
              <a:t>Adult GI </a:t>
            </a:r>
          </a:p>
          <a:p>
            <a:r>
              <a:rPr lang="en-US" dirty="0" err="1"/>
              <a:t>Ped</a:t>
            </a:r>
            <a:r>
              <a:rPr lang="en-US" dirty="0"/>
              <a:t> endocrinologist </a:t>
            </a:r>
          </a:p>
          <a:p>
            <a:r>
              <a:rPr lang="en-US" dirty="0"/>
              <a:t>Adult endocrinologist </a:t>
            </a:r>
          </a:p>
          <a:p>
            <a:r>
              <a:rPr lang="en-US" dirty="0"/>
              <a:t>ENT specialist</a:t>
            </a:r>
          </a:p>
          <a:p>
            <a:r>
              <a:rPr lang="en-US" dirty="0"/>
              <a:t>ID specialist  </a:t>
            </a:r>
          </a:p>
          <a:p>
            <a:r>
              <a:rPr lang="en-US" dirty="0"/>
              <a:t>Respiratory therapist</a:t>
            </a:r>
          </a:p>
          <a:p>
            <a:endParaRPr lang="en-US" dirty="0"/>
          </a:p>
        </p:txBody>
      </p:sp>
      <p:sp>
        <p:nvSpPr>
          <p:cNvPr id="4" name="Content Placeholder 3"/>
          <p:cNvSpPr>
            <a:spLocks noGrp="1"/>
          </p:cNvSpPr>
          <p:nvPr>
            <p:ph sz="half" idx="2"/>
          </p:nvPr>
        </p:nvSpPr>
        <p:spPr>
          <a:xfrm>
            <a:off x="5029200" y="1920085"/>
            <a:ext cx="4038600" cy="4434840"/>
          </a:xfrm>
        </p:spPr>
        <p:txBody>
          <a:bodyPr>
            <a:normAutofit lnSpcReduction="10000"/>
          </a:bodyPr>
          <a:lstStyle/>
          <a:p>
            <a:r>
              <a:rPr lang="en-US" dirty="0"/>
              <a:t>PFT tech  </a:t>
            </a:r>
          </a:p>
          <a:p>
            <a:r>
              <a:rPr lang="en-US" dirty="0"/>
              <a:t>Dietitian</a:t>
            </a:r>
          </a:p>
          <a:p>
            <a:r>
              <a:rPr lang="en-US" dirty="0"/>
              <a:t>Psychologist</a:t>
            </a:r>
          </a:p>
          <a:p>
            <a:r>
              <a:rPr lang="en-US" dirty="0"/>
              <a:t>Social worker </a:t>
            </a:r>
          </a:p>
          <a:p>
            <a:r>
              <a:rPr lang="en-US" dirty="0"/>
              <a:t>Specialized CF nurse </a:t>
            </a:r>
          </a:p>
          <a:p>
            <a:r>
              <a:rPr lang="en-US" dirty="0"/>
              <a:t>Microbiologist </a:t>
            </a:r>
          </a:p>
          <a:p>
            <a:r>
              <a:rPr lang="en-US" dirty="0"/>
              <a:t>Radiologist </a:t>
            </a:r>
          </a:p>
          <a:p>
            <a:r>
              <a:rPr lang="en-US" dirty="0"/>
              <a:t>Geneticist </a:t>
            </a:r>
          </a:p>
          <a:p>
            <a:r>
              <a:rPr lang="en-US" dirty="0"/>
              <a:t>Pediatric surgeons </a:t>
            </a:r>
          </a:p>
          <a:p>
            <a:pPr>
              <a:buNone/>
            </a:pPr>
            <a:endParaRPr lang="en-US" dirty="0"/>
          </a:p>
        </p:txBody>
      </p:sp>
      <p:pic>
        <p:nvPicPr>
          <p:cNvPr id="5" name="Picture 2" descr="C:\Users\USER\Desktop\4e4dfc_ac0f3a590dc646a7b7ae30de7d9ac653.gif"/>
          <p:cNvPicPr>
            <a:picLocks noChangeAspect="1" noChangeArrowheads="1"/>
          </p:cNvPicPr>
          <p:nvPr/>
        </p:nvPicPr>
        <p:blipFill>
          <a:blip r:embed="rId2"/>
          <a:srcRect/>
          <a:stretch>
            <a:fillRect/>
          </a:stretch>
        </p:blipFill>
        <p:spPr bwMode="auto">
          <a:xfrm>
            <a:off x="7086600" y="685800"/>
            <a:ext cx="1919396" cy="1905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800" b="1" dirty="0"/>
              <a:t>Available Personnel  </a:t>
            </a:r>
          </a:p>
        </p:txBody>
      </p:sp>
      <p:sp>
        <p:nvSpPr>
          <p:cNvPr id="3" name="Content Placeholder 2"/>
          <p:cNvSpPr>
            <a:spLocks noGrp="1"/>
          </p:cNvSpPr>
          <p:nvPr>
            <p:ph idx="1"/>
          </p:nvPr>
        </p:nvSpPr>
        <p:spPr/>
        <p:txBody>
          <a:bodyPr/>
          <a:lstStyle/>
          <a:p>
            <a:endParaRPr lang="en-US" dirty="0"/>
          </a:p>
        </p:txBody>
      </p:sp>
      <p:pic>
        <p:nvPicPr>
          <p:cNvPr id="5" name="Picture 2" descr="C:\Users\USER\Desktop\4e4dfc_ac0f3a590dc646a7b7ae30de7d9ac653.gif"/>
          <p:cNvPicPr>
            <a:picLocks noChangeAspect="1" noChangeArrowheads="1"/>
          </p:cNvPicPr>
          <p:nvPr/>
        </p:nvPicPr>
        <p:blipFill>
          <a:blip r:embed="rId2"/>
          <a:srcRect/>
          <a:stretch>
            <a:fillRect/>
          </a:stretch>
        </p:blipFill>
        <p:spPr bwMode="auto">
          <a:xfrm>
            <a:off x="7202833" y="129540"/>
            <a:ext cx="1919396" cy="1905000"/>
          </a:xfrm>
          <a:prstGeom prst="rect">
            <a:avLst/>
          </a:prstGeom>
          <a:noFill/>
        </p:spPr>
      </p:pic>
      <p:pic>
        <p:nvPicPr>
          <p:cNvPr id="4" name="Picture 3"/>
          <p:cNvPicPr>
            <a:picLocks noChangeAspect="1"/>
          </p:cNvPicPr>
          <p:nvPr/>
        </p:nvPicPr>
        <p:blipFill rotWithShape="1">
          <a:blip r:embed="rId3"/>
          <a:srcRect l="21667" t="23333" r="25833" b="30000"/>
          <a:stretch/>
        </p:blipFill>
        <p:spPr>
          <a:xfrm>
            <a:off x="457200" y="2133600"/>
            <a:ext cx="7543800" cy="4191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b="1" dirty="0"/>
              <a:t>Available tests</a:t>
            </a:r>
            <a:r>
              <a:rPr lang="en-US" sz="4800" dirty="0"/>
              <a:t> </a:t>
            </a:r>
          </a:p>
        </p:txBody>
      </p:sp>
      <p:sp>
        <p:nvSpPr>
          <p:cNvPr id="3" name="Content Placeholder 2"/>
          <p:cNvSpPr>
            <a:spLocks noGrp="1"/>
          </p:cNvSpPr>
          <p:nvPr>
            <p:ph sz="half" idx="1"/>
          </p:nvPr>
        </p:nvSpPr>
        <p:spPr>
          <a:xfrm>
            <a:off x="381000" y="1600200"/>
            <a:ext cx="4343400" cy="5257800"/>
          </a:xfrm>
        </p:spPr>
        <p:txBody>
          <a:bodyPr>
            <a:normAutofit fontScale="47500" lnSpcReduction="20000"/>
          </a:bodyPr>
          <a:lstStyle/>
          <a:p>
            <a:pPr>
              <a:buNone/>
            </a:pPr>
            <a:endParaRPr lang="en-US" dirty="0"/>
          </a:p>
          <a:p>
            <a:r>
              <a:rPr lang="en-US" sz="3400" dirty="0"/>
              <a:t>Complete blood count </a:t>
            </a:r>
          </a:p>
          <a:p>
            <a:r>
              <a:rPr lang="en-US" sz="3400" dirty="0"/>
              <a:t>Kidney function test</a:t>
            </a:r>
          </a:p>
          <a:p>
            <a:r>
              <a:rPr lang="en-US" sz="3400" dirty="0"/>
              <a:t>Liver function test </a:t>
            </a:r>
          </a:p>
          <a:p>
            <a:r>
              <a:rPr lang="en-US" sz="3400" dirty="0"/>
              <a:t>Serum electrolytes </a:t>
            </a:r>
          </a:p>
          <a:p>
            <a:r>
              <a:rPr lang="en-US" sz="3400" dirty="0"/>
              <a:t>Glucose </a:t>
            </a:r>
          </a:p>
          <a:p>
            <a:r>
              <a:rPr lang="pt-BR" sz="3400" dirty="0"/>
              <a:t>HbA1c</a:t>
            </a:r>
            <a:endParaRPr lang="en-US" sz="3400" dirty="0"/>
          </a:p>
          <a:p>
            <a:pPr>
              <a:buNone/>
            </a:pPr>
            <a:endParaRPr lang="en-US" sz="3400" dirty="0"/>
          </a:p>
          <a:p>
            <a:r>
              <a:rPr lang="pt-BR" sz="3400" dirty="0"/>
              <a:t>Sputum bacterial cultures </a:t>
            </a:r>
            <a:endParaRPr lang="en-US" sz="3400" dirty="0"/>
          </a:p>
          <a:p>
            <a:r>
              <a:rPr lang="pt-BR" sz="3400" dirty="0"/>
              <a:t>Sputum viral cultures </a:t>
            </a:r>
            <a:endParaRPr lang="en-US" sz="3400" dirty="0"/>
          </a:p>
          <a:p>
            <a:r>
              <a:rPr lang="en-US" sz="3400" dirty="0"/>
              <a:t>Sputum </a:t>
            </a:r>
            <a:r>
              <a:rPr lang="en-US" sz="3400" dirty="0" err="1"/>
              <a:t>mycobacterial</a:t>
            </a:r>
            <a:r>
              <a:rPr lang="en-US" sz="3400" dirty="0"/>
              <a:t> cultures </a:t>
            </a:r>
          </a:p>
          <a:p>
            <a:r>
              <a:rPr lang="en-US" sz="3400" dirty="0"/>
              <a:t>Acid fast staining </a:t>
            </a:r>
          </a:p>
          <a:p>
            <a:pPr>
              <a:buNone/>
            </a:pPr>
            <a:endParaRPr lang="en-US" sz="3400" dirty="0"/>
          </a:p>
          <a:p>
            <a:r>
              <a:rPr lang="en-US" sz="3400" dirty="0"/>
              <a:t>Flexible </a:t>
            </a:r>
            <a:r>
              <a:rPr lang="en-US" sz="3400" dirty="0" err="1"/>
              <a:t>bronchoscopy</a:t>
            </a:r>
            <a:r>
              <a:rPr lang="en-US" sz="3400" dirty="0"/>
              <a:t> </a:t>
            </a:r>
          </a:p>
          <a:p>
            <a:r>
              <a:rPr lang="en-US" sz="3400" dirty="0" err="1"/>
              <a:t>Bronchoalveolar</a:t>
            </a:r>
            <a:r>
              <a:rPr lang="en-US" sz="3400" dirty="0"/>
              <a:t> </a:t>
            </a:r>
            <a:r>
              <a:rPr lang="en-US" sz="3400" dirty="0" err="1"/>
              <a:t>lavage</a:t>
            </a:r>
            <a:r>
              <a:rPr lang="en-US" sz="3400" dirty="0"/>
              <a:t> (BAL) </a:t>
            </a:r>
          </a:p>
          <a:p>
            <a:pPr>
              <a:buNone/>
            </a:pPr>
            <a:endParaRPr lang="en-US" sz="3400" dirty="0"/>
          </a:p>
          <a:p>
            <a:r>
              <a:rPr lang="en-US" sz="3400" dirty="0" err="1"/>
              <a:t>Vit</a:t>
            </a:r>
            <a:r>
              <a:rPr lang="en-US" sz="3400" dirty="0"/>
              <a:t> A level</a:t>
            </a:r>
          </a:p>
          <a:p>
            <a:r>
              <a:rPr lang="en-US" sz="3400" dirty="0" err="1"/>
              <a:t>Vit</a:t>
            </a:r>
            <a:r>
              <a:rPr lang="en-US" sz="3400" dirty="0"/>
              <a:t> D level </a:t>
            </a:r>
          </a:p>
          <a:p>
            <a:r>
              <a:rPr lang="en-US" sz="3400" dirty="0" err="1"/>
              <a:t>Vit</a:t>
            </a:r>
            <a:r>
              <a:rPr lang="en-US" sz="3400" dirty="0"/>
              <a:t> E level</a:t>
            </a:r>
          </a:p>
          <a:p>
            <a:r>
              <a:rPr lang="en-US" sz="3400" dirty="0" err="1"/>
              <a:t>Vit</a:t>
            </a:r>
            <a:r>
              <a:rPr lang="en-US" sz="3400" dirty="0"/>
              <a:t> K level?</a:t>
            </a:r>
          </a:p>
          <a:p>
            <a:pPr>
              <a:buNone/>
            </a:pPr>
            <a:endParaRPr lang="en-US" dirty="0"/>
          </a:p>
        </p:txBody>
      </p:sp>
      <p:sp>
        <p:nvSpPr>
          <p:cNvPr id="4" name="Content Placeholder 3"/>
          <p:cNvSpPr>
            <a:spLocks noGrp="1"/>
          </p:cNvSpPr>
          <p:nvPr>
            <p:ph sz="half" idx="2"/>
          </p:nvPr>
        </p:nvSpPr>
        <p:spPr>
          <a:xfrm>
            <a:off x="4800600" y="1600200"/>
            <a:ext cx="4267200" cy="5257800"/>
          </a:xfrm>
        </p:spPr>
        <p:txBody>
          <a:bodyPr>
            <a:normAutofit fontScale="47500" lnSpcReduction="20000"/>
          </a:bodyPr>
          <a:lstStyle/>
          <a:p>
            <a:r>
              <a:rPr lang="en-US" sz="3400" dirty="0"/>
              <a:t>Chest X-ray </a:t>
            </a:r>
          </a:p>
          <a:p>
            <a:r>
              <a:rPr lang="en-US" sz="3400" dirty="0"/>
              <a:t>Sinus CT scan </a:t>
            </a:r>
          </a:p>
          <a:p>
            <a:r>
              <a:rPr lang="en-US" sz="3400" dirty="0"/>
              <a:t>Chest CT scan </a:t>
            </a:r>
          </a:p>
          <a:p>
            <a:endParaRPr lang="en-US" sz="3400" dirty="0"/>
          </a:p>
          <a:p>
            <a:r>
              <a:rPr lang="en-US" sz="3400" dirty="0" err="1"/>
              <a:t>IgE</a:t>
            </a:r>
            <a:endParaRPr lang="en-US" sz="3400" dirty="0"/>
          </a:p>
          <a:p>
            <a:r>
              <a:rPr lang="en-US" sz="3400" dirty="0" err="1"/>
              <a:t>Aspergillus</a:t>
            </a:r>
            <a:r>
              <a:rPr lang="en-US" sz="3400" dirty="0"/>
              <a:t> Abs </a:t>
            </a:r>
          </a:p>
          <a:p>
            <a:pPr>
              <a:buNone/>
            </a:pPr>
            <a:endParaRPr lang="en-US" sz="3400" dirty="0"/>
          </a:p>
          <a:p>
            <a:r>
              <a:rPr lang="en-US" sz="3400" dirty="0"/>
              <a:t>Stool </a:t>
            </a:r>
            <a:r>
              <a:rPr lang="en-US" sz="3400" dirty="0" err="1"/>
              <a:t>elastase</a:t>
            </a:r>
            <a:endParaRPr lang="en-US" sz="3400" dirty="0"/>
          </a:p>
          <a:p>
            <a:r>
              <a:rPr lang="en-US" sz="3400" dirty="0"/>
              <a:t>Stool fat collection </a:t>
            </a:r>
          </a:p>
          <a:p>
            <a:pPr>
              <a:buNone/>
            </a:pPr>
            <a:endParaRPr lang="en-US" sz="3400" dirty="0"/>
          </a:p>
          <a:p>
            <a:r>
              <a:rPr lang="en-US" sz="3400" dirty="0"/>
              <a:t>Genetic testing for CF – limited panel ?</a:t>
            </a:r>
          </a:p>
          <a:p>
            <a:r>
              <a:rPr lang="en-US" sz="3400" dirty="0"/>
              <a:t>Genetic testing for CF- extended panel ?</a:t>
            </a:r>
          </a:p>
          <a:p>
            <a:pPr>
              <a:buNone/>
            </a:pPr>
            <a:endParaRPr lang="en-US" sz="3400" dirty="0"/>
          </a:p>
          <a:p>
            <a:r>
              <a:rPr lang="en-US" sz="3400" dirty="0"/>
              <a:t>Pulmonary function testing:</a:t>
            </a:r>
          </a:p>
          <a:p>
            <a:r>
              <a:rPr lang="en-US" sz="3400" dirty="0" err="1"/>
              <a:t>Spirometry</a:t>
            </a:r>
            <a:endParaRPr lang="en-US" sz="3400" dirty="0"/>
          </a:p>
          <a:p>
            <a:r>
              <a:rPr lang="en-US" sz="3400" dirty="0"/>
              <a:t>Lung volumes </a:t>
            </a:r>
          </a:p>
          <a:p>
            <a:r>
              <a:rPr lang="en-US" sz="3400" dirty="0"/>
              <a:t>Diffusion capacity</a:t>
            </a:r>
          </a:p>
          <a:p>
            <a:r>
              <a:rPr lang="en-US" sz="3400" dirty="0"/>
              <a:t>Lung clearance index (LCI)</a:t>
            </a:r>
          </a:p>
          <a:p>
            <a:pPr>
              <a:buNone/>
            </a:pPr>
            <a:r>
              <a:rPr lang="en-US" sz="3400" dirty="0"/>
              <a:t>  </a:t>
            </a:r>
          </a:p>
          <a:p>
            <a:r>
              <a:rPr lang="en-US" sz="3400" dirty="0"/>
              <a:t>Bone scan </a:t>
            </a:r>
          </a:p>
          <a:p>
            <a:endParaRPr lang="en-US" dirty="0"/>
          </a:p>
        </p:txBody>
      </p:sp>
      <p:pic>
        <p:nvPicPr>
          <p:cNvPr id="5" name="Picture 2" descr="C:\Users\USER\Desktop\4e4dfc_ac0f3a590dc646a7b7ae30de7d9ac653.gif"/>
          <p:cNvPicPr>
            <a:picLocks noChangeAspect="1" noChangeArrowheads="1"/>
          </p:cNvPicPr>
          <p:nvPr/>
        </p:nvPicPr>
        <p:blipFill>
          <a:blip r:embed="rId2"/>
          <a:srcRect/>
          <a:stretch>
            <a:fillRect/>
          </a:stretch>
        </p:blipFill>
        <p:spPr bwMode="auto">
          <a:xfrm>
            <a:off x="7086600" y="685800"/>
            <a:ext cx="1919396" cy="1905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800" b="1" dirty="0"/>
              <a:t>Available tests </a:t>
            </a:r>
          </a:p>
        </p:txBody>
      </p:sp>
      <p:pic>
        <p:nvPicPr>
          <p:cNvPr id="4" name="Content Placeholder 3"/>
          <p:cNvPicPr>
            <a:picLocks noGrp="1" noChangeAspect="1"/>
          </p:cNvPicPr>
          <p:nvPr>
            <p:ph idx="1"/>
          </p:nvPr>
        </p:nvPicPr>
        <p:blipFill rotWithShape="1">
          <a:blip r:embed="rId2"/>
          <a:srcRect l="20705" t="13200" r="21790" b="17360"/>
          <a:stretch/>
        </p:blipFill>
        <p:spPr>
          <a:xfrm>
            <a:off x="1202054" y="1523999"/>
            <a:ext cx="7103746" cy="4671203"/>
          </a:xfrm>
          <a:prstGeom prst="rect">
            <a:avLst/>
          </a:prstGeom>
        </p:spPr>
      </p:pic>
      <p:pic>
        <p:nvPicPr>
          <p:cNvPr id="5" name="Picture 2" descr="C:\Users\USER\Desktop\4e4dfc_ac0f3a590dc646a7b7ae30de7d9ac653.gif"/>
          <p:cNvPicPr>
            <a:picLocks noChangeAspect="1" noChangeArrowheads="1"/>
          </p:cNvPicPr>
          <p:nvPr/>
        </p:nvPicPr>
        <p:blipFill>
          <a:blip r:embed="rId3"/>
          <a:srcRect/>
          <a:stretch>
            <a:fillRect/>
          </a:stretch>
        </p:blipFill>
        <p:spPr bwMode="auto">
          <a:xfrm>
            <a:off x="7086600" y="685800"/>
            <a:ext cx="1919396" cy="1905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800" b="1" dirty="0"/>
              <a:t>Quality of care </a:t>
            </a:r>
          </a:p>
        </p:txBody>
      </p:sp>
      <p:sp>
        <p:nvSpPr>
          <p:cNvPr id="3" name="Content Placeholder 2"/>
          <p:cNvSpPr>
            <a:spLocks noGrp="1"/>
          </p:cNvSpPr>
          <p:nvPr>
            <p:ph idx="1"/>
          </p:nvPr>
        </p:nvSpPr>
        <p:spPr/>
        <p:txBody>
          <a:bodyPr>
            <a:normAutofit lnSpcReduction="10000"/>
          </a:bodyPr>
          <a:lstStyle/>
          <a:p>
            <a:endParaRPr lang="en-US" dirty="0"/>
          </a:p>
          <a:p>
            <a:r>
              <a:rPr lang="en-US" dirty="0"/>
              <a:t>How often do your patients come to </a:t>
            </a:r>
            <a:r>
              <a:rPr lang="en-US" dirty="0">
                <a:solidFill>
                  <a:srgbClr val="C00000"/>
                </a:solidFill>
              </a:rPr>
              <a:t>clinic visits</a:t>
            </a:r>
            <a:r>
              <a:rPr lang="en-US" dirty="0"/>
              <a:t>?</a:t>
            </a:r>
          </a:p>
          <a:p>
            <a:r>
              <a:rPr lang="en-US" dirty="0"/>
              <a:t>How often do you perform </a:t>
            </a:r>
            <a:r>
              <a:rPr lang="en-US" dirty="0">
                <a:solidFill>
                  <a:srgbClr val="C00000"/>
                </a:solidFill>
              </a:rPr>
              <a:t>sputum cultures</a:t>
            </a:r>
            <a:r>
              <a:rPr lang="en-US" dirty="0"/>
              <a:t>?</a:t>
            </a:r>
          </a:p>
          <a:p>
            <a:r>
              <a:rPr lang="en-US" dirty="0"/>
              <a:t>How often do you perform </a:t>
            </a:r>
            <a:r>
              <a:rPr lang="en-US" dirty="0">
                <a:solidFill>
                  <a:srgbClr val="C00000"/>
                </a:solidFill>
              </a:rPr>
              <a:t>PFTs</a:t>
            </a:r>
            <a:r>
              <a:rPr lang="en-US" dirty="0"/>
              <a:t>? </a:t>
            </a:r>
          </a:p>
          <a:p>
            <a:pPr>
              <a:buNone/>
            </a:pPr>
            <a:endParaRPr lang="en-US" dirty="0"/>
          </a:p>
          <a:p>
            <a:r>
              <a:rPr lang="en-US" dirty="0"/>
              <a:t>What methods do you use for </a:t>
            </a:r>
            <a:r>
              <a:rPr lang="en-US" dirty="0">
                <a:solidFill>
                  <a:srgbClr val="C00000"/>
                </a:solidFill>
              </a:rPr>
              <a:t>ACT</a:t>
            </a:r>
            <a:r>
              <a:rPr lang="en-US" dirty="0"/>
              <a:t>? </a:t>
            </a:r>
          </a:p>
          <a:p>
            <a:pPr>
              <a:buNone/>
            </a:pPr>
            <a:endParaRPr lang="en-US" dirty="0"/>
          </a:p>
          <a:p>
            <a:r>
              <a:rPr lang="en-US" dirty="0">
                <a:solidFill>
                  <a:srgbClr val="C00000"/>
                </a:solidFill>
              </a:rPr>
              <a:t>Adult</a:t>
            </a:r>
            <a:r>
              <a:rPr lang="en-US" dirty="0"/>
              <a:t> patients treated by </a:t>
            </a:r>
            <a:r>
              <a:rPr lang="en-US" dirty="0" err="1"/>
              <a:t>peds</a:t>
            </a:r>
            <a:r>
              <a:rPr lang="en-US" dirty="0"/>
              <a:t>? </a:t>
            </a:r>
          </a:p>
          <a:p>
            <a:r>
              <a:rPr lang="en-US" dirty="0"/>
              <a:t>Do you have a local </a:t>
            </a:r>
            <a:r>
              <a:rPr lang="en-US" dirty="0">
                <a:solidFill>
                  <a:srgbClr val="C00000"/>
                </a:solidFill>
              </a:rPr>
              <a:t>registry/database</a:t>
            </a:r>
            <a:r>
              <a:rPr lang="en-US" dirty="0"/>
              <a:t>? </a:t>
            </a:r>
          </a:p>
          <a:p>
            <a:r>
              <a:rPr lang="en-US" dirty="0"/>
              <a:t>Regular CF </a:t>
            </a:r>
            <a:r>
              <a:rPr lang="en-US" dirty="0">
                <a:solidFill>
                  <a:srgbClr val="C00000"/>
                </a:solidFill>
              </a:rPr>
              <a:t>team meetings</a:t>
            </a:r>
            <a:r>
              <a:rPr lang="en-US" dirty="0"/>
              <a:t>? </a:t>
            </a:r>
          </a:p>
          <a:p>
            <a:pPr>
              <a:buNone/>
            </a:pPr>
            <a:endParaRPr lang="en-US" dirty="0"/>
          </a:p>
          <a:p>
            <a:endParaRPr lang="en-US" dirty="0"/>
          </a:p>
          <a:p>
            <a:endParaRPr lang="en-US" dirty="0"/>
          </a:p>
        </p:txBody>
      </p:sp>
      <p:pic>
        <p:nvPicPr>
          <p:cNvPr id="4" name="Picture 2" descr="C:\Users\USER\Desktop\4e4dfc_ac0f3a590dc646a7b7ae30de7d9ac653.gif"/>
          <p:cNvPicPr>
            <a:picLocks noChangeAspect="1" noChangeArrowheads="1"/>
          </p:cNvPicPr>
          <p:nvPr/>
        </p:nvPicPr>
        <p:blipFill>
          <a:blip r:embed="rId2"/>
          <a:srcRect/>
          <a:stretch>
            <a:fillRect/>
          </a:stretch>
        </p:blipFill>
        <p:spPr bwMode="auto">
          <a:xfrm>
            <a:off x="7086600" y="685800"/>
            <a:ext cx="1919396" cy="1905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Quality of care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6247801"/>
              </p:ext>
            </p:extLst>
          </p:nvPr>
        </p:nvGraphicFramePr>
        <p:xfrm>
          <a:off x="457200" y="1935162"/>
          <a:ext cx="6858000" cy="3932237"/>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1009087">
                <a:tc>
                  <a:txBody>
                    <a:bodyPr/>
                    <a:lstStyle/>
                    <a:p>
                      <a:r>
                        <a:rPr lang="en-US" dirty="0"/>
                        <a:t>Time /month</a:t>
                      </a:r>
                      <a:r>
                        <a:rPr lang="en-US" baseline="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 visit</a:t>
                      </a:r>
                      <a:r>
                        <a:rPr lang="en-US" baseline="0" dirty="0"/>
                        <a:t> </a:t>
                      </a:r>
                      <a:endParaRPr lang="en-US" dirty="0"/>
                    </a:p>
                    <a:p>
                      <a:endParaRPr lang="en-US" dirty="0"/>
                    </a:p>
                  </a:txBody>
                  <a:tcPr/>
                </a:tc>
                <a:tc>
                  <a:txBody>
                    <a:bodyPr/>
                    <a:lstStyle/>
                    <a:p>
                      <a:r>
                        <a:rPr lang="en-US" dirty="0"/>
                        <a:t>Sputum culture </a:t>
                      </a:r>
                    </a:p>
                  </a:txBody>
                  <a:tcPr/>
                </a:tc>
                <a:tc>
                  <a:txBody>
                    <a:bodyPr/>
                    <a:lstStyle/>
                    <a:p>
                      <a:r>
                        <a:rPr lang="en-US" dirty="0"/>
                        <a:t>PFT </a:t>
                      </a:r>
                    </a:p>
                  </a:txBody>
                  <a:tcPr/>
                </a:tc>
                <a:extLst>
                  <a:ext uri="{0D108BD9-81ED-4DB2-BD59-A6C34878D82A}">
                    <a16:rowId xmlns:a16="http://schemas.microsoft.com/office/drawing/2014/main" val="10000"/>
                  </a:ext>
                </a:extLst>
              </a:tr>
              <a:tr h="58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a:t>
                      </a:r>
                      <a:r>
                        <a:rPr lang="en-US" baseline="0" dirty="0"/>
                        <a:t> m</a:t>
                      </a:r>
                      <a:endParaRPr lang="en-US" dirty="0"/>
                    </a:p>
                  </a:txBody>
                  <a:tcPr/>
                </a:tc>
                <a:tc>
                  <a:txBody>
                    <a:bodyPr/>
                    <a:lstStyle/>
                    <a:p>
                      <a:r>
                        <a:rPr lang="en-US" dirty="0"/>
                        <a:t>70.2%</a:t>
                      </a:r>
                    </a:p>
                  </a:txBody>
                  <a:tcPr/>
                </a:tc>
                <a:tc>
                  <a:txBody>
                    <a:bodyPr/>
                    <a:lstStyle/>
                    <a:p>
                      <a:r>
                        <a:rPr lang="en-US" dirty="0"/>
                        <a:t>37.5%</a:t>
                      </a:r>
                    </a:p>
                  </a:txBody>
                  <a:tcPr/>
                </a:tc>
                <a:tc>
                  <a:txBody>
                    <a:bodyPr/>
                    <a:lstStyle/>
                    <a:p>
                      <a:r>
                        <a:rPr lang="en-US" baseline="0" dirty="0"/>
                        <a:t>29.2%</a:t>
                      </a:r>
                      <a:endParaRPr lang="en-US" dirty="0"/>
                    </a:p>
                  </a:txBody>
                  <a:tcPr/>
                </a:tc>
                <a:extLst>
                  <a:ext uri="{0D108BD9-81ED-4DB2-BD59-A6C34878D82A}">
                    <a16:rowId xmlns:a16="http://schemas.microsoft.com/office/drawing/2014/main" val="10001"/>
                  </a:ext>
                </a:extLst>
              </a:tr>
              <a:tr h="584630">
                <a:tc>
                  <a:txBody>
                    <a:bodyPr/>
                    <a:lstStyle/>
                    <a:p>
                      <a:r>
                        <a:rPr lang="en-US" dirty="0"/>
                        <a:t>3-6 m</a:t>
                      </a:r>
                    </a:p>
                  </a:txBody>
                  <a:tcPr/>
                </a:tc>
                <a:tc>
                  <a:txBody>
                    <a:bodyPr/>
                    <a:lstStyle/>
                    <a:p>
                      <a:r>
                        <a:rPr lang="en-US" dirty="0"/>
                        <a:t>25 %</a:t>
                      </a:r>
                    </a:p>
                  </a:txBody>
                  <a:tcPr/>
                </a:tc>
                <a:tc>
                  <a:txBody>
                    <a:bodyPr/>
                    <a:lstStyle/>
                    <a:p>
                      <a:r>
                        <a:rPr lang="en-US" dirty="0"/>
                        <a:t>58%</a:t>
                      </a:r>
                    </a:p>
                  </a:txBody>
                  <a:tcPr/>
                </a:tc>
                <a:tc>
                  <a:txBody>
                    <a:bodyPr/>
                    <a:lstStyle/>
                    <a:p>
                      <a:r>
                        <a:rPr lang="en-US" dirty="0"/>
                        <a:t>37.5%</a:t>
                      </a:r>
                    </a:p>
                  </a:txBody>
                  <a:tcPr/>
                </a:tc>
                <a:extLst>
                  <a:ext uri="{0D108BD9-81ED-4DB2-BD59-A6C34878D82A}">
                    <a16:rowId xmlns:a16="http://schemas.microsoft.com/office/drawing/2014/main" val="10002"/>
                  </a:ext>
                </a:extLst>
              </a:tr>
              <a:tr h="584630">
                <a:tc>
                  <a:txBody>
                    <a:bodyPr/>
                    <a:lstStyle/>
                    <a:p>
                      <a:r>
                        <a:rPr lang="en-US" dirty="0"/>
                        <a:t>6-12 m</a:t>
                      </a:r>
                    </a:p>
                  </a:txBody>
                  <a:tcPr/>
                </a:tc>
                <a:tc>
                  <a:txBody>
                    <a:bodyPr/>
                    <a:lstStyle/>
                    <a:p>
                      <a:r>
                        <a:rPr lang="en-US" dirty="0"/>
                        <a:t>4.2%</a:t>
                      </a:r>
                    </a:p>
                  </a:txBody>
                  <a:tcPr/>
                </a:tc>
                <a:tc>
                  <a:txBody>
                    <a:bodyPr/>
                    <a:lstStyle/>
                    <a:p>
                      <a:r>
                        <a:rPr lang="en-US" dirty="0"/>
                        <a:t>4 %</a:t>
                      </a:r>
                    </a:p>
                  </a:txBody>
                  <a:tcPr/>
                </a:tc>
                <a:tc>
                  <a:txBody>
                    <a:bodyPr/>
                    <a:lstStyle/>
                    <a:p>
                      <a:r>
                        <a:rPr lang="en-US" dirty="0"/>
                        <a:t>20.8%</a:t>
                      </a:r>
                    </a:p>
                  </a:txBody>
                  <a:tcPr/>
                </a:tc>
                <a:extLst>
                  <a:ext uri="{0D108BD9-81ED-4DB2-BD59-A6C34878D82A}">
                    <a16:rowId xmlns:a16="http://schemas.microsoft.com/office/drawing/2014/main" val="10003"/>
                  </a:ext>
                </a:extLst>
              </a:tr>
              <a:tr h="584630">
                <a:tc>
                  <a:txBody>
                    <a:bodyPr/>
                    <a:lstStyle/>
                    <a:p>
                      <a:r>
                        <a:rPr lang="en-US" dirty="0"/>
                        <a:t>&gt;12 m </a:t>
                      </a:r>
                    </a:p>
                  </a:txBody>
                  <a:tcPr/>
                </a:tc>
                <a:tc>
                  <a:txBody>
                    <a:bodyPr/>
                    <a:lstStyle/>
                    <a:p>
                      <a:r>
                        <a:rPr lang="en-US" dirty="0"/>
                        <a:t>0</a:t>
                      </a:r>
                    </a:p>
                  </a:txBody>
                  <a:tcPr/>
                </a:tc>
                <a:tc>
                  <a:txBody>
                    <a:bodyPr/>
                    <a:lstStyle/>
                    <a:p>
                      <a:r>
                        <a:rPr lang="en-US" dirty="0"/>
                        <a:t>0</a:t>
                      </a:r>
                    </a:p>
                  </a:txBody>
                  <a:tcPr/>
                </a:tc>
                <a:tc>
                  <a:txBody>
                    <a:bodyPr/>
                    <a:lstStyle/>
                    <a:p>
                      <a:r>
                        <a:rPr lang="en-US" dirty="0"/>
                        <a:t>12.5%</a:t>
                      </a:r>
                    </a:p>
                  </a:txBody>
                  <a:tcPr/>
                </a:tc>
                <a:extLst>
                  <a:ext uri="{0D108BD9-81ED-4DB2-BD59-A6C34878D82A}">
                    <a16:rowId xmlns:a16="http://schemas.microsoft.com/office/drawing/2014/main" val="10004"/>
                  </a:ext>
                </a:extLst>
              </a:tr>
              <a:tr h="5846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4736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800" b="1" dirty="0"/>
              <a:t>Quality of care</a:t>
            </a:r>
          </a:p>
        </p:txBody>
      </p:sp>
      <p:sp>
        <p:nvSpPr>
          <p:cNvPr id="3" name="Content Placeholder 2"/>
          <p:cNvSpPr>
            <a:spLocks noGrp="1"/>
          </p:cNvSpPr>
          <p:nvPr>
            <p:ph idx="1"/>
          </p:nvPr>
        </p:nvSpPr>
        <p:spPr/>
        <p:txBody>
          <a:bodyPr/>
          <a:lstStyle/>
          <a:p>
            <a:r>
              <a:rPr lang="en-US" dirty="0"/>
              <a:t>What methods do you use for </a:t>
            </a:r>
            <a:r>
              <a:rPr lang="en-US" dirty="0">
                <a:solidFill>
                  <a:srgbClr val="C00000"/>
                </a:solidFill>
              </a:rPr>
              <a:t>ACT</a:t>
            </a:r>
            <a:r>
              <a:rPr lang="en-US" dirty="0"/>
              <a:t>? </a:t>
            </a:r>
          </a:p>
        </p:txBody>
      </p:sp>
      <p:pic>
        <p:nvPicPr>
          <p:cNvPr id="5" name="Picture 2" descr="C:\Users\USER\Desktop\4e4dfc_ac0f3a590dc646a7b7ae30de7d9ac653.gif"/>
          <p:cNvPicPr>
            <a:picLocks noChangeAspect="1" noChangeArrowheads="1"/>
          </p:cNvPicPr>
          <p:nvPr/>
        </p:nvPicPr>
        <p:blipFill>
          <a:blip r:embed="rId2"/>
          <a:srcRect/>
          <a:stretch>
            <a:fillRect/>
          </a:stretch>
        </p:blipFill>
        <p:spPr bwMode="auto">
          <a:xfrm>
            <a:off x="7086600" y="685800"/>
            <a:ext cx="1919396" cy="1905000"/>
          </a:xfrm>
          <a:prstGeom prst="rect">
            <a:avLst/>
          </a:prstGeom>
          <a:noFill/>
        </p:spPr>
      </p:pic>
      <p:pic>
        <p:nvPicPr>
          <p:cNvPr id="4" name="Picture 3"/>
          <p:cNvPicPr>
            <a:picLocks noChangeAspect="1"/>
          </p:cNvPicPr>
          <p:nvPr/>
        </p:nvPicPr>
        <p:blipFill rotWithShape="1">
          <a:blip r:embed="rId3"/>
          <a:srcRect l="20833" t="47333" r="29166" b="28667"/>
          <a:stretch/>
        </p:blipFill>
        <p:spPr>
          <a:xfrm>
            <a:off x="304800" y="2590800"/>
            <a:ext cx="7620000" cy="2286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1790" t="58337" r="31555" b="27775"/>
          <a:stretch/>
        </p:blipFill>
        <p:spPr>
          <a:xfrm>
            <a:off x="188625" y="2976252"/>
            <a:ext cx="8601078" cy="1600200"/>
          </a:xfrm>
          <a:prstGeom prst="rect">
            <a:avLst/>
          </a:prstGeom>
        </p:spPr>
      </p:pic>
      <p:pic>
        <p:nvPicPr>
          <p:cNvPr id="5" name="Picture 4"/>
          <p:cNvPicPr>
            <a:picLocks noChangeAspect="1"/>
          </p:cNvPicPr>
          <p:nvPr/>
        </p:nvPicPr>
        <p:blipFill rotWithShape="1">
          <a:blip r:embed="rId3"/>
          <a:srcRect l="20833" t="40667" r="27500" b="40667"/>
          <a:stretch/>
        </p:blipFill>
        <p:spPr>
          <a:xfrm>
            <a:off x="308368" y="4800600"/>
            <a:ext cx="8448678" cy="1600200"/>
          </a:xfrm>
          <a:prstGeom prst="rect">
            <a:avLst/>
          </a:prstGeom>
        </p:spPr>
      </p:pic>
      <p:pic>
        <p:nvPicPr>
          <p:cNvPr id="6" name="Picture 5"/>
          <p:cNvPicPr>
            <a:picLocks noChangeAspect="1"/>
          </p:cNvPicPr>
          <p:nvPr/>
        </p:nvPicPr>
        <p:blipFill rotWithShape="1">
          <a:blip r:embed="rId4"/>
          <a:srcRect l="21667" t="26000" r="34166" b="60196"/>
          <a:stretch/>
        </p:blipFill>
        <p:spPr>
          <a:xfrm>
            <a:off x="308368" y="1140050"/>
            <a:ext cx="8252615" cy="1612054"/>
          </a:xfrm>
          <a:prstGeom prst="rect">
            <a:avLst/>
          </a:prstGeom>
        </p:spPr>
      </p:pic>
    </p:spTree>
    <p:extLst>
      <p:ext uri="{BB962C8B-B14F-4D97-AF65-F5344CB8AC3E}">
        <p14:creationId xmlns:p14="http://schemas.microsoft.com/office/powerpoint/2010/main" val="3071015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800" b="1" dirty="0"/>
              <a:t>Available medications</a:t>
            </a:r>
            <a:endParaRPr lang="en-US" sz="4800" dirty="0"/>
          </a:p>
        </p:txBody>
      </p:sp>
      <p:sp>
        <p:nvSpPr>
          <p:cNvPr id="3" name="Content Placeholder 2"/>
          <p:cNvSpPr>
            <a:spLocks noGrp="1"/>
          </p:cNvSpPr>
          <p:nvPr>
            <p:ph sz="half" idx="1"/>
          </p:nvPr>
        </p:nvSpPr>
        <p:spPr/>
        <p:txBody>
          <a:bodyPr/>
          <a:lstStyle/>
          <a:p>
            <a:r>
              <a:rPr lang="en-US" dirty="0" err="1"/>
              <a:t>Mucolytics</a:t>
            </a:r>
            <a:r>
              <a:rPr lang="en-US" dirty="0"/>
              <a:t> </a:t>
            </a:r>
          </a:p>
          <a:p>
            <a:r>
              <a:rPr lang="en-US" dirty="0"/>
              <a:t>Inhaled antibiotics </a:t>
            </a:r>
          </a:p>
          <a:p>
            <a:r>
              <a:rPr lang="en-US" dirty="0"/>
              <a:t>Oral antibiotics </a:t>
            </a:r>
          </a:p>
          <a:p>
            <a:r>
              <a:rPr lang="en-US" dirty="0"/>
              <a:t>IV antibiotics </a:t>
            </a:r>
          </a:p>
          <a:p>
            <a:r>
              <a:rPr lang="en-US" dirty="0" err="1"/>
              <a:t>Antifungals</a:t>
            </a:r>
            <a:r>
              <a:rPr lang="en-US" dirty="0"/>
              <a:t> </a:t>
            </a:r>
          </a:p>
          <a:p>
            <a:r>
              <a:rPr lang="en-US" dirty="0"/>
              <a:t>Pancreatic enzymes </a:t>
            </a:r>
          </a:p>
          <a:p>
            <a:r>
              <a:rPr lang="en-US" dirty="0"/>
              <a:t>Vitamins</a:t>
            </a:r>
          </a:p>
          <a:p>
            <a:r>
              <a:rPr lang="en-US" dirty="0"/>
              <a:t>New CF drugs  </a:t>
            </a:r>
          </a:p>
          <a:p>
            <a:endParaRPr lang="en-US" dirty="0"/>
          </a:p>
        </p:txBody>
      </p:sp>
      <p:pic>
        <p:nvPicPr>
          <p:cNvPr id="5" name="Picture 2" descr="C:\Users\USER\Desktop\4e4dfc_ac0f3a590dc646a7b7ae30de7d9ac653.gif"/>
          <p:cNvPicPr>
            <a:picLocks noChangeAspect="1" noChangeArrowheads="1"/>
          </p:cNvPicPr>
          <p:nvPr/>
        </p:nvPicPr>
        <p:blipFill>
          <a:blip r:embed="rId2"/>
          <a:srcRect/>
          <a:stretch>
            <a:fillRect/>
          </a:stretch>
        </p:blipFill>
        <p:spPr bwMode="auto">
          <a:xfrm>
            <a:off x="7086600" y="685800"/>
            <a:ext cx="1919396" cy="1905000"/>
          </a:xfrm>
          <a:prstGeom prst="rect">
            <a:avLst/>
          </a:prstGeom>
          <a:noFill/>
        </p:spPr>
      </p:pic>
      <p:pic>
        <p:nvPicPr>
          <p:cNvPr id="4098" name="Picture 2" descr="C:\Users\Nisreen\Desktop\170410124023_1_900x600.jpg"/>
          <p:cNvPicPr>
            <a:picLocks noGrp="1" noChangeAspect="1" noChangeArrowheads="1"/>
          </p:cNvPicPr>
          <p:nvPr>
            <p:ph sz="half" idx="2"/>
          </p:nvPr>
        </p:nvPicPr>
        <p:blipFill>
          <a:blip r:embed="rId3"/>
          <a:srcRect/>
          <a:stretch>
            <a:fillRect/>
          </a:stretch>
        </p:blipFill>
        <p:spPr bwMode="auto">
          <a:xfrm>
            <a:off x="5029200" y="3429000"/>
            <a:ext cx="3352800" cy="2235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800" b="1" dirty="0"/>
              <a:t>Available medications  </a:t>
            </a:r>
          </a:p>
        </p:txBody>
      </p:sp>
      <p:pic>
        <p:nvPicPr>
          <p:cNvPr id="4" name="Content Placeholder 3"/>
          <p:cNvPicPr>
            <a:picLocks noGrp="1" noChangeAspect="1"/>
          </p:cNvPicPr>
          <p:nvPr>
            <p:ph idx="1"/>
          </p:nvPr>
        </p:nvPicPr>
        <p:blipFill rotWithShape="1">
          <a:blip r:embed="rId2"/>
          <a:srcRect l="19621" t="13200" r="21790" b="3472"/>
          <a:stretch/>
        </p:blipFill>
        <p:spPr>
          <a:xfrm>
            <a:off x="-21771" y="1582783"/>
            <a:ext cx="9165771" cy="9685863"/>
          </a:xfrm>
          <a:prstGeom prst="rect">
            <a:avLst/>
          </a:prstGeom>
        </p:spPr>
      </p:pic>
      <p:pic>
        <p:nvPicPr>
          <p:cNvPr id="5" name="Picture 2" descr="C:\Users\USER\Desktop\4e4dfc_ac0f3a590dc646a7b7ae30de7d9ac653.gif"/>
          <p:cNvPicPr>
            <a:picLocks noChangeAspect="1" noChangeArrowheads="1"/>
          </p:cNvPicPr>
          <p:nvPr/>
        </p:nvPicPr>
        <p:blipFill>
          <a:blip r:embed="rId3"/>
          <a:srcRect/>
          <a:stretch>
            <a:fillRect/>
          </a:stretch>
        </p:blipFill>
        <p:spPr bwMode="auto">
          <a:xfrm>
            <a:off x="7315200" y="121921"/>
            <a:ext cx="1919396" cy="1905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b="1" dirty="0"/>
              <a:t>CF Foundation </a:t>
            </a:r>
          </a:p>
        </p:txBody>
      </p:sp>
      <p:pic>
        <p:nvPicPr>
          <p:cNvPr id="2050" name="Picture 2" descr="C:\Users\USER\Desktop\the-cff-story-innovating-for-a-cure-25-638.jpg"/>
          <p:cNvPicPr>
            <a:picLocks noGrp="1" noChangeAspect="1" noChangeArrowheads="1"/>
          </p:cNvPicPr>
          <p:nvPr>
            <p:ph idx="1"/>
          </p:nvPr>
        </p:nvPicPr>
        <p:blipFill>
          <a:blip r:embed="rId3"/>
          <a:srcRect/>
          <a:stretch>
            <a:fillRect/>
          </a:stretch>
        </p:blipFill>
        <p:spPr bwMode="auto">
          <a:xfrm>
            <a:off x="1648763" y="1935163"/>
            <a:ext cx="5846473" cy="4389437"/>
          </a:xfrm>
          <a:prstGeom prst="rect">
            <a:avLst/>
          </a:prstGeom>
          <a:noFill/>
        </p:spPr>
      </p:pic>
      <p:sp>
        <p:nvSpPr>
          <p:cNvPr id="7" name="TextBox 6"/>
          <p:cNvSpPr txBox="1"/>
          <p:nvPr/>
        </p:nvSpPr>
        <p:spPr>
          <a:xfrm>
            <a:off x="7319759" y="6324600"/>
            <a:ext cx="1367041" cy="369332"/>
          </a:xfrm>
          <a:prstGeom prst="rect">
            <a:avLst/>
          </a:prstGeom>
          <a:noFill/>
        </p:spPr>
        <p:txBody>
          <a:bodyPr wrap="none" rtlCol="0">
            <a:spAutoFit/>
          </a:bodyPr>
          <a:lstStyle/>
          <a:p>
            <a:r>
              <a:rPr lang="en-US" i="1" dirty="0"/>
              <a:t>www.cff.org</a:t>
            </a:r>
          </a:p>
        </p:txBody>
      </p:sp>
      <p:cxnSp>
        <p:nvCxnSpPr>
          <p:cNvPr id="13" name="Straight Arrow Connector 12"/>
          <p:cNvCxnSpPr/>
          <p:nvPr/>
        </p:nvCxnSpPr>
        <p:spPr>
          <a:xfrm rot="5400000" flipH="1" flipV="1">
            <a:off x="1409700" y="2476500"/>
            <a:ext cx="2971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2438400" y="2971800"/>
            <a:ext cx="3505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2667000" y="2819400"/>
            <a:ext cx="3200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3124200" y="2438400"/>
            <a:ext cx="2590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3238500" y="2476500"/>
            <a:ext cx="2971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3733800" y="2438400"/>
            <a:ext cx="2362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V="1">
            <a:off x="3619500" y="2628900"/>
            <a:ext cx="2971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3810000" y="2590800"/>
            <a:ext cx="2971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V="1">
            <a:off x="3848100" y="2628900"/>
            <a:ext cx="3276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V="1">
            <a:off x="4343400" y="2286000"/>
            <a:ext cx="2209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V="1">
            <a:off x="4343400" y="2438400"/>
            <a:ext cx="2667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4610100" y="2324100"/>
            <a:ext cx="2514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V="1">
            <a:off x="4953000" y="2133600"/>
            <a:ext cx="2133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V="1">
            <a:off x="5181600" y="2057400"/>
            <a:ext cx="1905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V="1">
            <a:off x="5410200" y="1981200"/>
            <a:ext cx="1752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1485900" y="2171700"/>
            <a:ext cx="2514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V="1">
            <a:off x="2628900" y="2628900"/>
            <a:ext cx="2438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2171700" y="2171700"/>
            <a:ext cx="1905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2247900" y="2476500"/>
            <a:ext cx="2209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1866900" y="2857500"/>
            <a:ext cx="3124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800" b="1" dirty="0"/>
              <a:t>Available medications  </a:t>
            </a:r>
          </a:p>
        </p:txBody>
      </p:sp>
      <p:pic>
        <p:nvPicPr>
          <p:cNvPr id="4" name="Content Placeholder 3"/>
          <p:cNvPicPr>
            <a:picLocks noGrp="1" noChangeAspect="1"/>
          </p:cNvPicPr>
          <p:nvPr>
            <p:ph idx="1"/>
          </p:nvPr>
        </p:nvPicPr>
        <p:blipFill rotWithShape="1">
          <a:blip r:embed="rId2"/>
          <a:srcRect l="19621" t="13200" r="21790" b="3472"/>
          <a:stretch/>
        </p:blipFill>
        <p:spPr>
          <a:xfrm>
            <a:off x="-228600" y="-3048000"/>
            <a:ext cx="9563103" cy="10287000"/>
          </a:xfrm>
          <a:prstGeom prst="rect">
            <a:avLst/>
          </a:prstGeom>
        </p:spPr>
      </p:pic>
    </p:spTree>
    <p:extLst>
      <p:ext uri="{BB962C8B-B14F-4D97-AF65-F5344CB8AC3E}">
        <p14:creationId xmlns:p14="http://schemas.microsoft.com/office/powerpoint/2010/main" val="678559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800" b="1" dirty="0"/>
              <a:t>Management – other </a:t>
            </a:r>
          </a:p>
        </p:txBody>
      </p:sp>
      <p:sp>
        <p:nvSpPr>
          <p:cNvPr id="3" name="Content Placeholder 2"/>
          <p:cNvSpPr>
            <a:spLocks noGrp="1"/>
          </p:cNvSpPr>
          <p:nvPr>
            <p:ph idx="1"/>
          </p:nvPr>
        </p:nvSpPr>
        <p:spPr/>
        <p:txBody>
          <a:bodyPr>
            <a:normAutofit fontScale="77500" lnSpcReduction="20000"/>
          </a:bodyPr>
          <a:lstStyle/>
          <a:p>
            <a:r>
              <a:rPr lang="en-US" dirty="0"/>
              <a:t>How do you treat </a:t>
            </a:r>
            <a:r>
              <a:rPr lang="en-US" dirty="0">
                <a:solidFill>
                  <a:srgbClr val="C00000"/>
                </a:solidFill>
              </a:rPr>
              <a:t>first </a:t>
            </a:r>
            <a:r>
              <a:rPr lang="en-US" i="1" dirty="0">
                <a:solidFill>
                  <a:srgbClr val="C00000"/>
                </a:solidFill>
              </a:rPr>
              <a:t>Pseudomonas</a:t>
            </a:r>
            <a:r>
              <a:rPr lang="en-US" dirty="0">
                <a:solidFill>
                  <a:srgbClr val="C00000"/>
                </a:solidFill>
              </a:rPr>
              <a:t> </a:t>
            </a:r>
            <a:r>
              <a:rPr lang="en-US" dirty="0"/>
              <a:t>acquisition?</a:t>
            </a:r>
          </a:p>
          <a:p>
            <a:pPr>
              <a:buNone/>
            </a:pPr>
            <a:endParaRPr lang="en-US" dirty="0"/>
          </a:p>
          <a:p>
            <a:r>
              <a:rPr lang="en-US" dirty="0"/>
              <a:t>When CF patient are admitted, do they </a:t>
            </a:r>
            <a:r>
              <a:rPr lang="en-US" dirty="0">
                <a:solidFill>
                  <a:srgbClr val="C00000"/>
                </a:solidFill>
              </a:rPr>
              <a:t>share a room</a:t>
            </a:r>
            <a:r>
              <a:rPr lang="en-US" dirty="0"/>
              <a:t>? </a:t>
            </a:r>
          </a:p>
          <a:p>
            <a:pPr>
              <a:buNone/>
            </a:pPr>
            <a:endParaRPr lang="en-US" dirty="0"/>
          </a:p>
          <a:p>
            <a:r>
              <a:rPr lang="en-US" dirty="0"/>
              <a:t>Do you provide </a:t>
            </a:r>
            <a:r>
              <a:rPr lang="en-US" dirty="0">
                <a:solidFill>
                  <a:srgbClr val="C00000"/>
                </a:solidFill>
              </a:rPr>
              <a:t>home care services</a:t>
            </a:r>
            <a:r>
              <a:rPr lang="en-US" dirty="0"/>
              <a:t>?</a:t>
            </a:r>
          </a:p>
          <a:p>
            <a:pPr>
              <a:buNone/>
            </a:pPr>
            <a:endParaRPr lang="en-US" dirty="0"/>
          </a:p>
          <a:p>
            <a:r>
              <a:rPr lang="en-US" dirty="0"/>
              <a:t>Do you have access to </a:t>
            </a:r>
            <a:r>
              <a:rPr lang="en-US" dirty="0">
                <a:solidFill>
                  <a:srgbClr val="C00000"/>
                </a:solidFill>
              </a:rPr>
              <a:t>lung transplantation</a:t>
            </a:r>
            <a:r>
              <a:rPr lang="en-US" dirty="0"/>
              <a:t>? </a:t>
            </a:r>
          </a:p>
          <a:p>
            <a:pPr>
              <a:buNone/>
            </a:pPr>
            <a:endParaRPr lang="en-US" dirty="0"/>
          </a:p>
          <a:p>
            <a:r>
              <a:rPr lang="en-US" dirty="0"/>
              <a:t>Does your center conduct </a:t>
            </a:r>
            <a:r>
              <a:rPr lang="en-US" dirty="0">
                <a:solidFill>
                  <a:srgbClr val="C00000"/>
                </a:solidFill>
              </a:rPr>
              <a:t>patient/family events</a:t>
            </a:r>
            <a:r>
              <a:rPr lang="en-US" dirty="0"/>
              <a:t>?</a:t>
            </a:r>
          </a:p>
          <a:p>
            <a:pPr>
              <a:buNone/>
            </a:pPr>
            <a:endParaRPr lang="en-US" dirty="0"/>
          </a:p>
          <a:p>
            <a:r>
              <a:rPr lang="en-US" dirty="0"/>
              <a:t>Do you have a clear policy for </a:t>
            </a:r>
            <a:r>
              <a:rPr lang="en-US" dirty="0">
                <a:solidFill>
                  <a:srgbClr val="C00000"/>
                </a:solidFill>
              </a:rPr>
              <a:t>infection control </a:t>
            </a:r>
            <a:r>
              <a:rPr lang="en-US" dirty="0"/>
              <a:t>practices during these events?</a:t>
            </a:r>
          </a:p>
          <a:p>
            <a:pPr>
              <a:buNone/>
            </a:pPr>
            <a:endParaRPr lang="en-US" dirty="0"/>
          </a:p>
          <a:p>
            <a:r>
              <a:rPr lang="en-US" dirty="0"/>
              <a:t>Have you had any </a:t>
            </a:r>
            <a:r>
              <a:rPr lang="en-US" dirty="0">
                <a:solidFill>
                  <a:srgbClr val="C00000"/>
                </a:solidFill>
              </a:rPr>
              <a:t>deaths</a:t>
            </a:r>
            <a:r>
              <a:rPr lang="en-US" dirty="0"/>
              <a:t> in your CF patients in the last 5 years? </a:t>
            </a:r>
          </a:p>
          <a:p>
            <a:endParaRPr lang="en-US" dirty="0"/>
          </a:p>
          <a:p>
            <a:endParaRPr lang="en-US" dirty="0"/>
          </a:p>
        </p:txBody>
      </p:sp>
      <p:pic>
        <p:nvPicPr>
          <p:cNvPr id="4" name="Picture 2" descr="C:\Users\USER\Desktop\4e4dfc_ac0f3a590dc646a7b7ae30de7d9ac653.gif"/>
          <p:cNvPicPr>
            <a:picLocks noChangeAspect="1" noChangeArrowheads="1"/>
          </p:cNvPicPr>
          <p:nvPr/>
        </p:nvPicPr>
        <p:blipFill>
          <a:blip r:embed="rId2"/>
          <a:srcRect/>
          <a:stretch>
            <a:fillRect/>
          </a:stretch>
        </p:blipFill>
        <p:spPr bwMode="auto">
          <a:xfrm>
            <a:off x="7086600" y="685800"/>
            <a:ext cx="1919396" cy="1905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800" b="1" dirty="0"/>
              <a:t>Management – other   </a:t>
            </a:r>
          </a:p>
        </p:txBody>
      </p:sp>
      <p:pic>
        <p:nvPicPr>
          <p:cNvPr id="4" name="Content Placeholder 3"/>
          <p:cNvPicPr>
            <a:picLocks noGrp="1" noChangeAspect="1"/>
          </p:cNvPicPr>
          <p:nvPr>
            <p:ph idx="1"/>
          </p:nvPr>
        </p:nvPicPr>
        <p:blipFill rotWithShape="1">
          <a:blip r:embed="rId2"/>
          <a:srcRect l="21791" t="14937" r="21790" b="69439"/>
          <a:stretch/>
        </p:blipFill>
        <p:spPr>
          <a:xfrm>
            <a:off x="304800" y="1828800"/>
            <a:ext cx="7705212" cy="1143000"/>
          </a:xfrm>
          <a:prstGeom prst="rect">
            <a:avLst/>
          </a:prstGeom>
        </p:spPr>
      </p:pic>
      <p:pic>
        <p:nvPicPr>
          <p:cNvPr id="5" name="Picture 2" descr="C:\Users\USER\Desktop\4e4dfc_ac0f3a590dc646a7b7ae30de7d9ac653.gif"/>
          <p:cNvPicPr>
            <a:picLocks noChangeAspect="1" noChangeArrowheads="1"/>
          </p:cNvPicPr>
          <p:nvPr/>
        </p:nvPicPr>
        <p:blipFill>
          <a:blip r:embed="rId3"/>
          <a:srcRect/>
          <a:stretch>
            <a:fillRect/>
          </a:stretch>
        </p:blipFill>
        <p:spPr bwMode="auto">
          <a:xfrm>
            <a:off x="7224604" y="342900"/>
            <a:ext cx="1919396" cy="1905000"/>
          </a:xfrm>
          <a:prstGeom prst="rect">
            <a:avLst/>
          </a:prstGeom>
          <a:noFill/>
        </p:spPr>
      </p:pic>
      <p:pic>
        <p:nvPicPr>
          <p:cNvPr id="7" name="Picture 6"/>
          <p:cNvPicPr>
            <a:picLocks noChangeAspect="1"/>
          </p:cNvPicPr>
          <p:nvPr/>
        </p:nvPicPr>
        <p:blipFill rotWithShape="1">
          <a:blip r:embed="rId4"/>
          <a:srcRect l="20833" t="56667" r="30833" b="29528"/>
          <a:stretch/>
        </p:blipFill>
        <p:spPr>
          <a:xfrm>
            <a:off x="76238" y="4800600"/>
            <a:ext cx="7897090" cy="1219200"/>
          </a:xfrm>
          <a:prstGeom prst="rect">
            <a:avLst/>
          </a:prstGeom>
        </p:spPr>
      </p:pic>
      <p:pic>
        <p:nvPicPr>
          <p:cNvPr id="9" name="Picture 8"/>
          <p:cNvPicPr>
            <a:picLocks noChangeAspect="1"/>
          </p:cNvPicPr>
          <p:nvPr/>
        </p:nvPicPr>
        <p:blipFill rotWithShape="1">
          <a:blip r:embed="rId5"/>
          <a:srcRect l="20000" t="42000" r="28333" b="41455"/>
          <a:stretch/>
        </p:blipFill>
        <p:spPr>
          <a:xfrm>
            <a:off x="14874" y="3048000"/>
            <a:ext cx="7995138" cy="1295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1790" t="42712" r="31555" b="44172"/>
          <a:stretch/>
        </p:blipFill>
        <p:spPr>
          <a:xfrm>
            <a:off x="428171" y="5410200"/>
            <a:ext cx="8376722" cy="1295400"/>
          </a:xfrm>
          <a:prstGeom prst="rect">
            <a:avLst/>
          </a:prstGeom>
        </p:spPr>
      </p:pic>
      <p:pic>
        <p:nvPicPr>
          <p:cNvPr id="6" name="Picture 5"/>
          <p:cNvPicPr>
            <a:picLocks noChangeAspect="1"/>
          </p:cNvPicPr>
          <p:nvPr/>
        </p:nvPicPr>
        <p:blipFill rotWithShape="1">
          <a:blip r:embed="rId3"/>
          <a:srcRect l="20833" t="47333" r="31667" b="36666"/>
          <a:stretch/>
        </p:blipFill>
        <p:spPr>
          <a:xfrm>
            <a:off x="0" y="177946"/>
            <a:ext cx="8576293" cy="1371600"/>
          </a:xfrm>
          <a:prstGeom prst="rect">
            <a:avLst/>
          </a:prstGeom>
        </p:spPr>
      </p:pic>
      <p:pic>
        <p:nvPicPr>
          <p:cNvPr id="7" name="Picture 6"/>
          <p:cNvPicPr>
            <a:picLocks noChangeAspect="1"/>
          </p:cNvPicPr>
          <p:nvPr/>
        </p:nvPicPr>
        <p:blipFill rotWithShape="1">
          <a:blip r:embed="rId4"/>
          <a:srcRect l="20833" t="47333" r="32500" b="38000"/>
          <a:stretch/>
        </p:blipFill>
        <p:spPr>
          <a:xfrm>
            <a:off x="235857" y="1502302"/>
            <a:ext cx="8340436" cy="1638300"/>
          </a:xfrm>
          <a:prstGeom prst="rect">
            <a:avLst/>
          </a:prstGeom>
        </p:spPr>
      </p:pic>
      <p:pic>
        <p:nvPicPr>
          <p:cNvPr id="8" name="Picture 7"/>
          <p:cNvPicPr>
            <a:picLocks noChangeAspect="1"/>
          </p:cNvPicPr>
          <p:nvPr/>
        </p:nvPicPr>
        <p:blipFill rotWithShape="1">
          <a:blip r:embed="rId5"/>
          <a:srcRect l="20833" t="40667" r="30833" b="31333"/>
          <a:stretch/>
        </p:blipFill>
        <p:spPr>
          <a:xfrm>
            <a:off x="152399" y="3316586"/>
            <a:ext cx="8423893" cy="1600200"/>
          </a:xfrm>
          <a:prstGeom prst="rect">
            <a:avLst/>
          </a:prstGeom>
        </p:spPr>
      </p:pic>
    </p:spTree>
    <p:extLst>
      <p:ext uri="{BB962C8B-B14F-4D97-AF65-F5344CB8AC3E}">
        <p14:creationId xmlns:p14="http://schemas.microsoft.com/office/powerpoint/2010/main" val="2150709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Research </a:t>
            </a:r>
          </a:p>
        </p:txBody>
      </p:sp>
      <p:sp>
        <p:nvSpPr>
          <p:cNvPr id="3" name="Content Placeholder 2"/>
          <p:cNvSpPr>
            <a:spLocks noGrp="1"/>
          </p:cNvSpPr>
          <p:nvPr>
            <p:ph idx="1"/>
          </p:nvPr>
        </p:nvSpPr>
        <p:spPr>
          <a:xfrm>
            <a:off x="457200" y="2545080"/>
            <a:ext cx="8229600" cy="3093720"/>
          </a:xfrm>
        </p:spPr>
        <p:txBody>
          <a:bodyPr/>
          <a:lstStyle/>
          <a:p>
            <a:endParaRPr lang="en-US" dirty="0"/>
          </a:p>
          <a:p>
            <a:r>
              <a:rPr lang="en-US" dirty="0"/>
              <a:t>Has your center published any articles related to CF?</a:t>
            </a:r>
          </a:p>
          <a:p>
            <a:pPr>
              <a:buNone/>
            </a:pPr>
            <a:endParaRPr lang="en-US" dirty="0"/>
          </a:p>
          <a:p>
            <a:r>
              <a:rPr lang="en-US" dirty="0"/>
              <a:t>Is your center involved in international research projects?</a:t>
            </a:r>
          </a:p>
          <a:p>
            <a:endParaRPr lang="en-US" dirty="0"/>
          </a:p>
          <a:p>
            <a:endParaRPr lang="en-US" dirty="0"/>
          </a:p>
        </p:txBody>
      </p:sp>
      <p:pic>
        <p:nvPicPr>
          <p:cNvPr id="4" name="Picture 2" descr="C:\Users\USER\Desktop\4e4dfc_ac0f3a590dc646a7b7ae30de7d9ac653.gif"/>
          <p:cNvPicPr>
            <a:picLocks noChangeAspect="1" noChangeArrowheads="1"/>
          </p:cNvPicPr>
          <p:nvPr/>
        </p:nvPicPr>
        <p:blipFill>
          <a:blip r:embed="rId2"/>
          <a:srcRect/>
          <a:stretch>
            <a:fillRect/>
          </a:stretch>
        </p:blipFill>
        <p:spPr bwMode="auto">
          <a:xfrm>
            <a:off x="7086600" y="685800"/>
            <a:ext cx="1919396" cy="1905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800" b="1" dirty="0"/>
              <a:t>Research  </a:t>
            </a:r>
          </a:p>
        </p:txBody>
      </p:sp>
      <p:pic>
        <p:nvPicPr>
          <p:cNvPr id="4" name="Content Placeholder 3"/>
          <p:cNvPicPr>
            <a:picLocks noGrp="1" noChangeAspect="1"/>
          </p:cNvPicPr>
          <p:nvPr>
            <p:ph idx="1"/>
          </p:nvPr>
        </p:nvPicPr>
        <p:blipFill rotWithShape="1">
          <a:blip r:embed="rId2"/>
          <a:srcRect l="21790" t="54864" r="32640" b="29512"/>
          <a:stretch/>
        </p:blipFill>
        <p:spPr>
          <a:xfrm>
            <a:off x="457200" y="4800600"/>
            <a:ext cx="7467602" cy="1600200"/>
          </a:xfrm>
          <a:prstGeom prst="rect">
            <a:avLst/>
          </a:prstGeom>
        </p:spPr>
      </p:pic>
      <p:pic>
        <p:nvPicPr>
          <p:cNvPr id="5" name="Picture 2" descr="C:\Users\USER\Desktop\4e4dfc_ac0f3a590dc646a7b7ae30de7d9ac653.gif"/>
          <p:cNvPicPr>
            <a:picLocks noChangeAspect="1" noChangeArrowheads="1"/>
          </p:cNvPicPr>
          <p:nvPr/>
        </p:nvPicPr>
        <p:blipFill>
          <a:blip r:embed="rId3"/>
          <a:srcRect/>
          <a:stretch>
            <a:fillRect/>
          </a:stretch>
        </p:blipFill>
        <p:spPr bwMode="auto">
          <a:xfrm>
            <a:off x="7086600" y="685800"/>
            <a:ext cx="1919396" cy="1905000"/>
          </a:xfrm>
          <a:prstGeom prst="rect">
            <a:avLst/>
          </a:prstGeom>
          <a:noFill/>
        </p:spPr>
      </p:pic>
      <p:pic>
        <p:nvPicPr>
          <p:cNvPr id="6" name="Picture 5"/>
          <p:cNvPicPr>
            <a:picLocks noChangeAspect="1"/>
          </p:cNvPicPr>
          <p:nvPr/>
        </p:nvPicPr>
        <p:blipFill rotWithShape="1">
          <a:blip r:embed="rId4"/>
          <a:srcRect l="21667" t="32666" r="32500" b="54000"/>
          <a:stretch/>
        </p:blipFill>
        <p:spPr>
          <a:xfrm>
            <a:off x="374652" y="1545771"/>
            <a:ext cx="7524750" cy="1295400"/>
          </a:xfrm>
          <a:prstGeom prst="rect">
            <a:avLst/>
          </a:prstGeom>
        </p:spPr>
      </p:pic>
      <p:pic>
        <p:nvPicPr>
          <p:cNvPr id="7" name="Picture 6"/>
          <p:cNvPicPr>
            <a:picLocks noChangeAspect="1"/>
          </p:cNvPicPr>
          <p:nvPr/>
        </p:nvPicPr>
        <p:blipFill rotWithShape="1">
          <a:blip r:embed="rId5"/>
          <a:srcRect l="19999" t="50000" r="30001" b="22000"/>
          <a:stretch/>
        </p:blipFill>
        <p:spPr>
          <a:xfrm>
            <a:off x="457200" y="3129642"/>
            <a:ext cx="7543800" cy="1600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229600" cy="1143000"/>
          </a:xfrm>
        </p:spPr>
        <p:txBody>
          <a:bodyPr>
            <a:noAutofit/>
          </a:bodyPr>
          <a:lstStyle/>
          <a:p>
            <a:r>
              <a:rPr lang="en-US" sz="4000" b="1" dirty="0"/>
              <a:t>Financial coverage / insurance </a:t>
            </a:r>
          </a:p>
        </p:txBody>
      </p:sp>
      <p:sp>
        <p:nvSpPr>
          <p:cNvPr id="3" name="Content Placeholder 2"/>
          <p:cNvSpPr>
            <a:spLocks noGrp="1"/>
          </p:cNvSpPr>
          <p:nvPr>
            <p:ph idx="1"/>
          </p:nvPr>
        </p:nvSpPr>
        <p:spPr/>
        <p:txBody>
          <a:bodyPr/>
          <a:lstStyle/>
          <a:p>
            <a:endParaRPr lang="en-US" dirty="0"/>
          </a:p>
          <a:p>
            <a:r>
              <a:rPr lang="en-US" dirty="0"/>
              <a:t>Who covers the costs -  clinic visits? </a:t>
            </a:r>
          </a:p>
          <a:p>
            <a:pPr>
              <a:buNone/>
            </a:pPr>
            <a:endParaRPr lang="en-US" dirty="0"/>
          </a:p>
          <a:p>
            <a:r>
              <a:rPr lang="en-US" dirty="0"/>
              <a:t>Who covers the costs - hospital admission? </a:t>
            </a:r>
          </a:p>
          <a:p>
            <a:pPr>
              <a:buNone/>
            </a:pPr>
            <a:endParaRPr lang="en-US" dirty="0"/>
          </a:p>
          <a:p>
            <a:r>
              <a:rPr lang="en-US" dirty="0"/>
              <a:t>Where do CF patients get their </a:t>
            </a:r>
          </a:p>
          <a:p>
            <a:pPr>
              <a:buNone/>
            </a:pPr>
            <a:r>
              <a:rPr lang="en-US" dirty="0"/>
              <a:t>    medications from? </a:t>
            </a:r>
          </a:p>
          <a:p>
            <a:endParaRPr lang="en-US" dirty="0"/>
          </a:p>
        </p:txBody>
      </p:sp>
      <p:pic>
        <p:nvPicPr>
          <p:cNvPr id="5" name="Picture 2" descr="C:\Users\USER\Desktop\4e4dfc_ac0f3a590dc646a7b7ae30de7d9ac653.gif"/>
          <p:cNvPicPr>
            <a:picLocks noChangeAspect="1" noChangeArrowheads="1"/>
          </p:cNvPicPr>
          <p:nvPr/>
        </p:nvPicPr>
        <p:blipFill>
          <a:blip r:embed="rId2"/>
          <a:srcRect/>
          <a:stretch>
            <a:fillRect/>
          </a:stretch>
        </p:blipFill>
        <p:spPr bwMode="auto">
          <a:xfrm>
            <a:off x="7086600" y="685800"/>
            <a:ext cx="1919396" cy="1905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dirty="0"/>
              <a:t>Financial coverage – insurance  </a:t>
            </a:r>
          </a:p>
        </p:txBody>
      </p:sp>
      <p:pic>
        <p:nvPicPr>
          <p:cNvPr id="4" name="Content Placeholder 3"/>
          <p:cNvPicPr>
            <a:picLocks noGrp="1" noChangeAspect="1"/>
          </p:cNvPicPr>
          <p:nvPr>
            <p:ph idx="1"/>
          </p:nvPr>
        </p:nvPicPr>
        <p:blipFill rotWithShape="1">
          <a:blip r:embed="rId2"/>
          <a:srcRect l="20705" t="25353" r="25045" b="55551"/>
          <a:stretch/>
        </p:blipFill>
        <p:spPr>
          <a:xfrm>
            <a:off x="453571" y="1981200"/>
            <a:ext cx="7335983" cy="2057400"/>
          </a:xfrm>
          <a:prstGeom prst="rect">
            <a:avLst/>
          </a:prstGeom>
        </p:spPr>
      </p:pic>
      <p:pic>
        <p:nvPicPr>
          <p:cNvPr id="5" name="Picture 2" descr="C:\Users\USER\Desktop\4e4dfc_ac0f3a590dc646a7b7ae30de7d9ac653.gif"/>
          <p:cNvPicPr>
            <a:picLocks noChangeAspect="1" noChangeArrowheads="1"/>
          </p:cNvPicPr>
          <p:nvPr/>
        </p:nvPicPr>
        <p:blipFill>
          <a:blip r:embed="rId3"/>
          <a:srcRect/>
          <a:stretch>
            <a:fillRect/>
          </a:stretch>
        </p:blipFill>
        <p:spPr bwMode="auto">
          <a:xfrm>
            <a:off x="7086600" y="685800"/>
            <a:ext cx="1919396" cy="1905000"/>
          </a:xfrm>
          <a:prstGeom prst="rect">
            <a:avLst/>
          </a:prstGeom>
          <a:noFill/>
        </p:spPr>
      </p:pic>
      <p:pic>
        <p:nvPicPr>
          <p:cNvPr id="6" name="Picture 5"/>
          <p:cNvPicPr>
            <a:picLocks noChangeAspect="1"/>
          </p:cNvPicPr>
          <p:nvPr/>
        </p:nvPicPr>
        <p:blipFill rotWithShape="1">
          <a:blip r:embed="rId4"/>
          <a:srcRect l="20833" t="50000" r="29167" b="30000"/>
          <a:stretch/>
        </p:blipFill>
        <p:spPr>
          <a:xfrm>
            <a:off x="609600" y="4343400"/>
            <a:ext cx="7391400" cy="14478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D50D-629A-4D5F-8BBE-CB55ADFD1902}"/>
              </a:ext>
            </a:extLst>
          </p:cNvPr>
          <p:cNvSpPr>
            <a:spLocks noGrp="1"/>
          </p:cNvSpPr>
          <p:nvPr>
            <p:ph type="title"/>
          </p:nvPr>
        </p:nvSpPr>
        <p:spPr/>
        <p:txBody>
          <a:bodyPr/>
          <a:lstStyle/>
          <a:p>
            <a:r>
              <a:rPr lang="en-US" sz="5400" b="1" dirty="0"/>
              <a:t>MECFA survey …</a:t>
            </a:r>
            <a:endParaRPr lang="en-US" dirty="0"/>
          </a:p>
        </p:txBody>
      </p:sp>
      <p:sp>
        <p:nvSpPr>
          <p:cNvPr id="3" name="Content Placeholder 2">
            <a:extLst>
              <a:ext uri="{FF2B5EF4-FFF2-40B4-BE49-F238E27FC236}">
                <a16:creationId xmlns:a16="http://schemas.microsoft.com/office/drawing/2014/main" id="{E498CABE-16CE-472B-AF6E-B4BD6B532A29}"/>
              </a:ext>
            </a:extLst>
          </p:cNvPr>
          <p:cNvSpPr>
            <a:spLocks noGrp="1"/>
          </p:cNvSpPr>
          <p:nvPr>
            <p:ph idx="1"/>
          </p:nvPr>
        </p:nvSpPr>
        <p:spPr/>
        <p:txBody>
          <a:bodyPr/>
          <a:lstStyle/>
          <a:p>
            <a:r>
              <a:rPr lang="en-US" dirty="0"/>
              <a:t>It seems survey is not the best way to get reliable data</a:t>
            </a:r>
          </a:p>
          <a:p>
            <a:r>
              <a:rPr lang="en-US" dirty="0"/>
              <a:t>We should go for a proper registry to have accurate and reliable data that can be used to improve CF care in our region </a:t>
            </a:r>
          </a:p>
          <a:p>
            <a:endParaRPr lang="en-US" dirty="0"/>
          </a:p>
        </p:txBody>
      </p:sp>
    </p:spTree>
    <p:extLst>
      <p:ext uri="{BB962C8B-B14F-4D97-AF65-F5344CB8AC3E}">
        <p14:creationId xmlns:p14="http://schemas.microsoft.com/office/powerpoint/2010/main" val="2172175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a:t>MECFA era </a:t>
            </a:r>
          </a:p>
        </p:txBody>
      </p:sp>
      <p:sp>
        <p:nvSpPr>
          <p:cNvPr id="3" name="Content Placeholder 2"/>
          <p:cNvSpPr>
            <a:spLocks noGrp="1"/>
          </p:cNvSpPr>
          <p:nvPr>
            <p:ph idx="1"/>
          </p:nvPr>
        </p:nvSpPr>
        <p:spPr>
          <a:xfrm>
            <a:off x="228600" y="1935480"/>
            <a:ext cx="8915400" cy="4465320"/>
          </a:xfrm>
        </p:spPr>
        <p:txBody>
          <a:bodyPr/>
          <a:lstStyle/>
          <a:p>
            <a:r>
              <a:rPr lang="en-US" dirty="0"/>
              <a:t>It is the time to change the face of CF in the Middle East……            </a:t>
            </a:r>
          </a:p>
          <a:p>
            <a:pPr>
              <a:buNone/>
            </a:pPr>
            <a:r>
              <a:rPr lang="en-US" dirty="0"/>
              <a:t>                       We need to make a difference </a:t>
            </a:r>
          </a:p>
        </p:txBody>
      </p:sp>
      <p:pic>
        <p:nvPicPr>
          <p:cNvPr id="4" name="Picture 2" descr="C:\Users\Nisreen\Desktop\napoleonhill1.jpg"/>
          <p:cNvPicPr>
            <a:picLocks noChangeAspect="1" noChangeArrowheads="1"/>
          </p:cNvPicPr>
          <p:nvPr/>
        </p:nvPicPr>
        <p:blipFill>
          <a:blip r:embed="rId2"/>
          <a:srcRect/>
          <a:stretch>
            <a:fillRect/>
          </a:stretch>
        </p:blipFill>
        <p:spPr bwMode="auto">
          <a:xfrm>
            <a:off x="1621971" y="3276600"/>
            <a:ext cx="5464629" cy="28689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t>In Europe </a:t>
            </a:r>
          </a:p>
        </p:txBody>
      </p:sp>
      <p:sp>
        <p:nvSpPr>
          <p:cNvPr id="3" name="Content Placeholder 2"/>
          <p:cNvSpPr>
            <a:spLocks noGrp="1"/>
          </p:cNvSpPr>
          <p:nvPr>
            <p:ph idx="1"/>
          </p:nvPr>
        </p:nvSpPr>
        <p:spPr/>
        <p:txBody>
          <a:bodyPr/>
          <a:lstStyle/>
          <a:p>
            <a:r>
              <a:rPr lang="en-US" dirty="0"/>
              <a:t>ECFS established in 1969</a:t>
            </a:r>
          </a:p>
          <a:p>
            <a:endParaRPr lang="en-US" dirty="0"/>
          </a:p>
          <a:p>
            <a:r>
              <a:rPr lang="en-US" dirty="0"/>
              <a:t>International community … one goal </a:t>
            </a:r>
          </a:p>
          <a:p>
            <a:endParaRPr lang="en-US" dirty="0"/>
          </a:p>
          <a:p>
            <a:r>
              <a:rPr lang="en-US" dirty="0"/>
              <a:t>Great strides in improving CF care </a:t>
            </a:r>
          </a:p>
          <a:p>
            <a:endParaRPr lang="en-US" dirty="0"/>
          </a:p>
          <a:p>
            <a:r>
              <a:rPr lang="en-US" dirty="0"/>
              <a:t>Great achievements</a:t>
            </a:r>
          </a:p>
          <a:p>
            <a:endParaRPr lang="en-US" dirty="0"/>
          </a:p>
          <a:p>
            <a:endParaRPr lang="en-US" dirty="0"/>
          </a:p>
          <a:p>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z="4800" b="1" dirty="0"/>
              <a:t>It’s about making a difference in the lives of CF patients  </a:t>
            </a:r>
          </a:p>
        </p:txBody>
      </p:sp>
      <p:pic>
        <p:nvPicPr>
          <p:cNvPr id="1027" name="Picture 3" descr="C:\Users\USER\Desktop\21232004_1839295509715515_6908806980328497166_n.jpg"/>
          <p:cNvPicPr>
            <a:picLocks noGrp="1" noChangeAspect="1" noChangeArrowheads="1"/>
          </p:cNvPicPr>
          <p:nvPr>
            <p:ph idx="1"/>
          </p:nvPr>
        </p:nvPicPr>
        <p:blipFill>
          <a:blip r:embed="rId2"/>
          <a:srcRect/>
          <a:stretch>
            <a:fillRect/>
          </a:stretch>
        </p:blipFill>
        <p:spPr bwMode="auto">
          <a:xfrm>
            <a:off x="609600" y="2682082"/>
            <a:ext cx="4206478" cy="2804318"/>
          </a:xfrm>
          <a:prstGeom prst="rect">
            <a:avLst/>
          </a:prstGeom>
          <a:noFill/>
        </p:spPr>
      </p:pic>
      <p:pic>
        <p:nvPicPr>
          <p:cNvPr id="4" name="Picture 2" descr="G:\patients\CF patients\IMG_6502.JPG"/>
          <p:cNvPicPr>
            <a:picLocks noChangeAspect="1" noChangeArrowheads="1"/>
          </p:cNvPicPr>
          <p:nvPr/>
        </p:nvPicPr>
        <p:blipFill>
          <a:blip r:embed="rId3" cstate="print"/>
          <a:srcRect t="6607" b="20893"/>
          <a:stretch>
            <a:fillRect/>
          </a:stretch>
        </p:blipFill>
        <p:spPr bwMode="auto">
          <a:xfrm>
            <a:off x="5181600" y="2252947"/>
            <a:ext cx="3581400" cy="346205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5400" b="1" dirty="0"/>
              <a:t>It’s about making a difference </a:t>
            </a:r>
            <a:endParaRPr lang="en-US" dirty="0"/>
          </a:p>
        </p:txBody>
      </p:sp>
      <p:pic>
        <p:nvPicPr>
          <p:cNvPr id="13314" name="Picture 2" descr="G:\patients\CF patients\IMG_6552.JPG"/>
          <p:cNvPicPr>
            <a:picLocks noGrp="1" noChangeAspect="1" noChangeArrowheads="1"/>
          </p:cNvPicPr>
          <p:nvPr>
            <p:ph sz="half" idx="1"/>
          </p:nvPr>
        </p:nvPicPr>
        <p:blipFill>
          <a:blip r:embed="rId2" cstate="print"/>
          <a:srcRect/>
          <a:stretch>
            <a:fillRect/>
          </a:stretch>
        </p:blipFill>
        <p:spPr bwMode="auto">
          <a:xfrm>
            <a:off x="813792" y="1920875"/>
            <a:ext cx="3325416" cy="4433888"/>
          </a:xfrm>
          <a:prstGeom prst="rect">
            <a:avLst/>
          </a:prstGeom>
          <a:noFill/>
        </p:spPr>
      </p:pic>
      <p:pic>
        <p:nvPicPr>
          <p:cNvPr id="1026" name="Picture 2" descr="G:\Patients1\My patients pictures and videos\Yamen Halayqa CF\IMG_6131.JPG"/>
          <p:cNvPicPr>
            <a:picLocks noGrp="1" noChangeAspect="1" noChangeArrowheads="1"/>
          </p:cNvPicPr>
          <p:nvPr>
            <p:ph sz="half" idx="2"/>
          </p:nvPr>
        </p:nvPicPr>
        <p:blipFill>
          <a:blip r:embed="rId3" cstate="print"/>
          <a:srcRect/>
          <a:stretch>
            <a:fillRect/>
          </a:stretch>
        </p:blipFill>
        <p:spPr bwMode="auto">
          <a:xfrm>
            <a:off x="5004792" y="1890712"/>
            <a:ext cx="3325416" cy="443388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5400" b="1" dirty="0"/>
              <a:t>It’s about making a difference </a:t>
            </a:r>
            <a:endParaRPr lang="en-US" dirty="0"/>
          </a:p>
        </p:txBody>
      </p:sp>
      <p:pic>
        <p:nvPicPr>
          <p:cNvPr id="7" name="Picture 2" descr="G:\patients\CF patients\IMG_0989.JPG"/>
          <p:cNvPicPr>
            <a:picLocks noGrp="1" noChangeAspect="1" noChangeArrowheads="1"/>
          </p:cNvPicPr>
          <p:nvPr>
            <p:ph sz="half" idx="1"/>
          </p:nvPr>
        </p:nvPicPr>
        <p:blipFill>
          <a:blip r:embed="rId2" cstate="print"/>
          <a:srcRect/>
          <a:stretch>
            <a:fillRect/>
          </a:stretch>
        </p:blipFill>
        <p:spPr bwMode="auto">
          <a:xfrm>
            <a:off x="813792" y="1920875"/>
            <a:ext cx="3325416" cy="4433888"/>
          </a:xfrm>
          <a:prstGeom prst="rect">
            <a:avLst/>
          </a:prstGeom>
          <a:noFill/>
        </p:spPr>
      </p:pic>
      <p:pic>
        <p:nvPicPr>
          <p:cNvPr id="8" name="Picture 3" descr="G:\patients\CF patients\IMG_1122.JPG"/>
          <p:cNvPicPr>
            <a:picLocks noGrp="1" noChangeAspect="1" noChangeArrowheads="1"/>
          </p:cNvPicPr>
          <p:nvPr>
            <p:ph sz="half" idx="2"/>
          </p:nvPr>
        </p:nvPicPr>
        <p:blipFill>
          <a:blip r:embed="rId3" cstate="print"/>
          <a:srcRect/>
          <a:stretch>
            <a:fillRect/>
          </a:stretch>
        </p:blipFill>
        <p:spPr bwMode="auto">
          <a:xfrm>
            <a:off x="5004792" y="1920875"/>
            <a:ext cx="3325416" cy="443388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a:p>
            <a:endParaRPr lang="en-US" dirty="0"/>
          </a:p>
          <a:p>
            <a:r>
              <a:rPr lang="en-US" dirty="0"/>
              <a:t>CF patients and their families </a:t>
            </a:r>
          </a:p>
          <a:p>
            <a:pPr>
              <a:buNone/>
            </a:pPr>
            <a:endParaRPr lang="en-US" dirty="0"/>
          </a:p>
          <a:p>
            <a:r>
              <a:rPr lang="en-US" dirty="0"/>
              <a:t>Dr </a:t>
            </a:r>
            <a:r>
              <a:rPr lang="en-US" dirty="0" err="1"/>
              <a:t>Pavel</a:t>
            </a:r>
            <a:r>
              <a:rPr lang="en-US" dirty="0"/>
              <a:t> </a:t>
            </a:r>
            <a:r>
              <a:rPr lang="en-US" dirty="0" err="1"/>
              <a:t>Drevinek</a:t>
            </a:r>
            <a:r>
              <a:rPr lang="en-US" dirty="0"/>
              <a:t> (Prague, director of European standards of care project)  </a:t>
            </a:r>
          </a:p>
        </p:txBody>
      </p:sp>
      <p:sp>
        <p:nvSpPr>
          <p:cNvPr id="9" name="Title 1"/>
          <p:cNvSpPr>
            <a:spLocks noGrp="1"/>
          </p:cNvSpPr>
          <p:nvPr>
            <p:ph type="title"/>
          </p:nvPr>
        </p:nvSpPr>
        <p:spPr>
          <a:xfrm>
            <a:off x="609600" y="1124712"/>
            <a:ext cx="8229600" cy="1847088"/>
          </a:xfrm>
        </p:spPr>
        <p:txBody>
          <a:bodyPr>
            <a:normAutofit fontScale="90000"/>
          </a:bodyPr>
          <a:lstStyle/>
          <a:p>
            <a:br>
              <a:rPr lang="en-US" sz="8900" b="1" dirty="0">
                <a:solidFill>
                  <a:srgbClr val="0070C0"/>
                </a:solidFill>
              </a:rPr>
            </a:br>
            <a:br>
              <a:rPr lang="en-US" sz="8900" b="1" dirty="0">
                <a:solidFill>
                  <a:srgbClr val="0070C0"/>
                </a:solidFill>
              </a:rPr>
            </a:br>
            <a:br>
              <a:rPr lang="en-US" sz="8900" b="1" dirty="0">
                <a:solidFill>
                  <a:srgbClr val="0070C0"/>
                </a:solidFill>
              </a:rPr>
            </a:br>
            <a:r>
              <a:rPr lang="en-US" sz="8900" b="1" dirty="0">
                <a:solidFill>
                  <a:srgbClr val="0070C0"/>
                </a:solidFill>
              </a:rPr>
              <a:t>Thank you </a:t>
            </a:r>
            <a:br>
              <a:rPr lang="en-US" sz="5400" b="1" dirty="0">
                <a:solidFill>
                  <a:srgbClr val="0070C0"/>
                </a:solidFill>
              </a:rPr>
            </a:br>
            <a:endParaRPr lang="en-US" dirty="0"/>
          </a:p>
        </p:txBody>
      </p:sp>
      <p:pic>
        <p:nvPicPr>
          <p:cNvPr id="10" name="Picture 2" descr="C:\Users\USER\Desktop\4e4dfc_ac0f3a590dc646a7b7ae30de7d9ac653.gif"/>
          <p:cNvPicPr>
            <a:picLocks noChangeAspect="1" noChangeArrowheads="1"/>
          </p:cNvPicPr>
          <p:nvPr/>
        </p:nvPicPr>
        <p:blipFill>
          <a:blip r:embed="rId3"/>
          <a:srcRect/>
          <a:stretch>
            <a:fillRect/>
          </a:stretch>
        </p:blipFill>
        <p:spPr bwMode="auto">
          <a:xfrm>
            <a:off x="7086600" y="685800"/>
            <a:ext cx="1919396" cy="1905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pPr algn="ctr"/>
            <a:r>
              <a:rPr lang="en-US" b="1" dirty="0"/>
              <a:t>European CF Society</a:t>
            </a:r>
            <a:r>
              <a:rPr lang="en-US" dirty="0"/>
              <a:t> </a:t>
            </a:r>
          </a:p>
        </p:txBody>
      </p:sp>
      <p:pic>
        <p:nvPicPr>
          <p:cNvPr id="1026" name="Picture 2" descr="C:\Users\USER\Desktop\CTNmap_0-600x561.png"/>
          <p:cNvPicPr>
            <a:picLocks noGrp="1" noChangeAspect="1" noChangeArrowheads="1"/>
          </p:cNvPicPr>
          <p:nvPr>
            <p:ph idx="1"/>
          </p:nvPr>
        </p:nvPicPr>
        <p:blipFill>
          <a:blip r:embed="rId3"/>
          <a:srcRect/>
          <a:stretch>
            <a:fillRect/>
          </a:stretch>
        </p:blipFill>
        <p:spPr bwMode="auto">
          <a:xfrm>
            <a:off x="2224707" y="2392363"/>
            <a:ext cx="4694585" cy="4389437"/>
          </a:xfrm>
          <a:prstGeom prst="rect">
            <a:avLst/>
          </a:prstGeom>
          <a:noFill/>
        </p:spPr>
      </p:pic>
      <p:sp>
        <p:nvSpPr>
          <p:cNvPr id="5" name="TextBox 4"/>
          <p:cNvSpPr txBox="1"/>
          <p:nvPr/>
        </p:nvSpPr>
        <p:spPr>
          <a:xfrm>
            <a:off x="7239000" y="6324600"/>
            <a:ext cx="1524000" cy="369332"/>
          </a:xfrm>
          <a:prstGeom prst="rect">
            <a:avLst/>
          </a:prstGeom>
          <a:noFill/>
        </p:spPr>
        <p:txBody>
          <a:bodyPr wrap="square" rtlCol="0">
            <a:spAutoFit/>
          </a:bodyPr>
          <a:lstStyle/>
          <a:p>
            <a:r>
              <a:rPr lang="en-US" i="1" dirty="0"/>
              <a:t>www.ecfs.eu</a:t>
            </a:r>
          </a:p>
        </p:txBody>
      </p:sp>
      <p:cxnSp>
        <p:nvCxnSpPr>
          <p:cNvPr id="13" name="Straight Arrow Connector 12"/>
          <p:cNvCxnSpPr/>
          <p:nvPr/>
        </p:nvCxnSpPr>
        <p:spPr>
          <a:xfrm rot="5400000" flipH="1" flipV="1">
            <a:off x="2590800" y="2286000"/>
            <a:ext cx="2667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4305300" y="1943100"/>
            <a:ext cx="2971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3695700" y="2247900"/>
            <a:ext cx="3048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3390900" y="2400300"/>
            <a:ext cx="3048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3124200" y="2514600"/>
            <a:ext cx="3276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2743200" y="3200400"/>
            <a:ext cx="4800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2133600" y="3124200"/>
            <a:ext cx="457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81000" y="3124200"/>
            <a:ext cx="5105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2476500" y="2628900"/>
            <a:ext cx="3581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1752600" y="2743200"/>
            <a:ext cx="3581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2628900" y="2400300"/>
            <a:ext cx="2971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2171700" y="2247900"/>
            <a:ext cx="2514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V="1">
            <a:off x="2857500" y="2705100"/>
            <a:ext cx="3505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1676400" y="3124200"/>
            <a:ext cx="426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6200000" flipV="1">
            <a:off x="3733800" y="2438400"/>
            <a:ext cx="3276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t>In the Middle East </a:t>
            </a:r>
          </a:p>
        </p:txBody>
      </p:sp>
      <p:sp>
        <p:nvSpPr>
          <p:cNvPr id="3" name="Content Placeholder 2"/>
          <p:cNvSpPr>
            <a:spLocks noGrp="1"/>
          </p:cNvSpPr>
          <p:nvPr>
            <p:ph idx="1"/>
          </p:nvPr>
        </p:nvSpPr>
        <p:spPr/>
        <p:txBody>
          <a:bodyPr/>
          <a:lstStyle/>
          <a:p>
            <a:r>
              <a:rPr lang="en-US" dirty="0"/>
              <a:t>There was no society for CF before MECFA</a:t>
            </a:r>
          </a:p>
          <a:p>
            <a:pPr>
              <a:buNone/>
            </a:pPr>
            <a:endParaRPr lang="en-US" dirty="0"/>
          </a:p>
          <a:p>
            <a:r>
              <a:rPr lang="en-US" dirty="0"/>
              <a:t>Different political, cultural and social background </a:t>
            </a:r>
          </a:p>
          <a:p>
            <a:endParaRPr lang="en-US" dirty="0"/>
          </a:p>
          <a:p>
            <a:r>
              <a:rPr lang="en-US" dirty="0"/>
              <a:t>Zones of conflict and wars </a:t>
            </a:r>
          </a:p>
          <a:p>
            <a:endParaRPr lang="en-US" dirty="0"/>
          </a:p>
          <a:p>
            <a:r>
              <a:rPr lang="en-US" dirty="0"/>
              <a:t>Huge diversity in resources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1.jpg"/>
          <p:cNvPicPr>
            <a:picLocks noGrp="1" noChangeAspect="1" noChangeArrowheads="1"/>
          </p:cNvPicPr>
          <p:nvPr>
            <p:ph idx="1"/>
          </p:nvPr>
        </p:nvPicPr>
        <p:blipFill>
          <a:blip r:embed="rId3"/>
          <a:srcRect/>
          <a:stretch>
            <a:fillRect/>
          </a:stretch>
        </p:blipFill>
        <p:spPr bwMode="auto">
          <a:xfrm>
            <a:off x="142974" y="76200"/>
            <a:ext cx="3590826" cy="2023001"/>
          </a:xfrm>
          <a:prstGeom prst="rect">
            <a:avLst/>
          </a:prstGeom>
          <a:noFill/>
        </p:spPr>
      </p:pic>
      <p:pic>
        <p:nvPicPr>
          <p:cNvPr id="3076" name="Picture 4" descr="C:\Users\USER\Desktop\bla06-15_a1.jpg"/>
          <p:cNvPicPr>
            <a:picLocks noChangeAspect="1" noChangeArrowheads="1"/>
          </p:cNvPicPr>
          <p:nvPr/>
        </p:nvPicPr>
        <p:blipFill>
          <a:blip r:embed="rId4"/>
          <a:srcRect/>
          <a:stretch>
            <a:fillRect/>
          </a:stretch>
        </p:blipFill>
        <p:spPr bwMode="auto">
          <a:xfrm>
            <a:off x="152400" y="4724400"/>
            <a:ext cx="3581399" cy="2067831"/>
          </a:xfrm>
          <a:prstGeom prst="rect">
            <a:avLst/>
          </a:prstGeom>
          <a:noFill/>
        </p:spPr>
      </p:pic>
      <p:pic>
        <p:nvPicPr>
          <p:cNvPr id="3077" name="Picture 5" descr="C:\Users\USER\Desktop\images.jpg"/>
          <p:cNvPicPr>
            <a:picLocks noChangeAspect="1" noChangeArrowheads="1"/>
          </p:cNvPicPr>
          <p:nvPr/>
        </p:nvPicPr>
        <p:blipFill>
          <a:blip r:embed="rId5"/>
          <a:srcRect/>
          <a:stretch>
            <a:fillRect/>
          </a:stretch>
        </p:blipFill>
        <p:spPr bwMode="auto">
          <a:xfrm>
            <a:off x="4876800" y="4724400"/>
            <a:ext cx="4114800" cy="2057400"/>
          </a:xfrm>
          <a:prstGeom prst="rect">
            <a:avLst/>
          </a:prstGeom>
          <a:noFill/>
        </p:spPr>
      </p:pic>
      <p:pic>
        <p:nvPicPr>
          <p:cNvPr id="3078" name="Picture 6" descr="C:\Users\USER\Desktop\manila_skyline.jpg"/>
          <p:cNvPicPr>
            <a:picLocks noChangeAspect="1" noChangeArrowheads="1"/>
          </p:cNvPicPr>
          <p:nvPr/>
        </p:nvPicPr>
        <p:blipFill>
          <a:blip r:embed="rId6"/>
          <a:srcRect/>
          <a:stretch>
            <a:fillRect/>
          </a:stretch>
        </p:blipFill>
        <p:spPr bwMode="auto">
          <a:xfrm>
            <a:off x="176212" y="2200275"/>
            <a:ext cx="3557588" cy="2371725"/>
          </a:xfrm>
          <a:prstGeom prst="rect">
            <a:avLst/>
          </a:prstGeom>
          <a:noFill/>
        </p:spPr>
      </p:pic>
      <p:pic>
        <p:nvPicPr>
          <p:cNvPr id="3079" name="Picture 7" descr="C:\Users\USER\Desktop\The-high-cost-of-Syria-destruction.jpg"/>
          <p:cNvPicPr>
            <a:picLocks noChangeAspect="1" noChangeArrowheads="1"/>
          </p:cNvPicPr>
          <p:nvPr/>
        </p:nvPicPr>
        <p:blipFill>
          <a:blip r:embed="rId7" cstate="print"/>
          <a:srcRect t="2400"/>
          <a:stretch>
            <a:fillRect/>
          </a:stretch>
        </p:blipFill>
        <p:spPr bwMode="auto">
          <a:xfrm>
            <a:off x="5638800" y="76200"/>
            <a:ext cx="3352800" cy="2045209"/>
          </a:xfrm>
          <a:prstGeom prst="rect">
            <a:avLst/>
          </a:prstGeom>
          <a:noFill/>
        </p:spPr>
      </p:pic>
      <p:pic>
        <p:nvPicPr>
          <p:cNvPr id="3080" name="Picture 8" descr="C:\Users\USER\Desktop\0312Syria6.jpg"/>
          <p:cNvPicPr>
            <a:picLocks noChangeAspect="1" noChangeArrowheads="1"/>
          </p:cNvPicPr>
          <p:nvPr/>
        </p:nvPicPr>
        <p:blipFill>
          <a:blip r:embed="rId8" cstate="print"/>
          <a:srcRect t="4384" b="5845"/>
          <a:stretch>
            <a:fillRect/>
          </a:stretch>
        </p:blipFill>
        <p:spPr bwMode="auto">
          <a:xfrm>
            <a:off x="5021385" y="2194747"/>
            <a:ext cx="3970215" cy="23772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gaza-health-4_Reuters.jpg"/>
          <p:cNvPicPr>
            <a:picLocks noGrp="1" noChangeAspect="1" noChangeArrowheads="1"/>
          </p:cNvPicPr>
          <p:nvPr>
            <p:ph idx="1"/>
          </p:nvPr>
        </p:nvPicPr>
        <p:blipFill>
          <a:blip r:embed="rId3" cstate="print"/>
          <a:srcRect b="8413"/>
          <a:stretch>
            <a:fillRect/>
          </a:stretch>
        </p:blipFill>
        <p:spPr bwMode="auto">
          <a:xfrm>
            <a:off x="5471428" y="4685979"/>
            <a:ext cx="3520172" cy="1989300"/>
          </a:xfrm>
          <a:prstGeom prst="rect">
            <a:avLst/>
          </a:prstGeom>
          <a:noFill/>
        </p:spPr>
      </p:pic>
      <p:pic>
        <p:nvPicPr>
          <p:cNvPr id="4099" name="Picture 3" descr="C:\Users\USER\Desktop\1046470519.jpg"/>
          <p:cNvPicPr>
            <a:picLocks noChangeAspect="1" noChangeArrowheads="1"/>
          </p:cNvPicPr>
          <p:nvPr/>
        </p:nvPicPr>
        <p:blipFill>
          <a:blip r:embed="rId4"/>
          <a:srcRect/>
          <a:stretch>
            <a:fillRect/>
          </a:stretch>
        </p:blipFill>
        <p:spPr bwMode="auto">
          <a:xfrm>
            <a:off x="5029200" y="2438400"/>
            <a:ext cx="3943806" cy="2133600"/>
          </a:xfrm>
          <a:prstGeom prst="rect">
            <a:avLst/>
          </a:prstGeom>
          <a:noFill/>
        </p:spPr>
      </p:pic>
      <p:pic>
        <p:nvPicPr>
          <p:cNvPr id="4100" name="Picture 4" descr="C:\Users\USER\Desktop\yemen-famine.jpg"/>
          <p:cNvPicPr>
            <a:picLocks noChangeAspect="1" noChangeArrowheads="1"/>
          </p:cNvPicPr>
          <p:nvPr/>
        </p:nvPicPr>
        <p:blipFill>
          <a:blip r:embed="rId5" cstate="print"/>
          <a:srcRect/>
          <a:stretch>
            <a:fillRect/>
          </a:stretch>
        </p:blipFill>
        <p:spPr bwMode="auto">
          <a:xfrm>
            <a:off x="5715000" y="152400"/>
            <a:ext cx="3276600" cy="2188102"/>
          </a:xfrm>
          <a:prstGeom prst="rect">
            <a:avLst/>
          </a:prstGeom>
          <a:noFill/>
        </p:spPr>
      </p:pic>
      <p:pic>
        <p:nvPicPr>
          <p:cNvPr id="4102" name="Picture 6" descr="C:\Users\USER\Desktop\3065335_sheffieldchildrenshospital3jilltatephotography.jpg"/>
          <p:cNvPicPr>
            <a:picLocks noChangeAspect="1" noChangeArrowheads="1"/>
          </p:cNvPicPr>
          <p:nvPr/>
        </p:nvPicPr>
        <p:blipFill>
          <a:blip r:embed="rId6" cstate="print"/>
          <a:srcRect t="14656"/>
          <a:stretch>
            <a:fillRect/>
          </a:stretch>
        </p:blipFill>
        <p:spPr bwMode="auto">
          <a:xfrm>
            <a:off x="152400" y="2405614"/>
            <a:ext cx="3810000" cy="2170678"/>
          </a:xfrm>
          <a:prstGeom prst="rect">
            <a:avLst/>
          </a:prstGeom>
          <a:noFill/>
        </p:spPr>
      </p:pic>
      <p:pic>
        <p:nvPicPr>
          <p:cNvPr id="4104" name="Picture 8" descr="C:\Users\USER\Desktop\dc-Cover-20160127113300.Medi.png"/>
          <p:cNvPicPr>
            <a:picLocks noChangeAspect="1" noChangeArrowheads="1"/>
          </p:cNvPicPr>
          <p:nvPr/>
        </p:nvPicPr>
        <p:blipFill>
          <a:blip r:embed="rId7"/>
          <a:srcRect/>
          <a:stretch>
            <a:fillRect/>
          </a:stretch>
        </p:blipFill>
        <p:spPr bwMode="auto">
          <a:xfrm>
            <a:off x="153193" y="152400"/>
            <a:ext cx="3809207" cy="2133600"/>
          </a:xfrm>
          <a:prstGeom prst="rect">
            <a:avLst/>
          </a:prstGeom>
          <a:noFill/>
        </p:spPr>
      </p:pic>
      <p:pic>
        <p:nvPicPr>
          <p:cNvPr id="4105" name="Picture 9"/>
          <p:cNvPicPr>
            <a:picLocks noChangeAspect="1" noChangeArrowheads="1"/>
          </p:cNvPicPr>
          <p:nvPr/>
        </p:nvPicPr>
        <p:blipFill>
          <a:blip r:embed="rId8"/>
          <a:srcRect l="10811"/>
          <a:stretch>
            <a:fillRect/>
          </a:stretch>
        </p:blipFill>
        <p:spPr bwMode="auto">
          <a:xfrm>
            <a:off x="202669" y="4648200"/>
            <a:ext cx="3759731" cy="1981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MECFA </a:t>
            </a:r>
          </a:p>
        </p:txBody>
      </p:sp>
      <p:sp>
        <p:nvSpPr>
          <p:cNvPr id="3" name="Content Placeholder 2"/>
          <p:cNvSpPr>
            <a:spLocks noGrp="1"/>
          </p:cNvSpPr>
          <p:nvPr>
            <p:ph idx="1"/>
          </p:nvPr>
        </p:nvSpPr>
        <p:spPr>
          <a:xfrm>
            <a:off x="457200" y="2164080"/>
            <a:ext cx="8229600" cy="4389120"/>
          </a:xfrm>
        </p:spPr>
        <p:txBody>
          <a:bodyPr/>
          <a:lstStyle/>
          <a:p>
            <a:endParaRPr lang="en-US" dirty="0"/>
          </a:p>
          <a:p>
            <a:r>
              <a:rPr lang="en-US" dirty="0"/>
              <a:t>Established in 2016 </a:t>
            </a:r>
          </a:p>
          <a:p>
            <a:endParaRPr lang="en-US" dirty="0"/>
          </a:p>
          <a:p>
            <a:r>
              <a:rPr lang="en-US" b="1" dirty="0"/>
              <a:t>BIG</a:t>
            </a:r>
            <a:r>
              <a:rPr lang="en-US" dirty="0"/>
              <a:t> challenges </a:t>
            </a:r>
          </a:p>
          <a:p>
            <a:endParaRPr lang="en-US" dirty="0"/>
          </a:p>
          <a:p>
            <a:r>
              <a:rPr lang="en-US" b="1" dirty="0"/>
              <a:t>BIG</a:t>
            </a:r>
            <a:r>
              <a:rPr lang="en-US" dirty="0"/>
              <a:t> dreams </a:t>
            </a:r>
          </a:p>
          <a:p>
            <a:endParaRPr lang="en-US" dirty="0"/>
          </a:p>
          <a:p>
            <a:endParaRPr lang="en-US" dirty="0"/>
          </a:p>
          <a:p>
            <a:pPr>
              <a:buNone/>
            </a:pPr>
            <a:endParaRPr lang="en-US" dirty="0"/>
          </a:p>
          <a:p>
            <a:endParaRPr lang="en-US" dirty="0"/>
          </a:p>
          <a:p>
            <a:endParaRPr lang="en-US" dirty="0"/>
          </a:p>
        </p:txBody>
      </p:sp>
      <p:pic>
        <p:nvPicPr>
          <p:cNvPr id="6" name="Picture 2"/>
          <p:cNvPicPr>
            <a:picLocks noChangeAspect="1" noChangeArrowheads="1"/>
          </p:cNvPicPr>
          <p:nvPr/>
        </p:nvPicPr>
        <p:blipFill>
          <a:blip r:embed="rId3"/>
          <a:srcRect/>
          <a:stretch>
            <a:fillRect/>
          </a:stretch>
        </p:blipFill>
        <p:spPr bwMode="auto">
          <a:xfrm>
            <a:off x="4343400" y="2974701"/>
            <a:ext cx="4191000" cy="3349899"/>
          </a:xfrm>
          <a:prstGeom prst="rect">
            <a:avLst/>
          </a:prstGeom>
          <a:noFill/>
          <a:ln w="9525">
            <a:noFill/>
            <a:miter lim="800000"/>
            <a:headEnd/>
            <a:tailEnd/>
          </a:ln>
          <a:effectLst/>
        </p:spPr>
      </p:pic>
      <p:pic>
        <p:nvPicPr>
          <p:cNvPr id="7" name="Picture 2" descr="C:\Users\USER\Desktop\4e4dfc_ac0f3a590dc646a7b7ae30de7d9ac653.gif"/>
          <p:cNvPicPr>
            <a:picLocks noChangeAspect="1" noChangeArrowheads="1"/>
          </p:cNvPicPr>
          <p:nvPr/>
        </p:nvPicPr>
        <p:blipFill>
          <a:blip r:embed="rId4"/>
          <a:srcRect/>
          <a:stretch>
            <a:fillRect/>
          </a:stretch>
        </p:blipFill>
        <p:spPr bwMode="auto">
          <a:xfrm>
            <a:off x="7086600" y="685800"/>
            <a:ext cx="1919396" cy="1905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15630</TotalTime>
  <Words>1218</Words>
  <Application>Microsoft Office PowerPoint</Application>
  <PresentationFormat>On-screen Show (4:3)</PresentationFormat>
  <Paragraphs>329</Paragraphs>
  <Slides>43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Constantia</vt:lpstr>
      <vt:lpstr>Wingdings 2</vt:lpstr>
      <vt:lpstr>Flow</vt:lpstr>
      <vt:lpstr>A Survey of CF care in Middle East</vt:lpstr>
      <vt:lpstr>In North America </vt:lpstr>
      <vt:lpstr>CF Foundation </vt:lpstr>
      <vt:lpstr>In Europe </vt:lpstr>
      <vt:lpstr>European CF Society </vt:lpstr>
      <vt:lpstr>In the Middle East </vt:lpstr>
      <vt:lpstr>PowerPoint Presentation</vt:lpstr>
      <vt:lpstr>PowerPoint Presentation</vt:lpstr>
      <vt:lpstr>MECFA </vt:lpstr>
      <vt:lpstr>MECFA </vt:lpstr>
      <vt:lpstr>MECFA</vt:lpstr>
      <vt:lpstr>Many questions ???</vt:lpstr>
      <vt:lpstr>MECFA survey …</vt:lpstr>
      <vt:lpstr>MECFA survey …</vt:lpstr>
      <vt:lpstr>Demographics </vt:lpstr>
      <vt:lpstr>Name of hospital/center  </vt:lpstr>
      <vt:lpstr>Demographics </vt:lpstr>
      <vt:lpstr>Available services </vt:lpstr>
      <vt:lpstr>Available services </vt:lpstr>
      <vt:lpstr>Available personnel </vt:lpstr>
      <vt:lpstr>Available Personnel  </vt:lpstr>
      <vt:lpstr>Available tests </vt:lpstr>
      <vt:lpstr>Available tests </vt:lpstr>
      <vt:lpstr>Quality of care </vt:lpstr>
      <vt:lpstr>Quality of care</vt:lpstr>
      <vt:lpstr>Quality of care</vt:lpstr>
      <vt:lpstr>PowerPoint Presentation</vt:lpstr>
      <vt:lpstr>Available medications</vt:lpstr>
      <vt:lpstr>Available medications  </vt:lpstr>
      <vt:lpstr>Available medications  </vt:lpstr>
      <vt:lpstr>Management – other </vt:lpstr>
      <vt:lpstr>Management – other   </vt:lpstr>
      <vt:lpstr>PowerPoint Presentation</vt:lpstr>
      <vt:lpstr>Research </vt:lpstr>
      <vt:lpstr>Research  </vt:lpstr>
      <vt:lpstr>Financial coverage / insurance </vt:lpstr>
      <vt:lpstr>Financial coverage – insurance  </vt:lpstr>
      <vt:lpstr>MECFA survey …</vt:lpstr>
      <vt:lpstr>MECFA era </vt:lpstr>
      <vt:lpstr>It’s about making a difference in the lives of CF patients  </vt:lpstr>
      <vt:lpstr>It’s about making a difference </vt:lpstr>
      <vt:lpstr>It’s about making a difference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dc:title>
  <dc:creator>USER</dc:creator>
  <cp:lastModifiedBy>Hussein Alkindy</cp:lastModifiedBy>
  <cp:revision>207</cp:revision>
  <dcterms:created xsi:type="dcterms:W3CDTF">2006-08-16T00:00:00Z</dcterms:created>
  <dcterms:modified xsi:type="dcterms:W3CDTF">2019-03-20T18:40:28Z</dcterms:modified>
</cp:coreProperties>
</file>