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00" r:id="rId3"/>
    <p:sldId id="401" r:id="rId4"/>
    <p:sldId id="402" r:id="rId5"/>
    <p:sldId id="363" r:id="rId6"/>
    <p:sldId id="393" r:id="rId7"/>
    <p:sldId id="371" r:id="rId8"/>
    <p:sldId id="364" r:id="rId9"/>
    <p:sldId id="365" r:id="rId10"/>
    <p:sldId id="403" r:id="rId11"/>
    <p:sldId id="398" r:id="rId12"/>
    <p:sldId id="369" r:id="rId13"/>
    <p:sldId id="370" r:id="rId14"/>
    <p:sldId id="396" r:id="rId15"/>
    <p:sldId id="397" r:id="rId16"/>
    <p:sldId id="372" r:id="rId17"/>
    <p:sldId id="373" r:id="rId18"/>
    <p:sldId id="375" r:id="rId19"/>
    <p:sldId id="376" r:id="rId20"/>
    <p:sldId id="377" r:id="rId21"/>
    <p:sldId id="378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90" r:id="rId31"/>
    <p:sldId id="391" r:id="rId32"/>
    <p:sldId id="388" r:id="rId33"/>
    <p:sldId id="399" r:id="rId34"/>
    <p:sldId id="347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37B24-7157-4F49-A7B5-1ACD133C6E95}" type="datetimeFigureOut">
              <a:rPr lang="en-US" smtClean="0"/>
              <a:t>21.03.18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6E5B3-FBA5-FA43-8BD2-FD1AD9EE7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62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55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58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44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8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16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42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72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88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6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17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0086-14F3-4360-AC36-E7EE97FE7C18}" type="datetimeFigureOut">
              <a:rPr lang="tr-TR" smtClean="0"/>
              <a:t>21.03.18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2D20-6AE9-4D00-A964-B879D84467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0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8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Verdana"/>
                <a:cs typeface="Verdana"/>
              </a:rPr>
              <a:t>Con: Staphylococcus Prophylaxis is NOT required in CF </a:t>
            </a:r>
            <a:r>
              <a:rPr lang="tr-TR" dirty="0">
                <a:latin typeface="Verdana"/>
                <a:cs typeface="Verdana"/>
              </a:rPr>
              <a:t/>
            </a:r>
            <a:br>
              <a:rPr lang="tr-TR" dirty="0">
                <a:latin typeface="Verdana"/>
                <a:cs typeface="Verdana"/>
              </a:rPr>
            </a:br>
            <a:endParaRPr lang="tr-TR" dirty="0"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 </a:t>
            </a:r>
          </a:p>
          <a:p>
            <a:r>
              <a:rPr lang="tr-TR" dirty="0" smtClean="0">
                <a:latin typeface="Verdana"/>
                <a:cs typeface="Verdana"/>
              </a:rPr>
              <a:t>Prof. Dr. Bülent Karadağ,</a:t>
            </a:r>
          </a:p>
          <a:p>
            <a:r>
              <a:rPr lang="tr-TR" dirty="0" smtClean="0">
                <a:latin typeface="Verdana"/>
                <a:cs typeface="Verdana"/>
              </a:rPr>
              <a:t>Marmara University</a:t>
            </a:r>
          </a:p>
          <a:p>
            <a:r>
              <a:rPr lang="tr-TR" dirty="0" smtClean="0">
                <a:latin typeface="Verdana"/>
                <a:cs typeface="Verdana"/>
              </a:rPr>
              <a:t>Division of Pediatric Pulmonology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9120"/>
            <a:ext cx="1908720" cy="18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88" r="-1088"/>
          <a:stretch>
            <a:fillRect/>
          </a:stretch>
        </p:blipFill>
        <p:spPr>
          <a:xfrm>
            <a:off x="0" y="3180"/>
            <a:ext cx="6156176" cy="3385660"/>
          </a:xfrm>
        </p:spPr>
      </p:pic>
      <p:sp>
        <p:nvSpPr>
          <p:cNvPr id="7" name="Rectangle 6"/>
          <p:cNvSpPr/>
          <p:nvPr/>
        </p:nvSpPr>
        <p:spPr>
          <a:xfrm>
            <a:off x="41439" y="3501008"/>
            <a:ext cx="91258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Verdana"/>
                <a:cs typeface="Verdana"/>
              </a:rPr>
              <a:t>2) Do the British Mean What They Say?</a:t>
            </a:r>
          </a:p>
          <a:p>
            <a:endParaRPr lang="en-US" u="sng" dirty="0">
              <a:latin typeface="Verdana"/>
              <a:cs typeface="Verdana"/>
            </a:endParaRPr>
          </a:p>
          <a:p>
            <a:r>
              <a:rPr lang="en-US" u="sng" dirty="0">
                <a:latin typeface="Verdana"/>
                <a:cs typeface="Verdana"/>
              </a:rPr>
              <a:t>Not necessarily. The British are world experts at understating everything. Be aware that politeness and a sense of informality can be deceptive and that the British rarely talk straight. </a:t>
            </a:r>
            <a:endParaRPr lang="en-US" u="sng" dirty="0" smtClean="0">
              <a:latin typeface="Verdana"/>
              <a:cs typeface="Verdana"/>
            </a:endParaRPr>
          </a:p>
          <a:p>
            <a:r>
              <a:rPr lang="en-US" u="sng" dirty="0" smtClean="0">
                <a:latin typeface="Verdana"/>
                <a:cs typeface="Verdana"/>
              </a:rPr>
              <a:t>A</a:t>
            </a:r>
            <a:r>
              <a:rPr lang="en-US" u="sng" dirty="0">
                <a:latin typeface="Verdana"/>
                <a:cs typeface="Verdana"/>
              </a:rPr>
              <a:t>: “Option one might be worth considering.”</a:t>
            </a:r>
          </a:p>
          <a:p>
            <a:r>
              <a:rPr lang="en-US" i="1" u="sng" dirty="0">
                <a:latin typeface="Verdana"/>
                <a:cs typeface="Verdana"/>
              </a:rPr>
              <a:t>What they really mean: I recommend you choose option one </a:t>
            </a:r>
            <a:r>
              <a:rPr lang="en-US" u="sng" dirty="0">
                <a:latin typeface="Verdana"/>
                <a:cs typeface="Verdana"/>
              </a:rPr>
              <a:t>B: “Yes, no, it’s certainly an interesting option and one that is definitely worth considering in the longer term and we should absolutely not take it off the table”.</a:t>
            </a:r>
          </a:p>
          <a:p>
            <a:r>
              <a:rPr lang="en-US" i="1" u="sng" dirty="0">
                <a:latin typeface="Verdana"/>
                <a:cs typeface="Verdana"/>
              </a:rPr>
              <a:t>What they really mean: No</a:t>
            </a:r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7250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1487" b="-131487"/>
          <a:stretch>
            <a:fillRect/>
          </a:stretch>
        </p:blipFill>
        <p:spPr>
          <a:xfrm>
            <a:off x="6876256" y="5725450"/>
            <a:ext cx="2059327" cy="1132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699770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2243374"/>
            <a:ext cx="8712968" cy="1185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80" y="3429000"/>
            <a:ext cx="8805550" cy="1728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116632"/>
            <a:ext cx="1187624" cy="19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7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691" b="-4691"/>
          <a:stretch>
            <a:fillRect/>
          </a:stretch>
        </p:blipFill>
        <p:spPr>
          <a:xfrm>
            <a:off x="3059832" y="4005064"/>
            <a:ext cx="6012160" cy="33064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93" y="-15117"/>
            <a:ext cx="9144000" cy="41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9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6355" b="-46355"/>
          <a:stretch>
            <a:fillRect/>
          </a:stretch>
        </p:blipFill>
        <p:spPr>
          <a:xfrm>
            <a:off x="0" y="-459432"/>
            <a:ext cx="9034364" cy="49685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01208"/>
            <a:ext cx="5588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2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9948" b="-79948"/>
          <a:stretch>
            <a:fillRect/>
          </a:stretch>
        </p:blipFill>
        <p:spPr>
          <a:xfrm>
            <a:off x="467544" y="-1035496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060848"/>
            <a:ext cx="4991100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996952"/>
            <a:ext cx="88138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6992"/>
            <a:ext cx="9144000" cy="129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373216"/>
            <a:ext cx="8208912" cy="864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8191" y="188640"/>
            <a:ext cx="133580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63704" b="-63704"/>
          <a:stretch>
            <a:fillRect/>
          </a:stretch>
        </p:blipFill>
        <p:spPr>
          <a:xfrm>
            <a:off x="179512" y="-891480"/>
            <a:ext cx="7070372" cy="388843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844824"/>
            <a:ext cx="4536504" cy="504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2348880"/>
            <a:ext cx="6356231" cy="2016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138" y="4077071"/>
            <a:ext cx="7461506" cy="27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0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9969" b="-29969"/>
          <a:stretch>
            <a:fillRect/>
          </a:stretch>
        </p:blipFill>
        <p:spPr>
          <a:xfrm>
            <a:off x="0" y="-747464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2924944"/>
            <a:ext cx="48641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1008"/>
            <a:ext cx="12420872" cy="1113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69160"/>
            <a:ext cx="1249288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9969" b="-29969"/>
          <a:stretch>
            <a:fillRect/>
          </a:stretch>
        </p:blipFill>
        <p:spPr>
          <a:xfrm>
            <a:off x="0" y="-747464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2924944"/>
            <a:ext cx="48641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056"/>
            <a:ext cx="1290575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95" r="-1395"/>
          <a:stretch>
            <a:fillRect/>
          </a:stretch>
        </p:blipFill>
        <p:spPr>
          <a:xfrm>
            <a:off x="179512" y="188640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844824"/>
            <a:ext cx="6807200" cy="6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" y="4509120"/>
            <a:ext cx="9144000" cy="208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287" y="11768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5877272"/>
            <a:ext cx="6807200" cy="62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" y="116632"/>
            <a:ext cx="9144000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1" y="3717032"/>
            <a:ext cx="9144000" cy="16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3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108" r="-24108"/>
          <a:stretch>
            <a:fillRect/>
          </a:stretch>
        </p:blipFill>
        <p:spPr>
          <a:xfrm>
            <a:off x="-2554250" y="-315415"/>
            <a:ext cx="13895002" cy="764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84482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6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5877272"/>
            <a:ext cx="6807200" cy="62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2" y="908720"/>
            <a:ext cx="91440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1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5877272"/>
            <a:ext cx="6807200" cy="6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2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4744"/>
            <a:ext cx="9144000" cy="1135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4864"/>
            <a:ext cx="9144000" cy="35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7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5877272"/>
            <a:ext cx="68072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300"/>
            <a:ext cx="9144000" cy="45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7092280" cy="4585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8044"/>
            <a:ext cx="6957303" cy="26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5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5877272"/>
            <a:ext cx="68072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-4503"/>
            <a:ext cx="7458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6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5877272"/>
            <a:ext cx="6807200" cy="62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31" y="476672"/>
            <a:ext cx="9144000" cy="52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5877272"/>
            <a:ext cx="68072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100"/>
            <a:ext cx="9144000" cy="50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5877272"/>
            <a:ext cx="6807200" cy="62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0"/>
            <a:ext cx="9144000" cy="36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9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5877272"/>
            <a:ext cx="68072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8"/>
            <a:ext cx="9144000" cy="242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8920"/>
            <a:ext cx="9144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4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4155" b="-124155"/>
          <a:stretch>
            <a:fillRect/>
          </a:stretch>
        </p:blipFill>
        <p:spPr>
          <a:xfrm>
            <a:off x="179512" y="-1467544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12776"/>
            <a:ext cx="7975600" cy="39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71" y="1844824"/>
            <a:ext cx="9144000" cy="46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5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rcRect t="22460" b="22460"/>
          <a:stretch>
            <a:fillRect/>
          </a:stretch>
        </p:blipFill>
        <p:spPr>
          <a:xfrm>
            <a:off x="63755" y="980728"/>
            <a:ext cx="9080245" cy="49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484" r="-9484"/>
          <a:stretch>
            <a:fillRect/>
          </a:stretch>
        </p:blipFill>
        <p:spPr>
          <a:xfrm>
            <a:off x="-972616" y="19370"/>
            <a:ext cx="11089232" cy="6264696"/>
          </a:xfrm>
        </p:spPr>
      </p:pic>
    </p:spTree>
    <p:extLst>
      <p:ext uri="{BB962C8B-B14F-4D97-AF65-F5344CB8AC3E}">
        <p14:creationId xmlns:p14="http://schemas.microsoft.com/office/powerpoint/2010/main" val="179534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374" r="-34374"/>
          <a:stretch>
            <a:fillRect/>
          </a:stretch>
        </p:blipFill>
        <p:spPr>
          <a:xfrm>
            <a:off x="-1548680" y="19093"/>
            <a:ext cx="12241360" cy="6732277"/>
          </a:xfrm>
        </p:spPr>
      </p:pic>
    </p:spTree>
    <p:extLst>
      <p:ext uri="{BB962C8B-B14F-4D97-AF65-F5344CB8AC3E}">
        <p14:creationId xmlns:p14="http://schemas.microsoft.com/office/powerpoint/2010/main" val="116036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4155" b="-124155"/>
          <a:stretch>
            <a:fillRect/>
          </a:stretch>
        </p:blipFill>
        <p:spPr>
          <a:xfrm>
            <a:off x="179512" y="-1467544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12776"/>
            <a:ext cx="79756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8840"/>
            <a:ext cx="9144000" cy="38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093200" cy="177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48880"/>
            <a:ext cx="6007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" y="548680"/>
            <a:ext cx="915221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449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60375"/>
            <a:ext cx="8280919" cy="1168400"/>
          </a:xfrm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Prevalence</a:t>
            </a:r>
            <a:r>
              <a:rPr lang="tr-TR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of </a:t>
            </a:r>
            <a:r>
              <a:rPr lang="tr-T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infections</a:t>
            </a:r>
            <a:r>
              <a:rPr lang="tr-TR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according</a:t>
            </a:r>
            <a:r>
              <a:rPr lang="tr-TR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to</a:t>
            </a:r>
            <a:r>
              <a:rPr lang="tr-TR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tr-TR" sz="32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age</a:t>
            </a:r>
            <a:r>
              <a:rPr lang="tr-TR" sz="3200" b="1" dirty="0" smtClean="0">
                <a:latin typeface="Calibri" charset="0"/>
                <a:ea typeface="ＭＳ Ｐゴシック" charset="0"/>
                <a:cs typeface="ＭＳ Ｐゴシック" charset="0"/>
              </a:rPr>
              <a:t> in CF</a:t>
            </a:r>
            <a:endParaRPr lang="en-US" sz="32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714375" y="5418138"/>
            <a:ext cx="130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/>
              <a:t>0</a:t>
            </a: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623888" y="4732338"/>
            <a:ext cx="25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/>
              <a:t>20</a:t>
            </a: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623888" y="4046538"/>
            <a:ext cx="25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/>
              <a:t>40</a:t>
            </a:r>
          </a:p>
        </p:txBody>
      </p:sp>
      <p:sp>
        <p:nvSpPr>
          <p:cNvPr id="98309" name="Rectangle 6"/>
          <p:cNvSpPr>
            <a:spLocks noChangeArrowheads="1"/>
          </p:cNvSpPr>
          <p:nvPr/>
        </p:nvSpPr>
        <p:spPr bwMode="auto">
          <a:xfrm>
            <a:off x="623888" y="3341688"/>
            <a:ext cx="25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/>
              <a:t>60</a:t>
            </a:r>
          </a:p>
        </p:txBody>
      </p:sp>
      <p:sp>
        <p:nvSpPr>
          <p:cNvPr id="98310" name="Rectangle 7"/>
          <p:cNvSpPr>
            <a:spLocks noChangeArrowheads="1"/>
          </p:cNvSpPr>
          <p:nvPr/>
        </p:nvSpPr>
        <p:spPr bwMode="auto">
          <a:xfrm>
            <a:off x="623888" y="2657475"/>
            <a:ext cx="258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/>
              <a:t>80</a:t>
            </a:r>
          </a:p>
        </p:txBody>
      </p:sp>
      <p:sp>
        <p:nvSpPr>
          <p:cNvPr id="98311" name="Rectangle 8"/>
          <p:cNvSpPr>
            <a:spLocks noChangeArrowheads="1"/>
          </p:cNvSpPr>
          <p:nvPr/>
        </p:nvSpPr>
        <p:spPr bwMode="auto">
          <a:xfrm>
            <a:off x="531813" y="1970088"/>
            <a:ext cx="388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1"/>
              <a:t>100</a:t>
            </a:r>
          </a:p>
        </p:txBody>
      </p:sp>
      <p:sp>
        <p:nvSpPr>
          <p:cNvPr id="98312" name="Rectangle 9"/>
          <p:cNvSpPr>
            <a:spLocks noChangeArrowheads="1"/>
          </p:cNvSpPr>
          <p:nvPr/>
        </p:nvSpPr>
        <p:spPr bwMode="auto">
          <a:xfrm>
            <a:off x="771525" y="5746750"/>
            <a:ext cx="515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b="1"/>
              <a:t>  </a:t>
            </a:r>
            <a:r>
              <a:rPr lang="en-US" b="1"/>
              <a:t>0 </a:t>
            </a:r>
            <a:r>
              <a:rPr lang="tr-TR" b="1"/>
              <a:t>-</a:t>
            </a:r>
            <a:r>
              <a:rPr lang="en-US" b="1"/>
              <a:t> 1</a:t>
            </a:r>
          </a:p>
        </p:txBody>
      </p:sp>
      <p:sp>
        <p:nvSpPr>
          <p:cNvPr id="98313" name="Rectangle 10"/>
          <p:cNvSpPr>
            <a:spLocks noChangeArrowheads="1"/>
          </p:cNvSpPr>
          <p:nvPr/>
        </p:nvSpPr>
        <p:spPr bwMode="auto">
          <a:xfrm>
            <a:off x="1763713" y="5746750"/>
            <a:ext cx="463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b="1"/>
              <a:t> </a:t>
            </a:r>
            <a:r>
              <a:rPr lang="en-US" b="1"/>
              <a:t>2 </a:t>
            </a:r>
            <a:r>
              <a:rPr lang="tr-TR" b="1"/>
              <a:t>-</a:t>
            </a:r>
            <a:r>
              <a:rPr lang="en-US" b="1"/>
              <a:t> 5</a:t>
            </a:r>
          </a:p>
        </p:txBody>
      </p:sp>
      <p:sp>
        <p:nvSpPr>
          <p:cNvPr id="98314" name="Rectangle 11"/>
          <p:cNvSpPr>
            <a:spLocks noChangeArrowheads="1"/>
          </p:cNvSpPr>
          <p:nvPr/>
        </p:nvSpPr>
        <p:spPr bwMode="auto">
          <a:xfrm>
            <a:off x="2724150" y="5746750"/>
            <a:ext cx="527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/>
              <a:t>6 </a:t>
            </a:r>
            <a:r>
              <a:rPr lang="tr-TR" b="1"/>
              <a:t>-</a:t>
            </a:r>
            <a:r>
              <a:rPr lang="en-US" b="1"/>
              <a:t> 10</a:t>
            </a:r>
          </a:p>
        </p:txBody>
      </p:sp>
      <p:sp>
        <p:nvSpPr>
          <p:cNvPr id="98315" name="Rectangle 12"/>
          <p:cNvSpPr>
            <a:spLocks noChangeArrowheads="1"/>
          </p:cNvSpPr>
          <p:nvPr/>
        </p:nvSpPr>
        <p:spPr bwMode="auto">
          <a:xfrm>
            <a:off x="3625850" y="5746750"/>
            <a:ext cx="644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/>
              <a:t>11 </a:t>
            </a:r>
            <a:r>
              <a:rPr lang="tr-TR" b="1"/>
              <a:t>-</a:t>
            </a:r>
            <a:r>
              <a:rPr lang="en-US" b="1"/>
              <a:t> 17</a:t>
            </a:r>
          </a:p>
        </p:txBody>
      </p:sp>
      <p:sp>
        <p:nvSpPr>
          <p:cNvPr id="98316" name="Rectangle 13"/>
          <p:cNvSpPr>
            <a:spLocks noChangeArrowheads="1"/>
          </p:cNvSpPr>
          <p:nvPr/>
        </p:nvSpPr>
        <p:spPr bwMode="auto">
          <a:xfrm>
            <a:off x="4678363" y="5746750"/>
            <a:ext cx="644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/>
              <a:t>18 </a:t>
            </a:r>
            <a:r>
              <a:rPr lang="tr-TR" b="1"/>
              <a:t>-</a:t>
            </a:r>
            <a:r>
              <a:rPr lang="en-US" b="1"/>
              <a:t> 24</a:t>
            </a:r>
          </a:p>
        </p:txBody>
      </p:sp>
      <p:sp>
        <p:nvSpPr>
          <p:cNvPr id="98317" name="Rectangle 14"/>
          <p:cNvSpPr>
            <a:spLocks noChangeArrowheads="1"/>
          </p:cNvSpPr>
          <p:nvPr/>
        </p:nvSpPr>
        <p:spPr bwMode="auto">
          <a:xfrm>
            <a:off x="5670550" y="5746750"/>
            <a:ext cx="644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/>
              <a:t>25 </a:t>
            </a:r>
            <a:r>
              <a:rPr lang="tr-TR" b="1"/>
              <a:t>-</a:t>
            </a:r>
            <a:r>
              <a:rPr lang="en-US" b="1"/>
              <a:t> 34</a:t>
            </a:r>
          </a:p>
        </p:txBody>
      </p:sp>
      <p:sp>
        <p:nvSpPr>
          <p:cNvPr id="98318" name="Rectangle 15"/>
          <p:cNvSpPr>
            <a:spLocks noChangeArrowheads="1"/>
          </p:cNvSpPr>
          <p:nvPr/>
        </p:nvSpPr>
        <p:spPr bwMode="auto">
          <a:xfrm>
            <a:off x="6675438" y="5746750"/>
            <a:ext cx="644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/>
              <a:t>35 </a:t>
            </a:r>
            <a:r>
              <a:rPr lang="tr-TR" b="1"/>
              <a:t>-</a:t>
            </a:r>
            <a:r>
              <a:rPr lang="en-US" b="1"/>
              <a:t> 44</a:t>
            </a:r>
          </a:p>
        </p:txBody>
      </p:sp>
      <p:sp>
        <p:nvSpPr>
          <p:cNvPr id="98319" name="Rectangle 16"/>
          <p:cNvSpPr>
            <a:spLocks noChangeArrowheads="1"/>
          </p:cNvSpPr>
          <p:nvPr/>
        </p:nvSpPr>
        <p:spPr bwMode="auto">
          <a:xfrm>
            <a:off x="7835900" y="5746750"/>
            <a:ext cx="34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b="1"/>
              <a:t>&gt;</a:t>
            </a:r>
            <a:r>
              <a:rPr lang="en-US" b="1"/>
              <a:t>45</a:t>
            </a:r>
          </a:p>
        </p:txBody>
      </p:sp>
      <p:sp>
        <p:nvSpPr>
          <p:cNvPr id="98320" name="Rectangle 17"/>
          <p:cNvSpPr>
            <a:spLocks noChangeArrowheads="1"/>
          </p:cNvSpPr>
          <p:nvPr/>
        </p:nvSpPr>
        <p:spPr bwMode="auto">
          <a:xfrm>
            <a:off x="3859213" y="6103938"/>
            <a:ext cx="9517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sz="2000" b="1" dirty="0" smtClean="0"/>
              <a:t>Age </a:t>
            </a:r>
            <a:r>
              <a:rPr lang="en-US" sz="2000" b="1" dirty="0"/>
              <a:t>(</a:t>
            </a:r>
            <a:r>
              <a:rPr lang="en-US" sz="2000" b="1" dirty="0" smtClean="0"/>
              <a:t>y</a:t>
            </a:r>
            <a:r>
              <a:rPr lang="tr-TR" sz="2000" b="1" dirty="0" err="1" smtClean="0"/>
              <a:t>rs</a:t>
            </a:r>
            <a:r>
              <a:rPr lang="tr-TR" sz="2000" b="1" dirty="0" smtClean="0"/>
              <a:t>)</a:t>
            </a:r>
            <a:endParaRPr lang="en-US" sz="2000" b="1" dirty="0"/>
          </a:p>
        </p:txBody>
      </p:sp>
      <p:sp>
        <p:nvSpPr>
          <p:cNvPr id="98321" name="Rectangle 18"/>
          <p:cNvSpPr>
            <a:spLocks noChangeArrowheads="1"/>
          </p:cNvSpPr>
          <p:nvPr/>
        </p:nvSpPr>
        <p:spPr bwMode="auto">
          <a:xfrm rot="-5400000">
            <a:off x="169070" y="3771106"/>
            <a:ext cx="328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tr-TR" sz="2000" b="1"/>
              <a:t>%</a:t>
            </a:r>
            <a:endParaRPr lang="en-US" sz="2000" b="1"/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5403850" y="6562725"/>
            <a:ext cx="3459163" cy="25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34" charset="0"/>
                <a:ea typeface="ＭＳ Ｐゴシック" pitchFamily="-110" charset="-128"/>
                <a:cs typeface="+mn-cs"/>
              </a:rPr>
              <a:t>Cystic Fibrosis Foundation Patient Registry Data. 2005</a:t>
            </a:r>
          </a:p>
        </p:txBody>
      </p:sp>
      <p:grpSp>
        <p:nvGrpSpPr>
          <p:cNvPr id="98323" name="Group 20"/>
          <p:cNvGrpSpPr>
            <a:grpSpLocks/>
          </p:cNvGrpSpPr>
          <p:nvPr/>
        </p:nvGrpSpPr>
        <p:grpSpPr bwMode="auto">
          <a:xfrm>
            <a:off x="939800" y="2097088"/>
            <a:ext cx="7073900" cy="3570287"/>
            <a:chOff x="1214" y="1082"/>
            <a:chExt cx="4005" cy="1873"/>
          </a:xfrm>
        </p:grpSpPr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1248" y="2539"/>
              <a:ext cx="3970" cy="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6" name="Line 22"/>
            <p:cNvSpPr>
              <a:spLocks noChangeShapeType="1"/>
            </p:cNvSpPr>
            <p:nvPr/>
          </p:nvSpPr>
          <p:spPr bwMode="auto">
            <a:xfrm>
              <a:off x="1248" y="2181"/>
              <a:ext cx="397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7" name="Line 23"/>
            <p:cNvSpPr>
              <a:spLocks noChangeShapeType="1"/>
            </p:cNvSpPr>
            <p:nvPr/>
          </p:nvSpPr>
          <p:spPr bwMode="auto">
            <a:xfrm>
              <a:off x="1248" y="1811"/>
              <a:ext cx="3970" cy="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8" name="Line 24"/>
            <p:cNvSpPr>
              <a:spLocks noChangeShapeType="1"/>
            </p:cNvSpPr>
            <p:nvPr/>
          </p:nvSpPr>
          <p:spPr bwMode="auto">
            <a:xfrm>
              <a:off x="1248" y="1453"/>
              <a:ext cx="397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29" name="Line 25"/>
            <p:cNvSpPr>
              <a:spLocks noChangeShapeType="1"/>
            </p:cNvSpPr>
            <p:nvPr/>
          </p:nvSpPr>
          <p:spPr bwMode="auto">
            <a:xfrm>
              <a:off x="1248" y="1082"/>
              <a:ext cx="39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0" name="Rectangle 26"/>
            <p:cNvSpPr>
              <a:spLocks noChangeArrowheads="1"/>
            </p:cNvSpPr>
            <p:nvPr/>
          </p:nvSpPr>
          <p:spPr bwMode="auto">
            <a:xfrm>
              <a:off x="1248" y="1082"/>
              <a:ext cx="3970" cy="1828"/>
            </a:xfrm>
            <a:prstGeom prst="rect">
              <a:avLst/>
            </a:pr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 sz="2000" b="1"/>
            </a:p>
          </p:txBody>
        </p:sp>
        <p:sp>
          <p:nvSpPr>
            <p:cNvPr id="98331" name="Line 27"/>
            <p:cNvSpPr>
              <a:spLocks noChangeShapeType="1"/>
            </p:cNvSpPr>
            <p:nvPr/>
          </p:nvSpPr>
          <p:spPr bwMode="auto">
            <a:xfrm>
              <a:off x="1248" y="1082"/>
              <a:ext cx="1" cy="18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2" name="Line 28"/>
            <p:cNvSpPr>
              <a:spLocks noChangeShapeType="1"/>
            </p:cNvSpPr>
            <p:nvPr/>
          </p:nvSpPr>
          <p:spPr bwMode="auto">
            <a:xfrm>
              <a:off x="1214" y="2910"/>
              <a:ext cx="3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3" name="Line 29"/>
            <p:cNvSpPr>
              <a:spLocks noChangeShapeType="1"/>
            </p:cNvSpPr>
            <p:nvPr/>
          </p:nvSpPr>
          <p:spPr bwMode="auto">
            <a:xfrm>
              <a:off x="1214" y="2539"/>
              <a:ext cx="34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4" name="Line 30"/>
            <p:cNvSpPr>
              <a:spLocks noChangeShapeType="1"/>
            </p:cNvSpPr>
            <p:nvPr/>
          </p:nvSpPr>
          <p:spPr bwMode="auto">
            <a:xfrm>
              <a:off x="1214" y="2181"/>
              <a:ext cx="3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5" name="Line 31"/>
            <p:cNvSpPr>
              <a:spLocks noChangeShapeType="1"/>
            </p:cNvSpPr>
            <p:nvPr/>
          </p:nvSpPr>
          <p:spPr bwMode="auto">
            <a:xfrm>
              <a:off x="1214" y="1811"/>
              <a:ext cx="34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6" name="Line 32"/>
            <p:cNvSpPr>
              <a:spLocks noChangeShapeType="1"/>
            </p:cNvSpPr>
            <p:nvPr/>
          </p:nvSpPr>
          <p:spPr bwMode="auto">
            <a:xfrm>
              <a:off x="1214" y="1453"/>
              <a:ext cx="3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7" name="Line 33"/>
            <p:cNvSpPr>
              <a:spLocks noChangeShapeType="1"/>
            </p:cNvSpPr>
            <p:nvPr/>
          </p:nvSpPr>
          <p:spPr bwMode="auto">
            <a:xfrm>
              <a:off x="1214" y="1082"/>
              <a:ext cx="3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8" name="Line 34"/>
            <p:cNvSpPr>
              <a:spLocks noChangeShapeType="1"/>
            </p:cNvSpPr>
            <p:nvPr/>
          </p:nvSpPr>
          <p:spPr bwMode="auto">
            <a:xfrm>
              <a:off x="1248" y="2910"/>
              <a:ext cx="397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39" name="Line 35"/>
            <p:cNvSpPr>
              <a:spLocks noChangeShapeType="1"/>
            </p:cNvSpPr>
            <p:nvPr/>
          </p:nvSpPr>
          <p:spPr bwMode="auto">
            <a:xfrm flipV="1">
              <a:off x="1248" y="2910"/>
              <a:ext cx="1" cy="4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0" name="Line 36"/>
            <p:cNvSpPr>
              <a:spLocks noChangeShapeType="1"/>
            </p:cNvSpPr>
            <p:nvPr/>
          </p:nvSpPr>
          <p:spPr bwMode="auto">
            <a:xfrm flipV="1">
              <a:off x="1819" y="2910"/>
              <a:ext cx="1" cy="4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1" name="Line 37"/>
            <p:cNvSpPr>
              <a:spLocks noChangeShapeType="1"/>
            </p:cNvSpPr>
            <p:nvPr/>
          </p:nvSpPr>
          <p:spPr bwMode="auto">
            <a:xfrm flipV="1">
              <a:off x="2381" y="2910"/>
              <a:ext cx="1" cy="4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2" name="Line 38"/>
            <p:cNvSpPr>
              <a:spLocks noChangeShapeType="1"/>
            </p:cNvSpPr>
            <p:nvPr/>
          </p:nvSpPr>
          <p:spPr bwMode="auto">
            <a:xfrm flipV="1">
              <a:off x="2952" y="2910"/>
              <a:ext cx="1" cy="4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3" name="Line 39"/>
            <p:cNvSpPr>
              <a:spLocks noChangeShapeType="1"/>
            </p:cNvSpPr>
            <p:nvPr/>
          </p:nvSpPr>
          <p:spPr bwMode="auto">
            <a:xfrm flipV="1">
              <a:off x="3514" y="2910"/>
              <a:ext cx="1" cy="4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4" name="Line 40"/>
            <p:cNvSpPr>
              <a:spLocks noChangeShapeType="1"/>
            </p:cNvSpPr>
            <p:nvPr/>
          </p:nvSpPr>
          <p:spPr bwMode="auto">
            <a:xfrm flipV="1">
              <a:off x="4085" y="2910"/>
              <a:ext cx="1" cy="4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5" name="Line 41"/>
            <p:cNvSpPr>
              <a:spLocks noChangeShapeType="1"/>
            </p:cNvSpPr>
            <p:nvPr/>
          </p:nvSpPr>
          <p:spPr bwMode="auto">
            <a:xfrm flipV="1">
              <a:off x="4647" y="2910"/>
              <a:ext cx="1" cy="4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6" name="Line 42"/>
            <p:cNvSpPr>
              <a:spLocks noChangeShapeType="1"/>
            </p:cNvSpPr>
            <p:nvPr/>
          </p:nvSpPr>
          <p:spPr bwMode="auto">
            <a:xfrm flipV="1">
              <a:off x="5218" y="2910"/>
              <a:ext cx="1" cy="4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7" name="Freeform 43"/>
            <p:cNvSpPr>
              <a:spLocks/>
            </p:cNvSpPr>
            <p:nvPr/>
          </p:nvSpPr>
          <p:spPr bwMode="auto">
            <a:xfrm>
              <a:off x="1248" y="1442"/>
              <a:ext cx="3970" cy="975"/>
            </a:xfrm>
            <a:custGeom>
              <a:avLst/>
              <a:gdLst>
                <a:gd name="T0" fmla="*/ 0 w 459"/>
                <a:gd name="T1" fmla="*/ 2147483647 h 87"/>
                <a:gd name="T2" fmla="*/ 2067808344 w 459"/>
                <a:gd name="T3" fmla="*/ 2147483647 h 87"/>
                <a:gd name="T4" fmla="*/ 2147483647 w 459"/>
                <a:gd name="T5" fmla="*/ 2147483647 h 87"/>
                <a:gd name="T6" fmla="*/ 2147483647 w 459"/>
                <a:gd name="T7" fmla="*/ 2147483647 h 87"/>
                <a:gd name="T8" fmla="*/ 2147483647 w 459"/>
                <a:gd name="T9" fmla="*/ 1999004542 h 87"/>
                <a:gd name="T10" fmla="*/ 2147483647 w 459"/>
                <a:gd name="T11" fmla="*/ 0 h 87"/>
                <a:gd name="T12" fmla="*/ 2147483647 w 459"/>
                <a:gd name="T13" fmla="*/ 754833166 h 87"/>
                <a:gd name="T14" fmla="*/ 2147483647 w 459"/>
                <a:gd name="T15" fmla="*/ 1487754607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9"/>
                <a:gd name="T25" fmla="*/ 0 h 87"/>
                <a:gd name="T26" fmla="*/ 459 w 459"/>
                <a:gd name="T27" fmla="*/ 87 h 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9" h="87">
                  <a:moveTo>
                    <a:pt x="0" y="86"/>
                  </a:moveTo>
                  <a:lnTo>
                    <a:pt x="66" y="87"/>
                  </a:lnTo>
                  <a:lnTo>
                    <a:pt x="131" y="72"/>
                  </a:lnTo>
                  <a:lnTo>
                    <a:pt x="197" y="40"/>
                  </a:lnTo>
                  <a:lnTo>
                    <a:pt x="262" y="8"/>
                  </a:lnTo>
                  <a:lnTo>
                    <a:pt x="328" y="0"/>
                  </a:lnTo>
                  <a:lnTo>
                    <a:pt x="393" y="3"/>
                  </a:lnTo>
                  <a:lnTo>
                    <a:pt x="459" y="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8" name="Freeform 44"/>
            <p:cNvSpPr>
              <a:spLocks/>
            </p:cNvSpPr>
            <p:nvPr/>
          </p:nvSpPr>
          <p:spPr bwMode="auto">
            <a:xfrm>
              <a:off x="1248" y="2283"/>
              <a:ext cx="3970" cy="549"/>
            </a:xfrm>
            <a:custGeom>
              <a:avLst/>
              <a:gdLst>
                <a:gd name="T0" fmla="*/ 0 w 459"/>
                <a:gd name="T1" fmla="*/ 2147483647 h 49"/>
                <a:gd name="T2" fmla="*/ 2067808344 w 459"/>
                <a:gd name="T3" fmla="*/ 0 h 49"/>
                <a:gd name="T4" fmla="*/ 2147483647 w 459"/>
                <a:gd name="T5" fmla="*/ 2147483647 h 49"/>
                <a:gd name="T6" fmla="*/ 2147483647 w 459"/>
                <a:gd name="T7" fmla="*/ 2147483647 h 49"/>
                <a:gd name="T8" fmla="*/ 2147483647 w 459"/>
                <a:gd name="T9" fmla="*/ 2147483647 h 49"/>
                <a:gd name="T10" fmla="*/ 2147483647 w 459"/>
                <a:gd name="T11" fmla="*/ 2147483647 h 49"/>
                <a:gd name="T12" fmla="*/ 2147483647 w 459"/>
                <a:gd name="T13" fmla="*/ 2147483647 h 49"/>
                <a:gd name="T14" fmla="*/ 2147483647 w 459"/>
                <a:gd name="T15" fmla="*/ 2147483647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9"/>
                <a:gd name="T25" fmla="*/ 0 h 49"/>
                <a:gd name="T26" fmla="*/ 459 w 459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9" h="49">
                  <a:moveTo>
                    <a:pt x="0" y="12"/>
                  </a:moveTo>
                  <a:lnTo>
                    <a:pt x="66" y="0"/>
                  </a:lnTo>
                  <a:lnTo>
                    <a:pt x="131" y="10"/>
                  </a:lnTo>
                  <a:lnTo>
                    <a:pt x="197" y="30"/>
                  </a:lnTo>
                  <a:lnTo>
                    <a:pt x="262" y="41"/>
                  </a:lnTo>
                  <a:lnTo>
                    <a:pt x="328" y="48"/>
                  </a:lnTo>
                  <a:lnTo>
                    <a:pt x="393" y="49"/>
                  </a:lnTo>
                  <a:lnTo>
                    <a:pt x="459" y="49"/>
                  </a:ln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9" name="Freeform 45"/>
            <p:cNvSpPr>
              <a:spLocks/>
            </p:cNvSpPr>
            <p:nvPr/>
          </p:nvSpPr>
          <p:spPr bwMode="auto">
            <a:xfrm>
              <a:off x="1248" y="2809"/>
              <a:ext cx="3970" cy="90"/>
            </a:xfrm>
            <a:custGeom>
              <a:avLst/>
              <a:gdLst>
                <a:gd name="T0" fmla="*/ 0 w 459"/>
                <a:gd name="T1" fmla="*/ 2053594553 h 8"/>
                <a:gd name="T2" fmla="*/ 2067808344 w 459"/>
                <a:gd name="T3" fmla="*/ 2053594553 h 8"/>
                <a:gd name="T4" fmla="*/ 2147483647 w 459"/>
                <a:gd name="T5" fmla="*/ 1802207126 h 8"/>
                <a:gd name="T6" fmla="*/ 2147483647 w 459"/>
                <a:gd name="T7" fmla="*/ 1025891595 h 8"/>
                <a:gd name="T8" fmla="*/ 2147483647 w 459"/>
                <a:gd name="T9" fmla="*/ 251386729 h 8"/>
                <a:gd name="T10" fmla="*/ 2147483647 w 459"/>
                <a:gd name="T11" fmla="*/ 0 h 8"/>
                <a:gd name="T12" fmla="*/ 2147483647 w 459"/>
                <a:gd name="T13" fmla="*/ 251386729 h 8"/>
                <a:gd name="T14" fmla="*/ 2147483647 w 459"/>
                <a:gd name="T15" fmla="*/ 1025891595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9"/>
                <a:gd name="T25" fmla="*/ 0 h 8"/>
                <a:gd name="T26" fmla="*/ 459 w 459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9" h="8">
                  <a:moveTo>
                    <a:pt x="0" y="8"/>
                  </a:moveTo>
                  <a:lnTo>
                    <a:pt x="66" y="8"/>
                  </a:lnTo>
                  <a:lnTo>
                    <a:pt x="131" y="7"/>
                  </a:lnTo>
                  <a:lnTo>
                    <a:pt x="197" y="4"/>
                  </a:lnTo>
                  <a:lnTo>
                    <a:pt x="262" y="1"/>
                  </a:lnTo>
                  <a:lnTo>
                    <a:pt x="328" y="0"/>
                  </a:lnTo>
                  <a:lnTo>
                    <a:pt x="393" y="1"/>
                  </a:lnTo>
                  <a:lnTo>
                    <a:pt x="459" y="4"/>
                  </a:lnTo>
                </a:path>
              </a:pathLst>
            </a:custGeom>
            <a:noFill/>
            <a:ln w="317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0" name="Freeform 46"/>
            <p:cNvSpPr>
              <a:spLocks/>
            </p:cNvSpPr>
            <p:nvPr/>
          </p:nvSpPr>
          <p:spPr bwMode="auto">
            <a:xfrm>
              <a:off x="1248" y="1755"/>
              <a:ext cx="3970" cy="651"/>
            </a:xfrm>
            <a:custGeom>
              <a:avLst/>
              <a:gdLst>
                <a:gd name="T0" fmla="*/ 0 w 459"/>
                <a:gd name="T1" fmla="*/ 2147483647 h 58"/>
                <a:gd name="T2" fmla="*/ 2067808344 w 459"/>
                <a:gd name="T3" fmla="*/ 1503693426 h 58"/>
                <a:gd name="T4" fmla="*/ 2147483647 w 459"/>
                <a:gd name="T5" fmla="*/ 0 h 58"/>
                <a:gd name="T6" fmla="*/ 2147483647 w 459"/>
                <a:gd name="T7" fmla="*/ 1009698564 h 58"/>
                <a:gd name="T8" fmla="*/ 2147483647 w 459"/>
                <a:gd name="T9" fmla="*/ 2147483647 h 58"/>
                <a:gd name="T10" fmla="*/ 2147483647 w 459"/>
                <a:gd name="T11" fmla="*/ 2147483647 h 58"/>
                <a:gd name="T12" fmla="*/ 2147483647 w 459"/>
                <a:gd name="T13" fmla="*/ 2147483647 h 58"/>
                <a:gd name="T14" fmla="*/ 2147483647 w 459"/>
                <a:gd name="T15" fmla="*/ 214748364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9"/>
                <a:gd name="T25" fmla="*/ 0 h 58"/>
                <a:gd name="T26" fmla="*/ 459 w 459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9" h="58">
                  <a:moveTo>
                    <a:pt x="0" y="22"/>
                  </a:moveTo>
                  <a:lnTo>
                    <a:pt x="66" y="6"/>
                  </a:lnTo>
                  <a:lnTo>
                    <a:pt x="131" y="0"/>
                  </a:lnTo>
                  <a:lnTo>
                    <a:pt x="197" y="4"/>
                  </a:lnTo>
                  <a:lnTo>
                    <a:pt x="262" y="28"/>
                  </a:lnTo>
                  <a:lnTo>
                    <a:pt x="328" y="44"/>
                  </a:lnTo>
                  <a:lnTo>
                    <a:pt x="393" y="55"/>
                  </a:lnTo>
                  <a:lnTo>
                    <a:pt x="459" y="58"/>
                  </a:lnTo>
                </a:path>
              </a:pathLst>
            </a:cu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1" name="Freeform 47"/>
            <p:cNvSpPr>
              <a:spLocks/>
            </p:cNvSpPr>
            <p:nvPr/>
          </p:nvSpPr>
          <p:spPr bwMode="auto">
            <a:xfrm>
              <a:off x="1248" y="2618"/>
              <a:ext cx="3970" cy="123"/>
            </a:xfrm>
            <a:custGeom>
              <a:avLst/>
              <a:gdLst>
                <a:gd name="T0" fmla="*/ 0 w 459"/>
                <a:gd name="T1" fmla="*/ 2147483647 h 11"/>
                <a:gd name="T2" fmla="*/ 2067808344 w 459"/>
                <a:gd name="T3" fmla="*/ 2147483647 h 11"/>
                <a:gd name="T4" fmla="*/ 2147483647 w 459"/>
                <a:gd name="T5" fmla="*/ 742768375 h 11"/>
                <a:gd name="T6" fmla="*/ 2147483647 w 459"/>
                <a:gd name="T7" fmla="*/ 0 h 11"/>
                <a:gd name="T8" fmla="*/ 2147483647 w 459"/>
                <a:gd name="T9" fmla="*/ 1704556576 h 11"/>
                <a:gd name="T10" fmla="*/ 2147483647 w 459"/>
                <a:gd name="T11" fmla="*/ 2147483647 h 11"/>
                <a:gd name="T12" fmla="*/ 2147483647 w 459"/>
                <a:gd name="T13" fmla="*/ 2147483647 h 11"/>
                <a:gd name="T14" fmla="*/ 2147483647 w 459"/>
                <a:gd name="T15" fmla="*/ 146402407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9"/>
                <a:gd name="T25" fmla="*/ 0 h 11"/>
                <a:gd name="T26" fmla="*/ 459 w 459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9" h="11">
                  <a:moveTo>
                    <a:pt x="0" y="11"/>
                  </a:moveTo>
                  <a:lnTo>
                    <a:pt x="66" y="11"/>
                  </a:lnTo>
                  <a:lnTo>
                    <a:pt x="131" y="3"/>
                  </a:lnTo>
                  <a:lnTo>
                    <a:pt x="197" y="0"/>
                  </a:lnTo>
                  <a:lnTo>
                    <a:pt x="262" y="7"/>
                  </a:lnTo>
                  <a:lnTo>
                    <a:pt x="328" y="11"/>
                  </a:lnTo>
                  <a:lnTo>
                    <a:pt x="393" y="9"/>
                  </a:lnTo>
                  <a:lnTo>
                    <a:pt x="459" y="6"/>
                  </a:lnTo>
                </a:path>
              </a:pathLst>
            </a:custGeom>
            <a:noFill/>
            <a:ln w="317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2" name="Freeform 48"/>
            <p:cNvSpPr>
              <a:spLocks/>
            </p:cNvSpPr>
            <p:nvPr/>
          </p:nvSpPr>
          <p:spPr bwMode="auto">
            <a:xfrm>
              <a:off x="1248" y="2529"/>
              <a:ext cx="3970" cy="257"/>
            </a:xfrm>
            <a:custGeom>
              <a:avLst/>
              <a:gdLst>
                <a:gd name="T0" fmla="*/ 0 w 459"/>
                <a:gd name="T1" fmla="*/ 2147483647 h 23"/>
                <a:gd name="T2" fmla="*/ 2067808344 w 459"/>
                <a:gd name="T3" fmla="*/ 2147483647 h 23"/>
                <a:gd name="T4" fmla="*/ 2147483647 w 459"/>
                <a:gd name="T5" fmla="*/ 1697324889 h 23"/>
                <a:gd name="T6" fmla="*/ 2147483647 w 459"/>
                <a:gd name="T7" fmla="*/ 0 h 23"/>
                <a:gd name="T8" fmla="*/ 2147483647 w 459"/>
                <a:gd name="T9" fmla="*/ 739608970 h 23"/>
                <a:gd name="T10" fmla="*/ 2147483647 w 459"/>
                <a:gd name="T11" fmla="*/ 1457798587 h 23"/>
                <a:gd name="T12" fmla="*/ 2147483647 w 459"/>
                <a:gd name="T13" fmla="*/ 2147483647 h 23"/>
                <a:gd name="T14" fmla="*/ 2147483647 w 459"/>
                <a:gd name="T15" fmla="*/ 214748364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9"/>
                <a:gd name="T25" fmla="*/ 0 h 23"/>
                <a:gd name="T26" fmla="*/ 459 w 459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9" h="23">
                  <a:moveTo>
                    <a:pt x="0" y="23"/>
                  </a:moveTo>
                  <a:lnTo>
                    <a:pt x="66" y="14"/>
                  </a:lnTo>
                  <a:lnTo>
                    <a:pt x="131" y="7"/>
                  </a:lnTo>
                  <a:lnTo>
                    <a:pt x="197" y="0"/>
                  </a:lnTo>
                  <a:lnTo>
                    <a:pt x="262" y="3"/>
                  </a:lnTo>
                  <a:lnTo>
                    <a:pt x="328" y="6"/>
                  </a:lnTo>
                  <a:lnTo>
                    <a:pt x="393" y="9"/>
                  </a:lnTo>
                  <a:lnTo>
                    <a:pt x="459" y="12"/>
                  </a:lnTo>
                </a:path>
              </a:pathLst>
            </a:custGeom>
            <a:noFill/>
            <a:ln w="317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3" name="Rectangle 49"/>
            <p:cNvSpPr>
              <a:spLocks noChangeArrowheads="1"/>
            </p:cNvSpPr>
            <p:nvPr/>
          </p:nvSpPr>
          <p:spPr bwMode="auto">
            <a:xfrm>
              <a:off x="3586" y="1214"/>
              <a:ext cx="949" cy="178"/>
            </a:xfrm>
            <a:prstGeom prst="rect">
              <a:avLst/>
            </a:prstGeom>
            <a:noFill/>
            <a:ln w="28575">
              <a:solidFill>
                <a:srgbClr val="86110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/>
                <a:t>P. aeruginosa</a:t>
              </a:r>
            </a:p>
          </p:txBody>
        </p:sp>
        <p:sp>
          <p:nvSpPr>
            <p:cNvPr id="98354" name="Rectangle 50"/>
            <p:cNvSpPr>
              <a:spLocks noChangeArrowheads="1"/>
            </p:cNvSpPr>
            <p:nvPr/>
          </p:nvSpPr>
          <p:spPr bwMode="auto">
            <a:xfrm>
              <a:off x="3426" y="1901"/>
              <a:ext cx="57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/>
                <a:t>S. aureus </a:t>
              </a:r>
            </a:p>
          </p:txBody>
        </p:sp>
        <p:sp>
          <p:nvSpPr>
            <p:cNvPr id="98355" name="Rectangle 51"/>
            <p:cNvSpPr>
              <a:spLocks noChangeArrowheads="1"/>
            </p:cNvSpPr>
            <p:nvPr/>
          </p:nvSpPr>
          <p:spPr bwMode="auto">
            <a:xfrm>
              <a:off x="3815" y="2419"/>
              <a:ext cx="42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/>
                <a:t>MRSA </a:t>
              </a:r>
            </a:p>
          </p:txBody>
        </p:sp>
        <p:sp>
          <p:nvSpPr>
            <p:cNvPr id="98356" name="Rectangle 52"/>
            <p:cNvSpPr>
              <a:spLocks noChangeArrowheads="1"/>
            </p:cNvSpPr>
            <p:nvPr/>
          </p:nvSpPr>
          <p:spPr bwMode="auto">
            <a:xfrm>
              <a:off x="2341" y="2255"/>
              <a:ext cx="67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/>
                <a:t>H. influenza</a:t>
              </a:r>
            </a:p>
          </p:txBody>
        </p:sp>
        <p:sp>
          <p:nvSpPr>
            <p:cNvPr id="98357" name="Rectangle 53"/>
            <p:cNvSpPr>
              <a:spLocks noChangeArrowheads="1"/>
            </p:cNvSpPr>
            <p:nvPr/>
          </p:nvSpPr>
          <p:spPr bwMode="auto">
            <a:xfrm>
              <a:off x="3566" y="2591"/>
              <a:ext cx="7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i="1"/>
                <a:t>S. maltophilia </a:t>
              </a:r>
            </a:p>
          </p:txBody>
        </p:sp>
        <p:sp>
          <p:nvSpPr>
            <p:cNvPr id="98358" name="Rectangle 54"/>
            <p:cNvSpPr>
              <a:spLocks noChangeArrowheads="1"/>
            </p:cNvSpPr>
            <p:nvPr/>
          </p:nvSpPr>
          <p:spPr bwMode="auto">
            <a:xfrm>
              <a:off x="2414" y="2685"/>
              <a:ext cx="68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/>
                <a:t>B. cepacia</a:t>
              </a:r>
            </a:p>
          </p:txBody>
        </p:sp>
      </p:grpSp>
      <p:cxnSp>
        <p:nvCxnSpPr>
          <p:cNvPr id="57" name="Straight Connector 56"/>
          <p:cNvCxnSpPr>
            <a:stCxn id="98339" idx="1"/>
            <a:endCxn id="98346" idx="1"/>
          </p:cNvCxnSpPr>
          <p:nvPr/>
        </p:nvCxnSpPr>
        <p:spPr>
          <a:xfrm>
            <a:off x="1001713" y="5581650"/>
            <a:ext cx="70119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20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solidFill>
                  <a:srgbClr val="0432FF"/>
                </a:solidFill>
              </a:rPr>
              <a:t> </a:t>
            </a:r>
            <a:r>
              <a:rPr lang="de-DE" b="1" dirty="0" err="1" smtClean="0">
                <a:solidFill>
                  <a:srgbClr val="0432FF"/>
                </a:solidFill>
              </a:rPr>
              <a:t>G</a:t>
            </a:r>
            <a:r>
              <a:rPr lang="de-DE" b="1" dirty="0" err="1" smtClean="0">
                <a:solidFill>
                  <a:srgbClr val="0432FF"/>
                </a:solidFill>
              </a:rPr>
              <a:t>ood</a:t>
            </a:r>
            <a:r>
              <a:rPr lang="de-DE" b="1" dirty="0" smtClean="0">
                <a:solidFill>
                  <a:srgbClr val="0432FF"/>
                </a:solidFill>
              </a:rPr>
              <a:t> </a:t>
            </a:r>
            <a:r>
              <a:rPr lang="de-DE" b="1" dirty="0" err="1" smtClean="0">
                <a:solidFill>
                  <a:srgbClr val="0432FF"/>
                </a:solidFill>
              </a:rPr>
              <a:t>and</a:t>
            </a:r>
            <a:r>
              <a:rPr lang="de-DE" b="1" dirty="0" smtClean="0">
                <a:solidFill>
                  <a:srgbClr val="0432FF"/>
                </a:solidFill>
              </a:rPr>
              <a:t> </a:t>
            </a:r>
            <a:r>
              <a:rPr lang="de-DE" b="1" dirty="0" err="1" smtClean="0">
                <a:solidFill>
                  <a:srgbClr val="0432FF"/>
                </a:solidFill>
              </a:rPr>
              <a:t>bad</a:t>
            </a:r>
            <a:r>
              <a:rPr lang="de-DE" b="1" dirty="0" smtClean="0">
                <a:solidFill>
                  <a:srgbClr val="0432FF"/>
                </a:solidFill>
              </a:rPr>
              <a:t> </a:t>
            </a:r>
            <a:r>
              <a:rPr lang="de-DE" b="1" dirty="0" err="1" smtClean="0">
                <a:solidFill>
                  <a:srgbClr val="0432FF"/>
                </a:solidFill>
              </a:rPr>
              <a:t>bugs</a:t>
            </a:r>
            <a:endParaRPr lang="de-DE" b="1" dirty="0">
              <a:solidFill>
                <a:srgbClr val="0432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92080" y="2492896"/>
            <a:ext cx="3744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H. </a:t>
            </a:r>
            <a:r>
              <a:rPr lang="de-DE" sz="2000" b="1" dirty="0" err="1" smtClean="0"/>
              <a:t>influenzae</a:t>
            </a:r>
            <a:r>
              <a:rPr lang="de-DE" sz="2000" b="1" dirty="0" smtClean="0"/>
              <a:t>	  (Hauser AR 2011, Hector A 2016)</a:t>
            </a:r>
          </a:p>
          <a:p>
            <a:r>
              <a:rPr lang="de-DE" sz="2000" b="1" dirty="0" smtClean="0"/>
              <a:t>S. </a:t>
            </a:r>
            <a:r>
              <a:rPr lang="de-DE" sz="2000" b="1" dirty="0" err="1" smtClean="0"/>
              <a:t>Aureus</a:t>
            </a:r>
            <a:r>
              <a:rPr lang="de-DE" sz="2000" b="1" dirty="0" smtClean="0"/>
              <a:t>                 </a:t>
            </a:r>
            <a:r>
              <a:rPr lang="de-DE" sz="2000" b="1" dirty="0" smtClean="0"/>
              <a:t>(Hauser AR 2011, Hector A 2016)</a:t>
            </a:r>
          </a:p>
          <a:p>
            <a:r>
              <a:rPr lang="de-DE" sz="2000" b="1" dirty="0" smtClean="0"/>
              <a:t>S. </a:t>
            </a:r>
            <a:r>
              <a:rPr lang="de-DE" sz="2000" b="1" dirty="0" err="1" smtClean="0"/>
              <a:t>marscenses</a:t>
            </a:r>
            <a:r>
              <a:rPr lang="de-DE" sz="2000" b="1" dirty="0" smtClean="0"/>
              <a:t>	  (Hauser AR 2011, Hector A 2016)</a:t>
            </a:r>
          </a:p>
          <a:p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0" y="1340768"/>
            <a:ext cx="45758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Verdana"/>
                <a:cs typeface="Verdana"/>
              </a:rPr>
              <a:t/>
            </a:r>
            <a:br>
              <a:rPr lang="en-US" sz="3200" dirty="0" smtClean="0">
                <a:latin typeface="Verdana"/>
                <a:cs typeface="Verdana"/>
              </a:rPr>
            </a:br>
            <a:r>
              <a:rPr lang="en-US" sz="3200" dirty="0">
                <a:latin typeface="Verdana"/>
                <a:cs typeface="Verdana"/>
              </a:rPr>
              <a:t/>
            </a:r>
            <a:br>
              <a:rPr lang="en-US" sz="3200" dirty="0">
                <a:latin typeface="Verdana"/>
                <a:cs typeface="Verdana"/>
              </a:rPr>
            </a:br>
            <a:r>
              <a:rPr lang="en-US" sz="3200" dirty="0" smtClean="0">
                <a:latin typeface="Verdana"/>
                <a:cs typeface="Verdana"/>
              </a:rPr>
              <a:t/>
            </a:r>
            <a:br>
              <a:rPr lang="en-US" sz="3200" dirty="0" smtClean="0">
                <a:latin typeface="Verdana"/>
                <a:cs typeface="Verdana"/>
              </a:rPr>
            </a:br>
            <a:r>
              <a:rPr lang="en-US" sz="3200" dirty="0">
                <a:latin typeface="Verdana"/>
                <a:cs typeface="Verdana"/>
              </a:rPr>
              <a:t/>
            </a:r>
            <a:br>
              <a:rPr lang="en-US" sz="3200" dirty="0">
                <a:latin typeface="Verdana"/>
                <a:cs typeface="Verdana"/>
              </a:rPr>
            </a:br>
            <a:r>
              <a:rPr lang="en-US" sz="3200" dirty="0" smtClean="0">
                <a:latin typeface="Verdana"/>
                <a:cs typeface="Verdana"/>
              </a:rPr>
              <a:t>1. Is there any clinical benefit from </a:t>
            </a:r>
            <a:r>
              <a:rPr lang="en-US" sz="3200" dirty="0" err="1" smtClean="0">
                <a:latin typeface="Verdana"/>
                <a:cs typeface="Verdana"/>
              </a:rPr>
              <a:t>antistaphylococcal</a:t>
            </a:r>
            <a:r>
              <a:rPr lang="en-US" sz="3200" dirty="0" smtClean="0">
                <a:latin typeface="Verdana"/>
                <a:cs typeface="Verdana"/>
              </a:rPr>
              <a:t> treatment?</a:t>
            </a:r>
            <a:br>
              <a:rPr lang="en-US" sz="3200" dirty="0" smtClean="0">
                <a:latin typeface="Verdana"/>
                <a:cs typeface="Verdana"/>
              </a:rPr>
            </a:br>
            <a:r>
              <a:rPr lang="en-US" sz="3200" dirty="0" smtClean="0">
                <a:latin typeface="Verdana"/>
                <a:cs typeface="Verdana"/>
              </a:rPr>
              <a:t/>
            </a:r>
            <a:br>
              <a:rPr lang="en-US" sz="3200" dirty="0" smtClean="0">
                <a:latin typeface="Verdana"/>
                <a:cs typeface="Verdana"/>
              </a:rPr>
            </a:br>
            <a:r>
              <a:rPr lang="en-US" sz="3200" dirty="0">
                <a:latin typeface="Verdana"/>
                <a:cs typeface="Verdana"/>
              </a:rPr>
              <a:t/>
            </a:r>
            <a:br>
              <a:rPr lang="en-US" sz="3200" dirty="0">
                <a:latin typeface="Verdana"/>
                <a:cs typeface="Verdana"/>
              </a:rPr>
            </a:br>
            <a:r>
              <a:rPr lang="en-US" sz="3200" dirty="0" smtClean="0">
                <a:latin typeface="Verdana"/>
                <a:cs typeface="Verdana"/>
              </a:rPr>
              <a:t/>
            </a:r>
            <a:br>
              <a:rPr lang="en-US" sz="3200" dirty="0" smtClean="0">
                <a:latin typeface="Verdana"/>
                <a:cs typeface="Verdana"/>
              </a:rPr>
            </a:br>
            <a:r>
              <a:rPr lang="en-US" sz="3200" dirty="0" smtClean="0">
                <a:latin typeface="Verdana"/>
                <a:cs typeface="Verdana"/>
              </a:rPr>
              <a:t/>
            </a:r>
            <a:br>
              <a:rPr lang="en-US" sz="3200" dirty="0" smtClean="0">
                <a:latin typeface="Verdana"/>
                <a:cs typeface="Verdana"/>
              </a:rPr>
            </a:br>
            <a:r>
              <a:rPr lang="en-US" sz="3200" dirty="0" smtClean="0">
                <a:latin typeface="Verdana"/>
                <a:cs typeface="Verdana"/>
              </a:rPr>
              <a:t>2. Does prophylactic </a:t>
            </a:r>
            <a:r>
              <a:rPr lang="en-US" sz="3200" dirty="0" err="1" smtClean="0">
                <a:latin typeface="Verdana"/>
                <a:cs typeface="Verdana"/>
              </a:rPr>
              <a:t>antistaphylocccal</a:t>
            </a:r>
            <a:r>
              <a:rPr lang="en-US" sz="3200" dirty="0" smtClean="0">
                <a:latin typeface="Verdana"/>
                <a:cs typeface="Verdana"/>
              </a:rPr>
              <a:t> treatment increase the frequency of </a:t>
            </a:r>
            <a:r>
              <a:rPr lang="en-US" sz="3200" dirty="0" err="1" smtClean="0">
                <a:latin typeface="Verdana"/>
                <a:cs typeface="Verdana"/>
              </a:rPr>
              <a:t>P.aeruginosa</a:t>
            </a:r>
            <a:r>
              <a:rPr lang="en-US" sz="3200" dirty="0" smtClean="0">
                <a:latin typeface="Verdana"/>
                <a:cs typeface="Verdana"/>
              </a:rPr>
              <a:t> infection?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2190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7226" b="-97226"/>
          <a:stretch>
            <a:fillRect/>
          </a:stretch>
        </p:blipFill>
        <p:spPr>
          <a:xfrm>
            <a:off x="251520" y="-1323528"/>
            <a:ext cx="8229600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2" y="1700808"/>
            <a:ext cx="8903122" cy="23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7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902" r="-44902"/>
          <a:stretch>
            <a:fillRect/>
          </a:stretch>
        </p:blipFill>
        <p:spPr>
          <a:xfrm>
            <a:off x="-1113995" y="188640"/>
            <a:ext cx="10796253" cy="5937523"/>
          </a:xfrm>
        </p:spPr>
      </p:pic>
    </p:spTree>
    <p:extLst>
      <p:ext uri="{BB962C8B-B14F-4D97-AF65-F5344CB8AC3E}">
        <p14:creationId xmlns:p14="http://schemas.microsoft.com/office/powerpoint/2010/main" val="48935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34" y="1412776"/>
            <a:ext cx="9144000" cy="372880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1" name="Oval 10"/>
          <p:cNvSpPr/>
          <p:nvPr/>
        </p:nvSpPr>
        <p:spPr>
          <a:xfrm>
            <a:off x="1691680" y="2852936"/>
            <a:ext cx="576064" cy="43204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205</Words>
  <Application>Microsoft Macintosh PowerPoint</Application>
  <PresentationFormat>On-screen Show (4:3)</PresentationFormat>
  <Paragraphs>40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Con: Staphylococcus Prophylaxis is NOT required in CF  </vt:lpstr>
      <vt:lpstr>PowerPoint Presentation</vt:lpstr>
      <vt:lpstr>PowerPoint Presentation</vt:lpstr>
      <vt:lpstr>Prevalence of infections according to age in CF</vt:lpstr>
      <vt:lpstr> Good and bad bugs</vt:lpstr>
      <vt:lpstr>    1. Is there any clinical benefit from antistaphylococcal treatment?     2. Does prophylactic antistaphylocccal treatment increase the frequency of P.aeruginosa infection?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Refika Ersu</dc:creator>
  <cp:lastModifiedBy>Bulent taner Karadag</cp:lastModifiedBy>
  <cp:revision>172</cp:revision>
  <dcterms:created xsi:type="dcterms:W3CDTF">2015-06-04T20:03:47Z</dcterms:created>
  <dcterms:modified xsi:type="dcterms:W3CDTF">2018-03-21T22:59:03Z</dcterms:modified>
</cp:coreProperties>
</file>