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34"/>
  </p:notesMasterIdLst>
  <p:sldIdLst>
    <p:sldId id="257" r:id="rId2"/>
    <p:sldId id="267" r:id="rId3"/>
    <p:sldId id="287" r:id="rId4"/>
    <p:sldId id="288" r:id="rId5"/>
    <p:sldId id="289" r:id="rId6"/>
    <p:sldId id="259" r:id="rId7"/>
    <p:sldId id="261" r:id="rId8"/>
    <p:sldId id="258" r:id="rId9"/>
    <p:sldId id="290" r:id="rId10"/>
    <p:sldId id="291" r:id="rId11"/>
    <p:sldId id="260" r:id="rId12"/>
    <p:sldId id="262" r:id="rId13"/>
    <p:sldId id="264"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864" y="-84"/>
      </p:cViewPr>
      <p:guideLst>
        <p:guide orient="horz" pos="2160"/>
        <p:guide pos="2880"/>
      </p:guideLst>
    </p:cSldViewPr>
  </p:slideViewPr>
  <p:notesTextViewPr>
    <p:cViewPr>
      <p:scale>
        <a:sx n="1" d="1"/>
        <a:sy n="1" d="1"/>
      </p:scale>
      <p:origin x="0" y="0"/>
    </p:cViewPr>
  </p:notesTextViewPr>
  <p:sorterViewPr>
    <p:cViewPr>
      <p:scale>
        <a:sx n="110" d="100"/>
        <a:sy n="110" d="100"/>
      </p:scale>
      <p:origin x="0" y="5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A92B0-FE72-4139-B4DF-169209F6609C}" type="datetimeFigureOut">
              <a:rPr lang="en-US" smtClean="0"/>
              <a:t>14/03/2018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4AC0C-D187-4009-A66D-3634178DA9AA}" type="slidenum">
              <a:rPr lang="en-US" smtClean="0"/>
              <a:t>‹#›</a:t>
            </a:fld>
            <a:endParaRPr lang="en-US"/>
          </a:p>
        </p:txBody>
      </p:sp>
    </p:spTree>
    <p:extLst>
      <p:ext uri="{BB962C8B-B14F-4D97-AF65-F5344CB8AC3E}">
        <p14:creationId xmlns:p14="http://schemas.microsoft.com/office/powerpoint/2010/main" val="394215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3549692/#b1-pch1755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mc/articles/PMC3549692/#b15-pch1755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E3B9E7D-7164-4887-A708-B4259C44A6B5}" type="slidenum">
              <a:rPr lang="en-CA">
                <a:solidFill>
                  <a:prstClr val="black"/>
                </a:solidFill>
              </a:rPr>
              <a:pPr/>
              <a:t>1</a:t>
            </a:fld>
            <a:endParaRPr lang="en-CA">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7224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CABFD6-31B5-4F0B-84F9-6D8851E55CFD}" type="slidenum">
              <a:rPr lang="en-US" altLang="en-US" smtClean="0"/>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Transition – the “purposeful planned movement…from child-centered to adult-oriented health-care systems” (</a:t>
            </a:r>
            <a:r>
              <a:rPr lang="en-US" altLang="en-US">
                <a:hlinkClick r:id="rId3"/>
              </a:rPr>
              <a:t>1</a:t>
            </a:r>
            <a:r>
              <a:rPr lang="en-US" altLang="en-US"/>
              <a:t>) – is an important process for any patient with a chronic illness.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9B17DF-AACC-43F8-8154-CD3623D6B5F6}" type="slidenum">
              <a:rPr lang="en-US" altLang="en-US" smtClean="0"/>
              <a:pPr/>
              <a:t>12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 comprehensive survey of American CF transition practices has recently been completed (</a:t>
            </a:r>
            <a:r>
              <a:rPr lang="en-US" altLang="en-US">
                <a:hlinkClick r:id="rId3"/>
              </a:rPr>
              <a:t>15</a:t>
            </a:r>
            <a:r>
              <a:rPr lang="en-US" altLang="en-US"/>
              <a:t>), and found that although the mandate for transition services was strongly supported by CF centres, there was significant variability in the transition support provided to patients. Transfer of care occurred at a median age of 19 years of age, but ranged from 14 to 30 years of age. Many centres allowed patients to delay or decline transition, and the initial discussion regarding transition occurred at the relatively late median age of 17 years. Less than 10% of centres had a written list of desirable self-management skills, and only one-half consistently performed a readiness assessment, which itself lacked comprehensiveness according to the authors.</a:t>
            </a:r>
          </a:p>
          <a:p>
            <a:pPr eaLnBrk="1" hangingPunct="1"/>
            <a:r>
              <a:rPr lang="en-US" altLang="en-US"/>
              <a:t>Improving transition from pediatric to adult cystic fibrosis care: lessons from a national survey of current practices.</a:t>
            </a:r>
            <a:r>
              <a:rPr lang="en-US" altLang="en-US" i="1"/>
              <a:t>McLaughlin SE, Diener-West M, Indurkhya A, Rubin H, Heckmann R, Boyle MP</a:t>
            </a:r>
          </a:p>
          <a:p>
            <a:pPr eaLnBrk="1" hangingPunct="1"/>
            <a:r>
              <a:rPr lang="en-US" altLang="en-US" i="1"/>
              <a:t>Pediatrics. 2008 May; 121(5):e1160-6.</a:t>
            </a:r>
          </a:p>
          <a:p>
            <a:pPr eaLnBrk="1" hangingPunct="1"/>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B83AB1-D080-4FBF-BA4B-6BF3F5CC26C5}" type="slidenum">
              <a:rPr lang="en-US" altLang="en-US" smtClean="0"/>
              <a:pPr/>
              <a:t>13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10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496706-9256-4ABC-8890-FB1F7F56FC25}"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solidFill>
                <a:srgbClr val="FFFFFF"/>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solidFill>
                <a:srgbClr val="FFFFFF"/>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E83ECDEA-7A14-4F6A-A437-4B6F4C73F15B}" type="slidenum">
              <a:rPr lang="en-US" smtClean="0">
                <a:solidFill>
                  <a:srgbClr val="FFFFFF"/>
                </a:solidFill>
              </a:rPr>
              <a:pPr>
                <a:defRPr/>
              </a:pPr>
              <a:t>‹#›</a:t>
            </a:fld>
            <a:endParaRPr lang="en-US">
              <a:solidFill>
                <a:srgbClr val="FFFFFF"/>
              </a:solidFill>
            </a:endParaRPr>
          </a:p>
        </p:txBody>
      </p:sp>
      <p:pic>
        <p:nvPicPr>
          <p:cNvPr id="30" name="Picture 29"/>
          <p:cNvPicPr>
            <a:picLocks noChangeAspect="1" noChangeArrowheads="1"/>
          </p:cNvPicPr>
          <p:nvPr userDrawn="1"/>
        </p:nvPicPr>
        <p:blipFill>
          <a:blip r:embed="rId2" cstate="print"/>
          <a:srcRect/>
          <a:stretch>
            <a:fillRect/>
          </a:stretch>
        </p:blipFill>
        <p:spPr bwMode="hidden">
          <a:xfrm>
            <a:off x="0" y="0"/>
            <a:ext cx="9145588" cy="6859588"/>
          </a:xfrm>
          <a:prstGeom prst="rect">
            <a:avLst/>
          </a:prstGeom>
          <a:noFill/>
          <a:ln w="9525">
            <a:noFill/>
            <a:miter lim="800000"/>
            <a:headEnd/>
            <a:tailEnd/>
          </a:ln>
        </p:spPr>
      </p:pic>
      <p:sp>
        <p:nvSpPr>
          <p:cNvPr id="31" name="Line 17"/>
          <p:cNvSpPr>
            <a:spLocks noChangeShapeType="1"/>
          </p:cNvSpPr>
          <p:nvPr userDrawn="1"/>
        </p:nvSpPr>
        <p:spPr bwMode="auto">
          <a:xfrm>
            <a:off x="1828800" y="0"/>
            <a:ext cx="0" cy="6858000"/>
          </a:xfrm>
          <a:prstGeom prst="line">
            <a:avLst/>
          </a:prstGeom>
          <a:noFill/>
          <a:ln w="25400">
            <a:solidFill>
              <a:srgbClr val="FFA600"/>
            </a:solidFill>
            <a:round/>
            <a:headEnd/>
            <a:tailEnd/>
          </a:ln>
          <a:effectLst/>
        </p:spPr>
        <p:txBody>
          <a:bodyPr wrap="none" anchor="ctr"/>
          <a:lstStyle/>
          <a:p>
            <a:pPr fontAlgn="base">
              <a:spcBef>
                <a:spcPct val="0"/>
              </a:spcBef>
              <a:spcAft>
                <a:spcPct val="0"/>
              </a:spcAft>
              <a:defRPr/>
            </a:pPr>
            <a:endParaRPr lang="en-US">
              <a:solidFill>
                <a:srgbClr val="FFFFFF"/>
              </a:solidFill>
              <a:latin typeface="Arial" pitchFamily="34" charset="0"/>
            </a:endParaRPr>
          </a:p>
        </p:txBody>
      </p:sp>
      <p:sp>
        <p:nvSpPr>
          <p:cNvPr id="32" name="Line 18"/>
          <p:cNvSpPr>
            <a:spLocks noChangeShapeType="1"/>
          </p:cNvSpPr>
          <p:nvPr userDrawn="1"/>
        </p:nvSpPr>
        <p:spPr bwMode="auto">
          <a:xfrm>
            <a:off x="1828800" y="3390900"/>
            <a:ext cx="6858000" cy="0"/>
          </a:xfrm>
          <a:prstGeom prst="line">
            <a:avLst/>
          </a:prstGeom>
          <a:noFill/>
          <a:ln w="25400">
            <a:solidFill>
              <a:srgbClr val="FFA600"/>
            </a:solidFill>
            <a:round/>
            <a:headEnd/>
            <a:tailEnd/>
          </a:ln>
          <a:effectLst/>
        </p:spPr>
        <p:txBody>
          <a:bodyPr wrap="none" anchor="ctr"/>
          <a:lstStyle/>
          <a:p>
            <a:pPr fontAlgn="base">
              <a:spcBef>
                <a:spcPct val="0"/>
              </a:spcBef>
              <a:spcAft>
                <a:spcPct val="0"/>
              </a:spcAft>
              <a:defRPr/>
            </a:pPr>
            <a:endParaRPr lang="en-US">
              <a:solidFill>
                <a:srgbClr val="FFFFFF"/>
              </a:solidFill>
              <a:latin typeface="Arial"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4D4616CB-3933-46D3-A49C-B8C7732EE27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3E71C69-BD88-4E16-9311-6C6201E41A3D}"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solidFill>
                <a:srgbClr val="FFFFFF"/>
              </a:solidFill>
            </a:endParaRPr>
          </a:p>
        </p:txBody>
      </p:sp>
      <p:sp>
        <p:nvSpPr>
          <p:cNvPr id="9" name="Slide Number Placeholder 8"/>
          <p:cNvSpPr>
            <a:spLocks noGrp="1"/>
          </p:cNvSpPr>
          <p:nvPr>
            <p:ph type="sldNum" sz="quarter" idx="15"/>
          </p:nvPr>
        </p:nvSpPr>
        <p:spPr/>
        <p:txBody>
          <a:bodyPr rtlCol="0"/>
          <a:lstStyle/>
          <a:p>
            <a:pPr>
              <a:defRPr/>
            </a:pPr>
            <a:fld id="{FF228CAD-EDC0-4A5B-BFE4-CF0A6C97FBE9}" type="slidenum">
              <a:rPr lang="en-US" smtClean="0">
                <a:solidFill>
                  <a:srgbClr val="FFFFFF"/>
                </a:solidFill>
              </a:rPr>
              <a:pPr>
                <a:defRPr/>
              </a:pPr>
              <a:t>‹#›</a:t>
            </a:fld>
            <a:endParaRPr lang="en-US">
              <a:solidFill>
                <a:srgbClr val="FFFFFF"/>
              </a:solidFill>
            </a:endParaRPr>
          </a:p>
        </p:txBody>
      </p:sp>
      <p:sp>
        <p:nvSpPr>
          <p:cNvPr id="10" name="Footer Placeholder 9"/>
          <p:cNvSpPr>
            <a:spLocks noGrp="1"/>
          </p:cNvSpPr>
          <p:nvPr>
            <p:ph type="ftr" sz="quarter" idx="16"/>
          </p:nvPr>
        </p:nvSpPr>
        <p:spPr/>
        <p:txBody>
          <a:bodyPr rtlCol="0"/>
          <a:lstStyle/>
          <a:p>
            <a:pPr>
              <a:defRPr/>
            </a:pPr>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solidFill>
                <a:srgbClr val="FFFFFF"/>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solidFill>
                <a:srgbClr val="FFFFFF"/>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0344348F-9CAF-4895-AC65-2E5C92A34E49}" type="slidenum">
              <a:rPr lang="en-US" smtClean="0">
                <a:solidFill>
                  <a:srgbClr val="FFFFFF"/>
                </a:solidFill>
              </a:rPr>
              <a:pPr>
                <a:defRPr/>
              </a:pPr>
              <a:t>‹#›</a:t>
            </a:fld>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972DA494-2512-430E-98E1-3B3E6E216CAE}" type="slidenum">
              <a:rPr lang="en-US" smtClean="0">
                <a:solidFill>
                  <a:srgbClr val="FFFFFF"/>
                </a:solidFill>
              </a:rPr>
              <a:pPr>
                <a:defRPr/>
              </a:pPr>
              <a:t>‹#›</a:t>
            </a:fld>
            <a:endParaRPr lang="en-US">
              <a:solidFill>
                <a:srgbClr val="FFFFFF"/>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F4B28ECC-19BB-49DF-8165-9200FF116206}" type="slidenum">
              <a:rPr lang="en-US" smtClean="0">
                <a:solidFill>
                  <a:srgbClr val="FFFFFF"/>
                </a:solidFill>
              </a:rPr>
              <a:pPr>
                <a:defRPr/>
              </a:pPr>
              <a:t>‹#›</a:t>
            </a:fld>
            <a:endParaRPr lang="en-US">
              <a:solidFill>
                <a:srgbClr val="FFFFFF"/>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solidFill>
                <a:srgbClr val="FFFFFF"/>
              </a:solidFill>
            </a:endParaRPr>
          </a:p>
        </p:txBody>
      </p:sp>
      <p:sp>
        <p:nvSpPr>
          <p:cNvPr id="7" name="Slide Number Placeholder 6"/>
          <p:cNvSpPr>
            <a:spLocks noGrp="1"/>
          </p:cNvSpPr>
          <p:nvPr>
            <p:ph type="sldNum" sz="quarter" idx="11"/>
          </p:nvPr>
        </p:nvSpPr>
        <p:spPr/>
        <p:txBody>
          <a:bodyPr rtlCol="0"/>
          <a:lstStyle/>
          <a:p>
            <a:pPr>
              <a:defRPr/>
            </a:pPr>
            <a:fld id="{0925527B-7B70-474B-A99D-6828EAF65869}" type="slidenum">
              <a:rPr lang="en-US" smtClean="0">
                <a:solidFill>
                  <a:srgbClr val="FFFFFF"/>
                </a:solidFill>
              </a:rPr>
              <a:pPr>
                <a:defRPr/>
              </a:pPr>
              <a:t>‹#›</a:t>
            </a:fld>
            <a:endParaRPr lang="en-US">
              <a:solidFill>
                <a:srgbClr val="FFFFFF"/>
              </a:solidFill>
            </a:endParaRPr>
          </a:p>
        </p:txBody>
      </p:sp>
      <p:sp>
        <p:nvSpPr>
          <p:cNvPr id="8" name="Footer Placeholder 7"/>
          <p:cNvSpPr>
            <a:spLocks noGrp="1"/>
          </p:cNvSpPr>
          <p:nvPr>
            <p:ph type="ftr" sz="quarter" idx="12"/>
          </p:nvPr>
        </p:nvSpPr>
        <p:spPr/>
        <p:txBody>
          <a:bodyPr rtlCol="0"/>
          <a:lstStyle/>
          <a:p>
            <a:pPr>
              <a:defRPr/>
            </a:pPr>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652F5D85-25FC-45C0-93DD-FECF4B1B68F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solidFill>
                <a:srgbClr val="FFFFFF"/>
              </a:solidFill>
            </a:endParaRPr>
          </a:p>
        </p:txBody>
      </p:sp>
      <p:sp>
        <p:nvSpPr>
          <p:cNvPr id="22" name="Slide Number Placeholder 21"/>
          <p:cNvSpPr>
            <a:spLocks noGrp="1"/>
          </p:cNvSpPr>
          <p:nvPr>
            <p:ph type="sldNum" sz="quarter" idx="15"/>
          </p:nvPr>
        </p:nvSpPr>
        <p:spPr/>
        <p:txBody>
          <a:bodyPr rtlCol="0"/>
          <a:lstStyle/>
          <a:p>
            <a:pPr>
              <a:defRPr/>
            </a:pPr>
            <a:fld id="{0EC32CD6-6A97-4CDD-9CC4-7367C1A9F54D}" type="slidenum">
              <a:rPr lang="en-US" smtClean="0">
                <a:solidFill>
                  <a:srgbClr val="FFFFFF"/>
                </a:solidFill>
              </a:rPr>
              <a:pPr>
                <a:defRPr/>
              </a:pPr>
              <a:t>‹#›</a:t>
            </a:fld>
            <a:endParaRPr lang="en-US">
              <a:solidFill>
                <a:srgbClr val="FFFFFF"/>
              </a:solidFill>
            </a:endParaRPr>
          </a:p>
        </p:txBody>
      </p:sp>
      <p:sp>
        <p:nvSpPr>
          <p:cNvPr id="23" name="Footer Placeholder 22"/>
          <p:cNvSpPr>
            <a:spLocks noGrp="1"/>
          </p:cNvSpPr>
          <p:nvPr>
            <p:ph type="ftr" sz="quarter" idx="16"/>
          </p:nvPr>
        </p:nvSpPr>
        <p:spPr/>
        <p:txBody>
          <a:bodyPr rtlCol="0"/>
          <a:lstStyle/>
          <a:p>
            <a:pPr>
              <a:defRPr/>
            </a:pPr>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solidFill>
                <a:srgbClr val="FFFFFF"/>
              </a:solidFill>
            </a:endParaRPr>
          </a:p>
        </p:txBody>
      </p:sp>
      <p:sp>
        <p:nvSpPr>
          <p:cNvPr id="18" name="Slide Number Placeholder 17"/>
          <p:cNvSpPr>
            <a:spLocks noGrp="1"/>
          </p:cNvSpPr>
          <p:nvPr>
            <p:ph type="sldNum" sz="quarter" idx="11"/>
          </p:nvPr>
        </p:nvSpPr>
        <p:spPr/>
        <p:txBody>
          <a:bodyPr rtlCol="0"/>
          <a:lstStyle/>
          <a:p>
            <a:pPr>
              <a:defRPr/>
            </a:pPr>
            <a:fld id="{27C67304-DE7A-45E1-8AB3-734653D74482}" type="slidenum">
              <a:rPr lang="en-US" smtClean="0">
                <a:solidFill>
                  <a:srgbClr val="FFFFFF"/>
                </a:solidFill>
              </a:rPr>
              <a:pPr>
                <a:defRPr/>
              </a:pPr>
              <a:t>‹#›</a:t>
            </a:fld>
            <a:endParaRPr lang="en-US">
              <a:solidFill>
                <a:srgbClr val="FFFFFF"/>
              </a:solidFill>
            </a:endParaRPr>
          </a:p>
        </p:txBody>
      </p:sp>
      <p:sp>
        <p:nvSpPr>
          <p:cNvPr id="21" name="Footer Placeholder 20"/>
          <p:cNvSpPr>
            <a:spLocks noGrp="1"/>
          </p:cNvSpPr>
          <p:nvPr>
            <p:ph type="ftr" sz="quarter" idx="12"/>
          </p:nvPr>
        </p:nvSpPr>
        <p:spPr/>
        <p:txBody>
          <a:bodyPr rtlCol="0"/>
          <a:lstStyle/>
          <a:p>
            <a:pPr>
              <a:defRPr/>
            </a:pPr>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FFFFFF"/>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FFFFFF"/>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60B0E3AE-9277-4C9B-BDD6-980A599932AE}" type="slidenum">
              <a:rPr lang="en-US" smtClean="0">
                <a:solidFill>
                  <a:srgbClr val="FFFFFF"/>
                </a:solidFill>
              </a:rPr>
              <a:pPr fontAlgn="base">
                <a:spcBef>
                  <a:spcPct val="0"/>
                </a:spcBef>
                <a:spcAft>
                  <a:spcPct val="0"/>
                </a:spcAft>
                <a:defRPr/>
              </a:pPr>
              <a:t>‹#›</a:t>
            </a:fld>
            <a:endParaRPr lang="en-US">
              <a:solidFill>
                <a:srgbClr val="FFFFFF"/>
              </a:solidFill>
            </a:endParaRPr>
          </a:p>
        </p:txBody>
      </p:sp>
      <p:pic>
        <p:nvPicPr>
          <p:cNvPr id="15" name="Picture 16"/>
          <p:cNvPicPr>
            <a:picLocks noChangeAspect="1" noChangeArrowheads="1"/>
          </p:cNvPicPr>
          <p:nvPr userDrawn="1"/>
        </p:nvPicPr>
        <p:blipFill>
          <a:blip r:embed="rId13" cstate="print"/>
          <a:srcRect/>
          <a:stretch>
            <a:fillRect/>
          </a:stretch>
        </p:blipFill>
        <p:spPr bwMode="hidden">
          <a:xfrm>
            <a:off x="0" y="0"/>
            <a:ext cx="9145588" cy="6859588"/>
          </a:xfrm>
          <a:prstGeom prst="rect">
            <a:avLst/>
          </a:prstGeom>
          <a:noFill/>
          <a:ln w="9525">
            <a:noFill/>
            <a:miter lim="800000"/>
            <a:headEnd/>
            <a:tailEnd/>
          </a:ln>
        </p:spPr>
      </p:pic>
      <p:sp>
        <p:nvSpPr>
          <p:cNvPr id="17" name="Line 17"/>
          <p:cNvSpPr>
            <a:spLocks noChangeShapeType="1"/>
          </p:cNvSpPr>
          <p:nvPr userDrawn="1"/>
        </p:nvSpPr>
        <p:spPr bwMode="auto">
          <a:xfrm>
            <a:off x="457200" y="1371600"/>
            <a:ext cx="8229600" cy="0"/>
          </a:xfrm>
          <a:prstGeom prst="line">
            <a:avLst/>
          </a:prstGeom>
          <a:noFill/>
          <a:ln w="25400">
            <a:solidFill>
              <a:srgbClr val="FFA600"/>
            </a:solidFill>
            <a:round/>
            <a:headEnd/>
            <a:tailEnd/>
          </a:ln>
          <a:effectLst/>
        </p:spPr>
        <p:txBody>
          <a:bodyPr wrap="none" anchor="ctr"/>
          <a:lstStyle/>
          <a:p>
            <a:pPr fontAlgn="base">
              <a:spcBef>
                <a:spcPct val="0"/>
              </a:spcBef>
              <a:spcAft>
                <a:spcPct val="0"/>
              </a:spcAft>
              <a:defRPr/>
            </a:pPr>
            <a:endParaRPr lang="en-US">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752600" y="1125538"/>
            <a:ext cx="7277100" cy="1920875"/>
          </a:xfrm>
        </p:spPr>
        <p:txBody>
          <a:bodyPr/>
          <a:lstStyle/>
          <a:p>
            <a:pPr algn="ctr" eaLnBrk="1" hangingPunct="1">
              <a:defRPr/>
            </a:pPr>
            <a:r>
              <a:rPr lang="en-US" altLang="en-US" sz="3200" kern="1200" dirty="0" smtClean="0">
                <a:solidFill>
                  <a:srgbClr val="FFC000"/>
                </a:solidFill>
                <a:effectLst/>
                <a:latin typeface="Garamond" panose="02020404030301010803" pitchFamily="18" charset="0"/>
              </a:rPr>
              <a:t>TRANSITON OF CF PATIENTS</a:t>
            </a:r>
            <a:br>
              <a:rPr lang="en-US" altLang="en-US" sz="3200" kern="1200" dirty="0" smtClean="0">
                <a:solidFill>
                  <a:srgbClr val="FFC000"/>
                </a:solidFill>
                <a:effectLst/>
                <a:latin typeface="Garamond" panose="02020404030301010803" pitchFamily="18" charset="0"/>
              </a:rPr>
            </a:br>
            <a:r>
              <a:rPr lang="en-US" altLang="en-US" sz="3200" kern="1200" dirty="0" smtClean="0">
                <a:solidFill>
                  <a:srgbClr val="FFC000"/>
                </a:solidFill>
                <a:effectLst/>
                <a:latin typeface="Garamond" panose="02020404030301010803" pitchFamily="18" charset="0"/>
              </a:rPr>
              <a:t> INTO ADULTHOOD</a:t>
            </a:r>
            <a:r>
              <a:rPr lang="en-US" altLang="en-US" sz="1600" kern="1200" dirty="0">
                <a:solidFill>
                  <a:srgbClr val="FFC000"/>
                </a:solidFill>
                <a:effectLst/>
                <a:latin typeface="Garamond" panose="02020404030301010803" pitchFamily="18" charset="0"/>
              </a:rPr>
              <a:t/>
            </a:r>
            <a:br>
              <a:rPr lang="en-US" altLang="en-US" sz="1600" kern="1200" dirty="0">
                <a:solidFill>
                  <a:srgbClr val="FFC000"/>
                </a:solidFill>
                <a:effectLst/>
                <a:latin typeface="Garamond" panose="02020404030301010803" pitchFamily="18" charset="0"/>
              </a:rPr>
            </a:br>
            <a:endParaRPr lang="en-US" sz="3400" u="sng" dirty="0" smtClean="0">
              <a:solidFill>
                <a:srgbClr val="FFC000"/>
              </a:solidFill>
              <a:latin typeface="Garamond" panose="02020404030301010803" pitchFamily="18" charset="0"/>
            </a:endParaRPr>
          </a:p>
        </p:txBody>
      </p:sp>
      <p:sp>
        <p:nvSpPr>
          <p:cNvPr id="51203" name="Rectangle 3"/>
          <p:cNvSpPr>
            <a:spLocks noGrp="1" noChangeArrowheads="1"/>
          </p:cNvSpPr>
          <p:nvPr>
            <p:ph type="subTitle" idx="1"/>
          </p:nvPr>
        </p:nvSpPr>
        <p:spPr>
          <a:xfrm>
            <a:off x="1077686" y="3657600"/>
            <a:ext cx="8077200" cy="3048000"/>
          </a:xfrm>
        </p:spPr>
        <p:txBody>
          <a:bodyPr>
            <a:normAutofit/>
          </a:bodyPr>
          <a:lstStyle/>
          <a:p>
            <a:pPr algn="ctr" eaLnBrk="1" hangingPunct="1">
              <a:defRPr/>
            </a:pPr>
            <a:r>
              <a:rPr lang="en-US" sz="2400" i="1" dirty="0" smtClean="0">
                <a:solidFill>
                  <a:srgbClr val="FFFF66"/>
                </a:solidFill>
              </a:rPr>
              <a:t>Yazan Said, ABP, </a:t>
            </a:r>
            <a:r>
              <a:rPr lang="en-US" sz="2400" i="1" dirty="0" smtClean="0">
                <a:solidFill>
                  <a:srgbClr val="FFFF66"/>
                </a:solidFill>
              </a:rPr>
              <a:t>ABAI</a:t>
            </a:r>
          </a:p>
          <a:p>
            <a:pPr algn="ctr" eaLnBrk="1" hangingPunct="1">
              <a:defRPr/>
            </a:pPr>
            <a:r>
              <a:rPr lang="en-US" sz="2400" i="1" dirty="0" smtClean="0">
                <a:solidFill>
                  <a:srgbClr val="FFFF66"/>
                </a:solidFill>
              </a:rPr>
              <a:t>JORDAN</a:t>
            </a:r>
            <a:endParaRPr lang="en-US" sz="2400" i="1" dirty="0" smtClean="0">
              <a:solidFill>
                <a:srgbClr val="FFFF66"/>
              </a:solidFill>
            </a:endParaRPr>
          </a:p>
          <a:p>
            <a:pPr algn="ctr" eaLnBrk="1" hangingPunct="1">
              <a:defRPr/>
            </a:pPr>
            <a:r>
              <a:rPr lang="en-US" sz="1600" i="1" dirty="0" smtClean="0">
                <a:solidFill>
                  <a:srgbClr val="FFFF66"/>
                </a:solidFill>
              </a:rPr>
              <a:t>Consultant, </a:t>
            </a:r>
            <a:r>
              <a:rPr lang="en-US" sz="1600" i="1" dirty="0" smtClean="0">
                <a:solidFill>
                  <a:srgbClr val="FFFF66"/>
                </a:solidFill>
              </a:rPr>
              <a:t>Allergy/Immunology </a:t>
            </a:r>
            <a:r>
              <a:rPr lang="en-US" sz="1600" i="1" dirty="0" smtClean="0">
                <a:solidFill>
                  <a:srgbClr val="FFFF66"/>
                </a:solidFill>
              </a:rPr>
              <a:t>and Pediatric Pulmonology</a:t>
            </a:r>
          </a:p>
          <a:p>
            <a:pPr algn="ctr" eaLnBrk="1" hangingPunct="1">
              <a:defRPr/>
            </a:pPr>
            <a:r>
              <a:rPr lang="en-US" sz="1600" i="1" dirty="0" smtClean="0">
                <a:solidFill>
                  <a:srgbClr val="FFFF66"/>
                </a:solidFill>
              </a:rPr>
              <a:t>King </a:t>
            </a:r>
            <a:r>
              <a:rPr lang="en-US" sz="1600" i="1" dirty="0" err="1" smtClean="0">
                <a:solidFill>
                  <a:srgbClr val="FFFF66"/>
                </a:solidFill>
              </a:rPr>
              <a:t>Fahad</a:t>
            </a:r>
            <a:r>
              <a:rPr lang="en-US" sz="1600" i="1" dirty="0" smtClean="0">
                <a:solidFill>
                  <a:srgbClr val="FFFF66"/>
                </a:solidFill>
              </a:rPr>
              <a:t> Specialist </a:t>
            </a:r>
            <a:r>
              <a:rPr lang="en-US" sz="1600" i="1" dirty="0" smtClean="0">
                <a:solidFill>
                  <a:srgbClr val="FFFF66"/>
                </a:solidFill>
              </a:rPr>
              <a:t>Hospital-Dammam, Saudi Arabia</a:t>
            </a:r>
            <a:endParaRPr lang="en-US" sz="1600" i="1" dirty="0" smtClean="0">
              <a:solidFill>
                <a:srgbClr val="FFFF66"/>
              </a:solidFill>
            </a:endParaRPr>
          </a:p>
        </p:txBody>
      </p:sp>
    </p:spTree>
    <p:extLst>
      <p:ext uri="{BB962C8B-B14F-4D97-AF65-F5344CB8AC3E}">
        <p14:creationId xmlns:p14="http://schemas.microsoft.com/office/powerpoint/2010/main" val="1712936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 y="0"/>
            <a:ext cx="916369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58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3" name="Content Placeholder 2"/>
          <p:cNvSpPr>
            <a:spLocks noGrp="1"/>
          </p:cNvSpPr>
          <p:nvPr>
            <p:ph sz="quarter" idx="1"/>
          </p:nvPr>
        </p:nvSpPr>
        <p:spPr>
          <a:xfrm>
            <a:off x="381000" y="1981200"/>
            <a:ext cx="8458200" cy="3810000"/>
          </a:xfrm>
        </p:spPr>
        <p:txBody>
          <a:bodyPr>
            <a:noAutofit/>
          </a:bodyPr>
          <a:lstStyle/>
          <a:p>
            <a:pPr>
              <a:defRPr/>
            </a:pPr>
            <a:r>
              <a:rPr lang="en-US" sz="2000" dirty="0" smtClean="0">
                <a:solidFill>
                  <a:schemeClr val="bg1"/>
                </a:solidFill>
              </a:rPr>
              <a:t>As the health of children/adolescents with CF continues to improve, the emphasis in pediatric care is prevention of disease progression.</a:t>
            </a:r>
          </a:p>
          <a:p>
            <a:pPr>
              <a:defRPr/>
            </a:pPr>
            <a:r>
              <a:rPr lang="en-US" sz="2000" dirty="0" smtClean="0">
                <a:solidFill>
                  <a:schemeClr val="bg1"/>
                </a:solidFill>
              </a:rPr>
              <a:t>The </a:t>
            </a:r>
            <a:r>
              <a:rPr lang="en-US" sz="2000" dirty="0">
                <a:solidFill>
                  <a:schemeClr val="bg1"/>
                </a:solidFill>
              </a:rPr>
              <a:t>dramatic increase in </a:t>
            </a:r>
            <a:r>
              <a:rPr lang="en-US" sz="2000" dirty="0" smtClean="0">
                <a:solidFill>
                  <a:schemeClr val="bg1"/>
                </a:solidFill>
              </a:rPr>
              <a:t>CF survival </a:t>
            </a:r>
            <a:r>
              <a:rPr lang="en-US" sz="2000" dirty="0">
                <a:solidFill>
                  <a:schemeClr val="bg1"/>
                </a:solidFill>
              </a:rPr>
              <a:t>has strained adult services attempts to keep pace with the increased adult patient numbers. </a:t>
            </a:r>
            <a:endParaRPr lang="en-US" sz="2000" dirty="0" smtClean="0">
              <a:solidFill>
                <a:schemeClr val="bg1"/>
              </a:solidFill>
            </a:endParaRPr>
          </a:p>
          <a:p>
            <a:pPr>
              <a:defRPr/>
            </a:pPr>
            <a:r>
              <a:rPr lang="en-US" sz="2000" dirty="0" smtClean="0">
                <a:solidFill>
                  <a:schemeClr val="bg1"/>
                </a:solidFill>
              </a:rPr>
              <a:t>The morbidity and most of the mortality associated with CF have shifted to adulthood</a:t>
            </a:r>
            <a:endParaRPr lang="en-US" sz="2000" dirty="0">
              <a:solidFill>
                <a:schemeClr val="bg1"/>
              </a:solidFill>
            </a:endParaRPr>
          </a:p>
          <a:p>
            <a:pPr>
              <a:defRPr/>
            </a:pPr>
            <a:r>
              <a:rPr lang="en-US" sz="2000" dirty="0" smtClean="0">
                <a:solidFill>
                  <a:schemeClr val="bg1"/>
                </a:solidFill>
              </a:rPr>
              <a:t>The </a:t>
            </a:r>
            <a:r>
              <a:rPr lang="en-US" sz="2000" dirty="0">
                <a:solidFill>
                  <a:schemeClr val="bg1"/>
                </a:solidFill>
              </a:rPr>
              <a:t>need for age-appropriate </a:t>
            </a:r>
            <a:r>
              <a:rPr lang="en-US" sz="2000" dirty="0" smtClean="0">
                <a:solidFill>
                  <a:schemeClr val="bg1"/>
                </a:solidFill>
              </a:rPr>
              <a:t>CF health care and adult-oriented </a:t>
            </a:r>
            <a:r>
              <a:rPr lang="en-US" sz="2000" dirty="0">
                <a:solidFill>
                  <a:schemeClr val="bg1"/>
                </a:solidFill>
              </a:rPr>
              <a:t>CF services is now well-accepted, </a:t>
            </a:r>
            <a:r>
              <a:rPr lang="en-US" sz="2000" dirty="0" smtClean="0">
                <a:solidFill>
                  <a:schemeClr val="bg1"/>
                </a:solidFill>
              </a:rPr>
              <a:t>though not </a:t>
            </a:r>
            <a:r>
              <a:rPr lang="en-US" sz="2000" dirty="0">
                <a:solidFill>
                  <a:schemeClr val="bg1"/>
                </a:solidFill>
              </a:rPr>
              <a:t>yet universally practiced.</a:t>
            </a:r>
          </a:p>
          <a:p>
            <a:pPr eaLnBrk="1" hangingPunct="1">
              <a:defRPr/>
            </a:pPr>
            <a:endParaRPr lang="en-US" dirty="0">
              <a:solidFill>
                <a:schemeClr val="bg1"/>
              </a:solidFill>
            </a:endParaRPr>
          </a:p>
        </p:txBody>
      </p:sp>
    </p:spTree>
    <p:extLst>
      <p:ext uri="{BB962C8B-B14F-4D97-AF65-F5344CB8AC3E}">
        <p14:creationId xmlns:p14="http://schemas.microsoft.com/office/powerpoint/2010/main" val="1987909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24750" cy="969962"/>
          </a:xfrm>
        </p:spPr>
        <p:txBody>
          <a:bodyPr>
            <a:noAutofit/>
          </a:bodyPr>
          <a:lstStyle/>
          <a:p>
            <a:pPr algn="ctr" eaLnBrk="1" fontAlgn="auto" hangingPunct="1">
              <a:spcAft>
                <a:spcPts val="0"/>
              </a:spcAft>
              <a:defRPr/>
            </a:pPr>
            <a:r>
              <a:rPr lang="en-US" altLang="en-US" sz="3200" kern="0" dirty="0">
                <a:solidFill>
                  <a:srgbClr val="FFC000"/>
                </a:solidFill>
              </a:rPr>
              <a:t>Transition </a:t>
            </a:r>
            <a:r>
              <a:rPr lang="en-US" altLang="en-US" sz="3200" kern="0" dirty="0" smtClean="0">
                <a:solidFill>
                  <a:srgbClr val="FFC000"/>
                </a:solidFill>
              </a:rPr>
              <a:t>Definition</a:t>
            </a:r>
            <a:endParaRPr lang="en-US" sz="3200" dirty="0">
              <a:solidFill>
                <a:srgbClr val="FFC000"/>
              </a:solidFill>
            </a:endParaRPr>
          </a:p>
        </p:txBody>
      </p:sp>
      <p:sp>
        <p:nvSpPr>
          <p:cNvPr id="3" name="Content Placeholder 2"/>
          <p:cNvSpPr>
            <a:spLocks noGrp="1"/>
          </p:cNvSpPr>
          <p:nvPr>
            <p:ph sz="quarter" idx="1"/>
          </p:nvPr>
        </p:nvSpPr>
        <p:spPr>
          <a:xfrm>
            <a:off x="885825" y="1828800"/>
            <a:ext cx="7524750" cy="3636963"/>
          </a:xfrm>
        </p:spPr>
        <p:txBody>
          <a:bodyPr/>
          <a:lstStyle/>
          <a:p>
            <a:pPr eaLnBrk="1" fontAlgn="auto" hangingPunct="1">
              <a:buFont typeface="Wingdings 2" charset="2"/>
              <a:buChar char=""/>
              <a:defRPr/>
            </a:pPr>
            <a:endParaRPr lang="en-US"/>
          </a:p>
        </p:txBody>
      </p:sp>
      <p:sp>
        <p:nvSpPr>
          <p:cNvPr id="5" name="Content Placeholder 2"/>
          <p:cNvSpPr txBox="1">
            <a:spLocks/>
          </p:cNvSpPr>
          <p:nvPr/>
        </p:nvSpPr>
        <p:spPr bwMode="auto">
          <a:xfrm>
            <a:off x="533400" y="2362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Georgia" panose="02040502050405020303" pitchFamily="18" charset="0"/>
              <a:buNone/>
              <a:defRPr/>
            </a:pPr>
            <a:r>
              <a:rPr lang="en-US" altLang="en-US" b="1" i="1" kern="0" dirty="0">
                <a:solidFill>
                  <a:schemeClr val="bg1"/>
                </a:solidFill>
              </a:rPr>
              <a:t>	</a:t>
            </a:r>
            <a:r>
              <a:rPr lang="en-US" altLang="en-US" sz="2400" b="1" i="1" kern="0" dirty="0">
                <a:solidFill>
                  <a:schemeClr val="bg1"/>
                </a:solidFill>
              </a:rPr>
              <a:t>“</a:t>
            </a:r>
            <a:r>
              <a:rPr lang="en-US" altLang="en-US" sz="2400" i="1" kern="0" dirty="0">
                <a:solidFill>
                  <a:schemeClr val="bg1"/>
                </a:solidFill>
              </a:rPr>
              <a:t>The purposeful, planned and timely transition from child and family-centered pediatric health care to patient-centered adult-oriented health care</a:t>
            </a:r>
            <a:r>
              <a:rPr lang="en-US" altLang="en-US" sz="2400" i="1" kern="0" dirty="0" smtClean="0">
                <a:solidFill>
                  <a:schemeClr val="bg1"/>
                </a:solidFill>
              </a:rPr>
              <a:t>.”</a:t>
            </a:r>
          </a:p>
          <a:p>
            <a:pPr eaLnBrk="1" hangingPunct="1">
              <a:buFont typeface="Georgia" panose="02040502050405020303" pitchFamily="18" charset="0"/>
              <a:buNone/>
              <a:defRPr/>
            </a:pPr>
            <a:endParaRPr lang="en-US" altLang="en-US" i="1" kern="0" dirty="0" smtClean="0">
              <a:solidFill>
                <a:schemeClr val="bg1"/>
              </a:solidFill>
            </a:endParaRPr>
          </a:p>
          <a:p>
            <a:pPr eaLnBrk="1" hangingPunct="1">
              <a:buFont typeface="Georgia" panose="02040502050405020303" pitchFamily="18" charset="0"/>
              <a:buNone/>
              <a:defRPr/>
            </a:pPr>
            <a:endParaRPr lang="en-US" altLang="en-US" i="1" kern="0" dirty="0">
              <a:solidFill>
                <a:schemeClr val="bg1"/>
              </a:solidFill>
            </a:endParaRPr>
          </a:p>
          <a:p>
            <a:pPr eaLnBrk="1" hangingPunct="1">
              <a:buFont typeface="Georgia" panose="02040502050405020303" pitchFamily="18" charset="0"/>
              <a:buNone/>
              <a:defRPr/>
            </a:pPr>
            <a:endParaRPr lang="en-US" altLang="en-US" i="1" kern="0" dirty="0">
              <a:solidFill>
                <a:schemeClr val="bg1"/>
              </a:solidFill>
            </a:endParaRPr>
          </a:p>
          <a:p>
            <a:pPr eaLnBrk="1" hangingPunct="1">
              <a:buFont typeface="Georgia" panose="02040502050405020303" pitchFamily="18" charset="0"/>
              <a:buNone/>
              <a:defRPr/>
            </a:pPr>
            <a:r>
              <a:rPr lang="en-US" sz="1200" dirty="0">
                <a:solidFill>
                  <a:schemeClr val="bg1"/>
                </a:solidFill>
              </a:rPr>
              <a:t>Transition from child-centered to adult health-care systems for adolescents with chronic conditions</a:t>
            </a:r>
            <a:r>
              <a:rPr lang="en-US" sz="1200" dirty="0" smtClean="0">
                <a:solidFill>
                  <a:schemeClr val="bg1"/>
                </a:solidFill>
              </a:rPr>
              <a:t>.</a:t>
            </a:r>
          </a:p>
          <a:p>
            <a:pPr eaLnBrk="1" hangingPunct="1">
              <a:buFont typeface="Georgia" panose="02040502050405020303" pitchFamily="18" charset="0"/>
              <a:buNone/>
              <a:defRPr/>
            </a:pPr>
            <a:r>
              <a:rPr lang="en-US" sz="1200" dirty="0" smtClean="0">
                <a:solidFill>
                  <a:schemeClr val="bg1"/>
                </a:solidFill>
              </a:rPr>
              <a:t> </a:t>
            </a:r>
            <a:r>
              <a:rPr lang="en-US" sz="1200" dirty="0">
                <a:solidFill>
                  <a:schemeClr val="bg1"/>
                </a:solidFill>
              </a:rPr>
              <a:t>A position paper of the Society for Adolescent Medicine. 1993</a:t>
            </a:r>
            <a:endParaRPr lang="en-US" altLang="en-US" sz="1200" kern="0" dirty="0">
              <a:solidFill>
                <a:schemeClr val="bg1"/>
              </a:solidFill>
            </a:endParaRPr>
          </a:p>
          <a:p>
            <a:pPr marL="0" indent="0" eaLnBrk="1" hangingPunct="1">
              <a:buNone/>
              <a:defRPr/>
            </a:pPr>
            <a:r>
              <a:rPr lang="en-US" altLang="en-US" sz="1200" kern="0" dirty="0">
                <a:solidFill>
                  <a:schemeClr val="bg1"/>
                </a:solidFill>
              </a:rPr>
              <a:t>Society for Adolescent Medicine, 1993</a:t>
            </a:r>
          </a:p>
          <a:p>
            <a:pPr eaLnBrk="1" hangingPunct="1">
              <a:buFont typeface="Arial" panose="020B0604020202020204" pitchFamily="34" charset="0"/>
              <a:buNone/>
              <a:defRPr/>
            </a:pPr>
            <a:endParaRPr lang="en-US" altLang="en-US" sz="1400" b="1" i="1" kern="0" dirty="0">
              <a:solidFill>
                <a:schemeClr val="bg1"/>
              </a:solidFill>
            </a:endParaRPr>
          </a:p>
          <a:p>
            <a:pPr eaLnBrk="1" hangingPunct="1">
              <a:buFont typeface="Arial" panose="020B0604020202020204" pitchFamily="34" charset="0"/>
              <a:buNone/>
              <a:defRPr/>
            </a:pPr>
            <a:r>
              <a:rPr lang="en-US" altLang="en-US" sz="2400" b="1" i="1" kern="0" dirty="0">
                <a:solidFill>
                  <a:schemeClr val="bg1"/>
                </a:solidFill>
              </a:rPr>
              <a:t>		</a:t>
            </a:r>
            <a:endParaRPr lang="en-US" altLang="en-US" sz="2400" kern="0" dirty="0">
              <a:solidFill>
                <a:schemeClr val="bg1"/>
              </a:solidFill>
            </a:endParaRPr>
          </a:p>
        </p:txBody>
      </p:sp>
    </p:spTree>
    <p:extLst>
      <p:ext uri="{BB962C8B-B14F-4D97-AF65-F5344CB8AC3E}">
        <p14:creationId xmlns:p14="http://schemas.microsoft.com/office/powerpoint/2010/main" val="2663835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67600" cy="1143000"/>
          </a:xfrm>
        </p:spPr>
        <p:txBody>
          <a:bodyPr>
            <a:normAutofit/>
          </a:bodyPr>
          <a:lstStyle/>
          <a:p>
            <a:pPr algn="ctr">
              <a:defRPr/>
            </a:pPr>
            <a:r>
              <a:rPr lang="en-US" sz="2800" dirty="0">
                <a:solidFill>
                  <a:srgbClr val="FFC000"/>
                </a:solidFill>
              </a:rPr>
              <a:t>Survey of American CF </a:t>
            </a:r>
            <a:r>
              <a:rPr lang="en-US" sz="2800" dirty="0" smtClean="0">
                <a:solidFill>
                  <a:srgbClr val="FFC000"/>
                </a:solidFill>
              </a:rPr>
              <a:t>transition</a:t>
            </a:r>
            <a:endParaRPr lang="en-US" sz="2800" dirty="0">
              <a:solidFill>
                <a:srgbClr val="FFC000"/>
              </a:solidFill>
            </a:endParaRPr>
          </a:p>
        </p:txBody>
      </p:sp>
      <p:sp>
        <p:nvSpPr>
          <p:cNvPr id="3" name="Content Placeholder 2"/>
          <p:cNvSpPr>
            <a:spLocks noGrp="1"/>
          </p:cNvSpPr>
          <p:nvPr>
            <p:ph sz="quarter" idx="1"/>
          </p:nvPr>
        </p:nvSpPr>
        <p:spPr>
          <a:xfrm>
            <a:off x="762000" y="1676400"/>
            <a:ext cx="8153400" cy="3635375"/>
          </a:xfrm>
        </p:spPr>
        <p:txBody>
          <a:bodyPr>
            <a:noAutofit/>
          </a:bodyPr>
          <a:lstStyle/>
          <a:p>
            <a:pPr eaLnBrk="1" hangingPunct="1">
              <a:defRPr/>
            </a:pPr>
            <a:r>
              <a:rPr lang="en-US" sz="2000" dirty="0" smtClean="0">
                <a:solidFill>
                  <a:schemeClr val="bg1"/>
                </a:solidFill>
              </a:rPr>
              <a:t>Transfer </a:t>
            </a:r>
            <a:r>
              <a:rPr lang="en-US" sz="2000" dirty="0">
                <a:solidFill>
                  <a:schemeClr val="bg1"/>
                </a:solidFill>
              </a:rPr>
              <a:t>of care occurred at a median age of 19 years of </a:t>
            </a:r>
            <a:r>
              <a:rPr lang="en-US" sz="2000" dirty="0" smtClean="0">
                <a:solidFill>
                  <a:schemeClr val="bg1"/>
                </a:solidFill>
              </a:rPr>
              <a:t>age (ranged </a:t>
            </a:r>
            <a:r>
              <a:rPr lang="en-US" sz="2000" dirty="0">
                <a:solidFill>
                  <a:schemeClr val="bg1"/>
                </a:solidFill>
              </a:rPr>
              <a:t>from </a:t>
            </a:r>
            <a:r>
              <a:rPr lang="en-US" sz="2000" dirty="0" smtClean="0">
                <a:solidFill>
                  <a:schemeClr val="bg1"/>
                </a:solidFill>
              </a:rPr>
              <a:t>14-30 years).</a:t>
            </a:r>
            <a:endParaRPr lang="en-US" sz="2000" dirty="0">
              <a:solidFill>
                <a:schemeClr val="bg1"/>
              </a:solidFill>
            </a:endParaRPr>
          </a:p>
          <a:p>
            <a:pPr eaLnBrk="1" hangingPunct="1">
              <a:defRPr/>
            </a:pPr>
            <a:r>
              <a:rPr lang="en-US" sz="2000" dirty="0">
                <a:solidFill>
                  <a:schemeClr val="bg1"/>
                </a:solidFill>
              </a:rPr>
              <a:t> Many </a:t>
            </a:r>
            <a:r>
              <a:rPr lang="en-US" sz="2000" dirty="0" err="1">
                <a:solidFill>
                  <a:schemeClr val="bg1"/>
                </a:solidFill>
              </a:rPr>
              <a:t>centres</a:t>
            </a:r>
            <a:r>
              <a:rPr lang="en-US" sz="2000" dirty="0">
                <a:solidFill>
                  <a:schemeClr val="bg1"/>
                </a:solidFill>
              </a:rPr>
              <a:t> allowed patients to delay or decline transition, and the initial discussion regarding transition occurred at the relatively late median age of 17 years. </a:t>
            </a:r>
          </a:p>
          <a:p>
            <a:pPr eaLnBrk="1" hangingPunct="1">
              <a:defRPr/>
            </a:pPr>
            <a:r>
              <a:rPr lang="en-US" sz="2000" dirty="0" smtClean="0">
                <a:solidFill>
                  <a:schemeClr val="bg1"/>
                </a:solidFill>
              </a:rPr>
              <a:t>&lt;10</a:t>
            </a:r>
            <a:r>
              <a:rPr lang="en-US" sz="2000" dirty="0">
                <a:solidFill>
                  <a:schemeClr val="bg1"/>
                </a:solidFill>
              </a:rPr>
              <a:t>% of </a:t>
            </a:r>
            <a:r>
              <a:rPr lang="en-US" sz="2000" dirty="0" smtClean="0">
                <a:solidFill>
                  <a:schemeClr val="bg1"/>
                </a:solidFill>
              </a:rPr>
              <a:t>CF </a:t>
            </a:r>
            <a:r>
              <a:rPr lang="en-US" sz="2000" dirty="0" err="1" smtClean="0">
                <a:solidFill>
                  <a:schemeClr val="bg1"/>
                </a:solidFill>
              </a:rPr>
              <a:t>centres</a:t>
            </a:r>
            <a:r>
              <a:rPr lang="en-US" sz="2000" dirty="0" smtClean="0">
                <a:solidFill>
                  <a:schemeClr val="bg1"/>
                </a:solidFill>
              </a:rPr>
              <a:t> </a:t>
            </a:r>
            <a:r>
              <a:rPr lang="en-US" sz="2000" dirty="0">
                <a:solidFill>
                  <a:schemeClr val="bg1"/>
                </a:solidFill>
              </a:rPr>
              <a:t>had </a:t>
            </a:r>
            <a:r>
              <a:rPr lang="en-US" sz="2000" dirty="0" smtClean="0">
                <a:solidFill>
                  <a:schemeClr val="bg1"/>
                </a:solidFill>
              </a:rPr>
              <a:t>written </a:t>
            </a:r>
            <a:r>
              <a:rPr lang="en-US" sz="2000" dirty="0">
                <a:solidFill>
                  <a:schemeClr val="bg1"/>
                </a:solidFill>
              </a:rPr>
              <a:t>list of desirable self-management skills, and only one-half consistently performed a readiness assessment</a:t>
            </a:r>
            <a:r>
              <a:rPr lang="en-US" sz="2000" dirty="0" smtClean="0">
                <a:solidFill>
                  <a:schemeClr val="bg1"/>
                </a:solidFill>
              </a:rPr>
              <a:t>.</a:t>
            </a:r>
          </a:p>
          <a:p>
            <a:pPr eaLnBrk="1" hangingPunct="1">
              <a:defRPr/>
            </a:pPr>
            <a:endParaRPr lang="en-US" sz="2000" dirty="0">
              <a:solidFill>
                <a:schemeClr val="bg1"/>
              </a:solidFill>
            </a:endParaRPr>
          </a:p>
          <a:p>
            <a:pPr lvl="2" eaLnBrk="1" hangingPunct="1">
              <a:defRPr/>
            </a:pPr>
            <a:r>
              <a:rPr lang="en-US" sz="1200" dirty="0">
                <a:solidFill>
                  <a:schemeClr val="bg1"/>
                </a:solidFill>
              </a:rPr>
              <a:t>Improving transition from pediatric to adult cystic fibrosis care: lessons from a national survey of current </a:t>
            </a:r>
            <a:r>
              <a:rPr lang="en-US" sz="1200" dirty="0" err="1">
                <a:solidFill>
                  <a:schemeClr val="bg1"/>
                </a:solidFill>
              </a:rPr>
              <a:t>practices.</a:t>
            </a:r>
            <a:r>
              <a:rPr lang="en-US" sz="1200" i="1" dirty="0" err="1">
                <a:solidFill>
                  <a:schemeClr val="bg1"/>
                </a:solidFill>
              </a:rPr>
              <a:t>McLaughlin</a:t>
            </a:r>
            <a:r>
              <a:rPr lang="en-US" sz="1200" i="1" dirty="0">
                <a:solidFill>
                  <a:schemeClr val="bg1"/>
                </a:solidFill>
              </a:rPr>
              <a:t> SE, et al . </a:t>
            </a:r>
            <a:r>
              <a:rPr lang="en-US" sz="1000" i="1" dirty="0">
                <a:solidFill>
                  <a:schemeClr val="bg1"/>
                </a:solidFill>
              </a:rPr>
              <a:t>Pediatrics. 2008 May; 121(5):e1160-6.</a:t>
            </a:r>
          </a:p>
          <a:p>
            <a:pPr eaLnBrk="1" hangingPunct="1">
              <a:defRPr/>
            </a:pPr>
            <a:endParaRPr lang="en-US" sz="2000" dirty="0">
              <a:solidFill>
                <a:schemeClr val="bg1"/>
              </a:solidFill>
            </a:endParaRPr>
          </a:p>
        </p:txBody>
      </p:sp>
    </p:spTree>
    <p:extLst>
      <p:ext uri="{BB962C8B-B14F-4D97-AF65-F5344CB8AC3E}">
        <p14:creationId xmlns:p14="http://schemas.microsoft.com/office/powerpoint/2010/main" val="1298013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524750" cy="969963"/>
          </a:xfrm>
        </p:spPr>
        <p:txBody>
          <a:bodyPr>
            <a:normAutofit/>
          </a:bodyPr>
          <a:lstStyle/>
          <a:p>
            <a:pPr algn="ctr" eaLnBrk="1" fontAlgn="auto" hangingPunct="1">
              <a:spcAft>
                <a:spcPts val="0"/>
              </a:spcAft>
              <a:defRPr/>
            </a:pPr>
            <a:r>
              <a:rPr lang="en-US" altLang="en-US" b="1" kern="0" dirty="0">
                <a:solidFill>
                  <a:srgbClr val="FFC000"/>
                </a:solidFill>
              </a:rPr>
              <a:t>Why Transition is </a:t>
            </a:r>
            <a:r>
              <a:rPr lang="en-US" altLang="en-US" b="1" kern="0" dirty="0" smtClean="0">
                <a:solidFill>
                  <a:srgbClr val="FFC000"/>
                </a:solidFill>
              </a:rPr>
              <a:t>Important</a:t>
            </a:r>
            <a:endParaRPr lang="en-US" b="1" dirty="0">
              <a:solidFill>
                <a:srgbClr val="FFC000"/>
              </a:solidFill>
            </a:endParaRPr>
          </a:p>
        </p:txBody>
      </p:sp>
      <p:sp>
        <p:nvSpPr>
          <p:cNvPr id="3" name="Content Placeholder 2"/>
          <p:cNvSpPr>
            <a:spLocks noGrp="1"/>
          </p:cNvSpPr>
          <p:nvPr>
            <p:ph sz="quarter" idx="1"/>
          </p:nvPr>
        </p:nvSpPr>
        <p:spPr>
          <a:xfrm>
            <a:off x="809625" y="2222500"/>
            <a:ext cx="7524750" cy="3636963"/>
          </a:xfrm>
        </p:spPr>
        <p:txBody>
          <a:bodyPr/>
          <a:lstStyle/>
          <a:p>
            <a:pPr eaLnBrk="1" fontAlgn="auto" hangingPunct="1">
              <a:buFont typeface="Wingdings 2" charset="2"/>
              <a:buChar char=""/>
              <a:defRPr/>
            </a:pPr>
            <a:endParaRPr lang="en-US"/>
          </a:p>
        </p:txBody>
      </p:sp>
      <p:sp>
        <p:nvSpPr>
          <p:cNvPr id="5" name="Content Placeholder 2"/>
          <p:cNvSpPr txBox="1">
            <a:spLocks/>
          </p:cNvSpPr>
          <p:nvPr/>
        </p:nvSpPr>
        <p:spPr bwMode="auto">
          <a:xfrm>
            <a:off x="457200" y="2128838"/>
            <a:ext cx="84582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spcAft>
                <a:spcPts val="600"/>
              </a:spcAft>
              <a:defRPr/>
            </a:pPr>
            <a:r>
              <a:rPr lang="en-US" altLang="en-US" sz="2400" kern="0" dirty="0">
                <a:solidFill>
                  <a:schemeClr val="bg1"/>
                </a:solidFill>
              </a:rPr>
              <a:t>Failure to recognize and plan transition may result in patients dropping out of care</a:t>
            </a:r>
          </a:p>
          <a:p>
            <a:pPr>
              <a:spcBef>
                <a:spcPts val="600"/>
              </a:spcBef>
              <a:spcAft>
                <a:spcPts val="600"/>
              </a:spcAft>
              <a:defRPr/>
            </a:pPr>
            <a:r>
              <a:rPr lang="en-US" altLang="en-US" sz="2400" kern="0" dirty="0">
                <a:solidFill>
                  <a:schemeClr val="bg1"/>
                </a:solidFill>
              </a:rPr>
              <a:t>Poor transition processes are recognized to have a significant negative effect on morbidity and mortality in young adults with chronic health needs</a:t>
            </a:r>
          </a:p>
        </p:txBody>
      </p:sp>
    </p:spTree>
    <p:extLst>
      <p:ext uri="{BB962C8B-B14F-4D97-AF65-F5344CB8AC3E}">
        <p14:creationId xmlns:p14="http://schemas.microsoft.com/office/powerpoint/2010/main" val="380264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288463" cy="969963"/>
          </a:xfrm>
        </p:spPr>
        <p:txBody>
          <a:bodyPr>
            <a:normAutofit fontScale="90000"/>
          </a:bodyPr>
          <a:lstStyle/>
          <a:p>
            <a:pPr eaLnBrk="1" fontAlgn="auto" hangingPunct="1">
              <a:spcAft>
                <a:spcPts val="0"/>
              </a:spcAft>
              <a:defRPr/>
            </a:pPr>
            <a:r>
              <a:rPr lang="en-US" altLang="en-US" sz="2800" kern="0" dirty="0">
                <a:solidFill>
                  <a:srgbClr val="FFC000"/>
                </a:solidFill>
              </a:rPr>
              <a:t>Consensus Statement on Health Care Transition for Young Adults With Special Health Care </a:t>
            </a:r>
            <a:r>
              <a:rPr lang="en-US" altLang="en-US" sz="2800" kern="0" dirty="0" smtClean="0">
                <a:solidFill>
                  <a:srgbClr val="FFC000"/>
                </a:solidFill>
              </a:rPr>
              <a:t>Needs</a:t>
            </a:r>
            <a:endParaRPr lang="en-US" sz="2800" dirty="0">
              <a:solidFill>
                <a:schemeClr val="tx1"/>
              </a:solidFill>
              <a:ea typeface="+mj-ea"/>
            </a:endParaRPr>
          </a:p>
        </p:txBody>
      </p:sp>
      <p:sp>
        <p:nvSpPr>
          <p:cNvPr id="3" name="Content Placeholder 2"/>
          <p:cNvSpPr>
            <a:spLocks noGrp="1"/>
          </p:cNvSpPr>
          <p:nvPr>
            <p:ph sz="quarter" idx="1"/>
          </p:nvPr>
        </p:nvSpPr>
        <p:spPr>
          <a:xfrm>
            <a:off x="809624" y="1969633"/>
            <a:ext cx="7877175" cy="3636963"/>
          </a:xfrm>
        </p:spPr>
        <p:txBody>
          <a:bodyPr/>
          <a:lstStyle/>
          <a:p>
            <a:pPr eaLnBrk="1" fontAlgn="auto" hangingPunct="1">
              <a:buFont typeface="Wingdings 2" charset="2"/>
              <a:buChar char=""/>
              <a:defRPr/>
            </a:pPr>
            <a:endParaRPr lang="en-US"/>
          </a:p>
        </p:txBody>
      </p:sp>
      <p:sp>
        <p:nvSpPr>
          <p:cNvPr id="5" name="TextBox 4"/>
          <p:cNvSpPr txBox="1"/>
          <p:nvPr/>
        </p:nvSpPr>
        <p:spPr>
          <a:xfrm>
            <a:off x="4495800" y="4953000"/>
            <a:ext cx="3962400" cy="1184275"/>
          </a:xfrm>
          <a:prstGeom prst="rect">
            <a:avLst/>
          </a:prstGeom>
          <a:noFill/>
        </p:spPr>
        <p:txBody>
          <a:bodyPr>
            <a:spAutoFit/>
          </a:bodyPr>
          <a:lstStyle/>
          <a:p>
            <a:pPr eaLnBrk="1" hangingPunct="1">
              <a:spcBef>
                <a:spcPts val="300"/>
              </a:spcBef>
              <a:spcAft>
                <a:spcPts val="300"/>
              </a:spcAft>
              <a:buFont typeface="Georgia" pitchFamily="18" charset="0"/>
              <a:buNone/>
              <a:defRPr/>
            </a:pPr>
            <a:r>
              <a:rPr lang="en-US" sz="1400" b="1" dirty="0">
                <a:solidFill>
                  <a:schemeClr val="bg1"/>
                </a:solidFill>
                <a:latin typeface="+mn-lt"/>
              </a:rPr>
              <a:t>American Academy of Pediatrics</a:t>
            </a:r>
          </a:p>
          <a:p>
            <a:pPr eaLnBrk="1" hangingPunct="1">
              <a:spcBef>
                <a:spcPts val="300"/>
              </a:spcBef>
              <a:spcAft>
                <a:spcPts val="300"/>
              </a:spcAft>
              <a:buFont typeface="Georgia" pitchFamily="18" charset="0"/>
              <a:buNone/>
              <a:defRPr/>
            </a:pPr>
            <a:r>
              <a:rPr lang="en-US" sz="1400" b="1" dirty="0">
                <a:solidFill>
                  <a:schemeClr val="bg1"/>
                </a:solidFill>
                <a:latin typeface="+mn-lt"/>
              </a:rPr>
              <a:t>American Academy of Family Physicians</a:t>
            </a:r>
          </a:p>
          <a:p>
            <a:pPr eaLnBrk="1" hangingPunct="1">
              <a:spcBef>
                <a:spcPts val="300"/>
              </a:spcBef>
              <a:spcAft>
                <a:spcPts val="300"/>
              </a:spcAft>
              <a:buFont typeface="Georgia" pitchFamily="18" charset="0"/>
              <a:buNone/>
              <a:defRPr/>
            </a:pPr>
            <a:r>
              <a:rPr lang="en-US" sz="1400" b="1" dirty="0">
                <a:solidFill>
                  <a:schemeClr val="bg1"/>
                </a:solidFill>
                <a:latin typeface="+mn-lt"/>
              </a:rPr>
              <a:t>American College of Physicians</a:t>
            </a:r>
          </a:p>
          <a:p>
            <a:pPr eaLnBrk="1" hangingPunct="1">
              <a:spcBef>
                <a:spcPts val="300"/>
              </a:spcBef>
              <a:spcAft>
                <a:spcPts val="300"/>
              </a:spcAft>
              <a:buFont typeface="Georgia" pitchFamily="18" charset="0"/>
              <a:buNone/>
              <a:defRPr/>
            </a:pPr>
            <a:r>
              <a:rPr lang="en-US" sz="1400" b="1" dirty="0">
                <a:solidFill>
                  <a:schemeClr val="bg1"/>
                </a:solidFill>
                <a:latin typeface="+mn-lt"/>
              </a:rPr>
              <a:t>American Society of Internal Medicin</a:t>
            </a:r>
            <a:r>
              <a:rPr lang="en-US" sz="1400" dirty="0">
                <a:solidFill>
                  <a:schemeClr val="bg1"/>
                </a:solidFill>
                <a:latin typeface="+mn-lt"/>
              </a:rPr>
              <a:t>e</a:t>
            </a:r>
          </a:p>
        </p:txBody>
      </p:sp>
      <p:sp>
        <p:nvSpPr>
          <p:cNvPr id="6" name="Content Placeholder 4"/>
          <p:cNvSpPr txBox="1">
            <a:spLocks/>
          </p:cNvSpPr>
          <p:nvPr/>
        </p:nvSpPr>
        <p:spPr bwMode="auto">
          <a:xfrm>
            <a:off x="457200" y="2249488"/>
            <a:ext cx="82296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spcAft>
                <a:spcPts val="600"/>
              </a:spcAft>
              <a:defRPr/>
            </a:pPr>
            <a:r>
              <a:rPr lang="en-US" altLang="en-US" kern="0">
                <a:solidFill>
                  <a:schemeClr val="bg1"/>
                </a:solidFill>
              </a:rPr>
              <a:t>Goal of Transition:</a:t>
            </a:r>
          </a:p>
          <a:p>
            <a:pPr lvl="1">
              <a:spcBef>
                <a:spcPts val="600"/>
              </a:spcBef>
              <a:spcAft>
                <a:spcPts val="600"/>
              </a:spcAft>
              <a:defRPr/>
            </a:pPr>
            <a:r>
              <a:rPr lang="en-US" altLang="en-US" sz="2200" kern="0">
                <a:solidFill>
                  <a:schemeClr val="bg1"/>
                </a:solidFill>
              </a:rPr>
              <a:t>Maximize lifelong functioning and potential through the provision of high-quality, developmentally appropriate health care services that continue uninterrupted as the individual moves from adolescence to adulthood</a:t>
            </a:r>
            <a:endParaRPr lang="en-US" altLang="en-US" sz="2200" kern="0" dirty="0">
              <a:solidFill>
                <a:schemeClr val="bg1"/>
              </a:solidFill>
            </a:endParaRPr>
          </a:p>
        </p:txBody>
      </p:sp>
    </p:spTree>
    <p:extLst>
      <p:ext uri="{BB962C8B-B14F-4D97-AF65-F5344CB8AC3E}">
        <p14:creationId xmlns:p14="http://schemas.microsoft.com/office/powerpoint/2010/main" val="2768410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24750" cy="969963"/>
          </a:xfrm>
        </p:spPr>
        <p:txBody>
          <a:bodyPr>
            <a:normAutofit/>
          </a:bodyPr>
          <a:lstStyle/>
          <a:p>
            <a:pPr algn="ctr" eaLnBrk="1" fontAlgn="auto" hangingPunct="1">
              <a:spcAft>
                <a:spcPts val="0"/>
              </a:spcAft>
              <a:defRPr/>
            </a:pPr>
            <a:r>
              <a:rPr lang="en-US" altLang="en-US" kern="0" dirty="0">
                <a:solidFill>
                  <a:srgbClr val="FFC000"/>
                </a:solidFill>
              </a:rPr>
              <a:t>Patient </a:t>
            </a:r>
            <a:r>
              <a:rPr lang="en-US" altLang="en-US" kern="0" dirty="0" smtClean="0">
                <a:solidFill>
                  <a:srgbClr val="FFC000"/>
                </a:solidFill>
              </a:rPr>
              <a:t>Challenges</a:t>
            </a:r>
            <a:endParaRPr lang="en-US" dirty="0">
              <a:solidFill>
                <a:srgbClr val="FFC000"/>
              </a:solidFill>
            </a:endParaRPr>
          </a:p>
        </p:txBody>
      </p:sp>
      <p:sp>
        <p:nvSpPr>
          <p:cNvPr id="3" name="Content Placeholder 2"/>
          <p:cNvSpPr>
            <a:spLocks noGrp="1"/>
          </p:cNvSpPr>
          <p:nvPr>
            <p:ph sz="quarter" idx="1"/>
          </p:nvPr>
        </p:nvSpPr>
        <p:spPr>
          <a:xfrm>
            <a:off x="809625" y="2222500"/>
            <a:ext cx="7524750" cy="3636963"/>
          </a:xfrm>
        </p:spPr>
        <p:txBody>
          <a:bodyPr/>
          <a:lstStyle/>
          <a:p>
            <a:pPr eaLnBrk="1" fontAlgn="auto" hangingPunct="1">
              <a:buFont typeface="Wingdings 2" charset="2"/>
              <a:buChar char=""/>
              <a:defRPr/>
            </a:pPr>
            <a:endParaRPr lang="en-US" dirty="0"/>
          </a:p>
        </p:txBody>
      </p:sp>
      <p:pic>
        <p:nvPicPr>
          <p:cNvPr id="45060" name="Picture 5" descr="http://o5.aolcdn.com/dims-shared/dims3/PATCH/resize/600x450/http:/hss-prod.hss.aol.com/hss/storage/patch/a7a3685152e8e4bc60b4401a2ae0ef6e"/>
          <p:cNvPicPr>
            <a:picLocks noChangeAspect="1" noChangeArrowheads="1"/>
          </p:cNvPicPr>
          <p:nvPr/>
        </p:nvPicPr>
        <p:blipFill>
          <a:blip r:embed="rId2">
            <a:extLst>
              <a:ext uri="{28A0092B-C50C-407E-A947-70E740481C1C}">
                <a14:useLocalDpi xmlns:a14="http://schemas.microsoft.com/office/drawing/2010/main" val="0"/>
              </a:ext>
            </a:extLst>
          </a:blip>
          <a:srcRect l="16667" r="21429"/>
          <a:stretch>
            <a:fillRect/>
          </a:stretch>
        </p:blipFill>
        <p:spPr bwMode="auto">
          <a:xfrm>
            <a:off x="5358419" y="2148568"/>
            <a:ext cx="3774695" cy="470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272143" y="2148568"/>
            <a:ext cx="5867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600"/>
              </a:spcBef>
              <a:spcAft>
                <a:spcPts val="600"/>
              </a:spcAft>
              <a:defRPr/>
            </a:pPr>
            <a:r>
              <a:rPr lang="en-US" altLang="en-US" sz="2400" kern="0" dirty="0">
                <a:solidFill>
                  <a:schemeClr val="bg1"/>
                </a:solidFill>
              </a:rPr>
              <a:t>Many transitions at once:</a:t>
            </a:r>
          </a:p>
          <a:p>
            <a:pPr lvl="1" eaLnBrk="1" hangingPunct="1">
              <a:spcBef>
                <a:spcPts val="600"/>
              </a:spcBef>
              <a:spcAft>
                <a:spcPts val="600"/>
              </a:spcAft>
              <a:defRPr/>
            </a:pPr>
            <a:r>
              <a:rPr lang="en-US" altLang="en-US" sz="2000" kern="0" dirty="0">
                <a:solidFill>
                  <a:schemeClr val="bg1"/>
                </a:solidFill>
              </a:rPr>
              <a:t>Graduate HS, move away, new job</a:t>
            </a:r>
          </a:p>
          <a:p>
            <a:pPr lvl="1" eaLnBrk="1" hangingPunct="1">
              <a:spcBef>
                <a:spcPts val="600"/>
              </a:spcBef>
              <a:spcAft>
                <a:spcPts val="600"/>
              </a:spcAft>
              <a:defRPr/>
            </a:pPr>
            <a:r>
              <a:rPr lang="en-US" altLang="en-US" sz="2000" kern="0" dirty="0">
                <a:solidFill>
                  <a:schemeClr val="bg1"/>
                </a:solidFill>
              </a:rPr>
              <a:t>New relationships, new opinions </a:t>
            </a:r>
          </a:p>
          <a:p>
            <a:pPr lvl="1" eaLnBrk="1" hangingPunct="1">
              <a:spcBef>
                <a:spcPts val="600"/>
              </a:spcBef>
              <a:spcAft>
                <a:spcPts val="600"/>
              </a:spcAft>
              <a:defRPr/>
            </a:pPr>
            <a:r>
              <a:rPr lang="en-US" altLang="en-US" sz="2000" kern="0" dirty="0">
                <a:solidFill>
                  <a:schemeClr val="bg1"/>
                </a:solidFill>
              </a:rPr>
              <a:t>Focus on independence</a:t>
            </a:r>
          </a:p>
        </p:txBody>
      </p:sp>
    </p:spTree>
    <p:extLst>
      <p:ext uri="{BB962C8B-B14F-4D97-AF65-F5344CB8AC3E}">
        <p14:creationId xmlns:p14="http://schemas.microsoft.com/office/powerpoint/2010/main" val="3654391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1"/>
            <a:ext cx="8229600" cy="914400"/>
          </a:xfrm>
        </p:spPr>
        <p:txBody>
          <a:bodyPr/>
          <a:lstStyle/>
          <a:p>
            <a:pPr algn="ctr" eaLnBrk="1" fontAlgn="auto" hangingPunct="1">
              <a:spcAft>
                <a:spcPts val="0"/>
              </a:spcAft>
              <a:defRPr/>
            </a:pPr>
            <a:r>
              <a:rPr lang="en-US" altLang="en-US" dirty="0">
                <a:solidFill>
                  <a:srgbClr val="FFC000"/>
                </a:solidFill>
              </a:rPr>
              <a:t>Family Challenges</a:t>
            </a:r>
          </a:p>
        </p:txBody>
      </p:sp>
      <p:sp>
        <p:nvSpPr>
          <p:cNvPr id="6" name="Content Placeholder 4"/>
          <p:cNvSpPr>
            <a:spLocks noGrp="1"/>
          </p:cNvSpPr>
          <p:nvPr>
            <p:ph sz="quarter" idx="1"/>
          </p:nvPr>
        </p:nvSpPr>
        <p:spPr>
          <a:xfrm>
            <a:off x="533400" y="2286000"/>
            <a:ext cx="8316232" cy="5688012"/>
          </a:xfrm>
        </p:spPr>
        <p:txBody>
          <a:bodyPr>
            <a:normAutofit/>
          </a:bodyPr>
          <a:lstStyle/>
          <a:p>
            <a:pPr eaLnBrk="1" fontAlgn="auto" hangingPunct="1">
              <a:spcBef>
                <a:spcPts val="600"/>
              </a:spcBef>
              <a:buFont typeface="Wingdings 2" charset="2"/>
              <a:buChar char=""/>
              <a:defRPr/>
            </a:pPr>
            <a:r>
              <a:rPr lang="en-US" altLang="en-US" dirty="0">
                <a:solidFill>
                  <a:schemeClr val="bg1"/>
                </a:solidFill>
              </a:rPr>
              <a:t>Close ties with pediatric caregivers</a:t>
            </a:r>
          </a:p>
          <a:p>
            <a:pPr eaLnBrk="1" fontAlgn="auto" hangingPunct="1">
              <a:spcBef>
                <a:spcPts val="600"/>
              </a:spcBef>
              <a:buFont typeface="Wingdings 2" charset="2"/>
              <a:buChar char=""/>
              <a:defRPr/>
            </a:pPr>
            <a:r>
              <a:rPr lang="en-US" altLang="en-US" dirty="0">
                <a:solidFill>
                  <a:schemeClr val="bg1"/>
                </a:solidFill>
              </a:rPr>
              <a:t>Considered an adult at 14-18 </a:t>
            </a:r>
            <a:r>
              <a:rPr lang="en-US" altLang="en-US" dirty="0" err="1">
                <a:solidFill>
                  <a:schemeClr val="bg1"/>
                </a:solidFill>
              </a:rPr>
              <a:t>y.o</a:t>
            </a:r>
            <a:r>
              <a:rPr lang="en-US" altLang="en-US" dirty="0">
                <a:solidFill>
                  <a:schemeClr val="bg1"/>
                </a:solidFill>
              </a:rPr>
              <a:t>. </a:t>
            </a:r>
            <a:r>
              <a:rPr lang="en-US" altLang="en-US" dirty="0">
                <a:solidFill>
                  <a:schemeClr val="bg1"/>
                </a:solidFill>
                <a:sym typeface="Wingdings" panose="05000000000000000000" pitchFamily="2" charset="2"/>
              </a:rPr>
              <a:t> </a:t>
            </a:r>
            <a:r>
              <a:rPr lang="en-US" altLang="en-US" dirty="0">
                <a:solidFill>
                  <a:schemeClr val="bg1"/>
                </a:solidFill>
              </a:rPr>
              <a:t>privacy </a:t>
            </a:r>
            <a:r>
              <a:rPr lang="en-US" altLang="en-US" dirty="0" smtClean="0">
                <a:solidFill>
                  <a:schemeClr val="bg1"/>
                </a:solidFill>
              </a:rPr>
              <a:t>issues</a:t>
            </a:r>
          </a:p>
          <a:p>
            <a:pPr eaLnBrk="1" fontAlgn="auto" hangingPunct="1">
              <a:spcBef>
                <a:spcPts val="600"/>
              </a:spcBef>
              <a:buFont typeface="Wingdings 2" charset="2"/>
              <a:buChar char=""/>
              <a:defRPr/>
            </a:pPr>
            <a:r>
              <a:rPr lang="en-US" altLang="en-US" dirty="0" smtClean="0">
                <a:solidFill>
                  <a:schemeClr val="bg1"/>
                </a:solidFill>
              </a:rPr>
              <a:t>Lack </a:t>
            </a:r>
            <a:r>
              <a:rPr lang="en-US" altLang="en-US" dirty="0">
                <a:solidFill>
                  <a:schemeClr val="bg1"/>
                </a:solidFill>
              </a:rPr>
              <a:t>of confidence in:</a:t>
            </a:r>
          </a:p>
          <a:p>
            <a:pPr lvl="1" eaLnBrk="1" fontAlgn="auto" hangingPunct="1">
              <a:spcBef>
                <a:spcPts val="600"/>
              </a:spcBef>
              <a:buFont typeface="Wingdings 2" charset="2"/>
              <a:buChar char=""/>
              <a:defRPr/>
            </a:pPr>
            <a:r>
              <a:rPr lang="en-US" altLang="en-US" sz="2000" dirty="0">
                <a:solidFill>
                  <a:schemeClr val="bg1"/>
                </a:solidFill>
              </a:rPr>
              <a:t>Young adult’s ability to adequately provide self-care</a:t>
            </a:r>
          </a:p>
          <a:p>
            <a:pPr lvl="1" eaLnBrk="1" fontAlgn="auto" hangingPunct="1">
              <a:spcBef>
                <a:spcPts val="600"/>
              </a:spcBef>
              <a:buFont typeface="Wingdings 2" charset="2"/>
              <a:buChar char=""/>
              <a:defRPr/>
            </a:pPr>
            <a:r>
              <a:rPr lang="en-US" altLang="en-US" sz="2000" dirty="0">
                <a:solidFill>
                  <a:schemeClr val="bg1"/>
                </a:solidFill>
              </a:rPr>
              <a:t>Adult medical team </a:t>
            </a:r>
          </a:p>
        </p:txBody>
      </p:sp>
    </p:spTree>
    <p:extLst>
      <p:ext uri="{BB962C8B-B14F-4D97-AF65-F5344CB8AC3E}">
        <p14:creationId xmlns:p14="http://schemas.microsoft.com/office/powerpoint/2010/main" val="4286570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04800"/>
            <a:ext cx="8229600" cy="1009559"/>
          </a:xfrm>
        </p:spPr>
        <p:txBody>
          <a:bodyPr>
            <a:normAutofit/>
          </a:bodyPr>
          <a:lstStyle/>
          <a:p>
            <a:pPr algn="ctr" eaLnBrk="1" fontAlgn="auto" hangingPunct="1">
              <a:spcAft>
                <a:spcPts val="0"/>
              </a:spcAft>
              <a:defRPr/>
            </a:pPr>
            <a:r>
              <a:rPr lang="en-US" altLang="en-US" sz="3200" dirty="0">
                <a:solidFill>
                  <a:srgbClr val="FFC000"/>
                </a:solidFill>
                <a:ea typeface="+mj-ea"/>
              </a:rPr>
              <a:t>Pediatric Care Team Challenges</a:t>
            </a:r>
          </a:p>
        </p:txBody>
      </p:sp>
      <p:sp>
        <p:nvSpPr>
          <p:cNvPr id="6" name="Content Placeholder 4"/>
          <p:cNvSpPr>
            <a:spLocks noGrp="1"/>
          </p:cNvSpPr>
          <p:nvPr>
            <p:ph sz="quarter" idx="1"/>
          </p:nvPr>
        </p:nvSpPr>
        <p:spPr>
          <a:xfrm>
            <a:off x="762000" y="2057400"/>
            <a:ext cx="7661275" cy="4522787"/>
          </a:xfrm>
        </p:spPr>
        <p:txBody>
          <a:bodyPr/>
          <a:lstStyle/>
          <a:p>
            <a:pPr eaLnBrk="1" fontAlgn="auto" hangingPunct="1">
              <a:spcBef>
                <a:spcPts val="600"/>
              </a:spcBef>
              <a:buFont typeface="Wingdings 2" charset="2"/>
              <a:buChar char=""/>
              <a:defRPr/>
            </a:pPr>
            <a:r>
              <a:rPr lang="en-US" altLang="en-US" dirty="0">
                <a:solidFill>
                  <a:schemeClr val="bg1"/>
                </a:solidFill>
              </a:rPr>
              <a:t>Tight bond with patient and family</a:t>
            </a:r>
            <a:endParaRPr lang="en-US" altLang="en-US" sz="2000" dirty="0">
              <a:solidFill>
                <a:schemeClr val="bg1"/>
              </a:solidFill>
            </a:endParaRPr>
          </a:p>
          <a:p>
            <a:pPr eaLnBrk="1" fontAlgn="auto" hangingPunct="1">
              <a:spcBef>
                <a:spcPts val="600"/>
              </a:spcBef>
              <a:buFont typeface="Wingdings 2" charset="2"/>
              <a:buChar char=""/>
              <a:defRPr/>
            </a:pPr>
            <a:r>
              <a:rPr lang="en-US" altLang="en-US" dirty="0">
                <a:solidFill>
                  <a:schemeClr val="bg1"/>
                </a:solidFill>
              </a:rPr>
              <a:t>Limited contact with adult providers and services</a:t>
            </a:r>
            <a:endParaRPr lang="en-US" altLang="en-US" sz="2000" dirty="0">
              <a:solidFill>
                <a:schemeClr val="bg1"/>
              </a:solidFill>
            </a:endParaRPr>
          </a:p>
          <a:p>
            <a:pPr eaLnBrk="1" fontAlgn="auto" hangingPunct="1">
              <a:spcBef>
                <a:spcPts val="600"/>
              </a:spcBef>
              <a:buFont typeface="Wingdings 2" charset="2"/>
              <a:buChar char=""/>
              <a:defRPr/>
            </a:pPr>
            <a:r>
              <a:rPr lang="en-US" altLang="en-US" dirty="0">
                <a:solidFill>
                  <a:schemeClr val="bg1"/>
                </a:solidFill>
              </a:rPr>
              <a:t>Lack of trust in adult healthcare system/providers</a:t>
            </a:r>
          </a:p>
          <a:p>
            <a:pPr eaLnBrk="1" fontAlgn="auto" hangingPunct="1">
              <a:spcBef>
                <a:spcPts val="600"/>
              </a:spcBef>
              <a:buFont typeface="Wingdings 2" charset="2"/>
              <a:buChar char=""/>
              <a:defRPr/>
            </a:pPr>
            <a:r>
              <a:rPr lang="en-US" altLang="en-US" dirty="0">
                <a:solidFill>
                  <a:schemeClr val="bg1"/>
                </a:solidFill>
              </a:rPr>
              <a:t>Lack of training on how or when to start transition</a:t>
            </a:r>
          </a:p>
          <a:p>
            <a:pPr eaLnBrk="1" fontAlgn="auto" hangingPunct="1">
              <a:spcBef>
                <a:spcPts val="600"/>
              </a:spcBef>
              <a:buFont typeface="Wingdings 2" charset="2"/>
              <a:buChar char=""/>
              <a:defRPr/>
            </a:pPr>
            <a:endParaRPr lang="en-US" altLang="en-US" dirty="0">
              <a:solidFill>
                <a:schemeClr val="bg1"/>
              </a:solidFill>
            </a:endParaRPr>
          </a:p>
        </p:txBody>
      </p:sp>
    </p:spTree>
    <p:extLst>
      <p:ext uri="{BB962C8B-B14F-4D97-AF65-F5344CB8AC3E}">
        <p14:creationId xmlns:p14="http://schemas.microsoft.com/office/powerpoint/2010/main" val="449893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96" y="332656"/>
            <a:ext cx="8578850" cy="962744"/>
          </a:xfrm>
        </p:spPr>
        <p:txBody>
          <a:bodyPr>
            <a:normAutofit/>
          </a:bodyPr>
          <a:lstStyle/>
          <a:p>
            <a:pPr algn="ctr" eaLnBrk="1" fontAlgn="auto" hangingPunct="1">
              <a:spcAft>
                <a:spcPts val="0"/>
              </a:spcAft>
              <a:defRPr/>
            </a:pPr>
            <a:r>
              <a:rPr lang="en-US" altLang="en-US" sz="3200" dirty="0">
                <a:solidFill>
                  <a:srgbClr val="FFC000"/>
                </a:solidFill>
                <a:ea typeface="+mj-ea"/>
              </a:rPr>
              <a:t>Institutional &amp; System Challenges</a:t>
            </a:r>
          </a:p>
        </p:txBody>
      </p:sp>
      <p:sp>
        <p:nvSpPr>
          <p:cNvPr id="5" name="Content Placeholder 3"/>
          <p:cNvSpPr>
            <a:spLocks noGrp="1"/>
          </p:cNvSpPr>
          <p:nvPr>
            <p:ph sz="quarter" idx="1"/>
          </p:nvPr>
        </p:nvSpPr>
        <p:spPr>
          <a:xfrm>
            <a:off x="762000" y="2128838"/>
            <a:ext cx="8077200" cy="4324350"/>
          </a:xfrm>
        </p:spPr>
        <p:txBody>
          <a:bodyPr>
            <a:normAutofit/>
          </a:bodyPr>
          <a:lstStyle/>
          <a:p>
            <a:pPr eaLnBrk="1" fontAlgn="auto" hangingPunct="1">
              <a:spcBef>
                <a:spcPts val="600"/>
              </a:spcBef>
              <a:buFont typeface="Wingdings 2" charset="2"/>
              <a:buChar char=""/>
              <a:defRPr/>
            </a:pPr>
            <a:r>
              <a:rPr lang="en-US" altLang="en-US" dirty="0">
                <a:solidFill>
                  <a:schemeClr val="bg1"/>
                </a:solidFill>
              </a:rPr>
              <a:t>Aging out of treatment</a:t>
            </a:r>
          </a:p>
          <a:p>
            <a:pPr>
              <a:buFont typeface="Wingdings 2" charset="2"/>
              <a:buChar char=""/>
              <a:defRPr/>
            </a:pPr>
            <a:r>
              <a:rPr lang="en-US" altLang="en-US" dirty="0">
                <a:solidFill>
                  <a:schemeClr val="bg1"/>
                </a:solidFill>
              </a:rPr>
              <a:t>Insurance coverage/Poor reimbursement for transition </a:t>
            </a:r>
            <a:r>
              <a:rPr lang="en-US" altLang="en-US" dirty="0" smtClean="0">
                <a:solidFill>
                  <a:schemeClr val="bg1"/>
                </a:solidFill>
              </a:rPr>
              <a:t>services</a:t>
            </a:r>
            <a:endParaRPr lang="en-US" altLang="en-US" dirty="0">
              <a:solidFill>
                <a:schemeClr val="bg1"/>
              </a:solidFill>
            </a:endParaRPr>
          </a:p>
          <a:p>
            <a:pPr eaLnBrk="1" fontAlgn="auto" hangingPunct="1">
              <a:spcBef>
                <a:spcPts val="600"/>
              </a:spcBef>
              <a:buFont typeface="Wingdings 2" charset="2"/>
              <a:buChar char=""/>
              <a:defRPr/>
            </a:pPr>
            <a:r>
              <a:rPr lang="en-US" altLang="en-US" dirty="0" smtClean="0">
                <a:solidFill>
                  <a:schemeClr val="bg1"/>
                </a:solidFill>
              </a:rPr>
              <a:t>Discontinued </a:t>
            </a:r>
            <a:r>
              <a:rPr lang="en-US" altLang="en-US" dirty="0">
                <a:solidFill>
                  <a:schemeClr val="bg1"/>
                </a:solidFill>
              </a:rPr>
              <a:t>from parents’ health insurance</a:t>
            </a:r>
          </a:p>
          <a:p>
            <a:pPr eaLnBrk="1" fontAlgn="auto" hangingPunct="1">
              <a:spcBef>
                <a:spcPts val="600"/>
              </a:spcBef>
              <a:buFont typeface="Wingdings 2" charset="2"/>
              <a:buChar char=""/>
              <a:defRPr/>
            </a:pPr>
            <a:r>
              <a:rPr lang="en-US" altLang="en-US" dirty="0">
                <a:solidFill>
                  <a:schemeClr val="bg1"/>
                </a:solidFill>
              </a:rPr>
              <a:t>Change in eligibility </a:t>
            </a:r>
            <a:r>
              <a:rPr lang="en-US" altLang="en-US" dirty="0" smtClean="0">
                <a:solidFill>
                  <a:schemeClr val="bg1"/>
                </a:solidFill>
              </a:rPr>
              <a:t>requirements</a:t>
            </a:r>
            <a:endParaRPr lang="en-US" altLang="en-US" dirty="0">
              <a:solidFill>
                <a:schemeClr val="bg1"/>
              </a:solidFill>
            </a:endParaRPr>
          </a:p>
        </p:txBody>
      </p:sp>
    </p:spTree>
    <p:extLst>
      <p:ext uri="{BB962C8B-B14F-4D97-AF65-F5344CB8AC3E}">
        <p14:creationId xmlns:p14="http://schemas.microsoft.com/office/powerpoint/2010/main" val="2420852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04800"/>
            <a:ext cx="8569325" cy="969962"/>
          </a:xfrm>
        </p:spPr>
        <p:txBody>
          <a:bodyPr>
            <a:normAutofit/>
          </a:bodyPr>
          <a:lstStyle/>
          <a:p>
            <a:pPr algn="ctr" eaLnBrk="1" fontAlgn="auto" hangingPunct="1">
              <a:spcAft>
                <a:spcPts val="0"/>
              </a:spcAft>
              <a:defRPr/>
            </a:pPr>
            <a:r>
              <a:rPr lang="en-US" dirty="0">
                <a:solidFill>
                  <a:srgbClr val="FFC000"/>
                </a:solidFill>
              </a:rPr>
              <a:t>Childhood chronic diseases  Survival </a:t>
            </a:r>
          </a:p>
        </p:txBody>
      </p:sp>
      <p:sp>
        <p:nvSpPr>
          <p:cNvPr id="3" name="Content Placeholder 2"/>
          <p:cNvSpPr>
            <a:spLocks noGrp="1"/>
          </p:cNvSpPr>
          <p:nvPr>
            <p:ph sz="quarter" idx="1"/>
          </p:nvPr>
        </p:nvSpPr>
        <p:spPr>
          <a:xfrm>
            <a:off x="809625" y="2222500"/>
            <a:ext cx="7524750" cy="3636963"/>
          </a:xfrm>
        </p:spPr>
        <p:txBody>
          <a:bodyPr/>
          <a:lstStyle/>
          <a:p>
            <a:pPr eaLnBrk="1" fontAlgn="auto" hangingPunct="1">
              <a:buFont typeface="Wingdings 2" charset="2"/>
              <a:buChar cha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8018597"/>
              </p:ext>
            </p:extLst>
          </p:nvPr>
        </p:nvGraphicFramePr>
        <p:xfrm>
          <a:off x="152400" y="1676400"/>
          <a:ext cx="8839200" cy="4738794"/>
        </p:xfrm>
        <a:graphic>
          <a:graphicData uri="http://schemas.openxmlformats.org/drawingml/2006/table">
            <a:tbl>
              <a:tblPr firstRow="1" bandRow="1">
                <a:tableStyleId>{5C22544A-7EE6-4342-B048-85BDC9FD1C3A}</a:tableStyleId>
              </a:tblPr>
              <a:tblGrid>
                <a:gridCol w="3843129">
                  <a:extLst>
                    <a:ext uri="{9D8B030D-6E8A-4147-A177-3AD203B41FA5}">
                      <a16:colId xmlns="" xmlns:a16="http://schemas.microsoft.com/office/drawing/2014/main" val="20000"/>
                    </a:ext>
                  </a:extLst>
                </a:gridCol>
                <a:gridCol w="4996071">
                  <a:extLst>
                    <a:ext uri="{9D8B030D-6E8A-4147-A177-3AD203B41FA5}">
                      <a16:colId xmlns="" xmlns:a16="http://schemas.microsoft.com/office/drawing/2014/main" val="20001"/>
                    </a:ext>
                  </a:extLst>
                </a:gridCol>
              </a:tblGrid>
              <a:tr h="760404">
                <a:tc>
                  <a:txBody>
                    <a:bodyPr/>
                    <a:lstStyle/>
                    <a:p>
                      <a:pPr algn="l"/>
                      <a:r>
                        <a:rPr lang="en-US" sz="2400" dirty="0"/>
                        <a:t>Diagnosis</a:t>
                      </a:r>
                    </a:p>
                  </a:txBody>
                  <a:tcPr marL="91450" marR="91450" marT="45719" marB="45719" anchor="ctr"/>
                </a:tc>
                <a:tc>
                  <a:txBody>
                    <a:bodyPr/>
                    <a:lstStyle/>
                    <a:p>
                      <a:pPr algn="l"/>
                      <a:r>
                        <a:rPr lang="en-US" sz="2400" dirty="0"/>
                        <a:t>Survival  Info.</a:t>
                      </a:r>
                    </a:p>
                  </a:txBody>
                  <a:tcPr marL="91450" marR="91450" marT="45719" marB="45719" anchor="ctr"/>
                </a:tc>
                <a:extLst>
                  <a:ext uri="{0D108BD9-81ED-4DB2-BD59-A6C34878D82A}">
                    <a16:rowId xmlns="" xmlns:a16="http://schemas.microsoft.com/office/drawing/2014/main" val="10000"/>
                  </a:ext>
                </a:extLst>
              </a:tr>
              <a:tr h="721536">
                <a:tc>
                  <a:txBody>
                    <a:bodyPr/>
                    <a:lstStyle/>
                    <a:p>
                      <a:r>
                        <a:rPr lang="en-US" sz="1800" dirty="0"/>
                        <a:t>Childhood Cancers</a:t>
                      </a:r>
                    </a:p>
                  </a:txBody>
                  <a:tcPr marL="91450" marR="91450" marT="45719" marB="45719" anchor="ctr"/>
                </a:tc>
                <a:tc>
                  <a:txBody>
                    <a:bodyPr/>
                    <a:lstStyle/>
                    <a:p>
                      <a:pPr>
                        <a:buFont typeface="Arial" pitchFamily="34" charset="0"/>
                        <a:buChar char="•"/>
                      </a:pPr>
                      <a:r>
                        <a:rPr lang="en-US" sz="1800" dirty="0"/>
                        <a:t> 46% of survivors are 20-40 </a:t>
                      </a:r>
                      <a:r>
                        <a:rPr lang="en-US" sz="1800" dirty="0" err="1"/>
                        <a:t>y.o</a:t>
                      </a:r>
                      <a:r>
                        <a:rPr lang="en-US" sz="1800" dirty="0"/>
                        <a:t>.</a:t>
                      </a:r>
                    </a:p>
                    <a:p>
                      <a:pPr>
                        <a:buFont typeface="Arial" pitchFamily="34" charset="0"/>
                        <a:buChar char="•"/>
                      </a:pPr>
                      <a:r>
                        <a:rPr lang="en-US" sz="1800" baseline="0" dirty="0"/>
                        <a:t> </a:t>
                      </a:r>
                      <a:r>
                        <a:rPr lang="en-US" sz="1800" dirty="0"/>
                        <a:t>18% of survivors are &gt; 40</a:t>
                      </a:r>
                      <a:r>
                        <a:rPr lang="en-US" sz="1800" baseline="0" dirty="0"/>
                        <a:t> </a:t>
                      </a:r>
                      <a:r>
                        <a:rPr lang="en-US" sz="1800" baseline="0" dirty="0" err="1"/>
                        <a:t>y.o</a:t>
                      </a:r>
                      <a:r>
                        <a:rPr lang="en-US" sz="1800" baseline="0" dirty="0"/>
                        <a:t>.</a:t>
                      </a:r>
                      <a:endParaRPr lang="en-US" sz="1800" dirty="0"/>
                    </a:p>
                  </a:txBody>
                  <a:tcPr marL="91450" marR="91450" marT="45719" marB="45719" anchor="ctr"/>
                </a:tc>
                <a:extLst>
                  <a:ext uri="{0D108BD9-81ED-4DB2-BD59-A6C34878D82A}">
                    <a16:rowId xmlns="" xmlns:a16="http://schemas.microsoft.com/office/drawing/2014/main" val="10001"/>
                  </a:ext>
                </a:extLst>
              </a:tr>
              <a:tr h="721536">
                <a:tc>
                  <a:txBody>
                    <a:bodyPr/>
                    <a:lstStyle/>
                    <a:p>
                      <a:r>
                        <a:rPr lang="en-US" sz="1800" dirty="0"/>
                        <a:t>Cystic</a:t>
                      </a:r>
                      <a:r>
                        <a:rPr lang="en-US" sz="1800" baseline="0" dirty="0"/>
                        <a:t> Fibrosis</a:t>
                      </a:r>
                      <a:endParaRPr lang="en-US" sz="1800" dirty="0"/>
                    </a:p>
                  </a:txBody>
                  <a:tcPr marL="91450" marR="91450" marT="45719" marB="45719" anchor="ctr"/>
                </a:tc>
                <a:tc>
                  <a:txBody>
                    <a:bodyPr/>
                    <a:lstStyle/>
                    <a:p>
                      <a:pPr>
                        <a:buFont typeface="Arial" pitchFamily="34" charset="0"/>
                        <a:buChar char="•"/>
                      </a:pPr>
                      <a:r>
                        <a:rPr lang="en-US" sz="1800" dirty="0"/>
                        <a:t> Median</a:t>
                      </a:r>
                      <a:r>
                        <a:rPr lang="en-US" sz="1800" baseline="0" dirty="0"/>
                        <a:t> </a:t>
                      </a:r>
                      <a:r>
                        <a:rPr lang="en-US" sz="1800" baseline="0" dirty="0" err="1"/>
                        <a:t>survial</a:t>
                      </a:r>
                      <a:r>
                        <a:rPr lang="en-US" sz="1800" baseline="0" dirty="0"/>
                        <a:t> </a:t>
                      </a:r>
                      <a:r>
                        <a:rPr lang="en-US" sz="1800" dirty="0"/>
                        <a:t>37 </a:t>
                      </a:r>
                      <a:r>
                        <a:rPr lang="en-US" sz="1800" dirty="0" err="1"/>
                        <a:t>y.o</a:t>
                      </a:r>
                      <a:r>
                        <a:rPr lang="en-US" sz="1800" dirty="0"/>
                        <a:t>.</a:t>
                      </a:r>
                    </a:p>
                    <a:p>
                      <a:pPr>
                        <a:buFont typeface="Arial" pitchFamily="34" charset="0"/>
                        <a:buChar char="•"/>
                      </a:pPr>
                      <a:r>
                        <a:rPr lang="en-US" sz="1800" dirty="0"/>
                        <a:t> 50% are &gt; 18 </a:t>
                      </a:r>
                      <a:r>
                        <a:rPr lang="en-US" sz="1800" dirty="0" err="1"/>
                        <a:t>y.o</a:t>
                      </a:r>
                      <a:r>
                        <a:rPr lang="en-US" sz="1800" dirty="0"/>
                        <a:t>.</a:t>
                      </a:r>
                    </a:p>
                  </a:txBody>
                  <a:tcPr marL="91450" marR="91450" marT="45719" marB="45719" anchor="ctr"/>
                </a:tc>
                <a:extLst>
                  <a:ext uri="{0D108BD9-81ED-4DB2-BD59-A6C34878D82A}">
                    <a16:rowId xmlns="" xmlns:a16="http://schemas.microsoft.com/office/drawing/2014/main" val="10002"/>
                  </a:ext>
                </a:extLst>
              </a:tr>
              <a:tr h="764234">
                <a:tc>
                  <a:txBody>
                    <a:bodyPr/>
                    <a:lstStyle/>
                    <a:p>
                      <a:r>
                        <a:rPr lang="en-US" sz="1800" dirty="0"/>
                        <a:t>Congenital</a:t>
                      </a:r>
                      <a:r>
                        <a:rPr lang="en-US" sz="1800" baseline="0" dirty="0"/>
                        <a:t> Heart Disease</a:t>
                      </a:r>
                      <a:endParaRPr lang="en-US" sz="1800" dirty="0"/>
                    </a:p>
                  </a:txBody>
                  <a:tcPr marL="91450" marR="91450" marT="45719" marB="45719" anchor="ctr"/>
                </a:tc>
                <a:tc>
                  <a:txBody>
                    <a:bodyPr/>
                    <a:lstStyle/>
                    <a:p>
                      <a:pPr>
                        <a:buFont typeface="Arial" pitchFamily="34" charset="0"/>
                        <a:buChar char="•"/>
                      </a:pPr>
                      <a:r>
                        <a:rPr lang="en-US" sz="1800" dirty="0"/>
                        <a:t> 85% reach</a:t>
                      </a:r>
                      <a:r>
                        <a:rPr lang="en-US" sz="1800" baseline="0" dirty="0"/>
                        <a:t> adulthood</a:t>
                      </a:r>
                    </a:p>
                    <a:p>
                      <a:pPr>
                        <a:buFont typeface="Arial" pitchFamily="34" charset="0"/>
                        <a:buChar char="•"/>
                      </a:pPr>
                      <a:r>
                        <a:rPr lang="en-US" sz="1800" baseline="0" dirty="0"/>
                        <a:t> Over 1,000,000 living with CHD</a:t>
                      </a:r>
                      <a:endParaRPr lang="en-US" sz="1800" dirty="0"/>
                    </a:p>
                  </a:txBody>
                  <a:tcPr marL="91450" marR="91450" marT="45719" marB="45719" anchor="ctr"/>
                </a:tc>
                <a:extLst>
                  <a:ext uri="{0D108BD9-81ED-4DB2-BD59-A6C34878D82A}">
                    <a16:rowId xmlns="" xmlns:a16="http://schemas.microsoft.com/office/drawing/2014/main" val="10003"/>
                  </a:ext>
                </a:extLst>
              </a:tr>
              <a:tr h="442771">
                <a:tc>
                  <a:txBody>
                    <a:bodyPr/>
                    <a:lstStyle/>
                    <a:p>
                      <a:r>
                        <a:rPr lang="en-US" sz="1800" dirty="0"/>
                        <a:t>Down Syndrome</a:t>
                      </a:r>
                    </a:p>
                  </a:txBody>
                  <a:tcPr marL="91450" marR="91450" marT="45719" marB="45719" anchor="ctr"/>
                </a:tc>
                <a:tc>
                  <a:txBody>
                    <a:bodyPr/>
                    <a:lstStyle/>
                    <a:p>
                      <a:r>
                        <a:rPr lang="en-US" sz="1800" dirty="0"/>
                        <a:t>55-year life expectancy</a:t>
                      </a:r>
                    </a:p>
                  </a:txBody>
                  <a:tcPr marL="91450" marR="91450" marT="45719" marB="45719" anchor="ctr"/>
                </a:tc>
                <a:extLst>
                  <a:ext uri="{0D108BD9-81ED-4DB2-BD59-A6C34878D82A}">
                    <a16:rowId xmlns="" xmlns:a16="http://schemas.microsoft.com/office/drawing/2014/main" val="10004"/>
                  </a:ext>
                </a:extLst>
              </a:tr>
              <a:tr h="442771">
                <a:tc>
                  <a:txBody>
                    <a:bodyPr/>
                    <a:lstStyle/>
                    <a:p>
                      <a:r>
                        <a:rPr lang="en-US" sz="1800" dirty="0"/>
                        <a:t>Hemophilia</a:t>
                      </a:r>
                    </a:p>
                  </a:txBody>
                  <a:tcPr marL="91450" marR="91450" marT="45719" marB="45719" anchor="ctr"/>
                </a:tc>
                <a:tc>
                  <a:txBody>
                    <a:bodyPr/>
                    <a:lstStyle/>
                    <a:p>
                      <a:r>
                        <a:rPr lang="en-US" sz="1800" dirty="0"/>
                        <a:t>60- year life expectancy</a:t>
                      </a:r>
                    </a:p>
                  </a:txBody>
                  <a:tcPr marL="91450" marR="91450" marT="45719" marB="45719" anchor="ctr"/>
                </a:tc>
                <a:extLst>
                  <a:ext uri="{0D108BD9-81ED-4DB2-BD59-A6C34878D82A}">
                    <a16:rowId xmlns="" xmlns:a16="http://schemas.microsoft.com/office/drawing/2014/main" val="10005"/>
                  </a:ext>
                </a:extLst>
              </a:tr>
              <a:tr h="442771">
                <a:tc>
                  <a:txBody>
                    <a:bodyPr/>
                    <a:lstStyle/>
                    <a:p>
                      <a:r>
                        <a:rPr lang="en-US" sz="1800" dirty="0"/>
                        <a:t>Sickle Cell Disease</a:t>
                      </a:r>
                    </a:p>
                  </a:txBody>
                  <a:tcPr marL="91450" marR="91450" marT="45719" marB="45719" anchor="ctr"/>
                </a:tc>
                <a:tc>
                  <a:txBody>
                    <a:bodyPr/>
                    <a:lstStyle/>
                    <a:p>
                      <a:r>
                        <a:rPr lang="en-US" sz="1800" dirty="0"/>
                        <a:t>66- year life expectancy</a:t>
                      </a:r>
                    </a:p>
                  </a:txBody>
                  <a:tcPr marL="91450" marR="91450" marT="45719" marB="45719" anchor="ctr"/>
                </a:tc>
                <a:extLst>
                  <a:ext uri="{0D108BD9-81ED-4DB2-BD59-A6C34878D82A}">
                    <a16:rowId xmlns="" xmlns:a16="http://schemas.microsoft.com/office/drawing/2014/main" val="10006"/>
                  </a:ext>
                </a:extLst>
              </a:tr>
              <a:tr h="442771">
                <a:tc>
                  <a:txBody>
                    <a:bodyPr/>
                    <a:lstStyle/>
                    <a:p>
                      <a:r>
                        <a:rPr lang="en-US" sz="1800" dirty="0" err="1"/>
                        <a:t>Spina</a:t>
                      </a:r>
                      <a:r>
                        <a:rPr lang="en-US" sz="1800" dirty="0"/>
                        <a:t> Bifida</a:t>
                      </a:r>
                    </a:p>
                  </a:txBody>
                  <a:tcPr marL="91450" marR="91450" marT="45719" marB="45719" anchor="ctr"/>
                </a:tc>
                <a:tc>
                  <a:txBody>
                    <a:bodyPr/>
                    <a:lstStyle/>
                    <a:p>
                      <a:r>
                        <a:rPr lang="en-US" sz="1800" dirty="0"/>
                        <a:t>&gt; 80% reach adulthood</a:t>
                      </a:r>
                    </a:p>
                  </a:txBody>
                  <a:tcPr marL="91450" marR="91450" marT="45719" marB="45719" anchor="ctr"/>
                </a:tc>
                <a:extLst>
                  <a:ext uri="{0D108BD9-81ED-4DB2-BD59-A6C34878D82A}">
                    <a16:rowId xmlns="" xmlns:a16="http://schemas.microsoft.com/office/drawing/2014/main" val="10007"/>
                  </a:ext>
                </a:extLst>
              </a:tr>
            </a:tbl>
          </a:graphicData>
        </a:graphic>
      </p:graphicFrame>
      <p:pic>
        <p:nvPicPr>
          <p:cNvPr id="39969" name="Picture 2"/>
          <p:cNvPicPr>
            <a:picLocks noChangeAspect="1" noChangeArrowheads="1"/>
          </p:cNvPicPr>
          <p:nvPr/>
        </p:nvPicPr>
        <p:blipFill>
          <a:blip r:embed="rId2">
            <a:extLst>
              <a:ext uri="{28A0092B-C50C-407E-A947-70E740481C1C}">
                <a14:useLocalDpi xmlns:a14="http://schemas.microsoft.com/office/drawing/2010/main" val="0"/>
              </a:ext>
            </a:extLst>
          </a:blip>
          <a:srcRect l="22591" t="62621" r="30470" b="32684"/>
          <a:stretch>
            <a:fillRect/>
          </a:stretch>
        </p:blipFill>
        <p:spPr bwMode="auto">
          <a:xfrm>
            <a:off x="3105150" y="6524625"/>
            <a:ext cx="5715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685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11560" y="332656"/>
            <a:ext cx="7524750" cy="969963"/>
          </a:xfrm>
        </p:spPr>
        <p:txBody>
          <a:bodyPr>
            <a:normAutofit fontScale="90000"/>
          </a:bodyPr>
          <a:lstStyle/>
          <a:p>
            <a:pPr algn="ctr" eaLnBrk="1" fontAlgn="auto" hangingPunct="1">
              <a:spcAft>
                <a:spcPts val="0"/>
              </a:spcAft>
              <a:defRPr/>
            </a:pPr>
            <a:r>
              <a:rPr lang="en-US" altLang="en-US" sz="3600" dirty="0">
                <a:solidFill>
                  <a:srgbClr val="FFC000"/>
                </a:solidFill>
                <a:ea typeface="+mj-ea"/>
              </a:rPr>
              <a:t>Internists’ Transition Concerns</a:t>
            </a:r>
          </a:p>
        </p:txBody>
      </p:sp>
      <p:pic>
        <p:nvPicPr>
          <p:cNvPr id="51203" name="Picture 2" descr="http://www.terryarondberg.com/wp-content/uploads/2010/08/Thinking-doctor-1.jpg"/>
          <p:cNvPicPr>
            <a:picLocks noChangeAspect="1" noChangeArrowheads="1"/>
          </p:cNvPicPr>
          <p:nvPr/>
        </p:nvPicPr>
        <p:blipFill>
          <a:blip r:embed="rId3">
            <a:extLst>
              <a:ext uri="{28A0092B-C50C-407E-A947-70E740481C1C}">
                <a14:useLocalDpi xmlns:a14="http://schemas.microsoft.com/office/drawing/2010/main" val="0"/>
              </a:ext>
            </a:extLst>
          </a:blip>
          <a:srcRect b="29100"/>
          <a:stretch>
            <a:fillRect/>
          </a:stretch>
        </p:blipFill>
        <p:spPr bwMode="auto">
          <a:xfrm>
            <a:off x="3132138" y="3521149"/>
            <a:ext cx="2819400" cy="301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5105400" y="1676400"/>
            <a:ext cx="2133600" cy="1295400"/>
          </a:xfrm>
          <a:prstGeom prst="cloudCallout">
            <a:avLst>
              <a:gd name="adj1" fmla="val -52101"/>
              <a:gd name="adj2" fmla="val 9671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rPr>
              <a:t>Systems issues</a:t>
            </a:r>
          </a:p>
        </p:txBody>
      </p:sp>
      <p:sp>
        <p:nvSpPr>
          <p:cNvPr id="7" name="Cloud Callout 6"/>
          <p:cNvSpPr/>
          <p:nvPr/>
        </p:nvSpPr>
        <p:spPr>
          <a:xfrm>
            <a:off x="228600" y="3124200"/>
            <a:ext cx="2759075" cy="1492250"/>
          </a:xfrm>
          <a:prstGeom prst="cloudCallout">
            <a:avLst>
              <a:gd name="adj1" fmla="val 79318"/>
              <a:gd name="adj2" fmla="val 366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rPr>
              <a:t>Patient’s psychosocial needs</a:t>
            </a:r>
          </a:p>
        </p:txBody>
      </p:sp>
      <p:sp>
        <p:nvSpPr>
          <p:cNvPr id="8" name="Cloud Callout 7"/>
          <p:cNvSpPr/>
          <p:nvPr/>
        </p:nvSpPr>
        <p:spPr>
          <a:xfrm>
            <a:off x="2133600" y="1600200"/>
            <a:ext cx="2362200" cy="1371600"/>
          </a:xfrm>
          <a:prstGeom prst="cloudCallout">
            <a:avLst>
              <a:gd name="adj1" fmla="val 28294"/>
              <a:gd name="adj2" fmla="val 961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rPr>
              <a:t>Patient’s maturity</a:t>
            </a:r>
          </a:p>
        </p:txBody>
      </p:sp>
      <p:sp>
        <p:nvSpPr>
          <p:cNvPr id="9" name="Cloud Callout 8"/>
          <p:cNvSpPr/>
          <p:nvPr/>
        </p:nvSpPr>
        <p:spPr>
          <a:xfrm>
            <a:off x="6324600" y="3124200"/>
            <a:ext cx="2640013" cy="1528763"/>
          </a:xfrm>
          <a:prstGeom prst="cloudCallout">
            <a:avLst>
              <a:gd name="adj1" fmla="val -86153"/>
              <a:gd name="adj2" fmla="val 2392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rPr>
              <a:t>Family involvement</a:t>
            </a:r>
          </a:p>
        </p:txBody>
      </p:sp>
      <p:sp>
        <p:nvSpPr>
          <p:cNvPr id="10" name="Cloud Callout 9"/>
          <p:cNvSpPr/>
          <p:nvPr/>
        </p:nvSpPr>
        <p:spPr>
          <a:xfrm>
            <a:off x="6248400" y="5029200"/>
            <a:ext cx="2716213" cy="1568450"/>
          </a:xfrm>
          <a:prstGeom prst="cloudCallout">
            <a:avLst>
              <a:gd name="adj1" fmla="val -75956"/>
              <a:gd name="adj2" fmla="val -6896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rPr>
              <a:t>Transition coordination</a:t>
            </a:r>
          </a:p>
        </p:txBody>
      </p:sp>
      <p:sp>
        <p:nvSpPr>
          <p:cNvPr id="11" name="Cloud Callout 10"/>
          <p:cNvSpPr/>
          <p:nvPr/>
        </p:nvSpPr>
        <p:spPr>
          <a:xfrm>
            <a:off x="228600" y="4876800"/>
            <a:ext cx="2903538" cy="1720850"/>
          </a:xfrm>
          <a:prstGeom prst="cloudCallout">
            <a:avLst>
              <a:gd name="adj1" fmla="val 64925"/>
              <a:gd name="adj2" fmla="val -7120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rPr>
              <a:t>My medical Competency</a:t>
            </a:r>
          </a:p>
        </p:txBody>
      </p:sp>
    </p:spTree>
    <p:extLst>
      <p:ext uri="{BB962C8B-B14F-4D97-AF65-F5344CB8AC3E}">
        <p14:creationId xmlns:p14="http://schemas.microsoft.com/office/powerpoint/2010/main" val="221831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09" y="304800"/>
            <a:ext cx="8891587" cy="969962"/>
          </a:xfrm>
        </p:spPr>
        <p:txBody>
          <a:bodyPr/>
          <a:lstStyle/>
          <a:p>
            <a:pPr algn="ctr" eaLnBrk="1" fontAlgn="auto" hangingPunct="1">
              <a:spcAft>
                <a:spcPts val="0"/>
              </a:spcAft>
              <a:defRPr/>
            </a:pPr>
            <a:r>
              <a:rPr lang="en-US" altLang="en-US" sz="3200" dirty="0">
                <a:solidFill>
                  <a:srgbClr val="FFC000"/>
                </a:solidFill>
                <a:ea typeface="+mj-ea"/>
              </a:rPr>
              <a:t>Elements of Health Care Transition</a:t>
            </a:r>
            <a:endParaRPr lang="en-US" sz="3200" dirty="0">
              <a:solidFill>
                <a:srgbClr val="FFC000"/>
              </a:solidFill>
              <a:ea typeface="+mj-ea"/>
            </a:endParaRPr>
          </a:p>
        </p:txBody>
      </p:sp>
      <p:sp>
        <p:nvSpPr>
          <p:cNvPr id="5" name="Content Placeholder 8"/>
          <p:cNvSpPr>
            <a:spLocks noGrp="1"/>
          </p:cNvSpPr>
          <p:nvPr>
            <p:ph sz="quarter" idx="1"/>
          </p:nvPr>
        </p:nvSpPr>
        <p:spPr>
          <a:xfrm>
            <a:off x="395288" y="1989138"/>
            <a:ext cx="8229600" cy="4324350"/>
          </a:xfrm>
        </p:spPr>
        <p:txBody>
          <a:bodyPr/>
          <a:lstStyle/>
          <a:p>
            <a:pPr marL="622300" indent="-514350" eaLnBrk="1" fontAlgn="auto" hangingPunct="1">
              <a:spcBef>
                <a:spcPts val="600"/>
              </a:spcBef>
              <a:buFont typeface="Georgia" panose="02040502050405020303" pitchFamily="18" charset="0"/>
              <a:buAutoNum type="arabicPeriod"/>
              <a:defRPr/>
            </a:pPr>
            <a:r>
              <a:rPr lang="en-US" altLang="en-US" sz="2800" dirty="0">
                <a:solidFill>
                  <a:schemeClr val="bg1"/>
                </a:solidFill>
              </a:rPr>
              <a:t>Clinic Policies</a:t>
            </a:r>
          </a:p>
          <a:p>
            <a:pPr marL="622300" indent="-514350" eaLnBrk="1" fontAlgn="auto" hangingPunct="1">
              <a:spcBef>
                <a:spcPts val="600"/>
              </a:spcBef>
              <a:buFont typeface="Georgia" panose="02040502050405020303" pitchFamily="18" charset="0"/>
              <a:buAutoNum type="arabicPeriod"/>
              <a:defRPr/>
            </a:pPr>
            <a:r>
              <a:rPr lang="en-US" altLang="en-US" sz="2800" dirty="0">
                <a:solidFill>
                  <a:schemeClr val="bg1"/>
                </a:solidFill>
              </a:rPr>
              <a:t>Registry</a:t>
            </a:r>
          </a:p>
          <a:p>
            <a:pPr marL="622300" indent="-514350" eaLnBrk="1" fontAlgn="auto" hangingPunct="1">
              <a:spcBef>
                <a:spcPts val="600"/>
              </a:spcBef>
              <a:buFont typeface="Georgia" panose="02040502050405020303" pitchFamily="18" charset="0"/>
              <a:buAutoNum type="arabicPeriod"/>
              <a:defRPr/>
            </a:pPr>
            <a:r>
              <a:rPr lang="en-US" altLang="en-US" sz="2800" dirty="0">
                <a:solidFill>
                  <a:schemeClr val="bg1"/>
                </a:solidFill>
              </a:rPr>
              <a:t>Preparation</a:t>
            </a:r>
          </a:p>
          <a:p>
            <a:pPr marL="622300" indent="-514350" eaLnBrk="1" fontAlgn="auto" hangingPunct="1">
              <a:spcBef>
                <a:spcPts val="600"/>
              </a:spcBef>
              <a:buFont typeface="Georgia" panose="02040502050405020303" pitchFamily="18" charset="0"/>
              <a:buAutoNum type="arabicPeriod"/>
              <a:defRPr/>
            </a:pPr>
            <a:r>
              <a:rPr lang="en-US" altLang="en-US" sz="2800" dirty="0">
                <a:solidFill>
                  <a:schemeClr val="bg1"/>
                </a:solidFill>
              </a:rPr>
              <a:t>Planning</a:t>
            </a:r>
          </a:p>
          <a:p>
            <a:pPr marL="622300" indent="-514350" eaLnBrk="1" fontAlgn="auto" hangingPunct="1">
              <a:spcBef>
                <a:spcPts val="600"/>
              </a:spcBef>
              <a:buFont typeface="Georgia" panose="02040502050405020303" pitchFamily="18" charset="0"/>
              <a:buAutoNum type="arabicPeriod"/>
              <a:defRPr/>
            </a:pPr>
            <a:r>
              <a:rPr lang="en-US" altLang="en-US" sz="2800" dirty="0">
                <a:solidFill>
                  <a:schemeClr val="bg1"/>
                </a:solidFill>
              </a:rPr>
              <a:t>Transfer of care</a:t>
            </a:r>
          </a:p>
          <a:p>
            <a:pPr marL="622300" indent="-514350" eaLnBrk="1" fontAlgn="auto" hangingPunct="1">
              <a:spcBef>
                <a:spcPts val="600"/>
              </a:spcBef>
              <a:buFont typeface="Georgia" panose="02040502050405020303" pitchFamily="18" charset="0"/>
              <a:buAutoNum type="arabicPeriod"/>
              <a:defRPr/>
            </a:pPr>
            <a:r>
              <a:rPr lang="en-US" altLang="en-US" sz="2800" dirty="0">
                <a:solidFill>
                  <a:schemeClr val="bg1"/>
                </a:solidFill>
              </a:rPr>
              <a:t>Transition Completion</a:t>
            </a:r>
          </a:p>
        </p:txBody>
      </p:sp>
      <p:pic>
        <p:nvPicPr>
          <p:cNvPr id="3" name="Picture 2"/>
          <p:cNvPicPr>
            <a:picLocks noChangeAspect="1"/>
          </p:cNvPicPr>
          <p:nvPr/>
        </p:nvPicPr>
        <p:blipFill>
          <a:blip r:embed="rId2"/>
          <a:stretch>
            <a:fillRect/>
          </a:stretch>
        </p:blipFill>
        <p:spPr>
          <a:xfrm rot="19786188">
            <a:off x="4394991" y="1626972"/>
            <a:ext cx="4559865" cy="4160842"/>
          </a:xfrm>
          <a:prstGeom prst="rect">
            <a:avLst/>
          </a:prstGeom>
        </p:spPr>
      </p:pic>
    </p:spTree>
    <p:extLst>
      <p:ext uri="{BB962C8B-B14F-4D97-AF65-F5344CB8AC3E}">
        <p14:creationId xmlns:p14="http://schemas.microsoft.com/office/powerpoint/2010/main" val="71347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eaLnBrk="1" fontAlgn="auto" hangingPunct="1">
              <a:spcAft>
                <a:spcPts val="0"/>
              </a:spcAft>
              <a:defRPr/>
            </a:pPr>
            <a:r>
              <a:rPr lang="en-US" altLang="en-US" sz="3200" b="1" dirty="0">
                <a:solidFill>
                  <a:srgbClr val="FFC000"/>
                </a:solidFill>
                <a:ea typeface="+mj-ea"/>
              </a:rPr>
              <a:t>1. Clinic Policies</a:t>
            </a:r>
            <a:endParaRPr lang="en-US" sz="3200" b="1" dirty="0">
              <a:solidFill>
                <a:srgbClr val="FFC000"/>
              </a:solidFill>
              <a:ea typeface="+mj-ea"/>
            </a:endParaRPr>
          </a:p>
        </p:txBody>
      </p:sp>
      <p:sp>
        <p:nvSpPr>
          <p:cNvPr id="3" name="Content Placeholder 2"/>
          <p:cNvSpPr>
            <a:spLocks noGrp="1"/>
          </p:cNvSpPr>
          <p:nvPr>
            <p:ph sz="quarter" idx="1"/>
          </p:nvPr>
        </p:nvSpPr>
        <p:spPr>
          <a:xfrm>
            <a:off x="1143000" y="2209800"/>
            <a:ext cx="7524750" cy="3636963"/>
          </a:xfrm>
        </p:spPr>
        <p:txBody>
          <a:bodyPr>
            <a:noAutofit/>
          </a:bodyPr>
          <a:lstStyle/>
          <a:p>
            <a:pPr eaLnBrk="1" fontAlgn="auto" hangingPunct="1">
              <a:spcBef>
                <a:spcPts val="600"/>
              </a:spcBef>
              <a:buFont typeface="Wingdings 2" charset="2"/>
              <a:buChar char=""/>
              <a:defRPr/>
            </a:pPr>
            <a:r>
              <a:rPr lang="en-US" altLang="en-US" b="1" i="1" dirty="0">
                <a:solidFill>
                  <a:schemeClr val="bg1"/>
                </a:solidFill>
              </a:rPr>
              <a:t>Pediatrics: </a:t>
            </a:r>
          </a:p>
          <a:p>
            <a:pPr lvl="1" eaLnBrk="1" fontAlgn="auto" hangingPunct="1">
              <a:spcBef>
                <a:spcPts val="600"/>
              </a:spcBef>
              <a:buFont typeface="Wingdings 2" charset="2"/>
              <a:buChar char=""/>
              <a:defRPr/>
            </a:pPr>
            <a:r>
              <a:rPr lang="en-US" altLang="en-US" sz="2000" dirty="0">
                <a:solidFill>
                  <a:schemeClr val="bg1"/>
                </a:solidFill>
              </a:rPr>
              <a:t>When will the transition process begin?</a:t>
            </a:r>
          </a:p>
          <a:p>
            <a:pPr lvl="1" eaLnBrk="1" fontAlgn="auto" hangingPunct="1">
              <a:spcBef>
                <a:spcPts val="600"/>
              </a:spcBef>
              <a:buFont typeface="Wingdings 2" charset="2"/>
              <a:buChar char=""/>
              <a:defRPr/>
            </a:pPr>
            <a:r>
              <a:rPr lang="en-US" altLang="en-US" sz="2000" dirty="0">
                <a:solidFill>
                  <a:schemeClr val="bg1"/>
                </a:solidFill>
              </a:rPr>
              <a:t>When is the transfer expected to happen? </a:t>
            </a:r>
          </a:p>
          <a:p>
            <a:pPr eaLnBrk="1" fontAlgn="auto" hangingPunct="1">
              <a:spcBef>
                <a:spcPts val="600"/>
              </a:spcBef>
              <a:buFont typeface="Wingdings 2" charset="2"/>
              <a:buChar char=""/>
              <a:defRPr/>
            </a:pPr>
            <a:r>
              <a:rPr lang="en-US" altLang="en-US" b="1" i="1" dirty="0">
                <a:solidFill>
                  <a:schemeClr val="bg1"/>
                </a:solidFill>
              </a:rPr>
              <a:t>Adult Medicine: </a:t>
            </a:r>
          </a:p>
          <a:p>
            <a:pPr lvl="1" eaLnBrk="1" fontAlgn="auto" hangingPunct="1">
              <a:spcBef>
                <a:spcPts val="600"/>
              </a:spcBef>
              <a:buFont typeface="Wingdings 2" charset="2"/>
              <a:buChar char=""/>
              <a:defRPr/>
            </a:pPr>
            <a:r>
              <a:rPr lang="en-US" altLang="en-US" sz="2000" dirty="0">
                <a:solidFill>
                  <a:schemeClr val="bg1"/>
                </a:solidFill>
              </a:rPr>
              <a:t>What age will the clinic start seeing patient?</a:t>
            </a:r>
          </a:p>
          <a:p>
            <a:pPr lvl="1" eaLnBrk="1" fontAlgn="auto" hangingPunct="1">
              <a:spcBef>
                <a:spcPts val="600"/>
              </a:spcBef>
              <a:buFont typeface="Wingdings 2" charset="2"/>
              <a:buChar char=""/>
              <a:defRPr/>
            </a:pPr>
            <a:r>
              <a:rPr lang="en-US" altLang="en-US" sz="2000" dirty="0">
                <a:solidFill>
                  <a:schemeClr val="bg1"/>
                </a:solidFill>
              </a:rPr>
              <a:t>Outline of what to expect</a:t>
            </a:r>
          </a:p>
        </p:txBody>
      </p:sp>
    </p:spTree>
    <p:extLst>
      <p:ext uri="{BB962C8B-B14F-4D97-AF65-F5344CB8AC3E}">
        <p14:creationId xmlns:p14="http://schemas.microsoft.com/office/powerpoint/2010/main" val="3448257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38"/>
            <a:ext cx="7467600" cy="1143000"/>
          </a:xfrm>
        </p:spPr>
        <p:txBody>
          <a:bodyPr/>
          <a:lstStyle/>
          <a:p>
            <a:pPr algn="ctr" eaLnBrk="1" fontAlgn="auto" hangingPunct="1">
              <a:spcAft>
                <a:spcPts val="0"/>
              </a:spcAft>
              <a:defRPr/>
            </a:pPr>
            <a:r>
              <a:rPr lang="en-US" altLang="en-US" sz="4000" dirty="0">
                <a:solidFill>
                  <a:srgbClr val="FFC000"/>
                </a:solidFill>
                <a:ea typeface="+mj-ea"/>
              </a:rPr>
              <a:t>2.Registry</a:t>
            </a:r>
            <a:endParaRPr lang="en-US" dirty="0">
              <a:solidFill>
                <a:srgbClr val="FFC000"/>
              </a:solidFill>
              <a:ea typeface="+mj-ea"/>
            </a:endParaRPr>
          </a:p>
        </p:txBody>
      </p:sp>
      <p:sp>
        <p:nvSpPr>
          <p:cNvPr id="3" name="Content Placeholder 2"/>
          <p:cNvSpPr>
            <a:spLocks noGrp="1"/>
          </p:cNvSpPr>
          <p:nvPr>
            <p:ph sz="quarter" idx="1"/>
          </p:nvPr>
        </p:nvSpPr>
        <p:spPr>
          <a:xfrm>
            <a:off x="838200" y="1905000"/>
            <a:ext cx="7924800" cy="3636963"/>
          </a:xfrm>
        </p:spPr>
        <p:txBody>
          <a:bodyPr>
            <a:noAutofit/>
          </a:bodyPr>
          <a:lstStyle/>
          <a:p>
            <a:pPr eaLnBrk="1" fontAlgn="auto" hangingPunct="1">
              <a:spcBef>
                <a:spcPts val="600"/>
              </a:spcBef>
              <a:buFont typeface="Wingdings 2" charset="2"/>
              <a:buChar char=""/>
              <a:defRPr/>
            </a:pPr>
            <a:r>
              <a:rPr lang="en-US" altLang="en-US" sz="2800" b="1" i="1" dirty="0">
                <a:solidFill>
                  <a:schemeClr val="bg1"/>
                </a:solidFill>
              </a:rPr>
              <a:t>Pediatrics:</a:t>
            </a:r>
          </a:p>
          <a:p>
            <a:pPr lvl="1" eaLnBrk="1" fontAlgn="auto" hangingPunct="1">
              <a:spcBef>
                <a:spcPts val="600"/>
              </a:spcBef>
              <a:buFont typeface="Wingdings 2" charset="2"/>
              <a:buChar char=""/>
              <a:defRPr/>
            </a:pPr>
            <a:r>
              <a:rPr lang="en-US" altLang="en-US" sz="2400" dirty="0">
                <a:solidFill>
                  <a:schemeClr val="bg1"/>
                </a:solidFill>
              </a:rPr>
              <a:t>Identify transition-age youth</a:t>
            </a:r>
          </a:p>
          <a:p>
            <a:pPr lvl="1" eaLnBrk="1" fontAlgn="auto" hangingPunct="1">
              <a:spcBef>
                <a:spcPts val="600"/>
              </a:spcBef>
              <a:buFont typeface="Wingdings 2" charset="2"/>
              <a:buChar char=""/>
              <a:defRPr/>
            </a:pPr>
            <a:r>
              <a:rPr lang="en-US" altLang="en-US" sz="2400" dirty="0">
                <a:solidFill>
                  <a:schemeClr val="bg1"/>
                </a:solidFill>
              </a:rPr>
              <a:t>Start by 12-14 </a:t>
            </a:r>
            <a:r>
              <a:rPr lang="en-US" altLang="en-US" sz="2400" dirty="0" err="1">
                <a:solidFill>
                  <a:schemeClr val="bg1"/>
                </a:solidFill>
              </a:rPr>
              <a:t>y.o</a:t>
            </a:r>
            <a:r>
              <a:rPr lang="en-US" altLang="en-US" sz="2400" dirty="0">
                <a:solidFill>
                  <a:schemeClr val="bg1"/>
                </a:solidFill>
              </a:rPr>
              <a:t>. </a:t>
            </a:r>
          </a:p>
          <a:p>
            <a:pPr eaLnBrk="1" fontAlgn="auto" hangingPunct="1">
              <a:spcBef>
                <a:spcPts val="600"/>
              </a:spcBef>
              <a:buFont typeface="Wingdings 2" charset="2"/>
              <a:buChar char=""/>
              <a:defRPr/>
            </a:pPr>
            <a:r>
              <a:rPr lang="en-US" altLang="en-US" sz="2800" b="1" i="1" dirty="0">
                <a:solidFill>
                  <a:schemeClr val="bg1"/>
                </a:solidFill>
              </a:rPr>
              <a:t>Adult Medicine:</a:t>
            </a:r>
          </a:p>
          <a:p>
            <a:pPr lvl="1" eaLnBrk="1" fontAlgn="auto" hangingPunct="1">
              <a:spcBef>
                <a:spcPts val="600"/>
              </a:spcBef>
              <a:buFont typeface="Wingdings 2" charset="2"/>
              <a:buChar char=""/>
              <a:defRPr/>
            </a:pPr>
            <a:r>
              <a:rPr lang="en-US" altLang="en-US" sz="2400" dirty="0">
                <a:solidFill>
                  <a:schemeClr val="bg1"/>
                </a:solidFill>
              </a:rPr>
              <a:t>Identify young adults by level </a:t>
            </a:r>
            <a:r>
              <a:rPr lang="en-US" altLang="en-US" sz="2400" dirty="0" smtClean="0">
                <a:solidFill>
                  <a:schemeClr val="bg1"/>
                </a:solidFill>
              </a:rPr>
              <a:t>of </a:t>
            </a:r>
            <a:r>
              <a:rPr lang="en-US" altLang="en-US" sz="2400" dirty="0">
                <a:solidFill>
                  <a:schemeClr val="bg1"/>
                </a:solidFill>
              </a:rPr>
              <a:t>complexity</a:t>
            </a:r>
          </a:p>
          <a:p>
            <a:pPr lvl="1" eaLnBrk="1" fontAlgn="auto" hangingPunct="1">
              <a:spcBef>
                <a:spcPts val="600"/>
              </a:spcBef>
              <a:buFont typeface="Wingdings 2" charset="2"/>
              <a:buChar char=""/>
              <a:defRPr/>
            </a:pPr>
            <a:r>
              <a:rPr lang="en-US" altLang="en-US" sz="2400" dirty="0">
                <a:solidFill>
                  <a:schemeClr val="bg1"/>
                </a:solidFill>
              </a:rPr>
              <a:t>Monitor health care needs</a:t>
            </a:r>
          </a:p>
          <a:p>
            <a:pPr eaLnBrk="1" fontAlgn="auto" hangingPunct="1">
              <a:buFont typeface="Wingdings 2" charset="2"/>
              <a:buChar char=""/>
              <a:defRPr/>
            </a:pPr>
            <a:endParaRPr lang="en-US" sz="2800" dirty="0"/>
          </a:p>
        </p:txBody>
      </p:sp>
    </p:spTree>
    <p:extLst>
      <p:ext uri="{BB962C8B-B14F-4D97-AF65-F5344CB8AC3E}">
        <p14:creationId xmlns:p14="http://schemas.microsoft.com/office/powerpoint/2010/main" val="396621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91587" cy="969963"/>
          </a:xfrm>
        </p:spPr>
        <p:txBody>
          <a:bodyPr>
            <a:normAutofit/>
          </a:bodyPr>
          <a:lstStyle/>
          <a:p>
            <a:pPr algn="ctr" eaLnBrk="1" fontAlgn="auto" hangingPunct="1">
              <a:spcAft>
                <a:spcPts val="0"/>
              </a:spcAft>
              <a:defRPr/>
            </a:pPr>
            <a:r>
              <a:rPr lang="en-US" altLang="en-US" sz="3200" dirty="0">
                <a:solidFill>
                  <a:srgbClr val="FFC000"/>
                </a:solidFill>
                <a:ea typeface="+mj-ea"/>
              </a:rPr>
              <a:t>3. Preparation – </a:t>
            </a:r>
            <a:r>
              <a:rPr lang="en-US" altLang="en-US" sz="3200" i="1" dirty="0">
                <a:solidFill>
                  <a:srgbClr val="FFC000"/>
                </a:solidFill>
                <a:ea typeface="+mj-ea"/>
              </a:rPr>
              <a:t>Pediatric Team</a:t>
            </a:r>
            <a:endParaRPr lang="en-US" sz="3200" dirty="0">
              <a:solidFill>
                <a:srgbClr val="FFC000"/>
              </a:solidFill>
              <a:ea typeface="+mj-ea"/>
            </a:endParaRPr>
          </a:p>
        </p:txBody>
      </p:sp>
      <p:sp>
        <p:nvSpPr>
          <p:cNvPr id="3" name="Content Placeholder 2"/>
          <p:cNvSpPr>
            <a:spLocks noGrp="1"/>
          </p:cNvSpPr>
          <p:nvPr>
            <p:ph sz="quarter" idx="1"/>
          </p:nvPr>
        </p:nvSpPr>
        <p:spPr>
          <a:xfrm>
            <a:off x="609600" y="1905000"/>
            <a:ext cx="8153400" cy="3636962"/>
          </a:xfrm>
        </p:spPr>
        <p:txBody>
          <a:bodyPr>
            <a:noAutofit/>
          </a:bodyPr>
          <a:lstStyle/>
          <a:p>
            <a:pPr eaLnBrk="1" fontAlgn="auto" hangingPunct="1">
              <a:spcBef>
                <a:spcPct val="0"/>
              </a:spcBef>
              <a:buFont typeface="Wingdings 2" charset="2"/>
              <a:buChar char=""/>
              <a:defRPr/>
            </a:pPr>
            <a:r>
              <a:rPr lang="en-US" altLang="en-US" b="1" i="1" dirty="0">
                <a:solidFill>
                  <a:schemeClr val="bg1"/>
                </a:solidFill>
              </a:rPr>
              <a:t>Prepare patients/family for success in adult care system </a:t>
            </a:r>
            <a:r>
              <a:rPr lang="en-US" altLang="en-US" b="1" i="1" dirty="0" smtClean="0">
                <a:solidFill>
                  <a:schemeClr val="bg1"/>
                </a:solidFill>
              </a:rPr>
              <a:t>:</a:t>
            </a:r>
            <a:endParaRPr lang="en-US" altLang="en-US" b="1" i="1" dirty="0">
              <a:solidFill>
                <a:schemeClr val="bg1"/>
              </a:solidFill>
            </a:endParaRPr>
          </a:p>
          <a:p>
            <a:pPr marL="914400" lvl="1" indent="-457200" eaLnBrk="1" fontAlgn="auto" hangingPunct="1">
              <a:spcBef>
                <a:spcPct val="0"/>
              </a:spcBef>
              <a:buFont typeface="Wingdings 2" charset="2"/>
              <a:buChar char=""/>
              <a:defRPr/>
            </a:pPr>
            <a:r>
              <a:rPr lang="en-US" altLang="en-US" sz="2000" dirty="0">
                <a:solidFill>
                  <a:schemeClr val="bg1"/>
                </a:solidFill>
              </a:rPr>
              <a:t>Visits without parents</a:t>
            </a:r>
          </a:p>
          <a:p>
            <a:pPr marL="914400" lvl="1" indent="-457200" eaLnBrk="1" fontAlgn="auto" hangingPunct="1">
              <a:spcBef>
                <a:spcPct val="0"/>
              </a:spcBef>
              <a:buFont typeface="Wingdings 2" charset="2"/>
              <a:buChar char=""/>
              <a:defRPr/>
            </a:pPr>
            <a:r>
              <a:rPr lang="en-US" altLang="en-US" sz="2000" dirty="0">
                <a:solidFill>
                  <a:schemeClr val="bg1"/>
                </a:solidFill>
              </a:rPr>
              <a:t>Discuss illness, meds, troubleshooting</a:t>
            </a:r>
          </a:p>
          <a:p>
            <a:pPr marL="914400" lvl="1" indent="-457200" eaLnBrk="1" fontAlgn="auto" hangingPunct="1">
              <a:spcBef>
                <a:spcPct val="0"/>
              </a:spcBef>
              <a:buFont typeface="Wingdings 2" charset="2"/>
              <a:buChar char=""/>
              <a:defRPr/>
            </a:pPr>
            <a:r>
              <a:rPr lang="en-US" altLang="en-US" sz="2000" dirty="0">
                <a:solidFill>
                  <a:schemeClr val="bg1"/>
                </a:solidFill>
              </a:rPr>
              <a:t>Self-management </a:t>
            </a:r>
            <a:r>
              <a:rPr lang="en-US" altLang="en-US" sz="2000" dirty="0" smtClean="0">
                <a:solidFill>
                  <a:schemeClr val="bg1"/>
                </a:solidFill>
              </a:rPr>
              <a:t>skills</a:t>
            </a:r>
          </a:p>
          <a:p>
            <a:pPr marL="914400" lvl="1" indent="-457200" eaLnBrk="1" fontAlgn="auto" hangingPunct="1">
              <a:spcBef>
                <a:spcPct val="0"/>
              </a:spcBef>
              <a:buFont typeface="Wingdings 2" charset="2"/>
              <a:buChar char=""/>
              <a:defRPr/>
            </a:pPr>
            <a:endParaRPr lang="en-US" altLang="en-US" sz="2000" dirty="0">
              <a:solidFill>
                <a:schemeClr val="bg1"/>
              </a:solidFill>
            </a:endParaRPr>
          </a:p>
          <a:p>
            <a:pPr eaLnBrk="1" fontAlgn="auto" hangingPunct="1">
              <a:spcBef>
                <a:spcPct val="0"/>
              </a:spcBef>
              <a:buFont typeface="Wingdings 2" charset="2"/>
              <a:buChar char=""/>
              <a:defRPr/>
            </a:pPr>
            <a:r>
              <a:rPr lang="en-US" altLang="en-US" b="1" i="1" dirty="0">
                <a:solidFill>
                  <a:schemeClr val="bg1"/>
                </a:solidFill>
              </a:rPr>
              <a:t>Assess Readiness:</a:t>
            </a:r>
          </a:p>
          <a:p>
            <a:pPr marL="914400" lvl="1" indent="-457200" eaLnBrk="1" fontAlgn="auto" hangingPunct="1">
              <a:spcBef>
                <a:spcPct val="0"/>
              </a:spcBef>
              <a:buFont typeface="Wingdings 2" charset="2"/>
              <a:buChar char=""/>
              <a:defRPr/>
            </a:pPr>
            <a:r>
              <a:rPr lang="en-US" altLang="en-US" sz="2000" dirty="0">
                <a:solidFill>
                  <a:schemeClr val="bg1"/>
                </a:solidFill>
              </a:rPr>
              <a:t>Transition Readiness Assessment Questionnaire (TRAQ):</a:t>
            </a:r>
          </a:p>
          <a:p>
            <a:pPr lvl="2" eaLnBrk="1" fontAlgn="auto" hangingPunct="1">
              <a:spcBef>
                <a:spcPct val="0"/>
              </a:spcBef>
              <a:buFont typeface="Wingdings 2" charset="2"/>
              <a:buChar char=""/>
              <a:defRPr/>
            </a:pPr>
            <a:r>
              <a:rPr lang="en-US" altLang="en-US" dirty="0" smtClean="0">
                <a:solidFill>
                  <a:schemeClr val="bg1"/>
                </a:solidFill>
              </a:rPr>
              <a:t>Identifies </a:t>
            </a:r>
            <a:r>
              <a:rPr lang="en-US" altLang="en-US" dirty="0">
                <a:solidFill>
                  <a:schemeClr val="bg1"/>
                </a:solidFill>
              </a:rPr>
              <a:t>areas for more education</a:t>
            </a:r>
          </a:p>
          <a:p>
            <a:pPr eaLnBrk="1" fontAlgn="auto" hangingPunct="1">
              <a:buFont typeface="Wingdings 2" charset="2"/>
              <a:buChar char=""/>
              <a:defRPr/>
            </a:pPr>
            <a:endParaRPr lang="en-US" sz="2800" dirty="0"/>
          </a:p>
        </p:txBody>
      </p:sp>
    </p:spTree>
    <p:extLst>
      <p:ext uri="{BB962C8B-B14F-4D97-AF65-F5344CB8AC3E}">
        <p14:creationId xmlns:p14="http://schemas.microsoft.com/office/powerpoint/2010/main" val="1075251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http://s.eeweb.com/members/nxp/blog/2013/01/27/NXP-news-1359329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756997"/>
            <a:ext cx="2514600" cy="310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78176"/>
            <a:ext cx="7524750" cy="969963"/>
          </a:xfrm>
        </p:spPr>
        <p:txBody>
          <a:bodyPr>
            <a:normAutofit/>
          </a:bodyPr>
          <a:lstStyle/>
          <a:p>
            <a:pPr algn="ctr" eaLnBrk="1" fontAlgn="auto" hangingPunct="1">
              <a:spcAft>
                <a:spcPts val="0"/>
              </a:spcAft>
              <a:defRPr/>
            </a:pPr>
            <a:r>
              <a:rPr lang="en-US" altLang="en-US" dirty="0">
                <a:solidFill>
                  <a:srgbClr val="FFC000"/>
                </a:solidFill>
                <a:ea typeface="+mj-ea"/>
              </a:rPr>
              <a:t>4. Planning – </a:t>
            </a:r>
            <a:r>
              <a:rPr lang="en-US" altLang="en-US" i="1" dirty="0">
                <a:solidFill>
                  <a:srgbClr val="FFC000"/>
                </a:solidFill>
                <a:ea typeface="+mj-ea"/>
              </a:rPr>
              <a:t>Pediatric Team</a:t>
            </a:r>
            <a:endParaRPr lang="en-US" dirty="0">
              <a:solidFill>
                <a:srgbClr val="FFC000"/>
              </a:solidFill>
              <a:ea typeface="+mj-ea"/>
            </a:endParaRPr>
          </a:p>
        </p:txBody>
      </p:sp>
      <p:sp>
        <p:nvSpPr>
          <p:cNvPr id="3" name="Content Placeholder 2"/>
          <p:cNvSpPr>
            <a:spLocks noGrp="1"/>
          </p:cNvSpPr>
          <p:nvPr>
            <p:ph sz="quarter" idx="1"/>
          </p:nvPr>
        </p:nvSpPr>
        <p:spPr>
          <a:xfrm>
            <a:off x="381000" y="2057400"/>
            <a:ext cx="8153400" cy="3636963"/>
          </a:xfrm>
        </p:spPr>
        <p:txBody>
          <a:bodyPr>
            <a:noAutofit/>
          </a:bodyPr>
          <a:lstStyle/>
          <a:p>
            <a:pPr eaLnBrk="1" fontAlgn="auto" hangingPunct="1">
              <a:spcBef>
                <a:spcPts val="600"/>
              </a:spcBef>
              <a:buFont typeface="Wingdings 2" charset="2"/>
              <a:buChar char=""/>
              <a:defRPr/>
            </a:pPr>
            <a:r>
              <a:rPr lang="en-US" altLang="en-US" sz="2000" b="1" i="1" dirty="0">
                <a:solidFill>
                  <a:schemeClr val="bg1"/>
                </a:solidFill>
              </a:rPr>
              <a:t>Health Care Transition Action Plan:</a:t>
            </a:r>
          </a:p>
          <a:p>
            <a:pPr lvl="1" eaLnBrk="1" fontAlgn="auto" hangingPunct="1">
              <a:spcBef>
                <a:spcPts val="600"/>
              </a:spcBef>
              <a:buFont typeface="Wingdings 2" charset="2"/>
              <a:buChar char=""/>
              <a:defRPr/>
            </a:pPr>
            <a:r>
              <a:rPr lang="en-US" altLang="en-US" sz="1800" dirty="0">
                <a:solidFill>
                  <a:schemeClr val="bg1"/>
                </a:solidFill>
              </a:rPr>
              <a:t>Checklist of goals/expectations prior to transfer</a:t>
            </a:r>
          </a:p>
          <a:p>
            <a:pPr eaLnBrk="1" fontAlgn="auto" hangingPunct="1">
              <a:spcBef>
                <a:spcPts val="600"/>
              </a:spcBef>
              <a:buFont typeface="Wingdings 2" charset="2"/>
              <a:buChar char=""/>
              <a:defRPr/>
            </a:pPr>
            <a:r>
              <a:rPr lang="en-US" altLang="en-US" sz="2000" b="1" i="1" dirty="0" smtClean="0">
                <a:solidFill>
                  <a:schemeClr val="bg1"/>
                </a:solidFill>
              </a:rPr>
              <a:t>Health </a:t>
            </a:r>
            <a:r>
              <a:rPr lang="en-US" altLang="en-US" sz="2000" b="1" i="1" dirty="0">
                <a:solidFill>
                  <a:schemeClr val="bg1"/>
                </a:solidFill>
              </a:rPr>
              <a:t>Summary:</a:t>
            </a:r>
          </a:p>
          <a:p>
            <a:pPr lvl="1" eaLnBrk="1" fontAlgn="auto" hangingPunct="1">
              <a:spcBef>
                <a:spcPts val="600"/>
              </a:spcBef>
              <a:buFont typeface="Wingdings 2" charset="2"/>
              <a:buChar char=""/>
              <a:defRPr/>
            </a:pPr>
            <a:r>
              <a:rPr lang="en-US" altLang="en-US" sz="1800" dirty="0">
                <a:solidFill>
                  <a:schemeClr val="bg1"/>
                </a:solidFill>
              </a:rPr>
              <a:t>Chronological account of patient’s past and current </a:t>
            </a:r>
            <a:r>
              <a:rPr lang="en-US" altLang="en-US" sz="1800" dirty="0" smtClean="0">
                <a:solidFill>
                  <a:schemeClr val="bg1"/>
                </a:solidFill>
              </a:rPr>
              <a:t>medical problems</a:t>
            </a:r>
            <a:endParaRPr lang="en-US" altLang="en-US" sz="1800" dirty="0">
              <a:solidFill>
                <a:schemeClr val="bg1"/>
              </a:solidFill>
            </a:endParaRPr>
          </a:p>
          <a:p>
            <a:pPr eaLnBrk="1" fontAlgn="auto" hangingPunct="1">
              <a:spcBef>
                <a:spcPts val="600"/>
              </a:spcBef>
              <a:buFont typeface="Wingdings 2" charset="2"/>
              <a:buChar char=""/>
              <a:defRPr/>
            </a:pPr>
            <a:r>
              <a:rPr lang="en-US" altLang="en-US" sz="2000" b="1" i="1" dirty="0">
                <a:solidFill>
                  <a:schemeClr val="bg1"/>
                </a:solidFill>
              </a:rPr>
              <a:t>Emergency Plan:</a:t>
            </a:r>
          </a:p>
          <a:p>
            <a:pPr lvl="1" eaLnBrk="1" fontAlgn="auto" hangingPunct="1">
              <a:spcBef>
                <a:spcPts val="600"/>
              </a:spcBef>
              <a:buFont typeface="Wingdings 2" charset="2"/>
              <a:buChar char=""/>
              <a:defRPr/>
            </a:pPr>
            <a:r>
              <a:rPr lang="en-US" altLang="en-US" sz="1800" dirty="0">
                <a:solidFill>
                  <a:schemeClr val="bg1"/>
                </a:solidFill>
              </a:rPr>
              <a:t>Actions to be taken during urgent/emergent events</a:t>
            </a:r>
          </a:p>
          <a:p>
            <a:pPr eaLnBrk="1" fontAlgn="auto" hangingPunct="1">
              <a:buFont typeface="Wingdings 2" charset="2"/>
              <a:buChar char=""/>
              <a:defRPr/>
            </a:pPr>
            <a:endParaRPr lang="en-US" sz="2800" dirty="0"/>
          </a:p>
        </p:txBody>
      </p:sp>
    </p:spTree>
    <p:extLst>
      <p:ext uri="{BB962C8B-B14F-4D97-AF65-F5344CB8AC3E}">
        <p14:creationId xmlns:p14="http://schemas.microsoft.com/office/powerpoint/2010/main" val="2638852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657"/>
            <a:ext cx="7467600" cy="1143000"/>
          </a:xfrm>
        </p:spPr>
        <p:txBody>
          <a:bodyPr/>
          <a:lstStyle/>
          <a:p>
            <a:pPr algn="ctr" eaLnBrk="1" fontAlgn="auto" hangingPunct="1">
              <a:spcAft>
                <a:spcPts val="0"/>
              </a:spcAft>
              <a:defRPr/>
            </a:pPr>
            <a:r>
              <a:rPr lang="en-US" altLang="en-US" b="1" dirty="0">
                <a:solidFill>
                  <a:srgbClr val="FFC000"/>
                </a:solidFill>
                <a:ea typeface="+mj-ea"/>
              </a:rPr>
              <a:t>4. Planning – </a:t>
            </a:r>
            <a:r>
              <a:rPr lang="en-US" altLang="en-US" b="1" i="1" dirty="0">
                <a:solidFill>
                  <a:srgbClr val="FFC000"/>
                </a:solidFill>
                <a:ea typeface="+mj-ea"/>
              </a:rPr>
              <a:t>Adult Team</a:t>
            </a:r>
            <a:endParaRPr lang="en-US" b="1" dirty="0">
              <a:solidFill>
                <a:srgbClr val="FFC000"/>
              </a:solidFill>
              <a:ea typeface="+mj-ea"/>
            </a:endParaRPr>
          </a:p>
        </p:txBody>
      </p:sp>
      <p:sp>
        <p:nvSpPr>
          <p:cNvPr id="3" name="Content Placeholder 2"/>
          <p:cNvSpPr>
            <a:spLocks noGrp="1"/>
          </p:cNvSpPr>
          <p:nvPr>
            <p:ph sz="quarter" idx="1"/>
          </p:nvPr>
        </p:nvSpPr>
        <p:spPr>
          <a:xfrm>
            <a:off x="609600" y="1916113"/>
            <a:ext cx="7994650" cy="3636962"/>
          </a:xfrm>
        </p:spPr>
        <p:txBody>
          <a:bodyPr/>
          <a:lstStyle/>
          <a:p>
            <a:pPr eaLnBrk="1" fontAlgn="auto" hangingPunct="1">
              <a:spcBef>
                <a:spcPts val="600"/>
              </a:spcBef>
              <a:buFont typeface="Wingdings 2" charset="2"/>
              <a:buChar char=""/>
              <a:defRPr/>
            </a:pPr>
            <a:r>
              <a:rPr lang="en-US" altLang="en-US" b="1" i="1" dirty="0">
                <a:solidFill>
                  <a:schemeClr val="bg1"/>
                </a:solidFill>
              </a:rPr>
              <a:t>“Get acquainted” visit</a:t>
            </a:r>
          </a:p>
          <a:p>
            <a:pPr lvl="1" eaLnBrk="1" fontAlgn="auto" hangingPunct="1">
              <a:spcBef>
                <a:spcPts val="600"/>
              </a:spcBef>
              <a:buFont typeface="Wingdings 2" charset="2"/>
              <a:buChar char=""/>
              <a:defRPr/>
            </a:pPr>
            <a:r>
              <a:rPr lang="en-US" altLang="en-US" sz="2000" dirty="0">
                <a:solidFill>
                  <a:schemeClr val="bg1"/>
                </a:solidFill>
              </a:rPr>
              <a:t>Up to one year before transfer</a:t>
            </a:r>
          </a:p>
          <a:p>
            <a:pPr eaLnBrk="1" fontAlgn="auto" hangingPunct="1">
              <a:spcBef>
                <a:spcPts val="600"/>
              </a:spcBef>
              <a:buFont typeface="Wingdings 2" charset="2"/>
              <a:buChar char=""/>
              <a:defRPr/>
            </a:pPr>
            <a:r>
              <a:rPr lang="en-US" altLang="en-US" b="1" i="1" dirty="0">
                <a:solidFill>
                  <a:schemeClr val="bg1"/>
                </a:solidFill>
              </a:rPr>
              <a:t>Continue to use and update:</a:t>
            </a:r>
          </a:p>
          <a:p>
            <a:pPr lvl="1" eaLnBrk="1" fontAlgn="auto" hangingPunct="1">
              <a:spcBef>
                <a:spcPts val="600"/>
              </a:spcBef>
              <a:buFont typeface="Wingdings 2" charset="2"/>
              <a:buChar char=""/>
              <a:defRPr/>
            </a:pPr>
            <a:r>
              <a:rPr lang="en-US" altLang="en-US" sz="2000" dirty="0" smtClean="0">
                <a:solidFill>
                  <a:schemeClr val="bg1"/>
                </a:solidFill>
              </a:rPr>
              <a:t>Action </a:t>
            </a:r>
            <a:r>
              <a:rPr lang="en-US" altLang="en-US" sz="2000" dirty="0">
                <a:solidFill>
                  <a:schemeClr val="bg1"/>
                </a:solidFill>
              </a:rPr>
              <a:t>Plan</a:t>
            </a:r>
          </a:p>
          <a:p>
            <a:pPr lvl="1" eaLnBrk="1" fontAlgn="auto" hangingPunct="1">
              <a:spcBef>
                <a:spcPts val="600"/>
              </a:spcBef>
              <a:buFont typeface="Wingdings 2" charset="2"/>
              <a:buChar char=""/>
              <a:defRPr/>
            </a:pPr>
            <a:r>
              <a:rPr lang="en-US" altLang="en-US" sz="2000" dirty="0" smtClean="0">
                <a:solidFill>
                  <a:schemeClr val="bg1"/>
                </a:solidFill>
              </a:rPr>
              <a:t>Medical </a:t>
            </a:r>
            <a:r>
              <a:rPr lang="en-US" altLang="en-US" sz="2000" dirty="0">
                <a:solidFill>
                  <a:schemeClr val="bg1"/>
                </a:solidFill>
              </a:rPr>
              <a:t>summary</a:t>
            </a:r>
          </a:p>
          <a:p>
            <a:pPr lvl="1" eaLnBrk="1" fontAlgn="auto" hangingPunct="1">
              <a:spcBef>
                <a:spcPts val="600"/>
              </a:spcBef>
              <a:buFont typeface="Wingdings 2" charset="2"/>
              <a:buChar char=""/>
              <a:defRPr/>
            </a:pPr>
            <a:r>
              <a:rPr lang="en-US" altLang="en-US" sz="2000" dirty="0">
                <a:solidFill>
                  <a:schemeClr val="bg1"/>
                </a:solidFill>
              </a:rPr>
              <a:t>Emergency care plan</a:t>
            </a:r>
          </a:p>
          <a:p>
            <a:pPr eaLnBrk="1" fontAlgn="auto" hangingPunct="1">
              <a:buFont typeface="Wingdings 2" charset="2"/>
              <a:buChar char=""/>
              <a:defRPr/>
            </a:pPr>
            <a:endParaRPr lang="en-US" sz="3200" dirty="0"/>
          </a:p>
        </p:txBody>
      </p:sp>
      <p:pic>
        <p:nvPicPr>
          <p:cNvPr id="63492" name="Picture 9" descr="http://thumbs.ifood.tv/files/images/Doctor_can_help_in_treating_eating_dis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385" y="3389312"/>
            <a:ext cx="4139729"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191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4987" cy="969963"/>
          </a:xfrm>
        </p:spPr>
        <p:txBody>
          <a:bodyPr>
            <a:normAutofit/>
          </a:bodyPr>
          <a:lstStyle/>
          <a:p>
            <a:pPr algn="ctr" eaLnBrk="1" fontAlgn="auto" hangingPunct="1">
              <a:spcAft>
                <a:spcPts val="0"/>
              </a:spcAft>
              <a:defRPr/>
            </a:pPr>
            <a:r>
              <a:rPr lang="en-US" altLang="en-US" sz="3200" dirty="0">
                <a:solidFill>
                  <a:srgbClr val="FFC000"/>
                </a:solidFill>
                <a:ea typeface="+mj-ea"/>
              </a:rPr>
              <a:t>5. Transfer of Care – </a:t>
            </a:r>
            <a:r>
              <a:rPr lang="en-US" altLang="en-US" sz="3200" i="1" dirty="0">
                <a:solidFill>
                  <a:srgbClr val="FFC000"/>
                </a:solidFill>
                <a:ea typeface="+mj-ea"/>
              </a:rPr>
              <a:t>What age?</a:t>
            </a:r>
            <a:endParaRPr lang="en-US" sz="3200" dirty="0">
              <a:solidFill>
                <a:srgbClr val="FFC000"/>
              </a:solidFill>
              <a:ea typeface="+mj-ea"/>
            </a:endParaRPr>
          </a:p>
        </p:txBody>
      </p:sp>
      <p:sp>
        <p:nvSpPr>
          <p:cNvPr id="3" name="Content Placeholder 2"/>
          <p:cNvSpPr>
            <a:spLocks noGrp="1"/>
          </p:cNvSpPr>
          <p:nvPr>
            <p:ph sz="quarter" idx="1"/>
          </p:nvPr>
        </p:nvSpPr>
        <p:spPr>
          <a:xfrm>
            <a:off x="304800" y="2590800"/>
            <a:ext cx="8591550" cy="3798887"/>
          </a:xfrm>
        </p:spPr>
        <p:txBody>
          <a:bodyPr/>
          <a:lstStyle/>
          <a:p>
            <a:pPr eaLnBrk="1" fontAlgn="auto" hangingPunct="1">
              <a:spcBef>
                <a:spcPts val="600"/>
              </a:spcBef>
              <a:buFont typeface="Wingdings 2" charset="2"/>
              <a:buChar char=""/>
              <a:defRPr/>
            </a:pPr>
            <a:r>
              <a:rPr lang="en-US" altLang="en-US" b="1" i="1" dirty="0">
                <a:solidFill>
                  <a:schemeClr val="bg1"/>
                </a:solidFill>
              </a:rPr>
              <a:t>For most, between 18-21 </a:t>
            </a:r>
            <a:r>
              <a:rPr lang="en-US" altLang="en-US" b="1" i="1" dirty="0" err="1" smtClean="0">
                <a:solidFill>
                  <a:schemeClr val="bg1"/>
                </a:solidFill>
              </a:rPr>
              <a:t>yrs</a:t>
            </a:r>
            <a:endParaRPr lang="en-US" altLang="en-US" b="1" i="1" dirty="0" smtClean="0">
              <a:solidFill>
                <a:schemeClr val="bg1"/>
              </a:solidFill>
            </a:endParaRPr>
          </a:p>
          <a:p>
            <a:pPr eaLnBrk="1" fontAlgn="auto" hangingPunct="1">
              <a:spcBef>
                <a:spcPts val="600"/>
              </a:spcBef>
              <a:buFont typeface="Wingdings 2" charset="2"/>
              <a:buChar char=""/>
              <a:defRPr/>
            </a:pPr>
            <a:r>
              <a:rPr lang="en-US" altLang="en-US" b="1" i="1" dirty="0" smtClean="0">
                <a:solidFill>
                  <a:schemeClr val="bg1"/>
                </a:solidFill>
              </a:rPr>
              <a:t>Factors </a:t>
            </a:r>
            <a:r>
              <a:rPr lang="en-US" altLang="en-US" b="1" i="1" dirty="0">
                <a:solidFill>
                  <a:schemeClr val="bg1"/>
                </a:solidFill>
              </a:rPr>
              <a:t>to consider: </a:t>
            </a:r>
          </a:p>
          <a:p>
            <a:pPr lvl="1" eaLnBrk="1" fontAlgn="auto" hangingPunct="1">
              <a:spcBef>
                <a:spcPts val="600"/>
              </a:spcBef>
              <a:buFont typeface="Wingdings 2" charset="2"/>
              <a:buChar char=""/>
              <a:defRPr/>
            </a:pPr>
            <a:r>
              <a:rPr lang="en-US" altLang="en-US" sz="2000" dirty="0">
                <a:solidFill>
                  <a:schemeClr val="bg1"/>
                </a:solidFill>
              </a:rPr>
              <a:t>Is the patient medically stable?</a:t>
            </a:r>
          </a:p>
          <a:p>
            <a:pPr lvl="1" eaLnBrk="1" fontAlgn="auto" hangingPunct="1">
              <a:spcBef>
                <a:spcPts val="600"/>
              </a:spcBef>
              <a:buFont typeface="Wingdings 2" charset="2"/>
              <a:buChar char=""/>
              <a:defRPr/>
            </a:pPr>
            <a:r>
              <a:rPr lang="en-US" altLang="en-US" sz="2000" dirty="0">
                <a:solidFill>
                  <a:schemeClr val="bg1"/>
                </a:solidFill>
              </a:rPr>
              <a:t>Is the illness terminal?</a:t>
            </a:r>
          </a:p>
          <a:p>
            <a:pPr lvl="1" eaLnBrk="1" fontAlgn="auto" hangingPunct="1">
              <a:spcBef>
                <a:spcPts val="600"/>
              </a:spcBef>
              <a:buFont typeface="Wingdings 2" charset="2"/>
              <a:buChar char=""/>
              <a:defRPr/>
            </a:pPr>
            <a:r>
              <a:rPr lang="en-US" altLang="en-US" sz="2000" dirty="0">
                <a:solidFill>
                  <a:schemeClr val="bg1"/>
                </a:solidFill>
              </a:rPr>
              <a:t>Has transition readiness been assessed? </a:t>
            </a:r>
          </a:p>
          <a:p>
            <a:pPr lvl="1" eaLnBrk="1" fontAlgn="auto" hangingPunct="1">
              <a:spcBef>
                <a:spcPts val="600"/>
              </a:spcBef>
              <a:buFont typeface="Wingdings 2" charset="2"/>
              <a:buChar char=""/>
              <a:defRPr/>
            </a:pPr>
            <a:r>
              <a:rPr lang="en-US" altLang="en-US" sz="2000" dirty="0">
                <a:solidFill>
                  <a:schemeClr val="bg1"/>
                </a:solidFill>
              </a:rPr>
              <a:t>What skills are still needed to make a </a:t>
            </a:r>
            <a:r>
              <a:rPr lang="en-US" altLang="en-US" sz="2000" dirty="0" smtClean="0">
                <a:solidFill>
                  <a:schemeClr val="bg1"/>
                </a:solidFill>
              </a:rPr>
              <a:t>successful transition</a:t>
            </a:r>
            <a:r>
              <a:rPr lang="en-US" altLang="en-US" sz="2000" dirty="0">
                <a:solidFill>
                  <a:schemeClr val="bg1"/>
                </a:solidFill>
              </a:rPr>
              <a:t>?</a:t>
            </a:r>
          </a:p>
          <a:p>
            <a:pPr eaLnBrk="1" fontAlgn="auto" hangingPunct="1">
              <a:buFont typeface="Wingdings 2" charset="2"/>
              <a:buChar char=""/>
              <a:defRPr/>
            </a:pPr>
            <a:endParaRPr lang="en-US" sz="2800" dirty="0"/>
          </a:p>
        </p:txBody>
      </p:sp>
      <p:pic>
        <p:nvPicPr>
          <p:cNvPr id="65540" name="Picture 5" descr="http://us.cdn4.123rf.com/168nwm/efesan/efesan1210/efesan121000174/15643842-birthday-candles-showing-no-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2098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42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657"/>
            <a:ext cx="7467600" cy="1143000"/>
          </a:xfrm>
        </p:spPr>
        <p:txBody>
          <a:bodyPr>
            <a:normAutofit/>
          </a:bodyPr>
          <a:lstStyle/>
          <a:p>
            <a:pPr algn="ctr" eaLnBrk="1" fontAlgn="auto" hangingPunct="1">
              <a:spcAft>
                <a:spcPts val="0"/>
              </a:spcAft>
              <a:defRPr/>
            </a:pPr>
            <a:r>
              <a:rPr lang="en-US" altLang="en-US" sz="3200" dirty="0">
                <a:solidFill>
                  <a:srgbClr val="FFC000"/>
                </a:solidFill>
                <a:ea typeface="+mj-ea"/>
              </a:rPr>
              <a:t>5. Transfer of Care</a:t>
            </a:r>
            <a:endParaRPr lang="en-US" sz="3200" dirty="0">
              <a:solidFill>
                <a:srgbClr val="FFC000"/>
              </a:solidFill>
              <a:ea typeface="+mj-ea"/>
            </a:endParaRPr>
          </a:p>
        </p:txBody>
      </p:sp>
      <p:sp>
        <p:nvSpPr>
          <p:cNvPr id="3" name="Content Placeholder 2"/>
          <p:cNvSpPr>
            <a:spLocks noGrp="1"/>
          </p:cNvSpPr>
          <p:nvPr>
            <p:ph sz="quarter" idx="1"/>
          </p:nvPr>
        </p:nvSpPr>
        <p:spPr>
          <a:xfrm>
            <a:off x="700088" y="2057400"/>
            <a:ext cx="8443912" cy="4319588"/>
          </a:xfrm>
        </p:spPr>
        <p:txBody>
          <a:bodyPr/>
          <a:lstStyle/>
          <a:p>
            <a:pPr eaLnBrk="1" fontAlgn="auto" hangingPunct="1">
              <a:spcBef>
                <a:spcPts val="600"/>
              </a:spcBef>
              <a:buFont typeface="Wingdings 2" charset="2"/>
              <a:buChar char=""/>
              <a:defRPr/>
            </a:pPr>
            <a:r>
              <a:rPr lang="en-US" altLang="en-US" b="1" i="1" dirty="0">
                <a:solidFill>
                  <a:schemeClr val="bg1"/>
                </a:solidFill>
              </a:rPr>
              <a:t>Pediatrics:</a:t>
            </a:r>
          </a:p>
          <a:p>
            <a:pPr lvl="1" eaLnBrk="1" fontAlgn="auto" hangingPunct="1">
              <a:spcBef>
                <a:spcPts val="600"/>
              </a:spcBef>
              <a:buFont typeface="Wingdings 2" charset="2"/>
              <a:buChar char=""/>
              <a:defRPr/>
            </a:pPr>
            <a:r>
              <a:rPr lang="en-US" altLang="en-US" sz="2000" dirty="0">
                <a:solidFill>
                  <a:schemeClr val="bg1"/>
                </a:solidFill>
              </a:rPr>
              <a:t>Direct communication with adult PCP and team</a:t>
            </a:r>
          </a:p>
          <a:p>
            <a:pPr lvl="1" eaLnBrk="1" fontAlgn="auto" hangingPunct="1">
              <a:spcBef>
                <a:spcPts val="600"/>
              </a:spcBef>
              <a:buFont typeface="Wingdings 2" charset="2"/>
              <a:buChar char=""/>
              <a:defRPr/>
            </a:pPr>
            <a:r>
              <a:rPr lang="en-US" altLang="en-US" sz="2000" dirty="0">
                <a:solidFill>
                  <a:schemeClr val="bg1"/>
                </a:solidFill>
              </a:rPr>
              <a:t>Transition package:</a:t>
            </a:r>
          </a:p>
          <a:p>
            <a:pPr lvl="2" eaLnBrk="1" fontAlgn="auto" hangingPunct="1">
              <a:spcBef>
                <a:spcPts val="600"/>
              </a:spcBef>
              <a:buFont typeface="Wingdings 2" charset="2"/>
              <a:buChar char=""/>
              <a:defRPr/>
            </a:pPr>
            <a:r>
              <a:rPr lang="en-US" altLang="en-US" dirty="0">
                <a:solidFill>
                  <a:schemeClr val="bg1"/>
                </a:solidFill>
              </a:rPr>
              <a:t>Transfer letter</a:t>
            </a:r>
          </a:p>
          <a:p>
            <a:pPr lvl="2" eaLnBrk="1" fontAlgn="auto" hangingPunct="1">
              <a:spcBef>
                <a:spcPts val="600"/>
              </a:spcBef>
              <a:buFont typeface="Wingdings 2" charset="2"/>
              <a:buChar char=""/>
              <a:defRPr/>
            </a:pPr>
            <a:r>
              <a:rPr lang="en-US" altLang="en-US" dirty="0">
                <a:solidFill>
                  <a:schemeClr val="bg1"/>
                </a:solidFill>
              </a:rPr>
              <a:t>Health summary</a:t>
            </a:r>
          </a:p>
          <a:p>
            <a:pPr eaLnBrk="1" fontAlgn="auto" hangingPunct="1">
              <a:spcBef>
                <a:spcPts val="600"/>
              </a:spcBef>
              <a:buFont typeface="Wingdings 2" charset="2"/>
              <a:buChar char=""/>
              <a:defRPr/>
            </a:pPr>
            <a:r>
              <a:rPr lang="en-US" altLang="en-US" b="1" i="1" dirty="0">
                <a:solidFill>
                  <a:schemeClr val="bg1"/>
                </a:solidFill>
              </a:rPr>
              <a:t>Adult Medicine:</a:t>
            </a:r>
          </a:p>
          <a:p>
            <a:pPr lvl="1" eaLnBrk="1" fontAlgn="auto" hangingPunct="1">
              <a:spcBef>
                <a:spcPts val="600"/>
              </a:spcBef>
              <a:buFont typeface="Wingdings 2" charset="2"/>
              <a:buChar char=""/>
              <a:defRPr/>
            </a:pPr>
            <a:r>
              <a:rPr lang="en-US" altLang="en-US" sz="2000" dirty="0">
                <a:solidFill>
                  <a:schemeClr val="bg1"/>
                </a:solidFill>
              </a:rPr>
              <a:t>Review history and talk to referring physician</a:t>
            </a:r>
          </a:p>
          <a:p>
            <a:pPr lvl="1" eaLnBrk="1" fontAlgn="auto" hangingPunct="1">
              <a:spcBef>
                <a:spcPts val="600"/>
              </a:spcBef>
              <a:buFont typeface="Wingdings 2" charset="2"/>
              <a:buChar char=""/>
              <a:defRPr/>
            </a:pPr>
            <a:r>
              <a:rPr lang="en-US" altLang="en-US" sz="2000" dirty="0">
                <a:solidFill>
                  <a:schemeClr val="bg1"/>
                </a:solidFill>
              </a:rPr>
              <a:t>Introduce patient to clinic</a:t>
            </a:r>
          </a:p>
          <a:p>
            <a:pPr eaLnBrk="1" fontAlgn="auto" hangingPunct="1">
              <a:buFont typeface="Wingdings 2" charset="2"/>
              <a:buChar char=""/>
              <a:defRPr/>
            </a:pPr>
            <a:endParaRPr lang="en-US" sz="2800" dirty="0"/>
          </a:p>
        </p:txBody>
      </p:sp>
    </p:spTree>
    <p:extLst>
      <p:ext uri="{BB962C8B-B14F-4D97-AF65-F5344CB8AC3E}">
        <p14:creationId xmlns:p14="http://schemas.microsoft.com/office/powerpoint/2010/main" val="3685258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algn="ctr" eaLnBrk="1" fontAlgn="auto" hangingPunct="1">
              <a:spcAft>
                <a:spcPts val="0"/>
              </a:spcAft>
              <a:defRPr/>
            </a:pPr>
            <a:r>
              <a:rPr lang="en-US" altLang="en-US" dirty="0">
                <a:solidFill>
                  <a:srgbClr val="FFC000"/>
                </a:solidFill>
                <a:ea typeface="+mj-ea"/>
              </a:rPr>
              <a:t>6. Transition Completion</a:t>
            </a:r>
            <a:endParaRPr lang="en-US" dirty="0">
              <a:solidFill>
                <a:srgbClr val="FFC000"/>
              </a:solidFill>
              <a:ea typeface="+mj-ea"/>
            </a:endParaRPr>
          </a:p>
        </p:txBody>
      </p:sp>
      <p:sp>
        <p:nvSpPr>
          <p:cNvPr id="3" name="Content Placeholder 2"/>
          <p:cNvSpPr>
            <a:spLocks noGrp="1"/>
          </p:cNvSpPr>
          <p:nvPr>
            <p:ph sz="quarter" idx="1"/>
          </p:nvPr>
        </p:nvSpPr>
        <p:spPr>
          <a:xfrm>
            <a:off x="323850" y="1773238"/>
            <a:ext cx="8010525" cy="3635375"/>
          </a:xfrm>
        </p:spPr>
        <p:txBody>
          <a:bodyPr/>
          <a:lstStyle/>
          <a:p>
            <a:pPr algn="ctr" eaLnBrk="1" fontAlgn="auto" hangingPunct="1">
              <a:buFont typeface="Wingdings 2" charset="2"/>
              <a:buChar char=""/>
              <a:defRPr/>
            </a:pPr>
            <a:r>
              <a:rPr lang="en-US" altLang="en-US" sz="2800" dirty="0">
                <a:solidFill>
                  <a:schemeClr val="bg1"/>
                </a:solidFill>
              </a:rPr>
              <a:t>Pediatric PCP and team remains a resource for adult PCP/team</a:t>
            </a:r>
          </a:p>
          <a:p>
            <a:pPr eaLnBrk="1" fontAlgn="auto" hangingPunct="1">
              <a:buFont typeface="Wingdings 2" charset="2"/>
              <a:buChar char=""/>
              <a:defRPr/>
            </a:pPr>
            <a:endParaRPr lang="en-US" dirty="0"/>
          </a:p>
        </p:txBody>
      </p:sp>
    </p:spTree>
    <p:extLst>
      <p:ext uri="{BB962C8B-B14F-4D97-AF65-F5344CB8AC3E}">
        <p14:creationId xmlns:p14="http://schemas.microsoft.com/office/powerpoint/2010/main" val="291949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 y="0"/>
            <a:ext cx="91696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010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5400" b="1" dirty="0">
                <a:solidFill>
                  <a:srgbClr val="FFC000"/>
                </a:solidFill>
              </a:rPr>
              <a:t>Summary </a:t>
            </a:r>
            <a:endParaRPr lang="en-US" b="1" dirty="0">
              <a:solidFill>
                <a:srgbClr val="FFC000"/>
              </a:solidFill>
            </a:endParaRPr>
          </a:p>
        </p:txBody>
      </p:sp>
      <p:sp>
        <p:nvSpPr>
          <p:cNvPr id="3" name="Content Placeholder 2"/>
          <p:cNvSpPr>
            <a:spLocks noGrp="1"/>
          </p:cNvSpPr>
          <p:nvPr>
            <p:ph sz="quarter" idx="1"/>
          </p:nvPr>
        </p:nvSpPr>
        <p:spPr>
          <a:xfrm>
            <a:off x="533400" y="2222500"/>
            <a:ext cx="8305800" cy="3636963"/>
          </a:xfrm>
        </p:spPr>
        <p:txBody>
          <a:bodyPr>
            <a:normAutofit fontScale="85000" lnSpcReduction="10000"/>
          </a:bodyPr>
          <a:lstStyle/>
          <a:p>
            <a:pPr eaLnBrk="1" hangingPunct="1">
              <a:defRPr/>
            </a:pPr>
            <a:r>
              <a:rPr lang="en-US" sz="2800" dirty="0">
                <a:solidFill>
                  <a:schemeClr val="bg1"/>
                </a:solidFill>
              </a:rPr>
              <a:t>In KSA/ME– a geographically, socially and culturally diverse </a:t>
            </a:r>
            <a:r>
              <a:rPr lang="en-US" sz="2800" dirty="0" smtClean="0">
                <a:solidFill>
                  <a:schemeClr val="bg1"/>
                </a:solidFill>
              </a:rPr>
              <a:t>populations</a:t>
            </a:r>
            <a:endParaRPr lang="en-US" sz="2800" dirty="0">
              <a:solidFill>
                <a:schemeClr val="bg1"/>
              </a:solidFill>
            </a:endParaRPr>
          </a:p>
          <a:p>
            <a:pPr eaLnBrk="1" hangingPunct="1">
              <a:defRPr/>
            </a:pPr>
            <a:r>
              <a:rPr lang="en-US" sz="2800" dirty="0">
                <a:solidFill>
                  <a:schemeClr val="bg1"/>
                </a:solidFill>
              </a:rPr>
              <a:t>It has not been reported </a:t>
            </a:r>
            <a:r>
              <a:rPr lang="en-US" sz="2800" dirty="0" smtClean="0">
                <a:solidFill>
                  <a:schemeClr val="bg1"/>
                </a:solidFill>
              </a:rPr>
              <a:t>how, and when, </a:t>
            </a:r>
            <a:r>
              <a:rPr lang="en-US" sz="2800" dirty="0">
                <a:solidFill>
                  <a:schemeClr val="bg1"/>
                </a:solidFill>
              </a:rPr>
              <a:t>CF transition care is practiced in individual </a:t>
            </a:r>
            <a:r>
              <a:rPr lang="en-US" sz="2800" dirty="0" smtClean="0">
                <a:solidFill>
                  <a:schemeClr val="bg1"/>
                </a:solidFill>
              </a:rPr>
              <a:t>pediatric </a:t>
            </a:r>
            <a:r>
              <a:rPr lang="en-US" sz="2800" dirty="0">
                <a:solidFill>
                  <a:schemeClr val="bg1"/>
                </a:solidFill>
              </a:rPr>
              <a:t>CF clinics</a:t>
            </a:r>
          </a:p>
          <a:p>
            <a:pPr eaLnBrk="1" hangingPunct="1">
              <a:defRPr/>
            </a:pPr>
            <a:r>
              <a:rPr lang="en-US" sz="2800" dirty="0" smtClean="0">
                <a:solidFill>
                  <a:schemeClr val="bg1"/>
                </a:solidFill>
              </a:rPr>
              <a:t>Preparing </a:t>
            </a:r>
            <a:r>
              <a:rPr lang="en-US" sz="2800" dirty="0">
                <a:solidFill>
                  <a:schemeClr val="bg1"/>
                </a:solidFill>
              </a:rPr>
              <a:t>for a successful transfer of care from </a:t>
            </a:r>
            <a:r>
              <a:rPr lang="en-US" sz="2800" dirty="0" smtClean="0">
                <a:solidFill>
                  <a:schemeClr val="bg1"/>
                </a:solidFill>
              </a:rPr>
              <a:t>pediatric </a:t>
            </a:r>
            <a:r>
              <a:rPr lang="en-US" sz="2800" dirty="0">
                <a:solidFill>
                  <a:schemeClr val="bg1"/>
                </a:solidFill>
              </a:rPr>
              <a:t>to adult-oriented health care settings is a complex </a:t>
            </a:r>
            <a:r>
              <a:rPr lang="en-US" sz="2800" dirty="0" smtClean="0">
                <a:solidFill>
                  <a:schemeClr val="bg1"/>
                </a:solidFill>
              </a:rPr>
              <a:t>and demanding process. </a:t>
            </a:r>
            <a:endParaRPr lang="en-US" sz="2800" dirty="0">
              <a:solidFill>
                <a:schemeClr val="bg1"/>
              </a:solidFill>
            </a:endParaRPr>
          </a:p>
          <a:p>
            <a:pPr eaLnBrk="1" hangingPunct="1">
              <a:defRPr/>
            </a:pPr>
            <a:r>
              <a:rPr lang="en-US" sz="2800" dirty="0">
                <a:solidFill>
                  <a:schemeClr val="bg1"/>
                </a:solidFill>
              </a:rPr>
              <a:t>Small steps over time will make a difference with the ultimate goal of strong CF transition care being common practice in the near future.</a:t>
            </a:r>
          </a:p>
        </p:txBody>
      </p:sp>
    </p:spTree>
    <p:extLst>
      <p:ext uri="{BB962C8B-B14F-4D97-AF65-F5344CB8AC3E}">
        <p14:creationId xmlns:p14="http://schemas.microsoft.com/office/powerpoint/2010/main" val="3866905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899" y="457200"/>
            <a:ext cx="7524750" cy="971550"/>
          </a:xfrm>
        </p:spPr>
        <p:txBody>
          <a:bodyPr>
            <a:normAutofit/>
          </a:bodyPr>
          <a:lstStyle/>
          <a:p>
            <a:pPr algn="ctr" eaLnBrk="1" fontAlgn="auto" hangingPunct="1">
              <a:spcAft>
                <a:spcPts val="0"/>
              </a:spcAft>
              <a:defRPr/>
            </a:pPr>
            <a:r>
              <a:rPr lang="en-US" altLang="en-US" sz="4800" b="1" dirty="0">
                <a:solidFill>
                  <a:srgbClr val="FFC000"/>
                </a:solidFill>
                <a:latin typeface="Garamond" panose="02020404030301010803" pitchFamily="18" charset="0"/>
              </a:rPr>
              <a:t>THANK </a:t>
            </a:r>
            <a:r>
              <a:rPr lang="en-US" altLang="en-US" sz="4800" b="1" dirty="0" smtClean="0">
                <a:solidFill>
                  <a:srgbClr val="FFC000"/>
                </a:solidFill>
                <a:latin typeface="Garamond" panose="02020404030301010803" pitchFamily="18" charset="0"/>
              </a:rPr>
              <a:t>YOU</a:t>
            </a:r>
            <a:endParaRPr lang="en-US" sz="4800" b="1" dirty="0">
              <a:solidFill>
                <a:srgbClr val="FFC000"/>
              </a:solidFill>
              <a:latin typeface="Garamond" panose="02020404030301010803" pitchFamily="18" charset="0"/>
            </a:endParaRPr>
          </a:p>
        </p:txBody>
      </p:sp>
      <p:sp>
        <p:nvSpPr>
          <p:cNvPr id="3" name="Content Placeholder 2"/>
          <p:cNvSpPr>
            <a:spLocks noGrp="1"/>
          </p:cNvSpPr>
          <p:nvPr>
            <p:ph sz="quarter" idx="1"/>
          </p:nvPr>
        </p:nvSpPr>
        <p:spPr>
          <a:xfrm>
            <a:off x="0" y="1951492"/>
            <a:ext cx="9143999" cy="4884737"/>
          </a:xfrm>
        </p:spPr>
        <p:txBody>
          <a:bodyPr>
            <a:normAutofit/>
          </a:bodyPr>
          <a:lstStyle/>
          <a:p>
            <a:pPr eaLnBrk="1" fontAlgn="auto" hangingPunct="1">
              <a:lnSpc>
                <a:spcPct val="80000"/>
              </a:lnSpc>
              <a:buFont typeface="Wingdings 2" charset="2"/>
              <a:buChar char=""/>
              <a:defRPr/>
            </a:pPr>
            <a:endParaRPr lang="en-US" altLang="en-US" sz="2800" b="1" i="1" dirty="0">
              <a:solidFill>
                <a:schemeClr val="accent1"/>
              </a:solidFill>
            </a:endParaRPr>
          </a:p>
          <a:p>
            <a:pPr eaLnBrk="1" fontAlgn="auto" hangingPunct="1">
              <a:lnSpc>
                <a:spcPct val="80000"/>
              </a:lnSpc>
              <a:buFont typeface="Wingdings 2" charset="2"/>
              <a:buNone/>
              <a:defRPr/>
            </a:pPr>
            <a:r>
              <a:rPr lang="en-US" altLang="en-US" sz="2800" b="1" i="1" dirty="0">
                <a:solidFill>
                  <a:schemeClr val="accent1"/>
                </a:solidFill>
              </a:rPr>
              <a:t>	</a:t>
            </a:r>
            <a:endParaRPr lang="en-US" altLang="en-US" sz="2800" b="1" i="1" dirty="0" smtClean="0">
              <a:solidFill>
                <a:schemeClr val="accent1"/>
              </a:solidFill>
            </a:endParaRPr>
          </a:p>
          <a:p>
            <a:pPr eaLnBrk="1" fontAlgn="auto" hangingPunct="1">
              <a:lnSpc>
                <a:spcPct val="80000"/>
              </a:lnSpc>
              <a:buFont typeface="Wingdings 2" charset="2"/>
              <a:buNone/>
              <a:defRPr/>
            </a:pPr>
            <a:endParaRPr lang="en-US" altLang="en-US" sz="2800" b="1" i="1" dirty="0">
              <a:solidFill>
                <a:schemeClr val="accent1"/>
              </a:solidFill>
            </a:endParaRPr>
          </a:p>
          <a:p>
            <a:pPr eaLnBrk="1" fontAlgn="auto" hangingPunct="1">
              <a:lnSpc>
                <a:spcPct val="80000"/>
              </a:lnSpc>
              <a:buFont typeface="Wingdings 2" charset="2"/>
              <a:buNone/>
              <a:defRPr/>
            </a:pPr>
            <a:endParaRPr lang="en-US" altLang="en-US" sz="2800" b="1" i="1" dirty="0" smtClean="0">
              <a:solidFill>
                <a:schemeClr val="accent1"/>
              </a:solidFill>
            </a:endParaRPr>
          </a:p>
          <a:p>
            <a:pPr eaLnBrk="1" fontAlgn="auto" hangingPunct="1">
              <a:lnSpc>
                <a:spcPct val="80000"/>
              </a:lnSpc>
              <a:buFont typeface="Wingdings 2" charset="2"/>
              <a:buNone/>
              <a:defRPr/>
            </a:pPr>
            <a:endParaRPr lang="en-US" altLang="en-US" b="1" i="1" dirty="0" smtClean="0">
              <a:solidFill>
                <a:schemeClr val="accent1"/>
              </a:solidFill>
            </a:endParaRPr>
          </a:p>
          <a:p>
            <a:pPr eaLnBrk="1" fontAlgn="auto" hangingPunct="1">
              <a:lnSpc>
                <a:spcPct val="80000"/>
              </a:lnSpc>
              <a:buFont typeface="Wingdings 2" charset="2"/>
              <a:buNone/>
              <a:defRPr/>
            </a:pPr>
            <a:endParaRPr lang="en-US" altLang="en-US" b="1" i="1" dirty="0">
              <a:solidFill>
                <a:schemeClr val="accent1"/>
              </a:solidFill>
            </a:endParaRPr>
          </a:p>
          <a:p>
            <a:pPr eaLnBrk="1" fontAlgn="auto" hangingPunct="1">
              <a:lnSpc>
                <a:spcPct val="80000"/>
              </a:lnSpc>
              <a:buFont typeface="Wingdings 2" charset="2"/>
              <a:buNone/>
              <a:defRPr/>
            </a:pPr>
            <a:endParaRPr lang="en-US" altLang="en-US" b="1" i="1" dirty="0" smtClean="0">
              <a:solidFill>
                <a:schemeClr val="accent1"/>
              </a:solidFill>
            </a:endParaRPr>
          </a:p>
          <a:p>
            <a:pPr eaLnBrk="1" fontAlgn="auto" hangingPunct="1">
              <a:lnSpc>
                <a:spcPct val="80000"/>
              </a:lnSpc>
              <a:buFont typeface="Wingdings 2" charset="2"/>
              <a:buNone/>
              <a:defRPr/>
            </a:pPr>
            <a:endParaRPr lang="en-US" altLang="en-US" b="1" i="1" dirty="0">
              <a:solidFill>
                <a:schemeClr val="accent1"/>
              </a:solidFill>
            </a:endParaRPr>
          </a:p>
          <a:p>
            <a:pPr eaLnBrk="1" fontAlgn="auto" hangingPunct="1">
              <a:lnSpc>
                <a:spcPct val="80000"/>
              </a:lnSpc>
              <a:buFont typeface="Wingdings 2" charset="2"/>
              <a:buNone/>
              <a:defRPr/>
            </a:pPr>
            <a:endParaRPr lang="en-US" altLang="en-US" sz="1800" b="1" i="1" dirty="0" smtClean="0">
              <a:solidFill>
                <a:schemeClr val="accent1"/>
              </a:solidFill>
            </a:endParaRPr>
          </a:p>
          <a:p>
            <a:pPr eaLnBrk="1" fontAlgn="auto" hangingPunct="1">
              <a:lnSpc>
                <a:spcPct val="80000"/>
              </a:lnSpc>
              <a:buFont typeface="Wingdings 2" charset="2"/>
              <a:buNone/>
              <a:defRPr/>
            </a:pPr>
            <a:r>
              <a:rPr lang="en-US" altLang="en-US" sz="1800" b="1" i="1" dirty="0" smtClean="0">
                <a:solidFill>
                  <a:schemeClr val="accent1"/>
                </a:solidFill>
              </a:rPr>
              <a:t>“ </a:t>
            </a:r>
            <a:r>
              <a:rPr lang="en-US" altLang="en-US" sz="1800" b="1" i="1" dirty="0">
                <a:solidFill>
                  <a:schemeClr val="accent1"/>
                </a:solidFill>
              </a:rPr>
              <a:t>Optimal health care is achieved when every person at every age receives health care that is medically </a:t>
            </a:r>
            <a:r>
              <a:rPr lang="en-US" altLang="en-US" sz="1800" b="1" i="1" dirty="0" smtClean="0">
                <a:solidFill>
                  <a:schemeClr val="accent1"/>
                </a:solidFill>
              </a:rPr>
              <a:t>and developmentally </a:t>
            </a:r>
            <a:r>
              <a:rPr lang="en-US" altLang="en-US" sz="1800" b="1" i="1" dirty="0">
                <a:solidFill>
                  <a:schemeClr val="accent1"/>
                </a:solidFill>
              </a:rPr>
              <a:t>appropriate.”</a:t>
            </a:r>
          </a:p>
          <a:p>
            <a:pPr eaLnBrk="1" fontAlgn="auto" hangingPunct="1">
              <a:buFont typeface="Wingdings 2" charset="2"/>
              <a:buChar char=""/>
              <a:defRPr/>
            </a:pPr>
            <a:endParaRPr lang="en-US" sz="1500" dirty="0"/>
          </a:p>
        </p:txBody>
      </p:sp>
      <p:pic>
        <p:nvPicPr>
          <p:cNvPr id="4" name="Picture 4" descr="http://www.stokke.com/%7E/media/BB20EE2732B542A4B4846A21D04EED7B.ashx?mw=759"/>
          <p:cNvPicPr>
            <a:picLocks noChangeAspect="1" noChangeArrowheads="1"/>
          </p:cNvPicPr>
          <p:nvPr/>
        </p:nvPicPr>
        <p:blipFill>
          <a:blip r:embed="rId2">
            <a:extLst>
              <a:ext uri="{28A0092B-C50C-407E-A947-70E740481C1C}">
                <a14:useLocalDpi xmlns:a14="http://schemas.microsoft.com/office/drawing/2010/main" val="0"/>
              </a:ext>
            </a:extLst>
          </a:blip>
          <a:srcRect r="922" b="9956"/>
          <a:stretch>
            <a:fillRect/>
          </a:stretch>
        </p:blipFill>
        <p:spPr bwMode="auto">
          <a:xfrm>
            <a:off x="-21771" y="2514600"/>
            <a:ext cx="9166091" cy="253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38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5781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173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425326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53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83550" cy="914400"/>
          </a:xfrm>
        </p:spPr>
        <p:txBody>
          <a:bodyPr>
            <a:normAutofit fontScale="90000"/>
          </a:bodyPr>
          <a:lstStyle/>
          <a:p>
            <a:pPr>
              <a:defRPr/>
            </a:pP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a:solidFill>
                  <a:srgbClr val="FFC000"/>
                </a:solidFill>
                <a:effectLst>
                  <a:outerShdw blurRad="38100" dist="38100" dir="2700000" algn="tl">
                    <a:srgbClr val="000000">
                      <a:alpha val="43137"/>
                    </a:srgbClr>
                  </a:outerShdw>
                </a:effectLst>
              </a:rPr>
              <a:t/>
            </a:r>
            <a:br>
              <a:rPr lang="en-US" altLang="en-US" sz="3100" dirty="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
            </a:r>
            <a:br>
              <a:rPr lang="en-US" altLang="en-US" sz="3100" dirty="0" smtClean="0">
                <a:solidFill>
                  <a:srgbClr val="FFC000"/>
                </a:solidFill>
                <a:effectLst>
                  <a:outerShdw blurRad="38100" dist="38100" dir="2700000" algn="tl">
                    <a:srgbClr val="000000">
                      <a:alpha val="43137"/>
                    </a:srgbClr>
                  </a:outerShdw>
                </a:effectLst>
              </a:rPr>
            </a:br>
            <a:r>
              <a:rPr lang="en-US" altLang="en-US" sz="3100" dirty="0" smtClean="0">
                <a:solidFill>
                  <a:srgbClr val="FFC000"/>
                </a:solidFill>
                <a:effectLst>
                  <a:outerShdw blurRad="38100" dist="38100" dir="2700000" algn="tl">
                    <a:srgbClr val="000000">
                      <a:alpha val="43137"/>
                    </a:srgbClr>
                  </a:outerShdw>
                </a:effectLst>
              </a:rPr>
              <a:t>Survival increased over </a:t>
            </a:r>
            <a:r>
              <a:rPr lang="en-US" altLang="en-US" sz="3100" dirty="0">
                <a:solidFill>
                  <a:srgbClr val="FFC000"/>
                </a:solidFill>
                <a:effectLst>
                  <a:outerShdw blurRad="38100" dist="38100" dir="2700000" algn="tl">
                    <a:srgbClr val="000000">
                      <a:alpha val="43137"/>
                    </a:srgbClr>
                  </a:outerShdw>
                </a:effectLst>
              </a:rPr>
              <a:t>the past 25 </a:t>
            </a:r>
            <a:r>
              <a:rPr lang="en-US" altLang="en-US" sz="3100" dirty="0" smtClean="0">
                <a:solidFill>
                  <a:srgbClr val="FFC000"/>
                </a:solidFill>
                <a:effectLst>
                  <a:outerShdw blurRad="38100" dist="38100" dir="2700000" algn="tl">
                    <a:srgbClr val="000000">
                      <a:alpha val="43137"/>
                    </a:srgbClr>
                  </a:outerShdw>
                </a:effectLst>
              </a:rPr>
              <a:t>years</a:t>
            </a:r>
            <a:endParaRPr lang="en-US" sz="4800" dirty="0">
              <a:solidFill>
                <a:srgbClr val="FFC000"/>
              </a:solidFill>
            </a:endParaRPr>
          </a:p>
        </p:txBody>
      </p:sp>
      <p:sp>
        <p:nvSpPr>
          <p:cNvPr id="3" name="Content Placeholder 2"/>
          <p:cNvSpPr>
            <a:spLocks noGrp="1"/>
          </p:cNvSpPr>
          <p:nvPr>
            <p:ph sz="quarter" idx="1"/>
          </p:nvPr>
        </p:nvSpPr>
        <p:spPr>
          <a:xfrm>
            <a:off x="-152872" y="1981200"/>
            <a:ext cx="8569325" cy="5157788"/>
          </a:xfrm>
        </p:spPr>
        <p:txBody>
          <a:bodyPr>
            <a:noAutofit/>
          </a:bodyPr>
          <a:lstStyle/>
          <a:p>
            <a:pPr lvl="1" eaLnBrk="1" fontAlgn="auto" hangingPunct="1">
              <a:buFont typeface="Wingdings 2" charset="2"/>
              <a:buChar char=""/>
              <a:defRPr/>
            </a:pPr>
            <a:r>
              <a:rPr lang="en-US" altLang="en-US" sz="2400" dirty="0" smtClean="0">
                <a:solidFill>
                  <a:schemeClr val="bg1"/>
                </a:solidFill>
              </a:rPr>
              <a:t>Diagnosis</a:t>
            </a:r>
            <a:endParaRPr lang="en-US" altLang="en-US" sz="2400" dirty="0">
              <a:solidFill>
                <a:schemeClr val="bg1"/>
              </a:solidFill>
            </a:endParaRPr>
          </a:p>
          <a:p>
            <a:pPr lvl="1" eaLnBrk="1" fontAlgn="auto" hangingPunct="1">
              <a:buFont typeface="Wingdings 2" charset="2"/>
              <a:buChar char=""/>
              <a:defRPr/>
            </a:pPr>
            <a:r>
              <a:rPr lang="en-US" altLang="en-US" sz="2400" dirty="0">
                <a:solidFill>
                  <a:schemeClr val="bg1"/>
                </a:solidFill>
              </a:rPr>
              <a:t>Nutrition</a:t>
            </a:r>
          </a:p>
          <a:p>
            <a:pPr lvl="1" eaLnBrk="1" fontAlgn="auto" hangingPunct="1">
              <a:buFont typeface="Wingdings 2" charset="2"/>
              <a:buChar char=""/>
              <a:defRPr/>
            </a:pPr>
            <a:r>
              <a:rPr lang="en-US" altLang="en-US" sz="2400" dirty="0">
                <a:solidFill>
                  <a:schemeClr val="bg1"/>
                </a:solidFill>
              </a:rPr>
              <a:t>Physiotherapy/exercise</a:t>
            </a:r>
          </a:p>
          <a:p>
            <a:pPr lvl="1" eaLnBrk="1" fontAlgn="auto" hangingPunct="1">
              <a:buFont typeface="Wingdings 2" charset="2"/>
              <a:buChar char=""/>
              <a:defRPr/>
            </a:pPr>
            <a:r>
              <a:rPr lang="en-US" altLang="en-US" sz="2400" dirty="0">
                <a:solidFill>
                  <a:schemeClr val="bg1"/>
                </a:solidFill>
              </a:rPr>
              <a:t>Gene discovery</a:t>
            </a:r>
          </a:p>
          <a:p>
            <a:pPr lvl="1" eaLnBrk="1" fontAlgn="auto" hangingPunct="1">
              <a:buFont typeface="Wingdings 2" charset="2"/>
              <a:buChar char=""/>
              <a:defRPr/>
            </a:pPr>
            <a:r>
              <a:rPr lang="en-US" altLang="en-US" sz="2400" dirty="0">
                <a:solidFill>
                  <a:schemeClr val="bg1"/>
                </a:solidFill>
              </a:rPr>
              <a:t>Transplant</a:t>
            </a:r>
          </a:p>
          <a:p>
            <a:pPr lvl="1" eaLnBrk="1" fontAlgn="auto" hangingPunct="1">
              <a:buFont typeface="Wingdings 2" charset="2"/>
              <a:buChar char=""/>
              <a:defRPr/>
            </a:pPr>
            <a:r>
              <a:rPr lang="en-US" altLang="en-US" sz="2400" dirty="0">
                <a:solidFill>
                  <a:schemeClr val="bg1"/>
                </a:solidFill>
              </a:rPr>
              <a:t>Pharmaceutical</a:t>
            </a:r>
          </a:p>
          <a:p>
            <a:pPr eaLnBrk="1" hangingPunct="1">
              <a:defRPr/>
            </a:pPr>
            <a:endParaRPr lang="en-US" sz="3600" dirty="0"/>
          </a:p>
        </p:txBody>
      </p:sp>
      <p:pic>
        <p:nvPicPr>
          <p:cNvPr id="20484" name="Picture 2" descr="http://www.cff.org/ECommitment/2008_spring/images/science_news_and_foundation_notes/features/median_age_of_surviv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91" y="1905000"/>
            <a:ext cx="5011756"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686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descr="F2.large"/>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0886" y="1371600"/>
            <a:ext cx="9175373" cy="548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7467600" cy="1143000"/>
          </a:xfrm>
        </p:spPr>
        <p:txBody>
          <a:bodyPr>
            <a:normAutofit/>
          </a:bodyPr>
          <a:lstStyle/>
          <a:p>
            <a:pPr algn="ctr" eaLnBrk="1" hangingPunct="1">
              <a:defRPr/>
            </a:pPr>
            <a:r>
              <a:rPr lang="en-US" sz="4000" dirty="0" smtClean="0">
                <a:solidFill>
                  <a:srgbClr val="FFC000"/>
                </a:solidFill>
              </a:rPr>
              <a:t>     CF Milestones  </a:t>
            </a:r>
            <a:endParaRPr lang="en-US" sz="4000" dirty="0">
              <a:solidFill>
                <a:srgbClr val="FFC000"/>
              </a:solidFill>
            </a:endParaRPr>
          </a:p>
        </p:txBody>
      </p:sp>
    </p:spTree>
    <p:extLst>
      <p:ext uri="{BB962C8B-B14F-4D97-AF65-F5344CB8AC3E}">
        <p14:creationId xmlns:p14="http://schemas.microsoft.com/office/powerpoint/2010/main" val="152342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969963"/>
          </a:xfrm>
        </p:spPr>
        <p:txBody>
          <a:bodyPr>
            <a:noAutofit/>
          </a:bodyPr>
          <a:lstStyle/>
          <a:p>
            <a:pPr algn="ctr">
              <a:defRPr/>
            </a:pPr>
            <a:r>
              <a:rPr lang="en-US" altLang="en-US" sz="2500" b="1" dirty="0" smtClean="0">
                <a:solidFill>
                  <a:srgbClr val="FFC000"/>
                </a:solidFill>
                <a:effectLst>
                  <a:outerShdw blurRad="38100" dist="38100" dir="2700000" algn="tl">
                    <a:srgbClr val="000000">
                      <a:alpha val="43137"/>
                    </a:srgbClr>
                  </a:outerShdw>
                </a:effectLst>
              </a:rPr>
              <a:t/>
            </a:r>
            <a:br>
              <a:rPr lang="en-US" altLang="en-US" sz="2500" b="1" dirty="0" smtClean="0">
                <a:solidFill>
                  <a:srgbClr val="FFC000"/>
                </a:solidFill>
                <a:effectLst>
                  <a:outerShdw blurRad="38100" dist="38100" dir="2700000" algn="tl">
                    <a:srgbClr val="000000">
                      <a:alpha val="43137"/>
                    </a:srgbClr>
                  </a:outerShdw>
                </a:effectLst>
              </a:rPr>
            </a:br>
            <a:r>
              <a:rPr lang="en-US" altLang="en-US" sz="2500" b="1" dirty="0" smtClean="0">
                <a:solidFill>
                  <a:srgbClr val="FFC000"/>
                </a:solidFill>
                <a:effectLst>
                  <a:outerShdw blurRad="38100" dist="38100" dir="2700000" algn="tl">
                    <a:srgbClr val="000000">
                      <a:alpha val="43137"/>
                    </a:srgbClr>
                  </a:outerShdw>
                </a:effectLst>
              </a:rPr>
              <a:t/>
            </a:r>
            <a:br>
              <a:rPr lang="en-US" altLang="en-US" sz="2500" b="1" dirty="0" smtClean="0">
                <a:solidFill>
                  <a:srgbClr val="FFC000"/>
                </a:solidFill>
                <a:effectLst>
                  <a:outerShdw blurRad="38100" dist="38100" dir="2700000" algn="tl">
                    <a:srgbClr val="000000">
                      <a:alpha val="43137"/>
                    </a:srgbClr>
                  </a:outerShdw>
                </a:effectLst>
              </a:rPr>
            </a:br>
            <a:r>
              <a:rPr lang="en-US" altLang="en-US" sz="2500" b="1" dirty="0" smtClean="0">
                <a:solidFill>
                  <a:srgbClr val="FFC000"/>
                </a:solidFill>
                <a:effectLst>
                  <a:outerShdw blurRad="38100" dist="38100" dir="2700000" algn="tl">
                    <a:srgbClr val="000000">
                      <a:alpha val="43137"/>
                    </a:srgbClr>
                  </a:outerShdw>
                </a:effectLst>
              </a:rPr>
              <a:t/>
            </a:r>
            <a:br>
              <a:rPr lang="en-US" altLang="en-US" sz="2500" b="1" dirty="0" smtClean="0">
                <a:solidFill>
                  <a:srgbClr val="FFC000"/>
                </a:solidFill>
                <a:effectLst>
                  <a:outerShdw blurRad="38100" dist="38100" dir="2700000" algn="tl">
                    <a:srgbClr val="000000">
                      <a:alpha val="43137"/>
                    </a:srgbClr>
                  </a:outerShdw>
                </a:effectLst>
              </a:rPr>
            </a:br>
            <a:r>
              <a:rPr lang="en-US" altLang="en-US" sz="2500" b="1" dirty="0" smtClean="0">
                <a:solidFill>
                  <a:srgbClr val="FFC000"/>
                </a:solidFill>
                <a:effectLst>
                  <a:outerShdw blurRad="38100" dist="38100" dir="2700000" algn="tl">
                    <a:srgbClr val="000000">
                      <a:alpha val="43137"/>
                    </a:srgbClr>
                  </a:outerShdw>
                </a:effectLst>
              </a:rPr>
              <a:t/>
            </a:r>
            <a:br>
              <a:rPr lang="en-US" altLang="en-US" sz="2500" b="1" dirty="0" smtClean="0">
                <a:solidFill>
                  <a:srgbClr val="FFC000"/>
                </a:solidFill>
                <a:effectLst>
                  <a:outerShdw blurRad="38100" dist="38100" dir="2700000" algn="tl">
                    <a:srgbClr val="000000">
                      <a:alpha val="43137"/>
                    </a:srgbClr>
                  </a:outerShdw>
                </a:effectLst>
              </a:rPr>
            </a:br>
            <a:r>
              <a:rPr lang="en-US" altLang="en-US" sz="2500" b="1" dirty="0" err="1" smtClean="0">
                <a:solidFill>
                  <a:srgbClr val="FFC000"/>
                </a:solidFill>
                <a:effectLst>
                  <a:outerShdw blurRad="38100" dist="38100" dir="2700000" algn="tl">
                    <a:srgbClr val="000000">
                      <a:alpha val="43137"/>
                    </a:srgbClr>
                  </a:outerShdw>
                </a:effectLst>
              </a:rPr>
              <a:t>Multisystemic</a:t>
            </a:r>
            <a:r>
              <a:rPr lang="en-US" altLang="en-US" sz="2500" b="1" dirty="0" smtClean="0">
                <a:solidFill>
                  <a:srgbClr val="FFC000"/>
                </a:solidFill>
                <a:effectLst>
                  <a:outerShdw blurRad="38100" dist="38100" dir="2700000" algn="tl">
                    <a:srgbClr val="000000">
                      <a:alpha val="43137"/>
                    </a:srgbClr>
                  </a:outerShdw>
                </a:effectLst>
              </a:rPr>
              <a:t> Manifestations and Complications</a:t>
            </a:r>
            <a:endParaRPr lang="en-US" sz="2500" b="1" dirty="0">
              <a:solidFill>
                <a:srgbClr val="FFC000"/>
              </a:solidFill>
            </a:endParaRPr>
          </a:p>
        </p:txBody>
      </p:sp>
      <p:sp>
        <p:nvSpPr>
          <p:cNvPr id="3" name="Content Placeholder 2"/>
          <p:cNvSpPr>
            <a:spLocks noGrp="1"/>
          </p:cNvSpPr>
          <p:nvPr>
            <p:ph sz="quarter" idx="1"/>
          </p:nvPr>
        </p:nvSpPr>
        <p:spPr>
          <a:xfrm>
            <a:off x="152400" y="1676400"/>
            <a:ext cx="8066088" cy="4681537"/>
          </a:xfrm>
        </p:spPr>
        <p:txBody>
          <a:bodyPr>
            <a:noAutofit/>
          </a:bodyPr>
          <a:lstStyle/>
          <a:p>
            <a:pPr eaLnBrk="1" fontAlgn="auto" hangingPunct="1">
              <a:buFont typeface="Wingdings 2" charset="2"/>
              <a:buChar char=""/>
              <a:defRPr/>
            </a:pPr>
            <a:r>
              <a:rPr lang="en-US" altLang="en-US" sz="2400" dirty="0" smtClean="0">
                <a:solidFill>
                  <a:schemeClr val="bg1"/>
                </a:solidFill>
              </a:rPr>
              <a:t>Diabetes</a:t>
            </a:r>
            <a:endParaRPr lang="en-US" altLang="en-US" sz="2400" dirty="0">
              <a:solidFill>
                <a:schemeClr val="bg1"/>
              </a:solidFill>
            </a:endParaRPr>
          </a:p>
          <a:p>
            <a:pPr eaLnBrk="1" fontAlgn="auto" hangingPunct="1">
              <a:buFont typeface="Wingdings 2" charset="2"/>
              <a:buChar char=""/>
              <a:defRPr/>
            </a:pPr>
            <a:r>
              <a:rPr lang="en-US" altLang="en-US" sz="2400" dirty="0">
                <a:solidFill>
                  <a:schemeClr val="bg1"/>
                </a:solidFill>
              </a:rPr>
              <a:t>Osteoporosis</a:t>
            </a:r>
          </a:p>
          <a:p>
            <a:pPr eaLnBrk="1" fontAlgn="auto" hangingPunct="1">
              <a:buFont typeface="Wingdings 2" charset="2"/>
              <a:buChar char=""/>
              <a:defRPr/>
            </a:pPr>
            <a:r>
              <a:rPr lang="en-US" altLang="en-US" sz="2400" dirty="0">
                <a:solidFill>
                  <a:schemeClr val="bg1"/>
                </a:solidFill>
              </a:rPr>
              <a:t>Infertility (male)</a:t>
            </a:r>
          </a:p>
          <a:p>
            <a:pPr eaLnBrk="1" fontAlgn="auto" hangingPunct="1">
              <a:buFont typeface="Wingdings 2" charset="2"/>
              <a:buChar char=""/>
              <a:defRPr/>
            </a:pPr>
            <a:r>
              <a:rPr lang="en-US" altLang="en-US" sz="2400" dirty="0">
                <a:solidFill>
                  <a:schemeClr val="bg1"/>
                </a:solidFill>
              </a:rPr>
              <a:t>Psychosocial</a:t>
            </a:r>
          </a:p>
          <a:p>
            <a:pPr eaLnBrk="1" fontAlgn="auto" hangingPunct="1">
              <a:buFont typeface="Wingdings 2" charset="2"/>
              <a:buChar char=""/>
              <a:defRPr/>
            </a:pPr>
            <a:r>
              <a:rPr lang="en-US" altLang="en-US" sz="2400" dirty="0">
                <a:solidFill>
                  <a:schemeClr val="bg1"/>
                </a:solidFill>
              </a:rPr>
              <a:t>Others</a:t>
            </a:r>
          </a:p>
          <a:p>
            <a:pPr eaLnBrk="1" hangingPunct="1">
              <a:defRPr/>
            </a:pPr>
            <a:endParaRPr lang="en-US" sz="2400" dirty="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0308" y="1371600"/>
            <a:ext cx="6113692" cy="548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238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885" y="0"/>
            <a:ext cx="91079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249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217</TotalTime>
  <Words>1115</Words>
  <Application>Microsoft Office PowerPoint</Application>
  <PresentationFormat>On-screen Show (4:3)</PresentationFormat>
  <Paragraphs>184</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Oriel</vt:lpstr>
      <vt:lpstr>TRANSITON OF CF PATIENTS  INTO ADULTHOOD </vt:lpstr>
      <vt:lpstr>Childhood chronic diseases  Survival </vt:lpstr>
      <vt:lpstr>PowerPoint Presentation</vt:lpstr>
      <vt:lpstr>PowerPoint Presentation</vt:lpstr>
      <vt:lpstr>PowerPoint Presentation</vt:lpstr>
      <vt:lpstr>                                                                                                                                                   Survival increased over the past 25 years</vt:lpstr>
      <vt:lpstr>     CF Milestones  </vt:lpstr>
      <vt:lpstr>    Multisystemic Manifestations and Complications</vt:lpstr>
      <vt:lpstr>PowerPoint Presentation</vt:lpstr>
      <vt:lpstr>PowerPoint Presentation</vt:lpstr>
      <vt:lpstr>PowerPoint Presentation</vt:lpstr>
      <vt:lpstr>Transition Definition</vt:lpstr>
      <vt:lpstr>Survey of American CF transition</vt:lpstr>
      <vt:lpstr>Why Transition is Important</vt:lpstr>
      <vt:lpstr>Consensus Statement on Health Care Transition for Young Adults With Special Health Care Needs</vt:lpstr>
      <vt:lpstr>Patient Challenges</vt:lpstr>
      <vt:lpstr>Family Challenges</vt:lpstr>
      <vt:lpstr>Pediatric Care Team Challenges</vt:lpstr>
      <vt:lpstr>Institutional &amp; System Challenges</vt:lpstr>
      <vt:lpstr>Internists’ Transition Concerns</vt:lpstr>
      <vt:lpstr>Elements of Health Care Transition</vt:lpstr>
      <vt:lpstr>1. Clinic Policies</vt:lpstr>
      <vt:lpstr>2.Registry</vt:lpstr>
      <vt:lpstr>3. Preparation – Pediatric Team</vt:lpstr>
      <vt:lpstr>4. Planning – Pediatric Team</vt:lpstr>
      <vt:lpstr>4. Planning – Adult Team</vt:lpstr>
      <vt:lpstr>5. Transfer of Care – What age?</vt:lpstr>
      <vt:lpstr>5. Transfer of Care</vt:lpstr>
      <vt:lpstr>6. Transition Completion</vt:lpstr>
      <vt:lpstr>Summary </vt:lpstr>
      <vt:lpstr>THANK YOU</vt:lpstr>
      <vt:lpstr>PowerPoint Presentation</vt:lpstr>
    </vt:vector>
  </TitlesOfParts>
  <Company>King Fahad Specialist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TRANSION OF CF PATIENTS  INTO ADULTHOOD</dc:title>
  <dc:creator>3117</dc:creator>
  <cp:lastModifiedBy>3117</cp:lastModifiedBy>
  <cp:revision>16</cp:revision>
  <dcterms:created xsi:type="dcterms:W3CDTF">2018-02-22T07:59:37Z</dcterms:created>
  <dcterms:modified xsi:type="dcterms:W3CDTF">2018-03-14T11:07:04Z</dcterms:modified>
</cp:coreProperties>
</file>