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7" r:id="rId1"/>
  </p:sld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84" r:id="rId23"/>
    <p:sldId id="286" r:id="rId24"/>
    <p:sldId id="285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596" autoAdjust="0"/>
    <p:restoredTop sz="94628" autoAdjust="0"/>
  </p:normalViewPr>
  <p:slideViewPr>
    <p:cSldViewPr>
      <p:cViewPr varScale="1">
        <p:scale>
          <a:sx n="94" d="100"/>
          <a:sy n="94" d="100"/>
        </p:scale>
        <p:origin x="54" y="1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8ABF-EF46-4B99-BB8E-E909E26079DF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1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5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844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4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0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6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4789-582C-4A68-8172-4BAF6F5D4E9E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6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FEC6-CBBA-4962-9F15-E62CCAEAD753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AC28-36A1-4905-A461-2DB62621EB25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F4A7-1CE0-42AD-90B8-AF93382312C1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D067-05BA-4B58-9D43-DE812B978509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2F98-E95E-46D0-9AD5-B1EF8E078B91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6067-CDF8-4EC3-A8D9-42FC75BA54CA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0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725F-C345-41C1-B17E-C32E9F5AE7B8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7697-DF0A-443B-AD1D-6310939E66BE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2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CC13-E23E-4610-869E-023CCBBBEDD1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6DE2-322F-4950-BBDF-A850BF11B120}" type="slidenum">
              <a:rPr 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70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-315416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How to advocate for CF care in the Middle East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005064"/>
            <a:ext cx="8280920" cy="861420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</a:rPr>
              <a:t>Ibrahim A. </a:t>
            </a:r>
            <a:r>
              <a:rPr lang="en-US" sz="1400" b="1" dirty="0" err="1">
                <a:solidFill>
                  <a:schemeClr val="tx2"/>
                </a:solidFill>
              </a:rPr>
              <a:t>Janahi</a:t>
            </a:r>
            <a:r>
              <a:rPr lang="en-US" sz="1400" b="1" dirty="0">
                <a:solidFill>
                  <a:schemeClr val="tx2"/>
                </a:solidFill>
              </a:rPr>
              <a:t>, MD, FAAP, FCCP, FRCPCH</a:t>
            </a:r>
          </a:p>
          <a:p>
            <a:pPr algn="ctr"/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Professor of  Clinical Pediatrics, Weill Cornell </a:t>
            </a:r>
          </a:p>
          <a:p>
            <a:pPr algn="ctr"/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Medical College-Qatar</a:t>
            </a:r>
          </a:p>
          <a:p>
            <a:pPr algn="ctr"/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Division chief, pediatric pulmonology </a:t>
            </a:r>
          </a:p>
          <a:p>
            <a:pPr algn="ctr"/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Sidra Medicine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C307-9530-41B0-936F-23E7765E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health decision maker priority?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BDD86-C73C-4810-8A5C-824825D71B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3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9A37-8622-4E23-8393-DEFF8380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present a case to move CF up in the health fund agenda?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9066B-8478-4993-AA03-9A343C578F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7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4CA9-B07E-4B0A-A9B2-158B3252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my country’s health priority does not allow CF to be funded, where else can I obtain funds to support CF care?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D8F50-1DA8-415F-8B66-AB5C450B7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6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4938-6E36-4819-86E3-4F7012E4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make my case attractive to extramural funding?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E5F7-B8B1-4E81-AF77-DF437C6207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2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B709-271F-40FB-8206-B0192528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 to put together a viable CF program?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50001-F06A-4F7D-B6C6-79FFB47EF3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1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11D6-7830-4AFA-A247-52DEB258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once established, how do I sustain the program?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D8E87-EA8C-4CDC-88BA-EAD664F2E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9A84-65D8-4B37-B29F-63AC236A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build in quality measures?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F8639-7237-461E-99EA-5D381C5051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9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713F-2EEC-4CDC-9717-A62E7718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make it academically sound?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38B8E-C6C9-43E4-808C-242A43170A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11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F7B3-FE22-40F9-AF62-FD4E1C70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research?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8B87F-6068-464C-AEF4-CAF816471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26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B2B2-49C0-490E-8035-9151151D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link to the bigger CF community?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BFF5-382A-4E90-BC45-E60E79C5E7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3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299EA-64D6-4352-B71B-C813B14F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0929-C8DF-4E7F-BDC4-74ABE41C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Do we have CF in our population?</a:t>
            </a:r>
          </a:p>
          <a:p>
            <a:r>
              <a:rPr lang="en-US" dirty="0"/>
              <a:t>What is the prevalence?</a:t>
            </a:r>
          </a:p>
          <a:p>
            <a:r>
              <a:rPr lang="en-US" dirty="0"/>
              <a:t>What is the burden of this disease?</a:t>
            </a:r>
          </a:p>
          <a:p>
            <a:r>
              <a:rPr lang="en-US" dirty="0"/>
              <a:t>Do we have experts in the country?</a:t>
            </a:r>
          </a:p>
          <a:p>
            <a:r>
              <a:rPr lang="en-US" dirty="0"/>
              <a:t>Do I have allies? </a:t>
            </a:r>
          </a:p>
          <a:p>
            <a:r>
              <a:rPr lang="en-US" dirty="0"/>
              <a:t>Do I have access to experts?</a:t>
            </a:r>
          </a:p>
          <a:p>
            <a:r>
              <a:rPr lang="en-US" dirty="0"/>
              <a:t>What is the my countries allocated health fund?</a:t>
            </a:r>
          </a:p>
          <a:p>
            <a:r>
              <a:rPr lang="en-US" dirty="0"/>
              <a:t>What is the health decision maker priority?</a:t>
            </a:r>
          </a:p>
          <a:p>
            <a:r>
              <a:rPr lang="en-US" dirty="0"/>
              <a:t>Can I present a case to move CF up in the health fund agenda?</a:t>
            </a:r>
          </a:p>
          <a:p>
            <a:r>
              <a:rPr lang="en-US" dirty="0"/>
              <a:t>If my country’s health priority does not allow CF to be funded, where else can I obtain funds to support CF care?</a:t>
            </a:r>
          </a:p>
          <a:p>
            <a:r>
              <a:rPr lang="en-US" dirty="0"/>
              <a:t>How do I make my case attractive to extramural funding?</a:t>
            </a:r>
          </a:p>
          <a:p>
            <a:r>
              <a:rPr lang="en-US" dirty="0"/>
              <a:t>What do I need to put together a viable CF program? </a:t>
            </a:r>
          </a:p>
          <a:p>
            <a:r>
              <a:rPr lang="en-US" dirty="0"/>
              <a:t>Ok, once established, how do I sustain the program? </a:t>
            </a:r>
          </a:p>
          <a:p>
            <a:r>
              <a:rPr lang="en-US" dirty="0"/>
              <a:t>How do I build in quality measures?</a:t>
            </a:r>
          </a:p>
          <a:p>
            <a:r>
              <a:rPr lang="en-US" dirty="0"/>
              <a:t>How do I make it academically sound?</a:t>
            </a:r>
          </a:p>
          <a:p>
            <a:r>
              <a:rPr lang="en-US" dirty="0"/>
              <a:t>How about research?</a:t>
            </a:r>
          </a:p>
          <a:p>
            <a:r>
              <a:rPr lang="en-US" dirty="0"/>
              <a:t>How do I link to the bigger CF community?</a:t>
            </a:r>
          </a:p>
          <a:p>
            <a:r>
              <a:rPr lang="en-US" dirty="0"/>
              <a:t>How do I make my patients have access to best possible care? </a:t>
            </a:r>
          </a:p>
          <a:p>
            <a:r>
              <a:rPr lang="en-US" dirty="0"/>
              <a:t>How about geopolitics?</a:t>
            </a:r>
          </a:p>
        </p:txBody>
      </p:sp>
    </p:spTree>
    <p:extLst>
      <p:ext uri="{BB962C8B-B14F-4D97-AF65-F5344CB8AC3E}">
        <p14:creationId xmlns:p14="http://schemas.microsoft.com/office/powerpoint/2010/main" val="1496732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3136-E675-4550-A4DD-28B4ECE3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make my patients have access to best possible care?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EDCB5-33A2-4FB2-BED0-96988C67D2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74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A5EA-1340-4188-80A4-292FE15BA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geopolitics?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D2334-B9EF-4A41-B364-11EF70021C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7335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Keys to successful program </a:t>
            </a:r>
            <a:br>
              <a:rPr lang="en-US" sz="3200" dirty="0"/>
            </a:br>
            <a:r>
              <a:rPr lang="en-US" sz="3200" dirty="0"/>
              <a:t>(IJ tips!) </a:t>
            </a:r>
            <a:br>
              <a:rPr lang="en-US" sz="3200" dirty="0"/>
            </a:br>
            <a:r>
              <a:rPr lang="en-US" sz="3200" dirty="0">
                <a:solidFill>
                  <a:schemeClr val="accent3"/>
                </a:solidFill>
              </a:rPr>
              <a:t>A. To start 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Be visionary but realistic</a:t>
            </a:r>
          </a:p>
          <a:p>
            <a:r>
              <a:rPr lang="en-US" dirty="0"/>
              <a:t>Do your due diligence very well</a:t>
            </a:r>
          </a:p>
          <a:p>
            <a:r>
              <a:rPr lang="en-US" dirty="0"/>
              <a:t>Write down your full plan on paper and ponder upon it before you communicate it to any one!</a:t>
            </a:r>
          </a:p>
          <a:p>
            <a:r>
              <a:rPr lang="en-US" dirty="0"/>
              <a:t>Look around and try to see the big picture</a:t>
            </a:r>
          </a:p>
          <a:p>
            <a:r>
              <a:rPr lang="en-US" dirty="0"/>
              <a:t>Study your environment very well (the immediate all the way to the region)</a:t>
            </a:r>
          </a:p>
          <a:p>
            <a:r>
              <a:rPr lang="en-US" dirty="0"/>
              <a:t>Study your available resources, compare them to the required resources and then do a gap analysis and write down how you will fill in the gap</a:t>
            </a:r>
          </a:p>
          <a:p>
            <a:r>
              <a:rPr lang="en-US" dirty="0"/>
              <a:t>Do the advocacy first </a:t>
            </a:r>
          </a:p>
          <a:p>
            <a:r>
              <a:rPr lang="en-US" dirty="0"/>
              <a:t>Only start communicating with decision makers when you have done ample advocacy</a:t>
            </a:r>
          </a:p>
          <a:p>
            <a:r>
              <a:rPr lang="en-US" dirty="0"/>
              <a:t>Be an excellent communicator</a:t>
            </a:r>
          </a:p>
          <a:p>
            <a:r>
              <a:rPr lang="en-US" dirty="0"/>
              <a:t>Be flexible</a:t>
            </a:r>
          </a:p>
          <a:p>
            <a:r>
              <a:rPr lang="en-US" dirty="0"/>
              <a:t>Have plan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84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08176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Keys to successful program </a:t>
            </a:r>
            <a:br>
              <a:rPr lang="en-US" sz="3200" dirty="0"/>
            </a:br>
            <a:r>
              <a:rPr lang="en-US" sz="3200" dirty="0"/>
              <a:t>(IJ tips!) </a:t>
            </a:r>
            <a:br>
              <a:rPr lang="en-US" sz="3200" dirty="0"/>
            </a:br>
            <a:r>
              <a:rPr lang="en-US" sz="3200" dirty="0">
                <a:solidFill>
                  <a:schemeClr val="accent3"/>
                </a:solidFill>
              </a:rPr>
              <a:t>B. To maintain a good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Always refer back to your long term plan </a:t>
            </a:r>
          </a:p>
          <a:p>
            <a:r>
              <a:rPr lang="en-US" dirty="0"/>
              <a:t>Keep monitoring progress and revising plans as you learn more about your program </a:t>
            </a:r>
          </a:p>
          <a:p>
            <a:r>
              <a:rPr lang="en-US" dirty="0"/>
              <a:t>Focus on quality and nothing but quality </a:t>
            </a:r>
          </a:p>
          <a:p>
            <a:r>
              <a:rPr lang="en-US" dirty="0"/>
              <a:t>Have a passion for what you do</a:t>
            </a:r>
          </a:p>
          <a:p>
            <a:r>
              <a:rPr lang="en-US" dirty="0"/>
              <a:t>Be dedicated to the program </a:t>
            </a:r>
          </a:p>
          <a:p>
            <a:r>
              <a:rPr lang="en-US" dirty="0"/>
              <a:t>Be focused</a:t>
            </a:r>
          </a:p>
          <a:p>
            <a:r>
              <a:rPr lang="en-US" dirty="0"/>
              <a:t>Aim for the best technology and keep track of changes</a:t>
            </a:r>
          </a:p>
          <a:p>
            <a:r>
              <a:rPr lang="en-US" dirty="0"/>
              <a:t>Recruit and retain the best personnel </a:t>
            </a:r>
          </a:p>
          <a:p>
            <a:r>
              <a:rPr lang="en-US" dirty="0"/>
              <a:t>Always monitor progress with KPIs and audits</a:t>
            </a:r>
          </a:p>
          <a:p>
            <a:r>
              <a:rPr lang="en-US" dirty="0"/>
              <a:t>Collaborate</a:t>
            </a:r>
          </a:p>
          <a:p>
            <a:r>
              <a:rPr lang="en-US" dirty="0"/>
              <a:t>Adopt EBM practice</a:t>
            </a:r>
          </a:p>
        </p:txBody>
      </p:sp>
    </p:spTree>
    <p:extLst>
      <p:ext uri="{BB962C8B-B14F-4D97-AF65-F5344CB8AC3E}">
        <p14:creationId xmlns:p14="http://schemas.microsoft.com/office/powerpoint/2010/main" val="103098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408176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Keys to successful program </a:t>
            </a:r>
            <a:br>
              <a:rPr lang="en-US" sz="3200" dirty="0"/>
            </a:br>
            <a:r>
              <a:rPr lang="en-US" sz="3200" dirty="0"/>
              <a:t>(IJ tips!) </a:t>
            </a:r>
            <a:br>
              <a:rPr lang="en-US" sz="3200" dirty="0"/>
            </a:br>
            <a:r>
              <a:rPr lang="en-US" sz="3200" dirty="0">
                <a:solidFill>
                  <a:schemeClr val="accent3"/>
                </a:solidFill>
              </a:rPr>
              <a:t>C. General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105847"/>
            <a:ext cx="6711654" cy="4195481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Be visionary </a:t>
            </a:r>
          </a:p>
          <a:p>
            <a:r>
              <a:rPr lang="en-US" dirty="0"/>
              <a:t>Be patient but persistent</a:t>
            </a:r>
          </a:p>
          <a:p>
            <a:r>
              <a:rPr lang="en-US" dirty="0"/>
              <a:t>Be a good leader and a wonderful role model for your team .. Feel for them </a:t>
            </a:r>
          </a:p>
          <a:p>
            <a:r>
              <a:rPr lang="en-US" dirty="0"/>
              <a:t>Keep the paper trail and document every thing!</a:t>
            </a:r>
          </a:p>
          <a:p>
            <a:r>
              <a:rPr lang="en-US" dirty="0"/>
              <a:t>No emotions in management</a:t>
            </a:r>
          </a:p>
          <a:p>
            <a:r>
              <a:rPr lang="en-US" dirty="0"/>
              <a:t>Manage your time properly </a:t>
            </a:r>
          </a:p>
          <a:p>
            <a:r>
              <a:rPr lang="en-US" dirty="0"/>
              <a:t>Eat healthy, sleep well, exercise regularly and be spiritually sound</a:t>
            </a:r>
          </a:p>
          <a:p>
            <a:r>
              <a:rPr lang="en-US" dirty="0"/>
              <a:t>Don’t forget your family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60575"/>
            <a:ext cx="7042150" cy="4625975"/>
          </a:xfrm>
        </p:spPr>
        <p:txBody>
          <a:bodyPr/>
          <a:lstStyle/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r>
              <a:rPr lang="en-US" sz="9600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53025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830C-D268-4635-9858-0D1CA26C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have CF in our population?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6C4FF-777F-4B85-824F-FAB4DCFAE3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4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A1A1E-7C22-49A8-B50E-BBB3BEE35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prevalence?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2AC19-EDFD-4184-8D4D-47712ECA1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7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6EC6-FF45-4157-A714-19D70C189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burden of this disease?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548FE-3EA4-426C-9E50-84099DCCA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8BA0-B4E9-409D-BE6E-CDA1CC0E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have experts in the country?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835D3-3B51-4917-BAA1-DE5B544BCB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6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B9AD-3690-4953-A6C6-A0C10BA7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 have allies?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7195E-A3AD-430F-BE50-21F383F571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A615E-932C-4775-9D23-1A7900D8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 have access to experts?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4A55-DE0D-428E-B552-AB1AB98C3F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43BC-8974-4249-A357-75C9B085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my country’s allocated health fund?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06F06-C15E-423C-8651-1911F639D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4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638</Words>
  <Application>Microsoft Office PowerPoint</Application>
  <PresentationFormat>On-screen Show (4:3)</PresentationFormat>
  <Paragraphs>81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How to advocate for CF care in the Middle East </vt:lpstr>
      <vt:lpstr>PowerPoint Presentation</vt:lpstr>
      <vt:lpstr>Do we have CF in our population? </vt:lpstr>
      <vt:lpstr>What is the prevalence? </vt:lpstr>
      <vt:lpstr>What is the burden of this disease? </vt:lpstr>
      <vt:lpstr>Do we have experts in the country? </vt:lpstr>
      <vt:lpstr>Do I have allies?  </vt:lpstr>
      <vt:lpstr>Do I have access to experts? </vt:lpstr>
      <vt:lpstr>What is my country’s allocated health fund? </vt:lpstr>
      <vt:lpstr>What is the health decision maker priority? </vt:lpstr>
      <vt:lpstr>Can I present a case to move CF up in the health fund agenda? </vt:lpstr>
      <vt:lpstr>If my country’s health priority does not allow CF to be funded, where else can I obtain funds to support CF care? </vt:lpstr>
      <vt:lpstr>How do I make my case attractive to extramural funding? </vt:lpstr>
      <vt:lpstr>What do I need to put together a viable CF program?  </vt:lpstr>
      <vt:lpstr>Ok, once established, how do I sustain the program?  </vt:lpstr>
      <vt:lpstr>How do I build in quality measures? </vt:lpstr>
      <vt:lpstr>How do I make it academically sound? </vt:lpstr>
      <vt:lpstr>How about research? </vt:lpstr>
      <vt:lpstr>How do I link to the bigger CF community? </vt:lpstr>
      <vt:lpstr>How do I make my patients have access to best possible care?</vt:lpstr>
      <vt:lpstr>How about geopolitics? </vt:lpstr>
      <vt:lpstr>Keys to successful program  (IJ tips!)  A. To start a program</vt:lpstr>
      <vt:lpstr>Keys to successful program  (IJ tips!)  B. To maintain a good program</vt:lpstr>
      <vt:lpstr>Keys to successful program  (IJ tips!)  C. General tips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Interventional Bronchoscopy</dc:title>
  <dc:creator>DR</dc:creator>
  <cp:lastModifiedBy>Ibrahim Janahi</cp:lastModifiedBy>
  <cp:revision>79</cp:revision>
  <dcterms:created xsi:type="dcterms:W3CDTF">2004-02-06T13:45:11Z</dcterms:created>
  <dcterms:modified xsi:type="dcterms:W3CDTF">2019-02-14T19:16:52Z</dcterms:modified>
</cp:coreProperties>
</file>