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0"/>
  </p:notesMasterIdLst>
  <p:sldIdLst>
    <p:sldId id="257" r:id="rId2"/>
    <p:sldId id="320" r:id="rId3"/>
    <p:sldId id="332" r:id="rId4"/>
    <p:sldId id="333" r:id="rId5"/>
    <p:sldId id="259" r:id="rId6"/>
    <p:sldId id="260" r:id="rId7"/>
    <p:sldId id="262" r:id="rId8"/>
    <p:sldId id="334" r:id="rId9"/>
    <p:sldId id="345" r:id="rId10"/>
    <p:sldId id="340" r:id="rId11"/>
    <p:sldId id="343" r:id="rId12"/>
    <p:sldId id="270" r:id="rId13"/>
    <p:sldId id="271" r:id="rId14"/>
    <p:sldId id="273" r:id="rId15"/>
    <p:sldId id="346" r:id="rId16"/>
    <p:sldId id="350" r:id="rId17"/>
    <p:sldId id="347" r:id="rId18"/>
    <p:sldId id="348" r:id="rId19"/>
  </p:sldIdLst>
  <p:sldSz cx="12192000" cy="6858000"/>
  <p:notesSz cx="6858000" cy="9144000"/>
  <p:defaultTextStyle>
    <a:defPPr>
      <a:defRPr lang="tr-TR"/>
    </a:defPPr>
    <a:lvl1pPr marL="0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19512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239024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358536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478048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597560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717072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836585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956097" algn="l" defTabSz="239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25D4285-832B-41CB-A749-A155297A09A9}">
          <p14:sldIdLst>
            <p14:sldId id="257"/>
            <p14:sldId id="320"/>
            <p14:sldId id="332"/>
            <p14:sldId id="333"/>
            <p14:sldId id="259"/>
            <p14:sldId id="260"/>
            <p14:sldId id="262"/>
            <p14:sldId id="334"/>
            <p14:sldId id="345"/>
            <p14:sldId id="340"/>
            <p14:sldId id="343"/>
            <p14:sldId id="270"/>
            <p14:sldId id="271"/>
            <p14:sldId id="273"/>
            <p14:sldId id="346"/>
            <p14:sldId id="350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29E4ED"/>
    <a:srgbClr val="0000FF"/>
    <a:srgbClr val="A50021"/>
    <a:srgbClr val="D85A50"/>
    <a:srgbClr val="CC0000"/>
    <a:srgbClr val="875757"/>
    <a:srgbClr val="9A3A3A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0" autoAdjust="0"/>
    <p:restoredTop sz="94721"/>
  </p:normalViewPr>
  <p:slideViewPr>
    <p:cSldViewPr snapToGrid="0">
      <p:cViewPr varScale="1">
        <p:scale>
          <a:sx n="95" d="100"/>
          <a:sy n="95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8F5D-6B6D-45CB-8390-495C26F7B6AE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D8E5-E6B6-4C71-979F-A08440C9F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9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First 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like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organizing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comitee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kind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invitation</a:t>
            </a:r>
            <a:r>
              <a:rPr lang="tr-TR" baseline="0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37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significant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difference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ıgf-1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ıgfbp-3 ,</a:t>
            </a:r>
            <a:r>
              <a:rPr lang="tr-TR" baseline="0" dirty="0" err="1" smtClean="0"/>
              <a:t>between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first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post </a:t>
            </a:r>
            <a:r>
              <a:rPr lang="tr-TR" baseline="0" dirty="0" err="1" smtClean="0"/>
              <a:t>treatment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control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period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47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 </a:t>
            </a:r>
            <a:r>
              <a:rPr lang="tr-TR" dirty="0"/>
              <a:t>SİGNİFİCANT </a:t>
            </a:r>
            <a:r>
              <a:rPr lang="tr-TR" dirty="0" smtClean="0"/>
              <a:t>DİFFERENCE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/>
              <a:t>found</a:t>
            </a:r>
            <a:r>
              <a:rPr lang="tr-TR" baseline="0" dirty="0"/>
              <a:t> </a:t>
            </a:r>
            <a:r>
              <a:rPr lang="tr-TR" baseline="0" dirty="0" err="1" smtClean="0"/>
              <a:t>between</a:t>
            </a:r>
            <a:r>
              <a:rPr lang="tr-TR" baseline="0" dirty="0" smtClean="0"/>
              <a:t> post </a:t>
            </a:r>
            <a:r>
              <a:rPr lang="tr-TR" baseline="0" dirty="0" err="1" smtClean="0"/>
              <a:t>treatmet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control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period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other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periods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043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corelation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ıgf</a:t>
            </a:r>
            <a:r>
              <a:rPr lang="tr-TR" dirty="0"/>
              <a:t> 1 </a:t>
            </a:r>
            <a:r>
              <a:rPr lang="tr-TR" dirty="0" err="1"/>
              <a:t>and</a:t>
            </a:r>
            <a:r>
              <a:rPr lang="tr-TR" dirty="0"/>
              <a:t> ıgfbp3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perıods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0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baseline="0" dirty="0"/>
              <a:t> fev1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 smtClean="0"/>
              <a:t>hormone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levels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/>
              <a:t>all</a:t>
            </a:r>
            <a:r>
              <a:rPr lang="tr-TR" baseline="0" dirty="0"/>
              <a:t> </a:t>
            </a:r>
            <a:r>
              <a:rPr lang="tr-TR" baseline="0" dirty="0" err="1" smtClean="0"/>
              <a:t>perıots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69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GEREK VAR MI???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51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Hormone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significantly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tr-TR" dirty="0" smtClean="0"/>
              <a:t> in CF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 </a:t>
            </a:r>
            <a:r>
              <a:rPr lang="tr-TR" dirty="0" err="1" smtClean="0"/>
              <a:t>healthy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59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200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177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dirty="0" smtClean="0"/>
              <a:t>OUR AİM İS,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60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january</a:t>
            </a:r>
            <a:r>
              <a:rPr lang="tr-TR" dirty="0" smtClean="0"/>
              <a:t> </a:t>
            </a:r>
            <a:r>
              <a:rPr lang="tr-TR" dirty="0" err="1" smtClean="0"/>
              <a:t>twenty</a:t>
            </a:r>
            <a:r>
              <a:rPr lang="tr-TR" dirty="0" smtClean="0"/>
              <a:t> </a:t>
            </a:r>
            <a:r>
              <a:rPr lang="tr-TR" dirty="0" err="1" smtClean="0"/>
              <a:t>sixteen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june</a:t>
            </a:r>
            <a:r>
              <a:rPr lang="tr-TR" dirty="0" smtClean="0"/>
              <a:t> </a:t>
            </a:r>
            <a:r>
              <a:rPr lang="tr-TR" dirty="0" err="1" smtClean="0"/>
              <a:t>twenty</a:t>
            </a:r>
            <a:r>
              <a:rPr lang="tr-TR" dirty="0" smtClean="0"/>
              <a:t> seventeen.37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included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followed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our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division</a:t>
            </a:r>
            <a:r>
              <a:rPr lang="tr-TR" baseline="0" dirty="0" smtClean="0"/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40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Baseline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blood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drawn</a:t>
            </a:r>
            <a:r>
              <a:rPr lang="tr-TR" baseline="0" dirty="0" smtClean="0"/>
              <a:t> </a:t>
            </a:r>
            <a:r>
              <a:rPr lang="tr-TR" dirty="0" smtClean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baseline="0" dirty="0" smtClean="0"/>
              <a:t> not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pulmonary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exacerbation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symptoms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blood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drawn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first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treatment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thirt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end</a:t>
            </a:r>
            <a:r>
              <a:rPr lang="tr-TR" baseline="0" dirty="0" smtClean="0"/>
              <a:t> </a:t>
            </a:r>
            <a:r>
              <a:rPr lang="tr-TR" baseline="0" dirty="0" smtClean="0"/>
              <a:t>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blood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sample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drawn</a:t>
            </a:r>
            <a:r>
              <a:rPr lang="tr-TR" baseline="0" dirty="0" smtClean="0"/>
              <a:t> 1 </a:t>
            </a:r>
            <a:r>
              <a:rPr lang="tr-TR" baseline="0" dirty="0" err="1" smtClean="0"/>
              <a:t>month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after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treatment</a:t>
            </a:r>
            <a:endParaRPr lang="tr-TR" baseline="0" dirty="0" smtClean="0"/>
          </a:p>
          <a:p>
            <a:endParaRPr lang="tr-TR" baseline="0" dirty="0" smtClean="0"/>
          </a:p>
          <a:p>
            <a:r>
              <a:rPr lang="tr-TR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/>
              <a:t>is </a:t>
            </a:r>
            <a:r>
              <a:rPr lang="tr-TR" baseline="0" dirty="0" err="1"/>
              <a:t>no</a:t>
            </a:r>
            <a:r>
              <a:rPr lang="tr-TR" baseline="0" dirty="0"/>
              <a:t> </a:t>
            </a:r>
            <a:r>
              <a:rPr lang="tr-TR" baseline="0" dirty="0" err="1"/>
              <a:t>symptom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symptoms</a:t>
            </a:r>
            <a:r>
              <a:rPr lang="tr-TR" baseline="0" dirty="0"/>
              <a:t> of </a:t>
            </a:r>
            <a:r>
              <a:rPr lang="tr-TR" baseline="0" dirty="0" err="1"/>
              <a:t>exacerbation</a:t>
            </a:r>
            <a:r>
              <a:rPr lang="tr-TR" baseline="0" dirty="0"/>
              <a:t> has </a:t>
            </a:r>
            <a:r>
              <a:rPr lang="tr-TR" baseline="0" dirty="0" err="1"/>
              <a:t>occured</a:t>
            </a:r>
            <a:r>
              <a:rPr lang="tr-TR" baseline="0" dirty="0"/>
              <a:t> in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near</a:t>
            </a:r>
            <a:r>
              <a:rPr lang="tr-TR" baseline="0" dirty="0"/>
              <a:t> </a:t>
            </a:r>
            <a:r>
              <a:rPr lang="tr-TR" baseline="0" dirty="0" err="1"/>
              <a:t>term</a:t>
            </a:r>
            <a:endParaRPr lang="tr-TR" baseline="0" dirty="0"/>
          </a:p>
          <a:p>
            <a:r>
              <a:rPr lang="tr-TR" baseline="0" dirty="0"/>
              <a:t>Blood </a:t>
            </a:r>
            <a:r>
              <a:rPr lang="tr-TR" baseline="0" dirty="0" err="1"/>
              <a:t>samples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obtained</a:t>
            </a:r>
            <a:r>
              <a:rPr lang="tr-TR" baseline="0" dirty="0"/>
              <a:t> </a:t>
            </a:r>
            <a:r>
              <a:rPr lang="tr-TR" baseline="0" dirty="0" err="1"/>
              <a:t>from</a:t>
            </a:r>
            <a:r>
              <a:rPr lang="tr-TR" baseline="0" dirty="0"/>
              <a:t> 16 </a:t>
            </a:r>
            <a:r>
              <a:rPr lang="tr-TR" baseline="0" dirty="0" err="1"/>
              <a:t>patients</a:t>
            </a:r>
            <a:r>
              <a:rPr lang="tr-TR" baseline="0" dirty="0"/>
              <a:t> </a:t>
            </a:r>
            <a:r>
              <a:rPr lang="tr-TR" baseline="0" dirty="0" err="1"/>
              <a:t>during</a:t>
            </a:r>
            <a:r>
              <a:rPr lang="tr-TR" baseline="0" dirty="0"/>
              <a:t> </a:t>
            </a:r>
            <a:r>
              <a:rPr lang="tr-TR" baseline="0" dirty="0" err="1"/>
              <a:t>this</a:t>
            </a:r>
            <a:r>
              <a:rPr lang="tr-TR" baseline="0" dirty="0"/>
              <a:t> </a:t>
            </a:r>
            <a:r>
              <a:rPr lang="tr-TR" baseline="0" dirty="0" err="1"/>
              <a:t>period</a:t>
            </a:r>
            <a:r>
              <a:rPr lang="tr-TR" baseline="0" dirty="0"/>
              <a:t>, 1 ay içinde akut alevlenme geçirmeleri yüzünden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9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Demographic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recorded</a:t>
            </a:r>
            <a:r>
              <a:rPr lang="tr-TR" baseline="0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41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demographic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characteristics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our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age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97 </a:t>
            </a:r>
            <a:r>
              <a:rPr lang="tr-TR" baseline="0" dirty="0" err="1" smtClean="0"/>
              <a:t>months</a:t>
            </a:r>
            <a:r>
              <a:rPr lang="tr-TR" baseline="0" dirty="0" smtClean="0"/>
              <a:t>. 83 </a:t>
            </a:r>
            <a:r>
              <a:rPr lang="tr-TR" baseline="0" dirty="0" err="1" smtClean="0"/>
              <a:t>percent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pancreatin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ınsuf</a:t>
            </a:r>
            <a:r>
              <a:rPr lang="tr-TR" baseline="0" dirty="0" smtClean="0"/>
              <a:t>. 5 </a:t>
            </a:r>
            <a:r>
              <a:rPr lang="tr-TR" baseline="0" dirty="0" err="1" smtClean="0"/>
              <a:t>percent</a:t>
            </a:r>
            <a:r>
              <a:rPr lang="tr-TR" baseline="0" dirty="0" smtClean="0"/>
              <a:t> has </a:t>
            </a:r>
            <a:r>
              <a:rPr lang="tr-TR" baseline="0" dirty="0" err="1" smtClean="0"/>
              <a:t>d.m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Nearly</a:t>
            </a:r>
            <a:r>
              <a:rPr lang="tr-TR" baseline="0" dirty="0" smtClean="0"/>
              <a:t> 50 </a:t>
            </a:r>
            <a:r>
              <a:rPr lang="tr-TR" baseline="0" dirty="0" err="1" smtClean="0"/>
              <a:t>percent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colonised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P.A. </a:t>
            </a:r>
            <a:r>
              <a:rPr lang="tr-TR" baseline="0" dirty="0" err="1" smtClean="0"/>
              <a:t>Mean</a:t>
            </a:r>
            <a:r>
              <a:rPr lang="tr-TR" baseline="0" dirty="0" smtClean="0"/>
              <a:t> fev1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79 </a:t>
            </a:r>
            <a:r>
              <a:rPr lang="tr-TR" baseline="0" dirty="0" err="1" smtClean="0"/>
              <a:t>percent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predicted</a:t>
            </a:r>
            <a:r>
              <a:rPr lang="tr-TR" baseline="0" dirty="0" smtClean="0"/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6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ıgf</a:t>
            </a:r>
            <a:r>
              <a:rPr lang="tr-TR" baseline="0" dirty="0" smtClean="0"/>
              <a:t> 1and ıgfbp-3 </a:t>
            </a:r>
            <a:r>
              <a:rPr lang="tr-TR" baseline="0" dirty="0" err="1" smtClean="0"/>
              <a:t>levels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found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significantly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lower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baseline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level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levels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taken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significantly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higher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first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treatment</a:t>
            </a:r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8E5-E6B6-4C71-979F-A08440C9F76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95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8" y="1811865"/>
            <a:ext cx="7078489" cy="1515533"/>
          </a:xfrm>
        </p:spPr>
        <p:txBody>
          <a:bodyPr anchor="b">
            <a:noAutofit/>
          </a:bodyPr>
          <a:lstStyle>
            <a:lvl1pPr algn="ctr">
              <a:defRPr sz="1300">
                <a:effectLst/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8" y="3598329"/>
            <a:ext cx="7078489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500">
                <a:solidFill>
                  <a:schemeClr val="tx1"/>
                </a:solidFill>
              </a:defRPr>
            </a:lvl1pPr>
            <a:lvl2pPr marL="11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7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9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1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36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5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4" y="5054603"/>
            <a:ext cx="897701" cy="279400"/>
          </a:xfrm>
        </p:spPr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80" y="5054603"/>
            <a:ext cx="5419813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3"/>
            <a:ext cx="551311" cy="279400"/>
          </a:xfrm>
        </p:spPr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638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80" cy="566738"/>
          </a:xfrm>
        </p:spPr>
        <p:txBody>
          <a:bodyPr anchor="b">
            <a:normAutofit/>
          </a:bodyPr>
          <a:lstStyle>
            <a:lvl1pPr algn="ctr">
              <a:defRPr sz="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9" y="1032935"/>
            <a:ext cx="9455308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00"/>
            </a:lvl1pPr>
            <a:lvl2pPr marL="119512" indent="0">
              <a:buNone/>
              <a:defRPr sz="400"/>
            </a:lvl2pPr>
            <a:lvl3pPr marL="239024" indent="0">
              <a:buNone/>
              <a:defRPr sz="400"/>
            </a:lvl3pPr>
            <a:lvl4pPr marL="358536" indent="0">
              <a:buNone/>
              <a:defRPr sz="400"/>
            </a:lvl4pPr>
            <a:lvl5pPr marL="478048" indent="0">
              <a:buNone/>
              <a:defRPr sz="400"/>
            </a:lvl5pPr>
            <a:lvl6pPr marL="597560" indent="0">
              <a:buNone/>
              <a:defRPr sz="400"/>
            </a:lvl6pPr>
            <a:lvl7pPr marL="717072" indent="0">
              <a:buNone/>
              <a:defRPr sz="400"/>
            </a:lvl7pPr>
            <a:lvl8pPr marL="836585" indent="0">
              <a:buNone/>
              <a:defRPr sz="400"/>
            </a:lvl8pPr>
            <a:lvl9pPr marL="956097" indent="0">
              <a:buNone/>
              <a:defRPr sz="4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4"/>
            <a:ext cx="9064980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400"/>
            </a:lvl1pPr>
            <a:lvl2pPr marL="119512" indent="0">
              <a:buNone/>
              <a:defRPr sz="300"/>
            </a:lvl2pPr>
            <a:lvl3pPr marL="239024" indent="0">
              <a:buNone/>
              <a:defRPr sz="300"/>
            </a:lvl3pPr>
            <a:lvl4pPr marL="358536" indent="0">
              <a:buNone/>
              <a:defRPr sz="200"/>
            </a:lvl4pPr>
            <a:lvl5pPr marL="478048" indent="0">
              <a:buNone/>
              <a:defRPr sz="200"/>
            </a:lvl5pPr>
            <a:lvl6pPr marL="597560" indent="0">
              <a:buNone/>
              <a:defRPr sz="200"/>
            </a:lvl6pPr>
            <a:lvl7pPr marL="717072" indent="0">
              <a:buNone/>
              <a:defRPr sz="200"/>
            </a:lvl7pPr>
            <a:lvl8pPr marL="836585" indent="0">
              <a:buNone/>
              <a:defRPr sz="200"/>
            </a:lvl8pPr>
            <a:lvl9pPr marL="956097" indent="0">
              <a:buNone/>
              <a:defRPr sz="2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9885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80" cy="3097860"/>
          </a:xfrm>
        </p:spPr>
        <p:txBody>
          <a:bodyPr anchor="ctr">
            <a:normAutofit/>
          </a:bodyPr>
          <a:lstStyle>
            <a:lvl1pPr algn="ctr">
              <a:defRPr sz="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7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2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391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3" y="982132"/>
            <a:ext cx="8533665" cy="2370668"/>
          </a:xfrm>
        </p:spPr>
        <p:txBody>
          <a:bodyPr anchor="ctr">
            <a:normAutofit/>
          </a:bodyPr>
          <a:lstStyle>
            <a:lvl1pPr algn="ctr">
              <a:defRPr sz="8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1" y="3352800"/>
            <a:ext cx="7857063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500"/>
            </a:lvl1pPr>
            <a:lvl2pPr marL="119512" indent="0">
              <a:buFontTx/>
              <a:buNone/>
              <a:defRPr/>
            </a:lvl2pPr>
            <a:lvl3pPr marL="239024" indent="0">
              <a:buFontTx/>
              <a:buNone/>
              <a:defRPr/>
            </a:lvl3pPr>
            <a:lvl4pPr marL="358536" indent="0">
              <a:buFontTx/>
              <a:buNone/>
              <a:defRPr/>
            </a:lvl4pPr>
            <a:lvl5pPr marL="478048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2" y="4343402"/>
            <a:ext cx="9064985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133294" y="905363"/>
            <a:ext cx="609759" cy="584776"/>
          </a:xfrm>
          <a:prstGeom prst="rect">
            <a:avLst/>
          </a:prstGeom>
        </p:spPr>
        <p:txBody>
          <a:bodyPr vert="horz" lIns="23902" tIns="11951" rIns="23902" bIns="11951" rtlCol="0" anchor="ctr">
            <a:no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7" y="2827871"/>
            <a:ext cx="609759" cy="584776"/>
          </a:xfrm>
          <a:prstGeom prst="rect">
            <a:avLst/>
          </a:prstGeom>
        </p:spPr>
        <p:txBody>
          <a:bodyPr vert="horz" lIns="23902" tIns="11951" rIns="23902" bIns="11951" rtlCol="0" anchor="ctr">
            <a:noAutofit/>
          </a:bodyPr>
          <a:lstStyle/>
          <a:p>
            <a:pPr lvl="0" algn="r"/>
            <a:r>
              <a:rPr lang="en-US" sz="19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988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5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462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3"/>
            <a:ext cx="8433557" cy="2243668"/>
          </a:xfrm>
        </p:spPr>
        <p:txBody>
          <a:bodyPr anchor="ctr">
            <a:normAutofit/>
          </a:bodyPr>
          <a:lstStyle>
            <a:lvl1pPr algn="ctr">
              <a:defRPr sz="8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5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400">
                <a:solidFill>
                  <a:schemeClr val="tx1"/>
                </a:solidFill>
              </a:defRPr>
            </a:lvl1pPr>
            <a:lvl2pPr marL="11951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1170750" y="896895"/>
            <a:ext cx="609759" cy="584776"/>
          </a:xfrm>
          <a:prstGeom prst="rect">
            <a:avLst/>
          </a:prstGeom>
        </p:spPr>
        <p:txBody>
          <a:bodyPr vert="horz" lIns="23902" tIns="11951" rIns="23902" bIns="11951" rtlCol="0" anchor="ctr">
            <a:noAutofit/>
          </a:bodyPr>
          <a:lstStyle/>
          <a:p>
            <a:pPr lvl="0"/>
            <a:r>
              <a:rPr lang="en-US" sz="2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31" y="2607729"/>
            <a:ext cx="609759" cy="584776"/>
          </a:xfrm>
          <a:prstGeom prst="rect">
            <a:avLst/>
          </a:prstGeom>
        </p:spPr>
        <p:txBody>
          <a:bodyPr vert="horz" lIns="23902" tIns="11951" rIns="23902" bIns="11951" rtlCol="0" anchor="ctr">
            <a:noAutofit/>
          </a:bodyPr>
          <a:lstStyle/>
          <a:p>
            <a:pPr lvl="0" algn="r"/>
            <a:r>
              <a:rPr lang="en-US" sz="21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605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82133"/>
            <a:ext cx="9064980" cy="2294467"/>
          </a:xfrm>
        </p:spPr>
        <p:txBody>
          <a:bodyPr vert="horz" lIns="23902" tIns="11951" rIns="23902" bIns="11951" rtlCol="0" anchor="ctr">
            <a:normAutofit/>
          </a:bodyPr>
          <a:lstStyle>
            <a:lvl1pPr>
              <a:defRPr lang="en-US" sz="800" b="0" dirty="0"/>
            </a:lvl1pPr>
          </a:lstStyle>
          <a:p>
            <a:pPr marL="0" lvl="0"/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5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5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2"/>
            <a:ext cx="906498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400">
                <a:solidFill>
                  <a:schemeClr val="tx1"/>
                </a:solidFill>
              </a:defRPr>
            </a:lvl1pPr>
            <a:lvl2pPr marL="11951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7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451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7"/>
            <a:ext cx="9064981" cy="338573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3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844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7" y="906875"/>
            <a:ext cx="2158575" cy="4968995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8" y="906875"/>
            <a:ext cx="6554012" cy="496899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315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3" name="Altbilgi Yer Tutucusu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sp>
        <p:nvSpPr>
          <p:cNvPr id="5" name="Başlık 4"/>
          <p:cNvSpPr txBox="1">
            <a:spLocks noGrp="1"/>
          </p:cNvSpPr>
          <p:nvPr>
            <p:ph type="title" idx="4294967295"/>
          </p:nvPr>
        </p:nvSpPr>
        <p:spPr>
          <a:xfrm>
            <a:off x="609525" y="273600"/>
            <a:ext cx="10972647" cy="1145212"/>
          </a:xfrm>
        </p:spPr>
        <p:txBody>
          <a:bodyPr lIns="0" tIns="0" rIns="0" bIns="0"/>
          <a:lstStyle>
            <a:lvl1pPr>
              <a:defRPr sz="1200">
                <a:latin typeface="Arial" pitchFamily="18"/>
                <a:cs typeface="Tahoma" pitchFamily="2"/>
              </a:defRPr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4294967295"/>
          </p:nvPr>
        </p:nvSpPr>
        <p:spPr>
          <a:xfrm>
            <a:off x="609525" y="1604779"/>
            <a:ext cx="10972647" cy="3977623"/>
          </a:xfrm>
        </p:spPr>
        <p:txBody>
          <a:bodyPr/>
          <a:lstStyle>
            <a:lvl1pPr>
              <a:spcAft>
                <a:spcPts val="370"/>
              </a:spcAft>
              <a:defRPr sz="8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pPr lv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6045934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3" y="2354670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7485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2" y="1641414"/>
            <a:ext cx="8794047" cy="1822514"/>
          </a:xfrm>
        </p:spPr>
        <p:txBody>
          <a:bodyPr anchor="b">
            <a:normAutofit/>
          </a:bodyPr>
          <a:lstStyle>
            <a:lvl1pPr algn="ctr">
              <a:defRPr sz="1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2" y="3734861"/>
            <a:ext cx="8794047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1195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90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853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780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975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170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3658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56097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3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067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2" y="2356260"/>
            <a:ext cx="8794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9"/>
            <a:ext cx="9064980" cy="130386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54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4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600" b="0">
                <a:solidFill>
                  <a:schemeClr val="accent1"/>
                </a:solidFill>
              </a:defRPr>
            </a:lvl1pPr>
            <a:lvl2pPr marL="119512" indent="0">
              <a:buNone/>
              <a:defRPr sz="500" b="1"/>
            </a:lvl2pPr>
            <a:lvl3pPr marL="239024" indent="0">
              <a:buNone/>
              <a:defRPr sz="500" b="1"/>
            </a:lvl3pPr>
            <a:lvl4pPr marL="358536" indent="0">
              <a:buNone/>
              <a:defRPr sz="400" b="1"/>
            </a:lvl4pPr>
            <a:lvl5pPr marL="478048" indent="0">
              <a:buNone/>
              <a:defRPr sz="400" b="1"/>
            </a:lvl5pPr>
            <a:lvl6pPr marL="597560" indent="0">
              <a:buNone/>
              <a:defRPr sz="400" b="1"/>
            </a:lvl6pPr>
            <a:lvl7pPr marL="717072" indent="0">
              <a:buNone/>
              <a:defRPr sz="400" b="1"/>
            </a:lvl7pPr>
            <a:lvl8pPr marL="836585" indent="0">
              <a:buNone/>
              <a:defRPr sz="400" b="1"/>
            </a:lvl8pPr>
            <a:lvl9pPr marL="956097" indent="0">
              <a:buNone/>
              <a:defRPr sz="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2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4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600" b="0">
                <a:solidFill>
                  <a:schemeClr val="accent1"/>
                </a:solidFill>
              </a:defRPr>
            </a:lvl1pPr>
            <a:lvl2pPr marL="119512" indent="0">
              <a:buNone/>
              <a:defRPr sz="500" b="1"/>
            </a:lvl2pPr>
            <a:lvl3pPr marL="239024" indent="0">
              <a:buNone/>
              <a:defRPr sz="500" b="1"/>
            </a:lvl3pPr>
            <a:lvl4pPr marL="358536" indent="0">
              <a:buNone/>
              <a:defRPr sz="400" b="1"/>
            </a:lvl4pPr>
            <a:lvl5pPr marL="478048" indent="0">
              <a:buNone/>
              <a:defRPr sz="400" b="1"/>
            </a:lvl5pPr>
            <a:lvl6pPr marL="597560" indent="0">
              <a:buNone/>
              <a:defRPr sz="400" b="1"/>
            </a:lvl6pPr>
            <a:lvl7pPr marL="717072" indent="0">
              <a:buNone/>
              <a:defRPr sz="400" b="1"/>
            </a:lvl7pPr>
            <a:lvl8pPr marL="836585" indent="0">
              <a:buNone/>
              <a:defRPr sz="400" b="1"/>
            </a:lvl8pPr>
            <a:lvl9pPr marL="956097" indent="0">
              <a:buNone/>
              <a:defRPr sz="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2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461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9"/>
            <a:ext cx="9064980" cy="130386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075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973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388534"/>
            <a:ext cx="3382396" cy="1371600"/>
          </a:xfrm>
        </p:spPr>
        <p:txBody>
          <a:bodyPr anchor="b">
            <a:normAutofit/>
          </a:bodyPr>
          <a:lstStyle>
            <a:lvl1pPr algn="ctr">
              <a:defRPr sz="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8" y="982134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031065"/>
            <a:ext cx="3382396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"/>
            </a:lvl1pPr>
            <a:lvl2pPr marL="119512" indent="0">
              <a:buNone/>
              <a:defRPr sz="300"/>
            </a:lvl2pPr>
            <a:lvl3pPr marL="239024" indent="0">
              <a:buNone/>
              <a:defRPr sz="300"/>
            </a:lvl3pPr>
            <a:lvl4pPr marL="358536" indent="0">
              <a:buNone/>
              <a:defRPr sz="200"/>
            </a:lvl4pPr>
            <a:lvl5pPr marL="478048" indent="0">
              <a:buNone/>
              <a:defRPr sz="200"/>
            </a:lvl5pPr>
            <a:lvl6pPr marL="597560" indent="0">
              <a:buNone/>
              <a:defRPr sz="200"/>
            </a:lvl6pPr>
            <a:lvl7pPr marL="717072" indent="0">
              <a:buNone/>
              <a:defRPr sz="200"/>
            </a:lvl7pPr>
            <a:lvl8pPr marL="836585" indent="0">
              <a:buNone/>
              <a:defRPr sz="200"/>
            </a:lvl8pPr>
            <a:lvl9pPr marL="956097" indent="0">
              <a:buNone/>
              <a:defRPr sz="2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3" y="2912533"/>
            <a:ext cx="311145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608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883832"/>
            <a:ext cx="4842937" cy="1371600"/>
          </a:xfrm>
        </p:spPr>
        <p:txBody>
          <a:bodyPr anchor="b">
            <a:normAutofit/>
          </a:bodyPr>
          <a:lstStyle>
            <a:lvl1pPr algn="ctr">
              <a:defRPr sz="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62" y="1032934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00"/>
            </a:lvl1pPr>
            <a:lvl2pPr marL="119512" indent="0">
              <a:buNone/>
              <a:defRPr sz="400"/>
            </a:lvl2pPr>
            <a:lvl3pPr marL="239024" indent="0">
              <a:buNone/>
              <a:defRPr sz="400"/>
            </a:lvl3pPr>
            <a:lvl4pPr marL="358536" indent="0">
              <a:buNone/>
              <a:defRPr sz="400"/>
            </a:lvl4pPr>
            <a:lvl5pPr marL="478048" indent="0">
              <a:buNone/>
              <a:defRPr sz="400"/>
            </a:lvl5pPr>
            <a:lvl6pPr marL="597560" indent="0">
              <a:buNone/>
              <a:defRPr sz="400"/>
            </a:lvl6pPr>
            <a:lvl7pPr marL="717072" indent="0">
              <a:buNone/>
              <a:defRPr sz="400"/>
            </a:lvl7pPr>
            <a:lvl8pPr marL="836585" indent="0">
              <a:buNone/>
              <a:defRPr sz="400"/>
            </a:lvl8pPr>
            <a:lvl9pPr marL="956097" indent="0">
              <a:buNone/>
              <a:defRPr sz="4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400"/>
            </a:lvl1pPr>
            <a:lvl2pPr marL="119512" indent="0">
              <a:buNone/>
              <a:defRPr sz="300"/>
            </a:lvl2pPr>
            <a:lvl3pPr marL="239024" indent="0">
              <a:buNone/>
              <a:defRPr sz="300"/>
            </a:lvl3pPr>
            <a:lvl4pPr marL="358536" indent="0">
              <a:buNone/>
              <a:defRPr sz="200"/>
            </a:lvl4pPr>
            <a:lvl5pPr marL="478048" indent="0">
              <a:buNone/>
              <a:defRPr sz="200"/>
            </a:lvl5pPr>
            <a:lvl6pPr marL="597560" indent="0">
              <a:buNone/>
              <a:defRPr sz="200"/>
            </a:lvl6pPr>
            <a:lvl7pPr marL="717072" indent="0">
              <a:buNone/>
              <a:defRPr sz="200"/>
            </a:lvl7pPr>
            <a:lvl8pPr marL="836585" indent="0">
              <a:buNone/>
              <a:defRPr sz="200"/>
            </a:lvl8pPr>
            <a:lvl9pPr marL="956097" indent="0">
              <a:buNone/>
              <a:defRPr sz="2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137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"/>
            <a:ext cx="12192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9"/>
            <a:ext cx="9064980" cy="1303867"/>
          </a:xfrm>
          <a:prstGeom prst="rect">
            <a:avLst/>
          </a:prstGeom>
          <a:effectLst/>
        </p:spPr>
        <p:txBody>
          <a:bodyPr vert="horz" lIns="23902" tIns="11951" rIns="23902" bIns="11951" rtlCol="0" anchor="ctr">
            <a:normAutofit/>
          </a:bodyPr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7"/>
            <a:ext cx="9064981" cy="3444997"/>
          </a:xfrm>
          <a:prstGeom prst="rect">
            <a:avLst/>
          </a:prstGeom>
        </p:spPr>
        <p:txBody>
          <a:bodyPr vert="horz" lIns="23902" tIns="11951" rIns="23902" bIns="11951" rtlCol="0" anchor="t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2" y="5960533"/>
            <a:ext cx="1531044" cy="279400"/>
          </a:xfrm>
          <a:prstGeom prst="rect">
            <a:avLst/>
          </a:prstGeom>
        </p:spPr>
        <p:txBody>
          <a:bodyPr vert="horz" lIns="23902" tIns="11951" rIns="23902" bIns="11951" rtlCol="0" anchor="ctr"/>
          <a:lstStyle>
            <a:lvl1pPr algn="r">
              <a:defRPr sz="3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445D6C-9F64-4219-B271-28425B2BDE11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23902" tIns="11951" rIns="23902" bIns="11951" rtlCol="0" anchor="ctr"/>
          <a:lstStyle>
            <a:lvl1pPr algn="l">
              <a:defRPr sz="3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9" y="5960533"/>
            <a:ext cx="527345" cy="279400"/>
          </a:xfrm>
          <a:prstGeom prst="rect">
            <a:avLst/>
          </a:prstGeom>
        </p:spPr>
        <p:txBody>
          <a:bodyPr vert="horz" lIns="23902" tIns="11951" rIns="23902" bIns="11951" rtlCol="0" anchor="ctr"/>
          <a:lstStyle>
            <a:lvl1pPr algn="r">
              <a:defRPr sz="3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CF1E87-B3C7-4C19-998E-5796C0E26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43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ransition/>
  <p:txStyles>
    <p:titleStyle>
      <a:lvl1pPr algn="ctr" defTabSz="119512" rtl="0" eaLnBrk="1" latinLnBrk="0" hangingPunct="1">
        <a:spcBef>
          <a:spcPct val="0"/>
        </a:spcBef>
        <a:buNone/>
        <a:defRPr sz="1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4695" indent="-74695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94207" indent="-74695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313719" indent="-74695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403353" indent="-44817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522865" indent="-44817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657316" indent="-59756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776829" indent="-59756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896341" indent="-59756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015853" indent="-59756" algn="l" defTabSz="119512" rtl="0" eaLnBrk="1" latinLnBrk="0" hangingPunct="1">
        <a:spcBef>
          <a:spcPct val="20000"/>
        </a:spcBef>
        <a:spcAft>
          <a:spcPts val="157"/>
        </a:spcAft>
        <a:buClr>
          <a:schemeClr val="accent1"/>
        </a:buClr>
        <a:buSzPct val="115000"/>
        <a:buFont typeface="Arial"/>
        <a:buChar char="•"/>
        <a:defRPr sz="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12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39024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58536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78048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97560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17072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36585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56097" algn="l" defTabSz="119512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4ACB059-9AF6-4466-9CA3-B8BEAA16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155" y="915339"/>
            <a:ext cx="9064980" cy="1796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700" b="1">
                <a:latin typeface="Calibri" panose="020F0502020204030204" pitchFamily="34" charset="0"/>
                <a:cs typeface="Calibri" panose="020F0502020204030204" pitchFamily="34" charset="0"/>
              </a:rPr>
              <a:t>MARMARA </a:t>
            </a:r>
            <a:r>
              <a:rPr lang="tr-TR" sz="1700" b="1" smtClean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700" b="1" dirty="0">
                <a:latin typeface="Calibri" panose="020F0502020204030204" pitchFamily="34" charset="0"/>
                <a:cs typeface="Calibri" panose="020F0502020204030204" pitchFamily="34" charset="0"/>
              </a:rPr>
              <a:t>DIVISION OF PEDIATRIC PULMONOLOGY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BE919D3-9C08-4C4E-8E71-C93EE587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951" y="2711395"/>
            <a:ext cx="8566184" cy="32237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OF SERUM IGF-1 AND IGFBP-3 LEVELS WITH ACUTE EXACERBATION IN CYSTIC FIBROSIS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2000" b="1" dirty="0"/>
              <a:t>P. Ergenekon, F. Eser</a:t>
            </a:r>
            <a:r>
              <a:rPr lang="tr-TR" sz="2000" dirty="0"/>
              <a:t>, </a:t>
            </a:r>
            <a:r>
              <a:rPr lang="tr-TR" sz="2000" b="1" dirty="0"/>
              <a:t>E. </a:t>
            </a:r>
            <a:r>
              <a:rPr lang="tr-TR" sz="2000" b="1" dirty="0" err="1"/>
              <a:t>Atag</a:t>
            </a:r>
            <a:r>
              <a:rPr lang="tr-TR" sz="2000" dirty="0"/>
              <a:t>, </a:t>
            </a:r>
            <a:r>
              <a:rPr lang="tr-TR" sz="2000" b="1" dirty="0"/>
              <a:t>N. Bas </a:t>
            </a:r>
            <a:r>
              <a:rPr lang="tr-TR" sz="2000" b="1" dirty="0" err="1"/>
              <a:t>Ikizoglu</a:t>
            </a:r>
            <a:r>
              <a:rPr lang="tr-TR" sz="2000" dirty="0"/>
              <a:t>, </a:t>
            </a:r>
            <a:r>
              <a:rPr lang="tr-TR" sz="2000" b="1" dirty="0"/>
              <a:t>E. Erdem Eralp</a:t>
            </a:r>
            <a:r>
              <a:rPr lang="tr-TR" sz="2000" dirty="0"/>
              <a:t>, </a:t>
            </a:r>
            <a:r>
              <a:rPr lang="tr-TR" sz="2000" b="1" dirty="0"/>
              <a:t>Y. </a:t>
            </a:r>
            <a:r>
              <a:rPr lang="tr-TR" sz="2000" b="1" dirty="0" err="1"/>
              <a:t>Gokdemir</a:t>
            </a:r>
            <a:r>
              <a:rPr lang="tr-TR" sz="2000" dirty="0"/>
              <a:t>, </a:t>
            </a:r>
            <a:r>
              <a:rPr lang="tr-TR" sz="2000" b="1" dirty="0"/>
              <a:t>S. Turan</a:t>
            </a:r>
            <a:r>
              <a:rPr lang="tr-TR" sz="2000" dirty="0"/>
              <a:t>, </a:t>
            </a:r>
            <a:r>
              <a:rPr lang="tr-TR" sz="2000" b="1" dirty="0"/>
              <a:t>A. </a:t>
            </a:r>
            <a:r>
              <a:rPr lang="tr-TR" sz="2000" b="1" dirty="0" err="1"/>
              <a:t>Bereket</a:t>
            </a:r>
            <a:r>
              <a:rPr lang="tr-TR" sz="2000" dirty="0" err="1"/>
              <a:t>,</a:t>
            </a:r>
            <a:r>
              <a:rPr lang="tr-TR" sz="2000" b="1" dirty="0" err="1"/>
              <a:t>B</a:t>
            </a:r>
            <a:r>
              <a:rPr lang="tr-TR" sz="2000" b="1" dirty="0"/>
              <a:t>. </a:t>
            </a:r>
            <a:r>
              <a:rPr lang="tr-TR" sz="2000" b="1" dirty="0" err="1"/>
              <a:t>Karadag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2" y="745588"/>
            <a:ext cx="1505244" cy="12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63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931D2FEA-9C61-4B0D-B29D-B8296D753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15428"/>
              </p:ext>
            </p:extLst>
          </p:nvPr>
        </p:nvGraphicFramePr>
        <p:xfrm>
          <a:off x="1885070" y="2316813"/>
          <a:ext cx="8679765" cy="222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1234207714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xmlns="" val="2372057845"/>
                    </a:ext>
                  </a:extLst>
                </a:gridCol>
                <a:gridCol w="1702190">
                  <a:extLst>
                    <a:ext uri="{9D8B030D-6E8A-4147-A177-3AD203B41FA5}">
                      <a16:colId xmlns:a16="http://schemas.microsoft.com/office/drawing/2014/main" xmlns="" val="2226970534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xmlns="" val="2650229189"/>
                    </a:ext>
                  </a:extLst>
                </a:gridCol>
                <a:gridCol w="1322362">
                  <a:extLst>
                    <a:ext uri="{9D8B030D-6E8A-4147-A177-3AD203B41FA5}">
                      <a16:colId xmlns:a16="http://schemas.microsoft.com/office/drawing/2014/main" xmlns="" val="2394431649"/>
                    </a:ext>
                  </a:extLst>
                </a:gridCol>
              </a:tblGrid>
              <a:tr h="318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PE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</a:t>
                      </a:r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PE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tr-T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337465"/>
                  </a:ext>
                </a:extLst>
              </a:tr>
              <a:tr h="764978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IGF-1 (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/ml)</a:t>
                      </a:r>
                    </a:p>
                    <a:p>
                      <a:pPr marL="0" marR="0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Mean±SD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128,28 ± 89,54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98,91 ± 76,16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 ± 87,52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&lt;0.001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2029978"/>
                  </a:ext>
                </a:extLst>
              </a:tr>
              <a:tr h="758355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IGFBP-3 (µg/ml)</a:t>
                      </a:r>
                    </a:p>
                    <a:p>
                      <a:pPr marL="0" marR="0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Mean±SD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3,49 ± 1,37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2,93 ± 1,51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3,90 ± 1,52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072625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6A57B20-6022-46A4-898E-92C6957C1B76}"/>
              </a:ext>
            </a:extLst>
          </p:cNvPr>
          <p:cNvSpPr txBox="1"/>
          <p:nvPr/>
        </p:nvSpPr>
        <p:spPr>
          <a:xfrm>
            <a:off x="2058570" y="858128"/>
            <a:ext cx="838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Table-2: IGF-1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54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7">
            <a:extLst>
              <a:ext uri="{FF2B5EF4-FFF2-40B4-BE49-F238E27FC236}">
                <a16:creationId xmlns:a16="http://schemas.microsoft.com/office/drawing/2014/main" xmlns="" id="{6BD6844D-9800-4B99-8749-67CCB8E7FE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2" y="1276643"/>
            <a:ext cx="4543865" cy="4403188"/>
          </a:xfrm>
          <a:prstGeom prst="rect">
            <a:avLst/>
          </a:prstGeom>
        </p:spPr>
      </p:pic>
      <p:pic>
        <p:nvPicPr>
          <p:cNvPr id="3" name="İçerik Yer Tutucusu 5">
            <a:extLst>
              <a:ext uri="{FF2B5EF4-FFF2-40B4-BE49-F238E27FC236}">
                <a16:creationId xmlns:a16="http://schemas.microsoft.com/office/drawing/2014/main" xmlns="" id="{616C9D60-AE21-4018-B26C-E5FBD303A99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93" y="1276643"/>
            <a:ext cx="4153985" cy="43047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131DA632-F99B-4BA5-B07A-6A160059E23B}"/>
              </a:ext>
            </a:extLst>
          </p:cNvPr>
          <p:cNvSpPr txBox="1"/>
          <p:nvPr/>
        </p:nvSpPr>
        <p:spPr>
          <a:xfrm>
            <a:off x="2865272" y="5859194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IGF-1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39E90EF1-9B0E-4AEF-94D3-6F4867065463}"/>
              </a:ext>
            </a:extLst>
          </p:cNvPr>
          <p:cNvSpPr txBox="1"/>
          <p:nvPr/>
        </p:nvSpPr>
        <p:spPr>
          <a:xfrm>
            <a:off x="8224551" y="581267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IGFBP-3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AE1606C4-24C8-4D80-9379-BE699BCA6FCA}"/>
              </a:ext>
            </a:extLst>
          </p:cNvPr>
          <p:cNvSpPr/>
          <p:nvPr/>
        </p:nvSpPr>
        <p:spPr>
          <a:xfrm>
            <a:off x="1603717" y="5345724"/>
            <a:ext cx="3938955" cy="23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Baselim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98627645-C509-4066-8B70-B75CCEF00893}"/>
              </a:ext>
            </a:extLst>
          </p:cNvPr>
          <p:cNvSpPr/>
          <p:nvPr/>
        </p:nvSpPr>
        <p:spPr>
          <a:xfrm>
            <a:off x="7287065" y="5345724"/>
            <a:ext cx="3695113" cy="235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7BA1106-09FB-453C-82BA-B2D28091364B}"/>
              </a:ext>
            </a:extLst>
          </p:cNvPr>
          <p:cNvSpPr txBox="1"/>
          <p:nvPr/>
        </p:nvSpPr>
        <p:spPr>
          <a:xfrm>
            <a:off x="2765236" y="682128"/>
            <a:ext cx="747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IGF-1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(n:16/37)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603717" y="5345724"/>
            <a:ext cx="38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Baseline</a:t>
            </a:r>
            <a:r>
              <a:rPr lang="tr-TR" sz="1200" dirty="0" smtClean="0"/>
              <a:t>   </a:t>
            </a:r>
            <a:r>
              <a:rPr lang="tr-TR" sz="1200" dirty="0" err="1" smtClean="0"/>
              <a:t>Before</a:t>
            </a:r>
            <a:r>
              <a:rPr lang="tr-TR" sz="1200" dirty="0" smtClean="0"/>
              <a:t> </a:t>
            </a:r>
            <a:r>
              <a:rPr lang="tr-TR" sz="1200" dirty="0" err="1" smtClean="0"/>
              <a:t>treatment</a:t>
            </a:r>
            <a:r>
              <a:rPr lang="tr-TR" sz="1200" dirty="0" smtClean="0"/>
              <a:t>    </a:t>
            </a:r>
            <a:r>
              <a:rPr lang="tr-TR" sz="1200" dirty="0" err="1" smtClean="0"/>
              <a:t>After</a:t>
            </a:r>
            <a:r>
              <a:rPr lang="tr-TR" sz="1200" dirty="0" smtClean="0"/>
              <a:t> </a:t>
            </a:r>
            <a:r>
              <a:rPr lang="tr-TR" sz="1200" dirty="0" err="1" smtClean="0"/>
              <a:t>treatment</a:t>
            </a:r>
            <a:r>
              <a:rPr lang="tr-TR" sz="1200" dirty="0" smtClean="0"/>
              <a:t>  </a:t>
            </a:r>
            <a:r>
              <a:rPr lang="tr-TR" sz="1200" dirty="0" err="1" smtClean="0"/>
              <a:t>After</a:t>
            </a:r>
            <a:r>
              <a:rPr lang="tr-TR" sz="1200" dirty="0" smtClean="0"/>
              <a:t> 1 </a:t>
            </a:r>
            <a:r>
              <a:rPr lang="tr-TR" sz="1200" dirty="0" err="1" smtClean="0"/>
              <a:t>month</a:t>
            </a:r>
            <a:endParaRPr lang="tr-TR" sz="1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100047" y="5345724"/>
            <a:ext cx="37651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Baseline</a:t>
            </a:r>
            <a:r>
              <a:rPr lang="tr-TR" sz="1200" dirty="0"/>
              <a:t>   </a:t>
            </a:r>
            <a:r>
              <a:rPr lang="tr-TR" sz="1200" dirty="0" err="1"/>
              <a:t>Before</a:t>
            </a:r>
            <a:r>
              <a:rPr lang="tr-TR" sz="1200" dirty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   </a:t>
            </a:r>
            <a:r>
              <a:rPr lang="tr-TR" sz="1200" dirty="0" err="1" smtClean="0"/>
              <a:t>After</a:t>
            </a:r>
            <a:r>
              <a:rPr lang="tr-TR" sz="1200" dirty="0" smtClean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  </a:t>
            </a:r>
            <a:r>
              <a:rPr lang="tr-TR" sz="1200" dirty="0" err="1"/>
              <a:t>After</a:t>
            </a:r>
            <a:r>
              <a:rPr lang="tr-TR" sz="1200" dirty="0"/>
              <a:t> 1 </a:t>
            </a:r>
            <a:r>
              <a:rPr lang="tr-TR" sz="1200" dirty="0" err="1"/>
              <a:t>month</a:t>
            </a: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38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FB24ED6-A6FB-40D6-A579-997C0F3A321C}"/>
              </a:ext>
            </a:extLst>
          </p:cNvPr>
          <p:cNvSpPr txBox="1"/>
          <p:nvPr/>
        </p:nvSpPr>
        <p:spPr>
          <a:xfrm>
            <a:off x="1632337" y="1084092"/>
            <a:ext cx="941913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16/37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post-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760" lvl="5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PE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IGF-1 (p=0.278)</a:t>
            </a:r>
          </a:p>
          <a:p>
            <a:pPr marL="1054760" lvl="5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PE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 (p=0.66)</a:t>
            </a:r>
          </a:p>
          <a:p>
            <a:pPr marL="1054760" lvl="5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IGF-1 (p=0642)</a:t>
            </a:r>
          </a:p>
          <a:p>
            <a:pPr marL="1054760" lvl="5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(0.938) </a:t>
            </a:r>
          </a:p>
          <a:p>
            <a:pPr lvl="5">
              <a:lnSpc>
                <a:spcPct val="250000"/>
              </a:lnSpc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768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FB24ED6-A6FB-40D6-A579-997C0F3A321C}"/>
              </a:ext>
            </a:extLst>
          </p:cNvPr>
          <p:cNvSpPr txBox="1"/>
          <p:nvPr/>
        </p:nvSpPr>
        <p:spPr>
          <a:xfrm>
            <a:off x="2124222" y="769219"/>
            <a:ext cx="782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- 3: </a:t>
            </a:r>
            <a:r>
              <a:rPr lang="tr-TR" sz="2400" b="1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tr-TR" sz="2400" b="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IGF-1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IGFBP-3 in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xmlns="" id="{BD12E1C9-2642-4F38-8720-E4897C464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88358"/>
              </p:ext>
            </p:extLst>
          </p:nvPr>
        </p:nvGraphicFramePr>
        <p:xfrm>
          <a:off x="2124222" y="2122507"/>
          <a:ext cx="7621419" cy="3490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7217">
                  <a:extLst>
                    <a:ext uri="{9D8B030D-6E8A-4147-A177-3AD203B41FA5}">
                      <a16:colId xmlns:a16="http://schemas.microsoft.com/office/drawing/2014/main" xmlns="" val="1231852638"/>
                    </a:ext>
                  </a:extLst>
                </a:gridCol>
                <a:gridCol w="1303491">
                  <a:extLst>
                    <a:ext uri="{9D8B030D-6E8A-4147-A177-3AD203B41FA5}">
                      <a16:colId xmlns:a16="http://schemas.microsoft.com/office/drawing/2014/main" xmlns="" val="1951320885"/>
                    </a:ext>
                  </a:extLst>
                </a:gridCol>
                <a:gridCol w="2390711">
                  <a:extLst>
                    <a:ext uri="{9D8B030D-6E8A-4147-A177-3AD203B41FA5}">
                      <a16:colId xmlns:a16="http://schemas.microsoft.com/office/drawing/2014/main" xmlns="" val="3498140329"/>
                    </a:ext>
                  </a:extLst>
                </a:gridCol>
              </a:tblGrid>
              <a:tr h="764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52975483"/>
                  </a:ext>
                </a:extLst>
              </a:tr>
              <a:tr h="511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r>
                        <a:rPr lang="tr-TR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54589011"/>
                  </a:ext>
                </a:extLst>
              </a:tr>
              <a:tr h="675787">
                <a:tc>
                  <a:txBody>
                    <a:bodyPr/>
                    <a:lstStyle/>
                    <a:p>
                      <a:pPr marL="0" marR="0" lvl="3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irst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PE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42472912"/>
                  </a:ext>
                </a:extLst>
              </a:tr>
              <a:tr h="675787">
                <a:tc>
                  <a:txBody>
                    <a:bodyPr/>
                    <a:lstStyle/>
                    <a:p>
                      <a:pPr marL="0" marR="0" lvl="3" indent="0" algn="l" defTabSz="11951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At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end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PE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40321083"/>
                  </a:ext>
                </a:extLst>
              </a:tr>
              <a:tr h="863504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month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after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end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2658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00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xmlns="" id="{7B9BA244-42D1-4158-895F-F6E8B74A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38495"/>
              </p:ext>
            </p:extLst>
          </p:nvPr>
        </p:nvGraphicFramePr>
        <p:xfrm>
          <a:off x="1856935" y="1702191"/>
          <a:ext cx="8229599" cy="450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628">
                  <a:extLst>
                    <a:ext uri="{9D8B030D-6E8A-4147-A177-3AD203B41FA5}">
                      <a16:colId xmlns:a16="http://schemas.microsoft.com/office/drawing/2014/main" xmlns="" val="2661666896"/>
                    </a:ext>
                  </a:extLst>
                </a:gridCol>
                <a:gridCol w="1714724">
                  <a:extLst>
                    <a:ext uri="{9D8B030D-6E8A-4147-A177-3AD203B41FA5}">
                      <a16:colId xmlns:a16="http://schemas.microsoft.com/office/drawing/2014/main" xmlns="" val="1751583369"/>
                    </a:ext>
                  </a:extLst>
                </a:gridCol>
                <a:gridCol w="1568247">
                  <a:extLst>
                    <a:ext uri="{9D8B030D-6E8A-4147-A177-3AD203B41FA5}">
                      <a16:colId xmlns:a16="http://schemas.microsoft.com/office/drawing/2014/main" xmlns="" val="880868673"/>
                    </a:ext>
                  </a:extLst>
                </a:gridCol>
              </a:tblGrid>
              <a:tr h="470482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38398873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IGF-1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0.704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31604309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IGFBP-3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-0.44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58328746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marL="0" marR="0" lvl="3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First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exacerbation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IGF-1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85418487"/>
                  </a:ext>
                </a:extLst>
              </a:tr>
              <a:tr h="709220">
                <a:tc>
                  <a:txBody>
                    <a:bodyPr/>
                    <a:lstStyle/>
                    <a:p>
                      <a:pPr marL="0" marR="0" lvl="3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First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exacerbation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IGFBP-3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19059764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exacerbation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IGF-1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63622940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exacerbation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IGFBP-3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-0.191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74996524"/>
                  </a:ext>
                </a:extLst>
              </a:tr>
              <a:tr h="462799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month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after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IGF-1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-0.167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19639263"/>
                  </a:ext>
                </a:extLst>
              </a:tr>
              <a:tr h="709220">
                <a:tc>
                  <a:txBody>
                    <a:bodyPr/>
                    <a:lstStyle/>
                    <a:p>
                      <a:pPr marL="0" marR="0" indent="0" algn="l" defTabSz="11951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month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after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IGFBP-3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FEV</a:t>
                      </a:r>
                      <a:r>
                        <a:rPr lang="tr-TR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-0.238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0" marR="5066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69902782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5C868139-165F-4DF6-9B05-1D3BC9C17ADA}"/>
              </a:ext>
            </a:extLst>
          </p:cNvPr>
          <p:cNvSpPr txBox="1"/>
          <p:nvPr/>
        </p:nvSpPr>
        <p:spPr>
          <a:xfrm>
            <a:off x="1856935" y="572271"/>
            <a:ext cx="819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- 4: </a:t>
            </a:r>
            <a:r>
              <a:rPr lang="tr-TR" sz="2400" b="1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tr-TR" sz="2400" b="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IGF-1, IGFBP-3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PFT in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68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56F941A-88B6-4978-AE3D-1D0D5E19FFD3}"/>
              </a:ext>
            </a:extLst>
          </p:cNvPr>
          <p:cNvSpPr txBox="1"/>
          <p:nvPr/>
        </p:nvSpPr>
        <p:spPr>
          <a:xfrm>
            <a:off x="1885071" y="1364566"/>
            <a:ext cx="82577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IGF-1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Pancreatic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insufficiency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P.aeruginosa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MRSA 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4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o 1">
                <a:extLst>
                  <a:ext uri="{FF2B5EF4-FFF2-40B4-BE49-F238E27FC236}">
                    <a16:creationId xmlns:a16="http://schemas.microsoft.com/office/drawing/2014/main" xmlns="" id="{C76013BB-B9D6-4E85-A6ED-29035A4626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4742"/>
                  </p:ext>
                </p:extLst>
              </p:nvPr>
            </p:nvGraphicFramePr>
            <p:xfrm>
              <a:off x="2316394" y="1869004"/>
              <a:ext cx="8004516" cy="2836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1129">
                      <a:extLst>
                        <a:ext uri="{9D8B030D-6E8A-4147-A177-3AD203B41FA5}">
                          <a16:colId xmlns:a16="http://schemas.microsoft.com/office/drawing/2014/main" xmlns="" val="762008905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val="2605602350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val="3044643633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val="2651984236"/>
                        </a:ext>
                      </a:extLst>
                    </a:gridCol>
                  </a:tblGrid>
                  <a:tr h="825305">
                    <a:tc>
                      <a:txBody>
                        <a:bodyPr/>
                        <a:lstStyle/>
                        <a:p>
                          <a:endParaRPr lang="tr-TR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CF</a:t>
                          </a:r>
                          <a:r>
                            <a:rPr lang="tr-TR" sz="2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tr-TR" sz="2400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  <m:r>
                                <a:rPr lang="tr-TR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𝑆𝐷</m:t>
                              </m:r>
                              <m:r>
                                <a:rPr lang="tr-TR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Control </a:t>
                          </a:r>
                          <a:r>
                            <a:rPr lang="tr-TR" sz="2400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group</a:t>
                          </a:r>
                          <a:endParaRPr lang="tr-TR" sz="240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tr-TR" sz="2400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  <m:r>
                                <a:rPr lang="tr-TR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𝑆𝐷</m:t>
                              </m:r>
                              <m:r>
                                <a:rPr lang="tr-TR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value</a:t>
                          </a:r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8463681"/>
                      </a:ext>
                    </a:extLst>
                  </a:tr>
                  <a:tr h="722141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IGF-1 </a:t>
                          </a:r>
                        </a:p>
                        <a:p>
                          <a:endParaRPr lang="tr-TR" sz="240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128,28±89,54</a:t>
                          </a:r>
                          <a:endParaRPr lang="tr-TR" sz="1600" b="1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293,37±184,34</a:t>
                          </a:r>
                          <a:endParaRPr lang="tr-TR" sz="1600" b="1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P&lt;0,001</a:t>
                          </a:r>
                          <a:endParaRPr lang="tr-TR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246039208"/>
                      </a:ext>
                    </a:extLst>
                  </a:tr>
                  <a:tr h="825305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IGFBP-3</a:t>
                          </a:r>
                        </a:p>
                        <a:p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3,49±1,37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5,83±0,71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P&lt;0,001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1104583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o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6013BB-B9D6-4E85-A6ED-29035A4626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4742"/>
                  </p:ext>
                </p:extLst>
              </p:nvPr>
            </p:nvGraphicFramePr>
            <p:xfrm>
              <a:off x="2316394" y="1869004"/>
              <a:ext cx="8004516" cy="2836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11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62008905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5602350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44643633"/>
                        </a:ext>
                      </a:extLst>
                    </a:gridCol>
                    <a:gridCol w="20011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5198423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tr-TR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4" t="-3590" r="-200912" b="-14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915" t="-3590" r="-101524" b="-14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value</a:t>
                          </a:r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846368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IGF-1 </a:t>
                          </a:r>
                        </a:p>
                        <a:p>
                          <a:endParaRPr lang="tr-TR" sz="240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128,28±89,54</a:t>
                          </a:r>
                          <a:endParaRPr lang="tr-TR" sz="1600" b="1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293,37±184,34</a:t>
                          </a:r>
                          <a:endParaRPr lang="tr-TR" sz="1600" b="1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P&lt;0,001</a:t>
                          </a:r>
                          <a:endParaRPr lang="tr-TR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46039208"/>
                      </a:ext>
                    </a:extLst>
                  </a:tr>
                  <a:tr h="825305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IGFBP-3</a:t>
                          </a:r>
                        </a:p>
                        <a:p>
                          <a:endPara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3,49±1,37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5,83±0,71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8100" marR="38100" indent="0" algn="ctr" defTabSz="119512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P&lt;0,001</a:t>
                          </a:r>
                        </a:p>
                        <a:p>
                          <a:pPr marL="38100" marR="38100" algn="ctr">
                            <a:lnSpc>
                              <a:spcPts val="1600"/>
                            </a:lnSpc>
                            <a:spcAft>
                              <a:spcPts val="0"/>
                            </a:spcAft>
                          </a:pPr>
                          <a:endParaRPr lang="tr-TR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10458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45EB2BD-C322-4E96-9D08-474367A2E890}"/>
              </a:ext>
            </a:extLst>
          </p:cNvPr>
          <p:cNvSpPr txBox="1"/>
          <p:nvPr/>
        </p:nvSpPr>
        <p:spPr>
          <a:xfrm>
            <a:off x="2222695" y="881760"/>
            <a:ext cx="819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- 5: </a:t>
            </a:r>
            <a:r>
              <a:rPr lang="tr-TR" sz="2400" b="1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tr-TR" sz="2400" b="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IGF-1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400" b="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CF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tr-TR" sz="24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6B6CF822-A2C1-431F-8E6C-5ED3B6DE2BF1}"/>
              </a:ext>
            </a:extLst>
          </p:cNvPr>
          <p:cNvSpPr txBox="1"/>
          <p:nvPr/>
        </p:nvSpPr>
        <p:spPr>
          <a:xfrm>
            <a:off x="6569612" y="5856841"/>
            <a:ext cx="4754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Bereket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A., et al., Hormone Research in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Paediatrics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2006. 65(2): p. 96-105.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0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Yüksel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B., et al.. Journal of clinical research in pediatric endocrinology, 2011. 3(2): p. 84.</a:t>
            </a:r>
          </a:p>
          <a:p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FC47B073-675D-497D-A89D-9309D1EE73B8}"/>
              </a:ext>
            </a:extLst>
          </p:cNvPr>
          <p:cNvSpPr txBox="1"/>
          <p:nvPr/>
        </p:nvSpPr>
        <p:spPr>
          <a:xfrm>
            <a:off x="2039817" y="4566814"/>
            <a:ext cx="9791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rgbClr val="191919"/>
              </a:solidFill>
              <a:latin typeface="ArialMT" charset="-9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IGF-1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positively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tr-TR" sz="28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3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FB24ED6-A6FB-40D6-A579-997C0F3A321C}"/>
              </a:ext>
            </a:extLst>
          </p:cNvPr>
          <p:cNvSpPr txBox="1"/>
          <p:nvPr/>
        </p:nvSpPr>
        <p:spPr>
          <a:xfrm>
            <a:off x="1477108" y="1513446"/>
            <a:ext cx="87961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CF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patients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have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lower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IGF-1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and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IGFBP-3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levels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compared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to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ArialMT" charset="-94"/>
              </a:rPr>
              <a:t>the</a:t>
            </a:r>
            <a:r>
              <a:rPr lang="tr-TR" sz="2400" dirty="0">
                <a:solidFill>
                  <a:srgbClr val="191919"/>
                </a:solidFill>
                <a:latin typeface="ArialMT" charset="-94"/>
              </a:rPr>
              <a:t> normal </a:t>
            </a:r>
            <a:r>
              <a:rPr lang="tr-TR" sz="2400" dirty="0" err="1" smtClean="0">
                <a:solidFill>
                  <a:srgbClr val="191919"/>
                </a:solidFill>
                <a:latin typeface="ArialMT" charset="-94"/>
              </a:rPr>
              <a:t>population</a:t>
            </a:r>
            <a:endParaRPr lang="tr-TR" sz="2400" baseline="30000" dirty="0">
              <a:solidFill>
                <a:srgbClr val="191919"/>
              </a:solidFill>
              <a:latin typeface="ArialMT" charset="-9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IGF-1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CF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tr-TR" sz="2400" dirty="0" smtClean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0948" lvl="4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lang="tr-TR" sz="24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0948" lvl="4" indent="-342900" algn="just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exacerbations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tr-TR" sz="24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0948" lvl="4" indent="-342900" algn="just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tr-TR" sz="2400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endParaRPr lang="tr-TR" sz="24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4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adequacy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Metin kutusu">
            <a:extLst>
              <a:ext uri="{FF2B5EF4-FFF2-40B4-BE49-F238E27FC236}">
                <a16:creationId xmlns:a16="http://schemas.microsoft.com/office/drawing/2014/main" xmlns="" id="{E1A5FE92-F748-4676-B92C-C02E4668F130}"/>
              </a:ext>
            </a:extLst>
          </p:cNvPr>
          <p:cNvSpPr txBox="1"/>
          <p:nvPr/>
        </p:nvSpPr>
        <p:spPr>
          <a:xfrm>
            <a:off x="1696700" y="58940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tr-TR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41" y="1889312"/>
            <a:ext cx="6244665" cy="43434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19518" y="8337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</a:rPr>
              <a:t>Thank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you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for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your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attention</a:t>
            </a:r>
            <a:r>
              <a:rPr lang="is-IS" sz="3200" dirty="0" smtClean="0">
                <a:solidFill>
                  <a:srgbClr val="FF0000"/>
                </a:solidFill>
              </a:rPr>
              <a:t>…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etin kutusu">
            <a:extLst>
              <a:ext uri="{FF2B5EF4-FFF2-40B4-BE49-F238E27FC236}">
                <a16:creationId xmlns:a16="http://schemas.microsoft.com/office/drawing/2014/main" xmlns="" id="{A18EA1BD-0F3D-4356-9AA8-C56D17027BD2}"/>
              </a:ext>
            </a:extLst>
          </p:cNvPr>
          <p:cNvSpPr txBox="1"/>
          <p:nvPr/>
        </p:nvSpPr>
        <p:spPr>
          <a:xfrm>
            <a:off x="2166910" y="928671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B601F948-0341-4BC8-B496-9576CA8D1D2E}"/>
              </a:ext>
            </a:extLst>
          </p:cNvPr>
          <p:cNvSpPr txBox="1"/>
          <p:nvPr/>
        </p:nvSpPr>
        <p:spPr>
          <a:xfrm>
            <a:off x="1688123" y="1772529"/>
            <a:ext cx="89751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fibrosis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(CF) is 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progressive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organ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Progressive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morbidity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Besides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 an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intense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tracing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exacerbation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(PE).</a:t>
            </a:r>
          </a:p>
        </p:txBody>
      </p:sp>
    </p:spTree>
    <p:extLst>
      <p:ext uri="{BB962C8B-B14F-4D97-AF65-F5344CB8AC3E}">
        <p14:creationId xmlns:p14="http://schemas.microsoft.com/office/powerpoint/2010/main" val="14458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etin kutusu">
            <a:extLst>
              <a:ext uri="{FF2B5EF4-FFF2-40B4-BE49-F238E27FC236}">
                <a16:creationId xmlns:a16="http://schemas.microsoft.com/office/drawing/2014/main" xmlns="" id="{A18EA1BD-0F3D-4356-9AA8-C56D17027BD2}"/>
              </a:ext>
            </a:extLst>
          </p:cNvPr>
          <p:cNvSpPr txBox="1"/>
          <p:nvPr/>
        </p:nvSpPr>
        <p:spPr>
          <a:xfrm>
            <a:off x="2057262" y="928671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B601F948-0341-4BC8-B496-9576CA8D1D2E}"/>
              </a:ext>
            </a:extLst>
          </p:cNvPr>
          <p:cNvSpPr txBox="1"/>
          <p:nvPr/>
        </p:nvSpPr>
        <p:spPr>
          <a:xfrm>
            <a:off x="1532965" y="1513446"/>
            <a:ext cx="9186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Insulin-like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factor-1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(IGF-1)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insulin-like growth factor-binding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protein 3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(IGFBP-3)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decreased in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CF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impaired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Treatment-related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 IGF-1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PE.</a:t>
            </a:r>
          </a:p>
          <a:p>
            <a:pPr algn="just"/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IGF-1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significantly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intravenous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enteral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nutritional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4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B601F948-0341-4BC8-B496-9576CA8D1D2E}"/>
              </a:ext>
            </a:extLst>
          </p:cNvPr>
          <p:cNvSpPr txBox="1"/>
          <p:nvPr/>
        </p:nvSpPr>
        <p:spPr>
          <a:xfrm>
            <a:off x="1720030" y="1810464"/>
            <a:ext cx="8985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serum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IGF-1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IGFBP-3 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CF </a:t>
            </a: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assess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hormone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assess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(PFT) </a:t>
            </a: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2 Metin kutusu">
            <a:extLst>
              <a:ext uri="{FF2B5EF4-FFF2-40B4-BE49-F238E27FC236}">
                <a16:creationId xmlns:a16="http://schemas.microsoft.com/office/drawing/2014/main" xmlns="" id="{75EBB409-F568-4678-82C7-8C4A4518963C}"/>
              </a:ext>
            </a:extLst>
          </p:cNvPr>
          <p:cNvSpPr txBox="1"/>
          <p:nvPr/>
        </p:nvSpPr>
        <p:spPr>
          <a:xfrm>
            <a:off x="2202629" y="952097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306377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66910" y="928671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MATERIALS AND METHODS 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166910" y="1571612"/>
            <a:ext cx="7858180" cy="401638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Study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Period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January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2016-June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Study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Protocol:</a:t>
            </a: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37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patients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CF </a:t>
            </a: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0-18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years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Followed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by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Marmara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University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Division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Pediatric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Pulmonology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Hospitalized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due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acute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PE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given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IV </a:t>
            </a:r>
            <a:r>
              <a:rPr lang="tr-TR" sz="2800" dirty="0" err="1" smtClean="0">
                <a:latin typeface="Calibri" pitchFamily="34" charset="0"/>
                <a:cs typeface="Calibri" pitchFamily="34" charset="0"/>
              </a:rPr>
              <a:t>antibiotics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37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healthy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control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subjects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similar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age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3">
              <a:buSzPct val="75000"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libri" pitchFamily="34" charset="0"/>
                <a:cs typeface="Calibri" pitchFamily="34" charset="0"/>
              </a:rPr>
              <a:t>				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5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66909" y="1571612"/>
            <a:ext cx="8383859" cy="446504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CF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patients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; 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blood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samples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were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taken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in 4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periods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check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serum IGF-1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IGFBP-3 </a:t>
            </a:r>
          </a:p>
          <a:p>
            <a:pPr marL="644286" lvl="3" indent="-285750" algn="just">
              <a:buSzPct val="75000"/>
              <a:buFont typeface="Courier New" panose="02070309020205020404" pitchFamily="49" charset="0"/>
              <a:buChar char="o"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Baseline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First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day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PE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treatment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itchFamily="34" charset="0"/>
                <a:cs typeface="Calibri" pitchFamily="34" charset="0"/>
              </a:rPr>
              <a:t>End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PE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treatment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815736" lvl="3" indent="-457200">
              <a:buSzPct val="75000"/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1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month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after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end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</a:rPr>
              <a:t>treatment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(n:16)		</a:t>
            </a:r>
          </a:p>
          <a:p>
            <a:pPr lvl="3">
              <a:buSzPct val="75000"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2 Metin kutusu">
            <a:extLst>
              <a:ext uri="{FF2B5EF4-FFF2-40B4-BE49-F238E27FC236}">
                <a16:creationId xmlns:a16="http://schemas.microsoft.com/office/drawing/2014/main" xmlns="" id="{0A728FB7-100F-4074-91F2-D259FA3EFF36}"/>
              </a:ext>
            </a:extLst>
          </p:cNvPr>
          <p:cNvSpPr txBox="1"/>
          <p:nvPr/>
        </p:nvSpPr>
        <p:spPr>
          <a:xfrm>
            <a:off x="2168495" y="821343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MATERIALS AND METHODS </a:t>
            </a:r>
          </a:p>
        </p:txBody>
      </p:sp>
    </p:spTree>
    <p:extLst>
      <p:ext uri="{BB962C8B-B14F-4D97-AF65-F5344CB8AC3E}">
        <p14:creationId xmlns:p14="http://schemas.microsoft.com/office/powerpoint/2010/main" val="176977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66910" y="1571612"/>
            <a:ext cx="7858180" cy="446504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191919"/>
                </a:solidFill>
                <a:latin typeface="Calibri" charset="-94"/>
                <a:ea typeface="Calibri" charset="-94"/>
                <a:cs typeface="Calibri" charset="-94"/>
              </a:rPr>
              <a:t>Age at </a:t>
            </a:r>
            <a:r>
              <a:rPr lang="tr-TR" sz="2800" dirty="0" err="1">
                <a:solidFill>
                  <a:srgbClr val="191919"/>
                </a:solidFill>
                <a:latin typeface="Calibri" charset="-94"/>
                <a:ea typeface="Calibri" charset="-94"/>
                <a:cs typeface="Calibri" charset="-94"/>
              </a:rPr>
              <a:t>the</a:t>
            </a:r>
            <a:r>
              <a:rPr lang="tr-TR" sz="2800" dirty="0">
                <a:solidFill>
                  <a:srgbClr val="191919"/>
                </a:solidFill>
                <a:latin typeface="Calibri" charset="-94"/>
                <a:ea typeface="Calibri" charset="-94"/>
                <a:cs typeface="Calibri" charset="-94"/>
              </a:rPr>
              <a:t> time of PE</a:t>
            </a:r>
            <a:endParaRPr lang="tr-TR" sz="2800" dirty="0">
              <a:latin typeface="Calibri" charset="-94"/>
              <a:ea typeface="Calibri" charset="-94"/>
              <a:cs typeface="Calibri" charset="-94"/>
            </a:endParaRP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Age at CF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diagnosis</a:t>
            </a:r>
            <a:endParaRPr lang="tr-TR" sz="2800" dirty="0">
              <a:latin typeface="Calibri" charset="-94"/>
              <a:ea typeface="Calibri" charset="-94"/>
              <a:cs typeface="Calibri" charset="-94"/>
            </a:endParaRP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191919"/>
                </a:solidFill>
                <a:latin typeface="Calibri" charset="-94"/>
                <a:ea typeface="Calibri" charset="-94"/>
                <a:cs typeface="Calibri" charset="-94"/>
              </a:rPr>
              <a:t>PFT</a:t>
            </a:r>
            <a:endParaRPr lang="tr-TR" sz="2800" dirty="0">
              <a:latin typeface="Calibri" charset="-94"/>
              <a:ea typeface="Calibri" charset="-94"/>
              <a:cs typeface="Calibri" charset="-94"/>
            </a:endParaRP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Age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by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height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Z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score</a:t>
            </a:r>
            <a:endParaRPr lang="tr-TR" sz="2800" dirty="0">
              <a:latin typeface="Calibri" charset="-94"/>
              <a:ea typeface="Calibri" charset="-94"/>
              <a:cs typeface="Calibri" charset="-94"/>
            </a:endParaRP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Age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by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weight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Z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score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Pancreatic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insufficiency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Diabetes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mellitus</a:t>
            </a:r>
            <a:endParaRPr lang="tr-TR" sz="2800" dirty="0">
              <a:latin typeface="Calibri" charset="-94"/>
              <a:ea typeface="Calibri" charset="-94"/>
              <a:cs typeface="Calibri" charset="-94"/>
            </a:endParaRPr>
          </a:p>
          <a:p>
            <a:pPr marL="644286" lvl="3" indent="-285750">
              <a:buSzPct val="75000"/>
              <a:buFont typeface="Arial" panose="020B0604020202020204" pitchFamily="34" charset="0"/>
              <a:buChar char="•"/>
            </a:pPr>
            <a:r>
              <a:rPr lang="tr-TR" sz="2800" i="1" dirty="0">
                <a:latin typeface="Calibri" charset="-94"/>
                <a:ea typeface="Calibri" charset="-94"/>
                <a:cs typeface="Calibri" charset="-94"/>
              </a:rPr>
              <a:t>P. </a:t>
            </a:r>
            <a:r>
              <a:rPr lang="tr-TR" sz="2800" i="1" dirty="0" err="1">
                <a:latin typeface="Calibri" charset="-94"/>
                <a:ea typeface="Calibri" charset="-94"/>
                <a:cs typeface="Calibri" charset="-94"/>
              </a:rPr>
              <a:t>aeruginosa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and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MRSA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colonization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were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also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 </a:t>
            </a:r>
            <a:r>
              <a:rPr lang="tr-TR" sz="2800" dirty="0" err="1">
                <a:latin typeface="Calibri" charset="-94"/>
                <a:ea typeface="Calibri" charset="-94"/>
                <a:cs typeface="Calibri" charset="-94"/>
              </a:rPr>
              <a:t>recorded</a:t>
            </a:r>
            <a:r>
              <a:rPr lang="tr-TR" sz="2800" dirty="0">
                <a:latin typeface="Calibri" charset="-94"/>
                <a:ea typeface="Calibri" charset="-94"/>
                <a:cs typeface="Calibri" charset="-94"/>
              </a:rPr>
              <a:t>.</a:t>
            </a:r>
          </a:p>
        </p:txBody>
      </p:sp>
      <p:sp>
        <p:nvSpPr>
          <p:cNvPr id="6" name="2 Metin kutusu">
            <a:extLst>
              <a:ext uri="{FF2B5EF4-FFF2-40B4-BE49-F238E27FC236}">
                <a16:creationId xmlns:a16="http://schemas.microsoft.com/office/drawing/2014/main" xmlns="" id="{372DE5D7-6F99-4E68-BCD6-507E45CEA233}"/>
              </a:ext>
            </a:extLst>
          </p:cNvPr>
          <p:cNvSpPr txBox="1"/>
          <p:nvPr/>
        </p:nvSpPr>
        <p:spPr>
          <a:xfrm>
            <a:off x="2168495" y="821343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MATERIALS AND METHODS </a:t>
            </a:r>
          </a:p>
        </p:txBody>
      </p:sp>
    </p:spTree>
    <p:extLst>
      <p:ext uri="{BB962C8B-B14F-4D97-AF65-F5344CB8AC3E}">
        <p14:creationId xmlns:p14="http://schemas.microsoft.com/office/powerpoint/2010/main" val="103790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C4A1DD3E-5ACD-411C-88EB-6193124E8345}"/>
              </a:ext>
            </a:extLst>
          </p:cNvPr>
          <p:cNvSpPr txBox="1"/>
          <p:nvPr/>
        </p:nvSpPr>
        <p:spPr>
          <a:xfrm>
            <a:off x="4665319" y="2413337"/>
            <a:ext cx="2861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7069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425890"/>
                  </p:ext>
                </p:extLst>
              </p:nvPr>
            </p:nvGraphicFramePr>
            <p:xfrm>
              <a:off x="1985553" y="624226"/>
              <a:ext cx="8017691" cy="56573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6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4296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Table-1: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Demographic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Charasteristics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Our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Patients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(n=37)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01490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(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month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) (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±</m:t>
                              </m:r>
                              <m:r>
                                <a:rPr lang="tr-TR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𝑆𝐷</m:t>
                              </m:r>
                            </m:oMath>
                          </a14:m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)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96,95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tr-TR" sz="1800" b="1" dirty="0"/>
                            <a:t> 62,56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014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at 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diagnosis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month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) 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median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(IQR)</a:t>
                          </a: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 smtClean="0"/>
                            <a:t>3 (5)</a:t>
                          </a:r>
                          <a:endParaRPr lang="tr-TR" sz="1800" b="1" dirty="0"/>
                        </a:p>
                      </a:txBody>
                      <a:tcPr/>
                    </a:tc>
                  </a:tr>
                  <a:tr h="509295">
                    <a:tc>
                      <a:txBody>
                        <a:bodyPr/>
                        <a:lstStyle/>
                        <a:p>
                          <a:pPr marL="38100" marR="38100" lvl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by</a:t>
                          </a: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height</a:t>
                          </a: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Z 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score</a:t>
                          </a: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±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𝑆𝐷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)</m:t>
                              </m:r>
                            </m:oMath>
                          </a14:m>
                          <a:endParaRPr kumimoji="0" lang="tr-T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tr-TR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-0,88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tr-TR" sz="1800" b="1" dirty="0"/>
                            <a:t> 0,93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15563">
                    <a:tc>
                      <a:txBody>
                        <a:bodyPr/>
                        <a:lstStyle/>
                        <a:p>
                          <a:pPr marL="38100" marR="38100" lvl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by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weight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Z 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score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(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±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𝑆𝐷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)</m:t>
                              </m:r>
                            </m:oMath>
                          </a14:m>
                          <a:endParaRPr kumimoji="0" lang="tr-T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  <a:p>
                          <a:pPr marL="38100" marR="3810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tr-TR" sz="1800" b="0" dirty="0">
                            <a:solidFill>
                              <a:schemeClr val="tx1"/>
                            </a:solidFill>
                            <a:effectLst/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-0,96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tr-TR" sz="1800" b="1" dirty="0"/>
                            <a:t> 1,35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15563">
                    <a:tc>
                      <a:txBody>
                        <a:bodyPr/>
                        <a:lstStyle/>
                        <a:p>
                          <a:pPr marL="38100" marR="38100" lvl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by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BMI Z </a:t>
                          </a:r>
                          <a:r>
                            <a:rPr lang="tr-TR" sz="1800" b="0" dirty="0" err="1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score</a:t>
                          </a:r>
                          <a:r>
                            <a:rPr lang="tr-TR" sz="1800" b="0" dirty="0">
                              <a:solidFill>
                                <a:schemeClr val="tx1"/>
                              </a:solidFill>
                              <a:effectLst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(</a:t>
                          </a:r>
                          <a:r>
                            <a:rPr kumimoji="0" lang="tr-T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±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𝑆𝐷</m:t>
                              </m:r>
                              <m:r>
                                <a:rPr kumimoji="0" lang="tr-T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libri" charset="-94"/>
                                  <a:cs typeface="Calibri" charset="-94"/>
                                </a:rPr>
                                <m:t>)</m:t>
                              </m:r>
                            </m:oMath>
                          </a14:m>
                          <a:endParaRPr kumimoji="0" lang="tr-T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  <a:p>
                          <a:pPr marL="38100" marR="3810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tr-TR" sz="1800" b="0" dirty="0">
                            <a:solidFill>
                              <a:schemeClr val="tx1"/>
                            </a:solidFill>
                            <a:effectLst/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-0,71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tr-TR" sz="1800" b="1" dirty="0"/>
                            <a:t> 1,47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658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Pancreatic</a:t>
                          </a:r>
                          <a:r>
                            <a:rPr lang="tr-TR" sz="1800" b="0" baseline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baseline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Insufficiency</a:t>
                          </a:r>
                          <a:r>
                            <a:rPr lang="tr-TR" sz="1800" b="0" baseline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31</a:t>
                          </a:r>
                          <a:r>
                            <a:rPr lang="tr-TR" sz="1800" b="1" baseline="0" dirty="0"/>
                            <a:t> (83,8)</a:t>
                          </a:r>
                          <a:endParaRPr lang="tr-TR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Diabetes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Mellitus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2</a:t>
                          </a:r>
                          <a:r>
                            <a:rPr lang="tr-TR" sz="1800" b="1" baseline="0" dirty="0"/>
                            <a:t> (5,4)</a:t>
                          </a:r>
                          <a:endParaRPr lang="tr-TR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P.Aeroginosa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colonization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18 (48,6)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MRSA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colonization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5 (13,5)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601490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FEV</a:t>
                          </a:r>
                          <a:r>
                            <a:rPr lang="tr-TR" sz="1800" b="0" baseline="-2500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1</a:t>
                          </a:r>
                          <a:r>
                            <a:rPr lang="tr-TR" sz="1800" b="0" baseline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% </a:t>
                          </a:r>
                          <a:r>
                            <a:rPr lang="tr-TR" sz="1800" b="0" baseline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predicted</a:t>
                          </a:r>
                          <a:r>
                            <a:rPr lang="tr-TR" sz="1800" b="0" baseline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</a:t>
                          </a:r>
                          <a:r>
                            <a:rPr lang="tr-TR" sz="1800" b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Mean±SD</a:t>
                          </a:r>
                          <a:r>
                            <a:rPr lang="tr-TR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78,7 ± 21,98 </a:t>
                          </a:r>
                          <a:endParaRPr lang="tr-TR" sz="1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425890"/>
                  </p:ext>
                </p:extLst>
              </p:nvPr>
            </p:nvGraphicFramePr>
            <p:xfrm>
              <a:off x="1985553" y="624226"/>
              <a:ext cx="8017691" cy="56573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6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Table-1: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Demographic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Charasteristics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Our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tr-TR" sz="24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Patients</a:t>
                          </a:r>
                          <a:r>
                            <a:rPr lang="tr-TR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(n=37)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4" t="-79048" r="-103544" b="-7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7451" t="-79048" r="-750" b="-7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6014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Age at 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diagnosis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month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) </a:t>
                          </a:r>
                          <a:r>
                            <a:rPr lang="tr-TR" sz="1800" b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median</a:t>
                          </a: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(IQR)</a:t>
                          </a: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 smtClean="0"/>
                            <a:t>3 (5)</a:t>
                          </a:r>
                          <a:endParaRPr lang="tr-TR" sz="1800" b="1" dirty="0"/>
                        </a:p>
                      </a:txBody>
                      <a:tcPr/>
                    </a:tc>
                  </a:tr>
                  <a:tr h="50929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4" t="-341667" r="-103544" b="-6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7451" t="-341667" r="-750" b="-6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0" marR="0" marT="0" marB="0">
                        <a:blipFill rotWithShape="0">
                          <a:blip r:embed="rId3"/>
                          <a:stretch>
                            <a:fillRect l="-154" t="-412222" r="-103544" b="-5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7451" t="-412222" r="-750" b="-53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0" marR="0" marT="0" marB="0">
                        <a:blipFill rotWithShape="0">
                          <a:blip r:embed="rId3"/>
                          <a:stretch>
                            <a:fillRect l="-154" t="-512222" r="-103544" b="-4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7451" t="-512222" r="-750" b="-43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658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Pancreatic</a:t>
                          </a:r>
                          <a:r>
                            <a:rPr lang="tr-TR" sz="1800" b="0" baseline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baseline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Insufficiency</a:t>
                          </a:r>
                          <a:r>
                            <a:rPr lang="tr-TR" sz="1800" b="0" baseline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31</a:t>
                          </a:r>
                          <a:r>
                            <a:rPr lang="tr-TR" sz="1800" b="1" baseline="0" dirty="0"/>
                            <a:t> (83,8)</a:t>
                          </a:r>
                          <a:endParaRPr lang="tr-TR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Diabetes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Mellitus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2</a:t>
                          </a:r>
                          <a:r>
                            <a:rPr lang="tr-TR" sz="1800" b="1" baseline="0" dirty="0"/>
                            <a:t> (5,4)</a:t>
                          </a:r>
                          <a:endParaRPr lang="tr-TR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P.Aeroginosa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colonization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18 (48,6)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4153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MRSA </a:t>
                          </a:r>
                          <a:r>
                            <a:rPr lang="tr-TR" sz="1800" b="0" dirty="0" err="1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colonization</a:t>
                          </a:r>
                          <a:r>
                            <a:rPr lang="tr-TR" sz="1800" b="0" dirty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n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1" dirty="0"/>
                            <a:t>5 (13,5)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1195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FEV</a:t>
                          </a:r>
                          <a:r>
                            <a:rPr lang="tr-TR" sz="1800" b="0" baseline="-2500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1</a:t>
                          </a:r>
                          <a:r>
                            <a:rPr lang="tr-TR" sz="1800" b="0" baseline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% </a:t>
                          </a:r>
                          <a:r>
                            <a:rPr lang="tr-TR" sz="1800" b="0" baseline="0" dirty="0" err="1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predicted</a:t>
                          </a:r>
                          <a:r>
                            <a:rPr lang="tr-TR" sz="1800" b="0" baseline="0" dirty="0" smtClean="0">
                              <a:latin typeface="Calibri" charset="-94"/>
                              <a:ea typeface="Calibri" charset="-94"/>
                              <a:cs typeface="Calibri" charset="-94"/>
                            </a:rPr>
                            <a:t> (</a:t>
                          </a:r>
                          <a:r>
                            <a:rPr lang="tr-TR" sz="1800" b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Mean±SD</a:t>
                          </a:r>
                          <a:r>
                            <a:rPr lang="tr-TR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tr-TR" sz="1800" b="0" dirty="0">
                            <a:latin typeface="Calibri" charset="-94"/>
                            <a:ea typeface="Calibri" charset="-94"/>
                            <a:cs typeface="Calibri" charset="-9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tr-T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78,7 ± 21,98 </a:t>
                          </a:r>
                          <a:endParaRPr lang="tr-TR" sz="1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571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yeni tema2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tema2" id="{3693A5B4-1486-4682-992A-527301590D90}" vid="{C602CA17-9BAA-4C54-8128-9B0113FB881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5773</TotalTime>
  <Words>1209</Words>
  <Application>Microsoft Macintosh PowerPoint</Application>
  <PresentationFormat>Geniş Ekran</PresentationFormat>
  <Paragraphs>200</Paragraphs>
  <Slides>18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ArialMT</vt:lpstr>
      <vt:lpstr>Cambria Math</vt:lpstr>
      <vt:lpstr>Courier New</vt:lpstr>
      <vt:lpstr>Garamond</vt:lpstr>
      <vt:lpstr>Tahoma</vt:lpstr>
      <vt:lpstr>Wingdings</vt:lpstr>
      <vt:lpstr>Arial</vt:lpstr>
      <vt:lpstr>Calibri</vt:lpstr>
      <vt:lpstr>yeni tema2</vt:lpstr>
      <vt:lpstr>     MARMARA UNIVERSITY  DIVISION OF PEDIATRIC PULMONOLOGY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MARMARA ÜNİVERSİTESİ TIP FAKÜLTESİ ÇOCUK SAĞLIĞI VE HASTALIKLARI ANABİLİM DALI</dc:title>
  <dc:creator>furkan eser</dc:creator>
  <cp:lastModifiedBy>pınar ergenekon</cp:lastModifiedBy>
  <cp:revision>250</cp:revision>
  <dcterms:created xsi:type="dcterms:W3CDTF">2017-07-29T13:34:19Z</dcterms:created>
  <dcterms:modified xsi:type="dcterms:W3CDTF">2018-03-22T08:50:18Z</dcterms:modified>
</cp:coreProperties>
</file>