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4"/>
  </p:notesMasterIdLst>
  <p:sldIdLst>
    <p:sldId id="257" r:id="rId3"/>
    <p:sldId id="258" r:id="rId4"/>
    <p:sldId id="262" r:id="rId5"/>
    <p:sldId id="259" r:id="rId6"/>
    <p:sldId id="263" r:id="rId7"/>
    <p:sldId id="265" r:id="rId8"/>
    <p:sldId id="266" r:id="rId9"/>
    <p:sldId id="260" r:id="rId10"/>
    <p:sldId id="261" r:id="rId11"/>
    <p:sldId id="264"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7" d="100"/>
          <a:sy n="67" d="100"/>
        </p:scale>
        <p:origin x="5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98005698005698E-2"/>
          <c:y val="0.10185191556937728"/>
          <c:w val="0.77924540682414789"/>
          <c:h val="0.89814814814814814"/>
        </c:manualLayout>
      </c:layout>
      <c:pie3DChart>
        <c:varyColors val="1"/>
        <c:ser>
          <c:idx val="0"/>
          <c:order val="0"/>
          <c:dPt>
            <c:idx val="0"/>
            <c:bubble3D val="0"/>
            <c:explosion val="9"/>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5EC-4392-99B1-38F330766170}"/>
              </c:ext>
            </c:extLst>
          </c:dPt>
          <c:dPt>
            <c:idx val="1"/>
            <c:bubble3D val="0"/>
            <c:explosion val="15"/>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5EC-4392-99B1-38F330766170}"/>
              </c:ext>
            </c:extLst>
          </c:dPt>
          <c:dPt>
            <c:idx val="2"/>
            <c:bubble3D val="0"/>
            <c:explosion val="11"/>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5EC-4392-99B1-38F330766170}"/>
              </c:ext>
            </c:extLst>
          </c:dPt>
          <c:dPt>
            <c:idx val="3"/>
            <c:bubble3D val="0"/>
            <c:explosion val="13"/>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25EC-4392-99B1-38F330766170}"/>
              </c:ext>
            </c:extLst>
          </c:dPt>
          <c:dPt>
            <c:idx val="4"/>
            <c:bubble3D val="0"/>
            <c:explosion val="17"/>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25EC-4392-99B1-38F330766170}"/>
              </c:ext>
            </c:extLst>
          </c:dPt>
          <c:dPt>
            <c:idx val="5"/>
            <c:bubble3D val="0"/>
            <c:explosion val="16"/>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25EC-4392-99B1-38F33076617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'bat 1'!$A$1:$A$6</c:f>
              <c:strCache>
                <c:ptCount val="6"/>
                <c:pt idx="0">
                  <c:v>Batina</c:v>
                </c:pt>
                <c:pt idx="1">
                  <c:v>Dahira</c:v>
                </c:pt>
                <c:pt idx="2">
                  <c:v>Dakhiliya</c:v>
                </c:pt>
                <c:pt idx="3">
                  <c:v>Jan</c:v>
                </c:pt>
                <c:pt idx="4">
                  <c:v>Muscat </c:v>
                </c:pt>
                <c:pt idx="5">
                  <c:v>Sharkhiya</c:v>
                </c:pt>
              </c:strCache>
            </c:strRef>
          </c:cat>
          <c:val>
            <c:numRef>
              <c:f>'bat 1'!$B$1:$B$6</c:f>
              <c:numCache>
                <c:formatCode>General</c:formatCode>
                <c:ptCount val="6"/>
                <c:pt idx="0">
                  <c:v>100</c:v>
                </c:pt>
                <c:pt idx="1">
                  <c:v>40</c:v>
                </c:pt>
                <c:pt idx="2">
                  <c:v>18</c:v>
                </c:pt>
                <c:pt idx="3">
                  <c:v>7</c:v>
                </c:pt>
                <c:pt idx="4">
                  <c:v>16</c:v>
                </c:pt>
                <c:pt idx="5">
                  <c:v>7</c:v>
                </c:pt>
              </c:numCache>
            </c:numRef>
          </c:val>
          <c:extLst>
            <c:ext xmlns:c16="http://schemas.microsoft.com/office/drawing/2014/chart" uri="{C3380CC4-5D6E-409C-BE32-E72D297353CC}">
              <c16:uniqueId val="{0000000C-25EC-4392-99B1-38F330766170}"/>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8280391233147195"/>
          <c:y val="3.4032422417786014E-2"/>
          <c:w val="0.20864907912152017"/>
          <c:h val="0.9151284324753530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lang="en-US"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EEFCA-80DC-4F21-84E4-0494ABA2891E}" type="datetimeFigureOut">
              <a:rPr lang="en-US" smtClean="0"/>
              <a:t>3/20/2019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C97DC-33C6-4C25-8D55-D43EEFE96B1D}" type="slidenum">
              <a:rPr lang="en-US" smtClean="0"/>
              <a:t>‹#›</a:t>
            </a:fld>
            <a:endParaRPr lang="en-US"/>
          </a:p>
        </p:txBody>
      </p:sp>
    </p:spTree>
    <p:extLst>
      <p:ext uri="{BB962C8B-B14F-4D97-AF65-F5344CB8AC3E}">
        <p14:creationId xmlns:p14="http://schemas.microsoft.com/office/powerpoint/2010/main" val="3000623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A671308-B2AE-4750-A5F2-A3E9AB4B83AD}" type="slidenum">
              <a:rPr lang="en-US" altLang="en-US"/>
              <a:pPr/>
              <a:t>2</a:t>
            </a:fld>
            <a:endParaRPr lang="en-US" altLang="en-US"/>
          </a:p>
        </p:txBody>
      </p:sp>
    </p:spTree>
    <p:extLst>
      <p:ext uri="{BB962C8B-B14F-4D97-AF65-F5344CB8AC3E}">
        <p14:creationId xmlns:p14="http://schemas.microsoft.com/office/powerpoint/2010/main" val="1273531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latin typeface="Arial" panose="020B0604020202020204" pitchFamily="34" charset="0"/>
            </a:endParaRPr>
          </a:p>
        </p:txBody>
      </p:sp>
    </p:spTree>
    <p:extLst>
      <p:ext uri="{BB962C8B-B14F-4D97-AF65-F5344CB8AC3E}">
        <p14:creationId xmlns:p14="http://schemas.microsoft.com/office/powerpoint/2010/main" val="351390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A850A15-6503-4E5B-AC1D-AB6C37BA3185}" type="slidenum">
              <a:rPr lang="en-US" altLang="en-US">
                <a:latin typeface="Arial" panose="020B0604020202020204" pitchFamily="34" charset="0"/>
              </a:rPr>
              <a:pPr/>
              <a:t>5</a:t>
            </a:fld>
            <a:endParaRPr lang="en-US" altLang="en-US">
              <a:latin typeface="Arial" panose="020B0604020202020204" pitchFamily="34" charset="0"/>
            </a:endParaRPr>
          </a:p>
        </p:txBody>
      </p:sp>
    </p:spTree>
    <p:extLst>
      <p:ext uri="{BB962C8B-B14F-4D97-AF65-F5344CB8AC3E}">
        <p14:creationId xmlns:p14="http://schemas.microsoft.com/office/powerpoint/2010/main" val="61630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3759C222-F64D-48C3-AD19-0EA54265FC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44F36FE-29D4-4E56-A2DF-387190282C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7400697C-BFD8-4CF7-8FCC-094C4423D2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5D86BA-244A-46CD-B738-5309162914E9}"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750834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298861A-6B8D-491D-BDDA-8A0A36901878}" type="slidenum">
              <a:rPr lang="en-GB" smtClean="0"/>
              <a:pPr/>
              <a:t>‹#›</a:t>
            </a:fld>
            <a:endParaRPr lang="en-GB"/>
          </a:p>
        </p:txBody>
      </p:sp>
    </p:spTree>
    <p:extLst>
      <p:ext uri="{BB962C8B-B14F-4D97-AF65-F5344CB8AC3E}">
        <p14:creationId xmlns:p14="http://schemas.microsoft.com/office/powerpoint/2010/main" val="64792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98861A-6B8D-491D-BDDA-8A0A36901878}" type="slidenum">
              <a:rPr lang="en-GB" smtClean="0"/>
              <a:pPr/>
              <a:t>‹#›</a:t>
            </a:fld>
            <a:endParaRPr lang="en-GB"/>
          </a:p>
        </p:txBody>
      </p:sp>
    </p:spTree>
    <p:extLst>
      <p:ext uri="{BB962C8B-B14F-4D97-AF65-F5344CB8AC3E}">
        <p14:creationId xmlns:p14="http://schemas.microsoft.com/office/powerpoint/2010/main" val="340568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98861A-6B8D-491D-BDDA-8A0A36901878}" type="slidenum">
              <a:rPr lang="en-GB" smtClean="0"/>
              <a:pPr/>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Tree>
    <p:extLst>
      <p:ext uri="{BB962C8B-B14F-4D97-AF65-F5344CB8AC3E}">
        <p14:creationId xmlns:p14="http://schemas.microsoft.com/office/powerpoint/2010/main" val="2841952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98861A-6B8D-491D-BDDA-8A0A36901878}" type="slidenum">
              <a:rPr lang="en-GB" smtClean="0"/>
              <a:pPr/>
              <a:t>‹#›</a:t>
            </a:fld>
            <a:endParaRPr lang="en-GB"/>
          </a:p>
        </p:txBody>
      </p:sp>
    </p:spTree>
    <p:extLst>
      <p:ext uri="{BB962C8B-B14F-4D97-AF65-F5344CB8AC3E}">
        <p14:creationId xmlns:p14="http://schemas.microsoft.com/office/powerpoint/2010/main" val="561015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98861A-6B8D-491D-BDDA-8A0A36901878}" type="slidenum">
              <a:rPr lang="en-GB" smtClean="0"/>
              <a:pPr/>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353535"/>
                </a:solidFill>
                <a:latin typeface="Arial"/>
              </a:rPr>
              <a:t>”</a:t>
            </a:r>
          </a:p>
        </p:txBody>
      </p:sp>
    </p:spTree>
    <p:extLst>
      <p:ext uri="{BB962C8B-B14F-4D97-AF65-F5344CB8AC3E}">
        <p14:creationId xmlns:p14="http://schemas.microsoft.com/office/powerpoint/2010/main" val="584996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98861A-6B8D-491D-BDDA-8A0A36901878}" type="slidenum">
              <a:rPr lang="en-GB" smtClean="0"/>
              <a:pPr/>
              <a:t>‹#›</a:t>
            </a:fld>
            <a:endParaRPr lang="en-GB"/>
          </a:p>
        </p:txBody>
      </p:sp>
    </p:spTree>
    <p:extLst>
      <p:ext uri="{BB962C8B-B14F-4D97-AF65-F5344CB8AC3E}">
        <p14:creationId xmlns:p14="http://schemas.microsoft.com/office/powerpoint/2010/main" val="835658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98861A-6B8D-491D-BDDA-8A0A36901878}" type="slidenum">
              <a:rPr lang="en-GB" smtClean="0"/>
              <a:pPr/>
              <a:t>‹#›</a:t>
            </a:fld>
            <a:endParaRPr lang="en-GB"/>
          </a:p>
        </p:txBody>
      </p:sp>
    </p:spTree>
    <p:extLst>
      <p:ext uri="{BB962C8B-B14F-4D97-AF65-F5344CB8AC3E}">
        <p14:creationId xmlns:p14="http://schemas.microsoft.com/office/powerpoint/2010/main" val="3488932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98861A-6B8D-491D-BDDA-8A0A36901878}" type="slidenum">
              <a:rPr lang="en-GB" smtClean="0"/>
              <a:pPr/>
              <a:t>‹#›</a:t>
            </a:fld>
            <a:endParaRPr lang="en-GB"/>
          </a:p>
        </p:txBody>
      </p:sp>
    </p:spTree>
    <p:extLst>
      <p:ext uri="{BB962C8B-B14F-4D97-AF65-F5344CB8AC3E}">
        <p14:creationId xmlns:p14="http://schemas.microsoft.com/office/powerpoint/2010/main" val="1010021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1C8A1B-CB36-4C1D-8FC9-D52FB3C558F4}"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11E8092-7F0E-4F72-B9E4-89871BED9F3D}" type="slidenum">
              <a:rPr lang="en-US" smtClean="0"/>
              <a:t>‹#›</a:t>
            </a:fld>
            <a:endParaRPr lang="en-US"/>
          </a:p>
        </p:txBody>
      </p:sp>
    </p:spTree>
    <p:extLst>
      <p:ext uri="{BB962C8B-B14F-4D97-AF65-F5344CB8AC3E}">
        <p14:creationId xmlns:p14="http://schemas.microsoft.com/office/powerpoint/2010/main" val="1154927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C8A1B-CB36-4C1D-8FC9-D52FB3C558F4}"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1E8092-7F0E-4F72-B9E4-89871BED9F3D}" type="slidenum">
              <a:rPr lang="en-US" smtClean="0"/>
              <a:t>‹#›</a:t>
            </a:fld>
            <a:endParaRPr lang="en-US"/>
          </a:p>
        </p:txBody>
      </p:sp>
    </p:spTree>
    <p:extLst>
      <p:ext uri="{BB962C8B-B14F-4D97-AF65-F5344CB8AC3E}">
        <p14:creationId xmlns:p14="http://schemas.microsoft.com/office/powerpoint/2010/main" val="293835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1C8A1B-CB36-4C1D-8FC9-D52FB3C558F4}"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1E8092-7F0E-4F72-B9E4-89871BED9F3D}" type="slidenum">
              <a:rPr lang="en-US" smtClean="0"/>
              <a:t>‹#›</a:t>
            </a:fld>
            <a:endParaRPr lang="en-US"/>
          </a:p>
        </p:txBody>
      </p:sp>
    </p:spTree>
    <p:extLst>
      <p:ext uri="{BB962C8B-B14F-4D97-AF65-F5344CB8AC3E}">
        <p14:creationId xmlns:p14="http://schemas.microsoft.com/office/powerpoint/2010/main" val="7400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98861A-6B8D-491D-BDDA-8A0A36901878}" type="slidenum">
              <a:rPr lang="en-GB" smtClean="0"/>
              <a:pPr/>
              <a:t>‹#›</a:t>
            </a:fld>
            <a:endParaRPr lang="en-GB"/>
          </a:p>
        </p:txBody>
      </p:sp>
    </p:spTree>
    <p:extLst>
      <p:ext uri="{BB962C8B-B14F-4D97-AF65-F5344CB8AC3E}">
        <p14:creationId xmlns:p14="http://schemas.microsoft.com/office/powerpoint/2010/main" val="3506355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1C8A1B-CB36-4C1D-8FC9-D52FB3C558F4}"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11E8092-7F0E-4F72-B9E4-89871BED9F3D}" type="slidenum">
              <a:rPr lang="en-US" smtClean="0"/>
              <a:t>‹#›</a:t>
            </a:fld>
            <a:endParaRPr lang="en-US"/>
          </a:p>
        </p:txBody>
      </p:sp>
    </p:spTree>
    <p:extLst>
      <p:ext uri="{BB962C8B-B14F-4D97-AF65-F5344CB8AC3E}">
        <p14:creationId xmlns:p14="http://schemas.microsoft.com/office/powerpoint/2010/main" val="721180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1C8A1B-CB36-4C1D-8FC9-D52FB3C558F4}" type="datetimeFigureOut">
              <a:rPr lang="en-US" smtClean="0"/>
              <a:t>3/20/2019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11E8092-7F0E-4F72-B9E4-89871BED9F3D}" type="slidenum">
              <a:rPr lang="en-US" smtClean="0"/>
              <a:t>‹#›</a:t>
            </a:fld>
            <a:endParaRPr lang="en-US"/>
          </a:p>
        </p:txBody>
      </p:sp>
    </p:spTree>
    <p:extLst>
      <p:ext uri="{BB962C8B-B14F-4D97-AF65-F5344CB8AC3E}">
        <p14:creationId xmlns:p14="http://schemas.microsoft.com/office/powerpoint/2010/main" val="3260493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1C8A1B-CB36-4C1D-8FC9-D52FB3C558F4}" type="datetimeFigureOut">
              <a:rPr lang="en-US" smtClean="0"/>
              <a:t>3/20/2019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11E8092-7F0E-4F72-B9E4-89871BED9F3D}" type="slidenum">
              <a:rPr lang="en-US" smtClean="0"/>
              <a:t>‹#›</a:t>
            </a:fld>
            <a:endParaRPr lang="en-US"/>
          </a:p>
        </p:txBody>
      </p:sp>
    </p:spTree>
    <p:extLst>
      <p:ext uri="{BB962C8B-B14F-4D97-AF65-F5344CB8AC3E}">
        <p14:creationId xmlns:p14="http://schemas.microsoft.com/office/powerpoint/2010/main" val="3357377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C8A1B-CB36-4C1D-8FC9-D52FB3C558F4}" type="datetimeFigureOut">
              <a:rPr lang="en-US" smtClean="0"/>
              <a:t>3/20/2019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11E8092-7F0E-4F72-B9E4-89871BED9F3D}" type="slidenum">
              <a:rPr lang="en-US" smtClean="0"/>
              <a:t>‹#›</a:t>
            </a:fld>
            <a:endParaRPr lang="en-US"/>
          </a:p>
        </p:txBody>
      </p:sp>
    </p:spTree>
    <p:extLst>
      <p:ext uri="{BB962C8B-B14F-4D97-AF65-F5344CB8AC3E}">
        <p14:creationId xmlns:p14="http://schemas.microsoft.com/office/powerpoint/2010/main" val="3405710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C8A1B-CB36-4C1D-8FC9-D52FB3C558F4}"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11E8092-7F0E-4F72-B9E4-89871BED9F3D}" type="slidenum">
              <a:rPr lang="en-US" smtClean="0"/>
              <a:t>‹#›</a:t>
            </a:fld>
            <a:endParaRPr lang="en-US"/>
          </a:p>
        </p:txBody>
      </p:sp>
    </p:spTree>
    <p:extLst>
      <p:ext uri="{BB962C8B-B14F-4D97-AF65-F5344CB8AC3E}">
        <p14:creationId xmlns:p14="http://schemas.microsoft.com/office/powerpoint/2010/main" val="2665233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C8A1B-CB36-4C1D-8FC9-D52FB3C558F4}"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1E8092-7F0E-4F72-B9E4-89871BED9F3D}" type="slidenum">
              <a:rPr lang="en-US" smtClean="0"/>
              <a:t>‹#›</a:t>
            </a:fld>
            <a:endParaRPr lang="en-US"/>
          </a:p>
        </p:txBody>
      </p:sp>
    </p:spTree>
    <p:extLst>
      <p:ext uri="{BB962C8B-B14F-4D97-AF65-F5344CB8AC3E}">
        <p14:creationId xmlns:p14="http://schemas.microsoft.com/office/powerpoint/2010/main" val="3774895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1C8A1B-CB36-4C1D-8FC9-D52FB3C558F4}"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1E8092-7F0E-4F72-B9E4-89871BED9F3D}" type="slidenum">
              <a:rPr lang="en-US" smtClean="0"/>
              <a:t>‹#›</a:t>
            </a:fld>
            <a:endParaRPr lang="en-US"/>
          </a:p>
        </p:txBody>
      </p:sp>
    </p:spTree>
    <p:extLst>
      <p:ext uri="{BB962C8B-B14F-4D97-AF65-F5344CB8AC3E}">
        <p14:creationId xmlns:p14="http://schemas.microsoft.com/office/powerpoint/2010/main" val="224788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1C8A1B-CB36-4C1D-8FC9-D52FB3C558F4}"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11E8092-7F0E-4F72-B9E4-89871BED9F3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2800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31C8A1B-CB36-4C1D-8FC9-D52FB3C558F4}"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1E8092-7F0E-4F72-B9E4-89871BED9F3D}" type="slidenum">
              <a:rPr lang="en-US" smtClean="0"/>
              <a:t>‹#›</a:t>
            </a:fld>
            <a:endParaRPr lang="en-US"/>
          </a:p>
        </p:txBody>
      </p:sp>
    </p:spTree>
    <p:extLst>
      <p:ext uri="{BB962C8B-B14F-4D97-AF65-F5344CB8AC3E}">
        <p14:creationId xmlns:p14="http://schemas.microsoft.com/office/powerpoint/2010/main" val="158157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31C8A1B-CB36-4C1D-8FC9-D52FB3C558F4}"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1E8092-7F0E-4F72-B9E4-89871BED9F3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778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98861A-6B8D-491D-BDDA-8A0A36901878}" type="slidenum">
              <a:rPr lang="en-GB" smtClean="0"/>
              <a:pPr/>
              <a:t>‹#›</a:t>
            </a:fld>
            <a:endParaRPr lang="en-GB"/>
          </a:p>
        </p:txBody>
      </p:sp>
    </p:spTree>
    <p:extLst>
      <p:ext uri="{BB962C8B-B14F-4D97-AF65-F5344CB8AC3E}">
        <p14:creationId xmlns:p14="http://schemas.microsoft.com/office/powerpoint/2010/main" val="1915630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31C8A1B-CB36-4C1D-8FC9-D52FB3C558F4}"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11E8092-7F0E-4F72-B9E4-89871BED9F3D}" type="slidenum">
              <a:rPr lang="en-US" smtClean="0"/>
              <a:t>‹#›</a:t>
            </a:fld>
            <a:endParaRPr lang="en-US"/>
          </a:p>
        </p:txBody>
      </p:sp>
    </p:spTree>
    <p:extLst>
      <p:ext uri="{BB962C8B-B14F-4D97-AF65-F5344CB8AC3E}">
        <p14:creationId xmlns:p14="http://schemas.microsoft.com/office/powerpoint/2010/main" val="169596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C8A1B-CB36-4C1D-8FC9-D52FB3C558F4}"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1E8092-7F0E-4F72-B9E4-89871BED9F3D}" type="slidenum">
              <a:rPr lang="en-US" smtClean="0"/>
              <a:t>‹#›</a:t>
            </a:fld>
            <a:endParaRPr lang="en-US"/>
          </a:p>
        </p:txBody>
      </p:sp>
    </p:spTree>
    <p:extLst>
      <p:ext uri="{BB962C8B-B14F-4D97-AF65-F5344CB8AC3E}">
        <p14:creationId xmlns:p14="http://schemas.microsoft.com/office/powerpoint/2010/main" val="2284280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C8A1B-CB36-4C1D-8FC9-D52FB3C558F4}"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1E8092-7F0E-4F72-B9E4-89871BED9F3D}" type="slidenum">
              <a:rPr lang="en-US" smtClean="0"/>
              <a:t>‹#›</a:t>
            </a:fld>
            <a:endParaRPr lang="en-US"/>
          </a:p>
        </p:txBody>
      </p:sp>
    </p:spTree>
    <p:extLst>
      <p:ext uri="{BB962C8B-B14F-4D97-AF65-F5344CB8AC3E}">
        <p14:creationId xmlns:p14="http://schemas.microsoft.com/office/powerpoint/2010/main" val="341412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298861A-6B8D-491D-BDDA-8A0A36901878}" type="slidenum">
              <a:rPr lang="en-GB" smtClean="0"/>
              <a:pPr/>
              <a:t>‹#›</a:t>
            </a:fld>
            <a:endParaRPr lang="en-GB"/>
          </a:p>
        </p:txBody>
      </p:sp>
    </p:spTree>
    <p:extLst>
      <p:ext uri="{BB962C8B-B14F-4D97-AF65-F5344CB8AC3E}">
        <p14:creationId xmlns:p14="http://schemas.microsoft.com/office/powerpoint/2010/main" val="4187906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298861A-6B8D-491D-BDDA-8A0A36901878}" type="slidenum">
              <a:rPr lang="en-GB" smtClean="0"/>
              <a:pPr/>
              <a:t>‹#›</a:t>
            </a:fld>
            <a:endParaRPr lang="en-GB"/>
          </a:p>
        </p:txBody>
      </p:sp>
    </p:spTree>
    <p:extLst>
      <p:ext uri="{BB962C8B-B14F-4D97-AF65-F5344CB8AC3E}">
        <p14:creationId xmlns:p14="http://schemas.microsoft.com/office/powerpoint/2010/main" val="262275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298861A-6B8D-491D-BDDA-8A0A36901878}" type="slidenum">
              <a:rPr lang="en-GB" smtClean="0"/>
              <a:pPr/>
              <a:t>‹#›</a:t>
            </a:fld>
            <a:endParaRPr lang="en-GB"/>
          </a:p>
        </p:txBody>
      </p:sp>
    </p:spTree>
    <p:extLst>
      <p:ext uri="{BB962C8B-B14F-4D97-AF65-F5344CB8AC3E}">
        <p14:creationId xmlns:p14="http://schemas.microsoft.com/office/powerpoint/2010/main" val="113878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298861A-6B8D-491D-BDDA-8A0A36901878}" type="slidenum">
              <a:rPr lang="en-GB" smtClean="0"/>
              <a:pPr/>
              <a:t>‹#›</a:t>
            </a:fld>
            <a:endParaRPr lang="en-GB"/>
          </a:p>
        </p:txBody>
      </p:sp>
    </p:spTree>
    <p:extLst>
      <p:ext uri="{BB962C8B-B14F-4D97-AF65-F5344CB8AC3E}">
        <p14:creationId xmlns:p14="http://schemas.microsoft.com/office/powerpoint/2010/main" val="394637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298861A-6B8D-491D-BDDA-8A0A36901878}" type="slidenum">
              <a:rPr lang="en-GB" smtClean="0"/>
              <a:pPr/>
              <a:t>‹#›</a:t>
            </a:fld>
            <a:endParaRPr lang="en-GB"/>
          </a:p>
        </p:txBody>
      </p:sp>
    </p:spTree>
    <p:extLst>
      <p:ext uri="{BB962C8B-B14F-4D97-AF65-F5344CB8AC3E}">
        <p14:creationId xmlns:p14="http://schemas.microsoft.com/office/powerpoint/2010/main" val="362359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98861A-6B8D-491D-BDDA-8A0A36901878}" type="slidenum">
              <a:rPr lang="en-GB" smtClean="0"/>
              <a:pPr/>
              <a:t>‹#›</a:t>
            </a:fld>
            <a:endParaRPr lang="en-GB"/>
          </a:p>
        </p:txBody>
      </p:sp>
    </p:spTree>
    <p:extLst>
      <p:ext uri="{BB962C8B-B14F-4D97-AF65-F5344CB8AC3E}">
        <p14:creationId xmlns:p14="http://schemas.microsoft.com/office/powerpoint/2010/main" val="59968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7EF9726-A0F9-4848-92AF-CC18934EBA5D}" type="datetimeFigureOut">
              <a:rPr lang="en-GB" smtClean="0">
                <a:solidFill>
                  <a:prstClr val="black">
                    <a:tint val="75000"/>
                  </a:prstClr>
                </a:solidFill>
              </a:rPr>
              <a:pPr/>
              <a:t>20/03/2019</a:t>
            </a:fld>
            <a:endParaRPr lang="en-GB">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298861A-6B8D-491D-BDDA-8A0A36901878}" type="slidenum">
              <a:rPr lang="en-GB" smtClean="0"/>
              <a:pPr/>
              <a:t>‹#›</a:t>
            </a:fld>
            <a:endParaRPr lang="en-GB"/>
          </a:p>
        </p:txBody>
      </p:sp>
    </p:spTree>
    <p:extLst>
      <p:ext uri="{BB962C8B-B14F-4D97-AF65-F5344CB8AC3E}">
        <p14:creationId xmlns:p14="http://schemas.microsoft.com/office/powerpoint/2010/main" val="24735303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31C8A1B-CB36-4C1D-8FC9-D52FB3C558F4}" type="datetimeFigureOut">
              <a:rPr lang="en-US" smtClean="0"/>
              <a:t>3/20/2019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11E8092-7F0E-4F72-B9E4-89871BED9F3D}" type="slidenum">
              <a:rPr lang="en-US" smtClean="0"/>
              <a:t>‹#›</a:t>
            </a:fld>
            <a:endParaRPr lang="en-US"/>
          </a:p>
        </p:txBody>
      </p:sp>
    </p:spTree>
    <p:extLst>
      <p:ext uri="{BB962C8B-B14F-4D97-AF65-F5344CB8AC3E}">
        <p14:creationId xmlns:p14="http://schemas.microsoft.com/office/powerpoint/2010/main" val="175105864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altLang="en-US" dirty="0"/>
              <a:t>CF Genetic in Oman </a:t>
            </a:r>
          </a:p>
        </p:txBody>
      </p:sp>
      <p:sp>
        <p:nvSpPr>
          <p:cNvPr id="3" name="Subtitle 2"/>
          <p:cNvSpPr>
            <a:spLocks noGrp="1"/>
          </p:cNvSpPr>
          <p:nvPr>
            <p:ph type="subTitle" idx="1"/>
          </p:nvPr>
        </p:nvSpPr>
        <p:spPr/>
        <p:txBody>
          <a:bodyPr rtlCol="0">
            <a:noAutofit/>
          </a:bodyPr>
          <a:lstStyle/>
          <a:p>
            <a:pPr>
              <a:defRPr/>
            </a:pPr>
            <a:r>
              <a:rPr lang="en-US" sz="1600" dirty="0"/>
              <a:t>Hussein Al kindy MD.DCH.FRCPC </a:t>
            </a:r>
          </a:p>
          <a:p>
            <a:pPr>
              <a:defRPr/>
            </a:pPr>
            <a:r>
              <a:rPr lang="en-US" sz="1600" dirty="0"/>
              <a:t>Associate Professor </a:t>
            </a:r>
          </a:p>
          <a:p>
            <a:pPr>
              <a:defRPr/>
            </a:pPr>
            <a:r>
              <a:rPr lang="en-US" sz="1600" dirty="0"/>
              <a:t>SQU</a:t>
            </a:r>
          </a:p>
          <a:p>
            <a:pPr>
              <a:defRPr/>
            </a:pPr>
            <a:r>
              <a:rPr lang="en-US" sz="1600" dirty="0"/>
              <a:t>Collage of Medicine and Health Science </a:t>
            </a:r>
          </a:p>
          <a:p>
            <a:pPr>
              <a:defRPr/>
            </a:pPr>
            <a:r>
              <a:rPr lang="en-US" sz="1600" dirty="0"/>
              <a:t>Senior Consultant Pediatric Respiratory </a:t>
            </a:r>
          </a:p>
          <a:p>
            <a:pPr>
              <a:defRPr/>
            </a:pPr>
            <a:r>
              <a:rPr lang="en-US" sz="1600" dirty="0"/>
              <a:t>SQU Hospital </a:t>
            </a:r>
          </a:p>
          <a:p>
            <a:pPr>
              <a:defRPr/>
            </a:pPr>
            <a:r>
              <a:rPr lang="en-US" sz="1600" dirty="0"/>
              <a:t>Oman</a:t>
            </a:r>
          </a:p>
        </p:txBody>
      </p:sp>
    </p:spTree>
    <p:extLst>
      <p:ext uri="{BB962C8B-B14F-4D97-AF65-F5344CB8AC3E}">
        <p14:creationId xmlns:p14="http://schemas.microsoft.com/office/powerpoint/2010/main" val="3672578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graphicFrame>
        <p:nvGraphicFramePr>
          <p:cNvPr id="7" name="Table 6"/>
          <p:cNvGraphicFramePr>
            <a:graphicFrameLocks noGrp="1"/>
          </p:cNvGraphicFramePr>
          <p:nvPr>
            <p:extLst/>
          </p:nvPr>
        </p:nvGraphicFramePr>
        <p:xfrm>
          <a:off x="3039318" y="268253"/>
          <a:ext cx="6120654" cy="6245660"/>
        </p:xfrm>
        <a:graphic>
          <a:graphicData uri="http://schemas.openxmlformats.org/drawingml/2006/table">
            <a:tbl>
              <a:tblPr firstRow="1" bandRow="1">
                <a:tableStyleId>{5C22544A-7EE6-4342-B048-85BDC9FD1C3A}</a:tableStyleId>
              </a:tblPr>
              <a:tblGrid>
                <a:gridCol w="3060327">
                  <a:extLst>
                    <a:ext uri="{9D8B030D-6E8A-4147-A177-3AD203B41FA5}">
                      <a16:colId xmlns:a16="http://schemas.microsoft.com/office/drawing/2014/main" val="20000"/>
                    </a:ext>
                  </a:extLst>
                </a:gridCol>
                <a:gridCol w="3060327">
                  <a:extLst>
                    <a:ext uri="{9D8B030D-6E8A-4147-A177-3AD203B41FA5}">
                      <a16:colId xmlns:a16="http://schemas.microsoft.com/office/drawing/2014/main" val="20001"/>
                    </a:ext>
                  </a:extLst>
                </a:gridCol>
              </a:tblGrid>
              <a:tr h="368534">
                <a:tc>
                  <a:txBody>
                    <a:bodyPr/>
                    <a:lstStyle/>
                    <a:p>
                      <a:r>
                        <a:rPr lang="en-GB" dirty="0"/>
                        <a:t>mutation</a:t>
                      </a:r>
                    </a:p>
                  </a:txBody>
                  <a:tcPr marL="68580" marR="68580"/>
                </a:tc>
                <a:tc>
                  <a:txBody>
                    <a:bodyPr/>
                    <a:lstStyle/>
                    <a:p>
                      <a:r>
                        <a:rPr lang="en-GB" dirty="0"/>
                        <a:t>Number of patients</a:t>
                      </a:r>
                    </a:p>
                  </a:txBody>
                  <a:tcPr marL="68580" marR="68580"/>
                </a:tc>
                <a:extLst>
                  <a:ext uri="{0D108BD9-81ED-4DB2-BD59-A6C34878D82A}">
                    <a16:rowId xmlns:a16="http://schemas.microsoft.com/office/drawing/2014/main" val="10000"/>
                  </a:ext>
                </a:extLst>
              </a:tr>
              <a:tr h="368534">
                <a:tc>
                  <a:txBody>
                    <a:bodyPr/>
                    <a:lstStyle/>
                    <a:p>
                      <a:r>
                        <a:rPr lang="en-GB" dirty="0"/>
                        <a:t>S</a:t>
                      </a:r>
                      <a:r>
                        <a:rPr lang="en-GB" baseline="0" dirty="0"/>
                        <a:t> 549R</a:t>
                      </a:r>
                      <a:endParaRPr lang="en-GB" dirty="0"/>
                    </a:p>
                  </a:txBody>
                  <a:tcPr marL="68580" marR="68580"/>
                </a:tc>
                <a:tc>
                  <a:txBody>
                    <a:bodyPr/>
                    <a:lstStyle/>
                    <a:p>
                      <a:r>
                        <a:rPr lang="en-GB" dirty="0"/>
                        <a:t>90</a:t>
                      </a:r>
                    </a:p>
                  </a:txBody>
                  <a:tcPr marL="68580" marR="68580"/>
                </a:tc>
                <a:extLst>
                  <a:ext uri="{0D108BD9-81ED-4DB2-BD59-A6C34878D82A}">
                    <a16:rowId xmlns:a16="http://schemas.microsoft.com/office/drawing/2014/main" val="10001"/>
                  </a:ext>
                </a:extLst>
              </a:tr>
              <a:tr h="368534">
                <a:tc>
                  <a:txBody>
                    <a:bodyPr/>
                    <a:lstStyle/>
                    <a:p>
                      <a:r>
                        <a:rPr lang="en-GB" dirty="0"/>
                        <a:t>Delta 508</a:t>
                      </a:r>
                    </a:p>
                  </a:txBody>
                  <a:tcPr marL="68580" marR="68580"/>
                </a:tc>
                <a:tc>
                  <a:txBody>
                    <a:bodyPr/>
                    <a:lstStyle/>
                    <a:p>
                      <a:r>
                        <a:rPr lang="en-GB" dirty="0"/>
                        <a:t>21</a:t>
                      </a:r>
                    </a:p>
                  </a:txBody>
                  <a:tcPr marL="68580" marR="68580"/>
                </a:tc>
                <a:extLst>
                  <a:ext uri="{0D108BD9-81ED-4DB2-BD59-A6C34878D82A}">
                    <a16:rowId xmlns:a16="http://schemas.microsoft.com/office/drawing/2014/main" val="10002"/>
                  </a:ext>
                </a:extLst>
              </a:tr>
              <a:tr h="368534">
                <a:tc>
                  <a:txBody>
                    <a:bodyPr/>
                    <a:lstStyle/>
                    <a:p>
                      <a:r>
                        <a:rPr lang="en-GB" dirty="0"/>
                        <a:t>K1177X</a:t>
                      </a:r>
                    </a:p>
                  </a:txBody>
                  <a:tcPr marL="68580" marR="68580"/>
                </a:tc>
                <a:tc>
                  <a:txBody>
                    <a:bodyPr/>
                    <a:lstStyle/>
                    <a:p>
                      <a:r>
                        <a:rPr lang="en-GB" dirty="0"/>
                        <a:t>3</a:t>
                      </a:r>
                    </a:p>
                  </a:txBody>
                  <a:tcPr marL="68580" marR="68580"/>
                </a:tc>
                <a:extLst>
                  <a:ext uri="{0D108BD9-81ED-4DB2-BD59-A6C34878D82A}">
                    <a16:rowId xmlns:a16="http://schemas.microsoft.com/office/drawing/2014/main" val="10003"/>
                  </a:ext>
                </a:extLst>
              </a:tr>
              <a:tr h="368534">
                <a:tc>
                  <a:txBody>
                    <a:bodyPr/>
                    <a:lstStyle/>
                    <a:p>
                      <a:r>
                        <a:rPr lang="en-GB" dirty="0"/>
                        <a:t>3120 +1&gt;G</a:t>
                      </a:r>
                    </a:p>
                  </a:txBody>
                  <a:tcPr marL="68580" marR="68580"/>
                </a:tc>
                <a:tc>
                  <a:txBody>
                    <a:bodyPr/>
                    <a:lstStyle/>
                    <a:p>
                      <a:r>
                        <a:rPr lang="en-GB" dirty="0"/>
                        <a:t>8</a:t>
                      </a:r>
                    </a:p>
                  </a:txBody>
                  <a:tcPr marL="68580" marR="68580"/>
                </a:tc>
                <a:extLst>
                  <a:ext uri="{0D108BD9-81ED-4DB2-BD59-A6C34878D82A}">
                    <a16:rowId xmlns:a16="http://schemas.microsoft.com/office/drawing/2014/main" val="10004"/>
                  </a:ext>
                </a:extLst>
              </a:tr>
              <a:tr h="368534">
                <a:tc>
                  <a:txBody>
                    <a:bodyPr/>
                    <a:lstStyle/>
                    <a:p>
                      <a:r>
                        <a:rPr lang="en-GB" dirty="0" err="1"/>
                        <a:t>hetro</a:t>
                      </a:r>
                      <a:r>
                        <a:rPr lang="en-GB" dirty="0"/>
                        <a:t> S549r + </a:t>
                      </a:r>
                      <a:r>
                        <a:rPr lang="en-GB" dirty="0" err="1"/>
                        <a:t>hetro</a:t>
                      </a:r>
                      <a:r>
                        <a:rPr lang="en-GB" dirty="0"/>
                        <a:t> p.Val392Gly </a:t>
                      </a:r>
                    </a:p>
                  </a:txBody>
                  <a:tcPr marL="68580" marR="68580"/>
                </a:tc>
                <a:tc>
                  <a:txBody>
                    <a:bodyPr/>
                    <a:lstStyle/>
                    <a:p>
                      <a:r>
                        <a:rPr lang="en-GB" dirty="0"/>
                        <a:t>3</a:t>
                      </a:r>
                    </a:p>
                  </a:txBody>
                  <a:tcPr marL="68580" marR="68580"/>
                </a:tc>
                <a:extLst>
                  <a:ext uri="{0D108BD9-81ED-4DB2-BD59-A6C34878D82A}">
                    <a16:rowId xmlns:a16="http://schemas.microsoft.com/office/drawing/2014/main" val="10005"/>
                  </a:ext>
                </a:extLst>
              </a:tr>
              <a:tr h="368534">
                <a:tc>
                  <a:txBody>
                    <a:bodyPr/>
                    <a:lstStyle/>
                    <a:p>
                      <a:r>
                        <a:rPr lang="en-GB" dirty="0"/>
                        <a:t>L 578 del TA    novel</a:t>
                      </a:r>
                    </a:p>
                  </a:txBody>
                  <a:tcPr marL="68580" marR="68580"/>
                </a:tc>
                <a:tc>
                  <a:txBody>
                    <a:bodyPr/>
                    <a:lstStyle/>
                    <a:p>
                      <a:r>
                        <a:rPr lang="en-GB" dirty="0"/>
                        <a:t>2</a:t>
                      </a:r>
                    </a:p>
                  </a:txBody>
                  <a:tcPr marL="68580" marR="68580"/>
                </a:tc>
                <a:extLst>
                  <a:ext uri="{0D108BD9-81ED-4DB2-BD59-A6C34878D82A}">
                    <a16:rowId xmlns:a16="http://schemas.microsoft.com/office/drawing/2014/main" val="10006"/>
                  </a:ext>
                </a:extLst>
              </a:tr>
              <a:tr h="368534">
                <a:tc>
                  <a:txBody>
                    <a:bodyPr/>
                    <a:lstStyle/>
                    <a:p>
                      <a:r>
                        <a:rPr lang="en-GB" dirty="0"/>
                        <a:t>hetroS549R/delta F508</a:t>
                      </a:r>
                    </a:p>
                  </a:txBody>
                  <a:tcPr marL="68580" marR="68580"/>
                </a:tc>
                <a:tc>
                  <a:txBody>
                    <a:bodyPr/>
                    <a:lstStyle/>
                    <a:p>
                      <a:r>
                        <a:rPr lang="en-GB" dirty="0"/>
                        <a:t>1</a:t>
                      </a:r>
                    </a:p>
                  </a:txBody>
                  <a:tcPr marL="68580" marR="68580"/>
                </a:tc>
                <a:extLst>
                  <a:ext uri="{0D108BD9-81ED-4DB2-BD59-A6C34878D82A}">
                    <a16:rowId xmlns:a16="http://schemas.microsoft.com/office/drawing/2014/main" val="10007"/>
                  </a:ext>
                </a:extLst>
              </a:tr>
              <a:tr h="368534">
                <a:tc>
                  <a:txBody>
                    <a:bodyPr/>
                    <a:lstStyle/>
                    <a:p>
                      <a:r>
                        <a:rPr lang="en-GB" dirty="0"/>
                        <a:t>A357T</a:t>
                      </a:r>
                    </a:p>
                  </a:txBody>
                  <a:tcPr marL="68580" marR="68580"/>
                </a:tc>
                <a:tc>
                  <a:txBody>
                    <a:bodyPr/>
                    <a:lstStyle/>
                    <a:p>
                      <a:r>
                        <a:rPr lang="en-GB" dirty="0"/>
                        <a:t>2</a:t>
                      </a:r>
                    </a:p>
                  </a:txBody>
                  <a:tcPr marL="68580" marR="68580"/>
                </a:tc>
                <a:extLst>
                  <a:ext uri="{0D108BD9-81ED-4DB2-BD59-A6C34878D82A}">
                    <a16:rowId xmlns:a16="http://schemas.microsoft.com/office/drawing/2014/main" val="10008"/>
                  </a:ext>
                </a:extLst>
              </a:tr>
              <a:tr h="368534">
                <a:tc>
                  <a:txBody>
                    <a:bodyPr/>
                    <a:lstStyle/>
                    <a:p>
                      <a:r>
                        <a:rPr lang="en-GB" dirty="0"/>
                        <a:t>delta508/3120+1G&gt;A</a:t>
                      </a:r>
                    </a:p>
                  </a:txBody>
                  <a:tcPr marL="68580" marR="68580"/>
                </a:tc>
                <a:tc>
                  <a:txBody>
                    <a:bodyPr/>
                    <a:lstStyle/>
                    <a:p>
                      <a:r>
                        <a:rPr lang="en-GB" dirty="0"/>
                        <a:t>2</a:t>
                      </a:r>
                    </a:p>
                  </a:txBody>
                  <a:tcPr marL="68580" marR="68580"/>
                </a:tc>
                <a:extLst>
                  <a:ext uri="{0D108BD9-81ED-4DB2-BD59-A6C34878D82A}">
                    <a16:rowId xmlns:a16="http://schemas.microsoft.com/office/drawing/2014/main" val="10009"/>
                  </a:ext>
                </a:extLst>
              </a:tr>
              <a:tr h="368534">
                <a:tc>
                  <a:txBody>
                    <a:bodyPr/>
                    <a:lstStyle/>
                    <a:p>
                      <a:r>
                        <a:rPr lang="en-GB" dirty="0" err="1"/>
                        <a:t>hetrozygus</a:t>
                      </a:r>
                      <a:r>
                        <a:rPr lang="en-GB" dirty="0"/>
                        <a:t> 1525-1G&gt;A+ </a:t>
                      </a:r>
                      <a:r>
                        <a:rPr lang="en-GB" dirty="0" err="1"/>
                        <a:t>Arg</a:t>
                      </a:r>
                      <a:r>
                        <a:rPr lang="en-GB" dirty="0"/>
                        <a:t> 560 s </a:t>
                      </a:r>
                    </a:p>
                  </a:txBody>
                  <a:tcPr marL="68580" marR="68580"/>
                </a:tc>
                <a:tc>
                  <a:txBody>
                    <a:bodyPr/>
                    <a:lstStyle/>
                    <a:p>
                      <a:r>
                        <a:rPr lang="en-GB" dirty="0"/>
                        <a:t>1</a:t>
                      </a:r>
                    </a:p>
                  </a:txBody>
                  <a:tcPr marL="68580" marR="68580"/>
                </a:tc>
                <a:extLst>
                  <a:ext uri="{0D108BD9-81ED-4DB2-BD59-A6C34878D82A}">
                    <a16:rowId xmlns:a16="http://schemas.microsoft.com/office/drawing/2014/main" val="10010"/>
                  </a:ext>
                </a:extLst>
              </a:tr>
              <a:tr h="368534">
                <a:tc>
                  <a:txBody>
                    <a:bodyPr/>
                    <a:lstStyle/>
                    <a:p>
                      <a:r>
                        <a:rPr lang="en-GB" dirty="0" err="1"/>
                        <a:t>hom</a:t>
                      </a:r>
                      <a:r>
                        <a:rPr lang="en-GB" dirty="0"/>
                        <a:t> met284Asnfs(novel)</a:t>
                      </a:r>
                    </a:p>
                  </a:txBody>
                  <a:tcPr marL="68580" marR="68580"/>
                </a:tc>
                <a:tc>
                  <a:txBody>
                    <a:bodyPr/>
                    <a:lstStyle/>
                    <a:p>
                      <a:r>
                        <a:rPr lang="en-GB" dirty="0"/>
                        <a:t>1</a:t>
                      </a:r>
                    </a:p>
                  </a:txBody>
                  <a:tcPr marL="68580" marR="68580"/>
                </a:tc>
                <a:extLst>
                  <a:ext uri="{0D108BD9-81ED-4DB2-BD59-A6C34878D82A}">
                    <a16:rowId xmlns:a16="http://schemas.microsoft.com/office/drawing/2014/main" val="10011"/>
                  </a:ext>
                </a:extLst>
              </a:tr>
              <a:tr h="357762">
                <a:tc>
                  <a:txBody>
                    <a:bodyPr/>
                    <a:lstStyle/>
                    <a:p>
                      <a:r>
                        <a:rPr lang="en-GB" dirty="0"/>
                        <a:t>-homo leu88Tyr FS*3(novel) </a:t>
                      </a:r>
                    </a:p>
                  </a:txBody>
                  <a:tcPr marL="68580" marR="68580"/>
                </a:tc>
                <a:tc>
                  <a:txBody>
                    <a:bodyPr/>
                    <a:lstStyle/>
                    <a:p>
                      <a:r>
                        <a:rPr lang="en-GB" dirty="0"/>
                        <a:t>1</a:t>
                      </a:r>
                    </a:p>
                  </a:txBody>
                  <a:tcPr marL="68580" marR="68580"/>
                </a:tc>
                <a:extLst>
                  <a:ext uri="{0D108BD9-81ED-4DB2-BD59-A6C34878D82A}">
                    <a16:rowId xmlns:a16="http://schemas.microsoft.com/office/drawing/2014/main" val="10012"/>
                  </a:ext>
                </a:extLst>
              </a:tr>
              <a:tr h="368534">
                <a:tc>
                  <a:txBody>
                    <a:bodyPr/>
                    <a:lstStyle/>
                    <a:p>
                      <a:r>
                        <a:rPr lang="en-GB" dirty="0"/>
                        <a:t>-homo leu88Tyr FS*3(novel) A13</a:t>
                      </a:r>
                    </a:p>
                  </a:txBody>
                  <a:tcPr marL="68580" marR="68580"/>
                </a:tc>
                <a:tc>
                  <a:txBody>
                    <a:bodyPr/>
                    <a:lstStyle/>
                    <a:p>
                      <a:r>
                        <a:rPr lang="en-GB" dirty="0"/>
                        <a:t>1</a:t>
                      </a:r>
                    </a:p>
                  </a:txBody>
                  <a:tcPr marL="68580" marR="68580"/>
                </a:tc>
                <a:extLst>
                  <a:ext uri="{0D108BD9-81ED-4DB2-BD59-A6C34878D82A}">
                    <a16:rowId xmlns:a16="http://schemas.microsoft.com/office/drawing/2014/main" val="10013"/>
                  </a:ext>
                </a:extLst>
              </a:tr>
            </a:tbl>
          </a:graphicData>
        </a:graphic>
      </p:graphicFrame>
      <p:graphicFrame>
        <p:nvGraphicFramePr>
          <p:cNvPr id="13" name="Table 12"/>
          <p:cNvGraphicFramePr>
            <a:graphicFrameLocks noGrp="1"/>
          </p:cNvGraphicFramePr>
          <p:nvPr>
            <p:extLst/>
          </p:nvPr>
        </p:nvGraphicFramePr>
        <p:xfrm>
          <a:off x="3095604" y="6215082"/>
          <a:ext cx="6057078" cy="365760"/>
        </p:xfrm>
        <a:graphic>
          <a:graphicData uri="http://schemas.openxmlformats.org/drawingml/2006/table">
            <a:tbl>
              <a:tblPr firstRow="1" bandRow="1">
                <a:tableStyleId>{073A0DAA-6AF3-43AB-8588-CEC1D06C72B9}</a:tableStyleId>
              </a:tblPr>
              <a:tblGrid>
                <a:gridCol w="3028539">
                  <a:extLst>
                    <a:ext uri="{9D8B030D-6E8A-4147-A177-3AD203B41FA5}">
                      <a16:colId xmlns:a16="http://schemas.microsoft.com/office/drawing/2014/main" val="20000"/>
                    </a:ext>
                  </a:extLst>
                </a:gridCol>
                <a:gridCol w="3028539">
                  <a:extLst>
                    <a:ext uri="{9D8B030D-6E8A-4147-A177-3AD203B41FA5}">
                      <a16:colId xmlns:a16="http://schemas.microsoft.com/office/drawing/2014/main" val="20001"/>
                    </a:ext>
                  </a:extLst>
                </a:gridCol>
              </a:tblGrid>
              <a:tr h="147137">
                <a:tc>
                  <a:txBody>
                    <a:bodyPr/>
                    <a:lstStyle/>
                    <a:p>
                      <a:r>
                        <a:rPr lang="en-GB" dirty="0"/>
                        <a:t>-3849+10kbC.T</a:t>
                      </a:r>
                    </a:p>
                  </a:txBody>
                  <a:tcPr marL="68580" marR="68580"/>
                </a:tc>
                <a:tc>
                  <a:txBody>
                    <a:bodyPr/>
                    <a:lstStyle/>
                    <a:p>
                      <a:r>
                        <a:rPr lang="en-GB" dirty="0"/>
                        <a:t>3</a:t>
                      </a:r>
                    </a:p>
                  </a:txBody>
                  <a:tcPr marL="68580" marR="6858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76412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8F561B4-0060-4F5B-BD84-6D4298BDF7D1}"/>
              </a:ext>
            </a:extLst>
          </p:cNvPr>
          <p:cNvSpPr>
            <a:spLocks noGrp="1"/>
          </p:cNvSpPr>
          <p:nvPr>
            <p:ph type="title"/>
          </p:nvPr>
        </p:nvSpPr>
        <p:spPr/>
        <p:txBody>
          <a:bodyPr/>
          <a:lstStyle/>
          <a:p>
            <a:endParaRPr lang="en-US" altLang="en-US"/>
          </a:p>
        </p:txBody>
      </p:sp>
      <p:pic>
        <p:nvPicPr>
          <p:cNvPr id="51203" name="Content Placeholder 3" descr="SQU_Bell_Tower_2.jpg">
            <a:extLst>
              <a:ext uri="{FF2B5EF4-FFF2-40B4-BE49-F238E27FC236}">
                <a16:creationId xmlns:a16="http://schemas.microsoft.com/office/drawing/2014/main" id="{B05FAE1E-D0F3-40E0-ADAD-C10C7EA28D1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89225" y="1600201"/>
            <a:ext cx="6813550" cy="4525963"/>
          </a:xfrm>
        </p:spPr>
      </p:pic>
      <p:sp>
        <p:nvSpPr>
          <p:cNvPr id="5" name="Rectangle 4">
            <a:extLst>
              <a:ext uri="{FF2B5EF4-FFF2-40B4-BE49-F238E27FC236}">
                <a16:creationId xmlns:a16="http://schemas.microsoft.com/office/drawing/2014/main" id="{E365A5CA-3BA9-4408-AF7D-07EF8BA41D60}"/>
              </a:ext>
            </a:extLst>
          </p:cNvPr>
          <p:cNvSpPr/>
          <p:nvPr/>
        </p:nvSpPr>
        <p:spPr>
          <a:xfrm>
            <a:off x="4343400" y="6096000"/>
            <a:ext cx="3352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Thank you </a:t>
            </a:r>
          </a:p>
        </p:txBody>
      </p:sp>
    </p:spTree>
    <p:extLst>
      <p:ext uri="{BB962C8B-B14F-4D97-AF65-F5344CB8AC3E}">
        <p14:creationId xmlns:p14="http://schemas.microsoft.com/office/powerpoint/2010/main" val="7841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CF in Omani population </a:t>
            </a:r>
          </a:p>
        </p:txBody>
      </p:sp>
      <p:sp>
        <p:nvSpPr>
          <p:cNvPr id="15363" name="Content Placeholder 2"/>
          <p:cNvSpPr>
            <a:spLocks noGrp="1"/>
          </p:cNvSpPr>
          <p:nvPr>
            <p:ph idx="1"/>
          </p:nvPr>
        </p:nvSpPr>
        <p:spPr/>
        <p:txBody>
          <a:bodyPr/>
          <a:lstStyle/>
          <a:p>
            <a:r>
              <a:rPr lang="en-US" altLang="en-US"/>
              <a:t>CF has been diagnosed in Omani patients for more than 20 years</a:t>
            </a:r>
          </a:p>
          <a:p>
            <a:r>
              <a:rPr lang="en-US" altLang="en-US"/>
              <a:t>We do not have a registry for  all patients</a:t>
            </a:r>
          </a:p>
          <a:p>
            <a:r>
              <a:rPr lang="en-US" altLang="en-US"/>
              <a:t>Incidence  :1 in 4280 newborn </a:t>
            </a:r>
          </a:p>
          <a:p>
            <a:r>
              <a:rPr lang="en-US" altLang="en-US"/>
              <a:t>around 120 patients diagnosed and followed up  in the 2 tertiary hospitals (SQUH &amp; Royal) and other  secondary hospitals </a:t>
            </a:r>
          </a:p>
        </p:txBody>
      </p:sp>
    </p:spTree>
    <p:extLst>
      <p:ext uri="{BB962C8B-B14F-4D97-AF65-F5344CB8AC3E}">
        <p14:creationId xmlns:p14="http://schemas.microsoft.com/office/powerpoint/2010/main" val="350269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Cystic fibrosis in Oman</a:t>
            </a:r>
          </a:p>
        </p:txBody>
      </p:sp>
      <p:sp>
        <p:nvSpPr>
          <p:cNvPr id="3" name="Content Placeholder 2"/>
          <p:cNvSpPr>
            <a:spLocks noGrp="1"/>
          </p:cNvSpPr>
          <p:nvPr>
            <p:ph idx="1"/>
          </p:nvPr>
        </p:nvSpPr>
        <p:spPr/>
        <p:txBody>
          <a:bodyPr/>
          <a:lstStyle/>
          <a:p>
            <a:r>
              <a:rPr lang="en-GB" sz="2000" dirty="0"/>
              <a:t>In 1999 </a:t>
            </a:r>
            <a:r>
              <a:rPr lang="en-GB" sz="2000" dirty="0" err="1"/>
              <a:t>Romey</a:t>
            </a:r>
            <a:r>
              <a:rPr lang="en-GB" sz="2000" dirty="0"/>
              <a:t> et el study &amp;comparing ethnic, clinical and genetic data </a:t>
            </a:r>
          </a:p>
          <a:p>
            <a:r>
              <a:rPr lang="en-GB" sz="2000" dirty="0"/>
              <a:t>Patients  from Oman and UAE (16 </a:t>
            </a:r>
            <a:r>
              <a:rPr lang="en-GB" sz="2000" dirty="0" err="1"/>
              <a:t>pt</a:t>
            </a:r>
            <a:r>
              <a:rPr lang="en-GB" sz="2000" dirty="0"/>
              <a:t>).</a:t>
            </a:r>
          </a:p>
          <a:p>
            <a:r>
              <a:rPr lang="en-GB" sz="2000" dirty="0"/>
              <a:t>All patients (16 ) were homozygous for S549R mutation </a:t>
            </a:r>
          </a:p>
          <a:p>
            <a:r>
              <a:rPr lang="en-GB" sz="2000" dirty="0"/>
              <a:t>All patients presented with severe lung disease ,high rate of pulmonary infection &amp;pseudomonas aeruginosa and rapid pulmonary decline .</a:t>
            </a:r>
          </a:p>
          <a:p>
            <a:r>
              <a:rPr lang="en-GB" sz="2000" dirty="0"/>
              <a:t>Non presented with meconium ileus</a:t>
            </a:r>
          </a:p>
          <a:p>
            <a:r>
              <a:rPr lang="en-GB" sz="2000" dirty="0"/>
              <a:t>Three died of pulmonary failure.</a:t>
            </a:r>
          </a:p>
          <a:p>
            <a:pPr marL="0" indent="0">
              <a:buNone/>
            </a:pPr>
            <a:endParaRPr lang="en-GB" dirty="0"/>
          </a:p>
          <a:p>
            <a:endParaRPr lang="en-GB" dirty="0"/>
          </a:p>
        </p:txBody>
      </p:sp>
    </p:spTree>
    <p:extLst>
      <p:ext uri="{BB962C8B-B14F-4D97-AF65-F5344CB8AC3E}">
        <p14:creationId xmlns:p14="http://schemas.microsoft.com/office/powerpoint/2010/main" val="389784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50"/>
          <p:cNvSpPr>
            <a:spLocks noChangeArrowheads="1"/>
          </p:cNvSpPr>
          <p:nvPr/>
        </p:nvSpPr>
        <p:spPr bwMode="auto">
          <a:xfrm>
            <a:off x="1646239" y="6643688"/>
            <a:ext cx="8899525" cy="177800"/>
          </a:xfrm>
          <a:prstGeom prst="roundRect">
            <a:avLst>
              <a:gd name="adj" fmla="val 19792"/>
            </a:avLst>
          </a:prstGeom>
          <a:gradFill rotWithShape="1">
            <a:gsLst>
              <a:gs pos="0">
                <a:srgbClr val="2DC752"/>
              </a:gs>
              <a:gs pos="100000">
                <a:srgbClr val="17672A"/>
              </a:gs>
            </a:gsLst>
            <a:lin ang="5400000" scaled="1"/>
          </a:gradFill>
          <a:ln w="25400" algn="ctr">
            <a:solidFill>
              <a:srgbClr val="17672A"/>
            </a:solidFill>
            <a:round/>
            <a:headEnd/>
            <a:tailEnd/>
          </a:ln>
        </p:spPr>
        <p:txBody>
          <a:bodyPr wrap="none" lIns="19047" tIns="9523" rIns="19047" bIns="9523"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8" name="AutoShape 59"/>
          <p:cNvSpPr>
            <a:spLocks noChangeArrowheads="1"/>
          </p:cNvSpPr>
          <p:nvPr/>
        </p:nvSpPr>
        <p:spPr bwMode="auto">
          <a:xfrm>
            <a:off x="4635501" y="1249364"/>
            <a:ext cx="2898775" cy="750887"/>
          </a:xfrm>
          <a:prstGeom prst="roundRect">
            <a:avLst>
              <a:gd name="adj" fmla="val 16667"/>
            </a:avLst>
          </a:prstGeom>
          <a:gradFill rotWithShape="1">
            <a:gsLst>
              <a:gs pos="0">
                <a:srgbClr val="2DC752"/>
              </a:gs>
              <a:gs pos="100000">
                <a:srgbClr val="17672A"/>
              </a:gs>
            </a:gsLst>
            <a:lin ang="5400000" scaled="1"/>
          </a:gradFill>
          <a:ln w="25400" algn="ctr">
            <a:solidFill>
              <a:srgbClr val="17672A"/>
            </a:solidFill>
            <a:round/>
            <a:headEnd/>
            <a:tailEnd/>
          </a:ln>
        </p:spPr>
        <p:txBody>
          <a:bodyPr wrap="none" lIns="19047" tIns="9523" rIns="19047" bIns="9523"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9" name="AutoShape 58"/>
          <p:cNvSpPr>
            <a:spLocks noChangeArrowheads="1"/>
          </p:cNvSpPr>
          <p:nvPr/>
        </p:nvSpPr>
        <p:spPr bwMode="auto">
          <a:xfrm>
            <a:off x="4635500" y="4643439"/>
            <a:ext cx="2921000" cy="320675"/>
          </a:xfrm>
          <a:prstGeom prst="roundRect">
            <a:avLst>
              <a:gd name="adj" fmla="val 13333"/>
            </a:avLst>
          </a:prstGeom>
          <a:gradFill rotWithShape="1">
            <a:gsLst>
              <a:gs pos="0">
                <a:srgbClr val="2DC752"/>
              </a:gs>
              <a:gs pos="100000">
                <a:srgbClr val="17672A"/>
              </a:gs>
            </a:gsLst>
            <a:lin ang="5400000" scaled="1"/>
          </a:gradFill>
          <a:ln w="25400" algn="ctr">
            <a:solidFill>
              <a:srgbClr val="17672A"/>
            </a:solidFill>
            <a:round/>
            <a:headEnd/>
            <a:tailEnd/>
          </a:ln>
        </p:spPr>
        <p:txBody>
          <a:bodyPr wrap="none" lIns="19047" tIns="9523" rIns="19047" bIns="9523"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30" name="AutoShape 57"/>
          <p:cNvSpPr>
            <a:spLocks noChangeArrowheads="1"/>
          </p:cNvSpPr>
          <p:nvPr/>
        </p:nvSpPr>
        <p:spPr bwMode="auto">
          <a:xfrm>
            <a:off x="7620000" y="1249364"/>
            <a:ext cx="2857500" cy="179387"/>
          </a:xfrm>
          <a:prstGeom prst="roundRect">
            <a:avLst>
              <a:gd name="adj" fmla="val 16667"/>
            </a:avLst>
          </a:prstGeom>
          <a:gradFill rotWithShape="1">
            <a:gsLst>
              <a:gs pos="0">
                <a:srgbClr val="2DC752"/>
              </a:gs>
              <a:gs pos="100000">
                <a:srgbClr val="17672A"/>
              </a:gs>
            </a:gsLst>
            <a:lin ang="5400000" scaled="1"/>
          </a:gradFill>
          <a:ln w="25400" algn="ctr">
            <a:solidFill>
              <a:srgbClr val="17672A"/>
            </a:solidFill>
            <a:round/>
            <a:headEnd/>
            <a:tailEnd/>
          </a:ln>
        </p:spPr>
        <p:txBody>
          <a:bodyPr wrap="none" lIns="19047" tIns="9523" rIns="19047" bIns="9523"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31" name="AutoShape 56"/>
          <p:cNvSpPr>
            <a:spLocks noChangeArrowheads="1"/>
          </p:cNvSpPr>
          <p:nvPr/>
        </p:nvSpPr>
        <p:spPr bwMode="auto">
          <a:xfrm>
            <a:off x="1714500" y="4678364"/>
            <a:ext cx="2730500" cy="179387"/>
          </a:xfrm>
          <a:prstGeom prst="roundRect">
            <a:avLst>
              <a:gd name="adj" fmla="val 16667"/>
            </a:avLst>
          </a:prstGeom>
          <a:gradFill rotWithShape="1">
            <a:gsLst>
              <a:gs pos="0">
                <a:srgbClr val="2DC752"/>
              </a:gs>
              <a:gs pos="100000">
                <a:srgbClr val="17672A"/>
              </a:gs>
            </a:gsLst>
            <a:lin ang="5400000" scaled="1"/>
          </a:gradFill>
          <a:ln w="25400" algn="ctr">
            <a:solidFill>
              <a:srgbClr val="17672A"/>
            </a:solidFill>
            <a:round/>
            <a:headEnd/>
            <a:tailEnd/>
          </a:ln>
        </p:spPr>
        <p:txBody>
          <a:bodyPr wrap="none" lIns="19047" tIns="9523" rIns="19047" bIns="9523" anchor="ct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spcBef>
                <a:spcPct val="50000"/>
              </a:spcBef>
            </a:pPr>
            <a:endParaRPr lang="en-GB" altLang="en-US" sz="1500" b="1">
              <a:solidFill>
                <a:schemeClr val="bg1"/>
              </a:solidFill>
            </a:endParaRPr>
          </a:p>
        </p:txBody>
      </p:sp>
      <p:sp>
        <p:nvSpPr>
          <p:cNvPr id="1032" name="AutoShape 55"/>
          <p:cNvSpPr>
            <a:spLocks noChangeArrowheads="1"/>
          </p:cNvSpPr>
          <p:nvPr/>
        </p:nvSpPr>
        <p:spPr bwMode="auto">
          <a:xfrm>
            <a:off x="1651000" y="1258889"/>
            <a:ext cx="2857500" cy="179387"/>
          </a:xfrm>
          <a:prstGeom prst="roundRect">
            <a:avLst>
              <a:gd name="adj" fmla="val 16667"/>
            </a:avLst>
          </a:prstGeom>
          <a:gradFill rotWithShape="1">
            <a:gsLst>
              <a:gs pos="0">
                <a:srgbClr val="2DC752"/>
              </a:gs>
              <a:gs pos="100000">
                <a:srgbClr val="17672A"/>
              </a:gs>
            </a:gsLst>
            <a:lin ang="5400000" scaled="1"/>
          </a:gradFill>
          <a:ln w="25400" algn="ctr">
            <a:solidFill>
              <a:srgbClr val="17672A"/>
            </a:solidFill>
            <a:round/>
            <a:headEnd/>
            <a:tailEnd/>
          </a:ln>
        </p:spPr>
        <p:txBody>
          <a:bodyPr wrap="none" lIns="19047" tIns="9523" rIns="19047" bIns="9523"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33" name="AutoShape 54"/>
          <p:cNvSpPr>
            <a:spLocks noChangeArrowheads="1"/>
          </p:cNvSpPr>
          <p:nvPr/>
        </p:nvSpPr>
        <p:spPr bwMode="auto">
          <a:xfrm>
            <a:off x="1651000" y="142875"/>
            <a:ext cx="8858250" cy="1036638"/>
          </a:xfrm>
          <a:prstGeom prst="roundRect">
            <a:avLst>
              <a:gd name="adj" fmla="val 16667"/>
            </a:avLst>
          </a:prstGeom>
          <a:gradFill rotWithShape="1">
            <a:gsLst>
              <a:gs pos="0">
                <a:srgbClr val="17672A"/>
              </a:gs>
              <a:gs pos="100000">
                <a:srgbClr val="2DC752"/>
              </a:gs>
            </a:gsLst>
            <a:lin ang="5400000" scaled="1"/>
          </a:gradFill>
          <a:ln w="25400" algn="ctr">
            <a:solidFill>
              <a:srgbClr val="0F7346"/>
            </a:solidFill>
            <a:round/>
            <a:headEnd/>
            <a:tailEnd/>
          </a:ln>
        </p:spPr>
        <p:txBody>
          <a:bodyPr wrap="none" lIns="19047" tIns="9523" rIns="19047" bIns="9523"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34" name="Rectangle 41"/>
          <p:cNvSpPr>
            <a:spLocks noChangeArrowheads="1"/>
          </p:cNvSpPr>
          <p:nvPr/>
        </p:nvSpPr>
        <p:spPr bwMode="auto">
          <a:xfrm>
            <a:off x="1687514" y="-457200"/>
            <a:ext cx="8816975" cy="16002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47155" tIns="23577" rIns="47155" bIns="23577" anchor="ct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br>
              <a:rPr lang="en-US" altLang="en-US" sz="1400" b="1">
                <a:solidFill>
                  <a:schemeClr val="bg1"/>
                </a:solidFill>
              </a:rPr>
            </a:br>
            <a:br>
              <a:rPr lang="en-US" altLang="en-US" sz="1400" b="1">
                <a:solidFill>
                  <a:schemeClr val="bg1"/>
                </a:solidFill>
              </a:rPr>
            </a:br>
            <a:br>
              <a:rPr lang="en-US" altLang="en-US" sz="1400" b="1">
                <a:solidFill>
                  <a:schemeClr val="bg1"/>
                </a:solidFill>
              </a:rPr>
            </a:br>
            <a:br>
              <a:rPr lang="en-US" altLang="en-US" sz="1400" b="1">
                <a:solidFill>
                  <a:schemeClr val="bg1"/>
                </a:solidFill>
              </a:rPr>
            </a:br>
            <a:br>
              <a:rPr lang="en-US" altLang="en-US" sz="1400" b="1">
                <a:solidFill>
                  <a:schemeClr val="bg1"/>
                </a:solidFill>
              </a:rPr>
            </a:br>
            <a:r>
              <a:rPr lang="en-US" altLang="en-US" sz="1400" b="1">
                <a:solidFill>
                  <a:schemeClr val="bg1"/>
                </a:solidFill>
              </a:rPr>
              <a:t> </a:t>
            </a:r>
            <a:r>
              <a:rPr lang="en-US" altLang="en-US" sz="1700" b="1"/>
              <a:t>CF in Omani Population : </a:t>
            </a:r>
          </a:p>
          <a:p>
            <a:pPr algn="ctr"/>
            <a:r>
              <a:rPr lang="en-US" altLang="en-US" sz="1700" b="1"/>
              <a:t>Clinical and Mutation profile </a:t>
            </a:r>
            <a:br>
              <a:rPr lang="en-US" altLang="en-US" sz="1700" b="1">
                <a:solidFill>
                  <a:schemeClr val="bg1"/>
                </a:solidFill>
              </a:rPr>
            </a:br>
            <a:r>
              <a:rPr lang="da-DK" altLang="en-US" sz="1000" b="1">
                <a:solidFill>
                  <a:schemeClr val="bg1"/>
                </a:solidFill>
              </a:rPr>
              <a:t>A. Al-Shehi,R. Al-Habsi, H. Al-Kindy</a:t>
            </a:r>
            <a:r>
              <a:rPr lang="en-US" altLang="en-US" sz="1000" b="1">
                <a:solidFill>
                  <a:schemeClr val="bg1"/>
                </a:solidFill>
              </a:rPr>
              <a:t>,Q. Al-Salmi, S. Al-Yahyai</a:t>
            </a:r>
          </a:p>
          <a:p>
            <a:pPr algn="ctr"/>
            <a:r>
              <a:rPr lang="en-US" altLang="en-US" sz="1000">
                <a:solidFill>
                  <a:schemeClr val="bg1"/>
                </a:solidFill>
              </a:rPr>
              <a:t> </a:t>
            </a:r>
            <a:r>
              <a:rPr lang="en-US" altLang="en-US" sz="1000" b="1">
                <a:solidFill>
                  <a:schemeClr val="bg1"/>
                </a:solidFill>
              </a:rPr>
              <a:t>Division of Child Health &amp; Clinical Genetics  SQU Hospital &amp; Royal Hospital, Muscat, Oman</a:t>
            </a:r>
            <a:br>
              <a:rPr lang="en-US" altLang="en-US" sz="1000" b="1">
                <a:solidFill>
                  <a:schemeClr val="bg1"/>
                </a:solidFill>
              </a:rPr>
            </a:br>
            <a:br>
              <a:rPr lang="en-US" altLang="en-US" sz="1200" b="1">
                <a:solidFill>
                  <a:schemeClr val="bg1"/>
                </a:solidFill>
              </a:rPr>
            </a:br>
            <a:br>
              <a:rPr lang="en-US" altLang="en-US" sz="1400" b="1">
                <a:solidFill>
                  <a:schemeClr val="bg1"/>
                </a:solidFill>
              </a:rPr>
            </a:br>
            <a:endParaRPr lang="en-US" altLang="en-US" sz="1400" b="1">
              <a:solidFill>
                <a:schemeClr val="bg1"/>
              </a:solidFill>
            </a:endParaRPr>
          </a:p>
        </p:txBody>
      </p:sp>
      <p:sp>
        <p:nvSpPr>
          <p:cNvPr id="1035" name="AutoShape 47"/>
          <p:cNvSpPr>
            <a:spLocks noChangeArrowheads="1"/>
          </p:cNvSpPr>
          <p:nvPr/>
        </p:nvSpPr>
        <p:spPr bwMode="auto">
          <a:xfrm>
            <a:off x="1714501" y="3894138"/>
            <a:ext cx="2898775" cy="214312"/>
          </a:xfrm>
          <a:prstGeom prst="roundRect">
            <a:avLst>
              <a:gd name="adj" fmla="val 16667"/>
            </a:avLst>
          </a:prstGeom>
          <a:gradFill rotWithShape="1">
            <a:gsLst>
              <a:gs pos="0">
                <a:srgbClr val="2DC752"/>
              </a:gs>
              <a:gs pos="100000">
                <a:srgbClr val="17672A"/>
              </a:gs>
            </a:gsLst>
            <a:lin ang="5400000" scaled="1"/>
          </a:gradFill>
          <a:ln w="25400" algn="ctr">
            <a:solidFill>
              <a:srgbClr val="17672A"/>
            </a:solidFill>
            <a:round/>
            <a:headEnd/>
            <a:tailEnd/>
          </a:ln>
        </p:spPr>
        <p:txBody>
          <a:bodyPr wrap="none" lIns="19047" tIns="9523" rIns="19047" bIns="9523" anchor="ct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spcBef>
                <a:spcPct val="50000"/>
              </a:spcBef>
            </a:pPr>
            <a:endParaRPr lang="en-US" altLang="en-US" sz="600">
              <a:solidFill>
                <a:schemeClr val="bg1"/>
              </a:solidFill>
            </a:endParaRPr>
          </a:p>
          <a:p>
            <a:pPr algn="ctr">
              <a:spcBef>
                <a:spcPct val="50000"/>
              </a:spcBef>
            </a:pPr>
            <a:r>
              <a:rPr lang="en-US" altLang="en-US" sz="1200" b="1">
                <a:solidFill>
                  <a:schemeClr val="bg1"/>
                </a:solidFill>
              </a:rPr>
              <a:t>Objectives</a:t>
            </a:r>
          </a:p>
          <a:p>
            <a:pPr algn="ctr"/>
            <a:endParaRPr lang="en-US" altLang="en-US" sz="1200"/>
          </a:p>
        </p:txBody>
      </p:sp>
      <p:sp>
        <p:nvSpPr>
          <p:cNvPr id="1036" name="Text Box 4"/>
          <p:cNvSpPr txBox="1">
            <a:spLocks noChangeArrowheads="1"/>
          </p:cNvSpPr>
          <p:nvPr/>
        </p:nvSpPr>
        <p:spPr bwMode="auto">
          <a:xfrm>
            <a:off x="4762501" y="4678363"/>
            <a:ext cx="265271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7155" tIns="23577" rIns="47155" bIns="23577">
            <a:spAutoFit/>
          </a:bodyP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200" b="1">
                <a:solidFill>
                  <a:schemeClr val="bg1"/>
                </a:solidFill>
              </a:rPr>
              <a:t>Conclusions</a:t>
            </a:r>
          </a:p>
        </p:txBody>
      </p:sp>
      <p:sp>
        <p:nvSpPr>
          <p:cNvPr id="1037" name="Text Box 6"/>
          <p:cNvSpPr txBox="1">
            <a:spLocks noChangeArrowheads="1"/>
          </p:cNvSpPr>
          <p:nvPr/>
        </p:nvSpPr>
        <p:spPr bwMode="auto">
          <a:xfrm>
            <a:off x="1651000" y="1214438"/>
            <a:ext cx="27765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7155" tIns="23577" rIns="47155" bIns="23577">
            <a:spAutoFit/>
          </a:bodyP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500" b="1">
                <a:solidFill>
                  <a:schemeClr val="bg1"/>
                </a:solidFill>
              </a:rPr>
              <a:t>    </a:t>
            </a:r>
            <a:r>
              <a:rPr lang="en-US" altLang="en-US" sz="1200" b="1">
                <a:solidFill>
                  <a:schemeClr val="bg1"/>
                </a:solidFill>
              </a:rPr>
              <a:t>Introduction</a:t>
            </a:r>
          </a:p>
        </p:txBody>
      </p:sp>
      <p:sp>
        <p:nvSpPr>
          <p:cNvPr id="1038" name="Text Box 7"/>
          <p:cNvSpPr txBox="1">
            <a:spLocks noChangeArrowheads="1"/>
          </p:cNvSpPr>
          <p:nvPr/>
        </p:nvSpPr>
        <p:spPr bwMode="auto">
          <a:xfrm>
            <a:off x="4699000" y="1500189"/>
            <a:ext cx="2794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7155" tIns="23577" rIns="47155" bIns="23577">
            <a:spAutoFit/>
          </a:bodyP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400" b="1">
                <a:solidFill>
                  <a:schemeClr val="bg1"/>
                </a:solidFill>
              </a:rPr>
              <a:t>Materials &amp; Methods</a:t>
            </a:r>
          </a:p>
        </p:txBody>
      </p:sp>
      <p:sp>
        <p:nvSpPr>
          <p:cNvPr id="1039" name="Text Box 9"/>
          <p:cNvSpPr txBox="1">
            <a:spLocks noChangeArrowheads="1"/>
          </p:cNvSpPr>
          <p:nvPr/>
        </p:nvSpPr>
        <p:spPr bwMode="auto">
          <a:xfrm>
            <a:off x="7810500" y="1249363"/>
            <a:ext cx="26035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7155" tIns="23577" rIns="47155" bIns="23577">
            <a:spAutoFit/>
          </a:bodyP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200" b="1">
                <a:solidFill>
                  <a:schemeClr val="bg1"/>
                </a:solidFill>
              </a:rPr>
              <a:t>Results</a:t>
            </a:r>
          </a:p>
        </p:txBody>
      </p:sp>
      <p:sp>
        <p:nvSpPr>
          <p:cNvPr id="1040" name="Rectangle 27"/>
          <p:cNvSpPr>
            <a:spLocks noChangeArrowheads="1"/>
          </p:cNvSpPr>
          <p:nvPr/>
        </p:nvSpPr>
        <p:spPr bwMode="auto">
          <a:xfrm>
            <a:off x="1604963" y="6572250"/>
            <a:ext cx="881856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155" tIns="23577" rIns="47155" bIns="23577" anchor="ct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r>
              <a:rPr lang="en-US" altLang="en-US" sz="900" b="1">
                <a:solidFill>
                  <a:schemeClr val="bg1"/>
                </a:solidFill>
              </a:rPr>
              <a:t>    </a:t>
            </a:r>
            <a:endParaRPr lang="en-US" altLang="en-US" sz="3400" b="1">
              <a:solidFill>
                <a:schemeClr val="bg1"/>
              </a:solidFill>
            </a:endParaRPr>
          </a:p>
        </p:txBody>
      </p:sp>
      <p:sp>
        <p:nvSpPr>
          <p:cNvPr id="1041" name="Text Box 86"/>
          <p:cNvSpPr txBox="1">
            <a:spLocks noChangeArrowheads="1"/>
          </p:cNvSpPr>
          <p:nvPr/>
        </p:nvSpPr>
        <p:spPr bwMode="auto">
          <a:xfrm>
            <a:off x="1651000" y="1500189"/>
            <a:ext cx="2921000" cy="2038093"/>
          </a:xfrm>
          <a:prstGeom prst="rect">
            <a:avLst/>
          </a:prstGeom>
          <a:solidFill>
            <a:srgbClr val="FFFFCC"/>
          </a:solidFill>
          <a:ln w="38100">
            <a:solidFill>
              <a:srgbClr val="0F7346"/>
            </a:solidFill>
            <a:miter lim="800000"/>
            <a:headEnd/>
            <a:tailEnd/>
          </a:ln>
        </p:spPr>
        <p:txBody>
          <a:bodyPr lIns="37182" tIns="18591" rIns="37182" bIns="18591">
            <a:spAutoFit/>
          </a:bodyPr>
          <a:lstStyle>
            <a:lvl1pPr defTabSz="371475">
              <a:defRPr>
                <a:solidFill>
                  <a:schemeClr val="tx1"/>
                </a:solidFill>
                <a:latin typeface="Calibri" panose="020F0502020204030204" pitchFamily="34" charset="0"/>
              </a:defRPr>
            </a:lvl1pPr>
            <a:lvl2pPr marL="742950" indent="-285750" defTabSz="371475">
              <a:defRPr>
                <a:solidFill>
                  <a:schemeClr val="tx1"/>
                </a:solidFill>
                <a:latin typeface="Calibri" panose="020F0502020204030204" pitchFamily="34" charset="0"/>
              </a:defRPr>
            </a:lvl2pPr>
            <a:lvl3pPr marL="1143000" indent="-228600" defTabSz="371475">
              <a:defRPr>
                <a:solidFill>
                  <a:schemeClr val="tx1"/>
                </a:solidFill>
                <a:latin typeface="Calibri" panose="020F0502020204030204" pitchFamily="34" charset="0"/>
              </a:defRPr>
            </a:lvl3pPr>
            <a:lvl4pPr marL="1600200" indent="-228600" defTabSz="371475">
              <a:defRPr>
                <a:solidFill>
                  <a:schemeClr val="tx1"/>
                </a:solidFill>
                <a:latin typeface="Calibri" panose="020F0502020204030204" pitchFamily="34" charset="0"/>
              </a:defRPr>
            </a:lvl4pPr>
            <a:lvl5pPr marL="2057400" indent="-228600" defTabSz="371475">
              <a:defRPr>
                <a:solidFill>
                  <a:schemeClr val="tx1"/>
                </a:solidFill>
                <a:latin typeface="Calibri" panose="020F0502020204030204" pitchFamily="34" charset="0"/>
              </a:defRPr>
            </a:lvl5pPr>
            <a:lvl6pPr marL="2514600" indent="-228600" defTabSz="371475" fontAlgn="base">
              <a:spcBef>
                <a:spcPct val="0"/>
              </a:spcBef>
              <a:spcAft>
                <a:spcPct val="0"/>
              </a:spcAft>
              <a:defRPr>
                <a:solidFill>
                  <a:schemeClr val="tx1"/>
                </a:solidFill>
                <a:latin typeface="Calibri" panose="020F0502020204030204" pitchFamily="34" charset="0"/>
              </a:defRPr>
            </a:lvl6pPr>
            <a:lvl7pPr marL="2971800" indent="-228600" defTabSz="371475" fontAlgn="base">
              <a:spcBef>
                <a:spcPct val="0"/>
              </a:spcBef>
              <a:spcAft>
                <a:spcPct val="0"/>
              </a:spcAft>
              <a:defRPr>
                <a:solidFill>
                  <a:schemeClr val="tx1"/>
                </a:solidFill>
                <a:latin typeface="Calibri" panose="020F0502020204030204" pitchFamily="34" charset="0"/>
              </a:defRPr>
            </a:lvl7pPr>
            <a:lvl8pPr marL="3429000" indent="-228600" defTabSz="371475" fontAlgn="base">
              <a:spcBef>
                <a:spcPct val="0"/>
              </a:spcBef>
              <a:spcAft>
                <a:spcPct val="0"/>
              </a:spcAft>
              <a:defRPr>
                <a:solidFill>
                  <a:schemeClr val="tx1"/>
                </a:solidFill>
                <a:latin typeface="Calibri" panose="020F0502020204030204" pitchFamily="34" charset="0"/>
              </a:defRPr>
            </a:lvl8pPr>
            <a:lvl9pPr marL="3886200" indent="-228600" defTabSz="371475" fontAlgn="base">
              <a:spcBef>
                <a:spcPct val="0"/>
              </a:spcBef>
              <a:spcAft>
                <a:spcPct val="0"/>
              </a:spcAft>
              <a:defRPr>
                <a:solidFill>
                  <a:schemeClr val="tx1"/>
                </a:solidFill>
                <a:latin typeface="Calibri" panose="020F0502020204030204" pitchFamily="34" charset="0"/>
              </a:defRPr>
            </a:lvl9pPr>
          </a:lstStyle>
          <a:p>
            <a:endParaRPr lang="en-US" altLang="en-US" sz="200"/>
          </a:p>
          <a:p>
            <a:r>
              <a:rPr lang="en-US" altLang="en-US" sz="700" b="1"/>
              <a:t>Cystic fibrosis</a:t>
            </a:r>
            <a:r>
              <a:rPr lang="en-US" altLang="en-US" sz="700"/>
              <a:t> </a:t>
            </a:r>
            <a:r>
              <a:rPr lang="en-US" altLang="en-US" sz="800"/>
              <a:t>is the most common lethal autosomal recessive disorder among Caucasians with a carrier frequency of 1:25 and a prevalence of 1:2,500/3,000. Until recently, it was assumed that this is nonexistent in the Arab population, but </a:t>
            </a:r>
          </a:p>
          <a:p>
            <a:r>
              <a:rPr lang="en-US" altLang="en-US" sz="800"/>
              <a:t>It became clear with time that it does exist all over the Arab world with different mutations in different countries .Furthermore it was clear that the Caucasian panel for cystic fibrosis covers only 32% of reported Arab cystic fibrosis mutations. A study by Frossad et al(2000) has shown that the most common mutation among Omani patients is S549R followed by ∆F508 , however there were some patients with undefined  mutations </a:t>
            </a:r>
          </a:p>
          <a:p>
            <a:r>
              <a:rPr lang="en-US" altLang="en-US" sz="800"/>
              <a:t>A review of autosomal recessive conditions in Oman in 2005 showed that CF incidence is probably 1: 15,000 births, however we do not know for sure </a:t>
            </a:r>
          </a:p>
          <a:p>
            <a:r>
              <a:rPr lang="en-US" altLang="en-US" sz="800"/>
              <a:t>We also do not  have epidemiological and clinical data base to be  able to correlate with the mutations in Omani patients. </a:t>
            </a:r>
            <a:endParaRPr lang="en-US" altLang="en-US" sz="700"/>
          </a:p>
        </p:txBody>
      </p:sp>
      <p:sp>
        <p:nvSpPr>
          <p:cNvPr id="1042" name="Text Box 123"/>
          <p:cNvSpPr txBox="1">
            <a:spLocks noChangeArrowheads="1"/>
          </p:cNvSpPr>
          <p:nvPr/>
        </p:nvSpPr>
        <p:spPr bwMode="auto">
          <a:xfrm>
            <a:off x="1714501" y="4143375"/>
            <a:ext cx="2898775" cy="283766"/>
          </a:xfrm>
          <a:prstGeom prst="rect">
            <a:avLst/>
          </a:prstGeom>
          <a:solidFill>
            <a:srgbClr val="FFFFCC"/>
          </a:solidFill>
          <a:ln w="38100">
            <a:solidFill>
              <a:srgbClr val="0F7346"/>
            </a:solidFill>
            <a:miter lim="800000"/>
            <a:headEnd/>
            <a:tailEnd/>
          </a:ln>
        </p:spPr>
        <p:txBody>
          <a:bodyPr lIns="37182" tIns="18591" rIns="37182" bIns="18591">
            <a:spAutoFit/>
          </a:bodyPr>
          <a:lstStyle>
            <a:lvl1pPr defTabSz="371475">
              <a:defRPr>
                <a:solidFill>
                  <a:schemeClr val="tx1"/>
                </a:solidFill>
                <a:latin typeface="Calibri" panose="020F0502020204030204" pitchFamily="34" charset="0"/>
              </a:defRPr>
            </a:lvl1pPr>
            <a:lvl2pPr marL="742950" indent="-285750" defTabSz="371475">
              <a:defRPr>
                <a:solidFill>
                  <a:schemeClr val="tx1"/>
                </a:solidFill>
                <a:latin typeface="Calibri" panose="020F0502020204030204" pitchFamily="34" charset="0"/>
              </a:defRPr>
            </a:lvl2pPr>
            <a:lvl3pPr marL="1143000" indent="-228600" defTabSz="371475">
              <a:defRPr>
                <a:solidFill>
                  <a:schemeClr val="tx1"/>
                </a:solidFill>
                <a:latin typeface="Calibri" panose="020F0502020204030204" pitchFamily="34" charset="0"/>
              </a:defRPr>
            </a:lvl3pPr>
            <a:lvl4pPr marL="1600200" indent="-228600" defTabSz="371475">
              <a:defRPr>
                <a:solidFill>
                  <a:schemeClr val="tx1"/>
                </a:solidFill>
                <a:latin typeface="Calibri" panose="020F0502020204030204" pitchFamily="34" charset="0"/>
              </a:defRPr>
            </a:lvl4pPr>
            <a:lvl5pPr marL="2057400" indent="-228600" defTabSz="371475">
              <a:defRPr>
                <a:solidFill>
                  <a:schemeClr val="tx1"/>
                </a:solidFill>
                <a:latin typeface="Calibri" panose="020F0502020204030204" pitchFamily="34" charset="0"/>
              </a:defRPr>
            </a:lvl5pPr>
            <a:lvl6pPr marL="2514600" indent="-228600" defTabSz="371475" fontAlgn="base">
              <a:spcBef>
                <a:spcPct val="0"/>
              </a:spcBef>
              <a:spcAft>
                <a:spcPct val="0"/>
              </a:spcAft>
              <a:defRPr>
                <a:solidFill>
                  <a:schemeClr val="tx1"/>
                </a:solidFill>
                <a:latin typeface="Calibri" panose="020F0502020204030204" pitchFamily="34" charset="0"/>
              </a:defRPr>
            </a:lvl6pPr>
            <a:lvl7pPr marL="2971800" indent="-228600" defTabSz="371475" fontAlgn="base">
              <a:spcBef>
                <a:spcPct val="0"/>
              </a:spcBef>
              <a:spcAft>
                <a:spcPct val="0"/>
              </a:spcAft>
              <a:defRPr>
                <a:solidFill>
                  <a:schemeClr val="tx1"/>
                </a:solidFill>
                <a:latin typeface="Calibri" panose="020F0502020204030204" pitchFamily="34" charset="0"/>
              </a:defRPr>
            </a:lvl7pPr>
            <a:lvl8pPr marL="3429000" indent="-228600" defTabSz="371475" fontAlgn="base">
              <a:spcBef>
                <a:spcPct val="0"/>
              </a:spcBef>
              <a:spcAft>
                <a:spcPct val="0"/>
              </a:spcAft>
              <a:defRPr>
                <a:solidFill>
                  <a:schemeClr val="tx1"/>
                </a:solidFill>
                <a:latin typeface="Calibri" panose="020F0502020204030204" pitchFamily="34" charset="0"/>
              </a:defRPr>
            </a:lvl8pPr>
            <a:lvl9pPr marL="3886200" indent="-228600" defTabSz="371475" fontAlgn="base">
              <a:spcBef>
                <a:spcPct val="0"/>
              </a:spcBef>
              <a:spcAft>
                <a:spcPct val="0"/>
              </a:spcAft>
              <a:defRPr>
                <a:solidFill>
                  <a:schemeClr val="tx1"/>
                </a:solidFill>
                <a:latin typeface="Calibri" panose="020F0502020204030204" pitchFamily="34" charset="0"/>
              </a:defRPr>
            </a:lvl9pPr>
          </a:lstStyle>
          <a:p>
            <a:pPr algn="justLow">
              <a:spcBef>
                <a:spcPct val="50000"/>
              </a:spcBef>
            </a:pPr>
            <a:r>
              <a:rPr lang="en-US" altLang="en-US" sz="700" b="1"/>
              <a:t> </a:t>
            </a:r>
            <a:r>
              <a:rPr lang="en-US" altLang="en-US" sz="800"/>
              <a:t>The aim of this study is to determine the incidence of CF in Oman  , the clinical profile and the CFTR mutations in our population </a:t>
            </a:r>
          </a:p>
        </p:txBody>
      </p:sp>
      <p:sp>
        <p:nvSpPr>
          <p:cNvPr id="1043" name="Text Box 124"/>
          <p:cNvSpPr txBox="1">
            <a:spLocks noChangeArrowheads="1"/>
          </p:cNvSpPr>
          <p:nvPr/>
        </p:nvSpPr>
        <p:spPr bwMode="auto">
          <a:xfrm>
            <a:off x="4762500" y="2106614"/>
            <a:ext cx="2794000" cy="2484369"/>
          </a:xfrm>
          <a:prstGeom prst="rect">
            <a:avLst/>
          </a:prstGeom>
          <a:solidFill>
            <a:srgbClr val="FFFFCC"/>
          </a:solidFill>
          <a:ln w="38100">
            <a:solidFill>
              <a:srgbClr val="0F7346"/>
            </a:solidFill>
            <a:miter lim="800000"/>
            <a:headEnd/>
            <a:tailEnd/>
          </a:ln>
        </p:spPr>
        <p:txBody>
          <a:bodyPr lIns="37182" tIns="18591" rIns="37182" bIns="18591">
            <a:spAutoFit/>
          </a:bodyPr>
          <a:lstStyle>
            <a:lvl1pPr defTabSz="371475">
              <a:defRPr>
                <a:solidFill>
                  <a:schemeClr val="tx1"/>
                </a:solidFill>
                <a:latin typeface="Calibri" panose="020F0502020204030204" pitchFamily="34" charset="0"/>
              </a:defRPr>
            </a:lvl1pPr>
            <a:lvl2pPr marL="742950" indent="-285750" defTabSz="371475">
              <a:defRPr>
                <a:solidFill>
                  <a:schemeClr val="tx1"/>
                </a:solidFill>
                <a:latin typeface="Calibri" panose="020F0502020204030204" pitchFamily="34" charset="0"/>
              </a:defRPr>
            </a:lvl2pPr>
            <a:lvl3pPr marL="1143000" indent="-228600" defTabSz="371475">
              <a:defRPr>
                <a:solidFill>
                  <a:schemeClr val="tx1"/>
                </a:solidFill>
                <a:latin typeface="Calibri" panose="020F0502020204030204" pitchFamily="34" charset="0"/>
              </a:defRPr>
            </a:lvl3pPr>
            <a:lvl4pPr marL="1600200" indent="-228600" defTabSz="371475">
              <a:defRPr>
                <a:solidFill>
                  <a:schemeClr val="tx1"/>
                </a:solidFill>
                <a:latin typeface="Calibri" panose="020F0502020204030204" pitchFamily="34" charset="0"/>
              </a:defRPr>
            </a:lvl4pPr>
            <a:lvl5pPr marL="2057400" indent="-228600" defTabSz="371475">
              <a:defRPr>
                <a:solidFill>
                  <a:schemeClr val="tx1"/>
                </a:solidFill>
                <a:latin typeface="Calibri" panose="020F0502020204030204" pitchFamily="34" charset="0"/>
              </a:defRPr>
            </a:lvl5pPr>
            <a:lvl6pPr marL="2514600" indent="-228600" defTabSz="371475" fontAlgn="base">
              <a:spcBef>
                <a:spcPct val="0"/>
              </a:spcBef>
              <a:spcAft>
                <a:spcPct val="0"/>
              </a:spcAft>
              <a:defRPr>
                <a:solidFill>
                  <a:schemeClr val="tx1"/>
                </a:solidFill>
                <a:latin typeface="Calibri" panose="020F0502020204030204" pitchFamily="34" charset="0"/>
              </a:defRPr>
            </a:lvl6pPr>
            <a:lvl7pPr marL="2971800" indent="-228600" defTabSz="371475" fontAlgn="base">
              <a:spcBef>
                <a:spcPct val="0"/>
              </a:spcBef>
              <a:spcAft>
                <a:spcPct val="0"/>
              </a:spcAft>
              <a:defRPr>
                <a:solidFill>
                  <a:schemeClr val="tx1"/>
                </a:solidFill>
                <a:latin typeface="Calibri" panose="020F0502020204030204" pitchFamily="34" charset="0"/>
              </a:defRPr>
            </a:lvl7pPr>
            <a:lvl8pPr marL="3429000" indent="-228600" defTabSz="371475" fontAlgn="base">
              <a:spcBef>
                <a:spcPct val="0"/>
              </a:spcBef>
              <a:spcAft>
                <a:spcPct val="0"/>
              </a:spcAft>
              <a:defRPr>
                <a:solidFill>
                  <a:schemeClr val="tx1"/>
                </a:solidFill>
                <a:latin typeface="Calibri" panose="020F0502020204030204" pitchFamily="34" charset="0"/>
              </a:defRPr>
            </a:lvl8pPr>
            <a:lvl9pPr marL="3886200" indent="-228600" defTabSz="371475" fontAlgn="base">
              <a:spcBef>
                <a:spcPct val="0"/>
              </a:spcBef>
              <a:spcAft>
                <a:spcPct val="0"/>
              </a:spcAft>
              <a:defRPr>
                <a:solidFill>
                  <a:schemeClr val="tx1"/>
                </a:solidFill>
                <a:latin typeface="Calibri" panose="020F0502020204030204" pitchFamily="34" charset="0"/>
              </a:defRPr>
            </a:lvl9pPr>
          </a:lstStyle>
          <a:p>
            <a:pPr>
              <a:spcBef>
                <a:spcPct val="50000"/>
              </a:spcBef>
            </a:pPr>
            <a:endParaRPr lang="en-US" altLang="en-US" sz="700" b="1"/>
          </a:p>
          <a:p>
            <a:r>
              <a:rPr lang="en-US" altLang="en-US" sz="800"/>
              <a:t>This is retrospective review of medical charts of   CF patients seen in the 2 tertiary hospitals in Oman (Royal Hospital and SQU Hospital ) between  2000 and 2008. </a:t>
            </a:r>
            <a:endParaRPr lang="en-US" altLang="en-US" sz="800" b="1"/>
          </a:p>
          <a:p>
            <a:endParaRPr lang="en-US" altLang="en-US" sz="800" b="1"/>
          </a:p>
          <a:p>
            <a:r>
              <a:rPr lang="en-US" altLang="en-US" sz="800" b="1"/>
              <a:t>Inclusion Criteria</a:t>
            </a:r>
            <a:r>
              <a:rPr lang="en-US" altLang="en-US" sz="800"/>
              <a:t>: </a:t>
            </a:r>
          </a:p>
          <a:p>
            <a:r>
              <a:rPr lang="en-US" altLang="en-US" sz="800"/>
              <a:t>All Children less than 13 years of age who were diagnosed with CF .The diagnosis was based on typical clinical presentation and  a positive sweat test .</a:t>
            </a:r>
          </a:p>
          <a:p>
            <a:endParaRPr lang="en-US" altLang="en-US" sz="800" b="1"/>
          </a:p>
          <a:p>
            <a:r>
              <a:rPr lang="en-US" altLang="en-US" sz="800" b="1"/>
              <a:t>Exclusion Criteria</a:t>
            </a:r>
            <a:r>
              <a:rPr lang="en-US" altLang="en-US" sz="800"/>
              <a:t>:</a:t>
            </a:r>
          </a:p>
          <a:p>
            <a:r>
              <a:rPr lang="en-US" altLang="en-US" sz="800"/>
              <a:t>Patients with no retrievable sweat test or no clear clinical picture of CF </a:t>
            </a:r>
          </a:p>
          <a:p>
            <a:endParaRPr lang="en-US" altLang="en-US" sz="800"/>
          </a:p>
          <a:p>
            <a:r>
              <a:rPr lang="en-US" altLang="en-US" sz="800"/>
              <a:t>Out 85 CF patients :  69 had full clinical  data and 16 had missing clinical data and was only included in the mutation analysis.  The collected clinical data included : age of onset, age of diagnosis and clinical presentation and sputum bacterial colonization and other parameters </a:t>
            </a:r>
          </a:p>
          <a:p>
            <a:r>
              <a:rPr lang="en-US" altLang="en-US" sz="800"/>
              <a:t>The mutation analysis was done on 50 of the 85 patients</a:t>
            </a:r>
            <a:r>
              <a:rPr lang="en-US" altLang="en-US" sz="700"/>
              <a:t> </a:t>
            </a:r>
            <a:r>
              <a:rPr lang="en-US" altLang="en-US" sz="800"/>
              <a:t>so far </a:t>
            </a:r>
          </a:p>
        </p:txBody>
      </p:sp>
      <p:sp>
        <p:nvSpPr>
          <p:cNvPr id="1044" name="Text Box 126"/>
          <p:cNvSpPr txBox="1">
            <a:spLocks noChangeArrowheads="1"/>
          </p:cNvSpPr>
          <p:nvPr/>
        </p:nvSpPr>
        <p:spPr bwMode="auto">
          <a:xfrm>
            <a:off x="7620000" y="1465263"/>
            <a:ext cx="2857500" cy="4207918"/>
          </a:xfrm>
          <a:prstGeom prst="rect">
            <a:avLst/>
          </a:prstGeom>
          <a:solidFill>
            <a:srgbClr val="FFFFCC"/>
          </a:solidFill>
          <a:ln w="38100">
            <a:solidFill>
              <a:srgbClr val="0F7346"/>
            </a:solidFill>
            <a:miter lim="800000"/>
            <a:headEnd/>
            <a:tailEnd/>
          </a:ln>
        </p:spPr>
        <p:txBody>
          <a:bodyPr lIns="37182" tIns="18591" rIns="37182" bIns="18591">
            <a:spAutoFit/>
          </a:bodyPr>
          <a:lstStyle>
            <a:lvl1pPr defTabSz="371475">
              <a:defRPr>
                <a:solidFill>
                  <a:schemeClr val="tx1"/>
                </a:solidFill>
                <a:latin typeface="Calibri" panose="020F0502020204030204" pitchFamily="34" charset="0"/>
              </a:defRPr>
            </a:lvl1pPr>
            <a:lvl2pPr marL="742950" indent="-285750" defTabSz="371475">
              <a:defRPr>
                <a:solidFill>
                  <a:schemeClr val="tx1"/>
                </a:solidFill>
                <a:latin typeface="Calibri" panose="020F0502020204030204" pitchFamily="34" charset="0"/>
              </a:defRPr>
            </a:lvl2pPr>
            <a:lvl3pPr marL="1143000" indent="-228600" defTabSz="371475">
              <a:defRPr>
                <a:solidFill>
                  <a:schemeClr val="tx1"/>
                </a:solidFill>
                <a:latin typeface="Calibri" panose="020F0502020204030204" pitchFamily="34" charset="0"/>
              </a:defRPr>
            </a:lvl3pPr>
            <a:lvl4pPr marL="1600200" indent="-228600" defTabSz="371475">
              <a:defRPr>
                <a:solidFill>
                  <a:schemeClr val="tx1"/>
                </a:solidFill>
                <a:latin typeface="Calibri" panose="020F0502020204030204" pitchFamily="34" charset="0"/>
              </a:defRPr>
            </a:lvl4pPr>
            <a:lvl5pPr marL="2057400" indent="-228600" defTabSz="371475">
              <a:defRPr>
                <a:solidFill>
                  <a:schemeClr val="tx1"/>
                </a:solidFill>
                <a:latin typeface="Calibri" panose="020F0502020204030204" pitchFamily="34" charset="0"/>
              </a:defRPr>
            </a:lvl5pPr>
            <a:lvl6pPr marL="2514600" indent="-228600" defTabSz="371475" fontAlgn="base">
              <a:spcBef>
                <a:spcPct val="0"/>
              </a:spcBef>
              <a:spcAft>
                <a:spcPct val="0"/>
              </a:spcAft>
              <a:defRPr>
                <a:solidFill>
                  <a:schemeClr val="tx1"/>
                </a:solidFill>
                <a:latin typeface="Calibri" panose="020F0502020204030204" pitchFamily="34" charset="0"/>
              </a:defRPr>
            </a:lvl6pPr>
            <a:lvl7pPr marL="2971800" indent="-228600" defTabSz="371475" fontAlgn="base">
              <a:spcBef>
                <a:spcPct val="0"/>
              </a:spcBef>
              <a:spcAft>
                <a:spcPct val="0"/>
              </a:spcAft>
              <a:defRPr>
                <a:solidFill>
                  <a:schemeClr val="tx1"/>
                </a:solidFill>
                <a:latin typeface="Calibri" panose="020F0502020204030204" pitchFamily="34" charset="0"/>
              </a:defRPr>
            </a:lvl7pPr>
            <a:lvl8pPr marL="3429000" indent="-228600" defTabSz="371475" fontAlgn="base">
              <a:spcBef>
                <a:spcPct val="0"/>
              </a:spcBef>
              <a:spcAft>
                <a:spcPct val="0"/>
              </a:spcAft>
              <a:defRPr>
                <a:solidFill>
                  <a:schemeClr val="tx1"/>
                </a:solidFill>
                <a:latin typeface="Calibri" panose="020F0502020204030204" pitchFamily="34" charset="0"/>
              </a:defRPr>
            </a:lvl8pPr>
            <a:lvl9pPr marL="3886200" indent="-228600" defTabSz="371475" fontAlgn="base">
              <a:spcBef>
                <a:spcPct val="0"/>
              </a:spcBef>
              <a:spcAft>
                <a:spcPct val="0"/>
              </a:spcAft>
              <a:defRPr>
                <a:solidFill>
                  <a:schemeClr val="tx1"/>
                </a:solidFill>
                <a:latin typeface="Calibri" panose="020F0502020204030204" pitchFamily="34" charset="0"/>
              </a:defRPr>
            </a:lvl9pPr>
          </a:lstStyle>
          <a:p>
            <a:pPr>
              <a:spcBef>
                <a:spcPct val="50000"/>
              </a:spcBef>
            </a:pPr>
            <a:endParaRPr lang="en-US" altLang="en-US" sz="700" b="1"/>
          </a:p>
          <a:p>
            <a:r>
              <a:rPr lang="en-US" altLang="en-US" sz="800"/>
              <a:t> Male to female ratio was 1:1 ,the median age of onset of symptoms was 2 month. On the other hand, the median age of diagnosis was 5 month.</a:t>
            </a:r>
          </a:p>
          <a:p>
            <a:r>
              <a:rPr lang="en-US" altLang="en-US" sz="800"/>
              <a:t>2 patients  were diagnosed at the age of 6 &amp; 9 yrs.</a:t>
            </a:r>
          </a:p>
          <a:p>
            <a:r>
              <a:rPr lang="en-US" altLang="en-US" sz="800"/>
              <a:t>Family history of CF was positive in 41/69 patients  (60%)</a:t>
            </a:r>
          </a:p>
          <a:p>
            <a:r>
              <a:rPr lang="en-US" altLang="en-US" sz="800"/>
              <a:t>The incidence of CF was calculated as  1 in 4280 life birth per year </a:t>
            </a:r>
          </a:p>
          <a:p>
            <a:r>
              <a:rPr lang="en-US" altLang="en-US" sz="800"/>
              <a:t>The clinical presentation is shown on Table# 1</a:t>
            </a:r>
          </a:p>
          <a:p>
            <a:endParaRPr lang="en-US" altLang="en-US" sz="800" b="1" u="sng"/>
          </a:p>
          <a:p>
            <a:r>
              <a:rPr lang="en-US" altLang="en-US" sz="800" b="1" u="sng"/>
              <a:t>Mutation analysis </a:t>
            </a:r>
          </a:p>
          <a:p>
            <a:r>
              <a:rPr lang="en-US" altLang="en-US" sz="800"/>
              <a:t>Currently ∆F508 &amp; S549R are the only  available mutations for testing in our laboratory which  were tested  for 50 patients ,27 patients ( 54%) were found to have S549R mutation and 10 patients  (20%)  have ∆F508 . One patient was found to be a carrier for both mutations. 12 patients (24%)  had none of the 2   mutations detected .14 patients were already dead at the  time of data collection and their mutation could  not be done. </a:t>
            </a:r>
          </a:p>
          <a:p>
            <a:endParaRPr lang="en-US" altLang="en-US" sz="800" b="1" u="sng"/>
          </a:p>
          <a:p>
            <a:endParaRPr lang="en-US" altLang="en-US" sz="800" b="1" u="sng"/>
          </a:p>
          <a:p>
            <a:r>
              <a:rPr lang="en-US" altLang="en-US" sz="800" b="1" u="sng"/>
              <a:t>Phenotype correlation of both mutations</a:t>
            </a:r>
          </a:p>
          <a:p>
            <a:r>
              <a:rPr lang="en-US" altLang="en-US" sz="800"/>
              <a:t>Patients from costal regions in Oman were found to have both mutations , while those from interior region observed to have only S549R mutation.</a:t>
            </a:r>
          </a:p>
          <a:p>
            <a:r>
              <a:rPr lang="en-US" altLang="en-US" sz="800"/>
              <a:t>It was observed that recurrent chest infection is the predominant presentation in both groups. No much differences on initial presentation found between the two groups, or the age of death (3-9 y)</a:t>
            </a:r>
          </a:p>
          <a:p>
            <a:r>
              <a:rPr lang="en-US" altLang="en-US" sz="800"/>
              <a:t>Some patients with S549R had onset of symptoms as late as 1 year of age.</a:t>
            </a:r>
          </a:p>
          <a:p>
            <a:r>
              <a:rPr lang="en-US" altLang="en-US" sz="800"/>
              <a:t>Median sweat chloride for Delta F508 &amp; S549R was 114 &amp; 118 respectively.</a:t>
            </a:r>
          </a:p>
          <a:p>
            <a:r>
              <a:rPr lang="en-US" altLang="en-US" sz="800"/>
              <a:t>Both groups demonstrated same pattern of sputum bacterial colonization.</a:t>
            </a:r>
          </a:p>
          <a:p>
            <a:endParaRPr lang="en-US" altLang="en-US" sz="800"/>
          </a:p>
        </p:txBody>
      </p:sp>
      <p:sp>
        <p:nvSpPr>
          <p:cNvPr id="1045" name="Text Box 127"/>
          <p:cNvSpPr txBox="1">
            <a:spLocks noChangeArrowheads="1"/>
          </p:cNvSpPr>
          <p:nvPr/>
        </p:nvSpPr>
        <p:spPr bwMode="auto">
          <a:xfrm>
            <a:off x="4635500" y="5000625"/>
            <a:ext cx="2921000" cy="1392238"/>
          </a:xfrm>
          <a:prstGeom prst="rect">
            <a:avLst/>
          </a:prstGeom>
          <a:solidFill>
            <a:srgbClr val="FFFFCC"/>
          </a:solidFill>
          <a:ln w="38100">
            <a:solidFill>
              <a:srgbClr val="0F7346"/>
            </a:solidFill>
            <a:miter lim="800000"/>
            <a:headEnd/>
            <a:tailEnd/>
          </a:ln>
        </p:spPr>
        <p:txBody>
          <a:bodyPr lIns="37182" tIns="18591" rIns="37182" bIns="18591">
            <a:spAutoFit/>
          </a:bodyPr>
          <a:lstStyle>
            <a:lvl1pPr defTabSz="371475">
              <a:defRPr>
                <a:solidFill>
                  <a:schemeClr val="tx1"/>
                </a:solidFill>
                <a:latin typeface="Calibri" panose="020F0502020204030204" pitchFamily="34" charset="0"/>
              </a:defRPr>
            </a:lvl1pPr>
            <a:lvl2pPr marL="742950" indent="-285750" defTabSz="371475">
              <a:defRPr>
                <a:solidFill>
                  <a:schemeClr val="tx1"/>
                </a:solidFill>
                <a:latin typeface="Calibri" panose="020F0502020204030204" pitchFamily="34" charset="0"/>
              </a:defRPr>
            </a:lvl2pPr>
            <a:lvl3pPr marL="1143000" indent="-228600" defTabSz="371475">
              <a:defRPr>
                <a:solidFill>
                  <a:schemeClr val="tx1"/>
                </a:solidFill>
                <a:latin typeface="Calibri" panose="020F0502020204030204" pitchFamily="34" charset="0"/>
              </a:defRPr>
            </a:lvl3pPr>
            <a:lvl4pPr marL="1600200" indent="-228600" defTabSz="371475">
              <a:defRPr>
                <a:solidFill>
                  <a:schemeClr val="tx1"/>
                </a:solidFill>
                <a:latin typeface="Calibri" panose="020F0502020204030204" pitchFamily="34" charset="0"/>
              </a:defRPr>
            </a:lvl4pPr>
            <a:lvl5pPr marL="2057400" indent="-228600" defTabSz="371475">
              <a:defRPr>
                <a:solidFill>
                  <a:schemeClr val="tx1"/>
                </a:solidFill>
                <a:latin typeface="Calibri" panose="020F0502020204030204" pitchFamily="34" charset="0"/>
              </a:defRPr>
            </a:lvl5pPr>
            <a:lvl6pPr marL="2514600" indent="-228600" defTabSz="371475" fontAlgn="base">
              <a:spcBef>
                <a:spcPct val="0"/>
              </a:spcBef>
              <a:spcAft>
                <a:spcPct val="0"/>
              </a:spcAft>
              <a:defRPr>
                <a:solidFill>
                  <a:schemeClr val="tx1"/>
                </a:solidFill>
                <a:latin typeface="Calibri" panose="020F0502020204030204" pitchFamily="34" charset="0"/>
              </a:defRPr>
            </a:lvl6pPr>
            <a:lvl7pPr marL="2971800" indent="-228600" defTabSz="371475" fontAlgn="base">
              <a:spcBef>
                <a:spcPct val="0"/>
              </a:spcBef>
              <a:spcAft>
                <a:spcPct val="0"/>
              </a:spcAft>
              <a:defRPr>
                <a:solidFill>
                  <a:schemeClr val="tx1"/>
                </a:solidFill>
                <a:latin typeface="Calibri" panose="020F0502020204030204" pitchFamily="34" charset="0"/>
              </a:defRPr>
            </a:lvl7pPr>
            <a:lvl8pPr marL="3429000" indent="-228600" defTabSz="371475" fontAlgn="base">
              <a:spcBef>
                <a:spcPct val="0"/>
              </a:spcBef>
              <a:spcAft>
                <a:spcPct val="0"/>
              </a:spcAft>
              <a:defRPr>
                <a:solidFill>
                  <a:schemeClr val="tx1"/>
                </a:solidFill>
                <a:latin typeface="Calibri" panose="020F0502020204030204" pitchFamily="34" charset="0"/>
              </a:defRPr>
            </a:lvl8pPr>
            <a:lvl9pPr marL="3886200" indent="-228600" defTabSz="371475" fontAlgn="base">
              <a:spcBef>
                <a:spcPct val="0"/>
              </a:spcBef>
              <a:spcAft>
                <a:spcPct val="0"/>
              </a:spcAft>
              <a:defRPr>
                <a:solidFill>
                  <a:schemeClr val="tx1"/>
                </a:solidFill>
                <a:latin typeface="Calibri" panose="020F0502020204030204" pitchFamily="34" charset="0"/>
              </a:defRPr>
            </a:lvl9pPr>
          </a:lstStyle>
          <a:p>
            <a:r>
              <a:rPr lang="en-US" altLang="en-US" sz="800"/>
              <a:t>CF in Oman is more common then it was first thought the earlier study has estimated the incidence as 1;15,000 births , however we calculated the incidence as  1:4280 births</a:t>
            </a:r>
          </a:p>
          <a:p>
            <a:r>
              <a:rPr lang="en-US" altLang="en-US" sz="800"/>
              <a:t>Pulmonary manifestations is the commonest presentation in our  children like in other countries  </a:t>
            </a:r>
          </a:p>
          <a:p>
            <a:r>
              <a:rPr lang="en-US" altLang="en-US" sz="800"/>
              <a:t>Family history exist in a significant number of patients. S549R mutation occur in large percentage of our patients. Like the case in United Arab Emirates </a:t>
            </a:r>
          </a:p>
          <a:p>
            <a:r>
              <a:rPr lang="en-US" altLang="en-US" sz="800"/>
              <a:t>There are still unknown mutations exist in our population . Our next step is to do DNA sequencing to identify them which will enable us to produce our own mutation panel </a:t>
            </a:r>
          </a:p>
        </p:txBody>
      </p:sp>
      <p:pic>
        <p:nvPicPr>
          <p:cNvPr id="1046" name="Picture 144" descr="SQU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85750"/>
            <a:ext cx="6350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146" descr="Chld Health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88500" y="285751"/>
            <a:ext cx="635000" cy="392113"/>
          </a:xfrm>
          <a:prstGeom prst="rect">
            <a:avLst/>
          </a:prstGeom>
          <a:noFill/>
          <a:ln w="38100" cmpd="dbl">
            <a:solidFill>
              <a:srgbClr val="8D0A39"/>
            </a:solidFill>
            <a:miter lim="800000"/>
            <a:headEnd/>
            <a:tailEnd/>
          </a:ln>
          <a:extLst>
            <a:ext uri="{909E8E84-426E-40DD-AFC4-6F175D3DCCD1}">
              <a14:hiddenFill xmlns:a14="http://schemas.microsoft.com/office/drawing/2010/main">
                <a:solidFill>
                  <a:srgbClr val="FFFFFF"/>
                </a:solidFill>
              </a14:hiddenFill>
            </a:ext>
          </a:extLst>
        </p:spPr>
      </p:pic>
      <p:sp>
        <p:nvSpPr>
          <p:cNvPr id="1048" name="Text Box 150"/>
          <p:cNvSpPr txBox="1">
            <a:spLocks noChangeArrowheads="1"/>
          </p:cNvSpPr>
          <p:nvPr/>
        </p:nvSpPr>
        <p:spPr bwMode="auto">
          <a:xfrm>
            <a:off x="1905000" y="4678363"/>
            <a:ext cx="23495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7155" tIns="23577" rIns="47155" bIns="23577">
            <a:spAutoFit/>
          </a:bodyP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200" b="1">
                <a:solidFill>
                  <a:schemeClr val="bg1"/>
                </a:solidFill>
              </a:rPr>
              <a:t>Results</a:t>
            </a:r>
          </a:p>
        </p:txBody>
      </p:sp>
      <p:graphicFrame>
        <p:nvGraphicFramePr>
          <p:cNvPr id="1026" name="Object 185"/>
          <p:cNvGraphicFramePr>
            <a:graphicFrameLocks noGrp="1" noChangeAspect="1"/>
          </p:cNvGraphicFramePr>
          <p:nvPr>
            <p:ph sz="quarter" idx="4294967295"/>
          </p:nvPr>
        </p:nvGraphicFramePr>
        <p:xfrm>
          <a:off x="0" y="5572125"/>
          <a:ext cx="2603500" cy="915988"/>
        </p:xfrm>
        <a:graphic>
          <a:graphicData uri="http://schemas.openxmlformats.org/presentationml/2006/ole">
            <mc:AlternateContent xmlns:mc="http://schemas.openxmlformats.org/markup-compatibility/2006">
              <mc:Choice xmlns:v="urn:schemas-microsoft-com:vml" Requires="v">
                <p:oleObj spid="_x0000_s1030" name="Chart" r:id="rId6" imgW="5534062" imgH="3343275" progId="MSGraph.Chart.8">
                  <p:embed followColorScheme="full"/>
                </p:oleObj>
              </mc:Choice>
              <mc:Fallback>
                <p:oleObj name="Chart" r:id="rId6" imgW="5534062" imgH="3343275" progId="MSGraph.Chart.8">
                  <p:embed followColorScheme="full"/>
                  <p:pic>
                    <p:nvPicPr>
                      <p:cNvPr id="0" name=""/>
                      <p:cNvPicPr>
                        <a:picLocks noGrp="1" noChangeAspect="1" noChangeArrowheads="1"/>
                      </p:cNvPicPr>
                      <p:nvPr/>
                    </p:nvPicPr>
                    <p:blipFill>
                      <a:blip r:embed="rId7"/>
                      <a:srcRect/>
                      <a:stretch>
                        <a:fillRect/>
                      </a:stretch>
                    </p:blipFill>
                    <p:spPr bwMode="auto">
                      <a:xfrm>
                        <a:off x="0" y="5572125"/>
                        <a:ext cx="2603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9" name="Rectangle 170"/>
          <p:cNvSpPr>
            <a:spLocks noChangeArrowheads="1"/>
          </p:cNvSpPr>
          <p:nvPr/>
        </p:nvSpPr>
        <p:spPr bwMode="auto">
          <a:xfrm>
            <a:off x="2730500" y="4429126"/>
            <a:ext cx="25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9047" tIns="9523" rIns="19047" bIns="9523"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50" name="Rectangle 171"/>
          <p:cNvSpPr>
            <a:spLocks noChangeArrowheads="1"/>
          </p:cNvSpPr>
          <p:nvPr/>
        </p:nvSpPr>
        <p:spPr bwMode="auto">
          <a:xfrm>
            <a:off x="4953000" y="4929189"/>
            <a:ext cx="25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9047" tIns="9523" rIns="19047" bIns="9523" anchor="ct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endParaRPr lang="en-GB" altLang="en-US" sz="600"/>
          </a:p>
        </p:txBody>
      </p:sp>
      <p:sp>
        <p:nvSpPr>
          <p:cNvPr id="1051" name="Rectangle 172"/>
          <p:cNvSpPr>
            <a:spLocks noChangeArrowheads="1"/>
          </p:cNvSpPr>
          <p:nvPr/>
        </p:nvSpPr>
        <p:spPr bwMode="auto">
          <a:xfrm>
            <a:off x="5143500" y="4392614"/>
            <a:ext cx="25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9047" tIns="9523" rIns="19047" bIns="9523" anchor="ct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endParaRPr lang="en-GB" altLang="en-US" sz="600"/>
          </a:p>
        </p:txBody>
      </p:sp>
      <p:sp>
        <p:nvSpPr>
          <p:cNvPr id="1052" name="Rectangle 174"/>
          <p:cNvSpPr>
            <a:spLocks noChangeArrowheads="1"/>
          </p:cNvSpPr>
          <p:nvPr/>
        </p:nvSpPr>
        <p:spPr bwMode="auto">
          <a:xfrm>
            <a:off x="1524001" y="-148115"/>
            <a:ext cx="38531" cy="29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9047" tIns="9523" rIns="19047" bIns="9523"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53" name="Rectangle 176"/>
          <p:cNvSpPr>
            <a:spLocks noChangeArrowheads="1"/>
          </p:cNvSpPr>
          <p:nvPr/>
        </p:nvSpPr>
        <p:spPr bwMode="auto">
          <a:xfrm>
            <a:off x="1524001" y="-148115"/>
            <a:ext cx="38531" cy="29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9047" tIns="9523" rIns="19047" bIns="9523"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54" name="Rectangle 177"/>
          <p:cNvSpPr>
            <a:spLocks noChangeArrowheads="1"/>
          </p:cNvSpPr>
          <p:nvPr/>
        </p:nvSpPr>
        <p:spPr bwMode="auto">
          <a:xfrm>
            <a:off x="13843000" y="1893889"/>
            <a:ext cx="25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9047" tIns="9523" rIns="19047" bIns="9523" anchor="ct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r>
              <a:rPr lang="en-US" altLang="en-US" b="1"/>
              <a:t>No               </a:t>
            </a:r>
            <a:r>
              <a:rPr lang="en-US" altLang="en-US"/>
              <a:t>%</a:t>
            </a:r>
          </a:p>
          <a:p>
            <a:pPr algn="ctr"/>
            <a:endParaRPr lang="en-US" altLang="en-US"/>
          </a:p>
          <a:p>
            <a:pPr algn="ctr"/>
            <a:endParaRPr lang="en-US" altLang="en-US"/>
          </a:p>
        </p:txBody>
      </p:sp>
      <p:sp>
        <p:nvSpPr>
          <p:cNvPr id="1055" name="Rectangle 178"/>
          <p:cNvSpPr>
            <a:spLocks noChangeArrowheads="1"/>
          </p:cNvSpPr>
          <p:nvPr/>
        </p:nvSpPr>
        <p:spPr bwMode="auto">
          <a:xfrm>
            <a:off x="13970000" y="1893889"/>
            <a:ext cx="25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9047" tIns="9523" rIns="19047" bIns="9523"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56" name="Text Box 124"/>
          <p:cNvSpPr txBox="1">
            <a:spLocks noChangeArrowheads="1"/>
          </p:cNvSpPr>
          <p:nvPr/>
        </p:nvSpPr>
        <p:spPr bwMode="auto">
          <a:xfrm>
            <a:off x="1651000" y="5000625"/>
            <a:ext cx="2857500" cy="1176338"/>
          </a:xfrm>
          <a:prstGeom prst="rect">
            <a:avLst/>
          </a:prstGeom>
          <a:solidFill>
            <a:srgbClr val="FFFFCC"/>
          </a:solidFill>
          <a:ln w="38100">
            <a:solidFill>
              <a:srgbClr val="0F7346"/>
            </a:solidFill>
            <a:miter lim="800000"/>
            <a:headEnd/>
            <a:tailEnd/>
          </a:ln>
        </p:spPr>
        <p:txBody>
          <a:bodyPr lIns="37182" tIns="18591" rIns="37182" bIns="18591">
            <a:spAutoFit/>
          </a:bodyPr>
          <a:lstStyle>
            <a:lvl1pPr defTabSz="371475">
              <a:defRPr>
                <a:solidFill>
                  <a:schemeClr val="tx1"/>
                </a:solidFill>
                <a:latin typeface="Calibri" panose="020F0502020204030204" pitchFamily="34" charset="0"/>
              </a:defRPr>
            </a:lvl1pPr>
            <a:lvl2pPr marL="742950" indent="-285750" defTabSz="371475">
              <a:defRPr>
                <a:solidFill>
                  <a:schemeClr val="tx1"/>
                </a:solidFill>
                <a:latin typeface="Calibri" panose="020F0502020204030204" pitchFamily="34" charset="0"/>
              </a:defRPr>
            </a:lvl2pPr>
            <a:lvl3pPr marL="1143000" indent="-228600" defTabSz="371475">
              <a:defRPr>
                <a:solidFill>
                  <a:schemeClr val="tx1"/>
                </a:solidFill>
                <a:latin typeface="Calibri" panose="020F0502020204030204" pitchFamily="34" charset="0"/>
              </a:defRPr>
            </a:lvl3pPr>
            <a:lvl4pPr marL="1600200" indent="-228600" defTabSz="371475">
              <a:defRPr>
                <a:solidFill>
                  <a:schemeClr val="tx1"/>
                </a:solidFill>
                <a:latin typeface="Calibri" panose="020F0502020204030204" pitchFamily="34" charset="0"/>
              </a:defRPr>
            </a:lvl4pPr>
            <a:lvl5pPr marL="2057400" indent="-228600" defTabSz="371475">
              <a:defRPr>
                <a:solidFill>
                  <a:schemeClr val="tx1"/>
                </a:solidFill>
                <a:latin typeface="Calibri" panose="020F0502020204030204" pitchFamily="34" charset="0"/>
              </a:defRPr>
            </a:lvl5pPr>
            <a:lvl6pPr marL="2514600" indent="-228600" defTabSz="371475" fontAlgn="base">
              <a:spcBef>
                <a:spcPct val="0"/>
              </a:spcBef>
              <a:spcAft>
                <a:spcPct val="0"/>
              </a:spcAft>
              <a:defRPr>
                <a:solidFill>
                  <a:schemeClr val="tx1"/>
                </a:solidFill>
                <a:latin typeface="Calibri" panose="020F0502020204030204" pitchFamily="34" charset="0"/>
              </a:defRPr>
            </a:lvl6pPr>
            <a:lvl7pPr marL="2971800" indent="-228600" defTabSz="371475" fontAlgn="base">
              <a:spcBef>
                <a:spcPct val="0"/>
              </a:spcBef>
              <a:spcAft>
                <a:spcPct val="0"/>
              </a:spcAft>
              <a:defRPr>
                <a:solidFill>
                  <a:schemeClr val="tx1"/>
                </a:solidFill>
                <a:latin typeface="Calibri" panose="020F0502020204030204" pitchFamily="34" charset="0"/>
              </a:defRPr>
            </a:lvl7pPr>
            <a:lvl8pPr marL="3429000" indent="-228600" defTabSz="371475" fontAlgn="base">
              <a:spcBef>
                <a:spcPct val="0"/>
              </a:spcBef>
              <a:spcAft>
                <a:spcPct val="0"/>
              </a:spcAft>
              <a:defRPr>
                <a:solidFill>
                  <a:schemeClr val="tx1"/>
                </a:solidFill>
                <a:latin typeface="Calibri" panose="020F0502020204030204" pitchFamily="34" charset="0"/>
              </a:defRPr>
            </a:lvl8pPr>
            <a:lvl9pPr marL="3886200" indent="-228600" defTabSz="371475" fontAlgn="base">
              <a:spcBef>
                <a:spcPct val="0"/>
              </a:spcBef>
              <a:spcAft>
                <a:spcPct val="0"/>
              </a:spcAft>
              <a:defRPr>
                <a:solidFill>
                  <a:schemeClr val="tx1"/>
                </a:solidFill>
                <a:latin typeface="Calibri" panose="020F0502020204030204" pitchFamily="34" charset="0"/>
              </a:defRPr>
            </a:lvl9pPr>
          </a:lstStyle>
          <a:p>
            <a:r>
              <a:rPr lang="en-US" altLang="en-US" sz="700" b="1" u="sng"/>
              <a:t>Clinical Presentation:</a:t>
            </a:r>
            <a:r>
              <a:rPr lang="en-US" altLang="en-US" sz="700" b="1"/>
              <a:t>              ( </a:t>
            </a:r>
            <a:r>
              <a:rPr lang="en-US" altLang="en-US" sz="700" b="1" u="sng"/>
              <a:t>NO patients )</a:t>
            </a:r>
            <a:r>
              <a:rPr lang="en-US" altLang="en-US" sz="700" b="1"/>
              <a:t>  </a:t>
            </a:r>
            <a:r>
              <a:rPr lang="en-US" altLang="en-US" sz="800"/>
              <a:t>%</a:t>
            </a:r>
            <a:r>
              <a:rPr lang="en-US" altLang="en-US" sz="600" b="1"/>
              <a:t>	</a:t>
            </a:r>
          </a:p>
          <a:p>
            <a:r>
              <a:rPr lang="en-US" altLang="en-US" sz="600" b="1"/>
              <a:t>Recurrent  chest infection  	     24                         35 	</a:t>
            </a:r>
          </a:p>
          <a:p>
            <a:r>
              <a:rPr lang="en-US" altLang="en-US" sz="600" b="1"/>
              <a:t>chest infection &amp; failure to thrive    14                         20 </a:t>
            </a:r>
          </a:p>
          <a:p>
            <a:endParaRPr lang="en-US" altLang="en-US" sz="600" b="1"/>
          </a:p>
          <a:p>
            <a:r>
              <a:rPr lang="en-US" altLang="en-US" sz="600" b="1"/>
              <a:t>chest infection &amp;diarrhea                  8                         11    	      </a:t>
            </a:r>
          </a:p>
          <a:p>
            <a:r>
              <a:rPr lang="en-US" altLang="en-US" sz="600" b="1"/>
              <a:t>Diarrhea &amp; failure to thrive                5                            7</a:t>
            </a:r>
          </a:p>
          <a:p>
            <a:endParaRPr lang="en-US" altLang="en-US" sz="600" b="1"/>
          </a:p>
          <a:p>
            <a:r>
              <a:rPr lang="en-US" altLang="en-US" sz="600" b="1"/>
              <a:t>Failure to thrive                                  4                           5 </a:t>
            </a:r>
          </a:p>
          <a:p>
            <a:endParaRPr lang="en-US" altLang="en-US" sz="600" b="1"/>
          </a:p>
          <a:p>
            <a:r>
              <a:rPr lang="en-US" altLang="en-US" sz="600" b="1"/>
              <a:t>Meconium ileus                                 13                         19</a:t>
            </a:r>
            <a:r>
              <a:rPr lang="en-US" altLang="en-US"/>
              <a:t> </a:t>
            </a:r>
          </a:p>
        </p:txBody>
      </p:sp>
      <p:sp>
        <p:nvSpPr>
          <p:cNvPr id="1057" name="Rectangle 2"/>
          <p:cNvSpPr txBox="1">
            <a:spLocks noChangeArrowheads="1"/>
          </p:cNvSpPr>
          <p:nvPr/>
        </p:nvSpPr>
        <p:spPr bwMode="auto">
          <a:xfrm>
            <a:off x="4953000" y="5322888"/>
            <a:ext cx="2286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7" tIns="9523" rIns="19047" bIns="9523"/>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endParaRPr lang="en-US" altLang="en-US" sz="800" b="1"/>
          </a:p>
        </p:txBody>
      </p:sp>
      <p:sp>
        <p:nvSpPr>
          <p:cNvPr id="1058" name="Rectangle 4"/>
          <p:cNvSpPr txBox="1">
            <a:spLocks noChangeArrowheads="1"/>
          </p:cNvSpPr>
          <p:nvPr/>
        </p:nvSpPr>
        <p:spPr bwMode="auto">
          <a:xfrm>
            <a:off x="2032000" y="5322888"/>
            <a:ext cx="2540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7" tIns="9523" rIns="19047" bIns="9523"/>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endParaRPr lang="en-US" altLang="en-US" sz="800" b="1"/>
          </a:p>
        </p:txBody>
      </p:sp>
      <p:sp>
        <p:nvSpPr>
          <p:cNvPr id="1059" name="Rectangle 172"/>
          <p:cNvSpPr>
            <a:spLocks noChangeArrowheads="1"/>
          </p:cNvSpPr>
          <p:nvPr/>
        </p:nvSpPr>
        <p:spPr bwMode="auto">
          <a:xfrm>
            <a:off x="1778000" y="5608639"/>
            <a:ext cx="25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9047" tIns="9523" rIns="19047" bIns="9523" anchor="ct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endParaRPr lang="en-GB" altLang="en-US" sz="600"/>
          </a:p>
        </p:txBody>
      </p:sp>
      <p:sp>
        <p:nvSpPr>
          <p:cNvPr id="1060" name="Rectangle 2"/>
          <p:cNvSpPr txBox="1">
            <a:spLocks noChangeArrowheads="1"/>
          </p:cNvSpPr>
          <p:nvPr/>
        </p:nvSpPr>
        <p:spPr bwMode="auto">
          <a:xfrm>
            <a:off x="5037138" y="6500813"/>
            <a:ext cx="1312862"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7" tIns="9523" rIns="19047" bIns="9523"/>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endParaRPr lang="en-US" altLang="en-US" sz="800" b="1"/>
          </a:p>
        </p:txBody>
      </p:sp>
      <p:sp>
        <p:nvSpPr>
          <p:cNvPr id="1061" name="Rectangle 172"/>
          <p:cNvSpPr>
            <a:spLocks noChangeArrowheads="1"/>
          </p:cNvSpPr>
          <p:nvPr/>
        </p:nvSpPr>
        <p:spPr bwMode="auto">
          <a:xfrm>
            <a:off x="4762500" y="5608639"/>
            <a:ext cx="25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9047" tIns="9523" rIns="19047" bIns="9523" anchor="ct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endParaRPr lang="en-GB" altLang="en-US" sz="600"/>
          </a:p>
        </p:txBody>
      </p:sp>
      <p:sp>
        <p:nvSpPr>
          <p:cNvPr id="1062" name="Rectangle 172"/>
          <p:cNvSpPr>
            <a:spLocks noChangeArrowheads="1"/>
          </p:cNvSpPr>
          <p:nvPr/>
        </p:nvSpPr>
        <p:spPr bwMode="auto">
          <a:xfrm>
            <a:off x="1651000" y="4857751"/>
            <a:ext cx="50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9047" tIns="9523" rIns="19047" bIns="9523" anchor="ct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pPr algn="ctr"/>
            <a:endParaRPr lang="en-GB" altLang="en-US" sz="600"/>
          </a:p>
        </p:txBody>
      </p:sp>
      <p:sp>
        <p:nvSpPr>
          <p:cNvPr id="1063" name="TextBox 56"/>
          <p:cNvSpPr txBox="1">
            <a:spLocks noChangeArrowheads="1"/>
          </p:cNvSpPr>
          <p:nvPr/>
        </p:nvSpPr>
        <p:spPr bwMode="auto">
          <a:xfrm>
            <a:off x="2032000" y="71439"/>
            <a:ext cx="889000" cy="29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7" tIns="9523" rIns="19047" bIns="952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b="1"/>
              <a:t>O10/297</a:t>
            </a:r>
            <a:endParaRPr lang="en-US" altLang="en-US"/>
          </a:p>
        </p:txBody>
      </p:sp>
      <p:sp>
        <p:nvSpPr>
          <p:cNvPr id="1064" name="Rectangle 46"/>
          <p:cNvSpPr>
            <a:spLocks noChangeArrowheads="1"/>
          </p:cNvSpPr>
          <p:nvPr/>
        </p:nvSpPr>
        <p:spPr bwMode="auto">
          <a:xfrm>
            <a:off x="1778000" y="4894264"/>
            <a:ext cx="270902" cy="11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9047" tIns="9523" rIns="19047" bIns="9523">
            <a:spAutoFit/>
          </a:bodyPr>
          <a:lstStyle>
            <a:lvl1pPr defTabSz="1130300">
              <a:defRPr>
                <a:solidFill>
                  <a:schemeClr val="tx1"/>
                </a:solidFill>
                <a:latin typeface="Calibri" panose="020F0502020204030204" pitchFamily="34" charset="0"/>
              </a:defRPr>
            </a:lvl1pPr>
            <a:lvl2pPr marL="742950" indent="-285750" defTabSz="1130300">
              <a:defRPr>
                <a:solidFill>
                  <a:schemeClr val="tx1"/>
                </a:solidFill>
                <a:latin typeface="Calibri" panose="020F0502020204030204" pitchFamily="34" charset="0"/>
              </a:defRPr>
            </a:lvl2pPr>
            <a:lvl3pPr marL="1143000" indent="-228600" defTabSz="1130300">
              <a:defRPr>
                <a:solidFill>
                  <a:schemeClr val="tx1"/>
                </a:solidFill>
                <a:latin typeface="Calibri" panose="020F0502020204030204" pitchFamily="34" charset="0"/>
              </a:defRPr>
            </a:lvl3pPr>
            <a:lvl4pPr marL="1600200" indent="-228600" defTabSz="1130300">
              <a:defRPr>
                <a:solidFill>
                  <a:schemeClr val="tx1"/>
                </a:solidFill>
                <a:latin typeface="Calibri" panose="020F0502020204030204" pitchFamily="34" charset="0"/>
              </a:defRPr>
            </a:lvl4pPr>
            <a:lvl5pPr marL="2057400" indent="-228600" defTabSz="1130300">
              <a:defRPr>
                <a:solidFill>
                  <a:schemeClr val="tx1"/>
                </a:solidFill>
                <a:latin typeface="Calibri" panose="020F0502020204030204" pitchFamily="34" charset="0"/>
              </a:defRPr>
            </a:lvl5pPr>
            <a:lvl6pPr marL="2514600" indent="-228600" defTabSz="1130300" fontAlgn="base">
              <a:spcBef>
                <a:spcPct val="0"/>
              </a:spcBef>
              <a:spcAft>
                <a:spcPct val="0"/>
              </a:spcAft>
              <a:defRPr>
                <a:solidFill>
                  <a:schemeClr val="tx1"/>
                </a:solidFill>
                <a:latin typeface="Calibri" panose="020F0502020204030204" pitchFamily="34" charset="0"/>
              </a:defRPr>
            </a:lvl6pPr>
            <a:lvl7pPr marL="2971800" indent="-228600" defTabSz="1130300" fontAlgn="base">
              <a:spcBef>
                <a:spcPct val="0"/>
              </a:spcBef>
              <a:spcAft>
                <a:spcPct val="0"/>
              </a:spcAft>
              <a:defRPr>
                <a:solidFill>
                  <a:schemeClr val="tx1"/>
                </a:solidFill>
                <a:latin typeface="Calibri" panose="020F0502020204030204" pitchFamily="34" charset="0"/>
              </a:defRPr>
            </a:lvl7pPr>
            <a:lvl8pPr marL="3429000" indent="-228600" defTabSz="1130300" fontAlgn="base">
              <a:spcBef>
                <a:spcPct val="0"/>
              </a:spcBef>
              <a:spcAft>
                <a:spcPct val="0"/>
              </a:spcAft>
              <a:defRPr>
                <a:solidFill>
                  <a:schemeClr val="tx1"/>
                </a:solidFill>
                <a:latin typeface="Calibri" panose="020F0502020204030204" pitchFamily="34" charset="0"/>
              </a:defRPr>
            </a:lvl8pPr>
            <a:lvl9pPr marL="3886200" indent="-228600" defTabSz="1130300" fontAlgn="base">
              <a:spcBef>
                <a:spcPct val="0"/>
              </a:spcBef>
              <a:spcAft>
                <a:spcPct val="0"/>
              </a:spcAft>
              <a:defRPr>
                <a:solidFill>
                  <a:schemeClr val="tx1"/>
                </a:solidFill>
                <a:latin typeface="Calibri" panose="020F0502020204030204" pitchFamily="34" charset="0"/>
              </a:defRPr>
            </a:lvl9pPr>
          </a:lstStyle>
          <a:p>
            <a:r>
              <a:rPr lang="en-US" altLang="en-US" sz="600" b="1" u="sng"/>
              <a:t>Table 1</a:t>
            </a:r>
          </a:p>
        </p:txBody>
      </p:sp>
    </p:spTree>
    <p:extLst>
      <p:ext uri="{BB962C8B-B14F-4D97-AF65-F5344CB8AC3E}">
        <p14:creationId xmlns:p14="http://schemas.microsoft.com/office/powerpoint/2010/main" val="14466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p:txBody>
          <a:bodyPr rtlCol="0">
            <a:normAutofit/>
          </a:bodyPr>
          <a:lstStyle/>
          <a:p>
            <a:pPr>
              <a:defRPr/>
            </a:pPr>
            <a:r>
              <a:rPr lang="en-US" dirty="0">
                <a:solidFill>
                  <a:srgbClr val="C00000"/>
                </a:solidFill>
              </a:rPr>
              <a:t>Clinical profile of Omani CF patients </a:t>
            </a:r>
            <a:br>
              <a:rPr lang="en-US" dirty="0"/>
            </a:br>
            <a:endParaRPr lang="en-US" dirty="0"/>
          </a:p>
        </p:txBody>
      </p:sp>
      <p:sp>
        <p:nvSpPr>
          <p:cNvPr id="16386" name="Rectangle 3"/>
          <p:cNvSpPr>
            <a:spLocks noGrp="1" noChangeArrowheads="1"/>
          </p:cNvSpPr>
          <p:nvPr>
            <p:ph idx="1"/>
          </p:nvPr>
        </p:nvSpPr>
        <p:spPr>
          <a:xfrm>
            <a:off x="1981200" y="1371600"/>
            <a:ext cx="8229600" cy="5181600"/>
          </a:xfrm>
        </p:spPr>
        <p:txBody>
          <a:bodyPr/>
          <a:lstStyle/>
          <a:p>
            <a:pPr marL="342900" lvl="1" indent="-342900"/>
            <a:r>
              <a:rPr lang="en-US" altLang="en-US" dirty="0">
                <a:solidFill>
                  <a:schemeClr val="bg1"/>
                </a:solidFill>
              </a:rPr>
              <a:t>-</a:t>
            </a:r>
            <a:r>
              <a:rPr lang="en-US" altLang="en-US" dirty="0"/>
              <a:t>A retrospective study of   CF patients seen in the SQU Hospital and Royal Hospital between  2000 and 2008 Out 74 CF patients :</a:t>
            </a:r>
          </a:p>
          <a:p>
            <a:pPr marL="0" indent="0">
              <a:buNone/>
            </a:pPr>
            <a:r>
              <a:rPr lang="en-US" altLang="en-US" dirty="0"/>
              <a:t>-median age of onset : 2 months. </a:t>
            </a:r>
          </a:p>
          <a:p>
            <a:pPr marL="0" indent="0">
              <a:buNone/>
            </a:pPr>
            <a:r>
              <a:rPr lang="en-US" altLang="en-US" dirty="0"/>
              <a:t>-median age of diagnosis :was 5 months </a:t>
            </a:r>
          </a:p>
          <a:p>
            <a:pPr marL="0" indent="0">
              <a:buNone/>
            </a:pPr>
            <a:r>
              <a:rPr lang="en-US" altLang="en-US" dirty="0"/>
              <a:t>-80% cases diagnosed by age 3 years </a:t>
            </a:r>
          </a:p>
          <a:p>
            <a:pPr marL="0" indent="0">
              <a:buNone/>
            </a:pPr>
            <a:r>
              <a:rPr lang="en-US" altLang="en-US" dirty="0"/>
              <a:t>-Family history of CF was positive in (60%)</a:t>
            </a:r>
          </a:p>
          <a:p>
            <a:pPr marL="0" lvl="1" indent="0">
              <a:buNone/>
            </a:pPr>
            <a:r>
              <a:rPr lang="en-US" altLang="en-US" dirty="0"/>
              <a:t>-Incidence  :1 in 4280 newborn</a:t>
            </a:r>
          </a:p>
          <a:p>
            <a:endParaRPr lang="en-US" altLang="en-US" dirty="0">
              <a:solidFill>
                <a:schemeClr val="tx2"/>
              </a:solidFill>
            </a:endParaRPr>
          </a:p>
          <a:p>
            <a:endParaRPr lang="en-US" altLang="en-US" dirty="0">
              <a:solidFill>
                <a:schemeClr val="tx2"/>
              </a:solidFill>
            </a:endParaRPr>
          </a:p>
          <a:p>
            <a:endParaRPr lang="en-US" altLang="en-US" dirty="0"/>
          </a:p>
        </p:txBody>
      </p:sp>
    </p:spTree>
    <p:extLst>
      <p:ext uri="{BB962C8B-B14F-4D97-AF65-F5344CB8AC3E}">
        <p14:creationId xmlns:p14="http://schemas.microsoft.com/office/powerpoint/2010/main" val="29889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a:p>
        </p:txBody>
      </p:sp>
      <p:pic>
        <p:nvPicPr>
          <p:cNvPr id="18435" name="Content Placeholder 3" descr="Oman-physical-map.gif"/>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352800" y="152400"/>
            <a:ext cx="5562600" cy="6553200"/>
          </a:xfrm>
        </p:spPr>
      </p:pic>
    </p:spTree>
    <p:extLst>
      <p:ext uri="{BB962C8B-B14F-4D97-AF65-F5344CB8AC3E}">
        <p14:creationId xmlns:p14="http://schemas.microsoft.com/office/powerpoint/2010/main" val="231129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Demographic distribution of CF </a:t>
            </a:r>
          </a:p>
        </p:txBody>
      </p:sp>
      <p:graphicFrame>
        <p:nvGraphicFramePr>
          <p:cNvPr id="6" name="Content Placeholder 5"/>
          <p:cNvGraphicFramePr>
            <a:graphicFrameLocks noGrp="1"/>
          </p:cNvGraphicFramePr>
          <p:nvPr>
            <p:ph idx="1"/>
            <p:extLst/>
          </p:nvPr>
        </p:nvGraphicFramePr>
        <p:xfrm>
          <a:off x="3468694" y="2079811"/>
          <a:ext cx="6686550" cy="377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0022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04204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graphicFrame>
        <p:nvGraphicFramePr>
          <p:cNvPr id="3" name="Table 2"/>
          <p:cNvGraphicFramePr>
            <a:graphicFrameLocks noGrp="1"/>
          </p:cNvGraphicFramePr>
          <p:nvPr>
            <p:extLst/>
          </p:nvPr>
        </p:nvGraphicFramePr>
        <p:xfrm>
          <a:off x="2646680" y="634868"/>
          <a:ext cx="6649720" cy="5367860"/>
        </p:xfrm>
        <a:graphic>
          <a:graphicData uri="http://schemas.openxmlformats.org/drawingml/2006/table">
            <a:tbl>
              <a:tblPr firstRow="1" bandRow="1">
                <a:tableStyleId>{5C22544A-7EE6-4342-B048-85BDC9FD1C3A}</a:tableStyleId>
              </a:tblPr>
              <a:tblGrid>
                <a:gridCol w="2561589">
                  <a:extLst>
                    <a:ext uri="{9D8B030D-6E8A-4147-A177-3AD203B41FA5}">
                      <a16:colId xmlns:a16="http://schemas.microsoft.com/office/drawing/2014/main" val="20000"/>
                    </a:ext>
                  </a:extLst>
                </a:gridCol>
                <a:gridCol w="3272819">
                  <a:extLst>
                    <a:ext uri="{9D8B030D-6E8A-4147-A177-3AD203B41FA5}">
                      <a16:colId xmlns:a16="http://schemas.microsoft.com/office/drawing/2014/main" val="20001"/>
                    </a:ext>
                  </a:extLst>
                </a:gridCol>
                <a:gridCol w="815312">
                  <a:extLst>
                    <a:ext uri="{9D8B030D-6E8A-4147-A177-3AD203B41FA5}">
                      <a16:colId xmlns:a16="http://schemas.microsoft.com/office/drawing/2014/main" val="20002"/>
                    </a:ext>
                  </a:extLst>
                </a:gridCol>
              </a:tblGrid>
              <a:tr h="974874">
                <a:tc>
                  <a:txBody>
                    <a:bodyPr/>
                    <a:lstStyle/>
                    <a:p>
                      <a:pPr algn="ctr"/>
                      <a:r>
                        <a:rPr lang="en-GB" dirty="0"/>
                        <a:t>Mutation</a:t>
                      </a:r>
                    </a:p>
                  </a:txBody>
                  <a:tcPr/>
                </a:tc>
                <a:tc>
                  <a:txBody>
                    <a:bodyPr/>
                    <a:lstStyle/>
                    <a:p>
                      <a:pPr algn="ctr"/>
                      <a:r>
                        <a:rPr lang="en-GB" dirty="0"/>
                        <a:t>Substitution nucleotide</a:t>
                      </a:r>
                    </a:p>
                  </a:txBody>
                  <a:tcPr/>
                </a:tc>
                <a:tc>
                  <a:txBody>
                    <a:bodyPr/>
                    <a:lstStyle/>
                    <a:p>
                      <a:pPr algn="ctr"/>
                      <a:r>
                        <a:rPr lang="en-GB" dirty="0"/>
                        <a:t>%</a:t>
                      </a:r>
                    </a:p>
                  </a:txBody>
                  <a:tcPr/>
                </a:tc>
                <a:extLst>
                  <a:ext uri="{0D108BD9-81ED-4DB2-BD59-A6C34878D82A}">
                    <a16:rowId xmlns:a16="http://schemas.microsoft.com/office/drawing/2014/main" val="10000"/>
                  </a:ext>
                </a:extLst>
              </a:tr>
              <a:tr h="366082">
                <a:tc>
                  <a:txBody>
                    <a:bodyPr/>
                    <a:lstStyle/>
                    <a:p>
                      <a:r>
                        <a:rPr lang="en-GB" dirty="0"/>
                        <a:t>p.S549R</a:t>
                      </a:r>
                    </a:p>
                  </a:txBody>
                  <a:tcPr/>
                </a:tc>
                <a:tc>
                  <a:txBody>
                    <a:bodyPr/>
                    <a:lstStyle/>
                    <a:p>
                      <a:r>
                        <a:rPr lang="en-GB" dirty="0"/>
                        <a:t>AGT      AGG at 549</a:t>
                      </a:r>
                    </a:p>
                  </a:txBody>
                  <a:tcPr/>
                </a:tc>
                <a:tc>
                  <a:txBody>
                    <a:bodyPr/>
                    <a:lstStyle/>
                    <a:p>
                      <a:r>
                        <a:rPr lang="en-GB" dirty="0"/>
                        <a:t>65.2</a:t>
                      </a:r>
                    </a:p>
                  </a:txBody>
                  <a:tcPr/>
                </a:tc>
                <a:extLst>
                  <a:ext uri="{0D108BD9-81ED-4DB2-BD59-A6C34878D82A}">
                    <a16:rowId xmlns:a16="http://schemas.microsoft.com/office/drawing/2014/main" val="10001"/>
                  </a:ext>
                </a:extLst>
              </a:tr>
              <a:tr h="366082">
                <a:tc>
                  <a:txBody>
                    <a:bodyPr/>
                    <a:lstStyle/>
                    <a:p>
                      <a:r>
                        <a:rPr lang="en-GB" dirty="0"/>
                        <a:t>p.    F508</a:t>
                      </a:r>
                    </a:p>
                  </a:txBody>
                  <a:tcPr/>
                </a:tc>
                <a:tc>
                  <a:txBody>
                    <a:bodyPr/>
                    <a:lstStyle/>
                    <a:p>
                      <a:r>
                        <a:rPr lang="en-GB" dirty="0"/>
                        <a:t>Deletion</a:t>
                      </a:r>
                      <a:r>
                        <a:rPr lang="en-GB" baseline="0" dirty="0"/>
                        <a:t> of </a:t>
                      </a:r>
                      <a:r>
                        <a:rPr lang="en-GB" baseline="0" dirty="0" err="1"/>
                        <a:t>Phe</a:t>
                      </a:r>
                      <a:r>
                        <a:rPr lang="en-GB" baseline="0" dirty="0"/>
                        <a:t> at AA 508</a:t>
                      </a:r>
                      <a:endParaRPr lang="en-GB" dirty="0"/>
                    </a:p>
                  </a:txBody>
                  <a:tcPr/>
                </a:tc>
                <a:tc>
                  <a:txBody>
                    <a:bodyPr/>
                    <a:lstStyle/>
                    <a:p>
                      <a:r>
                        <a:rPr lang="en-GB" dirty="0"/>
                        <a:t>13</a:t>
                      </a:r>
                    </a:p>
                  </a:txBody>
                  <a:tcPr/>
                </a:tc>
                <a:extLst>
                  <a:ext uri="{0D108BD9-81ED-4DB2-BD59-A6C34878D82A}">
                    <a16:rowId xmlns:a16="http://schemas.microsoft.com/office/drawing/2014/main" val="10002"/>
                  </a:ext>
                </a:extLst>
              </a:tr>
              <a:tr h="366082">
                <a:tc>
                  <a:txBody>
                    <a:bodyPr/>
                    <a:lstStyle/>
                    <a:p>
                      <a:r>
                        <a:rPr lang="en-GB" dirty="0"/>
                        <a:t>3120+1G&gt;A</a:t>
                      </a:r>
                    </a:p>
                  </a:txBody>
                  <a:tcPr/>
                </a:tc>
                <a:tc>
                  <a:txBody>
                    <a:bodyPr/>
                    <a:lstStyle/>
                    <a:p>
                      <a:r>
                        <a:rPr lang="en-GB" dirty="0"/>
                        <a:t>G       A-Splice</a:t>
                      </a:r>
                      <a:r>
                        <a:rPr lang="en-GB" baseline="0" dirty="0"/>
                        <a:t> mutation</a:t>
                      </a:r>
                      <a:endParaRPr lang="en-GB" dirty="0"/>
                    </a:p>
                  </a:txBody>
                  <a:tcPr/>
                </a:tc>
                <a:tc>
                  <a:txBody>
                    <a:bodyPr/>
                    <a:lstStyle/>
                    <a:p>
                      <a:r>
                        <a:rPr lang="en-GB" dirty="0"/>
                        <a:t>8.7</a:t>
                      </a:r>
                    </a:p>
                  </a:txBody>
                  <a:tcPr/>
                </a:tc>
                <a:extLst>
                  <a:ext uri="{0D108BD9-81ED-4DB2-BD59-A6C34878D82A}">
                    <a16:rowId xmlns:a16="http://schemas.microsoft.com/office/drawing/2014/main" val="10003"/>
                  </a:ext>
                </a:extLst>
              </a:tr>
              <a:tr h="915206">
                <a:tc>
                  <a:txBody>
                    <a:bodyPr/>
                    <a:lstStyle/>
                    <a:p>
                      <a:r>
                        <a:rPr lang="en-GB" b="0" dirty="0"/>
                        <a:t>p.L578delTA</a:t>
                      </a:r>
                    </a:p>
                  </a:txBody>
                  <a:tcPr/>
                </a:tc>
                <a:tc>
                  <a:txBody>
                    <a:bodyPr/>
                    <a:lstStyle/>
                    <a:p>
                      <a:r>
                        <a:rPr lang="en-GB" b="0" dirty="0"/>
                        <a:t>TA is  deleted</a:t>
                      </a:r>
                      <a:r>
                        <a:rPr lang="en-GB" b="0" baseline="0" dirty="0"/>
                        <a:t> from CCTAGAT-</a:t>
                      </a:r>
                    </a:p>
                    <a:p>
                      <a:r>
                        <a:rPr lang="en-GB" b="0" baseline="0" dirty="0"/>
                        <a:t>Frameshift mutation</a:t>
                      </a:r>
                      <a:endParaRPr lang="en-GB"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b="1" dirty="0"/>
                    </a:p>
                    <a:p>
                      <a:r>
                        <a:rPr lang="en-GB" b="0" dirty="0"/>
                        <a:t>4.3</a:t>
                      </a:r>
                    </a:p>
                  </a:txBody>
                  <a:tcPr/>
                </a:tc>
                <a:extLst>
                  <a:ext uri="{0D108BD9-81ED-4DB2-BD59-A6C34878D82A}">
                    <a16:rowId xmlns:a16="http://schemas.microsoft.com/office/drawing/2014/main" val="10004"/>
                  </a:ext>
                </a:extLst>
              </a:tr>
              <a:tr h="366082">
                <a:tc>
                  <a:txBody>
                    <a:bodyPr/>
                    <a:lstStyle/>
                    <a:p>
                      <a:r>
                        <a:rPr lang="en-GB" b="0" dirty="0"/>
                        <a:t>p.A357T</a:t>
                      </a:r>
                    </a:p>
                  </a:txBody>
                  <a:tcPr/>
                </a:tc>
                <a:tc>
                  <a:txBody>
                    <a:bodyPr/>
                    <a:lstStyle/>
                    <a:p>
                      <a:r>
                        <a:rPr lang="en-GB" b="0" dirty="0"/>
                        <a:t>Ala      </a:t>
                      </a:r>
                      <a:r>
                        <a:rPr lang="en-GB" b="0" dirty="0" err="1"/>
                        <a:t>Thr</a:t>
                      </a:r>
                      <a:r>
                        <a:rPr lang="en-GB" b="0" dirty="0"/>
                        <a:t> at AA 357</a:t>
                      </a:r>
                    </a:p>
                  </a:txBody>
                  <a:tcPr/>
                </a:tc>
                <a:tc>
                  <a:txBody>
                    <a:bodyPr/>
                    <a:lstStyle/>
                    <a:p>
                      <a:r>
                        <a:rPr lang="en-GB" b="0" dirty="0"/>
                        <a:t>2.2</a:t>
                      </a:r>
                    </a:p>
                  </a:txBody>
                  <a:tcPr/>
                </a:tc>
                <a:extLst>
                  <a:ext uri="{0D108BD9-81ED-4DB2-BD59-A6C34878D82A}">
                    <a16:rowId xmlns:a16="http://schemas.microsoft.com/office/drawing/2014/main" val="10005"/>
                  </a:ext>
                </a:extLst>
              </a:tr>
              <a:tr h="640644">
                <a:tc>
                  <a:txBody>
                    <a:bodyPr/>
                    <a:lstStyle/>
                    <a:p>
                      <a:r>
                        <a:rPr lang="en-GB" dirty="0"/>
                        <a:t>3849+10KbC-&gt;T</a:t>
                      </a:r>
                    </a:p>
                  </a:txBody>
                  <a:tcPr/>
                </a:tc>
                <a:tc>
                  <a:txBody>
                    <a:bodyPr/>
                    <a:lstStyle/>
                    <a:p>
                      <a:r>
                        <a:rPr lang="en-GB" dirty="0"/>
                        <a:t>C     T,’10kb insertion in intron</a:t>
                      </a:r>
                      <a:r>
                        <a:rPr lang="en-GB" baseline="0" dirty="0"/>
                        <a:t> 19</a:t>
                      </a:r>
                      <a:endParaRPr lang="en-GB" dirty="0"/>
                    </a:p>
                  </a:txBody>
                  <a:tcPr/>
                </a:tc>
                <a:tc>
                  <a:txBody>
                    <a:bodyPr/>
                    <a:lstStyle/>
                    <a:p>
                      <a:r>
                        <a:rPr lang="en-GB" dirty="0"/>
                        <a:t>2.2</a:t>
                      </a:r>
                    </a:p>
                  </a:txBody>
                  <a:tcPr/>
                </a:tc>
                <a:extLst>
                  <a:ext uri="{0D108BD9-81ED-4DB2-BD59-A6C34878D82A}">
                    <a16:rowId xmlns:a16="http://schemas.microsoft.com/office/drawing/2014/main" val="10006"/>
                  </a:ext>
                </a:extLst>
              </a:tr>
              <a:tr h="366082">
                <a:tc>
                  <a:txBody>
                    <a:bodyPr/>
                    <a:lstStyle/>
                    <a:p>
                      <a:r>
                        <a:rPr lang="en-GB" dirty="0"/>
                        <a:t>p.S549R/p.    F508</a:t>
                      </a:r>
                    </a:p>
                  </a:txBody>
                  <a:tcPr/>
                </a:tc>
                <a:tc>
                  <a:txBody>
                    <a:bodyPr/>
                    <a:lstStyle/>
                    <a:p>
                      <a:r>
                        <a:rPr lang="en-GB" dirty="0"/>
                        <a:t>Heterozygous</a:t>
                      </a:r>
                    </a:p>
                  </a:txBody>
                  <a:tcPr/>
                </a:tc>
                <a:tc>
                  <a:txBody>
                    <a:bodyPr/>
                    <a:lstStyle/>
                    <a:p>
                      <a:r>
                        <a:rPr lang="en-GB" dirty="0"/>
                        <a:t>2.2</a:t>
                      </a:r>
                    </a:p>
                  </a:txBody>
                  <a:tcPr/>
                </a:tc>
                <a:extLst>
                  <a:ext uri="{0D108BD9-81ED-4DB2-BD59-A6C34878D82A}">
                    <a16:rowId xmlns:a16="http://schemas.microsoft.com/office/drawing/2014/main" val="10007"/>
                  </a:ext>
                </a:extLst>
              </a:tr>
              <a:tr h="6406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    F508/3120+1G&gt;A</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Heterozygous</a:t>
                      </a:r>
                    </a:p>
                    <a:p>
                      <a:endParaRPr lang="en-GB" dirty="0"/>
                    </a:p>
                  </a:txBody>
                  <a:tcPr/>
                </a:tc>
                <a:tc>
                  <a:txBody>
                    <a:bodyPr/>
                    <a:lstStyle/>
                    <a:p>
                      <a:r>
                        <a:rPr lang="en-GB" dirty="0"/>
                        <a:t>2.2</a:t>
                      </a:r>
                    </a:p>
                  </a:txBody>
                  <a:tcPr/>
                </a:tc>
                <a:extLst>
                  <a:ext uri="{0D108BD9-81ED-4DB2-BD59-A6C34878D82A}">
                    <a16:rowId xmlns:a16="http://schemas.microsoft.com/office/drawing/2014/main" val="10008"/>
                  </a:ext>
                </a:extLst>
              </a:tr>
              <a:tr h="366082">
                <a:tc>
                  <a:txBody>
                    <a:bodyPr/>
                    <a:lstStyle/>
                    <a:p>
                      <a:endParaRPr lang="en-GB" dirty="0"/>
                    </a:p>
                  </a:txBody>
                  <a:tcPr/>
                </a:tc>
                <a:tc>
                  <a:txBody>
                    <a:bodyPr/>
                    <a:lstStyle/>
                    <a:p>
                      <a:endParaRPr lang="en-GB" dirty="0"/>
                    </a:p>
                  </a:txBody>
                  <a:tcPr/>
                </a:tc>
                <a:tc>
                  <a:txBody>
                    <a:bodyPr/>
                    <a:lstStyle/>
                    <a:p>
                      <a:r>
                        <a:rPr lang="en-GB" b="0" dirty="0"/>
                        <a:t>100</a:t>
                      </a:r>
                    </a:p>
                  </a:txBody>
                  <a:tcPr/>
                </a:tc>
                <a:extLst>
                  <a:ext uri="{0D108BD9-81ED-4DB2-BD59-A6C34878D82A}">
                    <a16:rowId xmlns:a16="http://schemas.microsoft.com/office/drawing/2014/main" val="10009"/>
                  </a:ext>
                </a:extLst>
              </a:tr>
            </a:tbl>
          </a:graphicData>
        </a:graphic>
      </p:graphicFrame>
      <p:sp>
        <p:nvSpPr>
          <p:cNvPr id="4" name="Isosceles Triangle 3"/>
          <p:cNvSpPr/>
          <p:nvPr/>
        </p:nvSpPr>
        <p:spPr>
          <a:xfrm>
            <a:off x="3021405" y="2083398"/>
            <a:ext cx="152400" cy="15748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5" name="Isosceles Triangle 4"/>
          <p:cNvSpPr/>
          <p:nvPr/>
        </p:nvSpPr>
        <p:spPr>
          <a:xfrm>
            <a:off x="3007062" y="5109732"/>
            <a:ext cx="152400" cy="15748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6" name="Isosceles Triangle 5"/>
          <p:cNvSpPr/>
          <p:nvPr/>
        </p:nvSpPr>
        <p:spPr>
          <a:xfrm>
            <a:off x="3946562" y="4739939"/>
            <a:ext cx="152400" cy="157480"/>
          </a:xfrm>
          <a:prstGeom prst="triangle">
            <a:avLst>
              <a:gd name="adj" fmla="val 4999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cxnSp>
        <p:nvCxnSpPr>
          <p:cNvPr id="8" name="Straight Arrow Connector 7"/>
          <p:cNvCxnSpPr/>
          <p:nvPr/>
        </p:nvCxnSpPr>
        <p:spPr>
          <a:xfrm>
            <a:off x="5550348" y="2519680"/>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5857240" y="1792044"/>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5550348" y="4196977"/>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7559339" y="3382981"/>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0578633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777</TotalTime>
  <Words>1128</Words>
  <Application>Microsoft Office PowerPoint</Application>
  <PresentationFormat>Widescreen</PresentationFormat>
  <Paragraphs>157</Paragraphs>
  <Slides>11</Slides>
  <Notes>4</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8" baseType="lpstr">
      <vt:lpstr>Arial</vt:lpstr>
      <vt:lpstr>Calibri</vt:lpstr>
      <vt:lpstr>Century Gothic</vt:lpstr>
      <vt:lpstr>Wingdings 3</vt:lpstr>
      <vt:lpstr>Wisp</vt:lpstr>
      <vt:lpstr>1_Wisp</vt:lpstr>
      <vt:lpstr>Chart</vt:lpstr>
      <vt:lpstr>CF Genetic in Oman </vt:lpstr>
      <vt:lpstr>CF in Omani population </vt:lpstr>
      <vt:lpstr>Cystic fibrosis in Oman</vt:lpstr>
      <vt:lpstr>PowerPoint Presentation</vt:lpstr>
      <vt:lpstr>Clinical profile of Omani CF patients  </vt:lpstr>
      <vt:lpstr>PowerPoint Presentation</vt:lpstr>
      <vt:lpstr>Demographic distribution of CF </vt:lpstr>
      <vt:lpstr>PowerPoint Presentation</vt:lpstr>
      <vt:lpstr>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Hussien Al-Kindy</dc:creator>
  <cp:lastModifiedBy>Hussein Alkindy</cp:lastModifiedBy>
  <cp:revision>4</cp:revision>
  <dcterms:created xsi:type="dcterms:W3CDTF">2019-03-17T11:03:22Z</dcterms:created>
  <dcterms:modified xsi:type="dcterms:W3CDTF">2019-03-21T07:20:17Z</dcterms:modified>
</cp:coreProperties>
</file>