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1" r:id="rId3"/>
    <p:sldId id="272" r:id="rId4"/>
    <p:sldId id="273" r:id="rId5"/>
    <p:sldId id="274" r:id="rId6"/>
    <p:sldId id="276" r:id="rId7"/>
    <p:sldId id="279" r:id="rId8"/>
    <p:sldId id="257" r:id="rId9"/>
    <p:sldId id="280" r:id="rId10"/>
    <p:sldId id="281" r:id="rId11"/>
    <p:sldId id="282" r:id="rId12"/>
    <p:sldId id="283" r:id="rId13"/>
    <p:sldId id="290" r:id="rId14"/>
    <p:sldId id="277" r:id="rId15"/>
    <p:sldId id="284" r:id="rId16"/>
    <p:sldId id="295" r:id="rId17"/>
    <p:sldId id="296" r:id="rId18"/>
    <p:sldId id="298" r:id="rId19"/>
    <p:sldId id="299" r:id="rId20"/>
    <p:sldId id="300" r:id="rId21"/>
    <p:sldId id="301" r:id="rId22"/>
    <p:sldId id="285"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OM"/>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1A996B9-F30C-47CB-9A0D-96496D1A4EE7}" type="datetimeFigureOut">
              <a:rPr lang="ar-OM" smtClean="0"/>
              <a:t>03/07/1439</a:t>
            </a:fld>
            <a:endParaRPr lang="ar-O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OM"/>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OM"/>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OM"/>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A381FA-644D-4E5F-9438-68F48D8DA909}" type="slidenum">
              <a:rPr lang="ar-OM" smtClean="0"/>
              <a:t>‹#›</a:t>
            </a:fld>
            <a:endParaRPr lang="ar-OM"/>
          </a:p>
        </p:txBody>
      </p:sp>
    </p:spTree>
    <p:extLst>
      <p:ext uri="{BB962C8B-B14F-4D97-AF65-F5344CB8AC3E}">
        <p14:creationId xmlns:p14="http://schemas.microsoft.com/office/powerpoint/2010/main" val="30214223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OM" dirty="0"/>
          </a:p>
        </p:txBody>
      </p:sp>
      <p:sp>
        <p:nvSpPr>
          <p:cNvPr id="4" name="Slide Number Placeholder 3"/>
          <p:cNvSpPr>
            <a:spLocks noGrp="1"/>
          </p:cNvSpPr>
          <p:nvPr>
            <p:ph type="sldNum" sz="quarter" idx="10"/>
          </p:nvPr>
        </p:nvSpPr>
        <p:spPr/>
        <p:txBody>
          <a:bodyPr/>
          <a:lstStyle/>
          <a:p>
            <a:fld id="{5BA381FA-644D-4E5F-9438-68F48D8DA909}" type="slidenum">
              <a:rPr lang="ar-OM" smtClean="0"/>
              <a:t>6</a:t>
            </a:fld>
            <a:endParaRPr lang="ar-OM"/>
          </a:p>
        </p:txBody>
      </p:sp>
    </p:spTree>
    <p:extLst>
      <p:ext uri="{BB962C8B-B14F-4D97-AF65-F5344CB8AC3E}">
        <p14:creationId xmlns:p14="http://schemas.microsoft.com/office/powerpoint/2010/main" val="319067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4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962400"/>
            <a:ext cx="6400800" cy="914400"/>
          </a:xfrm>
          <a:solidFill>
            <a:schemeClr val="bg1">
              <a:lumMod val="85000"/>
            </a:schemeClr>
          </a:solidFill>
        </p:spPr>
        <p:txBody>
          <a:bodyPr>
            <a:normAutofit fontScale="92500" lnSpcReduction="20000"/>
          </a:bodyPr>
          <a:lstStyle/>
          <a:p>
            <a:r>
              <a:rPr lang="en-US" sz="2000" b="1" dirty="0" err="1" smtClean="0">
                <a:solidFill>
                  <a:schemeClr val="tx1"/>
                </a:solidFill>
              </a:rPr>
              <a:t>Dr</a:t>
            </a:r>
            <a:r>
              <a:rPr lang="en-US" sz="2000" b="1" dirty="0" smtClean="0">
                <a:solidFill>
                  <a:schemeClr val="tx1"/>
                </a:solidFill>
              </a:rPr>
              <a:t> </a:t>
            </a:r>
            <a:r>
              <a:rPr lang="en-US" sz="2000" b="1" dirty="0" err="1" smtClean="0">
                <a:solidFill>
                  <a:schemeClr val="tx1"/>
                </a:solidFill>
              </a:rPr>
              <a:t>Majid</a:t>
            </a:r>
            <a:r>
              <a:rPr lang="en-US" sz="2000" b="1" dirty="0" smtClean="0">
                <a:solidFill>
                  <a:schemeClr val="tx1"/>
                </a:solidFill>
              </a:rPr>
              <a:t> AL </a:t>
            </a:r>
            <a:r>
              <a:rPr lang="en-US" sz="2000" b="1" dirty="0" err="1" smtClean="0">
                <a:solidFill>
                  <a:schemeClr val="tx1"/>
                </a:solidFill>
              </a:rPr>
              <a:t>Jabri</a:t>
            </a:r>
            <a:endParaRPr lang="en-US" sz="2000" b="1" dirty="0" smtClean="0">
              <a:solidFill>
                <a:schemeClr val="tx1"/>
              </a:solidFill>
            </a:endParaRPr>
          </a:p>
          <a:p>
            <a:r>
              <a:rPr lang="en-US" sz="2000" b="1" dirty="0" smtClean="0">
                <a:solidFill>
                  <a:schemeClr val="tx1"/>
                </a:solidFill>
              </a:rPr>
              <a:t>Pulmonary specialist</a:t>
            </a:r>
          </a:p>
          <a:p>
            <a:r>
              <a:rPr lang="en-US" sz="2000" b="1" dirty="0" smtClean="0">
                <a:solidFill>
                  <a:schemeClr val="tx1"/>
                </a:solidFill>
              </a:rPr>
              <a:t>Sultan </a:t>
            </a:r>
            <a:r>
              <a:rPr lang="en-US" sz="2000" b="1" dirty="0" err="1" smtClean="0">
                <a:solidFill>
                  <a:schemeClr val="tx1"/>
                </a:solidFill>
              </a:rPr>
              <a:t>Qaboos</a:t>
            </a:r>
            <a:r>
              <a:rPr lang="en-US" sz="2000" b="1" dirty="0" smtClean="0">
                <a:solidFill>
                  <a:schemeClr val="tx1"/>
                </a:solidFill>
              </a:rPr>
              <a:t> University Hospital</a:t>
            </a:r>
            <a:endParaRPr lang="en-US" sz="2000" b="1" dirty="0">
              <a:solidFill>
                <a:schemeClr val="tx1"/>
              </a:solidFill>
            </a:endParaRPr>
          </a:p>
          <a:p>
            <a:endParaRPr lang="ar-OM" dirty="0"/>
          </a:p>
        </p:txBody>
      </p:sp>
      <p:sp>
        <p:nvSpPr>
          <p:cNvPr id="4" name="Rounded Rectangle 3"/>
          <p:cNvSpPr/>
          <p:nvPr/>
        </p:nvSpPr>
        <p:spPr>
          <a:xfrm>
            <a:off x="1828800" y="5029200"/>
            <a:ext cx="5791200" cy="5334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OMSB specialty, MRCPCH ( UK ), Arab Board , DCH, MD </a:t>
            </a:r>
            <a:endParaRPr lang="ar-OM" sz="1400" dirty="0">
              <a:solidFill>
                <a:schemeClr val="tx1"/>
              </a:solidFill>
            </a:endParaRPr>
          </a:p>
        </p:txBody>
      </p:sp>
      <p:sp>
        <p:nvSpPr>
          <p:cNvPr id="5" name="Rounded Rectangle 4"/>
          <p:cNvSpPr/>
          <p:nvPr/>
        </p:nvSpPr>
        <p:spPr>
          <a:xfrm>
            <a:off x="3352800" y="5715000"/>
            <a:ext cx="2590800" cy="3810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chemeClr val="tx1"/>
                </a:solidFill>
              </a:rPr>
              <a:t>22.3.2018 Izmir Turkey </a:t>
            </a:r>
            <a:endParaRPr lang="ar-OM" sz="1400" dirty="0">
              <a:solidFill>
                <a:schemeClr val="tx1"/>
              </a:solidFill>
            </a:endParaRPr>
          </a:p>
        </p:txBody>
      </p:sp>
      <p:sp>
        <p:nvSpPr>
          <p:cNvPr id="6" name="Title 5"/>
          <p:cNvSpPr>
            <a:spLocks noGrp="1"/>
          </p:cNvSpPr>
          <p:nvPr>
            <p:ph type="ctrTitle"/>
          </p:nvPr>
        </p:nvSpPr>
        <p:spPr/>
        <p:txBody>
          <a:bodyPr/>
          <a:lstStyle/>
          <a:p>
            <a:endParaRPr lang="ar-OM"/>
          </a:p>
        </p:txBody>
      </p:sp>
    </p:spTree>
    <p:extLst>
      <p:ext uri="{BB962C8B-B14F-4D97-AF65-F5344CB8AC3E}">
        <p14:creationId xmlns:p14="http://schemas.microsoft.com/office/powerpoint/2010/main" val="3601344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2400" dirty="0"/>
              <a:t>Family history of cystic fibrosis disease in our patients:</a:t>
            </a:r>
          </a:p>
        </p:txBody>
      </p:sp>
      <p:sp>
        <p:nvSpPr>
          <p:cNvPr id="3" name="Content Placeholder 2"/>
          <p:cNvSpPr>
            <a:spLocks noGrp="1"/>
          </p:cNvSpPr>
          <p:nvPr>
            <p:ph idx="1"/>
          </p:nvPr>
        </p:nvSpPr>
        <p:spPr>
          <a:solidFill>
            <a:schemeClr val="bg2">
              <a:lumMod val="90000"/>
              <a:alpha val="56000"/>
            </a:schemeClr>
          </a:solidFill>
          <a:scene3d>
            <a:camera prst="orthographicFront"/>
            <a:lightRig rig="threePt" dir="t"/>
          </a:scene3d>
          <a:sp3d>
            <a:bevelT w="165100" prst="coolSlant"/>
          </a:sp3d>
        </p:spPr>
        <p:txBody>
          <a:bodyPr>
            <a:normAutofit/>
          </a:bodyPr>
          <a:lstStyle/>
          <a:p>
            <a:pPr>
              <a:buFont typeface="Courier New" pitchFamily="49" charset="0"/>
              <a:buChar char="o"/>
            </a:pPr>
            <a:endParaRPr lang="en-GB" sz="2000" dirty="0" smtClean="0">
              <a:latin typeface="Calibri Light" panose="020F03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752600" y="2057400"/>
            <a:ext cx="5867400" cy="3581400"/>
          </a:xfrm>
          <a:prstGeom prst="rect">
            <a:avLst/>
          </a:prstGeom>
          <a:noFill/>
        </p:spPr>
      </p:pic>
      <p:sp>
        <p:nvSpPr>
          <p:cNvPr id="4" name="Rounded Rectangle 3"/>
          <p:cNvSpPr/>
          <p:nvPr/>
        </p:nvSpPr>
        <p:spPr>
          <a:xfrm>
            <a:off x="2895600" y="5334000"/>
            <a:ext cx="838200" cy="609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C00000"/>
                </a:solidFill>
              </a:rPr>
              <a:t>31</a:t>
            </a:r>
          </a:p>
          <a:p>
            <a:pPr algn="ctr"/>
            <a:r>
              <a:rPr lang="en-US" dirty="0" smtClean="0">
                <a:solidFill>
                  <a:srgbClr val="C00000"/>
                </a:solidFill>
              </a:rPr>
              <a:t>69%</a:t>
            </a:r>
            <a:endParaRPr lang="ar-OM" dirty="0">
              <a:solidFill>
                <a:srgbClr val="C00000"/>
              </a:solidFill>
            </a:endParaRPr>
          </a:p>
        </p:txBody>
      </p:sp>
      <p:sp>
        <p:nvSpPr>
          <p:cNvPr id="7" name="Rounded Rectangle 6"/>
          <p:cNvSpPr/>
          <p:nvPr/>
        </p:nvSpPr>
        <p:spPr>
          <a:xfrm>
            <a:off x="4495800" y="5334000"/>
            <a:ext cx="838200" cy="609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C00000"/>
                </a:solidFill>
              </a:rPr>
              <a:t>14</a:t>
            </a:r>
          </a:p>
          <a:p>
            <a:pPr algn="ctr"/>
            <a:r>
              <a:rPr lang="en-US" dirty="0" smtClean="0">
                <a:solidFill>
                  <a:srgbClr val="C00000"/>
                </a:solidFill>
              </a:rPr>
              <a:t>31%</a:t>
            </a:r>
            <a:endParaRPr lang="ar-OM" dirty="0">
              <a:solidFill>
                <a:srgbClr val="C00000"/>
              </a:solidFill>
            </a:endParaRPr>
          </a:p>
        </p:txBody>
      </p:sp>
    </p:spTree>
    <p:extLst>
      <p:ext uri="{BB962C8B-B14F-4D97-AF65-F5344CB8AC3E}">
        <p14:creationId xmlns:p14="http://schemas.microsoft.com/office/powerpoint/2010/main" val="209823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2400" dirty="0"/>
              <a:t>Distribution of cystic fibrosis patient according to the home town</a:t>
            </a:r>
            <a:endParaRPr lang="ar-OM" sz="2400" dirty="0"/>
          </a:p>
        </p:txBody>
      </p:sp>
      <p:sp>
        <p:nvSpPr>
          <p:cNvPr id="3" name="Content Placeholder 2"/>
          <p:cNvSpPr>
            <a:spLocks noGrp="1"/>
          </p:cNvSpPr>
          <p:nvPr>
            <p:ph idx="1"/>
          </p:nvPr>
        </p:nvSpPr>
        <p:spPr>
          <a:solidFill>
            <a:schemeClr val="bg2">
              <a:lumMod val="75000"/>
              <a:alpha val="56000"/>
            </a:schemeClr>
          </a:solidFill>
          <a:scene3d>
            <a:camera prst="orthographicFront"/>
            <a:lightRig rig="threePt" dir="t"/>
          </a:scene3d>
          <a:sp3d>
            <a:bevelT w="165100" prst="coolSlant"/>
          </a:sp3d>
        </p:spPr>
        <p:txBody>
          <a:bodyPr>
            <a:normAutofit/>
          </a:bodyPr>
          <a:lstStyle/>
          <a:p>
            <a:pPr>
              <a:buFont typeface="Courier New" pitchFamily="49" charset="0"/>
              <a:buChar char="o"/>
            </a:pPr>
            <a:endParaRPr lang="en-US" sz="2000" dirty="0" smtClean="0"/>
          </a:p>
          <a:p>
            <a:endParaRPr lang="ar-OM" sz="2800" dirty="0"/>
          </a:p>
        </p:txBody>
      </p:sp>
      <p:pic>
        <p:nvPicPr>
          <p:cNvPr id="4" name="Picture 3"/>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447800" y="1876742"/>
            <a:ext cx="6400800" cy="3914458"/>
          </a:xfrm>
          <a:prstGeom prst="rect">
            <a:avLst/>
          </a:prstGeom>
          <a:noFill/>
        </p:spPr>
      </p:pic>
      <p:sp>
        <p:nvSpPr>
          <p:cNvPr id="5" name="Oval 4"/>
          <p:cNvSpPr/>
          <p:nvPr/>
        </p:nvSpPr>
        <p:spPr>
          <a:xfrm>
            <a:off x="3581400" y="5105400"/>
            <a:ext cx="1524000" cy="457200"/>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Tree>
    <p:extLst>
      <p:ext uri="{BB962C8B-B14F-4D97-AF65-F5344CB8AC3E}">
        <p14:creationId xmlns:p14="http://schemas.microsoft.com/office/powerpoint/2010/main" val="1509044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2800" dirty="0"/>
              <a:t>T</a:t>
            </a:r>
            <a:r>
              <a:rPr lang="en-US" sz="2800" dirty="0" smtClean="0"/>
              <a:t>ypes </a:t>
            </a:r>
            <a:r>
              <a:rPr lang="en-US" sz="2800" dirty="0"/>
              <a:t>of mutation among total 45 CF patients</a:t>
            </a:r>
            <a:endParaRPr lang="ar-OM"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44107687"/>
              </p:ext>
            </p:extLst>
          </p:nvPr>
        </p:nvGraphicFramePr>
        <p:xfrm>
          <a:off x="762000" y="1981200"/>
          <a:ext cx="7620000" cy="4038601"/>
        </p:xfrm>
        <a:graphic>
          <a:graphicData uri="http://schemas.openxmlformats.org/drawingml/2006/table">
            <a:tbl>
              <a:tblPr firstRow="1" firstCol="1" bandRow="1">
                <a:tableStyleId>{2A488322-F2BA-4B5B-9748-0D474271808F}</a:tableStyleId>
              </a:tblPr>
              <a:tblGrid>
                <a:gridCol w="2682981"/>
                <a:gridCol w="2638752"/>
                <a:gridCol w="2298267"/>
              </a:tblGrid>
              <a:tr h="576943">
                <a:tc>
                  <a:txBody>
                    <a:bodyPr/>
                    <a:lstStyle/>
                    <a:p>
                      <a:pPr>
                        <a:lnSpc>
                          <a:spcPct val="107000"/>
                        </a:lnSpc>
                        <a:spcAft>
                          <a:spcPts val="800"/>
                        </a:spcAft>
                      </a:pPr>
                      <a:r>
                        <a:rPr lang="en-US" sz="2000" dirty="0">
                          <a:effectLst/>
                        </a:rPr>
                        <a:t>Type of mutation:</a:t>
                      </a:r>
                      <a:endParaRPr lang="en-US" sz="2000" dirty="0">
                        <a:effectLst/>
                        <a:latin typeface="Calibri"/>
                        <a:ea typeface="Calibri"/>
                        <a:cs typeface="Arial"/>
                      </a:endParaRPr>
                    </a:p>
                  </a:txBody>
                  <a:tcPr marL="68580" marR="68580" marT="0" marB="0">
                    <a:solidFill>
                      <a:schemeClr val="bg2">
                        <a:lumMod val="50000"/>
                      </a:schemeClr>
                    </a:solidFill>
                  </a:tcPr>
                </a:tc>
                <a:tc>
                  <a:txBody>
                    <a:bodyPr/>
                    <a:lstStyle/>
                    <a:p>
                      <a:pPr>
                        <a:lnSpc>
                          <a:spcPct val="107000"/>
                        </a:lnSpc>
                        <a:spcAft>
                          <a:spcPts val="800"/>
                        </a:spcAft>
                      </a:pPr>
                      <a:r>
                        <a:rPr lang="en-US" sz="2000" dirty="0">
                          <a:effectLst/>
                        </a:rPr>
                        <a:t>Frequency:</a:t>
                      </a:r>
                      <a:endParaRPr lang="en-US" sz="2000" dirty="0">
                        <a:effectLst/>
                        <a:latin typeface="Calibri"/>
                        <a:ea typeface="Calibri"/>
                        <a:cs typeface="Arial"/>
                      </a:endParaRPr>
                    </a:p>
                  </a:txBody>
                  <a:tcPr marL="68580" marR="68580" marT="0" marB="0">
                    <a:solidFill>
                      <a:schemeClr val="bg2">
                        <a:lumMod val="50000"/>
                        <a:alpha val="60000"/>
                      </a:schemeClr>
                    </a:solidFill>
                  </a:tcPr>
                </a:tc>
                <a:tc>
                  <a:txBody>
                    <a:bodyPr/>
                    <a:lstStyle/>
                    <a:p>
                      <a:pPr>
                        <a:lnSpc>
                          <a:spcPct val="107000"/>
                        </a:lnSpc>
                        <a:spcAft>
                          <a:spcPts val="800"/>
                        </a:spcAft>
                      </a:pPr>
                      <a:r>
                        <a:rPr lang="en-US" sz="2000" dirty="0">
                          <a:effectLst/>
                        </a:rPr>
                        <a:t>Percentage: </a:t>
                      </a:r>
                      <a:endParaRPr lang="en-US" sz="2000" dirty="0">
                        <a:effectLst/>
                        <a:latin typeface="Calibri"/>
                        <a:ea typeface="Calibri"/>
                        <a:cs typeface="Arial"/>
                      </a:endParaRPr>
                    </a:p>
                  </a:txBody>
                  <a:tcPr marL="68580" marR="68580" marT="0" marB="0">
                    <a:solidFill>
                      <a:schemeClr val="bg2">
                        <a:lumMod val="50000"/>
                        <a:alpha val="60000"/>
                      </a:schemeClr>
                    </a:solidFill>
                  </a:tcPr>
                </a:tc>
              </a:tr>
              <a:tr h="576943">
                <a:tc>
                  <a:txBody>
                    <a:bodyPr/>
                    <a:lstStyle/>
                    <a:p>
                      <a:pPr algn="ctr">
                        <a:lnSpc>
                          <a:spcPct val="107000"/>
                        </a:lnSpc>
                        <a:spcAft>
                          <a:spcPts val="800"/>
                        </a:spcAft>
                      </a:pPr>
                      <a:r>
                        <a:rPr lang="en-US" sz="2000" dirty="0" smtClean="0">
                          <a:solidFill>
                            <a:srgbClr val="C00000"/>
                          </a:solidFill>
                          <a:effectLst/>
                        </a:rPr>
                        <a:t>S549R</a:t>
                      </a:r>
                      <a:endParaRPr lang="en-US" sz="2000" dirty="0">
                        <a:solidFill>
                          <a:srgbClr val="C00000"/>
                        </a:solidFill>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a:effectLst/>
                        </a:rPr>
                        <a:t>34</a:t>
                      </a:r>
                      <a:endParaRPr lang="en-US" sz="2000">
                        <a:effectLst/>
                        <a:latin typeface="Calibri"/>
                        <a:ea typeface="Calibri"/>
                        <a:cs typeface="Arial"/>
                      </a:endParaRPr>
                    </a:p>
                  </a:txBody>
                  <a:tcPr marL="68580" marR="68580" marT="0" marB="0"/>
                </a:tc>
                <a:tc>
                  <a:txBody>
                    <a:bodyPr/>
                    <a:lstStyle/>
                    <a:p>
                      <a:pPr algn="ctr">
                        <a:lnSpc>
                          <a:spcPct val="107000"/>
                        </a:lnSpc>
                        <a:spcAft>
                          <a:spcPts val="800"/>
                        </a:spcAft>
                      </a:pPr>
                      <a:r>
                        <a:rPr lang="en-US" sz="2000" dirty="0">
                          <a:effectLst/>
                        </a:rPr>
                        <a:t>75.6</a:t>
                      </a:r>
                      <a:endParaRPr lang="en-US" sz="2000" dirty="0">
                        <a:effectLst/>
                        <a:latin typeface="Calibri"/>
                        <a:ea typeface="Calibri"/>
                        <a:cs typeface="Arial"/>
                      </a:endParaRPr>
                    </a:p>
                  </a:txBody>
                  <a:tcPr marL="68580" marR="68580" marT="0" marB="0"/>
                </a:tc>
              </a:tr>
              <a:tr h="576943">
                <a:tc>
                  <a:txBody>
                    <a:bodyPr/>
                    <a:lstStyle/>
                    <a:p>
                      <a:pPr algn="ctr">
                        <a:lnSpc>
                          <a:spcPct val="107000"/>
                        </a:lnSpc>
                        <a:spcAft>
                          <a:spcPts val="800"/>
                        </a:spcAft>
                      </a:pPr>
                      <a:r>
                        <a:rPr lang="en-US" sz="2000" dirty="0" smtClean="0">
                          <a:effectLst/>
                        </a:rPr>
                        <a:t>DF508</a:t>
                      </a:r>
                      <a:endParaRPr lang="en-US" sz="2000" dirty="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a:effectLst/>
                        </a:rPr>
                        <a:t>3</a:t>
                      </a:r>
                      <a:endParaRPr lang="en-US" sz="2000">
                        <a:effectLst/>
                        <a:latin typeface="Calibri"/>
                        <a:ea typeface="Calibri"/>
                        <a:cs typeface="Arial"/>
                      </a:endParaRPr>
                    </a:p>
                  </a:txBody>
                  <a:tcPr marL="68580" marR="68580" marT="0" marB="0"/>
                </a:tc>
                <a:tc>
                  <a:txBody>
                    <a:bodyPr/>
                    <a:lstStyle/>
                    <a:p>
                      <a:pPr algn="ctr">
                        <a:lnSpc>
                          <a:spcPct val="107000"/>
                        </a:lnSpc>
                        <a:spcAft>
                          <a:spcPts val="800"/>
                        </a:spcAft>
                      </a:pPr>
                      <a:r>
                        <a:rPr lang="en-US" sz="2000">
                          <a:effectLst/>
                        </a:rPr>
                        <a:t>6.7</a:t>
                      </a:r>
                      <a:endParaRPr lang="en-US" sz="2000">
                        <a:effectLst/>
                        <a:latin typeface="Calibri"/>
                        <a:ea typeface="Calibri"/>
                        <a:cs typeface="Arial"/>
                      </a:endParaRPr>
                    </a:p>
                  </a:txBody>
                  <a:tcPr marL="68580" marR="68580" marT="0" marB="0"/>
                </a:tc>
              </a:tr>
              <a:tr h="576943">
                <a:tc>
                  <a:txBody>
                    <a:bodyPr/>
                    <a:lstStyle/>
                    <a:p>
                      <a:pPr algn="ctr">
                        <a:lnSpc>
                          <a:spcPct val="107000"/>
                        </a:lnSpc>
                        <a:spcAft>
                          <a:spcPts val="800"/>
                        </a:spcAft>
                      </a:pPr>
                      <a:r>
                        <a:rPr lang="en-US" sz="2000">
                          <a:effectLst/>
                        </a:rPr>
                        <a:t>3849+10kbc&gt;T</a:t>
                      </a:r>
                      <a:endParaRPr lang="en-US" sz="200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a:effectLst/>
                        </a:rPr>
                        <a:t>3</a:t>
                      </a:r>
                      <a:endParaRPr lang="en-US" sz="2000">
                        <a:effectLst/>
                        <a:latin typeface="Calibri"/>
                        <a:ea typeface="Calibri"/>
                        <a:cs typeface="Arial"/>
                      </a:endParaRPr>
                    </a:p>
                  </a:txBody>
                  <a:tcPr marL="68580" marR="68580" marT="0" marB="0"/>
                </a:tc>
                <a:tc>
                  <a:txBody>
                    <a:bodyPr/>
                    <a:lstStyle/>
                    <a:p>
                      <a:pPr algn="ctr">
                        <a:lnSpc>
                          <a:spcPct val="107000"/>
                        </a:lnSpc>
                        <a:spcAft>
                          <a:spcPts val="800"/>
                        </a:spcAft>
                      </a:pPr>
                      <a:r>
                        <a:rPr lang="en-US" sz="2000">
                          <a:effectLst/>
                        </a:rPr>
                        <a:t>6.7</a:t>
                      </a:r>
                      <a:endParaRPr lang="en-US" sz="2000">
                        <a:effectLst/>
                        <a:latin typeface="Calibri"/>
                        <a:ea typeface="Calibri"/>
                        <a:cs typeface="Arial"/>
                      </a:endParaRPr>
                    </a:p>
                  </a:txBody>
                  <a:tcPr marL="68580" marR="68580" marT="0" marB="0"/>
                </a:tc>
              </a:tr>
              <a:tr h="576943">
                <a:tc>
                  <a:txBody>
                    <a:bodyPr/>
                    <a:lstStyle/>
                    <a:p>
                      <a:pPr algn="ctr">
                        <a:lnSpc>
                          <a:spcPct val="107000"/>
                        </a:lnSpc>
                        <a:spcAft>
                          <a:spcPts val="800"/>
                        </a:spcAft>
                      </a:pPr>
                      <a:r>
                        <a:rPr lang="en-US" sz="2000" dirty="0">
                          <a:solidFill>
                            <a:srgbClr val="C00000"/>
                          </a:solidFill>
                          <a:effectLst/>
                        </a:rPr>
                        <a:t>3120+1G&gt;A</a:t>
                      </a:r>
                      <a:endParaRPr lang="en-US" sz="2000" dirty="0">
                        <a:solidFill>
                          <a:srgbClr val="C00000"/>
                        </a:solidFill>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a:effectLst/>
                        </a:rPr>
                        <a:t>4</a:t>
                      </a:r>
                      <a:endParaRPr lang="en-US" sz="2000">
                        <a:effectLst/>
                        <a:latin typeface="Calibri"/>
                        <a:ea typeface="Calibri"/>
                        <a:cs typeface="Arial"/>
                      </a:endParaRPr>
                    </a:p>
                  </a:txBody>
                  <a:tcPr marL="68580" marR="68580" marT="0" marB="0"/>
                </a:tc>
                <a:tc>
                  <a:txBody>
                    <a:bodyPr/>
                    <a:lstStyle/>
                    <a:p>
                      <a:pPr algn="ctr">
                        <a:lnSpc>
                          <a:spcPct val="107000"/>
                        </a:lnSpc>
                        <a:spcAft>
                          <a:spcPts val="800"/>
                        </a:spcAft>
                      </a:pPr>
                      <a:r>
                        <a:rPr lang="en-US" sz="2000" dirty="0">
                          <a:effectLst/>
                        </a:rPr>
                        <a:t>8.9</a:t>
                      </a:r>
                      <a:endParaRPr lang="en-US" sz="2000" dirty="0">
                        <a:effectLst/>
                        <a:latin typeface="Calibri"/>
                        <a:ea typeface="Calibri"/>
                        <a:cs typeface="Arial"/>
                      </a:endParaRPr>
                    </a:p>
                  </a:txBody>
                  <a:tcPr marL="68580" marR="68580" marT="0" marB="0"/>
                </a:tc>
              </a:tr>
              <a:tr h="576943">
                <a:tc>
                  <a:txBody>
                    <a:bodyPr/>
                    <a:lstStyle/>
                    <a:p>
                      <a:pPr algn="ctr">
                        <a:lnSpc>
                          <a:spcPct val="107000"/>
                        </a:lnSpc>
                        <a:spcAft>
                          <a:spcPts val="800"/>
                        </a:spcAft>
                      </a:pPr>
                      <a:r>
                        <a:rPr lang="en-US" sz="2000">
                          <a:effectLst/>
                        </a:rPr>
                        <a:t>3120+1G&gt;A and D508</a:t>
                      </a:r>
                      <a:endParaRPr lang="en-US" sz="200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dirty="0">
                          <a:effectLst/>
                        </a:rPr>
                        <a:t>1</a:t>
                      </a:r>
                      <a:endParaRPr lang="en-US" sz="2000" dirty="0">
                        <a:effectLst/>
                        <a:latin typeface="Calibri"/>
                        <a:ea typeface="Calibri"/>
                        <a:cs typeface="Arial"/>
                      </a:endParaRPr>
                    </a:p>
                  </a:txBody>
                  <a:tcPr marL="68580" marR="68580" marT="0" marB="0"/>
                </a:tc>
                <a:tc>
                  <a:txBody>
                    <a:bodyPr/>
                    <a:lstStyle/>
                    <a:p>
                      <a:pPr algn="ctr">
                        <a:lnSpc>
                          <a:spcPct val="107000"/>
                        </a:lnSpc>
                        <a:spcAft>
                          <a:spcPts val="800"/>
                        </a:spcAft>
                      </a:pPr>
                      <a:r>
                        <a:rPr lang="en-US" sz="2000">
                          <a:effectLst/>
                        </a:rPr>
                        <a:t>2.2</a:t>
                      </a:r>
                      <a:endParaRPr lang="en-US" sz="2000">
                        <a:effectLst/>
                        <a:latin typeface="Calibri"/>
                        <a:ea typeface="Calibri"/>
                        <a:cs typeface="Arial"/>
                      </a:endParaRPr>
                    </a:p>
                  </a:txBody>
                  <a:tcPr marL="68580" marR="68580" marT="0" marB="0"/>
                </a:tc>
              </a:tr>
              <a:tr h="576943">
                <a:tc>
                  <a:txBody>
                    <a:bodyPr/>
                    <a:lstStyle/>
                    <a:p>
                      <a:pPr algn="ctr">
                        <a:lnSpc>
                          <a:spcPct val="107000"/>
                        </a:lnSpc>
                        <a:spcAft>
                          <a:spcPts val="800"/>
                        </a:spcAft>
                      </a:pPr>
                      <a:r>
                        <a:rPr lang="en-US" sz="2000" dirty="0">
                          <a:effectLst/>
                        </a:rPr>
                        <a:t>Total:</a:t>
                      </a:r>
                      <a:endParaRPr lang="en-US" sz="2000" dirty="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dirty="0">
                          <a:effectLst/>
                        </a:rPr>
                        <a:t>45</a:t>
                      </a:r>
                      <a:endParaRPr lang="en-US" sz="2000" dirty="0">
                        <a:effectLst/>
                        <a:latin typeface="Calibri"/>
                        <a:ea typeface="Calibri"/>
                        <a:cs typeface="Arial"/>
                      </a:endParaRPr>
                    </a:p>
                  </a:txBody>
                  <a:tcPr marL="68580" marR="68580" marT="0" marB="0"/>
                </a:tc>
                <a:tc>
                  <a:txBody>
                    <a:bodyPr/>
                    <a:lstStyle/>
                    <a:p>
                      <a:pPr algn="ctr">
                        <a:lnSpc>
                          <a:spcPct val="107000"/>
                        </a:lnSpc>
                        <a:spcAft>
                          <a:spcPts val="800"/>
                        </a:spcAft>
                      </a:pPr>
                      <a:r>
                        <a:rPr lang="en-US" sz="2000" dirty="0">
                          <a:effectLst/>
                        </a:rPr>
                        <a:t>100</a:t>
                      </a:r>
                      <a:endParaRPr lang="en-US" sz="2000" dirty="0">
                        <a:effectLst/>
                        <a:latin typeface="Calibri"/>
                        <a:ea typeface="Calibri"/>
                        <a:cs typeface="Arial"/>
                      </a:endParaRPr>
                    </a:p>
                  </a:txBody>
                  <a:tcPr marL="68580" marR="68580" marT="0" marB="0"/>
                </a:tc>
              </a:tr>
            </a:tbl>
          </a:graphicData>
        </a:graphic>
      </p:graphicFrame>
      <p:sp>
        <p:nvSpPr>
          <p:cNvPr id="3" name="Oval 2"/>
          <p:cNvSpPr/>
          <p:nvPr/>
        </p:nvSpPr>
        <p:spPr>
          <a:xfrm>
            <a:off x="6781800" y="25908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6" name="Oval 5"/>
          <p:cNvSpPr/>
          <p:nvPr/>
        </p:nvSpPr>
        <p:spPr>
          <a:xfrm>
            <a:off x="6781800" y="31242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7" name="Oval 6"/>
          <p:cNvSpPr/>
          <p:nvPr/>
        </p:nvSpPr>
        <p:spPr>
          <a:xfrm>
            <a:off x="6781800" y="43434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Tree>
    <p:extLst>
      <p:ext uri="{BB962C8B-B14F-4D97-AF65-F5344CB8AC3E}">
        <p14:creationId xmlns:p14="http://schemas.microsoft.com/office/powerpoint/2010/main" val="4119160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74638"/>
            <a:ext cx="8217899" cy="5519098"/>
          </a:xfrm>
        </p:spPr>
      </p:pic>
      <p:sp>
        <p:nvSpPr>
          <p:cNvPr id="7" name="Rounded Rectangle 6"/>
          <p:cNvSpPr/>
          <p:nvPr/>
        </p:nvSpPr>
        <p:spPr>
          <a:xfrm>
            <a:off x="6477000" y="5867400"/>
            <a:ext cx="990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rPr>
              <a:t>9</a:t>
            </a:r>
            <a:r>
              <a:rPr lang="en-US" b="1" dirty="0" smtClean="0">
                <a:solidFill>
                  <a:srgbClr val="FF0000"/>
                </a:solidFill>
              </a:rPr>
              <a:t>%</a:t>
            </a:r>
            <a:endParaRPr lang="en-US" b="1" dirty="0">
              <a:solidFill>
                <a:srgbClr val="FF0000"/>
              </a:solidFill>
            </a:endParaRPr>
          </a:p>
        </p:txBody>
      </p:sp>
      <p:sp>
        <p:nvSpPr>
          <p:cNvPr id="8" name="Rounded Rectangle 7"/>
          <p:cNvSpPr/>
          <p:nvPr/>
        </p:nvSpPr>
        <p:spPr>
          <a:xfrm>
            <a:off x="4114800" y="5867400"/>
            <a:ext cx="990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rgbClr val="FF0000"/>
                </a:solidFill>
              </a:rPr>
              <a:t>75%</a:t>
            </a:r>
            <a:endParaRPr lang="en-US" b="1" dirty="0">
              <a:solidFill>
                <a:srgbClr val="FF0000"/>
              </a:solidFill>
            </a:endParaRPr>
          </a:p>
        </p:txBody>
      </p:sp>
      <p:sp>
        <p:nvSpPr>
          <p:cNvPr id="9" name="Rounded Rectangle 8"/>
          <p:cNvSpPr/>
          <p:nvPr/>
        </p:nvSpPr>
        <p:spPr>
          <a:xfrm>
            <a:off x="2895600" y="5867400"/>
            <a:ext cx="990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rgbClr val="FF0000"/>
                </a:solidFill>
              </a:rPr>
              <a:t>7</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036527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r>
              <a:rPr lang="en-US" sz="4000" dirty="0" smtClean="0"/>
              <a:t/>
            </a:r>
            <a:br>
              <a:rPr lang="en-US" sz="4000" dirty="0" smtClean="0"/>
            </a:br>
            <a:r>
              <a:rPr lang="en-US" sz="3100" dirty="0"/>
              <a:t>Bacterial colonization</a:t>
            </a:r>
            <a:r>
              <a:rPr lang="en-US" sz="4000" dirty="0"/>
              <a:t/>
            </a:r>
            <a:br>
              <a:rPr lang="en-US" sz="4000" dirty="0"/>
            </a:br>
            <a:endParaRPr lang="ar-OM" dirty="0"/>
          </a:p>
        </p:txBody>
      </p:sp>
      <p:sp>
        <p:nvSpPr>
          <p:cNvPr id="3" name="Content Placeholder 2"/>
          <p:cNvSpPr>
            <a:spLocks noGrp="1"/>
          </p:cNvSpPr>
          <p:nvPr>
            <p:ph idx="1"/>
          </p:nvPr>
        </p:nvSpPr>
        <p:spPr>
          <a:solidFill>
            <a:schemeClr val="bg2">
              <a:lumMod val="75000"/>
              <a:alpha val="71000"/>
            </a:schemeClr>
          </a:solidFill>
          <a:scene3d>
            <a:camera prst="orthographicFront"/>
            <a:lightRig rig="threePt" dir="t"/>
          </a:scene3d>
          <a:sp3d>
            <a:bevelT w="165100" prst="coolSlant"/>
          </a:sp3d>
        </p:spPr>
        <p:txBody>
          <a:bodyPr>
            <a:normAutofit/>
          </a:bodyPr>
          <a:lstStyle/>
          <a:p>
            <a:pPr>
              <a:buFont typeface="Courier New" pitchFamily="49" charset="0"/>
              <a:buChar char="o"/>
            </a:pPr>
            <a:endParaRPr lang="ar-OM" sz="2000" dirty="0"/>
          </a:p>
        </p:txBody>
      </p:sp>
      <p:pic>
        <p:nvPicPr>
          <p:cNvPr id="4" name="Picture 3"/>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133600" y="1905000"/>
            <a:ext cx="5105400" cy="3962400"/>
          </a:xfrm>
          <a:prstGeom prst="rect">
            <a:avLst/>
          </a:prstGeom>
          <a:noFill/>
        </p:spPr>
      </p:pic>
      <p:sp>
        <p:nvSpPr>
          <p:cNvPr id="5" name="Rectangle 4"/>
          <p:cNvSpPr/>
          <p:nvPr/>
        </p:nvSpPr>
        <p:spPr>
          <a:xfrm>
            <a:off x="4023610" y="4350156"/>
            <a:ext cx="700790" cy="67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b="1" dirty="0" smtClean="0">
                <a:solidFill>
                  <a:srgbClr val="C00000"/>
                </a:solidFill>
              </a:rPr>
              <a:t>14</a:t>
            </a:r>
          </a:p>
          <a:p>
            <a:pPr algn="ctr"/>
            <a:r>
              <a:rPr lang="en-US" sz="1100" b="1" dirty="0" smtClean="0">
                <a:solidFill>
                  <a:srgbClr val="C00000"/>
                </a:solidFill>
              </a:rPr>
              <a:t>31.11%</a:t>
            </a:r>
            <a:endParaRPr lang="ar-OM" sz="1100" b="1" dirty="0">
              <a:solidFill>
                <a:srgbClr val="C00000"/>
              </a:solidFill>
            </a:endParaRPr>
          </a:p>
        </p:txBody>
      </p:sp>
      <p:sp>
        <p:nvSpPr>
          <p:cNvPr id="6" name="Rectangle 5"/>
          <p:cNvSpPr/>
          <p:nvPr/>
        </p:nvSpPr>
        <p:spPr>
          <a:xfrm>
            <a:off x="4404610" y="2826156"/>
            <a:ext cx="700790" cy="67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b="1" dirty="0" smtClean="0">
                <a:solidFill>
                  <a:srgbClr val="C00000"/>
                </a:solidFill>
              </a:rPr>
              <a:t>13</a:t>
            </a:r>
          </a:p>
          <a:p>
            <a:pPr algn="ctr"/>
            <a:r>
              <a:rPr lang="en-US" sz="1100" b="1" dirty="0" smtClean="0">
                <a:solidFill>
                  <a:srgbClr val="C00000"/>
                </a:solidFill>
              </a:rPr>
              <a:t>28.89%</a:t>
            </a:r>
            <a:endParaRPr lang="ar-OM" sz="1100" b="1" dirty="0">
              <a:solidFill>
                <a:srgbClr val="C00000"/>
              </a:solidFill>
            </a:endParaRPr>
          </a:p>
        </p:txBody>
      </p:sp>
      <p:sp>
        <p:nvSpPr>
          <p:cNvPr id="7" name="Rectangle 6"/>
          <p:cNvSpPr/>
          <p:nvPr/>
        </p:nvSpPr>
        <p:spPr>
          <a:xfrm>
            <a:off x="2514600" y="3733801"/>
            <a:ext cx="63803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100" b="1" dirty="0" smtClean="0">
                <a:solidFill>
                  <a:srgbClr val="C00000"/>
                </a:solidFill>
              </a:rPr>
              <a:t>19</a:t>
            </a:r>
          </a:p>
          <a:p>
            <a:pPr algn="ctr"/>
            <a:r>
              <a:rPr lang="en-US" sz="1100" b="1" dirty="0" smtClean="0">
                <a:solidFill>
                  <a:srgbClr val="C00000"/>
                </a:solidFill>
              </a:rPr>
              <a:t>20.00%</a:t>
            </a:r>
            <a:endParaRPr lang="ar-OM" sz="1100" b="1" dirty="0">
              <a:solidFill>
                <a:srgbClr val="C00000"/>
              </a:solidFill>
            </a:endParaRPr>
          </a:p>
        </p:txBody>
      </p:sp>
      <p:sp>
        <p:nvSpPr>
          <p:cNvPr id="8" name="Rounded Rectangle 7"/>
          <p:cNvSpPr/>
          <p:nvPr/>
        </p:nvSpPr>
        <p:spPr>
          <a:xfrm>
            <a:off x="3992903" y="5039436"/>
            <a:ext cx="1722097" cy="29456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Pseudomonas  </a:t>
            </a:r>
            <a:endParaRPr lang="ar-OM" dirty="0">
              <a:solidFill>
                <a:srgbClr val="FF0000"/>
              </a:solidFill>
            </a:endParaRPr>
          </a:p>
        </p:txBody>
      </p:sp>
      <p:sp>
        <p:nvSpPr>
          <p:cNvPr id="9" name="Rounded Rectangle 8"/>
          <p:cNvSpPr/>
          <p:nvPr/>
        </p:nvSpPr>
        <p:spPr>
          <a:xfrm>
            <a:off x="1447800" y="4419600"/>
            <a:ext cx="1722097" cy="308212"/>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Staph aureus   </a:t>
            </a:r>
            <a:endParaRPr lang="ar-OM" dirty="0">
              <a:solidFill>
                <a:srgbClr val="FF0000"/>
              </a:solidFill>
            </a:endParaRPr>
          </a:p>
        </p:txBody>
      </p:sp>
    </p:spTree>
    <p:extLst>
      <p:ext uri="{BB962C8B-B14F-4D97-AF65-F5344CB8AC3E}">
        <p14:creationId xmlns:p14="http://schemas.microsoft.com/office/powerpoint/2010/main" val="2938498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en-US" sz="2400" dirty="0"/>
              <a:t>T</a:t>
            </a:r>
            <a:r>
              <a:rPr lang="en-US" sz="2400" dirty="0" smtClean="0"/>
              <a:t>he </a:t>
            </a:r>
            <a:r>
              <a:rPr lang="en-US" sz="2400" dirty="0"/>
              <a:t>complications which our cystic fibrosis suffered from </a:t>
            </a:r>
            <a:endParaRPr lang="ar-OM"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7428406"/>
              </p:ext>
            </p:extLst>
          </p:nvPr>
        </p:nvGraphicFramePr>
        <p:xfrm>
          <a:off x="914400" y="1905001"/>
          <a:ext cx="7620000" cy="3411269"/>
        </p:xfrm>
        <a:graphic>
          <a:graphicData uri="http://schemas.openxmlformats.org/drawingml/2006/table">
            <a:tbl>
              <a:tblPr firstRow="1" firstCol="1" bandRow="1">
                <a:tableStyleId>{5C22544A-7EE6-4342-B048-85BDC9FD1C3A}</a:tableStyleId>
              </a:tblPr>
              <a:tblGrid>
                <a:gridCol w="2540000"/>
                <a:gridCol w="2540000"/>
                <a:gridCol w="2540000"/>
              </a:tblGrid>
              <a:tr h="777087">
                <a:tc>
                  <a:txBody>
                    <a:bodyPr/>
                    <a:lstStyle/>
                    <a:p>
                      <a:pPr algn="ctr">
                        <a:lnSpc>
                          <a:spcPct val="107000"/>
                        </a:lnSpc>
                        <a:spcAft>
                          <a:spcPts val="800"/>
                        </a:spcAft>
                      </a:pPr>
                      <a:r>
                        <a:rPr lang="en-US" sz="2000" b="1" dirty="0">
                          <a:effectLst/>
                        </a:rPr>
                        <a:t>Complication</a:t>
                      </a:r>
                      <a:r>
                        <a:rPr lang="en-US" sz="2000" dirty="0">
                          <a:effectLst/>
                        </a:rPr>
                        <a:t>:</a:t>
                      </a:r>
                      <a:endParaRPr lang="en-US" sz="2000" dirty="0">
                        <a:effectLst/>
                        <a:latin typeface="Calibri"/>
                        <a:ea typeface="Calibri"/>
                        <a:cs typeface="Arial"/>
                      </a:endParaRPr>
                    </a:p>
                  </a:txBody>
                  <a:tcPr marL="68580" marR="68580" marT="0" marB="0">
                    <a:solidFill>
                      <a:schemeClr val="bg2">
                        <a:lumMod val="50000"/>
                      </a:schemeClr>
                    </a:solidFill>
                  </a:tcPr>
                </a:tc>
                <a:tc>
                  <a:txBody>
                    <a:bodyPr/>
                    <a:lstStyle/>
                    <a:p>
                      <a:pPr algn="ctr">
                        <a:lnSpc>
                          <a:spcPct val="107000"/>
                        </a:lnSpc>
                        <a:spcAft>
                          <a:spcPts val="800"/>
                        </a:spcAft>
                      </a:pPr>
                      <a:r>
                        <a:rPr lang="en-US" sz="2000">
                          <a:effectLst/>
                        </a:rPr>
                        <a:t>Frequency:</a:t>
                      </a:r>
                      <a:endParaRPr lang="en-US" sz="200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dirty="0">
                          <a:effectLst/>
                        </a:rPr>
                        <a:t>Percentage:</a:t>
                      </a:r>
                      <a:endParaRPr lang="en-US" sz="2000" dirty="0">
                        <a:effectLst/>
                        <a:latin typeface="Calibri"/>
                        <a:ea typeface="Calibri"/>
                        <a:cs typeface="Arial"/>
                      </a:endParaRPr>
                    </a:p>
                  </a:txBody>
                  <a:tcPr marL="68580" marR="68580" marT="0" marB="0">
                    <a:solidFill>
                      <a:schemeClr val="bg2">
                        <a:lumMod val="50000"/>
                        <a:alpha val="60000"/>
                      </a:schemeClr>
                    </a:solidFill>
                  </a:tcPr>
                </a:tc>
              </a:tr>
              <a:tr h="777087">
                <a:tc>
                  <a:txBody>
                    <a:bodyPr/>
                    <a:lstStyle/>
                    <a:p>
                      <a:pPr algn="ctr">
                        <a:lnSpc>
                          <a:spcPct val="107000"/>
                        </a:lnSpc>
                        <a:spcAft>
                          <a:spcPts val="800"/>
                        </a:spcAft>
                      </a:pPr>
                      <a:r>
                        <a:rPr lang="en-US" sz="2000" b="0">
                          <a:effectLst/>
                        </a:rPr>
                        <a:t>Pancreatic insufficiency:</a:t>
                      </a:r>
                      <a:endParaRPr lang="en-US" sz="2000" b="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a:effectLst/>
                        </a:rPr>
                        <a:t>36</a:t>
                      </a:r>
                      <a:endParaRPr lang="en-US" sz="2000">
                        <a:effectLst/>
                        <a:latin typeface="Calibri"/>
                        <a:ea typeface="Calibri"/>
                        <a:cs typeface="Arial"/>
                      </a:endParaRPr>
                    </a:p>
                  </a:txBody>
                  <a:tcPr marL="68580" marR="68580" marT="0" marB="0">
                    <a:solidFill>
                      <a:schemeClr val="bg2">
                        <a:lumMod val="90000"/>
                      </a:schemeClr>
                    </a:solidFill>
                  </a:tcPr>
                </a:tc>
                <a:tc>
                  <a:txBody>
                    <a:bodyPr/>
                    <a:lstStyle/>
                    <a:p>
                      <a:pPr algn="ctr">
                        <a:lnSpc>
                          <a:spcPct val="107000"/>
                        </a:lnSpc>
                        <a:spcAft>
                          <a:spcPts val="800"/>
                        </a:spcAft>
                      </a:pPr>
                      <a:r>
                        <a:rPr lang="en-US" sz="2000" dirty="0" smtClean="0">
                          <a:effectLst/>
                        </a:rPr>
                        <a:t>81 %</a:t>
                      </a:r>
                      <a:endParaRPr lang="en-US" sz="2000" dirty="0">
                        <a:effectLst/>
                        <a:latin typeface="Calibri"/>
                        <a:ea typeface="Calibri"/>
                        <a:cs typeface="Arial"/>
                      </a:endParaRPr>
                    </a:p>
                  </a:txBody>
                  <a:tcPr marL="68580" marR="68580" marT="0" marB="0">
                    <a:solidFill>
                      <a:schemeClr val="bg2">
                        <a:lumMod val="90000"/>
                      </a:schemeClr>
                    </a:solidFill>
                  </a:tcPr>
                </a:tc>
              </a:tr>
              <a:tr h="777087">
                <a:tc>
                  <a:txBody>
                    <a:bodyPr/>
                    <a:lstStyle/>
                    <a:p>
                      <a:pPr algn="ctr">
                        <a:lnSpc>
                          <a:spcPct val="107000"/>
                        </a:lnSpc>
                        <a:spcAft>
                          <a:spcPts val="800"/>
                        </a:spcAft>
                      </a:pPr>
                      <a:r>
                        <a:rPr lang="en-US" sz="2000" b="0">
                          <a:effectLst/>
                        </a:rPr>
                        <a:t>Diabetes:</a:t>
                      </a:r>
                      <a:endParaRPr lang="en-US" sz="2000" b="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r>
                        <a:rPr lang="en-US" sz="2000" dirty="0" smtClean="0">
                          <a:effectLst/>
                        </a:rPr>
                        <a:t>4</a:t>
                      </a:r>
                      <a:endParaRPr lang="en-US" sz="2000" dirty="0">
                        <a:effectLst/>
                        <a:latin typeface="Calibri"/>
                        <a:ea typeface="Calibri"/>
                        <a:cs typeface="Arial"/>
                      </a:endParaRPr>
                    </a:p>
                  </a:txBody>
                  <a:tcPr marL="68580" marR="68580" marT="0" marB="0">
                    <a:solidFill>
                      <a:schemeClr val="bg2">
                        <a:lumMod val="90000"/>
                      </a:schemeClr>
                    </a:solidFill>
                  </a:tcPr>
                </a:tc>
                <a:tc>
                  <a:txBody>
                    <a:bodyPr/>
                    <a:lstStyle/>
                    <a:p>
                      <a:pPr algn="ctr">
                        <a:lnSpc>
                          <a:spcPct val="107000"/>
                        </a:lnSpc>
                        <a:spcAft>
                          <a:spcPts val="800"/>
                        </a:spcAft>
                      </a:pPr>
                      <a:r>
                        <a:rPr lang="en-US" sz="2000" dirty="0">
                          <a:effectLst/>
                        </a:rPr>
                        <a:t>8.89 </a:t>
                      </a:r>
                      <a:r>
                        <a:rPr lang="en-US" sz="2000" dirty="0" smtClean="0">
                          <a:effectLst/>
                        </a:rPr>
                        <a:t>%</a:t>
                      </a:r>
                      <a:endParaRPr lang="en-US" sz="2000" dirty="0">
                        <a:effectLst/>
                        <a:latin typeface="Calibri"/>
                        <a:ea typeface="Calibri"/>
                        <a:cs typeface="Arial"/>
                      </a:endParaRPr>
                    </a:p>
                  </a:txBody>
                  <a:tcPr marL="68580" marR="68580" marT="0" marB="0">
                    <a:solidFill>
                      <a:schemeClr val="bg2">
                        <a:lumMod val="90000"/>
                      </a:schemeClr>
                    </a:solidFill>
                  </a:tcPr>
                </a:tc>
              </a:tr>
              <a:tr h="1021540">
                <a:tc>
                  <a:txBody>
                    <a:bodyPr/>
                    <a:lstStyle/>
                    <a:p>
                      <a:pPr algn="ctr">
                        <a:lnSpc>
                          <a:spcPct val="107000"/>
                        </a:lnSpc>
                        <a:spcAft>
                          <a:spcPts val="800"/>
                        </a:spcAft>
                      </a:pPr>
                      <a:r>
                        <a:rPr lang="en-US" sz="2000" b="0" dirty="0">
                          <a:effectLst/>
                        </a:rPr>
                        <a:t>Low bone density:</a:t>
                      </a:r>
                    </a:p>
                    <a:p>
                      <a:pPr algn="ctr">
                        <a:lnSpc>
                          <a:spcPct val="107000"/>
                        </a:lnSpc>
                        <a:spcAft>
                          <a:spcPts val="800"/>
                        </a:spcAft>
                      </a:pPr>
                      <a:r>
                        <a:rPr lang="en-US" sz="2000" b="0" dirty="0">
                          <a:effectLst/>
                        </a:rPr>
                        <a:t>Number who did the test: 15</a:t>
                      </a:r>
                      <a:endParaRPr lang="en-US" sz="2000" b="0" dirty="0">
                        <a:effectLst/>
                        <a:latin typeface="Calibri"/>
                        <a:ea typeface="Calibri"/>
                        <a:cs typeface="Arial"/>
                      </a:endParaRPr>
                    </a:p>
                  </a:txBody>
                  <a:tcPr marL="68580" marR="68580" marT="0" marB="0">
                    <a:solidFill>
                      <a:schemeClr val="bg2">
                        <a:lumMod val="50000"/>
                        <a:alpha val="60000"/>
                      </a:schemeClr>
                    </a:solidFill>
                  </a:tcPr>
                </a:tc>
                <a:tc>
                  <a:txBody>
                    <a:bodyPr/>
                    <a:lstStyle/>
                    <a:p>
                      <a:pPr algn="ctr">
                        <a:lnSpc>
                          <a:spcPct val="107000"/>
                        </a:lnSpc>
                        <a:spcAft>
                          <a:spcPts val="800"/>
                        </a:spcAft>
                      </a:pPr>
                      <a:endParaRPr lang="en-US" sz="2000" dirty="0" smtClean="0">
                        <a:effectLst/>
                      </a:endParaRPr>
                    </a:p>
                    <a:p>
                      <a:pPr algn="ctr">
                        <a:lnSpc>
                          <a:spcPct val="107000"/>
                        </a:lnSpc>
                        <a:spcAft>
                          <a:spcPts val="800"/>
                        </a:spcAft>
                      </a:pPr>
                      <a:r>
                        <a:rPr lang="en-US" sz="2000" dirty="0" smtClean="0">
                          <a:effectLst/>
                        </a:rPr>
                        <a:t>5</a:t>
                      </a:r>
                      <a:endParaRPr lang="en-US" sz="2000" dirty="0">
                        <a:effectLst/>
                        <a:latin typeface="Calibri"/>
                        <a:ea typeface="Calibri"/>
                        <a:cs typeface="Arial"/>
                      </a:endParaRPr>
                    </a:p>
                  </a:txBody>
                  <a:tcPr marL="68580" marR="68580" marT="0" marB="0">
                    <a:solidFill>
                      <a:schemeClr val="bg2">
                        <a:lumMod val="90000"/>
                      </a:schemeClr>
                    </a:solidFill>
                  </a:tcPr>
                </a:tc>
                <a:tc>
                  <a:txBody>
                    <a:bodyPr/>
                    <a:lstStyle/>
                    <a:p>
                      <a:pPr algn="ctr">
                        <a:lnSpc>
                          <a:spcPct val="107000"/>
                        </a:lnSpc>
                        <a:spcAft>
                          <a:spcPts val="800"/>
                        </a:spcAft>
                      </a:pPr>
                      <a:endParaRPr lang="en-US" sz="2000" dirty="0" smtClean="0">
                        <a:effectLst/>
                      </a:endParaRPr>
                    </a:p>
                    <a:p>
                      <a:pPr algn="ctr">
                        <a:lnSpc>
                          <a:spcPct val="107000"/>
                        </a:lnSpc>
                        <a:spcAft>
                          <a:spcPts val="800"/>
                        </a:spcAft>
                      </a:pPr>
                      <a:r>
                        <a:rPr lang="en-US" sz="2000" dirty="0" smtClean="0">
                          <a:effectLst/>
                        </a:rPr>
                        <a:t>33.3 %</a:t>
                      </a:r>
                      <a:endParaRPr lang="en-US" sz="2000" dirty="0">
                        <a:effectLst/>
                        <a:latin typeface="Calibri"/>
                        <a:ea typeface="Calibri"/>
                        <a:cs typeface="Arial"/>
                      </a:endParaRPr>
                    </a:p>
                  </a:txBody>
                  <a:tcPr marL="68580" marR="68580" marT="0" marB="0">
                    <a:solidFill>
                      <a:schemeClr val="bg2">
                        <a:lumMod val="90000"/>
                      </a:schemeClr>
                    </a:solidFill>
                  </a:tcPr>
                </a:tc>
              </a:tr>
            </a:tbl>
          </a:graphicData>
        </a:graphic>
      </p:graphicFrame>
    </p:spTree>
    <p:extLst>
      <p:ext uri="{BB962C8B-B14F-4D97-AF65-F5344CB8AC3E}">
        <p14:creationId xmlns:p14="http://schemas.microsoft.com/office/powerpoint/2010/main" val="1876759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a:solidFill>
            <a:schemeClr val="bg2">
              <a:lumMod val="75000"/>
            </a:schemeClr>
          </a:solidFill>
        </p:spPr>
        <p:txBody>
          <a:bodyPr/>
          <a:lstStyle/>
          <a:p>
            <a:r>
              <a:rPr lang="en-US" dirty="0"/>
              <a:t>Discussion</a:t>
            </a:r>
            <a:endParaRPr lang="ar-OM"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505200"/>
            <a:ext cx="4572000" cy="2286000"/>
          </a:xfrm>
          <a:prstGeom prst="rect">
            <a:avLst/>
          </a:prstGeom>
        </p:spPr>
      </p:pic>
    </p:spTree>
    <p:extLst>
      <p:ext uri="{BB962C8B-B14F-4D97-AF65-F5344CB8AC3E}">
        <p14:creationId xmlns:p14="http://schemas.microsoft.com/office/powerpoint/2010/main" val="3347285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solidFill>
            <a:schemeClr val="bg2">
              <a:lumMod val="75000"/>
            </a:schemeClr>
          </a:solidFill>
        </p:spPr>
        <p:txBody>
          <a:bodyPr>
            <a:noAutofit/>
          </a:bodyPr>
          <a:lstStyle/>
          <a:p>
            <a:r>
              <a:rPr lang="en-US" sz="2400" dirty="0"/>
              <a:t>It is well known that cystic fibrosis disease in non-Caucasian population is uncommon (</a:t>
            </a:r>
            <a:r>
              <a:rPr lang="en-US" sz="2400" i="1" dirty="0"/>
              <a:t>Liu et al., 2015</a:t>
            </a:r>
            <a:r>
              <a:rPr lang="en-US" sz="2400" dirty="0"/>
              <a:t>).</a:t>
            </a:r>
            <a:endParaRPr lang="ar-OM" sz="2400" dirty="0"/>
          </a:p>
        </p:txBody>
      </p:sp>
      <p:sp>
        <p:nvSpPr>
          <p:cNvPr id="3" name="Content Placeholder 2"/>
          <p:cNvSpPr>
            <a:spLocks noGrp="1"/>
          </p:cNvSpPr>
          <p:nvPr>
            <p:ph idx="1"/>
          </p:nvPr>
        </p:nvSpPr>
        <p:spPr>
          <a:xfrm>
            <a:off x="457200" y="1570037"/>
            <a:ext cx="8229600" cy="4525963"/>
          </a:xfrm>
        </p:spPr>
        <p:txBody>
          <a:bodyPr>
            <a:normAutofit/>
          </a:bodyPr>
          <a:lstStyle/>
          <a:p>
            <a:pPr algn="ctr">
              <a:buFont typeface="Courier New" panose="02070309020205020404" pitchFamily="49" charset="0"/>
              <a:buChar char="o"/>
            </a:pPr>
            <a:endParaRPr lang="en-US" sz="2000" dirty="0" smtClean="0"/>
          </a:p>
          <a:p>
            <a:pPr algn="ctr">
              <a:buFont typeface="Courier New" panose="02070309020205020404" pitchFamily="49" charset="0"/>
              <a:buChar char="o"/>
            </a:pPr>
            <a:r>
              <a:rPr lang="en-US" sz="2000" dirty="0" smtClean="0"/>
              <a:t>In </a:t>
            </a:r>
            <a:r>
              <a:rPr lang="en-US" sz="2000" b="1" dirty="0"/>
              <a:t>Our study </a:t>
            </a:r>
            <a:r>
              <a:rPr lang="en-US" sz="2000" dirty="0"/>
              <a:t>we have identified </a:t>
            </a:r>
            <a:r>
              <a:rPr lang="en-US" sz="2000" dirty="0" smtClean="0"/>
              <a:t>45 patients</a:t>
            </a:r>
          </a:p>
          <a:p>
            <a:pPr marL="0" indent="0" algn="ctr">
              <a:buNone/>
            </a:pPr>
            <a:r>
              <a:rPr lang="en-US" sz="2000" dirty="0" smtClean="0"/>
              <a:t> (27 </a:t>
            </a:r>
            <a:r>
              <a:rPr lang="en-US" sz="2000" dirty="0"/>
              <a:t>[60%] females and 18[40%] </a:t>
            </a:r>
            <a:r>
              <a:rPr lang="en-US" sz="2000" dirty="0" smtClean="0"/>
              <a:t>males)</a:t>
            </a:r>
          </a:p>
          <a:p>
            <a:pPr algn="ctr">
              <a:buFont typeface="Courier New" panose="02070309020205020404" pitchFamily="49" charset="0"/>
              <a:buChar char="o"/>
            </a:pPr>
            <a:endParaRPr lang="en-US" sz="2000" dirty="0" smtClean="0"/>
          </a:p>
          <a:p>
            <a:pPr algn="ctr">
              <a:buFont typeface="Courier New" panose="02070309020205020404" pitchFamily="49" charset="0"/>
              <a:buChar char="o"/>
            </a:pPr>
            <a:r>
              <a:rPr lang="en-US" sz="2000" b="1" dirty="0" smtClean="0"/>
              <a:t>In comparison to other studies:</a:t>
            </a:r>
          </a:p>
          <a:p>
            <a:pPr lvl="1" algn="ctr"/>
            <a:r>
              <a:rPr lang="en-US" sz="1800" dirty="0" smtClean="0"/>
              <a:t>Chinese </a:t>
            </a:r>
            <a:r>
              <a:rPr lang="en-US" sz="1800" dirty="0"/>
              <a:t>study where the females presented with a percentage of 61.9% in compare to males (</a:t>
            </a:r>
            <a:r>
              <a:rPr lang="en-US" sz="1800" dirty="0" err="1"/>
              <a:t>Gjevre</a:t>
            </a:r>
            <a:r>
              <a:rPr lang="en-US" sz="1800" dirty="0"/>
              <a:t> et al., 2006). </a:t>
            </a:r>
            <a:endParaRPr lang="en-US" sz="1800" dirty="0" smtClean="0"/>
          </a:p>
          <a:p>
            <a:pPr lvl="1" algn="ctr"/>
            <a:r>
              <a:rPr lang="en-US" sz="1800" dirty="0" smtClean="0"/>
              <a:t>“</a:t>
            </a:r>
            <a:r>
              <a:rPr lang="en-US" sz="1800" dirty="0"/>
              <a:t>Women have been described to have worse outcomes than males, particularly in response to respiratory infections“(Harness-</a:t>
            </a:r>
            <a:r>
              <a:rPr lang="en-US" sz="1800" dirty="0" err="1"/>
              <a:t>Brumley</a:t>
            </a:r>
            <a:r>
              <a:rPr lang="en-US" sz="1800" dirty="0"/>
              <a:t> et al., 2014). </a:t>
            </a:r>
            <a:endParaRPr lang="ar-OM" sz="1800" dirty="0"/>
          </a:p>
        </p:txBody>
      </p:sp>
      <p:sp>
        <p:nvSpPr>
          <p:cNvPr id="4" name="Rounded Rectangle 3"/>
          <p:cNvSpPr/>
          <p:nvPr/>
        </p:nvSpPr>
        <p:spPr>
          <a:xfrm>
            <a:off x="762000" y="5638800"/>
            <a:ext cx="7848600" cy="762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1600" dirty="0" err="1">
                <a:solidFill>
                  <a:schemeClr val="tx1"/>
                </a:solidFill>
              </a:rPr>
              <a:t>Gjevre</a:t>
            </a:r>
            <a:r>
              <a:rPr lang="en-US" sz="1600" dirty="0">
                <a:solidFill>
                  <a:schemeClr val="tx1"/>
                </a:solidFill>
              </a:rPr>
              <a:t>, J., Case, A., Taylor-</a:t>
            </a:r>
            <a:r>
              <a:rPr lang="en-US" sz="1600" dirty="0" err="1">
                <a:solidFill>
                  <a:schemeClr val="tx1"/>
                </a:solidFill>
              </a:rPr>
              <a:t>Gjevre</a:t>
            </a:r>
            <a:r>
              <a:rPr lang="en-US" sz="1600" dirty="0">
                <a:solidFill>
                  <a:schemeClr val="tx1"/>
                </a:solidFill>
              </a:rPr>
              <a:t>, R. and </a:t>
            </a:r>
            <a:r>
              <a:rPr lang="en-US" sz="1600" dirty="0" err="1">
                <a:solidFill>
                  <a:schemeClr val="tx1"/>
                </a:solidFill>
              </a:rPr>
              <a:t>Lemire</a:t>
            </a:r>
            <a:r>
              <a:rPr lang="en-US" sz="1600" dirty="0">
                <a:solidFill>
                  <a:schemeClr val="tx1"/>
                </a:solidFill>
              </a:rPr>
              <a:t>, E. (2006). 2 A novel homozygous CFTR mutation in a Chinese man with infertility. </a:t>
            </a:r>
            <a:r>
              <a:rPr lang="en-US" sz="1600" i="1" dirty="0">
                <a:solidFill>
                  <a:schemeClr val="tx1"/>
                </a:solidFill>
              </a:rPr>
              <a:t>Journal of Cystic Fibrosis</a:t>
            </a:r>
            <a:r>
              <a:rPr lang="en-US" sz="1600" dirty="0">
                <a:solidFill>
                  <a:schemeClr val="tx1"/>
                </a:solidFill>
              </a:rPr>
              <a:t>, 5, p.S1.</a:t>
            </a:r>
            <a:endParaRPr lang="en-US" sz="1600" dirty="0">
              <a:solidFill>
                <a:schemeClr val="tx1"/>
              </a:solidFill>
              <a:effectLst/>
            </a:endParaRPr>
          </a:p>
        </p:txBody>
      </p:sp>
    </p:spTree>
    <p:extLst>
      <p:ext uri="{BB962C8B-B14F-4D97-AF65-F5344CB8AC3E}">
        <p14:creationId xmlns:p14="http://schemas.microsoft.com/office/powerpoint/2010/main" val="260892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2400" dirty="0"/>
              <a:t>We observed that common initial presentation is significantly associated with lungs diseases</a:t>
            </a:r>
            <a:endParaRPr lang="ar-OM" sz="2400" dirty="0"/>
          </a:p>
        </p:txBody>
      </p:sp>
      <p:sp>
        <p:nvSpPr>
          <p:cNvPr id="3" name="Content Placeholder 2"/>
          <p:cNvSpPr>
            <a:spLocks noGrp="1"/>
          </p:cNvSpPr>
          <p:nvPr>
            <p:ph idx="1"/>
          </p:nvPr>
        </p:nvSpPr>
        <p:spPr>
          <a:xfrm>
            <a:off x="457200" y="1265237"/>
            <a:ext cx="8229600" cy="4525963"/>
          </a:xfrm>
        </p:spPr>
        <p:txBody>
          <a:bodyPr>
            <a:normAutofit/>
          </a:bodyPr>
          <a:lstStyle/>
          <a:p>
            <a:pPr algn="ctr">
              <a:buFont typeface="Courier New" panose="02070309020205020404" pitchFamily="49" charset="0"/>
              <a:buChar char="o"/>
            </a:pPr>
            <a:endParaRPr lang="en-US" sz="2400" dirty="0" smtClean="0"/>
          </a:p>
          <a:p>
            <a:pPr algn="ctr">
              <a:buFont typeface="Courier New" panose="02070309020205020404" pitchFamily="49" charset="0"/>
              <a:buChar char="o"/>
            </a:pPr>
            <a:r>
              <a:rPr lang="en-US" sz="2000" b="1" dirty="0"/>
              <a:t>In our study </a:t>
            </a:r>
            <a:r>
              <a:rPr lang="en-US" sz="2000" dirty="0"/>
              <a:t>, patients who presented with meconium ileus [4.44%] had the worst survival and lung disease outcomes</a:t>
            </a:r>
          </a:p>
          <a:p>
            <a:pPr algn="ctr">
              <a:buFont typeface="Courier New" panose="02070309020205020404" pitchFamily="49" charset="0"/>
              <a:buChar char="o"/>
            </a:pPr>
            <a:endParaRPr lang="en-US" sz="2400" b="1" dirty="0" smtClean="0"/>
          </a:p>
          <a:p>
            <a:pPr algn="ctr">
              <a:buFont typeface="Courier New" panose="02070309020205020404" pitchFamily="49" charset="0"/>
              <a:buChar char="o"/>
            </a:pPr>
            <a:r>
              <a:rPr lang="en-US" sz="2000" b="1" dirty="0"/>
              <a:t>In comparison to other studies:</a:t>
            </a:r>
          </a:p>
          <a:p>
            <a:pPr lvl="2">
              <a:buFont typeface="Wingdings" panose="05000000000000000000" pitchFamily="2" charset="2"/>
              <a:buChar char="§"/>
            </a:pPr>
            <a:r>
              <a:rPr lang="en-US" sz="1800" dirty="0"/>
              <a:t>meconium ileus (MI) may be the first manifestation of CF in the neonatal period, occurring in approximately 20 % </a:t>
            </a:r>
          </a:p>
          <a:p>
            <a:pPr lvl="2">
              <a:buFont typeface="Wingdings" panose="05000000000000000000" pitchFamily="2" charset="2"/>
              <a:buChar char="§"/>
            </a:pPr>
            <a:endParaRPr lang="en-US" sz="1800" dirty="0"/>
          </a:p>
          <a:p>
            <a:pPr lvl="2">
              <a:buFont typeface="Wingdings" panose="05000000000000000000" pitchFamily="2" charset="2"/>
              <a:buChar char="§"/>
            </a:pPr>
            <a:r>
              <a:rPr lang="en-US" sz="1800" dirty="0"/>
              <a:t>The early diagnosis with meconium ileus is indicating the severity of the cystic fibrosis phenotype that may lead to shortened survival.</a:t>
            </a:r>
          </a:p>
        </p:txBody>
      </p:sp>
      <p:sp>
        <p:nvSpPr>
          <p:cNvPr id="4" name="Rounded Rectangle 3"/>
          <p:cNvSpPr/>
          <p:nvPr/>
        </p:nvSpPr>
        <p:spPr>
          <a:xfrm>
            <a:off x="762000" y="5638800"/>
            <a:ext cx="7848600" cy="7620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1400" dirty="0">
                <a:solidFill>
                  <a:schemeClr val="tx1"/>
                </a:solidFill>
              </a:rPr>
              <a:t>del </a:t>
            </a:r>
            <a:r>
              <a:rPr lang="en-US" sz="1400" dirty="0" err="1">
                <a:solidFill>
                  <a:schemeClr val="tx1"/>
                </a:solidFill>
              </a:rPr>
              <a:t>Ciampo</a:t>
            </a:r>
            <a:r>
              <a:rPr lang="en-US" sz="1400" dirty="0">
                <a:solidFill>
                  <a:schemeClr val="tx1"/>
                </a:solidFill>
              </a:rPr>
              <a:t>, I., Oliveira, T., del </a:t>
            </a:r>
            <a:r>
              <a:rPr lang="en-US" sz="1400" dirty="0" err="1">
                <a:solidFill>
                  <a:schemeClr val="tx1"/>
                </a:solidFill>
              </a:rPr>
              <a:t>Ciampo</a:t>
            </a:r>
            <a:r>
              <a:rPr lang="en-US" sz="1400" dirty="0">
                <a:solidFill>
                  <a:schemeClr val="tx1"/>
                </a:solidFill>
              </a:rPr>
              <a:t>, L., </a:t>
            </a:r>
            <a:r>
              <a:rPr lang="en-US" sz="1400" dirty="0" err="1">
                <a:solidFill>
                  <a:schemeClr val="tx1"/>
                </a:solidFill>
              </a:rPr>
              <a:t>Sawamura</a:t>
            </a:r>
            <a:r>
              <a:rPr lang="en-US" sz="1400" dirty="0">
                <a:solidFill>
                  <a:schemeClr val="tx1"/>
                </a:solidFill>
              </a:rPr>
              <a:t>, R., Torres, L., Augustin, A. and </a:t>
            </a:r>
            <a:r>
              <a:rPr lang="en-US" sz="1400" dirty="0" err="1">
                <a:solidFill>
                  <a:schemeClr val="tx1"/>
                </a:solidFill>
              </a:rPr>
              <a:t>Fernandes</a:t>
            </a:r>
            <a:r>
              <a:rPr lang="en-US" sz="1400" dirty="0">
                <a:solidFill>
                  <a:schemeClr val="tx1"/>
                </a:solidFill>
              </a:rPr>
              <a:t>, M. (2015). Early manifestations of cystic fibrosis in a premature patient with complex meconium ileus at birth. </a:t>
            </a:r>
            <a:r>
              <a:rPr lang="en-US" sz="1400" i="1" dirty="0" err="1">
                <a:solidFill>
                  <a:schemeClr val="tx1"/>
                </a:solidFill>
              </a:rPr>
              <a:t>Revista</a:t>
            </a:r>
            <a:r>
              <a:rPr lang="en-US" sz="1400" i="1" dirty="0">
                <a:solidFill>
                  <a:schemeClr val="tx1"/>
                </a:solidFill>
              </a:rPr>
              <a:t> </a:t>
            </a:r>
            <a:r>
              <a:rPr lang="en-US" sz="1400" i="1" dirty="0" err="1">
                <a:solidFill>
                  <a:schemeClr val="tx1"/>
                </a:solidFill>
              </a:rPr>
              <a:t>Paulista</a:t>
            </a:r>
            <a:r>
              <a:rPr lang="en-US" sz="1400" i="1" dirty="0">
                <a:solidFill>
                  <a:schemeClr val="tx1"/>
                </a:solidFill>
              </a:rPr>
              <a:t> de </a:t>
            </a:r>
            <a:r>
              <a:rPr lang="en-US" sz="1400" i="1" dirty="0" err="1">
                <a:solidFill>
                  <a:schemeClr val="tx1"/>
                </a:solidFill>
              </a:rPr>
              <a:t>Pediatria</a:t>
            </a:r>
            <a:r>
              <a:rPr lang="en-US" sz="1400" i="1" dirty="0">
                <a:solidFill>
                  <a:schemeClr val="tx1"/>
                </a:solidFill>
              </a:rPr>
              <a:t> (English Edition)</a:t>
            </a:r>
            <a:r>
              <a:rPr lang="en-US" sz="1400" dirty="0">
                <a:solidFill>
                  <a:schemeClr val="tx1"/>
                </a:solidFill>
              </a:rPr>
              <a:t>, 33(2), pp.241-245</a:t>
            </a:r>
            <a:endParaRPr lang="en-US" sz="1400" dirty="0">
              <a:solidFill>
                <a:schemeClr val="tx1"/>
              </a:solidFill>
              <a:effectLst/>
            </a:endParaRPr>
          </a:p>
        </p:txBody>
      </p:sp>
    </p:spTree>
    <p:extLst>
      <p:ext uri="{BB962C8B-B14F-4D97-AF65-F5344CB8AC3E}">
        <p14:creationId xmlns:p14="http://schemas.microsoft.com/office/powerpoint/2010/main" val="3265354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solidFill>
            <a:schemeClr val="bg2">
              <a:lumMod val="75000"/>
            </a:schemeClr>
          </a:solidFill>
        </p:spPr>
        <p:txBody>
          <a:bodyPr>
            <a:noAutofit/>
          </a:bodyPr>
          <a:lstStyle/>
          <a:p>
            <a:r>
              <a:rPr lang="en-US" sz="2400" dirty="0"/>
              <a:t>We found that most of our patients are diagnosed at age less than five months. Due to the appearance of symptoms of the disease very early and the recurrence of the chest infection</a:t>
            </a:r>
            <a:endParaRPr lang="ar-OM" sz="2400" dirty="0"/>
          </a:p>
        </p:txBody>
      </p:sp>
      <p:sp>
        <p:nvSpPr>
          <p:cNvPr id="3" name="Content Placeholder 2"/>
          <p:cNvSpPr>
            <a:spLocks noGrp="1"/>
          </p:cNvSpPr>
          <p:nvPr>
            <p:ph idx="1"/>
          </p:nvPr>
        </p:nvSpPr>
        <p:spPr>
          <a:xfrm>
            <a:off x="457200" y="1265237"/>
            <a:ext cx="8229600" cy="4525963"/>
          </a:xfrm>
        </p:spPr>
        <p:txBody>
          <a:bodyPr>
            <a:normAutofit/>
          </a:bodyPr>
          <a:lstStyle/>
          <a:p>
            <a:pPr algn="ctr">
              <a:buFont typeface="Courier New" panose="02070309020205020404" pitchFamily="49" charset="0"/>
              <a:buChar char="o"/>
            </a:pPr>
            <a:endParaRPr lang="en-US" sz="2400" dirty="0">
              <a:latin typeface="+mj-lt"/>
              <a:ea typeface="+mj-ea"/>
              <a:cs typeface="+mj-cs"/>
            </a:endParaRPr>
          </a:p>
          <a:p>
            <a:pPr algn="ctr">
              <a:buFont typeface="Courier New" panose="02070309020205020404" pitchFamily="49" charset="0"/>
              <a:buChar char="o"/>
            </a:pPr>
            <a:endParaRPr lang="en-US" sz="2400" dirty="0" smtClean="0"/>
          </a:p>
          <a:p>
            <a:pPr algn="ctr">
              <a:buFont typeface="Courier New" panose="02070309020205020404" pitchFamily="49" charset="0"/>
              <a:buChar char="o"/>
            </a:pPr>
            <a:endParaRPr lang="en-US" sz="2400" dirty="0"/>
          </a:p>
          <a:p>
            <a:pPr algn="ctr">
              <a:buFont typeface="Courier New" panose="02070309020205020404" pitchFamily="49" charset="0"/>
              <a:buChar char="o"/>
            </a:pPr>
            <a:r>
              <a:rPr lang="en-US" sz="2400" dirty="0" smtClean="0"/>
              <a:t>It </a:t>
            </a:r>
            <a:r>
              <a:rPr lang="en-US" sz="2400" dirty="0"/>
              <a:t>emphasized the need for neonatal screening</a:t>
            </a:r>
            <a:endParaRPr lang="en-US" sz="2400" b="1" dirty="0" smtClean="0"/>
          </a:p>
          <a:p>
            <a:pPr marL="0" indent="0">
              <a:buNone/>
            </a:pPr>
            <a:endParaRPr lang="en-US" sz="2000" dirty="0" smtClean="0"/>
          </a:p>
          <a:p>
            <a:pPr marL="0" indent="0" algn="ctr">
              <a:buNone/>
            </a:pPr>
            <a:r>
              <a:rPr lang="en-US" sz="2000" dirty="0" smtClean="0"/>
              <a:t>“</a:t>
            </a:r>
            <a:r>
              <a:rPr lang="en-US" sz="2000" dirty="0"/>
              <a:t>Early diagnosis of CF through neonatal screening combined with aggressive nutritional therapy can result in significantly enhanced long-term nutritional status” (Farrell et al., 2001).</a:t>
            </a:r>
          </a:p>
        </p:txBody>
      </p:sp>
      <p:sp>
        <p:nvSpPr>
          <p:cNvPr id="5" name="Rounded Rectangle 4"/>
          <p:cNvSpPr/>
          <p:nvPr/>
        </p:nvSpPr>
        <p:spPr>
          <a:xfrm>
            <a:off x="457200" y="5486400"/>
            <a:ext cx="8229600"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1400" dirty="0">
                <a:solidFill>
                  <a:schemeClr val="tx1"/>
                </a:solidFill>
              </a:rPr>
              <a:t>Farrell, P., </a:t>
            </a:r>
            <a:r>
              <a:rPr lang="en-US" sz="1400" dirty="0" err="1">
                <a:solidFill>
                  <a:schemeClr val="tx1"/>
                </a:solidFill>
              </a:rPr>
              <a:t>Kosorok</a:t>
            </a:r>
            <a:r>
              <a:rPr lang="en-US" sz="1400" dirty="0">
                <a:solidFill>
                  <a:schemeClr val="tx1"/>
                </a:solidFill>
              </a:rPr>
              <a:t>, M., Rock, M., </a:t>
            </a:r>
            <a:r>
              <a:rPr lang="en-US" sz="1400" dirty="0" err="1">
                <a:solidFill>
                  <a:schemeClr val="tx1"/>
                </a:solidFill>
              </a:rPr>
              <a:t>Laxova</a:t>
            </a:r>
            <a:r>
              <a:rPr lang="en-US" sz="1400" dirty="0">
                <a:solidFill>
                  <a:schemeClr val="tx1"/>
                </a:solidFill>
              </a:rPr>
              <a:t>, A., Zeng, L., Lai, H., Hoffman, G., </a:t>
            </a:r>
            <a:r>
              <a:rPr lang="en-US" sz="1400" dirty="0" err="1">
                <a:solidFill>
                  <a:schemeClr val="tx1"/>
                </a:solidFill>
              </a:rPr>
              <a:t>Laessig</a:t>
            </a:r>
            <a:r>
              <a:rPr lang="en-US" sz="1400" dirty="0">
                <a:solidFill>
                  <a:schemeClr val="tx1"/>
                </a:solidFill>
              </a:rPr>
              <a:t>, R. and </a:t>
            </a:r>
            <a:r>
              <a:rPr lang="en-US" sz="1400" dirty="0" err="1">
                <a:solidFill>
                  <a:schemeClr val="tx1"/>
                </a:solidFill>
              </a:rPr>
              <a:t>Splaingard</a:t>
            </a:r>
            <a:r>
              <a:rPr lang="en-US" sz="1400" dirty="0">
                <a:solidFill>
                  <a:schemeClr val="tx1"/>
                </a:solidFill>
              </a:rPr>
              <a:t>, M. (2001). Early Diagnosis of Cystic Fibrosis Through Neonatal Screening Prevents Severe Malnutrition and Improves Long-Term Growth. </a:t>
            </a:r>
            <a:r>
              <a:rPr lang="en-US" sz="1400" i="1" dirty="0">
                <a:solidFill>
                  <a:schemeClr val="tx1"/>
                </a:solidFill>
              </a:rPr>
              <a:t>PEDIATRICS</a:t>
            </a:r>
            <a:r>
              <a:rPr lang="en-US" sz="1400" dirty="0">
                <a:solidFill>
                  <a:schemeClr val="tx1"/>
                </a:solidFill>
              </a:rPr>
              <a:t>, 107(1), pp.1-13.</a:t>
            </a:r>
            <a:endParaRPr lang="en-US" sz="1400" dirty="0">
              <a:solidFill>
                <a:schemeClr val="tx1"/>
              </a:solidFill>
              <a:effectLst/>
            </a:endParaRPr>
          </a:p>
        </p:txBody>
      </p:sp>
    </p:spTree>
    <p:extLst>
      <p:ext uri="{BB962C8B-B14F-4D97-AF65-F5344CB8AC3E}">
        <p14:creationId xmlns:p14="http://schemas.microsoft.com/office/powerpoint/2010/main" val="1104125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l="10000" t="23000" r="9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2971800"/>
            <a:ext cx="6400800" cy="1752600"/>
          </a:xfrm>
        </p:spPr>
        <p:txBody>
          <a:bodyPr>
            <a:normAutofit fontScale="47500" lnSpcReduction="20000"/>
          </a:bodyPr>
          <a:lstStyle/>
          <a:p>
            <a:r>
              <a:rPr lang="en-US" sz="4400" b="1" dirty="0">
                <a:solidFill>
                  <a:schemeClr val="tx1"/>
                </a:solidFill>
              </a:rPr>
              <a:t>Dr. Hussein </a:t>
            </a:r>
            <a:r>
              <a:rPr lang="en-US" sz="4400" b="1" dirty="0" err="1">
                <a:solidFill>
                  <a:schemeClr val="tx1"/>
                </a:solidFill>
              </a:rPr>
              <a:t>Alkindi</a:t>
            </a:r>
            <a:r>
              <a:rPr lang="en-US" sz="4400" b="1" dirty="0">
                <a:solidFill>
                  <a:schemeClr val="tx1"/>
                </a:solidFill>
              </a:rPr>
              <a:t>, </a:t>
            </a:r>
            <a:r>
              <a:rPr lang="en-US" sz="4400" b="1" dirty="0" smtClean="0">
                <a:solidFill>
                  <a:schemeClr val="tx1"/>
                </a:solidFill>
              </a:rPr>
              <a:t>Dr. </a:t>
            </a:r>
            <a:r>
              <a:rPr lang="en-US" sz="4400" b="1" dirty="0" err="1" smtClean="0">
                <a:solidFill>
                  <a:schemeClr val="tx1"/>
                </a:solidFill>
              </a:rPr>
              <a:t>Asma</a:t>
            </a:r>
            <a:r>
              <a:rPr lang="en-US" sz="4400" b="1" dirty="0" smtClean="0">
                <a:solidFill>
                  <a:schemeClr val="tx1"/>
                </a:solidFill>
              </a:rPr>
              <a:t> </a:t>
            </a:r>
            <a:r>
              <a:rPr lang="en-US" sz="4400" b="1" dirty="0" err="1" smtClean="0">
                <a:solidFill>
                  <a:schemeClr val="tx1"/>
                </a:solidFill>
              </a:rPr>
              <a:t>Alfarsi</a:t>
            </a:r>
            <a:r>
              <a:rPr lang="en-US" sz="4400" b="1" dirty="0" smtClean="0">
                <a:solidFill>
                  <a:schemeClr val="tx1"/>
                </a:solidFill>
              </a:rPr>
              <a:t>, Dr. </a:t>
            </a:r>
            <a:r>
              <a:rPr lang="en-US" sz="4400" b="1" dirty="0" err="1" smtClean="0">
                <a:solidFill>
                  <a:schemeClr val="tx1"/>
                </a:solidFill>
              </a:rPr>
              <a:t>Majid</a:t>
            </a:r>
            <a:r>
              <a:rPr lang="en-US" sz="4400" b="1" dirty="0" smtClean="0">
                <a:solidFill>
                  <a:schemeClr val="tx1"/>
                </a:solidFill>
              </a:rPr>
              <a:t> Al </a:t>
            </a:r>
            <a:r>
              <a:rPr lang="en-US" sz="4400" b="1" dirty="0" err="1" smtClean="0">
                <a:solidFill>
                  <a:schemeClr val="tx1"/>
                </a:solidFill>
              </a:rPr>
              <a:t>Jabri</a:t>
            </a:r>
            <a:endParaRPr lang="en-US" sz="4400" b="1" dirty="0" smtClean="0">
              <a:solidFill>
                <a:schemeClr val="tx1"/>
              </a:solidFill>
            </a:endParaRPr>
          </a:p>
          <a:p>
            <a:endParaRPr lang="en-US" dirty="0" smtClean="0">
              <a:solidFill>
                <a:schemeClr val="tx1"/>
              </a:solidFill>
            </a:endParaRPr>
          </a:p>
          <a:p>
            <a:r>
              <a:rPr lang="en-US" b="1" dirty="0" smtClean="0">
                <a:solidFill>
                  <a:schemeClr val="bg1">
                    <a:lumMod val="50000"/>
                  </a:schemeClr>
                </a:solidFill>
              </a:rPr>
              <a:t>Sultan </a:t>
            </a:r>
            <a:r>
              <a:rPr lang="en-US" b="1" dirty="0" err="1" smtClean="0">
                <a:solidFill>
                  <a:schemeClr val="bg1">
                    <a:lumMod val="50000"/>
                  </a:schemeClr>
                </a:solidFill>
              </a:rPr>
              <a:t>Qaboos</a:t>
            </a:r>
            <a:r>
              <a:rPr lang="en-US" b="1" dirty="0" smtClean="0">
                <a:solidFill>
                  <a:schemeClr val="bg1">
                    <a:lumMod val="50000"/>
                  </a:schemeClr>
                </a:solidFill>
              </a:rPr>
              <a:t> University Hospital (SQUH)</a:t>
            </a:r>
          </a:p>
          <a:p>
            <a:r>
              <a:rPr lang="en-US" b="1" dirty="0" smtClean="0">
                <a:solidFill>
                  <a:schemeClr val="bg1">
                    <a:lumMod val="50000"/>
                  </a:schemeClr>
                </a:solidFill>
              </a:rPr>
              <a:t>Child Health Department</a:t>
            </a:r>
          </a:p>
          <a:p>
            <a:r>
              <a:rPr lang="en-US" b="1" dirty="0" smtClean="0">
                <a:solidFill>
                  <a:schemeClr val="bg1">
                    <a:lumMod val="50000"/>
                  </a:schemeClr>
                </a:solidFill>
              </a:rPr>
              <a:t>Sultanate Of Oman</a:t>
            </a:r>
            <a:endParaRPr lang="ar-OM" b="1" dirty="0">
              <a:solidFill>
                <a:schemeClr val="bg1">
                  <a:lumMod val="50000"/>
                </a:schemeClr>
              </a:solidFill>
            </a:endParaRPr>
          </a:p>
        </p:txBody>
      </p:sp>
      <p:sp>
        <p:nvSpPr>
          <p:cNvPr id="4" name="Title 1"/>
          <p:cNvSpPr>
            <a:spLocks noGrp="1"/>
          </p:cNvSpPr>
          <p:nvPr>
            <p:ph type="ctrTitle"/>
          </p:nvPr>
        </p:nvSpPr>
        <p:spPr>
          <a:xfrm>
            <a:off x="685800" y="663576"/>
            <a:ext cx="7772400" cy="1470025"/>
          </a:xfrm>
        </p:spPr>
        <p:txBody>
          <a:bodyPr>
            <a:noAutofit/>
          </a:bodyPr>
          <a:lstStyle/>
          <a:p>
            <a:r>
              <a:rPr lang="en-US" sz="3200" b="1" dirty="0" smtClean="0">
                <a:solidFill>
                  <a:srgbClr val="0070C0"/>
                </a:solidFill>
              </a:rPr>
              <a:t>Phenotypic and genetic characteristics of Cystic fibrosis patients in Oman</a:t>
            </a:r>
            <a:r>
              <a:rPr lang="en-US" sz="3200" dirty="0" smtClean="0">
                <a:solidFill>
                  <a:srgbClr val="C00000"/>
                </a:solidFill>
              </a:rPr>
              <a:t/>
            </a:r>
            <a:br>
              <a:rPr lang="en-US" sz="3200" dirty="0" smtClean="0">
                <a:solidFill>
                  <a:srgbClr val="C00000"/>
                </a:solidFill>
              </a:rPr>
            </a:br>
            <a:endParaRPr lang="ar-OM" sz="3200" dirty="0"/>
          </a:p>
        </p:txBody>
      </p:sp>
    </p:spTree>
    <p:extLst>
      <p:ext uri="{BB962C8B-B14F-4D97-AF65-F5344CB8AC3E}">
        <p14:creationId xmlns:p14="http://schemas.microsoft.com/office/powerpoint/2010/main" val="4080106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737"/>
            <a:ext cx="8229600" cy="1143000"/>
          </a:xfrm>
          <a:solidFill>
            <a:schemeClr val="bg2">
              <a:lumMod val="75000"/>
            </a:schemeClr>
          </a:solidFill>
        </p:spPr>
        <p:txBody>
          <a:bodyPr>
            <a:noAutofit/>
          </a:bodyPr>
          <a:lstStyle/>
          <a:p>
            <a:r>
              <a:rPr lang="en-US" sz="2400" dirty="0"/>
              <a:t>The mutation spectrum of CF in Oman </a:t>
            </a:r>
            <a:endParaRPr lang="ar-OM" sz="2400" dirty="0"/>
          </a:p>
        </p:txBody>
      </p:sp>
      <p:sp>
        <p:nvSpPr>
          <p:cNvPr id="3" name="Content Placeholder 2"/>
          <p:cNvSpPr>
            <a:spLocks noGrp="1"/>
          </p:cNvSpPr>
          <p:nvPr>
            <p:ph idx="1"/>
          </p:nvPr>
        </p:nvSpPr>
        <p:spPr>
          <a:xfrm>
            <a:off x="457200" y="1265237"/>
            <a:ext cx="8229600" cy="4525963"/>
          </a:xfrm>
        </p:spPr>
        <p:txBody>
          <a:bodyPr>
            <a:normAutofit/>
          </a:bodyPr>
          <a:lstStyle/>
          <a:p>
            <a:pPr algn="ctr">
              <a:buFont typeface="Courier New" panose="02070309020205020404" pitchFamily="49" charset="0"/>
              <a:buChar char="o"/>
            </a:pPr>
            <a:endParaRPr lang="en-US" sz="2400" dirty="0">
              <a:latin typeface="+mj-lt"/>
              <a:ea typeface="+mj-ea"/>
              <a:cs typeface="+mj-cs"/>
            </a:endParaRPr>
          </a:p>
          <a:p>
            <a:pPr algn="ctr">
              <a:buFont typeface="Courier New" panose="02070309020205020404" pitchFamily="49" charset="0"/>
              <a:buChar char="o"/>
            </a:pPr>
            <a:endParaRPr lang="en-US" sz="2400" dirty="0" smtClean="0"/>
          </a:p>
          <a:p>
            <a:pPr algn="ctr">
              <a:buFont typeface="Courier New" panose="02070309020205020404" pitchFamily="49" charset="0"/>
              <a:buChar char="o"/>
            </a:pPr>
            <a:endParaRPr lang="en-US" sz="2400" dirty="0"/>
          </a:p>
          <a:p>
            <a:pPr marL="0" indent="0" algn="ctr">
              <a:buNone/>
            </a:pPr>
            <a:r>
              <a:rPr lang="en-US" sz="2000" dirty="0"/>
              <a:t>“The mutation spectrum of CF in Oman revealed six CF-causing mutations, p.S549R, ∆F508, 3120+1G&gt;A, L578delTA, p.A357T and 3849+10kbC-&gt;T” (</a:t>
            </a:r>
            <a:r>
              <a:rPr lang="en-US" sz="2000" dirty="0" err="1"/>
              <a:t>AlKindy</a:t>
            </a:r>
            <a:r>
              <a:rPr lang="en-US" sz="2000" dirty="0"/>
              <a:t>, 2014).</a:t>
            </a:r>
          </a:p>
          <a:p>
            <a:pPr marL="0" indent="0">
              <a:buNone/>
            </a:pPr>
            <a:endParaRPr lang="en-US" sz="2000" dirty="0" smtClean="0"/>
          </a:p>
          <a:p>
            <a:pPr marL="0" indent="0" algn="ctr">
              <a:buNone/>
            </a:pPr>
            <a:r>
              <a:rPr lang="en-US" sz="2000" dirty="0"/>
              <a:t>“Our  mutation spectrum tends to overlap with those mutations observed in different regions of the Arab world and is less common to that of Europe”</a:t>
            </a:r>
            <a:r>
              <a:rPr lang="en-US" sz="2000" i="1" dirty="0"/>
              <a:t> (</a:t>
            </a:r>
            <a:r>
              <a:rPr lang="en-US" sz="2000" i="1" dirty="0" err="1"/>
              <a:t>AlKindy</a:t>
            </a:r>
            <a:r>
              <a:rPr lang="en-US" sz="2000" i="1" dirty="0"/>
              <a:t>, 2014)</a:t>
            </a:r>
            <a:r>
              <a:rPr lang="en-US" sz="2000" dirty="0"/>
              <a:t>. </a:t>
            </a:r>
          </a:p>
        </p:txBody>
      </p:sp>
      <p:sp>
        <p:nvSpPr>
          <p:cNvPr id="5" name="Rounded Rectangle 4"/>
          <p:cNvSpPr/>
          <p:nvPr/>
        </p:nvSpPr>
        <p:spPr>
          <a:xfrm>
            <a:off x="457200" y="5486400"/>
            <a:ext cx="8229600"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1400" dirty="0" err="1">
                <a:solidFill>
                  <a:schemeClr val="tx1"/>
                </a:solidFill>
              </a:rPr>
              <a:t>AlKindy</a:t>
            </a:r>
            <a:r>
              <a:rPr lang="en-US" sz="1400" dirty="0">
                <a:solidFill>
                  <a:schemeClr val="tx1"/>
                </a:solidFill>
              </a:rPr>
              <a:t>, H. (2014). Novel Mutation in the CFTR Gene of Cystic Fibrosis Patients in </a:t>
            </a:r>
            <a:r>
              <a:rPr lang="en-US" sz="1400" dirty="0" err="1">
                <a:solidFill>
                  <a:schemeClr val="tx1"/>
                </a:solidFill>
              </a:rPr>
              <a:t>Oman.</a:t>
            </a:r>
            <a:r>
              <a:rPr lang="en-US" sz="1400" i="1" dirty="0" err="1">
                <a:solidFill>
                  <a:schemeClr val="tx1"/>
                </a:solidFill>
              </a:rPr>
              <a:t>Journal</a:t>
            </a:r>
            <a:r>
              <a:rPr lang="en-US" sz="1400" i="1" dirty="0">
                <a:solidFill>
                  <a:schemeClr val="tx1"/>
                </a:solidFill>
              </a:rPr>
              <a:t> of Molecular Biomarkers &amp; Diagnosis</a:t>
            </a:r>
            <a:r>
              <a:rPr lang="en-US" sz="1400" dirty="0">
                <a:solidFill>
                  <a:schemeClr val="tx1"/>
                </a:solidFill>
              </a:rPr>
              <a:t>, 05(02).</a:t>
            </a:r>
          </a:p>
        </p:txBody>
      </p:sp>
    </p:spTree>
    <p:extLst>
      <p:ext uri="{BB962C8B-B14F-4D97-AF65-F5344CB8AC3E}">
        <p14:creationId xmlns:p14="http://schemas.microsoft.com/office/powerpoint/2010/main" val="3690073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solidFill>
            <a:schemeClr val="bg2">
              <a:lumMod val="75000"/>
            </a:schemeClr>
          </a:solidFill>
        </p:spPr>
        <p:txBody>
          <a:bodyPr>
            <a:noAutofit/>
          </a:bodyPr>
          <a:lstStyle/>
          <a:p>
            <a:r>
              <a:rPr lang="en-US" sz="2400" dirty="0"/>
              <a:t>The mutation spectrum of CF in </a:t>
            </a:r>
            <a:r>
              <a:rPr lang="en-US" sz="2400" dirty="0" smtClean="0"/>
              <a:t>Oman  cont.. </a:t>
            </a:r>
            <a:endParaRPr lang="ar-OM" sz="2400" dirty="0"/>
          </a:p>
        </p:txBody>
      </p:sp>
      <p:sp>
        <p:nvSpPr>
          <p:cNvPr id="3" name="Content Placeholder 2"/>
          <p:cNvSpPr>
            <a:spLocks noGrp="1"/>
          </p:cNvSpPr>
          <p:nvPr>
            <p:ph idx="1"/>
          </p:nvPr>
        </p:nvSpPr>
        <p:spPr>
          <a:xfrm>
            <a:off x="457200" y="1265237"/>
            <a:ext cx="8229600" cy="4525963"/>
          </a:xfrm>
        </p:spPr>
        <p:txBody>
          <a:bodyPr>
            <a:normAutofit/>
          </a:bodyPr>
          <a:lstStyle/>
          <a:p>
            <a:pPr algn="ctr">
              <a:buFont typeface="Courier New" panose="02070309020205020404" pitchFamily="49" charset="0"/>
              <a:buChar char="o"/>
            </a:pPr>
            <a:endParaRPr lang="en-US" sz="2400" dirty="0">
              <a:latin typeface="+mj-lt"/>
              <a:ea typeface="+mj-ea"/>
              <a:cs typeface="+mj-cs"/>
            </a:endParaRPr>
          </a:p>
          <a:p>
            <a:pPr algn="ctr">
              <a:buFont typeface="Courier New" panose="02070309020205020404" pitchFamily="49" charset="0"/>
              <a:buChar char="o"/>
            </a:pPr>
            <a:endParaRPr lang="en-US" sz="2400" dirty="0" smtClean="0"/>
          </a:p>
          <a:p>
            <a:pPr algn="ctr">
              <a:buFont typeface="Courier New" panose="02070309020205020404" pitchFamily="49" charset="0"/>
              <a:buChar char="o"/>
            </a:pPr>
            <a:endParaRPr lang="en-US" sz="2400" dirty="0"/>
          </a:p>
          <a:p>
            <a:pPr marL="0" indent="0" algn="ctr">
              <a:buNone/>
            </a:pPr>
            <a:r>
              <a:rPr lang="en-US" sz="2000" dirty="0"/>
              <a:t>In contrast to the west, p.S549R appears to be the most common mutation in Omani patients with a percentage of 75.6%. </a:t>
            </a:r>
          </a:p>
          <a:p>
            <a:pPr algn="ctr"/>
            <a:endParaRPr lang="en-US" sz="2000" dirty="0" smtClean="0"/>
          </a:p>
          <a:p>
            <a:pPr marL="0" indent="0" algn="ctr">
              <a:buNone/>
            </a:pPr>
            <a:r>
              <a:rPr lang="en-US" sz="2000" dirty="0"/>
              <a:t>However, “The delta F508 (∆F508) is the most prevalent mutation worldwide, accounting for 66-70% and 90% cases in the Western population”</a:t>
            </a:r>
            <a:r>
              <a:rPr lang="en-US" sz="2000" i="1" dirty="0"/>
              <a:t>(</a:t>
            </a:r>
            <a:r>
              <a:rPr lang="en-US" sz="2000" i="1" dirty="0" err="1"/>
              <a:t>AlKindy</a:t>
            </a:r>
            <a:r>
              <a:rPr lang="en-US" sz="2000" i="1" dirty="0"/>
              <a:t>, 2014)</a:t>
            </a:r>
            <a:r>
              <a:rPr lang="en-US" sz="2000" dirty="0"/>
              <a:t>.</a:t>
            </a:r>
          </a:p>
        </p:txBody>
      </p:sp>
      <p:sp>
        <p:nvSpPr>
          <p:cNvPr id="5" name="Rounded Rectangle 4"/>
          <p:cNvSpPr/>
          <p:nvPr/>
        </p:nvSpPr>
        <p:spPr>
          <a:xfrm>
            <a:off x="457200" y="5486400"/>
            <a:ext cx="8229600" cy="68580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1400" dirty="0" err="1">
                <a:solidFill>
                  <a:schemeClr val="tx1"/>
                </a:solidFill>
              </a:rPr>
              <a:t>AlKindy</a:t>
            </a:r>
            <a:r>
              <a:rPr lang="en-US" sz="1400" dirty="0">
                <a:solidFill>
                  <a:schemeClr val="tx1"/>
                </a:solidFill>
              </a:rPr>
              <a:t>, H. (2014). Novel Mutation in the CFTR Gene of Cystic Fibrosis Patients in </a:t>
            </a:r>
            <a:r>
              <a:rPr lang="en-US" sz="1400" dirty="0" err="1">
                <a:solidFill>
                  <a:schemeClr val="tx1"/>
                </a:solidFill>
              </a:rPr>
              <a:t>Oman.</a:t>
            </a:r>
            <a:r>
              <a:rPr lang="en-US" sz="1400" i="1" dirty="0" err="1">
                <a:solidFill>
                  <a:schemeClr val="tx1"/>
                </a:solidFill>
              </a:rPr>
              <a:t>Journal</a:t>
            </a:r>
            <a:r>
              <a:rPr lang="en-US" sz="1400" i="1" dirty="0">
                <a:solidFill>
                  <a:schemeClr val="tx1"/>
                </a:solidFill>
              </a:rPr>
              <a:t> of Molecular Biomarkers &amp; Diagnosis</a:t>
            </a:r>
            <a:r>
              <a:rPr lang="en-US" sz="1400" dirty="0">
                <a:solidFill>
                  <a:schemeClr val="tx1"/>
                </a:solidFill>
              </a:rPr>
              <a:t>, 05(02).</a:t>
            </a:r>
          </a:p>
        </p:txBody>
      </p:sp>
    </p:spTree>
    <p:extLst>
      <p:ext uri="{BB962C8B-B14F-4D97-AF65-F5344CB8AC3E}">
        <p14:creationId xmlns:p14="http://schemas.microsoft.com/office/powerpoint/2010/main" val="3950709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000" dirty="0"/>
              <a:t>Conclusion</a:t>
            </a:r>
            <a:r>
              <a:rPr lang="en-US" dirty="0" smtClean="0"/>
              <a:t> </a:t>
            </a:r>
            <a:endParaRPr lang="ar-OM" dirty="0"/>
          </a:p>
        </p:txBody>
      </p:sp>
      <p:sp>
        <p:nvSpPr>
          <p:cNvPr id="3" name="Content Placeholder 2"/>
          <p:cNvSpPr>
            <a:spLocks noGrp="1"/>
          </p:cNvSpPr>
          <p:nvPr>
            <p:ph idx="1"/>
          </p:nvPr>
        </p:nvSpPr>
        <p:spPr>
          <a:solidFill>
            <a:schemeClr val="bg2">
              <a:lumMod val="75000"/>
              <a:alpha val="56000"/>
            </a:schemeClr>
          </a:solidFill>
          <a:scene3d>
            <a:camera prst="orthographicFront"/>
            <a:lightRig rig="threePt" dir="t"/>
          </a:scene3d>
          <a:sp3d>
            <a:bevelT w="165100" prst="coolSlant"/>
          </a:sp3d>
        </p:spPr>
        <p:txBody>
          <a:bodyPr>
            <a:normAutofit/>
          </a:bodyPr>
          <a:lstStyle/>
          <a:p>
            <a:pPr>
              <a:buFont typeface="Courier New" pitchFamily="49" charset="0"/>
              <a:buChar char="o"/>
            </a:pPr>
            <a:r>
              <a:rPr lang="en-US" sz="2000" dirty="0"/>
              <a:t>In our patients there are certain characteristics which are different from other cystic fibrosis in other regions. </a:t>
            </a:r>
          </a:p>
          <a:p>
            <a:pPr>
              <a:buFont typeface="Courier New" pitchFamily="49" charset="0"/>
              <a:buChar char="o"/>
            </a:pPr>
            <a:endParaRPr lang="en-GB" sz="2000" dirty="0" smtClean="0"/>
          </a:p>
          <a:p>
            <a:pPr>
              <a:buFont typeface="Courier New" pitchFamily="49" charset="0"/>
              <a:buChar char="o"/>
            </a:pPr>
            <a:r>
              <a:rPr lang="en-GB" sz="2000" dirty="0" smtClean="0"/>
              <a:t>Studying </a:t>
            </a:r>
            <a:r>
              <a:rPr lang="en-GB" sz="2000" dirty="0"/>
              <a:t>the different phenotypes of cystic fibrosis among the population will help in dealing with the disease with  a better management and awareness in order to prevent the complications.  </a:t>
            </a:r>
          </a:p>
          <a:p>
            <a:pPr>
              <a:buFont typeface="Courier New" pitchFamily="49" charset="0"/>
              <a:buChar char="o"/>
            </a:pPr>
            <a:endParaRPr lang="en-GB" sz="2000" dirty="0" smtClean="0"/>
          </a:p>
          <a:p>
            <a:pPr>
              <a:buFont typeface="Courier New" pitchFamily="49" charset="0"/>
              <a:buChar char="o"/>
            </a:pPr>
            <a:r>
              <a:rPr lang="en-GB" sz="2000" dirty="0" smtClean="0"/>
              <a:t>This </a:t>
            </a:r>
            <a:r>
              <a:rPr lang="en-GB" sz="2000" dirty="0"/>
              <a:t>study has encouraged us to start new born screening for early detection of cystic fibrosis . </a:t>
            </a:r>
          </a:p>
          <a:p>
            <a:pPr>
              <a:buFont typeface="Courier New" pitchFamily="49" charset="0"/>
              <a:buChar char="o"/>
            </a:pPr>
            <a:endParaRPr lang="en-GB" sz="2000" dirty="0" smtClean="0"/>
          </a:p>
          <a:p>
            <a:pPr>
              <a:buFont typeface="Courier New" pitchFamily="49" charset="0"/>
              <a:buChar char="o"/>
            </a:pPr>
            <a:r>
              <a:rPr lang="en-GB" sz="2000" dirty="0" smtClean="0"/>
              <a:t>Furthermore</a:t>
            </a:r>
            <a:r>
              <a:rPr lang="en-GB" sz="2000" dirty="0"/>
              <a:t>, t</a:t>
            </a:r>
            <a:r>
              <a:rPr lang="en-US" sz="2000" dirty="0"/>
              <a:t>he different genotypes variation might help in future to find out specific  medical or gene therapy</a:t>
            </a:r>
            <a:endParaRPr lang="ar-OM" sz="2000" dirty="0"/>
          </a:p>
        </p:txBody>
      </p:sp>
    </p:spTree>
    <p:extLst>
      <p:ext uri="{BB962C8B-B14F-4D97-AF65-F5344CB8AC3E}">
        <p14:creationId xmlns:p14="http://schemas.microsoft.com/office/powerpoint/2010/main" val="1546872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000" dirty="0" smtClean="0"/>
              <a:t>References </a:t>
            </a:r>
            <a:endParaRPr lang="ar-OM" dirty="0"/>
          </a:p>
        </p:txBody>
      </p:sp>
      <p:sp>
        <p:nvSpPr>
          <p:cNvPr id="3" name="Content Placeholder 2"/>
          <p:cNvSpPr>
            <a:spLocks noGrp="1"/>
          </p:cNvSpPr>
          <p:nvPr>
            <p:ph idx="1"/>
          </p:nvPr>
        </p:nvSpPr>
        <p:spPr>
          <a:solidFill>
            <a:schemeClr val="bg2">
              <a:lumMod val="75000"/>
              <a:alpha val="56000"/>
            </a:schemeClr>
          </a:solidFill>
          <a:scene3d>
            <a:camera prst="orthographicFront"/>
            <a:lightRig rig="threePt" dir="t"/>
          </a:scene3d>
          <a:sp3d>
            <a:bevelT w="165100" prst="coolSlant"/>
          </a:sp3d>
        </p:spPr>
        <p:txBody>
          <a:bodyPr>
            <a:normAutofit fontScale="70000" lnSpcReduction="20000"/>
          </a:bodyPr>
          <a:lstStyle/>
          <a:p>
            <a:pPr marL="436306" indent="-436306">
              <a:buFont typeface="+mj-lt"/>
              <a:buAutoNum type="arabicPeriod"/>
            </a:pPr>
            <a:endParaRPr lang="en-US" sz="2000" dirty="0" smtClean="0"/>
          </a:p>
          <a:p>
            <a:pPr marL="436306" indent="-436306">
              <a:buFont typeface="+mj-lt"/>
              <a:buAutoNum type="arabicPeriod"/>
            </a:pPr>
            <a:r>
              <a:rPr lang="en-US" sz="2000" dirty="0" err="1" smtClean="0"/>
              <a:t>AlKindy</a:t>
            </a:r>
            <a:r>
              <a:rPr lang="en-US" sz="2000" dirty="0"/>
              <a:t>, H. (2014). Novel Mutation in the CFTR Gene of Cystic Fibrosis Patients in </a:t>
            </a:r>
            <a:r>
              <a:rPr lang="en-US" sz="2000" dirty="0" err="1"/>
              <a:t>Oman.</a:t>
            </a:r>
            <a:r>
              <a:rPr lang="en-US" sz="2000" i="1" dirty="0" err="1"/>
              <a:t>Journal</a:t>
            </a:r>
            <a:r>
              <a:rPr lang="en-US" sz="2000" i="1" dirty="0"/>
              <a:t> of Molecular Biomarkers &amp; Diagnosis</a:t>
            </a:r>
            <a:r>
              <a:rPr lang="en-US" sz="2000" dirty="0"/>
              <a:t>, 05(02).</a:t>
            </a:r>
          </a:p>
          <a:p>
            <a:pPr marL="436306" indent="-436306">
              <a:buFont typeface="+mj-lt"/>
              <a:buAutoNum type="arabicPeriod"/>
            </a:pPr>
            <a:r>
              <a:rPr lang="en-US" sz="2000" dirty="0" err="1"/>
              <a:t>Zybert</a:t>
            </a:r>
            <a:r>
              <a:rPr lang="en-US" sz="2000" dirty="0"/>
              <a:t>, K., </a:t>
            </a:r>
            <a:r>
              <a:rPr lang="en-US" sz="2000" dirty="0" err="1"/>
              <a:t>Mielus</a:t>
            </a:r>
            <a:r>
              <a:rPr lang="en-US" sz="2000" dirty="0"/>
              <a:t>, M., </a:t>
            </a:r>
            <a:r>
              <a:rPr lang="en-US" sz="2000" dirty="0" err="1"/>
              <a:t>Mierzejewska</a:t>
            </a:r>
            <a:r>
              <a:rPr lang="en-US" sz="2000" dirty="0"/>
              <a:t>, E., </a:t>
            </a:r>
            <a:r>
              <a:rPr lang="en-US" sz="2000" dirty="0" err="1"/>
              <a:t>Ottarzewski</a:t>
            </a:r>
            <a:r>
              <a:rPr lang="en-US" sz="2000" dirty="0"/>
              <a:t>, M. and Sands, D. (2014). 16 Influence of newborn screening on the age of diagnosis in cystic fibrosis patients. </a:t>
            </a:r>
            <a:r>
              <a:rPr lang="en-US" sz="2000" i="1" dirty="0"/>
              <a:t>Journal of Cystic Fibrosis</a:t>
            </a:r>
            <a:r>
              <a:rPr lang="en-US" sz="2000" dirty="0"/>
              <a:t>, 13, p.S49.</a:t>
            </a:r>
          </a:p>
          <a:p>
            <a:pPr marL="436306" indent="-436306">
              <a:buFont typeface="+mj-lt"/>
              <a:buAutoNum type="arabicPeriod"/>
            </a:pPr>
            <a:r>
              <a:rPr lang="en-US" sz="2000" dirty="0"/>
              <a:t>Dennis, E., Coats, M., Griffin, S., Hale, J., Novak, L., </a:t>
            </a:r>
            <a:r>
              <a:rPr lang="en-US" sz="2000" dirty="0" err="1"/>
              <a:t>Briles</a:t>
            </a:r>
            <a:r>
              <a:rPr lang="en-US" sz="2000" dirty="0"/>
              <a:t>, D. and Crain, M. (2015). The Effects of CFTR and </a:t>
            </a:r>
            <a:r>
              <a:rPr lang="en-US" sz="2000" dirty="0" err="1"/>
              <a:t>Mucoid</a:t>
            </a:r>
            <a:r>
              <a:rPr lang="en-US" sz="2000" dirty="0"/>
              <a:t> Phenotype on Susceptibility and Innate Immune Responses in a Mouse Model of Pneumococcal Lung Disease. </a:t>
            </a:r>
            <a:r>
              <a:rPr lang="en-US" sz="2000" i="1" dirty="0"/>
              <a:t>PLOS ONE</a:t>
            </a:r>
            <a:r>
              <a:rPr lang="en-US" sz="2000" dirty="0"/>
              <a:t>, 10(10), p.e0140335.</a:t>
            </a:r>
          </a:p>
          <a:p>
            <a:pPr marL="436306" indent="-436306">
              <a:buFont typeface="+mj-lt"/>
              <a:buAutoNum type="arabicPeriod"/>
            </a:pPr>
            <a:r>
              <a:rPr lang="en-US" sz="2000" dirty="0"/>
              <a:t>Conrad, D. and Bailey, B. (2015). Multidimensional Clinical </a:t>
            </a:r>
            <a:r>
              <a:rPr lang="en-US" sz="2000" dirty="0" err="1"/>
              <a:t>Phenotyping</a:t>
            </a:r>
            <a:r>
              <a:rPr lang="en-US" sz="2000" dirty="0"/>
              <a:t> of an Adult Cystic Fibrosis Patient Population. </a:t>
            </a:r>
            <a:r>
              <a:rPr lang="en-US" sz="2000" i="1" dirty="0"/>
              <a:t>PLOS ONE</a:t>
            </a:r>
            <a:r>
              <a:rPr lang="en-US" sz="2000" dirty="0"/>
              <a:t>, 10(3), p.e0122705.</a:t>
            </a:r>
          </a:p>
          <a:p>
            <a:pPr marL="436306" indent="-436306">
              <a:buFont typeface="+mj-lt"/>
              <a:buAutoNum type="arabicPeriod"/>
            </a:pPr>
            <a:r>
              <a:rPr lang="en-US" sz="2000" dirty="0"/>
              <a:t>Nick, J. and Nichols, D. (2016). Diagnosis of Adult Patients with Cystic Fibrosis. </a:t>
            </a:r>
            <a:r>
              <a:rPr lang="en-US" sz="2000" i="1" dirty="0"/>
              <a:t>Clinics in Chest Medicine</a:t>
            </a:r>
            <a:r>
              <a:rPr lang="en-US" sz="2000" dirty="0"/>
              <a:t>, 37(1), pp.47-57.</a:t>
            </a:r>
          </a:p>
          <a:p>
            <a:pPr marL="436306" indent="-436306">
              <a:buFont typeface="+mj-lt"/>
              <a:buAutoNum type="arabicPeriod"/>
            </a:pPr>
            <a:r>
              <a:rPr lang="en-US" sz="2000" dirty="0" err="1"/>
              <a:t>Gjevre</a:t>
            </a:r>
            <a:r>
              <a:rPr lang="en-US" sz="2000" dirty="0"/>
              <a:t>, J., Case, A., Taylor-</a:t>
            </a:r>
            <a:r>
              <a:rPr lang="en-US" sz="2000" dirty="0" err="1"/>
              <a:t>Gjevre</a:t>
            </a:r>
            <a:r>
              <a:rPr lang="en-US" sz="2000" dirty="0"/>
              <a:t>, R. and </a:t>
            </a:r>
            <a:r>
              <a:rPr lang="en-US" sz="2000" dirty="0" err="1"/>
              <a:t>Lemire</a:t>
            </a:r>
            <a:r>
              <a:rPr lang="en-US" sz="2000" dirty="0"/>
              <a:t>, E. (2006). 2 A novel homozygous CFTR mutation in a Chinese man with infertility. </a:t>
            </a:r>
            <a:r>
              <a:rPr lang="en-US" sz="2000" i="1" dirty="0"/>
              <a:t>Journal of Cystic Fibrosis</a:t>
            </a:r>
            <a:r>
              <a:rPr lang="en-US" sz="2000" dirty="0"/>
              <a:t>, 5, p.S1.</a:t>
            </a:r>
          </a:p>
          <a:p>
            <a:pPr marL="436306" indent="-436306">
              <a:buFont typeface="+mj-lt"/>
              <a:buAutoNum type="arabicPeriod"/>
            </a:pPr>
            <a:r>
              <a:rPr lang="en-US" sz="2000" dirty="0"/>
              <a:t>Ormond, K., Mills, P., Lester, L. and Ross, L. (2003). Effect of family history on disclosure patterns of cystic fibrosis carrier status. </a:t>
            </a:r>
            <a:r>
              <a:rPr lang="en-US" sz="2000" i="1" dirty="0"/>
              <a:t>American Journal of Medical Genetics</a:t>
            </a:r>
            <a:r>
              <a:rPr lang="en-US" sz="2000" dirty="0"/>
              <a:t>, 119C(1), pp.70-77.</a:t>
            </a:r>
          </a:p>
          <a:p>
            <a:pPr marL="436306" indent="-436306">
              <a:buFont typeface="+mj-lt"/>
              <a:buAutoNum type="arabicPeriod"/>
            </a:pPr>
            <a:r>
              <a:rPr lang="en-US" sz="2000" dirty="0"/>
              <a:t>Farrell, P., </a:t>
            </a:r>
            <a:r>
              <a:rPr lang="en-US" sz="2000" dirty="0" err="1"/>
              <a:t>Kosorok</a:t>
            </a:r>
            <a:r>
              <a:rPr lang="en-US" sz="2000" dirty="0"/>
              <a:t>, M., Rock, M., </a:t>
            </a:r>
            <a:r>
              <a:rPr lang="en-US" sz="2000" dirty="0" err="1"/>
              <a:t>Laxova</a:t>
            </a:r>
            <a:r>
              <a:rPr lang="en-US" sz="2000" dirty="0"/>
              <a:t>, A., </a:t>
            </a:r>
            <a:r>
              <a:rPr lang="en-US" sz="2000" dirty="0" err="1"/>
              <a:t>Zeng</a:t>
            </a:r>
            <a:r>
              <a:rPr lang="en-US" sz="2000" dirty="0"/>
              <a:t>, L., Lai, H., Hoffman, G., </a:t>
            </a:r>
            <a:r>
              <a:rPr lang="en-US" sz="2000" dirty="0" err="1"/>
              <a:t>Laessig</a:t>
            </a:r>
            <a:r>
              <a:rPr lang="en-US" sz="2000" dirty="0"/>
              <a:t>, R. and </a:t>
            </a:r>
            <a:r>
              <a:rPr lang="en-US" sz="2000" dirty="0" err="1"/>
              <a:t>Splaingard</a:t>
            </a:r>
            <a:r>
              <a:rPr lang="en-US" sz="2000" dirty="0"/>
              <a:t>, M. (2001). Early Diagnosis of Cystic Fibrosis Through Neonatal Screening Prevents Severe Malnutrition and Improves Long-Term Growth. </a:t>
            </a:r>
            <a:r>
              <a:rPr lang="en-US" sz="2000" i="1" dirty="0"/>
              <a:t>PEDIATRICS</a:t>
            </a:r>
            <a:r>
              <a:rPr lang="en-US" sz="2000" dirty="0"/>
              <a:t>, 107(1), pp.1-13.</a:t>
            </a:r>
          </a:p>
        </p:txBody>
      </p:sp>
    </p:spTree>
    <p:extLst>
      <p:ext uri="{BB962C8B-B14F-4D97-AF65-F5344CB8AC3E}">
        <p14:creationId xmlns:p14="http://schemas.microsoft.com/office/powerpoint/2010/main" val="327423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2226"/>
            <a:ext cx="7772400" cy="1470025"/>
          </a:xfr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000" dirty="0"/>
              <a:t>Introduction </a:t>
            </a:r>
            <a:endParaRPr lang="ar-OM" sz="4000" dirty="0"/>
          </a:p>
        </p:txBody>
      </p:sp>
      <p:sp>
        <p:nvSpPr>
          <p:cNvPr id="3" name="Subtitle 2"/>
          <p:cNvSpPr>
            <a:spLocks noGrp="1"/>
          </p:cNvSpPr>
          <p:nvPr>
            <p:ph type="subTitle" idx="1"/>
          </p:nvPr>
        </p:nvSpPr>
        <p:spPr>
          <a:xfrm>
            <a:off x="1371600" y="3048000"/>
            <a:ext cx="6400800" cy="2362200"/>
          </a:xfrm>
          <a:solidFill>
            <a:schemeClr val="bg2">
              <a:lumMod val="75000"/>
              <a:alpha val="56000"/>
            </a:schemeClr>
          </a:solidFill>
          <a:scene3d>
            <a:camera prst="orthographicFront"/>
            <a:lightRig rig="threePt" dir="t"/>
          </a:scene3d>
          <a:sp3d>
            <a:bevelT w="165100" prst="coolSlant"/>
          </a:sp3d>
        </p:spPr>
        <p:txBody>
          <a:bodyPr>
            <a:normAutofit/>
          </a:bodyPr>
          <a:lstStyle/>
          <a:p>
            <a:pPr marL="457200" indent="-457200" algn="l">
              <a:buFont typeface="Courier New" pitchFamily="49" charset="0"/>
              <a:buChar char="o"/>
            </a:pPr>
            <a:r>
              <a:rPr lang="en-GB" sz="1800" dirty="0">
                <a:solidFill>
                  <a:schemeClr val="tx1"/>
                </a:solidFill>
              </a:rPr>
              <a:t>Cystic fibrosis (CF) is an inherited autosomal recessive multi-organs disease with considerable variations in the clinical manifestations among different populations. </a:t>
            </a:r>
            <a:endParaRPr lang="en-GB" sz="1800" dirty="0" smtClean="0">
              <a:solidFill>
                <a:schemeClr val="tx1"/>
              </a:solidFill>
            </a:endParaRPr>
          </a:p>
          <a:p>
            <a:pPr marL="457200" indent="-457200" algn="l">
              <a:buFont typeface="Courier New" pitchFamily="49" charset="0"/>
              <a:buChar char="o"/>
            </a:pPr>
            <a:endParaRPr lang="en-GB" sz="1800" dirty="0" smtClean="0">
              <a:solidFill>
                <a:schemeClr val="tx1"/>
              </a:solidFill>
            </a:endParaRPr>
          </a:p>
          <a:p>
            <a:pPr marL="457200" indent="-457200" algn="l">
              <a:buFont typeface="Courier New" pitchFamily="49" charset="0"/>
              <a:buChar char="o"/>
            </a:pPr>
            <a:r>
              <a:rPr lang="en-GB" sz="1800" dirty="0" smtClean="0">
                <a:solidFill>
                  <a:schemeClr val="tx1"/>
                </a:solidFill>
              </a:rPr>
              <a:t>It </a:t>
            </a:r>
            <a:r>
              <a:rPr lang="en-GB" sz="1800" dirty="0">
                <a:solidFill>
                  <a:schemeClr val="tx1"/>
                </a:solidFill>
              </a:rPr>
              <a:t>is present in Omani population but there is lack of published data on the clinical and genetic characteristics of Omani patients</a:t>
            </a:r>
            <a:endParaRPr lang="ar-OM" sz="1800" dirty="0">
              <a:solidFill>
                <a:schemeClr val="tx1"/>
              </a:solidFill>
            </a:endParaRPr>
          </a:p>
        </p:txBody>
      </p:sp>
    </p:spTree>
    <p:extLst>
      <p:ext uri="{BB962C8B-B14F-4D97-AF65-F5344CB8AC3E}">
        <p14:creationId xmlns:p14="http://schemas.microsoft.com/office/powerpoint/2010/main" val="597754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4000" dirty="0" smtClean="0"/>
              <a:t>Objective </a:t>
            </a:r>
            <a:endParaRPr lang="ar-OM" sz="4000" dirty="0"/>
          </a:p>
        </p:txBody>
      </p:sp>
      <p:sp>
        <p:nvSpPr>
          <p:cNvPr id="3" name="Subtitle 2"/>
          <p:cNvSpPr>
            <a:spLocks noGrp="1"/>
          </p:cNvSpPr>
          <p:nvPr>
            <p:ph type="subTitle" idx="1"/>
          </p:nvPr>
        </p:nvSpPr>
        <p:spPr>
          <a:xfrm>
            <a:off x="1371600" y="2895600"/>
            <a:ext cx="6400800" cy="2362200"/>
          </a:xfrm>
          <a:solidFill>
            <a:schemeClr val="bg2">
              <a:lumMod val="75000"/>
              <a:alpha val="56000"/>
            </a:schemeClr>
          </a:solidFill>
          <a:scene3d>
            <a:camera prst="orthographicFront"/>
            <a:lightRig rig="threePt" dir="t"/>
          </a:scene3d>
          <a:sp3d>
            <a:bevelT w="165100" prst="coolSlant"/>
          </a:sp3d>
        </p:spPr>
        <p:txBody>
          <a:bodyPr>
            <a:normAutofit/>
          </a:bodyPr>
          <a:lstStyle/>
          <a:p>
            <a:r>
              <a:rPr lang="en-US" sz="2400" dirty="0" smtClean="0">
                <a:solidFill>
                  <a:schemeClr val="tx1"/>
                </a:solidFill>
              </a:rPr>
              <a:t>To </a:t>
            </a:r>
            <a:r>
              <a:rPr lang="en-US" sz="2400" dirty="0">
                <a:solidFill>
                  <a:schemeClr val="tx1"/>
                </a:solidFill>
              </a:rPr>
              <a:t>understand the characteristics of CF patients who are followed up in SQUH by looking at different characteristics</a:t>
            </a:r>
            <a:endParaRPr lang="ar-OM" sz="2400" dirty="0">
              <a:solidFill>
                <a:schemeClr val="tx1"/>
              </a:solidFill>
            </a:endParaRPr>
          </a:p>
        </p:txBody>
      </p:sp>
    </p:spTree>
    <p:extLst>
      <p:ext uri="{BB962C8B-B14F-4D97-AF65-F5344CB8AC3E}">
        <p14:creationId xmlns:p14="http://schemas.microsoft.com/office/powerpoint/2010/main" val="2666392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731" y="228600"/>
            <a:ext cx="8229600" cy="1143000"/>
          </a:xfr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4000" dirty="0" smtClean="0"/>
              <a:t>Methods </a:t>
            </a:r>
            <a:endParaRPr lang="ar-OM" sz="4000" dirty="0"/>
          </a:p>
        </p:txBody>
      </p:sp>
      <p:sp>
        <p:nvSpPr>
          <p:cNvPr id="3" name="Content Placeholder 2"/>
          <p:cNvSpPr>
            <a:spLocks noGrp="1"/>
          </p:cNvSpPr>
          <p:nvPr>
            <p:ph idx="1"/>
          </p:nvPr>
        </p:nvSpPr>
        <p:spPr>
          <a:solidFill>
            <a:schemeClr val="bg2">
              <a:lumMod val="75000"/>
              <a:alpha val="56000"/>
            </a:schemeClr>
          </a:solidFill>
          <a:scene3d>
            <a:camera prst="orthographicFront"/>
            <a:lightRig rig="threePt" dir="t"/>
          </a:scene3d>
          <a:sp3d>
            <a:bevelT w="165100" prst="coolSlant"/>
          </a:sp3d>
        </p:spPr>
        <p:txBody>
          <a:bodyPr>
            <a:normAutofit/>
          </a:bodyPr>
          <a:lstStyle/>
          <a:p>
            <a:pPr>
              <a:buFont typeface="Courier New" pitchFamily="49" charset="0"/>
              <a:buChar char="o"/>
            </a:pPr>
            <a:endParaRPr lang="en-US" sz="2000" dirty="0" smtClean="0"/>
          </a:p>
          <a:p>
            <a:pPr>
              <a:buFont typeface="Courier New" pitchFamily="49" charset="0"/>
              <a:buChar char="o"/>
            </a:pPr>
            <a:r>
              <a:rPr lang="en-US" sz="2000" dirty="0" smtClean="0"/>
              <a:t>It </a:t>
            </a:r>
            <a:r>
              <a:rPr lang="en-US" sz="2000" dirty="0"/>
              <a:t>was a retrospective cross- section study from January 2010 to December 2016. </a:t>
            </a:r>
          </a:p>
          <a:p>
            <a:pPr>
              <a:buFont typeface="Courier New" pitchFamily="49" charset="0"/>
              <a:buChar char="o"/>
            </a:pPr>
            <a:r>
              <a:rPr lang="en-US" sz="2000" dirty="0"/>
              <a:t>We analyzed 45 cystic fibrosis patients following in our CF Centre at SQUH. </a:t>
            </a:r>
          </a:p>
          <a:p>
            <a:pPr>
              <a:buFont typeface="Courier New" pitchFamily="49" charset="0"/>
              <a:buChar char="o"/>
            </a:pPr>
            <a:r>
              <a:rPr lang="en-US" sz="2000" dirty="0"/>
              <a:t>They were diagnosed based on the clinical features, positive sweat chloride test and or positive CFTR genetic mutation. </a:t>
            </a:r>
          </a:p>
          <a:p>
            <a:pPr>
              <a:buFont typeface="Courier New" pitchFamily="49" charset="0"/>
              <a:buChar char="o"/>
            </a:pPr>
            <a:r>
              <a:rPr lang="en-US" sz="2000" dirty="0"/>
              <a:t>The data were collected from hospital electronic patient’s records</a:t>
            </a:r>
          </a:p>
          <a:p>
            <a:endParaRPr lang="ar-OM" sz="2800" dirty="0"/>
          </a:p>
        </p:txBody>
      </p:sp>
    </p:spTree>
    <p:extLst>
      <p:ext uri="{BB962C8B-B14F-4D97-AF65-F5344CB8AC3E}">
        <p14:creationId xmlns:p14="http://schemas.microsoft.com/office/powerpoint/2010/main" val="3824126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solidFill>
            <a:schemeClr val="bg2">
              <a:lumMod val="75000"/>
              <a:alpha val="56000"/>
            </a:schemeClr>
          </a:solidFill>
          <a:scene3d>
            <a:camera prst="orthographicFront"/>
            <a:lightRig rig="threePt" dir="t"/>
          </a:scene3d>
          <a:sp3d>
            <a:bevelT w="165100" prst="coolSlant"/>
          </a:sp3d>
        </p:spPr>
        <p:txBody>
          <a:bodyPr/>
          <a:lstStyle/>
          <a:p>
            <a:pPr>
              <a:buFont typeface="Wingdings" pitchFamily="2" charset="2"/>
              <a:buChar char="q"/>
            </a:pPr>
            <a:r>
              <a:rPr lang="en-US" sz="2000" b="1" dirty="0">
                <a:solidFill>
                  <a:srgbClr val="C00000"/>
                </a:solidFill>
              </a:rPr>
              <a:t>looking at different characteristics : </a:t>
            </a:r>
          </a:p>
          <a:p>
            <a:pPr>
              <a:buFont typeface="Courier New" pitchFamily="49" charset="0"/>
              <a:buChar char="o"/>
            </a:pPr>
            <a:endParaRPr lang="en-US" sz="2400" dirty="0" smtClean="0"/>
          </a:p>
          <a:p>
            <a:pPr>
              <a:buFont typeface="Courier New" pitchFamily="49" charset="0"/>
              <a:buChar char="o"/>
            </a:pPr>
            <a:r>
              <a:rPr lang="en-US" sz="1800" dirty="0"/>
              <a:t>Age at onset of symptoms </a:t>
            </a:r>
          </a:p>
          <a:p>
            <a:pPr>
              <a:buFont typeface="Courier New" pitchFamily="49" charset="0"/>
              <a:buChar char="o"/>
            </a:pPr>
            <a:r>
              <a:rPr lang="en-US" sz="1800" dirty="0"/>
              <a:t>Age </a:t>
            </a:r>
            <a:r>
              <a:rPr lang="en-US" sz="1800" dirty="0" smtClean="0"/>
              <a:t>at </a:t>
            </a:r>
            <a:r>
              <a:rPr lang="en-US" sz="1800" dirty="0"/>
              <a:t>diagnosis</a:t>
            </a:r>
          </a:p>
          <a:p>
            <a:pPr>
              <a:buFont typeface="Courier New" pitchFamily="49" charset="0"/>
              <a:buChar char="o"/>
            </a:pPr>
            <a:r>
              <a:rPr lang="en-GB" sz="1800" dirty="0"/>
              <a:t>Age distribution </a:t>
            </a:r>
            <a:r>
              <a:rPr lang="en-US" sz="1800" dirty="0"/>
              <a:t> </a:t>
            </a:r>
          </a:p>
          <a:p>
            <a:pPr>
              <a:buFont typeface="Courier New" pitchFamily="49" charset="0"/>
              <a:buChar char="o"/>
            </a:pPr>
            <a:r>
              <a:rPr lang="en-US" sz="1800" dirty="0"/>
              <a:t>Mode of presentation</a:t>
            </a:r>
          </a:p>
          <a:p>
            <a:endParaRPr lang="ar-OM" dirty="0"/>
          </a:p>
        </p:txBody>
      </p:sp>
      <p:sp>
        <p:nvSpPr>
          <p:cNvPr id="4" name="Content Placeholder 3"/>
          <p:cNvSpPr>
            <a:spLocks noGrp="1"/>
          </p:cNvSpPr>
          <p:nvPr>
            <p:ph sz="half" idx="2"/>
          </p:nvPr>
        </p:nvSpPr>
        <p:spPr>
          <a:xfrm>
            <a:off x="4724400" y="1600200"/>
            <a:ext cx="4038600" cy="4525963"/>
          </a:xfrm>
          <a:solidFill>
            <a:schemeClr val="bg2">
              <a:lumMod val="75000"/>
              <a:alpha val="56000"/>
            </a:schemeClr>
          </a:solidFill>
          <a:scene3d>
            <a:camera prst="orthographicFront"/>
            <a:lightRig rig="threePt" dir="t"/>
          </a:scene3d>
          <a:sp3d>
            <a:bevelT w="165100" prst="coolSlant"/>
          </a:sp3d>
        </p:spPr>
        <p:txBody>
          <a:bodyPr>
            <a:normAutofit/>
          </a:bodyPr>
          <a:lstStyle/>
          <a:p>
            <a:pPr>
              <a:buFont typeface="Courier New" pitchFamily="49" charset="0"/>
              <a:buChar char="o"/>
            </a:pPr>
            <a:endParaRPr lang="en-US" sz="2000" dirty="0" smtClean="0"/>
          </a:p>
          <a:p>
            <a:pPr>
              <a:buFont typeface="Courier New" pitchFamily="49" charset="0"/>
              <a:buChar char="o"/>
            </a:pPr>
            <a:endParaRPr lang="en-US" sz="2000" dirty="0"/>
          </a:p>
          <a:p>
            <a:pPr>
              <a:buFont typeface="Courier New" pitchFamily="49" charset="0"/>
              <a:buChar char="o"/>
            </a:pPr>
            <a:endParaRPr lang="en-US" sz="2000" dirty="0" smtClean="0"/>
          </a:p>
          <a:p>
            <a:pPr>
              <a:buFont typeface="Courier New" pitchFamily="49" charset="0"/>
              <a:buChar char="o"/>
            </a:pPr>
            <a:r>
              <a:rPr lang="en-US" sz="1800" dirty="0" smtClean="0"/>
              <a:t>Bacterial </a:t>
            </a:r>
            <a:r>
              <a:rPr lang="en-US" sz="1800" dirty="0"/>
              <a:t>colonization</a:t>
            </a:r>
          </a:p>
          <a:p>
            <a:pPr>
              <a:buFont typeface="Courier New" pitchFamily="49" charset="0"/>
              <a:buChar char="o"/>
            </a:pPr>
            <a:r>
              <a:rPr lang="en-US" sz="1800" dirty="0"/>
              <a:t>CFTR gene mutations</a:t>
            </a:r>
          </a:p>
          <a:p>
            <a:pPr>
              <a:buFont typeface="Courier New" pitchFamily="49" charset="0"/>
              <a:buChar char="o"/>
            </a:pPr>
            <a:r>
              <a:rPr lang="en-US" sz="1800" dirty="0"/>
              <a:t>Geographic distribution</a:t>
            </a:r>
          </a:p>
          <a:p>
            <a:pPr>
              <a:buFont typeface="Courier New" pitchFamily="49" charset="0"/>
              <a:buChar char="o"/>
            </a:pPr>
            <a:r>
              <a:rPr lang="en-US" sz="1800" dirty="0" smtClean="0"/>
              <a:t>Family </a:t>
            </a:r>
            <a:r>
              <a:rPr lang="en-US" sz="1800" dirty="0"/>
              <a:t>history</a:t>
            </a:r>
          </a:p>
          <a:p>
            <a:pPr>
              <a:buFont typeface="Courier New" pitchFamily="49" charset="0"/>
              <a:buChar char="o"/>
            </a:pPr>
            <a:r>
              <a:rPr lang="en-US" sz="1800" dirty="0" smtClean="0"/>
              <a:t>Complications</a:t>
            </a:r>
            <a:endParaRPr lang="ar-OM" sz="1800" dirty="0"/>
          </a:p>
          <a:p>
            <a:endParaRPr lang="ar-OM" sz="2400" dirty="0"/>
          </a:p>
        </p:txBody>
      </p:sp>
      <p:sp>
        <p:nvSpPr>
          <p:cNvPr id="5"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dirty="0" smtClean="0"/>
              <a:t>Cont..</a:t>
            </a:r>
            <a:endParaRPr lang="ar-OM" dirty="0"/>
          </a:p>
        </p:txBody>
      </p:sp>
    </p:spTree>
    <p:extLst>
      <p:ext uri="{BB962C8B-B14F-4D97-AF65-F5344CB8AC3E}">
        <p14:creationId xmlns:p14="http://schemas.microsoft.com/office/powerpoint/2010/main" val="262528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4000" dirty="0" smtClean="0"/>
              <a:t>Results  </a:t>
            </a:r>
            <a:endParaRPr lang="ar-OM" sz="4000" dirty="0"/>
          </a:p>
        </p:txBody>
      </p:sp>
      <p:sp>
        <p:nvSpPr>
          <p:cNvPr id="3" name="Content Placeholder 2"/>
          <p:cNvSpPr>
            <a:spLocks noGrp="1"/>
          </p:cNvSpPr>
          <p:nvPr>
            <p:ph idx="1"/>
          </p:nvPr>
        </p:nvSpPr>
        <p:spPr>
          <a:solidFill>
            <a:schemeClr val="bg2">
              <a:lumMod val="75000"/>
              <a:alpha val="56000"/>
            </a:schemeClr>
          </a:solidFill>
          <a:scene3d>
            <a:camera prst="orthographicFront"/>
            <a:lightRig rig="threePt" dir="t"/>
          </a:scene3d>
          <a:sp3d>
            <a:bevelT w="165100" prst="coolSlant"/>
          </a:sp3d>
        </p:spPr>
        <p:txBody>
          <a:bodyPr>
            <a:normAutofit/>
          </a:bodyPr>
          <a:lstStyle/>
          <a:p>
            <a:pPr>
              <a:buFont typeface="Courier New" pitchFamily="49" charset="0"/>
              <a:buChar char="o"/>
            </a:pPr>
            <a:r>
              <a:rPr lang="en-GB" sz="2000" dirty="0">
                <a:latin typeface="Calibri Light" panose="020F0302020204030204" pitchFamily="34" charset="0"/>
                <a:ea typeface="Calibri" panose="020F0502020204030204" pitchFamily="34" charset="0"/>
                <a:cs typeface="Arial" panose="020B0604020202020204" pitchFamily="34" charset="0"/>
              </a:rPr>
              <a:t>During that period, a total of </a:t>
            </a:r>
            <a:r>
              <a:rPr lang="en-GB" sz="2000" b="1" dirty="0">
                <a:latin typeface="Calibri Light" panose="020F0302020204030204" pitchFamily="34" charset="0"/>
                <a:ea typeface="Calibri" panose="020F0502020204030204" pitchFamily="34" charset="0"/>
                <a:cs typeface="Arial" panose="020B0604020202020204" pitchFamily="34" charset="0"/>
              </a:rPr>
              <a:t>45 patients </a:t>
            </a:r>
            <a:r>
              <a:rPr lang="en-GB" sz="2000" dirty="0">
                <a:latin typeface="Calibri Light" panose="020F0302020204030204" pitchFamily="34" charset="0"/>
                <a:ea typeface="Calibri" panose="020F0502020204030204" pitchFamily="34" charset="0"/>
                <a:cs typeface="Arial" panose="020B0604020202020204" pitchFamily="34" charset="0"/>
              </a:rPr>
              <a:t>with cystic fibrosis were included in the study. </a:t>
            </a:r>
            <a:endParaRPr lang="en-GB" sz="2000" dirty="0" smtClean="0">
              <a:latin typeface="Calibri Light" panose="020F0302020204030204" pitchFamily="34" charset="0"/>
              <a:ea typeface="Calibri" panose="020F0502020204030204" pitchFamily="34" charset="0"/>
              <a:cs typeface="Arial" panose="020B0604020202020204" pitchFamily="34" charset="0"/>
            </a:endParaRPr>
          </a:p>
          <a:p>
            <a:pPr>
              <a:buFont typeface="Courier New" pitchFamily="49" charset="0"/>
              <a:buChar char="o"/>
            </a:pPr>
            <a:r>
              <a:rPr lang="en-GB" sz="2000" dirty="0" smtClean="0">
                <a:latin typeface="Calibri Light" panose="020F0302020204030204" pitchFamily="34" charset="0"/>
                <a:ea typeface="Calibri" panose="020F0502020204030204" pitchFamily="34" charset="0"/>
                <a:cs typeface="Arial" panose="020B0604020202020204" pitchFamily="34" charset="0"/>
              </a:rPr>
              <a:t>It </a:t>
            </a:r>
            <a:r>
              <a:rPr lang="en-GB" sz="2000" dirty="0">
                <a:latin typeface="Calibri Light" panose="020F0302020204030204" pitchFamily="34" charset="0"/>
                <a:ea typeface="Calibri" panose="020F0502020204030204" pitchFamily="34" charset="0"/>
                <a:cs typeface="Arial" panose="020B0604020202020204" pitchFamily="34" charset="0"/>
              </a:rPr>
              <a:t>was composed of 18 males (40%) and 27 females (60%). </a:t>
            </a:r>
            <a:endParaRPr lang="en-GB" sz="2000" dirty="0" smtClean="0">
              <a:latin typeface="Calibri Light" panose="020F0302020204030204" pitchFamily="34" charset="0"/>
              <a:ea typeface="Calibri" panose="020F0502020204030204" pitchFamily="34" charset="0"/>
              <a:cs typeface="Arial" panose="020B0604020202020204" pitchFamily="34" charset="0"/>
            </a:endParaRPr>
          </a:p>
        </p:txBody>
      </p:sp>
      <p:pic>
        <p:nvPicPr>
          <p:cNvPr id="4" name="Picture 3"/>
          <p:cNvPicPr/>
          <p:nvPr/>
        </p:nvPicPr>
        <p:blipFill rotWithShape="1">
          <a:blip r:embed="rId2">
            <a:extLst>
              <a:ext uri="{28A0092B-C50C-407E-A947-70E740481C1C}">
                <a14:useLocalDpi xmlns:a14="http://schemas.microsoft.com/office/drawing/2010/main" val="0"/>
              </a:ext>
            </a:extLst>
          </a:blip>
          <a:srcRect l="11597" t="11402" r="9647" b="11647"/>
          <a:stretch/>
        </p:blipFill>
        <p:spPr bwMode="auto">
          <a:xfrm>
            <a:off x="2590800" y="2819400"/>
            <a:ext cx="4038599" cy="3048000"/>
          </a:xfrm>
          <a:prstGeom prst="rect">
            <a:avLst/>
          </a:prstGeom>
          <a:noFill/>
          <a:ln>
            <a:solidFill>
              <a:schemeClr val="tx1"/>
            </a:solidFill>
          </a:ln>
          <a:extLst>
            <a:ext uri="{53640926-AAD7-44D8-BBD7-CCE9431645EC}">
              <a14:shadowObscured xmlns:a14="http://schemas.microsoft.com/office/drawing/2010/main"/>
            </a:ext>
          </a:extLst>
        </p:spPr>
      </p:pic>
      <p:sp>
        <p:nvSpPr>
          <p:cNvPr id="5" name="Rounded Rectangle 4"/>
          <p:cNvSpPr/>
          <p:nvPr/>
        </p:nvSpPr>
        <p:spPr>
          <a:xfrm>
            <a:off x="3733800" y="5562600"/>
            <a:ext cx="609600" cy="228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rgbClr val="C00000"/>
                </a:solidFill>
              </a:rPr>
              <a:t>male</a:t>
            </a:r>
            <a:endParaRPr lang="ar-OM" sz="900" dirty="0">
              <a:solidFill>
                <a:srgbClr val="C00000"/>
              </a:solidFill>
            </a:endParaRPr>
          </a:p>
        </p:txBody>
      </p:sp>
      <p:sp>
        <p:nvSpPr>
          <p:cNvPr id="6" name="Rounded Rectangle 5"/>
          <p:cNvSpPr/>
          <p:nvPr/>
        </p:nvSpPr>
        <p:spPr>
          <a:xfrm>
            <a:off x="5181600" y="5562600"/>
            <a:ext cx="609600" cy="228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rgbClr val="C00000"/>
                </a:solidFill>
              </a:rPr>
              <a:t>female</a:t>
            </a:r>
            <a:endParaRPr lang="ar-OM" sz="900" dirty="0">
              <a:solidFill>
                <a:srgbClr val="C00000"/>
              </a:solidFill>
            </a:endParaRPr>
          </a:p>
        </p:txBody>
      </p:sp>
      <p:sp>
        <p:nvSpPr>
          <p:cNvPr id="7" name="Rounded Rectangle 6"/>
          <p:cNvSpPr/>
          <p:nvPr/>
        </p:nvSpPr>
        <p:spPr>
          <a:xfrm>
            <a:off x="3628571" y="4615543"/>
            <a:ext cx="609600" cy="3048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rgbClr val="C00000"/>
                </a:solidFill>
              </a:rPr>
              <a:t>18</a:t>
            </a:r>
          </a:p>
          <a:p>
            <a:pPr algn="ctr"/>
            <a:r>
              <a:rPr lang="en-US" sz="900" dirty="0" smtClean="0">
                <a:solidFill>
                  <a:srgbClr val="C00000"/>
                </a:solidFill>
              </a:rPr>
              <a:t>40%</a:t>
            </a:r>
            <a:endParaRPr lang="ar-OM" sz="900" dirty="0">
              <a:solidFill>
                <a:srgbClr val="C00000"/>
              </a:solidFill>
            </a:endParaRPr>
          </a:p>
        </p:txBody>
      </p:sp>
      <p:sp>
        <p:nvSpPr>
          <p:cNvPr id="8" name="Rounded Rectangle 7"/>
          <p:cNvSpPr/>
          <p:nvPr/>
        </p:nvSpPr>
        <p:spPr>
          <a:xfrm>
            <a:off x="5181600" y="4310743"/>
            <a:ext cx="609600" cy="3048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dirty="0" smtClean="0">
                <a:solidFill>
                  <a:srgbClr val="C00000"/>
                </a:solidFill>
              </a:rPr>
              <a:t>27</a:t>
            </a:r>
          </a:p>
          <a:p>
            <a:pPr algn="ctr"/>
            <a:r>
              <a:rPr lang="en-US" sz="900" dirty="0" smtClean="0">
                <a:solidFill>
                  <a:srgbClr val="C00000"/>
                </a:solidFill>
              </a:rPr>
              <a:t>60%</a:t>
            </a:r>
            <a:endParaRPr lang="ar-OM" sz="900" dirty="0">
              <a:solidFill>
                <a:srgbClr val="C00000"/>
              </a:solidFill>
            </a:endParaRPr>
          </a:p>
        </p:txBody>
      </p:sp>
    </p:spTree>
    <p:extLst>
      <p:ext uri="{BB962C8B-B14F-4D97-AF65-F5344CB8AC3E}">
        <p14:creationId xmlns:p14="http://schemas.microsoft.com/office/powerpoint/2010/main" val="3516814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a:solidFill>
            <a:schemeClr val="bg2">
              <a:lumMod val="75000"/>
              <a:alpha val="56000"/>
            </a:schemeClr>
          </a:solidFill>
        </p:spPr>
        <p:txBody>
          <a:bodyPr>
            <a:normAutofit/>
          </a:bodyPr>
          <a:lstStyle/>
          <a:p>
            <a:endParaRPr lang="ar-OM" sz="2000" dirty="0">
              <a:latin typeface="Calibri Light" panose="020F0302020204030204" pitchFamily="34" charset="0"/>
              <a:ea typeface="Calibri" panose="020F050202020403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1072" y="2632730"/>
            <a:ext cx="3454728" cy="2925540"/>
          </a:xfrm>
          <a:prstGeom prst="rect">
            <a:avLst/>
          </a:prstGeom>
          <a:noFill/>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380" y="2632364"/>
            <a:ext cx="3810000" cy="2930236"/>
          </a:xfrm>
          <a:prstGeom prst="rect">
            <a:avLst/>
          </a:prstGeom>
          <a:noFill/>
          <a:ln>
            <a:noFill/>
          </a:ln>
        </p:spPr>
      </p:pic>
      <p:sp>
        <p:nvSpPr>
          <p:cNvPr id="6" name="Title 1"/>
          <p:cNvSpPr txBox="1">
            <a:spLocks/>
          </p:cNvSpPr>
          <p:nvPr/>
        </p:nvSpPr>
        <p:spPr>
          <a:xfrm>
            <a:off x="457200" y="304800"/>
            <a:ext cx="8229600" cy="1676400"/>
          </a:xfrm>
          <a:prstGeom prst="rect">
            <a:avLst/>
          </a:prstGeom>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a:latin typeface="Calibri Light" panose="020F0302020204030204" pitchFamily="34" charset="0"/>
                <a:ea typeface="Calibri" panose="020F0502020204030204" pitchFamily="34" charset="0"/>
                <a:cs typeface="Arial" panose="020B0604020202020204" pitchFamily="34" charset="0"/>
              </a:rPr>
              <a:t/>
            </a:r>
            <a:br>
              <a:rPr lang="en-GB" sz="2400" dirty="0">
                <a:latin typeface="Calibri Light" panose="020F0302020204030204" pitchFamily="34" charset="0"/>
                <a:ea typeface="Calibri" panose="020F0502020204030204" pitchFamily="34" charset="0"/>
                <a:cs typeface="Arial" panose="020B0604020202020204" pitchFamily="34" charset="0"/>
              </a:rPr>
            </a:br>
            <a:r>
              <a:rPr lang="en-GB" sz="2400" dirty="0">
                <a:latin typeface="Calibri Light" panose="020F0302020204030204" pitchFamily="34" charset="0"/>
                <a:ea typeface="Calibri" panose="020F0502020204030204" pitchFamily="34" charset="0"/>
                <a:cs typeface="Arial" panose="020B0604020202020204" pitchFamily="34" charset="0"/>
              </a:rPr>
              <a:t/>
            </a:r>
            <a:br>
              <a:rPr lang="en-GB" sz="2400" dirty="0">
                <a:latin typeface="Calibri Light" panose="020F0302020204030204" pitchFamily="34" charset="0"/>
                <a:ea typeface="Calibri" panose="020F0502020204030204" pitchFamily="34" charset="0"/>
                <a:cs typeface="Arial" panose="020B0604020202020204" pitchFamily="34" charset="0"/>
              </a:rPr>
            </a:br>
            <a:r>
              <a:rPr lang="en-GB" sz="2400" dirty="0">
                <a:latin typeface="Calibri Light" panose="020F0302020204030204" pitchFamily="34" charset="0"/>
                <a:ea typeface="Calibri" panose="020F0502020204030204" pitchFamily="34" charset="0"/>
                <a:cs typeface="Arial" panose="020B0604020202020204" pitchFamily="34" charset="0"/>
              </a:rPr>
              <a:t>The vast majority of the patients had an </a:t>
            </a:r>
            <a:r>
              <a:rPr lang="en-GB" sz="2400" b="1" dirty="0">
                <a:latin typeface="Calibri Light" panose="020F0302020204030204" pitchFamily="34" charset="0"/>
                <a:ea typeface="Calibri" panose="020F0502020204030204" pitchFamily="34" charset="0"/>
                <a:cs typeface="Arial" panose="020B0604020202020204" pitchFamily="34" charset="0"/>
              </a:rPr>
              <a:t>early onset of the symptoms</a:t>
            </a:r>
            <a:r>
              <a:rPr lang="en-GB" sz="2400" dirty="0">
                <a:latin typeface="Calibri Light" panose="020F0302020204030204" pitchFamily="34" charset="0"/>
                <a:ea typeface="Calibri" panose="020F0502020204030204" pitchFamily="34" charset="0"/>
                <a:cs typeface="Arial" panose="020B0604020202020204" pitchFamily="34" charset="0"/>
              </a:rPr>
              <a:t>. About </a:t>
            </a:r>
            <a:r>
              <a:rPr lang="en-GB" sz="2400" b="1" dirty="0">
                <a:solidFill>
                  <a:srgbClr val="C00000"/>
                </a:solidFill>
                <a:latin typeface="Calibri Light" panose="020F0302020204030204" pitchFamily="34" charset="0"/>
                <a:ea typeface="Calibri" panose="020F0502020204030204" pitchFamily="34" charset="0"/>
                <a:cs typeface="Arial" panose="020B0604020202020204" pitchFamily="34" charset="0"/>
              </a:rPr>
              <a:t>77.78 %</a:t>
            </a:r>
            <a:r>
              <a:rPr lang="en-GB" sz="2400" dirty="0">
                <a:latin typeface="Calibri Light" panose="020F0302020204030204" pitchFamily="34" charset="0"/>
                <a:ea typeface="Calibri" panose="020F0502020204030204" pitchFamily="34" charset="0"/>
                <a:cs typeface="Arial" panose="020B0604020202020204" pitchFamily="34" charset="0"/>
              </a:rPr>
              <a:t> were less than 5 months of age and </a:t>
            </a:r>
            <a:r>
              <a:rPr lang="en-GB" sz="2400" b="1" dirty="0">
                <a:solidFill>
                  <a:srgbClr val="C00000"/>
                </a:solidFill>
                <a:latin typeface="Calibri Light" panose="020F0302020204030204" pitchFamily="34" charset="0"/>
                <a:ea typeface="Calibri" panose="020F0502020204030204" pitchFamily="34" charset="0"/>
                <a:cs typeface="Arial" panose="020B0604020202020204" pitchFamily="34" charset="0"/>
              </a:rPr>
              <a:t>82.22%</a:t>
            </a:r>
            <a:r>
              <a:rPr lang="en-GB" sz="2400" dirty="0">
                <a:latin typeface="Calibri Light" panose="020F0302020204030204" pitchFamily="34" charset="0"/>
                <a:ea typeface="Calibri" panose="020F0502020204030204" pitchFamily="34" charset="0"/>
                <a:cs typeface="Arial" panose="020B0604020202020204" pitchFamily="34" charset="0"/>
              </a:rPr>
              <a:t> were diagnosed at &lt;24 </a:t>
            </a:r>
            <a:r>
              <a:rPr lang="en-GB" sz="2400" dirty="0" smtClean="0">
                <a:latin typeface="Calibri Light" panose="020F0302020204030204" pitchFamily="34" charset="0"/>
                <a:ea typeface="Calibri" panose="020F0502020204030204" pitchFamily="34" charset="0"/>
                <a:cs typeface="Arial" panose="020B0604020202020204" pitchFamily="34" charset="0"/>
              </a:rPr>
              <a:t>months</a:t>
            </a:r>
          </a:p>
          <a:p>
            <a:r>
              <a:rPr lang="en-US" sz="2400" dirty="0" smtClean="0">
                <a:latin typeface="Calibri Light" panose="020F0302020204030204" pitchFamily="34" charset="0"/>
                <a:ea typeface="Calibri" panose="020F0502020204030204" pitchFamily="34" charset="0"/>
                <a:cs typeface="Arial" panose="020B0604020202020204" pitchFamily="34" charset="0"/>
              </a:rPr>
              <a:t> </a:t>
            </a:r>
            <a:r>
              <a:rPr lang="ar-OM" dirty="0"/>
              <a:t/>
            </a:r>
            <a:br>
              <a:rPr lang="ar-OM" dirty="0"/>
            </a:br>
            <a:endParaRPr lang="ar-OM" sz="2400" dirty="0"/>
          </a:p>
        </p:txBody>
      </p:sp>
      <p:sp>
        <p:nvSpPr>
          <p:cNvPr id="8" name="Rectangle 7"/>
          <p:cNvSpPr/>
          <p:nvPr/>
        </p:nvSpPr>
        <p:spPr>
          <a:xfrm>
            <a:off x="6248400" y="4267200"/>
            <a:ext cx="5334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baseline="-25000" dirty="0" smtClean="0">
                <a:solidFill>
                  <a:srgbClr val="C00000"/>
                </a:solidFill>
              </a:rPr>
              <a:t>64.44%</a:t>
            </a:r>
            <a:endParaRPr lang="ar-OM" sz="1200" b="1" baseline="-25000" dirty="0">
              <a:solidFill>
                <a:srgbClr val="C00000"/>
              </a:solidFill>
            </a:endParaRPr>
          </a:p>
        </p:txBody>
      </p:sp>
      <p:sp>
        <p:nvSpPr>
          <p:cNvPr id="9" name="Rectangle 8"/>
          <p:cNvSpPr/>
          <p:nvPr/>
        </p:nvSpPr>
        <p:spPr>
          <a:xfrm>
            <a:off x="1905000" y="4495800"/>
            <a:ext cx="533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baseline="-25000" dirty="0" smtClean="0">
                <a:solidFill>
                  <a:srgbClr val="C00000"/>
                </a:solidFill>
              </a:rPr>
              <a:t>77.78%</a:t>
            </a:r>
            <a:endParaRPr lang="ar-OM" sz="1200" b="1" baseline="-25000" dirty="0">
              <a:solidFill>
                <a:srgbClr val="C00000"/>
              </a:solidFill>
            </a:endParaRPr>
          </a:p>
        </p:txBody>
      </p:sp>
    </p:spTree>
    <p:extLst>
      <p:ext uri="{BB962C8B-B14F-4D97-AF65-F5344CB8AC3E}">
        <p14:creationId xmlns:p14="http://schemas.microsoft.com/office/powerpoint/2010/main" val="4126726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r>
              <a:rPr lang="en-US" sz="3200" dirty="0"/>
              <a:t>Mode of presentation</a:t>
            </a:r>
            <a:endParaRPr lang="ar-OM" sz="3200" dirty="0"/>
          </a:p>
        </p:txBody>
      </p:sp>
      <p:sp>
        <p:nvSpPr>
          <p:cNvPr id="3" name="Content Placeholder 2"/>
          <p:cNvSpPr>
            <a:spLocks noGrp="1"/>
          </p:cNvSpPr>
          <p:nvPr>
            <p:ph idx="1"/>
          </p:nvPr>
        </p:nvSpPr>
        <p:spPr>
          <a:solidFill>
            <a:schemeClr val="bg2">
              <a:lumMod val="75000"/>
              <a:alpha val="56000"/>
            </a:schemeClr>
          </a:solidFill>
          <a:scene3d>
            <a:camera prst="orthographicFront"/>
            <a:lightRig rig="threePt" dir="t"/>
          </a:scene3d>
          <a:sp3d>
            <a:bevelT w="165100" prst="coolSlant"/>
          </a:sp3d>
        </p:spPr>
        <p:txBody>
          <a:bodyPr>
            <a:normAutofit/>
          </a:bodyPr>
          <a:lstStyle/>
          <a:p>
            <a:pPr>
              <a:buFont typeface="Courier New" pitchFamily="49" charset="0"/>
              <a:buChar char="o"/>
            </a:pPr>
            <a:endParaRPr lang="en-GB" sz="2000" dirty="0" smtClean="0">
              <a:latin typeface="Calibri Light" panose="020F03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057400"/>
            <a:ext cx="6019800" cy="3810000"/>
          </a:xfrm>
          <a:prstGeom prst="rect">
            <a:avLst/>
          </a:prstGeom>
          <a:noFill/>
        </p:spPr>
      </p:pic>
    </p:spTree>
    <p:extLst>
      <p:ext uri="{BB962C8B-B14F-4D97-AF65-F5344CB8AC3E}">
        <p14:creationId xmlns:p14="http://schemas.microsoft.com/office/powerpoint/2010/main" val="1817681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339</TotalTime>
  <Words>1067</Words>
  <Application>Microsoft Office PowerPoint</Application>
  <PresentationFormat>On-screen Show (4:3)</PresentationFormat>
  <Paragraphs>170</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Courier New</vt:lpstr>
      <vt:lpstr>Times New Roman</vt:lpstr>
      <vt:lpstr>Wingdings</vt:lpstr>
      <vt:lpstr>Office Theme</vt:lpstr>
      <vt:lpstr>PowerPoint Presentation</vt:lpstr>
      <vt:lpstr>Phenotypic and genetic characteristics of Cystic fibrosis patients in Oman </vt:lpstr>
      <vt:lpstr>Introduction </vt:lpstr>
      <vt:lpstr>Objective </vt:lpstr>
      <vt:lpstr>Methods </vt:lpstr>
      <vt:lpstr>Cont..</vt:lpstr>
      <vt:lpstr>Results  </vt:lpstr>
      <vt:lpstr>PowerPoint Presentation</vt:lpstr>
      <vt:lpstr>Mode of presentation</vt:lpstr>
      <vt:lpstr>Family history of cystic fibrosis disease in our patients:</vt:lpstr>
      <vt:lpstr>Distribution of cystic fibrosis patient according to the home town</vt:lpstr>
      <vt:lpstr>Types of mutation among total 45 CF patients</vt:lpstr>
      <vt:lpstr>PowerPoint Presentation</vt:lpstr>
      <vt:lpstr> Bacterial colonization </vt:lpstr>
      <vt:lpstr>The complications which our cystic fibrosis suffered from </vt:lpstr>
      <vt:lpstr>Discussion</vt:lpstr>
      <vt:lpstr>It is well known that cystic fibrosis disease in non-Caucasian population is uncommon (Liu et al., 2015).</vt:lpstr>
      <vt:lpstr>We observed that common initial presentation is significantly associated with lungs diseases</vt:lpstr>
      <vt:lpstr>We found that most of our patients are diagnosed at age less than five months. Due to the appearance of symptoms of the disease very early and the recurrence of the chest infection</vt:lpstr>
      <vt:lpstr>The mutation spectrum of CF in Oman </vt:lpstr>
      <vt:lpstr>The mutation spectrum of CF in Oman  cont.. </vt:lpstr>
      <vt:lpstr>Conclusion </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Phenotypic and genetic characteristics of Cystic fibrosis patients in Oman </dc:title>
  <dc:creator>user</dc:creator>
  <cp:lastModifiedBy>HP</cp:lastModifiedBy>
  <cp:revision>51</cp:revision>
  <dcterms:created xsi:type="dcterms:W3CDTF">2006-08-16T00:00:00Z</dcterms:created>
  <dcterms:modified xsi:type="dcterms:W3CDTF">2018-03-18T23:36:10Z</dcterms:modified>
</cp:coreProperties>
</file>