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sldIdLst>
    <p:sldId id="256" r:id="rId2"/>
    <p:sldId id="257" r:id="rId3"/>
    <p:sldId id="285" r:id="rId4"/>
    <p:sldId id="262" r:id="rId5"/>
    <p:sldId id="273" r:id="rId6"/>
    <p:sldId id="274" r:id="rId7"/>
    <p:sldId id="275" r:id="rId8"/>
    <p:sldId id="278" r:id="rId9"/>
    <p:sldId id="277" r:id="rId10"/>
    <p:sldId id="284" r:id="rId11"/>
    <p:sldId id="283" r:id="rId12"/>
    <p:sldId id="282" r:id="rId13"/>
    <p:sldId id="279" r:id="rId14"/>
    <p:sldId id="280" r:id="rId15"/>
    <p:sldId id="286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5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23 March 19 Saturday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8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23 March 19 Saturday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5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23 March 19 Saturday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23 March 19 Saturday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23 March 19 Saturday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23 March 19 Saturday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23 March 19 Saturday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3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23 March 19 Saturday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3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23 March 19 Saturday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3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23 March 19 Saturday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3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23 March 19 Saturday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9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23 March 19 Saturday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02009"/>
            <a:ext cx="8305800" cy="1981200"/>
          </a:xfrm>
        </p:spPr>
        <p:txBody>
          <a:bodyPr/>
          <a:lstStyle/>
          <a:p>
            <a:r>
              <a:rPr lang="en-US" dirty="0" smtClean="0"/>
              <a:t>CF Adult Care </a:t>
            </a:r>
            <a:br>
              <a:rPr lang="en-US" dirty="0" smtClean="0"/>
            </a:br>
            <a:r>
              <a:rPr lang="en-US" dirty="0" smtClean="0"/>
              <a:t>Challenges in Turkey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Derya KOCAKAYA</a:t>
            </a:r>
          </a:p>
          <a:p>
            <a:endParaRPr lang="en-US" dirty="0"/>
          </a:p>
          <a:p>
            <a:r>
              <a:rPr lang="en-US" dirty="0" smtClean="0"/>
              <a:t>Marmara University, School of Medicine</a:t>
            </a:r>
          </a:p>
          <a:p>
            <a:r>
              <a:rPr lang="en-US" dirty="0" smtClean="0"/>
              <a:t>Department of Pulmonary Medicine and Critical Care</a:t>
            </a:r>
            <a:endParaRPr lang="en-US" dirty="0"/>
          </a:p>
        </p:txBody>
      </p:sp>
      <p:pic>
        <p:nvPicPr>
          <p:cNvPr id="8" name="Picture 7" descr="Ekran Resmi 2019-03-22 21.46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8" y="296281"/>
            <a:ext cx="2349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9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9-03-23 00.27.0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40" b="-725"/>
          <a:stretch/>
        </p:blipFill>
        <p:spPr>
          <a:xfrm>
            <a:off x="569739" y="273276"/>
            <a:ext cx="8229600" cy="5499238"/>
          </a:xfrm>
        </p:spPr>
      </p:pic>
    </p:spTree>
    <p:extLst>
      <p:ext uri="{BB962C8B-B14F-4D97-AF65-F5344CB8AC3E}">
        <p14:creationId xmlns:p14="http://schemas.microsoft.com/office/powerpoint/2010/main" val="127595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– transition clinics !!! </a:t>
            </a:r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="" xmlns:a16="http://schemas.microsoft.com/office/drawing/2014/main" id="{94D05ED1-A831-441B-A7CD-2516662C1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 b="8624"/>
          <a:stretch>
            <a:fillRect/>
          </a:stretch>
        </p:blipFill>
        <p:spPr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2000" b="-3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pic>
    </p:spTree>
    <p:extLst>
      <p:ext uri="{BB962C8B-B14F-4D97-AF65-F5344CB8AC3E}">
        <p14:creationId xmlns:p14="http://schemas.microsoft.com/office/powerpoint/2010/main" val="401987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54225"/>
            <a:ext cx="8229600" cy="4533900"/>
          </a:xfrm>
          <a:prstGeom prst="rect">
            <a:avLst/>
          </a:prstGeom>
        </p:spPr>
      </p:pic>
      <p:pic>
        <p:nvPicPr>
          <p:cNvPr id="11" name="Content Placeholder 10" descr="Ekran Resmi 2019-03-23 00.06.2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632" b="-39632"/>
          <a:stretch>
            <a:fillRect/>
          </a:stretch>
        </p:blipFill>
        <p:spPr>
          <a:xfrm>
            <a:off x="457200" y="-4574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17101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kran Resmi 2019-03-22 23.51.2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781" b="-94365"/>
          <a:stretch/>
        </p:blipFill>
        <p:spPr>
          <a:xfrm>
            <a:off x="457200" y="-1486200"/>
            <a:ext cx="8229600" cy="452596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14775"/>
            <a:ext cx="8229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7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in adult CF care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physical resources – managing CF care in a busy hospital , particularly for inpatient treatments (single-room accommodation)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Lack of dedicated psychological support esp. for patients w/ severe respiratory problems </a:t>
            </a:r>
          </a:p>
          <a:p>
            <a:endParaRPr lang="en-US" dirty="0" smtClean="0"/>
          </a:p>
          <a:p>
            <a:r>
              <a:rPr lang="en-US" dirty="0" smtClean="0"/>
              <a:t>Lung Transplantation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180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Improvements – Team members dedicated to CF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Dietician</a:t>
            </a:r>
          </a:p>
          <a:p>
            <a:r>
              <a:rPr lang="en-US" dirty="0" smtClean="0"/>
              <a:t>Physical Therapy and Rehabilitation Specialist / Respiratory Physiotherapist / Cardiopulmonary Rehabilitation Unit</a:t>
            </a:r>
          </a:p>
          <a:p>
            <a:r>
              <a:rPr lang="en-US" dirty="0" smtClean="0"/>
              <a:t>Geneticist	</a:t>
            </a:r>
          </a:p>
          <a:p>
            <a:r>
              <a:rPr lang="en-US" dirty="0" smtClean="0"/>
              <a:t>Infectious Diseases and Microbiology Specialist </a:t>
            </a:r>
          </a:p>
          <a:p>
            <a:r>
              <a:rPr lang="en-US" dirty="0" smtClean="0"/>
              <a:t>Gastroenterologist </a:t>
            </a:r>
          </a:p>
          <a:p>
            <a:r>
              <a:rPr lang="en-US" dirty="0" smtClean="0"/>
              <a:t>CF nurse </a:t>
            </a:r>
          </a:p>
        </p:txBody>
      </p:sp>
    </p:spTree>
    <p:extLst>
      <p:ext uri="{BB962C8B-B14F-4D97-AF65-F5344CB8AC3E}">
        <p14:creationId xmlns:p14="http://schemas.microsoft.com/office/powerpoint/2010/main" val="79542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657600" lvl="8" indent="0">
              <a:buNone/>
            </a:pPr>
            <a:r>
              <a:rPr lang="en-US" dirty="0" smtClean="0"/>
              <a:t>					</a:t>
            </a:r>
            <a:r>
              <a:rPr lang="en-US" i="1" dirty="0" smtClean="0">
                <a:latin typeface="Avenir Black Oblique"/>
                <a:cs typeface="Avenir Black Oblique"/>
              </a:rPr>
              <a:t>Thank you.. </a:t>
            </a:r>
            <a:endParaRPr lang="en-US" i="1" dirty="0">
              <a:latin typeface="Avenir Black Oblique"/>
              <a:cs typeface="Avenir Black Oblique"/>
            </a:endParaRPr>
          </a:p>
        </p:txBody>
      </p:sp>
      <p:pic>
        <p:nvPicPr>
          <p:cNvPr id="4" name="Resim 5">
            <a:extLst>
              <a:ext uri="{FF2B5EF4-FFF2-40B4-BE49-F238E27FC236}">
                <a16:creationId xmlns="" xmlns:a16="http://schemas.microsoft.com/office/drawing/2014/main" id="{2219BB96-FEA5-42B9-89FB-3E86BCB85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40" y="274638"/>
            <a:ext cx="7401257" cy="52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Marmara University, </a:t>
            </a:r>
            <a:br>
              <a:rPr lang="en-US" sz="3200" dirty="0" smtClean="0"/>
            </a:br>
            <a:r>
              <a:rPr lang="en-US" sz="3200" dirty="0" smtClean="0"/>
              <a:t>Department of Pulmonary Medicine and Critical Care 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Founded in 1987</a:t>
            </a:r>
          </a:p>
          <a:p>
            <a:r>
              <a:rPr lang="en-US" dirty="0" smtClean="0"/>
              <a:t>First Medical Intensive Care Unit in Turkey – 2002	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 Outpatient clinics</a:t>
            </a:r>
          </a:p>
          <a:p>
            <a:r>
              <a:rPr lang="en-US" dirty="0" smtClean="0"/>
              <a:t>1 Inpatient </a:t>
            </a:r>
            <a:r>
              <a:rPr lang="en-US" dirty="0"/>
              <a:t>clinic (12 beds; 2 isolated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8 Medical ICU beds - 3</a:t>
            </a:r>
            <a:r>
              <a:rPr lang="en-US" baseline="30000" dirty="0" smtClean="0"/>
              <a:t>rd</a:t>
            </a:r>
            <a:r>
              <a:rPr lang="en-US" dirty="0" smtClean="0"/>
              <a:t>  level </a:t>
            </a:r>
          </a:p>
          <a:p>
            <a:r>
              <a:rPr lang="en-US" dirty="0" smtClean="0"/>
              <a:t>8 General ICU beds - 2</a:t>
            </a:r>
            <a:r>
              <a:rPr lang="en-US" baseline="30000" dirty="0" smtClean="0"/>
              <a:t>nd</a:t>
            </a:r>
            <a:r>
              <a:rPr lang="en-US" dirty="0" smtClean="0"/>
              <a:t> level</a:t>
            </a:r>
          </a:p>
          <a:p>
            <a:r>
              <a:rPr lang="en-US" dirty="0" smtClean="0"/>
              <a:t>1 Bronchoscopy unit</a:t>
            </a:r>
          </a:p>
          <a:p>
            <a:r>
              <a:rPr lang="en-US" dirty="0" smtClean="0"/>
              <a:t>1 </a:t>
            </a:r>
            <a:r>
              <a:rPr lang="en-US" dirty="0"/>
              <a:t>EBUS unit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9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Pulmonary Medicine Team </a:t>
            </a:r>
            <a:endParaRPr lang="en-US" dirty="0"/>
          </a:p>
        </p:txBody>
      </p:sp>
      <p:pic>
        <p:nvPicPr>
          <p:cNvPr id="6" name="Content Placeholder 5" descr="göğüs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8" b="86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694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Adult Care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15 years, adult CF patients are managed  in collaboration with pediatric pulmonary physicians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the last 10 years, more patients started to be followed </a:t>
            </a:r>
            <a:endParaRPr lang="en-US" dirty="0"/>
          </a:p>
        </p:txBody>
      </p:sp>
      <p:pic>
        <p:nvPicPr>
          <p:cNvPr id="6" name="Content Placeholder 3" descr="Ekran Resmi 2019-03-23 00.31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83" r="-15783"/>
          <a:stretch>
            <a:fillRect/>
          </a:stretch>
        </p:blipFill>
        <p:spPr>
          <a:xfrm>
            <a:off x="2845693" y="2475552"/>
            <a:ext cx="5687367" cy="26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4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Adult Care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 adult </a:t>
            </a:r>
            <a:r>
              <a:rPr lang="en-US" dirty="0"/>
              <a:t>CF patients</a:t>
            </a:r>
          </a:p>
          <a:p>
            <a:r>
              <a:rPr lang="en-US" dirty="0" smtClean="0"/>
              <a:t>Follow</a:t>
            </a:r>
            <a:r>
              <a:rPr lang="en-US" dirty="0"/>
              <a:t>-up </a:t>
            </a:r>
            <a:r>
              <a:rPr lang="en-US" dirty="0" smtClean="0"/>
              <a:t>visits: </a:t>
            </a:r>
            <a:r>
              <a:rPr lang="en-US" dirty="0"/>
              <a:t>a</a:t>
            </a:r>
            <a:r>
              <a:rPr lang="en-US" dirty="0" smtClean="0"/>
              <a:t>t least 4 times a year </a:t>
            </a:r>
            <a:endParaRPr lang="en-US" dirty="0"/>
          </a:p>
          <a:p>
            <a:r>
              <a:rPr lang="en-US" dirty="0" smtClean="0"/>
              <a:t>Some are more often </a:t>
            </a:r>
          </a:p>
          <a:p>
            <a:r>
              <a:rPr lang="en-US" dirty="0" smtClean="0"/>
              <a:t>Any </a:t>
            </a:r>
            <a:r>
              <a:rPr lang="en-US" dirty="0"/>
              <a:t>CF patient is evaluated at the same </a:t>
            </a:r>
            <a:r>
              <a:rPr lang="en-US" dirty="0" smtClean="0"/>
              <a:t>day if they walk-in to outpatient clinics </a:t>
            </a:r>
            <a:endParaRPr lang="en-US" dirty="0"/>
          </a:p>
          <a:p>
            <a:r>
              <a:rPr lang="en-US" dirty="0" smtClean="0"/>
              <a:t>Most of them are in direct contact with us for their problems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90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CF - Adult patients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 patients – regularly  </a:t>
            </a:r>
          </a:p>
          <a:p>
            <a:r>
              <a:rPr lang="en-US" dirty="0" smtClean="0"/>
              <a:t>28 patients –no follow up for the last 5 years </a:t>
            </a:r>
          </a:p>
          <a:p>
            <a:r>
              <a:rPr lang="en-US" dirty="0" smtClean="0"/>
              <a:t>11 patients – died</a:t>
            </a:r>
          </a:p>
          <a:p>
            <a:r>
              <a:rPr lang="en-US" dirty="0" smtClean="0"/>
              <a:t>2 – Lung transplantations</a:t>
            </a:r>
          </a:p>
          <a:p>
            <a:pPr lvl="1"/>
            <a:r>
              <a:rPr lang="en-US" dirty="0" smtClean="0"/>
              <a:t>1 in Turkey</a:t>
            </a:r>
          </a:p>
          <a:p>
            <a:pPr lvl="1"/>
            <a:r>
              <a:rPr lang="en-US" dirty="0" smtClean="0"/>
              <a:t>1 in Europe </a:t>
            </a:r>
          </a:p>
          <a:p>
            <a:r>
              <a:rPr lang="en-US" dirty="0" smtClean="0"/>
              <a:t>2 – follow up in </a:t>
            </a:r>
            <a:r>
              <a:rPr lang="en-US" dirty="0"/>
              <a:t>E</a:t>
            </a:r>
            <a:r>
              <a:rPr lang="en-US" dirty="0" smtClean="0"/>
              <a:t>urope </a:t>
            </a:r>
          </a:p>
        </p:txBody>
      </p:sp>
    </p:spTree>
    <p:extLst>
      <p:ext uri="{BB962C8B-B14F-4D97-AF65-F5344CB8AC3E}">
        <p14:creationId xmlns:p14="http://schemas.microsoft.com/office/powerpoint/2010/main" val="53879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- Adult patients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28 </a:t>
            </a:r>
            <a:r>
              <a:rPr lang="en-US" dirty="0"/>
              <a:t>F</a:t>
            </a:r>
            <a:r>
              <a:rPr lang="en-US" dirty="0" smtClean="0"/>
              <a:t>emale  </a:t>
            </a:r>
          </a:p>
          <a:p>
            <a:r>
              <a:rPr lang="en-US" dirty="0" smtClean="0"/>
              <a:t>22 Male </a:t>
            </a:r>
          </a:p>
          <a:p>
            <a:r>
              <a:rPr lang="en-US" dirty="0" smtClean="0"/>
              <a:t>Mean age: 26.7 years </a:t>
            </a:r>
          </a:p>
          <a:p>
            <a:r>
              <a:rPr lang="en-US" dirty="0" smtClean="0"/>
              <a:t>Mean BMI: 20.36</a:t>
            </a:r>
          </a:p>
          <a:p>
            <a:r>
              <a:rPr lang="en-US" dirty="0" smtClean="0"/>
              <a:t>6 patients with DM </a:t>
            </a:r>
          </a:p>
          <a:p>
            <a:r>
              <a:rPr lang="en-US" dirty="0" smtClean="0"/>
              <a:t>32 patients with exocrine pancreatic insufficiency</a:t>
            </a:r>
          </a:p>
          <a:p>
            <a:r>
              <a:rPr lang="en-US" dirty="0" smtClean="0"/>
              <a:t>Mean FEV1  52.6%    FVC 63.0%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38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Microbiology – Chronic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Pseudomonas </a:t>
            </a:r>
            <a:r>
              <a:rPr lang="en-US" i="1" dirty="0" err="1" smtClean="0"/>
              <a:t>aeruginosa</a:t>
            </a:r>
            <a:r>
              <a:rPr lang="en-US" i="1" dirty="0" smtClean="0"/>
              <a:t> </a:t>
            </a:r>
            <a:r>
              <a:rPr lang="en-US" dirty="0" smtClean="0"/>
              <a:t>infection – 34</a:t>
            </a:r>
            <a:endParaRPr lang="en-US" dirty="0"/>
          </a:p>
          <a:p>
            <a:r>
              <a:rPr lang="en-US" dirty="0" smtClean="0"/>
              <a:t>MRSA - 3</a:t>
            </a:r>
            <a:endParaRPr lang="en-US" dirty="0"/>
          </a:p>
          <a:p>
            <a:r>
              <a:rPr lang="en-US" i="1" dirty="0"/>
              <a:t>M. </a:t>
            </a:r>
            <a:r>
              <a:rPr lang="en-US" i="1" dirty="0" err="1" smtClean="0"/>
              <a:t>abcessus</a:t>
            </a:r>
            <a:r>
              <a:rPr lang="en-US" i="1" dirty="0" smtClean="0"/>
              <a:t> </a:t>
            </a:r>
            <a:r>
              <a:rPr lang="en-US" dirty="0" smtClean="0"/>
              <a:t>- 2</a:t>
            </a:r>
            <a:endParaRPr lang="en-US" dirty="0"/>
          </a:p>
          <a:p>
            <a:r>
              <a:rPr lang="en-US" i="1" dirty="0" err="1" smtClean="0"/>
              <a:t>Acinetobacter</a:t>
            </a:r>
            <a:r>
              <a:rPr lang="en-US" i="1" dirty="0" smtClean="0"/>
              <a:t> </a:t>
            </a:r>
            <a:r>
              <a:rPr lang="en-US" i="1" dirty="0" err="1" smtClean="0"/>
              <a:t>spp</a:t>
            </a:r>
            <a:r>
              <a:rPr lang="en-US" dirty="0" smtClean="0"/>
              <a:t> - 2 </a:t>
            </a:r>
          </a:p>
          <a:p>
            <a:pPr lvl="1"/>
            <a:r>
              <a:rPr lang="en-US" dirty="0" smtClean="0"/>
              <a:t>1 w/ </a:t>
            </a:r>
            <a:r>
              <a:rPr lang="en-US" i="1" dirty="0" err="1" smtClean="0"/>
              <a:t>nocardia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MSSA - 11 </a:t>
            </a:r>
          </a:p>
          <a:p>
            <a:r>
              <a:rPr lang="en-US" i="1" dirty="0" smtClean="0"/>
              <a:t>E. coli </a:t>
            </a:r>
            <a:r>
              <a:rPr lang="en-US" dirty="0" smtClean="0"/>
              <a:t>- 2 </a:t>
            </a:r>
          </a:p>
          <a:p>
            <a:r>
              <a:rPr lang="en-US" dirty="0"/>
              <a:t>ABPA- 5 </a:t>
            </a:r>
          </a:p>
          <a:p>
            <a:pPr lvl="1"/>
            <a:r>
              <a:rPr lang="en-US" dirty="0"/>
              <a:t>1 w/ MRSA, 2 w/ MSSA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4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–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Chronic </a:t>
            </a:r>
            <a:r>
              <a:rPr lang="en-US" dirty="0"/>
              <a:t>infection</a:t>
            </a:r>
          </a:p>
          <a:p>
            <a:r>
              <a:rPr lang="en-US" dirty="0" smtClean="0"/>
              <a:t>Acute </a:t>
            </a:r>
            <a:r>
              <a:rPr lang="en-US" dirty="0"/>
              <a:t>infection (inpatient/ </a:t>
            </a:r>
            <a:r>
              <a:rPr lang="en-US" dirty="0" smtClean="0"/>
              <a:t>outpatient</a:t>
            </a:r>
            <a:r>
              <a:rPr lang="en-US" dirty="0"/>
              <a:t>)</a:t>
            </a:r>
          </a:p>
          <a:p>
            <a:r>
              <a:rPr lang="en-US" dirty="0" smtClean="0"/>
              <a:t>Nutrition </a:t>
            </a:r>
            <a:r>
              <a:rPr lang="en-US" dirty="0"/>
              <a:t>counseling</a:t>
            </a:r>
          </a:p>
          <a:p>
            <a:r>
              <a:rPr lang="en-US" dirty="0" smtClean="0"/>
              <a:t>Pancreatic </a:t>
            </a:r>
            <a:r>
              <a:rPr lang="en-US" dirty="0"/>
              <a:t>enzyme </a:t>
            </a:r>
            <a:r>
              <a:rPr lang="en-US" dirty="0" smtClean="0"/>
              <a:t>replacement</a:t>
            </a:r>
          </a:p>
          <a:p>
            <a:r>
              <a:rPr lang="en-US" dirty="0" smtClean="0"/>
              <a:t>Treatment of DM and osteoporosis </a:t>
            </a:r>
            <a:endParaRPr lang="en-US" dirty="0"/>
          </a:p>
          <a:p>
            <a:r>
              <a:rPr lang="en-US" dirty="0" smtClean="0"/>
              <a:t>Vitamin </a:t>
            </a:r>
            <a:r>
              <a:rPr lang="en-US" dirty="0"/>
              <a:t>replacement</a:t>
            </a:r>
          </a:p>
          <a:p>
            <a:r>
              <a:rPr lang="en-US" dirty="0" smtClean="0"/>
              <a:t>CF </a:t>
            </a:r>
            <a:r>
              <a:rPr lang="en-US" dirty="0"/>
              <a:t>education and </a:t>
            </a:r>
            <a:r>
              <a:rPr lang="en-US" dirty="0" smtClean="0"/>
              <a:t>counseling</a:t>
            </a:r>
          </a:p>
          <a:p>
            <a:r>
              <a:rPr lang="en-US" dirty="0" smtClean="0"/>
              <a:t>Respiratory Physiotherapy </a:t>
            </a:r>
          </a:p>
          <a:p>
            <a:r>
              <a:rPr lang="en-US" dirty="0"/>
              <a:t>Evaluation for lung transplantation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9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341</Words>
  <Application>Microsoft Macintosh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CF Adult Care  Challenges in Turkey</vt:lpstr>
      <vt:lpstr>Marmara University,  Department of Pulmonary Medicine and Critical Care </vt:lpstr>
      <vt:lpstr>Adult Pulmonary Medicine Team </vt:lpstr>
      <vt:lpstr>CF Adult Care </vt:lpstr>
      <vt:lpstr>CF Adult Care </vt:lpstr>
      <vt:lpstr>CF - Adult patients </vt:lpstr>
      <vt:lpstr>CF - Adult patients </vt:lpstr>
      <vt:lpstr>Microbiology – Chronic Infection</vt:lpstr>
      <vt:lpstr>CF – Treatment </vt:lpstr>
      <vt:lpstr>PowerPoint Presentation</vt:lpstr>
      <vt:lpstr>Challenges – transition clinics !!! </vt:lpstr>
      <vt:lpstr>PowerPoint Presentation</vt:lpstr>
      <vt:lpstr>PowerPoint Presentation</vt:lpstr>
      <vt:lpstr>Limitations in adult CF care </vt:lpstr>
      <vt:lpstr>Improvements – Team members dedicated to CF </vt:lpstr>
      <vt:lpstr>PowerPoint Presentation</vt:lpstr>
    </vt:vector>
  </TitlesOfParts>
  <Company>MUTF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Derya</dc:creator>
  <cp:lastModifiedBy>Derya</cp:lastModifiedBy>
  <cp:revision>115</cp:revision>
  <dcterms:created xsi:type="dcterms:W3CDTF">2019-03-20T19:59:59Z</dcterms:created>
  <dcterms:modified xsi:type="dcterms:W3CDTF">2019-03-23T05:53:31Z</dcterms:modified>
</cp:coreProperties>
</file>