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312" r:id="rId4"/>
    <p:sldId id="258" r:id="rId5"/>
    <p:sldId id="261" r:id="rId6"/>
    <p:sldId id="262" r:id="rId7"/>
    <p:sldId id="263" r:id="rId8"/>
    <p:sldId id="313" r:id="rId9"/>
    <p:sldId id="314" r:id="rId10"/>
    <p:sldId id="332" r:id="rId11"/>
    <p:sldId id="331" r:id="rId12"/>
    <p:sldId id="315" r:id="rId13"/>
    <p:sldId id="316" r:id="rId14"/>
    <p:sldId id="333" r:id="rId15"/>
    <p:sldId id="317" r:id="rId16"/>
    <p:sldId id="325" r:id="rId17"/>
    <p:sldId id="326" r:id="rId18"/>
    <p:sldId id="327" r:id="rId19"/>
    <p:sldId id="328" r:id="rId20"/>
    <p:sldId id="321" r:id="rId21"/>
    <p:sldId id="323" r:id="rId22"/>
    <p:sldId id="335" r:id="rId23"/>
    <p:sldId id="334" r:id="rId24"/>
    <p:sldId id="336" r:id="rId25"/>
    <p:sldId id="337" r:id="rId26"/>
    <p:sldId id="338" r:id="rId27"/>
    <p:sldId id="339" r:id="rId28"/>
    <p:sldId id="319" r:id="rId29"/>
    <p:sldId id="330" r:id="rId3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4303F-CA45-4A3B-A621-4E8FE32A64D4}" type="datetimeFigureOut">
              <a:rPr lang="nl-NL" smtClean="0"/>
              <a:pPr/>
              <a:t>22-3-2019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21E3E-B9E3-497C-BE3C-158A506BAA0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4317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1E3E-B9E3-497C-BE3C-158A506BAA05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1E3E-B9E3-497C-BE3C-158A506BAA05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1E3E-B9E3-497C-BE3C-158A506BAA05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1E3E-B9E3-497C-BE3C-158A506BAA05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1E3E-B9E3-497C-BE3C-158A506BAA05}" type="slidenum">
              <a:rPr lang="nl-NL" smtClean="0"/>
              <a:pPr/>
              <a:t>13</a:t>
            </a:fld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1E3E-B9E3-497C-BE3C-158A506BAA05}" type="slidenum">
              <a:rPr lang="nl-NL" smtClean="0"/>
              <a:pPr/>
              <a:t>14</a:t>
            </a:fld>
            <a:endParaRPr 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1E3E-B9E3-497C-BE3C-158A506BAA05}" type="slidenum">
              <a:rPr lang="nl-NL" smtClean="0"/>
              <a:pPr/>
              <a:t>15</a:t>
            </a:fld>
            <a:endParaRPr 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1E3E-B9E3-497C-BE3C-158A506BAA05}" type="slidenum">
              <a:rPr lang="nl-NL" smtClean="0"/>
              <a:pPr/>
              <a:t>16</a:t>
            </a:fld>
            <a:endParaRPr 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1E3E-B9E3-497C-BE3C-158A506BAA05}" type="slidenum">
              <a:rPr lang="nl-NL" smtClean="0"/>
              <a:pPr/>
              <a:t>17</a:t>
            </a:fld>
            <a:endParaRPr lang="nl-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1E3E-B9E3-497C-BE3C-158A506BAA05}" type="slidenum">
              <a:rPr lang="nl-NL" smtClean="0"/>
              <a:pPr/>
              <a:t>18</a:t>
            </a:fld>
            <a:endParaRPr lang="nl-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1E3E-B9E3-497C-BE3C-158A506BAA05}" type="slidenum">
              <a:rPr lang="nl-NL" smtClean="0"/>
              <a:pPr/>
              <a:t>19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1E3E-B9E3-497C-BE3C-158A506BAA05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1E3E-B9E3-497C-BE3C-158A506BAA05}" type="slidenum">
              <a:rPr lang="nl-NL" smtClean="0"/>
              <a:pPr/>
              <a:t>20</a:t>
            </a:fld>
            <a:endParaRPr lang="nl-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1E3E-B9E3-497C-BE3C-158A506BAA05}" type="slidenum">
              <a:rPr lang="nl-NL" smtClean="0"/>
              <a:pPr/>
              <a:t>21</a:t>
            </a:fld>
            <a:endParaRPr lang="nl-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1E3E-B9E3-497C-BE3C-158A506BAA05}" type="slidenum">
              <a:rPr lang="nl-NL" smtClean="0"/>
              <a:pPr/>
              <a:t>22</a:t>
            </a:fld>
            <a:endParaRPr lang="nl-N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1E3E-B9E3-497C-BE3C-158A506BAA05}" type="slidenum">
              <a:rPr lang="nl-NL" smtClean="0"/>
              <a:pPr/>
              <a:t>23</a:t>
            </a:fld>
            <a:endParaRPr lang="nl-N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1E3E-B9E3-497C-BE3C-158A506BAA05}" type="slidenum">
              <a:rPr lang="nl-NL" smtClean="0"/>
              <a:pPr/>
              <a:t>24</a:t>
            </a:fld>
            <a:endParaRPr lang="nl-N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1E3E-B9E3-497C-BE3C-158A506BAA05}" type="slidenum">
              <a:rPr lang="nl-NL" smtClean="0"/>
              <a:pPr/>
              <a:t>25</a:t>
            </a:fld>
            <a:endParaRPr lang="nl-N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1E3E-B9E3-497C-BE3C-158A506BAA05}" type="slidenum">
              <a:rPr lang="nl-NL" smtClean="0"/>
              <a:pPr/>
              <a:t>26</a:t>
            </a:fld>
            <a:endParaRPr lang="nl-N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1E3E-B9E3-497C-BE3C-158A506BAA05}" type="slidenum">
              <a:rPr lang="nl-NL" smtClean="0"/>
              <a:pPr/>
              <a:t>27</a:t>
            </a:fld>
            <a:endParaRPr lang="nl-N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1E3E-B9E3-497C-BE3C-158A506BAA05}" type="slidenum">
              <a:rPr lang="nl-NL" smtClean="0"/>
              <a:pPr/>
              <a:t>28</a:t>
            </a:fld>
            <a:endParaRPr lang="nl-N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1E3E-B9E3-497C-BE3C-158A506BAA05}" type="slidenum">
              <a:rPr lang="nl-NL" smtClean="0"/>
              <a:pPr/>
              <a:t>29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1E3E-B9E3-497C-BE3C-158A506BAA05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1E3E-B9E3-497C-BE3C-158A506BAA05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1E3E-B9E3-497C-BE3C-158A506BAA05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1E3E-B9E3-497C-BE3C-158A506BAA05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1E3E-B9E3-497C-BE3C-158A506BAA05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1E3E-B9E3-497C-BE3C-158A506BAA05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1E3E-B9E3-497C-BE3C-158A506BAA05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69E8-6D03-490E-8E78-86C71479C0DD}" type="datetimeFigureOut">
              <a:rPr lang="nl-NL" smtClean="0"/>
              <a:pPr/>
              <a:t>22-3-2019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F138-6E6C-4230-A2FD-DB647A3DD03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69E8-6D03-490E-8E78-86C71479C0DD}" type="datetimeFigureOut">
              <a:rPr lang="nl-NL" smtClean="0"/>
              <a:pPr/>
              <a:t>22-3-2019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F138-6E6C-4230-A2FD-DB647A3DD03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69E8-6D03-490E-8E78-86C71479C0DD}" type="datetimeFigureOut">
              <a:rPr lang="nl-NL" smtClean="0"/>
              <a:pPr/>
              <a:t>22-3-2019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F138-6E6C-4230-A2FD-DB647A3DD03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69E8-6D03-490E-8E78-86C71479C0DD}" type="datetimeFigureOut">
              <a:rPr lang="nl-NL" smtClean="0"/>
              <a:pPr/>
              <a:t>22-3-2019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F138-6E6C-4230-A2FD-DB647A3DD03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69E8-6D03-490E-8E78-86C71479C0DD}" type="datetimeFigureOut">
              <a:rPr lang="nl-NL" smtClean="0"/>
              <a:pPr/>
              <a:t>22-3-2019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F138-6E6C-4230-A2FD-DB647A3DD03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69E8-6D03-490E-8E78-86C71479C0DD}" type="datetimeFigureOut">
              <a:rPr lang="nl-NL" smtClean="0"/>
              <a:pPr/>
              <a:t>22-3-2019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F138-6E6C-4230-A2FD-DB647A3DD03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69E8-6D03-490E-8E78-86C71479C0DD}" type="datetimeFigureOut">
              <a:rPr lang="nl-NL" smtClean="0"/>
              <a:pPr/>
              <a:t>22-3-2019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F138-6E6C-4230-A2FD-DB647A3DD03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69E8-6D03-490E-8E78-86C71479C0DD}" type="datetimeFigureOut">
              <a:rPr lang="nl-NL" smtClean="0"/>
              <a:pPr/>
              <a:t>22-3-2019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F138-6E6C-4230-A2FD-DB647A3DD03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69E8-6D03-490E-8E78-86C71479C0DD}" type="datetimeFigureOut">
              <a:rPr lang="nl-NL" smtClean="0"/>
              <a:pPr/>
              <a:t>22-3-2019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F138-6E6C-4230-A2FD-DB647A3DD03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69E8-6D03-490E-8E78-86C71479C0DD}" type="datetimeFigureOut">
              <a:rPr lang="nl-NL" smtClean="0"/>
              <a:pPr/>
              <a:t>22-3-2019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F138-6E6C-4230-A2FD-DB647A3DD03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69E8-6D03-490E-8E78-86C71479C0DD}" type="datetimeFigureOut">
              <a:rPr lang="nl-NL" smtClean="0"/>
              <a:pPr/>
              <a:t>22-3-2019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F138-6E6C-4230-A2FD-DB647A3DD03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369E8-6D03-490E-8E78-86C71479C0DD}" type="datetimeFigureOut">
              <a:rPr lang="nl-NL" smtClean="0"/>
              <a:pPr/>
              <a:t>22-3-2019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4F138-6E6C-4230-A2FD-DB647A3DD03F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emf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emf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http://www.umcg.nl/SiteCollectionImages/UMCG/Niet_medische_afdelingen/Werving%20aios/700x300/hoofdingang-donk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19563"/>
            <a:ext cx="9144000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chemeClr val="tx2"/>
                </a:solidFill>
              </a:rPr>
              <a:t>Home-made</a:t>
            </a:r>
            <a:r>
              <a:rPr lang="nl-NL" dirty="0" smtClean="0">
                <a:solidFill>
                  <a:schemeClr val="tx2"/>
                </a:solidFill>
              </a:rPr>
              <a:t> </a:t>
            </a:r>
            <a:r>
              <a:rPr lang="nl-NL" dirty="0" err="1" smtClean="0">
                <a:solidFill>
                  <a:schemeClr val="tx2"/>
                </a:solidFill>
              </a:rPr>
              <a:t>therapies</a:t>
            </a:r>
            <a:r>
              <a:rPr lang="nl-NL" dirty="0" smtClean="0">
                <a:solidFill>
                  <a:schemeClr val="tx2"/>
                </a:solidFill>
              </a:rPr>
              <a:t> </a:t>
            </a:r>
            <a:r>
              <a:rPr lang="nl-NL" dirty="0" err="1" smtClean="0">
                <a:solidFill>
                  <a:schemeClr val="tx2"/>
                </a:solidFill>
              </a:rPr>
              <a:t>for</a:t>
            </a:r>
            <a:r>
              <a:rPr lang="nl-NL" dirty="0" smtClean="0">
                <a:solidFill>
                  <a:schemeClr val="tx2"/>
                </a:solidFill>
              </a:rPr>
              <a:t> CF; a </a:t>
            </a:r>
            <a:r>
              <a:rPr lang="nl-NL" dirty="0" err="1" smtClean="0">
                <a:solidFill>
                  <a:schemeClr val="tx2"/>
                </a:solidFill>
              </a:rPr>
              <a:t>recipe</a:t>
            </a:r>
            <a:r>
              <a:rPr lang="nl-NL" dirty="0" smtClean="0">
                <a:solidFill>
                  <a:schemeClr val="tx2"/>
                </a:solidFill>
              </a:rPr>
              <a:t> </a:t>
            </a:r>
            <a:r>
              <a:rPr lang="nl-NL" dirty="0" err="1" smtClean="0">
                <a:solidFill>
                  <a:schemeClr val="tx2"/>
                </a:solidFill>
              </a:rPr>
              <a:t>for</a:t>
            </a:r>
            <a:r>
              <a:rPr lang="nl-NL" dirty="0" smtClean="0">
                <a:solidFill>
                  <a:schemeClr val="tx2"/>
                </a:solidFill>
              </a:rPr>
              <a:t> </a:t>
            </a:r>
            <a:r>
              <a:rPr lang="nl-NL" dirty="0" err="1" smtClean="0">
                <a:solidFill>
                  <a:schemeClr val="tx2"/>
                </a:solidFill>
              </a:rPr>
              <a:t>lower</a:t>
            </a:r>
            <a:r>
              <a:rPr lang="nl-NL" dirty="0" smtClean="0">
                <a:solidFill>
                  <a:schemeClr val="tx2"/>
                </a:solidFill>
              </a:rPr>
              <a:t> </a:t>
            </a:r>
            <a:r>
              <a:rPr lang="nl-NL" dirty="0" err="1" smtClean="0">
                <a:solidFill>
                  <a:schemeClr val="tx2"/>
                </a:solidFill>
              </a:rPr>
              <a:t>treatment</a:t>
            </a:r>
            <a:r>
              <a:rPr lang="nl-NL" dirty="0" smtClean="0">
                <a:solidFill>
                  <a:schemeClr val="tx2"/>
                </a:solidFill>
              </a:rPr>
              <a:t> </a:t>
            </a:r>
            <a:r>
              <a:rPr lang="nl-NL" dirty="0" err="1" smtClean="0">
                <a:solidFill>
                  <a:schemeClr val="tx2"/>
                </a:solidFill>
              </a:rPr>
              <a:t>costs</a:t>
            </a: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27584" y="4124672"/>
            <a:ext cx="7488832" cy="1752600"/>
          </a:xfrm>
        </p:spPr>
        <p:txBody>
          <a:bodyPr>
            <a:normAutofit fontScale="77500" lnSpcReduction="20000"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Prof. dr. D.J. Touw, </a:t>
            </a:r>
            <a:r>
              <a:rPr lang="nl-NL" dirty="0" err="1" smtClean="0">
                <a:solidFill>
                  <a:schemeClr val="bg1"/>
                </a:solidFill>
              </a:rPr>
              <a:t>hosp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pharm</a:t>
            </a:r>
            <a:r>
              <a:rPr lang="nl-NL" dirty="0" smtClean="0">
                <a:solidFill>
                  <a:schemeClr val="bg1"/>
                </a:solidFill>
              </a:rPr>
              <a:t>, </a:t>
            </a:r>
            <a:r>
              <a:rPr lang="nl-NL" dirty="0" err="1" smtClean="0">
                <a:solidFill>
                  <a:schemeClr val="bg1"/>
                </a:solidFill>
              </a:rPr>
              <a:t>clin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pharmacol</a:t>
            </a:r>
            <a:r>
              <a:rPr lang="nl-NL" dirty="0" smtClean="0">
                <a:solidFill>
                  <a:schemeClr val="bg1"/>
                </a:solidFill>
              </a:rPr>
              <a:t>, </a:t>
            </a:r>
            <a:r>
              <a:rPr lang="nl-NL" dirty="0" err="1" smtClean="0">
                <a:solidFill>
                  <a:schemeClr val="bg1"/>
                </a:solidFill>
              </a:rPr>
              <a:t>toxicol</a:t>
            </a:r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RUG/UMCG, Dept. </a:t>
            </a:r>
            <a:r>
              <a:rPr lang="nl-NL" dirty="0" err="1" smtClean="0">
                <a:solidFill>
                  <a:schemeClr val="bg1"/>
                </a:solidFill>
              </a:rPr>
              <a:t>Clinical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Pharmacy</a:t>
            </a:r>
            <a:r>
              <a:rPr lang="nl-NL" dirty="0" smtClean="0">
                <a:solidFill>
                  <a:schemeClr val="bg1"/>
                </a:solidFill>
              </a:rPr>
              <a:t> and </a:t>
            </a:r>
            <a:r>
              <a:rPr lang="nl-NL" dirty="0" err="1" smtClean="0">
                <a:solidFill>
                  <a:schemeClr val="bg1"/>
                </a:solidFill>
              </a:rPr>
              <a:t>Pharmacology</a:t>
            </a:r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3rd ME CF symposium 2019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6" name="Picture 13" descr="http://www.rug.nl/about-us/how-to-find-us/huisstijl/logobank/logobestandenfaculteiten/rug-umcg_logobalk_enbuitennl_fc_liggend_a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91264" cy="3989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2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8259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Drug</a:t>
                      </a:r>
                      <a:endParaRPr lang="nl-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400" dirty="0" err="1" smtClean="0"/>
                        <a:t>Dose</a:t>
                      </a:r>
                      <a:endParaRPr lang="nl-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Unit </a:t>
                      </a:r>
                      <a:r>
                        <a:rPr lang="nl-NL" sz="2400" dirty="0" err="1" smtClean="0"/>
                        <a:t>cost</a:t>
                      </a:r>
                      <a:endParaRPr lang="nl-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400" dirty="0" err="1" smtClean="0"/>
                        <a:t>Annual</a:t>
                      </a:r>
                      <a:r>
                        <a:rPr lang="nl-NL" sz="2400" dirty="0" smtClean="0"/>
                        <a:t> </a:t>
                      </a:r>
                      <a:r>
                        <a:rPr lang="nl-NL" sz="2400" dirty="0" err="1" smtClean="0"/>
                        <a:t>cost</a:t>
                      </a:r>
                      <a:endParaRPr lang="nl-NL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259">
                <a:tc>
                  <a:txBody>
                    <a:bodyPr/>
                    <a:lstStyle/>
                    <a:p>
                      <a:r>
                        <a:rPr lang="nl-NL" sz="2400" dirty="0" err="1" smtClean="0"/>
                        <a:t>Ivacaftor</a:t>
                      </a:r>
                      <a:endParaRPr lang="nl-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2 </a:t>
                      </a:r>
                      <a:r>
                        <a:rPr lang="nl-NL" sz="2400" dirty="0" err="1" smtClean="0"/>
                        <a:t>dd</a:t>
                      </a:r>
                      <a:r>
                        <a:rPr lang="nl-NL" sz="2400" dirty="0" smtClean="0"/>
                        <a:t> 150 mg</a:t>
                      </a:r>
                      <a:endParaRPr lang="nl-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$ 420</a:t>
                      </a:r>
                      <a:endParaRPr lang="nl-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$ 306,600</a:t>
                      </a:r>
                      <a:endParaRPr lang="nl-NL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7132">
                <a:tc>
                  <a:txBody>
                    <a:bodyPr/>
                    <a:lstStyle/>
                    <a:p>
                      <a:r>
                        <a:rPr lang="nl-NL" sz="2400" dirty="0" err="1" smtClean="0"/>
                        <a:t>Tobramycin</a:t>
                      </a:r>
                      <a:r>
                        <a:rPr lang="nl-NL" sz="2400" baseline="0" dirty="0" smtClean="0"/>
                        <a:t> </a:t>
                      </a:r>
                      <a:r>
                        <a:rPr lang="nl-NL" sz="2400" baseline="0" dirty="0" err="1" smtClean="0"/>
                        <a:t>for</a:t>
                      </a:r>
                      <a:r>
                        <a:rPr lang="nl-NL" sz="2400" baseline="0" dirty="0" smtClean="0"/>
                        <a:t> </a:t>
                      </a:r>
                      <a:r>
                        <a:rPr lang="nl-NL" sz="2400" baseline="0" dirty="0" err="1" smtClean="0"/>
                        <a:t>inhalation</a:t>
                      </a:r>
                      <a:endParaRPr lang="nl-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2 </a:t>
                      </a:r>
                      <a:r>
                        <a:rPr lang="nl-NL" sz="2400" dirty="0" err="1" smtClean="0"/>
                        <a:t>dd</a:t>
                      </a:r>
                      <a:r>
                        <a:rPr lang="nl-NL" sz="2400" dirty="0" smtClean="0"/>
                        <a:t> 300 mg</a:t>
                      </a:r>
                      <a:endParaRPr lang="nl-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$ 52</a:t>
                      </a:r>
                      <a:endParaRPr lang="nl-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$ 19,000</a:t>
                      </a:r>
                      <a:endParaRPr lang="nl-NL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259">
                <a:tc>
                  <a:txBody>
                    <a:bodyPr/>
                    <a:lstStyle/>
                    <a:p>
                      <a:r>
                        <a:rPr lang="nl-NL" sz="2400" dirty="0" err="1" smtClean="0"/>
                        <a:t>Dornase</a:t>
                      </a:r>
                      <a:r>
                        <a:rPr lang="nl-NL" sz="2400" dirty="0" smtClean="0"/>
                        <a:t> alfa</a:t>
                      </a:r>
                      <a:endParaRPr lang="nl-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2 </a:t>
                      </a:r>
                      <a:r>
                        <a:rPr lang="nl-NL" sz="2400" dirty="0" err="1" smtClean="0"/>
                        <a:t>dd</a:t>
                      </a:r>
                      <a:r>
                        <a:rPr lang="nl-NL" sz="2400" dirty="0" smtClean="0"/>
                        <a:t> 2.5 mg</a:t>
                      </a:r>
                      <a:endParaRPr lang="nl-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$ 38</a:t>
                      </a:r>
                      <a:endParaRPr lang="nl-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$ 28,000</a:t>
                      </a:r>
                      <a:endParaRPr lang="nl-NL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7132">
                <a:tc>
                  <a:txBody>
                    <a:bodyPr/>
                    <a:lstStyle/>
                    <a:p>
                      <a:r>
                        <a:rPr lang="nl-NL" sz="2400" dirty="0" err="1" smtClean="0"/>
                        <a:t>Aztreonam</a:t>
                      </a:r>
                      <a:r>
                        <a:rPr lang="nl-NL" sz="2400" dirty="0" smtClean="0"/>
                        <a:t> </a:t>
                      </a:r>
                      <a:r>
                        <a:rPr lang="nl-NL" sz="2400" dirty="0" err="1" smtClean="0"/>
                        <a:t>for</a:t>
                      </a:r>
                      <a:r>
                        <a:rPr lang="nl-NL" sz="2400" dirty="0" smtClean="0"/>
                        <a:t> </a:t>
                      </a:r>
                      <a:r>
                        <a:rPr lang="nl-NL" sz="2400" dirty="0" err="1" smtClean="0"/>
                        <a:t>inhalation</a:t>
                      </a:r>
                      <a:endParaRPr lang="nl-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2 </a:t>
                      </a:r>
                      <a:r>
                        <a:rPr lang="nl-NL" sz="2400" dirty="0" err="1" smtClean="0"/>
                        <a:t>dd</a:t>
                      </a:r>
                      <a:r>
                        <a:rPr lang="nl-NL" sz="2400" dirty="0" smtClean="0"/>
                        <a:t> 75 mg</a:t>
                      </a:r>
                      <a:endParaRPr lang="nl-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$ 48</a:t>
                      </a:r>
                      <a:endParaRPr lang="nl-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$ 26,000</a:t>
                      </a:r>
                      <a:endParaRPr lang="nl-NL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2" descr="https://encrypted-tbn3.gstatic.com/images?q=tbn:ANd9GcQxXURqur3HIAjKeQWv7SKUxTLxyhHH3EWbavonFN_66-5-JO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888" y="216024"/>
            <a:ext cx="908720" cy="908720"/>
          </a:xfrm>
          <a:prstGeom prst="rect">
            <a:avLst/>
          </a:prstGeom>
          <a:noFill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16633"/>
            <a:ext cx="103582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Price</a:t>
            </a:r>
            <a:r>
              <a:rPr lang="nl-NL" dirty="0" smtClean="0"/>
              <a:t> </a:t>
            </a:r>
            <a:r>
              <a:rPr lang="nl-NL" dirty="0" err="1" smtClean="0"/>
              <a:t>problems</a:t>
            </a:r>
            <a:r>
              <a:rPr lang="nl-NL" dirty="0" smtClean="0"/>
              <a:t> in CF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226861" y="6372036"/>
            <a:ext cx="5929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https://www.ncbi.nlm.nih.gov/books/NBK349135/table/T56/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encrypted-tbn3.gstatic.com/images?q=tbn:ANd9GcQxXURqur3HIAjKeQWv7SKUxTLxyhHH3EWbavonFN_66-5-JO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888" y="216024"/>
            <a:ext cx="908720" cy="908720"/>
          </a:xfrm>
          <a:prstGeom prst="rect">
            <a:avLst/>
          </a:prstGeom>
          <a:noFill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16633"/>
            <a:ext cx="103582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Price</a:t>
            </a:r>
            <a:r>
              <a:rPr lang="nl-NL" dirty="0" smtClean="0"/>
              <a:t> </a:t>
            </a:r>
            <a:r>
              <a:rPr lang="nl-NL" dirty="0" err="1" smtClean="0"/>
              <a:t>problems</a:t>
            </a:r>
            <a:r>
              <a:rPr lang="nl-NL" dirty="0" smtClean="0"/>
              <a:t> in CF</a:t>
            </a:r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Dutch </a:t>
            </a:r>
            <a:r>
              <a:rPr lang="nl-NL" dirty="0" err="1" smtClean="0"/>
              <a:t>ministry</a:t>
            </a:r>
            <a:r>
              <a:rPr lang="nl-NL" dirty="0" smtClean="0"/>
              <a:t> of </a:t>
            </a:r>
            <a:r>
              <a:rPr lang="nl-NL" dirty="0" err="1" smtClean="0"/>
              <a:t>health</a:t>
            </a:r>
            <a:r>
              <a:rPr lang="nl-NL" dirty="0" smtClean="0"/>
              <a:t>:</a:t>
            </a:r>
          </a:p>
          <a:p>
            <a:pPr lvl="1"/>
            <a:r>
              <a:rPr lang="nl-NL" dirty="0" smtClean="0"/>
              <a:t>‘</a:t>
            </a:r>
            <a:r>
              <a:rPr lang="nl-NL" dirty="0" err="1" smtClean="0"/>
              <a:t>Because</a:t>
            </a:r>
            <a:r>
              <a:rPr lang="nl-NL" dirty="0" smtClean="0"/>
              <a:t> of the exorbitant </a:t>
            </a:r>
            <a:r>
              <a:rPr lang="nl-NL" dirty="0" err="1" smtClean="0"/>
              <a:t>prices</a:t>
            </a:r>
            <a:r>
              <a:rPr lang="nl-NL" dirty="0" smtClean="0"/>
              <a:t> of drugs we are </a:t>
            </a:r>
            <a:r>
              <a:rPr lang="nl-NL" dirty="0" err="1" smtClean="0"/>
              <a:t>investigating</a:t>
            </a:r>
            <a:r>
              <a:rPr lang="nl-NL" dirty="0" smtClean="0"/>
              <a:t> </a:t>
            </a:r>
            <a:r>
              <a:rPr lang="nl-NL" dirty="0" err="1" smtClean="0"/>
              <a:t>under</a:t>
            </a:r>
            <a:r>
              <a:rPr lang="nl-NL" dirty="0" smtClean="0"/>
              <a:t> </a:t>
            </a:r>
            <a:r>
              <a:rPr lang="nl-NL" dirty="0" err="1" smtClean="0"/>
              <a:t>which</a:t>
            </a:r>
            <a:r>
              <a:rPr lang="nl-NL" dirty="0" smtClean="0"/>
              <a:t> </a:t>
            </a:r>
            <a:r>
              <a:rPr lang="nl-NL" dirty="0" err="1" smtClean="0"/>
              <a:t>conditions</a:t>
            </a:r>
            <a:r>
              <a:rPr lang="nl-NL" dirty="0" smtClean="0"/>
              <a:t> </a:t>
            </a:r>
            <a:r>
              <a:rPr lang="nl-NL" dirty="0" err="1" smtClean="0"/>
              <a:t>hospital</a:t>
            </a:r>
            <a:r>
              <a:rPr lang="nl-NL" dirty="0" smtClean="0"/>
              <a:t> </a:t>
            </a:r>
            <a:r>
              <a:rPr lang="nl-NL" dirty="0" err="1" smtClean="0"/>
              <a:t>pharmacists</a:t>
            </a:r>
            <a:r>
              <a:rPr lang="nl-NL" dirty="0" smtClean="0"/>
              <a:t> </a:t>
            </a:r>
            <a:r>
              <a:rPr lang="nl-NL" dirty="0" err="1" smtClean="0"/>
              <a:t>may</a:t>
            </a:r>
            <a:r>
              <a:rPr lang="nl-NL" dirty="0" smtClean="0"/>
              <a:t> </a:t>
            </a:r>
            <a:r>
              <a:rPr lang="nl-NL" dirty="0" err="1" smtClean="0"/>
              <a:t>produce</a:t>
            </a:r>
            <a:r>
              <a:rPr lang="nl-NL" dirty="0" smtClean="0"/>
              <a:t> </a:t>
            </a:r>
            <a:r>
              <a:rPr lang="nl-NL" dirty="0" err="1" smtClean="0"/>
              <a:t>patented</a:t>
            </a:r>
            <a:r>
              <a:rPr lang="nl-NL" dirty="0" smtClean="0"/>
              <a:t> drugs to </a:t>
            </a:r>
            <a:r>
              <a:rPr lang="nl-NL" dirty="0" err="1" smtClean="0"/>
              <a:t>reduce</a:t>
            </a:r>
            <a:r>
              <a:rPr lang="nl-NL" dirty="0" smtClean="0"/>
              <a:t> </a:t>
            </a:r>
            <a:r>
              <a:rPr lang="nl-NL" dirty="0" err="1" smtClean="0"/>
              <a:t>costs</a:t>
            </a:r>
            <a:r>
              <a:rPr lang="nl-NL" dirty="0" smtClean="0"/>
              <a:t>’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Examples</a:t>
            </a:r>
            <a:r>
              <a:rPr lang="nl-NL" dirty="0" smtClean="0"/>
              <a:t> of </a:t>
            </a:r>
            <a:r>
              <a:rPr lang="nl-NL" dirty="0" err="1" smtClean="0"/>
              <a:t>expensive</a:t>
            </a:r>
            <a:r>
              <a:rPr lang="nl-NL" dirty="0" smtClean="0"/>
              <a:t> drugs </a:t>
            </a:r>
            <a:r>
              <a:rPr lang="nl-NL" dirty="0" err="1" smtClean="0"/>
              <a:t>for</a:t>
            </a:r>
            <a:r>
              <a:rPr lang="nl-NL" dirty="0" smtClean="0"/>
              <a:t> CF </a:t>
            </a:r>
            <a:r>
              <a:rPr lang="nl-NL" dirty="0" err="1" smtClean="0"/>
              <a:t>where</a:t>
            </a:r>
            <a:r>
              <a:rPr lang="nl-NL" dirty="0" smtClean="0"/>
              <a:t> are </a:t>
            </a:r>
            <a:r>
              <a:rPr lang="nl-NL" dirty="0" err="1" smtClean="0"/>
              <a:t>cheaper</a:t>
            </a:r>
            <a:r>
              <a:rPr lang="nl-NL" dirty="0" smtClean="0"/>
              <a:t> </a:t>
            </a:r>
            <a:r>
              <a:rPr lang="nl-NL" dirty="0" err="1" smtClean="0"/>
              <a:t>options</a:t>
            </a:r>
            <a:r>
              <a:rPr lang="nl-NL" dirty="0" smtClean="0"/>
              <a:t>:</a:t>
            </a:r>
          </a:p>
          <a:p>
            <a:pPr lvl="1"/>
            <a:r>
              <a:rPr lang="nl-NL" dirty="0" err="1" smtClean="0"/>
              <a:t>Tobramycin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inhalation</a:t>
            </a:r>
            <a:endParaRPr lang="nl-NL" dirty="0" smtClean="0"/>
          </a:p>
          <a:p>
            <a:pPr lvl="1"/>
            <a:r>
              <a:rPr lang="nl-NL" dirty="0" err="1" smtClean="0"/>
              <a:t>Aztreonam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inhalation</a:t>
            </a:r>
            <a:endParaRPr lang="nl-NL" dirty="0" smtClean="0"/>
          </a:p>
          <a:p>
            <a:pPr lvl="1"/>
            <a:r>
              <a:rPr lang="nl-NL" dirty="0" smtClean="0"/>
              <a:t>Hypertonic saline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inhalation</a:t>
            </a:r>
            <a:endParaRPr lang="nl-NL" dirty="0" smtClean="0"/>
          </a:p>
          <a:p>
            <a:pPr lvl="1"/>
            <a:r>
              <a:rPr lang="nl-NL" dirty="0" err="1" smtClean="0"/>
              <a:t>Gentamicin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inhalation</a:t>
            </a:r>
            <a:r>
              <a:rPr lang="nl-NL" dirty="0" smtClean="0"/>
              <a:t> (</a:t>
            </a:r>
            <a:r>
              <a:rPr lang="nl-NL" dirty="0" err="1" smtClean="0"/>
              <a:t>alternative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tobramycin</a:t>
            </a:r>
            <a:r>
              <a:rPr lang="nl-NL" dirty="0" smtClean="0"/>
              <a:t>)</a:t>
            </a:r>
          </a:p>
          <a:p>
            <a:pPr lvl="1"/>
            <a:r>
              <a:rPr lang="nl-NL" dirty="0" err="1" smtClean="0"/>
              <a:t>Amikacin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inhalation</a:t>
            </a:r>
            <a:endParaRPr lang="nl-NL" dirty="0" smtClean="0"/>
          </a:p>
          <a:p>
            <a:pPr lvl="1"/>
            <a:endParaRPr lang="nl-NL" dirty="0" smtClean="0"/>
          </a:p>
        </p:txBody>
      </p:sp>
      <p:pic>
        <p:nvPicPr>
          <p:cNvPr id="6" name="Picture 2" descr="https://encrypted-tbn3.gstatic.com/images?q=tbn:ANd9GcQxXURqur3HIAjKeQWv7SKUxTLxyhHH3EWbavonFN_66-5-JO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888" y="216024"/>
            <a:ext cx="908720" cy="908720"/>
          </a:xfrm>
          <a:prstGeom prst="rect">
            <a:avLst/>
          </a:prstGeom>
          <a:noFill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16633"/>
            <a:ext cx="103582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Price</a:t>
            </a:r>
            <a:r>
              <a:rPr lang="nl-NL" dirty="0" smtClean="0"/>
              <a:t> </a:t>
            </a:r>
            <a:r>
              <a:rPr lang="nl-NL" dirty="0" err="1" smtClean="0"/>
              <a:t>problems</a:t>
            </a:r>
            <a:r>
              <a:rPr lang="nl-NL" dirty="0" smtClean="0"/>
              <a:t> in CF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Tobramycin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inhalation</a:t>
            </a:r>
            <a:endParaRPr lang="nl-NL" dirty="0" smtClean="0"/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nl-NL" sz="2000" dirty="0" err="1" smtClean="0"/>
              <a:t>Tobramycin</a:t>
            </a:r>
            <a:r>
              <a:rPr lang="nl-NL" sz="2000" dirty="0" smtClean="0"/>
              <a:t> </a:t>
            </a:r>
            <a:r>
              <a:rPr lang="nl-NL" sz="2000" dirty="0" err="1" smtClean="0"/>
              <a:t>solution</a:t>
            </a:r>
            <a:r>
              <a:rPr lang="nl-NL" sz="2000" dirty="0" smtClean="0"/>
              <a:t> </a:t>
            </a:r>
            <a:r>
              <a:rPr lang="nl-NL" sz="2000" dirty="0" err="1" smtClean="0"/>
              <a:t>for</a:t>
            </a:r>
            <a:r>
              <a:rPr lang="nl-NL" sz="2000" dirty="0" smtClean="0"/>
              <a:t> </a:t>
            </a:r>
            <a:r>
              <a:rPr lang="nl-NL" sz="2000" dirty="0" err="1" smtClean="0"/>
              <a:t>inhalation</a:t>
            </a:r>
            <a:r>
              <a:rPr lang="nl-NL" sz="2000" dirty="0" smtClean="0"/>
              <a:t>:</a:t>
            </a:r>
          </a:p>
          <a:p>
            <a:r>
              <a:rPr lang="nl-NL" sz="2000" dirty="0" err="1" smtClean="0"/>
              <a:t>Your</a:t>
            </a:r>
            <a:r>
              <a:rPr lang="nl-NL" sz="2000" dirty="0" smtClean="0"/>
              <a:t> </a:t>
            </a:r>
            <a:r>
              <a:rPr lang="nl-NL" sz="2000" dirty="0" err="1" smtClean="0"/>
              <a:t>pharmacist</a:t>
            </a:r>
            <a:r>
              <a:rPr lang="nl-NL" sz="2000" dirty="0" smtClean="0"/>
              <a:t> </a:t>
            </a:r>
            <a:r>
              <a:rPr lang="nl-NL" sz="2000" dirty="0" err="1" smtClean="0"/>
              <a:t>can</a:t>
            </a:r>
            <a:r>
              <a:rPr lang="nl-NL" sz="2000" dirty="0" smtClean="0"/>
              <a:t> </a:t>
            </a:r>
            <a:r>
              <a:rPr lang="nl-NL" sz="2000" dirty="0" err="1" smtClean="0"/>
              <a:t>easily</a:t>
            </a:r>
            <a:r>
              <a:rPr lang="nl-NL" sz="2000" dirty="0" smtClean="0"/>
              <a:t> </a:t>
            </a:r>
            <a:r>
              <a:rPr lang="nl-NL" sz="2000" dirty="0" err="1" smtClean="0"/>
              <a:t>make</a:t>
            </a:r>
            <a:r>
              <a:rPr lang="nl-NL" sz="2000" dirty="0" smtClean="0"/>
              <a:t> </a:t>
            </a:r>
            <a:r>
              <a:rPr lang="nl-NL" sz="2000" dirty="0" err="1" smtClean="0"/>
              <a:t>this</a:t>
            </a:r>
            <a:r>
              <a:rPr lang="nl-NL" sz="2000" dirty="0" smtClean="0"/>
              <a:t> drug </a:t>
            </a:r>
            <a:r>
              <a:rPr lang="nl-NL" sz="2000" dirty="0" err="1" smtClean="0"/>
              <a:t>for</a:t>
            </a:r>
            <a:r>
              <a:rPr lang="nl-NL" sz="2000" dirty="0" smtClean="0"/>
              <a:t> </a:t>
            </a:r>
            <a:r>
              <a:rPr lang="nl-NL" sz="2000" dirty="0" err="1" smtClean="0"/>
              <a:t>your</a:t>
            </a:r>
            <a:r>
              <a:rPr lang="nl-NL" sz="2000" dirty="0" smtClean="0"/>
              <a:t> </a:t>
            </a:r>
            <a:r>
              <a:rPr lang="nl-NL" sz="2000" dirty="0" err="1" smtClean="0"/>
              <a:t>own</a:t>
            </a:r>
            <a:r>
              <a:rPr lang="nl-NL" sz="2000" dirty="0" smtClean="0"/>
              <a:t> </a:t>
            </a:r>
            <a:r>
              <a:rPr lang="nl-NL" sz="2000" dirty="0" err="1" smtClean="0"/>
              <a:t>patients</a:t>
            </a:r>
            <a:r>
              <a:rPr lang="nl-NL" sz="2000" dirty="0" smtClean="0"/>
              <a:t>:</a:t>
            </a:r>
          </a:p>
          <a:p>
            <a:pPr lvl="1"/>
            <a:r>
              <a:rPr lang="nl-NL" sz="1600" dirty="0" err="1" smtClean="0"/>
              <a:t>Tobramycin</a:t>
            </a:r>
            <a:r>
              <a:rPr lang="nl-NL" sz="1600" dirty="0" smtClean="0"/>
              <a:t> </a:t>
            </a:r>
            <a:r>
              <a:rPr lang="nl-NL" sz="1600" dirty="0" err="1" smtClean="0"/>
              <a:t>sulphate</a:t>
            </a:r>
            <a:r>
              <a:rPr lang="nl-NL" sz="1600" dirty="0" smtClean="0"/>
              <a:t>			300 mg</a:t>
            </a:r>
          </a:p>
          <a:p>
            <a:pPr lvl="1"/>
            <a:r>
              <a:rPr lang="nl-NL" sz="1600" dirty="0" smtClean="0"/>
              <a:t>Water </a:t>
            </a:r>
            <a:r>
              <a:rPr lang="nl-NL" sz="1600" dirty="0" err="1" smtClean="0"/>
              <a:t>for</a:t>
            </a:r>
            <a:r>
              <a:rPr lang="nl-NL" sz="1600" dirty="0" smtClean="0"/>
              <a:t> </a:t>
            </a:r>
            <a:r>
              <a:rPr lang="nl-NL" sz="1600" dirty="0" err="1" smtClean="0"/>
              <a:t>injections</a:t>
            </a:r>
            <a:r>
              <a:rPr lang="nl-NL" sz="1600" dirty="0" smtClean="0"/>
              <a:t>			ad 5 ml</a:t>
            </a:r>
          </a:p>
          <a:p>
            <a:pPr lvl="1"/>
            <a:r>
              <a:rPr lang="nl-NL" sz="1600" dirty="0" err="1" smtClean="0"/>
              <a:t>Adjust</a:t>
            </a:r>
            <a:r>
              <a:rPr lang="nl-NL" sz="1600" dirty="0" smtClean="0"/>
              <a:t> </a:t>
            </a:r>
            <a:r>
              <a:rPr lang="nl-NL" sz="1600" dirty="0" err="1" smtClean="0"/>
              <a:t>pH</a:t>
            </a:r>
            <a:r>
              <a:rPr lang="nl-NL" sz="1600" dirty="0" smtClean="0"/>
              <a:t> to 6-7</a:t>
            </a:r>
          </a:p>
          <a:p>
            <a:pPr lvl="1"/>
            <a:r>
              <a:rPr lang="nl-NL" sz="1600" dirty="0" err="1" smtClean="0"/>
              <a:t>Fill</a:t>
            </a:r>
            <a:r>
              <a:rPr lang="nl-NL" sz="1600" dirty="0" smtClean="0"/>
              <a:t> in 5 ml </a:t>
            </a:r>
            <a:r>
              <a:rPr lang="nl-NL" sz="1600" dirty="0" err="1" smtClean="0"/>
              <a:t>injection</a:t>
            </a:r>
            <a:r>
              <a:rPr lang="nl-NL" sz="1600" dirty="0" smtClean="0"/>
              <a:t> </a:t>
            </a:r>
            <a:r>
              <a:rPr lang="nl-NL" sz="1600" dirty="0" err="1" smtClean="0"/>
              <a:t>vials</a:t>
            </a:r>
            <a:r>
              <a:rPr lang="nl-NL" sz="1600" dirty="0" smtClean="0"/>
              <a:t> and </a:t>
            </a:r>
            <a:r>
              <a:rPr lang="nl-NL" sz="1600" dirty="0" err="1" smtClean="0"/>
              <a:t>sterilise</a:t>
            </a:r>
            <a:r>
              <a:rPr lang="nl-NL" sz="1600" dirty="0" smtClean="0"/>
              <a:t> 15 min 121</a:t>
            </a:r>
            <a:r>
              <a:rPr lang="nl-NL" sz="1600" baseline="30000" dirty="0" smtClean="0"/>
              <a:t>o</a:t>
            </a:r>
            <a:r>
              <a:rPr lang="nl-NL" sz="1600" dirty="0" smtClean="0"/>
              <a:t>C</a:t>
            </a:r>
          </a:p>
          <a:p>
            <a:endParaRPr lang="nl-NL" sz="2000" dirty="0" smtClean="0"/>
          </a:p>
          <a:p>
            <a:r>
              <a:rPr lang="nl-NL" sz="2000" dirty="0" err="1" smtClean="0"/>
              <a:t>Quality</a:t>
            </a:r>
            <a:r>
              <a:rPr lang="nl-NL" sz="2000" dirty="0" smtClean="0"/>
              <a:t> </a:t>
            </a:r>
            <a:r>
              <a:rPr lang="nl-NL" sz="2000" dirty="0" err="1" smtClean="0"/>
              <a:t>control</a:t>
            </a:r>
            <a:r>
              <a:rPr lang="nl-NL" sz="2000" dirty="0" smtClean="0"/>
              <a:t>:</a:t>
            </a:r>
          </a:p>
          <a:p>
            <a:pPr lvl="1"/>
            <a:r>
              <a:rPr lang="nl-NL" sz="1600" dirty="0" err="1" smtClean="0"/>
              <a:t>Tobramycin</a:t>
            </a:r>
            <a:r>
              <a:rPr lang="nl-NL" sz="1600" dirty="0" smtClean="0"/>
              <a:t> </a:t>
            </a:r>
            <a:r>
              <a:rPr lang="nl-NL" sz="1600" dirty="0" err="1" smtClean="0"/>
              <a:t>identity</a:t>
            </a:r>
            <a:r>
              <a:rPr lang="nl-NL" sz="1600" dirty="0" smtClean="0"/>
              <a:t>			</a:t>
            </a:r>
            <a:r>
              <a:rPr lang="nl-NL" sz="1600" dirty="0" err="1" smtClean="0"/>
              <a:t>confirm</a:t>
            </a:r>
            <a:endParaRPr lang="nl-NL" sz="1600" dirty="0" smtClean="0"/>
          </a:p>
          <a:p>
            <a:pPr lvl="1"/>
            <a:r>
              <a:rPr lang="nl-NL" sz="1600" dirty="0" err="1" smtClean="0"/>
              <a:t>Tobramycin</a:t>
            </a:r>
            <a:r>
              <a:rPr lang="nl-NL" sz="1600" dirty="0" smtClean="0"/>
              <a:t> </a:t>
            </a:r>
            <a:r>
              <a:rPr lang="nl-NL" sz="1600" dirty="0" err="1" smtClean="0"/>
              <a:t>quantity</a:t>
            </a:r>
            <a:r>
              <a:rPr lang="nl-NL" sz="1600" dirty="0" smtClean="0"/>
              <a:t> 			90-110%</a:t>
            </a:r>
          </a:p>
          <a:p>
            <a:pPr lvl="1"/>
            <a:endParaRPr lang="nl-NL" sz="1600" dirty="0" smtClean="0"/>
          </a:p>
          <a:p>
            <a:r>
              <a:rPr lang="nl-NL" sz="2000" dirty="0" err="1" smtClean="0"/>
              <a:t>Estimated</a:t>
            </a:r>
            <a:r>
              <a:rPr lang="nl-NL" sz="2000" dirty="0" smtClean="0"/>
              <a:t> </a:t>
            </a:r>
            <a:r>
              <a:rPr lang="nl-NL" sz="2000" dirty="0" err="1" smtClean="0"/>
              <a:t>costs</a:t>
            </a:r>
            <a:r>
              <a:rPr lang="nl-NL" sz="2000" dirty="0" smtClean="0"/>
              <a:t> (2 </a:t>
            </a:r>
            <a:r>
              <a:rPr lang="nl-NL" sz="2000" dirty="0" err="1" smtClean="0"/>
              <a:t>dd</a:t>
            </a:r>
            <a:r>
              <a:rPr lang="nl-NL" sz="2000" dirty="0" smtClean="0"/>
              <a:t> 300 mg)</a:t>
            </a:r>
          </a:p>
          <a:p>
            <a:pPr lvl="1"/>
            <a:r>
              <a:rPr lang="nl-NL" sz="1600" dirty="0" err="1" smtClean="0"/>
              <a:t>Tobramycin</a:t>
            </a:r>
            <a:r>
              <a:rPr lang="nl-NL" sz="1600" dirty="0" smtClean="0"/>
              <a:t> </a:t>
            </a:r>
            <a:r>
              <a:rPr lang="nl-NL" sz="1600" dirty="0" err="1" smtClean="0"/>
              <a:t>for</a:t>
            </a:r>
            <a:r>
              <a:rPr lang="nl-NL" sz="1600" dirty="0" smtClean="0"/>
              <a:t> </a:t>
            </a:r>
            <a:r>
              <a:rPr lang="nl-NL" sz="1600" dirty="0" err="1" smtClean="0"/>
              <a:t>inhalation</a:t>
            </a:r>
            <a:r>
              <a:rPr lang="nl-NL" sz="1600" dirty="0" smtClean="0"/>
              <a:t>		$ 52/</a:t>
            </a:r>
            <a:r>
              <a:rPr lang="nl-NL" sz="1600" dirty="0" err="1" smtClean="0"/>
              <a:t>dose</a:t>
            </a:r>
            <a:endParaRPr lang="nl-NL" sz="1600" dirty="0" smtClean="0"/>
          </a:p>
          <a:p>
            <a:pPr lvl="1"/>
            <a:r>
              <a:rPr lang="nl-NL" sz="1600" dirty="0" err="1" smtClean="0"/>
              <a:t>Self</a:t>
            </a:r>
            <a:r>
              <a:rPr lang="nl-NL" sz="1600" dirty="0" smtClean="0"/>
              <a:t> </a:t>
            </a:r>
            <a:r>
              <a:rPr lang="nl-NL" sz="1600" dirty="0" err="1" smtClean="0"/>
              <a:t>prepared</a:t>
            </a:r>
            <a:r>
              <a:rPr lang="nl-NL" sz="1600" dirty="0" smtClean="0"/>
              <a:t> </a:t>
            </a:r>
            <a:r>
              <a:rPr lang="nl-NL" sz="1600" dirty="0" err="1" smtClean="0"/>
              <a:t>tobramycin</a:t>
            </a:r>
            <a:r>
              <a:rPr lang="nl-NL" sz="1600" dirty="0" smtClean="0"/>
              <a:t> </a:t>
            </a:r>
            <a:r>
              <a:rPr lang="nl-NL" sz="1600" dirty="0" err="1" smtClean="0"/>
              <a:t>for</a:t>
            </a:r>
            <a:r>
              <a:rPr lang="nl-NL" sz="1600" dirty="0" smtClean="0"/>
              <a:t> </a:t>
            </a:r>
            <a:r>
              <a:rPr lang="nl-NL" sz="1600" dirty="0" err="1" smtClean="0"/>
              <a:t>inhalation</a:t>
            </a:r>
            <a:r>
              <a:rPr lang="nl-NL" sz="1600" dirty="0" smtClean="0"/>
              <a:t>	$ 6/</a:t>
            </a:r>
            <a:r>
              <a:rPr lang="nl-NL" sz="1600" dirty="0" err="1" smtClean="0"/>
              <a:t>dose</a:t>
            </a:r>
            <a:endParaRPr lang="nl-NL" sz="1600" dirty="0" smtClean="0"/>
          </a:p>
          <a:p>
            <a:pPr lvl="1"/>
            <a:r>
              <a:rPr lang="nl-NL" sz="1600" dirty="0" err="1" smtClean="0"/>
              <a:t>Tobramycin</a:t>
            </a:r>
            <a:r>
              <a:rPr lang="nl-NL" sz="1600" dirty="0" smtClean="0"/>
              <a:t> </a:t>
            </a:r>
            <a:r>
              <a:rPr lang="nl-NL" sz="1600" dirty="0" err="1" smtClean="0"/>
              <a:t>for</a:t>
            </a:r>
            <a:r>
              <a:rPr lang="nl-NL" sz="1600" dirty="0" smtClean="0"/>
              <a:t> </a:t>
            </a:r>
            <a:r>
              <a:rPr lang="nl-NL" sz="1600" dirty="0" err="1" smtClean="0"/>
              <a:t>injection</a:t>
            </a:r>
            <a:r>
              <a:rPr lang="nl-NL" sz="1600" dirty="0" smtClean="0"/>
              <a:t>			$ 18/</a:t>
            </a:r>
            <a:r>
              <a:rPr lang="nl-NL" sz="1600" dirty="0" err="1" smtClean="0"/>
              <a:t>dose</a:t>
            </a:r>
            <a:r>
              <a:rPr lang="nl-NL" sz="1600" dirty="0" smtClean="0"/>
              <a:t> (</a:t>
            </a:r>
            <a:r>
              <a:rPr lang="nl-NL" sz="1600" dirty="0" err="1" smtClean="0"/>
              <a:t>larger</a:t>
            </a:r>
            <a:r>
              <a:rPr lang="nl-NL" sz="1600" dirty="0" smtClean="0"/>
              <a:t> volume!)</a:t>
            </a:r>
          </a:p>
        </p:txBody>
      </p:sp>
      <p:pic>
        <p:nvPicPr>
          <p:cNvPr id="6" name="Picture 2" descr="https://encrypted-tbn3.gstatic.com/images?q=tbn:ANd9GcQxXURqur3HIAjKeQWv7SKUxTLxyhHH3EWbavonFN_66-5-JO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888" y="216024"/>
            <a:ext cx="908720" cy="908720"/>
          </a:xfrm>
          <a:prstGeom prst="rect">
            <a:avLst/>
          </a:prstGeom>
          <a:noFill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16633"/>
            <a:ext cx="103582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Aztreonam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inhalation</a:t>
            </a:r>
            <a:endParaRPr lang="nl-NL" dirty="0" smtClean="0"/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dirty="0" err="1" smtClean="0"/>
              <a:t>Aztreonam</a:t>
            </a:r>
            <a:r>
              <a:rPr lang="nl-NL" dirty="0" smtClean="0"/>
              <a:t>  </a:t>
            </a:r>
            <a:r>
              <a:rPr lang="nl-NL" dirty="0" err="1" smtClean="0"/>
              <a:t>powder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 </a:t>
            </a:r>
            <a:r>
              <a:rPr lang="nl-NL" dirty="0" err="1" smtClean="0"/>
              <a:t>injection</a:t>
            </a:r>
            <a:r>
              <a:rPr lang="nl-NL" dirty="0" smtClean="0"/>
              <a:t>:</a:t>
            </a:r>
          </a:p>
          <a:p>
            <a:pPr lvl="1"/>
            <a:r>
              <a:rPr lang="nl-NL" dirty="0" err="1" smtClean="0"/>
              <a:t>Aztreonam</a:t>
            </a:r>
            <a:r>
              <a:rPr lang="nl-NL" dirty="0" smtClean="0"/>
              <a:t> 				1000 mg</a:t>
            </a:r>
          </a:p>
          <a:p>
            <a:pPr lvl="1"/>
            <a:r>
              <a:rPr lang="nl-NL" dirty="0" err="1" smtClean="0"/>
              <a:t>Isotonic</a:t>
            </a:r>
            <a:r>
              <a:rPr lang="nl-NL" dirty="0" smtClean="0"/>
              <a:t> saline			100 ml</a:t>
            </a:r>
          </a:p>
          <a:p>
            <a:pPr lvl="1"/>
            <a:r>
              <a:rPr lang="nl-NL" dirty="0" err="1" smtClean="0"/>
              <a:t>Inhale</a:t>
            </a:r>
            <a:r>
              <a:rPr lang="nl-NL" dirty="0" smtClean="0"/>
              <a:t> 					7.5 ml</a:t>
            </a:r>
          </a:p>
          <a:p>
            <a:r>
              <a:rPr lang="nl-NL" dirty="0" err="1" smtClean="0"/>
              <a:t>Estimated</a:t>
            </a:r>
            <a:r>
              <a:rPr lang="nl-NL" dirty="0" smtClean="0"/>
              <a:t> </a:t>
            </a:r>
            <a:r>
              <a:rPr lang="nl-NL" dirty="0" err="1" smtClean="0"/>
              <a:t>costs</a:t>
            </a:r>
            <a:r>
              <a:rPr lang="nl-NL" dirty="0" smtClean="0"/>
              <a:t> (2 </a:t>
            </a:r>
            <a:r>
              <a:rPr lang="nl-NL" dirty="0" err="1" smtClean="0"/>
              <a:t>dd</a:t>
            </a:r>
            <a:r>
              <a:rPr lang="nl-NL" dirty="0" smtClean="0"/>
              <a:t> 75 mg)</a:t>
            </a:r>
          </a:p>
          <a:p>
            <a:pPr lvl="1"/>
            <a:r>
              <a:rPr lang="nl-NL" dirty="0" err="1" smtClean="0"/>
              <a:t>Aztreonam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inhalation</a:t>
            </a:r>
            <a:r>
              <a:rPr lang="nl-NL" dirty="0" smtClean="0"/>
              <a:t>		$ 48/</a:t>
            </a:r>
            <a:r>
              <a:rPr lang="nl-NL" dirty="0" err="1" smtClean="0"/>
              <a:t>dose</a:t>
            </a:r>
            <a:endParaRPr lang="nl-NL" dirty="0" smtClean="0"/>
          </a:p>
          <a:p>
            <a:pPr lvl="1"/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generic</a:t>
            </a:r>
            <a:r>
              <a:rPr lang="nl-NL" dirty="0" smtClean="0"/>
              <a:t> </a:t>
            </a:r>
            <a:r>
              <a:rPr lang="nl-NL" dirty="0" err="1" smtClean="0"/>
              <a:t>aztreonam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inj</a:t>
            </a:r>
            <a:r>
              <a:rPr lang="nl-NL" dirty="0" smtClean="0"/>
              <a:t>.	$ 8/</a:t>
            </a:r>
            <a:r>
              <a:rPr lang="nl-NL" dirty="0" err="1" smtClean="0"/>
              <a:t>dose</a:t>
            </a:r>
            <a:endParaRPr lang="nl-NL" dirty="0" smtClean="0"/>
          </a:p>
        </p:txBody>
      </p:sp>
      <p:pic>
        <p:nvPicPr>
          <p:cNvPr id="6" name="Picture 2" descr="https://encrypted-tbn3.gstatic.com/images?q=tbn:ANd9GcQxXURqur3HIAjKeQWv7SKUxTLxyhHH3EWbavonFN_66-5-JO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888" y="216024"/>
            <a:ext cx="908720" cy="908720"/>
          </a:xfrm>
          <a:prstGeom prst="rect">
            <a:avLst/>
          </a:prstGeom>
          <a:noFill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16633"/>
            <a:ext cx="103582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encrypted-tbn3.gstatic.com/images?q=tbn:ANd9GcQxXURqur3HIAjKeQWv7SKUxTLxyhHH3EWbavonFN_66-5-JO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888" y="216024"/>
            <a:ext cx="908720" cy="908720"/>
          </a:xfrm>
          <a:prstGeom prst="rect">
            <a:avLst/>
          </a:prstGeom>
          <a:noFill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16633"/>
            <a:ext cx="103582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Hypertonic saline for inhalation</a:t>
            </a:r>
            <a:endParaRPr lang="nl-NL" dirty="0" smtClean="0"/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2000" dirty="0" err="1" smtClean="0"/>
              <a:t>Your</a:t>
            </a:r>
            <a:r>
              <a:rPr lang="nl-NL" sz="2000" dirty="0" smtClean="0"/>
              <a:t> </a:t>
            </a:r>
            <a:r>
              <a:rPr lang="nl-NL" sz="2000" dirty="0" err="1" smtClean="0"/>
              <a:t>pharmacist</a:t>
            </a:r>
            <a:r>
              <a:rPr lang="nl-NL" sz="2000" dirty="0" smtClean="0"/>
              <a:t> </a:t>
            </a:r>
            <a:r>
              <a:rPr lang="nl-NL" sz="2000" dirty="0" err="1" smtClean="0"/>
              <a:t>can</a:t>
            </a:r>
            <a:r>
              <a:rPr lang="nl-NL" sz="2000" dirty="0" smtClean="0"/>
              <a:t> </a:t>
            </a:r>
            <a:r>
              <a:rPr lang="nl-NL" sz="2000" dirty="0" err="1" smtClean="0"/>
              <a:t>easily</a:t>
            </a:r>
            <a:r>
              <a:rPr lang="nl-NL" sz="2000" dirty="0" smtClean="0"/>
              <a:t> </a:t>
            </a:r>
            <a:r>
              <a:rPr lang="nl-NL" sz="2000" dirty="0" err="1" smtClean="0"/>
              <a:t>make</a:t>
            </a:r>
            <a:r>
              <a:rPr lang="nl-NL" sz="2000" dirty="0" smtClean="0"/>
              <a:t> </a:t>
            </a:r>
            <a:r>
              <a:rPr lang="nl-NL" sz="2000" dirty="0" err="1" smtClean="0"/>
              <a:t>this</a:t>
            </a:r>
            <a:r>
              <a:rPr lang="nl-NL" sz="2000" dirty="0" smtClean="0"/>
              <a:t> drug </a:t>
            </a:r>
            <a:r>
              <a:rPr lang="nl-NL" sz="2000" dirty="0" err="1" smtClean="0"/>
              <a:t>for</a:t>
            </a:r>
            <a:r>
              <a:rPr lang="nl-NL" sz="2000" dirty="0" smtClean="0"/>
              <a:t> </a:t>
            </a:r>
            <a:r>
              <a:rPr lang="nl-NL" sz="2000" dirty="0" err="1" smtClean="0"/>
              <a:t>your</a:t>
            </a:r>
            <a:r>
              <a:rPr lang="nl-NL" sz="2000" dirty="0" smtClean="0"/>
              <a:t> </a:t>
            </a:r>
            <a:r>
              <a:rPr lang="nl-NL" sz="2000" dirty="0" err="1" smtClean="0"/>
              <a:t>own</a:t>
            </a:r>
            <a:r>
              <a:rPr lang="nl-NL" sz="2000" dirty="0" smtClean="0"/>
              <a:t> </a:t>
            </a:r>
            <a:r>
              <a:rPr lang="nl-NL" sz="2000" dirty="0" err="1" smtClean="0"/>
              <a:t>patients</a:t>
            </a:r>
            <a:r>
              <a:rPr lang="nl-NL" sz="2000" dirty="0" smtClean="0"/>
              <a:t>:</a:t>
            </a:r>
          </a:p>
          <a:p>
            <a:pPr lvl="1"/>
            <a:r>
              <a:rPr lang="nl-NL" sz="2000" dirty="0" err="1" smtClean="0"/>
              <a:t>Sodium</a:t>
            </a:r>
            <a:r>
              <a:rPr lang="nl-NL" sz="2000" dirty="0" smtClean="0"/>
              <a:t> chloride			700 mg</a:t>
            </a:r>
          </a:p>
          <a:p>
            <a:pPr lvl="1"/>
            <a:r>
              <a:rPr lang="nl-NL" sz="2000" dirty="0" smtClean="0"/>
              <a:t>Water </a:t>
            </a:r>
            <a:r>
              <a:rPr lang="nl-NL" sz="2000" dirty="0" err="1" smtClean="0"/>
              <a:t>for</a:t>
            </a:r>
            <a:r>
              <a:rPr lang="nl-NL" sz="2000" dirty="0" smtClean="0"/>
              <a:t> </a:t>
            </a:r>
            <a:r>
              <a:rPr lang="nl-NL" sz="2000" dirty="0" err="1" smtClean="0"/>
              <a:t>injections</a:t>
            </a:r>
            <a:r>
              <a:rPr lang="nl-NL" sz="2000" dirty="0" smtClean="0"/>
              <a:t>		ad 10 ml</a:t>
            </a:r>
          </a:p>
          <a:p>
            <a:pPr lvl="1"/>
            <a:r>
              <a:rPr lang="nl-NL" sz="2000" dirty="0" err="1" smtClean="0"/>
              <a:t>Fill</a:t>
            </a:r>
            <a:r>
              <a:rPr lang="nl-NL" sz="2000" dirty="0" smtClean="0"/>
              <a:t> in 10 ml </a:t>
            </a:r>
            <a:r>
              <a:rPr lang="nl-NL" sz="2000" dirty="0" err="1" smtClean="0"/>
              <a:t>injection</a:t>
            </a:r>
            <a:r>
              <a:rPr lang="nl-NL" sz="2000" dirty="0" smtClean="0"/>
              <a:t> </a:t>
            </a:r>
            <a:r>
              <a:rPr lang="nl-NL" sz="2000" dirty="0" err="1" smtClean="0"/>
              <a:t>vials</a:t>
            </a:r>
            <a:r>
              <a:rPr lang="nl-NL" sz="2000" dirty="0" smtClean="0"/>
              <a:t> and </a:t>
            </a:r>
            <a:r>
              <a:rPr lang="nl-NL" sz="2000" dirty="0" err="1" smtClean="0"/>
              <a:t>sterilise</a:t>
            </a:r>
            <a:r>
              <a:rPr lang="nl-NL" sz="2000" dirty="0" smtClean="0"/>
              <a:t> 15 min 121</a:t>
            </a:r>
            <a:r>
              <a:rPr lang="nl-NL" sz="2000" baseline="30000" dirty="0" smtClean="0"/>
              <a:t>o</a:t>
            </a:r>
            <a:r>
              <a:rPr lang="nl-NL" sz="2000" dirty="0" smtClean="0"/>
              <a:t>C</a:t>
            </a:r>
          </a:p>
          <a:p>
            <a:endParaRPr lang="nl-NL" sz="2000" dirty="0" smtClean="0"/>
          </a:p>
          <a:p>
            <a:r>
              <a:rPr lang="nl-NL" sz="2000" dirty="0" err="1" smtClean="0"/>
              <a:t>Quality</a:t>
            </a:r>
            <a:r>
              <a:rPr lang="nl-NL" sz="2000" dirty="0" smtClean="0"/>
              <a:t> </a:t>
            </a:r>
            <a:r>
              <a:rPr lang="nl-NL" sz="2000" dirty="0" err="1" smtClean="0"/>
              <a:t>control</a:t>
            </a:r>
            <a:r>
              <a:rPr lang="nl-NL" sz="2000" dirty="0" smtClean="0"/>
              <a:t>:</a:t>
            </a:r>
          </a:p>
          <a:p>
            <a:pPr lvl="1"/>
            <a:r>
              <a:rPr lang="nl-NL" sz="2000" dirty="0" err="1" smtClean="0"/>
              <a:t>Sodium</a:t>
            </a:r>
            <a:r>
              <a:rPr lang="nl-NL" sz="2000" dirty="0" smtClean="0"/>
              <a:t> chloride </a:t>
            </a:r>
            <a:r>
              <a:rPr lang="nl-NL" sz="2000" dirty="0" err="1" smtClean="0"/>
              <a:t>identity</a:t>
            </a:r>
            <a:r>
              <a:rPr lang="nl-NL" sz="2000" dirty="0" smtClean="0"/>
              <a:t>		</a:t>
            </a:r>
            <a:r>
              <a:rPr lang="nl-NL" sz="2000" dirty="0" err="1" smtClean="0"/>
              <a:t>confirm</a:t>
            </a:r>
            <a:endParaRPr lang="nl-NL" sz="2000" dirty="0" smtClean="0"/>
          </a:p>
          <a:p>
            <a:pPr lvl="1"/>
            <a:r>
              <a:rPr lang="nl-NL" sz="2000" dirty="0" err="1" smtClean="0"/>
              <a:t>Sodium</a:t>
            </a:r>
            <a:r>
              <a:rPr lang="nl-NL" sz="2000" dirty="0" smtClean="0"/>
              <a:t> chloride </a:t>
            </a:r>
            <a:r>
              <a:rPr lang="nl-NL" sz="2000" dirty="0" err="1" smtClean="0"/>
              <a:t>quantity</a:t>
            </a:r>
            <a:r>
              <a:rPr lang="nl-NL" sz="2000" dirty="0" smtClean="0"/>
              <a:t>		90-110%</a:t>
            </a:r>
          </a:p>
          <a:p>
            <a:pPr lvl="1"/>
            <a:endParaRPr lang="nl-NL" sz="2000" dirty="0" smtClean="0"/>
          </a:p>
          <a:p>
            <a:r>
              <a:rPr lang="nl-NL" sz="2000" dirty="0" err="1" smtClean="0"/>
              <a:t>If</a:t>
            </a:r>
            <a:r>
              <a:rPr lang="nl-NL" sz="2000" dirty="0" smtClean="0"/>
              <a:t> </a:t>
            </a:r>
            <a:r>
              <a:rPr lang="nl-NL" sz="2000" dirty="0" err="1" smtClean="0"/>
              <a:t>there</a:t>
            </a:r>
            <a:r>
              <a:rPr lang="nl-NL" sz="2000" dirty="0" smtClean="0"/>
              <a:t> is </a:t>
            </a:r>
            <a:r>
              <a:rPr lang="nl-NL" sz="2000" dirty="0" err="1" smtClean="0"/>
              <a:t>no</a:t>
            </a:r>
            <a:r>
              <a:rPr lang="nl-NL" sz="2000" dirty="0" smtClean="0"/>
              <a:t> </a:t>
            </a:r>
            <a:r>
              <a:rPr lang="nl-NL" sz="2000" dirty="0" err="1" smtClean="0"/>
              <a:t>access</a:t>
            </a:r>
            <a:r>
              <a:rPr lang="nl-NL" sz="2000" dirty="0" smtClean="0"/>
              <a:t> to drugs:</a:t>
            </a:r>
          </a:p>
          <a:p>
            <a:pPr lvl="1"/>
            <a:r>
              <a:rPr lang="nl-NL" sz="2000" dirty="0" err="1" smtClean="0"/>
              <a:t>One</a:t>
            </a:r>
            <a:r>
              <a:rPr lang="nl-NL" sz="2000" dirty="0" smtClean="0"/>
              <a:t> </a:t>
            </a:r>
            <a:r>
              <a:rPr lang="nl-NL" sz="2000" dirty="0" err="1" smtClean="0"/>
              <a:t>teaspoon</a:t>
            </a:r>
            <a:r>
              <a:rPr lang="nl-NL" sz="2000" dirty="0" smtClean="0"/>
              <a:t> of </a:t>
            </a:r>
            <a:r>
              <a:rPr lang="nl-NL" sz="2000" dirty="0" err="1" smtClean="0"/>
              <a:t>kitchen</a:t>
            </a:r>
            <a:r>
              <a:rPr lang="nl-NL" sz="2000" dirty="0" smtClean="0"/>
              <a:t> </a:t>
            </a:r>
            <a:r>
              <a:rPr lang="nl-NL" sz="2000" dirty="0" err="1" smtClean="0"/>
              <a:t>salt</a:t>
            </a:r>
            <a:endParaRPr lang="nl-NL" sz="2000" dirty="0" smtClean="0"/>
          </a:p>
          <a:p>
            <a:pPr lvl="1"/>
            <a:r>
              <a:rPr lang="nl-NL" sz="2000" dirty="0" err="1" smtClean="0"/>
              <a:t>One</a:t>
            </a:r>
            <a:r>
              <a:rPr lang="nl-NL" sz="2000" dirty="0" smtClean="0"/>
              <a:t> </a:t>
            </a:r>
            <a:r>
              <a:rPr lang="nl-NL" sz="2000" dirty="0" err="1" smtClean="0"/>
              <a:t>coffeecup</a:t>
            </a:r>
            <a:r>
              <a:rPr lang="nl-NL" sz="2000" dirty="0" smtClean="0"/>
              <a:t> </a:t>
            </a:r>
            <a:r>
              <a:rPr lang="nl-NL" sz="2000" dirty="0" err="1" smtClean="0"/>
              <a:t>with</a:t>
            </a:r>
            <a:r>
              <a:rPr lang="nl-NL" sz="2000" dirty="0" smtClean="0"/>
              <a:t> </a:t>
            </a:r>
            <a:r>
              <a:rPr lang="nl-NL" sz="2000" dirty="0" err="1" smtClean="0"/>
              <a:t>boiled</a:t>
            </a:r>
            <a:r>
              <a:rPr lang="nl-NL" sz="2000" dirty="0" smtClean="0"/>
              <a:t> and </a:t>
            </a:r>
            <a:r>
              <a:rPr lang="nl-NL" sz="2000" dirty="0" err="1" smtClean="0"/>
              <a:t>cooled</a:t>
            </a:r>
            <a:r>
              <a:rPr lang="nl-NL" sz="2000" dirty="0" smtClean="0"/>
              <a:t>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3"/>
            <a:ext cx="103582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s://encrypted-tbn3.gstatic.com/images?q=tbn:ANd9GcQxXURqur3HIAjKeQWv7SKUxTLxyhHH3EWbavonFN_66-5-JO_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888" y="216024"/>
            <a:ext cx="908720" cy="90872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err="1" smtClean="0"/>
              <a:t>Other</a:t>
            </a:r>
            <a:r>
              <a:rPr lang="nl-NL" sz="4000" dirty="0" smtClean="0"/>
              <a:t> </a:t>
            </a:r>
            <a:r>
              <a:rPr lang="nl-NL" sz="4000" dirty="0" err="1" smtClean="0"/>
              <a:t>opportunities</a:t>
            </a:r>
            <a:r>
              <a:rPr lang="nl-NL" sz="4000" dirty="0" smtClean="0"/>
              <a:t> to save </a:t>
            </a:r>
            <a:r>
              <a:rPr lang="nl-NL" sz="4000" dirty="0" err="1" smtClean="0"/>
              <a:t>costs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Beta</a:t>
            </a:r>
            <a:r>
              <a:rPr lang="nl-NL" dirty="0" smtClean="0"/>
              <a:t> </a:t>
            </a:r>
            <a:r>
              <a:rPr lang="nl-NL" dirty="0" err="1" smtClean="0"/>
              <a:t>lactam</a:t>
            </a:r>
            <a:r>
              <a:rPr lang="nl-NL" dirty="0" smtClean="0"/>
              <a:t> </a:t>
            </a:r>
            <a:r>
              <a:rPr lang="nl-NL" dirty="0" err="1" smtClean="0"/>
              <a:t>antibiotics</a:t>
            </a:r>
            <a:r>
              <a:rPr lang="nl-NL" dirty="0" smtClean="0"/>
              <a:t> as </a:t>
            </a:r>
            <a:r>
              <a:rPr lang="nl-NL" dirty="0" err="1" smtClean="0"/>
              <a:t>continuous</a:t>
            </a:r>
            <a:r>
              <a:rPr lang="nl-NL" dirty="0" smtClean="0"/>
              <a:t> </a:t>
            </a:r>
            <a:r>
              <a:rPr lang="nl-NL" dirty="0" err="1" smtClean="0"/>
              <a:t>infusion</a:t>
            </a:r>
            <a:r>
              <a:rPr lang="nl-NL" dirty="0" smtClean="0"/>
              <a:t>:</a:t>
            </a:r>
          </a:p>
          <a:p>
            <a:pPr lvl="1"/>
            <a:r>
              <a:rPr lang="nl-NL" dirty="0" err="1" smtClean="0"/>
              <a:t>Using</a:t>
            </a:r>
            <a:r>
              <a:rPr lang="nl-NL" dirty="0" smtClean="0"/>
              <a:t> </a:t>
            </a:r>
            <a:r>
              <a:rPr lang="nl-NL" dirty="0" err="1" smtClean="0"/>
              <a:t>their</a:t>
            </a:r>
            <a:r>
              <a:rPr lang="nl-NL" dirty="0" smtClean="0"/>
              <a:t> pharmacodynamic </a:t>
            </a:r>
            <a:r>
              <a:rPr lang="nl-NL" dirty="0" err="1" smtClean="0"/>
              <a:t>properties</a:t>
            </a:r>
            <a:endParaRPr lang="nl-NL" dirty="0" smtClean="0"/>
          </a:p>
          <a:p>
            <a:pPr lvl="1"/>
            <a:r>
              <a:rPr lang="nl-NL" dirty="0" err="1" smtClean="0"/>
              <a:t>Using</a:t>
            </a:r>
            <a:r>
              <a:rPr lang="nl-NL" dirty="0" smtClean="0"/>
              <a:t> </a:t>
            </a:r>
            <a:r>
              <a:rPr lang="nl-NL" dirty="0" err="1" smtClean="0"/>
              <a:t>sensitivity</a:t>
            </a:r>
            <a:r>
              <a:rPr lang="nl-NL" dirty="0" smtClean="0"/>
              <a:t> of the </a:t>
            </a:r>
            <a:r>
              <a:rPr lang="nl-NL" dirty="0" err="1" smtClean="0"/>
              <a:t>micro-organism</a:t>
            </a:r>
            <a:endParaRPr lang="nl-NL" dirty="0" smtClean="0"/>
          </a:p>
          <a:p>
            <a:pPr lvl="1"/>
            <a:endParaRPr lang="nl-NL" dirty="0" smtClean="0"/>
          </a:p>
          <a:p>
            <a:r>
              <a:rPr lang="nl-NL" dirty="0" err="1" smtClean="0"/>
              <a:t>Using</a:t>
            </a:r>
            <a:r>
              <a:rPr lang="nl-NL" dirty="0" smtClean="0"/>
              <a:t> </a:t>
            </a:r>
            <a:r>
              <a:rPr lang="nl-NL" dirty="0" err="1" smtClean="0"/>
              <a:t>drug-drug</a:t>
            </a:r>
            <a:r>
              <a:rPr lang="nl-NL" dirty="0" smtClean="0"/>
              <a:t> </a:t>
            </a:r>
            <a:r>
              <a:rPr lang="nl-NL" dirty="0" err="1" smtClean="0"/>
              <a:t>interactions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err="1" smtClean="0"/>
              <a:t>Dose</a:t>
            </a:r>
            <a:r>
              <a:rPr lang="nl-NL" dirty="0" smtClean="0"/>
              <a:t> </a:t>
            </a:r>
            <a:r>
              <a:rPr lang="nl-NL" dirty="0" err="1" smtClean="0"/>
              <a:t>on</a:t>
            </a:r>
            <a:r>
              <a:rPr lang="nl-NL" dirty="0" smtClean="0"/>
              <a:t> body </a:t>
            </a:r>
            <a:r>
              <a:rPr lang="nl-NL" dirty="0" err="1" smtClean="0"/>
              <a:t>height</a:t>
            </a:r>
            <a:r>
              <a:rPr lang="nl-NL" dirty="0" smtClean="0"/>
              <a:t> in </a:t>
            </a:r>
            <a:r>
              <a:rPr lang="nl-NL" dirty="0" err="1" smtClean="0"/>
              <a:t>stead</a:t>
            </a:r>
            <a:r>
              <a:rPr lang="nl-NL" dirty="0" smtClean="0"/>
              <a:t> of </a:t>
            </a:r>
            <a:r>
              <a:rPr lang="nl-NL" dirty="0" err="1" smtClean="0"/>
              <a:t>weight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Beta-lactam antibiotics</a:t>
            </a:r>
            <a:endParaRPr lang="nl-NL" altLang="nl-NL" dirty="0"/>
          </a:p>
        </p:txBody>
      </p:sp>
      <p:pic>
        <p:nvPicPr>
          <p:cNvPr id="7" name="Picture 2" descr="https://encrypted-tbn3.gstatic.com/images?q=tbn:ANd9GcQxXURqur3HIAjKeQWv7SKUxTLxyhHH3EWbavonFN_66-5-JO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888" y="216024"/>
            <a:ext cx="908720" cy="908720"/>
          </a:xfrm>
          <a:prstGeom prst="rect">
            <a:avLst/>
          </a:prstGeom>
          <a:noFill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16633"/>
            <a:ext cx="103582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4"/>
          <p:cNvSpPr txBox="1">
            <a:spLocks noChangeArrowheads="1"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Bacterial</a:t>
            </a: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growth</a:t>
            </a: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</a:t>
            </a: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</a:t>
            </a: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dosing</a:t>
            </a: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regimens</a:t>
            </a: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nl-N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ticarcillin</a:t>
            </a: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nl-N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neutropenic</a:t>
            </a: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mouse</a:t>
            </a: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P. </a:t>
            </a:r>
            <a:r>
              <a:rPr kumimoji="0" lang="nl-N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aeruginosa</a:t>
            </a: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infection</a:t>
            </a: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models:</a:t>
            </a: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1628775"/>
            <a:ext cx="416718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7150" y="6427788"/>
            <a:ext cx="2417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>
                <a:latin typeface="Tahoma" pitchFamily="34" charset="0"/>
              </a:rPr>
              <a:t>Gerber, J Inf Dis 1983</a:t>
            </a:r>
          </a:p>
        </p:txBody>
      </p:sp>
      <p:graphicFrame>
        <p:nvGraphicFramePr>
          <p:cNvPr id="29" name="Group 24"/>
          <p:cNvGraphicFramePr>
            <a:graphicFrameLocks noGrp="1"/>
          </p:cNvGraphicFramePr>
          <p:nvPr/>
        </p:nvGraphicFramePr>
        <p:xfrm>
          <a:off x="674688" y="4035425"/>
          <a:ext cx="3784209" cy="2057400"/>
        </p:xfrm>
        <a:graphic>
          <a:graphicData uri="http://schemas.openxmlformats.org/drawingml/2006/table">
            <a:tbl>
              <a:tblPr/>
              <a:tblGrid>
                <a:gridCol w="1261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1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1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Dose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T&gt;MIC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Outcome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 mg/kg q 3hrs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Growth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10mg/kg q 1h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 </a:t>
                      </a: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growth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" name="PIJL-RECHTS 29"/>
          <p:cNvSpPr/>
          <p:nvPr/>
        </p:nvSpPr>
        <p:spPr>
          <a:xfrm>
            <a:off x="20638" y="4895850"/>
            <a:ext cx="654050" cy="4841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31" name="PIJL-RECHTS 30"/>
          <p:cNvSpPr/>
          <p:nvPr/>
        </p:nvSpPr>
        <p:spPr>
          <a:xfrm rot="16200000">
            <a:off x="7685882" y="2628106"/>
            <a:ext cx="654050" cy="48418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32" name="PIJL-RECHTS 31"/>
          <p:cNvSpPr/>
          <p:nvPr/>
        </p:nvSpPr>
        <p:spPr>
          <a:xfrm rot="10800000">
            <a:off x="6797675" y="4413250"/>
            <a:ext cx="654050" cy="4841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33" name="PIJL-RECHTS 32"/>
          <p:cNvSpPr/>
          <p:nvPr/>
        </p:nvSpPr>
        <p:spPr>
          <a:xfrm>
            <a:off x="19050" y="5484813"/>
            <a:ext cx="654050" cy="48418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34" name="PIJL-RECHTS 33"/>
          <p:cNvSpPr/>
          <p:nvPr/>
        </p:nvSpPr>
        <p:spPr>
          <a:xfrm rot="10800000">
            <a:off x="6611938" y="5451475"/>
            <a:ext cx="654050" cy="4841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35" name="PIJL-RECHTS 34"/>
          <p:cNvSpPr/>
          <p:nvPr/>
        </p:nvSpPr>
        <p:spPr>
          <a:xfrm rot="16200000">
            <a:off x="7697788" y="3230562"/>
            <a:ext cx="654050" cy="4857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36" name="Tekstvak 16"/>
          <p:cNvSpPr txBox="1">
            <a:spLocks noChangeArrowheads="1"/>
          </p:cNvSpPr>
          <p:nvPr/>
        </p:nvSpPr>
        <p:spPr bwMode="auto">
          <a:xfrm>
            <a:off x="7596188" y="1844675"/>
            <a:ext cx="928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>
                <a:solidFill>
                  <a:srgbClr val="FF0000"/>
                </a:solidFill>
                <a:latin typeface="Calibri" pitchFamily="34" charset="0"/>
              </a:rPr>
              <a:t>Control</a:t>
            </a:r>
          </a:p>
        </p:txBody>
      </p:sp>
      <p:sp>
        <p:nvSpPr>
          <p:cNvPr id="37" name="Tekstvak 17"/>
          <p:cNvSpPr txBox="1">
            <a:spLocks noChangeArrowheads="1"/>
          </p:cNvSpPr>
          <p:nvPr/>
        </p:nvSpPr>
        <p:spPr bwMode="auto">
          <a:xfrm>
            <a:off x="7756525" y="5481638"/>
            <a:ext cx="6080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>
                <a:solidFill>
                  <a:srgbClr val="FF0000"/>
                </a:solidFill>
                <a:latin typeface="Calibri" pitchFamily="34" charset="0"/>
              </a:rPr>
              <a:t>MIC</a:t>
            </a:r>
          </a:p>
        </p:txBody>
      </p:sp>
    </p:spTree>
    <p:extLst>
      <p:ext uri="{BB962C8B-B14F-4D97-AF65-F5344CB8AC3E}">
        <p14:creationId xmlns:p14="http://schemas.microsoft.com/office/powerpoint/2010/main" val="345533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4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Ceftazidime</a:t>
            </a:r>
            <a:r>
              <a:rPr lang="nl-NL" dirty="0" smtClean="0"/>
              <a:t> i.v.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EUCAST breakpoint P. </a:t>
            </a:r>
            <a:r>
              <a:rPr lang="nl-NL" sz="2800" dirty="0" err="1" smtClean="0"/>
              <a:t>aeruginosa</a:t>
            </a:r>
            <a:r>
              <a:rPr lang="nl-NL" sz="2800" dirty="0" smtClean="0"/>
              <a:t> MIC 8 mg/L</a:t>
            </a:r>
          </a:p>
          <a:p>
            <a:r>
              <a:rPr lang="nl-NL" sz="2800" dirty="0" smtClean="0"/>
              <a:t>CF </a:t>
            </a:r>
            <a:r>
              <a:rPr lang="nl-NL" sz="2800" dirty="0" err="1" smtClean="0"/>
              <a:t>patient</a:t>
            </a:r>
            <a:r>
              <a:rPr lang="nl-NL" sz="2800" dirty="0" smtClean="0"/>
              <a:t>, 55 y/o, 50 mg/kg </a:t>
            </a:r>
            <a:r>
              <a:rPr lang="nl-NL" sz="2800" dirty="0" err="1" smtClean="0"/>
              <a:t>every</a:t>
            </a:r>
            <a:r>
              <a:rPr lang="nl-NL" sz="2800" dirty="0" smtClean="0"/>
              <a:t> 8 </a:t>
            </a:r>
            <a:r>
              <a:rPr lang="nl-NL" sz="2800" dirty="0" err="1" smtClean="0"/>
              <a:t>hours</a:t>
            </a:r>
            <a:endParaRPr lang="nl-NL" sz="2800" dirty="0" smtClean="0"/>
          </a:p>
        </p:txBody>
      </p:sp>
      <p:pic>
        <p:nvPicPr>
          <p:cNvPr id="4" name="Picture 2" descr="https://encrypted-tbn3.gstatic.com/images?q=tbn:ANd9GcQxXURqur3HIAjKeQWv7SKUxTLxyhHH3EWbavonFN_66-5-JO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888" y="216024"/>
            <a:ext cx="908720" cy="908720"/>
          </a:xfrm>
          <a:prstGeom prst="rect">
            <a:avLst/>
          </a:prstGeom>
          <a:noFill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16633"/>
            <a:ext cx="103582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 descr="Ceftazidime 3 dd 50 mgkg MIC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684744"/>
            <a:ext cx="5652120" cy="389459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5724128" y="5877272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8 mg/L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5724128" y="5517232"/>
            <a:ext cx="960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32 mg/L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Ceftazidime</a:t>
            </a:r>
            <a:r>
              <a:rPr lang="nl-NL" dirty="0" smtClean="0"/>
              <a:t> i.v.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EUCAST breakpoint P. </a:t>
            </a:r>
            <a:r>
              <a:rPr lang="nl-NL" sz="2000" dirty="0" err="1" smtClean="0"/>
              <a:t>aeruginosa</a:t>
            </a:r>
            <a:r>
              <a:rPr lang="nl-NL" sz="2000" dirty="0" smtClean="0"/>
              <a:t> MIC 8 mg/L</a:t>
            </a:r>
          </a:p>
          <a:p>
            <a:r>
              <a:rPr lang="nl-NL" sz="2000" dirty="0" smtClean="0"/>
              <a:t>CF </a:t>
            </a:r>
            <a:r>
              <a:rPr lang="nl-NL" sz="2000" dirty="0" err="1" smtClean="0"/>
              <a:t>patient</a:t>
            </a:r>
            <a:r>
              <a:rPr lang="nl-NL" sz="2000" dirty="0" smtClean="0"/>
              <a:t>, 55 y/o, 100 mg/kg/24 h </a:t>
            </a:r>
            <a:r>
              <a:rPr lang="nl-NL" sz="2000" dirty="0" err="1" smtClean="0"/>
              <a:t>continuously</a:t>
            </a:r>
            <a:r>
              <a:rPr lang="nl-NL" sz="2000" dirty="0" smtClean="0"/>
              <a:t> -&gt; Target is 32 mg/L</a:t>
            </a:r>
          </a:p>
        </p:txBody>
      </p:sp>
      <p:pic>
        <p:nvPicPr>
          <p:cNvPr id="4" name="Picture 2" descr="https://encrypted-tbn3.gstatic.com/images?q=tbn:ANd9GcQxXURqur3HIAjKeQWv7SKUxTLxyhHH3EWbavonFN_66-5-JO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888" y="216024"/>
            <a:ext cx="908720" cy="908720"/>
          </a:xfrm>
          <a:prstGeom prst="rect">
            <a:avLst/>
          </a:prstGeom>
          <a:noFill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16633"/>
            <a:ext cx="103582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7" descr="Ceftazidime 150 mgkg ci MIC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2729708"/>
            <a:ext cx="5951415" cy="4128292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5940152" y="3356992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err="1" smtClean="0"/>
              <a:t>Potential</a:t>
            </a:r>
            <a:r>
              <a:rPr lang="nl-NL" sz="2000" dirty="0" smtClean="0"/>
              <a:t> </a:t>
            </a:r>
            <a:r>
              <a:rPr lang="nl-NL" sz="2000" dirty="0" err="1" smtClean="0"/>
              <a:t>savings</a:t>
            </a:r>
            <a:r>
              <a:rPr lang="nl-NL" sz="2000" dirty="0" smtClean="0"/>
              <a:t>:</a:t>
            </a:r>
          </a:p>
          <a:p>
            <a:r>
              <a:rPr lang="nl-NL" sz="2000" dirty="0" smtClean="0"/>
              <a:t>66% </a:t>
            </a:r>
            <a:r>
              <a:rPr lang="nl-NL" sz="2000" dirty="0" err="1" smtClean="0"/>
              <a:t>on</a:t>
            </a:r>
            <a:r>
              <a:rPr lang="nl-NL" sz="2000" dirty="0" smtClean="0"/>
              <a:t> </a:t>
            </a:r>
            <a:r>
              <a:rPr lang="nl-NL" sz="2000" dirty="0" err="1" smtClean="0"/>
              <a:t>preparation</a:t>
            </a:r>
            <a:r>
              <a:rPr lang="nl-NL" sz="2000" dirty="0" smtClean="0"/>
              <a:t> time</a:t>
            </a:r>
          </a:p>
          <a:p>
            <a:r>
              <a:rPr lang="nl-NL" sz="2000" dirty="0" smtClean="0"/>
              <a:t>66% </a:t>
            </a:r>
            <a:r>
              <a:rPr lang="nl-NL" sz="2000" dirty="0" err="1" smtClean="0"/>
              <a:t>on</a:t>
            </a:r>
            <a:r>
              <a:rPr lang="nl-NL" sz="2000" dirty="0" smtClean="0"/>
              <a:t> </a:t>
            </a:r>
            <a:r>
              <a:rPr lang="nl-NL" sz="2000" dirty="0" err="1" smtClean="0"/>
              <a:t>disposables</a:t>
            </a:r>
            <a:endParaRPr lang="nl-NL" sz="2000" dirty="0" smtClean="0"/>
          </a:p>
          <a:p>
            <a:r>
              <a:rPr lang="nl-NL" sz="2000" dirty="0" smtClean="0"/>
              <a:t>33% </a:t>
            </a:r>
            <a:r>
              <a:rPr lang="nl-NL" sz="2000" dirty="0" err="1" smtClean="0"/>
              <a:t>on</a:t>
            </a:r>
            <a:r>
              <a:rPr lang="nl-NL" sz="2000" dirty="0" smtClean="0"/>
              <a:t> drugs</a:t>
            </a:r>
            <a:endParaRPr lang="nl-NL" sz="2000" dirty="0"/>
          </a:p>
        </p:txBody>
      </p:sp>
      <p:sp>
        <p:nvSpPr>
          <p:cNvPr id="10" name="Tekstvak 9"/>
          <p:cNvSpPr txBox="1"/>
          <p:nvPr/>
        </p:nvSpPr>
        <p:spPr>
          <a:xfrm>
            <a:off x="5960555" y="6084004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8 mg/L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5868144" y="5723964"/>
            <a:ext cx="960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32 mg/L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Disclosure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DJT is a </a:t>
            </a:r>
            <a:r>
              <a:rPr lang="nl-NL" dirty="0" err="1" smtClean="0"/>
              <a:t>member</a:t>
            </a:r>
            <a:r>
              <a:rPr lang="nl-NL" dirty="0" smtClean="0"/>
              <a:t> of the </a:t>
            </a:r>
            <a:r>
              <a:rPr lang="nl-NL" dirty="0" err="1" smtClean="0"/>
              <a:t>European</a:t>
            </a:r>
            <a:r>
              <a:rPr lang="nl-NL" dirty="0" smtClean="0"/>
              <a:t> </a:t>
            </a:r>
            <a:r>
              <a:rPr lang="nl-NL" dirty="0" err="1" smtClean="0"/>
              <a:t>Pharmacopoeia</a:t>
            </a:r>
            <a:r>
              <a:rPr lang="nl-NL" dirty="0" smtClean="0"/>
              <a:t> </a:t>
            </a:r>
            <a:r>
              <a:rPr lang="nl-NL" dirty="0" err="1" smtClean="0"/>
              <a:t>Committee</a:t>
            </a:r>
            <a:endParaRPr lang="nl-NL" dirty="0"/>
          </a:p>
        </p:txBody>
      </p:sp>
      <p:pic>
        <p:nvPicPr>
          <p:cNvPr id="48130" name="Picture 2" descr="https://encrypted-tbn3.gstatic.com/images?q=tbn:ANd9GcQxXURqur3HIAjKeQWv7SKUxTLxyhHH3EWbavonFN_66-5-JO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888" y="216024"/>
            <a:ext cx="908720" cy="908720"/>
          </a:xfrm>
          <a:prstGeom prst="rect">
            <a:avLst/>
          </a:prstGeom>
          <a:noFill/>
        </p:spPr>
      </p:pic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16633"/>
            <a:ext cx="103582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7663"/>
            <a:ext cx="9144000" cy="364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https://encrypted-tbn3.gstatic.com/images?q=tbn:ANd9GcQxXURqur3HIAjKeQWv7SKUxTLxyhHH3EWbavonFN_66-5-JO_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888" y="216024"/>
            <a:ext cx="908720" cy="908720"/>
          </a:xfrm>
          <a:prstGeom prst="rect">
            <a:avLst/>
          </a:prstGeom>
          <a:noFill/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116633"/>
            <a:ext cx="103582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Home </a:t>
            </a:r>
            <a:r>
              <a:rPr lang="nl-NL" dirty="0" err="1" smtClean="0"/>
              <a:t>intravenous</a:t>
            </a:r>
            <a:r>
              <a:rPr lang="nl-NL" dirty="0" smtClean="0"/>
              <a:t> </a:t>
            </a:r>
            <a:r>
              <a:rPr lang="nl-NL" dirty="0" err="1" smtClean="0"/>
              <a:t>treatment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973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4114800" cy="340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92500"/>
            <a:ext cx="78486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116633"/>
            <a:ext cx="103582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hoek 5"/>
          <p:cNvSpPr/>
          <p:nvPr/>
        </p:nvSpPr>
        <p:spPr>
          <a:xfrm>
            <a:off x="1297773" y="3429000"/>
            <a:ext cx="7812360" cy="151216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829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Ceftazidime</a:t>
            </a:r>
            <a:r>
              <a:rPr lang="nl-NL" dirty="0" smtClean="0"/>
              <a:t> i.v.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Sensitive P. </a:t>
            </a:r>
            <a:r>
              <a:rPr lang="nl-NL" sz="2800" dirty="0" err="1" smtClean="0"/>
              <a:t>aeruginosa</a:t>
            </a:r>
            <a:r>
              <a:rPr lang="nl-NL" sz="2800" dirty="0" smtClean="0"/>
              <a:t> MIC 2 mg/L -&gt; target 8 mg/L</a:t>
            </a:r>
          </a:p>
          <a:p>
            <a:r>
              <a:rPr lang="nl-NL" sz="2800" dirty="0" smtClean="0"/>
              <a:t>CF </a:t>
            </a:r>
            <a:r>
              <a:rPr lang="nl-NL" sz="2800" dirty="0" err="1" smtClean="0"/>
              <a:t>patient</a:t>
            </a:r>
            <a:r>
              <a:rPr lang="nl-NL" sz="2800" dirty="0" smtClean="0"/>
              <a:t>, 55 y/o, </a:t>
            </a:r>
            <a:r>
              <a:rPr lang="nl-NL" sz="2800" b="1" dirty="0" smtClean="0"/>
              <a:t>50 mg/kg </a:t>
            </a:r>
            <a:r>
              <a:rPr lang="nl-NL" sz="2800" dirty="0" err="1" smtClean="0"/>
              <a:t>continuously</a:t>
            </a:r>
            <a:endParaRPr lang="nl-NL" sz="2800" dirty="0" smtClean="0"/>
          </a:p>
        </p:txBody>
      </p:sp>
      <p:pic>
        <p:nvPicPr>
          <p:cNvPr id="4" name="Picture 2" descr="https://encrypted-tbn3.gstatic.com/images?q=tbn:ANd9GcQxXURqur3HIAjKeQWv7SKUxTLxyhHH3EWbavonFN_66-5-JO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888" y="216024"/>
            <a:ext cx="908720" cy="908720"/>
          </a:xfrm>
          <a:prstGeom prst="rect">
            <a:avLst/>
          </a:prstGeom>
          <a:noFill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16633"/>
            <a:ext cx="103582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vak 8"/>
          <p:cNvSpPr txBox="1"/>
          <p:nvPr/>
        </p:nvSpPr>
        <p:spPr>
          <a:xfrm>
            <a:off x="5940152" y="3356992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err="1" smtClean="0"/>
              <a:t>Potential</a:t>
            </a:r>
            <a:r>
              <a:rPr lang="nl-NL" sz="2000" dirty="0" smtClean="0"/>
              <a:t> </a:t>
            </a:r>
            <a:r>
              <a:rPr lang="nl-NL" sz="2000" dirty="0" err="1" smtClean="0"/>
              <a:t>savings</a:t>
            </a:r>
            <a:r>
              <a:rPr lang="nl-NL" sz="2000" dirty="0" smtClean="0"/>
              <a:t>:</a:t>
            </a:r>
          </a:p>
          <a:p>
            <a:r>
              <a:rPr lang="nl-NL" sz="2000" dirty="0" smtClean="0"/>
              <a:t>66% </a:t>
            </a:r>
            <a:r>
              <a:rPr lang="nl-NL" sz="2000" dirty="0" err="1" smtClean="0"/>
              <a:t>on</a:t>
            </a:r>
            <a:r>
              <a:rPr lang="nl-NL" sz="2000" dirty="0" smtClean="0"/>
              <a:t> </a:t>
            </a:r>
            <a:r>
              <a:rPr lang="nl-NL" sz="2000" dirty="0" err="1" smtClean="0"/>
              <a:t>preparation</a:t>
            </a:r>
            <a:r>
              <a:rPr lang="nl-NL" sz="2000" dirty="0" smtClean="0"/>
              <a:t> time</a:t>
            </a:r>
          </a:p>
          <a:p>
            <a:r>
              <a:rPr lang="nl-NL" sz="2000" dirty="0" smtClean="0"/>
              <a:t>66% </a:t>
            </a:r>
            <a:r>
              <a:rPr lang="nl-NL" sz="2000" dirty="0" err="1" smtClean="0"/>
              <a:t>on</a:t>
            </a:r>
            <a:r>
              <a:rPr lang="nl-NL" sz="2000" dirty="0" smtClean="0"/>
              <a:t> </a:t>
            </a:r>
            <a:r>
              <a:rPr lang="nl-NL" sz="2000" dirty="0" err="1" smtClean="0"/>
              <a:t>disposables</a:t>
            </a:r>
            <a:endParaRPr lang="nl-NL" sz="2000" dirty="0" smtClean="0"/>
          </a:p>
          <a:p>
            <a:r>
              <a:rPr lang="nl-NL" sz="2000" b="1" dirty="0" smtClean="0"/>
              <a:t>66% </a:t>
            </a:r>
            <a:r>
              <a:rPr lang="nl-NL" sz="2000" b="1" dirty="0" err="1" smtClean="0"/>
              <a:t>on</a:t>
            </a:r>
            <a:r>
              <a:rPr lang="nl-NL" sz="2000" b="1" dirty="0" smtClean="0"/>
              <a:t> i.v. drugs</a:t>
            </a:r>
            <a:endParaRPr lang="nl-NL" sz="2000" b="1" dirty="0"/>
          </a:p>
        </p:txBody>
      </p:sp>
      <p:pic>
        <p:nvPicPr>
          <p:cNvPr id="10" name="Afbeelding 9" descr="Ceftazidime 50 mgkg ci MIC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2708920"/>
            <a:ext cx="5996656" cy="4176464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5987552" y="6228020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2 mg/L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5987552" y="5867980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8 mg/L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encrypted-tbn3.gstatic.com/images?q=tbn:ANd9GcQxXURqur3HIAjKeQWv7SKUxTLxyhHH3EWbavonFN_66-5-JO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888" y="216024"/>
            <a:ext cx="908720" cy="908720"/>
          </a:xfrm>
          <a:prstGeom prst="rect">
            <a:avLst/>
          </a:prstGeom>
          <a:noFill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16633"/>
            <a:ext cx="103582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Use</a:t>
            </a:r>
            <a:r>
              <a:rPr lang="nl-NL" dirty="0" smtClean="0"/>
              <a:t> </a:t>
            </a:r>
            <a:r>
              <a:rPr lang="nl-NL" dirty="0" err="1" smtClean="0"/>
              <a:t>drug-drug</a:t>
            </a:r>
            <a:r>
              <a:rPr lang="nl-NL" dirty="0" smtClean="0"/>
              <a:t> </a:t>
            </a:r>
            <a:r>
              <a:rPr lang="nl-NL" dirty="0" err="1" smtClean="0"/>
              <a:t>interactions</a:t>
            </a:r>
            <a:endParaRPr lang="nl-NL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HIV:</a:t>
            </a:r>
          </a:p>
          <a:p>
            <a:pPr lvl="1"/>
            <a:r>
              <a:rPr lang="nl-NL" b="1" dirty="0" err="1" smtClean="0"/>
              <a:t>Subtherapeutic</a:t>
            </a:r>
            <a:r>
              <a:rPr lang="nl-NL" dirty="0" smtClean="0"/>
              <a:t> doses of </a:t>
            </a:r>
            <a:r>
              <a:rPr lang="nl-NL" dirty="0" err="1" smtClean="0"/>
              <a:t>ritonavir</a:t>
            </a:r>
            <a:r>
              <a:rPr lang="nl-NL" dirty="0" smtClean="0"/>
              <a:t> are </a:t>
            </a:r>
            <a:r>
              <a:rPr lang="nl-NL" dirty="0" err="1" smtClean="0"/>
              <a:t>used</a:t>
            </a:r>
            <a:r>
              <a:rPr lang="nl-NL" dirty="0" smtClean="0"/>
              <a:t> to boost </a:t>
            </a:r>
            <a:r>
              <a:rPr lang="nl-NL" dirty="0" err="1" smtClean="0"/>
              <a:t>atazanavir</a:t>
            </a:r>
            <a:r>
              <a:rPr lang="nl-NL" dirty="0" smtClean="0"/>
              <a:t> and </a:t>
            </a:r>
            <a:r>
              <a:rPr lang="nl-NL" dirty="0" err="1" smtClean="0"/>
              <a:t>lopinavir</a:t>
            </a:r>
            <a:endParaRPr lang="nl-NL" dirty="0" smtClean="0"/>
          </a:p>
          <a:p>
            <a:pPr lvl="1"/>
            <a:endParaRPr lang="nl-NL" dirty="0" smtClean="0"/>
          </a:p>
          <a:p>
            <a:r>
              <a:rPr lang="nl-NL" dirty="0" smtClean="0"/>
              <a:t>CF:</a:t>
            </a:r>
          </a:p>
          <a:p>
            <a:pPr lvl="1"/>
            <a:r>
              <a:rPr lang="nl-NL" dirty="0" err="1" smtClean="0"/>
              <a:t>Ivacaftor</a:t>
            </a:r>
            <a:r>
              <a:rPr lang="nl-NL" dirty="0" smtClean="0"/>
              <a:t> is a </a:t>
            </a:r>
            <a:r>
              <a:rPr lang="nl-NL" dirty="0" err="1" smtClean="0"/>
              <a:t>substrate</a:t>
            </a:r>
            <a:r>
              <a:rPr lang="nl-NL" dirty="0" smtClean="0"/>
              <a:t> of CYP3A4 and </a:t>
            </a:r>
            <a:r>
              <a:rPr lang="nl-NL" dirty="0" err="1" smtClean="0"/>
              <a:t>ritonavir</a:t>
            </a:r>
            <a:r>
              <a:rPr lang="nl-NL" dirty="0" smtClean="0"/>
              <a:t> is a </a:t>
            </a:r>
            <a:r>
              <a:rPr lang="nl-NL" dirty="0" err="1" smtClean="0"/>
              <a:t>strong</a:t>
            </a:r>
            <a:r>
              <a:rPr lang="nl-NL" dirty="0" smtClean="0"/>
              <a:t> </a:t>
            </a:r>
            <a:r>
              <a:rPr lang="nl-NL" dirty="0" err="1" smtClean="0"/>
              <a:t>inhibitor</a:t>
            </a:r>
            <a:r>
              <a:rPr lang="nl-NL" dirty="0" smtClean="0"/>
              <a:t> of CYP3A4</a:t>
            </a:r>
          </a:p>
          <a:p>
            <a:pPr lvl="1"/>
            <a:r>
              <a:rPr lang="nl-NL" dirty="0" smtClean="0"/>
              <a:t>50 mg </a:t>
            </a:r>
            <a:r>
              <a:rPr lang="nl-NL" dirty="0" err="1" smtClean="0"/>
              <a:t>ritonavir</a:t>
            </a:r>
            <a:r>
              <a:rPr lang="nl-NL" dirty="0" smtClean="0"/>
              <a:t> </a:t>
            </a:r>
            <a:r>
              <a:rPr lang="nl-NL" dirty="0" err="1" smtClean="0"/>
              <a:t>increases</a:t>
            </a:r>
            <a:r>
              <a:rPr lang="nl-NL" dirty="0" smtClean="0"/>
              <a:t> </a:t>
            </a:r>
            <a:r>
              <a:rPr lang="nl-NL" dirty="0" err="1" smtClean="0"/>
              <a:t>ivacaftor</a:t>
            </a:r>
            <a:r>
              <a:rPr lang="nl-NL" dirty="0" smtClean="0"/>
              <a:t> AUC </a:t>
            </a:r>
            <a:r>
              <a:rPr lang="nl-NL" baseline="-25000" dirty="0" smtClean="0"/>
              <a:t>0-&gt;</a:t>
            </a:r>
            <a:r>
              <a:rPr lang="nl-NL" baseline="-25000" dirty="0" err="1" smtClean="0"/>
              <a:t>inf</a:t>
            </a:r>
            <a:r>
              <a:rPr lang="nl-NL" dirty="0" smtClean="0"/>
              <a:t> 20 fold</a:t>
            </a:r>
            <a:r>
              <a:rPr lang="nl-NL" baseline="30000" dirty="0" smtClean="0"/>
              <a:t>1</a:t>
            </a:r>
            <a:r>
              <a:rPr lang="nl-NL" dirty="0" smtClean="0"/>
              <a:t> -&gt; </a:t>
            </a:r>
            <a:r>
              <a:rPr lang="nl-NL" dirty="0" err="1" smtClean="0"/>
              <a:t>potentially</a:t>
            </a:r>
            <a:r>
              <a:rPr lang="nl-NL" dirty="0" smtClean="0"/>
              <a:t> 20 </a:t>
            </a:r>
            <a:r>
              <a:rPr lang="nl-NL" dirty="0" err="1" smtClean="0"/>
              <a:t>fold</a:t>
            </a:r>
            <a:r>
              <a:rPr lang="nl-NL" dirty="0" smtClean="0"/>
              <a:t> </a:t>
            </a:r>
            <a:r>
              <a:rPr lang="nl-NL" dirty="0" err="1" smtClean="0"/>
              <a:t>dose</a:t>
            </a:r>
            <a:r>
              <a:rPr lang="nl-NL" dirty="0" smtClean="0"/>
              <a:t> </a:t>
            </a:r>
            <a:r>
              <a:rPr lang="nl-NL" dirty="0" err="1" smtClean="0"/>
              <a:t>reduction</a:t>
            </a:r>
            <a:endParaRPr lang="nl-NL" dirty="0" smtClean="0"/>
          </a:p>
        </p:txBody>
      </p:sp>
      <p:sp>
        <p:nvSpPr>
          <p:cNvPr id="9" name="Tekstvak 8"/>
          <p:cNvSpPr txBox="1"/>
          <p:nvPr/>
        </p:nvSpPr>
        <p:spPr>
          <a:xfrm>
            <a:off x="251520" y="6309320"/>
            <a:ext cx="3324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1) </a:t>
            </a:r>
            <a:r>
              <a:rPr lang="nl-NL" dirty="0" err="1" smtClean="0"/>
              <a:t>Liddy</a:t>
            </a:r>
            <a:r>
              <a:rPr lang="nl-NL" dirty="0" smtClean="0"/>
              <a:t>, Br J </a:t>
            </a:r>
            <a:r>
              <a:rPr lang="nl-NL" dirty="0" err="1" smtClean="0"/>
              <a:t>Clin</a:t>
            </a:r>
            <a:r>
              <a:rPr lang="nl-NL" dirty="0" smtClean="0"/>
              <a:t> </a:t>
            </a:r>
            <a:r>
              <a:rPr lang="nl-NL" dirty="0" err="1" smtClean="0"/>
              <a:t>Pharmacol</a:t>
            </a:r>
            <a:r>
              <a:rPr lang="nl-NL" dirty="0" smtClean="0"/>
              <a:t> 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5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3.gstatic.com/images?q=tbn:ANd9GcQxXURqur3HIAjKeQWv7SKUxTLxyhHH3EWbavonFN_66-5-JO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888" y="216024"/>
            <a:ext cx="908720" cy="908720"/>
          </a:xfrm>
          <a:prstGeom prst="rect">
            <a:avLst/>
          </a:prstGeom>
          <a:noFill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16633"/>
            <a:ext cx="103582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268760"/>
            <a:ext cx="72008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7"/>
          <p:cNvSpPr txBox="1"/>
          <p:nvPr/>
        </p:nvSpPr>
        <p:spPr>
          <a:xfrm>
            <a:off x="323528" y="6381328"/>
            <a:ext cx="3775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Al </a:t>
            </a:r>
            <a:r>
              <a:rPr lang="nl-NL" dirty="0" err="1" smtClean="0"/>
              <a:t>Ghanem</a:t>
            </a:r>
            <a:r>
              <a:rPr lang="nl-NL" dirty="0" smtClean="0"/>
              <a:t>, manuscript in </a:t>
            </a:r>
            <a:r>
              <a:rPr lang="nl-NL" dirty="0" err="1" smtClean="0"/>
              <a:t>preparation</a:t>
            </a:r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3347864" y="1484784"/>
            <a:ext cx="4752528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dirty="0" smtClean="0">
                <a:solidFill>
                  <a:schemeClr val="tx1"/>
                </a:solidFill>
              </a:rPr>
              <a:t>BMI </a:t>
            </a:r>
            <a:r>
              <a:rPr lang="nl-NL" sz="2400" dirty="0" err="1" smtClean="0">
                <a:solidFill>
                  <a:schemeClr val="tx1"/>
                </a:solidFill>
              </a:rPr>
              <a:t>groups</a:t>
            </a:r>
            <a:r>
              <a:rPr lang="nl-NL" sz="2400" dirty="0" smtClean="0">
                <a:solidFill>
                  <a:schemeClr val="tx1"/>
                </a:solidFill>
              </a:rPr>
              <a:t>:</a:t>
            </a:r>
          </a:p>
          <a:p>
            <a:r>
              <a:rPr lang="nl-NL" sz="2400" dirty="0" smtClean="0">
                <a:solidFill>
                  <a:schemeClr val="tx1"/>
                </a:solidFill>
              </a:rPr>
              <a:t>1:   &lt;18.5</a:t>
            </a:r>
          </a:p>
          <a:p>
            <a:r>
              <a:rPr lang="nl-NL" sz="2400" dirty="0" smtClean="0">
                <a:solidFill>
                  <a:schemeClr val="tx1"/>
                </a:solidFill>
              </a:rPr>
              <a:t>2:   </a:t>
            </a:r>
            <a:r>
              <a:rPr lang="en-GB" sz="2400" dirty="0" smtClean="0">
                <a:solidFill>
                  <a:schemeClr val="tx1"/>
                </a:solidFill>
              </a:rPr>
              <a:t>18.5-24.99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3:   25-29.99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4:   ≥30 kg/m</a:t>
            </a:r>
            <a:r>
              <a:rPr lang="en-GB" sz="2400" baseline="30000" dirty="0" smtClean="0">
                <a:solidFill>
                  <a:schemeClr val="tx1"/>
                </a:solidFill>
              </a:rPr>
              <a:t>2</a:t>
            </a:r>
            <a:endParaRPr lang="nl-NL" sz="2400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PK </a:t>
            </a:r>
            <a:r>
              <a:rPr lang="nl-NL" dirty="0" err="1" smtClean="0"/>
              <a:t>changes</a:t>
            </a:r>
            <a:r>
              <a:rPr lang="nl-NL" dirty="0" smtClean="0"/>
              <a:t> of </a:t>
            </a:r>
            <a:r>
              <a:rPr lang="nl-NL" dirty="0" err="1" smtClean="0"/>
              <a:t>tobramycin</a:t>
            </a:r>
            <a:r>
              <a:rPr lang="nl-NL" dirty="0" smtClean="0"/>
              <a:t> in CF</a:t>
            </a:r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2411760" y="5805264"/>
            <a:ext cx="86409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3.gstatic.com/images?q=tbn:ANd9GcQxXURqur3HIAjKeQWv7SKUxTLxyhHH3EWbavonFN_66-5-JO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888" y="216024"/>
            <a:ext cx="908720" cy="908720"/>
          </a:xfrm>
          <a:prstGeom prst="rect">
            <a:avLst/>
          </a:prstGeom>
          <a:noFill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16633"/>
            <a:ext cx="103582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268760"/>
            <a:ext cx="72008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7"/>
          <p:cNvSpPr txBox="1"/>
          <p:nvPr/>
        </p:nvSpPr>
        <p:spPr>
          <a:xfrm>
            <a:off x="323528" y="6381328"/>
            <a:ext cx="3775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Al </a:t>
            </a:r>
            <a:r>
              <a:rPr lang="nl-NL" dirty="0" err="1" smtClean="0"/>
              <a:t>Ghanem</a:t>
            </a:r>
            <a:r>
              <a:rPr lang="nl-NL" dirty="0" smtClean="0"/>
              <a:t>, manuscript in </a:t>
            </a:r>
            <a:r>
              <a:rPr lang="nl-NL" dirty="0" err="1" smtClean="0"/>
              <a:t>preparation</a:t>
            </a:r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3347864" y="1772816"/>
            <a:ext cx="2232248" cy="432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dirty="0" smtClean="0">
                <a:solidFill>
                  <a:schemeClr val="bg1">
                    <a:lumMod val="75000"/>
                  </a:schemeClr>
                </a:solidFill>
              </a:rPr>
              <a:t>BMI </a:t>
            </a:r>
            <a:r>
              <a:rPr lang="nl-NL" sz="2400" dirty="0" err="1" smtClean="0">
                <a:solidFill>
                  <a:schemeClr val="bg1">
                    <a:lumMod val="75000"/>
                  </a:schemeClr>
                </a:solidFill>
              </a:rPr>
              <a:t>groups</a:t>
            </a:r>
            <a:r>
              <a:rPr lang="nl-NL" sz="2400" dirty="0" smtClean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r>
              <a:rPr lang="nl-NL" sz="2400" dirty="0" smtClean="0">
                <a:solidFill>
                  <a:schemeClr val="bg1">
                    <a:lumMod val="75000"/>
                  </a:schemeClr>
                </a:solidFill>
              </a:rPr>
              <a:t>1:   &lt;18.5</a:t>
            </a:r>
          </a:p>
          <a:p>
            <a:r>
              <a:rPr lang="nl-NL" sz="2400" dirty="0" smtClean="0">
                <a:solidFill>
                  <a:schemeClr val="bg1">
                    <a:lumMod val="75000"/>
                  </a:schemeClr>
                </a:solidFill>
              </a:rPr>
              <a:t>2:   </a:t>
            </a: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</a:rPr>
              <a:t>18.5-24.99</a:t>
            </a:r>
          </a:p>
          <a:p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</a:rPr>
              <a:t>3:   25-29.99</a:t>
            </a:r>
          </a:p>
          <a:p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</a:rPr>
              <a:t>4:   ≥30 kg/m</a:t>
            </a:r>
            <a:r>
              <a:rPr lang="en-GB" sz="2400" baseline="30000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  <a:endParaRPr lang="nl-NL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PK </a:t>
            </a:r>
            <a:r>
              <a:rPr lang="nl-NL" dirty="0" err="1" smtClean="0"/>
              <a:t>changes</a:t>
            </a:r>
            <a:r>
              <a:rPr lang="nl-NL" dirty="0" smtClean="0"/>
              <a:t> of </a:t>
            </a:r>
            <a:r>
              <a:rPr lang="nl-NL" dirty="0" err="1" smtClean="0"/>
              <a:t>tobramycin</a:t>
            </a:r>
            <a:r>
              <a:rPr lang="nl-NL" dirty="0" smtClean="0"/>
              <a:t> in CF</a:t>
            </a:r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5796136" y="5805264"/>
            <a:ext cx="187220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/>
          </a:bodyPr>
          <a:lstStyle/>
          <a:p>
            <a:r>
              <a:rPr lang="nl-NL" dirty="0" err="1" smtClean="0"/>
              <a:t>Saliva</a:t>
            </a:r>
            <a:endParaRPr lang="nl-NL" dirty="0" smtClean="0"/>
          </a:p>
          <a:p>
            <a:pPr lvl="1"/>
            <a:r>
              <a:rPr lang="nl-NL" dirty="0" err="1" smtClean="0"/>
              <a:t>Salivette</a:t>
            </a:r>
            <a:endParaRPr lang="nl-NL" dirty="0" smtClean="0"/>
          </a:p>
          <a:p>
            <a:pPr lvl="1"/>
            <a:r>
              <a:rPr lang="nl-NL" dirty="0" err="1" smtClean="0"/>
              <a:t>Nanophotometer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err="1" smtClean="0"/>
              <a:t>Blood</a:t>
            </a:r>
            <a:endParaRPr lang="nl-NL" dirty="0" smtClean="0"/>
          </a:p>
          <a:p>
            <a:pPr lvl="1"/>
            <a:r>
              <a:rPr lang="nl-NL" dirty="0" err="1" smtClean="0"/>
              <a:t>Dried</a:t>
            </a:r>
            <a:r>
              <a:rPr lang="nl-NL" dirty="0" smtClean="0"/>
              <a:t> </a:t>
            </a:r>
            <a:r>
              <a:rPr lang="nl-NL" dirty="0" err="1" smtClean="0"/>
              <a:t>Blood</a:t>
            </a:r>
            <a:r>
              <a:rPr lang="nl-NL" dirty="0" smtClean="0"/>
              <a:t> Spots (DBS)</a:t>
            </a:r>
          </a:p>
          <a:p>
            <a:pPr lvl="1"/>
            <a:r>
              <a:rPr lang="nl-NL" dirty="0" smtClean="0"/>
              <a:t>Central </a:t>
            </a:r>
            <a:r>
              <a:rPr lang="nl-NL" dirty="0" err="1" smtClean="0"/>
              <a:t>laboratory</a:t>
            </a:r>
            <a:endParaRPr lang="nl-NL" dirty="0" smtClean="0"/>
          </a:p>
          <a:p>
            <a:pPr lvl="1"/>
            <a:endParaRPr lang="nl-NL" dirty="0"/>
          </a:p>
        </p:txBody>
      </p:sp>
      <p:pic>
        <p:nvPicPr>
          <p:cNvPr id="2052" name="Picture 4" descr="Afbeeldingsresultaat voor implen nanophotome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340769"/>
            <a:ext cx="2088232" cy="2088232"/>
          </a:xfrm>
          <a:prstGeom prst="rect">
            <a:avLst/>
          </a:prstGeom>
          <a:noFill/>
        </p:spPr>
      </p:pic>
      <p:pic>
        <p:nvPicPr>
          <p:cNvPr id="2054" name="Picture 6" descr="Afbeeldingsresultaat voor salivette collection devi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484784"/>
            <a:ext cx="1944216" cy="1944216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err="1" smtClean="0"/>
              <a:t>Future</a:t>
            </a:r>
            <a:r>
              <a:rPr lang="nl-NL" sz="3200" dirty="0" smtClean="0"/>
              <a:t> </a:t>
            </a:r>
            <a:r>
              <a:rPr lang="nl-NL" sz="3200" dirty="0" err="1" smtClean="0"/>
              <a:t>directions</a:t>
            </a:r>
            <a:r>
              <a:rPr lang="nl-NL" sz="3200" dirty="0" smtClean="0"/>
              <a:t> in </a:t>
            </a:r>
            <a:r>
              <a:rPr lang="nl-NL" sz="3200" dirty="0" err="1" smtClean="0"/>
              <a:t>cheaper</a:t>
            </a:r>
            <a:r>
              <a:rPr lang="nl-NL" sz="3200" dirty="0" smtClean="0"/>
              <a:t> drug </a:t>
            </a:r>
            <a:r>
              <a:rPr lang="nl-NL" sz="3200" dirty="0" err="1" smtClean="0"/>
              <a:t>assays</a:t>
            </a:r>
            <a:endParaRPr lang="nl-NL" sz="3200" dirty="0"/>
          </a:p>
        </p:txBody>
      </p:sp>
      <p:pic>
        <p:nvPicPr>
          <p:cNvPr id="2056" name="Picture 8" descr="Afbeeldingsresultaat voor blood spot UMC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6257" y="4149080"/>
            <a:ext cx="2203975" cy="1575649"/>
          </a:xfrm>
          <a:prstGeom prst="rect">
            <a:avLst/>
          </a:prstGeom>
          <a:noFill/>
        </p:spPr>
      </p:pic>
      <p:pic>
        <p:nvPicPr>
          <p:cNvPr id="2058" name="Picture 10" descr="Afbeeldingsresultaat voor LCmsms therm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85450" y="4005064"/>
            <a:ext cx="2015091" cy="2132856"/>
          </a:xfrm>
          <a:prstGeom prst="rect">
            <a:avLst/>
          </a:prstGeom>
          <a:noFill/>
        </p:spPr>
      </p:pic>
      <p:pic>
        <p:nvPicPr>
          <p:cNvPr id="12" name="Picture 2" descr="https://encrypted-tbn3.gstatic.com/images?q=tbn:ANd9GcQxXURqur3HIAjKeQWv7SKUxTLxyhHH3EWbavonFN_66-5-JO_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4888" y="216024"/>
            <a:ext cx="908720" cy="908720"/>
          </a:xfrm>
          <a:prstGeom prst="rect">
            <a:avLst/>
          </a:prstGeom>
          <a:noFill/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56376" y="116633"/>
            <a:ext cx="103582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UMCG DBS </a:t>
            </a:r>
            <a:r>
              <a:rPr lang="nl-NL" dirty="0" err="1" smtClean="0"/>
              <a:t>instructions</a:t>
            </a:r>
            <a:endParaRPr lang="nl-NL" dirty="0"/>
          </a:p>
        </p:txBody>
      </p:sp>
      <p:pic>
        <p:nvPicPr>
          <p:cNvPr id="12" name="Picture 2" descr="https://encrypted-tbn3.gstatic.com/images?q=tbn:ANd9GcQxXURqur3HIAjKeQWv7SKUxTLxyhHH3EWbavonFN_66-5-JO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888" y="216024"/>
            <a:ext cx="908720" cy="908720"/>
          </a:xfrm>
          <a:prstGeom prst="rect">
            <a:avLst/>
          </a:prstGeom>
          <a:noFill/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16633"/>
            <a:ext cx="103582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 descr="Webpagine UMCG DB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812" y="1193626"/>
            <a:ext cx="9096375" cy="561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Conclusions</a:t>
            </a:r>
            <a:endParaRPr lang="nl-NL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smtClean="0"/>
              <a:t>You can make some expensive drugs very easily yourself</a:t>
            </a:r>
          </a:p>
          <a:p>
            <a:pPr lvl="1"/>
            <a:r>
              <a:rPr lang="nl-NL" smtClean="0"/>
              <a:t>By preparing from compounds of pharmaceutical quality</a:t>
            </a:r>
          </a:p>
          <a:p>
            <a:pPr lvl="1"/>
            <a:r>
              <a:rPr lang="nl-NL" smtClean="0"/>
              <a:t>Using i.v. formulations for inhalation</a:t>
            </a:r>
          </a:p>
          <a:p>
            <a:r>
              <a:rPr lang="nl-NL" smtClean="0"/>
              <a:t>Think about clever use of drug-drug interactions</a:t>
            </a:r>
          </a:p>
          <a:p>
            <a:r>
              <a:rPr lang="nl-NL" smtClean="0"/>
              <a:t>You may also think about adjusting antibiotic dose based on sensitivity measurement of bacteria</a:t>
            </a:r>
          </a:p>
          <a:p>
            <a:r>
              <a:rPr lang="nl-NL" smtClean="0"/>
              <a:t>Aminoglycosides dosed on body height give more predictable peak concentrations than dosing on body weight -&gt; less drug monitoring?</a:t>
            </a:r>
          </a:p>
          <a:p>
            <a:r>
              <a:rPr lang="nl-NL" smtClean="0"/>
              <a:t>Cheaper and easily accessible assays are under development</a:t>
            </a:r>
            <a:endParaRPr lang="nl-NL" dirty="0"/>
          </a:p>
        </p:txBody>
      </p:sp>
      <p:pic>
        <p:nvPicPr>
          <p:cNvPr id="6" name="Picture 2" descr="https://encrypted-tbn3.gstatic.com/images?q=tbn:ANd9GcQxXURqur3HIAjKeQWv7SKUxTLxyhHH3EWbavonFN_66-5-JO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888" y="216024"/>
            <a:ext cx="908720" cy="908720"/>
          </a:xfrm>
          <a:prstGeom prst="rect">
            <a:avLst/>
          </a:prstGeom>
          <a:noFill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16633"/>
            <a:ext cx="103582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Time </a:t>
            </a:r>
            <a:r>
              <a:rPr lang="nl-NL" dirty="0" err="1" smtClean="0"/>
              <a:t>for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endParaRPr lang="nl-NL" sz="2800" dirty="0" smtClean="0"/>
          </a:p>
          <a:p>
            <a:pPr algn="ctr"/>
            <a:r>
              <a:rPr lang="nl-NL" sz="2800" dirty="0" err="1" smtClean="0"/>
              <a:t>d.j.touw</a:t>
            </a:r>
            <a:r>
              <a:rPr lang="nl-NL" sz="2800" dirty="0" smtClean="0"/>
              <a:t>@</a:t>
            </a:r>
            <a:r>
              <a:rPr lang="nl-NL" sz="2800" dirty="0" err="1" smtClean="0"/>
              <a:t>umcg.nl</a:t>
            </a:r>
            <a:endParaRPr lang="nl-NL" sz="2800" dirty="0"/>
          </a:p>
        </p:txBody>
      </p:sp>
      <p:pic>
        <p:nvPicPr>
          <p:cNvPr id="5" name="Picture 2" descr="https://encrypted-tbn3.gstatic.com/images?q=tbn:ANd9GcQxXURqur3HIAjKeQWv7SKUxTLxyhHH3EWbavonFN_66-5-JO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888" y="216024"/>
            <a:ext cx="908720" cy="908720"/>
          </a:xfrm>
          <a:prstGeom prst="rect">
            <a:avLst/>
          </a:prstGeom>
          <a:noFill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16633"/>
            <a:ext cx="103582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Afbeeldingsresultaat voor questio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412776"/>
            <a:ext cx="7202810" cy="4054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642"/>
            <a:ext cx="4986265" cy="284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603" y="-27384"/>
            <a:ext cx="4621909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852936"/>
            <a:ext cx="5420776" cy="400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119" y="2852936"/>
            <a:ext cx="7111393" cy="400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8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Outline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Legal </a:t>
            </a:r>
            <a:r>
              <a:rPr lang="nl-NL" dirty="0" err="1" smtClean="0"/>
              <a:t>aspects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the </a:t>
            </a:r>
            <a:r>
              <a:rPr lang="nl-NL" dirty="0" err="1" smtClean="0"/>
              <a:t>preparation</a:t>
            </a:r>
            <a:r>
              <a:rPr lang="nl-NL" dirty="0" smtClean="0"/>
              <a:t> of drugs</a:t>
            </a:r>
          </a:p>
          <a:p>
            <a:r>
              <a:rPr lang="nl-NL" dirty="0" err="1" smtClean="0"/>
              <a:t>Examples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pharmacy</a:t>
            </a:r>
            <a:r>
              <a:rPr lang="nl-NL" dirty="0" smtClean="0"/>
              <a:t> </a:t>
            </a:r>
            <a:r>
              <a:rPr lang="nl-NL" dirty="0" err="1" smtClean="0"/>
              <a:t>preparations</a:t>
            </a:r>
            <a:r>
              <a:rPr lang="nl-NL" dirty="0" smtClean="0"/>
              <a:t> relevant to CF</a:t>
            </a:r>
          </a:p>
          <a:p>
            <a:r>
              <a:rPr lang="nl-NL" dirty="0" err="1" smtClean="0"/>
              <a:t>Other</a:t>
            </a:r>
            <a:r>
              <a:rPr lang="nl-NL" dirty="0" smtClean="0"/>
              <a:t> </a:t>
            </a:r>
            <a:r>
              <a:rPr lang="nl-NL" dirty="0" err="1" smtClean="0"/>
              <a:t>ideas</a:t>
            </a:r>
            <a:r>
              <a:rPr lang="nl-NL" dirty="0" smtClean="0"/>
              <a:t> to </a:t>
            </a:r>
            <a:r>
              <a:rPr lang="nl-NL" dirty="0" err="1" smtClean="0"/>
              <a:t>reduce</a:t>
            </a:r>
            <a:r>
              <a:rPr lang="nl-NL" dirty="0" smtClean="0"/>
              <a:t> </a:t>
            </a:r>
            <a:r>
              <a:rPr lang="nl-NL" dirty="0" err="1" smtClean="0"/>
              <a:t>costs</a:t>
            </a:r>
            <a:r>
              <a:rPr lang="nl-NL" dirty="0" smtClean="0"/>
              <a:t> in CF drug </a:t>
            </a:r>
            <a:r>
              <a:rPr lang="nl-NL" dirty="0" err="1" smtClean="0"/>
              <a:t>treatment</a:t>
            </a:r>
            <a:endParaRPr lang="nl-NL" dirty="0" smtClean="0"/>
          </a:p>
          <a:p>
            <a:r>
              <a:rPr lang="nl-NL" dirty="0" err="1" smtClean="0"/>
              <a:t>Conclusions</a:t>
            </a:r>
            <a:endParaRPr lang="nl-NL" dirty="0"/>
          </a:p>
        </p:txBody>
      </p:sp>
      <p:pic>
        <p:nvPicPr>
          <p:cNvPr id="4" name="Picture 2" descr="https://encrypted-tbn3.gstatic.com/images?q=tbn:ANd9GcQxXURqur3HIAjKeQWv7SKUxTLxyhHH3EWbavonFN_66-5-JO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888" y="216024"/>
            <a:ext cx="908720" cy="908720"/>
          </a:xfrm>
          <a:prstGeom prst="rect">
            <a:avLst/>
          </a:prstGeom>
          <a:noFill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16633"/>
            <a:ext cx="103582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Legal requirements for drugs</a:t>
            </a:r>
            <a:endParaRPr lang="nl-NL" dirty="0" smtClean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nl-NL" dirty="0" err="1" smtClean="0"/>
              <a:t>Quality</a:t>
            </a:r>
            <a:r>
              <a:rPr lang="nl-NL" dirty="0" smtClean="0"/>
              <a:t> of medicines:</a:t>
            </a:r>
          </a:p>
          <a:p>
            <a:r>
              <a:rPr lang="nl-NL" dirty="0" err="1" smtClean="0"/>
              <a:t>Regulated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laws</a:t>
            </a:r>
            <a:r>
              <a:rPr lang="nl-NL" dirty="0" smtClean="0"/>
              <a:t> and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Pharmacopoeias</a:t>
            </a:r>
            <a:endParaRPr lang="nl-NL" dirty="0" smtClean="0"/>
          </a:p>
          <a:p>
            <a:endParaRPr lang="nl-NL" dirty="0" smtClean="0"/>
          </a:p>
          <a:p>
            <a:pPr>
              <a:buNone/>
            </a:pPr>
            <a:r>
              <a:rPr lang="nl-NL" dirty="0" err="1" smtClean="0"/>
              <a:t>Europe</a:t>
            </a:r>
            <a:r>
              <a:rPr lang="nl-NL" dirty="0" smtClean="0"/>
              <a:t>:</a:t>
            </a:r>
          </a:p>
          <a:p>
            <a:r>
              <a:rPr lang="nl-NL" dirty="0" err="1" smtClean="0"/>
              <a:t>European</a:t>
            </a:r>
            <a:r>
              <a:rPr lang="nl-NL" dirty="0" smtClean="0"/>
              <a:t> </a:t>
            </a:r>
            <a:r>
              <a:rPr lang="nl-NL" dirty="0" err="1" smtClean="0"/>
              <a:t>Pharmacopoeia</a:t>
            </a:r>
            <a:endParaRPr lang="nl-NL" dirty="0" smtClean="0"/>
          </a:p>
          <a:p>
            <a:r>
              <a:rPr lang="nl-NL" dirty="0" smtClean="0"/>
              <a:t>British </a:t>
            </a:r>
            <a:r>
              <a:rPr lang="nl-NL" dirty="0" err="1" smtClean="0"/>
              <a:t>Pharmacopoeia</a:t>
            </a:r>
            <a:endParaRPr lang="nl-NL" dirty="0"/>
          </a:p>
        </p:txBody>
      </p:sp>
      <p:pic>
        <p:nvPicPr>
          <p:cNvPr id="29" name="Picture 2" descr="https://encrypted-tbn3.gstatic.com/images?q=tbn:ANd9GcQxXURqur3HIAjKeQWv7SKUxTLxyhHH3EWbavonFN_66-5-JO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888" y="216024"/>
            <a:ext cx="908720" cy="908720"/>
          </a:xfrm>
          <a:prstGeom prst="rect">
            <a:avLst/>
          </a:prstGeom>
          <a:noFill/>
        </p:spPr>
      </p:pic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16633"/>
            <a:ext cx="103582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64026"/>
            <a:ext cx="5292080" cy="419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3"/>
            <a:ext cx="103582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Legal requirements for drugs</a:t>
            </a:r>
            <a:endParaRPr lang="nl-NL" dirty="0" smtClean="0"/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2171700" y="1619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2171700" y="1619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6" name="Picture 2" descr="https://encrypted-tbn3.gstatic.com/images?q=tbn:ANd9GcQxXURqur3HIAjKeQWv7SKUxTLxyhHH3EWbavonFN_66-5-JO_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888" y="216024"/>
            <a:ext cx="908720" cy="90872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03" y="4701670"/>
            <a:ext cx="5024111" cy="167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514" y="1840440"/>
            <a:ext cx="3214788" cy="454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03" y="1844824"/>
            <a:ext cx="5022164" cy="28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General </a:t>
            </a:r>
            <a:r>
              <a:rPr lang="nl-NL" dirty="0" err="1" smtClean="0"/>
              <a:t>quality</a:t>
            </a:r>
            <a:r>
              <a:rPr lang="nl-NL" dirty="0" smtClean="0"/>
              <a:t> </a:t>
            </a:r>
            <a:r>
              <a:rPr lang="nl-NL" dirty="0" err="1" smtClean="0"/>
              <a:t>requirements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pharmaceutical</a:t>
            </a:r>
            <a:r>
              <a:rPr lang="nl-NL" dirty="0" smtClean="0"/>
              <a:t> </a:t>
            </a:r>
            <a:r>
              <a:rPr lang="nl-NL" b="1" dirty="0" err="1" smtClean="0"/>
              <a:t>products</a:t>
            </a:r>
            <a:r>
              <a:rPr lang="nl-NL" dirty="0" smtClean="0"/>
              <a:t> and </a:t>
            </a:r>
            <a:r>
              <a:rPr lang="nl-NL" dirty="0" err="1" smtClean="0"/>
              <a:t>specific</a:t>
            </a:r>
            <a:r>
              <a:rPr lang="nl-NL" dirty="0" smtClean="0"/>
              <a:t> </a:t>
            </a:r>
            <a:r>
              <a:rPr lang="nl-NL" dirty="0" err="1" smtClean="0"/>
              <a:t>quality</a:t>
            </a:r>
            <a:r>
              <a:rPr lang="nl-NL" dirty="0" smtClean="0"/>
              <a:t> </a:t>
            </a:r>
            <a:r>
              <a:rPr lang="nl-NL" dirty="0" err="1" smtClean="0"/>
              <a:t>requirements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pharmaceutical</a:t>
            </a:r>
            <a:r>
              <a:rPr lang="nl-NL" dirty="0" smtClean="0"/>
              <a:t> </a:t>
            </a:r>
            <a:r>
              <a:rPr lang="nl-NL" b="1" dirty="0" err="1" smtClean="0"/>
              <a:t>compounds</a:t>
            </a:r>
            <a:r>
              <a:rPr lang="nl-NL" dirty="0" smtClean="0"/>
              <a:t> are </a:t>
            </a:r>
            <a:r>
              <a:rPr lang="nl-NL" dirty="0" err="1" smtClean="0"/>
              <a:t>laid</a:t>
            </a:r>
            <a:r>
              <a:rPr lang="nl-NL" dirty="0" smtClean="0"/>
              <a:t> down in </a:t>
            </a:r>
            <a:r>
              <a:rPr lang="nl-NL" dirty="0" err="1" smtClean="0"/>
              <a:t>monographs</a:t>
            </a:r>
            <a:r>
              <a:rPr lang="nl-NL" dirty="0" smtClean="0"/>
              <a:t> </a:t>
            </a:r>
            <a:r>
              <a:rPr lang="nl-NL" dirty="0" err="1" smtClean="0"/>
              <a:t>published</a:t>
            </a:r>
            <a:r>
              <a:rPr lang="nl-NL" dirty="0" smtClean="0"/>
              <a:t> in the </a:t>
            </a:r>
            <a:r>
              <a:rPr lang="nl-NL" dirty="0" err="1" smtClean="0"/>
              <a:t>European</a:t>
            </a:r>
            <a:r>
              <a:rPr lang="nl-NL" dirty="0" smtClean="0"/>
              <a:t> </a:t>
            </a:r>
            <a:r>
              <a:rPr lang="nl-NL" dirty="0" err="1" smtClean="0"/>
              <a:t>Pharmacopoeia</a:t>
            </a:r>
            <a:endParaRPr lang="nl-NL" dirty="0" smtClean="0"/>
          </a:p>
          <a:p>
            <a:r>
              <a:rPr lang="nl-NL" dirty="0" err="1" smtClean="0"/>
              <a:t>According</a:t>
            </a:r>
            <a:r>
              <a:rPr lang="nl-NL" dirty="0" smtClean="0"/>
              <a:t> to the </a:t>
            </a:r>
            <a:r>
              <a:rPr lang="nl-NL" dirty="0" err="1" smtClean="0"/>
              <a:t>European</a:t>
            </a:r>
            <a:r>
              <a:rPr lang="nl-NL" dirty="0" smtClean="0"/>
              <a:t> </a:t>
            </a:r>
            <a:r>
              <a:rPr lang="nl-NL" dirty="0" err="1" smtClean="0"/>
              <a:t>Directive</a:t>
            </a:r>
            <a:r>
              <a:rPr lang="nl-NL" dirty="0" smtClean="0"/>
              <a:t> drugs and </a:t>
            </a:r>
            <a:r>
              <a:rPr lang="nl-NL" dirty="0" err="1" smtClean="0"/>
              <a:t>pharmaceutical</a:t>
            </a:r>
            <a:r>
              <a:rPr lang="nl-NL" dirty="0" smtClean="0"/>
              <a:t> </a:t>
            </a:r>
            <a:r>
              <a:rPr lang="nl-NL" dirty="0" err="1" smtClean="0"/>
              <a:t>compounds</a:t>
            </a:r>
            <a:r>
              <a:rPr lang="nl-NL" dirty="0" smtClean="0"/>
              <a:t> are </a:t>
            </a:r>
            <a:r>
              <a:rPr lang="nl-NL" dirty="0" err="1" smtClean="0"/>
              <a:t>produced</a:t>
            </a:r>
            <a:r>
              <a:rPr lang="nl-NL" dirty="0" smtClean="0"/>
              <a:t> in </a:t>
            </a:r>
            <a:r>
              <a:rPr lang="nl-NL" b="1" dirty="0" smtClean="0"/>
              <a:t>GMP</a:t>
            </a:r>
            <a:r>
              <a:rPr lang="nl-NL" dirty="0" smtClean="0"/>
              <a:t> </a:t>
            </a:r>
            <a:r>
              <a:rPr lang="nl-NL" dirty="0" err="1" smtClean="0"/>
              <a:t>certified</a:t>
            </a:r>
            <a:r>
              <a:rPr lang="nl-NL" dirty="0" smtClean="0"/>
              <a:t> </a:t>
            </a:r>
            <a:r>
              <a:rPr lang="nl-NL" dirty="0" err="1" smtClean="0"/>
              <a:t>facilities</a:t>
            </a:r>
            <a:endParaRPr lang="nl-NL" dirty="0" smtClean="0"/>
          </a:p>
          <a:p>
            <a:r>
              <a:rPr lang="nl-NL" dirty="0" err="1" smtClean="0"/>
              <a:t>Facilies</a:t>
            </a:r>
            <a:r>
              <a:rPr lang="nl-NL" dirty="0" smtClean="0"/>
              <a:t> are </a:t>
            </a:r>
            <a:r>
              <a:rPr lang="nl-NL" dirty="0" err="1" smtClean="0"/>
              <a:t>inspected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b="1" dirty="0" smtClean="0"/>
              <a:t>competent </a:t>
            </a:r>
            <a:r>
              <a:rPr lang="nl-NL" b="1" dirty="0" err="1" smtClean="0"/>
              <a:t>authorities</a:t>
            </a:r>
            <a:r>
              <a:rPr lang="nl-NL" b="1" dirty="0" smtClean="0"/>
              <a:t> </a:t>
            </a:r>
            <a:r>
              <a:rPr lang="nl-NL" dirty="0" smtClean="0"/>
              <a:t>(e.g. </a:t>
            </a:r>
            <a:r>
              <a:rPr lang="nl-NL" dirty="0" err="1" smtClean="0"/>
              <a:t>health</a:t>
            </a:r>
            <a:r>
              <a:rPr lang="nl-NL" dirty="0" smtClean="0"/>
              <a:t> </a:t>
            </a:r>
            <a:r>
              <a:rPr lang="nl-NL" dirty="0" err="1" smtClean="0"/>
              <a:t>inspectorates</a:t>
            </a:r>
            <a:r>
              <a:rPr lang="nl-NL" dirty="0" smtClean="0"/>
              <a:t>)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6" name="Picture 2" descr="https://encrypted-tbn3.gstatic.com/images?q=tbn:ANd9GcQxXURqur3HIAjKeQWv7SKUxTLxyhHH3EWbavonFN_66-5-JO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888" y="216024"/>
            <a:ext cx="908720" cy="908720"/>
          </a:xfrm>
          <a:prstGeom prst="rect">
            <a:avLst/>
          </a:prstGeom>
          <a:noFill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16633"/>
            <a:ext cx="103582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Some</a:t>
            </a:r>
            <a:r>
              <a:rPr lang="nl-NL" dirty="0" smtClean="0"/>
              <a:t> relevant </a:t>
            </a:r>
            <a:r>
              <a:rPr lang="nl-NL" dirty="0" err="1" smtClean="0"/>
              <a:t>legal</a:t>
            </a:r>
            <a:r>
              <a:rPr lang="nl-NL" dirty="0" smtClean="0"/>
              <a:t> </a:t>
            </a:r>
            <a:r>
              <a:rPr lang="nl-NL" dirty="0" err="1" smtClean="0"/>
              <a:t>requirements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drugs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For the EU and </a:t>
            </a:r>
            <a:r>
              <a:rPr lang="nl-NL" dirty="0" err="1" smtClean="0"/>
              <a:t>countries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have </a:t>
            </a:r>
            <a:r>
              <a:rPr lang="nl-NL" dirty="0" err="1" smtClean="0"/>
              <a:t>adopted</a:t>
            </a:r>
            <a:r>
              <a:rPr lang="nl-NL" dirty="0" smtClean="0"/>
              <a:t> the </a:t>
            </a:r>
            <a:r>
              <a:rPr lang="nl-NL" dirty="0" err="1" smtClean="0"/>
              <a:t>European</a:t>
            </a:r>
            <a:r>
              <a:rPr lang="nl-NL" dirty="0" smtClean="0"/>
              <a:t> </a:t>
            </a:r>
            <a:r>
              <a:rPr lang="nl-NL" dirty="0" err="1" smtClean="0"/>
              <a:t>Pharmacopoeia</a:t>
            </a:r>
            <a:r>
              <a:rPr lang="nl-NL" dirty="0" smtClean="0"/>
              <a:t>: </a:t>
            </a:r>
            <a:r>
              <a:rPr lang="nl-NL" dirty="0" err="1" smtClean="0"/>
              <a:t>Ph</a:t>
            </a:r>
            <a:r>
              <a:rPr lang="nl-NL" dirty="0" smtClean="0"/>
              <a:t> </a:t>
            </a:r>
            <a:r>
              <a:rPr lang="nl-NL" dirty="0" err="1" smtClean="0"/>
              <a:t>Eur</a:t>
            </a:r>
            <a:endParaRPr lang="nl-NL" dirty="0" smtClean="0"/>
          </a:p>
          <a:p>
            <a:r>
              <a:rPr lang="nl-NL" dirty="0" smtClean="0"/>
              <a:t>For </a:t>
            </a:r>
            <a:r>
              <a:rPr lang="nl-NL" dirty="0" err="1" smtClean="0"/>
              <a:t>other</a:t>
            </a:r>
            <a:r>
              <a:rPr lang="nl-NL" dirty="0" smtClean="0"/>
              <a:t> </a:t>
            </a:r>
            <a:r>
              <a:rPr lang="nl-NL" dirty="0" err="1" smtClean="0"/>
              <a:t>countries</a:t>
            </a:r>
            <a:r>
              <a:rPr lang="nl-NL" dirty="0" smtClean="0"/>
              <a:t>:</a:t>
            </a:r>
          </a:p>
          <a:p>
            <a:pPr lvl="1"/>
            <a:r>
              <a:rPr lang="nl-NL" dirty="0" err="1" smtClean="0"/>
              <a:t>Ph</a:t>
            </a:r>
            <a:r>
              <a:rPr lang="nl-NL" dirty="0" smtClean="0"/>
              <a:t> </a:t>
            </a:r>
            <a:r>
              <a:rPr lang="nl-NL" dirty="0" err="1" smtClean="0"/>
              <a:t>Eur</a:t>
            </a:r>
            <a:endParaRPr lang="nl-NL" dirty="0" smtClean="0"/>
          </a:p>
          <a:p>
            <a:pPr lvl="1"/>
            <a:r>
              <a:rPr lang="nl-NL" dirty="0" smtClean="0"/>
              <a:t>United </a:t>
            </a:r>
            <a:r>
              <a:rPr lang="nl-NL" dirty="0" err="1" smtClean="0"/>
              <a:t>States</a:t>
            </a:r>
            <a:r>
              <a:rPr lang="nl-NL" dirty="0" smtClean="0"/>
              <a:t> </a:t>
            </a:r>
            <a:r>
              <a:rPr lang="nl-NL" dirty="0" err="1" smtClean="0"/>
              <a:t>Pharmacopoeia</a:t>
            </a:r>
            <a:endParaRPr lang="nl-NL" dirty="0" smtClean="0"/>
          </a:p>
          <a:p>
            <a:pPr lvl="1"/>
            <a:r>
              <a:rPr lang="nl-NL" dirty="0" smtClean="0"/>
              <a:t>British </a:t>
            </a:r>
            <a:r>
              <a:rPr lang="nl-NL" dirty="0" err="1" smtClean="0"/>
              <a:t>Pharmacopoeia</a:t>
            </a:r>
            <a:r>
              <a:rPr lang="nl-NL" dirty="0" smtClean="0"/>
              <a:t> (= </a:t>
            </a:r>
            <a:r>
              <a:rPr lang="nl-NL" dirty="0" err="1" smtClean="0"/>
              <a:t>Ph</a:t>
            </a:r>
            <a:r>
              <a:rPr lang="nl-NL" dirty="0" smtClean="0"/>
              <a:t> </a:t>
            </a:r>
            <a:r>
              <a:rPr lang="nl-NL" dirty="0" err="1" smtClean="0"/>
              <a:t>Eur</a:t>
            </a:r>
            <a:r>
              <a:rPr lang="nl-NL" dirty="0" smtClean="0"/>
              <a:t>)</a:t>
            </a:r>
          </a:p>
          <a:p>
            <a:pPr lvl="1"/>
            <a:r>
              <a:rPr lang="nl-NL" dirty="0" err="1" smtClean="0"/>
              <a:t>Japanese</a:t>
            </a:r>
            <a:r>
              <a:rPr lang="nl-NL" dirty="0" smtClean="0"/>
              <a:t> </a:t>
            </a:r>
            <a:r>
              <a:rPr lang="nl-NL" dirty="0" err="1" smtClean="0"/>
              <a:t>Pharmacopoeia</a:t>
            </a:r>
            <a:endParaRPr lang="nl-NL" dirty="0" smtClean="0"/>
          </a:p>
          <a:p>
            <a:endParaRPr lang="nl-NL" dirty="0" smtClean="0"/>
          </a:p>
        </p:txBody>
      </p:sp>
      <p:pic>
        <p:nvPicPr>
          <p:cNvPr id="6" name="Picture 2" descr="https://encrypted-tbn3.gstatic.com/images?q=tbn:ANd9GcQxXURqur3HIAjKeQWv7SKUxTLxyhHH3EWbavonFN_66-5-JO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888" y="216024"/>
            <a:ext cx="908720" cy="908720"/>
          </a:xfrm>
          <a:prstGeom prst="rect">
            <a:avLst/>
          </a:prstGeom>
          <a:noFill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16633"/>
            <a:ext cx="103582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Some</a:t>
            </a:r>
            <a:r>
              <a:rPr lang="nl-NL" dirty="0" smtClean="0"/>
              <a:t> relevant </a:t>
            </a:r>
            <a:r>
              <a:rPr lang="nl-NL" dirty="0" err="1" smtClean="0"/>
              <a:t>legal</a:t>
            </a:r>
            <a:r>
              <a:rPr lang="nl-NL" dirty="0" smtClean="0"/>
              <a:t> </a:t>
            </a:r>
            <a:r>
              <a:rPr lang="nl-NL" dirty="0" err="1" smtClean="0"/>
              <a:t>requirements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drugs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dirty="0" smtClean="0"/>
              <a:t>General </a:t>
            </a:r>
            <a:r>
              <a:rPr lang="nl-NL" dirty="0" err="1" smtClean="0"/>
              <a:t>rule</a:t>
            </a:r>
            <a:r>
              <a:rPr lang="nl-NL" dirty="0" smtClean="0"/>
              <a:t> (EU):</a:t>
            </a:r>
          </a:p>
          <a:p>
            <a:r>
              <a:rPr lang="nl-NL" dirty="0" err="1" smtClean="0"/>
              <a:t>Patented</a:t>
            </a:r>
            <a:r>
              <a:rPr lang="nl-NL" dirty="0" smtClean="0"/>
              <a:t> </a:t>
            </a:r>
            <a:r>
              <a:rPr lang="nl-NL" dirty="0" err="1" smtClean="0"/>
              <a:t>formulated</a:t>
            </a:r>
            <a:r>
              <a:rPr lang="nl-NL" dirty="0" smtClean="0"/>
              <a:t> drugs and </a:t>
            </a:r>
            <a:r>
              <a:rPr lang="nl-NL" dirty="0" err="1" smtClean="0"/>
              <a:t>pharmaceutical</a:t>
            </a:r>
            <a:r>
              <a:rPr lang="nl-NL" dirty="0" smtClean="0"/>
              <a:t> </a:t>
            </a:r>
            <a:r>
              <a:rPr lang="nl-NL" dirty="0" err="1" smtClean="0"/>
              <a:t>compounds</a:t>
            </a:r>
            <a:r>
              <a:rPr lang="nl-NL" dirty="0" smtClean="0"/>
              <a:t>: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allowed</a:t>
            </a:r>
            <a:r>
              <a:rPr lang="nl-NL" dirty="0" smtClean="0"/>
              <a:t> to </a:t>
            </a:r>
            <a:r>
              <a:rPr lang="nl-NL" dirty="0" err="1" smtClean="0"/>
              <a:t>produce</a:t>
            </a:r>
            <a:r>
              <a:rPr lang="nl-NL" dirty="0" smtClean="0"/>
              <a:t> </a:t>
            </a:r>
            <a:r>
              <a:rPr lang="nl-NL" dirty="0" err="1" smtClean="0"/>
              <a:t>yourself</a:t>
            </a:r>
            <a:r>
              <a:rPr lang="nl-NL" dirty="0" smtClean="0"/>
              <a:t> (</a:t>
            </a:r>
            <a:r>
              <a:rPr lang="nl-NL" dirty="0" err="1" smtClean="0"/>
              <a:t>except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HIV </a:t>
            </a:r>
            <a:r>
              <a:rPr lang="nl-NL" dirty="0" err="1" smtClean="0"/>
              <a:t>treatment</a:t>
            </a:r>
            <a:r>
              <a:rPr lang="nl-NL" dirty="0" smtClean="0"/>
              <a:t> and WHO </a:t>
            </a:r>
            <a:r>
              <a:rPr lang="nl-NL" dirty="0" err="1" smtClean="0"/>
              <a:t>essential</a:t>
            </a:r>
            <a:r>
              <a:rPr lang="nl-NL" dirty="0" smtClean="0"/>
              <a:t> drugs)</a:t>
            </a:r>
          </a:p>
          <a:p>
            <a:r>
              <a:rPr lang="nl-NL" dirty="0" err="1" smtClean="0"/>
              <a:t>When</a:t>
            </a:r>
            <a:r>
              <a:rPr lang="nl-NL" dirty="0" smtClean="0"/>
              <a:t> a drug is </a:t>
            </a:r>
            <a:r>
              <a:rPr lang="nl-NL" dirty="0" err="1" smtClean="0"/>
              <a:t>off-patent</a:t>
            </a:r>
            <a:r>
              <a:rPr lang="nl-NL" dirty="0" smtClean="0"/>
              <a:t>:</a:t>
            </a:r>
          </a:p>
          <a:p>
            <a:pPr lvl="1"/>
            <a:r>
              <a:rPr lang="nl-NL" dirty="0" smtClean="0"/>
              <a:t>For </a:t>
            </a:r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 smtClean="0"/>
              <a:t>own</a:t>
            </a:r>
            <a:r>
              <a:rPr lang="nl-NL" dirty="0" smtClean="0"/>
              <a:t> </a:t>
            </a:r>
            <a:r>
              <a:rPr lang="nl-NL" dirty="0" err="1" smtClean="0"/>
              <a:t>patients</a:t>
            </a:r>
            <a:r>
              <a:rPr lang="nl-NL" dirty="0" smtClean="0"/>
              <a:t> -&gt; </a:t>
            </a:r>
            <a:r>
              <a:rPr lang="nl-NL" dirty="0" err="1" smtClean="0"/>
              <a:t>no</a:t>
            </a:r>
            <a:r>
              <a:rPr lang="nl-NL" dirty="0" smtClean="0"/>
              <a:t> GMP </a:t>
            </a:r>
            <a:r>
              <a:rPr lang="nl-NL" dirty="0" err="1" smtClean="0"/>
              <a:t>required</a:t>
            </a:r>
            <a:endParaRPr lang="nl-NL" dirty="0" smtClean="0"/>
          </a:p>
          <a:p>
            <a:pPr lvl="1"/>
            <a:r>
              <a:rPr lang="nl-NL" dirty="0" smtClean="0"/>
              <a:t>For </a:t>
            </a:r>
            <a:r>
              <a:rPr lang="nl-NL" dirty="0" err="1" smtClean="0"/>
              <a:t>other</a:t>
            </a:r>
            <a:r>
              <a:rPr lang="nl-NL" dirty="0" smtClean="0"/>
              <a:t> </a:t>
            </a:r>
            <a:r>
              <a:rPr lang="nl-NL" dirty="0" err="1" smtClean="0"/>
              <a:t>hospitals</a:t>
            </a:r>
            <a:r>
              <a:rPr lang="nl-NL" dirty="0" smtClean="0"/>
              <a:t> -&gt; GMP </a:t>
            </a:r>
            <a:r>
              <a:rPr lang="nl-NL" dirty="0" err="1" smtClean="0"/>
              <a:t>required</a:t>
            </a:r>
            <a:endParaRPr lang="nl-NL" dirty="0" smtClean="0"/>
          </a:p>
        </p:txBody>
      </p:sp>
      <p:pic>
        <p:nvPicPr>
          <p:cNvPr id="6" name="Picture 2" descr="https://encrypted-tbn3.gstatic.com/images?q=tbn:ANd9GcQxXURqur3HIAjKeQWv7SKUxTLxyhHH3EWbavonFN_66-5-JO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888" y="216024"/>
            <a:ext cx="908720" cy="908720"/>
          </a:xfrm>
          <a:prstGeom prst="rect">
            <a:avLst/>
          </a:prstGeom>
          <a:noFill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16633"/>
            <a:ext cx="103582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Some</a:t>
            </a:r>
            <a:r>
              <a:rPr lang="nl-NL" dirty="0" smtClean="0"/>
              <a:t> relevant </a:t>
            </a:r>
            <a:r>
              <a:rPr lang="nl-NL" dirty="0" err="1" smtClean="0"/>
              <a:t>legal</a:t>
            </a:r>
            <a:r>
              <a:rPr lang="nl-NL" dirty="0" smtClean="0"/>
              <a:t> </a:t>
            </a:r>
            <a:r>
              <a:rPr lang="nl-NL" dirty="0" err="1" smtClean="0"/>
              <a:t>requirements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drugs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856</Words>
  <Application>Microsoft Office PowerPoint</Application>
  <PresentationFormat>Ekran Gösterisi (4:3)</PresentationFormat>
  <Paragraphs>222</Paragraphs>
  <Slides>29</Slides>
  <Notes>29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3" baseType="lpstr">
      <vt:lpstr>Arial</vt:lpstr>
      <vt:lpstr>Calibri</vt:lpstr>
      <vt:lpstr>Tahoma</vt:lpstr>
      <vt:lpstr>Office-thema</vt:lpstr>
      <vt:lpstr>Home-made therapies for CF; a recipe for lower treatment costs</vt:lpstr>
      <vt:lpstr>Disclosure</vt:lpstr>
      <vt:lpstr>PowerPoint Sunusu</vt:lpstr>
      <vt:lpstr>Outline</vt:lpstr>
      <vt:lpstr>Legal requirements for drugs</vt:lpstr>
      <vt:lpstr>Legal requirements for drugs</vt:lpstr>
      <vt:lpstr>Some relevant legal requirements for drugs</vt:lpstr>
      <vt:lpstr>Some relevant legal requirements for drugs</vt:lpstr>
      <vt:lpstr>Some relevant legal requirements for drugs</vt:lpstr>
      <vt:lpstr>Price problems in CF</vt:lpstr>
      <vt:lpstr>Price problems in CF</vt:lpstr>
      <vt:lpstr>Price problems in CF</vt:lpstr>
      <vt:lpstr>Tobramycin for inhalation</vt:lpstr>
      <vt:lpstr>Aztreonam for inhalation</vt:lpstr>
      <vt:lpstr>Hypertonic saline for inhalation</vt:lpstr>
      <vt:lpstr>Other opportunities to save costs</vt:lpstr>
      <vt:lpstr>Beta-lactam antibiotics</vt:lpstr>
      <vt:lpstr>Ceftazidime i.v.</vt:lpstr>
      <vt:lpstr>Ceftazidime i.v.</vt:lpstr>
      <vt:lpstr>Home intravenous treatment</vt:lpstr>
      <vt:lpstr>PowerPoint Sunusu</vt:lpstr>
      <vt:lpstr>Ceftazidime i.v.</vt:lpstr>
      <vt:lpstr>Use drug-drug interactions</vt:lpstr>
      <vt:lpstr>PK changes of tobramycin in CF</vt:lpstr>
      <vt:lpstr>PK changes of tobramycin in CF</vt:lpstr>
      <vt:lpstr>Future directions in cheaper drug assays</vt:lpstr>
      <vt:lpstr>UMCG DBS instructions</vt:lpstr>
      <vt:lpstr>Conclusions</vt:lpstr>
      <vt:lpstr>Time for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Pharmacokinetics - Pharmacodynamics</dc:title>
  <dc:creator>Daan Touw</dc:creator>
  <cp:lastModifiedBy>Windows Kullanıcısı</cp:lastModifiedBy>
  <cp:revision>28</cp:revision>
  <dcterms:created xsi:type="dcterms:W3CDTF">2015-11-14T19:36:17Z</dcterms:created>
  <dcterms:modified xsi:type="dcterms:W3CDTF">2019-03-22T10:30:26Z</dcterms:modified>
</cp:coreProperties>
</file>