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59" r:id="rId3"/>
    <p:sldId id="296" r:id="rId4"/>
    <p:sldId id="303" r:id="rId5"/>
    <p:sldId id="304" r:id="rId6"/>
    <p:sldId id="308" r:id="rId7"/>
    <p:sldId id="307" r:id="rId8"/>
    <p:sldId id="268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5632" autoAdjust="0"/>
  </p:normalViewPr>
  <p:slideViewPr>
    <p:cSldViewPr snapToGrid="0">
      <p:cViewPr varScale="1">
        <p:scale>
          <a:sx n="49" d="100"/>
          <a:sy n="49" d="100"/>
        </p:scale>
        <p:origin x="160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C51F1-7D73-4085-B72D-0ED1F28A5762}" type="datetimeFigureOut">
              <a:rPr lang="nl-BE" smtClean="0"/>
              <a:t>20/03/2018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53216-6DFA-467A-B43D-BCF5DCADA49C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9894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uzgent.be/" TargetMode="External"/><Relationship Id="rId5" Type="http://schemas.openxmlformats.org/officeDocument/2006/relationships/hyperlink" Target="http://www.twitter.com/uzgent" TargetMode="External"/><Relationship Id="rId4" Type="http://schemas.openxmlformats.org/officeDocument/2006/relationships/hyperlink" Target="http://www.facebook.com/uzgent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Afbeelding 26">
            <a:extLst>
              <a:ext uri="{FF2B5EF4-FFF2-40B4-BE49-F238E27FC236}">
                <a16:creationId xmlns:a16="http://schemas.microsoft.com/office/drawing/2014/main" id="{BABE9B95-5AA3-4C36-AFAA-BD673BC556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743200"/>
            <a:ext cx="6622473" cy="1393117"/>
          </a:xfrm>
          <a:prstGeom prst="rect">
            <a:avLst/>
          </a:prstGeom>
        </p:spPr>
      </p:pic>
      <p:sp>
        <p:nvSpPr>
          <p:cNvPr id="5" name="Rechthoekige driehoek 4">
            <a:extLst>
              <a:ext uri="{FF2B5EF4-FFF2-40B4-BE49-F238E27FC236}">
                <a16:creationId xmlns:a16="http://schemas.microsoft.com/office/drawing/2014/main" id="{CEE03905-7E75-4335-ADD6-3B457D33CF26}"/>
              </a:ext>
            </a:extLst>
          </p:cNvPr>
          <p:cNvSpPr/>
          <p:nvPr userDrawn="1"/>
        </p:nvSpPr>
        <p:spPr>
          <a:xfrm flipH="1">
            <a:off x="6400800" y="41148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83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Z_Slot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7643565-A0FE-41BA-8EE9-EAA03E258A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81" y="4988960"/>
            <a:ext cx="535350" cy="218733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DF1A7E-6C59-4E1A-AA08-AF4B5F90C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5641" y="1431925"/>
            <a:ext cx="3760787" cy="172355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70000"/>
              </a:lnSpc>
              <a:buFontTx/>
              <a:buNone/>
              <a:defRPr sz="16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8DE9232-76D5-4D9D-A9C6-901C73CF445B}"/>
              </a:ext>
            </a:extLst>
          </p:cNvPr>
          <p:cNvSpPr/>
          <p:nvPr userDrawn="1"/>
        </p:nvSpPr>
        <p:spPr>
          <a:xfrm>
            <a:off x="1376680" y="1625600"/>
            <a:ext cx="4572000" cy="4932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/>
              <a:t>Functie</a:t>
            </a:r>
          </a:p>
          <a:p>
            <a:pPr lvl="0">
              <a:lnSpc>
                <a:spcPct val="120000"/>
              </a:lnSpc>
            </a:pPr>
            <a:r>
              <a:rPr lang="nl-NL" sz="1400" dirty="0"/>
              <a:t>Afdeling of dienst</a:t>
            </a:r>
            <a:endParaRPr lang="nl-BE" sz="14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3E423A0E-1C27-4821-BFB5-DA3AB0BE4053}"/>
              </a:ext>
            </a:extLst>
          </p:cNvPr>
          <p:cNvSpPr/>
          <p:nvPr userDrawn="1"/>
        </p:nvSpPr>
        <p:spPr>
          <a:xfrm>
            <a:off x="1376680" y="3092459"/>
            <a:ext cx="4572000" cy="103412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Universitair Ziekenhuis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C. Heymanslaan 10  |  B 9000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T +32 (0)9 332 21 11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E info@uzgent.be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4C19602-7785-4FE6-A34B-64AA73A13D9B}"/>
              </a:ext>
            </a:extLst>
          </p:cNvPr>
          <p:cNvSpPr/>
          <p:nvPr userDrawn="1"/>
        </p:nvSpPr>
        <p:spPr>
          <a:xfrm>
            <a:off x="1376680" y="4350915"/>
            <a:ext cx="4572000" cy="5355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b="1" dirty="0">
                <a:solidFill>
                  <a:schemeClr val="bg2"/>
                </a:solidFill>
              </a:rPr>
              <a:t>www.uzgent.be</a:t>
            </a:r>
          </a:p>
          <a:p>
            <a:pPr lvl="0">
              <a:lnSpc>
                <a:spcPct val="120000"/>
              </a:lnSpc>
            </a:pPr>
            <a:r>
              <a:rPr lang="nl-NL" sz="1500" dirty="0">
                <a:solidFill>
                  <a:schemeClr val="bg2"/>
                </a:solidFill>
              </a:rPr>
              <a:t>Volg ons op</a:t>
            </a:r>
            <a:endParaRPr lang="nl-BE" sz="1500" dirty="0">
              <a:solidFill>
                <a:schemeClr val="bg2"/>
              </a:solidFill>
            </a:endParaRP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B5492530-2A1C-4F57-85A8-EE12DA645473}"/>
              </a:ext>
            </a:extLst>
          </p:cNvPr>
          <p:cNvCxnSpPr/>
          <p:nvPr userDrawn="1"/>
        </p:nvCxnSpPr>
        <p:spPr>
          <a:xfrm>
            <a:off x="1370561" y="2985135"/>
            <a:ext cx="692554" cy="0"/>
          </a:xfrm>
          <a:prstGeom prst="line">
            <a:avLst/>
          </a:prstGeom>
          <a:ln w="3048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1552F705-E01E-4CA1-9D66-FF8766F999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75641" y="1665327"/>
            <a:ext cx="3606800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Functie</a:t>
            </a:r>
          </a:p>
        </p:txBody>
      </p:sp>
      <p:sp>
        <p:nvSpPr>
          <p:cNvPr id="25" name="Tijdelijke aanduiding voor tekst 23">
            <a:extLst>
              <a:ext uri="{FF2B5EF4-FFF2-40B4-BE49-F238E27FC236}">
                <a16:creationId xmlns:a16="http://schemas.microsoft.com/office/drawing/2014/main" id="{1D888951-C946-4A05-B397-97ED8E52F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75641" y="1923034"/>
            <a:ext cx="3606800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Afdeling of dienst</a:t>
            </a:r>
          </a:p>
        </p:txBody>
      </p:sp>
      <p:sp>
        <p:nvSpPr>
          <p:cNvPr id="19" name="Rechthoekige driehoek 18">
            <a:extLst>
              <a:ext uri="{FF2B5EF4-FFF2-40B4-BE49-F238E27FC236}">
                <a16:creationId xmlns:a16="http://schemas.microsoft.com/office/drawing/2014/main" id="{9F026071-6481-4126-BDDE-3B7E49DF5006}"/>
              </a:ext>
            </a:extLst>
          </p:cNvPr>
          <p:cNvSpPr/>
          <p:nvPr userDrawn="1"/>
        </p:nvSpPr>
        <p:spPr>
          <a:xfrm flipH="1">
            <a:off x="6400800" y="27432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49CD2D2F-2334-48C5-AF32-775815E69A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  <p:sp>
        <p:nvSpPr>
          <p:cNvPr id="13" name="Rechthoek 12">
            <a:hlinkClick r:id="rId4"/>
            <a:extLst>
              <a:ext uri="{FF2B5EF4-FFF2-40B4-BE49-F238E27FC236}">
                <a16:creationId xmlns:a16="http://schemas.microsoft.com/office/drawing/2014/main" id="{91321540-4610-4C0D-9051-A26A9A6DEC58}"/>
              </a:ext>
            </a:extLst>
          </p:cNvPr>
          <p:cNvSpPr/>
          <p:nvPr userDrawn="1"/>
        </p:nvSpPr>
        <p:spPr>
          <a:xfrm>
            <a:off x="1272540" y="4884420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hlinkClick r:id="rId5"/>
            <a:extLst>
              <a:ext uri="{FF2B5EF4-FFF2-40B4-BE49-F238E27FC236}">
                <a16:creationId xmlns:a16="http://schemas.microsoft.com/office/drawing/2014/main" id="{2A4532B1-6A07-4728-9F4C-862AF3F3C5F9}"/>
              </a:ext>
            </a:extLst>
          </p:cNvPr>
          <p:cNvSpPr/>
          <p:nvPr userDrawn="1"/>
        </p:nvSpPr>
        <p:spPr>
          <a:xfrm>
            <a:off x="1633156" y="4873266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hlinkClick r:id="rId6"/>
            <a:extLst>
              <a:ext uri="{FF2B5EF4-FFF2-40B4-BE49-F238E27FC236}">
                <a16:creationId xmlns:a16="http://schemas.microsoft.com/office/drawing/2014/main" id="{7A2028F2-981B-4C28-97F8-AF16040810FC}"/>
              </a:ext>
            </a:extLst>
          </p:cNvPr>
          <p:cNvSpPr/>
          <p:nvPr userDrawn="1"/>
        </p:nvSpPr>
        <p:spPr>
          <a:xfrm>
            <a:off x="1343596" y="4316603"/>
            <a:ext cx="1343724" cy="308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968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1294BA53-9EB0-4DAF-A372-35173EC9D229}"/>
              </a:ext>
            </a:extLst>
          </p:cNvPr>
          <p:cNvGrpSpPr/>
          <p:nvPr userDrawn="1"/>
        </p:nvGrpSpPr>
        <p:grpSpPr>
          <a:xfrm>
            <a:off x="-2136" y="0"/>
            <a:ext cx="9146136" cy="6869347"/>
            <a:chOff x="-2136" y="0"/>
            <a:chExt cx="9146136" cy="6869347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D42A86B7-80FC-487A-8662-62A5C04D30D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" y="2738437"/>
              <a:ext cx="9143999" cy="1134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5B91EC1-0DDF-4D65-983D-336877976A0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4119562"/>
              <a:ext cx="9144000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9FA28E8-8341-4906-84C0-289B20F0C9F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110586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1837D6F0-C163-46AA-BA87-AC7D28B690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81147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DEDD781A-44CD-4C6C-890E-BA3258D6B66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51708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9213238-676E-4BD0-886F-F1EFC2EB2E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221230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25EA1D0-4BEA-4186-8508-B281221EEAD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4" y="5497748"/>
              <a:ext cx="9146134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30650C39-ABC2-4DBF-A76C-7655580580F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6" y="1375451"/>
              <a:ext cx="9143999" cy="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A282D957-295C-48BF-B437-C1EF25F7DB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68425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F79E2A12-1473-4C20-8217-F311D71D1C3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40025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216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39038B22-173E-44A1-B4BC-5641BF3D8926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7F551B-624A-4B10-BA5D-03FE73B7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20B0FE-C19C-45D9-A418-3BA4E387A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79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ige driehoek 4">
            <a:extLst>
              <a:ext uri="{FF2B5EF4-FFF2-40B4-BE49-F238E27FC236}">
                <a16:creationId xmlns:a16="http://schemas.microsoft.com/office/drawing/2014/main" id="{D5B2E568-C1C5-468D-80A6-C4EBC94E77B1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716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id="{DE146DAA-5C9F-4F77-AE45-0BE3D6461AAE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8D9CF5-3DFB-4849-B91C-D2EA7669C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A244AE-C3C7-497B-8949-F31BD6D37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287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4745870A-CE9F-4F71-8AE2-8E7A7316C875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F06110-9DF9-4873-ADFF-3C31A7A6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7C342D-F7DB-45BA-85FD-1045787D9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324D0F-F4CB-44B9-94BB-86F6B593E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669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>
            <a:extLst>
              <a:ext uri="{FF2B5EF4-FFF2-40B4-BE49-F238E27FC236}">
                <a16:creationId xmlns:a16="http://schemas.microsoft.com/office/drawing/2014/main" id="{EDA0A67D-B4E5-4B89-9A74-6F36AA892407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04C066-E7EF-4DDF-A237-60EA6AA7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9AACC16-C5F8-4101-845F-F7B7304C3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D475D6-D267-4BE1-B33C-D054586F0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24C883-BC98-472E-A4E1-627ADD261B4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Tekststijl van het model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9C27014-33F4-4844-976B-89242CB8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314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ige driehoek 5">
            <a:extLst>
              <a:ext uri="{FF2B5EF4-FFF2-40B4-BE49-F238E27FC236}">
                <a16:creationId xmlns:a16="http://schemas.microsoft.com/office/drawing/2014/main" id="{8F83D843-ED12-43D8-A973-1F136524DFB1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7515F-B06F-45C6-A8E1-1DFA43AF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9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8420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2AC7586E-2DE7-4A6E-A949-6669A8E5B8C6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A58DF0-07CF-4CB2-B2CB-791D25D5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D7950A-756F-4D2B-9394-8365A46B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848529"/>
            <a:ext cx="4629150" cy="4873625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400"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6E317B-6381-4719-8AA3-00AE99C12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8560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67" userDrawn="1">
          <p15:clr>
            <a:srgbClr val="FBAE40"/>
          </p15:clr>
        </p15:guide>
        <p15:guide id="2" pos="86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DC847103-9F61-408E-AC18-E27C6C43D4AA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12FEEC-3B0D-44E6-8E65-20A8C3B1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1179298-3A59-4D6B-AC8B-498E1F08A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802F07B-EC4D-4A33-9E15-3C5C155D5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44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itel Wi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550A85-F61E-4534-B263-F4BEE834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91A295C-09DF-4C53-A163-3A00F597DE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273214"/>
            <a:ext cx="5119255" cy="2005839"/>
          </a:xfrm>
        </p:spPr>
        <p:txBody>
          <a:bodyPr lIns="0" tIns="0" rIns="0" bIns="0" anchor="b">
            <a:normAutofit/>
          </a:bodyPr>
          <a:lstStyle>
            <a:lvl1pPr algn="l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van presentatie op verschillende tekstregels</a:t>
            </a:r>
            <a:endParaRPr lang="nl-BE" dirty="0"/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1B5D981F-21B2-473E-86D4-7BCD623F95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528000"/>
            <a:ext cx="3641436" cy="646331"/>
          </a:xfrm>
          <a:noFill/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dirty="0"/>
              <a:t>Hier komt ondertitel</a:t>
            </a:r>
          </a:p>
          <a:p>
            <a:r>
              <a:rPr lang="nl-NL" dirty="0"/>
              <a:t>Eventueel over meerdere regels</a:t>
            </a:r>
            <a:endParaRPr lang="nl-BE" dirty="0"/>
          </a:p>
        </p:txBody>
      </p:sp>
      <p:sp>
        <p:nvSpPr>
          <p:cNvPr id="8" name="Rechthoekige driehoek 7">
            <a:extLst>
              <a:ext uri="{FF2B5EF4-FFF2-40B4-BE49-F238E27FC236}">
                <a16:creationId xmlns:a16="http://schemas.microsoft.com/office/drawing/2014/main" id="{B9551135-794A-4C56-B334-B7B0556D7BB3}"/>
              </a:ext>
            </a:extLst>
          </p:cNvPr>
          <p:cNvSpPr/>
          <p:nvPr userDrawn="1"/>
        </p:nvSpPr>
        <p:spPr>
          <a:xfrm flipH="1">
            <a:off x="6400800" y="27432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jdelijke aanduiding voor tekst 14">
            <a:extLst>
              <a:ext uri="{FF2B5EF4-FFF2-40B4-BE49-F238E27FC236}">
                <a16:creationId xmlns:a16="http://schemas.microsoft.com/office/drawing/2014/main" id="{165B6443-50F3-4065-AAF1-81B30F97A9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7274" y="518487"/>
            <a:ext cx="3975100" cy="221599"/>
          </a:xfrm>
        </p:spPr>
        <p:txBody>
          <a:bodyPr lIns="0" tIns="0" rIns="0" bIns="0">
            <a:sp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  <a:endParaRPr lang="nl-BE" dirty="0"/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E097236C-D669-40BA-8C97-97285113E6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4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id="{65EDB988-1F24-451E-958B-0F15FBD5BA0C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441B85-C6B0-4FB4-A126-8BD9F56A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5DF9BA0-12A7-4A81-A1AE-D3597363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4134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ige driehoek 6">
            <a:extLst>
              <a:ext uri="{FF2B5EF4-FFF2-40B4-BE49-F238E27FC236}">
                <a16:creationId xmlns:a16="http://schemas.microsoft.com/office/drawing/2014/main" id="{788C8EDE-263A-4A40-8ABD-42B2439629BE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67D8189-FE43-4F54-9BB7-C99F43F45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0203492-6C36-4405-902E-E5366849D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456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Slo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>
            <a:extLst>
              <a:ext uri="{FF2B5EF4-FFF2-40B4-BE49-F238E27FC236}">
                <a16:creationId xmlns:a16="http://schemas.microsoft.com/office/drawing/2014/main" id="{BCBCEB5F-2668-4F65-8FF6-B4B0AD773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31" y="4987275"/>
            <a:ext cx="535350" cy="218733"/>
          </a:xfrm>
          <a:prstGeom prst="rect">
            <a:avLst/>
          </a:prstGeom>
        </p:spPr>
      </p:pic>
      <p:sp>
        <p:nvSpPr>
          <p:cNvPr id="22" name="Rechthoek 21">
            <a:extLst>
              <a:ext uri="{FF2B5EF4-FFF2-40B4-BE49-F238E27FC236}">
                <a16:creationId xmlns:a16="http://schemas.microsoft.com/office/drawing/2014/main" id="{3E423A0E-1C27-4821-BFB5-DA3AB0BE4053}"/>
              </a:ext>
            </a:extLst>
          </p:cNvPr>
          <p:cNvSpPr/>
          <p:nvPr userDrawn="1"/>
        </p:nvSpPr>
        <p:spPr>
          <a:xfrm>
            <a:off x="1376680" y="3092459"/>
            <a:ext cx="4572000" cy="103412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Universitair Ziekenhuis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C. Heymanslaan 10  |  B 9000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T +32 (0)9 332 21 11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tx1"/>
                </a:solidFill>
              </a:rPr>
              <a:t>E info@uzgent.be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4C19602-7785-4FE6-A34B-64AA73A13D9B}"/>
              </a:ext>
            </a:extLst>
          </p:cNvPr>
          <p:cNvSpPr/>
          <p:nvPr userDrawn="1"/>
        </p:nvSpPr>
        <p:spPr>
          <a:xfrm>
            <a:off x="1376680" y="4350915"/>
            <a:ext cx="4572000" cy="5355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b="1" dirty="0">
                <a:solidFill>
                  <a:schemeClr val="tx1"/>
                </a:solidFill>
              </a:rPr>
              <a:t>www.uzgent.be</a:t>
            </a:r>
          </a:p>
          <a:p>
            <a:pPr lvl="0">
              <a:lnSpc>
                <a:spcPct val="120000"/>
              </a:lnSpc>
            </a:pPr>
            <a:r>
              <a:rPr lang="nl-NL" sz="1500" dirty="0">
                <a:solidFill>
                  <a:schemeClr val="tx1"/>
                </a:solidFill>
              </a:rPr>
              <a:t>Volg ons op</a:t>
            </a:r>
            <a:endParaRPr lang="nl-BE" sz="1500" dirty="0">
              <a:solidFill>
                <a:schemeClr val="tx1"/>
              </a:solidFill>
            </a:endParaRP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B5492530-2A1C-4F57-85A8-EE12DA645473}"/>
              </a:ext>
            </a:extLst>
          </p:cNvPr>
          <p:cNvCxnSpPr/>
          <p:nvPr userDrawn="1"/>
        </p:nvCxnSpPr>
        <p:spPr>
          <a:xfrm>
            <a:off x="1370561" y="2985135"/>
            <a:ext cx="692554" cy="0"/>
          </a:xfrm>
          <a:prstGeom prst="line">
            <a:avLst/>
          </a:prstGeom>
          <a:ln w="304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91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Hoofdstuk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57746" y="1854776"/>
            <a:ext cx="6634018" cy="1405805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op verschillende</a:t>
            </a:r>
            <a:br>
              <a:rPr lang="nl-NL" dirty="0"/>
            </a:br>
            <a:r>
              <a:rPr lang="nl-NL" dirty="0"/>
              <a:t>tekstregels</a:t>
            </a:r>
            <a:endParaRPr lang="nl-BE" dirty="0"/>
          </a:p>
        </p:txBody>
      </p:sp>
      <p:sp>
        <p:nvSpPr>
          <p:cNvPr id="14" name="Rechthoekige driehoek 13">
            <a:extLst>
              <a:ext uri="{FF2B5EF4-FFF2-40B4-BE49-F238E27FC236}">
                <a16:creationId xmlns:a16="http://schemas.microsoft.com/office/drawing/2014/main" id="{3712CBFD-B9BC-4824-9045-11A7C4AD41B7}"/>
              </a:ext>
            </a:extLst>
          </p:cNvPr>
          <p:cNvSpPr/>
          <p:nvPr userDrawn="1"/>
        </p:nvSpPr>
        <p:spPr>
          <a:xfrm rot="10800000" flipH="1">
            <a:off x="1357746" y="0"/>
            <a:ext cx="1376218" cy="137621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F759EBC-8470-4AAC-82AB-EAB1FA93FE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4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jdelijke aanduiding voor afbeelding 26">
            <a:extLst>
              <a:ext uri="{FF2B5EF4-FFF2-40B4-BE49-F238E27FC236}">
                <a16:creationId xmlns:a16="http://schemas.microsoft.com/office/drawing/2014/main" id="{BF75AEFD-D78C-4B92-AAA2-E8CE125E77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7643" y="0"/>
            <a:ext cx="8616357" cy="5486400"/>
          </a:xfrm>
          <a:custGeom>
            <a:avLst/>
            <a:gdLst>
              <a:gd name="connsiteX0" fmla="*/ 9664 w 8616357"/>
              <a:gd name="connsiteY0" fmla="*/ 0 h 5486400"/>
              <a:gd name="connsiteX1" fmla="*/ 8608723 w 8616357"/>
              <a:gd name="connsiteY1" fmla="*/ 0 h 5486400"/>
              <a:gd name="connsiteX2" fmla="*/ 8608723 w 8616357"/>
              <a:gd name="connsiteY2" fmla="*/ 1191202 h 5486400"/>
              <a:gd name="connsiteX3" fmla="*/ 8616357 w 8616357"/>
              <a:gd name="connsiteY3" fmla="*/ 1191202 h 5486400"/>
              <a:gd name="connsiteX4" fmla="*/ 8608723 w 8616357"/>
              <a:gd name="connsiteY4" fmla="*/ 1922477 h 5486400"/>
              <a:gd name="connsiteX5" fmla="*/ 8608723 w 8616357"/>
              <a:gd name="connsiteY5" fmla="*/ 5486400 h 5486400"/>
              <a:gd name="connsiteX6" fmla="*/ 9236 w 8616357"/>
              <a:gd name="connsiteY6" fmla="*/ 5486400 h 5486400"/>
              <a:gd name="connsiteX7" fmla="*/ 0 w 8616357"/>
              <a:gd name="connsiteY7" fmla="*/ 4148442 h 5486400"/>
              <a:gd name="connsiteX8" fmla="*/ 2776839 w 8616357"/>
              <a:gd name="connsiteY8" fmla="*/ 1371601 h 5486400"/>
              <a:gd name="connsiteX9" fmla="*/ 9664 w 8616357"/>
              <a:gd name="connsiteY9" fmla="*/ 1371601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16357" h="5486400">
                <a:moveTo>
                  <a:pt x="9664" y="0"/>
                </a:moveTo>
                <a:lnTo>
                  <a:pt x="8608723" y="0"/>
                </a:lnTo>
                <a:lnTo>
                  <a:pt x="8608723" y="1191202"/>
                </a:lnTo>
                <a:lnTo>
                  <a:pt x="8616357" y="1191202"/>
                </a:lnTo>
                <a:cubicBezTo>
                  <a:pt x="8613812" y="1434960"/>
                  <a:pt x="8611268" y="1678719"/>
                  <a:pt x="8608723" y="1922477"/>
                </a:cubicBezTo>
                <a:lnTo>
                  <a:pt x="8608723" y="5486400"/>
                </a:lnTo>
                <a:lnTo>
                  <a:pt x="9236" y="5486400"/>
                </a:lnTo>
                <a:cubicBezTo>
                  <a:pt x="6157" y="4957286"/>
                  <a:pt x="3079" y="4677556"/>
                  <a:pt x="0" y="4148442"/>
                </a:cubicBezTo>
                <a:lnTo>
                  <a:pt x="2776839" y="1371601"/>
                </a:lnTo>
                <a:lnTo>
                  <a:pt x="9664" y="1371601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in te voegen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D198C786-18B1-4045-8027-E2CB28032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Afbeelding zonder hoek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Afbeelding 16">
            <a:extLst>
              <a:ext uri="{FF2B5EF4-FFF2-40B4-BE49-F238E27FC236}">
                <a16:creationId xmlns:a16="http://schemas.microsoft.com/office/drawing/2014/main" id="{D198C786-18B1-4045-8027-E2CB280325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01" y="5760240"/>
            <a:ext cx="2622423" cy="551659"/>
          </a:xfrm>
          <a:prstGeom prst="rect">
            <a:avLst/>
          </a:prstGeom>
        </p:spPr>
      </p:pic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87B4441-477B-4F78-8816-6735A8D07D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9200" y="0"/>
            <a:ext cx="8614800" cy="5486400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in te voegen </a:t>
            </a:r>
          </a:p>
        </p:txBody>
      </p:sp>
    </p:spTree>
    <p:extLst>
      <p:ext uri="{BB962C8B-B14F-4D97-AF65-F5344CB8AC3E}">
        <p14:creationId xmlns:p14="http://schemas.microsoft.com/office/powerpoint/2010/main" val="351572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itel+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24728" y="1302328"/>
            <a:ext cx="5257800" cy="129309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als je geen afzonderlijke</a:t>
            </a:r>
            <a:br>
              <a:rPr lang="nl-NL" dirty="0"/>
            </a:br>
            <a:r>
              <a:rPr lang="nl-NL" dirty="0"/>
              <a:t>hoofdstukslide wil</a:t>
            </a:r>
            <a:endParaRPr lang="nl-BE" dirty="0"/>
          </a:p>
        </p:txBody>
      </p:sp>
      <p:sp>
        <p:nvSpPr>
          <p:cNvPr id="14" name="Rechthoekige driehoek 13">
            <a:extLst>
              <a:ext uri="{FF2B5EF4-FFF2-40B4-BE49-F238E27FC236}">
                <a16:creationId xmlns:a16="http://schemas.microsoft.com/office/drawing/2014/main" id="{3712CBFD-B9BC-4824-9045-11A7C4AD41B7}"/>
              </a:ext>
            </a:extLst>
          </p:cNvPr>
          <p:cNvSpPr/>
          <p:nvPr userDrawn="1"/>
        </p:nvSpPr>
        <p:spPr>
          <a:xfrm rot="10800000" flipH="1">
            <a:off x="1357746" y="0"/>
            <a:ext cx="1376218" cy="137621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721C625F-0FAB-4A1F-B5AD-3EAD2B5AB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27345" y="3897746"/>
            <a:ext cx="6097587" cy="1588654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3" name="Tijdelijke aanduiding voor tekst 3">
            <a:extLst>
              <a:ext uri="{FF2B5EF4-FFF2-40B4-BE49-F238E27FC236}">
                <a16:creationId xmlns:a16="http://schemas.microsoft.com/office/drawing/2014/main" id="{8270D712-BDCF-4B1B-8A5C-77DC33B69E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449" y="3192030"/>
            <a:ext cx="4960938" cy="60325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</a:lstStyle>
          <a:p>
            <a:pPr lvl="0"/>
            <a:r>
              <a:rPr lang="nl-BE" dirty="0"/>
              <a:t>Titel</a:t>
            </a:r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78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ige driehoek 15">
            <a:extLst>
              <a:ext uri="{FF2B5EF4-FFF2-40B4-BE49-F238E27FC236}">
                <a16:creationId xmlns:a16="http://schemas.microsoft.com/office/drawing/2014/main" id="{B9D1387B-57D3-4A3E-BAB5-0E40403ACCF5}"/>
              </a:ext>
            </a:extLst>
          </p:cNvPr>
          <p:cNvSpPr/>
          <p:nvPr userDrawn="1"/>
        </p:nvSpPr>
        <p:spPr>
          <a:xfrm flipH="1">
            <a:off x="7773439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Tijdelijke aanduiding voor tekst 8">
            <a:extLst>
              <a:ext uri="{FF2B5EF4-FFF2-40B4-BE49-F238E27FC236}">
                <a16:creationId xmlns:a16="http://schemas.microsoft.com/office/drawing/2014/main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2194560"/>
            <a:ext cx="6097587" cy="361517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7" name="Tijdelijke aanduiding voor tekst 3">
            <a:extLst>
              <a:ext uri="{FF2B5EF4-FFF2-40B4-BE49-F238E27FC236}">
                <a16:creationId xmlns:a16="http://schemas.microsoft.com/office/drawing/2014/main" id="{EC5AD3DA-1A12-4753-8A58-12A2B9113B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67692" y="618836"/>
            <a:ext cx="6035272" cy="817355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</a:lstStyle>
          <a:p>
            <a:pPr lvl="0"/>
            <a:r>
              <a:rPr lang="nl-BE" dirty="0"/>
              <a:t>Titel</a:t>
            </a:r>
          </a:p>
        </p:txBody>
      </p:sp>
      <p:sp>
        <p:nvSpPr>
          <p:cNvPr id="29" name="Tijdelijke aanduiding voor tekst 3">
            <a:extLst>
              <a:ext uri="{FF2B5EF4-FFF2-40B4-BE49-F238E27FC236}">
                <a16:creationId xmlns:a16="http://schemas.microsoft.com/office/drawing/2014/main" id="{5912E9DC-6561-498E-ABF6-13A2315FD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67692" y="1450109"/>
            <a:ext cx="6035272" cy="589331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700" b="1"/>
            </a:lvl1pPr>
          </a:lstStyle>
          <a:p>
            <a:pPr lvl="0"/>
            <a:r>
              <a:rPr lang="nl-BE" dirty="0"/>
              <a:t>Subtitel</a:t>
            </a:r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641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+Beeld st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jdelijke aanduiding voor tekst 8">
            <a:extLst>
              <a:ext uri="{FF2B5EF4-FFF2-40B4-BE49-F238E27FC236}">
                <a16:creationId xmlns:a16="http://schemas.microsoft.com/office/drawing/2014/main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1666240"/>
            <a:ext cx="3366623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6A72E035-F141-419E-8599-ABDBB6E1258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85360" y="-1"/>
            <a:ext cx="4359076" cy="684771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65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802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836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96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88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9985"/>
              <a:gd name="connsiteX1" fmla="*/ 10000 w 10000"/>
              <a:gd name="connsiteY1" fmla="*/ 0 h 9985"/>
              <a:gd name="connsiteX2" fmla="*/ 9977 w 10000"/>
              <a:gd name="connsiteY2" fmla="*/ 7984 h 9985"/>
              <a:gd name="connsiteX3" fmla="*/ 6888 w 10000"/>
              <a:gd name="connsiteY3" fmla="*/ 9985 h 9985"/>
              <a:gd name="connsiteX4" fmla="*/ 47 w 10000"/>
              <a:gd name="connsiteY4" fmla="*/ 9985 h 9985"/>
              <a:gd name="connsiteX5" fmla="*/ 0 w 10000"/>
              <a:gd name="connsiteY5" fmla="*/ 0 h 9985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96 h 10000"/>
              <a:gd name="connsiteX3" fmla="*/ 6911 w 10000"/>
              <a:gd name="connsiteY3" fmla="*/ 10000 h 10000"/>
              <a:gd name="connsiteX4" fmla="*/ 47 w 10000"/>
              <a:gd name="connsiteY4" fmla="*/ 10000 h 10000"/>
              <a:gd name="connsiteX5" fmla="*/ 0 w 10000"/>
              <a:gd name="connsiteY5" fmla="*/ 0 h 10000"/>
              <a:gd name="connsiteX0" fmla="*/ 0 w 10001"/>
              <a:gd name="connsiteY0" fmla="*/ 0 h 10000"/>
              <a:gd name="connsiteX1" fmla="*/ 10000 w 10001"/>
              <a:gd name="connsiteY1" fmla="*/ 0 h 10000"/>
              <a:gd name="connsiteX2" fmla="*/ 9999 w 10001"/>
              <a:gd name="connsiteY2" fmla="*/ 7996 h 10000"/>
              <a:gd name="connsiteX3" fmla="*/ 6911 w 10001"/>
              <a:gd name="connsiteY3" fmla="*/ 10000 h 10000"/>
              <a:gd name="connsiteX4" fmla="*/ 47 w 10001"/>
              <a:gd name="connsiteY4" fmla="*/ 10000 h 10000"/>
              <a:gd name="connsiteX5" fmla="*/ 0 w 10001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1" h="10000">
                <a:moveTo>
                  <a:pt x="0" y="0"/>
                </a:moveTo>
                <a:lnTo>
                  <a:pt x="10000" y="0"/>
                </a:lnTo>
                <a:cubicBezTo>
                  <a:pt x="9992" y="2557"/>
                  <a:pt x="10007" y="5439"/>
                  <a:pt x="9999" y="7996"/>
                </a:cubicBezTo>
                <a:lnTo>
                  <a:pt x="6911" y="10000"/>
                </a:lnTo>
                <a:lnTo>
                  <a:pt x="47" y="10000"/>
                </a:lnTo>
                <a:cubicBezTo>
                  <a:pt x="31" y="6667"/>
                  <a:pt x="16" y="3333"/>
                  <a:pt x="0" y="0"/>
                </a:cubicBezTo>
                <a:close/>
              </a:path>
            </a:pathLst>
          </a:custGeom>
          <a:pattFill prst="pct90">
            <a:fgClr>
              <a:schemeClr val="tx1"/>
            </a:fgClr>
            <a:bgClr>
              <a:schemeClr val="accent3"/>
            </a:bgClr>
          </a:pattFill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24" name="Tijdelijke aanduiding voor tekst 3">
            <a:extLst>
              <a:ext uri="{FF2B5EF4-FFF2-40B4-BE49-F238E27FC236}">
                <a16:creationId xmlns:a16="http://schemas.microsoft.com/office/drawing/2014/main" id="{73B9EFC8-071E-4EB4-9B47-781FA2EDCF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0241" y="733070"/>
            <a:ext cx="3221759" cy="817355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b="1"/>
            </a:lvl1pPr>
          </a:lstStyle>
          <a:p>
            <a:pPr lvl="0"/>
            <a:r>
              <a:rPr lang="nl-BE" dirty="0"/>
              <a:t>Titel op meerdere</a:t>
            </a:r>
          </a:p>
          <a:p>
            <a:pPr lvl="0"/>
            <a:r>
              <a:rPr lang="nl-BE" dirty="0"/>
              <a:t>tekstregels</a:t>
            </a:r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6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ekst+Beeld st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035A2AF-D366-4E5A-B96C-91BD3DE6B21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84925" y="0"/>
            <a:ext cx="4359076" cy="2286000"/>
          </a:xfrm>
          <a:noFill/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22" name="Tijdelijke aanduiding voor tekst 8">
            <a:extLst>
              <a:ext uri="{FF2B5EF4-FFF2-40B4-BE49-F238E27FC236}">
                <a16:creationId xmlns:a16="http://schemas.microsoft.com/office/drawing/2014/main" id="{CE3F9331-8338-4E3D-89C9-CBC7BE0FE2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77" y="1666240"/>
            <a:ext cx="3366623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4" name="Tijdelijke aanduiding voor tekst 3">
            <a:extLst>
              <a:ext uri="{FF2B5EF4-FFF2-40B4-BE49-F238E27FC236}">
                <a16:creationId xmlns:a16="http://schemas.microsoft.com/office/drawing/2014/main" id="{05A20DFB-BB3E-4D88-8725-1739CA7408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0241" y="733070"/>
            <a:ext cx="3221759" cy="817355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b="1"/>
            </a:lvl1pPr>
          </a:lstStyle>
          <a:p>
            <a:pPr lvl="0"/>
            <a:r>
              <a:rPr lang="nl-BE" dirty="0"/>
              <a:t>Titel op meerdere</a:t>
            </a:r>
          </a:p>
          <a:p>
            <a:pPr lvl="0"/>
            <a:r>
              <a:rPr lang="nl-BE" dirty="0"/>
              <a:t>tekstregels</a:t>
            </a:r>
          </a:p>
        </p:txBody>
      </p:sp>
      <p:sp>
        <p:nvSpPr>
          <p:cNvPr id="11" name="Tijdelijke aanduiding voor afbeelding 2">
            <a:extLst>
              <a:ext uri="{FF2B5EF4-FFF2-40B4-BE49-F238E27FC236}">
                <a16:creationId xmlns:a16="http://schemas.microsoft.com/office/drawing/2014/main" id="{73553E10-F4EB-433A-B506-A3FE44BBB39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84924" y="2286001"/>
            <a:ext cx="4359076" cy="2286000"/>
          </a:xfrm>
          <a:noFill/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Klik om afbeelding toe te voegen</a:t>
            </a:r>
          </a:p>
          <a:p>
            <a:endParaRPr lang="nl-BE" dirty="0"/>
          </a:p>
        </p:txBody>
      </p:sp>
      <p:sp>
        <p:nvSpPr>
          <p:cNvPr id="12" name="Tijdelijke aanduiding voor afbeelding 2">
            <a:extLst>
              <a:ext uri="{FF2B5EF4-FFF2-40B4-BE49-F238E27FC236}">
                <a16:creationId xmlns:a16="http://schemas.microsoft.com/office/drawing/2014/main" id="{E3C16BF3-F658-494D-B2B0-CA7B3885B6B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784924" y="4572001"/>
            <a:ext cx="4359076" cy="2286000"/>
          </a:xfrm>
          <a:noFill/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Klik om afbeelding toe te voegen</a:t>
            </a:r>
          </a:p>
          <a:p>
            <a:endParaRPr lang="nl-BE" dirty="0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968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2B1E8DE-6B5A-4920-80C9-DBF572F2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E56721-5C70-4255-BB49-52312734A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89F18C-31A7-4F9E-A3A2-314A0BC21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41523" y="777599"/>
            <a:ext cx="1960851" cy="244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 b="1">
                <a:solidFill>
                  <a:schemeClr val="bg2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217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Voettekst</a:t>
            </a:r>
            <a:endParaRPr lang="nl-BE" dirty="0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297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‹#›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4345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85" r:id="rId2"/>
    <p:sldLayoutId id="2147483677" r:id="rId3"/>
    <p:sldLayoutId id="2147483678" r:id="rId4"/>
    <p:sldLayoutId id="2147483687" r:id="rId5"/>
    <p:sldLayoutId id="2147483679" r:id="rId6"/>
    <p:sldLayoutId id="2147483674" r:id="rId7"/>
    <p:sldLayoutId id="2147483682" r:id="rId8"/>
    <p:sldLayoutId id="2147483683" r:id="rId9"/>
    <p:sldLayoutId id="2147483684" r:id="rId10"/>
    <p:sldLayoutId id="2147483686" r:id="rId11"/>
    <p:sldLayoutId id="2147483662" r:id="rId12"/>
    <p:sldLayoutId id="2147483672" r:id="rId13"/>
    <p:sldLayoutId id="2147483663" r:id="rId14"/>
    <p:sldLayoutId id="2147483664" r:id="rId15"/>
    <p:sldLayoutId id="2147483665" r:id="rId16"/>
    <p:sldLayoutId id="2147483666" r:id="rId17"/>
    <p:sldLayoutId id="2147483668" r:id="rId18"/>
    <p:sldLayoutId id="2147483669" r:id="rId19"/>
    <p:sldLayoutId id="2147483670" r:id="rId20"/>
    <p:sldLayoutId id="2147483671" r:id="rId21"/>
    <p:sldLayoutId id="2147483681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24000" indent="-324000" algn="l" defTabSz="685800" rtl="0" eaLnBrk="1" latinLnBrk="0" hangingPunct="1">
        <a:lnSpc>
          <a:spcPct val="90000"/>
        </a:lnSpc>
        <a:spcBef>
          <a:spcPts val="750"/>
        </a:spcBef>
        <a:buClr>
          <a:schemeClr val="bg2"/>
        </a:buClr>
        <a:buFont typeface="Webdings" panose="05030102010509060703" pitchFamily="18" charset="2"/>
        <a:buChar char="4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684000" indent="-324000" algn="l" defTabSz="685800" rtl="0" eaLnBrk="1" latinLnBrk="0" hangingPunct="1">
        <a:lnSpc>
          <a:spcPct val="90000"/>
        </a:lnSpc>
        <a:spcBef>
          <a:spcPts val="375"/>
        </a:spcBef>
        <a:buClr>
          <a:schemeClr val="bg2"/>
        </a:buClr>
        <a:buFont typeface="Webdings" panose="05030102010509060703" pitchFamily="18" charset="2"/>
        <a:buChar char="4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4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40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76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E0527F8-C2BD-4F81-9A84-AE0C1B1F4988}"/>
              </a:ext>
            </a:extLst>
          </p:cNvPr>
          <p:cNvSpPr txBox="1"/>
          <p:nvPr/>
        </p:nvSpPr>
        <p:spPr>
          <a:xfrm>
            <a:off x="-3337560" y="11347"/>
            <a:ext cx="30175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>
                <a:solidFill>
                  <a:schemeClr val="bg1"/>
                </a:solidFill>
              </a:rPr>
              <a:t>OPMERKING</a:t>
            </a:r>
          </a:p>
          <a:p>
            <a:r>
              <a:rPr lang="nl-BE" dirty="0">
                <a:solidFill>
                  <a:schemeClr val="bg1"/>
                </a:solidFill>
              </a:rPr>
              <a:t>Als je de afbeelding aanklikt en delete, dan kan je de afbeelding vervangen. 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De afbeelding neemt automatisch de vorm aan van de figuur. </a:t>
            </a:r>
            <a:br>
              <a:rPr lang="nl-BE" dirty="0">
                <a:solidFill>
                  <a:schemeClr val="bg1"/>
                </a:solidFill>
              </a:rPr>
            </a:br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De afbeelding binnen de figuur positioneren kan onder Opmaak – Bijsnijden.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Per ongeluk de figuur verplaatst? RMK op de slide in de linkerzijbalk: </a:t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Dia herstellen. </a:t>
            </a:r>
          </a:p>
        </p:txBody>
      </p:sp>
      <p:pic>
        <p:nvPicPr>
          <p:cNvPr id="4" name="Tijdelijke aanduiding voor afbeelding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8" b="192"/>
          <a:stretch/>
        </p:blipFill>
        <p:spPr/>
      </p:pic>
    </p:spTree>
    <p:extLst>
      <p:ext uri="{BB962C8B-B14F-4D97-AF65-F5344CB8AC3E}">
        <p14:creationId xmlns:p14="http://schemas.microsoft.com/office/powerpoint/2010/main" val="232340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006ED6CF-A26C-45CD-B41F-01E5C7BE5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73214"/>
            <a:ext cx="7459374" cy="2005839"/>
          </a:xfrm>
        </p:spPr>
        <p:txBody>
          <a:bodyPr>
            <a:normAutofit/>
          </a:bodyPr>
          <a:lstStyle/>
          <a:p>
            <a:r>
              <a:rPr lang="en-US" dirty="0"/>
              <a:t>The impact of tube feeding on pulmonary function in children and adults with Cystic Fibrosis: A registry study</a:t>
            </a:r>
            <a:endParaRPr lang="nl-B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3279053"/>
            <a:ext cx="5549630" cy="1661993"/>
          </a:xfrm>
        </p:spPr>
        <p:txBody>
          <a:bodyPr/>
          <a:lstStyle/>
          <a:p>
            <a:pPr algn="ctr"/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D. </a:t>
            </a:r>
            <a:r>
              <a:rPr lang="nl-BE" sz="1200" dirty="0" err="1">
                <a:solidFill>
                  <a:schemeClr val="tx2">
                    <a:lumMod val="25000"/>
                  </a:schemeClr>
                </a:solidFill>
              </a:rPr>
              <a:t>Libeert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(1)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S. </a:t>
            </a:r>
            <a:r>
              <a:rPr lang="nl-BE" sz="1200" dirty="0" err="1">
                <a:solidFill>
                  <a:schemeClr val="tx2">
                    <a:lumMod val="25000"/>
                  </a:schemeClr>
                </a:solidFill>
              </a:rPr>
              <a:t>Wanayma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(2)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D. Declercq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(1)(3)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M. Thomas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(2)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S. Van Daele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(1)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F. De </a:t>
            </a:r>
            <a:r>
              <a:rPr lang="nl-BE" sz="1200" dirty="0" err="1">
                <a:solidFill>
                  <a:schemeClr val="tx2">
                    <a:lumMod val="25000"/>
                  </a:schemeClr>
                </a:solidFill>
              </a:rPr>
              <a:t>Baets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(1)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, </a:t>
            </a:r>
            <a:r>
              <a:rPr lang="nl-BE" sz="1200" dirty="0" smtClean="0">
                <a:solidFill>
                  <a:schemeClr val="tx2">
                    <a:lumMod val="25000"/>
                  </a:schemeClr>
                </a:solidFill>
              </a:rPr>
              <a:t>S</a:t>
            </a:r>
            <a:r>
              <a:rPr lang="nl-BE" sz="1200" dirty="0">
                <a:solidFill>
                  <a:schemeClr val="tx2">
                    <a:lumMod val="25000"/>
                  </a:schemeClr>
                </a:solidFill>
              </a:rPr>
              <a:t>. Van Biervliet</a:t>
            </a:r>
            <a:r>
              <a:rPr lang="nl-BE" sz="1200" baseline="-25000" dirty="0">
                <a:solidFill>
                  <a:schemeClr val="tx2">
                    <a:lumMod val="25000"/>
                  </a:schemeClr>
                </a:solidFill>
              </a:rPr>
              <a:t>(1)</a:t>
            </a:r>
          </a:p>
          <a:p>
            <a:pPr algn="ctr"/>
            <a:r>
              <a:rPr lang="en-US" sz="1200" baseline="30000" dirty="0">
                <a:solidFill>
                  <a:schemeClr val="tx2">
                    <a:lumMod val="25000"/>
                  </a:schemeClr>
                </a:solidFill>
              </a:rPr>
              <a:t>(1)</a:t>
            </a:r>
            <a:r>
              <a:rPr lang="en-US" sz="1200" dirty="0">
                <a:solidFill>
                  <a:schemeClr val="tx2">
                    <a:lumMod val="25000"/>
                  </a:schemeClr>
                </a:solidFill>
              </a:rPr>
              <a:t>Ghent University Hospital, CF Center, Belgium</a:t>
            </a:r>
            <a:br>
              <a:rPr lang="en-US" sz="1200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en-US" sz="1200" baseline="30000" dirty="0">
                <a:solidFill>
                  <a:schemeClr val="tx2">
                    <a:lumMod val="25000"/>
                  </a:schemeClr>
                </a:solidFill>
              </a:rPr>
              <a:t>(2)</a:t>
            </a:r>
            <a:r>
              <a:rPr lang="en-GB" sz="1200" dirty="0">
                <a:solidFill>
                  <a:schemeClr val="tx2">
                    <a:lumMod val="25000"/>
                  </a:schemeClr>
                </a:solidFill>
              </a:rPr>
              <a:t>Belgian CF registry, Scientific Institute of Public Health (WIV-ISP), Brussels, Belgium</a:t>
            </a:r>
            <a:r>
              <a:rPr lang="en-US" sz="1200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en-US" sz="1200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en-US" sz="1200" baseline="30000" dirty="0">
                <a:solidFill>
                  <a:schemeClr val="tx2">
                    <a:lumMod val="25000"/>
                  </a:schemeClr>
                </a:solidFill>
              </a:rPr>
              <a:t>(3)</a:t>
            </a:r>
            <a:r>
              <a:rPr lang="en-US" sz="1200" dirty="0">
                <a:solidFill>
                  <a:schemeClr val="tx2">
                    <a:lumMod val="25000"/>
                  </a:schemeClr>
                </a:solidFill>
              </a:rPr>
              <a:t>Co-Chair, European Cystic Fibrosis Nutrition Group, CF Centre, Ghent University Hospital, Gent, Belgium</a:t>
            </a:r>
            <a:endParaRPr lang="nl-BE" sz="1200" dirty="0">
              <a:solidFill>
                <a:schemeClr val="tx2">
                  <a:lumMod val="25000"/>
                </a:schemeClr>
              </a:solidFill>
            </a:endParaRPr>
          </a:p>
          <a:p>
            <a:endParaRPr lang="nl-BE" dirty="0"/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5AEE5904-ACFF-42EB-9FE0-D38BF83690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smtClean="0"/>
              <a:t>Dimitri Declercq </a:t>
            </a:r>
            <a:r>
              <a:rPr lang="nl-BE" dirty="0"/>
              <a:t>/ </a:t>
            </a:r>
            <a:r>
              <a:rPr lang="nl-BE" dirty="0" smtClean="0"/>
              <a:t>CF Center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8431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multiple retrospective studies report improvement in age- dependent anthropometrics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studies report improvement in lung function </a:t>
            </a:r>
            <a:endParaRPr lang="en-US" dirty="0" smtClean="0"/>
          </a:p>
          <a:p>
            <a:r>
              <a:rPr lang="en-US" dirty="0"/>
              <a:t>Tube feeding (TF) is often used to maintain nutritional status and improve the respiratory condition. However long-term results on pulmonary function outcomes are not yet clear</a:t>
            </a:r>
            <a:r>
              <a:rPr lang="en-US" dirty="0" smtClean="0"/>
              <a:t>.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Enteral</a:t>
            </a:r>
            <a:r>
              <a:rPr lang="nl-BE" dirty="0" smtClean="0"/>
              <a:t> tube </a:t>
            </a:r>
            <a:r>
              <a:rPr lang="nl-BE" dirty="0" err="1" smtClean="0"/>
              <a:t>feeding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800" dirty="0"/>
              <a:t>(S.J. Schwarzenberg et al., 2016)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3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091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Retrospective, longitudinal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Inclusion criteria from Belgian CF Patient Registry (BCFR): 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Cases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: ETF between 2000-2013 (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n=113)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Median 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ETF duration 2 </a:t>
            </a:r>
            <a:r>
              <a:rPr lang="en-GB" dirty="0" err="1">
                <a:solidFill>
                  <a:schemeClr val="tx2">
                    <a:lumMod val="25000"/>
                  </a:schemeClr>
                </a:solidFill>
              </a:rPr>
              <a:t>yr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 (1-5 </a:t>
            </a:r>
            <a:r>
              <a:rPr lang="en-GB" dirty="0" err="1" smtClean="0">
                <a:solidFill>
                  <a:schemeClr val="tx2">
                    <a:lumMod val="25000"/>
                  </a:schemeClr>
                </a:solidFill>
              </a:rPr>
              <a:t>yrs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2 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Controls/ case: Matched at index year: age, gender, pancreatic status and genotype class (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n=223)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Exclusion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&lt; 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3 observations 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post-matching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Transplant </a:t>
            </a:r>
            <a:r>
              <a:rPr lang="en-GB" dirty="0">
                <a:solidFill>
                  <a:schemeClr val="tx2">
                    <a:lumMod val="25000"/>
                  </a:schemeClr>
                </a:solidFill>
              </a:rPr>
              <a:t>before introduction of </a:t>
            </a:r>
            <a:r>
              <a:rPr lang="en-GB" dirty="0" smtClean="0">
                <a:solidFill>
                  <a:schemeClr val="tx2">
                    <a:lumMod val="25000"/>
                  </a:schemeClr>
                </a:solidFill>
              </a:rPr>
              <a:t>ETF</a:t>
            </a:r>
            <a:endParaRPr lang="en-GB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Enteral</a:t>
            </a:r>
            <a:r>
              <a:rPr lang="nl-BE" dirty="0" smtClean="0"/>
              <a:t> tube </a:t>
            </a:r>
            <a:r>
              <a:rPr lang="nl-BE" dirty="0" err="1" smtClean="0"/>
              <a:t>feeding</a:t>
            </a:r>
            <a:endParaRPr lang="nl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Methods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4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804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05377" y="2194560"/>
            <a:ext cx="6596206" cy="361517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Controls were significant better at every evaluation point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Significant decrease in hospitalization days and IV AB days after ETF introduction BUT sign. higher mortality and transplantation in ETF group</a:t>
            </a:r>
            <a:endParaRPr lang="nl-BE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Enteral</a:t>
            </a:r>
            <a:r>
              <a:rPr lang="nl-BE" dirty="0" smtClean="0"/>
              <a:t> tube </a:t>
            </a:r>
            <a:r>
              <a:rPr lang="nl-BE" dirty="0" err="1" smtClean="0"/>
              <a:t>feeding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5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  <p:pic>
        <p:nvPicPr>
          <p:cNvPr id="9" name="Picture 2" descr="S:\PEDIATRIEalg\ASO PEDIATRIE\Persoonlijke mappen op naam\Denis\Publicaties\Masterproef\Afbeeldingen en figuren\FEV1predictedinpatients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8349" y="3521413"/>
            <a:ext cx="4944615" cy="2880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99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Enteral</a:t>
            </a:r>
            <a:r>
              <a:rPr lang="nl-BE" dirty="0" smtClean="0"/>
              <a:t> tube </a:t>
            </a:r>
            <a:r>
              <a:rPr lang="nl-BE" dirty="0" err="1" smtClean="0"/>
              <a:t>feeding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6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692" y="2039440"/>
            <a:ext cx="7460719" cy="361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Cases eventually receiving ETF: worse pulmonary status at index year + at first entry in the BCFR =&gt; 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  <a:sym typeface="Wingdings" pitchFamily="2" charset="2"/>
              </a:rPr>
              <a:t>more </a:t>
            </a:r>
            <a:r>
              <a:rPr lang="nl-BE" dirty="0" err="1">
                <a:solidFill>
                  <a:schemeClr val="tx2">
                    <a:lumMod val="25000"/>
                  </a:schemeClr>
                </a:solidFill>
                <a:sym typeface="Wingdings" pitchFamily="2" charset="2"/>
              </a:rPr>
              <a:t>hospitalization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  <a:sym typeface="Wingdings" pitchFamily="2" charset="2"/>
              </a:rPr>
              <a:t> </a:t>
            </a:r>
            <a:r>
              <a:rPr lang="nl-BE" dirty="0" err="1">
                <a:solidFill>
                  <a:schemeClr val="tx2">
                    <a:lumMod val="25000"/>
                  </a:schemeClr>
                </a:solidFill>
                <a:sym typeface="Wingdings" pitchFamily="2" charset="2"/>
              </a:rPr>
              <a:t>days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  <a:sym typeface="Wingdings" pitchFamily="2" charset="2"/>
              </a:rPr>
              <a:t> &amp;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</a:rPr>
              <a:t> IV </a:t>
            </a:r>
            <a:r>
              <a:rPr lang="nl-BE" dirty="0" err="1">
                <a:solidFill>
                  <a:schemeClr val="tx2">
                    <a:lumMod val="25000"/>
                  </a:schemeClr>
                </a:solidFill>
              </a:rPr>
              <a:t>antibiotic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nl-BE" dirty="0" err="1">
                <a:solidFill>
                  <a:schemeClr val="tx2">
                    <a:lumMod val="25000"/>
                  </a:schemeClr>
                </a:solidFill>
              </a:rPr>
              <a:t>days</a:t>
            </a:r>
            <a:endParaRPr lang="en-US" dirty="0">
              <a:solidFill>
                <a:schemeClr val="tx2">
                  <a:lumMod val="2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l-BE" dirty="0" err="1">
                <a:solidFill>
                  <a:schemeClr val="tx2">
                    <a:lumMod val="25000"/>
                  </a:schemeClr>
                </a:solidFill>
              </a:rPr>
              <a:t>After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nl-BE" dirty="0" err="1">
                <a:solidFill>
                  <a:schemeClr val="tx2">
                    <a:lumMod val="25000"/>
                  </a:schemeClr>
                </a:solidFill>
              </a:rPr>
              <a:t>introduction</a:t>
            </a:r>
            <a:r>
              <a:rPr lang="nl-BE" dirty="0">
                <a:solidFill>
                  <a:schemeClr val="tx2">
                    <a:lumMod val="25000"/>
                  </a:schemeClr>
                </a:solidFill>
              </a:rPr>
              <a:t> of ETF: </a:t>
            </a: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Pulmonary function stabilized BUT at lower level </a:t>
            </a:r>
            <a:r>
              <a:rPr lang="en-US" dirty="0">
                <a:solidFill>
                  <a:schemeClr val="tx2">
                    <a:lumMod val="2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Number of hospitalizations &amp; IV AB decreased. More Transplantations &amp; more deaths were observed in first 3 years.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25000"/>
                  </a:schemeClr>
                </a:solidFill>
              </a:rPr>
              <a:t>Data has recently been published in JCF https://doi.org/10.1016/j.jcf.2018.01.004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Enteral</a:t>
            </a:r>
            <a:r>
              <a:rPr lang="nl-BE" dirty="0" smtClean="0"/>
              <a:t> tube </a:t>
            </a:r>
            <a:r>
              <a:rPr lang="nl-BE" dirty="0" err="1" smtClean="0"/>
              <a:t>feeding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BE" dirty="0" err="1" smtClean="0"/>
              <a:t>Conclusion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Mucogent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7</a:t>
            </a:fld>
            <a:r>
              <a:rPr lang="nl-BE" smtClean="0"/>
              <a:t>  </a:t>
            </a:r>
            <a:r>
              <a:rPr lang="nl-BE" smtClean="0">
                <a:solidFill>
                  <a:schemeClr val="bg2"/>
                </a:solidFill>
              </a:rPr>
              <a:t>/</a:t>
            </a:r>
            <a:r>
              <a:rPr lang="nl-BE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7309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F35540F5-73F8-406F-81A5-9A6D59E8F0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5641" y="1431925"/>
            <a:ext cx="3760787" cy="175946"/>
          </a:xfrm>
        </p:spPr>
        <p:txBody>
          <a:bodyPr/>
          <a:lstStyle/>
          <a:p>
            <a:r>
              <a:rPr lang="nl-BE" dirty="0" smtClean="0"/>
              <a:t>Dimitri </a:t>
            </a:r>
            <a:r>
              <a:rPr lang="nl-BE" dirty="0" err="1" smtClean="0"/>
              <a:t>declercq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BC68EB-6A08-47A2-B83B-2EA5484847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BE" dirty="0" err="1" smtClean="0"/>
              <a:t>Dietician</a:t>
            </a:r>
            <a:r>
              <a:rPr lang="nl-BE" dirty="0" smtClean="0"/>
              <a:t> - </a:t>
            </a:r>
            <a:r>
              <a:rPr lang="nl-BE" dirty="0" err="1" smtClean="0"/>
              <a:t>diabeteseducator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F59B20B-952C-43C6-80A8-22D7944CC9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75641" y="1923034"/>
            <a:ext cx="3606800" cy="387798"/>
          </a:xfrm>
        </p:spPr>
        <p:txBody>
          <a:bodyPr/>
          <a:lstStyle/>
          <a:p>
            <a:r>
              <a:rPr lang="nl-BE" dirty="0" err="1" smtClean="0"/>
              <a:t>Department</a:t>
            </a:r>
            <a:r>
              <a:rPr lang="nl-BE" dirty="0" smtClean="0"/>
              <a:t> of </a:t>
            </a:r>
            <a:r>
              <a:rPr lang="nl-BE" dirty="0" err="1" smtClean="0"/>
              <a:t>Pediatrics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CF Center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2714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Z_Gent">
  <a:themeElements>
    <a:clrScheme name="UZ_Gent">
      <a:dk1>
        <a:sysClr val="windowText" lastClr="000000"/>
      </a:dk1>
      <a:lt1>
        <a:sysClr val="window" lastClr="FFFFFF"/>
      </a:lt1>
      <a:dk2>
        <a:srgbClr val="1E64C8"/>
      </a:dk2>
      <a:lt2>
        <a:srgbClr val="E7E6E6"/>
      </a:lt2>
      <a:accent1>
        <a:srgbClr val="1E64C8"/>
      </a:accent1>
      <a:accent2>
        <a:srgbClr val="E7E6E6"/>
      </a:accent2>
      <a:accent3>
        <a:srgbClr val="1E64C8"/>
      </a:accent3>
      <a:accent4>
        <a:srgbClr val="F2F2F2"/>
      </a:accent4>
      <a:accent5>
        <a:srgbClr val="1E64C8"/>
      </a:accent5>
      <a:accent6>
        <a:srgbClr val="7F7F7F"/>
      </a:accent6>
      <a:hlink>
        <a:srgbClr val="000000"/>
      </a:hlink>
      <a:folHlink>
        <a:srgbClr val="000000"/>
      </a:folHlink>
    </a:clrScheme>
    <a:fontScheme name="UZ_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z_standaard.potx" id="{87269848-2B6B-4FED-86ED-425AAA9A4EC1}" vid="{67736F45-CF55-48D5-9531-9DC59EA7DE7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uz_standaard</Template>
  <TotalTime>0</TotalTime>
  <Words>352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Webdings</vt:lpstr>
      <vt:lpstr>Wingdings</vt:lpstr>
      <vt:lpstr>UZ_Gent</vt:lpstr>
      <vt:lpstr>PowerPoint Presentation</vt:lpstr>
      <vt:lpstr>The impact of tube feeding on pulmonary function in children and adults with Cystic Fibrosis: A registry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UZ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Declercq Dimitri</dc:creator>
  <cp:lastModifiedBy>Dimitri Declercq</cp:lastModifiedBy>
  <cp:revision>69</cp:revision>
  <dcterms:created xsi:type="dcterms:W3CDTF">2018-01-29T15:02:01Z</dcterms:created>
  <dcterms:modified xsi:type="dcterms:W3CDTF">2018-03-20T12:49:38Z</dcterms:modified>
</cp:coreProperties>
</file>