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jpg" ContentType="image/jpe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3"/>
  </p:notesMasterIdLst>
  <p:sldIdLst>
    <p:sldId id="256" r:id="rId2"/>
    <p:sldId id="328" r:id="rId3"/>
    <p:sldId id="299" r:id="rId4"/>
    <p:sldId id="347" r:id="rId5"/>
    <p:sldId id="348" r:id="rId6"/>
    <p:sldId id="349" r:id="rId7"/>
    <p:sldId id="350" r:id="rId8"/>
    <p:sldId id="323" r:id="rId9"/>
    <p:sldId id="280" r:id="rId10"/>
    <p:sldId id="321" r:id="rId11"/>
    <p:sldId id="278" r:id="rId12"/>
    <p:sldId id="288" r:id="rId13"/>
    <p:sldId id="294" r:id="rId14"/>
    <p:sldId id="292" r:id="rId15"/>
    <p:sldId id="293" r:id="rId16"/>
    <p:sldId id="295" r:id="rId17"/>
    <p:sldId id="320" r:id="rId18"/>
    <p:sldId id="334" r:id="rId19"/>
    <p:sldId id="332" r:id="rId20"/>
    <p:sldId id="333" r:id="rId21"/>
    <p:sldId id="304" r:id="rId22"/>
    <p:sldId id="308" r:id="rId23"/>
    <p:sldId id="324" r:id="rId24"/>
    <p:sldId id="325" r:id="rId25"/>
    <p:sldId id="326" r:id="rId26"/>
    <p:sldId id="310" r:id="rId27"/>
    <p:sldId id="313" r:id="rId28"/>
    <p:sldId id="337" r:id="rId29"/>
    <p:sldId id="314" r:id="rId30"/>
    <p:sldId id="315" r:id="rId31"/>
    <p:sldId id="341" r:id="rId32"/>
    <p:sldId id="339" r:id="rId33"/>
    <p:sldId id="342" r:id="rId34"/>
    <p:sldId id="343" r:id="rId35"/>
    <p:sldId id="336" r:id="rId36"/>
    <p:sldId id="344" r:id="rId37"/>
    <p:sldId id="302" r:id="rId38"/>
    <p:sldId id="322" r:id="rId39"/>
    <p:sldId id="307" r:id="rId40"/>
    <p:sldId id="285" r:id="rId41"/>
    <p:sldId id="284" r:id="rId42"/>
    <p:sldId id="282" r:id="rId43"/>
    <p:sldId id="298" r:id="rId44"/>
    <p:sldId id="331" r:id="rId45"/>
    <p:sldId id="264" r:id="rId46"/>
    <p:sldId id="345" r:id="rId47"/>
    <p:sldId id="265" r:id="rId48"/>
    <p:sldId id="329" r:id="rId49"/>
    <p:sldId id="330" r:id="rId50"/>
    <p:sldId id="351" r:id="rId51"/>
    <p:sldId id="352" r:id="rId5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4E3F4"/>
    <a:srgbClr val="DBCEF4"/>
    <a:srgbClr val="F4DFDF"/>
    <a:srgbClr val="F4EDDC"/>
    <a:srgbClr val="F4F3A9"/>
    <a:srgbClr val="ECF4E8"/>
    <a:srgbClr val="DAF4C2"/>
    <a:srgbClr val="800000"/>
    <a:srgbClr val="D1D9F4"/>
    <a:srgbClr val="FFE4F1"/>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0461" autoAdjust="0"/>
  </p:normalViewPr>
  <p:slideViewPr>
    <p:cSldViewPr snapToGrid="0" snapToObjects="1">
      <p:cViewPr>
        <p:scale>
          <a:sx n="94" d="100"/>
          <a:sy n="94" d="100"/>
        </p:scale>
        <p:origin x="-1808" y="-8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slide" Target="slides/slide49.xml"/><Relationship Id="rId51" Type="http://schemas.openxmlformats.org/officeDocument/2006/relationships/slide" Target="slides/slide50.xml"/><Relationship Id="rId52" Type="http://schemas.openxmlformats.org/officeDocument/2006/relationships/slide" Target="slides/slide51.xml"/><Relationship Id="rId53" Type="http://schemas.openxmlformats.org/officeDocument/2006/relationships/notesMaster" Target="notesMasters/notesMaster1.xml"/><Relationship Id="rId54" Type="http://schemas.openxmlformats.org/officeDocument/2006/relationships/printerSettings" Target="printerSettings/printerSettings1.bin"/><Relationship Id="rId55" Type="http://schemas.openxmlformats.org/officeDocument/2006/relationships/presProps" Target="presProps.xml"/><Relationship Id="rId56" Type="http://schemas.openxmlformats.org/officeDocument/2006/relationships/viewProps" Target="viewProps.xml"/><Relationship Id="rId57" Type="http://schemas.openxmlformats.org/officeDocument/2006/relationships/theme" Target="theme/theme1.xml"/><Relationship Id="rId58"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0E9C85E-BD57-4BE8-915A-361D2A79B833}" type="datetimeFigureOut">
              <a:rPr lang="en-US" smtClean="0"/>
              <a:t>3/22/18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E03A0A-0AFB-4C8B-B438-308640A0A213}" type="slidenum">
              <a:rPr lang="en-US" smtClean="0"/>
              <a:t>‹#›</a:t>
            </a:fld>
            <a:endParaRPr lang="en-US" dirty="0"/>
          </a:p>
        </p:txBody>
      </p:sp>
    </p:spTree>
    <p:extLst>
      <p:ext uri="{BB962C8B-B14F-4D97-AF65-F5344CB8AC3E}">
        <p14:creationId xmlns:p14="http://schemas.microsoft.com/office/powerpoint/2010/main" val="29003136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 Id="rId3" Type="http://schemas.openxmlformats.org/officeDocument/2006/relationships/hyperlink" Target="https://www.nap.edu/catalog/12900/transforming-clinical-research-in-the-united-states-challenges-and-opportunities" TargetMode="Externa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6.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9.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0.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5.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6.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7.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1.xml"/><Relationship Id="rId3" Type="http://schemas.openxmlformats.org/officeDocument/2006/relationships/hyperlink" Target="https://doi.org/10.1186/1472-6939-13-34" TargetMode="Externa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2.xml"/><Relationship Id="rId3" Type="http://schemas.openxmlformats.org/officeDocument/2006/relationships/hyperlink" Target="https://doi.org/10.1186/1472-6939-13-34"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3.xml"/><Relationship Id="rId3" Type="http://schemas.openxmlformats.org/officeDocument/2006/relationships/hyperlink" Target="https://doi.org/10.1186/1472-6939-13-34"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4.xml"/><Relationship Id="rId3" Type="http://schemas.openxmlformats.org/officeDocument/2006/relationships/hyperlink" Target="https://doi.org/10.1186/1472-6939-13-34"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 Id="rId3" Type="http://schemas.openxmlformats.org/officeDocument/2006/relationships/hyperlink" Target="https://doi.org/10.1186/1472-6939-13-34"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smtClean="0">
                <a:hlinkClick r:id="rId3"/>
              </a:rPr>
              <a:t>Transforming Clinical Research in the United States: Challenges and Opportunities: Workshop Summary</a:t>
            </a:r>
            <a:r>
              <a:rPr lang="en-US" b="1" dirty="0" smtClean="0"/>
              <a:t> (2010) </a:t>
            </a:r>
          </a:p>
          <a:p>
            <a:r>
              <a:rPr lang="en-US" b="1" dirty="0" smtClean="0"/>
              <a:t>Chapter: 3 Challenges in Clinical Research; https://www.nap.edu/read/12900/chapter/4</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9</a:t>
            </a:fld>
            <a:endParaRPr lang="en-US" dirty="0"/>
          </a:p>
        </p:txBody>
      </p:sp>
    </p:spTree>
    <p:extLst>
      <p:ext uri="{BB962C8B-B14F-4D97-AF65-F5344CB8AC3E}">
        <p14:creationId xmlns:p14="http://schemas.microsoft.com/office/powerpoint/2010/main" val="277533074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30</a:t>
            </a:fld>
            <a:endParaRPr lang="en-US" dirty="0"/>
          </a:p>
        </p:txBody>
      </p:sp>
    </p:spTree>
    <p:extLst>
      <p:ext uri="{BB962C8B-B14F-4D97-AF65-F5344CB8AC3E}">
        <p14:creationId xmlns:p14="http://schemas.microsoft.com/office/powerpoint/2010/main" val="21275613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Silverman H, Edwards H, Shamoo A, Matar A. Enhancing Research Ethics Capacity in the Middle East: Experience and Challenges of a Fogarty-Sponsored Training Program. </a:t>
            </a:r>
            <a:r>
              <a:rPr lang="en-US" i="1" dirty="0" smtClean="0"/>
              <a:t>Journal of empirical research on human research ethics : JERHRE</a:t>
            </a:r>
            <a:r>
              <a:rPr lang="en-US" dirty="0" smtClean="0"/>
              <a:t>. 2013;8(5):40-51. doi:10.1525/jer.2013.8.5.40.</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36</a:t>
            </a:fld>
            <a:endParaRPr lang="en-US" dirty="0"/>
          </a:p>
        </p:txBody>
      </p:sp>
    </p:spTree>
    <p:extLst>
      <p:ext uri="{BB962C8B-B14F-4D97-AF65-F5344CB8AC3E}">
        <p14:creationId xmlns:p14="http://schemas.microsoft.com/office/powerpoint/2010/main" val="29843939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Perceptions and attitudes to clinical research participation in Qatar,Contemporary Clinical Trials Communications,Volume 8,2017;241-247;ISSN 2451-8654,https://doi.org/10.1016/j.conctc.2017.10.010.(http://www.sciencedirect.com/science/article/pii/S2451865417301096)</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39</a:t>
            </a:fld>
            <a:endParaRPr lang="en-US" dirty="0"/>
          </a:p>
        </p:txBody>
      </p:sp>
    </p:spTree>
    <p:extLst>
      <p:ext uri="{BB962C8B-B14F-4D97-AF65-F5344CB8AC3E}">
        <p14:creationId xmlns:p14="http://schemas.microsoft.com/office/powerpoint/2010/main" val="9426994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kern="1200" dirty="0" smtClean="0">
                <a:solidFill>
                  <a:schemeClr val="tx1"/>
                </a:solidFill>
                <a:effectLst/>
                <a:latin typeface="+mn-lt"/>
                <a:ea typeface="+mn-ea"/>
                <a:cs typeface="+mn-cs"/>
              </a:rPr>
              <a:t>Perceptions and attitudes to clinical research participation in Qatar,Contemporary Clinical Trials Communications,Volume 8,2017;241-247;ISSN 2451-8654,https://doi.org/10.1016/j.conctc.2017.10.010.(http://www.sciencedirect.com/science/article/pii/S2451865417301096)</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40</a:t>
            </a:fld>
            <a:endParaRPr lang="en-US" dirty="0"/>
          </a:p>
        </p:txBody>
      </p:sp>
    </p:spTree>
    <p:extLst>
      <p:ext uri="{BB962C8B-B14F-4D97-AF65-F5344CB8AC3E}">
        <p14:creationId xmlns:p14="http://schemas.microsoft.com/office/powerpoint/2010/main" val="348908850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45</a:t>
            </a:fld>
            <a:endParaRPr lang="en-US" dirty="0"/>
          </a:p>
        </p:txBody>
      </p:sp>
    </p:spTree>
    <p:extLst>
      <p:ext uri="{BB962C8B-B14F-4D97-AF65-F5344CB8AC3E}">
        <p14:creationId xmlns:p14="http://schemas.microsoft.com/office/powerpoint/2010/main" val="2373380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46</a:t>
            </a:fld>
            <a:endParaRPr lang="en-US" dirty="0"/>
          </a:p>
        </p:txBody>
      </p:sp>
    </p:spTree>
    <p:extLst>
      <p:ext uri="{BB962C8B-B14F-4D97-AF65-F5344CB8AC3E}">
        <p14:creationId xmlns:p14="http://schemas.microsoft.com/office/powerpoint/2010/main" val="237338083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t>Nair, Satish &amp; Ibrahim, Halah &amp; Celentano, David. (2013). Clinical Trials in the Middle East and North Africa (MENA) Region: Grandstanding or Grandeur?. Contemporary clinical trials. 36. 10.1016/j.cct.2013.05.009</a:t>
            </a:r>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47</a:t>
            </a:fld>
            <a:endParaRPr lang="en-US" dirty="0"/>
          </a:p>
        </p:txBody>
      </p:sp>
    </p:spTree>
    <p:extLst>
      <p:ext uri="{BB962C8B-B14F-4D97-AF65-F5344CB8AC3E}">
        <p14:creationId xmlns:p14="http://schemas.microsoft.com/office/powerpoint/2010/main" val="1064626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Helvetica Neue"/>
                <a:cs typeface="Helvetica Neue"/>
              </a:rPr>
              <a:t>"3 Challenges in Clinical Research." Institute of Medicine. 2010. </a:t>
            </a:r>
            <a:r>
              <a:rPr lang="en-US" sz="1200" i="1" dirty="0" smtClean="0">
                <a:solidFill>
                  <a:srgbClr val="000000"/>
                </a:solidFill>
                <a:latin typeface="Helvetica Neue"/>
                <a:cs typeface="Helvetica Neue"/>
              </a:rPr>
              <a:t>Transforming Clinical Research in the United States: Challenges and Opportunities: Workshop Summary</a:t>
            </a:r>
            <a:r>
              <a:rPr lang="en-US" sz="1200" dirty="0" smtClean="0">
                <a:solidFill>
                  <a:srgbClr val="000000"/>
                </a:solidFill>
                <a:latin typeface="Helvetica Neue"/>
                <a:cs typeface="Helvetica Neue"/>
              </a:rPr>
              <a:t>. Washington, DC: The National Academies Press. doi: 10.17226/12900. ×</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11</a:t>
            </a:fld>
            <a:endParaRPr lang="en-US" dirty="0"/>
          </a:p>
        </p:txBody>
      </p:sp>
    </p:spTree>
    <p:extLst>
      <p:ext uri="{BB962C8B-B14F-4D97-AF65-F5344CB8AC3E}">
        <p14:creationId xmlns:p14="http://schemas.microsoft.com/office/powerpoint/2010/main" val="332496403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rgbClr val="000000"/>
                </a:solidFill>
                <a:latin typeface="Helvetica Neue"/>
                <a:cs typeface="Helvetica Neue"/>
              </a:rPr>
              <a:t>"3 Challenges in Clinical Research." Institute of Medicine. 2010. </a:t>
            </a:r>
            <a:r>
              <a:rPr lang="en-US" sz="1200" i="1" dirty="0" smtClean="0">
                <a:solidFill>
                  <a:srgbClr val="000000"/>
                </a:solidFill>
                <a:latin typeface="Helvetica Neue"/>
                <a:cs typeface="Helvetica Neue"/>
              </a:rPr>
              <a:t>Transforming Clinical Research in the United States: Challenges and Opportunities: Workshop Summary</a:t>
            </a:r>
            <a:r>
              <a:rPr lang="en-US" sz="1200" dirty="0" smtClean="0">
                <a:solidFill>
                  <a:srgbClr val="000000"/>
                </a:solidFill>
                <a:latin typeface="Helvetica Neue"/>
                <a:cs typeface="Helvetica Neue"/>
              </a:rPr>
              <a:t>. Washington, DC: The National Academies Press. doi: 10.17226/12900. ×</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12</a:t>
            </a:fld>
            <a:endParaRPr lang="en-US" dirty="0"/>
          </a:p>
        </p:txBody>
      </p:sp>
    </p:spTree>
    <p:extLst>
      <p:ext uri="{BB962C8B-B14F-4D97-AF65-F5344CB8AC3E}">
        <p14:creationId xmlns:p14="http://schemas.microsoft.com/office/powerpoint/2010/main" val="8091139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1" dirty="0" smtClean="0">
                <a:solidFill>
                  <a:srgbClr val="000000"/>
                </a:solidFill>
                <a:latin typeface="Helvetica Neue"/>
                <a:cs typeface="Helvetica Neue"/>
              </a:rPr>
              <a:t>:</a:t>
            </a:r>
            <a:r>
              <a:rPr lang="en-US" sz="1200" dirty="0" smtClean="0">
                <a:solidFill>
                  <a:srgbClr val="000000"/>
                </a:solidFill>
                <a:latin typeface="Helvetica Neue"/>
                <a:cs typeface="Helvetica Neue"/>
              </a:rPr>
              <a:t>"3 Challenges in Clinical Research." Institute of Medicine. 2010. </a:t>
            </a:r>
            <a:r>
              <a:rPr lang="en-US" sz="1200" i="1" dirty="0" smtClean="0">
                <a:solidFill>
                  <a:srgbClr val="000000"/>
                </a:solidFill>
                <a:latin typeface="Helvetica Neue"/>
                <a:cs typeface="Helvetica Neue"/>
              </a:rPr>
              <a:t>Transforming Clinical Research in the United States: Challenges and Opportunities: Workshop Summary</a:t>
            </a:r>
            <a:r>
              <a:rPr lang="en-US" sz="1200" dirty="0" smtClean="0">
                <a:solidFill>
                  <a:srgbClr val="000000"/>
                </a:solidFill>
                <a:latin typeface="Helvetica Neue"/>
                <a:cs typeface="Helvetica Neue"/>
              </a:rPr>
              <a:t>. Washington, DC: The National Academies Press. doi: 10.17226/12900. ×</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13</a:t>
            </a:fld>
            <a:endParaRPr lang="en-US" dirty="0"/>
          </a:p>
        </p:txBody>
      </p:sp>
    </p:spTree>
    <p:extLst>
      <p:ext uri="{BB962C8B-B14F-4D97-AF65-F5344CB8AC3E}">
        <p14:creationId xmlns:p14="http://schemas.microsoft.com/office/powerpoint/2010/main" val="83765529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Alahmad et al.; licensee BioMed Central Ltd. 2012.BMC Medical Ethics2012</a:t>
            </a:r>
            <a:r>
              <a:rPr lang="en-US" b="1" dirty="0" smtClean="0"/>
              <a:t>13</a:t>
            </a:r>
            <a:r>
              <a:rPr lang="en-US" dirty="0" smtClean="0"/>
              <a:t>:34</a:t>
            </a:r>
            <a:r>
              <a:rPr lang="en-US" baseline="0" dirty="0" smtClean="0"/>
              <a:t> </a:t>
            </a:r>
            <a:r>
              <a:rPr lang="en-US" dirty="0" smtClean="0">
                <a:hlinkClick r:id="rId3"/>
              </a:rPr>
              <a:t>https://doi.org/10.1186/1472-6939-13-34</a:t>
            </a:r>
            <a:endParaRPr lang="en-US" dirty="0" smtClean="0"/>
          </a:p>
          <a:p>
            <a:r>
              <a:rPr lang="en-US" b="1" dirty="0" smtClean="0"/>
              <a:t>Accepted: </a:t>
            </a:r>
            <a:r>
              <a:rPr lang="en-US" dirty="0" smtClean="0"/>
              <a:t>29 November 2012</a:t>
            </a:r>
          </a:p>
          <a:p>
            <a:r>
              <a:rPr lang="en-US" b="1" dirty="0" smtClean="0"/>
              <a:t>Published: </a:t>
            </a:r>
            <a:r>
              <a:rPr lang="en-US" dirty="0" smtClean="0"/>
              <a:t>12 December 2012</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21</a:t>
            </a:fld>
            <a:endParaRPr lang="en-US" dirty="0"/>
          </a:p>
        </p:txBody>
      </p:sp>
    </p:spTree>
    <p:extLst>
      <p:ext uri="{BB962C8B-B14F-4D97-AF65-F5344CB8AC3E}">
        <p14:creationId xmlns:p14="http://schemas.microsoft.com/office/powerpoint/2010/main" val="39091233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Alahmad et al.; licensee BioMed Central Ltd. 2012.BMC Medical Ethics2012</a:t>
            </a:r>
            <a:r>
              <a:rPr lang="en-US" b="1" dirty="0" smtClean="0"/>
              <a:t>13</a:t>
            </a:r>
            <a:r>
              <a:rPr lang="en-US" dirty="0" smtClean="0"/>
              <a:t>:34</a:t>
            </a:r>
            <a:r>
              <a:rPr lang="en-US" baseline="0" dirty="0" smtClean="0"/>
              <a:t> </a:t>
            </a:r>
            <a:r>
              <a:rPr lang="en-US" dirty="0" smtClean="0">
                <a:hlinkClick r:id="rId3"/>
              </a:rPr>
              <a:t>https://doi.org/10.1186/1472-6939-13-34</a:t>
            </a:r>
            <a:endParaRPr lang="en-US" dirty="0" smtClean="0"/>
          </a:p>
          <a:p>
            <a:r>
              <a:rPr lang="en-US" b="1" dirty="0" smtClean="0"/>
              <a:t>Accepted: </a:t>
            </a:r>
            <a:r>
              <a:rPr lang="en-US" dirty="0" smtClean="0"/>
              <a:t>29 November 2012</a:t>
            </a:r>
          </a:p>
          <a:p>
            <a:r>
              <a:rPr lang="en-US" b="1" dirty="0" smtClean="0"/>
              <a:t>Published: </a:t>
            </a:r>
            <a:r>
              <a:rPr lang="en-US" dirty="0" smtClean="0"/>
              <a:t>12 December 2012</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22</a:t>
            </a:fld>
            <a:endParaRPr lang="en-US" dirty="0"/>
          </a:p>
        </p:txBody>
      </p:sp>
    </p:spTree>
    <p:extLst>
      <p:ext uri="{BB962C8B-B14F-4D97-AF65-F5344CB8AC3E}">
        <p14:creationId xmlns:p14="http://schemas.microsoft.com/office/powerpoint/2010/main" val="101406612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Alahmad et al.; licensee BioMed Central Ltd. 2012.BMC Medical Ethics2012</a:t>
            </a:r>
            <a:r>
              <a:rPr lang="en-US" b="1" dirty="0" smtClean="0"/>
              <a:t>13</a:t>
            </a:r>
            <a:r>
              <a:rPr lang="en-US" dirty="0" smtClean="0"/>
              <a:t>:34</a:t>
            </a:r>
            <a:r>
              <a:rPr lang="en-US" baseline="0" dirty="0" smtClean="0"/>
              <a:t> </a:t>
            </a:r>
            <a:r>
              <a:rPr lang="en-US" dirty="0" smtClean="0">
                <a:hlinkClick r:id="rId3"/>
              </a:rPr>
              <a:t>https://doi.org/10.1186/1472-6939-13-34</a:t>
            </a:r>
            <a:endParaRPr lang="en-US" dirty="0" smtClean="0"/>
          </a:p>
          <a:p>
            <a:r>
              <a:rPr lang="en-US" b="1" dirty="0" smtClean="0"/>
              <a:t>Accepted: </a:t>
            </a:r>
            <a:r>
              <a:rPr lang="en-US" dirty="0" smtClean="0"/>
              <a:t>29 November 2012</a:t>
            </a:r>
          </a:p>
          <a:p>
            <a:r>
              <a:rPr lang="en-US" b="1" dirty="0" smtClean="0"/>
              <a:t>Published: </a:t>
            </a:r>
            <a:r>
              <a:rPr lang="en-US" dirty="0" smtClean="0"/>
              <a:t>12 December 2012</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23</a:t>
            </a:fld>
            <a:endParaRPr lang="en-US" dirty="0"/>
          </a:p>
        </p:txBody>
      </p:sp>
    </p:spTree>
    <p:extLst>
      <p:ext uri="{BB962C8B-B14F-4D97-AF65-F5344CB8AC3E}">
        <p14:creationId xmlns:p14="http://schemas.microsoft.com/office/powerpoint/2010/main" val="101406612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Alahmad et al.; licensee BioMed Central Ltd. 2012.BMC Medical Ethics2012</a:t>
            </a:r>
            <a:r>
              <a:rPr lang="en-US" b="1" dirty="0" smtClean="0"/>
              <a:t>13</a:t>
            </a:r>
            <a:r>
              <a:rPr lang="en-US" dirty="0" smtClean="0"/>
              <a:t>:34</a:t>
            </a:r>
            <a:r>
              <a:rPr lang="en-US" baseline="0" dirty="0" smtClean="0"/>
              <a:t> </a:t>
            </a:r>
            <a:r>
              <a:rPr lang="en-US" dirty="0" smtClean="0">
                <a:hlinkClick r:id="rId3"/>
              </a:rPr>
              <a:t>https://doi.org/10.1186/1472-6939-13-34</a:t>
            </a:r>
            <a:endParaRPr lang="en-US" dirty="0" smtClean="0"/>
          </a:p>
          <a:p>
            <a:r>
              <a:rPr lang="en-US" b="1" dirty="0" smtClean="0"/>
              <a:t>Accepted: </a:t>
            </a:r>
            <a:r>
              <a:rPr lang="en-US" dirty="0" smtClean="0"/>
              <a:t>29 November 2012</a:t>
            </a:r>
          </a:p>
          <a:p>
            <a:r>
              <a:rPr lang="en-US" b="1" dirty="0" smtClean="0"/>
              <a:t>Published: </a:t>
            </a:r>
            <a:r>
              <a:rPr lang="en-US" dirty="0" smtClean="0"/>
              <a:t>12 December 2012</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24</a:t>
            </a:fld>
            <a:endParaRPr lang="en-US" dirty="0"/>
          </a:p>
        </p:txBody>
      </p:sp>
    </p:spTree>
    <p:extLst>
      <p:ext uri="{BB962C8B-B14F-4D97-AF65-F5344CB8AC3E}">
        <p14:creationId xmlns:p14="http://schemas.microsoft.com/office/powerpoint/2010/main" val="10140661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 Alahmad et al.; licensee BioMed Central Ltd. 2012.BMC Medical Ethics2012</a:t>
            </a:r>
            <a:r>
              <a:rPr lang="en-US" b="1" dirty="0" smtClean="0"/>
              <a:t>13</a:t>
            </a:r>
            <a:r>
              <a:rPr lang="en-US" dirty="0" smtClean="0"/>
              <a:t>:34</a:t>
            </a:r>
            <a:r>
              <a:rPr lang="en-US" baseline="0" dirty="0" smtClean="0"/>
              <a:t> </a:t>
            </a:r>
            <a:r>
              <a:rPr lang="en-US" dirty="0" smtClean="0">
                <a:hlinkClick r:id="rId3"/>
              </a:rPr>
              <a:t>https://doi.org/10.1186/1472-6939-13-34</a:t>
            </a:r>
            <a:endParaRPr lang="en-US" dirty="0" smtClean="0"/>
          </a:p>
          <a:p>
            <a:r>
              <a:rPr lang="en-US" b="1" dirty="0" smtClean="0"/>
              <a:t>Accepted: </a:t>
            </a:r>
            <a:r>
              <a:rPr lang="en-US" dirty="0" smtClean="0"/>
              <a:t>29 November 2012</a:t>
            </a:r>
          </a:p>
          <a:p>
            <a:r>
              <a:rPr lang="en-US" b="1" dirty="0" smtClean="0"/>
              <a:t>Published: </a:t>
            </a:r>
            <a:r>
              <a:rPr lang="en-US" dirty="0" smtClean="0"/>
              <a:t>12 December 2012</a:t>
            </a:r>
          </a:p>
          <a:p>
            <a:endParaRPr lang="en-US" dirty="0"/>
          </a:p>
        </p:txBody>
      </p:sp>
      <p:sp>
        <p:nvSpPr>
          <p:cNvPr id="4" name="Slide Number Placeholder 3"/>
          <p:cNvSpPr>
            <a:spLocks noGrp="1"/>
          </p:cNvSpPr>
          <p:nvPr>
            <p:ph type="sldNum" sz="quarter" idx="10"/>
          </p:nvPr>
        </p:nvSpPr>
        <p:spPr/>
        <p:txBody>
          <a:bodyPr/>
          <a:lstStyle/>
          <a:p>
            <a:fld id="{DBE03A0A-0AFB-4C8B-B438-308640A0A213}" type="slidenum">
              <a:rPr lang="en-US" smtClean="0"/>
              <a:t>25</a:t>
            </a:fld>
            <a:endParaRPr lang="en-US" dirty="0"/>
          </a:p>
        </p:txBody>
      </p:sp>
    </p:spTree>
    <p:extLst>
      <p:ext uri="{BB962C8B-B14F-4D97-AF65-F5344CB8AC3E}">
        <p14:creationId xmlns:p14="http://schemas.microsoft.com/office/powerpoint/2010/main" val="10140661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B01F9CA3-105E-4857-9057-6DB6197DA786}"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Drag picture to placeholder or click icon to add</a:t>
            </a:r>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01F9CA3-105E-4857-9057-6DB6197DA786}" type="datetimeFigureOut">
              <a:rPr lang="en-US" smtClean="0"/>
              <a:t>3/22/18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B01F9CA3-105E-4857-9057-6DB6197DA786}" type="datetimeFigureOut">
              <a:rPr lang="en-US" smtClean="0"/>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B01F9CA3-105E-4857-9057-6DB6197DA786}" type="datetimeFigureOut">
              <a:rPr lang="en-US" smtClean="0"/>
              <a:t>3/22/18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B01F9CA3-105E-4857-9057-6DB6197DA786}" type="datetimeFigureOut">
              <a:rPr lang="en-US" smtClean="0"/>
              <a:t>3/22/18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01F9CA3-105E-4857-9057-6DB6197DA786}" type="datetimeFigureOut">
              <a:rPr lang="en-US" smtClean="0"/>
              <a:t>3/22/18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01F9CA3-105E-4857-9057-6DB6197DA786}" type="datetimeFigureOut">
              <a:rPr lang="en-US" smtClean="0"/>
              <a:t>3/22/18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7F5CE407-6216-4202-80E4-A30DC2F709B2}" type="slidenum">
              <a:rPr lang="en-US" smtClean="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B01F9CA3-105E-4857-9057-6DB6197DA786}" type="datetimeFigureOut">
              <a:rPr lang="en-US" smtClean="0"/>
              <a:t>3/22/18</a:t>
            </a:fld>
            <a:endParaRPr lang="en-US" dirty="0"/>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dirty="0"/>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F5CE407-6216-4202-80E4-A30DC2F709B2}" type="slidenum">
              <a:rPr lang="en-US" smtClean="0"/>
              <a:t>‹#›</a:t>
            </a:fld>
            <a:endParaRPr lang="en-US" dirty="0"/>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ap.edu/catalog/12900/transforming-clinical-research-in-the-united-states-challenges-and-opportunities"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4042296/%23R23"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www.ncbi.nlm.nih.gov/pmc/articles/PMC4042296/%23R23" TargetMode="External"/><Relationship Id="rId3" Type="http://schemas.openxmlformats.org/officeDocument/2006/relationships/image" Target="../media/image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4" Type="http://schemas.openxmlformats.org/officeDocument/2006/relationships/image" Target="../media/image6.png"/><Relationship Id="rId1" Type="http://schemas.openxmlformats.org/officeDocument/2006/relationships/slideLayout" Target="../slideLayouts/slideLayout2.xml"/><Relationship Id="rId2" Type="http://schemas.openxmlformats.org/officeDocument/2006/relationships/hyperlink" Target="https://www.ncbi.nlm.nih.gov/pmc/articles/PMC4042296/%23R23" TargetMode="Externa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hyperlink" Target="https://doi.org/10.1186/1472-6939-13-34"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7.png"/></Relationships>
</file>

<file path=ppt/slides/_rels/slide23.xml.rels><?xml version="1.0" encoding="UTF-8" standalone="yes"?>
<Relationships xmlns="http://schemas.openxmlformats.org/package/2006/relationships"><Relationship Id="rId3" Type="http://schemas.openxmlformats.org/officeDocument/2006/relationships/image" Target="../media/image8.png"/><Relationship Id="rId4" Type="http://schemas.openxmlformats.org/officeDocument/2006/relationships/hyperlink" Target="https://doi.org/10.1186/1472-6939-13-34" TargetMode="External"/><Relationship Id="rId1" Type="http://schemas.openxmlformats.org/officeDocument/2006/relationships/slideLayout" Target="../slideLayouts/slideLayout2.xml"/><Relationship Id="rId2" Type="http://schemas.openxmlformats.org/officeDocument/2006/relationships/notesSlide" Target="../notesSlides/notesSlide7.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hyperlink" Target="https://doi.org/10.1186/1472-6939-13-34" TargetMode="External"/><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25.xml.rels><?xml version="1.0" encoding="UTF-8" standalone="yes"?>
<Relationships xmlns="http://schemas.openxmlformats.org/package/2006/relationships"><Relationship Id="rId3" Type="http://schemas.openxmlformats.org/officeDocument/2006/relationships/hyperlink" Target="https://dx.doi.org/10.1525/jer.2013.8.5.40" TargetMode="External"/><Relationship Id="rId4" Type="http://schemas.openxmlformats.org/officeDocument/2006/relationships/image" Target="../media/image10.png"/><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hyperlink" Target="https://dx.doi.org/10.1525/jer.2013.8.5.40" TargetMode="Externa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png"/><Relationship Id="rId3"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png"/><Relationship Id="rId4" Type="http://schemas.openxmlformats.org/officeDocument/2006/relationships/image" Target="../media/image16.png"/><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jpg"/><Relationship Id="rId3" Type="http://schemas.openxmlformats.org/officeDocument/2006/relationships/image" Target="../media/image20.png"/></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4" Type="http://schemas.openxmlformats.org/officeDocument/2006/relationships/image" Target="../media/image23.png"/><Relationship Id="rId5" Type="http://schemas.openxmlformats.org/officeDocument/2006/relationships/image" Target="../media/image24.png"/><Relationship Id="rId1" Type="http://schemas.openxmlformats.org/officeDocument/2006/relationships/slideLayout" Target="../slideLayouts/slideLayout2.xml"/><Relationship Id="rId2" Type="http://schemas.openxmlformats.org/officeDocument/2006/relationships/image" Target="../media/image21.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27.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png"/></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researchgate.net/publication/236948498_Clinical_Trials_in_the_Middle_East_and_North_Africa_MENA_Region_Grandstanding_or_Grandeur" TargetMode="External"/></Relationships>
</file>

<file path=ppt/slides/_rels/slide46.xml.rels><?xml version="1.0" encoding="UTF-8" standalone="yes"?>
<Relationships xmlns="http://schemas.openxmlformats.org/package/2006/relationships"><Relationship Id="rId3" Type="http://schemas.openxmlformats.org/officeDocument/2006/relationships/image" Target="../media/image31.png"/><Relationship Id="rId4" Type="http://schemas.openxmlformats.org/officeDocument/2006/relationships/hyperlink" Target="https://www.researchgate.net/publication/236948498_Clinical_Trials_in_the_Middle_East_and_North_Africa_MENA_Region_Grandstanding_or_Grandeur" TargetMode="External"/><Relationship Id="rId5" Type="http://schemas.openxmlformats.org/officeDocument/2006/relationships/image" Target="../media/image32.png"/><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33.png"/></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png"/></Relationships>
</file>

<file path=ppt/slides/_rels/slide50.xml.rels><?xml version="1.0" encoding="UTF-8" standalone="yes"?>
<Relationships xmlns="http://schemas.openxmlformats.org/package/2006/relationships"><Relationship Id="rId3" Type="http://schemas.openxmlformats.org/officeDocument/2006/relationships/hyperlink" Target="https://www.nap.edu/read/12900/chapter/4" TargetMode="External"/><Relationship Id="rId4" Type="http://schemas.openxmlformats.org/officeDocument/2006/relationships/hyperlink" Target="https://doi.org/10.1186/1472-6939-13-34" TargetMode="External"/><Relationship Id="rId5" Type="http://schemas.openxmlformats.org/officeDocument/2006/relationships/hyperlink" Target="http://www.sciencedirect.com/science/article/pii/S2451865417301096" TargetMode="External"/><Relationship Id="rId1" Type="http://schemas.openxmlformats.org/officeDocument/2006/relationships/slideLayout" Target="../slideLayouts/slideLayout2.xml"/><Relationship Id="rId2" Type="http://schemas.openxmlformats.org/officeDocument/2006/relationships/hyperlink" Target="https://www.nap.edu/catalog/12900/transforming-clinical-research-in-the-united-states-challenges-and-opportunities" TargetMode="Externa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34073" y="1370475"/>
            <a:ext cx="6498159" cy="3123600"/>
          </a:xfrm>
          <a:ln>
            <a:solidFill>
              <a:srgbClr val="000000"/>
            </a:solidFill>
          </a:ln>
          <a:effectLst>
            <a:glow rad="101600">
              <a:schemeClr val="accent1">
                <a:satMod val="175000"/>
                <a:alpha val="40000"/>
              </a:schemeClr>
            </a:glow>
          </a:effectLst>
        </p:spPr>
        <p:txBody>
          <a:bodyPr/>
          <a:lstStyle/>
          <a:p>
            <a:r>
              <a:rPr lang="en-US" sz="3200" b="1" i="1" dirty="0" smtClean="0">
                <a:solidFill>
                  <a:srgbClr val="000000"/>
                </a:solidFill>
                <a:latin typeface="Helvetica Neue"/>
                <a:cs typeface="Helvetica Neue"/>
              </a:rPr>
              <a:t>Cystic Fibrosis Research in the Middle East </a:t>
            </a:r>
            <a:br>
              <a:rPr lang="en-US" sz="3200" b="1" i="1" dirty="0" smtClean="0">
                <a:solidFill>
                  <a:srgbClr val="000000"/>
                </a:solidFill>
                <a:latin typeface="Helvetica Neue"/>
                <a:cs typeface="Helvetica Neue"/>
              </a:rPr>
            </a:br>
            <a:r>
              <a:rPr lang="en-US" sz="3200" b="1" i="1" dirty="0" smtClean="0">
                <a:solidFill>
                  <a:srgbClr val="000000"/>
                </a:solidFill>
                <a:latin typeface="Helvetica Neue"/>
                <a:cs typeface="Helvetica Neue"/>
              </a:rPr>
              <a:t>“Challenges and Opportunities”</a:t>
            </a:r>
            <a:br>
              <a:rPr lang="en-US" sz="3200" b="1" i="1" dirty="0" smtClean="0">
                <a:solidFill>
                  <a:srgbClr val="000000"/>
                </a:solidFill>
                <a:latin typeface="Helvetica Neue"/>
                <a:cs typeface="Helvetica Neue"/>
              </a:rPr>
            </a:br>
            <a:r>
              <a:rPr lang="en-US" sz="3600" b="1" i="1" dirty="0" smtClean="0">
                <a:solidFill>
                  <a:srgbClr val="000000"/>
                </a:solidFill>
                <a:latin typeface="Helvetica Neue"/>
                <a:cs typeface="Helvetica Neue"/>
              </a:rPr>
              <a:t/>
            </a:r>
            <a:br>
              <a:rPr lang="en-US" sz="3600" b="1" i="1" dirty="0" smtClean="0">
                <a:solidFill>
                  <a:srgbClr val="000000"/>
                </a:solidFill>
                <a:latin typeface="Helvetica Neue"/>
                <a:cs typeface="Helvetica Neue"/>
              </a:rPr>
            </a:br>
            <a:endParaRPr lang="en-US" sz="2000" i="1" dirty="0">
              <a:solidFill>
                <a:srgbClr val="000000"/>
              </a:solidFill>
              <a:latin typeface="Helvetica Neue"/>
              <a:cs typeface="Helvetica Neue"/>
            </a:endParaRPr>
          </a:p>
        </p:txBody>
      </p:sp>
      <p:sp>
        <p:nvSpPr>
          <p:cNvPr id="3" name="Subtitle 2"/>
          <p:cNvSpPr>
            <a:spLocks noGrp="1"/>
          </p:cNvSpPr>
          <p:nvPr>
            <p:ph type="subTitle" idx="1"/>
          </p:nvPr>
        </p:nvSpPr>
        <p:spPr>
          <a:xfrm>
            <a:off x="1334074" y="4792384"/>
            <a:ext cx="6498159" cy="916641"/>
          </a:xfrm>
        </p:spPr>
        <p:txBody>
          <a:bodyPr>
            <a:normAutofit fontScale="92500" lnSpcReduction="10000"/>
          </a:bodyPr>
          <a:lstStyle/>
          <a:p>
            <a:r>
              <a:rPr lang="en-US" b="1" i="1" dirty="0">
                <a:solidFill>
                  <a:schemeClr val="tx1"/>
                </a:solidFill>
                <a:latin typeface="Constantia" panose="02030602050306030303" pitchFamily="18" charset="0"/>
              </a:rPr>
              <a:t>Ibrahim A. Janahi, MD, FCCP, FRCPCH </a:t>
            </a:r>
          </a:p>
          <a:p>
            <a:r>
              <a:rPr lang="en-US" i="1" dirty="0">
                <a:solidFill>
                  <a:schemeClr val="tx1"/>
                </a:solidFill>
                <a:latin typeface="Constantia" panose="02030602050306030303" pitchFamily="18" charset="0"/>
              </a:rPr>
              <a:t>Division Chief, Pediatric </a:t>
            </a:r>
            <a:r>
              <a:rPr lang="en-US" i="1" dirty="0" smtClean="0">
                <a:solidFill>
                  <a:schemeClr val="tx1"/>
                </a:solidFill>
                <a:latin typeface="Constantia" panose="02030602050306030303" pitchFamily="18" charset="0"/>
              </a:rPr>
              <a:t>Pulmomnology </a:t>
            </a:r>
            <a:r>
              <a:rPr lang="en-US" i="1" dirty="0">
                <a:solidFill>
                  <a:schemeClr val="tx1"/>
                </a:solidFill>
                <a:latin typeface="Constantia" panose="02030602050306030303" pitchFamily="18" charset="0"/>
              </a:rPr>
              <a:t>Sidra-Medicine </a:t>
            </a:r>
          </a:p>
          <a:p>
            <a:r>
              <a:rPr lang="en-US" i="1" dirty="0">
                <a:solidFill>
                  <a:schemeClr val="tx1"/>
                </a:solidFill>
                <a:latin typeface="Constantia" panose="02030602050306030303" pitchFamily="18" charset="0"/>
              </a:rPr>
              <a:t>Professor  of Clinical Pediatrics, Weill Cornell Medicine- Qatar </a:t>
            </a:r>
          </a:p>
          <a:p>
            <a:endParaRPr lang="en-US" dirty="0">
              <a:solidFill>
                <a:schemeClr val="tx1"/>
              </a:solidFill>
            </a:endParaRPr>
          </a:p>
        </p:txBody>
      </p:sp>
      <p:sp>
        <p:nvSpPr>
          <p:cNvPr id="4" name="TextBox 3"/>
          <p:cNvSpPr txBox="1"/>
          <p:nvPr/>
        </p:nvSpPr>
        <p:spPr>
          <a:xfrm>
            <a:off x="1451318" y="1186324"/>
            <a:ext cx="184666" cy="369332"/>
          </a:xfrm>
          <a:prstGeom prst="rect">
            <a:avLst/>
          </a:prstGeom>
          <a:noFill/>
        </p:spPr>
        <p:txBody>
          <a:bodyPr wrap="none" rtlCol="0">
            <a:spAutoFit/>
          </a:bodyPr>
          <a:lstStyle/>
          <a:p>
            <a:endParaRPr lang="en-US" dirty="0"/>
          </a:p>
        </p:txBody>
      </p:sp>
      <p:sp>
        <p:nvSpPr>
          <p:cNvPr id="5" name="TextBox 4"/>
          <p:cNvSpPr txBox="1"/>
          <p:nvPr/>
        </p:nvSpPr>
        <p:spPr>
          <a:xfrm>
            <a:off x="6154146" y="4494075"/>
            <a:ext cx="184666" cy="369332"/>
          </a:xfrm>
          <a:prstGeom prst="rect">
            <a:avLst/>
          </a:prstGeom>
          <a:noFill/>
        </p:spPr>
        <p:txBody>
          <a:bodyPr wrap="none" rtlCol="0">
            <a:spAutoFit/>
          </a:bodyPr>
          <a:lstStyle/>
          <a:p>
            <a:endParaRPr lang="en-US" dirty="0"/>
          </a:p>
        </p:txBody>
      </p:sp>
    </p:spTree>
    <p:extLst>
      <p:ext uri="{BB962C8B-B14F-4D97-AF65-F5344CB8AC3E}">
        <p14:creationId xmlns:p14="http://schemas.microsoft.com/office/powerpoint/2010/main" val="394162988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584201" y="1244600"/>
            <a:ext cx="8191500" cy="3543300"/>
          </a:xfrm>
          <a:prstGeom prst="bevel">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2800" b="1" i="1" u="sng" dirty="0">
                <a:solidFill>
                  <a:srgbClr val="000000"/>
                </a:solidFill>
                <a:latin typeface="Helvetica Neue"/>
                <a:cs typeface="Helvetica Neue"/>
              </a:rPr>
              <a:t>First </a:t>
            </a:r>
            <a:r>
              <a:rPr lang="en-US" sz="2800" b="1" i="1" u="sng" dirty="0" smtClean="0">
                <a:solidFill>
                  <a:srgbClr val="000000"/>
                </a:solidFill>
                <a:latin typeface="Helvetica Neue"/>
                <a:cs typeface="Helvetica Neue"/>
              </a:rPr>
              <a:t>Main Challenge</a:t>
            </a:r>
          </a:p>
          <a:p>
            <a:pPr algn="ctr"/>
            <a:r>
              <a:rPr lang="en-US" sz="2800" b="1" i="1" u="sng" dirty="0" smtClean="0">
                <a:solidFill>
                  <a:srgbClr val="000000"/>
                </a:solidFill>
                <a:latin typeface="Helvetica Neue"/>
                <a:cs typeface="Helvetica Neue"/>
              </a:rPr>
              <a:t> </a:t>
            </a:r>
            <a:endParaRPr lang="en-US" sz="2800" b="1" i="1" u="sng" dirty="0">
              <a:solidFill>
                <a:srgbClr val="000000"/>
              </a:solidFill>
              <a:latin typeface="Helvetica Neue"/>
              <a:cs typeface="Helvetica Neue"/>
            </a:endParaRPr>
          </a:p>
          <a:p>
            <a:pPr algn="ctr"/>
            <a:r>
              <a:rPr lang="en-US" sz="2800" b="1" i="1" dirty="0" smtClean="0">
                <a:solidFill>
                  <a:srgbClr val="000000"/>
                </a:solidFill>
                <a:latin typeface="Helvetica Neue"/>
                <a:cs typeface="Helvetica Neue"/>
              </a:rPr>
              <a:t>“Research </a:t>
            </a:r>
            <a:r>
              <a:rPr lang="en-US" sz="2800" b="1" i="1" dirty="0">
                <a:solidFill>
                  <a:srgbClr val="000000"/>
                </a:solidFill>
                <a:latin typeface="Helvetica Neue"/>
                <a:cs typeface="Helvetica Neue"/>
              </a:rPr>
              <a:t>sponsors/Clinical Investigators </a:t>
            </a:r>
            <a:r>
              <a:rPr lang="en-US" sz="2800" b="1" i="1" dirty="0" smtClean="0">
                <a:solidFill>
                  <a:srgbClr val="000000"/>
                </a:solidFill>
                <a:latin typeface="Helvetica Neue"/>
                <a:cs typeface="Helvetica Neue"/>
              </a:rPr>
              <a:t>“Physicians”</a:t>
            </a:r>
            <a:endParaRPr lang="en-US" sz="2800" b="1" i="1" dirty="0">
              <a:solidFill>
                <a:srgbClr val="000000"/>
              </a:solidFill>
              <a:latin typeface="Helvetica Neue"/>
              <a:cs typeface="Helvetica Neue"/>
            </a:endParaRPr>
          </a:p>
        </p:txBody>
      </p:sp>
    </p:spTree>
    <p:extLst>
      <p:ext uri="{BB962C8B-B14F-4D97-AF65-F5344CB8AC3E}">
        <p14:creationId xmlns:p14="http://schemas.microsoft.com/office/powerpoint/2010/main" val="233351330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5100" y="302970"/>
            <a:ext cx="8063487" cy="636830"/>
          </a:xfr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a:lstStyle/>
          <a:p>
            <a:r>
              <a:rPr lang="en-US" sz="2400" b="1" i="1" dirty="0" smtClean="0">
                <a:solidFill>
                  <a:srgbClr val="000000"/>
                </a:solidFill>
                <a:latin typeface="Helvetica Neue"/>
                <a:cs typeface="Helvetica Neue"/>
              </a:rPr>
              <a:t> </a:t>
            </a:r>
            <a:br>
              <a:rPr lang="en-US" sz="2400" b="1" i="1" dirty="0" smtClean="0">
                <a:solidFill>
                  <a:srgbClr val="000000"/>
                </a:solidFill>
                <a:latin typeface="Helvetica Neue"/>
                <a:cs typeface="Helvetica Neue"/>
              </a:rPr>
            </a:br>
            <a:r>
              <a:rPr lang="en-US" sz="2400" b="1" i="1" dirty="0">
                <a:solidFill>
                  <a:srgbClr val="000000"/>
                </a:solidFill>
                <a:latin typeface="Helvetica Neue"/>
                <a:cs typeface="Helvetica Neue"/>
              </a:rPr>
              <a:t/>
            </a:r>
            <a:br>
              <a:rPr lang="en-US" sz="2400" b="1" i="1" dirty="0">
                <a:solidFill>
                  <a:srgbClr val="000000"/>
                </a:solidFill>
                <a:latin typeface="Helvetica Neue"/>
                <a:cs typeface="Helvetica Neue"/>
              </a:rPr>
            </a:br>
            <a:r>
              <a:rPr lang="en-US" sz="2400" b="1" i="1" dirty="0" smtClean="0">
                <a:solidFill>
                  <a:srgbClr val="000000"/>
                </a:solidFill>
                <a:latin typeface="Helvetica Neue"/>
                <a:cs typeface="Helvetica Neue"/>
              </a:rPr>
              <a:t/>
            </a:r>
            <a:br>
              <a:rPr lang="en-US" sz="24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a. Prioritizing </a:t>
            </a:r>
            <a:r>
              <a:rPr lang="en-US" sz="2000" b="1" i="1" dirty="0">
                <a:solidFill>
                  <a:srgbClr val="000000"/>
                </a:solidFill>
                <a:latin typeface="Helvetica Neue"/>
                <a:cs typeface="Helvetica Neue"/>
              </a:rPr>
              <a:t>of Clinical Research Question</a:t>
            </a:r>
            <a:r>
              <a:rPr lang="en-US" sz="2000" b="1" i="1" dirty="0" smtClean="0">
                <a:solidFill>
                  <a:srgbClr val="000000"/>
                </a:solidFill>
                <a:latin typeface="Helvetica Neue"/>
                <a:cs typeface="Helvetica Neue"/>
              </a:rPr>
              <a:t>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526955" y="1418547"/>
            <a:ext cx="7521650" cy="5160809"/>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Autofit/>
          </a:bodyPr>
          <a:lstStyle/>
          <a:p>
            <a:pPr>
              <a:buFont typeface="Wingdings" charset="2"/>
              <a:buChar char="§"/>
            </a:pPr>
            <a:r>
              <a:rPr lang="en-US" sz="1600" i="1" dirty="0" smtClean="0">
                <a:solidFill>
                  <a:schemeClr val="accent6"/>
                </a:solidFill>
                <a:latin typeface="Helvetica Neue"/>
                <a:cs typeface="Helvetica Neue"/>
              </a:rPr>
              <a:t>No clear </a:t>
            </a:r>
            <a:r>
              <a:rPr lang="en-US" sz="1600" i="1" dirty="0">
                <a:solidFill>
                  <a:schemeClr val="accent6"/>
                </a:solidFill>
                <a:latin typeface="Helvetica Neue"/>
                <a:cs typeface="Helvetica Neue"/>
              </a:rPr>
              <a:t>prioritization of the gaps in medical evidence </a:t>
            </a:r>
            <a:r>
              <a:rPr lang="en-US" sz="1600" dirty="0" smtClean="0">
                <a:solidFill>
                  <a:srgbClr val="000000"/>
                </a:solidFill>
                <a:latin typeface="Helvetica Neue"/>
                <a:cs typeface="Helvetica Neue"/>
              </a:rPr>
              <a:t>to efficiently allocate clinical </a:t>
            </a:r>
            <a:r>
              <a:rPr lang="en-US" sz="1600" dirty="0">
                <a:solidFill>
                  <a:srgbClr val="000000"/>
                </a:solidFill>
                <a:latin typeface="Helvetica Neue"/>
                <a:cs typeface="Helvetica Neue"/>
              </a:rPr>
              <a:t>research resources to </a:t>
            </a:r>
            <a:r>
              <a:rPr lang="en-US" sz="1600" dirty="0" smtClean="0">
                <a:solidFill>
                  <a:srgbClr val="000000"/>
                </a:solidFill>
                <a:latin typeface="Helvetica Neue"/>
                <a:cs typeface="Helvetica Neue"/>
              </a:rPr>
              <a:t>effectively </a:t>
            </a:r>
            <a:r>
              <a:rPr lang="en-US" sz="1600" dirty="0">
                <a:solidFill>
                  <a:srgbClr val="000000"/>
                </a:solidFill>
                <a:latin typeface="Helvetica Neue"/>
                <a:cs typeface="Helvetica Neue"/>
              </a:rPr>
              <a:t>fill these evidence </a:t>
            </a:r>
            <a:r>
              <a:rPr lang="en-US" sz="1600" dirty="0" smtClean="0">
                <a:solidFill>
                  <a:srgbClr val="000000"/>
                </a:solidFill>
                <a:latin typeface="Helvetica Neue"/>
                <a:cs typeface="Helvetica Neue"/>
              </a:rPr>
              <a:t>gaps;</a:t>
            </a:r>
          </a:p>
          <a:p>
            <a:pPr>
              <a:buFont typeface="Wingdings" charset="2"/>
              <a:buChar char="§"/>
            </a:pPr>
            <a:r>
              <a:rPr lang="en-US" sz="1600" i="1" dirty="0" smtClean="0">
                <a:solidFill>
                  <a:srgbClr val="C00000"/>
                </a:solidFill>
                <a:latin typeface="Helvetica Neue"/>
                <a:cs typeface="Helvetica Neue"/>
              </a:rPr>
              <a:t>The divergence </a:t>
            </a:r>
            <a:r>
              <a:rPr lang="en-US" sz="1600" i="1" dirty="0">
                <a:solidFill>
                  <a:srgbClr val="C00000"/>
                </a:solidFill>
                <a:latin typeface="Helvetica Neue"/>
                <a:cs typeface="Helvetica Neue"/>
              </a:rPr>
              <a:t>between the priorities of society and industry is </a:t>
            </a:r>
            <a:r>
              <a:rPr lang="en-US" sz="1600" i="1" dirty="0" smtClean="0">
                <a:solidFill>
                  <a:srgbClr val="C00000"/>
                </a:solidFill>
                <a:latin typeface="Helvetica Neue"/>
                <a:cs typeface="Helvetica Neue"/>
              </a:rPr>
              <a:t>notable</a:t>
            </a:r>
            <a:r>
              <a:rPr lang="en-US" sz="1600" dirty="0" smtClean="0">
                <a:solidFill>
                  <a:srgbClr val="C00000"/>
                </a:solidFill>
                <a:latin typeface="Helvetica Neue"/>
                <a:cs typeface="Helvetica Neue"/>
              </a:rPr>
              <a:t>, </a:t>
            </a:r>
            <a:r>
              <a:rPr lang="en-US" sz="1600" dirty="0" smtClean="0">
                <a:solidFill>
                  <a:srgbClr val="000000"/>
                </a:solidFill>
                <a:latin typeface="Helvetica Neue"/>
                <a:cs typeface="Helvetica Neue"/>
              </a:rPr>
              <a:t>could be resolved by addressing the </a:t>
            </a:r>
            <a:r>
              <a:rPr lang="en-US" sz="1600" dirty="0">
                <a:solidFill>
                  <a:srgbClr val="000000"/>
                </a:solidFill>
                <a:latin typeface="Helvetica Neue"/>
                <a:cs typeface="Helvetica Neue"/>
              </a:rPr>
              <a:t>current gaps in clinical research and medical decision </a:t>
            </a:r>
            <a:r>
              <a:rPr lang="en-US" sz="1600" dirty="0" smtClean="0">
                <a:solidFill>
                  <a:srgbClr val="000000"/>
                </a:solidFill>
                <a:latin typeface="Helvetica Neue"/>
                <a:cs typeface="Helvetica Neue"/>
              </a:rPr>
              <a:t>making;</a:t>
            </a:r>
          </a:p>
          <a:p>
            <a:pPr>
              <a:buFont typeface="Wingdings" charset="2"/>
              <a:buChar char="§"/>
            </a:pPr>
            <a:r>
              <a:rPr lang="en-US" sz="1600" i="1" dirty="0" smtClean="0">
                <a:solidFill>
                  <a:srgbClr val="C00000"/>
                </a:solidFill>
                <a:latin typeface="Helvetica Neue"/>
                <a:cs typeface="Helvetica Neue"/>
              </a:rPr>
              <a:t>The peer </a:t>
            </a:r>
            <a:r>
              <a:rPr lang="en-US" sz="1600" i="1" dirty="0">
                <a:solidFill>
                  <a:srgbClr val="C00000"/>
                </a:solidFill>
                <a:latin typeface="Helvetica Neue"/>
                <a:cs typeface="Helvetica Neue"/>
              </a:rPr>
              <a:t>review process for research grants is inherently conservative </a:t>
            </a:r>
            <a:r>
              <a:rPr lang="en-US" sz="1600" dirty="0">
                <a:solidFill>
                  <a:srgbClr val="000000"/>
                </a:solidFill>
                <a:latin typeface="Helvetica Neue"/>
                <a:cs typeface="Helvetica Neue"/>
              </a:rPr>
              <a:t>and fails to reward innovative research into areas about which little is </a:t>
            </a:r>
            <a:r>
              <a:rPr lang="en-US" sz="1600" dirty="0" smtClean="0">
                <a:solidFill>
                  <a:srgbClr val="000000"/>
                </a:solidFill>
                <a:latin typeface="Helvetica Neue"/>
                <a:cs typeface="Helvetica Neue"/>
              </a:rPr>
              <a:t>known; </a:t>
            </a:r>
          </a:p>
          <a:p>
            <a:pPr>
              <a:buFont typeface="Wingdings" charset="2"/>
              <a:buChar char="§"/>
            </a:pPr>
            <a:r>
              <a:rPr lang="en-US" sz="1600" i="1" dirty="0" smtClean="0">
                <a:solidFill>
                  <a:srgbClr val="C00000"/>
                </a:solidFill>
                <a:latin typeface="Helvetica Neue"/>
                <a:cs typeface="Helvetica Neue"/>
              </a:rPr>
              <a:t>Biased research question in Industry</a:t>
            </a:r>
            <a:r>
              <a:rPr lang="en-US" sz="1600" i="1" dirty="0">
                <a:solidFill>
                  <a:srgbClr val="C00000"/>
                </a:solidFill>
                <a:latin typeface="Helvetica Neue"/>
                <a:cs typeface="Helvetica Neue"/>
              </a:rPr>
              <a:t>-sponsored </a:t>
            </a:r>
            <a:r>
              <a:rPr lang="en-US" sz="1600" i="1" dirty="0" smtClean="0">
                <a:solidFill>
                  <a:srgbClr val="C00000"/>
                </a:solidFill>
                <a:latin typeface="Helvetica Neue"/>
                <a:cs typeface="Helvetica Neue"/>
              </a:rPr>
              <a:t>trials for unique interests;</a:t>
            </a:r>
          </a:p>
          <a:p>
            <a:pPr lvl="1">
              <a:buFont typeface="Wingdings" charset="2"/>
              <a:buChar char="§"/>
            </a:pPr>
            <a:r>
              <a:rPr lang="en-US" sz="1600" dirty="0">
                <a:solidFill>
                  <a:srgbClr val="000000"/>
                </a:solidFill>
                <a:latin typeface="Helvetica Neue"/>
                <a:cs typeface="Helvetica Neue"/>
              </a:rPr>
              <a:t>O</a:t>
            </a:r>
            <a:r>
              <a:rPr lang="en-US" sz="1600" dirty="0" smtClean="0">
                <a:solidFill>
                  <a:srgbClr val="000000"/>
                </a:solidFill>
                <a:latin typeface="Helvetica Neue"/>
                <a:cs typeface="Helvetica Neue"/>
              </a:rPr>
              <a:t>fficially registered and should obtain regulatory approvals; </a:t>
            </a:r>
          </a:p>
          <a:p>
            <a:pPr lvl="1">
              <a:buFont typeface="Wingdings" charset="2"/>
              <a:buChar char="§"/>
            </a:pPr>
            <a:r>
              <a:rPr lang="en-US" sz="1600" dirty="0" smtClean="0">
                <a:solidFill>
                  <a:srgbClr val="000000"/>
                </a:solidFill>
                <a:latin typeface="Helvetica Neue"/>
                <a:cs typeface="Helvetica Neue"/>
              </a:rPr>
              <a:t>Largely conducted worldwide </a:t>
            </a:r>
            <a:r>
              <a:rPr lang="en-US" sz="1600" dirty="0">
                <a:solidFill>
                  <a:srgbClr val="000000"/>
                </a:solidFill>
                <a:latin typeface="Helvetica Neue"/>
                <a:cs typeface="Helvetica Neue"/>
              </a:rPr>
              <a:t>to gain U.S. Food and Drug Administration (FDA) approval to market a new drug or a previously approved drug for a new </a:t>
            </a:r>
            <a:r>
              <a:rPr lang="en-US" sz="1600" dirty="0" smtClean="0">
                <a:solidFill>
                  <a:srgbClr val="000000"/>
                </a:solidFill>
                <a:latin typeface="Helvetica Neue"/>
                <a:cs typeface="Helvetica Neue"/>
              </a:rPr>
              <a:t>indication</a:t>
            </a:r>
          </a:p>
          <a:p>
            <a:pPr marL="0" indent="0" algn="ctr">
              <a:buNone/>
            </a:pPr>
            <a:r>
              <a:rPr lang="en-US" sz="1800" b="1" i="1" u="sng" dirty="0" smtClean="0">
                <a:solidFill>
                  <a:srgbClr val="C00000"/>
                </a:solidFill>
                <a:latin typeface="Helvetica Neue"/>
                <a:cs typeface="Helvetica Neue"/>
              </a:rPr>
              <a:t>National Health Strategies should be put in place addressing the national priorities</a:t>
            </a:r>
            <a:r>
              <a:rPr lang="en-US" sz="1800" u="sng" dirty="0" smtClean="0">
                <a:solidFill>
                  <a:srgbClr val="C00000"/>
                </a:solidFill>
                <a:latin typeface="Helvetica Neue"/>
                <a:cs typeface="Helvetica Neue"/>
              </a:rPr>
              <a:t>.</a:t>
            </a:r>
            <a:endParaRPr lang="en-US" sz="1800" b="1" u="sng" dirty="0">
              <a:solidFill>
                <a:srgbClr val="C00000"/>
              </a:solidFill>
              <a:latin typeface="Helvetica Neue"/>
              <a:cs typeface="Helvetica Neue"/>
            </a:endParaRPr>
          </a:p>
        </p:txBody>
      </p:sp>
      <p:sp>
        <p:nvSpPr>
          <p:cNvPr id="4" name="TextBox 3"/>
          <p:cNvSpPr txBox="1"/>
          <p:nvPr/>
        </p:nvSpPr>
        <p:spPr>
          <a:xfrm>
            <a:off x="8425980" y="302970"/>
            <a:ext cx="492443" cy="6276386"/>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3377992276"/>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14300" y="469899"/>
            <a:ext cx="8136979" cy="673101"/>
          </a:xfr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a:lstStyle/>
          <a:p>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b. The </a:t>
            </a:r>
            <a:r>
              <a:rPr lang="en-US" sz="2000" b="1" i="1" dirty="0">
                <a:solidFill>
                  <a:srgbClr val="000000"/>
                </a:solidFill>
                <a:latin typeface="Helvetica Neue"/>
                <a:cs typeface="Helvetica Neue"/>
              </a:rPr>
              <a:t>Divide Between Clinical Research and Clinical </a:t>
            </a:r>
            <a:r>
              <a:rPr lang="en-US" sz="2000" b="1" i="1" dirty="0" smtClean="0">
                <a:solidFill>
                  <a:srgbClr val="000000"/>
                </a:solidFill>
                <a:latin typeface="Helvetica Neue"/>
                <a:cs typeface="Helvetica Neue"/>
              </a:rPr>
              <a:t>Practice</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499931" y="1391526"/>
            <a:ext cx="7656766" cy="5008367"/>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rmAutofit lnSpcReduction="10000"/>
          </a:bodyPr>
          <a:lstStyle/>
          <a:p>
            <a:pPr marL="0" indent="0">
              <a:buNone/>
            </a:pPr>
            <a:r>
              <a:rPr lang="en-US" sz="1800" b="1" i="1" dirty="0" smtClean="0">
                <a:solidFill>
                  <a:srgbClr val="000000"/>
                </a:solidFill>
                <a:latin typeface="Helvetica Neue"/>
                <a:cs typeface="Helvetica Neue"/>
              </a:rPr>
              <a:t>i-Challenges facing investigators in academic health centers</a:t>
            </a:r>
          </a:p>
          <a:p>
            <a:r>
              <a:rPr lang="en-US" sz="1800" dirty="0">
                <a:solidFill>
                  <a:srgbClr val="000000"/>
                </a:solidFill>
                <a:latin typeface="Helvetica Neue"/>
                <a:cs typeface="Helvetica Neue"/>
              </a:rPr>
              <a:t>the time and financial demands of clinical practice;</a:t>
            </a:r>
          </a:p>
          <a:p>
            <a:r>
              <a:rPr lang="en-US" sz="1800" dirty="0">
                <a:solidFill>
                  <a:srgbClr val="000000"/>
                </a:solidFill>
                <a:latin typeface="Helvetica Neue"/>
                <a:cs typeface="Helvetica Neue"/>
              </a:rPr>
              <a:t>the overall shortage </a:t>
            </a:r>
            <a:r>
              <a:rPr lang="en-US" sz="1800" dirty="0" smtClean="0">
                <a:solidFill>
                  <a:srgbClr val="000000"/>
                </a:solidFill>
                <a:latin typeface="Helvetica Neue"/>
                <a:cs typeface="Helvetica Neue"/>
              </a:rPr>
              <a:t>of specialists and subspecialties;</a:t>
            </a:r>
            <a:endParaRPr lang="en-US" sz="1800" dirty="0">
              <a:solidFill>
                <a:srgbClr val="000000"/>
              </a:solidFill>
              <a:latin typeface="Helvetica Neue"/>
              <a:cs typeface="Helvetica Neue"/>
            </a:endParaRPr>
          </a:p>
          <a:p>
            <a:r>
              <a:rPr lang="en-US" sz="1800" dirty="0">
                <a:solidFill>
                  <a:srgbClr val="000000"/>
                </a:solidFill>
                <a:latin typeface="Helvetica Neue"/>
                <a:cs typeface="Helvetica Neue"/>
              </a:rPr>
              <a:t>the increasing complexity of regulations;</a:t>
            </a:r>
          </a:p>
          <a:p>
            <a:r>
              <a:rPr lang="en-US" sz="1800" dirty="0">
                <a:solidFill>
                  <a:srgbClr val="000000"/>
                </a:solidFill>
                <a:latin typeface="Helvetica Neue"/>
                <a:cs typeface="Helvetica Neue"/>
              </a:rPr>
              <a:t>the increasing complexity of contracts;</a:t>
            </a:r>
          </a:p>
          <a:p>
            <a:r>
              <a:rPr lang="en-US" sz="1800" dirty="0">
                <a:solidFill>
                  <a:srgbClr val="000000"/>
                </a:solidFill>
                <a:latin typeface="Helvetica Neue"/>
                <a:cs typeface="Helvetica Neue"/>
              </a:rPr>
              <a:t>the lack of local supportive infrastructure;</a:t>
            </a:r>
          </a:p>
          <a:p>
            <a:r>
              <a:rPr lang="en-US" sz="1800" dirty="0">
                <a:solidFill>
                  <a:srgbClr val="000000"/>
                </a:solidFill>
                <a:latin typeface="Helvetica Neue"/>
                <a:cs typeface="Helvetica Neue"/>
              </a:rPr>
              <a:t>inadequate research training;</a:t>
            </a:r>
          </a:p>
          <a:p>
            <a:r>
              <a:rPr lang="en-US" sz="1800" dirty="0">
                <a:solidFill>
                  <a:srgbClr val="000000"/>
                </a:solidFill>
                <a:latin typeface="Helvetica Neue"/>
                <a:cs typeface="Helvetica Neue"/>
              </a:rPr>
              <a:t>less enjoyment from participation (e.g., increasing business aspects, contract research organization pressures); and</a:t>
            </a:r>
          </a:p>
          <a:p>
            <a:r>
              <a:rPr lang="en-US" sz="1800" dirty="0">
                <a:solidFill>
                  <a:srgbClr val="000000"/>
                </a:solidFill>
                <a:latin typeface="Helvetica Neue"/>
                <a:cs typeface="Helvetica Neue"/>
              </a:rPr>
              <a:t>data collection challenges (medical records, reimbursement, quality control, pay for performance)</a:t>
            </a:r>
            <a:r>
              <a:rPr lang="en-US" sz="1800" dirty="0" smtClean="0">
                <a:solidFill>
                  <a:srgbClr val="000000"/>
                </a:solidFill>
                <a:latin typeface="Helvetica Neue"/>
                <a:cs typeface="Helvetica Neue"/>
              </a:rPr>
              <a:t>.</a:t>
            </a:r>
            <a:endParaRPr lang="en-US" sz="1800" dirty="0">
              <a:solidFill>
                <a:srgbClr val="000000"/>
              </a:solidFill>
              <a:latin typeface="Helvetica Neue"/>
              <a:cs typeface="Helvetica Neue"/>
            </a:endParaRPr>
          </a:p>
        </p:txBody>
      </p:sp>
      <p:sp>
        <p:nvSpPr>
          <p:cNvPr id="5" name="TextBox 4"/>
          <p:cNvSpPr txBox="1"/>
          <p:nvPr/>
        </p:nvSpPr>
        <p:spPr>
          <a:xfrm>
            <a:off x="8412469" y="302971"/>
            <a:ext cx="492443" cy="6096923"/>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a:t>
            </a:r>
            <a:r>
              <a:rPr lang="en-US" sz="2000" b="1" i="1" dirty="0" smtClean="0">
                <a:latin typeface="Helvetica Neue"/>
                <a:cs typeface="Helvetica Neue"/>
              </a:rPr>
              <a:t> </a:t>
            </a:r>
            <a:endParaRPr lang="en-US" sz="2000" b="1" i="1" dirty="0">
              <a:latin typeface="Helvetica Neue"/>
              <a:cs typeface="Helvetica Neue"/>
            </a:endParaRPr>
          </a:p>
        </p:txBody>
      </p:sp>
    </p:spTree>
    <p:extLst>
      <p:ext uri="{BB962C8B-B14F-4D97-AF65-F5344CB8AC3E}">
        <p14:creationId xmlns:p14="http://schemas.microsoft.com/office/powerpoint/2010/main" val="2137942781"/>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16186" y="302970"/>
            <a:ext cx="8039794" cy="710278"/>
          </a:xfr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a:lstStyle/>
          <a:p>
            <a:r>
              <a:rPr lang="en-US" sz="2000" b="1" i="1" dirty="0">
                <a:solidFill>
                  <a:srgbClr val="000000"/>
                </a:solidFill>
                <a:latin typeface="Helvetica Neue"/>
                <a:cs typeface="Helvetica Neue"/>
              </a:rPr>
              <a:t>b. The Divide Between Clinical Research and Clinical Practice</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a:t>
            </a:r>
            <a:r>
              <a:rPr lang="en-US" sz="2000" b="1" i="1" dirty="0" smtClean="0">
                <a:solidFill>
                  <a:srgbClr val="000000"/>
                </a:solidFill>
                <a:latin typeface="Helvetica Neue"/>
                <a:cs typeface="Helvetica Neue"/>
              </a:rPr>
              <a:t>cont’d-2)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526954" y="1277138"/>
            <a:ext cx="7629742" cy="4977979"/>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rmAutofit/>
          </a:bodyPr>
          <a:lstStyle/>
          <a:p>
            <a:pPr marL="0" indent="0">
              <a:buNone/>
            </a:pPr>
            <a:endParaRPr lang="en-US" sz="1800" b="1" i="1" dirty="0" smtClean="0">
              <a:solidFill>
                <a:srgbClr val="000000"/>
              </a:solidFill>
              <a:latin typeface="Helvetica Neue"/>
              <a:cs typeface="Helvetica Neue"/>
            </a:endParaRPr>
          </a:p>
          <a:p>
            <a:pPr marL="0" indent="0">
              <a:buNone/>
            </a:pPr>
            <a:r>
              <a:rPr lang="en-US" sz="1800" b="1" i="1" dirty="0" smtClean="0">
                <a:solidFill>
                  <a:srgbClr val="000000"/>
                </a:solidFill>
                <a:latin typeface="Helvetica Neue"/>
                <a:cs typeface="Helvetica Neue"/>
              </a:rPr>
              <a:t>ii-Challenges confronting community physicians</a:t>
            </a:r>
          </a:p>
          <a:p>
            <a:r>
              <a:rPr lang="en-US" sz="1800" i="1" dirty="0">
                <a:solidFill>
                  <a:srgbClr val="C00000"/>
                </a:solidFill>
                <a:latin typeface="Helvetica Neue"/>
                <a:cs typeface="Helvetica Neue"/>
              </a:rPr>
              <a:t>Busy patient practices </a:t>
            </a:r>
            <a:r>
              <a:rPr lang="en-US" sz="1800" dirty="0">
                <a:solidFill>
                  <a:srgbClr val="000000"/>
                </a:solidFill>
                <a:latin typeface="Helvetica Neue"/>
                <a:cs typeface="Helvetica Neue"/>
              </a:rPr>
              <a:t>and the associated billing and </a:t>
            </a:r>
            <a:r>
              <a:rPr lang="en-US" sz="1800" dirty="0" smtClean="0">
                <a:solidFill>
                  <a:srgbClr val="000000"/>
                </a:solidFill>
                <a:latin typeface="Helvetica Neue"/>
                <a:cs typeface="Helvetica Neue"/>
              </a:rPr>
              <a:t>reporting requirements </a:t>
            </a:r>
            <a:r>
              <a:rPr lang="en-US" sz="1800" dirty="0">
                <a:solidFill>
                  <a:srgbClr val="000000"/>
                </a:solidFill>
                <a:latin typeface="Helvetica Neue"/>
                <a:cs typeface="Helvetica Neue"/>
              </a:rPr>
              <a:t>leave them with limited time for </a:t>
            </a:r>
            <a:r>
              <a:rPr lang="en-US" sz="1800" dirty="0" smtClean="0">
                <a:solidFill>
                  <a:srgbClr val="000000"/>
                </a:solidFill>
                <a:latin typeface="Helvetica Neue"/>
                <a:cs typeface="Helvetica Neue"/>
              </a:rPr>
              <a:t>research </a:t>
            </a:r>
            <a:r>
              <a:rPr lang="en-US" sz="1800" i="1" dirty="0" smtClean="0">
                <a:solidFill>
                  <a:schemeClr val="accent6"/>
                </a:solidFill>
                <a:latin typeface="Helvetica Neue"/>
                <a:cs typeface="Helvetica Neue"/>
              </a:rPr>
              <a:t>(lack of protected time)</a:t>
            </a:r>
            <a:r>
              <a:rPr lang="en-US" sz="1800" dirty="0" smtClean="0">
                <a:solidFill>
                  <a:srgbClr val="000000"/>
                </a:solidFill>
                <a:latin typeface="Helvetica Neue"/>
                <a:cs typeface="Helvetica Neue"/>
              </a:rPr>
              <a:t>;</a:t>
            </a:r>
          </a:p>
          <a:p>
            <a:r>
              <a:rPr lang="en-US" sz="1800" i="1" dirty="0">
                <a:solidFill>
                  <a:srgbClr val="C00000"/>
                </a:solidFill>
                <a:latin typeface="Helvetica Neue"/>
                <a:cs typeface="Helvetica Neue"/>
              </a:rPr>
              <a:t>L</a:t>
            </a:r>
            <a:r>
              <a:rPr lang="en-US" sz="1800" i="1" dirty="0" smtClean="0">
                <a:solidFill>
                  <a:srgbClr val="C00000"/>
                </a:solidFill>
                <a:latin typeface="Helvetica Neue"/>
                <a:cs typeface="Helvetica Neue"/>
              </a:rPr>
              <a:t>ack </a:t>
            </a:r>
            <a:r>
              <a:rPr lang="en-US" sz="1800" i="1" dirty="0">
                <a:solidFill>
                  <a:srgbClr val="C00000"/>
                </a:solidFill>
                <a:latin typeface="Helvetica Neue"/>
                <a:cs typeface="Helvetica Neue"/>
              </a:rPr>
              <a:t>of a supportive clinical research infrastructure</a:t>
            </a:r>
            <a:r>
              <a:rPr lang="en-US" sz="1800" dirty="0">
                <a:solidFill>
                  <a:srgbClr val="000000"/>
                </a:solidFill>
                <a:latin typeface="Helvetica Neue"/>
                <a:cs typeface="Helvetica Neue"/>
              </a:rPr>
              <a:t>, especially in the form of administrative and financial </a:t>
            </a:r>
            <a:r>
              <a:rPr lang="en-US" sz="1800" dirty="0" smtClean="0">
                <a:solidFill>
                  <a:srgbClr val="000000"/>
                </a:solidFill>
                <a:latin typeface="Helvetica Neue"/>
                <a:cs typeface="Helvetica Neue"/>
              </a:rPr>
              <a:t>support;</a:t>
            </a:r>
          </a:p>
          <a:p>
            <a:r>
              <a:rPr lang="en-US" sz="1800" i="1" dirty="0" smtClean="0">
                <a:solidFill>
                  <a:srgbClr val="C00000"/>
                </a:solidFill>
                <a:latin typeface="Helvetica Neue"/>
                <a:cs typeface="Helvetica Neue"/>
              </a:rPr>
              <a:t>A lost </a:t>
            </a:r>
            <a:r>
              <a:rPr lang="en-US" sz="1800" i="1" dirty="0">
                <a:solidFill>
                  <a:srgbClr val="C00000"/>
                </a:solidFill>
                <a:latin typeface="Helvetica Neue"/>
                <a:cs typeface="Helvetica Neue"/>
              </a:rPr>
              <a:t>revenue </a:t>
            </a:r>
            <a:r>
              <a:rPr lang="en-US" sz="1800" i="1" dirty="0" smtClean="0">
                <a:solidFill>
                  <a:srgbClr val="C00000"/>
                </a:solidFill>
                <a:latin typeface="Helvetica Neue"/>
                <a:cs typeface="Helvetica Neue"/>
              </a:rPr>
              <a:t>stream; </a:t>
            </a:r>
            <a:r>
              <a:rPr lang="en-US" sz="1800" dirty="0" smtClean="0">
                <a:solidFill>
                  <a:srgbClr val="000000"/>
                </a:solidFill>
                <a:latin typeface="Helvetica Neue"/>
                <a:cs typeface="Helvetica Neue"/>
              </a:rPr>
              <a:t>if there is a </a:t>
            </a:r>
            <a:r>
              <a:rPr lang="en-US" sz="1800" dirty="0">
                <a:solidFill>
                  <a:srgbClr val="000000"/>
                </a:solidFill>
                <a:latin typeface="Helvetica Neue"/>
                <a:cs typeface="Helvetica Neue"/>
              </a:rPr>
              <a:t>financial disincentive for physicians to refer their patients to clinical trials. Physicians who do so must often refer those patients away from their care; thus each patient referred </a:t>
            </a:r>
            <a:r>
              <a:rPr lang="en-US" sz="1800" dirty="0" smtClean="0">
                <a:solidFill>
                  <a:srgbClr val="000000"/>
                </a:solidFill>
                <a:latin typeface="Helvetica Neue"/>
                <a:cs typeface="Helvetica Neue"/>
              </a:rPr>
              <a:t>represents a lost revenue.</a:t>
            </a:r>
          </a:p>
        </p:txBody>
      </p:sp>
      <p:sp>
        <p:nvSpPr>
          <p:cNvPr id="5" name="TextBox 4"/>
          <p:cNvSpPr txBox="1"/>
          <p:nvPr/>
        </p:nvSpPr>
        <p:spPr>
          <a:xfrm>
            <a:off x="8415481" y="302970"/>
            <a:ext cx="492443" cy="5952147"/>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2573553692"/>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3744" y="208399"/>
            <a:ext cx="7985378" cy="974167"/>
          </a:xfr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a:lstStyle/>
          <a:p>
            <a:r>
              <a:rPr lang="en-US" sz="2000" b="1" i="1" dirty="0">
                <a:solidFill>
                  <a:srgbClr val="000000"/>
                </a:solidFill>
                <a:latin typeface="Helvetica Neue"/>
                <a:cs typeface="Helvetica Neue"/>
              </a:rPr>
              <a:t>b. The Divide Between Clinical Research and Clinical Practice</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a:t>
            </a:r>
            <a:r>
              <a:rPr lang="en-US" sz="2000" b="1" i="1" dirty="0" smtClean="0">
                <a:solidFill>
                  <a:srgbClr val="000000"/>
                </a:solidFill>
                <a:latin typeface="Helvetica Neue"/>
                <a:cs typeface="Helvetica Neue"/>
              </a:rPr>
              <a:t>cont’d-3)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581000" y="1432057"/>
            <a:ext cx="7562185" cy="5174319"/>
          </a:xfrm>
          <a:solidFill>
            <a:schemeClr val="tx2">
              <a:lumMod val="10000"/>
              <a:lumOff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Autofit/>
          </a:bodyPr>
          <a:lstStyle/>
          <a:p>
            <a:pPr marL="0" indent="0">
              <a:buNone/>
            </a:pPr>
            <a:r>
              <a:rPr lang="en-US" sz="1600" b="1" i="1" dirty="0" smtClean="0">
                <a:solidFill>
                  <a:srgbClr val="000000"/>
                </a:solidFill>
                <a:latin typeface="Helvetica Neue"/>
                <a:cs typeface="Helvetica Neue"/>
              </a:rPr>
              <a:t>iii- </a:t>
            </a:r>
            <a:r>
              <a:rPr lang="en-US" sz="1600" b="1" i="1" dirty="0">
                <a:solidFill>
                  <a:srgbClr val="000000"/>
                </a:solidFill>
                <a:latin typeface="Helvetica Neue"/>
                <a:cs typeface="Helvetica Neue"/>
              </a:rPr>
              <a:t>Challenges facing patients </a:t>
            </a:r>
          </a:p>
          <a:p>
            <a:r>
              <a:rPr lang="en-US" sz="1600" i="1" dirty="0" smtClean="0">
                <a:solidFill>
                  <a:schemeClr val="accent6"/>
                </a:solidFill>
                <a:latin typeface="Helvetica Neue"/>
                <a:cs typeface="Helvetica Neue"/>
              </a:rPr>
              <a:t>Geographical Challenges; </a:t>
            </a:r>
            <a:r>
              <a:rPr lang="en-US" sz="1600" dirty="0" smtClean="0">
                <a:solidFill>
                  <a:srgbClr val="000000"/>
                </a:solidFill>
                <a:latin typeface="Helvetica Neue"/>
                <a:cs typeface="Helvetica Neue"/>
              </a:rPr>
              <a:t>Patients </a:t>
            </a:r>
            <a:r>
              <a:rPr lang="en-US" sz="1600" dirty="0">
                <a:solidFill>
                  <a:srgbClr val="000000"/>
                </a:solidFill>
                <a:latin typeface="Helvetica Neue"/>
                <a:cs typeface="Helvetica Neue"/>
              </a:rPr>
              <a:t>may reside far from study </a:t>
            </a:r>
            <a:r>
              <a:rPr lang="en-US" sz="1600" dirty="0" smtClean="0">
                <a:solidFill>
                  <a:srgbClr val="000000"/>
                </a:solidFill>
                <a:latin typeface="Helvetica Neue"/>
                <a:cs typeface="Helvetica Neue"/>
              </a:rPr>
              <a:t>centers</a:t>
            </a:r>
          </a:p>
          <a:p>
            <a:r>
              <a:rPr lang="en-US" sz="1600" i="1" dirty="0" smtClean="0">
                <a:solidFill>
                  <a:srgbClr val="C00000"/>
                </a:solidFill>
                <a:latin typeface="Helvetica Neue"/>
                <a:cs typeface="Helvetica Neue"/>
              </a:rPr>
              <a:t>Procedural challenges; </a:t>
            </a:r>
            <a:r>
              <a:rPr lang="en-US" sz="1600" dirty="0" smtClean="0">
                <a:solidFill>
                  <a:srgbClr val="000000"/>
                </a:solidFill>
                <a:latin typeface="Helvetica Neue"/>
                <a:cs typeface="Helvetica Neue"/>
              </a:rPr>
              <a:t>Number </a:t>
            </a:r>
            <a:r>
              <a:rPr lang="en-US" sz="1600" dirty="0">
                <a:solidFill>
                  <a:srgbClr val="000000"/>
                </a:solidFill>
                <a:latin typeface="Helvetica Neue"/>
                <a:cs typeface="Helvetica Neue"/>
              </a:rPr>
              <a:t>of clinic visits required by the study protocol, significant travel and time costs may be associated with </a:t>
            </a:r>
            <a:r>
              <a:rPr lang="en-US" sz="1600" dirty="0" smtClean="0">
                <a:solidFill>
                  <a:srgbClr val="000000"/>
                </a:solidFill>
                <a:latin typeface="Helvetica Neue"/>
                <a:cs typeface="Helvetica Neue"/>
              </a:rPr>
              <a:t>participation, extensive </a:t>
            </a:r>
            <a:r>
              <a:rPr lang="en-US" sz="1600" dirty="0">
                <a:solidFill>
                  <a:srgbClr val="000000"/>
                </a:solidFill>
                <a:latin typeface="Helvetica Neue"/>
                <a:cs typeface="Helvetica Neue"/>
              </a:rPr>
              <a:t>paperwork associated with the informed consent process can be confusing and burdensome</a:t>
            </a:r>
            <a:endParaRPr lang="en-US" sz="1600" dirty="0" smtClean="0">
              <a:solidFill>
                <a:srgbClr val="000000"/>
              </a:solidFill>
              <a:latin typeface="Helvetica Neue"/>
              <a:cs typeface="Helvetica Neue"/>
            </a:endParaRPr>
          </a:p>
          <a:p>
            <a:r>
              <a:rPr lang="en-US" sz="1600" i="1" dirty="0" smtClean="0">
                <a:solidFill>
                  <a:srgbClr val="C00000"/>
                </a:solidFill>
                <a:latin typeface="Helvetica Neue"/>
                <a:cs typeface="Helvetica Neue"/>
              </a:rPr>
              <a:t>Study design; </a:t>
            </a:r>
            <a:r>
              <a:rPr lang="en-US" sz="1600" i="1" dirty="0" smtClean="0">
                <a:solidFill>
                  <a:schemeClr val="tx1">
                    <a:lumMod val="95000"/>
                    <a:lumOff val="5000"/>
                  </a:schemeClr>
                </a:solidFill>
                <a:latin typeface="Helvetica Neue"/>
                <a:cs typeface="Helvetica Neue"/>
              </a:rPr>
              <a:t>N</a:t>
            </a:r>
            <a:r>
              <a:rPr lang="en-US" sz="1600" dirty="0" smtClean="0">
                <a:solidFill>
                  <a:srgbClr val="000000"/>
                </a:solidFill>
                <a:latin typeface="Helvetica Neue"/>
                <a:cs typeface="Helvetica Neue"/>
              </a:rPr>
              <a:t>arrow </a:t>
            </a:r>
            <a:r>
              <a:rPr lang="en-US" sz="1600" dirty="0">
                <a:solidFill>
                  <a:srgbClr val="000000"/>
                </a:solidFill>
                <a:latin typeface="Helvetica Neue"/>
                <a:cs typeface="Helvetica Neue"/>
              </a:rPr>
              <a:t>eligibility criteria for participation purposely eliminate many patients who might have the disease being studied but are ineligible because of other characteristics (e.g., age, level of disease progression, exposure to certain medicines</a:t>
            </a:r>
            <a:r>
              <a:rPr lang="en-US" sz="1600" dirty="0" smtClean="0">
                <a:solidFill>
                  <a:srgbClr val="000000"/>
                </a:solidFill>
                <a:latin typeface="Helvetica Neue"/>
                <a:cs typeface="Helvetica Neue"/>
              </a:rPr>
              <a:t>)</a:t>
            </a:r>
            <a:endParaRPr lang="en-US" sz="1600" dirty="0">
              <a:solidFill>
                <a:srgbClr val="000000"/>
              </a:solidFill>
              <a:latin typeface="Helvetica Neue"/>
              <a:cs typeface="Helvetica Neue"/>
            </a:endParaRPr>
          </a:p>
          <a:p>
            <a:r>
              <a:rPr lang="en-US" sz="1600" i="1" dirty="0" smtClean="0">
                <a:solidFill>
                  <a:srgbClr val="C00000"/>
                </a:solidFill>
                <a:latin typeface="Helvetica Neue"/>
                <a:cs typeface="Helvetica Neue"/>
              </a:rPr>
              <a:t>Challenges in joining clinical trials;</a:t>
            </a:r>
          </a:p>
          <a:p>
            <a:pPr lvl="1"/>
            <a:r>
              <a:rPr lang="en-US" sz="1600" dirty="0" smtClean="0">
                <a:solidFill>
                  <a:srgbClr val="000000"/>
                </a:solidFill>
                <a:latin typeface="Helvetica Neue"/>
                <a:cs typeface="Helvetica Neue"/>
              </a:rPr>
              <a:t>Emotional strain on patients </a:t>
            </a:r>
            <a:r>
              <a:rPr lang="en-US" sz="1600" dirty="0">
                <a:solidFill>
                  <a:srgbClr val="000000"/>
                </a:solidFill>
                <a:latin typeface="Helvetica Neue"/>
                <a:cs typeface="Helvetica Neue"/>
              </a:rPr>
              <a:t>to temporarily leave the care of their regular doctor and receive services from unfamiliar </a:t>
            </a:r>
            <a:r>
              <a:rPr lang="en-US" sz="1600" dirty="0" smtClean="0">
                <a:solidFill>
                  <a:srgbClr val="000000"/>
                </a:solidFill>
                <a:latin typeface="Helvetica Neue"/>
                <a:cs typeface="Helvetica Neue"/>
              </a:rPr>
              <a:t>providers </a:t>
            </a:r>
          </a:p>
          <a:p>
            <a:pPr lvl="1"/>
            <a:r>
              <a:rPr lang="en-US" sz="1600" dirty="0" smtClean="0">
                <a:solidFill>
                  <a:srgbClr val="000000"/>
                </a:solidFill>
                <a:latin typeface="Helvetica Neue"/>
                <a:cs typeface="Helvetica Neue"/>
              </a:rPr>
              <a:t>Sometimes there is a </a:t>
            </a:r>
            <a:r>
              <a:rPr lang="en-US" sz="1600" dirty="0">
                <a:solidFill>
                  <a:srgbClr val="000000"/>
                </a:solidFill>
                <a:latin typeface="Helvetica Neue"/>
                <a:cs typeface="Helvetica Neue"/>
              </a:rPr>
              <a:t>mistrust </a:t>
            </a:r>
            <a:r>
              <a:rPr lang="en-US" sz="1600" dirty="0" smtClean="0">
                <a:solidFill>
                  <a:srgbClr val="000000"/>
                </a:solidFill>
                <a:latin typeface="Helvetica Neue"/>
                <a:cs typeface="Helvetica Neue"/>
              </a:rPr>
              <a:t>issue of </a:t>
            </a:r>
            <a:r>
              <a:rPr lang="en-US" sz="1600" dirty="0">
                <a:solidFill>
                  <a:srgbClr val="000000"/>
                </a:solidFill>
                <a:latin typeface="Helvetica Neue"/>
                <a:cs typeface="Helvetica Neue"/>
              </a:rPr>
              <a:t>industry-sponsored trials among the </a:t>
            </a:r>
            <a:r>
              <a:rPr lang="en-US" sz="1600" dirty="0" smtClean="0">
                <a:solidFill>
                  <a:srgbClr val="000000"/>
                </a:solidFill>
                <a:latin typeface="Helvetica Neue"/>
                <a:cs typeface="Helvetica Neue"/>
              </a:rPr>
              <a:t>public, which  </a:t>
            </a:r>
            <a:r>
              <a:rPr lang="en-US" sz="1600" dirty="0">
                <a:solidFill>
                  <a:srgbClr val="000000"/>
                </a:solidFill>
                <a:latin typeface="Helvetica Neue"/>
                <a:cs typeface="Helvetica Neue"/>
              </a:rPr>
              <a:t>can further complicate the already difficult decision about whether to join a trial</a:t>
            </a:r>
            <a:r>
              <a:rPr lang="en-US" sz="1600" dirty="0" smtClean="0">
                <a:solidFill>
                  <a:srgbClr val="000000"/>
                </a:solidFill>
                <a:latin typeface="Helvetica Neue"/>
                <a:cs typeface="Helvetica Neue"/>
              </a:rPr>
              <a:t>.</a:t>
            </a:r>
            <a:endParaRPr lang="en-US" sz="1600" dirty="0">
              <a:solidFill>
                <a:srgbClr val="000000"/>
              </a:solidFill>
              <a:latin typeface="Helvetica Neue"/>
              <a:cs typeface="Helvetica Neue"/>
            </a:endParaRPr>
          </a:p>
        </p:txBody>
      </p:sp>
      <p:sp>
        <p:nvSpPr>
          <p:cNvPr id="5" name="TextBox 4"/>
          <p:cNvSpPr txBox="1"/>
          <p:nvPr/>
        </p:nvSpPr>
        <p:spPr>
          <a:xfrm>
            <a:off x="8412468" y="208399"/>
            <a:ext cx="492443" cy="6397977"/>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3852391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3197" y="243180"/>
            <a:ext cx="7732104" cy="1033958"/>
          </a:xfr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c. Globalization of Clinical </a:t>
            </a:r>
            <a:r>
              <a:rPr lang="en-US" sz="2000" b="1" i="1" dirty="0" smtClean="0">
                <a:solidFill>
                  <a:srgbClr val="000000"/>
                </a:solidFill>
                <a:latin typeface="Helvetica Neue"/>
                <a:cs typeface="Helvetica Neue"/>
              </a:rPr>
              <a:t>Research/Trials </a:t>
            </a:r>
            <a:r>
              <a:rPr lang="en-US" sz="2000" b="1" i="1" dirty="0">
                <a:solidFill>
                  <a:srgbClr val="000000"/>
                </a:solidFill>
                <a:latin typeface="Helvetica Neue"/>
                <a:cs typeface="Helvetica Neue"/>
              </a:rPr>
              <a:t>and </a:t>
            </a:r>
            <a:r>
              <a:rPr lang="en-US" sz="2000" b="1" i="1" dirty="0" smtClean="0">
                <a:solidFill>
                  <a:srgbClr val="000000"/>
                </a:solidFill>
                <a:latin typeface="Helvetica Neue"/>
                <a:cs typeface="Helvetica Neue"/>
              </a:rPr>
              <a:t>Research Funds</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459396" y="1580667"/>
            <a:ext cx="7512470" cy="4687960"/>
          </a:xfrm>
          <a:solidFill>
            <a:srgbClr val="D9E8F9"/>
          </a:solidFill>
          <a:ln>
            <a:solidFill>
              <a:srgbClr val="000000"/>
            </a:solidFill>
          </a:ln>
        </p:spPr>
        <p:style>
          <a:lnRef idx="0">
            <a:schemeClr val="accent1"/>
          </a:lnRef>
          <a:fillRef idx="3">
            <a:schemeClr val="accent1"/>
          </a:fillRef>
          <a:effectRef idx="3">
            <a:schemeClr val="accent1"/>
          </a:effectRef>
          <a:fontRef idx="minor">
            <a:schemeClr val="lt1"/>
          </a:fontRef>
        </p:style>
        <p:txBody>
          <a:bodyPr>
            <a:noAutofit/>
          </a:bodyPr>
          <a:lstStyle/>
          <a:p>
            <a:pPr>
              <a:buFont typeface="Arial"/>
              <a:buChar char="•"/>
            </a:pPr>
            <a:r>
              <a:rPr lang="en-US" sz="1600" dirty="0" smtClean="0">
                <a:solidFill>
                  <a:schemeClr val="tx1"/>
                </a:solidFill>
                <a:latin typeface="Helvetica Neue"/>
                <a:cs typeface="Helvetica Neue"/>
              </a:rPr>
              <a:t>Globalization is a  </a:t>
            </a:r>
            <a:r>
              <a:rPr lang="en-US" sz="1600" dirty="0">
                <a:solidFill>
                  <a:schemeClr val="tx1"/>
                </a:solidFill>
                <a:latin typeface="Helvetica Neue"/>
                <a:cs typeface="Helvetica Neue"/>
              </a:rPr>
              <a:t>positive trend </a:t>
            </a:r>
            <a:r>
              <a:rPr lang="en-US" sz="1600" dirty="0" smtClean="0">
                <a:solidFill>
                  <a:schemeClr val="tx1"/>
                </a:solidFill>
                <a:latin typeface="Helvetica Neue"/>
                <a:cs typeface="Helvetica Neue"/>
              </a:rPr>
              <a:t>overall. However</a:t>
            </a:r>
            <a:r>
              <a:rPr lang="en-US" sz="1600" dirty="0">
                <a:solidFill>
                  <a:schemeClr val="tx1"/>
                </a:solidFill>
                <a:latin typeface="Helvetica Neue"/>
                <a:cs typeface="Helvetica Neue"/>
              </a:rPr>
              <a:t>, the current situation in which clinical research is being sent </a:t>
            </a:r>
            <a:r>
              <a:rPr lang="en-US" sz="1600" dirty="0" smtClean="0">
                <a:solidFill>
                  <a:schemeClr val="tx1"/>
                </a:solidFill>
                <a:latin typeface="Helvetica Neue"/>
                <a:cs typeface="Helvetica Neue"/>
              </a:rPr>
              <a:t>abroad is unsustainable;(clinical studies/trials </a:t>
            </a:r>
            <a:r>
              <a:rPr lang="en-US" sz="1600" dirty="0">
                <a:solidFill>
                  <a:schemeClr val="tx1"/>
                </a:solidFill>
                <a:latin typeface="Helvetica Neue"/>
                <a:cs typeface="Helvetica Neue"/>
              </a:rPr>
              <a:t>in a number of other countries cost less than </a:t>
            </a:r>
            <a:r>
              <a:rPr lang="en-US" sz="1600" dirty="0" smtClean="0">
                <a:solidFill>
                  <a:schemeClr val="tx1"/>
                </a:solidFill>
                <a:latin typeface="Helvetica Neue"/>
                <a:cs typeface="Helvetica Neue"/>
              </a:rPr>
              <a:t>the primary funded site)</a:t>
            </a:r>
          </a:p>
          <a:p>
            <a:pPr>
              <a:buFont typeface="Arial"/>
              <a:buChar char="•"/>
            </a:pPr>
            <a:r>
              <a:rPr lang="en-US" sz="1600" dirty="0" smtClean="0">
                <a:solidFill>
                  <a:schemeClr val="tx1"/>
                </a:solidFill>
                <a:latin typeface="Helvetica Neue"/>
                <a:cs typeface="Helvetica Neue"/>
              </a:rPr>
              <a:t>The </a:t>
            </a:r>
            <a:r>
              <a:rPr lang="en-US" sz="1600" dirty="0">
                <a:solidFill>
                  <a:schemeClr val="tx1"/>
                </a:solidFill>
                <a:latin typeface="Helvetica Neue"/>
                <a:cs typeface="Helvetica Neue"/>
              </a:rPr>
              <a:t>overall cost associated with gathering the necessary resources to conduct a clinical trial is an important factor in the choice of a trial </a:t>
            </a:r>
            <a:r>
              <a:rPr lang="en-US" sz="1600" dirty="0" smtClean="0">
                <a:solidFill>
                  <a:schemeClr val="tx1"/>
                </a:solidFill>
                <a:latin typeface="Helvetica Neue"/>
                <a:cs typeface="Helvetica Neue"/>
              </a:rPr>
              <a:t>site (i.e. </a:t>
            </a:r>
            <a:r>
              <a:rPr lang="en-US" sz="1600" dirty="0">
                <a:solidFill>
                  <a:schemeClr val="tx1"/>
                </a:solidFill>
                <a:latin typeface="Helvetica Neue"/>
                <a:cs typeface="Helvetica Neue"/>
              </a:rPr>
              <a:t>physician salaries in a number of countries are lower than </a:t>
            </a:r>
            <a:r>
              <a:rPr lang="en-US" sz="1600" dirty="0" smtClean="0">
                <a:solidFill>
                  <a:schemeClr val="tx1"/>
                </a:solidFill>
                <a:latin typeface="Helvetica Neue"/>
                <a:cs typeface="Helvetica Neue"/>
              </a:rPr>
              <a:t>in others which reduces the opportunities in countries with higher costs to be part of this globalization) </a:t>
            </a:r>
          </a:p>
          <a:p>
            <a:pPr>
              <a:buFont typeface="Arial"/>
              <a:buChar char="•"/>
            </a:pPr>
            <a:r>
              <a:rPr lang="en-US" sz="1600" dirty="0" smtClean="0">
                <a:solidFill>
                  <a:schemeClr val="tx1"/>
                </a:solidFill>
                <a:latin typeface="Helvetica Neue"/>
                <a:cs typeface="Helvetica Neue"/>
              </a:rPr>
              <a:t>Narrow incentives for physician participation in clinical research </a:t>
            </a:r>
          </a:p>
          <a:p>
            <a:pPr>
              <a:buFont typeface="Arial"/>
              <a:buChar char="•"/>
            </a:pPr>
            <a:r>
              <a:rPr lang="en-US" sz="1600" dirty="0" smtClean="0">
                <a:solidFill>
                  <a:schemeClr val="tx1"/>
                </a:solidFill>
                <a:latin typeface="Helvetica Neue"/>
                <a:cs typeface="Helvetica Neue"/>
              </a:rPr>
              <a:t>Shrinking of clinical research workforce</a:t>
            </a:r>
          </a:p>
          <a:p>
            <a:pPr lvl="1">
              <a:buFont typeface="Arial"/>
              <a:buChar char="•"/>
            </a:pPr>
            <a:r>
              <a:rPr lang="en-US" sz="1600" dirty="0">
                <a:solidFill>
                  <a:srgbClr val="000000"/>
                </a:solidFill>
                <a:latin typeface="Helvetica Neue"/>
                <a:cs typeface="Helvetica Neue"/>
              </a:rPr>
              <a:t>C</a:t>
            </a:r>
            <a:r>
              <a:rPr lang="en-US" sz="1600" dirty="0" smtClean="0">
                <a:solidFill>
                  <a:srgbClr val="000000"/>
                </a:solidFill>
                <a:latin typeface="Helvetica Neue"/>
                <a:cs typeface="Helvetica Neue"/>
              </a:rPr>
              <a:t>linical </a:t>
            </a:r>
            <a:r>
              <a:rPr lang="en-US" sz="1600" dirty="0">
                <a:solidFill>
                  <a:srgbClr val="000000"/>
                </a:solidFill>
                <a:latin typeface="Helvetica Neue"/>
                <a:cs typeface="Helvetica Neue"/>
              </a:rPr>
              <a:t>investigation </a:t>
            </a:r>
            <a:r>
              <a:rPr lang="en-US" sz="1600" dirty="0" smtClean="0">
                <a:solidFill>
                  <a:srgbClr val="000000"/>
                </a:solidFill>
                <a:latin typeface="Helvetica Neue"/>
                <a:cs typeface="Helvetica Neue"/>
              </a:rPr>
              <a:t>is not an </a:t>
            </a:r>
            <a:r>
              <a:rPr lang="en-US" sz="1600" dirty="0">
                <a:solidFill>
                  <a:srgbClr val="000000"/>
                </a:solidFill>
                <a:latin typeface="Helvetica Neue"/>
                <a:cs typeface="Helvetica Neue"/>
              </a:rPr>
              <a:t>attractive career option for academics and </a:t>
            </a:r>
            <a:r>
              <a:rPr lang="en-US" sz="1600" dirty="0" smtClean="0">
                <a:solidFill>
                  <a:srgbClr val="000000"/>
                </a:solidFill>
                <a:latin typeface="Helvetica Neue"/>
                <a:cs typeface="Helvetica Neue"/>
              </a:rPr>
              <a:t>professionals anymore, given the challenges faced;</a:t>
            </a:r>
          </a:p>
          <a:p>
            <a:pPr lvl="1">
              <a:buFont typeface="Arial"/>
              <a:buChar char="•"/>
            </a:pPr>
            <a:r>
              <a:rPr lang="en-US" sz="1600" dirty="0">
                <a:solidFill>
                  <a:srgbClr val="000000"/>
                </a:solidFill>
                <a:latin typeface="Helvetica Neue"/>
                <a:cs typeface="Helvetica Neue"/>
              </a:rPr>
              <a:t>The majority of phase III clinical trials are conducted by extramural researchers.</a:t>
            </a:r>
          </a:p>
        </p:txBody>
      </p:sp>
      <p:sp>
        <p:nvSpPr>
          <p:cNvPr id="5" name="TextBox 4"/>
          <p:cNvSpPr txBox="1"/>
          <p:nvPr/>
        </p:nvSpPr>
        <p:spPr>
          <a:xfrm>
            <a:off x="8318631" y="243180"/>
            <a:ext cx="492443" cy="6025447"/>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2573553692"/>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046" y="243180"/>
            <a:ext cx="7701633" cy="891658"/>
          </a:xfr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c. Globalization of Clinical Trials and </a:t>
            </a:r>
            <a:r>
              <a:rPr lang="en-US" sz="2000" b="1" i="1" dirty="0" smtClean="0">
                <a:solidFill>
                  <a:srgbClr val="000000"/>
                </a:solidFill>
                <a:latin typeface="Helvetica Neue"/>
                <a:cs typeface="Helvetica Neue"/>
              </a:rPr>
              <a:t>Research Funds</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(cont’d-2)</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635047" y="1499606"/>
            <a:ext cx="7602720" cy="4913797"/>
          </a:xfrm>
          <a:solidFill>
            <a:srgbClr val="D9E8F9"/>
          </a:solidFill>
          <a:ln>
            <a:solidFill>
              <a:srgbClr val="000000"/>
            </a:solidFill>
          </a:ln>
        </p:spPr>
        <p:style>
          <a:lnRef idx="0">
            <a:schemeClr val="accent1"/>
          </a:lnRef>
          <a:fillRef idx="3">
            <a:schemeClr val="accent1"/>
          </a:fillRef>
          <a:effectRef idx="3">
            <a:schemeClr val="accent1"/>
          </a:effectRef>
          <a:fontRef idx="minor">
            <a:schemeClr val="lt1"/>
          </a:fontRef>
        </p:style>
        <p:txBody>
          <a:bodyPr>
            <a:normAutofit/>
          </a:bodyPr>
          <a:lstStyle/>
          <a:p>
            <a:pPr marL="0" indent="0" algn="ctr">
              <a:buNone/>
            </a:pPr>
            <a:r>
              <a:rPr lang="en-US" sz="1600" b="1" i="1" dirty="0" smtClean="0">
                <a:solidFill>
                  <a:srgbClr val="000000"/>
                </a:solidFill>
                <a:latin typeface="Helvetica Neue"/>
                <a:cs typeface="Helvetica Neue"/>
              </a:rPr>
              <a:t>Relative </a:t>
            </a:r>
            <a:r>
              <a:rPr lang="en-US" sz="1600" b="1" i="1" dirty="0">
                <a:solidFill>
                  <a:srgbClr val="000000"/>
                </a:solidFill>
                <a:latin typeface="Helvetica Neue"/>
                <a:cs typeface="Helvetica Neue"/>
              </a:rPr>
              <a:t>Cost Indexes of Payments to Clinical Trial </a:t>
            </a:r>
            <a:r>
              <a:rPr lang="en-US" sz="1600" b="1" i="1" dirty="0" smtClean="0">
                <a:solidFill>
                  <a:srgbClr val="000000"/>
                </a:solidFill>
                <a:latin typeface="Helvetica Neue"/>
                <a:cs typeface="Helvetica Neue"/>
              </a:rPr>
              <a:t>Sites</a:t>
            </a:r>
          </a:p>
          <a:p>
            <a:pPr marL="0" indent="0" algn="ctr">
              <a:buNone/>
            </a:pPr>
            <a:endParaRPr lang="en-US" sz="1600" b="1" i="1" dirty="0" smtClean="0">
              <a:solidFill>
                <a:srgbClr val="000000"/>
              </a:solidFill>
              <a:latin typeface="Helvetica Neue"/>
              <a:cs typeface="Helvetica Neue"/>
            </a:endParaRPr>
          </a:p>
        </p:txBody>
      </p:sp>
      <p:graphicFrame>
        <p:nvGraphicFramePr>
          <p:cNvPr id="5" name="Table 4"/>
          <p:cNvGraphicFramePr>
            <a:graphicFrameLocks noGrp="1"/>
          </p:cNvGraphicFramePr>
          <p:nvPr>
            <p:extLst>
              <p:ext uri="{D42A27DB-BD31-4B8C-83A1-F6EECF244321}">
                <p14:modId xmlns:p14="http://schemas.microsoft.com/office/powerpoint/2010/main" val="306514363"/>
              </p:ext>
            </p:extLst>
          </p:nvPr>
        </p:nvGraphicFramePr>
        <p:xfrm>
          <a:off x="1524000" y="2051658"/>
          <a:ext cx="6096000" cy="3717036"/>
        </p:xfrm>
        <a:graphic>
          <a:graphicData uri="http://schemas.openxmlformats.org/drawingml/2006/table">
            <a:tbl>
              <a:tblPr firstRow="1" bandRow="1">
                <a:tableStyleId>{5C22544A-7EE6-4342-B048-85BDC9FD1C3A}</a:tableStyleId>
              </a:tblPr>
              <a:tblGrid>
                <a:gridCol w="2502468"/>
                <a:gridCol w="3593532"/>
              </a:tblGrid>
              <a:tr h="799362">
                <a:tc>
                  <a:txBody>
                    <a:bodyPr/>
                    <a:lstStyle/>
                    <a:p>
                      <a:pPr algn="ctr"/>
                      <a:r>
                        <a:rPr lang="en-US" sz="1600" i="1" dirty="0" smtClean="0">
                          <a:latin typeface="Helvetica Neue"/>
                          <a:cs typeface="Helvetica Neue"/>
                        </a:rPr>
                        <a:t>Country </a:t>
                      </a:r>
                      <a:endParaRPr lang="en-US" sz="1600" i="1" dirty="0">
                        <a:latin typeface="Helvetica Neue"/>
                        <a:cs typeface="Helvetica Neue"/>
                      </a:endParaRPr>
                    </a:p>
                  </a:txBody>
                  <a:tcPr/>
                </a:tc>
                <a:tc>
                  <a:txBody>
                    <a:bodyPr/>
                    <a:lstStyle/>
                    <a:p>
                      <a:pPr algn="ctr"/>
                      <a:r>
                        <a:rPr lang="en-US" sz="1600" i="1" dirty="0" smtClean="0">
                          <a:latin typeface="Helvetica Neue"/>
                          <a:cs typeface="Helvetica Neue"/>
                        </a:rPr>
                        <a:t>Cost of Clinical Trials Relative to the United States</a:t>
                      </a:r>
                      <a:endParaRPr lang="en-US" sz="1600" i="1" dirty="0">
                        <a:latin typeface="Helvetica Neue"/>
                        <a:cs typeface="Helvetica Neue"/>
                      </a:endParaRPr>
                    </a:p>
                  </a:txBody>
                  <a:tcPr/>
                </a:tc>
              </a:tr>
              <a:tr h="324186">
                <a:tc>
                  <a:txBody>
                    <a:bodyPr/>
                    <a:lstStyle/>
                    <a:p>
                      <a:pPr algn="ctr"/>
                      <a:r>
                        <a:rPr lang="en-US" sz="1600" dirty="0">
                          <a:latin typeface="Helvetica Neue"/>
                          <a:cs typeface="Helvetica Neue"/>
                        </a:rPr>
                        <a:t>United States</a:t>
                      </a:r>
                    </a:p>
                  </a:txBody>
                  <a:tcPr marL="25400" marR="25400" marT="25400" marB="25400"/>
                </a:tc>
                <a:tc>
                  <a:txBody>
                    <a:bodyPr/>
                    <a:lstStyle/>
                    <a:p>
                      <a:pPr algn="ctr"/>
                      <a:r>
                        <a:rPr lang="nb-NO" sz="1600" dirty="0">
                          <a:latin typeface="Helvetica Neue"/>
                          <a:cs typeface="Helvetica Neue"/>
                        </a:rPr>
                        <a:t>1.00</a:t>
                      </a:r>
                    </a:p>
                  </a:txBody>
                  <a:tcPr marL="25400" marR="25400" marT="25400" marB="25400"/>
                </a:tc>
              </a:tr>
              <a:tr h="324186">
                <a:tc>
                  <a:txBody>
                    <a:bodyPr/>
                    <a:lstStyle/>
                    <a:p>
                      <a:pPr algn="ctr"/>
                      <a:r>
                        <a:rPr lang="it-IT" sz="1600" dirty="0">
                          <a:latin typeface="Helvetica Neue"/>
                          <a:cs typeface="Helvetica Neue"/>
                        </a:rPr>
                        <a:t>Australia</a:t>
                      </a:r>
                    </a:p>
                  </a:txBody>
                  <a:tcPr marL="25400" marR="25400" marT="25400" marB="25400"/>
                </a:tc>
                <a:tc>
                  <a:txBody>
                    <a:bodyPr/>
                    <a:lstStyle/>
                    <a:p>
                      <a:pPr algn="ctr"/>
                      <a:r>
                        <a:rPr lang="nb-NO" sz="1600" dirty="0">
                          <a:latin typeface="Helvetica Neue"/>
                          <a:cs typeface="Helvetica Neue"/>
                        </a:rPr>
                        <a:t>0.67</a:t>
                      </a:r>
                    </a:p>
                  </a:txBody>
                  <a:tcPr marL="25400" marR="25400" marT="25400" marB="25400"/>
                </a:tc>
              </a:tr>
              <a:tr h="324186">
                <a:tc>
                  <a:txBody>
                    <a:bodyPr/>
                    <a:lstStyle/>
                    <a:p>
                      <a:pPr algn="ctr"/>
                      <a:r>
                        <a:rPr lang="it-IT" sz="1600" dirty="0">
                          <a:latin typeface="Helvetica Neue"/>
                          <a:cs typeface="Helvetica Neue"/>
                        </a:rPr>
                        <a:t>Argentina</a:t>
                      </a:r>
                    </a:p>
                  </a:txBody>
                  <a:tcPr marL="25400" marR="25400" marT="25400" marB="25400"/>
                </a:tc>
                <a:tc>
                  <a:txBody>
                    <a:bodyPr/>
                    <a:lstStyle/>
                    <a:p>
                      <a:pPr algn="ctr"/>
                      <a:r>
                        <a:rPr lang="nb-NO" sz="1600" dirty="0">
                          <a:latin typeface="Helvetica Neue"/>
                          <a:cs typeface="Helvetica Neue"/>
                        </a:rPr>
                        <a:t>0.65</a:t>
                      </a:r>
                    </a:p>
                  </a:txBody>
                  <a:tcPr marL="25400" marR="25400" marT="25400" marB="25400"/>
                </a:tc>
              </a:tr>
              <a:tr h="324186">
                <a:tc>
                  <a:txBody>
                    <a:bodyPr/>
                    <a:lstStyle/>
                    <a:p>
                      <a:pPr algn="ctr"/>
                      <a:r>
                        <a:rPr lang="en-US" sz="1600" dirty="0">
                          <a:latin typeface="Helvetica Neue"/>
                          <a:cs typeface="Helvetica Neue"/>
                        </a:rPr>
                        <a:t>Germany</a:t>
                      </a:r>
                    </a:p>
                  </a:txBody>
                  <a:tcPr marL="25400" marR="25400" marT="25400" marB="25400"/>
                </a:tc>
                <a:tc>
                  <a:txBody>
                    <a:bodyPr/>
                    <a:lstStyle/>
                    <a:p>
                      <a:pPr algn="ctr"/>
                      <a:r>
                        <a:rPr lang="nb-NO" sz="1600" dirty="0">
                          <a:latin typeface="Helvetica Neue"/>
                          <a:cs typeface="Helvetica Neue"/>
                        </a:rPr>
                        <a:t>0.50</a:t>
                      </a:r>
                    </a:p>
                  </a:txBody>
                  <a:tcPr marL="25400" marR="25400" marT="25400" marB="25400"/>
                </a:tc>
              </a:tr>
              <a:tr h="324186">
                <a:tc>
                  <a:txBody>
                    <a:bodyPr/>
                    <a:lstStyle/>
                    <a:p>
                      <a:pPr algn="ctr"/>
                      <a:r>
                        <a:rPr lang="nl-NL" sz="1600" dirty="0">
                          <a:latin typeface="Helvetica Neue"/>
                          <a:cs typeface="Helvetica Neue"/>
                        </a:rPr>
                        <a:t>Brazil</a:t>
                      </a:r>
                    </a:p>
                  </a:txBody>
                  <a:tcPr marL="25400" marR="25400" marT="25400" marB="25400"/>
                </a:tc>
                <a:tc>
                  <a:txBody>
                    <a:bodyPr/>
                    <a:lstStyle/>
                    <a:p>
                      <a:pPr algn="ctr"/>
                      <a:r>
                        <a:rPr lang="nb-NO" sz="1600" dirty="0">
                          <a:latin typeface="Helvetica Neue"/>
                          <a:cs typeface="Helvetica Neue"/>
                        </a:rPr>
                        <a:t>0.50</a:t>
                      </a:r>
                    </a:p>
                  </a:txBody>
                  <a:tcPr marL="25400" marR="25400" marT="25400" marB="25400"/>
                </a:tc>
              </a:tr>
              <a:tr h="324186">
                <a:tc>
                  <a:txBody>
                    <a:bodyPr/>
                    <a:lstStyle/>
                    <a:p>
                      <a:pPr algn="ctr"/>
                      <a:r>
                        <a:rPr lang="de-DE" sz="1600" dirty="0">
                          <a:latin typeface="Helvetica Neue"/>
                          <a:cs typeface="Helvetica Neue"/>
                        </a:rPr>
                        <a:t>China</a:t>
                      </a:r>
                    </a:p>
                  </a:txBody>
                  <a:tcPr marL="25400" marR="25400" marT="25400" marB="25400"/>
                </a:tc>
                <a:tc>
                  <a:txBody>
                    <a:bodyPr/>
                    <a:lstStyle/>
                    <a:p>
                      <a:pPr algn="ctr"/>
                      <a:r>
                        <a:rPr lang="nb-NO" sz="1600" dirty="0">
                          <a:latin typeface="Helvetica Neue"/>
                          <a:cs typeface="Helvetica Neue"/>
                        </a:rPr>
                        <a:t>0.50</a:t>
                      </a:r>
                    </a:p>
                  </a:txBody>
                  <a:tcPr marL="25400" marR="25400" marT="25400" marB="25400"/>
                </a:tc>
              </a:tr>
              <a:tr h="324186">
                <a:tc>
                  <a:txBody>
                    <a:bodyPr/>
                    <a:lstStyle/>
                    <a:p>
                      <a:pPr algn="ctr"/>
                      <a:r>
                        <a:rPr lang="nl-NL" sz="1600" dirty="0" smtClean="0">
                          <a:latin typeface="Helvetica Neue"/>
                          <a:cs typeface="Helvetica Neue"/>
                        </a:rPr>
                        <a:t>Russia</a:t>
                      </a:r>
                      <a:endParaRPr lang="nl-NL" sz="1600" dirty="0">
                        <a:latin typeface="Helvetica Neue"/>
                        <a:cs typeface="Helvetica Neue"/>
                      </a:endParaRPr>
                    </a:p>
                  </a:txBody>
                  <a:tcPr marL="25400" marR="25400" marT="25400" marB="25400"/>
                </a:tc>
                <a:tc>
                  <a:txBody>
                    <a:bodyPr/>
                    <a:lstStyle/>
                    <a:p>
                      <a:pPr algn="ctr"/>
                      <a:r>
                        <a:rPr lang="nb-NO" sz="1600" dirty="0">
                          <a:latin typeface="Helvetica Neue"/>
                          <a:cs typeface="Helvetica Neue"/>
                        </a:rPr>
                        <a:t>0.41</a:t>
                      </a:r>
                    </a:p>
                  </a:txBody>
                  <a:tcPr marL="25400" marR="25400" marT="25400" marB="25400"/>
                </a:tc>
              </a:tr>
              <a:tr h="324186">
                <a:tc>
                  <a:txBody>
                    <a:bodyPr/>
                    <a:lstStyle/>
                    <a:p>
                      <a:pPr algn="ctr"/>
                      <a:r>
                        <a:rPr lang="pl-PL" sz="1600" dirty="0">
                          <a:latin typeface="Helvetica Neue"/>
                          <a:cs typeface="Helvetica Neue"/>
                        </a:rPr>
                        <a:t>Poland</a:t>
                      </a:r>
                    </a:p>
                  </a:txBody>
                  <a:tcPr marL="25400" marR="25400" marT="25400" marB="25400"/>
                </a:tc>
                <a:tc>
                  <a:txBody>
                    <a:bodyPr/>
                    <a:lstStyle/>
                    <a:p>
                      <a:pPr algn="ctr"/>
                      <a:r>
                        <a:rPr lang="uk-UA" sz="1600">
                          <a:latin typeface="Helvetica Neue"/>
                          <a:cs typeface="Helvetica Neue"/>
                        </a:rPr>
                        <a:t>0.39</a:t>
                      </a:r>
                    </a:p>
                  </a:txBody>
                  <a:tcPr marL="25400" marR="25400" marT="25400" marB="25400"/>
                </a:tc>
              </a:tr>
              <a:tr h="324186">
                <a:tc>
                  <a:txBody>
                    <a:bodyPr/>
                    <a:lstStyle/>
                    <a:p>
                      <a:pPr algn="ctr"/>
                      <a:r>
                        <a:rPr lang="it-IT" sz="1600" dirty="0">
                          <a:latin typeface="Helvetica Neue"/>
                          <a:cs typeface="Helvetica Neue"/>
                        </a:rPr>
                        <a:t>India</a:t>
                      </a:r>
                    </a:p>
                  </a:txBody>
                  <a:tcPr marL="25400" marR="25400" marT="25400" marB="25400"/>
                </a:tc>
                <a:tc>
                  <a:txBody>
                    <a:bodyPr/>
                    <a:lstStyle/>
                    <a:p>
                      <a:pPr algn="ctr"/>
                      <a:r>
                        <a:rPr lang="nb-NO" sz="1600" dirty="0">
                          <a:latin typeface="Helvetica Neue"/>
                          <a:cs typeface="Helvetica Neue"/>
                        </a:rPr>
                        <a:t>0.36</a:t>
                      </a:r>
                    </a:p>
                  </a:txBody>
                  <a:tcPr marL="25400" marR="25400" marT="25400" marB="25400"/>
                </a:tc>
              </a:tr>
            </a:tbl>
          </a:graphicData>
        </a:graphic>
      </p:graphicFrame>
      <p:sp>
        <p:nvSpPr>
          <p:cNvPr id="6" name="TextBox 5"/>
          <p:cNvSpPr txBox="1"/>
          <p:nvPr/>
        </p:nvSpPr>
        <p:spPr>
          <a:xfrm>
            <a:off x="148628" y="6399894"/>
            <a:ext cx="8877145" cy="369332"/>
          </a:xfrm>
          <a:prstGeom prst="rect">
            <a:avLst/>
          </a:prstGeom>
          <a:noFill/>
        </p:spPr>
        <p:txBody>
          <a:bodyPr wrap="square" rtlCol="0">
            <a:spAutoFit/>
          </a:bodyPr>
          <a:lstStyle/>
          <a:p>
            <a:pPr algn="ctr"/>
            <a:r>
              <a:rPr lang="en-US" sz="900" b="1" dirty="0">
                <a:solidFill>
                  <a:srgbClr val="000000"/>
                </a:solidFill>
                <a:hlinkClick r:id="rId2"/>
              </a:rPr>
              <a:t>Transforming Clinical Research in the United States: Challenges and Opportunities: Workshop Summary</a:t>
            </a:r>
            <a:r>
              <a:rPr lang="en-US" sz="900" b="1" dirty="0">
                <a:solidFill>
                  <a:srgbClr val="000000"/>
                </a:solidFill>
              </a:rPr>
              <a:t> (2010) </a:t>
            </a:r>
            <a:r>
              <a:rPr lang="en-US" sz="900" b="1" dirty="0" smtClean="0">
                <a:solidFill>
                  <a:srgbClr val="000000"/>
                </a:solidFill>
              </a:rPr>
              <a:t>.Chapter</a:t>
            </a:r>
            <a:r>
              <a:rPr lang="en-US" sz="900" b="1" dirty="0">
                <a:solidFill>
                  <a:srgbClr val="000000"/>
                </a:solidFill>
              </a:rPr>
              <a:t>: 3 Challenges in Clinical Research; https://www.nap.edu/read/12900/chapter/</a:t>
            </a:r>
            <a:r>
              <a:rPr lang="en-US" sz="900" b="1" dirty="0" smtClean="0">
                <a:solidFill>
                  <a:srgbClr val="000000"/>
                </a:solidFill>
              </a:rPr>
              <a:t>4</a:t>
            </a:r>
            <a:endParaRPr lang="en-US" sz="900" b="1" dirty="0">
              <a:solidFill>
                <a:srgbClr val="000000"/>
              </a:solidFill>
            </a:endParaRPr>
          </a:p>
        </p:txBody>
      </p:sp>
      <p:sp>
        <p:nvSpPr>
          <p:cNvPr id="8" name="TextBox 7"/>
          <p:cNvSpPr txBox="1"/>
          <p:nvPr/>
        </p:nvSpPr>
        <p:spPr>
          <a:xfrm>
            <a:off x="8490527" y="243180"/>
            <a:ext cx="492443" cy="6096923"/>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56788871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358900" y="1079500"/>
            <a:ext cx="6769099" cy="4267200"/>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u="sng" dirty="0">
                <a:solidFill>
                  <a:srgbClr val="000000"/>
                </a:solidFill>
                <a:latin typeface="Helvetica Neue"/>
                <a:cs typeface="Helvetica Neue"/>
              </a:rPr>
              <a:t>Second Main </a:t>
            </a:r>
            <a:r>
              <a:rPr lang="en-US" sz="2800" b="1" i="1" u="sng" dirty="0" smtClean="0">
                <a:solidFill>
                  <a:srgbClr val="000000"/>
                </a:solidFill>
                <a:latin typeface="Helvetica Neue"/>
                <a:cs typeface="Helvetica Neue"/>
              </a:rPr>
              <a:t>Challenge</a:t>
            </a:r>
          </a:p>
          <a:p>
            <a:pPr algn="ctr"/>
            <a:r>
              <a:rPr lang="en-US" sz="2800" b="1" i="1" u="sng" dirty="0" smtClean="0">
                <a:solidFill>
                  <a:srgbClr val="000000"/>
                </a:solidFill>
                <a:latin typeface="Helvetica Neue"/>
                <a:cs typeface="Helvetica Neue"/>
              </a:rPr>
              <a:t> </a:t>
            </a:r>
            <a:endParaRPr lang="en-US" sz="2800" b="1" i="1" u="sng" dirty="0">
              <a:solidFill>
                <a:srgbClr val="000000"/>
              </a:solidFill>
              <a:latin typeface="Helvetica Neue"/>
              <a:cs typeface="Helvetica Neue"/>
            </a:endParaRPr>
          </a:p>
          <a:p>
            <a:pPr algn="ctr"/>
            <a:r>
              <a:rPr lang="en-US" sz="2800" b="1" i="1" dirty="0">
                <a:solidFill>
                  <a:srgbClr val="000000"/>
                </a:solidFill>
                <a:latin typeface="Helvetica Neue"/>
                <a:cs typeface="Helvetica Neue"/>
              </a:rPr>
              <a:t>“Research </a:t>
            </a:r>
            <a:r>
              <a:rPr lang="en-US" sz="2800" b="1" i="1" dirty="0" smtClean="0">
                <a:solidFill>
                  <a:srgbClr val="000000"/>
                </a:solidFill>
                <a:latin typeface="Helvetica Neue"/>
                <a:cs typeface="Helvetica Neue"/>
              </a:rPr>
              <a:t>Ethics Capacity”</a:t>
            </a:r>
            <a:endParaRPr lang="en-US" sz="2800" b="1" i="1" dirty="0">
              <a:solidFill>
                <a:srgbClr val="000000"/>
              </a:solidFill>
              <a:latin typeface="Helvetica Neue"/>
              <a:cs typeface="Helvetica Neue"/>
            </a:endParaRPr>
          </a:p>
          <a:p>
            <a:pPr algn="ctr"/>
            <a:endParaRPr lang="en-US" sz="2800" b="1" i="1" dirty="0">
              <a:solidFill>
                <a:srgbClr val="000000"/>
              </a:solidFill>
              <a:latin typeface="Helvetica Neue"/>
              <a:cs typeface="Helvetica Neue"/>
            </a:endParaRPr>
          </a:p>
          <a:p>
            <a:r>
              <a:rPr lang="en-US" sz="2000" i="1" dirty="0" smtClean="0">
                <a:solidFill>
                  <a:srgbClr val="000000"/>
                </a:solidFill>
                <a:latin typeface="Helvetica Neue"/>
                <a:cs typeface="Helvetica Neue"/>
              </a:rPr>
              <a:t>a. National </a:t>
            </a:r>
            <a:r>
              <a:rPr lang="en-US" sz="2000" i="1" dirty="0">
                <a:solidFill>
                  <a:srgbClr val="000000"/>
                </a:solidFill>
                <a:latin typeface="Helvetica Neue"/>
                <a:cs typeface="Helvetica Neue"/>
              </a:rPr>
              <a:t>Regulations </a:t>
            </a:r>
          </a:p>
          <a:p>
            <a:r>
              <a:rPr lang="en-US" sz="2000" i="1" dirty="0" smtClean="0">
                <a:solidFill>
                  <a:srgbClr val="000000"/>
                </a:solidFill>
                <a:latin typeface="Helvetica Neue"/>
                <a:cs typeface="Helvetica Neue"/>
              </a:rPr>
              <a:t>b. Institutional Capacity</a:t>
            </a:r>
            <a:endParaRPr lang="en-US" sz="2000" i="1" dirty="0">
              <a:solidFill>
                <a:srgbClr val="000000"/>
              </a:solidFill>
              <a:latin typeface="Helvetica Neue"/>
              <a:cs typeface="Helvetica Neue"/>
            </a:endParaRPr>
          </a:p>
          <a:p>
            <a:r>
              <a:rPr lang="en-US" sz="2000" i="1" dirty="0" smtClean="0">
                <a:solidFill>
                  <a:srgbClr val="000000"/>
                </a:solidFill>
                <a:latin typeface="Helvetica Neue"/>
                <a:cs typeface="Helvetica Neue"/>
              </a:rPr>
              <a:t>c. Regulatory Committees</a:t>
            </a:r>
          </a:p>
          <a:p>
            <a:r>
              <a:rPr lang="en-US" sz="2000" i="1" dirty="0" smtClean="0">
                <a:solidFill>
                  <a:srgbClr val="000000"/>
                </a:solidFill>
                <a:latin typeface="Helvetica Neue"/>
                <a:cs typeface="Helvetica Neue"/>
              </a:rPr>
              <a:t>d. Researchers</a:t>
            </a:r>
            <a:endParaRPr lang="en-US" sz="2000" i="1" dirty="0">
              <a:solidFill>
                <a:srgbClr val="000000"/>
              </a:solidFill>
              <a:latin typeface="Helvetica Neue"/>
              <a:cs typeface="Helvetica Neue"/>
            </a:endParaRPr>
          </a:p>
          <a:p>
            <a:r>
              <a:rPr lang="en-US" sz="2000" i="1" dirty="0">
                <a:solidFill>
                  <a:srgbClr val="000000"/>
                </a:solidFill>
                <a:latin typeface="Helvetica Neue"/>
                <a:cs typeface="Helvetica Neue"/>
              </a:rPr>
              <a:t>e</a:t>
            </a:r>
            <a:r>
              <a:rPr lang="en-US" sz="2000" i="1" dirty="0" smtClean="0">
                <a:solidFill>
                  <a:srgbClr val="000000"/>
                </a:solidFill>
                <a:latin typeface="Helvetica Neue"/>
                <a:cs typeface="Helvetica Neue"/>
              </a:rPr>
              <a:t>. Middle </a:t>
            </a:r>
            <a:r>
              <a:rPr lang="en-US" sz="2000" i="1" dirty="0">
                <a:solidFill>
                  <a:srgbClr val="000000"/>
                </a:solidFill>
                <a:latin typeface="Helvetica Neue"/>
                <a:cs typeface="Helvetica Neue"/>
              </a:rPr>
              <a:t>Eastern Research Ethics Conflict Zone</a:t>
            </a:r>
          </a:p>
        </p:txBody>
      </p:sp>
    </p:spTree>
    <p:extLst>
      <p:ext uri="{BB962C8B-B14F-4D97-AF65-F5344CB8AC3E}">
        <p14:creationId xmlns:p14="http://schemas.microsoft.com/office/powerpoint/2010/main" val="2333513306"/>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68300"/>
            <a:ext cx="7794625" cy="533400"/>
          </a:xfrm>
          <a:solidFill>
            <a:srgbClr val="D9E8F9"/>
          </a:solidFill>
          <a:ln>
            <a:solidFill>
              <a:srgbClr val="000000"/>
            </a:solidFill>
          </a:ln>
        </p:spPr>
        <p:txBody>
          <a:bodyPr/>
          <a:lstStyle/>
          <a:p>
            <a:r>
              <a:rPr lang="en-US" sz="2000" b="1" i="1" dirty="0" smtClean="0">
                <a:solidFill>
                  <a:srgbClr val="000000"/>
                </a:solidFill>
                <a:latin typeface="Helvetica Neue"/>
                <a:cs typeface="Helvetica Neue"/>
              </a:rPr>
              <a:t>Research Ethics Capacity and Mapping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549275" y="1371600"/>
            <a:ext cx="7794625" cy="4940300"/>
          </a:xfrm>
          <a:ln>
            <a:solidFill>
              <a:srgbClr val="000000"/>
            </a:solidFill>
          </a:ln>
        </p:spPr>
        <p:txBody>
          <a:bodyPr>
            <a:normAutofit fontScale="92500" lnSpcReduction="10000"/>
          </a:bodyPr>
          <a:lstStyle/>
          <a:p>
            <a:r>
              <a:rPr lang="en-US" sz="1600" dirty="0">
                <a:solidFill>
                  <a:srgbClr val="000000"/>
                </a:solidFill>
                <a:latin typeface="Helvetica Neue"/>
                <a:cs typeface="Helvetica Neue"/>
              </a:rPr>
              <a:t>A</a:t>
            </a:r>
            <a:r>
              <a:rPr lang="en-US" sz="1600" dirty="0" smtClean="0">
                <a:solidFill>
                  <a:srgbClr val="000000"/>
                </a:solidFill>
                <a:latin typeface="Helvetica Neue"/>
                <a:cs typeface="Helvetica Neue"/>
              </a:rPr>
              <a:t>n </a:t>
            </a:r>
            <a:r>
              <a:rPr lang="en-US" sz="1600" dirty="0">
                <a:solidFill>
                  <a:srgbClr val="000000"/>
                </a:solidFill>
                <a:latin typeface="Helvetica Neue"/>
                <a:cs typeface="Helvetica Neue"/>
              </a:rPr>
              <a:t>ecological model adapted from a framework developed by Lavery and Hyder </a:t>
            </a:r>
            <a:r>
              <a:rPr lang="en-US" sz="1600" dirty="0" smtClean="0">
                <a:solidFill>
                  <a:srgbClr val="000000"/>
                </a:solidFill>
                <a:latin typeface="Helvetica Neue"/>
                <a:cs typeface="Helvetica Neue"/>
              </a:rPr>
              <a:t>(</a:t>
            </a:r>
            <a:r>
              <a:rPr lang="en-US" sz="1600" dirty="0" smtClean="0">
                <a:solidFill>
                  <a:srgbClr val="000000"/>
                </a:solidFill>
                <a:latin typeface="Helvetica Neue"/>
                <a:cs typeface="Helvetica Neue"/>
                <a:hlinkClick r:id="rId2"/>
              </a:rPr>
              <a:t>2001</a:t>
            </a:r>
            <a:r>
              <a:rPr lang="en-US" sz="1600" dirty="0">
                <a:solidFill>
                  <a:srgbClr val="000000"/>
                </a:solidFill>
                <a:latin typeface="Helvetica Neue"/>
                <a:cs typeface="Helvetica Neue"/>
              </a:rPr>
              <a:t>)</a:t>
            </a:r>
            <a:r>
              <a:rPr lang="en-US" sz="1600" dirty="0" smtClean="0">
                <a:solidFill>
                  <a:srgbClr val="000000"/>
                </a:solidFill>
                <a:latin typeface="Helvetica Neue"/>
                <a:cs typeface="Helvetica Neue"/>
              </a:rPr>
              <a:t>.</a:t>
            </a:r>
          </a:p>
          <a:p>
            <a:r>
              <a:rPr lang="en-US" sz="1600" b="1" dirty="0" smtClean="0">
                <a:solidFill>
                  <a:schemeClr val="accent6"/>
                </a:solidFill>
                <a:latin typeface="Helvetica Neue"/>
                <a:cs typeface="Helvetica Neue"/>
              </a:rPr>
              <a:t>(a) </a:t>
            </a:r>
            <a:r>
              <a:rPr lang="en-US" sz="1600" b="1" i="1" dirty="0" smtClean="0">
                <a:solidFill>
                  <a:schemeClr val="accent6"/>
                </a:solidFill>
                <a:latin typeface="Helvetica Neue"/>
                <a:cs typeface="Helvetica Neue"/>
              </a:rPr>
              <a:t>National </a:t>
            </a:r>
            <a:r>
              <a:rPr lang="en-US" sz="1600" b="1" i="1" dirty="0">
                <a:solidFill>
                  <a:schemeClr val="accent6"/>
                </a:solidFill>
                <a:latin typeface="Helvetica Neue"/>
                <a:cs typeface="Helvetica Neue"/>
              </a:rPr>
              <a:t>capacity</a:t>
            </a:r>
            <a:r>
              <a:rPr lang="en-US" sz="1600" b="1" dirty="0">
                <a:solidFill>
                  <a:schemeClr val="accent6"/>
                </a:solidFill>
                <a:latin typeface="Helvetica Neue"/>
                <a:cs typeface="Helvetica Neue"/>
              </a:rPr>
              <a:t>: </a:t>
            </a:r>
            <a:r>
              <a:rPr lang="en-US" sz="1600" dirty="0">
                <a:solidFill>
                  <a:srgbClr val="000000"/>
                </a:solidFill>
                <a:latin typeface="Helvetica Neue"/>
                <a:cs typeface="Helvetica Neue"/>
              </a:rPr>
              <a:t>national laws and guidelines in research ethics, legal and regulatory mechanisms for oversight of clinical trials and </a:t>
            </a:r>
            <a:r>
              <a:rPr lang="en-US" sz="1600" dirty="0" smtClean="0">
                <a:solidFill>
                  <a:srgbClr val="000000"/>
                </a:solidFill>
                <a:latin typeface="Helvetica Neue"/>
                <a:cs typeface="Helvetica Neue"/>
              </a:rPr>
              <a:t>RECs/IRBs, </a:t>
            </a:r>
            <a:r>
              <a:rPr lang="en-US" sz="1600" dirty="0">
                <a:solidFill>
                  <a:srgbClr val="000000"/>
                </a:solidFill>
                <a:latin typeface="Helvetica Neue"/>
                <a:cs typeface="Helvetica Neue"/>
              </a:rPr>
              <a:t>and budget priorities for research funding and training programs in research ethics</a:t>
            </a:r>
            <a:r>
              <a:rPr lang="en-US" sz="1600" dirty="0" smtClean="0">
                <a:solidFill>
                  <a:srgbClr val="000000"/>
                </a:solidFill>
                <a:latin typeface="Helvetica Neue"/>
                <a:cs typeface="Helvetica Neue"/>
              </a:rPr>
              <a:t>;</a:t>
            </a:r>
          </a:p>
          <a:p>
            <a:r>
              <a:rPr lang="en-US" sz="1600" b="1" dirty="0" smtClean="0">
                <a:solidFill>
                  <a:srgbClr val="C00000"/>
                </a:solidFill>
                <a:latin typeface="Helvetica Neue"/>
                <a:cs typeface="Helvetica Neue"/>
              </a:rPr>
              <a:t> (b) </a:t>
            </a:r>
            <a:r>
              <a:rPr lang="en-US" sz="1600" b="1" i="1" dirty="0" smtClean="0">
                <a:solidFill>
                  <a:srgbClr val="C00000"/>
                </a:solidFill>
                <a:latin typeface="Helvetica Neue"/>
                <a:cs typeface="Helvetica Neue"/>
              </a:rPr>
              <a:t>Institutional capacity/ </a:t>
            </a:r>
            <a:r>
              <a:rPr lang="en-US" sz="1600" b="1" i="1" dirty="0">
                <a:solidFill>
                  <a:srgbClr val="C00000"/>
                </a:solidFill>
                <a:latin typeface="Helvetica Neue"/>
                <a:cs typeface="Helvetica Neue"/>
              </a:rPr>
              <a:t>commitments</a:t>
            </a:r>
            <a:r>
              <a:rPr lang="en-US" sz="1600" b="1" dirty="0">
                <a:solidFill>
                  <a:srgbClr val="C00000"/>
                </a:solidFill>
                <a:latin typeface="Helvetica Neue"/>
                <a:cs typeface="Helvetica Neue"/>
              </a:rPr>
              <a:t>: </a:t>
            </a:r>
            <a:r>
              <a:rPr lang="en-US" sz="1600" dirty="0">
                <a:solidFill>
                  <a:srgbClr val="000000"/>
                </a:solidFill>
                <a:latin typeface="Helvetica Neue"/>
                <a:cs typeface="Helvetica Neue"/>
              </a:rPr>
              <a:t>organizational structures and procedures that support and promote a culture of ethical conduct (e.g., conflict of interest policies, appeal mechanisms, systems of awards and penalties), and institutional curriculum and degree programs in ethics and research ethics; </a:t>
            </a:r>
            <a:endParaRPr lang="en-US" sz="1600" dirty="0" smtClean="0">
              <a:solidFill>
                <a:srgbClr val="000000"/>
              </a:solidFill>
              <a:latin typeface="Helvetica Neue"/>
              <a:cs typeface="Helvetica Neue"/>
            </a:endParaRPr>
          </a:p>
          <a:p>
            <a:r>
              <a:rPr lang="en-US" sz="1600" b="1" dirty="0" smtClean="0">
                <a:solidFill>
                  <a:srgbClr val="C00000"/>
                </a:solidFill>
                <a:latin typeface="Helvetica Neue"/>
                <a:cs typeface="Helvetica Neue"/>
              </a:rPr>
              <a:t>(c) </a:t>
            </a:r>
            <a:r>
              <a:rPr lang="en-US" sz="1600" b="1" i="1" dirty="0" smtClean="0">
                <a:solidFill>
                  <a:srgbClr val="C00000"/>
                </a:solidFill>
                <a:latin typeface="Helvetica Neue"/>
                <a:cs typeface="Helvetica Neue"/>
              </a:rPr>
              <a:t>Research </a:t>
            </a:r>
            <a:r>
              <a:rPr lang="en-US" sz="1600" b="1" i="1" dirty="0">
                <a:solidFill>
                  <a:srgbClr val="C00000"/>
                </a:solidFill>
                <a:latin typeface="Helvetica Neue"/>
                <a:cs typeface="Helvetica Neue"/>
              </a:rPr>
              <a:t>ethics committee (</a:t>
            </a:r>
            <a:r>
              <a:rPr lang="en-US" sz="1600" b="1" i="1" dirty="0" smtClean="0">
                <a:solidFill>
                  <a:srgbClr val="C00000"/>
                </a:solidFill>
                <a:latin typeface="Helvetica Neue"/>
                <a:cs typeface="Helvetica Neue"/>
              </a:rPr>
              <a:t>REC/IRB) </a:t>
            </a:r>
            <a:r>
              <a:rPr lang="en-US" sz="1600" b="1" i="1" dirty="0">
                <a:solidFill>
                  <a:srgbClr val="C00000"/>
                </a:solidFill>
                <a:latin typeface="Helvetica Neue"/>
                <a:cs typeface="Helvetica Neue"/>
              </a:rPr>
              <a:t>capacity</a:t>
            </a:r>
            <a:r>
              <a:rPr lang="en-US" sz="1600" b="1" dirty="0">
                <a:solidFill>
                  <a:srgbClr val="C00000"/>
                </a:solidFill>
                <a:latin typeface="Helvetica Neue"/>
                <a:cs typeface="Helvetica Neue"/>
              </a:rPr>
              <a:t>: </a:t>
            </a:r>
            <a:r>
              <a:rPr lang="en-US" sz="1600" dirty="0">
                <a:solidFill>
                  <a:srgbClr val="000000"/>
                </a:solidFill>
                <a:latin typeface="Helvetica Neue"/>
                <a:cs typeface="Helvetica Neue"/>
              </a:rPr>
              <a:t>diversity of membership, training of members; adequate budgets, and policies that support the independence of RECs; </a:t>
            </a:r>
            <a:endParaRPr lang="en-US" sz="1600" dirty="0" smtClean="0">
              <a:solidFill>
                <a:srgbClr val="000000"/>
              </a:solidFill>
              <a:latin typeface="Helvetica Neue"/>
              <a:cs typeface="Helvetica Neue"/>
            </a:endParaRPr>
          </a:p>
          <a:p>
            <a:r>
              <a:rPr lang="en-US" sz="1600" b="1" i="1" dirty="0" smtClean="0">
                <a:solidFill>
                  <a:srgbClr val="C00000"/>
                </a:solidFill>
                <a:latin typeface="Helvetica Neue"/>
                <a:cs typeface="Helvetica Neue"/>
              </a:rPr>
              <a:t>(d) Researchers</a:t>
            </a:r>
            <a:r>
              <a:rPr lang="en-US" sz="1600" b="1" i="1" dirty="0">
                <a:solidFill>
                  <a:srgbClr val="C00000"/>
                </a:solidFill>
                <a:latin typeface="Helvetica Neue"/>
                <a:cs typeface="Helvetica Neue"/>
              </a:rPr>
              <a:t>’ knowledge, </a:t>
            </a:r>
            <a:r>
              <a:rPr lang="en-US" sz="1600" dirty="0">
                <a:solidFill>
                  <a:srgbClr val="000000"/>
                </a:solidFill>
                <a:latin typeface="Helvetica Neue"/>
                <a:cs typeface="Helvetica Neue"/>
              </a:rPr>
              <a:t>attitudes, and practices in research ethics: awareness of research ethics guidelines, respect for REC authority, optimal practices regarding informed consent and other human subjects protections, and responsible conduct of research</a:t>
            </a:r>
            <a:r>
              <a:rPr lang="en-US" sz="1600" dirty="0" smtClean="0">
                <a:solidFill>
                  <a:srgbClr val="000000"/>
                </a:solidFill>
                <a:latin typeface="Helvetica Neue"/>
                <a:cs typeface="Helvetica Neue"/>
              </a:rPr>
              <a:t>;</a:t>
            </a:r>
          </a:p>
          <a:p>
            <a:r>
              <a:rPr lang="en-US" sz="1600" b="1" i="1" dirty="0" smtClean="0">
                <a:solidFill>
                  <a:srgbClr val="C00000"/>
                </a:solidFill>
                <a:latin typeface="Helvetica Neue"/>
                <a:cs typeface="Helvetica Neue"/>
              </a:rPr>
              <a:t> (e) Research participants </a:t>
            </a:r>
            <a:r>
              <a:rPr lang="en-US" sz="1600" dirty="0" smtClean="0">
                <a:solidFill>
                  <a:srgbClr val="000000"/>
                </a:solidFill>
                <a:latin typeface="Helvetica Neue"/>
                <a:cs typeface="Helvetica Neue"/>
              </a:rPr>
              <a:t>and conflict zones.</a:t>
            </a:r>
            <a:endParaRPr lang="en-US" sz="1600" dirty="0">
              <a:solidFill>
                <a:srgbClr val="000000"/>
              </a:solidFill>
              <a:latin typeface="Helvetica Neue"/>
              <a:cs typeface="Helvetica Neue"/>
            </a:endParaRPr>
          </a:p>
        </p:txBody>
      </p:sp>
      <p:sp>
        <p:nvSpPr>
          <p:cNvPr id="5" name="TextBox 4"/>
          <p:cNvSpPr txBox="1"/>
          <p:nvPr/>
        </p:nvSpPr>
        <p:spPr>
          <a:xfrm>
            <a:off x="8531423" y="221876"/>
            <a:ext cx="492443" cy="6090023"/>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389263325"/>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317500"/>
            <a:ext cx="7600950" cy="974632"/>
          </a:xfrm>
          <a:solidFill>
            <a:srgbClr val="D9E8F9"/>
          </a:solidFill>
          <a:ln>
            <a:solidFill>
              <a:srgbClr val="000000"/>
            </a:solidFill>
          </a:ln>
        </p:spPr>
        <p:txBody>
          <a:bodyPr/>
          <a:lstStyle/>
          <a:p>
            <a:r>
              <a:rPr lang="en-US" sz="1800" b="1" i="1" dirty="0" smtClean="0">
                <a:solidFill>
                  <a:srgbClr val="C00000"/>
                </a:solidFill>
                <a:latin typeface="Helvetica Neue"/>
                <a:cs typeface="Helvetica Neue"/>
              </a:rPr>
              <a:t>Aspects of </a:t>
            </a:r>
            <a:r>
              <a:rPr lang="en-US" sz="1800" b="1" i="1" dirty="0">
                <a:solidFill>
                  <a:srgbClr val="C00000"/>
                </a:solidFill>
                <a:latin typeface="Helvetica Neue"/>
                <a:cs typeface="Helvetica Neue"/>
              </a:rPr>
              <a:t>Research Ethics</a:t>
            </a: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i="1" dirty="0" smtClean="0">
                <a:solidFill>
                  <a:srgbClr val="000000"/>
                </a:solidFill>
                <a:latin typeface="Helvetica Neue"/>
                <a:cs typeface="Helvetica Neue"/>
              </a:rPr>
              <a:t>An </a:t>
            </a:r>
            <a:r>
              <a:rPr lang="en-US" sz="1800" i="1" dirty="0">
                <a:solidFill>
                  <a:srgbClr val="000000"/>
                </a:solidFill>
                <a:latin typeface="Helvetica Neue"/>
                <a:cs typeface="Helvetica Neue"/>
              </a:rPr>
              <a:t>ecological model adapted from a framework developed by Lavery and Hyder </a:t>
            </a:r>
            <a:r>
              <a:rPr lang="en-US" sz="1800" i="1" dirty="0" smtClean="0">
                <a:solidFill>
                  <a:srgbClr val="000000"/>
                </a:solidFill>
                <a:latin typeface="Helvetica Neue"/>
                <a:cs typeface="Helvetica Neue"/>
              </a:rPr>
              <a:t>(</a:t>
            </a:r>
            <a:r>
              <a:rPr lang="en-US" sz="1800" i="1" dirty="0" smtClean="0">
                <a:solidFill>
                  <a:srgbClr val="000000"/>
                </a:solidFill>
                <a:latin typeface="Helvetica Neue"/>
                <a:cs typeface="Helvetica Neue"/>
                <a:hlinkClick r:id="rId2"/>
              </a:rPr>
              <a:t>2001</a:t>
            </a:r>
            <a:r>
              <a:rPr lang="en-US" sz="1800" i="1" dirty="0">
                <a:solidFill>
                  <a:srgbClr val="000000"/>
                </a:solidFill>
                <a:latin typeface="Helvetica Neue"/>
                <a:cs typeface="Helvetica Neue"/>
              </a:rPr>
              <a:t>) </a:t>
            </a:r>
          </a:p>
        </p:txBody>
      </p:sp>
      <p:pic>
        <p:nvPicPr>
          <p:cNvPr id="4" name="Content Placeholder 3"/>
          <p:cNvPicPr>
            <a:picLocks noGrp="1" noChangeAspect="1"/>
          </p:cNvPicPr>
          <p:nvPr>
            <p:ph idx="1"/>
          </p:nvPr>
        </p:nvPicPr>
        <p:blipFill rotWithShape="1">
          <a:blip r:embed="rId3"/>
          <a:srcRect l="-1129" r="-1129"/>
          <a:stretch/>
        </p:blipFill>
        <p:spPr>
          <a:xfrm>
            <a:off x="527050" y="1600200"/>
            <a:ext cx="7753349" cy="4991099"/>
          </a:xfrm>
        </p:spPr>
      </p:pic>
      <p:sp>
        <p:nvSpPr>
          <p:cNvPr id="5" name="TextBox 4"/>
          <p:cNvSpPr txBox="1"/>
          <p:nvPr/>
        </p:nvSpPr>
        <p:spPr>
          <a:xfrm>
            <a:off x="8674100" y="3721100"/>
            <a:ext cx="184666" cy="369332"/>
          </a:xfrm>
          <a:prstGeom prst="rect">
            <a:avLst/>
          </a:prstGeom>
          <a:noFill/>
        </p:spPr>
        <p:txBody>
          <a:bodyPr wrap="none" rtlCol="0">
            <a:spAutoFit/>
          </a:bodyPr>
          <a:lstStyle/>
          <a:p>
            <a:endParaRPr lang="en-US" dirty="0"/>
          </a:p>
        </p:txBody>
      </p:sp>
      <p:sp>
        <p:nvSpPr>
          <p:cNvPr id="7" name="TextBox 6"/>
          <p:cNvSpPr txBox="1"/>
          <p:nvPr/>
        </p:nvSpPr>
        <p:spPr>
          <a:xfrm>
            <a:off x="8414676" y="317500"/>
            <a:ext cx="492443" cy="6273800"/>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35390213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9550" y="355600"/>
            <a:ext cx="8877300" cy="876300"/>
          </a:xfrm>
          <a:solidFill>
            <a:schemeClr val="accent1">
              <a:lumMod val="60000"/>
              <a:lumOff val="40000"/>
            </a:schemeClr>
          </a:solidFill>
          <a:ln>
            <a:solidFill>
              <a:srgbClr val="000000"/>
            </a:solidFill>
          </a:ln>
          <a:effectLst>
            <a:glow rad="228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1"/>
          </a:lnRef>
          <a:fillRef idx="3">
            <a:schemeClr val="accent1"/>
          </a:fillRef>
          <a:effectRef idx="3">
            <a:schemeClr val="accent1"/>
          </a:effectRef>
          <a:fontRef idx="minor">
            <a:schemeClr val="lt1"/>
          </a:fontRef>
        </p:style>
        <p:txBody>
          <a:bodyPr/>
          <a:lstStyle/>
          <a:p>
            <a:r>
              <a:rPr lang="en-US" sz="2400" b="1" i="1" dirty="0" smtClean="0">
                <a:solidFill>
                  <a:schemeClr val="tx1"/>
                </a:solidFill>
                <a:latin typeface="Helvetica Neue"/>
                <a:cs typeface="Helvetica Neue"/>
              </a:rPr>
              <a:t>Key Points</a:t>
            </a:r>
            <a:br>
              <a:rPr lang="en-US" sz="2400" b="1" i="1" dirty="0" smtClean="0">
                <a:solidFill>
                  <a:schemeClr val="tx1"/>
                </a:solidFill>
                <a:latin typeface="Helvetica Neue"/>
                <a:cs typeface="Helvetica Neue"/>
              </a:rPr>
            </a:br>
            <a:r>
              <a:rPr lang="en-US" sz="2400" b="1" i="1" dirty="0" smtClean="0">
                <a:solidFill>
                  <a:schemeClr val="tx1"/>
                </a:solidFill>
                <a:latin typeface="Helvetica Neue"/>
                <a:cs typeface="Helvetica Neue"/>
              </a:rPr>
              <a:t>“Cystic Fibrosis Research  in the Middle East “</a:t>
            </a:r>
            <a:endParaRPr lang="en-US" sz="2400" b="1" i="1" dirty="0">
              <a:solidFill>
                <a:schemeClr val="tx1"/>
              </a:solidFill>
              <a:latin typeface="Helvetica Neue"/>
              <a:cs typeface="Helvetica Neue"/>
            </a:endParaRPr>
          </a:p>
        </p:txBody>
      </p:sp>
      <p:sp>
        <p:nvSpPr>
          <p:cNvPr id="4" name="Content Placeholder 3"/>
          <p:cNvSpPr>
            <a:spLocks noGrp="1"/>
          </p:cNvSpPr>
          <p:nvPr>
            <p:ph idx="1"/>
          </p:nvPr>
        </p:nvSpPr>
        <p:spPr>
          <a:xfrm>
            <a:off x="101600" y="2209799"/>
            <a:ext cx="2997200" cy="1638299"/>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marL="0" indent="0" algn="ctr">
              <a:buNone/>
            </a:pPr>
            <a:r>
              <a:rPr lang="en-US" sz="1800" b="1" i="1" dirty="0">
                <a:solidFill>
                  <a:srgbClr val="000000"/>
                </a:solidFill>
                <a:latin typeface="Helvetica Neue"/>
                <a:cs typeface="Helvetica Neue"/>
              </a:rPr>
              <a:t>Cystic Fibrosis </a:t>
            </a:r>
            <a:r>
              <a:rPr lang="en-US" sz="1800" b="1" i="1" dirty="0" smtClean="0">
                <a:solidFill>
                  <a:srgbClr val="000000"/>
                </a:solidFill>
                <a:latin typeface="Helvetica Neue"/>
                <a:cs typeface="Helvetica Neue"/>
              </a:rPr>
              <a:t>Research Studies </a:t>
            </a:r>
            <a:endParaRPr lang="en-US" sz="1800" b="1" i="1" dirty="0">
              <a:solidFill>
                <a:srgbClr val="000000"/>
              </a:solidFill>
              <a:latin typeface="Helvetica Neue"/>
              <a:cs typeface="Helvetica Neue"/>
            </a:endParaRPr>
          </a:p>
        </p:txBody>
      </p:sp>
      <p:sp>
        <p:nvSpPr>
          <p:cNvPr id="5" name="Bevel 4"/>
          <p:cNvSpPr/>
          <p:nvPr/>
        </p:nvSpPr>
        <p:spPr>
          <a:xfrm>
            <a:off x="3238500" y="1574800"/>
            <a:ext cx="3048000" cy="1727200"/>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Helvetica Neue"/>
                <a:cs typeface="Helvetica Neue"/>
              </a:rPr>
              <a:t>Research </a:t>
            </a:r>
            <a:r>
              <a:rPr lang="en-US" b="1" i="1" dirty="0" smtClean="0">
                <a:solidFill>
                  <a:srgbClr val="000000"/>
                </a:solidFill>
                <a:latin typeface="Helvetica Neue"/>
                <a:cs typeface="Helvetica Neue"/>
              </a:rPr>
              <a:t>Challenges</a:t>
            </a:r>
            <a:endParaRPr lang="en-US" b="1" i="1" dirty="0">
              <a:solidFill>
                <a:srgbClr val="000000"/>
              </a:solidFill>
              <a:latin typeface="Helvetica Neue"/>
              <a:cs typeface="Helvetica Neue"/>
            </a:endParaRPr>
          </a:p>
        </p:txBody>
      </p:sp>
      <p:sp>
        <p:nvSpPr>
          <p:cNvPr id="7" name="Bevel 6"/>
          <p:cNvSpPr/>
          <p:nvPr/>
        </p:nvSpPr>
        <p:spPr>
          <a:xfrm>
            <a:off x="6318250" y="2209798"/>
            <a:ext cx="2768600" cy="1638299"/>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b="1" i="1" dirty="0">
                <a:solidFill>
                  <a:srgbClr val="000000"/>
                </a:solidFill>
                <a:latin typeface="Helvetica Neue"/>
                <a:cs typeface="Helvetica Neue"/>
              </a:rPr>
              <a:t>Research </a:t>
            </a:r>
            <a:r>
              <a:rPr lang="en-US" b="1" i="1" dirty="0" smtClean="0">
                <a:solidFill>
                  <a:srgbClr val="000000"/>
                </a:solidFill>
                <a:latin typeface="Helvetica Neue"/>
                <a:cs typeface="Helvetica Neue"/>
              </a:rPr>
              <a:t>Opportunities</a:t>
            </a:r>
            <a:endParaRPr lang="en-US" b="1" i="1" dirty="0">
              <a:solidFill>
                <a:srgbClr val="000000"/>
              </a:solidFill>
              <a:latin typeface="Helvetica Neue"/>
              <a:cs typeface="Helvetica Neue"/>
            </a:endParaRPr>
          </a:p>
        </p:txBody>
      </p:sp>
      <p:sp>
        <p:nvSpPr>
          <p:cNvPr id="8" name="Bevel 7"/>
          <p:cNvSpPr/>
          <p:nvPr/>
        </p:nvSpPr>
        <p:spPr>
          <a:xfrm>
            <a:off x="3797300" y="3543299"/>
            <a:ext cx="2044700" cy="990601"/>
          </a:xfrm>
          <a:prstGeom prst="bevel">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100" b="1" i="1" u="sng" dirty="0">
                <a:solidFill>
                  <a:srgbClr val="000000"/>
                </a:solidFill>
                <a:latin typeface="Helvetica Neue"/>
                <a:cs typeface="Helvetica Neue"/>
              </a:rPr>
              <a:t>First </a:t>
            </a:r>
            <a:r>
              <a:rPr lang="en-US" sz="1100" b="1" i="1" u="sng" dirty="0" smtClean="0">
                <a:solidFill>
                  <a:srgbClr val="000000"/>
                </a:solidFill>
                <a:latin typeface="Helvetica Neue"/>
                <a:cs typeface="Helvetica Neue"/>
              </a:rPr>
              <a:t>Main Challenge</a:t>
            </a:r>
          </a:p>
          <a:p>
            <a:pPr algn="ctr"/>
            <a:r>
              <a:rPr lang="en-US" sz="1100" i="1" dirty="0" smtClean="0">
                <a:solidFill>
                  <a:srgbClr val="000000"/>
                </a:solidFill>
                <a:latin typeface="Helvetica Neue"/>
                <a:cs typeface="Helvetica Neue"/>
              </a:rPr>
              <a:t>“Research </a:t>
            </a:r>
            <a:r>
              <a:rPr lang="en-US" sz="1100" i="1" dirty="0">
                <a:solidFill>
                  <a:srgbClr val="000000"/>
                </a:solidFill>
                <a:latin typeface="Helvetica Neue"/>
                <a:cs typeface="Helvetica Neue"/>
              </a:rPr>
              <a:t>sponsors/Clinical Investigators </a:t>
            </a:r>
            <a:r>
              <a:rPr lang="en-US" sz="1100" i="1" dirty="0" smtClean="0">
                <a:solidFill>
                  <a:srgbClr val="000000"/>
                </a:solidFill>
                <a:latin typeface="Helvetica Neue"/>
                <a:cs typeface="Helvetica Neue"/>
              </a:rPr>
              <a:t>“Physician”</a:t>
            </a:r>
            <a:endParaRPr lang="en-US" sz="1100" i="1" dirty="0">
              <a:solidFill>
                <a:srgbClr val="000000"/>
              </a:solidFill>
              <a:latin typeface="Helvetica Neue"/>
              <a:cs typeface="Helvetica Neue"/>
            </a:endParaRPr>
          </a:p>
        </p:txBody>
      </p:sp>
      <p:sp>
        <p:nvSpPr>
          <p:cNvPr id="9" name="Bevel 8"/>
          <p:cNvSpPr/>
          <p:nvPr/>
        </p:nvSpPr>
        <p:spPr>
          <a:xfrm>
            <a:off x="3911600" y="4686300"/>
            <a:ext cx="1854200" cy="914400"/>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100" i="1" u="sng" dirty="0" smtClean="0">
              <a:solidFill>
                <a:srgbClr val="000000"/>
              </a:solidFill>
              <a:latin typeface="Helvetica Neue"/>
              <a:cs typeface="Helvetica Neue"/>
            </a:endParaRPr>
          </a:p>
          <a:p>
            <a:pPr algn="ctr"/>
            <a:r>
              <a:rPr lang="en-US" sz="1100" b="1" i="1" u="sng" dirty="0" smtClean="0">
                <a:solidFill>
                  <a:srgbClr val="000000"/>
                </a:solidFill>
                <a:latin typeface="Helvetica Neue"/>
                <a:cs typeface="Helvetica Neue"/>
              </a:rPr>
              <a:t>Second </a:t>
            </a:r>
            <a:r>
              <a:rPr lang="en-US" sz="1100" b="1" i="1" u="sng" dirty="0">
                <a:solidFill>
                  <a:srgbClr val="000000"/>
                </a:solidFill>
                <a:latin typeface="Helvetica Neue"/>
                <a:cs typeface="Helvetica Neue"/>
              </a:rPr>
              <a:t>Main </a:t>
            </a:r>
            <a:r>
              <a:rPr lang="en-US" sz="1100" b="1" i="1" u="sng" dirty="0" smtClean="0">
                <a:solidFill>
                  <a:srgbClr val="000000"/>
                </a:solidFill>
                <a:latin typeface="Helvetica Neue"/>
                <a:cs typeface="Helvetica Neue"/>
              </a:rPr>
              <a:t>Challenge</a:t>
            </a:r>
          </a:p>
          <a:p>
            <a:pPr algn="ctr"/>
            <a:r>
              <a:rPr lang="en-US" sz="1100" i="1" dirty="0" smtClean="0">
                <a:solidFill>
                  <a:srgbClr val="000000"/>
                </a:solidFill>
                <a:latin typeface="Helvetica Neue"/>
                <a:cs typeface="Helvetica Neue"/>
              </a:rPr>
              <a:t>“</a:t>
            </a:r>
            <a:r>
              <a:rPr lang="en-US" sz="1100" i="1" dirty="0">
                <a:solidFill>
                  <a:srgbClr val="000000"/>
                </a:solidFill>
                <a:latin typeface="Helvetica Neue"/>
                <a:cs typeface="Helvetica Neue"/>
              </a:rPr>
              <a:t>Research </a:t>
            </a:r>
            <a:r>
              <a:rPr lang="en-US" sz="1100" i="1" dirty="0" smtClean="0">
                <a:solidFill>
                  <a:srgbClr val="000000"/>
                </a:solidFill>
                <a:latin typeface="Helvetica Neue"/>
                <a:cs typeface="Helvetica Neue"/>
              </a:rPr>
              <a:t>Regulations”</a:t>
            </a:r>
            <a:endParaRPr lang="en-US" sz="1100" i="1" dirty="0">
              <a:solidFill>
                <a:srgbClr val="000000"/>
              </a:solidFill>
              <a:latin typeface="Helvetica Neue"/>
              <a:cs typeface="Helvetica Neue"/>
            </a:endParaRPr>
          </a:p>
          <a:p>
            <a:pPr algn="ctr"/>
            <a:endParaRPr lang="en-US" sz="1100" i="1" dirty="0">
              <a:solidFill>
                <a:srgbClr val="000000"/>
              </a:solidFill>
              <a:latin typeface="Helvetica Neue"/>
              <a:cs typeface="Helvetica Neue"/>
            </a:endParaRPr>
          </a:p>
        </p:txBody>
      </p:sp>
      <p:sp>
        <p:nvSpPr>
          <p:cNvPr id="11" name="Bevel 10"/>
          <p:cNvSpPr/>
          <p:nvPr/>
        </p:nvSpPr>
        <p:spPr>
          <a:xfrm>
            <a:off x="3911600" y="5727700"/>
            <a:ext cx="1854200" cy="927100"/>
          </a:xfrm>
          <a:prstGeom prst="bevel">
            <a:avLst/>
          </a:prstGeom>
          <a:solidFill>
            <a:srgbClr val="DBCEF4"/>
          </a:solidFill>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100" b="1" i="1" u="sng" dirty="0" smtClean="0">
                <a:solidFill>
                  <a:srgbClr val="000000"/>
                </a:solidFill>
                <a:latin typeface="Helvetica Neue"/>
                <a:cs typeface="Helvetica Neue"/>
              </a:rPr>
              <a:t>Third Main Challenge</a:t>
            </a:r>
            <a:endParaRPr lang="en-US" sz="1100" b="1" i="1" dirty="0" smtClean="0">
              <a:solidFill>
                <a:srgbClr val="000000"/>
              </a:solidFill>
              <a:latin typeface="Helvetica Neue"/>
              <a:cs typeface="Helvetica Neue"/>
            </a:endParaRPr>
          </a:p>
          <a:p>
            <a:pPr algn="ctr"/>
            <a:r>
              <a:rPr lang="en-US" sz="1100" i="1" dirty="0" smtClean="0">
                <a:solidFill>
                  <a:srgbClr val="000000"/>
                </a:solidFill>
                <a:latin typeface="Helvetica Neue"/>
                <a:cs typeface="Helvetica Neue"/>
              </a:rPr>
              <a:t>“Patients”</a:t>
            </a:r>
          </a:p>
          <a:p>
            <a:pPr algn="ctr"/>
            <a:endParaRPr lang="en-US" sz="1100" b="1" i="1" dirty="0" smtClean="0">
              <a:solidFill>
                <a:srgbClr val="000000"/>
              </a:solidFill>
              <a:latin typeface="Helvetica Neue"/>
              <a:cs typeface="Helvetica Neue"/>
            </a:endParaRPr>
          </a:p>
        </p:txBody>
      </p:sp>
      <p:sp>
        <p:nvSpPr>
          <p:cNvPr id="12" name="Bevel 11"/>
          <p:cNvSpPr/>
          <p:nvPr/>
        </p:nvSpPr>
        <p:spPr>
          <a:xfrm>
            <a:off x="7334250" y="3746507"/>
            <a:ext cx="1511300" cy="736594"/>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Disease Pool</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13" name="Bevel 12"/>
          <p:cNvSpPr/>
          <p:nvPr/>
        </p:nvSpPr>
        <p:spPr>
          <a:xfrm>
            <a:off x="7207250" y="4425951"/>
            <a:ext cx="1511300" cy="698501"/>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Recruitment</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14" name="Bevel 13"/>
          <p:cNvSpPr/>
          <p:nvPr/>
        </p:nvSpPr>
        <p:spPr>
          <a:xfrm>
            <a:off x="7023100" y="5035549"/>
            <a:ext cx="1511300" cy="723899"/>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Cost Saving</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15" name="Bevel 14"/>
          <p:cNvSpPr/>
          <p:nvPr/>
        </p:nvSpPr>
        <p:spPr>
          <a:xfrm>
            <a:off x="6794500" y="5600700"/>
            <a:ext cx="1511300" cy="6349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Emerging Market </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17" name="Bevel 16"/>
          <p:cNvSpPr/>
          <p:nvPr/>
        </p:nvSpPr>
        <p:spPr>
          <a:xfrm>
            <a:off x="241301" y="3962399"/>
            <a:ext cx="1511300" cy="812803"/>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Overview of Cystic Fibrosis</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18" name="Bevel 17"/>
          <p:cNvSpPr/>
          <p:nvPr/>
        </p:nvSpPr>
        <p:spPr>
          <a:xfrm>
            <a:off x="831850" y="4686300"/>
            <a:ext cx="1511300" cy="749296"/>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u="sng" dirty="0" smtClean="0">
                <a:solidFill>
                  <a:srgbClr val="000000"/>
                </a:solidFill>
                <a:latin typeface="Helvetica Neue"/>
                <a:cs typeface="Helvetica Neue"/>
              </a:rPr>
              <a:t>CF Facts </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19" name="Bevel 18"/>
          <p:cNvSpPr/>
          <p:nvPr/>
        </p:nvSpPr>
        <p:spPr>
          <a:xfrm>
            <a:off x="1333501" y="5397499"/>
            <a:ext cx="1511300" cy="825500"/>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u="sng" dirty="0" smtClean="0">
                <a:solidFill>
                  <a:srgbClr val="000000"/>
                </a:solidFill>
                <a:latin typeface="Helvetica Neue"/>
                <a:cs typeface="Helvetica Neue"/>
              </a:rPr>
              <a:t>Common Mutations </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Tree>
    <p:extLst>
      <p:ext uri="{BB962C8B-B14F-4D97-AF65-F5344CB8AC3E}">
        <p14:creationId xmlns:p14="http://schemas.microsoft.com/office/powerpoint/2010/main" val="1594772899"/>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317500"/>
            <a:ext cx="7512050" cy="974632"/>
          </a:xfrm>
          <a:solidFill>
            <a:srgbClr val="D9E8F9"/>
          </a:solidFill>
          <a:ln>
            <a:solidFill>
              <a:srgbClr val="000000"/>
            </a:solidFill>
          </a:ln>
        </p:spPr>
        <p:txBody>
          <a:bodyPr/>
          <a:lstStyle/>
          <a:p>
            <a:r>
              <a:rPr lang="en-US" sz="1800" b="1" i="1" dirty="0" smtClean="0">
                <a:solidFill>
                  <a:srgbClr val="C00000"/>
                </a:solidFill>
                <a:latin typeface="Helvetica Neue"/>
                <a:cs typeface="Helvetica Neue"/>
              </a:rPr>
              <a:t>Aspects of </a:t>
            </a:r>
            <a:r>
              <a:rPr lang="en-US" sz="1800" b="1" i="1" dirty="0">
                <a:solidFill>
                  <a:srgbClr val="C00000"/>
                </a:solidFill>
                <a:latin typeface="Helvetica Neue"/>
                <a:cs typeface="Helvetica Neue"/>
              </a:rPr>
              <a:t>Research </a:t>
            </a:r>
            <a:r>
              <a:rPr lang="en-US" sz="1800" b="1" i="1" dirty="0" smtClean="0">
                <a:solidFill>
                  <a:srgbClr val="C00000"/>
                </a:solidFill>
                <a:latin typeface="Helvetica Neue"/>
                <a:cs typeface="Helvetica Neue"/>
              </a:rPr>
              <a:t>Ethics (cont’d)</a:t>
            </a:r>
            <a:r>
              <a:rPr lang="en-US" sz="1800" i="1" dirty="0">
                <a:solidFill>
                  <a:srgbClr val="000000"/>
                </a:solidFill>
                <a:latin typeface="Helvetica Neue"/>
                <a:cs typeface="Helvetica Neue"/>
              </a:rPr>
              <a:t/>
            </a:r>
            <a:br>
              <a:rPr lang="en-US" sz="1800" i="1" dirty="0">
                <a:solidFill>
                  <a:srgbClr val="000000"/>
                </a:solidFill>
                <a:latin typeface="Helvetica Neue"/>
                <a:cs typeface="Helvetica Neue"/>
              </a:rPr>
            </a:br>
            <a:r>
              <a:rPr lang="en-US" sz="1800" i="1" dirty="0" smtClean="0">
                <a:solidFill>
                  <a:srgbClr val="000000"/>
                </a:solidFill>
                <a:latin typeface="Helvetica Neue"/>
                <a:cs typeface="Helvetica Neue"/>
              </a:rPr>
              <a:t>An </a:t>
            </a:r>
            <a:r>
              <a:rPr lang="en-US" sz="1800" i="1" dirty="0">
                <a:solidFill>
                  <a:srgbClr val="000000"/>
                </a:solidFill>
                <a:latin typeface="Helvetica Neue"/>
                <a:cs typeface="Helvetica Neue"/>
              </a:rPr>
              <a:t>ecological model adapted from a framework developed by Lavery and Hyder </a:t>
            </a:r>
            <a:r>
              <a:rPr lang="en-US" sz="1800" i="1" dirty="0" smtClean="0">
                <a:solidFill>
                  <a:srgbClr val="000000"/>
                </a:solidFill>
                <a:latin typeface="Helvetica Neue"/>
                <a:cs typeface="Helvetica Neue"/>
              </a:rPr>
              <a:t>(</a:t>
            </a:r>
            <a:r>
              <a:rPr lang="en-US" sz="1800" i="1" dirty="0" smtClean="0">
                <a:solidFill>
                  <a:srgbClr val="000000"/>
                </a:solidFill>
                <a:latin typeface="Helvetica Neue"/>
                <a:cs typeface="Helvetica Neue"/>
                <a:hlinkClick r:id="rId2"/>
              </a:rPr>
              <a:t>2001</a:t>
            </a:r>
            <a:r>
              <a:rPr lang="en-US" sz="1800" i="1" dirty="0">
                <a:solidFill>
                  <a:srgbClr val="000000"/>
                </a:solidFill>
                <a:latin typeface="Helvetica Neue"/>
                <a:cs typeface="Helvetica Neue"/>
              </a:rPr>
              <a:t>) </a:t>
            </a:r>
          </a:p>
        </p:txBody>
      </p:sp>
      <p:pic>
        <p:nvPicPr>
          <p:cNvPr id="4" name="Content Placeholder 3"/>
          <p:cNvPicPr>
            <a:picLocks noGrp="1" noChangeAspect="1"/>
          </p:cNvPicPr>
          <p:nvPr>
            <p:ph idx="1"/>
          </p:nvPr>
        </p:nvPicPr>
        <p:blipFill rotWithShape="1">
          <a:blip r:embed="rId3"/>
          <a:srcRect l="-1129" t="1" r="-1129" b="86034"/>
          <a:stretch/>
        </p:blipFill>
        <p:spPr>
          <a:xfrm>
            <a:off x="419100" y="1600200"/>
            <a:ext cx="7816850" cy="711200"/>
          </a:xfrm>
        </p:spPr>
      </p:pic>
      <p:sp>
        <p:nvSpPr>
          <p:cNvPr id="5" name="TextBox 4"/>
          <p:cNvSpPr txBox="1"/>
          <p:nvPr/>
        </p:nvSpPr>
        <p:spPr>
          <a:xfrm>
            <a:off x="8674100" y="3721100"/>
            <a:ext cx="184666" cy="369332"/>
          </a:xfrm>
          <a:prstGeom prst="rect">
            <a:avLst/>
          </a:prstGeom>
          <a:noFill/>
        </p:spPr>
        <p:txBody>
          <a:bodyPr wrap="none" rtlCol="0">
            <a:spAutoFit/>
          </a:bodyPr>
          <a:lstStyle/>
          <a:p>
            <a:endParaRPr lang="en-US" dirty="0"/>
          </a:p>
        </p:txBody>
      </p:sp>
      <p:sp>
        <p:nvSpPr>
          <p:cNvPr id="7" name="TextBox 6"/>
          <p:cNvSpPr txBox="1"/>
          <p:nvPr/>
        </p:nvSpPr>
        <p:spPr>
          <a:xfrm>
            <a:off x="8414676" y="317500"/>
            <a:ext cx="492443" cy="5816600"/>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10" name="Picture 9"/>
          <p:cNvPicPr>
            <a:picLocks noChangeAspect="1"/>
          </p:cNvPicPr>
          <p:nvPr/>
        </p:nvPicPr>
        <p:blipFill>
          <a:blip r:embed="rId4"/>
          <a:stretch>
            <a:fillRect/>
          </a:stretch>
        </p:blipFill>
        <p:spPr>
          <a:xfrm>
            <a:off x="527050" y="2311400"/>
            <a:ext cx="7600950" cy="2667000"/>
          </a:xfrm>
          <a:prstGeom prst="rect">
            <a:avLst/>
          </a:prstGeom>
        </p:spPr>
      </p:pic>
    </p:spTree>
    <p:extLst>
      <p:ext uri="{BB962C8B-B14F-4D97-AF65-F5344CB8AC3E}">
        <p14:creationId xmlns:p14="http://schemas.microsoft.com/office/powerpoint/2010/main" val="957223317"/>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302973"/>
            <a:ext cx="7764859" cy="494116"/>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a. National Capacity in Middle Eastern Countries </a:t>
            </a:r>
            <a:endParaRPr lang="en-US" sz="1800" b="1" i="1" dirty="0">
              <a:solidFill>
                <a:srgbClr val="000000"/>
              </a:solidFill>
              <a:latin typeface="Helvetica Neue"/>
              <a:cs typeface="Helvetica Neue"/>
            </a:endParaRPr>
          </a:p>
        </p:txBody>
      </p:sp>
      <p:sp>
        <p:nvSpPr>
          <p:cNvPr id="3" name="Content Placeholder 2"/>
          <p:cNvSpPr>
            <a:spLocks noGrp="1"/>
          </p:cNvSpPr>
          <p:nvPr>
            <p:ph idx="1"/>
          </p:nvPr>
        </p:nvSpPr>
        <p:spPr>
          <a:xfrm>
            <a:off x="391838" y="1161858"/>
            <a:ext cx="7764859" cy="5228359"/>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Autofit/>
          </a:bodyPr>
          <a:lstStyle/>
          <a:p>
            <a:pPr>
              <a:buFont typeface="Arial"/>
              <a:buChar char="•"/>
            </a:pPr>
            <a:r>
              <a:rPr lang="en-US" sz="1600" dirty="0" smtClean="0">
                <a:solidFill>
                  <a:srgbClr val="000000"/>
                </a:solidFill>
                <a:latin typeface="Helvetica Neue"/>
                <a:cs typeface="Helvetica Neue"/>
              </a:rPr>
              <a:t>Thirteen Arab countries in the Middle East were explored in 2012</a:t>
            </a:r>
          </a:p>
          <a:p>
            <a:pPr>
              <a:buFont typeface="Arial"/>
              <a:buChar char="•"/>
            </a:pPr>
            <a:r>
              <a:rPr lang="en-US" sz="1600" dirty="0" smtClean="0">
                <a:solidFill>
                  <a:srgbClr val="000000"/>
                </a:solidFill>
                <a:latin typeface="Helvetica Neue"/>
                <a:cs typeface="Helvetica Neue"/>
              </a:rPr>
              <a:t> National research ethics and regulations were; reviewed against /assessed for</a:t>
            </a:r>
          </a:p>
          <a:p>
            <a:pPr marL="0" indent="0">
              <a:buNone/>
            </a:pPr>
            <a:r>
              <a:rPr lang="en-US" sz="1600" dirty="0" smtClean="0">
                <a:solidFill>
                  <a:srgbClr val="000000"/>
                </a:solidFill>
                <a:latin typeface="Helvetica Neue"/>
                <a:cs typeface="Helvetica Neue"/>
              </a:rPr>
              <a:t> </a:t>
            </a:r>
          </a:p>
          <a:p>
            <a:pPr>
              <a:buFont typeface="Arial"/>
              <a:buChar char="•"/>
            </a:pPr>
            <a:endParaRPr lang="en-US" sz="1600" dirty="0">
              <a:solidFill>
                <a:srgbClr val="000000"/>
              </a:solidFill>
              <a:latin typeface="Helvetica Neue"/>
              <a:cs typeface="Helvetica Neue"/>
            </a:endParaRPr>
          </a:p>
          <a:p>
            <a:pPr>
              <a:buFont typeface="Arial"/>
              <a:buChar char="•"/>
            </a:pPr>
            <a:endParaRPr lang="en-US" sz="1600" dirty="0" smtClean="0">
              <a:solidFill>
                <a:srgbClr val="000000"/>
              </a:solidFill>
              <a:latin typeface="Helvetica Neue"/>
              <a:cs typeface="Helvetica Neue"/>
            </a:endParaRPr>
          </a:p>
          <a:p>
            <a:pPr>
              <a:buFont typeface="Arial"/>
              <a:buChar char="•"/>
            </a:pPr>
            <a:endParaRPr lang="en-US" sz="1600" dirty="0">
              <a:solidFill>
                <a:srgbClr val="000000"/>
              </a:solidFill>
              <a:latin typeface="Helvetica Neue"/>
              <a:cs typeface="Helvetica Neue"/>
            </a:endParaRPr>
          </a:p>
          <a:p>
            <a:pPr marL="0" indent="0">
              <a:buNone/>
            </a:pPr>
            <a:endParaRPr lang="en-US" sz="1600" dirty="0" smtClean="0">
              <a:solidFill>
                <a:srgbClr val="000000"/>
              </a:solidFill>
              <a:latin typeface="Helvetica Neue"/>
              <a:cs typeface="Helvetica Neue"/>
            </a:endParaRPr>
          </a:p>
          <a:p>
            <a:pPr>
              <a:buFont typeface="Arial"/>
              <a:buChar char="•"/>
            </a:pPr>
            <a:r>
              <a:rPr lang="en-US" sz="1600" dirty="0" smtClean="0">
                <a:solidFill>
                  <a:srgbClr val="000000"/>
                </a:solidFill>
                <a:latin typeface="Helvetica Neue"/>
                <a:cs typeface="Helvetica Neue"/>
              </a:rPr>
              <a:t>The review comprised of a complete list of protections; confidentiality, ICFs, ethics Committees, and others</a:t>
            </a:r>
          </a:p>
          <a:p>
            <a:pPr>
              <a:buFont typeface="Arial"/>
              <a:buChar char="•"/>
            </a:pPr>
            <a:r>
              <a:rPr lang="en-US" sz="1600" dirty="0" smtClean="0">
                <a:solidFill>
                  <a:srgbClr val="000000"/>
                </a:solidFill>
                <a:latin typeface="Helvetica Neue"/>
                <a:cs typeface="Helvetica Neue"/>
              </a:rPr>
              <a:t>Two groups were distinguished; 1</a:t>
            </a:r>
            <a:r>
              <a:rPr lang="en-US" sz="1600" baseline="30000" dirty="0" smtClean="0">
                <a:solidFill>
                  <a:srgbClr val="000000"/>
                </a:solidFill>
                <a:latin typeface="Helvetica Neue"/>
                <a:cs typeface="Helvetica Neue"/>
              </a:rPr>
              <a:t>st</a:t>
            </a:r>
            <a:r>
              <a:rPr lang="en-US" sz="1600" dirty="0" smtClean="0">
                <a:solidFill>
                  <a:srgbClr val="000000"/>
                </a:solidFill>
                <a:latin typeface="Helvetica Neue"/>
                <a:cs typeface="Helvetica Neue"/>
              </a:rPr>
              <a:t> group will have one or more research ethics, while the 2</a:t>
            </a:r>
            <a:r>
              <a:rPr lang="en-US" sz="1600" baseline="30000" dirty="0" smtClean="0">
                <a:solidFill>
                  <a:srgbClr val="000000"/>
                </a:solidFill>
                <a:latin typeface="Helvetica Neue"/>
                <a:cs typeface="Helvetica Neue"/>
              </a:rPr>
              <a:t>nd</a:t>
            </a:r>
            <a:r>
              <a:rPr lang="en-US" sz="1600" dirty="0" smtClean="0">
                <a:solidFill>
                  <a:srgbClr val="000000"/>
                </a:solidFill>
                <a:latin typeface="Helvetica Neue"/>
                <a:cs typeface="Helvetica Neue"/>
              </a:rPr>
              <a:t> don</a:t>
            </a:r>
            <a:r>
              <a:rPr lang="uk-UA" sz="1600" dirty="0" smtClean="0">
                <a:solidFill>
                  <a:srgbClr val="000000"/>
                </a:solidFill>
                <a:latin typeface="Helvetica Neue"/>
                <a:cs typeface="Helvetica Neue"/>
              </a:rPr>
              <a:t>’</a:t>
            </a:r>
            <a:r>
              <a:rPr lang="en-US" sz="1600" dirty="0" smtClean="0">
                <a:solidFill>
                  <a:srgbClr val="000000"/>
                </a:solidFill>
                <a:latin typeface="Helvetica Neue"/>
                <a:cs typeface="Helvetica Neue"/>
              </a:rPr>
              <a:t>t </a:t>
            </a:r>
          </a:p>
          <a:p>
            <a:pPr>
              <a:buFont typeface="Arial"/>
              <a:buChar char="•"/>
            </a:pPr>
            <a:endParaRPr lang="en-US" sz="1600" dirty="0">
              <a:solidFill>
                <a:srgbClr val="000000"/>
              </a:solidFill>
              <a:latin typeface="Helvetica Neue"/>
              <a:cs typeface="Helvetica Neue"/>
            </a:endParaRPr>
          </a:p>
        </p:txBody>
      </p:sp>
      <p:sp>
        <p:nvSpPr>
          <p:cNvPr id="8" name="TextBox 7"/>
          <p:cNvSpPr txBox="1"/>
          <p:nvPr/>
        </p:nvSpPr>
        <p:spPr>
          <a:xfrm>
            <a:off x="8414676" y="302971"/>
            <a:ext cx="492443" cy="6087245"/>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graphicFrame>
        <p:nvGraphicFramePr>
          <p:cNvPr id="4" name="Table 3"/>
          <p:cNvGraphicFramePr>
            <a:graphicFrameLocks noGrp="1"/>
          </p:cNvGraphicFramePr>
          <p:nvPr>
            <p:extLst>
              <p:ext uri="{D42A27DB-BD31-4B8C-83A1-F6EECF244321}">
                <p14:modId xmlns:p14="http://schemas.microsoft.com/office/powerpoint/2010/main" val="2645173498"/>
              </p:ext>
            </p:extLst>
          </p:nvPr>
        </p:nvGraphicFramePr>
        <p:xfrm>
          <a:off x="959326" y="2108327"/>
          <a:ext cx="6917394" cy="2519679"/>
        </p:xfrm>
        <a:graphic>
          <a:graphicData uri="http://schemas.openxmlformats.org/drawingml/2006/table">
            <a:tbl>
              <a:tblPr firstRow="1" bandRow="1">
                <a:tableStyleId>{5C22544A-7EE6-4342-B048-85BDC9FD1C3A}</a:tableStyleId>
              </a:tblPr>
              <a:tblGrid>
                <a:gridCol w="3675165"/>
                <a:gridCol w="3242229"/>
              </a:tblGrid>
              <a:tr h="370840">
                <a:tc>
                  <a:txBody>
                    <a:bodyPr/>
                    <a:lstStyle/>
                    <a:p>
                      <a:pPr algn="ctr"/>
                      <a:r>
                        <a:rPr lang="en-US" sz="1400" b="1" i="1" dirty="0" smtClean="0">
                          <a:latin typeface="Helvetica Neue"/>
                          <a:cs typeface="Helvetica Neue"/>
                        </a:rPr>
                        <a:t>Reviewed</a:t>
                      </a:r>
                      <a:r>
                        <a:rPr lang="en-US" sz="1400" b="1" i="1" baseline="0" dirty="0" smtClean="0">
                          <a:latin typeface="Helvetica Neue"/>
                          <a:cs typeface="Helvetica Neue"/>
                        </a:rPr>
                        <a:t> against </a:t>
                      </a:r>
                      <a:endParaRPr lang="en-US" sz="1400" b="1" i="1" dirty="0">
                        <a:latin typeface="Helvetica Neue"/>
                        <a:cs typeface="Helvetica Neue"/>
                      </a:endParaRPr>
                    </a:p>
                  </a:txBody>
                  <a:tcPr/>
                </a:tc>
                <a:tc>
                  <a:txBody>
                    <a:bodyPr/>
                    <a:lstStyle/>
                    <a:p>
                      <a:pPr algn="ctr"/>
                      <a:r>
                        <a:rPr lang="en-US" sz="1400" b="1" i="1" dirty="0" smtClean="0">
                          <a:latin typeface="Helvetica Neue"/>
                          <a:cs typeface="Helvetica Neue"/>
                        </a:rPr>
                        <a:t>Assessed for </a:t>
                      </a:r>
                      <a:endParaRPr lang="en-US" sz="1400" b="1" i="1" dirty="0">
                        <a:latin typeface="Helvetica Neue"/>
                        <a:cs typeface="Helvetica Neue"/>
                      </a:endParaRPr>
                    </a:p>
                  </a:txBody>
                  <a:tcPr/>
                </a:tc>
              </a:tr>
              <a:tr h="370840">
                <a:tc>
                  <a:txBody>
                    <a:bodyPr/>
                    <a:lstStyle/>
                    <a:p>
                      <a:pPr algn="ctr"/>
                      <a:r>
                        <a:rPr lang="en-US" sz="1400" dirty="0" smtClean="0">
                          <a:latin typeface="Helvetica Neue"/>
                          <a:cs typeface="Helvetica Neue"/>
                        </a:rPr>
                        <a:t>Declaration of Helsinki</a:t>
                      </a:r>
                      <a:endParaRPr lang="en-US" sz="1400" dirty="0">
                        <a:latin typeface="Helvetica Neue"/>
                        <a:cs typeface="Helvetica Neue"/>
                      </a:endParaRPr>
                    </a:p>
                  </a:txBody>
                  <a:tcPr/>
                </a:tc>
                <a:tc>
                  <a:txBody>
                    <a:bodyPr/>
                    <a:lstStyle/>
                    <a:p>
                      <a:pPr algn="ctr"/>
                      <a:r>
                        <a:rPr lang="en-US" sz="1400" dirty="0" smtClean="0">
                          <a:latin typeface="Helvetica Neue"/>
                          <a:cs typeface="Helvetica Neue"/>
                        </a:rPr>
                        <a:t>National codes</a:t>
                      </a:r>
                      <a:endParaRPr lang="en-US" sz="1400" dirty="0">
                        <a:latin typeface="Helvetica Neue"/>
                        <a:cs typeface="Helvetica Neue"/>
                      </a:endParaRPr>
                    </a:p>
                  </a:txBody>
                  <a:tcPr/>
                </a:tc>
              </a:tr>
              <a:tr h="365367">
                <a:tc>
                  <a:txBody>
                    <a:bodyPr/>
                    <a:lstStyle/>
                    <a:p>
                      <a:pPr algn="ctr"/>
                      <a:r>
                        <a:rPr lang="en-US" sz="1400" dirty="0" smtClean="0">
                          <a:latin typeface="Helvetica Neue"/>
                          <a:cs typeface="Helvetica Neue"/>
                        </a:rPr>
                        <a:t>International Conference of Harmonization (ICH)</a:t>
                      </a:r>
                      <a:endParaRPr lang="en-US" sz="1400" dirty="0">
                        <a:latin typeface="Helvetica Neue"/>
                        <a:cs typeface="Helvetica Neue"/>
                      </a:endParaRPr>
                    </a:p>
                  </a:txBody>
                  <a:tcPr/>
                </a:tc>
                <a:tc>
                  <a:txBody>
                    <a:bodyPr/>
                    <a:lstStyle/>
                    <a:p>
                      <a:pPr algn="ctr"/>
                      <a:r>
                        <a:rPr lang="en-US" sz="1400" dirty="0" smtClean="0">
                          <a:latin typeface="Helvetica Neue"/>
                          <a:cs typeface="Helvetica Neue"/>
                        </a:rPr>
                        <a:t>Regulations</a:t>
                      </a:r>
                      <a:endParaRPr lang="en-US" sz="1400" dirty="0">
                        <a:latin typeface="Helvetica Neue"/>
                        <a:cs typeface="Helvetica Neue"/>
                      </a:endParaRPr>
                    </a:p>
                  </a:txBody>
                  <a:tcPr/>
                </a:tc>
              </a:tr>
              <a:tr h="370840">
                <a:tc>
                  <a:txBody>
                    <a:bodyPr/>
                    <a:lstStyle/>
                    <a:p>
                      <a:pPr algn="ctr"/>
                      <a:r>
                        <a:rPr lang="en-US" sz="1400" dirty="0" smtClean="0">
                          <a:latin typeface="Helvetica Neue"/>
                          <a:cs typeface="Helvetica Neue"/>
                        </a:rPr>
                        <a:t>Guidelines for Good Clinical Practice (GCP)</a:t>
                      </a:r>
                      <a:endParaRPr lang="en-US" sz="1400" dirty="0">
                        <a:latin typeface="Helvetica Neue"/>
                        <a:cs typeface="Helvetica Neue"/>
                      </a:endParaRPr>
                    </a:p>
                  </a:txBody>
                  <a:tcPr/>
                </a:tc>
                <a:tc>
                  <a:txBody>
                    <a:bodyPr/>
                    <a:lstStyle/>
                    <a:p>
                      <a:pPr algn="ctr"/>
                      <a:r>
                        <a:rPr lang="en-US" sz="1400" dirty="0" smtClean="0">
                          <a:latin typeface="Helvetica Neue"/>
                          <a:cs typeface="Helvetica Neue"/>
                        </a:rPr>
                        <a:t>Guidelines</a:t>
                      </a:r>
                      <a:endParaRPr lang="en-US" sz="1400" dirty="0">
                        <a:latin typeface="Helvetica Neue"/>
                        <a:cs typeface="Helvetica Neue"/>
                      </a:endParaRPr>
                    </a:p>
                  </a:txBody>
                  <a:tcPr/>
                </a:tc>
              </a:tr>
              <a:tr h="370840">
                <a:tc>
                  <a:txBody>
                    <a:bodyPr/>
                    <a:lstStyle/>
                    <a:p>
                      <a:pPr algn="ctr"/>
                      <a:r>
                        <a:rPr lang="en-US" sz="1400" dirty="0" smtClean="0">
                          <a:latin typeface="Helvetica Neue"/>
                          <a:cs typeface="Helvetica Neue"/>
                        </a:rPr>
                        <a:t>International Organization of Medical Sciences (CIOMS)</a:t>
                      </a:r>
                      <a:endParaRPr lang="en-US" sz="1400" dirty="0">
                        <a:latin typeface="Helvetica Neue"/>
                        <a:cs typeface="Helvetica Neue"/>
                      </a:endParaRPr>
                    </a:p>
                  </a:txBody>
                  <a:tcPr/>
                </a:tc>
                <a:tc>
                  <a:txBody>
                    <a:bodyPr/>
                    <a:lstStyle/>
                    <a:p>
                      <a:pPr algn="ctr"/>
                      <a:r>
                        <a:rPr lang="en-US" sz="1400" dirty="0" smtClean="0">
                          <a:latin typeface="Helvetica Neue"/>
                          <a:cs typeface="Helvetica Neue"/>
                        </a:rPr>
                        <a:t>Documentation</a:t>
                      </a:r>
                      <a:r>
                        <a:rPr lang="en-US" sz="1400" baseline="0" dirty="0" smtClean="0">
                          <a:latin typeface="Helvetica Neue"/>
                          <a:cs typeface="Helvetica Neue"/>
                        </a:rPr>
                        <a:t> </a:t>
                      </a:r>
                      <a:endParaRPr lang="en-US" sz="1400" dirty="0">
                        <a:latin typeface="Helvetica Neue"/>
                        <a:cs typeface="Helvetica Neue"/>
                      </a:endParaRPr>
                    </a:p>
                  </a:txBody>
                  <a:tcPr/>
                </a:tc>
              </a:tr>
              <a:tr h="370840">
                <a:tc>
                  <a:txBody>
                    <a:bodyPr/>
                    <a:lstStyle/>
                    <a:p>
                      <a:pPr algn="ctr"/>
                      <a:r>
                        <a:rPr lang="en-US" sz="1400" dirty="0" smtClean="0">
                          <a:latin typeface="Helvetica Neue"/>
                          <a:cs typeface="Helvetica Neue"/>
                        </a:rPr>
                        <a:t>WHO</a:t>
                      </a:r>
                      <a:endParaRPr lang="en-US" sz="1400" dirty="0">
                        <a:latin typeface="Helvetica Neue"/>
                        <a:cs typeface="Helvetica Neue"/>
                      </a:endParaRPr>
                    </a:p>
                  </a:txBody>
                  <a:tcPr/>
                </a:tc>
                <a:tc>
                  <a:txBody>
                    <a:bodyPr/>
                    <a:lstStyle/>
                    <a:p>
                      <a:pPr algn="ctr"/>
                      <a:r>
                        <a:rPr lang="en-US" sz="1400" dirty="0" smtClean="0">
                          <a:latin typeface="Helvetica Neue"/>
                          <a:cs typeface="Helvetica Neue"/>
                        </a:rPr>
                        <a:t>List of Protections</a:t>
                      </a:r>
                      <a:endParaRPr lang="en-US" sz="1400" dirty="0">
                        <a:latin typeface="Helvetica Neue"/>
                        <a:cs typeface="Helvetica Neue"/>
                      </a:endParaRPr>
                    </a:p>
                  </a:txBody>
                  <a:tcPr/>
                </a:tc>
              </a:tr>
            </a:tbl>
          </a:graphicData>
        </a:graphic>
      </p:graphicFrame>
      <p:sp>
        <p:nvSpPr>
          <p:cNvPr id="6" name="TextBox 5"/>
          <p:cNvSpPr txBox="1"/>
          <p:nvPr/>
        </p:nvSpPr>
        <p:spPr>
          <a:xfrm>
            <a:off x="413714" y="6390216"/>
            <a:ext cx="8855423" cy="400110"/>
          </a:xfrm>
          <a:prstGeom prst="rect">
            <a:avLst/>
          </a:prstGeom>
          <a:noFill/>
        </p:spPr>
        <p:txBody>
          <a:bodyPr wrap="square" rtlCol="0">
            <a:spAutoFit/>
          </a:bodyPr>
          <a:lstStyle/>
          <a:p>
            <a:r>
              <a:rPr lang="en-US" sz="1000" dirty="0"/>
              <a:t>Alahmad et al.; licensee BioMed Central Ltd. 2012.BMC Medical Ethics2012</a:t>
            </a:r>
            <a:r>
              <a:rPr lang="en-US" sz="1000" b="1" dirty="0"/>
              <a:t>13</a:t>
            </a:r>
            <a:r>
              <a:rPr lang="en-US" sz="1000" dirty="0"/>
              <a:t>:34 </a:t>
            </a:r>
            <a:r>
              <a:rPr lang="en-US" sz="1000" dirty="0">
                <a:hlinkClick r:id="rId3"/>
              </a:rPr>
              <a:t>https://doi.org/10.1186/1472-6939-13-34</a:t>
            </a:r>
            <a:endParaRPr lang="en-US" sz="1000" dirty="0"/>
          </a:p>
          <a:p>
            <a:endParaRPr lang="en-US" sz="1000" i="1" dirty="0">
              <a:solidFill>
                <a:srgbClr val="000000"/>
              </a:solidFill>
              <a:latin typeface="Helvetica Neue"/>
              <a:cs typeface="Helvetica Neue"/>
            </a:endParaRPr>
          </a:p>
        </p:txBody>
      </p:sp>
    </p:spTree>
    <p:extLst>
      <p:ext uri="{BB962C8B-B14F-4D97-AF65-F5344CB8AC3E}">
        <p14:creationId xmlns:p14="http://schemas.microsoft.com/office/powerpoint/2010/main" val="3929714222"/>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rcRect t="-2174" b="-2174"/>
          <a:stretch>
            <a:fillRect/>
          </a:stretch>
        </p:blipFill>
        <p:spPr>
          <a:xfrm>
            <a:off x="3823794" y="1034017"/>
            <a:ext cx="4459781" cy="5613400"/>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pic>
      <p:sp>
        <p:nvSpPr>
          <p:cNvPr id="8" name="TextBox 7"/>
          <p:cNvSpPr txBox="1"/>
          <p:nvPr/>
        </p:nvSpPr>
        <p:spPr>
          <a:xfrm>
            <a:off x="8414676" y="302971"/>
            <a:ext cx="492443" cy="6453427"/>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graphicFrame>
        <p:nvGraphicFramePr>
          <p:cNvPr id="6" name="Table 5"/>
          <p:cNvGraphicFramePr>
            <a:graphicFrameLocks noGrp="1"/>
          </p:cNvGraphicFramePr>
          <p:nvPr>
            <p:extLst>
              <p:ext uri="{D42A27DB-BD31-4B8C-83A1-F6EECF244321}">
                <p14:modId xmlns:p14="http://schemas.microsoft.com/office/powerpoint/2010/main" val="2894576628"/>
              </p:ext>
            </p:extLst>
          </p:nvPr>
        </p:nvGraphicFramePr>
        <p:xfrm>
          <a:off x="254000" y="970825"/>
          <a:ext cx="3394142" cy="5590191"/>
        </p:xfrm>
        <a:graphic>
          <a:graphicData uri="http://schemas.openxmlformats.org/drawingml/2006/table">
            <a:tbl>
              <a:tblPr firstRow="1" bandRow="1">
                <a:tableStyleId>{5C22544A-7EE6-4342-B048-85BDC9FD1C3A}</a:tableStyleId>
              </a:tblPr>
              <a:tblGrid>
                <a:gridCol w="3394142"/>
              </a:tblGrid>
              <a:tr h="509481">
                <a:tc>
                  <a:txBody>
                    <a:bodyPr/>
                    <a:lstStyle/>
                    <a:p>
                      <a:r>
                        <a:rPr lang="en-US" sz="1400" b="1" i="1" dirty="0" smtClean="0">
                          <a:solidFill>
                            <a:schemeClr val="bg1"/>
                          </a:solidFill>
                          <a:latin typeface="Helvetica Neue"/>
                          <a:cs typeface="Helvetica Neue"/>
                        </a:rPr>
                        <a:t>Table (1): Research ethics guidelines found in the explored countries</a:t>
                      </a:r>
                      <a:endParaRPr lang="en-US" sz="1400" b="1" i="1" dirty="0">
                        <a:solidFill>
                          <a:schemeClr val="bg1"/>
                        </a:solidFill>
                        <a:latin typeface="Helvetica Neue"/>
                        <a:cs typeface="Helvetica Neue"/>
                      </a:endParaRPr>
                    </a:p>
                  </a:txBody>
                  <a:tcPr/>
                </a:tc>
              </a:tr>
              <a:tr h="5072032">
                <a:tc>
                  <a:txBody>
                    <a:bodyPr/>
                    <a:lstStyle/>
                    <a:p>
                      <a:pPr marL="0" indent="0">
                        <a:buFont typeface="Arial"/>
                        <a:buNone/>
                      </a:pPr>
                      <a:r>
                        <a:rPr lang="en-US" sz="1400" dirty="0" smtClean="0">
                          <a:solidFill>
                            <a:schemeClr val="tx1"/>
                          </a:solidFill>
                          <a:latin typeface="Helvetica Neue"/>
                          <a:cs typeface="Helvetica Neue"/>
                        </a:rPr>
                        <a:t>Many differences exist in terms of whether countries in the Middle East have research ethics guidelines</a:t>
                      </a:r>
                      <a:r>
                        <a:rPr lang="en-US" sz="1400" baseline="0" dirty="0" smtClean="0">
                          <a:solidFill>
                            <a:schemeClr val="tx1"/>
                          </a:solidFill>
                          <a:latin typeface="Helvetica Neue"/>
                          <a:cs typeface="Helvetica Neue"/>
                        </a:rPr>
                        <a:t> or not</a:t>
                      </a:r>
                      <a:r>
                        <a:rPr lang="en-US" sz="1400" dirty="0" smtClean="0">
                          <a:solidFill>
                            <a:schemeClr val="tx1"/>
                          </a:solidFill>
                          <a:latin typeface="Helvetica Neue"/>
                          <a:cs typeface="Helvetica Neue"/>
                        </a:rPr>
                        <a:t> Countries were classified into two main groups; </a:t>
                      </a:r>
                    </a:p>
                    <a:p>
                      <a:pPr marL="171450" indent="-171450">
                        <a:buFont typeface="Arial"/>
                        <a:buChar char="•"/>
                      </a:pPr>
                      <a:endParaRPr lang="en-US" sz="1400" dirty="0" smtClean="0">
                        <a:solidFill>
                          <a:schemeClr val="tx1"/>
                        </a:solidFill>
                        <a:latin typeface="Helvetica Neue"/>
                        <a:cs typeface="Helvetica Neue"/>
                      </a:endParaRPr>
                    </a:p>
                    <a:p>
                      <a:pPr marL="171450" indent="-171450">
                        <a:buFont typeface="Arial"/>
                        <a:buChar char="•"/>
                      </a:pPr>
                      <a:r>
                        <a:rPr lang="en-US" sz="1400" b="1" i="1" dirty="0" smtClean="0">
                          <a:solidFill>
                            <a:srgbClr val="000090"/>
                          </a:solidFill>
                          <a:latin typeface="Helvetica Neue"/>
                          <a:cs typeface="Helvetica Neue"/>
                        </a:rPr>
                        <a:t>The first major group </a:t>
                      </a:r>
                      <a:r>
                        <a:rPr lang="en-US" sz="1400" dirty="0" smtClean="0">
                          <a:solidFill>
                            <a:schemeClr val="tx1"/>
                          </a:solidFill>
                          <a:latin typeface="Helvetica Neue"/>
                          <a:cs typeface="Helvetica Neue"/>
                        </a:rPr>
                        <a:t>already have guidelines and can be divided into two subgroups</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C00000"/>
                          </a:solidFill>
                          <a:latin typeface="Helvetica Neue"/>
                          <a:cs typeface="Helvetica Neue"/>
                        </a:rPr>
                        <a:t>Group (A):</a:t>
                      </a:r>
                      <a:r>
                        <a:rPr lang="en-US" sz="1400" baseline="0" dirty="0" smtClean="0">
                          <a:solidFill>
                            <a:srgbClr val="C00000"/>
                          </a:solidFill>
                          <a:latin typeface="Helvetica Neue"/>
                          <a:cs typeface="Helvetica Neue"/>
                        </a:rPr>
                        <a:t> </a:t>
                      </a:r>
                      <a:r>
                        <a:rPr lang="en-US" sz="1400" u="sng" dirty="0" smtClean="0">
                          <a:solidFill>
                            <a:schemeClr val="tx1"/>
                          </a:solidFill>
                          <a:latin typeface="Helvetica Neue"/>
                          <a:cs typeface="Helvetica Neue"/>
                        </a:rPr>
                        <a:t>have special national research ethics guidelines</a:t>
                      </a:r>
                      <a:r>
                        <a:rPr lang="en-US" sz="1400" dirty="0" smtClean="0">
                          <a:solidFill>
                            <a:schemeClr val="tx1"/>
                          </a:solidFill>
                          <a:latin typeface="Helvetica Neue"/>
                          <a:cs typeface="Helvetica Neue"/>
                        </a:rPr>
                        <a:t>;</a:t>
                      </a:r>
                      <a:r>
                        <a:rPr lang="en-US" sz="1400" baseline="0" dirty="0" smtClean="0">
                          <a:solidFill>
                            <a:schemeClr val="tx1"/>
                          </a:solidFill>
                          <a:latin typeface="Helvetica Neue"/>
                          <a:cs typeface="Helvetica Neue"/>
                        </a:rPr>
                        <a:t> </a:t>
                      </a:r>
                      <a:r>
                        <a:rPr lang="en-US" sz="1400" dirty="0" smtClean="0">
                          <a:solidFill>
                            <a:schemeClr val="tx1"/>
                          </a:solidFill>
                          <a:latin typeface="Helvetica Neue"/>
                          <a:cs typeface="Helvetica Neue"/>
                        </a:rPr>
                        <a:t>as is the case for Saudi Arabia, Qatar, Bahrain, Kuwait, the UAE, and Jordan</a:t>
                      </a:r>
                    </a:p>
                    <a:p>
                      <a:pPr marL="628650" marR="0" lvl="1" indent="-171450" algn="l" defTabSz="914400" rtl="0" eaLnBrk="1" fontAlgn="auto" latinLnBrk="0" hangingPunct="1">
                        <a:lnSpc>
                          <a:spcPct val="100000"/>
                        </a:lnSpc>
                        <a:spcBef>
                          <a:spcPts val="0"/>
                        </a:spcBef>
                        <a:spcAft>
                          <a:spcPts val="0"/>
                        </a:spcAft>
                        <a:buClrTx/>
                        <a:buSzTx/>
                        <a:buFont typeface="Arial"/>
                        <a:buChar char="•"/>
                        <a:tabLst/>
                        <a:defRPr/>
                      </a:pPr>
                      <a:r>
                        <a:rPr lang="en-US" sz="1400" dirty="0" smtClean="0">
                          <a:solidFill>
                            <a:srgbClr val="C00000"/>
                          </a:solidFill>
                          <a:latin typeface="Helvetica Neue"/>
                          <a:cs typeface="Helvetica Neue"/>
                        </a:rPr>
                        <a:t>Group</a:t>
                      </a:r>
                      <a:r>
                        <a:rPr lang="en-US" sz="1400" baseline="0" dirty="0" smtClean="0">
                          <a:solidFill>
                            <a:srgbClr val="C00000"/>
                          </a:solidFill>
                          <a:latin typeface="Helvetica Neue"/>
                          <a:cs typeface="Helvetica Neue"/>
                        </a:rPr>
                        <a:t> </a:t>
                      </a:r>
                      <a:r>
                        <a:rPr lang="en-US" sz="1400" dirty="0" smtClean="0">
                          <a:solidFill>
                            <a:srgbClr val="C00000"/>
                          </a:solidFill>
                          <a:latin typeface="Helvetica Neue"/>
                          <a:cs typeface="Helvetica Neue"/>
                        </a:rPr>
                        <a:t>(B)</a:t>
                      </a:r>
                      <a:r>
                        <a:rPr lang="en-US" sz="1400" dirty="0" smtClean="0">
                          <a:solidFill>
                            <a:schemeClr val="tx1"/>
                          </a:solidFill>
                          <a:latin typeface="Helvetica Neue"/>
                          <a:cs typeface="Helvetica Neue"/>
                        </a:rPr>
                        <a:t>;</a:t>
                      </a:r>
                      <a:r>
                        <a:rPr lang="en-US" sz="1400" baseline="0" dirty="0" smtClean="0">
                          <a:solidFill>
                            <a:schemeClr val="tx1"/>
                          </a:solidFill>
                          <a:latin typeface="Helvetica Neue"/>
                          <a:cs typeface="Helvetica Neue"/>
                        </a:rPr>
                        <a:t> </a:t>
                      </a:r>
                      <a:r>
                        <a:rPr lang="en-US" sz="1400" dirty="0" smtClean="0">
                          <a:solidFill>
                            <a:schemeClr val="tx1"/>
                          </a:solidFill>
                          <a:latin typeface="Helvetica Neue"/>
                          <a:cs typeface="Helvetica Neue"/>
                        </a:rPr>
                        <a:t>have general documents that contain some paragraphs about research ethics as in Egypt and Lebanon;</a:t>
                      </a:r>
                    </a:p>
                    <a:p>
                      <a:pPr marL="171450" indent="-171450">
                        <a:buFont typeface="Arial"/>
                        <a:buChar char="•"/>
                      </a:pPr>
                      <a:endParaRPr lang="en-US" sz="1400" dirty="0" smtClean="0">
                        <a:solidFill>
                          <a:schemeClr val="tx1"/>
                        </a:solidFill>
                        <a:latin typeface="Helvetica Neue"/>
                        <a:cs typeface="Helvetica Neue"/>
                      </a:endParaRPr>
                    </a:p>
                    <a:p>
                      <a:pPr marL="171450" indent="-171450">
                        <a:buFont typeface="Arial"/>
                        <a:buChar char="•"/>
                      </a:pPr>
                      <a:r>
                        <a:rPr lang="en-US" sz="1400" b="1" i="1" dirty="0" smtClean="0">
                          <a:solidFill>
                            <a:srgbClr val="000090"/>
                          </a:solidFill>
                          <a:latin typeface="Helvetica Neue"/>
                          <a:cs typeface="Helvetica Neue"/>
                        </a:rPr>
                        <a:t>The second major group comprises of </a:t>
                      </a:r>
                      <a:r>
                        <a:rPr lang="en-US" sz="1400" dirty="0" smtClean="0">
                          <a:solidFill>
                            <a:schemeClr val="tx1"/>
                          </a:solidFill>
                          <a:latin typeface="Helvetica Neue"/>
                          <a:cs typeface="Helvetica Neue"/>
                        </a:rPr>
                        <a:t>countries that have </a:t>
                      </a:r>
                      <a:r>
                        <a:rPr lang="en-US" sz="1400" b="1" dirty="0" smtClean="0">
                          <a:solidFill>
                            <a:schemeClr val="accent6"/>
                          </a:solidFill>
                          <a:latin typeface="Helvetica Neue"/>
                          <a:cs typeface="Helvetica Neue"/>
                        </a:rPr>
                        <a:t>no special guidelines</a:t>
                      </a:r>
                      <a:r>
                        <a:rPr lang="en-US" sz="1400" dirty="0" smtClean="0">
                          <a:solidFill>
                            <a:schemeClr val="tx1"/>
                          </a:solidFill>
                          <a:latin typeface="Helvetica Neue"/>
                          <a:cs typeface="Helvetica Neue"/>
                        </a:rPr>
                        <a:t> but either refer to international guidelines;</a:t>
                      </a:r>
                    </a:p>
                  </a:txBody>
                  <a:tcPr/>
                </a:tc>
              </a:tr>
            </a:tbl>
          </a:graphicData>
        </a:graphic>
      </p:graphicFrame>
      <p:sp>
        <p:nvSpPr>
          <p:cNvPr id="9" name="Title 1"/>
          <p:cNvSpPr txBox="1">
            <a:spLocks/>
          </p:cNvSpPr>
          <p:nvPr/>
        </p:nvSpPr>
        <p:spPr>
          <a:xfrm>
            <a:off x="254001" y="163220"/>
            <a:ext cx="8029574" cy="609600"/>
          </a:xfrm>
          <a:prstGeom prst="rect">
            <a:avLst/>
          </a:prstGeom>
          <a:solidFill>
            <a:srgbClr val="D1D9F4"/>
          </a:solidFill>
          <a:ln w="12700" cap="flat" cmpd="sng" algn="ctr">
            <a:solidFill>
              <a:srgbClr val="000000"/>
            </a:solidFill>
            <a:prstDash val="solid"/>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i="1" dirty="0" smtClean="0">
                <a:solidFill>
                  <a:srgbClr val="000000"/>
                </a:solidFill>
                <a:latin typeface="Helvetica Neue"/>
                <a:cs typeface="Helvetica Neue"/>
              </a:rPr>
              <a:t/>
            </a:r>
            <a:br>
              <a:rPr lang="en-US" sz="1800" i="1" dirty="0" smtClean="0">
                <a:solidFill>
                  <a:srgbClr val="000000"/>
                </a:solidFill>
                <a:latin typeface="Helvetica Neue"/>
                <a:cs typeface="Helvetica Neue"/>
              </a:rPr>
            </a:br>
            <a:r>
              <a:rPr lang="en-US" sz="1800" i="1" dirty="0" smtClean="0">
                <a:solidFill>
                  <a:srgbClr val="000000"/>
                </a:solidFill>
                <a:latin typeface="Helvetica Neue"/>
                <a:cs typeface="Helvetica Neue"/>
              </a:rPr>
              <a:t>a. National Capacity (cont’d-2)</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Regulations found in the Explored Middle Eastern Countries  </a:t>
            </a:r>
            <a:endParaRPr lang="en-US" sz="1800" b="1" i="1" dirty="0">
              <a:solidFill>
                <a:srgbClr val="000000"/>
              </a:solidFill>
              <a:latin typeface="Helvetica Neue"/>
              <a:cs typeface="Helvetica Neue"/>
            </a:endParaRPr>
          </a:p>
        </p:txBody>
      </p:sp>
    </p:spTree>
    <p:extLst>
      <p:ext uri="{BB962C8B-B14F-4D97-AF65-F5344CB8AC3E}">
        <p14:creationId xmlns:p14="http://schemas.microsoft.com/office/powerpoint/2010/main" val="1129257632"/>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8414676" y="302971"/>
            <a:ext cx="492443" cy="6087245"/>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7" name="Content Placeholder 6"/>
          <p:cNvPicPr>
            <a:picLocks noGrp="1" noChangeAspect="1"/>
          </p:cNvPicPr>
          <p:nvPr>
            <p:ph idx="1"/>
          </p:nvPr>
        </p:nvPicPr>
        <p:blipFill rotWithShape="1">
          <a:blip r:embed="rId3"/>
          <a:srcRect t="-37283" b="-37283"/>
          <a:stretch/>
        </p:blipFill>
        <p:spPr>
          <a:xfrm>
            <a:off x="3567072" y="1104900"/>
            <a:ext cx="4726028" cy="5285318"/>
          </a:xfrm>
          <a:ln>
            <a:solidFill>
              <a:srgbClr val="000000"/>
            </a:solidFill>
          </a:ln>
        </p:spPr>
      </p:pic>
      <p:graphicFrame>
        <p:nvGraphicFramePr>
          <p:cNvPr id="9" name="Table 8"/>
          <p:cNvGraphicFramePr>
            <a:graphicFrameLocks noGrp="1"/>
          </p:cNvGraphicFramePr>
          <p:nvPr>
            <p:extLst>
              <p:ext uri="{D42A27DB-BD31-4B8C-83A1-F6EECF244321}">
                <p14:modId xmlns:p14="http://schemas.microsoft.com/office/powerpoint/2010/main" val="1237820194"/>
              </p:ext>
            </p:extLst>
          </p:nvPr>
        </p:nvGraphicFramePr>
        <p:xfrm>
          <a:off x="317500" y="1104898"/>
          <a:ext cx="3033386" cy="5285318"/>
        </p:xfrm>
        <a:graphic>
          <a:graphicData uri="http://schemas.openxmlformats.org/drawingml/2006/table">
            <a:tbl>
              <a:tblPr firstRow="1" bandRow="1">
                <a:tableStyleId>{5C22544A-7EE6-4342-B048-85BDC9FD1C3A}</a:tableStyleId>
              </a:tblPr>
              <a:tblGrid>
                <a:gridCol w="3033386"/>
              </a:tblGrid>
              <a:tr h="826771">
                <a:tc>
                  <a:txBody>
                    <a:bodyPr/>
                    <a:lstStyle/>
                    <a:p>
                      <a:r>
                        <a:rPr lang="en-US" sz="1400" b="1" i="1" dirty="0" smtClean="0">
                          <a:solidFill>
                            <a:schemeClr val="bg1"/>
                          </a:solidFill>
                          <a:latin typeface="Helvetica Neue"/>
                          <a:cs typeface="Helvetica Neue"/>
                        </a:rPr>
                        <a:t>Table (2):</a:t>
                      </a:r>
                      <a:r>
                        <a:rPr lang="en-US" sz="1400" b="1" i="1" baseline="0" dirty="0" smtClean="0">
                          <a:solidFill>
                            <a:schemeClr val="bg1"/>
                          </a:solidFill>
                          <a:latin typeface="Helvetica Neue"/>
                          <a:cs typeface="Helvetica Neue"/>
                        </a:rPr>
                        <a:t> Ethical protection stated in research ethics documents </a:t>
                      </a:r>
                      <a:endParaRPr lang="en-US" sz="1400" b="1" i="1" dirty="0">
                        <a:solidFill>
                          <a:schemeClr val="bg1"/>
                        </a:solidFill>
                        <a:latin typeface="Helvetica Neue"/>
                        <a:cs typeface="Helvetica Neue"/>
                      </a:endParaRPr>
                    </a:p>
                  </a:txBody>
                  <a:tcPr/>
                </a:tc>
              </a:tr>
              <a:tr h="4458547">
                <a:tc>
                  <a:txBody>
                    <a:bodyPr/>
                    <a:lstStyle/>
                    <a:p>
                      <a:pPr marL="285750" indent="-285750">
                        <a:buFont typeface="Arial"/>
                        <a:buChar char="•"/>
                      </a:pPr>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Overall,</a:t>
                      </a:r>
                      <a:r>
                        <a:rPr lang="en-US" sz="1400" baseline="0" dirty="0" smtClean="0">
                          <a:latin typeface="Helvetica Neue"/>
                          <a:cs typeface="Helvetica Neue"/>
                        </a:rPr>
                        <a:t> (5) guidelines were found among the explored countries that </a:t>
                      </a:r>
                      <a:r>
                        <a:rPr lang="en-US" sz="1400" dirty="0" smtClean="0">
                          <a:latin typeface="Helvetica Neue"/>
                          <a:cs typeface="Helvetica Neue"/>
                        </a:rPr>
                        <a:t>contain at least two or more protections;</a:t>
                      </a:r>
                    </a:p>
                    <a:p>
                      <a:pPr marL="285750" indent="-285750">
                        <a:buFont typeface="Arial"/>
                        <a:buChar char="•"/>
                      </a:pPr>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The Qatari guidelines contains the most protections (19),</a:t>
                      </a:r>
                      <a:r>
                        <a:rPr lang="en-US" sz="1400" baseline="0" dirty="0" smtClean="0">
                          <a:latin typeface="Helvetica Neue"/>
                          <a:cs typeface="Helvetica Neue"/>
                        </a:rPr>
                        <a:t> f</a:t>
                      </a:r>
                      <a:r>
                        <a:rPr lang="en-US" sz="1400" dirty="0" smtClean="0">
                          <a:latin typeface="Helvetica Neue"/>
                          <a:cs typeface="Helvetica Neue"/>
                        </a:rPr>
                        <a:t>ollowed by the Saudi “Clinical Trial Requirement Guidelines” (15 protections); </a:t>
                      </a:r>
                    </a:p>
                    <a:p>
                      <a:pPr marL="285750" indent="-285750">
                        <a:buFont typeface="Arial"/>
                        <a:buChar char="•"/>
                      </a:pPr>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Others</a:t>
                      </a:r>
                      <a:r>
                        <a:rPr lang="en-US" sz="1400" baseline="0" dirty="0" smtClean="0">
                          <a:latin typeface="Helvetica Neue"/>
                          <a:cs typeface="Helvetica Neue"/>
                        </a:rPr>
                        <a:t> protections:</a:t>
                      </a:r>
                      <a:endParaRPr lang="en-US" sz="1400" dirty="0" smtClean="0">
                        <a:latin typeface="Helvetica Neue"/>
                        <a:cs typeface="Helvetica Neue"/>
                      </a:endParaRPr>
                    </a:p>
                    <a:p>
                      <a:pPr marL="285750" indent="-285750">
                        <a:buFontTx/>
                        <a:buChar char="-"/>
                      </a:pPr>
                      <a:r>
                        <a:rPr lang="en-US" sz="1400" dirty="0" smtClean="0">
                          <a:latin typeface="Helvetica Neue"/>
                          <a:cs typeface="Helvetica Neue"/>
                        </a:rPr>
                        <a:t>The Saudi “Ethics of the Medical Profession (5);</a:t>
                      </a:r>
                    </a:p>
                    <a:p>
                      <a:pPr marL="285750" indent="-285750">
                        <a:buFontTx/>
                        <a:buChar char="-"/>
                      </a:pPr>
                      <a:r>
                        <a:rPr lang="en-US" sz="1400" dirty="0" smtClean="0">
                          <a:latin typeface="Helvetica Neue"/>
                          <a:cs typeface="Helvetica Neue"/>
                        </a:rPr>
                        <a:t>The Jordanian guidelines (3);</a:t>
                      </a:r>
                    </a:p>
                    <a:p>
                      <a:pPr marL="285750" indent="-285750">
                        <a:buFontTx/>
                        <a:buChar char="-"/>
                      </a:pPr>
                      <a:r>
                        <a:rPr lang="en-US" sz="1400" dirty="0" smtClean="0">
                          <a:latin typeface="Helvetica Neue"/>
                          <a:cs typeface="Helvetica Neue"/>
                        </a:rPr>
                        <a:t>The Lebanese guidelines (2).</a:t>
                      </a:r>
                    </a:p>
                  </a:txBody>
                  <a:tcPr/>
                </a:tc>
              </a:tr>
            </a:tbl>
          </a:graphicData>
        </a:graphic>
      </p:graphicFrame>
      <p:sp>
        <p:nvSpPr>
          <p:cNvPr id="10" name="Title 1"/>
          <p:cNvSpPr txBox="1">
            <a:spLocks/>
          </p:cNvSpPr>
          <p:nvPr/>
        </p:nvSpPr>
        <p:spPr>
          <a:xfrm>
            <a:off x="241300" y="302971"/>
            <a:ext cx="7915397" cy="609600"/>
          </a:xfrm>
          <a:prstGeom prst="rect">
            <a:avLst/>
          </a:prstGeom>
          <a:solidFill>
            <a:srgbClr val="D1D9F4"/>
          </a:solidFill>
          <a:ln w="12700" cap="flat" cmpd="sng" algn="ctr">
            <a:solidFill>
              <a:srgbClr val="000000"/>
            </a:solidFill>
            <a:prstDash val="solid"/>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i="1" dirty="0" smtClean="0">
                <a:solidFill>
                  <a:srgbClr val="000000"/>
                </a:solidFill>
                <a:latin typeface="Helvetica Neue"/>
                <a:cs typeface="Helvetica Neue"/>
              </a:rPr>
              <a:t/>
            </a:r>
            <a:br>
              <a:rPr lang="en-US" sz="1800" i="1" dirty="0" smtClean="0">
                <a:solidFill>
                  <a:srgbClr val="000000"/>
                </a:solidFill>
                <a:latin typeface="Helvetica Neue"/>
                <a:cs typeface="Helvetica Neue"/>
              </a:rPr>
            </a:br>
            <a:r>
              <a:rPr lang="en-US" sz="1800" i="1" dirty="0" smtClean="0">
                <a:solidFill>
                  <a:srgbClr val="000000"/>
                </a:solidFill>
                <a:latin typeface="Helvetica Neue"/>
                <a:cs typeface="Helvetica Neue"/>
              </a:rPr>
              <a:t>a. National Capacity (cont’d-3)</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Regulations found in the Explored Middle Eastern Countries  </a:t>
            </a:r>
            <a:endParaRPr lang="en-US" sz="1800" b="1" i="1" dirty="0">
              <a:solidFill>
                <a:srgbClr val="000000"/>
              </a:solidFill>
              <a:latin typeface="Helvetica Neue"/>
              <a:cs typeface="Helvetica Neue"/>
            </a:endParaRPr>
          </a:p>
        </p:txBody>
      </p:sp>
      <p:sp>
        <p:nvSpPr>
          <p:cNvPr id="13" name="TextBox 12"/>
          <p:cNvSpPr txBox="1"/>
          <p:nvPr/>
        </p:nvSpPr>
        <p:spPr>
          <a:xfrm>
            <a:off x="408328" y="6457890"/>
            <a:ext cx="8855423" cy="400110"/>
          </a:xfrm>
          <a:prstGeom prst="rect">
            <a:avLst/>
          </a:prstGeom>
          <a:noFill/>
        </p:spPr>
        <p:txBody>
          <a:bodyPr wrap="square" rtlCol="0">
            <a:spAutoFit/>
          </a:bodyPr>
          <a:lstStyle/>
          <a:p>
            <a:r>
              <a:rPr lang="en-US" sz="1000" dirty="0"/>
              <a:t>Alahmad et al.; licensee BioMed Central Ltd. 2012.BMC Medical Ethics2012</a:t>
            </a:r>
            <a:r>
              <a:rPr lang="en-US" sz="1000" b="1" dirty="0"/>
              <a:t>13</a:t>
            </a:r>
            <a:r>
              <a:rPr lang="en-US" sz="1000" dirty="0"/>
              <a:t>:34 </a:t>
            </a:r>
            <a:r>
              <a:rPr lang="en-US" sz="1000" dirty="0">
                <a:hlinkClick r:id="rId4"/>
              </a:rPr>
              <a:t>https://doi.org/10.1186/1472-6939-13-34</a:t>
            </a:r>
            <a:endParaRPr lang="en-US" sz="1000" dirty="0"/>
          </a:p>
          <a:p>
            <a:endParaRPr lang="en-US" sz="1000" i="1" dirty="0">
              <a:solidFill>
                <a:srgbClr val="000000"/>
              </a:solidFill>
              <a:latin typeface="Helvetica Neue"/>
              <a:cs typeface="Helvetica Neue"/>
            </a:endParaRPr>
          </a:p>
        </p:txBody>
      </p:sp>
    </p:spTree>
    <p:extLst>
      <p:ext uri="{BB962C8B-B14F-4D97-AF65-F5344CB8AC3E}">
        <p14:creationId xmlns:p14="http://schemas.microsoft.com/office/powerpoint/2010/main" val="3237054777"/>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205" b="378"/>
          <a:stretch/>
        </p:blipFill>
        <p:spPr>
          <a:xfrm>
            <a:off x="3636736" y="1445567"/>
            <a:ext cx="4567237" cy="4932981"/>
          </a:xfrm>
          <a:ln>
            <a:solidFill>
              <a:srgbClr val="000000"/>
            </a:solidFill>
          </a:ln>
        </p:spPr>
      </p:pic>
      <p:sp>
        <p:nvSpPr>
          <p:cNvPr id="8" name="TextBox 7"/>
          <p:cNvSpPr txBox="1"/>
          <p:nvPr/>
        </p:nvSpPr>
        <p:spPr>
          <a:xfrm>
            <a:off x="8414676" y="546329"/>
            <a:ext cx="492443" cy="5843887"/>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
        <p:nvSpPr>
          <p:cNvPr id="4" name="TextBox 3"/>
          <p:cNvSpPr txBox="1"/>
          <p:nvPr/>
        </p:nvSpPr>
        <p:spPr>
          <a:xfrm>
            <a:off x="413714" y="6390216"/>
            <a:ext cx="8855423" cy="400110"/>
          </a:xfrm>
          <a:prstGeom prst="rect">
            <a:avLst/>
          </a:prstGeom>
          <a:noFill/>
        </p:spPr>
        <p:txBody>
          <a:bodyPr wrap="square" rtlCol="0">
            <a:spAutoFit/>
          </a:bodyPr>
          <a:lstStyle/>
          <a:p>
            <a:r>
              <a:rPr lang="en-US" sz="1000" dirty="0"/>
              <a:t>Alahmad et al.; licensee BioMed Central Ltd. 2012.BMC Medical Ethics2012</a:t>
            </a:r>
            <a:r>
              <a:rPr lang="en-US" sz="1000" b="1" dirty="0"/>
              <a:t>13</a:t>
            </a:r>
            <a:r>
              <a:rPr lang="en-US" sz="1000" dirty="0"/>
              <a:t>:34 </a:t>
            </a:r>
            <a:r>
              <a:rPr lang="en-US" sz="1000" dirty="0">
                <a:hlinkClick r:id="rId4"/>
              </a:rPr>
              <a:t>https://doi.org/10.1186/1472-6939-13-34</a:t>
            </a:r>
            <a:endParaRPr lang="en-US" sz="1000" dirty="0"/>
          </a:p>
          <a:p>
            <a:endParaRPr lang="en-US" sz="1000" i="1" dirty="0">
              <a:solidFill>
                <a:srgbClr val="000000"/>
              </a:solidFill>
              <a:latin typeface="Helvetica Neue"/>
              <a:cs typeface="Helvetica Neue"/>
            </a:endParaRPr>
          </a:p>
        </p:txBody>
      </p:sp>
      <p:graphicFrame>
        <p:nvGraphicFramePr>
          <p:cNvPr id="6" name="Table 5"/>
          <p:cNvGraphicFramePr>
            <a:graphicFrameLocks noGrp="1"/>
          </p:cNvGraphicFramePr>
          <p:nvPr>
            <p:extLst>
              <p:ext uri="{D42A27DB-BD31-4B8C-83A1-F6EECF244321}">
                <p14:modId xmlns:p14="http://schemas.microsoft.com/office/powerpoint/2010/main" val="2872041780"/>
              </p:ext>
            </p:extLst>
          </p:nvPr>
        </p:nvGraphicFramePr>
        <p:xfrm>
          <a:off x="391838" y="1445567"/>
          <a:ext cx="3062561" cy="4717721"/>
        </p:xfrm>
        <a:graphic>
          <a:graphicData uri="http://schemas.openxmlformats.org/drawingml/2006/table">
            <a:tbl>
              <a:tblPr firstRow="1" bandRow="1">
                <a:tableStyleId>{5C22544A-7EE6-4342-B048-85BDC9FD1C3A}</a:tableStyleId>
              </a:tblPr>
              <a:tblGrid>
                <a:gridCol w="3062561"/>
              </a:tblGrid>
              <a:tr h="702519">
                <a:tc>
                  <a:txBody>
                    <a:bodyPr/>
                    <a:lstStyle/>
                    <a:p>
                      <a:r>
                        <a:rPr lang="en-US" sz="1400" b="1" i="1" dirty="0" smtClean="0">
                          <a:solidFill>
                            <a:schemeClr val="bg1"/>
                          </a:solidFill>
                          <a:latin typeface="Helvetica Neue"/>
                          <a:cs typeface="Helvetica Neue"/>
                        </a:rPr>
                        <a:t>Table (3):</a:t>
                      </a:r>
                      <a:r>
                        <a:rPr lang="en-US" sz="1400" b="1" i="1" baseline="0" dirty="0" smtClean="0">
                          <a:solidFill>
                            <a:schemeClr val="bg1"/>
                          </a:solidFill>
                          <a:latin typeface="Helvetica Neue"/>
                          <a:cs typeface="Helvetica Neue"/>
                        </a:rPr>
                        <a:t> External references mentioned </a:t>
                      </a:r>
                      <a:endParaRPr lang="en-US" sz="1400" b="1" i="1" dirty="0">
                        <a:solidFill>
                          <a:schemeClr val="bg1"/>
                        </a:solidFill>
                        <a:latin typeface="Helvetica Neue"/>
                        <a:cs typeface="Helvetica Neue"/>
                      </a:endParaRPr>
                    </a:p>
                  </a:txBody>
                  <a:tcPr/>
                </a:tc>
              </a:tr>
              <a:tr h="4015202">
                <a:tc>
                  <a:txBody>
                    <a:bodyPr/>
                    <a:lstStyle/>
                    <a:p>
                      <a:r>
                        <a:rPr lang="en-US" sz="1400" dirty="0" smtClean="0">
                          <a:solidFill>
                            <a:schemeClr val="accent6"/>
                          </a:solidFill>
                          <a:latin typeface="Helvetica Neue"/>
                          <a:cs typeface="Helvetica Neue"/>
                        </a:rPr>
                        <a:t>(8)</a:t>
                      </a:r>
                      <a:r>
                        <a:rPr lang="en-US" sz="1400" baseline="0" dirty="0" smtClean="0">
                          <a:solidFill>
                            <a:schemeClr val="accent6"/>
                          </a:solidFill>
                          <a:latin typeface="Helvetica Neue"/>
                          <a:cs typeface="Helvetica Neue"/>
                        </a:rPr>
                        <a:t> </a:t>
                      </a:r>
                      <a:r>
                        <a:rPr lang="en-US" sz="1400" dirty="0" smtClean="0">
                          <a:latin typeface="Helvetica Neue"/>
                          <a:cs typeface="Helvetica Neue"/>
                        </a:rPr>
                        <a:t>of the guidelines reviewed refer to external resources,</a:t>
                      </a:r>
                      <a:r>
                        <a:rPr lang="en-US" sz="1400" baseline="0" dirty="0" smtClean="0">
                          <a:solidFill>
                            <a:srgbClr val="C00000"/>
                          </a:solidFill>
                          <a:latin typeface="Helvetica Neue"/>
                          <a:cs typeface="Helvetica Neue"/>
                        </a:rPr>
                        <a:t> (5)</a:t>
                      </a:r>
                      <a:r>
                        <a:rPr lang="en-US" sz="1400" dirty="0" smtClean="0">
                          <a:solidFill>
                            <a:srgbClr val="C00000"/>
                          </a:solidFill>
                          <a:latin typeface="Helvetica Neue"/>
                          <a:cs typeface="Helvetica Neue"/>
                        </a:rPr>
                        <a:t> </a:t>
                      </a:r>
                      <a:r>
                        <a:rPr lang="en-US" sz="1400" dirty="0" smtClean="0">
                          <a:latin typeface="Helvetica Neue"/>
                          <a:cs typeface="Helvetica Neue"/>
                        </a:rPr>
                        <a:t>refer to international guidelines, while the other</a:t>
                      </a:r>
                      <a:r>
                        <a:rPr lang="en-US" sz="1400" dirty="0" smtClean="0">
                          <a:solidFill>
                            <a:schemeClr val="accent6"/>
                          </a:solidFill>
                          <a:latin typeface="Helvetica Neue"/>
                          <a:cs typeface="Helvetica Neue"/>
                        </a:rPr>
                        <a:t> (3) </a:t>
                      </a:r>
                      <a:r>
                        <a:rPr lang="en-US" sz="1400" dirty="0" smtClean="0">
                          <a:latin typeface="Helvetica Neue"/>
                          <a:cs typeface="Helvetica Neue"/>
                        </a:rPr>
                        <a:t>claim to respect Islamic law. </a:t>
                      </a:r>
                    </a:p>
                    <a:p>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(5)</a:t>
                      </a:r>
                      <a:r>
                        <a:rPr lang="en-US" sz="1400" baseline="0" dirty="0" smtClean="0">
                          <a:latin typeface="Helvetica Neue"/>
                          <a:cs typeface="Helvetica Neue"/>
                        </a:rPr>
                        <a:t> F</a:t>
                      </a:r>
                      <a:r>
                        <a:rPr lang="en-US" sz="1400" dirty="0" smtClean="0">
                          <a:latin typeface="Helvetica Neue"/>
                          <a:cs typeface="Helvetica Neue"/>
                        </a:rPr>
                        <a:t>ollowed The Declaration of Helsinki;</a:t>
                      </a:r>
                    </a:p>
                    <a:p>
                      <a:pPr marL="0" indent="0">
                        <a:buFont typeface="Arial"/>
                        <a:buNone/>
                      </a:pPr>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(4) Followed the ICH-GCP;</a:t>
                      </a:r>
                    </a:p>
                    <a:p>
                      <a:pPr marL="0" indent="0">
                        <a:buFont typeface="Arial"/>
                        <a:buNone/>
                      </a:pPr>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(2)</a:t>
                      </a:r>
                      <a:r>
                        <a:rPr lang="en-US" sz="1400" baseline="0" dirty="0" smtClean="0">
                          <a:latin typeface="Helvetica Neue"/>
                          <a:cs typeface="Helvetica Neue"/>
                        </a:rPr>
                        <a:t> Followed </a:t>
                      </a:r>
                      <a:r>
                        <a:rPr lang="en-US" sz="1400" dirty="0" smtClean="0">
                          <a:latin typeface="Helvetica Neue"/>
                          <a:cs typeface="Helvetica Neue"/>
                        </a:rPr>
                        <a:t>the Nuremberg Code and Belmont report;</a:t>
                      </a:r>
                    </a:p>
                    <a:p>
                      <a:pPr marL="285750" indent="-285750">
                        <a:buFont typeface="Arial"/>
                        <a:buChar char="•"/>
                      </a:pPr>
                      <a:endParaRPr lang="en-US" sz="1400" dirty="0" smtClean="0">
                        <a:latin typeface="Helvetica Neue"/>
                        <a:cs typeface="Helvetica Neue"/>
                      </a:endParaRPr>
                    </a:p>
                    <a:p>
                      <a:pPr marL="285750" indent="-285750">
                        <a:buFont typeface="Arial"/>
                        <a:buChar char="•"/>
                      </a:pPr>
                      <a:r>
                        <a:rPr lang="en-US" sz="1400" dirty="0" smtClean="0">
                          <a:latin typeface="Helvetica Neue"/>
                          <a:cs typeface="Helvetica Neue"/>
                        </a:rPr>
                        <a:t>(1) Followed International</a:t>
                      </a:r>
                      <a:r>
                        <a:rPr lang="en-US" sz="1400" baseline="0" dirty="0" smtClean="0">
                          <a:latin typeface="Helvetica Neue"/>
                          <a:cs typeface="Helvetica Neue"/>
                        </a:rPr>
                        <a:t> Organization of Clinical Sciences (</a:t>
                      </a:r>
                      <a:r>
                        <a:rPr lang="en-US" sz="1400" dirty="0" smtClean="0">
                          <a:latin typeface="Helvetica Neue"/>
                          <a:cs typeface="Helvetica Neue"/>
                        </a:rPr>
                        <a:t>CIOMS).</a:t>
                      </a:r>
                      <a:endParaRPr lang="en-US" sz="1400" dirty="0">
                        <a:latin typeface="Helvetica Neue"/>
                        <a:cs typeface="Helvetica Neue"/>
                      </a:endParaRPr>
                    </a:p>
                  </a:txBody>
                  <a:tcPr/>
                </a:tc>
              </a:tr>
            </a:tbl>
          </a:graphicData>
        </a:graphic>
      </p:graphicFrame>
      <p:sp>
        <p:nvSpPr>
          <p:cNvPr id="9" name="Title 1"/>
          <p:cNvSpPr txBox="1">
            <a:spLocks/>
          </p:cNvSpPr>
          <p:nvPr/>
        </p:nvSpPr>
        <p:spPr>
          <a:xfrm>
            <a:off x="391838" y="546329"/>
            <a:ext cx="7812135" cy="609600"/>
          </a:xfrm>
          <a:prstGeom prst="rect">
            <a:avLst/>
          </a:prstGeom>
          <a:solidFill>
            <a:srgbClr val="D1D9F4"/>
          </a:solidFill>
          <a:ln w="12700" cap="flat" cmpd="sng" algn="ctr">
            <a:solidFill>
              <a:srgbClr val="000000"/>
            </a:solidFill>
            <a:prstDash val="solid"/>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i="1" dirty="0" smtClean="0">
                <a:solidFill>
                  <a:srgbClr val="000000"/>
                </a:solidFill>
                <a:latin typeface="Helvetica Neue"/>
                <a:cs typeface="Helvetica Neue"/>
              </a:rPr>
              <a:t/>
            </a:r>
            <a:br>
              <a:rPr lang="en-US" sz="1800" i="1" dirty="0" smtClean="0">
                <a:solidFill>
                  <a:srgbClr val="000000"/>
                </a:solidFill>
                <a:latin typeface="Helvetica Neue"/>
                <a:cs typeface="Helvetica Neue"/>
              </a:rPr>
            </a:br>
            <a:r>
              <a:rPr lang="en-US" sz="1800" i="1" dirty="0" smtClean="0">
                <a:solidFill>
                  <a:srgbClr val="000000"/>
                </a:solidFill>
                <a:latin typeface="Helvetica Neue"/>
                <a:cs typeface="Helvetica Neue"/>
              </a:rPr>
              <a:t>a. National Capacity (cont’d-4)</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Regulations found in the Explored Middle Eastern Countries  </a:t>
            </a:r>
            <a:endParaRPr lang="en-US" sz="1800" b="1" i="1" dirty="0">
              <a:solidFill>
                <a:srgbClr val="000000"/>
              </a:solidFill>
              <a:latin typeface="Helvetica Neue"/>
              <a:cs typeface="Helvetica Neue"/>
            </a:endParaRPr>
          </a:p>
        </p:txBody>
      </p:sp>
    </p:spTree>
    <p:extLst>
      <p:ext uri="{BB962C8B-B14F-4D97-AF65-F5344CB8AC3E}">
        <p14:creationId xmlns:p14="http://schemas.microsoft.com/office/powerpoint/2010/main" val="3042647937"/>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177800"/>
            <a:ext cx="7764859" cy="673329"/>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i="1" dirty="0" smtClean="0">
                <a:solidFill>
                  <a:srgbClr val="000000"/>
                </a:solidFill>
                <a:latin typeface="Helvetica Neue"/>
                <a:cs typeface="Helvetica Neue"/>
              </a:rPr>
              <a:t>a. National Capacity (cont’d-5)</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Development of Research Ethics  </a:t>
            </a:r>
            <a:endParaRPr lang="en-US" sz="1800" b="1" i="1" dirty="0">
              <a:solidFill>
                <a:srgbClr val="000000"/>
              </a:solidFill>
              <a:latin typeface="Helvetica Neue"/>
              <a:cs typeface="Helvetica Neue"/>
            </a:endParaRPr>
          </a:p>
        </p:txBody>
      </p:sp>
      <p:sp>
        <p:nvSpPr>
          <p:cNvPr id="8" name="TextBox 7"/>
          <p:cNvSpPr txBox="1"/>
          <p:nvPr/>
        </p:nvSpPr>
        <p:spPr>
          <a:xfrm>
            <a:off x="8414676" y="302971"/>
            <a:ext cx="492443" cy="5927649"/>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
        <p:nvSpPr>
          <p:cNvPr id="4" name="TextBox 3"/>
          <p:cNvSpPr txBox="1"/>
          <p:nvPr/>
        </p:nvSpPr>
        <p:spPr>
          <a:xfrm>
            <a:off x="3505538" y="6457890"/>
            <a:ext cx="5401581" cy="400110"/>
          </a:xfrm>
          <a:prstGeom prst="rect">
            <a:avLst/>
          </a:prstGeom>
          <a:noFill/>
        </p:spPr>
        <p:txBody>
          <a:bodyPr wrap="square" rtlCol="0">
            <a:spAutoFit/>
          </a:bodyPr>
          <a:lstStyle/>
          <a:p>
            <a:r>
              <a:rPr lang="nb-NO" sz="1000" i="1" dirty="0">
                <a:solidFill>
                  <a:srgbClr val="000000"/>
                </a:solidFill>
                <a:latin typeface="Helvetica Neue"/>
                <a:cs typeface="Helvetica Neue"/>
              </a:rPr>
              <a:t>J Empir Res Hum Res Ethics. 2013 Dec; 8(5): 40–51. </a:t>
            </a:r>
            <a:r>
              <a:rPr lang="nb-NO" sz="1000" i="1" dirty="0" smtClean="0">
                <a:solidFill>
                  <a:srgbClr val="000000"/>
                </a:solidFill>
                <a:latin typeface="Helvetica Neue"/>
                <a:cs typeface="Helvetica Neue"/>
              </a:rPr>
              <a:t>DIO:</a:t>
            </a:r>
            <a:r>
              <a:rPr lang="nb-NO" sz="1000" i="1" dirty="0" smtClean="0">
                <a:solidFill>
                  <a:srgbClr val="000000"/>
                </a:solidFill>
                <a:latin typeface="Helvetica Neue"/>
                <a:cs typeface="Helvetica Neue"/>
                <a:hlinkClick r:id="rId3"/>
              </a:rPr>
              <a:t>10.1525</a:t>
            </a:r>
            <a:r>
              <a:rPr lang="nb-NO" sz="1000" i="1" dirty="0">
                <a:solidFill>
                  <a:srgbClr val="000000"/>
                </a:solidFill>
                <a:latin typeface="Helvetica Neue"/>
                <a:cs typeface="Helvetica Neue"/>
                <a:hlinkClick r:id="rId3"/>
              </a:rPr>
              <a:t>/jer.2013.8.5.40</a:t>
            </a:r>
            <a:endParaRPr lang="nb-NO" sz="1000" i="1" dirty="0">
              <a:solidFill>
                <a:srgbClr val="000000"/>
              </a:solidFill>
              <a:latin typeface="Helvetica Neue"/>
              <a:cs typeface="Helvetica Neue"/>
            </a:endParaRPr>
          </a:p>
          <a:p>
            <a:endParaRPr lang="en-US" sz="1000" i="1" dirty="0">
              <a:solidFill>
                <a:srgbClr val="000000"/>
              </a:solidFill>
              <a:latin typeface="Helvetica Neue"/>
              <a:cs typeface="Helvetica Neue"/>
            </a:endParaRPr>
          </a:p>
        </p:txBody>
      </p:sp>
      <p:pic>
        <p:nvPicPr>
          <p:cNvPr id="9" name="Content Placeholder 3"/>
          <p:cNvPicPr>
            <a:picLocks noGrp="1" noChangeAspect="1"/>
          </p:cNvPicPr>
          <p:nvPr>
            <p:ph idx="1"/>
          </p:nvPr>
        </p:nvPicPr>
        <p:blipFill>
          <a:blip r:embed="rId4"/>
          <a:srcRect t="-20308" b="-20308"/>
          <a:stretch>
            <a:fillRect/>
          </a:stretch>
        </p:blipFill>
        <p:spPr>
          <a:xfrm>
            <a:off x="3378201" y="1079501"/>
            <a:ext cx="4778496" cy="5151119"/>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pic>
      <p:graphicFrame>
        <p:nvGraphicFramePr>
          <p:cNvPr id="11" name="Table 10"/>
          <p:cNvGraphicFramePr>
            <a:graphicFrameLocks noGrp="1"/>
          </p:cNvGraphicFramePr>
          <p:nvPr>
            <p:extLst>
              <p:ext uri="{D42A27DB-BD31-4B8C-83A1-F6EECF244321}">
                <p14:modId xmlns:p14="http://schemas.microsoft.com/office/powerpoint/2010/main" val="2154758289"/>
              </p:ext>
            </p:extLst>
          </p:nvPr>
        </p:nvGraphicFramePr>
        <p:xfrm>
          <a:off x="391838" y="1079500"/>
          <a:ext cx="2808562" cy="5183324"/>
        </p:xfrm>
        <a:graphic>
          <a:graphicData uri="http://schemas.openxmlformats.org/drawingml/2006/table">
            <a:tbl>
              <a:tblPr firstRow="1" bandRow="1">
                <a:tableStyleId>{5C22544A-7EE6-4342-B048-85BDC9FD1C3A}</a:tableStyleId>
              </a:tblPr>
              <a:tblGrid>
                <a:gridCol w="2808562"/>
              </a:tblGrid>
              <a:tr h="485955">
                <a:tc>
                  <a:txBody>
                    <a:bodyPr/>
                    <a:lstStyle/>
                    <a:p>
                      <a:r>
                        <a:rPr lang="en-US" sz="1400" i="1" dirty="0" smtClean="0">
                          <a:latin typeface="Helvetica Neue"/>
                          <a:cs typeface="Helvetica Neue"/>
                        </a:rPr>
                        <a:t>Figure(1):</a:t>
                      </a:r>
                      <a:r>
                        <a:rPr lang="en-US" sz="1400" i="1" baseline="0" dirty="0" smtClean="0">
                          <a:latin typeface="Helvetica Neue"/>
                          <a:cs typeface="Helvetica Neue"/>
                        </a:rPr>
                        <a:t> Development of Research Ethics</a:t>
                      </a:r>
                      <a:r>
                        <a:rPr lang="en-US" sz="1200" i="1" baseline="0" dirty="0" smtClean="0">
                          <a:latin typeface="Helvetica Neue"/>
                          <a:cs typeface="Helvetica Neue"/>
                        </a:rPr>
                        <a:t> </a:t>
                      </a:r>
                      <a:endParaRPr lang="en-US" sz="1200" i="1" dirty="0">
                        <a:latin typeface="Helvetica Neue"/>
                        <a:cs typeface="Helvetica Neue"/>
                      </a:endParaRPr>
                    </a:p>
                  </a:txBody>
                  <a:tcPr/>
                </a:tc>
              </a:tr>
              <a:tr h="291573">
                <a:tc>
                  <a:txBody>
                    <a:bodyPr/>
                    <a:lstStyle/>
                    <a:p>
                      <a:endParaRPr lang="en-US" sz="1200" b="1" i="1" dirty="0">
                        <a:solidFill>
                          <a:schemeClr val="bg1"/>
                        </a:solidFill>
                        <a:latin typeface="Helvetica Neue"/>
                        <a:cs typeface="Helvetica Neue"/>
                      </a:endParaRPr>
                    </a:p>
                  </a:txBody>
                  <a:tcPr/>
                </a:tc>
              </a:tr>
              <a:tr h="4373592">
                <a:tc>
                  <a:txBody>
                    <a:bodyPr/>
                    <a:lstStyle/>
                    <a:p>
                      <a:pPr marL="285750" indent="-285750">
                        <a:buFont typeface="Arial"/>
                        <a:buChar char="•"/>
                      </a:pPr>
                      <a:endParaRPr lang="en-US" sz="1200" dirty="0" smtClean="0">
                        <a:latin typeface="Helvetica Neue"/>
                        <a:cs typeface="Helvetica Neue"/>
                      </a:endParaRPr>
                    </a:p>
                    <a:p>
                      <a:pPr marL="285750" indent="-285750">
                        <a:buFont typeface="Arial"/>
                        <a:buChar char="•"/>
                      </a:pPr>
                      <a:r>
                        <a:rPr lang="en-US" sz="1200" dirty="0" smtClean="0">
                          <a:latin typeface="Helvetica Neue"/>
                          <a:cs typeface="Helvetica Neue"/>
                        </a:rPr>
                        <a:t>Efforts have been made to regulate research ethics in some countries in the Middle East.</a:t>
                      </a:r>
                    </a:p>
                    <a:p>
                      <a:pPr marL="285750" indent="-285750">
                        <a:buFont typeface="Arial"/>
                        <a:buChar char="•"/>
                      </a:pPr>
                      <a:endParaRPr lang="en-US" sz="1200" dirty="0" smtClean="0">
                        <a:latin typeface="Helvetica Neue"/>
                        <a:cs typeface="Helvetica Neue"/>
                      </a:endParaRPr>
                    </a:p>
                    <a:p>
                      <a:pPr marL="285750" indent="-285750">
                        <a:buFont typeface="Arial"/>
                        <a:buChar char="•"/>
                      </a:pPr>
                      <a:r>
                        <a:rPr lang="en-US" sz="1200" dirty="0" smtClean="0">
                          <a:latin typeface="Helvetica Neue"/>
                          <a:cs typeface="Helvetica Neue"/>
                        </a:rPr>
                        <a:t> These efforts aims</a:t>
                      </a:r>
                      <a:r>
                        <a:rPr lang="en-US" sz="1200" baseline="0" dirty="0" smtClean="0">
                          <a:latin typeface="Helvetica Neue"/>
                          <a:cs typeface="Helvetica Neue"/>
                        </a:rPr>
                        <a:t> for</a:t>
                      </a:r>
                      <a:r>
                        <a:rPr lang="en-US" sz="1200" dirty="0" smtClean="0">
                          <a:latin typeface="Helvetica Neue"/>
                          <a:cs typeface="Helvetica Neue"/>
                        </a:rPr>
                        <a:t> new regulations that contain all or most of the protections mentioned in the international guidelines;</a:t>
                      </a:r>
                    </a:p>
                    <a:p>
                      <a:pPr marL="0" indent="0">
                        <a:buFont typeface="Arial"/>
                        <a:buNone/>
                      </a:pPr>
                      <a:endParaRPr lang="en-US" sz="1200" dirty="0" smtClean="0">
                        <a:latin typeface="Helvetica Neue"/>
                        <a:cs typeface="Helvetica Neue"/>
                      </a:endParaRPr>
                    </a:p>
                    <a:p>
                      <a:pPr marL="285750" indent="-285750">
                        <a:buFont typeface="Arial"/>
                        <a:buChar char="•"/>
                      </a:pPr>
                      <a:endParaRPr lang="en-US" sz="1200" dirty="0" smtClean="0">
                        <a:latin typeface="Helvetica Neue"/>
                        <a:cs typeface="Helvetica Neue"/>
                      </a:endParaRPr>
                    </a:p>
                    <a:p>
                      <a:pPr marL="285750" indent="-285750">
                        <a:buFont typeface="Arial"/>
                        <a:buChar char="•"/>
                      </a:pPr>
                      <a:r>
                        <a:rPr lang="en-US" sz="1200" dirty="0" smtClean="0">
                          <a:latin typeface="Helvetica Neue"/>
                          <a:cs typeface="Helvetica Neue"/>
                        </a:rPr>
                        <a:t>Mos</a:t>
                      </a:r>
                      <a:r>
                        <a:rPr lang="en-US" sz="1200" baseline="0" dirty="0" smtClean="0">
                          <a:latin typeface="Helvetica Neue"/>
                          <a:cs typeface="Helvetica Neue"/>
                        </a:rPr>
                        <a:t>t </a:t>
                      </a:r>
                      <a:r>
                        <a:rPr lang="en-US" sz="1200" dirty="0" smtClean="0">
                          <a:latin typeface="Helvetica Neue"/>
                          <a:cs typeface="Helvetica Neue"/>
                        </a:rPr>
                        <a:t>of the GCC (The Cooperation Council for the Arab States of The Gulf) made advanced steps in this regard compared with non-GCC countries. </a:t>
                      </a:r>
                      <a:endParaRPr lang="en-US" sz="1200" dirty="0">
                        <a:latin typeface="Helvetica Neue"/>
                        <a:cs typeface="Helvetica Neue"/>
                      </a:endParaRPr>
                    </a:p>
                  </a:txBody>
                  <a:tcPr/>
                </a:tc>
              </a:tr>
            </a:tbl>
          </a:graphicData>
        </a:graphic>
      </p:graphicFrame>
    </p:spTree>
    <p:extLst>
      <p:ext uri="{BB962C8B-B14F-4D97-AF65-F5344CB8AC3E}">
        <p14:creationId xmlns:p14="http://schemas.microsoft.com/office/powerpoint/2010/main" val="734556520"/>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302973"/>
            <a:ext cx="7764859" cy="509828"/>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b. Institutional Capacity/Commitments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391838" y="1138336"/>
            <a:ext cx="7764859" cy="5319554"/>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Autofit/>
          </a:bodyPr>
          <a:lstStyle/>
          <a:p>
            <a:pPr marL="0" indent="0">
              <a:buNone/>
            </a:pPr>
            <a:r>
              <a:rPr lang="en-US" sz="1600" b="1" i="1" dirty="0" smtClean="0">
                <a:solidFill>
                  <a:schemeClr val="tx1"/>
                </a:solidFill>
                <a:latin typeface="Helvetica Neue"/>
                <a:cs typeface="Helvetica Neue"/>
              </a:rPr>
              <a:t>Definition:</a:t>
            </a:r>
          </a:p>
          <a:p>
            <a:pPr marL="0" indent="0">
              <a:buNone/>
            </a:pPr>
            <a:r>
              <a:rPr lang="en-US" sz="1600" dirty="0">
                <a:solidFill>
                  <a:schemeClr val="tx1"/>
                </a:solidFill>
                <a:latin typeface="Helvetica Neue"/>
                <a:cs typeface="Helvetica Neue"/>
              </a:rPr>
              <a:t>O</a:t>
            </a:r>
            <a:r>
              <a:rPr lang="en-US" sz="1600" dirty="0" smtClean="0">
                <a:solidFill>
                  <a:schemeClr val="tx1"/>
                </a:solidFill>
                <a:latin typeface="Helvetica Neue"/>
                <a:cs typeface="Helvetica Neue"/>
              </a:rPr>
              <a:t>rganizational </a:t>
            </a:r>
            <a:r>
              <a:rPr lang="en-US" sz="1600" dirty="0">
                <a:solidFill>
                  <a:schemeClr val="tx1"/>
                </a:solidFill>
                <a:latin typeface="Helvetica Neue"/>
                <a:cs typeface="Helvetica Neue"/>
              </a:rPr>
              <a:t>structures and procedures that support and promote a culture of </a:t>
            </a:r>
            <a:r>
              <a:rPr lang="en-US" sz="1600" b="1" dirty="0">
                <a:solidFill>
                  <a:srgbClr val="FF0000"/>
                </a:solidFill>
                <a:latin typeface="Helvetica Neue"/>
                <a:cs typeface="Helvetica Neue"/>
              </a:rPr>
              <a:t>ethical </a:t>
            </a:r>
            <a:r>
              <a:rPr lang="en-US" sz="1600" b="1" dirty="0" smtClean="0">
                <a:solidFill>
                  <a:srgbClr val="FF0000"/>
                </a:solidFill>
                <a:latin typeface="Helvetica Neue"/>
                <a:cs typeface="Helvetica Neue"/>
              </a:rPr>
              <a:t>conduct </a:t>
            </a:r>
            <a:r>
              <a:rPr lang="en-US" sz="1600" dirty="0" smtClean="0">
                <a:solidFill>
                  <a:schemeClr val="tx1"/>
                </a:solidFill>
                <a:latin typeface="Helvetica Neue"/>
                <a:cs typeface="Helvetica Neue"/>
              </a:rPr>
              <a:t>(e.g., conflict </a:t>
            </a:r>
            <a:r>
              <a:rPr lang="en-US" sz="1600" dirty="0">
                <a:solidFill>
                  <a:schemeClr val="tx1"/>
                </a:solidFill>
                <a:latin typeface="Helvetica Neue"/>
                <a:cs typeface="Helvetica Neue"/>
              </a:rPr>
              <a:t>of interest </a:t>
            </a:r>
            <a:r>
              <a:rPr lang="en-US" sz="1600" dirty="0" smtClean="0">
                <a:solidFill>
                  <a:schemeClr val="tx1"/>
                </a:solidFill>
                <a:latin typeface="Helvetica Neue"/>
                <a:cs typeface="Helvetica Neue"/>
              </a:rPr>
              <a:t>policies, appeal </a:t>
            </a:r>
            <a:r>
              <a:rPr lang="en-US" sz="1600" dirty="0">
                <a:solidFill>
                  <a:schemeClr val="tx1"/>
                </a:solidFill>
                <a:latin typeface="Helvetica Neue"/>
                <a:cs typeface="Helvetica Neue"/>
              </a:rPr>
              <a:t>mechanisms, systems of awards and penalties), and </a:t>
            </a:r>
            <a:r>
              <a:rPr lang="en-US" sz="1600" b="1" dirty="0">
                <a:solidFill>
                  <a:srgbClr val="FF0000"/>
                </a:solidFill>
                <a:latin typeface="Helvetica Neue"/>
                <a:cs typeface="Helvetica Neue"/>
              </a:rPr>
              <a:t>institutional curriculum and degree programs </a:t>
            </a:r>
            <a:r>
              <a:rPr lang="en-US" sz="1600" dirty="0">
                <a:solidFill>
                  <a:schemeClr val="tx1"/>
                </a:solidFill>
                <a:latin typeface="Helvetica Neue"/>
                <a:cs typeface="Helvetica Neue"/>
              </a:rPr>
              <a:t>in ethics and research </a:t>
            </a:r>
            <a:r>
              <a:rPr lang="en-US" sz="1600" dirty="0" smtClean="0">
                <a:solidFill>
                  <a:schemeClr val="tx1"/>
                </a:solidFill>
                <a:latin typeface="Helvetica Neue"/>
                <a:cs typeface="Helvetica Neue"/>
              </a:rPr>
              <a:t>ethics</a:t>
            </a:r>
          </a:p>
          <a:p>
            <a:pPr marL="0" indent="0">
              <a:buNone/>
            </a:pPr>
            <a:r>
              <a:rPr lang="en-US" sz="1600" b="1" i="1" dirty="0" smtClean="0">
                <a:solidFill>
                  <a:srgbClr val="000000"/>
                </a:solidFill>
                <a:latin typeface="Helvetica Neue"/>
                <a:cs typeface="Helvetica Neue"/>
              </a:rPr>
              <a:t>Training Initiatives </a:t>
            </a:r>
            <a:r>
              <a:rPr lang="en-US" sz="1600" b="1" i="1" dirty="0" smtClean="0">
                <a:solidFill>
                  <a:schemeClr val="tx1"/>
                </a:solidFill>
                <a:latin typeface="Helvetica Neue"/>
                <a:cs typeface="Helvetica Neue"/>
              </a:rPr>
              <a:t>in </a:t>
            </a:r>
            <a:r>
              <a:rPr lang="en-US" sz="1600" b="1" i="1" dirty="0">
                <a:solidFill>
                  <a:schemeClr val="tx1"/>
                </a:solidFill>
                <a:latin typeface="Helvetica Neue"/>
                <a:cs typeface="Helvetica Neue"/>
              </a:rPr>
              <a:t>the Middle East </a:t>
            </a:r>
            <a:r>
              <a:rPr lang="en-US" sz="1600" b="1" i="1" dirty="0" smtClean="0">
                <a:solidFill>
                  <a:schemeClr val="tx1"/>
                </a:solidFill>
                <a:latin typeface="Helvetica Neue"/>
                <a:cs typeface="Helvetica Neue"/>
              </a:rPr>
              <a:t>region; </a:t>
            </a:r>
            <a:r>
              <a:rPr lang="en-US" sz="1600" dirty="0" smtClean="0">
                <a:solidFill>
                  <a:schemeClr val="tx1"/>
                </a:solidFill>
                <a:latin typeface="Helvetica Neue"/>
                <a:cs typeface="Helvetica Neue"/>
              </a:rPr>
              <a:t>UNESCO database </a:t>
            </a:r>
            <a:r>
              <a:rPr lang="en-US" sz="1600" dirty="0">
                <a:solidFill>
                  <a:schemeClr val="tx1"/>
                </a:solidFill>
                <a:latin typeface="Helvetica Neue"/>
                <a:cs typeface="Helvetica Neue"/>
              </a:rPr>
              <a:t>reveals four </a:t>
            </a:r>
            <a:r>
              <a:rPr lang="en-US" sz="1600" dirty="0" smtClean="0">
                <a:solidFill>
                  <a:schemeClr val="tx1"/>
                </a:solidFill>
                <a:latin typeface="Helvetica Neue"/>
                <a:cs typeface="Helvetica Neue"/>
              </a:rPr>
              <a:t>diploma programs in </a:t>
            </a:r>
            <a:r>
              <a:rPr lang="en-US" sz="1600" dirty="0">
                <a:solidFill>
                  <a:schemeClr val="tx1"/>
                </a:solidFill>
                <a:latin typeface="Helvetica Neue"/>
                <a:cs typeface="Helvetica Neue"/>
              </a:rPr>
              <a:t>ethics </a:t>
            </a:r>
            <a:r>
              <a:rPr lang="en-US" sz="1600" dirty="0" smtClean="0">
                <a:solidFill>
                  <a:schemeClr val="tx1"/>
                </a:solidFill>
                <a:latin typeface="Helvetica Neue"/>
                <a:cs typeface="Helvetica Neue"/>
              </a:rPr>
              <a:t>at;</a:t>
            </a:r>
          </a:p>
          <a:p>
            <a:pPr lvl="1">
              <a:buFontTx/>
              <a:buChar char="-"/>
            </a:pPr>
            <a:r>
              <a:rPr lang="en-US" sz="1600" u="sng" dirty="0" smtClean="0">
                <a:solidFill>
                  <a:schemeClr val="tx1"/>
                </a:solidFill>
                <a:latin typeface="Helvetica Neue"/>
                <a:cs typeface="Helvetica Neue"/>
              </a:rPr>
              <a:t>University </a:t>
            </a:r>
            <a:r>
              <a:rPr lang="en-US" sz="1600" u="sng" dirty="0">
                <a:solidFill>
                  <a:schemeClr val="tx1"/>
                </a:solidFill>
                <a:latin typeface="Helvetica Neue"/>
                <a:cs typeface="Helvetica Neue"/>
              </a:rPr>
              <a:t>Hassan II in Morocco; </a:t>
            </a:r>
            <a:r>
              <a:rPr lang="en-US" sz="1600" dirty="0" smtClean="0">
                <a:solidFill>
                  <a:schemeClr val="tx1"/>
                </a:solidFill>
                <a:latin typeface="Helvetica Neue"/>
                <a:cs typeface="Helvetica Neue"/>
              </a:rPr>
              <a:t>A graduate </a:t>
            </a:r>
            <a:r>
              <a:rPr lang="en-US" sz="1600" dirty="0">
                <a:solidFill>
                  <a:schemeClr val="tx1"/>
                </a:solidFill>
                <a:latin typeface="Helvetica Neue"/>
                <a:cs typeface="Helvetica Neue"/>
              </a:rPr>
              <a:t>program in Forensic Medicine, Medical Law, </a:t>
            </a:r>
            <a:r>
              <a:rPr lang="en-US" sz="1600" dirty="0" err="1" smtClean="0">
                <a:solidFill>
                  <a:schemeClr val="tx1"/>
                </a:solidFill>
                <a:latin typeface="Helvetica Neue"/>
                <a:cs typeface="Helvetica Neue"/>
              </a:rPr>
              <a:t>Dentology</a:t>
            </a:r>
            <a:r>
              <a:rPr lang="en-US" sz="1600" dirty="0" smtClean="0">
                <a:solidFill>
                  <a:schemeClr val="tx1"/>
                </a:solidFill>
                <a:latin typeface="Helvetica Neue"/>
                <a:cs typeface="Helvetica Neue"/>
              </a:rPr>
              <a:t> </a:t>
            </a:r>
            <a:r>
              <a:rPr lang="en-US" sz="1600" dirty="0">
                <a:solidFill>
                  <a:schemeClr val="tx1"/>
                </a:solidFill>
                <a:latin typeface="Helvetica Neue"/>
                <a:cs typeface="Helvetica Neue"/>
              </a:rPr>
              <a:t>and Ethics </a:t>
            </a:r>
            <a:endParaRPr lang="en-US" sz="1600" dirty="0" smtClean="0">
              <a:solidFill>
                <a:schemeClr val="tx1"/>
              </a:solidFill>
              <a:latin typeface="Helvetica Neue"/>
              <a:cs typeface="Helvetica Neue"/>
            </a:endParaRPr>
          </a:p>
          <a:p>
            <a:pPr lvl="1">
              <a:buFontTx/>
              <a:buChar char="-"/>
            </a:pPr>
            <a:r>
              <a:rPr lang="en-US" sz="1600" u="sng" dirty="0" smtClean="0">
                <a:solidFill>
                  <a:schemeClr val="tx1"/>
                </a:solidFill>
                <a:latin typeface="Helvetica Neue"/>
                <a:cs typeface="Helvetica Neue"/>
              </a:rPr>
              <a:t>Universite’ </a:t>
            </a:r>
            <a:r>
              <a:rPr lang="en-US" sz="1600" u="sng" dirty="0">
                <a:solidFill>
                  <a:schemeClr val="tx1"/>
                </a:solidFill>
                <a:latin typeface="Helvetica Neue"/>
                <a:cs typeface="Helvetica Neue"/>
              </a:rPr>
              <a:t>de Sousse in Tunisia; </a:t>
            </a:r>
            <a:r>
              <a:rPr lang="en-US" sz="1600" dirty="0">
                <a:solidFill>
                  <a:schemeClr val="tx1"/>
                </a:solidFill>
                <a:latin typeface="Helvetica Neue"/>
                <a:cs typeface="Helvetica Neue"/>
              </a:rPr>
              <a:t>a graduate program in </a:t>
            </a:r>
            <a:r>
              <a:rPr lang="en-US" sz="1600" dirty="0" smtClean="0">
                <a:solidFill>
                  <a:schemeClr val="tx1"/>
                </a:solidFill>
                <a:latin typeface="Helvetica Neue"/>
                <a:cs typeface="Helvetica Neue"/>
              </a:rPr>
              <a:t>bioethics;</a:t>
            </a:r>
          </a:p>
          <a:p>
            <a:pPr lvl="1">
              <a:buFontTx/>
              <a:buChar char="-"/>
            </a:pPr>
            <a:r>
              <a:rPr lang="en-US" sz="1600" u="sng" dirty="0" smtClean="0">
                <a:solidFill>
                  <a:schemeClr val="tx1"/>
                </a:solidFill>
                <a:latin typeface="Helvetica Neue"/>
                <a:cs typeface="Helvetica Neue"/>
              </a:rPr>
              <a:t>University </a:t>
            </a:r>
            <a:r>
              <a:rPr lang="en-US" sz="1600" u="sng" dirty="0">
                <a:solidFill>
                  <a:schemeClr val="tx1"/>
                </a:solidFill>
                <a:latin typeface="Helvetica Neue"/>
                <a:cs typeface="Helvetica Neue"/>
              </a:rPr>
              <a:t>in Qatar</a:t>
            </a:r>
            <a:r>
              <a:rPr lang="en-US" sz="1600" dirty="0">
                <a:solidFill>
                  <a:schemeClr val="tx1"/>
                </a:solidFill>
                <a:latin typeface="Helvetica Neue"/>
                <a:cs typeface="Helvetica Neue"/>
              </a:rPr>
              <a:t>; A</a:t>
            </a:r>
            <a:r>
              <a:rPr lang="en-US" sz="1600" dirty="0" smtClean="0">
                <a:solidFill>
                  <a:schemeClr val="tx1"/>
                </a:solidFill>
                <a:latin typeface="Helvetica Neue"/>
                <a:cs typeface="Helvetica Neue"/>
              </a:rPr>
              <a:t> </a:t>
            </a:r>
            <a:r>
              <a:rPr lang="en-US" sz="1600" dirty="0">
                <a:solidFill>
                  <a:schemeClr val="tx1"/>
                </a:solidFill>
                <a:latin typeface="Helvetica Neue"/>
                <a:cs typeface="Helvetica Neue"/>
              </a:rPr>
              <a:t>Basic Biomedical </a:t>
            </a:r>
            <a:r>
              <a:rPr lang="en-US" sz="1600" dirty="0" smtClean="0">
                <a:solidFill>
                  <a:schemeClr val="tx1"/>
                </a:solidFill>
                <a:latin typeface="Helvetica Neue"/>
                <a:cs typeface="Helvetica Neue"/>
              </a:rPr>
              <a:t>Ethics course;</a:t>
            </a:r>
          </a:p>
          <a:p>
            <a:pPr lvl="1">
              <a:buFontTx/>
              <a:buChar char="-"/>
            </a:pPr>
            <a:r>
              <a:rPr lang="en-US" sz="1600" u="sng" dirty="0">
                <a:solidFill>
                  <a:schemeClr val="tx1"/>
                </a:solidFill>
                <a:latin typeface="Helvetica Neue"/>
                <a:cs typeface="Helvetica Neue"/>
              </a:rPr>
              <a:t>King Saud Bin Abdulaziz University for Health Sciences in Saudi </a:t>
            </a:r>
            <a:r>
              <a:rPr lang="en-US" sz="1600" u="sng" dirty="0" smtClean="0">
                <a:solidFill>
                  <a:schemeClr val="tx1"/>
                </a:solidFill>
                <a:latin typeface="Helvetica Neue"/>
                <a:cs typeface="Helvetica Neue"/>
              </a:rPr>
              <a:t>Arabia; </a:t>
            </a:r>
            <a:r>
              <a:rPr lang="en-US" sz="1600" dirty="0">
                <a:solidFill>
                  <a:schemeClr val="tx1"/>
                </a:solidFill>
                <a:latin typeface="Helvetica Neue"/>
                <a:cs typeface="Helvetica Neue"/>
              </a:rPr>
              <a:t>Program for Medical </a:t>
            </a:r>
            <a:r>
              <a:rPr lang="en-US" sz="1600" dirty="0" smtClean="0">
                <a:solidFill>
                  <a:schemeClr val="tx1"/>
                </a:solidFill>
                <a:latin typeface="Helvetica Neue"/>
                <a:cs typeface="Helvetica Neue"/>
              </a:rPr>
              <a:t>Residents;</a:t>
            </a:r>
          </a:p>
          <a:p>
            <a:pPr lvl="1">
              <a:buFontTx/>
              <a:buChar char="-"/>
            </a:pPr>
            <a:r>
              <a:rPr lang="en-US" sz="1600" dirty="0" smtClean="0">
                <a:solidFill>
                  <a:schemeClr val="tx1"/>
                </a:solidFill>
                <a:latin typeface="Helvetica Neue"/>
                <a:cs typeface="Helvetica Neue"/>
              </a:rPr>
              <a:t> </a:t>
            </a:r>
            <a:r>
              <a:rPr lang="en-US" sz="1600" u="sng" dirty="0">
                <a:solidFill>
                  <a:schemeClr val="tx1"/>
                </a:solidFill>
                <a:latin typeface="Helvetica Neue"/>
                <a:cs typeface="Helvetica Neue"/>
              </a:rPr>
              <a:t>The King Abdullah International Research Center </a:t>
            </a:r>
            <a:r>
              <a:rPr lang="en-US" sz="1600" dirty="0">
                <a:solidFill>
                  <a:schemeClr val="tx1"/>
                </a:solidFill>
                <a:latin typeface="Helvetica Neue"/>
                <a:cs typeface="Helvetica Neue"/>
              </a:rPr>
              <a:t>offers the only master’s degree program in bio-ethics in </a:t>
            </a:r>
            <a:r>
              <a:rPr lang="en-US" sz="1600" dirty="0" smtClean="0">
                <a:solidFill>
                  <a:schemeClr val="tx1"/>
                </a:solidFill>
                <a:latin typeface="Helvetica Neue"/>
                <a:cs typeface="Helvetica Neue"/>
              </a:rPr>
              <a:t>the region. </a:t>
            </a:r>
            <a:endParaRPr lang="en-US" sz="1600" dirty="0">
              <a:solidFill>
                <a:schemeClr val="tx1"/>
              </a:solidFill>
              <a:latin typeface="Helvetica Neue"/>
              <a:cs typeface="Helvetica Neue"/>
            </a:endParaRPr>
          </a:p>
        </p:txBody>
      </p:sp>
      <p:sp>
        <p:nvSpPr>
          <p:cNvPr id="8" name="TextBox 7"/>
          <p:cNvSpPr txBox="1"/>
          <p:nvPr/>
        </p:nvSpPr>
        <p:spPr>
          <a:xfrm>
            <a:off x="8414676" y="302972"/>
            <a:ext cx="492443" cy="6059728"/>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
        <p:nvSpPr>
          <p:cNvPr id="6" name="TextBox 5"/>
          <p:cNvSpPr txBox="1"/>
          <p:nvPr/>
        </p:nvSpPr>
        <p:spPr>
          <a:xfrm>
            <a:off x="1943100" y="6457890"/>
            <a:ext cx="6964019" cy="246221"/>
          </a:xfrm>
          <a:prstGeom prst="rect">
            <a:avLst/>
          </a:prstGeom>
          <a:noFill/>
        </p:spPr>
        <p:txBody>
          <a:bodyPr wrap="square" rtlCol="0">
            <a:spAutoFit/>
          </a:bodyPr>
          <a:lstStyle/>
          <a:p>
            <a:r>
              <a:rPr lang="nb-NO" sz="1000" i="1" dirty="0" smtClean="0">
                <a:solidFill>
                  <a:srgbClr val="000000"/>
                </a:solidFill>
                <a:latin typeface="Helvetica Neue"/>
                <a:cs typeface="Helvetica Neue"/>
              </a:rPr>
              <a:t>Enhancing Research Ethics Capacity</a:t>
            </a:r>
            <a:r>
              <a:rPr lang="nb-NO" sz="1000" i="1" dirty="0">
                <a:solidFill>
                  <a:srgbClr val="000000"/>
                </a:solidFill>
                <a:latin typeface="Helvetica Neue"/>
                <a:cs typeface="Helvetica Neue"/>
              </a:rPr>
              <a:t>.</a:t>
            </a:r>
            <a:r>
              <a:rPr lang="nb-NO" sz="1000" i="1" dirty="0" smtClean="0">
                <a:solidFill>
                  <a:srgbClr val="000000"/>
                </a:solidFill>
                <a:latin typeface="Helvetica Neue"/>
                <a:cs typeface="Helvetica Neue"/>
              </a:rPr>
              <a:t>J </a:t>
            </a:r>
            <a:r>
              <a:rPr lang="nb-NO" sz="1000" i="1" dirty="0">
                <a:solidFill>
                  <a:srgbClr val="000000"/>
                </a:solidFill>
                <a:latin typeface="Helvetica Neue"/>
                <a:cs typeface="Helvetica Neue"/>
              </a:rPr>
              <a:t>Empir Res Hum Res Ethics. 2013 Dec; 8(5): 40–51. </a:t>
            </a:r>
            <a:r>
              <a:rPr lang="nb-NO" sz="1000" i="1" dirty="0" smtClean="0">
                <a:solidFill>
                  <a:srgbClr val="000000"/>
                </a:solidFill>
                <a:latin typeface="Helvetica Neue"/>
                <a:cs typeface="Helvetica Neue"/>
              </a:rPr>
              <a:t>DIO:</a:t>
            </a:r>
            <a:r>
              <a:rPr lang="nb-NO" sz="1000" i="1" dirty="0" smtClean="0">
                <a:solidFill>
                  <a:srgbClr val="000000"/>
                </a:solidFill>
                <a:latin typeface="Helvetica Neue"/>
                <a:cs typeface="Helvetica Neue"/>
                <a:hlinkClick r:id="rId2"/>
              </a:rPr>
              <a:t>10.1525</a:t>
            </a:r>
            <a:r>
              <a:rPr lang="nb-NO" sz="1000" i="1" dirty="0">
                <a:solidFill>
                  <a:srgbClr val="000000"/>
                </a:solidFill>
                <a:latin typeface="Helvetica Neue"/>
                <a:cs typeface="Helvetica Neue"/>
                <a:hlinkClick r:id="rId2"/>
              </a:rPr>
              <a:t>/jer.</a:t>
            </a:r>
            <a:r>
              <a:rPr lang="nb-NO" sz="1000" i="1" dirty="0" smtClean="0">
                <a:solidFill>
                  <a:srgbClr val="000000"/>
                </a:solidFill>
                <a:latin typeface="Helvetica Neue"/>
                <a:cs typeface="Helvetica Neue"/>
                <a:hlinkClick r:id="rId2"/>
              </a:rPr>
              <a:t>2013.8.5.40</a:t>
            </a:r>
            <a:endParaRPr lang="nb-NO" sz="1000" i="1" dirty="0">
              <a:solidFill>
                <a:srgbClr val="000000"/>
              </a:solidFill>
              <a:latin typeface="Helvetica Neue"/>
              <a:cs typeface="Helvetica Neue"/>
            </a:endParaRPr>
          </a:p>
        </p:txBody>
      </p:sp>
    </p:spTree>
    <p:extLst>
      <p:ext uri="{BB962C8B-B14F-4D97-AF65-F5344CB8AC3E}">
        <p14:creationId xmlns:p14="http://schemas.microsoft.com/office/powerpoint/2010/main" val="1129257632"/>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302972"/>
            <a:ext cx="7764859" cy="737297"/>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C. Research Ethical Committees Capacity (RECs)</a:t>
            </a:r>
            <a:endParaRPr lang="en-US" sz="2000" b="1" i="1" dirty="0">
              <a:solidFill>
                <a:srgbClr val="000000"/>
              </a:solidFill>
              <a:latin typeface="Helvetica Neue"/>
              <a:cs typeface="Helvetica Neue"/>
            </a:endParaRPr>
          </a:p>
        </p:txBody>
      </p:sp>
      <p:pic>
        <p:nvPicPr>
          <p:cNvPr id="4" name="Content Placeholder 3"/>
          <p:cNvPicPr>
            <a:picLocks noGrp="1" noChangeAspect="1"/>
          </p:cNvPicPr>
          <p:nvPr>
            <p:ph idx="1"/>
          </p:nvPr>
        </p:nvPicPr>
        <p:blipFill>
          <a:blip r:embed="rId2"/>
          <a:srcRect t="4548" b="4548"/>
          <a:stretch>
            <a:fillRect/>
          </a:stretch>
        </p:blipFill>
        <p:spPr>
          <a:xfrm>
            <a:off x="392113" y="1404938"/>
            <a:ext cx="7764462" cy="4640262"/>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pic>
      <p:sp>
        <p:nvSpPr>
          <p:cNvPr id="8" name="TextBox 7"/>
          <p:cNvSpPr txBox="1"/>
          <p:nvPr/>
        </p:nvSpPr>
        <p:spPr>
          <a:xfrm>
            <a:off x="8414676" y="302972"/>
            <a:ext cx="492443" cy="5844066"/>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149739625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382" r="-1082"/>
          <a:stretch/>
        </p:blipFill>
        <p:spPr>
          <a:xfrm>
            <a:off x="1016000" y="1168400"/>
            <a:ext cx="7213600" cy="4775201"/>
          </a:xfrm>
          <a:ln>
            <a:solidFill>
              <a:srgbClr val="000000"/>
            </a:solidFill>
          </a:ln>
        </p:spPr>
      </p:pic>
      <p:sp>
        <p:nvSpPr>
          <p:cNvPr id="5" name="Title 1"/>
          <p:cNvSpPr>
            <a:spLocks noGrp="1"/>
          </p:cNvSpPr>
          <p:nvPr>
            <p:ph type="title"/>
          </p:nvPr>
        </p:nvSpPr>
        <p:spPr>
          <a:xfrm>
            <a:off x="723900" y="304800"/>
            <a:ext cx="7632700" cy="457200"/>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b="1" i="1" dirty="0">
                <a:solidFill>
                  <a:srgbClr val="000000"/>
                </a:solidFill>
                <a:latin typeface="Helvetica Neue"/>
                <a:cs typeface="Helvetica Neue"/>
              </a:rPr>
              <a:t>C. Research Ethical Committees Capacity (</a:t>
            </a:r>
            <a:r>
              <a:rPr lang="en-US" sz="1800" b="1" i="1" dirty="0" smtClean="0">
                <a:solidFill>
                  <a:srgbClr val="000000"/>
                </a:solidFill>
                <a:latin typeface="Helvetica Neue"/>
                <a:cs typeface="Helvetica Neue"/>
              </a:rPr>
              <a:t>RECs/IRBs)..cont’d-2</a:t>
            </a:r>
            <a:endParaRPr lang="en-US" sz="2000" b="1" i="1" dirty="0">
              <a:solidFill>
                <a:srgbClr val="000000"/>
              </a:solidFill>
              <a:latin typeface="Helvetica Neue"/>
              <a:cs typeface="Helvetica Neue"/>
            </a:endParaRPr>
          </a:p>
        </p:txBody>
      </p:sp>
      <p:sp>
        <p:nvSpPr>
          <p:cNvPr id="6" name="TextBox 5"/>
          <p:cNvSpPr txBox="1"/>
          <p:nvPr/>
        </p:nvSpPr>
        <p:spPr>
          <a:xfrm>
            <a:off x="8356600" y="304800"/>
            <a:ext cx="492443" cy="5638801"/>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2640164654"/>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302972"/>
            <a:ext cx="7764859" cy="737297"/>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b="1" i="1" dirty="0">
                <a:solidFill>
                  <a:srgbClr val="000000"/>
                </a:solidFill>
                <a:latin typeface="Helvetica Neue"/>
                <a:cs typeface="Helvetica Neue"/>
              </a:rPr>
              <a:t>C. Research Ethical Committees Capacity (RECs</a:t>
            </a:r>
            <a:r>
              <a:rPr lang="en-US" sz="1800" b="1" i="1" dirty="0" smtClean="0">
                <a:solidFill>
                  <a:srgbClr val="000000"/>
                </a:solidFill>
                <a:latin typeface="Helvetica Neue"/>
                <a:cs typeface="Helvetica Neue"/>
              </a:rPr>
              <a:t>)..cont’d-3</a:t>
            </a:r>
            <a:endParaRPr lang="en-US" sz="2000" b="1" i="1" dirty="0">
              <a:solidFill>
                <a:srgbClr val="000000"/>
              </a:solidFill>
              <a:latin typeface="Helvetica Neue"/>
              <a:cs typeface="Helvetica Neue"/>
            </a:endParaRPr>
          </a:p>
        </p:txBody>
      </p:sp>
      <p:pic>
        <p:nvPicPr>
          <p:cNvPr id="4" name="Content Placeholder 3"/>
          <p:cNvPicPr>
            <a:picLocks noGrp="1" noChangeAspect="1"/>
          </p:cNvPicPr>
          <p:nvPr>
            <p:ph idx="1"/>
          </p:nvPr>
        </p:nvPicPr>
        <p:blipFill rotWithShape="1">
          <a:blip r:embed="rId2"/>
          <a:srcRect t="-1363" b="-489"/>
          <a:stretch/>
        </p:blipFill>
        <p:spPr>
          <a:xfrm rot="1262518">
            <a:off x="4005103" y="3466003"/>
            <a:ext cx="4105275" cy="3303476"/>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pic>
      <p:sp>
        <p:nvSpPr>
          <p:cNvPr id="8" name="TextBox 7"/>
          <p:cNvSpPr txBox="1"/>
          <p:nvPr/>
        </p:nvSpPr>
        <p:spPr>
          <a:xfrm>
            <a:off x="8414676" y="302971"/>
            <a:ext cx="492443" cy="6316915"/>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5" name="Picture 4"/>
          <p:cNvPicPr>
            <a:picLocks noChangeAspect="1"/>
          </p:cNvPicPr>
          <p:nvPr/>
        </p:nvPicPr>
        <p:blipFill>
          <a:blip r:embed="rId3"/>
          <a:stretch>
            <a:fillRect/>
          </a:stretch>
        </p:blipFill>
        <p:spPr>
          <a:xfrm rot="20152422">
            <a:off x="-132400" y="2114851"/>
            <a:ext cx="5457499" cy="1663321"/>
          </a:xfrm>
          <a:prstGeom prst="rect">
            <a:avLst/>
          </a:prstGeom>
        </p:spPr>
      </p:pic>
    </p:spTree>
    <p:extLst>
      <p:ext uri="{BB962C8B-B14F-4D97-AF65-F5344CB8AC3E}">
        <p14:creationId xmlns:p14="http://schemas.microsoft.com/office/powerpoint/2010/main" val="2146311232"/>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850900" y="660401"/>
            <a:ext cx="7289799" cy="2743200"/>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000000"/>
                </a:solidFill>
                <a:latin typeface="Helvetica Neue"/>
                <a:cs typeface="Helvetica Neue"/>
              </a:rPr>
              <a:t>Cystic Fibrosis Research in the Middle East </a:t>
            </a:r>
          </a:p>
        </p:txBody>
      </p:sp>
      <p:sp>
        <p:nvSpPr>
          <p:cNvPr id="7" name="Bevel 6"/>
          <p:cNvSpPr/>
          <p:nvPr/>
        </p:nvSpPr>
        <p:spPr>
          <a:xfrm>
            <a:off x="1739900" y="3860806"/>
            <a:ext cx="3035300" cy="9905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Overview of Cystic Fibrosis</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8" name="Bevel 7"/>
          <p:cNvSpPr/>
          <p:nvPr/>
        </p:nvSpPr>
        <p:spPr>
          <a:xfrm>
            <a:off x="4978400" y="3860806"/>
            <a:ext cx="2647950" cy="9905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u="sng" dirty="0" smtClean="0">
                <a:solidFill>
                  <a:srgbClr val="000000"/>
                </a:solidFill>
                <a:latin typeface="Helvetica Neue"/>
                <a:cs typeface="Helvetica Neue"/>
              </a:rPr>
              <a:t>Cystic Fibrosis Facts </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9" name="Bevel 8"/>
          <p:cNvSpPr/>
          <p:nvPr/>
        </p:nvSpPr>
        <p:spPr>
          <a:xfrm>
            <a:off x="1981200" y="5029200"/>
            <a:ext cx="5511799" cy="1079501"/>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u="sng" dirty="0" smtClean="0">
                <a:solidFill>
                  <a:srgbClr val="000000"/>
                </a:solidFill>
                <a:latin typeface="Helvetica Neue"/>
                <a:cs typeface="Helvetica Neue"/>
              </a:rPr>
              <a:t>Common Mutations </a:t>
            </a:r>
            <a:endParaRPr lang="en-US" sz="1400" i="1" dirty="0" smtClean="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Tree>
    <p:extLst>
      <p:ext uri="{BB962C8B-B14F-4D97-AF65-F5344CB8AC3E}">
        <p14:creationId xmlns:p14="http://schemas.microsoft.com/office/powerpoint/2010/main" val="2897486105"/>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302973"/>
            <a:ext cx="7764859" cy="560628"/>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i="1" dirty="0">
                <a:solidFill>
                  <a:srgbClr val="000000"/>
                </a:solidFill>
                <a:latin typeface="Helvetica Neue"/>
                <a:cs typeface="Helvetica Neue"/>
              </a:rPr>
              <a:t>C. Research Ethical Committees Capacity (RECs)..</a:t>
            </a:r>
            <a:r>
              <a:rPr lang="en-US" sz="1800" i="1" dirty="0" smtClean="0">
                <a:solidFill>
                  <a:srgbClr val="000000"/>
                </a:solidFill>
                <a:latin typeface="Helvetica Neue"/>
                <a:cs typeface="Helvetica Neue"/>
              </a:rPr>
              <a:t>cont’d-4</a:t>
            </a:r>
            <a:br>
              <a:rPr lang="en-US" sz="1800" i="1" dirty="0" smtClean="0">
                <a:solidFill>
                  <a:srgbClr val="000000"/>
                </a:solidFill>
                <a:latin typeface="Helvetica Neue"/>
                <a:cs typeface="Helvetica Neue"/>
              </a:rPr>
            </a:br>
            <a:r>
              <a:rPr lang="en-US" sz="1800" b="1" i="1" dirty="0" smtClean="0">
                <a:solidFill>
                  <a:srgbClr val="C00000"/>
                </a:solidFill>
                <a:latin typeface="Helvetica Neue"/>
                <a:cs typeface="Helvetica Neue"/>
              </a:rPr>
              <a:t>REC/IRB-Types of  Review </a:t>
            </a:r>
            <a:endParaRPr lang="en-US" sz="2000" b="1" i="1" dirty="0">
              <a:solidFill>
                <a:srgbClr val="C00000"/>
              </a:solidFill>
              <a:latin typeface="Helvetica Neue"/>
              <a:cs typeface="Helvetica Neue"/>
            </a:endParaRPr>
          </a:p>
        </p:txBody>
      </p:sp>
      <p:pic>
        <p:nvPicPr>
          <p:cNvPr id="4" name="Content Placeholder 3"/>
          <p:cNvPicPr>
            <a:picLocks noGrp="1" noChangeAspect="1"/>
          </p:cNvPicPr>
          <p:nvPr>
            <p:ph idx="1"/>
          </p:nvPr>
        </p:nvPicPr>
        <p:blipFill>
          <a:blip r:embed="rId3"/>
          <a:srcRect t="9328" b="9328"/>
          <a:stretch>
            <a:fillRect/>
          </a:stretch>
        </p:blipFill>
        <p:spPr>
          <a:xfrm>
            <a:off x="392113" y="1404938"/>
            <a:ext cx="3633787" cy="4741862"/>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pic>
      <p:sp>
        <p:nvSpPr>
          <p:cNvPr id="8" name="TextBox 7"/>
          <p:cNvSpPr txBox="1"/>
          <p:nvPr/>
        </p:nvSpPr>
        <p:spPr>
          <a:xfrm>
            <a:off x="8414676" y="302972"/>
            <a:ext cx="492443" cy="5844066"/>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6" name="Content Placeholder 4"/>
          <p:cNvPicPr>
            <a:picLocks noChangeAspect="1"/>
          </p:cNvPicPr>
          <p:nvPr/>
        </p:nvPicPr>
        <p:blipFill rotWithShape="1">
          <a:blip r:embed="rId4"/>
          <a:srcRect l="-272" r="-272"/>
          <a:stretch/>
        </p:blipFill>
        <p:spPr>
          <a:xfrm>
            <a:off x="4025900" y="1404938"/>
            <a:ext cx="4279899" cy="4742099"/>
          </a:xfrm>
          <a:prstGeom prst="rect">
            <a:avLst/>
          </a:prstGeom>
          <a:ln>
            <a:solidFill>
              <a:srgbClr val="000000"/>
            </a:solidFill>
          </a:ln>
        </p:spPr>
      </p:pic>
    </p:spTree>
    <p:extLst>
      <p:ext uri="{BB962C8B-B14F-4D97-AF65-F5344CB8AC3E}">
        <p14:creationId xmlns:p14="http://schemas.microsoft.com/office/powerpoint/2010/main" val="2146311232"/>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595987"/>
            <a:ext cx="7764859" cy="560628"/>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i="1" dirty="0">
                <a:solidFill>
                  <a:srgbClr val="000000"/>
                </a:solidFill>
                <a:latin typeface="Helvetica Neue"/>
                <a:cs typeface="Helvetica Neue"/>
              </a:rPr>
              <a:t>C. Research Ethical Committees Capacity (RECs)..</a:t>
            </a:r>
            <a:r>
              <a:rPr lang="en-US" sz="1800" i="1" dirty="0" smtClean="0">
                <a:solidFill>
                  <a:srgbClr val="000000"/>
                </a:solidFill>
                <a:latin typeface="Helvetica Neue"/>
                <a:cs typeface="Helvetica Neue"/>
              </a:rPr>
              <a:t>cont’d-5</a:t>
            </a:r>
            <a:br>
              <a:rPr lang="en-US" sz="1800" i="1" dirty="0" smtClean="0">
                <a:solidFill>
                  <a:srgbClr val="000000"/>
                </a:solidFill>
                <a:latin typeface="Helvetica Neue"/>
                <a:cs typeface="Helvetica Neue"/>
              </a:rPr>
            </a:br>
            <a:r>
              <a:rPr lang="en-US" sz="1800" b="1" i="1" dirty="0" smtClean="0">
                <a:solidFill>
                  <a:srgbClr val="C00000"/>
                </a:solidFill>
                <a:latin typeface="Helvetica Neue"/>
                <a:cs typeface="Helvetica Neue"/>
              </a:rPr>
              <a:t>RECs/IRB Decisions </a:t>
            </a:r>
            <a:endParaRPr lang="en-US" sz="2000" b="1" i="1" dirty="0">
              <a:solidFill>
                <a:srgbClr val="C00000"/>
              </a:solidFill>
              <a:latin typeface="Helvetica Neue"/>
              <a:cs typeface="Helvetica Neue"/>
            </a:endParaRPr>
          </a:p>
        </p:txBody>
      </p:sp>
      <p:sp>
        <p:nvSpPr>
          <p:cNvPr id="8" name="TextBox 7"/>
          <p:cNvSpPr txBox="1"/>
          <p:nvPr/>
        </p:nvSpPr>
        <p:spPr>
          <a:xfrm>
            <a:off x="8414676" y="302972"/>
            <a:ext cx="492443" cy="5844066"/>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7" name="Content Placeholder 6"/>
          <p:cNvPicPr>
            <a:picLocks noGrp="1" noChangeAspect="1"/>
          </p:cNvPicPr>
          <p:nvPr>
            <p:ph idx="1"/>
          </p:nvPr>
        </p:nvPicPr>
        <p:blipFill rotWithShape="1">
          <a:blip r:embed="rId2"/>
          <a:srcRect l="-684" r="-739"/>
          <a:stretch/>
        </p:blipFill>
        <p:spPr>
          <a:xfrm>
            <a:off x="520701" y="1714501"/>
            <a:ext cx="7635996" cy="4343400"/>
          </a:xfrm>
        </p:spPr>
      </p:pic>
    </p:spTree>
    <p:extLst>
      <p:ext uri="{BB962C8B-B14F-4D97-AF65-F5344CB8AC3E}">
        <p14:creationId xmlns:p14="http://schemas.microsoft.com/office/powerpoint/2010/main" val="4112392775"/>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74700" y="709372"/>
            <a:ext cx="7064497" cy="560628"/>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i="1" dirty="0">
                <a:solidFill>
                  <a:srgbClr val="000000"/>
                </a:solidFill>
                <a:latin typeface="Helvetica Neue"/>
                <a:cs typeface="Helvetica Neue"/>
              </a:rPr>
              <a:t>C. Research Ethical Committees Capacity (RECs)..</a:t>
            </a:r>
            <a:r>
              <a:rPr lang="en-US" sz="1800" i="1" dirty="0" smtClean="0">
                <a:solidFill>
                  <a:srgbClr val="000000"/>
                </a:solidFill>
                <a:latin typeface="Helvetica Neue"/>
                <a:cs typeface="Helvetica Neue"/>
              </a:rPr>
              <a:t>cont’d-6</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C00000"/>
                </a:solidFill>
                <a:latin typeface="Helvetica Neue"/>
                <a:cs typeface="Helvetica Neue"/>
              </a:rPr>
              <a:t>Challenges Discovered in Reviews</a:t>
            </a:r>
            <a:endParaRPr lang="en-US" sz="2000" b="1" i="1" dirty="0">
              <a:solidFill>
                <a:srgbClr val="C00000"/>
              </a:solidFill>
              <a:latin typeface="Helvetica Neue"/>
              <a:cs typeface="Helvetica Neue"/>
            </a:endParaRPr>
          </a:p>
        </p:txBody>
      </p:sp>
      <p:sp>
        <p:nvSpPr>
          <p:cNvPr id="8" name="TextBox 7"/>
          <p:cNvSpPr txBox="1"/>
          <p:nvPr/>
        </p:nvSpPr>
        <p:spPr>
          <a:xfrm>
            <a:off x="8414676" y="709372"/>
            <a:ext cx="492443" cy="5437665"/>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5" name="Content Placeholder 4"/>
          <p:cNvPicPr>
            <a:picLocks noGrp="1" noChangeAspect="1"/>
          </p:cNvPicPr>
          <p:nvPr>
            <p:ph idx="1"/>
          </p:nvPr>
        </p:nvPicPr>
        <p:blipFill rotWithShape="1">
          <a:blip r:embed="rId2"/>
          <a:srcRect t="807" b="807"/>
          <a:stretch/>
        </p:blipFill>
        <p:spPr>
          <a:xfrm>
            <a:off x="774700" y="1600199"/>
            <a:ext cx="7064497" cy="4546837"/>
          </a:xfrm>
          <a:ln>
            <a:solidFill>
              <a:srgbClr val="000000"/>
            </a:solidFill>
          </a:ln>
        </p:spPr>
      </p:pic>
    </p:spTree>
    <p:extLst>
      <p:ext uri="{BB962C8B-B14F-4D97-AF65-F5344CB8AC3E}">
        <p14:creationId xmlns:p14="http://schemas.microsoft.com/office/powerpoint/2010/main" val="4129546332"/>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Content Placeholder 5" descr="research-ethics-committees-recs-irbs-42-638.jpg"/>
          <p:cNvPicPr>
            <a:picLocks noGrp="1" noChangeAspect="1"/>
          </p:cNvPicPr>
          <p:nvPr>
            <p:ph idx="1"/>
          </p:nvPr>
        </p:nvPicPr>
        <p:blipFill rotWithShape="1">
          <a:blip r:embed="rId2">
            <a:extLst>
              <a:ext uri="{28A0092B-C50C-407E-A947-70E740481C1C}">
                <a14:useLocalDpi xmlns:a14="http://schemas.microsoft.com/office/drawing/2010/main" val="0"/>
              </a:ext>
            </a:extLst>
          </a:blip>
          <a:srcRect l="-683" r="12433"/>
          <a:stretch/>
        </p:blipFill>
        <p:spPr>
          <a:xfrm>
            <a:off x="127000" y="1320799"/>
            <a:ext cx="3962400" cy="4038601"/>
          </a:xfrm>
        </p:spPr>
      </p:pic>
      <p:sp>
        <p:nvSpPr>
          <p:cNvPr id="4" name="Title 1"/>
          <p:cNvSpPr>
            <a:spLocks noGrp="1"/>
          </p:cNvSpPr>
          <p:nvPr>
            <p:ph type="title"/>
          </p:nvPr>
        </p:nvSpPr>
        <p:spPr>
          <a:xfrm>
            <a:off x="126999" y="361576"/>
            <a:ext cx="8274051" cy="717924"/>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i="1" dirty="0">
                <a:solidFill>
                  <a:srgbClr val="000000"/>
                </a:solidFill>
                <a:latin typeface="Helvetica Neue"/>
                <a:cs typeface="Helvetica Neue"/>
              </a:rPr>
              <a:t>C. Research Ethical Committees Capacity (RECs)..</a:t>
            </a:r>
            <a:r>
              <a:rPr lang="en-US" sz="1800" i="1" dirty="0" smtClean="0">
                <a:solidFill>
                  <a:srgbClr val="000000"/>
                </a:solidFill>
                <a:latin typeface="Helvetica Neue"/>
                <a:cs typeface="Helvetica Neue"/>
              </a:rPr>
              <a:t>cont’d-7</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chemeClr val="accent6"/>
                </a:solidFill>
                <a:latin typeface="Helvetica Neue"/>
                <a:cs typeface="Helvetica Neue"/>
              </a:rPr>
              <a:t>No Central IRB Model </a:t>
            </a:r>
            <a:endParaRPr lang="en-US" sz="2000" b="1" i="1" dirty="0">
              <a:solidFill>
                <a:schemeClr val="accent6"/>
              </a:solidFill>
              <a:latin typeface="Helvetica Neue"/>
              <a:cs typeface="Helvetica Neue"/>
            </a:endParaRPr>
          </a:p>
        </p:txBody>
      </p:sp>
      <p:pic>
        <p:nvPicPr>
          <p:cNvPr id="7" name="Picture 6"/>
          <p:cNvPicPr>
            <a:picLocks noChangeAspect="1"/>
          </p:cNvPicPr>
          <p:nvPr/>
        </p:nvPicPr>
        <p:blipFill>
          <a:blip r:embed="rId3"/>
          <a:stretch>
            <a:fillRect/>
          </a:stretch>
        </p:blipFill>
        <p:spPr>
          <a:xfrm>
            <a:off x="3949700" y="2933700"/>
            <a:ext cx="4451351" cy="3785633"/>
          </a:xfrm>
          <a:prstGeom prst="rect">
            <a:avLst/>
          </a:prstGeom>
        </p:spPr>
      </p:pic>
      <p:sp>
        <p:nvSpPr>
          <p:cNvPr id="9" name="TextBox 8"/>
          <p:cNvSpPr txBox="1"/>
          <p:nvPr/>
        </p:nvSpPr>
        <p:spPr>
          <a:xfrm>
            <a:off x="8518723" y="361576"/>
            <a:ext cx="492443" cy="6357756"/>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1578546909"/>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126999" y="361576"/>
            <a:ext cx="8274051" cy="717924"/>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solidFill>
                  <a:srgbClr val="000000"/>
                </a:solidFill>
                <a:latin typeface="Helvetica Neue"/>
                <a:cs typeface="Helvetica Neue"/>
              </a:rPr>
              <a:t> </a:t>
            </a:r>
            <a:br>
              <a:rPr lang="en-US" sz="2000" b="1" i="1" dirty="0" smtClean="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1800" i="1" dirty="0">
                <a:solidFill>
                  <a:srgbClr val="000000"/>
                </a:solidFill>
                <a:latin typeface="Helvetica Neue"/>
                <a:cs typeface="Helvetica Neue"/>
              </a:rPr>
              <a:t>C. Research Ethical Committees Capacity (RECs)..</a:t>
            </a:r>
            <a:r>
              <a:rPr lang="en-US" sz="1800" i="1" dirty="0" smtClean="0">
                <a:solidFill>
                  <a:srgbClr val="000000"/>
                </a:solidFill>
                <a:latin typeface="Helvetica Neue"/>
                <a:cs typeface="Helvetica Neue"/>
              </a:rPr>
              <a:t>cont’d-8</a:t>
            </a: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chemeClr val="accent6"/>
                </a:solidFill>
                <a:latin typeface="Helvetica Neue"/>
                <a:cs typeface="Helvetica Neue"/>
              </a:rPr>
              <a:t>Data Safety Monitoring Board (DSMB)</a:t>
            </a:r>
            <a:endParaRPr lang="en-US" sz="2000" b="1" i="1" dirty="0">
              <a:solidFill>
                <a:schemeClr val="accent6"/>
              </a:solidFill>
              <a:latin typeface="Helvetica Neue"/>
              <a:cs typeface="Helvetica Neue"/>
            </a:endParaRPr>
          </a:p>
        </p:txBody>
      </p:sp>
      <p:sp>
        <p:nvSpPr>
          <p:cNvPr id="9" name="TextBox 8"/>
          <p:cNvSpPr txBox="1"/>
          <p:nvPr/>
        </p:nvSpPr>
        <p:spPr>
          <a:xfrm>
            <a:off x="8518723" y="361576"/>
            <a:ext cx="492443" cy="6217024"/>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pic>
        <p:nvPicPr>
          <p:cNvPr id="5" name="Picture 4"/>
          <p:cNvPicPr>
            <a:picLocks noChangeAspect="1"/>
          </p:cNvPicPr>
          <p:nvPr/>
        </p:nvPicPr>
        <p:blipFill rotWithShape="1">
          <a:blip r:embed="rId2"/>
          <a:srcRect t="-5405" b="5445"/>
          <a:stretch/>
        </p:blipFill>
        <p:spPr>
          <a:xfrm>
            <a:off x="126999" y="1282700"/>
            <a:ext cx="3949701" cy="2565400"/>
          </a:xfrm>
          <a:prstGeom prst="rect">
            <a:avLst/>
          </a:prstGeom>
        </p:spPr>
      </p:pic>
      <p:pic>
        <p:nvPicPr>
          <p:cNvPr id="10" name="Picture 9"/>
          <p:cNvPicPr>
            <a:picLocks noChangeAspect="1"/>
          </p:cNvPicPr>
          <p:nvPr/>
        </p:nvPicPr>
        <p:blipFill rotWithShape="1">
          <a:blip r:embed="rId3"/>
          <a:srcRect l="2257" t="-7516" r="-2257" b="7516"/>
          <a:stretch/>
        </p:blipFill>
        <p:spPr>
          <a:xfrm>
            <a:off x="4318000" y="1193800"/>
            <a:ext cx="4200723" cy="2654300"/>
          </a:xfrm>
          <a:prstGeom prst="rect">
            <a:avLst/>
          </a:prstGeom>
        </p:spPr>
      </p:pic>
      <p:pic>
        <p:nvPicPr>
          <p:cNvPr id="11" name="Picture 10"/>
          <p:cNvPicPr>
            <a:picLocks noChangeAspect="1"/>
          </p:cNvPicPr>
          <p:nvPr/>
        </p:nvPicPr>
        <p:blipFill rotWithShape="1">
          <a:blip r:embed="rId4"/>
          <a:srcRect t="-6013" b="6013"/>
          <a:stretch/>
        </p:blipFill>
        <p:spPr>
          <a:xfrm>
            <a:off x="126999" y="3962400"/>
            <a:ext cx="3949701" cy="2616200"/>
          </a:xfrm>
          <a:prstGeom prst="rect">
            <a:avLst/>
          </a:prstGeom>
        </p:spPr>
      </p:pic>
      <p:pic>
        <p:nvPicPr>
          <p:cNvPr id="12" name="Picture 11"/>
          <p:cNvPicPr>
            <a:picLocks noChangeAspect="1"/>
          </p:cNvPicPr>
          <p:nvPr/>
        </p:nvPicPr>
        <p:blipFill rotWithShape="1">
          <a:blip r:embed="rId5"/>
          <a:srcRect t="-7516" b="7516"/>
          <a:stretch/>
        </p:blipFill>
        <p:spPr>
          <a:xfrm>
            <a:off x="4318000" y="3848100"/>
            <a:ext cx="4083050" cy="2730500"/>
          </a:xfrm>
          <a:prstGeom prst="rect">
            <a:avLst/>
          </a:prstGeom>
        </p:spPr>
      </p:pic>
    </p:spTree>
    <p:extLst>
      <p:ext uri="{BB962C8B-B14F-4D97-AF65-F5344CB8AC3E}">
        <p14:creationId xmlns:p14="http://schemas.microsoft.com/office/powerpoint/2010/main" val="508190171"/>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1838" y="457199"/>
            <a:ext cx="7764859" cy="705765"/>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a:solidFill>
                  <a:srgbClr val="000000"/>
                </a:solidFill>
                <a:latin typeface="Helvetica Neue"/>
                <a:cs typeface="Helvetica Neue"/>
              </a:rPr>
              <a:t/>
            </a:r>
            <a:br>
              <a:rPr lang="en-US" sz="1800" b="1" i="1" dirty="0">
                <a:solidFill>
                  <a:srgbClr val="000000"/>
                </a:solidFill>
                <a:latin typeface="Helvetica Neue"/>
                <a:cs typeface="Helvetica Neue"/>
              </a:rPr>
            </a:br>
            <a:r>
              <a:rPr lang="en-US" sz="1800" b="1" i="1" dirty="0" smtClean="0">
                <a:solidFill>
                  <a:srgbClr val="000000"/>
                </a:solidFill>
                <a:latin typeface="Helvetica Neue"/>
                <a:cs typeface="Helvetica Neue"/>
              </a:rPr>
              <a:t>D. Researchers </a:t>
            </a:r>
            <a:r>
              <a:rPr lang="en-US" sz="1800" b="1" i="1" dirty="0">
                <a:solidFill>
                  <a:srgbClr val="000000"/>
                </a:solidFill>
                <a:latin typeface="Helvetica Neue"/>
                <a:cs typeface="Helvetica Neue"/>
              </a:rPr>
              <a:t>T</a:t>
            </a:r>
            <a:r>
              <a:rPr lang="en-US" sz="1800" b="1" i="1" dirty="0" smtClean="0">
                <a:solidFill>
                  <a:srgbClr val="000000"/>
                </a:solidFill>
                <a:latin typeface="Helvetica Neue"/>
                <a:cs typeface="Helvetica Neue"/>
              </a:rPr>
              <a:t>raining Challenges in Qatar</a:t>
            </a:r>
            <a:br>
              <a:rPr lang="en-US" sz="1800" b="1" i="1" dirty="0" smtClean="0">
                <a:solidFill>
                  <a:srgbClr val="000000"/>
                </a:solidFill>
                <a:latin typeface="Helvetica Neue"/>
                <a:cs typeface="Helvetica Neue"/>
              </a:rPr>
            </a:br>
            <a:r>
              <a:rPr lang="en-US" sz="1800" b="1" i="1" dirty="0" smtClean="0">
                <a:solidFill>
                  <a:srgbClr val="C00000"/>
                </a:solidFill>
                <a:latin typeface="Helvetica Neue"/>
                <a:cs typeface="Helvetica Neue"/>
              </a:rPr>
              <a:t>(iHEED) </a:t>
            </a:r>
            <a:endParaRPr lang="en-US" sz="1800" b="1" i="1" dirty="0">
              <a:solidFill>
                <a:srgbClr val="C00000"/>
              </a:solidFill>
              <a:latin typeface="Helvetica Neue"/>
              <a:cs typeface="Helvetica Neue"/>
            </a:endParaRPr>
          </a:p>
        </p:txBody>
      </p:sp>
      <p:sp>
        <p:nvSpPr>
          <p:cNvPr id="8" name="TextBox 7"/>
          <p:cNvSpPr txBox="1"/>
          <p:nvPr/>
        </p:nvSpPr>
        <p:spPr>
          <a:xfrm>
            <a:off x="8387395" y="457199"/>
            <a:ext cx="492443" cy="6273799"/>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
        <p:nvSpPr>
          <p:cNvPr id="10" name="AutoShape 29"/>
          <p:cNvSpPr>
            <a:spLocks noChangeArrowheads="1"/>
          </p:cNvSpPr>
          <p:nvPr/>
        </p:nvSpPr>
        <p:spPr bwMode="auto">
          <a:xfrm>
            <a:off x="11198895" y="8029608"/>
            <a:ext cx="10565140" cy="20885451"/>
          </a:xfrm>
          <a:prstGeom prst="roundRect">
            <a:avLst>
              <a:gd name="adj" fmla="val 7000"/>
            </a:avLst>
          </a:prstGeom>
          <a:solidFill>
            <a:schemeClr val="bg2">
              <a:lumMod val="60000"/>
              <a:lumOff val="40000"/>
            </a:schemeClr>
          </a:solidFill>
          <a:ln w="76200" cmpd="sng">
            <a:solidFill>
              <a:srgbClr val="002164"/>
            </a:solidFill>
            <a:round/>
            <a:headEnd/>
            <a:tailEnd/>
          </a:ln>
          <a:effectLst/>
        </p:spPr>
        <p:txBody>
          <a:bodyPr wrap="none" anchor="ctr"/>
          <a:lstStyle/>
          <a:p>
            <a:endParaRPr lang="en-US" sz="2000" dirty="0"/>
          </a:p>
        </p:txBody>
      </p:sp>
      <p:sp>
        <p:nvSpPr>
          <p:cNvPr id="7" name="TextBox 6"/>
          <p:cNvSpPr txBox="1"/>
          <p:nvPr/>
        </p:nvSpPr>
        <p:spPr>
          <a:xfrm>
            <a:off x="4749800" y="2235200"/>
            <a:ext cx="184666" cy="369332"/>
          </a:xfrm>
          <a:prstGeom prst="rect">
            <a:avLst/>
          </a:prstGeom>
          <a:noFill/>
        </p:spPr>
        <p:txBody>
          <a:bodyPr wrap="none" rtlCol="0">
            <a:spAutoFit/>
          </a:bodyPr>
          <a:lstStyle/>
          <a:p>
            <a:endParaRPr lang="en-US" dirty="0"/>
          </a:p>
        </p:txBody>
      </p:sp>
      <p:sp>
        <p:nvSpPr>
          <p:cNvPr id="11" name="AutoShape 29"/>
          <p:cNvSpPr>
            <a:spLocks noChangeArrowheads="1"/>
          </p:cNvSpPr>
          <p:nvPr/>
        </p:nvSpPr>
        <p:spPr bwMode="auto">
          <a:xfrm>
            <a:off x="11351295" y="8182008"/>
            <a:ext cx="10565140" cy="20885451"/>
          </a:xfrm>
          <a:prstGeom prst="roundRect">
            <a:avLst>
              <a:gd name="adj" fmla="val 7000"/>
            </a:avLst>
          </a:prstGeom>
          <a:solidFill>
            <a:schemeClr val="bg2">
              <a:lumMod val="60000"/>
              <a:lumOff val="40000"/>
            </a:schemeClr>
          </a:solidFill>
          <a:ln w="76200" cmpd="sng">
            <a:solidFill>
              <a:srgbClr val="002164"/>
            </a:solidFill>
            <a:round/>
            <a:headEnd/>
            <a:tailEnd/>
          </a:ln>
          <a:effectLst/>
        </p:spPr>
        <p:txBody>
          <a:bodyPr wrap="none" anchor="ctr"/>
          <a:lstStyle/>
          <a:p>
            <a:endParaRPr lang="en-US" sz="2000" dirty="0"/>
          </a:p>
        </p:txBody>
      </p:sp>
      <p:pic>
        <p:nvPicPr>
          <p:cNvPr id="13" name="Content Placeholder 12"/>
          <p:cNvPicPr>
            <a:picLocks noGrp="1" noChangeAspect="1"/>
          </p:cNvPicPr>
          <p:nvPr>
            <p:ph idx="1"/>
          </p:nvPr>
        </p:nvPicPr>
        <p:blipFill>
          <a:blip r:embed="rId2"/>
          <a:srcRect l="-3203" r="-3203"/>
          <a:stretch>
            <a:fillRect/>
          </a:stretch>
        </p:blipFill>
        <p:spPr>
          <a:xfrm>
            <a:off x="0" y="1498599"/>
            <a:ext cx="8509000" cy="5232400"/>
          </a:xfrm>
        </p:spPr>
      </p:pic>
    </p:spTree>
    <p:extLst>
      <p:ext uri="{BB962C8B-B14F-4D97-AF65-F5344CB8AC3E}">
        <p14:creationId xmlns:p14="http://schemas.microsoft.com/office/powerpoint/2010/main" val="3078458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rotWithShape="1">
          <a:blip r:embed="rId3"/>
          <a:srcRect t="311" r="-2" b="-130"/>
          <a:stretch/>
        </p:blipFill>
        <p:spPr>
          <a:xfrm>
            <a:off x="392113" y="1803400"/>
            <a:ext cx="7764584" cy="3962400"/>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pic>
      <p:sp>
        <p:nvSpPr>
          <p:cNvPr id="8" name="TextBox 7"/>
          <p:cNvSpPr txBox="1"/>
          <p:nvPr/>
        </p:nvSpPr>
        <p:spPr>
          <a:xfrm>
            <a:off x="8414676" y="569672"/>
            <a:ext cx="492443" cy="5196127"/>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
        <p:nvSpPr>
          <p:cNvPr id="6" name="Title 1"/>
          <p:cNvSpPr txBox="1">
            <a:spLocks/>
          </p:cNvSpPr>
          <p:nvPr/>
        </p:nvSpPr>
        <p:spPr>
          <a:xfrm>
            <a:off x="391838" y="569673"/>
            <a:ext cx="7764859" cy="713028"/>
          </a:xfrm>
          <a:prstGeom prst="rect">
            <a:avLst/>
          </a:prstGeom>
          <a:solidFill>
            <a:srgbClr val="D1D9F4"/>
          </a:solidFill>
          <a:ln w="12700" cap="flat" cmpd="sng" algn="ctr">
            <a:solidFill>
              <a:srgbClr val="000000"/>
            </a:solidFill>
            <a:prstDash val="solid"/>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vert="horz" lIns="91440" tIns="45720" rIns="91440" bIns="45720" rtlCol="0" anchor="b" anchorCtr="0">
            <a:noAutofit/>
          </a:bodyPr>
          <a:lstStyle>
            <a:lvl1pPr algn="ctr" defTabSz="914400" rtl="0" eaLnBrk="1" latinLnBrk="0" hangingPunct="1">
              <a:spcBef>
                <a:spcPct val="0"/>
              </a:spcBef>
              <a:buNone/>
              <a:defRPr sz="46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sz="1800" b="1" i="1" dirty="0" smtClean="0">
                <a:solidFill>
                  <a:srgbClr val="000000"/>
                </a:solidFill>
                <a:latin typeface="Helvetica Neue"/>
                <a:cs typeface="Helvetica Neue"/>
              </a:rPr>
              <a:t>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D.Training Researchers (cont’d-2)</a:t>
            </a:r>
            <a:br>
              <a:rPr lang="en-US" sz="1800" b="1" i="1" dirty="0" smtClean="0">
                <a:solidFill>
                  <a:srgbClr val="000000"/>
                </a:solidFill>
                <a:latin typeface="Helvetica Neue"/>
                <a:cs typeface="Helvetica Neue"/>
              </a:rPr>
            </a:br>
            <a:r>
              <a:rPr lang="en-US" sz="1800" b="1" i="1" dirty="0" smtClean="0">
                <a:solidFill>
                  <a:srgbClr val="000000"/>
                </a:solidFill>
                <a:latin typeface="Helvetica Neue"/>
                <a:cs typeface="Helvetica Neue"/>
              </a:rPr>
              <a:t>  (</a:t>
            </a:r>
            <a:r>
              <a:rPr lang="en-US" sz="1800" b="1" i="1" dirty="0" smtClean="0">
                <a:solidFill>
                  <a:schemeClr val="tx1"/>
                </a:solidFill>
                <a:latin typeface="Helvetica Neue"/>
                <a:cs typeface="Helvetica Neue"/>
              </a:rPr>
              <a:t>MERETI)..</a:t>
            </a:r>
            <a:r>
              <a:rPr lang="en-US" sz="1800" b="1" dirty="0" smtClean="0">
                <a:solidFill>
                  <a:schemeClr val="tx1"/>
                </a:solidFill>
                <a:latin typeface="Helvetica Neue"/>
                <a:cs typeface="Helvetica Neue"/>
              </a:rPr>
              <a:t> Middle East Long-Term Trainees by Country (2004-2010)</a:t>
            </a:r>
            <a:endParaRPr lang="en-US" sz="1800" b="1" i="1" dirty="0">
              <a:solidFill>
                <a:schemeClr val="tx1"/>
              </a:solidFill>
              <a:latin typeface="Helvetica Neue"/>
              <a:cs typeface="Helvetica Neue"/>
            </a:endParaRPr>
          </a:p>
        </p:txBody>
      </p:sp>
    </p:spTree>
    <p:extLst>
      <p:ext uri="{BB962C8B-B14F-4D97-AF65-F5344CB8AC3E}">
        <p14:creationId xmlns:p14="http://schemas.microsoft.com/office/powerpoint/2010/main" val="3311880383"/>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2908" y="302971"/>
            <a:ext cx="7764859" cy="737297"/>
          </a:xfrm>
          <a:solidFill>
            <a:srgbClr val="D1D9F4"/>
          </a:solidFill>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3"/>
          </a:lnRef>
          <a:fillRef idx="3">
            <a:schemeClr val="accent3"/>
          </a:fillRef>
          <a:effectRef idx="2">
            <a:schemeClr val="accent3"/>
          </a:effectRef>
          <a:fontRef idx="minor">
            <a:schemeClr val="lt1"/>
          </a:fontRef>
        </p:style>
        <p:txBody>
          <a:bodyPr/>
          <a:lstStyle/>
          <a:p>
            <a:r>
              <a:rPr lang="en-US" sz="2000" b="1" i="1" dirty="0" smtClean="0">
                <a:latin typeface="Helvetica Neue"/>
                <a:cs typeface="Helvetica Neue"/>
              </a:rPr>
              <a:t> </a:t>
            </a:r>
            <a:br>
              <a:rPr lang="en-US" sz="2000" b="1" i="1" dirty="0" smtClean="0">
                <a:latin typeface="Helvetica Neue"/>
                <a:cs typeface="Helvetica Neue"/>
              </a:rPr>
            </a:br>
            <a:r>
              <a:rPr lang="en-US" sz="2000" b="1" i="1" dirty="0">
                <a:solidFill>
                  <a:srgbClr val="000000"/>
                </a:solidFill>
                <a:latin typeface="Helvetica Neue"/>
                <a:cs typeface="Helvetica Neue"/>
              </a:rPr>
              <a:t/>
            </a:r>
            <a:br>
              <a:rPr lang="en-US" sz="2000" b="1" i="1" dirty="0">
                <a:solidFill>
                  <a:srgbClr val="000000"/>
                </a:solidFill>
                <a:latin typeface="Helvetica Neue"/>
                <a:cs typeface="Helvetica Neue"/>
              </a:rPr>
            </a:br>
            <a:r>
              <a:rPr lang="en-US" sz="2000" b="1" i="1" dirty="0" smtClean="0">
                <a:solidFill>
                  <a:srgbClr val="000000"/>
                </a:solidFill>
                <a:latin typeface="Helvetica Neue"/>
                <a:cs typeface="Helvetica Neue"/>
              </a:rPr>
              <a:t/>
            </a:r>
            <a:br>
              <a:rPr lang="en-US" sz="2000" b="1" i="1" dirty="0" smtClean="0">
                <a:solidFill>
                  <a:srgbClr val="000000"/>
                </a:solidFill>
                <a:latin typeface="Helvetica Neue"/>
                <a:cs typeface="Helvetica Neue"/>
              </a:rPr>
            </a:br>
            <a:r>
              <a:rPr lang="en-US" sz="2000" b="1" i="1" dirty="0" smtClean="0">
                <a:solidFill>
                  <a:srgbClr val="000000"/>
                </a:solidFill>
                <a:latin typeface="Helvetica Neue"/>
                <a:cs typeface="Helvetica Neue"/>
              </a:rPr>
              <a:t>e. Middle East; Research </a:t>
            </a:r>
            <a:r>
              <a:rPr lang="en-US" sz="2000" b="1" i="1" dirty="0">
                <a:solidFill>
                  <a:srgbClr val="000000"/>
                </a:solidFill>
                <a:latin typeface="Helvetica Neue"/>
                <a:cs typeface="Helvetica Neue"/>
              </a:rPr>
              <a:t>Ethics in the Conflict Zone </a:t>
            </a:r>
          </a:p>
        </p:txBody>
      </p:sp>
      <p:sp>
        <p:nvSpPr>
          <p:cNvPr id="3" name="Content Placeholder 2"/>
          <p:cNvSpPr>
            <a:spLocks noGrp="1"/>
          </p:cNvSpPr>
          <p:nvPr>
            <p:ph idx="1"/>
          </p:nvPr>
        </p:nvSpPr>
        <p:spPr>
          <a:xfrm>
            <a:off x="472908" y="1405036"/>
            <a:ext cx="7764859" cy="5268891"/>
          </a:xfrm>
          <a:solidFill>
            <a:srgbClr val="D9E8F9"/>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rmAutofit/>
          </a:bodyPr>
          <a:lstStyle/>
          <a:p>
            <a:pPr marL="0" indent="0" algn="ctr">
              <a:buNone/>
            </a:pPr>
            <a:r>
              <a:rPr lang="en-US" sz="1800" b="1" i="1" dirty="0">
                <a:solidFill>
                  <a:srgbClr val="000000"/>
                </a:solidFill>
                <a:latin typeface="Helvetica Neue"/>
                <a:cs typeface="Helvetica Neue"/>
              </a:rPr>
              <a:t>Attention should be </a:t>
            </a:r>
            <a:r>
              <a:rPr lang="en-US" sz="1800" b="1" i="1" dirty="0" smtClean="0">
                <a:solidFill>
                  <a:srgbClr val="000000"/>
                </a:solidFill>
                <a:latin typeface="Helvetica Neue"/>
                <a:cs typeface="Helvetica Neue"/>
              </a:rPr>
              <a:t>paid </a:t>
            </a:r>
            <a:r>
              <a:rPr lang="en-US" sz="1800" b="1" i="1" dirty="0">
                <a:solidFill>
                  <a:srgbClr val="000000"/>
                </a:solidFill>
                <a:latin typeface="Helvetica Neue"/>
                <a:cs typeface="Helvetica Neue"/>
              </a:rPr>
              <a:t>while conducting research in the Middle </a:t>
            </a:r>
            <a:r>
              <a:rPr lang="en-US" sz="1800" b="1" i="1" dirty="0" smtClean="0">
                <a:solidFill>
                  <a:srgbClr val="000000"/>
                </a:solidFill>
                <a:latin typeface="Helvetica Neue"/>
                <a:cs typeface="Helvetica Neue"/>
              </a:rPr>
              <a:t>East to</a:t>
            </a:r>
          </a:p>
          <a:p>
            <a:pPr marL="0" indent="0">
              <a:buNone/>
            </a:pPr>
            <a:r>
              <a:rPr lang="en-US" sz="1800" i="1" dirty="0" smtClean="0">
                <a:solidFill>
                  <a:srgbClr val="000000"/>
                </a:solidFill>
                <a:latin typeface="Helvetica Neue"/>
                <a:cs typeface="Helvetica Neue"/>
              </a:rPr>
              <a:t>1- National Research Ethics; </a:t>
            </a:r>
          </a:p>
          <a:p>
            <a:pPr marL="0" indent="0">
              <a:buNone/>
            </a:pPr>
            <a:r>
              <a:rPr lang="en-US" sz="1800" i="1" dirty="0" smtClean="0">
                <a:solidFill>
                  <a:srgbClr val="000000"/>
                </a:solidFill>
                <a:latin typeface="Helvetica Neue"/>
                <a:cs typeface="Helvetica Neue"/>
              </a:rPr>
              <a:t>2- Various cultural factors that will affect how people will respond to the addressed research question (including fearing of their own safety);</a:t>
            </a:r>
          </a:p>
          <a:p>
            <a:pPr marL="0" indent="0">
              <a:buNone/>
            </a:pPr>
            <a:r>
              <a:rPr lang="en-US" sz="1800" i="1" dirty="0" smtClean="0">
                <a:solidFill>
                  <a:srgbClr val="000000"/>
                </a:solidFill>
                <a:latin typeface="Helvetica Neue"/>
                <a:cs typeface="Helvetica Neue"/>
              </a:rPr>
              <a:t>3-How various parties to conflict in the area will react to your presence;</a:t>
            </a:r>
          </a:p>
          <a:p>
            <a:pPr marL="0" indent="0">
              <a:buNone/>
            </a:pPr>
            <a:r>
              <a:rPr lang="en-US" sz="1800" i="1" dirty="0" smtClean="0">
                <a:solidFill>
                  <a:srgbClr val="000000"/>
                </a:solidFill>
                <a:latin typeface="Helvetica Neue"/>
                <a:cs typeface="Helvetica Neue"/>
              </a:rPr>
              <a:t>4-The feasibility and flexibility of the research you plan on conducting </a:t>
            </a:r>
          </a:p>
          <a:p>
            <a:pPr marL="0" indent="0">
              <a:buNone/>
            </a:pPr>
            <a:r>
              <a:rPr lang="en-US" sz="1800" i="1" dirty="0" smtClean="0">
                <a:solidFill>
                  <a:srgbClr val="000000"/>
                </a:solidFill>
                <a:latin typeface="Helvetica Neue"/>
                <a:cs typeface="Helvetica Neue"/>
              </a:rPr>
              <a:t>(highly unpredictable and delicate environment);</a:t>
            </a:r>
          </a:p>
          <a:p>
            <a:pPr marL="0" indent="0">
              <a:buNone/>
            </a:pPr>
            <a:r>
              <a:rPr lang="en-US" sz="1800" i="1" dirty="0" smtClean="0">
                <a:solidFill>
                  <a:srgbClr val="000000"/>
                </a:solidFill>
                <a:latin typeface="Helvetica Neue"/>
                <a:cs typeface="Helvetica Neue"/>
              </a:rPr>
              <a:t>5- The level of risk you are willing to accept in order to undertake your research;  </a:t>
            </a:r>
          </a:p>
          <a:p>
            <a:pPr marL="0" indent="0">
              <a:buNone/>
            </a:pPr>
            <a:endParaRPr lang="en-US" sz="1800" b="1" i="1" dirty="0">
              <a:solidFill>
                <a:srgbClr val="000000"/>
              </a:solidFill>
              <a:latin typeface="Helvetica Neue"/>
              <a:cs typeface="Helvetica Neue"/>
            </a:endParaRPr>
          </a:p>
          <a:p>
            <a:pPr>
              <a:buFont typeface="Arial"/>
              <a:buChar char="•"/>
            </a:pPr>
            <a:endParaRPr lang="en-US" sz="1800" dirty="0">
              <a:solidFill>
                <a:srgbClr val="000000"/>
              </a:solidFill>
              <a:latin typeface="Helvetica Neue"/>
              <a:cs typeface="Helvetica Neue"/>
            </a:endParaRPr>
          </a:p>
        </p:txBody>
      </p:sp>
      <p:sp>
        <p:nvSpPr>
          <p:cNvPr id="8" name="TextBox 7"/>
          <p:cNvSpPr txBox="1"/>
          <p:nvPr/>
        </p:nvSpPr>
        <p:spPr>
          <a:xfrm>
            <a:off x="8490527" y="302971"/>
            <a:ext cx="492443" cy="6370956"/>
          </a:xfrm>
          <a:prstGeom prst="rect">
            <a:avLst/>
          </a:prstGeom>
          <a:ln>
            <a:solidFill>
              <a:srgbClr val="000000"/>
            </a:solidFill>
          </a:ln>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
        <p:nvSpPr>
          <p:cNvPr id="4" name="TextBox 3"/>
          <p:cNvSpPr txBox="1"/>
          <p:nvPr/>
        </p:nvSpPr>
        <p:spPr>
          <a:xfrm>
            <a:off x="2858732" y="5577293"/>
            <a:ext cx="3578852" cy="923330"/>
          </a:xfrm>
          <a:prstGeom prst="rect">
            <a:avLst/>
          </a:prstGeo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1"/>
          </a:lnRef>
          <a:fillRef idx="3">
            <a:schemeClr val="accent1"/>
          </a:fillRef>
          <a:effectRef idx="3">
            <a:schemeClr val="accent1"/>
          </a:effectRef>
          <a:fontRef idx="minor">
            <a:schemeClr val="lt1"/>
          </a:fontRef>
        </p:style>
        <p:txBody>
          <a:bodyPr wrap="none" rtlCol="0">
            <a:spAutoFit/>
          </a:bodyPr>
          <a:lstStyle/>
          <a:p>
            <a:pPr algn="ctr"/>
            <a:r>
              <a:rPr lang="en-US" b="1" i="1" dirty="0" smtClean="0">
                <a:solidFill>
                  <a:srgbClr val="000000"/>
                </a:solidFill>
                <a:latin typeface="Helvetica Neue"/>
                <a:cs typeface="Helvetica Neue"/>
              </a:rPr>
              <a:t>Nothing risked nothing gained </a:t>
            </a:r>
          </a:p>
          <a:p>
            <a:pPr algn="ctr"/>
            <a:r>
              <a:rPr lang="en-US" b="1" i="1" dirty="0" smtClean="0">
                <a:solidFill>
                  <a:srgbClr val="000000"/>
                </a:solidFill>
                <a:latin typeface="Helvetica Neue"/>
                <a:cs typeface="Helvetica Neue"/>
              </a:rPr>
              <a:t>versus</a:t>
            </a:r>
          </a:p>
          <a:p>
            <a:pPr algn="ctr"/>
            <a:r>
              <a:rPr lang="en-US" b="1" i="1" dirty="0" smtClean="0">
                <a:solidFill>
                  <a:srgbClr val="000000"/>
                </a:solidFill>
                <a:latin typeface="Helvetica Neue"/>
                <a:cs typeface="Helvetica Neue"/>
              </a:rPr>
              <a:t>Dead researchers tell no tales </a:t>
            </a:r>
            <a:endParaRPr lang="en-US" b="1" i="1" dirty="0">
              <a:solidFill>
                <a:srgbClr val="000000"/>
              </a:solidFill>
              <a:latin typeface="Helvetica Neue"/>
              <a:cs typeface="Helvetica Neue"/>
            </a:endParaRPr>
          </a:p>
        </p:txBody>
      </p:sp>
    </p:spTree>
    <p:extLst>
      <p:ext uri="{BB962C8B-B14F-4D97-AF65-F5344CB8AC3E}">
        <p14:creationId xmlns:p14="http://schemas.microsoft.com/office/powerpoint/2010/main" val="3889886454"/>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evel 1"/>
          <p:cNvSpPr/>
          <p:nvPr/>
        </p:nvSpPr>
        <p:spPr>
          <a:xfrm>
            <a:off x="1447801" y="1231900"/>
            <a:ext cx="6426200" cy="3683000"/>
          </a:xfrm>
          <a:prstGeom prst="bevel">
            <a:avLst/>
          </a:prstGeom>
          <a:solidFill>
            <a:srgbClr val="DBCEF4"/>
          </a:solidFill>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rgbClr val="000000"/>
                </a:solidFill>
                <a:latin typeface="Helvetica Neue"/>
                <a:cs typeface="Helvetica Neue"/>
              </a:rPr>
              <a:t>Third Main Challenge</a:t>
            </a:r>
          </a:p>
          <a:p>
            <a:pPr algn="ctr"/>
            <a:endParaRPr lang="en-US" sz="2800" b="1" i="1" dirty="0" smtClean="0">
              <a:solidFill>
                <a:srgbClr val="000000"/>
              </a:solidFill>
              <a:latin typeface="Helvetica Neue"/>
              <a:cs typeface="Helvetica Neue"/>
            </a:endParaRPr>
          </a:p>
          <a:p>
            <a:pPr algn="ctr"/>
            <a:r>
              <a:rPr lang="en-US" sz="2800" b="1" i="1" dirty="0" smtClean="0">
                <a:solidFill>
                  <a:srgbClr val="000000"/>
                </a:solidFill>
                <a:latin typeface="Helvetica Neue"/>
                <a:cs typeface="Helvetica Neue"/>
              </a:rPr>
              <a:t>“Patients”</a:t>
            </a:r>
          </a:p>
          <a:p>
            <a:pPr algn="ctr"/>
            <a:endParaRPr lang="en-US" sz="2800" b="1" i="1" dirty="0" smtClean="0">
              <a:solidFill>
                <a:srgbClr val="000000"/>
              </a:solidFill>
              <a:latin typeface="Helvetica Neue"/>
              <a:cs typeface="Helvetica Neue"/>
            </a:endParaRPr>
          </a:p>
          <a:p>
            <a:pPr algn="ctr"/>
            <a:r>
              <a:rPr lang="en-US" sz="2800" b="1" i="1" dirty="0" smtClean="0">
                <a:solidFill>
                  <a:srgbClr val="000000"/>
                </a:solidFill>
                <a:latin typeface="Helvetica Neue"/>
                <a:cs typeface="Helvetica Neue"/>
              </a:rPr>
              <a:t>Perception of Research in the Middle East </a:t>
            </a:r>
            <a:endParaRPr lang="en-US" sz="2800" b="1" i="1" dirty="0">
              <a:solidFill>
                <a:srgbClr val="000000"/>
              </a:solidFill>
              <a:latin typeface="Helvetica Neue"/>
              <a:cs typeface="Helvetica Neue"/>
            </a:endParaRPr>
          </a:p>
        </p:txBody>
      </p:sp>
    </p:spTree>
    <p:extLst>
      <p:ext uri="{BB962C8B-B14F-4D97-AF65-F5344CB8AC3E}">
        <p14:creationId xmlns:p14="http://schemas.microsoft.com/office/powerpoint/2010/main" val="3385769170"/>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3700" y="357011"/>
            <a:ext cx="7794353" cy="615707"/>
          </a:xfrm>
          <a:solidFill>
            <a:srgbClr val="F4E3F4"/>
          </a:solidFill>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4"/>
          </a:lnRef>
          <a:fillRef idx="3">
            <a:schemeClr val="accent4"/>
          </a:fillRef>
          <a:effectRef idx="3">
            <a:schemeClr val="accent4"/>
          </a:effectRef>
          <a:fontRef idx="minor">
            <a:schemeClr val="lt1"/>
          </a:fontRef>
        </p:style>
        <p:txBody>
          <a:bodyPr/>
          <a:lstStyle/>
          <a:p>
            <a:r>
              <a:rPr lang="en-US" sz="2000" b="1" i="1" dirty="0" smtClean="0">
                <a:latin typeface="Helvetica Neue"/>
                <a:cs typeface="Helvetica Neue"/>
              </a:rPr>
              <a:t> </a:t>
            </a:r>
            <a:br>
              <a:rPr lang="en-US" sz="2000" b="1" i="1" dirty="0" smtClean="0">
                <a:latin typeface="Helvetica Neue"/>
                <a:cs typeface="Helvetica Neue"/>
              </a:rPr>
            </a:br>
            <a:r>
              <a:rPr lang="en-US" sz="2000" b="1" i="1" dirty="0">
                <a:latin typeface="Helvetica Neue"/>
                <a:cs typeface="Helvetica Neue"/>
              </a:rPr>
              <a:t/>
            </a:r>
            <a:br>
              <a:rPr lang="en-US" sz="2000" b="1" i="1" dirty="0">
                <a:latin typeface="Helvetica Neue"/>
                <a:cs typeface="Helvetica Neue"/>
              </a:rPr>
            </a:br>
            <a:r>
              <a:rPr lang="en-US" sz="2000" b="1" i="1" dirty="0" smtClean="0">
                <a:solidFill>
                  <a:srgbClr val="000000"/>
                </a:solidFill>
                <a:latin typeface="Helvetica Neue"/>
                <a:cs typeface="Helvetica Neue"/>
              </a:rPr>
              <a:t>iii-Patients</a:t>
            </a:r>
            <a:r>
              <a:rPr lang="en-US" sz="2000" b="1" i="1" dirty="0" smtClean="0">
                <a:solidFill>
                  <a:schemeClr val="tx1"/>
                </a:solidFill>
                <a:latin typeface="Helvetica Neue"/>
                <a:cs typeface="Helvetica Neue"/>
              </a:rPr>
              <a:t/>
            </a:r>
            <a:br>
              <a:rPr lang="en-US" sz="2000" b="1" i="1" dirty="0" smtClean="0">
                <a:solidFill>
                  <a:schemeClr val="tx1"/>
                </a:solidFill>
                <a:latin typeface="Helvetica Neue"/>
                <a:cs typeface="Helvetica Neue"/>
              </a:rPr>
            </a:br>
            <a:r>
              <a:rPr lang="en-US" sz="2000" b="1" i="1" dirty="0">
                <a:solidFill>
                  <a:schemeClr val="tx1"/>
                </a:solidFill>
                <a:latin typeface="Helvetica Neue"/>
                <a:cs typeface="Helvetica Neue"/>
              </a:rPr>
              <a:t>Perception of Research in Qatar </a:t>
            </a:r>
            <a:r>
              <a:rPr lang="en-US" sz="2000" b="1" i="1" dirty="0" smtClean="0">
                <a:solidFill>
                  <a:schemeClr val="tx1"/>
                </a:solidFill>
                <a:latin typeface="Helvetica Neue"/>
                <a:cs typeface="Helvetica Neue"/>
              </a:rPr>
              <a:t> </a:t>
            </a:r>
            <a:endParaRPr lang="en-US" sz="2000" b="1" i="1" dirty="0">
              <a:solidFill>
                <a:schemeClr val="tx1"/>
              </a:solidFill>
              <a:latin typeface="Helvetica Neue"/>
              <a:cs typeface="Helvetica Neue"/>
            </a:endParaRPr>
          </a:p>
        </p:txBody>
      </p:sp>
      <p:sp>
        <p:nvSpPr>
          <p:cNvPr id="3" name="Content Placeholder 2"/>
          <p:cNvSpPr>
            <a:spLocks noGrp="1"/>
          </p:cNvSpPr>
          <p:nvPr>
            <p:ph idx="1"/>
          </p:nvPr>
        </p:nvSpPr>
        <p:spPr>
          <a:xfrm>
            <a:off x="711200" y="1155700"/>
            <a:ext cx="7311752" cy="5448300"/>
          </a:xfrm>
          <a:solidFill>
            <a:schemeClr val="tx2">
              <a:lumMod val="10000"/>
              <a:lumOff val="90000"/>
            </a:schemeClr>
          </a:solidFill>
          <a:ln>
            <a:solidFill>
              <a:srgbClr val="000000"/>
            </a:solidFill>
          </a:ln>
        </p:spPr>
        <p:style>
          <a:lnRef idx="1">
            <a:schemeClr val="accent1"/>
          </a:lnRef>
          <a:fillRef idx="3">
            <a:schemeClr val="accent1"/>
          </a:fillRef>
          <a:effectRef idx="2">
            <a:schemeClr val="accent1"/>
          </a:effectRef>
          <a:fontRef idx="minor">
            <a:schemeClr val="lt1"/>
          </a:fontRef>
        </p:style>
        <p:txBody>
          <a:bodyPr>
            <a:noAutofit/>
          </a:bodyPr>
          <a:lstStyle/>
          <a:p>
            <a:pPr marL="285750" indent="-285750">
              <a:buFont typeface="Arial"/>
              <a:buChar char="•"/>
            </a:pPr>
            <a:r>
              <a:rPr lang="en-US" sz="1600" dirty="0">
                <a:solidFill>
                  <a:srgbClr val="000000"/>
                </a:solidFill>
                <a:latin typeface="Helvetica Neue"/>
                <a:cs typeface="Helvetica Neue"/>
              </a:rPr>
              <a:t>A Population based questionnaire was carried out among the general public in </a:t>
            </a:r>
            <a:r>
              <a:rPr lang="en-US" sz="1600" dirty="0" smtClean="0">
                <a:solidFill>
                  <a:srgbClr val="000000"/>
                </a:solidFill>
                <a:latin typeface="Helvetica Neue"/>
                <a:cs typeface="Helvetica Neue"/>
              </a:rPr>
              <a:t>Qatar, administered </a:t>
            </a:r>
            <a:r>
              <a:rPr lang="en-US" sz="1600" b="1" dirty="0" smtClean="0">
                <a:solidFill>
                  <a:srgbClr val="FF0000"/>
                </a:solidFill>
                <a:latin typeface="Helvetica Neue"/>
                <a:cs typeface="Helvetica Neue"/>
              </a:rPr>
              <a:t>2517</a:t>
            </a:r>
            <a:r>
              <a:rPr lang="en-US" sz="1600" dirty="0" smtClean="0">
                <a:solidFill>
                  <a:srgbClr val="000000"/>
                </a:solidFill>
                <a:latin typeface="Helvetica Neue"/>
                <a:cs typeface="Helvetica Neue"/>
              </a:rPr>
              <a:t> </a:t>
            </a:r>
            <a:r>
              <a:rPr lang="en-US" sz="1600" dirty="0">
                <a:solidFill>
                  <a:srgbClr val="000000"/>
                </a:solidFill>
                <a:latin typeface="Helvetica Neue"/>
                <a:cs typeface="Helvetica Neue"/>
              </a:rPr>
              <a:t>questionnaires to examine clinical research participation, of which</a:t>
            </a:r>
            <a:r>
              <a:rPr lang="en-US" sz="1600" b="1" dirty="0">
                <a:solidFill>
                  <a:srgbClr val="FF0000"/>
                </a:solidFill>
                <a:latin typeface="Helvetica Neue"/>
                <a:cs typeface="Helvetica Neue"/>
              </a:rPr>
              <a:t> 2379 </a:t>
            </a:r>
            <a:r>
              <a:rPr lang="en-US" sz="1600" dirty="0">
                <a:solidFill>
                  <a:srgbClr val="000000"/>
                </a:solidFill>
                <a:latin typeface="Helvetica Neue"/>
                <a:cs typeface="Helvetica Neue"/>
              </a:rPr>
              <a:t>complete forms were </a:t>
            </a:r>
            <a:r>
              <a:rPr lang="en-US" sz="1600" dirty="0" smtClean="0">
                <a:solidFill>
                  <a:srgbClr val="000000"/>
                </a:solidFill>
                <a:latin typeface="Helvetica Neue"/>
                <a:cs typeface="Helvetica Neue"/>
              </a:rPr>
              <a:t>analyzed. Residents </a:t>
            </a:r>
            <a:r>
              <a:rPr lang="en-US" sz="1600" dirty="0">
                <a:solidFill>
                  <a:srgbClr val="000000"/>
                </a:solidFill>
                <a:latin typeface="Helvetica Neue"/>
                <a:cs typeface="Helvetica Neue"/>
              </a:rPr>
              <a:t>of Qatar, 18 years or above in age were surveyed, anonymously, following verbal consent. </a:t>
            </a:r>
            <a:r>
              <a:rPr lang="en-US" sz="1600" dirty="0" smtClean="0">
                <a:solidFill>
                  <a:srgbClr val="000000"/>
                </a:solidFill>
                <a:latin typeface="Helvetica Neue"/>
                <a:cs typeface="Helvetica Neue"/>
              </a:rPr>
              <a:t>.</a:t>
            </a:r>
          </a:p>
          <a:p>
            <a:pPr marL="285750" indent="-285750">
              <a:buFont typeface="Arial"/>
              <a:buChar char="•"/>
            </a:pPr>
            <a:r>
              <a:rPr lang="en-US" sz="1600" b="1" dirty="0" smtClean="0">
                <a:solidFill>
                  <a:srgbClr val="000000"/>
                </a:solidFill>
                <a:latin typeface="Helvetica Neue"/>
                <a:cs typeface="Helvetica Neue"/>
              </a:rPr>
              <a:t>Factors contributed to participation in research:</a:t>
            </a:r>
          </a:p>
          <a:p>
            <a:pPr lvl="1">
              <a:buFont typeface="Arial"/>
              <a:buChar char="•"/>
            </a:pPr>
            <a:r>
              <a:rPr lang="en-US" sz="1600" dirty="0" smtClean="0">
                <a:solidFill>
                  <a:srgbClr val="000000"/>
                </a:solidFill>
                <a:latin typeface="Helvetica Neue"/>
                <a:cs typeface="Helvetica Neue"/>
              </a:rPr>
              <a:t>Participants </a:t>
            </a:r>
            <a:r>
              <a:rPr lang="en-US" sz="1600" b="1" dirty="0" smtClean="0">
                <a:solidFill>
                  <a:srgbClr val="FF0000"/>
                </a:solidFill>
                <a:latin typeface="Helvetica Neue"/>
                <a:cs typeface="Helvetica Neue"/>
              </a:rPr>
              <a:t>previous </a:t>
            </a:r>
            <a:r>
              <a:rPr lang="en-US" sz="1600" b="1" dirty="0">
                <a:solidFill>
                  <a:srgbClr val="FF0000"/>
                </a:solidFill>
                <a:latin typeface="Helvetica Neue"/>
                <a:cs typeface="Helvetica Neue"/>
              </a:rPr>
              <a:t>research experience </a:t>
            </a:r>
            <a:r>
              <a:rPr lang="en-US" sz="1600" dirty="0">
                <a:solidFill>
                  <a:srgbClr val="000000"/>
                </a:solidFill>
                <a:latin typeface="Helvetica Neue"/>
                <a:cs typeface="Helvetica Neue"/>
              </a:rPr>
              <a:t>was associated with positive </a:t>
            </a:r>
            <a:r>
              <a:rPr lang="en-US" sz="1600" dirty="0" smtClean="0">
                <a:solidFill>
                  <a:srgbClr val="000000"/>
                </a:solidFill>
                <a:latin typeface="Helvetica Neue"/>
                <a:cs typeface="Helvetica Neue"/>
              </a:rPr>
              <a:t>outcomes </a:t>
            </a:r>
          </a:p>
          <a:p>
            <a:pPr lvl="1">
              <a:buFont typeface="Arial"/>
              <a:buChar char="•"/>
            </a:pPr>
            <a:r>
              <a:rPr lang="en-US" sz="1600" b="1" dirty="0" smtClean="0">
                <a:solidFill>
                  <a:srgbClr val="FF0000"/>
                </a:solidFill>
                <a:latin typeface="Helvetica Neue"/>
                <a:cs typeface="Helvetica Neue"/>
              </a:rPr>
              <a:t>More </a:t>
            </a:r>
            <a:r>
              <a:rPr lang="en-US" sz="1600" b="1" dirty="0">
                <a:solidFill>
                  <a:srgbClr val="FF0000"/>
                </a:solidFill>
                <a:latin typeface="Helvetica Neue"/>
                <a:cs typeface="Helvetica Neue"/>
              </a:rPr>
              <a:t>than ten years of stay </a:t>
            </a:r>
            <a:r>
              <a:rPr lang="en-US" sz="1600" dirty="0">
                <a:solidFill>
                  <a:srgbClr val="000000"/>
                </a:solidFill>
                <a:latin typeface="Helvetica Neue"/>
                <a:cs typeface="Helvetica Neue"/>
              </a:rPr>
              <a:t>within Qatar was a statistically significant determinant of willingness to </a:t>
            </a:r>
            <a:r>
              <a:rPr lang="en-US" sz="1600" dirty="0" smtClean="0">
                <a:solidFill>
                  <a:srgbClr val="000000"/>
                </a:solidFill>
                <a:latin typeface="Helvetica Neue"/>
                <a:cs typeface="Helvetica Neue"/>
              </a:rPr>
              <a:t>participate</a:t>
            </a:r>
          </a:p>
          <a:p>
            <a:pPr marL="285750" indent="-285750">
              <a:buFont typeface="Arial"/>
              <a:buChar char="•"/>
            </a:pPr>
            <a:r>
              <a:rPr lang="en-US" sz="1600" b="1" dirty="0" smtClean="0">
                <a:solidFill>
                  <a:srgbClr val="000000"/>
                </a:solidFill>
                <a:latin typeface="Helvetica Neue"/>
                <a:cs typeface="Helvetica Neue"/>
              </a:rPr>
              <a:t>Barriers to participation :</a:t>
            </a:r>
            <a:r>
              <a:rPr lang="en-US" sz="1600" b="1" dirty="0" smtClean="0">
                <a:solidFill>
                  <a:srgbClr val="FF0000"/>
                </a:solidFill>
                <a:latin typeface="Helvetica Neue"/>
                <a:cs typeface="Helvetica Neue"/>
              </a:rPr>
              <a:t>Time </a:t>
            </a:r>
            <a:r>
              <a:rPr lang="en-US" sz="1600" b="1" dirty="0">
                <a:solidFill>
                  <a:srgbClr val="FF0000"/>
                </a:solidFill>
                <a:latin typeface="Helvetica Neue"/>
                <a:cs typeface="Helvetica Neue"/>
              </a:rPr>
              <a:t>constraints</a:t>
            </a:r>
            <a:r>
              <a:rPr lang="en-US" sz="1600" dirty="0">
                <a:solidFill>
                  <a:srgbClr val="000000"/>
                </a:solidFill>
                <a:latin typeface="Helvetica Neue"/>
                <a:cs typeface="Helvetica Neue"/>
              </a:rPr>
              <a:t>, </a:t>
            </a:r>
            <a:r>
              <a:rPr lang="en-US" sz="1600" b="1" dirty="0">
                <a:solidFill>
                  <a:srgbClr val="FF0000"/>
                </a:solidFill>
                <a:latin typeface="Helvetica Neue"/>
                <a:cs typeface="Helvetica Neue"/>
              </a:rPr>
              <a:t>lack of trust </a:t>
            </a:r>
            <a:r>
              <a:rPr lang="en-US" sz="1600" dirty="0">
                <a:solidFill>
                  <a:srgbClr val="000000"/>
                </a:solidFill>
                <a:latin typeface="Helvetica Neue"/>
                <a:cs typeface="Helvetica Neue"/>
              </a:rPr>
              <a:t>in and </a:t>
            </a:r>
            <a:r>
              <a:rPr lang="en-US" sz="1600" b="1" dirty="0">
                <a:solidFill>
                  <a:srgbClr val="FF0000"/>
                </a:solidFill>
                <a:latin typeface="Helvetica Neue"/>
                <a:cs typeface="Helvetica Neue"/>
              </a:rPr>
              <a:t>poor awareness </a:t>
            </a:r>
            <a:r>
              <a:rPr lang="en-US" sz="1600" dirty="0">
                <a:solidFill>
                  <a:srgbClr val="000000"/>
                </a:solidFill>
                <a:latin typeface="Helvetica Neue"/>
                <a:cs typeface="Helvetica Neue"/>
              </a:rPr>
              <a:t>about clinical research are main barriers to participation. </a:t>
            </a:r>
            <a:endParaRPr lang="en-US" sz="1600" dirty="0" smtClean="0">
              <a:solidFill>
                <a:srgbClr val="000000"/>
              </a:solidFill>
              <a:latin typeface="Helvetica Neue"/>
              <a:cs typeface="Helvetica Neue"/>
            </a:endParaRPr>
          </a:p>
          <a:p>
            <a:pPr marL="285750" indent="-285750">
              <a:buFont typeface="Arial"/>
              <a:buChar char="•"/>
            </a:pPr>
            <a:r>
              <a:rPr lang="en-US" sz="1600" b="1" dirty="0" smtClean="0">
                <a:solidFill>
                  <a:srgbClr val="000000"/>
                </a:solidFill>
                <a:latin typeface="Helvetica Neue"/>
                <a:cs typeface="Helvetica Neue"/>
              </a:rPr>
              <a:t>Outcomes: </a:t>
            </a:r>
            <a:r>
              <a:rPr lang="en-US" sz="1600" b="1" dirty="0" smtClean="0">
                <a:solidFill>
                  <a:srgbClr val="FF0000"/>
                </a:solidFill>
                <a:latin typeface="Helvetica Neue"/>
                <a:cs typeface="Helvetica Neue"/>
              </a:rPr>
              <a:t>evidence </a:t>
            </a:r>
            <a:r>
              <a:rPr lang="en-US" sz="1600" b="1" dirty="0">
                <a:solidFill>
                  <a:srgbClr val="FF0000"/>
                </a:solidFill>
                <a:latin typeface="Helvetica Neue"/>
                <a:cs typeface="Helvetica Neue"/>
              </a:rPr>
              <a:t>based policies </a:t>
            </a:r>
            <a:r>
              <a:rPr lang="en-US" sz="1600" dirty="0">
                <a:solidFill>
                  <a:srgbClr val="000000"/>
                </a:solidFill>
                <a:latin typeface="Helvetica Neue"/>
                <a:cs typeface="Helvetica Neue"/>
              </a:rPr>
              <a:t>for improvement in recruitment </a:t>
            </a:r>
            <a:r>
              <a:rPr lang="en-US" sz="1600" dirty="0" smtClean="0">
                <a:solidFill>
                  <a:srgbClr val="000000"/>
                </a:solidFill>
                <a:latin typeface="Helvetica Neue"/>
                <a:cs typeface="Helvetica Neue"/>
              </a:rPr>
              <a:t>strategies/</a:t>
            </a:r>
            <a:r>
              <a:rPr lang="en-US" sz="1600" b="1" dirty="0" smtClean="0">
                <a:solidFill>
                  <a:srgbClr val="FF0000"/>
                </a:solidFill>
                <a:latin typeface="Helvetica Neue"/>
                <a:cs typeface="Helvetica Neue"/>
              </a:rPr>
              <a:t>Culturarely compatible </a:t>
            </a:r>
            <a:r>
              <a:rPr lang="en-US" sz="1600" b="1" dirty="0">
                <a:solidFill>
                  <a:srgbClr val="FF0000"/>
                </a:solidFill>
                <a:latin typeface="Helvetica Neue"/>
                <a:cs typeface="Helvetica Neue"/>
              </a:rPr>
              <a:t>recruitment strategies </a:t>
            </a:r>
            <a:r>
              <a:rPr lang="en-US" sz="1600" dirty="0">
                <a:solidFill>
                  <a:srgbClr val="000000"/>
                </a:solidFill>
                <a:latin typeface="Helvetica Neue"/>
                <a:cs typeface="Helvetica Neue"/>
              </a:rPr>
              <a:t>must be devised for the diverse population of Qatar that demonstrates multispectral factors for accepting or declining </a:t>
            </a:r>
            <a:r>
              <a:rPr lang="en-US" sz="1600" dirty="0" smtClean="0">
                <a:solidFill>
                  <a:srgbClr val="000000"/>
                </a:solidFill>
                <a:latin typeface="Helvetica Neue"/>
                <a:cs typeface="Helvetica Neue"/>
              </a:rPr>
              <a:t>participation.</a:t>
            </a:r>
            <a:endParaRPr lang="en-US" sz="1600" dirty="0">
              <a:solidFill>
                <a:srgbClr val="000000"/>
              </a:solidFill>
              <a:latin typeface="Helvetica Neue"/>
              <a:cs typeface="Helvetica Neue"/>
            </a:endParaRPr>
          </a:p>
        </p:txBody>
      </p:sp>
      <p:sp>
        <p:nvSpPr>
          <p:cNvPr id="8" name="TextBox 7"/>
          <p:cNvSpPr txBox="1"/>
          <p:nvPr/>
        </p:nvSpPr>
        <p:spPr>
          <a:xfrm>
            <a:off x="8338886" y="357010"/>
            <a:ext cx="492443" cy="6246990"/>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a:t>
            </a:r>
            <a:r>
              <a:rPr lang="en-US" sz="2000" b="1" i="1" dirty="0" smtClean="0">
                <a:latin typeface="Helvetica Neue"/>
                <a:cs typeface="Helvetica Neue"/>
              </a:rPr>
              <a:t> </a:t>
            </a:r>
            <a:endParaRPr lang="en-US" sz="2000" b="1" i="1" dirty="0">
              <a:latin typeface="Helvetica Neue"/>
              <a:cs typeface="Helvetica Neue"/>
            </a:endParaRPr>
          </a:p>
        </p:txBody>
      </p:sp>
    </p:spTree>
    <p:extLst>
      <p:ext uri="{BB962C8B-B14F-4D97-AF65-F5344CB8AC3E}">
        <p14:creationId xmlns:p14="http://schemas.microsoft.com/office/powerpoint/2010/main" val="3544229893"/>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30174" y="368300"/>
            <a:ext cx="8226425" cy="635000"/>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400" b="1" i="1" dirty="0" smtClean="0">
                <a:solidFill>
                  <a:srgbClr val="000000"/>
                </a:solidFill>
                <a:latin typeface="Helvetica Neue"/>
                <a:cs typeface="Helvetica Neue"/>
              </a:rPr>
              <a:t>CYSTIC FIBROSIS OVERVIEW  </a:t>
            </a:r>
            <a:endParaRPr lang="en-US" sz="2400" b="1" i="1" dirty="0">
              <a:solidFill>
                <a:srgbClr val="000000"/>
              </a:solidFill>
              <a:latin typeface="Helvetica Neue"/>
              <a:cs typeface="Helvetica Neue"/>
            </a:endParaRPr>
          </a:p>
        </p:txBody>
      </p:sp>
      <p:sp>
        <p:nvSpPr>
          <p:cNvPr id="6" name="TextBox 5"/>
          <p:cNvSpPr txBox="1"/>
          <p:nvPr/>
        </p:nvSpPr>
        <p:spPr>
          <a:xfrm>
            <a:off x="8490526" y="368300"/>
            <a:ext cx="492443" cy="6286500"/>
          </a:xfrm>
          <a:prstGeom prst="rect">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Cystic Fibrosis Overview </a:t>
            </a:r>
            <a:endParaRPr lang="en-US" sz="2000" b="1" i="1" dirty="0">
              <a:solidFill>
                <a:srgbClr val="000000"/>
              </a:solidFill>
              <a:latin typeface="Helvetica Neue"/>
              <a:cs typeface="Helvetica Neue"/>
            </a:endParaRPr>
          </a:p>
        </p:txBody>
      </p:sp>
      <p:sp>
        <p:nvSpPr>
          <p:cNvPr id="8" name="Content Placeholder 2"/>
          <p:cNvSpPr>
            <a:spLocks noGrp="1"/>
          </p:cNvSpPr>
          <p:nvPr>
            <p:ph idx="1"/>
          </p:nvPr>
        </p:nvSpPr>
        <p:spPr>
          <a:xfrm>
            <a:off x="130174" y="1155700"/>
            <a:ext cx="8226425" cy="5499100"/>
          </a:xfrm>
          <a:ln>
            <a:solidFill>
              <a:srgbClr val="000000"/>
            </a:solidFill>
          </a:ln>
        </p:spPr>
        <p:style>
          <a:lnRef idx="0">
            <a:schemeClr val="accent1"/>
          </a:lnRef>
          <a:fillRef idx="3">
            <a:schemeClr val="accent1"/>
          </a:fillRef>
          <a:effectRef idx="3">
            <a:schemeClr val="accent1"/>
          </a:effectRef>
          <a:fontRef idx="minor">
            <a:schemeClr val="lt1"/>
          </a:fontRef>
        </p:style>
        <p:txBody>
          <a:bodyPr>
            <a:noAutofit/>
          </a:bodyPr>
          <a:lstStyle/>
          <a:p>
            <a:r>
              <a:rPr lang="en-US" sz="1400" dirty="0">
                <a:solidFill>
                  <a:srgbClr val="000000"/>
                </a:solidFill>
                <a:latin typeface="Helvetica Neue"/>
                <a:cs typeface="Helvetica Neue"/>
              </a:rPr>
              <a:t>Cystic fibrosis (CF) is a lethal, monogenic disorder that affects multiple organ systems of the </a:t>
            </a:r>
            <a:r>
              <a:rPr lang="en-US" sz="1400" dirty="0" smtClean="0">
                <a:solidFill>
                  <a:srgbClr val="000000"/>
                </a:solidFill>
                <a:latin typeface="Helvetica Neue"/>
                <a:cs typeface="Helvetica Neue"/>
              </a:rPr>
              <a:t>body;</a:t>
            </a:r>
          </a:p>
          <a:p>
            <a:r>
              <a:rPr lang="en-US" sz="1400" dirty="0" smtClean="0">
                <a:solidFill>
                  <a:srgbClr val="000000"/>
                </a:solidFill>
                <a:latin typeface="Helvetica Neue"/>
                <a:cs typeface="Helvetica Neue"/>
              </a:rPr>
              <a:t>As </a:t>
            </a:r>
            <a:r>
              <a:rPr lang="en-US" sz="1400" dirty="0">
                <a:solidFill>
                  <a:srgbClr val="000000"/>
                </a:solidFill>
                <a:latin typeface="Helvetica Neue"/>
                <a:cs typeface="Helvetica Neue"/>
              </a:rPr>
              <a:t>per a Cystic Fibrosis Foundation annual report, </a:t>
            </a:r>
            <a:r>
              <a:rPr lang="en-US" sz="1400" b="1" dirty="0">
                <a:solidFill>
                  <a:schemeClr val="accent6"/>
                </a:solidFill>
                <a:latin typeface="Helvetica Neue"/>
                <a:cs typeface="Helvetica Neue"/>
              </a:rPr>
              <a:t>60,000 to 70,000 </a:t>
            </a:r>
            <a:r>
              <a:rPr lang="en-US" sz="1400" dirty="0">
                <a:solidFill>
                  <a:srgbClr val="000000"/>
                </a:solidFill>
                <a:latin typeface="Helvetica Neue"/>
                <a:cs typeface="Helvetica Neue"/>
              </a:rPr>
              <a:t>people across the world suffer from </a:t>
            </a:r>
            <a:r>
              <a:rPr lang="en-US" sz="1400" dirty="0" smtClean="0">
                <a:solidFill>
                  <a:srgbClr val="000000"/>
                </a:solidFill>
                <a:latin typeface="Helvetica Neue"/>
                <a:cs typeface="Helvetica Neue"/>
              </a:rPr>
              <a:t>CF (this </a:t>
            </a:r>
            <a:r>
              <a:rPr lang="en-US" sz="1400" dirty="0">
                <a:solidFill>
                  <a:srgbClr val="000000"/>
                </a:solidFill>
                <a:latin typeface="Helvetica Neue"/>
                <a:cs typeface="Helvetica Neue"/>
              </a:rPr>
              <a:t>estimate is based on the data available from the existing registries in developed countries (primarily the United States, Europe, and Australia</a:t>
            </a:r>
            <a:r>
              <a:rPr lang="en-US" sz="1400" dirty="0" smtClean="0">
                <a:solidFill>
                  <a:srgbClr val="000000"/>
                </a:solidFill>
                <a:latin typeface="Helvetica Neue"/>
                <a:cs typeface="Helvetica Neue"/>
              </a:rPr>
              <a:t>);</a:t>
            </a:r>
            <a:endParaRPr lang="en-US" sz="1400" dirty="0">
              <a:solidFill>
                <a:srgbClr val="000000"/>
              </a:solidFill>
              <a:latin typeface="Helvetica Neue"/>
              <a:cs typeface="Helvetica Neue"/>
            </a:endParaRPr>
          </a:p>
          <a:p>
            <a:r>
              <a:rPr lang="en-US" sz="1400" dirty="0" smtClean="0">
                <a:solidFill>
                  <a:srgbClr val="000000"/>
                </a:solidFill>
                <a:latin typeface="Helvetica Neue"/>
                <a:cs typeface="Helvetica Neue"/>
              </a:rPr>
              <a:t>The </a:t>
            </a:r>
            <a:r>
              <a:rPr lang="en-US" sz="1400" dirty="0">
                <a:solidFill>
                  <a:srgbClr val="000000"/>
                </a:solidFill>
                <a:latin typeface="Helvetica Neue"/>
                <a:cs typeface="Helvetica Neue"/>
              </a:rPr>
              <a:t>estimated frequency of CF per live birth in Caucasians is believed to be 1 </a:t>
            </a:r>
            <a:r>
              <a:rPr lang="en-US" sz="1400" b="1" dirty="0">
                <a:solidFill>
                  <a:srgbClr val="C00000"/>
                </a:solidFill>
                <a:latin typeface="Helvetica Neue"/>
                <a:cs typeface="Helvetica Neue"/>
              </a:rPr>
              <a:t>in 2000–2500 </a:t>
            </a:r>
            <a:r>
              <a:rPr lang="en-US" sz="1400" dirty="0">
                <a:solidFill>
                  <a:srgbClr val="000000"/>
                </a:solidFill>
                <a:latin typeface="Helvetica Neue"/>
                <a:cs typeface="Helvetica Neue"/>
              </a:rPr>
              <a:t>children. </a:t>
            </a:r>
            <a:endParaRPr lang="en-US" sz="1400" dirty="0" smtClean="0">
              <a:solidFill>
                <a:srgbClr val="000000"/>
              </a:solidFill>
              <a:latin typeface="Helvetica Neue"/>
              <a:cs typeface="Helvetica Neue"/>
            </a:endParaRPr>
          </a:p>
          <a:p>
            <a:r>
              <a:rPr lang="en-US" sz="1400" dirty="0" smtClean="0">
                <a:solidFill>
                  <a:srgbClr val="000000"/>
                </a:solidFill>
                <a:latin typeface="Helvetica Neue"/>
                <a:cs typeface="Helvetica Neue"/>
              </a:rPr>
              <a:t>CF </a:t>
            </a:r>
            <a:r>
              <a:rPr lang="en-US" sz="1400" dirty="0">
                <a:solidFill>
                  <a:srgbClr val="000000"/>
                </a:solidFill>
                <a:latin typeface="Helvetica Neue"/>
                <a:cs typeface="Helvetica Neue"/>
              </a:rPr>
              <a:t>has been estimated to fall in the range </a:t>
            </a:r>
            <a:r>
              <a:rPr lang="en-US" sz="1400" b="1" dirty="0">
                <a:solidFill>
                  <a:srgbClr val="C00000"/>
                </a:solidFill>
                <a:latin typeface="Helvetica Neue"/>
                <a:cs typeface="Helvetica Neue"/>
              </a:rPr>
              <a:t>of 1 in 30,000 to 1 in 50,000, incidence </a:t>
            </a:r>
            <a:r>
              <a:rPr lang="en-US" sz="1400" dirty="0">
                <a:solidFill>
                  <a:srgbClr val="000000"/>
                </a:solidFill>
                <a:latin typeface="Helvetica Neue"/>
                <a:cs typeface="Helvetica Neue"/>
              </a:rPr>
              <a:t>of the disease has been reported in the range of 1 in 2000 to 1 in 5800 live </a:t>
            </a:r>
            <a:r>
              <a:rPr lang="en-US" sz="1400" dirty="0" smtClean="0">
                <a:solidFill>
                  <a:srgbClr val="000000"/>
                </a:solidFill>
                <a:latin typeface="Helvetica Neue"/>
                <a:cs typeface="Helvetica Neue"/>
              </a:rPr>
              <a:t>births;</a:t>
            </a:r>
          </a:p>
          <a:p>
            <a:r>
              <a:rPr lang="en-US" sz="1400" dirty="0" smtClean="0">
                <a:solidFill>
                  <a:srgbClr val="000000"/>
                </a:solidFill>
                <a:latin typeface="Helvetica Neue"/>
                <a:cs typeface="Helvetica Neue"/>
              </a:rPr>
              <a:t>As </a:t>
            </a:r>
            <a:r>
              <a:rPr lang="en-US" sz="1400" dirty="0">
                <a:solidFill>
                  <a:srgbClr val="000000"/>
                </a:solidFill>
                <a:latin typeface="Helvetica Neue"/>
                <a:cs typeface="Helvetica Neue"/>
              </a:rPr>
              <a:t>per a recent report on extrapolated CF prevalence rates, it is projected that 34,357 patients in India and 41,898 patients in China may have </a:t>
            </a:r>
            <a:r>
              <a:rPr lang="en-US" sz="1400" dirty="0" smtClean="0">
                <a:solidFill>
                  <a:srgbClr val="000000"/>
                </a:solidFill>
                <a:latin typeface="Helvetica Neue"/>
                <a:cs typeface="Helvetica Neue"/>
              </a:rPr>
              <a:t>CF;</a:t>
            </a:r>
          </a:p>
          <a:p>
            <a:r>
              <a:rPr lang="en-US" sz="1400" dirty="0" smtClean="0">
                <a:solidFill>
                  <a:srgbClr val="000000"/>
                </a:solidFill>
                <a:latin typeface="Helvetica Neue"/>
                <a:cs typeface="Helvetica Neue"/>
              </a:rPr>
              <a:t>The </a:t>
            </a:r>
            <a:r>
              <a:rPr lang="en-US" sz="1400" dirty="0">
                <a:solidFill>
                  <a:srgbClr val="000000"/>
                </a:solidFill>
                <a:latin typeface="Helvetica Neue"/>
                <a:cs typeface="Helvetica Neue"/>
              </a:rPr>
              <a:t>high prevalence of CF in these countries may be accountable due to the large population (&gt;1 billion) of these countries. </a:t>
            </a:r>
            <a:endParaRPr lang="en-US" sz="1400" dirty="0" smtClean="0">
              <a:solidFill>
                <a:srgbClr val="000000"/>
              </a:solidFill>
              <a:latin typeface="Helvetica Neue"/>
              <a:cs typeface="Helvetica Neue"/>
            </a:endParaRPr>
          </a:p>
          <a:p>
            <a:r>
              <a:rPr lang="en-US" sz="1400" dirty="0" smtClean="0">
                <a:solidFill>
                  <a:srgbClr val="000000"/>
                </a:solidFill>
                <a:latin typeface="Helvetica Neue"/>
                <a:cs typeface="Helvetica Neue"/>
              </a:rPr>
              <a:t>These </a:t>
            </a:r>
            <a:r>
              <a:rPr lang="en-US" sz="1400" dirty="0">
                <a:solidFill>
                  <a:srgbClr val="000000"/>
                </a:solidFill>
                <a:latin typeface="Helvetica Neue"/>
                <a:cs typeface="Helvetica Neue"/>
              </a:rPr>
              <a:t>prevalence extrapolations for CF are only rough estimates derived by applying the prevalence rates from the United States (or a similar country) to the population of other countries, and therefore may not reflect the actual prevalence of CF </a:t>
            </a:r>
          </a:p>
          <a:p>
            <a:endParaRPr lang="en-US" sz="1400" dirty="0"/>
          </a:p>
        </p:txBody>
      </p:sp>
    </p:spTree>
    <p:extLst>
      <p:ext uri="{BB962C8B-B14F-4D97-AF65-F5344CB8AC3E}">
        <p14:creationId xmlns:p14="http://schemas.microsoft.com/office/powerpoint/2010/main" val="3228277109"/>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9627" y="492904"/>
            <a:ext cx="7255749" cy="758314"/>
          </a:xfrm>
          <a:solidFill>
            <a:srgbClr val="D9E8F9"/>
          </a:solidFill>
          <a:ln/>
          <a:effectLst>
            <a:glow rad="101600">
              <a:schemeClr val="accent1">
                <a:satMod val="175000"/>
                <a:alpha val="40000"/>
              </a:schemeClr>
            </a:glow>
          </a:effectLst>
        </p:spPr>
        <p:style>
          <a:lnRef idx="2">
            <a:schemeClr val="accent1"/>
          </a:lnRef>
          <a:fillRef idx="1">
            <a:schemeClr val="lt1"/>
          </a:fillRef>
          <a:effectRef idx="0">
            <a:schemeClr val="accent1"/>
          </a:effectRef>
          <a:fontRef idx="minor">
            <a:schemeClr val="dk1"/>
          </a:fontRef>
        </p:style>
        <p:txBody>
          <a:bodyPr/>
          <a:lstStyle/>
          <a:p>
            <a:r>
              <a:rPr lang="en-US" sz="2000" i="1" dirty="0" smtClean="0">
                <a:latin typeface="Helvetica Neue"/>
                <a:cs typeface="Helvetica Neue"/>
              </a:rPr>
              <a:t>Perception of Research in Qatar (cont’d-2</a:t>
            </a:r>
            <a:r>
              <a:rPr lang="en-US" sz="2000" b="1" i="1" dirty="0" smtClean="0">
                <a:latin typeface="Helvetica Neue"/>
                <a:cs typeface="Helvetica Neue"/>
              </a:rPr>
              <a:t>)</a:t>
            </a:r>
            <a:br>
              <a:rPr lang="en-US" sz="2000" b="1" i="1" dirty="0" smtClean="0">
                <a:latin typeface="Helvetica Neue"/>
                <a:cs typeface="Helvetica Neue"/>
              </a:rPr>
            </a:br>
            <a:r>
              <a:rPr lang="en-US" sz="2000" b="1" i="1" dirty="0" smtClean="0">
                <a:latin typeface="Helvetica Neue"/>
                <a:cs typeface="Helvetica Neue"/>
              </a:rPr>
              <a:t>Demographics of Surveyed Population   </a:t>
            </a:r>
            <a:endParaRPr lang="en-US" sz="2000" b="1" i="1" dirty="0">
              <a:latin typeface="Helvetica Neue"/>
              <a:cs typeface="Helvetica Neue"/>
            </a:endParaRPr>
          </a:p>
        </p:txBody>
      </p:sp>
      <p:pic>
        <p:nvPicPr>
          <p:cNvPr id="6" name="Content Placeholder 5"/>
          <p:cNvPicPr>
            <a:picLocks noGrp="1" noChangeAspect="1"/>
          </p:cNvPicPr>
          <p:nvPr>
            <p:ph idx="1"/>
          </p:nvPr>
        </p:nvPicPr>
        <p:blipFill rotWithShape="1">
          <a:blip r:embed="rId3"/>
          <a:srcRect l="-519" r="-519"/>
          <a:stretch/>
        </p:blipFill>
        <p:spPr>
          <a:xfrm>
            <a:off x="1295400" y="1638299"/>
            <a:ext cx="5435600" cy="4559301"/>
          </a:xfrm>
          <a:ln>
            <a:solidFill>
              <a:srgbClr val="000000"/>
            </a:solidFill>
          </a:ln>
        </p:spPr>
      </p:pic>
      <p:sp>
        <p:nvSpPr>
          <p:cNvPr id="3" name="TextBox 2"/>
          <p:cNvSpPr txBox="1"/>
          <p:nvPr/>
        </p:nvSpPr>
        <p:spPr>
          <a:xfrm>
            <a:off x="8336680" y="4944650"/>
            <a:ext cx="184666" cy="369332"/>
          </a:xfrm>
          <a:prstGeom prst="rect">
            <a:avLst/>
          </a:prstGeom>
          <a:noFill/>
        </p:spPr>
        <p:txBody>
          <a:bodyPr wrap="none" rtlCol="0">
            <a:spAutoFit/>
          </a:bodyPr>
          <a:lstStyle/>
          <a:p>
            <a:endParaRPr lang="en-US" dirty="0"/>
          </a:p>
        </p:txBody>
      </p:sp>
      <p:sp>
        <p:nvSpPr>
          <p:cNvPr id="8" name="TextBox 7"/>
          <p:cNvSpPr txBox="1"/>
          <p:nvPr/>
        </p:nvSpPr>
        <p:spPr>
          <a:xfrm>
            <a:off x="8209772" y="492904"/>
            <a:ext cx="492443" cy="6084359"/>
          </a:xfrm>
          <a:prstGeom prst="rect">
            <a:avLst/>
          </a:prstGeom>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4281050619"/>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7437" y="357010"/>
            <a:ext cx="7978775" cy="720754"/>
          </a:xfrm>
          <a:solidFill>
            <a:srgbClr val="D9E8F9"/>
          </a:solidFill>
          <a:ln/>
        </p:spPr>
        <p:style>
          <a:lnRef idx="2">
            <a:schemeClr val="accent1"/>
          </a:lnRef>
          <a:fillRef idx="1">
            <a:schemeClr val="lt1"/>
          </a:fillRef>
          <a:effectRef idx="0">
            <a:schemeClr val="accent1"/>
          </a:effectRef>
          <a:fontRef idx="minor">
            <a:schemeClr val="dk1"/>
          </a:fontRef>
        </p:style>
        <p:txBody>
          <a:bodyPr/>
          <a:lstStyle/>
          <a:p>
            <a:r>
              <a:rPr lang="en-US" sz="2000" i="1" dirty="0">
                <a:latin typeface="Helvetica Neue"/>
                <a:cs typeface="Helvetica Neue"/>
              </a:rPr>
              <a:t>Perception of Research in Qatar (</a:t>
            </a:r>
            <a:r>
              <a:rPr lang="en-US" sz="2000" i="1" dirty="0" smtClean="0">
                <a:latin typeface="Helvetica Neue"/>
                <a:cs typeface="Helvetica Neue"/>
              </a:rPr>
              <a:t>cont’d-3</a:t>
            </a:r>
            <a:r>
              <a:rPr lang="en-US" sz="2000" b="1" i="1" dirty="0" smtClean="0">
                <a:latin typeface="Helvetica Neue"/>
                <a:cs typeface="Helvetica Neue"/>
              </a:rPr>
              <a:t>)</a:t>
            </a:r>
            <a:br>
              <a:rPr lang="en-US" sz="2000" b="1" i="1" dirty="0" smtClean="0">
                <a:latin typeface="Helvetica Neue"/>
                <a:cs typeface="Helvetica Neue"/>
              </a:rPr>
            </a:br>
            <a:r>
              <a:rPr lang="en-US" sz="2000" b="1" i="1" dirty="0" smtClean="0">
                <a:latin typeface="Helvetica Neue"/>
                <a:cs typeface="Helvetica Neue"/>
              </a:rPr>
              <a:t>Motivations of Participation in Clinical Research </a:t>
            </a:r>
            <a:endParaRPr lang="en-US" sz="2000" b="1" i="1" dirty="0">
              <a:latin typeface="Helvetica Neue"/>
              <a:cs typeface="Helvetica Neue"/>
            </a:endParaRPr>
          </a:p>
        </p:txBody>
      </p:sp>
      <p:pic>
        <p:nvPicPr>
          <p:cNvPr id="4" name="Content Placeholder 3"/>
          <p:cNvPicPr>
            <a:picLocks noGrp="1" noChangeAspect="1"/>
          </p:cNvPicPr>
          <p:nvPr>
            <p:ph idx="1"/>
          </p:nvPr>
        </p:nvPicPr>
        <p:blipFill>
          <a:blip r:embed="rId2"/>
          <a:srcRect l="-745" r="-745"/>
          <a:stretch>
            <a:fillRect/>
          </a:stretch>
        </p:blipFill>
        <p:spPr>
          <a:xfrm>
            <a:off x="271737" y="1425575"/>
            <a:ext cx="7864475" cy="4162425"/>
          </a:xfrm>
          <a:ln>
            <a:solidFill>
              <a:srgbClr val="000000"/>
            </a:solidFill>
          </a:ln>
        </p:spPr>
        <p:style>
          <a:lnRef idx="1">
            <a:schemeClr val="accent1"/>
          </a:lnRef>
          <a:fillRef idx="3">
            <a:schemeClr val="accent1"/>
          </a:fillRef>
          <a:effectRef idx="2">
            <a:schemeClr val="accent1"/>
          </a:effectRef>
          <a:fontRef idx="minor">
            <a:schemeClr val="lt1"/>
          </a:fontRef>
        </p:style>
      </p:pic>
      <p:sp>
        <p:nvSpPr>
          <p:cNvPr id="7" name="TextBox 6"/>
          <p:cNvSpPr txBox="1"/>
          <p:nvPr/>
        </p:nvSpPr>
        <p:spPr>
          <a:xfrm>
            <a:off x="8338886" y="357010"/>
            <a:ext cx="492443" cy="6357520"/>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a:t>
            </a:r>
            <a:r>
              <a:rPr lang="en-US" sz="2000" b="1" i="1" dirty="0" smtClean="0">
                <a:latin typeface="Helvetica Neue"/>
                <a:cs typeface="Helvetica Neue"/>
              </a:rPr>
              <a:t> </a:t>
            </a:r>
            <a:endParaRPr lang="en-US" sz="2000" b="1" i="1" dirty="0">
              <a:latin typeface="Helvetica Neue"/>
              <a:cs typeface="Helvetica Neue"/>
            </a:endParaRPr>
          </a:p>
        </p:txBody>
      </p:sp>
      <p:sp>
        <p:nvSpPr>
          <p:cNvPr id="8" name="TextBox 7"/>
          <p:cNvSpPr txBox="1"/>
          <p:nvPr/>
        </p:nvSpPr>
        <p:spPr>
          <a:xfrm>
            <a:off x="271737" y="5791200"/>
            <a:ext cx="7864475" cy="830997"/>
          </a:xfrm>
          <a:prstGeom prst="rect">
            <a:avLst/>
          </a:prstGeom>
          <a:solidFill>
            <a:srgbClr val="D9E8F9"/>
          </a:solidFill>
          <a:ln>
            <a:solidFill>
              <a:srgbClr val="000000"/>
            </a:solidFill>
          </a:ln>
        </p:spPr>
        <p:txBody>
          <a:bodyPr wrap="square" rtlCol="0">
            <a:spAutoFit/>
          </a:bodyPr>
          <a:lstStyle/>
          <a:p>
            <a:pPr marL="285750" indent="-285750">
              <a:buFontTx/>
              <a:buChar char="-"/>
            </a:pPr>
            <a:r>
              <a:rPr lang="en-US" sz="1600" dirty="0">
                <a:solidFill>
                  <a:srgbClr val="000000"/>
                </a:solidFill>
                <a:latin typeface="Helvetica Neue"/>
                <a:cs typeface="Helvetica Neue"/>
              </a:rPr>
              <a:t>To help others’ (31.8%, n = 27);</a:t>
            </a:r>
          </a:p>
          <a:p>
            <a:pPr marL="285750" indent="-285750">
              <a:buFontTx/>
              <a:buChar char="-"/>
            </a:pPr>
            <a:r>
              <a:rPr lang="en-US" sz="1600" dirty="0" smtClean="0">
                <a:solidFill>
                  <a:srgbClr val="000000"/>
                </a:solidFill>
                <a:latin typeface="Helvetica Neue"/>
                <a:cs typeface="Helvetica Neue"/>
              </a:rPr>
              <a:t>thought </a:t>
            </a:r>
            <a:r>
              <a:rPr lang="en-US" sz="1600" dirty="0">
                <a:solidFill>
                  <a:srgbClr val="000000"/>
                </a:solidFill>
                <a:latin typeface="Helvetica Neue"/>
                <a:cs typeface="Helvetica Neue"/>
              </a:rPr>
              <a:t>it might improve my access to health care’ (24.7%, n = 21) were the prime motivators for participation. </a:t>
            </a:r>
            <a:endParaRPr lang="en-US" sz="1600" dirty="0">
              <a:latin typeface="Helvetica Neue"/>
              <a:cs typeface="Helvetica Neue"/>
            </a:endParaRPr>
          </a:p>
        </p:txBody>
      </p:sp>
    </p:spTree>
    <p:extLst>
      <p:ext uri="{BB962C8B-B14F-4D97-AF65-F5344CB8AC3E}">
        <p14:creationId xmlns:p14="http://schemas.microsoft.com/office/powerpoint/2010/main" val="1641283738"/>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6066" y="284368"/>
            <a:ext cx="8042276" cy="853103"/>
          </a:xfrm>
          <a:solidFill>
            <a:schemeClr val="tx2">
              <a:lumMod val="10000"/>
              <a:lumOff val="90000"/>
            </a:schemeClr>
          </a:solidFill>
          <a:ln>
            <a:solidFill>
              <a:srgbClr val="000000"/>
            </a:solidFill>
          </a:ln>
        </p:spPr>
        <p:txBody>
          <a:bodyPr/>
          <a:lstStyle/>
          <a:p>
            <a:r>
              <a:rPr lang="en-US" sz="2000" i="1" dirty="0">
                <a:solidFill>
                  <a:srgbClr val="000000"/>
                </a:solidFill>
                <a:latin typeface="Helvetica Neue"/>
                <a:cs typeface="Helvetica Neue"/>
              </a:rPr>
              <a:t>Perception of Research in Qatar (</a:t>
            </a:r>
            <a:r>
              <a:rPr lang="en-US" sz="2000" i="1" dirty="0" smtClean="0">
                <a:solidFill>
                  <a:srgbClr val="000000"/>
                </a:solidFill>
                <a:latin typeface="Helvetica Neue"/>
                <a:cs typeface="Helvetica Neue"/>
              </a:rPr>
              <a:t>cont’d-4</a:t>
            </a:r>
            <a:r>
              <a:rPr lang="en-US" sz="2000" b="1" i="1" dirty="0" smtClean="0">
                <a:solidFill>
                  <a:srgbClr val="000000"/>
                </a:solidFill>
                <a:latin typeface="Helvetica Neue"/>
                <a:cs typeface="Helvetica Neue"/>
              </a:rPr>
              <a:t>)</a:t>
            </a:r>
            <a:r>
              <a:rPr lang="en-US" sz="2000" b="1" i="1" dirty="0" smtClean="0">
                <a:latin typeface="Helvetica Neue"/>
                <a:cs typeface="Helvetica Neue"/>
              </a:rPr>
              <a:t/>
            </a:r>
            <a:br>
              <a:rPr lang="en-US" sz="2000" b="1" i="1" dirty="0" smtClean="0">
                <a:latin typeface="Helvetica Neue"/>
                <a:cs typeface="Helvetica Neue"/>
              </a:rPr>
            </a:br>
            <a:r>
              <a:rPr lang="en-US" sz="2000" b="1" i="1" dirty="0" smtClean="0">
                <a:solidFill>
                  <a:srgbClr val="000000"/>
                </a:solidFill>
                <a:latin typeface="Helvetica Neue"/>
                <a:cs typeface="Helvetica Neue"/>
              </a:rPr>
              <a:t>Reasons for Declining Participation in Clinical Research</a:t>
            </a:r>
            <a:endParaRPr lang="en-US" sz="2000" b="1" i="1" dirty="0">
              <a:solidFill>
                <a:srgbClr val="000000"/>
              </a:solidFill>
              <a:latin typeface="Helvetica Neue"/>
              <a:cs typeface="Helvetica Neue"/>
            </a:endParaRPr>
          </a:p>
        </p:txBody>
      </p:sp>
      <p:pic>
        <p:nvPicPr>
          <p:cNvPr id="6" name="Content Placeholder 5"/>
          <p:cNvPicPr>
            <a:picLocks noGrp="1" noChangeAspect="1"/>
          </p:cNvPicPr>
          <p:nvPr>
            <p:ph idx="1"/>
          </p:nvPr>
        </p:nvPicPr>
        <p:blipFill rotWithShape="1">
          <a:blip r:embed="rId2"/>
          <a:srcRect l="160" r="34"/>
          <a:stretch/>
        </p:blipFill>
        <p:spPr>
          <a:xfrm>
            <a:off x="331466" y="1600200"/>
            <a:ext cx="7883609" cy="3352800"/>
          </a:xfrm>
          <a:ln>
            <a:solidFill>
              <a:srgbClr val="000000"/>
            </a:solidFill>
          </a:ln>
        </p:spPr>
      </p:pic>
      <p:sp>
        <p:nvSpPr>
          <p:cNvPr id="9" name="TextBox 8"/>
          <p:cNvSpPr txBox="1"/>
          <p:nvPr/>
        </p:nvSpPr>
        <p:spPr>
          <a:xfrm>
            <a:off x="8434252" y="284367"/>
            <a:ext cx="492443" cy="6322271"/>
          </a:xfrm>
          <a:prstGeom prst="rect">
            <a:avLst/>
          </a:prstGeom>
          <a:ln>
            <a:solidFill>
              <a:srgbClr val="000000"/>
            </a:solidFill>
          </a:ln>
          <a:effectLst>
            <a:glow rad="139700">
              <a:schemeClr val="accent4">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6"/>
          </a:lnRef>
          <a:fillRef idx="3">
            <a:schemeClr val="accent6"/>
          </a:fillRef>
          <a:effectRef idx="3">
            <a:schemeClr val="accent6"/>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Challenges</a:t>
            </a:r>
            <a:r>
              <a:rPr lang="en-US" sz="2000" b="1" i="1" dirty="0" smtClean="0">
                <a:latin typeface="Helvetica Neue"/>
                <a:cs typeface="Helvetica Neue"/>
              </a:rPr>
              <a:t> </a:t>
            </a:r>
            <a:endParaRPr lang="en-US" sz="2000" b="1" i="1" dirty="0">
              <a:latin typeface="Helvetica Neue"/>
              <a:cs typeface="Helvetica Neue"/>
            </a:endParaRPr>
          </a:p>
        </p:txBody>
      </p:sp>
      <p:sp>
        <p:nvSpPr>
          <p:cNvPr id="10" name="TextBox 9"/>
          <p:cNvSpPr txBox="1"/>
          <p:nvPr/>
        </p:nvSpPr>
        <p:spPr>
          <a:xfrm>
            <a:off x="1" y="5283200"/>
            <a:ext cx="8434252" cy="1323439"/>
          </a:xfrm>
          <a:prstGeom prst="rect">
            <a:avLst/>
          </a:prstGeom>
          <a:ln/>
        </p:spPr>
        <p:style>
          <a:lnRef idx="0">
            <a:schemeClr val="accent1"/>
          </a:lnRef>
          <a:fillRef idx="3">
            <a:schemeClr val="accent1"/>
          </a:fillRef>
          <a:effectRef idx="3">
            <a:schemeClr val="accent1"/>
          </a:effectRef>
          <a:fontRef idx="minor">
            <a:schemeClr val="lt1"/>
          </a:fontRef>
        </p:style>
        <p:txBody>
          <a:bodyPr wrap="square" rtlCol="0">
            <a:spAutoFit/>
          </a:bodyPr>
          <a:lstStyle/>
          <a:p>
            <a:r>
              <a:rPr lang="en-US" sz="1600" b="1" dirty="0" smtClean="0">
                <a:solidFill>
                  <a:srgbClr val="000000"/>
                </a:solidFill>
                <a:latin typeface="Helvetica Neue"/>
                <a:cs typeface="Helvetica Neue"/>
              </a:rPr>
              <a:t>The </a:t>
            </a:r>
            <a:r>
              <a:rPr lang="en-US" sz="1600" b="1" dirty="0">
                <a:solidFill>
                  <a:srgbClr val="000000"/>
                </a:solidFill>
                <a:latin typeface="Helvetica Neue"/>
                <a:cs typeface="Helvetica Neue"/>
              </a:rPr>
              <a:t>main reasons for declining participation included</a:t>
            </a:r>
            <a:r>
              <a:rPr lang="en-US" sz="1600" dirty="0">
                <a:solidFill>
                  <a:srgbClr val="000000"/>
                </a:solidFill>
                <a:latin typeface="Helvetica Neue"/>
                <a:cs typeface="Helvetica Neue"/>
              </a:rPr>
              <a:t>: </a:t>
            </a:r>
            <a:endParaRPr lang="en-US" sz="1600" dirty="0" smtClean="0">
              <a:solidFill>
                <a:srgbClr val="000000"/>
              </a:solidFill>
              <a:latin typeface="Helvetica Neue"/>
              <a:cs typeface="Helvetica Neue"/>
            </a:endParaRPr>
          </a:p>
          <a:p>
            <a:pPr marL="285750" indent="-285750">
              <a:buFontTx/>
              <a:buChar char="-"/>
            </a:pPr>
            <a:r>
              <a:rPr lang="en-US" sz="1600" dirty="0" smtClean="0">
                <a:solidFill>
                  <a:srgbClr val="000000"/>
                </a:solidFill>
                <a:latin typeface="Helvetica Neue"/>
                <a:cs typeface="Helvetica Neue"/>
              </a:rPr>
              <a:t>time </a:t>
            </a:r>
            <a:r>
              <a:rPr lang="en-US" sz="1600" dirty="0">
                <a:solidFill>
                  <a:srgbClr val="000000"/>
                </a:solidFill>
                <a:latin typeface="Helvetica Neue"/>
                <a:cs typeface="Helvetica Neue"/>
              </a:rPr>
              <a:t>constraint (47.8%, n = 11</a:t>
            </a:r>
            <a:r>
              <a:rPr lang="en-US" sz="1600" dirty="0" smtClean="0">
                <a:solidFill>
                  <a:srgbClr val="000000"/>
                </a:solidFill>
                <a:latin typeface="Helvetica Neue"/>
                <a:cs typeface="Helvetica Neue"/>
              </a:rPr>
              <a:t>);</a:t>
            </a:r>
          </a:p>
          <a:p>
            <a:pPr marL="285750" indent="-285750">
              <a:buFontTx/>
              <a:buChar char="-"/>
            </a:pPr>
            <a:r>
              <a:rPr lang="en-US" sz="1600" dirty="0" smtClean="0">
                <a:solidFill>
                  <a:srgbClr val="000000"/>
                </a:solidFill>
                <a:latin typeface="Helvetica Neue"/>
                <a:cs typeface="Helvetica Neue"/>
              </a:rPr>
              <a:t> </a:t>
            </a:r>
            <a:r>
              <a:rPr lang="en-US" sz="1600" dirty="0">
                <a:solidFill>
                  <a:srgbClr val="000000"/>
                </a:solidFill>
                <a:latin typeface="Helvetica Neue"/>
                <a:cs typeface="Helvetica Neue"/>
              </a:rPr>
              <a:t>‘fear’ (13.0%, n = 3</a:t>
            </a:r>
            <a:r>
              <a:rPr lang="en-US" sz="1600" dirty="0" smtClean="0">
                <a:solidFill>
                  <a:srgbClr val="000000"/>
                </a:solidFill>
                <a:latin typeface="Helvetica Neue"/>
                <a:cs typeface="Helvetica Neue"/>
              </a:rPr>
              <a:t>);</a:t>
            </a:r>
          </a:p>
          <a:p>
            <a:pPr marL="285750" indent="-285750">
              <a:buFontTx/>
              <a:buChar char="-"/>
            </a:pPr>
            <a:r>
              <a:rPr lang="en-US" sz="1600" dirty="0" smtClean="0">
                <a:solidFill>
                  <a:srgbClr val="000000"/>
                </a:solidFill>
                <a:latin typeface="Helvetica Neue"/>
                <a:cs typeface="Helvetica Neue"/>
              </a:rPr>
              <a:t>lack </a:t>
            </a:r>
            <a:r>
              <a:rPr lang="en-US" sz="1600" dirty="0">
                <a:solidFill>
                  <a:srgbClr val="000000"/>
                </a:solidFill>
                <a:latin typeface="Helvetica Neue"/>
                <a:cs typeface="Helvetica Neue"/>
              </a:rPr>
              <a:t>of awareness about clinical research (8.7%, n = 2</a:t>
            </a:r>
            <a:r>
              <a:rPr lang="en-US" sz="1600" dirty="0" smtClean="0">
                <a:solidFill>
                  <a:srgbClr val="000000"/>
                </a:solidFill>
                <a:latin typeface="Helvetica Neue"/>
                <a:cs typeface="Helvetica Neue"/>
              </a:rPr>
              <a:t>);</a:t>
            </a:r>
          </a:p>
          <a:p>
            <a:pPr marL="285750" indent="-285750">
              <a:buFontTx/>
              <a:buChar char="-"/>
            </a:pPr>
            <a:r>
              <a:rPr lang="en-US" sz="1600" dirty="0" smtClean="0">
                <a:solidFill>
                  <a:srgbClr val="000000"/>
                </a:solidFill>
                <a:latin typeface="Helvetica Neue"/>
                <a:cs typeface="Helvetica Neue"/>
              </a:rPr>
              <a:t>lack </a:t>
            </a:r>
            <a:r>
              <a:rPr lang="en-US" sz="1600" dirty="0">
                <a:solidFill>
                  <a:srgbClr val="000000"/>
                </a:solidFill>
                <a:latin typeface="Helvetica Neue"/>
                <a:cs typeface="Helvetica Neue"/>
              </a:rPr>
              <a:t>of interest (8.7%, n = 2</a:t>
            </a:r>
            <a:r>
              <a:rPr lang="en-US" sz="1600" dirty="0" smtClean="0">
                <a:solidFill>
                  <a:srgbClr val="000000"/>
                </a:solidFill>
                <a:latin typeface="Helvetica Neue"/>
                <a:cs typeface="Helvetica Neue"/>
              </a:rPr>
              <a:t>);</a:t>
            </a:r>
          </a:p>
        </p:txBody>
      </p:sp>
    </p:spTree>
    <p:extLst>
      <p:ext uri="{BB962C8B-B14F-4D97-AF65-F5344CB8AC3E}">
        <p14:creationId xmlns:p14="http://schemas.microsoft.com/office/powerpoint/2010/main" val="207780401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Bevel 3"/>
          <p:cNvSpPr/>
          <p:nvPr/>
        </p:nvSpPr>
        <p:spPr>
          <a:xfrm rot="827727">
            <a:off x="2273300" y="936789"/>
            <a:ext cx="6527799" cy="2289011"/>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a:solidFill>
                  <a:srgbClr val="000000"/>
                </a:solidFill>
                <a:latin typeface="Helvetica Neue"/>
                <a:cs typeface="Helvetica Neue"/>
              </a:rPr>
              <a:t>Research </a:t>
            </a:r>
            <a:r>
              <a:rPr lang="en-US" sz="2800" b="1" i="1" dirty="0" smtClean="0">
                <a:solidFill>
                  <a:srgbClr val="000000"/>
                </a:solidFill>
                <a:latin typeface="Helvetica Neue"/>
                <a:cs typeface="Helvetica Neue"/>
              </a:rPr>
              <a:t>Opportunities </a:t>
            </a:r>
            <a:r>
              <a:rPr lang="en-US" sz="2800" b="1" i="1" dirty="0">
                <a:solidFill>
                  <a:srgbClr val="000000"/>
                </a:solidFill>
                <a:latin typeface="Helvetica Neue"/>
                <a:cs typeface="Helvetica Neue"/>
              </a:rPr>
              <a:t>in the Middle East </a:t>
            </a:r>
          </a:p>
        </p:txBody>
      </p:sp>
      <p:sp>
        <p:nvSpPr>
          <p:cNvPr id="5" name="Bevel 4"/>
          <p:cNvSpPr/>
          <p:nvPr/>
        </p:nvSpPr>
        <p:spPr>
          <a:xfrm>
            <a:off x="355600" y="2832099"/>
            <a:ext cx="2870200" cy="12699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Disease Pool</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6" name="Bevel 5"/>
          <p:cNvSpPr/>
          <p:nvPr/>
        </p:nvSpPr>
        <p:spPr>
          <a:xfrm>
            <a:off x="3657600" y="4749799"/>
            <a:ext cx="2870200" cy="12699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u="sng" dirty="0" smtClean="0">
                <a:solidFill>
                  <a:srgbClr val="000000"/>
                </a:solidFill>
                <a:latin typeface="Helvetica Neue"/>
                <a:cs typeface="Helvetica Neue"/>
              </a:rPr>
              <a:t>Emerging Market</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8" name="Bevel 7"/>
          <p:cNvSpPr/>
          <p:nvPr/>
        </p:nvSpPr>
        <p:spPr>
          <a:xfrm>
            <a:off x="1905000" y="3835400"/>
            <a:ext cx="2870200" cy="12699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Recruitment</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9" name="Bevel 8"/>
          <p:cNvSpPr/>
          <p:nvPr/>
        </p:nvSpPr>
        <p:spPr>
          <a:xfrm>
            <a:off x="5981700" y="5486399"/>
            <a:ext cx="2870200" cy="12699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Cost Saving </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Tree>
    <p:extLst>
      <p:ext uri="{BB962C8B-B14F-4D97-AF65-F5344CB8AC3E}">
        <p14:creationId xmlns:p14="http://schemas.microsoft.com/office/powerpoint/2010/main" val="2897486105"/>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241300"/>
            <a:ext cx="8362951" cy="876300"/>
          </a:xfrm>
          <a:solidFill>
            <a:schemeClr val="tx2">
              <a:lumMod val="10000"/>
              <a:lumOff val="90000"/>
            </a:schemeClr>
          </a:solidFill>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400" b="1" i="1" dirty="0" smtClean="0">
                <a:solidFill>
                  <a:schemeClr val="tx1"/>
                </a:solidFill>
                <a:latin typeface="Helvetica Neue"/>
                <a:cs typeface="Helvetica Neue"/>
              </a:rPr>
              <a:t>Middle Eastern Countries Attractiveness for Clinical Trials </a:t>
            </a:r>
            <a:endParaRPr lang="en-US" sz="2400" b="1" i="1" dirty="0">
              <a:solidFill>
                <a:schemeClr val="tx1"/>
              </a:solidFill>
              <a:latin typeface="Helvetica Neue"/>
              <a:cs typeface="Helvetica Neue"/>
            </a:endParaRPr>
          </a:p>
        </p:txBody>
      </p:sp>
      <p:pic>
        <p:nvPicPr>
          <p:cNvPr id="4" name="Picture 3"/>
          <p:cNvPicPr>
            <a:picLocks noChangeAspect="1"/>
          </p:cNvPicPr>
          <p:nvPr/>
        </p:nvPicPr>
        <p:blipFill>
          <a:blip r:embed="rId2"/>
          <a:stretch>
            <a:fillRect/>
          </a:stretch>
        </p:blipFill>
        <p:spPr>
          <a:xfrm>
            <a:off x="413266" y="1422401"/>
            <a:ext cx="7765534" cy="4978400"/>
          </a:xfrm>
          <a:prstGeom prst="rect">
            <a:avLst/>
          </a:prstGeom>
          <a:ln>
            <a:solidFill>
              <a:srgbClr val="000000"/>
            </a:solidFill>
          </a:ln>
        </p:spPr>
      </p:pic>
      <p:sp>
        <p:nvSpPr>
          <p:cNvPr id="8" name="TextBox 7"/>
          <p:cNvSpPr txBox="1"/>
          <p:nvPr/>
        </p:nvSpPr>
        <p:spPr>
          <a:xfrm>
            <a:off x="8391208" y="241300"/>
            <a:ext cx="492443" cy="6159502"/>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Opportunities</a:t>
            </a:r>
            <a:endParaRPr lang="en-US" sz="2000" b="1" i="1" dirty="0">
              <a:solidFill>
                <a:srgbClr val="000000"/>
              </a:solidFill>
              <a:latin typeface="Helvetica Neue"/>
              <a:cs typeface="Helvetica Neue"/>
            </a:endParaRPr>
          </a:p>
        </p:txBody>
      </p:sp>
      <p:sp>
        <p:nvSpPr>
          <p:cNvPr id="9" name="TextBox 8"/>
          <p:cNvSpPr txBox="1"/>
          <p:nvPr/>
        </p:nvSpPr>
        <p:spPr>
          <a:xfrm>
            <a:off x="413266" y="6449367"/>
            <a:ext cx="8470385" cy="461665"/>
          </a:xfrm>
          <a:prstGeom prst="rect">
            <a:avLst/>
          </a:prstGeom>
          <a:noFill/>
        </p:spPr>
        <p:txBody>
          <a:bodyPr wrap="square" rtlCol="0">
            <a:spAutoFit/>
          </a:bodyPr>
          <a:lstStyle/>
          <a:p>
            <a:r>
              <a:rPr lang="en-US" sz="800" dirty="0"/>
              <a:t>Nair, Satish &amp; Ibrahim, Halah &amp; Celentano, David. (2013). Clinical Trials in the Middle East and North Africa (MENA) Region: Grandstanding or Grandeur?. Contemporary clinical trials. 36. 10.1016/j.cct.2013.05.009. </a:t>
            </a:r>
          </a:p>
          <a:p>
            <a:endParaRPr lang="en-US" sz="800" dirty="0"/>
          </a:p>
        </p:txBody>
      </p:sp>
    </p:spTree>
    <p:extLst>
      <p:ext uri="{BB962C8B-B14F-4D97-AF65-F5344CB8AC3E}">
        <p14:creationId xmlns:p14="http://schemas.microsoft.com/office/powerpoint/2010/main" val="2262684542"/>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8442008" y="241300"/>
            <a:ext cx="492443" cy="5702301"/>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Opportunities</a:t>
            </a:r>
            <a:endParaRPr lang="en-US" sz="2000" b="1" i="1" dirty="0">
              <a:solidFill>
                <a:srgbClr val="000000"/>
              </a:solidFill>
              <a:latin typeface="Helvetica Neue"/>
              <a:cs typeface="Helvetica Neue"/>
            </a:endParaRPr>
          </a:p>
        </p:txBody>
      </p:sp>
      <p:sp>
        <p:nvSpPr>
          <p:cNvPr id="8" name="TextBox 7"/>
          <p:cNvSpPr txBox="1"/>
          <p:nvPr/>
        </p:nvSpPr>
        <p:spPr>
          <a:xfrm>
            <a:off x="0" y="6119167"/>
            <a:ext cx="9144000" cy="461665"/>
          </a:xfrm>
          <a:prstGeom prst="rect">
            <a:avLst/>
          </a:prstGeom>
          <a:noFill/>
          <a:ln>
            <a:noFill/>
          </a:ln>
        </p:spPr>
        <p:txBody>
          <a:bodyPr wrap="square" rtlCol="0">
            <a:spAutoFit/>
          </a:bodyPr>
          <a:lstStyle/>
          <a:p>
            <a:r>
              <a:rPr lang="en-US" sz="800" dirty="0"/>
              <a:t>Nair, Satish &amp; Ibrahim, Halah &amp; Celentano, David. (2013). Clinical Trials in the Middle East and North Africa (MENA) Region: Grandstanding or Grandeur?. Contemporary clinical trials. 36. 10.1016/j.cct.2013.05.009. </a:t>
            </a:r>
            <a:r>
              <a:rPr lang="en-US" sz="800" i="1" dirty="0"/>
              <a:t>(12) Clinical Trials in the Middle East and North Africa (MENA) Region: Grandstanding or Grandeur?</a:t>
            </a:r>
            <a:r>
              <a:rPr lang="en-US" sz="800" dirty="0"/>
              <a:t>. Available </a:t>
            </a:r>
            <a:r>
              <a:rPr lang="en-US" sz="800" dirty="0" smtClean="0"/>
              <a:t>fro</a:t>
            </a:r>
            <a:r>
              <a:rPr lang="en-US" sz="800" dirty="0" smtClean="0">
                <a:hlinkClick r:id="rId3"/>
              </a:rPr>
              <a:t>https</a:t>
            </a:r>
            <a:r>
              <a:rPr lang="en-US" sz="800" dirty="0">
                <a:hlinkClick r:id="rId3"/>
              </a:rPr>
              <a:t>://www.researchgate.net/publication/236948498_Clinical_Trials_in_the_Middle_East_and_North_Africa_MENA_Region_Grandstanding_or_Grandeur</a:t>
            </a:r>
            <a:r>
              <a:rPr lang="en-US" sz="800" dirty="0"/>
              <a:t> [accessed Mar 17 </a:t>
            </a:r>
            <a:r>
              <a:rPr lang="en-US" sz="800" dirty="0" smtClean="0"/>
              <a:t>2018</a:t>
            </a:r>
            <a:endParaRPr lang="en-US" sz="800" dirty="0"/>
          </a:p>
        </p:txBody>
      </p:sp>
      <p:sp>
        <p:nvSpPr>
          <p:cNvPr id="9" name="Title 1"/>
          <p:cNvSpPr>
            <a:spLocks noGrp="1"/>
          </p:cNvSpPr>
          <p:nvPr>
            <p:ph type="title"/>
          </p:nvPr>
        </p:nvSpPr>
        <p:spPr>
          <a:xfrm>
            <a:off x="549275" y="374650"/>
            <a:ext cx="7645400" cy="469900"/>
          </a:xfrm>
          <a:solidFill>
            <a:srgbClr val="D9E8F9"/>
          </a:solidFill>
          <a:ln>
            <a:solidFill>
              <a:srgbClr val="000000"/>
            </a:solidFill>
          </a:ln>
        </p:spPr>
        <p:txBody>
          <a:bodyPr/>
          <a:lstStyle/>
          <a:p>
            <a:r>
              <a:rPr lang="en-US" sz="2000" b="1" i="1" dirty="0" smtClean="0">
                <a:solidFill>
                  <a:schemeClr val="tx1"/>
                </a:solidFill>
                <a:latin typeface="Helvetica Neue"/>
                <a:cs typeface="Helvetica Neue"/>
              </a:rPr>
              <a:t/>
            </a:r>
            <a:br>
              <a:rPr lang="en-US" sz="2000" b="1" i="1" dirty="0" smtClean="0">
                <a:solidFill>
                  <a:schemeClr val="tx1"/>
                </a:solidFill>
                <a:latin typeface="Helvetica Neue"/>
                <a:cs typeface="Helvetica Neue"/>
              </a:rPr>
            </a:br>
            <a:r>
              <a:rPr lang="en-US" sz="2000" b="1" i="1" dirty="0" smtClean="0">
                <a:solidFill>
                  <a:schemeClr val="tx1"/>
                </a:solidFill>
                <a:latin typeface="Helvetica Neue"/>
                <a:cs typeface="Helvetica Neue"/>
              </a:rPr>
              <a:t/>
            </a:r>
            <a:br>
              <a:rPr lang="en-US" sz="2000" b="1" i="1" dirty="0" smtClean="0">
                <a:solidFill>
                  <a:schemeClr val="tx1"/>
                </a:solidFill>
                <a:latin typeface="Helvetica Neue"/>
                <a:cs typeface="Helvetica Neue"/>
              </a:rPr>
            </a:br>
            <a:r>
              <a:rPr lang="en-US" sz="2000" b="1" i="1" dirty="0" smtClean="0">
                <a:solidFill>
                  <a:schemeClr val="tx1"/>
                </a:solidFill>
                <a:latin typeface="Helvetica Neue"/>
                <a:cs typeface="Helvetica Neue"/>
              </a:rPr>
              <a:t>i-Disease pool</a:t>
            </a:r>
            <a:endParaRPr lang="en-US" sz="2000" b="1" i="1" dirty="0">
              <a:solidFill>
                <a:schemeClr val="tx1"/>
              </a:solidFill>
              <a:latin typeface="Helvetica Neue"/>
              <a:cs typeface="Helvetica Neue"/>
            </a:endParaRPr>
          </a:p>
        </p:txBody>
      </p:sp>
      <p:sp>
        <p:nvSpPr>
          <p:cNvPr id="16" name="Content Placeholder 15"/>
          <p:cNvSpPr>
            <a:spLocks noGrp="1"/>
          </p:cNvSpPr>
          <p:nvPr>
            <p:ph idx="1"/>
          </p:nvPr>
        </p:nvSpPr>
        <p:spPr>
          <a:xfrm>
            <a:off x="549275" y="952500"/>
            <a:ext cx="7654925" cy="4991101"/>
          </a:xfrm>
          <a:ln>
            <a:solidFill>
              <a:schemeClr val="tx1"/>
            </a:solidFill>
          </a:ln>
        </p:spPr>
        <p:txBody>
          <a:bodyPr>
            <a:noAutofit/>
          </a:bodyPr>
          <a:lstStyle/>
          <a:p>
            <a:r>
              <a:rPr lang="en-US" sz="1600" b="1" i="1" dirty="0">
                <a:solidFill>
                  <a:srgbClr val="C00000"/>
                </a:solidFill>
                <a:latin typeface="Helvetica Neue"/>
                <a:cs typeface="Helvetica Neue"/>
              </a:rPr>
              <a:t>Genetic and cultural differences </a:t>
            </a:r>
            <a:r>
              <a:rPr lang="en-US" sz="1600" dirty="0">
                <a:latin typeface="Helvetica Neue"/>
                <a:cs typeface="Helvetica Neue"/>
              </a:rPr>
              <a:t>within the local </a:t>
            </a:r>
            <a:r>
              <a:rPr lang="en-US" sz="1600" dirty="0" smtClean="0">
                <a:latin typeface="Helvetica Neue"/>
                <a:cs typeface="Helvetica Neue"/>
              </a:rPr>
              <a:t>populations </a:t>
            </a:r>
            <a:r>
              <a:rPr lang="en-US" sz="1600" dirty="0">
                <a:latin typeface="Helvetica Neue"/>
                <a:cs typeface="Helvetica Neue"/>
              </a:rPr>
              <a:t>of the MENA offer unique opportunities for </a:t>
            </a:r>
            <a:r>
              <a:rPr lang="en-US" sz="1600" dirty="0" smtClean="0">
                <a:latin typeface="Helvetica Neue"/>
                <a:cs typeface="Helvetica Neue"/>
              </a:rPr>
              <a:t>medical research</a:t>
            </a:r>
            <a:r>
              <a:rPr lang="en-US" sz="1600" dirty="0">
                <a:latin typeface="Helvetica Neue"/>
                <a:cs typeface="Helvetica Neue"/>
              </a:rPr>
              <a:t>. </a:t>
            </a:r>
            <a:r>
              <a:rPr lang="en-US" sz="1600" dirty="0" smtClean="0">
                <a:latin typeface="Helvetica Neue"/>
                <a:cs typeface="Helvetica Neue"/>
              </a:rPr>
              <a:t>(</a:t>
            </a:r>
            <a:r>
              <a:rPr lang="en-US" sz="1600" dirty="0">
                <a:latin typeface="Helvetica Neue"/>
                <a:cs typeface="Helvetica Neue"/>
              </a:rPr>
              <a:t>different ethnicities, the high rate of </a:t>
            </a:r>
            <a:r>
              <a:rPr lang="en-US" sz="1600" dirty="0" smtClean="0">
                <a:latin typeface="Helvetica Neue"/>
                <a:cs typeface="Helvetica Neue"/>
              </a:rPr>
              <a:t>consanguineous </a:t>
            </a:r>
            <a:r>
              <a:rPr lang="en-US" sz="1600" dirty="0">
                <a:latin typeface="Helvetica Neue"/>
                <a:cs typeface="Helvetica Neue"/>
              </a:rPr>
              <a:t>marriages and the geographic isolation of </a:t>
            </a:r>
            <a:r>
              <a:rPr lang="en-US" sz="1600" dirty="0" smtClean="0">
                <a:latin typeface="Helvetica Neue"/>
                <a:cs typeface="Helvetica Neue"/>
              </a:rPr>
              <a:t>subpopulation making </a:t>
            </a:r>
            <a:r>
              <a:rPr lang="en-US" sz="1600" dirty="0">
                <a:latin typeface="Helvetica Neue"/>
                <a:cs typeface="Helvetica Neue"/>
              </a:rPr>
              <a:t>up the region all contribute to the distinct gene </a:t>
            </a:r>
            <a:r>
              <a:rPr lang="en-US" sz="1600" dirty="0" smtClean="0">
                <a:latin typeface="Helvetica Neue"/>
                <a:cs typeface="Helvetica Neue"/>
              </a:rPr>
              <a:t>pool of </a:t>
            </a:r>
            <a:r>
              <a:rPr lang="en-US" sz="1600" dirty="0">
                <a:latin typeface="Helvetica Neue"/>
                <a:cs typeface="Helvetica Neue"/>
              </a:rPr>
              <a:t>the MENA </a:t>
            </a:r>
            <a:r>
              <a:rPr lang="en-US" sz="1600" dirty="0" smtClean="0">
                <a:latin typeface="Helvetica Neue"/>
                <a:cs typeface="Helvetica Neue"/>
              </a:rPr>
              <a:t>region);</a:t>
            </a:r>
            <a:endParaRPr lang="en-US" sz="1600" dirty="0">
              <a:latin typeface="Helvetica Neue"/>
              <a:cs typeface="Helvetica Neue"/>
            </a:endParaRPr>
          </a:p>
          <a:p>
            <a:r>
              <a:rPr lang="en-US" sz="1600" b="1" i="1" dirty="0">
                <a:solidFill>
                  <a:srgbClr val="C00000"/>
                </a:solidFill>
                <a:latin typeface="Helvetica Neue"/>
                <a:cs typeface="Helvetica Neue"/>
              </a:rPr>
              <a:t>Epidemiological data </a:t>
            </a:r>
            <a:r>
              <a:rPr lang="en-US" sz="1600" dirty="0">
                <a:latin typeface="Helvetica Neue"/>
                <a:cs typeface="Helvetica Neue"/>
              </a:rPr>
              <a:t>for the </a:t>
            </a:r>
            <a:r>
              <a:rPr lang="en-US" sz="1600" dirty="0" smtClean="0">
                <a:latin typeface="Helvetica Neue"/>
                <a:cs typeface="Helvetica Neue"/>
              </a:rPr>
              <a:t>region indicates </a:t>
            </a:r>
            <a:r>
              <a:rPr lang="en-US" sz="1600" dirty="0">
                <a:latin typeface="Helvetica Neue"/>
                <a:cs typeface="Helvetica Neue"/>
              </a:rPr>
              <a:t>a growing incidence of chronic respiratory </a:t>
            </a:r>
            <a:r>
              <a:rPr lang="en-US" sz="1600" dirty="0" smtClean="0">
                <a:latin typeface="Helvetica Neue"/>
                <a:cs typeface="Helvetica Neue"/>
              </a:rPr>
              <a:t>diseases such </a:t>
            </a:r>
            <a:r>
              <a:rPr lang="en-US" sz="1600" dirty="0">
                <a:latin typeface="Helvetica Neue"/>
                <a:cs typeface="Helvetica Neue"/>
              </a:rPr>
              <a:t>as asthma, COPD and </a:t>
            </a:r>
            <a:r>
              <a:rPr lang="en-US" sz="1600" dirty="0" smtClean="0">
                <a:latin typeface="Helvetica Neue"/>
                <a:cs typeface="Helvetica Neue"/>
              </a:rPr>
              <a:t>bronchitis, hypovitaminosis D;</a:t>
            </a:r>
          </a:p>
          <a:p>
            <a:r>
              <a:rPr lang="en-US" sz="1600" b="1" i="1" dirty="0" smtClean="0">
                <a:solidFill>
                  <a:srgbClr val="C00000"/>
                </a:solidFill>
                <a:latin typeface="Helvetica Neue"/>
                <a:cs typeface="Helvetica Neue"/>
              </a:rPr>
              <a:t>Metabolic </a:t>
            </a:r>
            <a:r>
              <a:rPr lang="en-US" sz="1600" b="1" i="1" dirty="0">
                <a:solidFill>
                  <a:srgbClr val="C00000"/>
                </a:solidFill>
                <a:latin typeface="Helvetica Neue"/>
                <a:cs typeface="Helvetica Neue"/>
              </a:rPr>
              <a:t>risk prevalence data </a:t>
            </a:r>
            <a:r>
              <a:rPr lang="en-US" sz="1600" dirty="0">
                <a:latin typeface="Helvetica Neue"/>
                <a:cs typeface="Helvetica Neue"/>
              </a:rPr>
              <a:t>reflects the </a:t>
            </a:r>
            <a:r>
              <a:rPr lang="en-US" sz="1600" dirty="0" smtClean="0">
                <a:latin typeface="Helvetica Neue"/>
                <a:cs typeface="Helvetica Neue"/>
              </a:rPr>
              <a:t>potential health </a:t>
            </a:r>
            <a:r>
              <a:rPr lang="en-US" sz="1600" dirty="0">
                <a:latin typeface="Helvetica Neue"/>
                <a:cs typeface="Helvetica Neue"/>
              </a:rPr>
              <a:t>risks for the population of this </a:t>
            </a:r>
            <a:r>
              <a:rPr lang="en-US" sz="1600" dirty="0" smtClean="0">
                <a:latin typeface="Helvetica Neue"/>
                <a:cs typeface="Helvetica Neue"/>
              </a:rPr>
              <a:t>region (One</a:t>
            </a:r>
            <a:r>
              <a:rPr lang="en-US" sz="1600" dirty="0">
                <a:latin typeface="Helvetica Neue"/>
                <a:cs typeface="Helvetica Neue"/>
              </a:rPr>
              <a:t>-third of the MENA </a:t>
            </a:r>
            <a:r>
              <a:rPr lang="en-US" sz="1600" dirty="0" smtClean="0">
                <a:latin typeface="Helvetica Neue"/>
                <a:cs typeface="Helvetica Neue"/>
              </a:rPr>
              <a:t>population);</a:t>
            </a:r>
          </a:p>
          <a:p>
            <a:r>
              <a:rPr lang="en-US" sz="1600" dirty="0">
                <a:latin typeface="Helvetica Neue"/>
                <a:cs typeface="Helvetica Neue"/>
              </a:rPr>
              <a:t>At least </a:t>
            </a:r>
            <a:r>
              <a:rPr lang="en-US" sz="1600" u="sng" dirty="0">
                <a:solidFill>
                  <a:schemeClr val="tx1"/>
                </a:solidFill>
                <a:latin typeface="Helvetica Neue"/>
                <a:cs typeface="Helvetica Neue"/>
              </a:rPr>
              <a:t>57% </a:t>
            </a:r>
            <a:r>
              <a:rPr lang="en-US" sz="1600" u="sng" dirty="0" smtClean="0">
                <a:solidFill>
                  <a:schemeClr val="tx1"/>
                </a:solidFill>
                <a:latin typeface="Helvetica Neue"/>
                <a:cs typeface="Helvetica Neue"/>
              </a:rPr>
              <a:t>of the </a:t>
            </a:r>
            <a:r>
              <a:rPr lang="en-US" sz="1600" u="sng" dirty="0">
                <a:solidFill>
                  <a:schemeClr val="tx1"/>
                </a:solidFill>
                <a:latin typeface="Helvetica Neue"/>
                <a:cs typeface="Helvetica Neue"/>
              </a:rPr>
              <a:t>total </a:t>
            </a:r>
            <a:r>
              <a:rPr lang="en-US" sz="1600" u="sng" dirty="0" smtClean="0">
                <a:solidFill>
                  <a:schemeClr val="tx1"/>
                </a:solidFill>
                <a:latin typeface="Helvetica Neue"/>
                <a:cs typeface="Helvetica Neue"/>
              </a:rPr>
              <a:t>deaths </a:t>
            </a:r>
            <a:r>
              <a:rPr lang="en-US" sz="1600" dirty="0" smtClean="0">
                <a:latin typeface="Helvetica Neue"/>
                <a:cs typeface="Helvetica Neue"/>
              </a:rPr>
              <a:t>on average </a:t>
            </a:r>
            <a:r>
              <a:rPr lang="en-US" sz="1600" dirty="0">
                <a:latin typeface="Helvetica Neue"/>
                <a:cs typeface="Helvetica Neue"/>
              </a:rPr>
              <a:t>in the region are </a:t>
            </a:r>
            <a:r>
              <a:rPr lang="en-US" sz="1600" dirty="0" smtClean="0">
                <a:latin typeface="Helvetica Neue"/>
                <a:cs typeface="Helvetica Neue"/>
              </a:rPr>
              <a:t>due to </a:t>
            </a:r>
            <a:r>
              <a:rPr lang="en-US" sz="1600" dirty="0">
                <a:latin typeface="Helvetica Neue"/>
                <a:cs typeface="Helvetica Neue"/>
              </a:rPr>
              <a:t>the three major non-communicable </a:t>
            </a:r>
            <a:r>
              <a:rPr lang="en-US" sz="1600" dirty="0" smtClean="0">
                <a:latin typeface="Helvetica Neue"/>
                <a:cs typeface="Helvetica Neue"/>
              </a:rPr>
              <a:t>diseases; </a:t>
            </a:r>
            <a:r>
              <a:rPr lang="en-US" sz="1600" b="1" i="1" dirty="0">
                <a:solidFill>
                  <a:srgbClr val="C00000"/>
                </a:solidFill>
                <a:latin typeface="Helvetica Neue"/>
                <a:cs typeface="Helvetica Neue"/>
              </a:rPr>
              <a:t>of </a:t>
            </a:r>
            <a:r>
              <a:rPr lang="en-US" sz="1600" b="1" i="1" dirty="0" smtClean="0">
                <a:solidFill>
                  <a:srgbClr val="C00000"/>
                </a:solidFill>
                <a:latin typeface="Helvetica Neue"/>
                <a:cs typeface="Helvetica Neue"/>
              </a:rPr>
              <a:t>cardiovascular </a:t>
            </a:r>
            <a:r>
              <a:rPr lang="en-US" sz="1600" b="1" i="1" dirty="0">
                <a:solidFill>
                  <a:srgbClr val="C00000"/>
                </a:solidFill>
                <a:latin typeface="Helvetica Neue"/>
                <a:cs typeface="Helvetica Neue"/>
              </a:rPr>
              <a:t>disease (37%), cancer (13%) and diabetes (7%</a:t>
            </a:r>
            <a:r>
              <a:rPr lang="en-US" sz="1600" b="1" i="1" dirty="0" smtClean="0">
                <a:solidFill>
                  <a:srgbClr val="C00000"/>
                </a:solidFill>
                <a:latin typeface="Helvetica Neue"/>
                <a:cs typeface="Helvetica Neue"/>
              </a:rPr>
              <a:t>);</a:t>
            </a:r>
            <a:endParaRPr lang="en-US" sz="1600" b="1" i="1" dirty="0">
              <a:solidFill>
                <a:srgbClr val="C00000"/>
              </a:solidFill>
              <a:latin typeface="Helvetica Neue"/>
              <a:cs typeface="Helvetica Neue"/>
            </a:endParaRPr>
          </a:p>
          <a:p>
            <a:r>
              <a:rPr lang="en-US" sz="1600" dirty="0">
                <a:latin typeface="Helvetica Neue"/>
                <a:cs typeface="Helvetica Neue"/>
              </a:rPr>
              <a:t>The International Diabetes Federation estimates a </a:t>
            </a:r>
            <a:r>
              <a:rPr lang="en-US" sz="1600" b="1" i="1" dirty="0">
                <a:solidFill>
                  <a:schemeClr val="accent6"/>
                </a:solidFill>
                <a:latin typeface="Helvetica Neue"/>
                <a:cs typeface="Helvetica Neue"/>
              </a:rPr>
              <a:t>two-</a:t>
            </a:r>
            <a:r>
              <a:rPr lang="en-US" sz="1600" b="1" i="1" dirty="0" smtClean="0">
                <a:solidFill>
                  <a:schemeClr val="accent6"/>
                </a:solidFill>
                <a:latin typeface="Helvetica Neue"/>
                <a:cs typeface="Helvetica Neue"/>
              </a:rPr>
              <a:t>fold increase </a:t>
            </a:r>
            <a:r>
              <a:rPr lang="en-US" sz="1600" b="1" i="1" dirty="0">
                <a:solidFill>
                  <a:schemeClr val="accent6"/>
                </a:solidFill>
                <a:latin typeface="Helvetica Neue"/>
                <a:cs typeface="Helvetica Neue"/>
              </a:rPr>
              <a:t>in Type I </a:t>
            </a:r>
            <a:r>
              <a:rPr lang="en-US" sz="1600" dirty="0">
                <a:latin typeface="Helvetica Neue"/>
                <a:cs typeface="Helvetica Neue"/>
              </a:rPr>
              <a:t>diabetes in children 14 years or younger </a:t>
            </a:r>
            <a:r>
              <a:rPr lang="en-US" sz="1600" dirty="0" smtClean="0">
                <a:latin typeface="Helvetica Neue"/>
                <a:cs typeface="Helvetica Neue"/>
              </a:rPr>
              <a:t>by  2030 </a:t>
            </a:r>
            <a:r>
              <a:rPr lang="en-US" sz="1600" dirty="0">
                <a:latin typeface="Helvetica Neue"/>
                <a:cs typeface="Helvetica Neue"/>
              </a:rPr>
              <a:t>for the </a:t>
            </a:r>
            <a:r>
              <a:rPr lang="en-US" sz="1600" dirty="0" smtClean="0">
                <a:latin typeface="Helvetica Neue"/>
                <a:cs typeface="Helvetica Neue"/>
              </a:rPr>
              <a:t>region, </a:t>
            </a:r>
            <a:r>
              <a:rPr lang="en-US" sz="1600" b="1" i="1" dirty="0" smtClean="0">
                <a:solidFill>
                  <a:srgbClr val="C00000"/>
                </a:solidFill>
                <a:latin typeface="Helvetica Neue"/>
                <a:cs typeface="Helvetica Neue"/>
              </a:rPr>
              <a:t>and </a:t>
            </a:r>
            <a:r>
              <a:rPr lang="en-US" sz="1600" b="1" i="1" dirty="0">
                <a:solidFill>
                  <a:srgbClr val="C00000"/>
                </a:solidFill>
                <a:latin typeface="Helvetica Neue"/>
                <a:cs typeface="Helvetica Neue"/>
              </a:rPr>
              <a:t>high prevalence of Type </a:t>
            </a:r>
            <a:r>
              <a:rPr lang="en-US" sz="1600" b="1" i="1" dirty="0" smtClean="0">
                <a:solidFill>
                  <a:srgbClr val="C00000"/>
                </a:solidFill>
                <a:latin typeface="Helvetica Neue"/>
                <a:cs typeface="Helvetica Neue"/>
              </a:rPr>
              <a:t>2 diabetes </a:t>
            </a:r>
            <a:r>
              <a:rPr lang="en-US" sz="1600" dirty="0">
                <a:latin typeface="Helvetica Neue"/>
                <a:cs typeface="Helvetica Neue"/>
              </a:rPr>
              <a:t>among the local population in the </a:t>
            </a:r>
            <a:r>
              <a:rPr lang="en-US" sz="1600" dirty="0" smtClean="0">
                <a:latin typeface="Helvetica Neue"/>
                <a:cs typeface="Helvetica Neue"/>
              </a:rPr>
              <a:t>GCC</a:t>
            </a:r>
            <a:br>
              <a:rPr lang="en-US" sz="1600" dirty="0" smtClean="0">
                <a:latin typeface="Helvetica Neue"/>
                <a:cs typeface="Helvetica Neue"/>
              </a:rPr>
            </a:br>
            <a:r>
              <a:rPr lang="en-US" sz="1600" dirty="0">
                <a:latin typeface="Helvetica Neue"/>
                <a:cs typeface="Helvetica Neue"/>
              </a:rPr>
              <a:t/>
            </a:r>
            <a:br>
              <a:rPr lang="en-US" sz="1600" dirty="0">
                <a:latin typeface="Helvetica Neue"/>
                <a:cs typeface="Helvetica Neue"/>
              </a:rPr>
            </a:br>
            <a:endParaRPr lang="en-US" sz="1600" dirty="0">
              <a:latin typeface="Helvetica Neue"/>
              <a:cs typeface="Helvetica Neue"/>
            </a:endParaRPr>
          </a:p>
        </p:txBody>
      </p:sp>
    </p:spTree>
    <p:extLst>
      <p:ext uri="{BB962C8B-B14F-4D97-AF65-F5344CB8AC3E}">
        <p14:creationId xmlns:p14="http://schemas.microsoft.com/office/powerpoint/2010/main" val="181349091"/>
      </p:ext>
    </p:extLst>
  </p:cSld>
  <p:clrMapOvr>
    <a:masterClrMapping/>
  </p:clrMapOvr>
  <p:timing>
    <p:tnLst>
      <p:par>
        <p:cTn xmlns:p14="http://schemas.microsoft.com/office/powerpoint/2010/mai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a:srcRect t="355" b="-459"/>
          <a:stretch/>
        </p:blipFill>
        <p:spPr>
          <a:xfrm>
            <a:off x="5067300" y="711199"/>
            <a:ext cx="3136900" cy="3985112"/>
          </a:xfrm>
          <a:ln>
            <a:solidFill>
              <a:srgbClr val="000000"/>
            </a:solidFill>
          </a:ln>
        </p:spPr>
        <p:style>
          <a:lnRef idx="1">
            <a:schemeClr val="accent1"/>
          </a:lnRef>
          <a:fillRef idx="3">
            <a:schemeClr val="accent1"/>
          </a:fillRef>
          <a:effectRef idx="2">
            <a:schemeClr val="accent1"/>
          </a:effectRef>
          <a:fontRef idx="minor">
            <a:schemeClr val="lt1"/>
          </a:fontRef>
        </p:style>
      </p:pic>
      <p:sp>
        <p:nvSpPr>
          <p:cNvPr id="6" name="TextBox 5"/>
          <p:cNvSpPr txBox="1"/>
          <p:nvPr/>
        </p:nvSpPr>
        <p:spPr>
          <a:xfrm>
            <a:off x="8442008" y="241300"/>
            <a:ext cx="492443" cy="6207849"/>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Opportunities</a:t>
            </a:r>
            <a:endParaRPr lang="en-US" sz="2000" b="1" i="1" dirty="0">
              <a:solidFill>
                <a:srgbClr val="000000"/>
              </a:solidFill>
              <a:latin typeface="Helvetica Neue"/>
              <a:cs typeface="Helvetica Neue"/>
            </a:endParaRPr>
          </a:p>
        </p:txBody>
      </p:sp>
      <p:sp>
        <p:nvSpPr>
          <p:cNvPr id="8" name="TextBox 7"/>
          <p:cNvSpPr txBox="1"/>
          <p:nvPr/>
        </p:nvSpPr>
        <p:spPr>
          <a:xfrm>
            <a:off x="0" y="6449367"/>
            <a:ext cx="9144000" cy="461665"/>
          </a:xfrm>
          <a:prstGeom prst="rect">
            <a:avLst/>
          </a:prstGeom>
          <a:noFill/>
          <a:ln>
            <a:noFill/>
          </a:ln>
        </p:spPr>
        <p:txBody>
          <a:bodyPr wrap="square" rtlCol="0">
            <a:spAutoFit/>
          </a:bodyPr>
          <a:lstStyle/>
          <a:p>
            <a:r>
              <a:rPr lang="en-US" sz="800" dirty="0"/>
              <a:t>Nair, Satish &amp; Ibrahim, Halah &amp; Celentano, David. (2013). Clinical Trials in the Middle East and North Africa (MENA) Region: Grandstanding or Grandeur?. Contemporary clinical trials. 36. 10.1016/j.cct.2013.05.009. </a:t>
            </a:r>
            <a:r>
              <a:rPr lang="en-US" sz="800" i="1" dirty="0"/>
              <a:t>(12) Clinical Trials in the Middle East and North Africa (MENA) Region: Grandstanding or Grandeur?</a:t>
            </a:r>
            <a:r>
              <a:rPr lang="en-US" sz="800" dirty="0"/>
              <a:t>. Available </a:t>
            </a:r>
            <a:r>
              <a:rPr lang="en-US" sz="800" dirty="0" smtClean="0"/>
              <a:t>fro</a:t>
            </a:r>
            <a:r>
              <a:rPr lang="en-US" sz="800" dirty="0" smtClean="0">
                <a:hlinkClick r:id="rId4"/>
              </a:rPr>
              <a:t>https</a:t>
            </a:r>
            <a:r>
              <a:rPr lang="en-US" sz="800" dirty="0">
                <a:hlinkClick r:id="rId4"/>
              </a:rPr>
              <a:t>://www.researchgate.net/publication/236948498_Clinical_Trials_in_the_Middle_East_and_North_Africa_MENA_Region_Grandstanding_or_Grandeur</a:t>
            </a:r>
            <a:r>
              <a:rPr lang="en-US" sz="800" dirty="0"/>
              <a:t> [accessed Mar 17 </a:t>
            </a:r>
            <a:r>
              <a:rPr lang="en-US" sz="800" dirty="0" smtClean="0"/>
              <a:t>2018</a:t>
            </a:r>
            <a:endParaRPr lang="en-US" sz="800" dirty="0"/>
          </a:p>
        </p:txBody>
      </p:sp>
      <p:sp>
        <p:nvSpPr>
          <p:cNvPr id="9" name="Title 1"/>
          <p:cNvSpPr>
            <a:spLocks noGrp="1"/>
          </p:cNvSpPr>
          <p:nvPr>
            <p:ph type="title"/>
          </p:nvPr>
        </p:nvSpPr>
        <p:spPr>
          <a:xfrm>
            <a:off x="558800" y="139700"/>
            <a:ext cx="7645400" cy="469900"/>
          </a:xfrm>
          <a:solidFill>
            <a:srgbClr val="D9E8F9"/>
          </a:solidFill>
          <a:ln>
            <a:solidFill>
              <a:srgbClr val="000000"/>
            </a:solidFill>
          </a:ln>
        </p:spPr>
        <p:txBody>
          <a:bodyPr/>
          <a:lstStyle/>
          <a:p>
            <a:r>
              <a:rPr lang="en-US" sz="2000" b="1" i="1" dirty="0" smtClean="0">
                <a:solidFill>
                  <a:schemeClr val="tx1"/>
                </a:solidFill>
                <a:latin typeface="Helvetica Neue"/>
                <a:cs typeface="Helvetica Neue"/>
              </a:rPr>
              <a:t/>
            </a:r>
            <a:br>
              <a:rPr lang="en-US" sz="2000" b="1" i="1" dirty="0" smtClean="0">
                <a:solidFill>
                  <a:schemeClr val="tx1"/>
                </a:solidFill>
                <a:latin typeface="Helvetica Neue"/>
                <a:cs typeface="Helvetica Neue"/>
              </a:rPr>
            </a:br>
            <a:r>
              <a:rPr lang="en-US" sz="2000" b="1" i="1" dirty="0" smtClean="0">
                <a:solidFill>
                  <a:schemeClr val="tx1"/>
                </a:solidFill>
                <a:latin typeface="Helvetica Neue"/>
                <a:cs typeface="Helvetica Neue"/>
              </a:rPr>
              <a:t/>
            </a:r>
            <a:br>
              <a:rPr lang="en-US" sz="2000" b="1" i="1" dirty="0" smtClean="0">
                <a:solidFill>
                  <a:schemeClr val="tx1"/>
                </a:solidFill>
                <a:latin typeface="Helvetica Neue"/>
                <a:cs typeface="Helvetica Neue"/>
              </a:rPr>
            </a:br>
            <a:r>
              <a:rPr lang="en-US" sz="2000" b="1" i="1" dirty="0" smtClean="0">
                <a:solidFill>
                  <a:schemeClr val="tx1"/>
                </a:solidFill>
                <a:latin typeface="Helvetica Neue"/>
                <a:cs typeface="Helvetica Neue"/>
              </a:rPr>
              <a:t>i</a:t>
            </a:r>
            <a:r>
              <a:rPr lang="en-US" sz="2000" b="1" i="1" dirty="0">
                <a:solidFill>
                  <a:schemeClr val="tx1"/>
                </a:solidFill>
                <a:latin typeface="Helvetica Neue"/>
                <a:cs typeface="Helvetica Neue"/>
              </a:rPr>
              <a:t>-</a:t>
            </a:r>
            <a:r>
              <a:rPr lang="en-US" sz="2000" b="1" i="1" dirty="0" smtClean="0">
                <a:solidFill>
                  <a:schemeClr val="tx1"/>
                </a:solidFill>
                <a:latin typeface="Helvetica Neue"/>
                <a:cs typeface="Helvetica Neue"/>
              </a:rPr>
              <a:t>Disease pool(cont’d-2)</a:t>
            </a:r>
            <a:endParaRPr lang="en-US" sz="2000" b="1" i="1" dirty="0">
              <a:solidFill>
                <a:schemeClr val="tx1"/>
              </a:solidFill>
              <a:latin typeface="Helvetica Neue"/>
              <a:cs typeface="Helvetica Neue"/>
            </a:endParaRPr>
          </a:p>
        </p:txBody>
      </p:sp>
      <p:sp>
        <p:nvSpPr>
          <p:cNvPr id="10" name="TextBox 9"/>
          <p:cNvSpPr txBox="1"/>
          <p:nvPr/>
        </p:nvSpPr>
        <p:spPr>
          <a:xfrm>
            <a:off x="5067300" y="4850199"/>
            <a:ext cx="3136900" cy="1446550"/>
          </a:xfrm>
          <a:prstGeom prst="rect">
            <a:avLst/>
          </a:prstGeom>
          <a:noFill/>
          <a:ln>
            <a:solidFill>
              <a:srgbClr val="000000"/>
            </a:solidFill>
          </a:ln>
        </p:spPr>
        <p:txBody>
          <a:bodyPr wrap="square" rtlCol="0">
            <a:spAutoFit/>
          </a:bodyPr>
          <a:lstStyle/>
          <a:p>
            <a:endParaRPr lang="en-US" sz="1100" dirty="0"/>
          </a:p>
          <a:p>
            <a:r>
              <a:rPr lang="en-US" sz="1100" dirty="0"/>
              <a:t>Contribution of CVD, cancer and diabetes towards the percentage of</a:t>
            </a:r>
          </a:p>
          <a:p>
            <a:r>
              <a:rPr lang="en-US" sz="1100" dirty="0"/>
              <a:t>total deaths in MENA countries. Data for the MENA region was compiled and</a:t>
            </a:r>
          </a:p>
          <a:p>
            <a:r>
              <a:rPr lang="en-US" sz="1100" dirty="0"/>
              <a:t>generated from World Health Organization Non-communicable Diseases,</a:t>
            </a:r>
          </a:p>
          <a:p>
            <a:r>
              <a:rPr lang="en-US" sz="1100" dirty="0"/>
              <a:t>Country profiles </a:t>
            </a:r>
            <a:r>
              <a:rPr lang="en-US" sz="1100" dirty="0" smtClean="0"/>
              <a:t>2011</a:t>
            </a:r>
            <a:endParaRPr lang="en-US" sz="1100" dirty="0"/>
          </a:p>
        </p:txBody>
      </p:sp>
      <p:pic>
        <p:nvPicPr>
          <p:cNvPr id="12" name="Picture 11"/>
          <p:cNvPicPr>
            <a:picLocks noChangeAspect="1"/>
          </p:cNvPicPr>
          <p:nvPr/>
        </p:nvPicPr>
        <p:blipFill>
          <a:blip r:embed="rId5"/>
          <a:stretch>
            <a:fillRect/>
          </a:stretch>
        </p:blipFill>
        <p:spPr>
          <a:xfrm>
            <a:off x="558800" y="711199"/>
            <a:ext cx="4419600" cy="3985112"/>
          </a:xfrm>
          <a:prstGeom prst="rect">
            <a:avLst/>
          </a:prstGeom>
          <a:ln>
            <a:solidFill>
              <a:srgbClr val="000000"/>
            </a:solidFill>
          </a:ln>
        </p:spPr>
      </p:pic>
      <p:sp>
        <p:nvSpPr>
          <p:cNvPr id="13" name="TextBox 12"/>
          <p:cNvSpPr txBox="1"/>
          <p:nvPr/>
        </p:nvSpPr>
        <p:spPr>
          <a:xfrm>
            <a:off x="558800" y="4850199"/>
            <a:ext cx="4419600" cy="1446550"/>
          </a:xfrm>
          <a:prstGeom prst="rect">
            <a:avLst/>
          </a:prstGeom>
          <a:noFill/>
          <a:ln>
            <a:solidFill>
              <a:srgbClr val="000000"/>
            </a:solidFill>
          </a:ln>
        </p:spPr>
        <p:txBody>
          <a:bodyPr wrap="square" rtlCol="0">
            <a:spAutoFit/>
          </a:bodyPr>
          <a:lstStyle/>
          <a:p>
            <a:endParaRPr lang="en-US" sz="1100" dirty="0" smtClean="0"/>
          </a:p>
          <a:p>
            <a:r>
              <a:rPr lang="en-US" sz="1100" dirty="0" smtClean="0"/>
              <a:t>Prevalence </a:t>
            </a:r>
            <a:r>
              <a:rPr lang="en-US" sz="1100" dirty="0"/>
              <a:t>of overweight, obesity and diabetes in MENA countries. Data for the MENA region was compiled </a:t>
            </a:r>
            <a:r>
              <a:rPr lang="en-US" sz="1100" dirty="0" smtClean="0"/>
              <a:t>and </a:t>
            </a:r>
            <a:r>
              <a:rPr lang="en-US" sz="1100" dirty="0"/>
              <a:t>generated from World Health </a:t>
            </a:r>
            <a:r>
              <a:rPr lang="en-US" sz="1100" dirty="0" smtClean="0"/>
              <a:t>OrganizationNon</a:t>
            </a:r>
            <a:r>
              <a:rPr lang="en-US" sz="1100" dirty="0"/>
              <a:t>-communicable Diseases, Country profiles </a:t>
            </a:r>
            <a:r>
              <a:rPr lang="en-US" sz="1100" dirty="0" smtClean="0"/>
              <a:t>2011. Body </a:t>
            </a:r>
            <a:r>
              <a:rPr lang="en-US" sz="1100" dirty="0"/>
              <a:t>mass index: </a:t>
            </a:r>
            <a:r>
              <a:rPr lang="en-US" sz="1100" dirty="0" smtClean="0"/>
              <a:t>25-29.9 </a:t>
            </a:r>
            <a:r>
              <a:rPr lang="en-US" sz="1100" dirty="0"/>
              <a:t>(overweight) and</a:t>
            </a:r>
          </a:p>
          <a:p>
            <a:r>
              <a:rPr lang="en-US" sz="1100" dirty="0"/>
              <a:t>&gt;30 (obese)</a:t>
            </a:r>
          </a:p>
          <a:p>
            <a:endParaRPr lang="en-US" sz="1100" dirty="0"/>
          </a:p>
        </p:txBody>
      </p:sp>
    </p:spTree>
    <p:extLst>
      <p:ext uri="{BB962C8B-B14F-4D97-AF65-F5344CB8AC3E}">
        <p14:creationId xmlns:p14="http://schemas.microsoft.com/office/powerpoint/2010/main" val="611302388"/>
      </p:ext>
    </p:extLst>
  </p:cSld>
  <p:clrMapOvr>
    <a:masterClrMapping/>
  </p:clrMapOvr>
  <p:timing>
    <p:tnLst>
      <p:par>
        <p:cTn xmlns:p14="http://schemas.microsoft.com/office/powerpoint/2010/mai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35466" y="241300"/>
            <a:ext cx="7981434" cy="698500"/>
          </a:xfrm>
          <a:solidFill>
            <a:srgbClr val="D9E8F9"/>
          </a:solidFill>
          <a:ln>
            <a:solidFill>
              <a:srgbClr val="000000"/>
            </a:solidFill>
          </a:ln>
        </p:spPr>
        <p:txBody>
          <a:bodyPr/>
          <a:lstStyle/>
          <a:p>
            <a:r>
              <a:rPr lang="en-US" sz="2000" b="1" i="1" dirty="0" smtClean="0">
                <a:solidFill>
                  <a:schemeClr val="tx1"/>
                </a:solidFill>
                <a:latin typeface="Helvetica Neue"/>
                <a:cs typeface="Helvetica Neue"/>
              </a:rPr>
              <a:t>ii-Recruitment</a:t>
            </a:r>
            <a:br>
              <a:rPr lang="en-US" sz="2000" b="1" i="1" dirty="0" smtClean="0">
                <a:solidFill>
                  <a:schemeClr val="tx1"/>
                </a:solidFill>
                <a:latin typeface="Helvetica Neue"/>
                <a:cs typeface="Helvetica Neue"/>
              </a:rPr>
            </a:br>
            <a:r>
              <a:rPr lang="en-US" sz="2000" b="1" i="1" dirty="0" smtClean="0">
                <a:solidFill>
                  <a:schemeClr val="tx1"/>
                </a:solidFill>
                <a:latin typeface="Helvetica Neue"/>
                <a:cs typeface="Helvetica Neue"/>
              </a:rPr>
              <a:t>“</a:t>
            </a:r>
            <a:r>
              <a:rPr lang="en-US" sz="2000" b="1" i="1" dirty="0" smtClean="0">
                <a:solidFill>
                  <a:schemeClr val="accent6"/>
                </a:solidFill>
                <a:latin typeface="Helvetica Neue"/>
                <a:cs typeface="Helvetica Neue"/>
              </a:rPr>
              <a:t>The clinical Trial Subject Density</a:t>
            </a:r>
            <a:r>
              <a:rPr lang="en-US" sz="2000" b="1" i="1" dirty="0" smtClean="0">
                <a:solidFill>
                  <a:schemeClr val="tx1"/>
                </a:solidFill>
                <a:latin typeface="Helvetica Neue"/>
                <a:cs typeface="Helvetica Neue"/>
              </a:rPr>
              <a:t>” </a:t>
            </a:r>
            <a:endParaRPr lang="en-US" sz="2000" b="1" i="1" dirty="0">
              <a:solidFill>
                <a:schemeClr val="tx1"/>
              </a:solidFill>
              <a:latin typeface="Helvetica Neue"/>
              <a:cs typeface="Helvetica Neue"/>
            </a:endParaRPr>
          </a:p>
        </p:txBody>
      </p:sp>
      <p:pic>
        <p:nvPicPr>
          <p:cNvPr id="5" name="Content Placeholder 4"/>
          <p:cNvPicPr>
            <a:picLocks noGrp="1" noChangeAspect="1"/>
          </p:cNvPicPr>
          <p:nvPr>
            <p:ph idx="1"/>
          </p:nvPr>
        </p:nvPicPr>
        <p:blipFill rotWithShape="1">
          <a:blip r:embed="rId3"/>
          <a:srcRect l="-2145" r="-750"/>
          <a:stretch/>
        </p:blipFill>
        <p:spPr>
          <a:xfrm>
            <a:off x="4559300" y="1142999"/>
            <a:ext cx="3657600" cy="5440323"/>
          </a:xfrm>
          <a:ln>
            <a:solidFill>
              <a:srgbClr val="000000"/>
            </a:solidFill>
          </a:ln>
        </p:spPr>
        <p:style>
          <a:lnRef idx="1">
            <a:schemeClr val="accent1"/>
          </a:lnRef>
          <a:fillRef idx="3">
            <a:schemeClr val="accent1"/>
          </a:fillRef>
          <a:effectRef idx="2">
            <a:schemeClr val="accent1"/>
          </a:effectRef>
          <a:fontRef idx="minor">
            <a:schemeClr val="lt1"/>
          </a:fontRef>
        </p:style>
      </p:pic>
      <p:sp>
        <p:nvSpPr>
          <p:cNvPr id="7" name="TextBox 6"/>
          <p:cNvSpPr txBox="1"/>
          <p:nvPr/>
        </p:nvSpPr>
        <p:spPr>
          <a:xfrm>
            <a:off x="8391208" y="241299"/>
            <a:ext cx="492443" cy="6342023"/>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Opportunities</a:t>
            </a:r>
            <a:endParaRPr lang="en-US" sz="2000" b="1" i="1" dirty="0">
              <a:solidFill>
                <a:srgbClr val="000000"/>
              </a:solidFill>
              <a:latin typeface="Helvetica Neue"/>
              <a:cs typeface="Helvetica Neue"/>
            </a:endParaRPr>
          </a:p>
        </p:txBody>
      </p:sp>
      <p:sp>
        <p:nvSpPr>
          <p:cNvPr id="8" name="TextBox 7"/>
          <p:cNvSpPr txBox="1"/>
          <p:nvPr/>
        </p:nvSpPr>
        <p:spPr>
          <a:xfrm>
            <a:off x="235466" y="1104901"/>
            <a:ext cx="4171434" cy="5478422"/>
          </a:xfrm>
          <a:prstGeom prst="rect">
            <a:avLst/>
          </a:prstGeom>
          <a:solidFill>
            <a:srgbClr val="D9E8F9"/>
          </a:solidFill>
          <a:ln>
            <a:solidFill>
              <a:srgbClr val="000000"/>
            </a:solidFill>
          </a:ln>
        </p:spPr>
        <p:txBody>
          <a:bodyPr wrap="square" rtlCol="0">
            <a:spAutoFit/>
          </a:bodyPr>
          <a:lstStyle/>
          <a:p>
            <a:pPr marL="285750" indent="-285750">
              <a:buFont typeface="Arial"/>
              <a:buChar char="•"/>
            </a:pPr>
            <a:r>
              <a:rPr lang="en-US" sz="1400" b="1" dirty="0">
                <a:solidFill>
                  <a:srgbClr val="C00000"/>
                </a:solidFill>
              </a:rPr>
              <a:t>The clinical trial subject density</a:t>
            </a:r>
            <a:r>
              <a:rPr lang="en-US" sz="1400" dirty="0"/>
              <a:t>, expressed as actual </a:t>
            </a:r>
            <a:r>
              <a:rPr lang="en-US" sz="1400" dirty="0" smtClean="0"/>
              <a:t>number of </a:t>
            </a:r>
            <a:r>
              <a:rPr lang="en-US" sz="1400" dirty="0"/>
              <a:t>clinical trial subjects per million population is less than 1</a:t>
            </a:r>
            <a:r>
              <a:rPr lang="en-US" sz="1400" dirty="0" smtClean="0"/>
              <a:t>% for </a:t>
            </a:r>
            <a:r>
              <a:rPr lang="en-US" sz="1400" dirty="0"/>
              <a:t>the MENA </a:t>
            </a:r>
            <a:r>
              <a:rPr lang="en-US" sz="1400" dirty="0" smtClean="0"/>
              <a:t>region;</a:t>
            </a:r>
          </a:p>
          <a:p>
            <a:pPr marL="285750" indent="-285750">
              <a:buFont typeface="Arial"/>
              <a:buChar char="•"/>
            </a:pPr>
            <a:endParaRPr lang="en-US" sz="1400" dirty="0"/>
          </a:p>
          <a:p>
            <a:pPr marL="285750" indent="-285750">
              <a:buFont typeface="Arial"/>
              <a:buChar char="•"/>
            </a:pPr>
            <a:r>
              <a:rPr lang="en-US" sz="1400" dirty="0" smtClean="0"/>
              <a:t>Additionally</a:t>
            </a:r>
            <a:r>
              <a:rPr lang="en-US" sz="1400" dirty="0"/>
              <a:t>, </a:t>
            </a:r>
            <a:r>
              <a:rPr lang="en-US" sz="1400" b="1" dirty="0" smtClean="0">
                <a:solidFill>
                  <a:srgbClr val="C00000"/>
                </a:solidFill>
              </a:rPr>
              <a:t>clinical trial </a:t>
            </a:r>
            <a:r>
              <a:rPr lang="en-US" sz="1400" b="1" dirty="0">
                <a:solidFill>
                  <a:srgbClr val="C00000"/>
                </a:solidFill>
              </a:rPr>
              <a:t>productivity </a:t>
            </a:r>
            <a:r>
              <a:rPr lang="en-US" sz="1400" dirty="0"/>
              <a:t>measured as aggregated average number </a:t>
            </a:r>
            <a:r>
              <a:rPr lang="en-US" sz="1400" dirty="0" smtClean="0"/>
              <a:t>of patients </a:t>
            </a:r>
            <a:r>
              <a:rPr lang="en-US" sz="1400" dirty="0"/>
              <a:t>per site is almost two-fold higher in the MENA </a:t>
            </a:r>
            <a:r>
              <a:rPr lang="en-US" sz="1400" dirty="0" smtClean="0"/>
              <a:t>region than </a:t>
            </a:r>
            <a:r>
              <a:rPr lang="en-US" sz="1400" dirty="0"/>
              <a:t>developed markets in the </a:t>
            </a:r>
            <a:r>
              <a:rPr lang="en-US" sz="1400" dirty="0" smtClean="0"/>
              <a:t>West;</a:t>
            </a:r>
          </a:p>
          <a:p>
            <a:pPr marL="285750" indent="-285750">
              <a:buFont typeface="Arial"/>
              <a:buChar char="•"/>
            </a:pPr>
            <a:endParaRPr lang="en-US" sz="1400" dirty="0" smtClean="0"/>
          </a:p>
          <a:p>
            <a:pPr marL="285750" indent="-285750">
              <a:buFont typeface="Arial"/>
              <a:buChar char="•"/>
            </a:pPr>
            <a:r>
              <a:rPr lang="en-US" sz="1400" dirty="0" smtClean="0"/>
              <a:t>The MENA region</a:t>
            </a:r>
            <a:r>
              <a:rPr lang="en-US" sz="1400" dirty="0"/>
              <a:t> </a:t>
            </a:r>
            <a:r>
              <a:rPr lang="en-US" sz="1400" dirty="0" smtClean="0"/>
              <a:t>accounts </a:t>
            </a:r>
            <a:r>
              <a:rPr lang="en-US" sz="1400" dirty="0"/>
              <a:t>for only about 0.5% of global clinical trial </a:t>
            </a:r>
            <a:r>
              <a:rPr lang="en-US" sz="1400" dirty="0" smtClean="0"/>
              <a:t>sites. 6</a:t>
            </a:r>
            <a:r>
              <a:rPr lang="en-US" sz="1400" dirty="0"/>
              <a:t>% of eligible subjects </a:t>
            </a:r>
            <a:r>
              <a:rPr lang="en-US" sz="1400" dirty="0" smtClean="0"/>
              <a:t>actually participate </a:t>
            </a:r>
            <a:r>
              <a:rPr lang="en-US" sz="1400" dirty="0"/>
              <a:t>in a clinical </a:t>
            </a:r>
            <a:r>
              <a:rPr lang="en-US" sz="1400" dirty="0" smtClean="0"/>
              <a:t>trial;</a:t>
            </a:r>
          </a:p>
          <a:p>
            <a:pPr marL="285750" indent="-285750">
              <a:buFont typeface="Arial"/>
              <a:buChar char="•"/>
            </a:pPr>
            <a:endParaRPr lang="en-US" sz="1400" dirty="0" smtClean="0"/>
          </a:p>
          <a:p>
            <a:pPr marL="285750" indent="-285750">
              <a:buFont typeface="Arial"/>
              <a:buChar char="•"/>
            </a:pPr>
            <a:r>
              <a:rPr lang="en-US" sz="1400" dirty="0" smtClean="0"/>
              <a:t>Subject </a:t>
            </a:r>
            <a:r>
              <a:rPr lang="en-US" sz="1400" dirty="0"/>
              <a:t>recruitment is anticipated </a:t>
            </a:r>
            <a:r>
              <a:rPr lang="en-US" sz="1400" b="1" dirty="0">
                <a:solidFill>
                  <a:srgbClr val="C00000"/>
                </a:solidFill>
              </a:rPr>
              <a:t>to </a:t>
            </a:r>
            <a:r>
              <a:rPr lang="en-US" sz="1400" b="1" dirty="0" smtClean="0">
                <a:solidFill>
                  <a:srgbClr val="C00000"/>
                </a:solidFill>
              </a:rPr>
              <a:t>grow significantly </a:t>
            </a:r>
            <a:r>
              <a:rPr lang="en-US" sz="1400" b="1" dirty="0">
                <a:solidFill>
                  <a:srgbClr val="C00000"/>
                </a:solidFill>
              </a:rPr>
              <a:t>in the GCC</a:t>
            </a:r>
            <a:r>
              <a:rPr lang="en-US" sz="1400" dirty="0"/>
              <a:t> cluster given the </a:t>
            </a:r>
            <a:r>
              <a:rPr lang="en-US" sz="1400" dirty="0">
                <a:ln>
                  <a:solidFill>
                    <a:schemeClr val="tx2">
                      <a:lumMod val="50000"/>
                      <a:lumOff val="50000"/>
                    </a:schemeClr>
                  </a:solidFill>
                </a:ln>
                <a:solidFill>
                  <a:schemeClr val="accent3"/>
                </a:solidFill>
              </a:rPr>
              <a:t>economic </a:t>
            </a:r>
            <a:r>
              <a:rPr lang="en-US" sz="1400" dirty="0" smtClean="0">
                <a:ln>
                  <a:solidFill>
                    <a:schemeClr val="tx2">
                      <a:lumMod val="50000"/>
                      <a:lumOff val="50000"/>
                    </a:schemeClr>
                  </a:solidFill>
                </a:ln>
                <a:solidFill>
                  <a:schemeClr val="accent3"/>
                </a:solidFill>
              </a:rPr>
              <a:t>development/state</a:t>
            </a:r>
            <a:r>
              <a:rPr lang="en-US" sz="1400" dirty="0">
                <a:ln>
                  <a:solidFill>
                    <a:schemeClr val="tx2">
                      <a:lumMod val="50000"/>
                      <a:lumOff val="50000"/>
                    </a:schemeClr>
                  </a:solidFill>
                </a:ln>
                <a:solidFill>
                  <a:schemeClr val="accent3"/>
                </a:solidFill>
              </a:rPr>
              <a:t>-of-the-art hospitals and medical </a:t>
            </a:r>
            <a:r>
              <a:rPr lang="en-US" sz="1400" dirty="0" smtClean="0">
                <a:ln>
                  <a:solidFill>
                    <a:schemeClr val="tx2">
                      <a:lumMod val="50000"/>
                      <a:lumOff val="50000"/>
                    </a:schemeClr>
                  </a:solidFill>
                </a:ln>
                <a:solidFill>
                  <a:schemeClr val="accent3"/>
                </a:solidFill>
              </a:rPr>
              <a:t>centers</a:t>
            </a:r>
            <a:r>
              <a:rPr lang="en-US" sz="1400" dirty="0">
                <a:ln>
                  <a:solidFill>
                    <a:schemeClr val="tx2">
                      <a:lumMod val="50000"/>
                      <a:lumOff val="50000"/>
                    </a:schemeClr>
                  </a:solidFill>
                </a:ln>
                <a:solidFill>
                  <a:schemeClr val="accent3"/>
                </a:solidFill>
              </a:rPr>
              <a:t>/</a:t>
            </a:r>
            <a:r>
              <a:rPr lang="en-US" sz="1400" dirty="0" smtClean="0">
                <a:ln>
                  <a:solidFill>
                    <a:schemeClr val="tx2">
                      <a:lumMod val="50000"/>
                      <a:lumOff val="50000"/>
                    </a:schemeClr>
                  </a:solidFill>
                </a:ln>
                <a:solidFill>
                  <a:schemeClr val="accent3"/>
                </a:solidFill>
              </a:rPr>
              <a:t>joint ventures between </a:t>
            </a:r>
            <a:r>
              <a:rPr lang="en-US" sz="1400" dirty="0">
                <a:ln>
                  <a:solidFill>
                    <a:schemeClr val="tx2">
                      <a:lumMod val="50000"/>
                      <a:lumOff val="50000"/>
                    </a:schemeClr>
                  </a:solidFill>
                </a:ln>
                <a:solidFill>
                  <a:schemeClr val="accent3"/>
                </a:solidFill>
              </a:rPr>
              <a:t>public hospitals and international health care </a:t>
            </a:r>
            <a:r>
              <a:rPr lang="en-US" sz="1400" dirty="0" smtClean="0">
                <a:ln>
                  <a:solidFill>
                    <a:schemeClr val="tx2">
                      <a:lumMod val="50000"/>
                      <a:lumOff val="50000"/>
                    </a:schemeClr>
                  </a:solidFill>
                </a:ln>
                <a:solidFill>
                  <a:schemeClr val="accent3"/>
                </a:solidFill>
              </a:rPr>
              <a:t>providers /the </a:t>
            </a:r>
            <a:r>
              <a:rPr lang="en-US" sz="1400" dirty="0">
                <a:ln>
                  <a:solidFill>
                    <a:schemeClr val="tx2">
                      <a:lumMod val="50000"/>
                      <a:lumOff val="50000"/>
                    </a:schemeClr>
                  </a:solidFill>
                </a:ln>
                <a:solidFill>
                  <a:schemeClr val="accent3"/>
                </a:solidFill>
              </a:rPr>
              <a:t>growth of Joint Commission </a:t>
            </a:r>
            <a:r>
              <a:rPr lang="en-US" sz="1400" dirty="0" smtClean="0">
                <a:ln>
                  <a:solidFill>
                    <a:schemeClr val="tx2">
                      <a:lumMod val="50000"/>
                      <a:lumOff val="50000"/>
                    </a:schemeClr>
                  </a:solidFill>
                </a:ln>
                <a:solidFill>
                  <a:schemeClr val="accent3"/>
                </a:solidFill>
              </a:rPr>
              <a:t>International (JCI) accredited health facilities/and technological advances</a:t>
            </a:r>
            <a:r>
              <a:rPr lang="en-US" sz="1400" dirty="0" smtClean="0"/>
              <a:t>.</a:t>
            </a:r>
          </a:p>
        </p:txBody>
      </p:sp>
    </p:spTree>
    <p:extLst>
      <p:ext uri="{BB962C8B-B14F-4D97-AF65-F5344CB8AC3E}">
        <p14:creationId xmlns:p14="http://schemas.microsoft.com/office/powerpoint/2010/main" val="181349091"/>
      </p:ext>
    </p:extLst>
  </p:cSld>
  <p:clrMapOvr>
    <a:masterClrMapping/>
  </p:clrMapOvr>
  <p:timing>
    <p:tnLst>
      <p:par>
        <p:cTn xmlns:p14="http://schemas.microsoft.com/office/powerpoint/2010/mai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0" r="-416"/>
          <a:stretch/>
        </p:blipFill>
        <p:spPr>
          <a:xfrm>
            <a:off x="4229100" y="1194168"/>
            <a:ext cx="3924300" cy="5016758"/>
          </a:xfrm>
          <a:ln>
            <a:solidFill>
              <a:srgbClr val="000000"/>
            </a:solidFill>
          </a:ln>
        </p:spPr>
      </p:pic>
      <p:sp>
        <p:nvSpPr>
          <p:cNvPr id="6" name="TextBox 5"/>
          <p:cNvSpPr txBox="1"/>
          <p:nvPr/>
        </p:nvSpPr>
        <p:spPr>
          <a:xfrm>
            <a:off x="8391208" y="342900"/>
            <a:ext cx="492443" cy="5868026"/>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Opportunities</a:t>
            </a:r>
            <a:endParaRPr lang="en-US" sz="2000" b="1" i="1" dirty="0">
              <a:solidFill>
                <a:srgbClr val="000000"/>
              </a:solidFill>
              <a:latin typeface="Helvetica Neue"/>
              <a:cs typeface="Helvetica Neue"/>
            </a:endParaRPr>
          </a:p>
        </p:txBody>
      </p:sp>
      <p:sp>
        <p:nvSpPr>
          <p:cNvPr id="8" name="TextBox 7"/>
          <p:cNvSpPr txBox="1"/>
          <p:nvPr/>
        </p:nvSpPr>
        <p:spPr>
          <a:xfrm>
            <a:off x="413266" y="6449367"/>
            <a:ext cx="8470385" cy="461665"/>
          </a:xfrm>
          <a:prstGeom prst="rect">
            <a:avLst/>
          </a:prstGeom>
          <a:noFill/>
        </p:spPr>
        <p:txBody>
          <a:bodyPr wrap="square" rtlCol="0">
            <a:spAutoFit/>
          </a:bodyPr>
          <a:lstStyle/>
          <a:p>
            <a:r>
              <a:rPr lang="en-US" sz="800" dirty="0"/>
              <a:t>Nair, Satish &amp; Ibrahim, Halah &amp; Celentano, David. (2013). Clinical Trials in the Middle East and North Africa (MENA) Region: Grandstanding or Grandeur?. Contemporary clinical trials. 36. 10.1016/j.cct.2013.05.009. </a:t>
            </a:r>
          </a:p>
          <a:p>
            <a:endParaRPr lang="en-US" sz="800" dirty="0"/>
          </a:p>
        </p:txBody>
      </p:sp>
      <p:sp>
        <p:nvSpPr>
          <p:cNvPr id="9" name="Title 1"/>
          <p:cNvSpPr>
            <a:spLocks noGrp="1"/>
          </p:cNvSpPr>
          <p:nvPr>
            <p:ph type="title"/>
          </p:nvPr>
        </p:nvSpPr>
        <p:spPr>
          <a:xfrm>
            <a:off x="413265" y="342900"/>
            <a:ext cx="7816335" cy="698500"/>
          </a:xfrm>
          <a:solidFill>
            <a:srgbClr val="D9E8F9"/>
          </a:solidFill>
          <a:ln>
            <a:solidFill>
              <a:srgbClr val="000000"/>
            </a:solidFill>
          </a:ln>
        </p:spPr>
        <p:txBody>
          <a:bodyPr/>
          <a:lstStyle/>
          <a:p>
            <a:r>
              <a:rPr lang="en-US" sz="2000" b="1" i="1" dirty="0" smtClean="0">
                <a:solidFill>
                  <a:schemeClr val="tx1"/>
                </a:solidFill>
                <a:latin typeface="Helvetica Neue"/>
                <a:cs typeface="Helvetica Neue"/>
              </a:rPr>
              <a:t>iii-Cost Saving</a:t>
            </a:r>
            <a:br>
              <a:rPr lang="en-US" sz="2000" b="1" i="1" dirty="0" smtClean="0">
                <a:solidFill>
                  <a:schemeClr val="tx1"/>
                </a:solidFill>
                <a:latin typeface="Helvetica Neue"/>
                <a:cs typeface="Helvetica Neue"/>
              </a:rPr>
            </a:br>
            <a:r>
              <a:rPr lang="en-US" sz="2000" b="1" i="1" dirty="0" smtClean="0">
                <a:solidFill>
                  <a:schemeClr val="accent6"/>
                </a:solidFill>
                <a:latin typeface="Helvetica Neue"/>
                <a:cs typeface="Helvetica Neue"/>
              </a:rPr>
              <a:t>(MENA region/GCC “Gas Price Index”</a:t>
            </a:r>
            <a:r>
              <a:rPr lang="en-US" sz="2000" b="1" i="1" dirty="0" smtClean="0">
                <a:solidFill>
                  <a:srgbClr val="E2751D"/>
                </a:solidFill>
                <a:latin typeface="Helvetica Neue"/>
                <a:cs typeface="Helvetica Neue"/>
              </a:rPr>
              <a:t>)</a:t>
            </a:r>
            <a:endParaRPr lang="en-US" sz="2000" b="1" i="1" dirty="0">
              <a:solidFill>
                <a:srgbClr val="E2751D"/>
              </a:solidFill>
              <a:latin typeface="Helvetica Neue"/>
              <a:cs typeface="Helvetica Neue"/>
            </a:endParaRPr>
          </a:p>
        </p:txBody>
      </p:sp>
      <p:sp>
        <p:nvSpPr>
          <p:cNvPr id="10" name="TextBox 9"/>
          <p:cNvSpPr txBox="1"/>
          <p:nvPr/>
        </p:nvSpPr>
        <p:spPr>
          <a:xfrm>
            <a:off x="413266" y="1194167"/>
            <a:ext cx="3536434" cy="5016759"/>
          </a:xfrm>
          <a:prstGeom prst="rect">
            <a:avLst/>
          </a:prstGeom>
          <a:solidFill>
            <a:srgbClr val="D9E8F9"/>
          </a:solidFill>
          <a:ln>
            <a:solidFill>
              <a:srgbClr val="000000"/>
            </a:solidFill>
          </a:ln>
        </p:spPr>
        <p:txBody>
          <a:bodyPr wrap="square" rtlCol="0">
            <a:spAutoFit/>
          </a:bodyPr>
          <a:lstStyle/>
          <a:p>
            <a:pPr marL="285750" indent="-285750">
              <a:buFont typeface="Arial"/>
              <a:buChar char="•"/>
            </a:pPr>
            <a:r>
              <a:rPr lang="en-US" sz="1600" dirty="0">
                <a:latin typeface="Helvetica Neue"/>
                <a:cs typeface="Helvetica Neue"/>
              </a:rPr>
              <a:t>Nearly one-third of Phase 3 trials for the 20 largest </a:t>
            </a:r>
            <a:r>
              <a:rPr lang="en-US" sz="1600" dirty="0" smtClean="0">
                <a:latin typeface="Helvetica Neue"/>
                <a:cs typeface="Helvetica Neue"/>
              </a:rPr>
              <a:t>US pharmaceutical </a:t>
            </a:r>
            <a:r>
              <a:rPr lang="en-US" sz="1600" dirty="0">
                <a:latin typeface="Helvetica Neue"/>
                <a:cs typeface="Helvetica Neue"/>
              </a:rPr>
              <a:t>companies are </a:t>
            </a:r>
            <a:r>
              <a:rPr lang="en-US" sz="1600" dirty="0" smtClean="0">
                <a:latin typeface="Helvetica Neue"/>
                <a:cs typeface="Helvetica Neue"/>
              </a:rPr>
              <a:t>outsourced (55%) to reduce cost;</a:t>
            </a:r>
          </a:p>
          <a:p>
            <a:pPr marL="285750" indent="-285750">
              <a:buFont typeface="Arial"/>
              <a:buChar char="•"/>
            </a:pPr>
            <a:endParaRPr lang="en-US" sz="1600" dirty="0" smtClean="0">
              <a:latin typeface="Helvetica Neue"/>
              <a:cs typeface="Helvetica Neue"/>
            </a:endParaRPr>
          </a:p>
          <a:p>
            <a:pPr marL="285750" indent="-285750">
              <a:buFont typeface="Arial"/>
              <a:buChar char="•"/>
            </a:pPr>
            <a:r>
              <a:rPr lang="en-US" sz="1600" dirty="0" smtClean="0">
                <a:latin typeface="Helvetica Neue"/>
                <a:cs typeface="Helvetica Neue"/>
              </a:rPr>
              <a:t>Clinical </a:t>
            </a:r>
            <a:r>
              <a:rPr lang="en-US" sz="1600" dirty="0">
                <a:latin typeface="Helvetica Neue"/>
                <a:cs typeface="Helvetica Neue"/>
              </a:rPr>
              <a:t>trial cost-savings for the MENA region, </a:t>
            </a:r>
            <a:r>
              <a:rPr lang="en-US" sz="1600" dirty="0" smtClean="0">
                <a:latin typeface="Helvetica Neue"/>
                <a:cs typeface="Helvetica Neue"/>
              </a:rPr>
              <a:t>particularly the </a:t>
            </a:r>
            <a:r>
              <a:rPr lang="en-US" sz="1600" dirty="0">
                <a:latin typeface="Helvetica Neue"/>
                <a:cs typeface="Helvetica Neue"/>
              </a:rPr>
              <a:t>GCC states, was assessed relative to the global gas/</a:t>
            </a:r>
            <a:r>
              <a:rPr lang="en-US" sz="1600" dirty="0" smtClean="0">
                <a:latin typeface="Helvetica Neue"/>
                <a:cs typeface="Helvetica Neue"/>
              </a:rPr>
              <a:t>petrol price index, which </a:t>
            </a:r>
            <a:r>
              <a:rPr lang="en-US" sz="1600" dirty="0">
                <a:latin typeface="Helvetica Neue"/>
                <a:cs typeface="Helvetica Neue"/>
              </a:rPr>
              <a:t>allows for objective comparison of </a:t>
            </a:r>
            <a:r>
              <a:rPr lang="en-US" sz="1600" dirty="0" smtClean="0">
                <a:latin typeface="Helvetica Neue"/>
                <a:cs typeface="Helvetica Neue"/>
              </a:rPr>
              <a:t>costs between countries;</a:t>
            </a:r>
          </a:p>
          <a:p>
            <a:pPr marL="285750" indent="-285750">
              <a:buFont typeface="Arial"/>
              <a:buChar char="•"/>
            </a:pPr>
            <a:endParaRPr lang="en-US" sz="1600" dirty="0" smtClean="0">
              <a:latin typeface="Helvetica Neue"/>
              <a:cs typeface="Helvetica Neue"/>
            </a:endParaRPr>
          </a:p>
          <a:p>
            <a:pPr marL="285750" indent="-285750">
              <a:buFont typeface="Arial"/>
              <a:buChar char="•"/>
            </a:pPr>
            <a:r>
              <a:rPr lang="en-US" sz="1600" dirty="0" smtClean="0">
                <a:latin typeface="Helvetica Neue"/>
                <a:cs typeface="Helvetica Neue"/>
              </a:rPr>
              <a:t>Clinical trials cost </a:t>
            </a:r>
            <a:r>
              <a:rPr lang="en-US" sz="1600" dirty="0">
                <a:latin typeface="Helvetica Neue"/>
                <a:cs typeface="Helvetica Neue"/>
              </a:rPr>
              <a:t>significantly less (59%) in the GCC and MENA countries</a:t>
            </a:r>
            <a:r>
              <a:rPr lang="en-US" sz="1600" dirty="0" smtClean="0">
                <a:latin typeface="Helvetica Neue"/>
                <a:cs typeface="Helvetica Neue"/>
              </a:rPr>
              <a:t>, respectively</a:t>
            </a:r>
            <a:r>
              <a:rPr lang="en-US" sz="1600" dirty="0">
                <a:latin typeface="Helvetica Neue"/>
                <a:cs typeface="Helvetica Neue"/>
              </a:rPr>
              <a:t>, as compared to the average total cost of </a:t>
            </a:r>
            <a:r>
              <a:rPr lang="en-US" sz="1600" dirty="0" smtClean="0">
                <a:latin typeface="Helvetica Neue"/>
                <a:cs typeface="Helvetica Neue"/>
              </a:rPr>
              <a:t>300 million </a:t>
            </a:r>
            <a:r>
              <a:rPr lang="en-US" sz="1600" dirty="0">
                <a:latin typeface="Helvetica Neue"/>
                <a:cs typeface="Helvetica Neue"/>
              </a:rPr>
              <a:t>US dollars for a clinical trial in the </a:t>
            </a:r>
            <a:r>
              <a:rPr lang="en-US" sz="1600" dirty="0" smtClean="0">
                <a:latin typeface="Helvetica Neue"/>
                <a:cs typeface="Helvetica Neue"/>
              </a:rPr>
              <a:t>US. </a:t>
            </a:r>
          </a:p>
          <a:p>
            <a:pPr marL="285750" indent="-285750">
              <a:buFont typeface="Arial"/>
              <a:buChar char="•"/>
            </a:pPr>
            <a:endParaRPr lang="en-US" sz="1600" dirty="0">
              <a:latin typeface="Helvetica Neue"/>
              <a:cs typeface="Helvetica Neue"/>
            </a:endParaRPr>
          </a:p>
        </p:txBody>
      </p:sp>
    </p:spTree>
    <p:extLst>
      <p:ext uri="{BB962C8B-B14F-4D97-AF65-F5344CB8AC3E}">
        <p14:creationId xmlns:p14="http://schemas.microsoft.com/office/powerpoint/2010/main" val="555969391"/>
      </p:ext>
    </p:extLst>
  </p:cSld>
  <p:clrMapOvr>
    <a:masterClrMapping/>
  </p:clrMapOvr>
  <p:timing>
    <p:tnLst>
      <p:par>
        <p:cTn xmlns:p14="http://schemas.microsoft.com/office/powerpoint/2010/mai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2"/>
          <a:srcRect l="1" r="-452"/>
          <a:stretch/>
        </p:blipFill>
        <p:spPr>
          <a:xfrm>
            <a:off x="4559300" y="1155701"/>
            <a:ext cx="3670300" cy="5256021"/>
          </a:xfrm>
          <a:ln>
            <a:solidFill>
              <a:srgbClr val="000000"/>
            </a:solidFill>
          </a:ln>
        </p:spPr>
      </p:pic>
      <p:sp>
        <p:nvSpPr>
          <p:cNvPr id="6" name="TextBox 5"/>
          <p:cNvSpPr txBox="1"/>
          <p:nvPr/>
        </p:nvSpPr>
        <p:spPr>
          <a:xfrm>
            <a:off x="8391208" y="241300"/>
            <a:ext cx="492443" cy="6248638"/>
          </a:xfrm>
          <a:prstGeom prst="rect">
            <a:avLst/>
          </a:prstGeom>
          <a:ln>
            <a:solidFill>
              <a:srgbClr val="000000"/>
            </a:solidFill>
          </a:ln>
        </p:spPr>
        <p:style>
          <a:lnRef idx="0">
            <a:schemeClr val="accent4"/>
          </a:lnRef>
          <a:fillRef idx="3">
            <a:schemeClr val="accent4"/>
          </a:fillRef>
          <a:effectRef idx="3">
            <a:schemeClr val="accent4"/>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Opportunities</a:t>
            </a:r>
            <a:endParaRPr lang="en-US" sz="2000" b="1" i="1" dirty="0">
              <a:solidFill>
                <a:srgbClr val="000000"/>
              </a:solidFill>
              <a:latin typeface="Helvetica Neue"/>
              <a:cs typeface="Helvetica Neue"/>
            </a:endParaRPr>
          </a:p>
        </p:txBody>
      </p:sp>
      <p:sp>
        <p:nvSpPr>
          <p:cNvPr id="8" name="TextBox 7"/>
          <p:cNvSpPr txBox="1"/>
          <p:nvPr/>
        </p:nvSpPr>
        <p:spPr>
          <a:xfrm>
            <a:off x="260091" y="6489938"/>
            <a:ext cx="8598418" cy="461665"/>
          </a:xfrm>
          <a:prstGeom prst="rect">
            <a:avLst/>
          </a:prstGeom>
          <a:noFill/>
        </p:spPr>
        <p:txBody>
          <a:bodyPr wrap="square" rtlCol="0">
            <a:spAutoFit/>
          </a:bodyPr>
          <a:lstStyle/>
          <a:p>
            <a:r>
              <a:rPr lang="en-US" sz="800" dirty="0"/>
              <a:t>Nair, Satish &amp; Ibrahim, Halah &amp; Celentano, David. (2013). Clinical Trials in the Middle East and North Africa (MENA) Region: Grandstanding or Grandeur?. Contemporary clinical trials. 36. 10.1016/j.cct.2013.05.009. </a:t>
            </a:r>
          </a:p>
          <a:p>
            <a:endParaRPr lang="en-US" sz="800" dirty="0"/>
          </a:p>
        </p:txBody>
      </p:sp>
      <p:sp>
        <p:nvSpPr>
          <p:cNvPr id="9" name="Title 1"/>
          <p:cNvSpPr>
            <a:spLocks noGrp="1"/>
          </p:cNvSpPr>
          <p:nvPr>
            <p:ph type="title"/>
          </p:nvPr>
        </p:nvSpPr>
        <p:spPr>
          <a:xfrm>
            <a:off x="413267" y="241300"/>
            <a:ext cx="7816334" cy="729644"/>
          </a:xfrm>
          <a:solidFill>
            <a:srgbClr val="D9E8F9"/>
          </a:solidFill>
          <a:ln>
            <a:solidFill>
              <a:srgbClr val="000000"/>
            </a:solidFill>
          </a:ln>
        </p:spPr>
        <p:txBody>
          <a:bodyPr/>
          <a:lstStyle/>
          <a:p>
            <a:r>
              <a:rPr lang="en-US" sz="2000" b="1" i="1" dirty="0" smtClean="0">
                <a:solidFill>
                  <a:schemeClr val="tx1"/>
                </a:solidFill>
                <a:latin typeface="Helvetica Neue"/>
                <a:cs typeface="Helvetica Neue"/>
              </a:rPr>
              <a:t>iv-Emerging Market</a:t>
            </a:r>
            <a:br>
              <a:rPr lang="en-US" sz="2000" b="1" i="1" dirty="0" smtClean="0">
                <a:solidFill>
                  <a:schemeClr val="tx1"/>
                </a:solidFill>
                <a:latin typeface="Helvetica Neue"/>
                <a:cs typeface="Helvetica Neue"/>
              </a:rPr>
            </a:br>
            <a:r>
              <a:rPr lang="en-US" sz="2000" b="1" i="1" dirty="0" smtClean="0">
                <a:solidFill>
                  <a:srgbClr val="C00000"/>
                </a:solidFill>
                <a:latin typeface="Helvetica Neue"/>
                <a:cs typeface="Helvetica Neue"/>
              </a:rPr>
              <a:t>“Average Per Capita Expenditure on Healthcare” </a:t>
            </a:r>
            <a:endParaRPr lang="en-US" sz="2000" b="1" i="1" dirty="0">
              <a:solidFill>
                <a:srgbClr val="C00000"/>
              </a:solidFill>
              <a:latin typeface="Helvetica Neue"/>
              <a:cs typeface="Helvetica Neue"/>
            </a:endParaRPr>
          </a:p>
        </p:txBody>
      </p:sp>
      <p:sp>
        <p:nvSpPr>
          <p:cNvPr id="11" name="TextBox 10"/>
          <p:cNvSpPr txBox="1"/>
          <p:nvPr/>
        </p:nvSpPr>
        <p:spPr>
          <a:xfrm>
            <a:off x="413267" y="1148744"/>
            <a:ext cx="3968234" cy="5262978"/>
          </a:xfrm>
          <a:prstGeom prst="rect">
            <a:avLst/>
          </a:prstGeom>
          <a:solidFill>
            <a:srgbClr val="D9E8F9"/>
          </a:solidFill>
          <a:ln>
            <a:solidFill>
              <a:srgbClr val="000000"/>
            </a:solidFill>
          </a:ln>
        </p:spPr>
        <p:txBody>
          <a:bodyPr wrap="square" rtlCol="0">
            <a:spAutoFit/>
          </a:bodyPr>
          <a:lstStyle/>
          <a:p>
            <a:pPr marL="285750" indent="-285750">
              <a:buFont typeface="Arial"/>
              <a:buChar char="•"/>
            </a:pPr>
            <a:r>
              <a:rPr lang="en-US" sz="1400" b="1" dirty="0" smtClean="0">
                <a:solidFill>
                  <a:srgbClr val="C00000"/>
                </a:solidFill>
              </a:rPr>
              <a:t>The </a:t>
            </a:r>
            <a:r>
              <a:rPr lang="en-US" sz="1400" b="1" dirty="0">
                <a:solidFill>
                  <a:srgbClr val="C00000"/>
                </a:solidFill>
              </a:rPr>
              <a:t>Middle East combined with the </a:t>
            </a:r>
            <a:r>
              <a:rPr lang="en-US" sz="1400" b="1" dirty="0" smtClean="0">
                <a:solidFill>
                  <a:srgbClr val="C00000"/>
                </a:solidFill>
              </a:rPr>
              <a:t>African Pharmaceutical </a:t>
            </a:r>
            <a:r>
              <a:rPr lang="en-US" sz="1400" dirty="0"/>
              <a:t>market is projected to grow at a </a:t>
            </a:r>
            <a:r>
              <a:rPr lang="en-US" sz="1400" dirty="0" smtClean="0"/>
              <a:t>compound annual </a:t>
            </a:r>
            <a:r>
              <a:rPr lang="en-US" sz="1400" dirty="0"/>
              <a:t>growth rate of around </a:t>
            </a:r>
            <a:r>
              <a:rPr lang="en-US" sz="1400" b="1" dirty="0" smtClean="0">
                <a:solidFill>
                  <a:srgbClr val="C00000"/>
                </a:solidFill>
              </a:rPr>
              <a:t>11-14</a:t>
            </a:r>
            <a:r>
              <a:rPr lang="en-US" sz="1400" b="1" dirty="0">
                <a:solidFill>
                  <a:srgbClr val="C00000"/>
                </a:solidFill>
              </a:rPr>
              <a:t>% </a:t>
            </a:r>
            <a:r>
              <a:rPr lang="en-US" sz="1400" dirty="0"/>
              <a:t>during </a:t>
            </a:r>
            <a:r>
              <a:rPr lang="en-US" sz="1400" dirty="0" smtClean="0"/>
              <a:t>2010–2013</a:t>
            </a:r>
            <a:r>
              <a:rPr lang="en-US" sz="1400" dirty="0"/>
              <a:t> </a:t>
            </a:r>
            <a:r>
              <a:rPr lang="en-US" sz="1400" dirty="0" smtClean="0"/>
              <a:t>(Economic development/ change in the epidemiological </a:t>
            </a:r>
            <a:r>
              <a:rPr lang="en-US" sz="1400" dirty="0"/>
              <a:t>health profile in the MENA </a:t>
            </a:r>
            <a:r>
              <a:rPr lang="en-US" sz="1400" dirty="0" smtClean="0"/>
              <a:t>region);</a:t>
            </a:r>
          </a:p>
          <a:p>
            <a:pPr marL="285750" indent="-285750">
              <a:buFont typeface="Arial"/>
              <a:buChar char="•"/>
            </a:pPr>
            <a:endParaRPr lang="en-US" sz="1400" dirty="0" smtClean="0"/>
          </a:p>
          <a:p>
            <a:pPr marL="285750" indent="-285750">
              <a:buFont typeface="Arial"/>
              <a:buChar char="•"/>
            </a:pPr>
            <a:r>
              <a:rPr lang="en-US" sz="1400" dirty="0" smtClean="0"/>
              <a:t>An indicator for growth </a:t>
            </a:r>
            <a:r>
              <a:rPr lang="en-US" sz="1400" dirty="0"/>
              <a:t>in the GCC cluster is the average per capita </a:t>
            </a:r>
            <a:r>
              <a:rPr lang="en-US" sz="1400" dirty="0" smtClean="0"/>
              <a:t>expenditure on healthcare;</a:t>
            </a:r>
          </a:p>
          <a:p>
            <a:pPr marL="285750" indent="-285750">
              <a:buFont typeface="Arial"/>
              <a:buChar char="•"/>
            </a:pPr>
            <a:endParaRPr lang="en-US" sz="1400" dirty="0"/>
          </a:p>
          <a:p>
            <a:pPr marL="285750" indent="-285750">
              <a:buFont typeface="Arial"/>
              <a:buChar char="•"/>
            </a:pPr>
            <a:r>
              <a:rPr lang="en-US" sz="1400" dirty="0" smtClean="0"/>
              <a:t>GCC </a:t>
            </a:r>
            <a:r>
              <a:rPr lang="en-US" sz="1400" dirty="0"/>
              <a:t>cluster spending at </a:t>
            </a:r>
            <a:r>
              <a:rPr lang="en-US" sz="1400" b="1" dirty="0">
                <a:solidFill>
                  <a:srgbClr val="C00000"/>
                </a:solidFill>
              </a:rPr>
              <a:t>US $ 895 </a:t>
            </a:r>
            <a:r>
              <a:rPr lang="en-US" sz="1400" dirty="0"/>
              <a:t>is placed </a:t>
            </a:r>
            <a:r>
              <a:rPr lang="en-US" sz="1400" dirty="0" smtClean="0"/>
              <a:t>higher than </a:t>
            </a:r>
            <a:r>
              <a:rPr lang="en-US" sz="1400" dirty="0"/>
              <a:t>the global average (US $ 864). When compared to the </a:t>
            </a:r>
            <a:r>
              <a:rPr lang="en-US" sz="1400" dirty="0" smtClean="0"/>
              <a:t>UK (</a:t>
            </a:r>
            <a:r>
              <a:rPr lang="en-US" sz="1400" dirty="0"/>
              <a:t>US $ 3285), Germany (US $ 4629) and the United States (US </a:t>
            </a:r>
            <a:r>
              <a:rPr lang="en-US" sz="1400" dirty="0" smtClean="0"/>
              <a:t>$7410</a:t>
            </a:r>
            <a:r>
              <a:rPr lang="en-US" sz="1400" dirty="0"/>
              <a:t>), the average per capita expenditure on healthcare is </a:t>
            </a:r>
            <a:r>
              <a:rPr lang="en-US" sz="1400" dirty="0" smtClean="0"/>
              <a:t>at </a:t>
            </a:r>
            <a:r>
              <a:rPr lang="en-US" sz="1400" b="1" dirty="0" smtClean="0">
                <a:solidFill>
                  <a:srgbClr val="C00000"/>
                </a:solidFill>
              </a:rPr>
              <a:t>least 7-9 </a:t>
            </a:r>
            <a:r>
              <a:rPr lang="en-US" sz="1400" b="1" dirty="0">
                <a:solidFill>
                  <a:srgbClr val="C00000"/>
                </a:solidFill>
              </a:rPr>
              <a:t>times </a:t>
            </a:r>
            <a:r>
              <a:rPr lang="en-US" sz="1400" b="1" dirty="0" smtClean="0">
                <a:solidFill>
                  <a:srgbClr val="C00000"/>
                </a:solidFill>
              </a:rPr>
              <a:t>less</a:t>
            </a:r>
            <a:r>
              <a:rPr lang="en-US" sz="1400" dirty="0" smtClean="0"/>
              <a:t>;</a:t>
            </a:r>
          </a:p>
          <a:p>
            <a:pPr marL="285750" indent="-285750">
              <a:buFont typeface="Arial"/>
              <a:buChar char="•"/>
            </a:pPr>
            <a:endParaRPr lang="en-US" sz="1400" dirty="0"/>
          </a:p>
          <a:p>
            <a:pPr marL="285750" indent="-285750">
              <a:buFont typeface="Arial"/>
              <a:buChar char="•"/>
            </a:pPr>
            <a:r>
              <a:rPr lang="en-US" sz="1400" dirty="0" smtClean="0"/>
              <a:t>The </a:t>
            </a:r>
            <a:r>
              <a:rPr lang="en-US" sz="1400" dirty="0"/>
              <a:t>expected growth of </a:t>
            </a:r>
            <a:r>
              <a:rPr lang="en-US" sz="1400" dirty="0" smtClean="0"/>
              <a:t>pharmaceutical sales </a:t>
            </a:r>
            <a:r>
              <a:rPr lang="en-US" sz="1400" dirty="0"/>
              <a:t>alone is a strong driving force to move clinical trials </a:t>
            </a:r>
            <a:r>
              <a:rPr lang="en-US" sz="1400" dirty="0" smtClean="0"/>
              <a:t>to this </a:t>
            </a:r>
            <a:r>
              <a:rPr lang="en-US" sz="1400" dirty="0"/>
              <a:t>emerging market </a:t>
            </a:r>
            <a:r>
              <a:rPr lang="en-US" sz="1400" dirty="0" smtClean="0"/>
              <a:t>region.</a:t>
            </a:r>
          </a:p>
        </p:txBody>
      </p:sp>
    </p:spTree>
    <p:extLst>
      <p:ext uri="{BB962C8B-B14F-4D97-AF65-F5344CB8AC3E}">
        <p14:creationId xmlns:p14="http://schemas.microsoft.com/office/powerpoint/2010/main" val="1279464516"/>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330200"/>
            <a:ext cx="8490527" cy="698500"/>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400" b="1" i="1" dirty="0" smtClean="0">
                <a:solidFill>
                  <a:schemeClr val="tx1"/>
                </a:solidFill>
                <a:latin typeface="Helvetica Neue"/>
                <a:cs typeface="Helvetica Neue"/>
              </a:rPr>
              <a:t>Middle Eastern Countries Cystic Fibrosis Facts </a:t>
            </a:r>
            <a:endParaRPr lang="en-US" sz="2400" b="1" i="1" dirty="0">
              <a:solidFill>
                <a:schemeClr val="tx1"/>
              </a:solidFill>
              <a:latin typeface="Helvetica Neue"/>
              <a:cs typeface="Helvetica Neue"/>
            </a:endParaRPr>
          </a:p>
        </p:txBody>
      </p:sp>
      <p:pic>
        <p:nvPicPr>
          <p:cNvPr id="4" name="Content Placeholder 3"/>
          <p:cNvPicPr>
            <a:picLocks noGrp="1" noChangeAspect="1"/>
          </p:cNvPicPr>
          <p:nvPr>
            <p:ph idx="1"/>
          </p:nvPr>
        </p:nvPicPr>
        <p:blipFill rotWithShape="1">
          <a:blip r:embed="rId2"/>
          <a:srcRect l="614" r="1223"/>
          <a:stretch/>
        </p:blipFill>
        <p:spPr>
          <a:xfrm>
            <a:off x="549275" y="1447800"/>
            <a:ext cx="7705725" cy="4495801"/>
          </a:xfrm>
        </p:spPr>
      </p:pic>
      <p:sp>
        <p:nvSpPr>
          <p:cNvPr id="6" name="TextBox 5"/>
          <p:cNvSpPr txBox="1"/>
          <p:nvPr/>
        </p:nvSpPr>
        <p:spPr>
          <a:xfrm>
            <a:off x="8490527" y="368300"/>
            <a:ext cx="492443" cy="5575301"/>
          </a:xfrm>
          <a:prstGeom prst="rect">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Cystic Fibrosis Overview </a:t>
            </a:r>
            <a:endParaRPr lang="en-US" sz="2000" b="1" i="1" dirty="0">
              <a:solidFill>
                <a:srgbClr val="000000"/>
              </a:solidFill>
              <a:latin typeface="Helvetica Neue"/>
              <a:cs typeface="Helvetica Neue"/>
            </a:endParaRPr>
          </a:p>
        </p:txBody>
      </p:sp>
      <p:sp>
        <p:nvSpPr>
          <p:cNvPr id="7" name="TextBox 6"/>
          <p:cNvSpPr txBox="1"/>
          <p:nvPr/>
        </p:nvSpPr>
        <p:spPr>
          <a:xfrm>
            <a:off x="355600" y="6502400"/>
            <a:ext cx="8134927" cy="338554"/>
          </a:xfrm>
          <a:prstGeom prst="rect">
            <a:avLst/>
          </a:prstGeom>
          <a:noFill/>
        </p:spPr>
        <p:txBody>
          <a:bodyPr wrap="square" rtlCol="0">
            <a:spAutoFit/>
          </a:bodyPr>
          <a:lstStyle/>
          <a:p>
            <a:r>
              <a:rPr lang="en-US" sz="800" dirty="0" smtClean="0"/>
              <a:t>The road </a:t>
            </a:r>
            <a:r>
              <a:rPr lang="en-US" sz="800" dirty="0"/>
              <a:t>for survival improvement of cystic fibrosis patients in Arab countries</a:t>
            </a:r>
            <a:r>
              <a:rPr lang="en-US" sz="800" dirty="0" smtClean="0"/>
              <a:t>,International </a:t>
            </a:r>
            <a:r>
              <a:rPr lang="en-US" sz="800" dirty="0"/>
              <a:t>Journal of Pediatrics and Adolescent </a:t>
            </a:r>
            <a:r>
              <a:rPr lang="en-US" sz="800" dirty="0" smtClean="0"/>
              <a:t>Medicine. volume </a:t>
            </a:r>
            <a:r>
              <a:rPr lang="en-US" sz="800" dirty="0"/>
              <a:t>2, Issue </a:t>
            </a:r>
            <a:r>
              <a:rPr lang="en-US" sz="800" dirty="0" smtClean="0"/>
              <a:t>2,2015,Pages </a:t>
            </a:r>
            <a:r>
              <a:rPr lang="en-US" sz="800" dirty="0"/>
              <a:t>47-58</a:t>
            </a:r>
            <a:r>
              <a:rPr lang="en-US" sz="800" dirty="0" smtClean="0"/>
              <a:t>,ISSN </a:t>
            </a:r>
            <a:r>
              <a:rPr lang="en-US" sz="800" dirty="0"/>
              <a:t>2352-6467</a:t>
            </a:r>
            <a:r>
              <a:rPr lang="en-US" sz="800" dirty="0" smtClean="0"/>
              <a:t>,https</a:t>
            </a:r>
            <a:r>
              <a:rPr lang="en-US" sz="800" dirty="0"/>
              <a:t>://doi.org/10.1016/j.ijpam.2015.05.006</a:t>
            </a:r>
            <a:r>
              <a:rPr lang="en-US" sz="800" dirty="0" smtClean="0"/>
              <a:t>.</a:t>
            </a:r>
            <a:endParaRPr lang="en-US" sz="800" dirty="0"/>
          </a:p>
        </p:txBody>
      </p:sp>
    </p:spTree>
    <p:extLst>
      <p:ext uri="{BB962C8B-B14F-4D97-AF65-F5344CB8AC3E}">
        <p14:creationId xmlns:p14="http://schemas.microsoft.com/office/powerpoint/2010/main" val="3076993870"/>
      </p:ext>
    </p:extLst>
  </p:cSld>
  <p:clrMapOvr>
    <a:masterClrMapping/>
  </p:clrMapOvr>
  <p:timing>
    <p:tnLst>
      <p:par>
        <p:cTn xmlns:p14="http://schemas.microsoft.com/office/powerpoint/2010/mai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4000" y="209176"/>
            <a:ext cx="8264526" cy="540124"/>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000" b="1" i="1" dirty="0" smtClean="0">
                <a:solidFill>
                  <a:srgbClr val="000000"/>
                </a:solidFill>
                <a:latin typeface="Helvetica Neue"/>
                <a:cs typeface="Helvetica Neue"/>
              </a:rPr>
              <a:t>References </a:t>
            </a:r>
            <a:endParaRPr lang="en-US" sz="2000" b="1" i="1" dirty="0">
              <a:solidFill>
                <a:srgbClr val="000000"/>
              </a:solidFill>
              <a:latin typeface="Helvetica Neue"/>
              <a:cs typeface="Helvetica Neue"/>
            </a:endParaRPr>
          </a:p>
        </p:txBody>
      </p:sp>
      <p:sp>
        <p:nvSpPr>
          <p:cNvPr id="3" name="Content Placeholder 2"/>
          <p:cNvSpPr>
            <a:spLocks noGrp="1"/>
          </p:cNvSpPr>
          <p:nvPr>
            <p:ph idx="1"/>
          </p:nvPr>
        </p:nvSpPr>
        <p:spPr>
          <a:xfrm>
            <a:off x="673100" y="939800"/>
            <a:ext cx="7721600" cy="5003801"/>
          </a:xfrm>
          <a:ln>
            <a:solidFill>
              <a:srgbClr val="000000"/>
            </a:solidFill>
          </a:ln>
        </p:spPr>
        <p:txBody>
          <a:bodyPr>
            <a:normAutofit lnSpcReduction="10000"/>
          </a:bodyPr>
          <a:lstStyle/>
          <a:p>
            <a:r>
              <a:rPr lang="en-US" sz="1200" dirty="0"/>
              <a:t>Hanaa Banjar, Gerhild Angyalosi,The road for survival improvement of cystic fibrosis patients in Arab countries,International Journal of Pediatrics and Adolescent Medicine. volume 2, Issue 2,2015,Pages 47-58,ISSN 2352-6467,https://doi.org/10.1016/j.ijpam.2015.05.006</a:t>
            </a:r>
            <a:r>
              <a:rPr lang="en-US" sz="1200" dirty="0" smtClean="0"/>
              <a:t>.</a:t>
            </a:r>
          </a:p>
          <a:p>
            <a:r>
              <a:rPr lang="en-US" sz="1200" b="1" dirty="0">
                <a:hlinkClick r:id="rId2"/>
              </a:rPr>
              <a:t>Transforming Clinical Research in the United States: Challenges and Opportunities: Workshop Summary</a:t>
            </a:r>
            <a:r>
              <a:rPr lang="en-US" sz="1200" b="1" dirty="0"/>
              <a:t> (2010) </a:t>
            </a:r>
            <a:r>
              <a:rPr lang="en-US" sz="1200" b="1" dirty="0" smtClean="0"/>
              <a:t>Chapter</a:t>
            </a:r>
            <a:r>
              <a:rPr lang="en-US" sz="1200" b="1" dirty="0"/>
              <a:t>: 3 Challenges in Clinical Research; </a:t>
            </a:r>
            <a:r>
              <a:rPr lang="en-US" sz="1200" b="1" dirty="0">
                <a:hlinkClick r:id="rId3"/>
              </a:rPr>
              <a:t>https://www.nap.edu/read/12900/chapter/</a:t>
            </a:r>
            <a:r>
              <a:rPr lang="en-US" sz="1200" b="1" dirty="0" smtClean="0">
                <a:hlinkClick r:id="rId3"/>
              </a:rPr>
              <a:t>4</a:t>
            </a:r>
            <a:endParaRPr lang="en-US" sz="1200" b="1" dirty="0" smtClean="0"/>
          </a:p>
          <a:p>
            <a:r>
              <a:rPr lang="en-US" sz="1200" dirty="0">
                <a:solidFill>
                  <a:srgbClr val="000000"/>
                </a:solidFill>
                <a:latin typeface="Helvetica Neue"/>
                <a:cs typeface="Helvetica Neue"/>
              </a:rPr>
              <a:t>"3 Challenges in Clinical Research." Institute of Medicine. 2010. </a:t>
            </a:r>
            <a:r>
              <a:rPr lang="en-US" sz="1200" i="1" dirty="0">
                <a:solidFill>
                  <a:srgbClr val="000000"/>
                </a:solidFill>
                <a:latin typeface="Helvetica Neue"/>
                <a:cs typeface="Helvetica Neue"/>
              </a:rPr>
              <a:t>Transforming Clinical Research in the United States: Challenges and Opportunities: Workshop Summary</a:t>
            </a:r>
            <a:r>
              <a:rPr lang="en-US" sz="1200" dirty="0">
                <a:solidFill>
                  <a:srgbClr val="000000"/>
                </a:solidFill>
                <a:latin typeface="Helvetica Neue"/>
                <a:cs typeface="Helvetica Neue"/>
              </a:rPr>
              <a:t>. Washington, DC: The National Academies Press. doi: 10.17226/12900. </a:t>
            </a:r>
            <a:endParaRPr lang="en-US" sz="1200" dirty="0" smtClean="0">
              <a:solidFill>
                <a:srgbClr val="000000"/>
              </a:solidFill>
              <a:latin typeface="Helvetica Neue"/>
              <a:cs typeface="Helvetica Neue"/>
            </a:endParaRPr>
          </a:p>
          <a:p>
            <a:r>
              <a:rPr lang="en-US" sz="1200" dirty="0"/>
              <a:t>Alahmad et al.; licensee BioMed Central Ltd. 2012.BMC Medical Ethics2012</a:t>
            </a:r>
            <a:r>
              <a:rPr lang="en-US" sz="1200" b="1" dirty="0"/>
              <a:t>13</a:t>
            </a:r>
            <a:r>
              <a:rPr lang="en-US" sz="1200" dirty="0"/>
              <a:t>:34 </a:t>
            </a:r>
            <a:r>
              <a:rPr lang="en-US" sz="1200" dirty="0">
                <a:hlinkClick r:id="rId4"/>
              </a:rPr>
              <a:t>https://doi.org/10.1186/1472-6939-13-</a:t>
            </a:r>
            <a:r>
              <a:rPr lang="en-US" sz="1200" dirty="0" smtClean="0">
                <a:hlinkClick r:id="rId4"/>
              </a:rPr>
              <a:t>34</a:t>
            </a:r>
            <a:endParaRPr lang="en-US" sz="1200" dirty="0"/>
          </a:p>
          <a:p>
            <a:r>
              <a:rPr lang="en-US" sz="1200" dirty="0" smtClean="0"/>
              <a:t>Silverman </a:t>
            </a:r>
            <a:r>
              <a:rPr lang="en-US" sz="1200" dirty="0"/>
              <a:t>H, Edwards H, Shamoo A, Matar A. Enhancing Research Ethics Capacity in the Middle East: Experience and Challenges of a Fogarty-Sponsored Training Program. </a:t>
            </a:r>
            <a:r>
              <a:rPr lang="en-US" sz="1200" i="1" dirty="0"/>
              <a:t>Journal of empirical research on human research ethics : JERHRE</a:t>
            </a:r>
            <a:r>
              <a:rPr lang="en-US" sz="1200" dirty="0"/>
              <a:t>. 2013;8(5):40-51. doi:10.1525/jer.2013.8.5.40</a:t>
            </a:r>
            <a:r>
              <a:rPr lang="en-US" sz="1200" dirty="0" smtClean="0"/>
              <a:t>.</a:t>
            </a:r>
          </a:p>
          <a:p>
            <a:r>
              <a:rPr lang="en-US" sz="1200" dirty="0">
                <a:solidFill>
                  <a:schemeClr val="tx1"/>
                </a:solidFill>
              </a:rPr>
              <a:t>Perceptions and attitudes to clinical research participation in Qatar,Contemporary Clinical Trials Communications,Volume 8,2017;241-247;ISSN 2451-8654,https://doi.org/10.1016/j.conctc.2017.10.010.(</a:t>
            </a:r>
            <a:r>
              <a:rPr lang="en-US" sz="1200" dirty="0">
                <a:solidFill>
                  <a:schemeClr val="tx1"/>
                </a:solidFill>
                <a:hlinkClick r:id="rId5"/>
              </a:rPr>
              <a:t>http://www.sciencedirect.com/science/article/pii/S2451865417301096</a:t>
            </a:r>
            <a:r>
              <a:rPr lang="en-US" sz="1200" dirty="0" smtClean="0">
                <a:solidFill>
                  <a:schemeClr val="tx1"/>
                </a:solidFill>
              </a:rPr>
              <a:t>)</a:t>
            </a:r>
          </a:p>
          <a:p>
            <a:r>
              <a:rPr lang="en-US" sz="1200" dirty="0"/>
              <a:t>Nair, Satish &amp; Ibrahim, Halah &amp; Celentano, David. (2013). Clinical Trials in the Middle East and North Africa (MENA) Region: Grandstanding or Grandeur?. Contemporary clinical trials. 36. 10.1016/j.cct.2013.05.009</a:t>
            </a:r>
            <a:endParaRPr lang="en-US" sz="1200" dirty="0">
              <a:solidFill>
                <a:schemeClr val="tx1"/>
              </a:solidFill>
            </a:endParaRPr>
          </a:p>
          <a:p>
            <a:endParaRPr lang="en-US" sz="1200" dirty="0"/>
          </a:p>
          <a:p>
            <a:endParaRPr lang="en-US" sz="1200" dirty="0"/>
          </a:p>
          <a:p>
            <a:endParaRPr lang="en-US" sz="1200" dirty="0">
              <a:solidFill>
                <a:srgbClr val="000000"/>
              </a:solidFill>
              <a:latin typeface="Helvetica Neue"/>
              <a:cs typeface="Helvetica Neue"/>
            </a:endParaRPr>
          </a:p>
          <a:p>
            <a:endParaRPr lang="en-US" sz="1200" b="1" dirty="0"/>
          </a:p>
          <a:p>
            <a:endParaRPr lang="en-US" sz="1200" dirty="0" smtClean="0"/>
          </a:p>
          <a:p>
            <a:endParaRPr lang="en-US" sz="1200" dirty="0"/>
          </a:p>
          <a:p>
            <a:endParaRPr lang="en-US" dirty="0"/>
          </a:p>
        </p:txBody>
      </p:sp>
    </p:spTree>
    <p:extLst>
      <p:ext uri="{BB962C8B-B14F-4D97-AF65-F5344CB8AC3E}">
        <p14:creationId xmlns:p14="http://schemas.microsoft.com/office/powerpoint/2010/main" val="3041731140"/>
      </p:ext>
    </p:extLst>
  </p:cSld>
  <p:clrMapOvr>
    <a:masterClrMapping/>
  </p:clrMapOvr>
  <p:timing>
    <p:tnLst>
      <p:par>
        <p:cTn xmlns:p14="http://schemas.microsoft.com/office/powerpoint/2010/mai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1"/>
          </a:lnRef>
          <a:fillRef idx="3">
            <a:schemeClr val="accent1"/>
          </a:fillRef>
          <a:effectRef idx="3">
            <a:schemeClr val="accent1"/>
          </a:effectRef>
          <a:fontRef idx="minor">
            <a:schemeClr val="lt1"/>
          </a:fontRef>
        </p:style>
        <p:txBody>
          <a:bodyPr>
            <a:normAutofit/>
          </a:bodyPr>
          <a:lstStyle/>
          <a:p>
            <a:pPr marL="0" indent="0">
              <a:buNone/>
            </a:pPr>
            <a:endParaRPr lang="en-US" sz="2800" b="1" i="1" dirty="0" smtClean="0">
              <a:solidFill>
                <a:srgbClr val="000000"/>
              </a:solidFill>
              <a:latin typeface="Helvetica Neue"/>
              <a:cs typeface="Helvetica Neue"/>
            </a:endParaRPr>
          </a:p>
          <a:p>
            <a:pPr marL="0" indent="0">
              <a:buNone/>
            </a:pPr>
            <a:endParaRPr lang="en-US" sz="2800" b="1" i="1" dirty="0">
              <a:solidFill>
                <a:srgbClr val="000000"/>
              </a:solidFill>
              <a:latin typeface="Helvetica Neue"/>
              <a:cs typeface="Helvetica Neue"/>
            </a:endParaRPr>
          </a:p>
          <a:p>
            <a:pPr marL="0" indent="0" algn="ctr">
              <a:buNone/>
            </a:pPr>
            <a:endParaRPr lang="en-US" sz="2800" b="1" i="1" dirty="0">
              <a:solidFill>
                <a:srgbClr val="000000"/>
              </a:solidFill>
              <a:latin typeface="Helvetica Neue"/>
              <a:cs typeface="Helvetica Neue"/>
            </a:endParaRPr>
          </a:p>
          <a:p>
            <a:pPr marL="0" indent="0" algn="ctr">
              <a:buNone/>
            </a:pPr>
            <a:endParaRPr lang="en-US" sz="2800" b="1" i="1" dirty="0" smtClean="0">
              <a:solidFill>
                <a:srgbClr val="000000"/>
              </a:solidFill>
              <a:latin typeface="Helvetica Neue"/>
              <a:cs typeface="Helvetica Neue"/>
            </a:endParaRPr>
          </a:p>
          <a:p>
            <a:pPr marL="0" indent="0" algn="ctr">
              <a:buNone/>
            </a:pPr>
            <a:endParaRPr lang="en-US" sz="2800" b="1" i="1" dirty="0">
              <a:solidFill>
                <a:srgbClr val="000000"/>
              </a:solidFill>
              <a:latin typeface="Helvetica Neue"/>
              <a:cs typeface="Helvetica Neue"/>
            </a:endParaRPr>
          </a:p>
          <a:p>
            <a:pPr marL="0" indent="0" algn="ctr">
              <a:buNone/>
            </a:pPr>
            <a:r>
              <a:rPr lang="en-US" sz="2800" b="1" i="1" dirty="0" smtClean="0">
                <a:solidFill>
                  <a:srgbClr val="000000"/>
                </a:solidFill>
                <a:latin typeface="Helvetica Neue"/>
                <a:cs typeface="Helvetica Neue"/>
              </a:rPr>
              <a:t>Thank You</a:t>
            </a:r>
            <a:endParaRPr lang="en-US" sz="2800" b="1" i="1" dirty="0">
              <a:solidFill>
                <a:srgbClr val="000000"/>
              </a:solidFill>
              <a:latin typeface="Helvetica Neue"/>
              <a:cs typeface="Helvetica Neue"/>
            </a:endParaRPr>
          </a:p>
        </p:txBody>
      </p:sp>
      <p:sp>
        <p:nvSpPr>
          <p:cNvPr id="4" name="Bevel 3"/>
          <p:cNvSpPr/>
          <p:nvPr/>
        </p:nvSpPr>
        <p:spPr>
          <a:xfrm>
            <a:off x="1837583" y="838200"/>
            <a:ext cx="5566793" cy="3594101"/>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rgbClr val="000000"/>
                </a:solidFill>
                <a:latin typeface="Helvetica Neue"/>
                <a:cs typeface="Helvetica Neue"/>
              </a:rPr>
              <a:t>Research Challenges and Opportunities in the Middle East</a:t>
            </a:r>
          </a:p>
          <a:p>
            <a:pPr algn="ctr"/>
            <a:endParaRPr lang="en-US" sz="2800" b="1" i="1" dirty="0">
              <a:solidFill>
                <a:srgbClr val="000000"/>
              </a:solidFill>
              <a:latin typeface="Helvetica Neue"/>
              <a:cs typeface="Helvetica Neue"/>
            </a:endParaRPr>
          </a:p>
          <a:p>
            <a:pPr algn="ctr"/>
            <a:r>
              <a:rPr lang="en-US" sz="2400" b="1" i="1" dirty="0" smtClean="0">
                <a:solidFill>
                  <a:srgbClr val="000000"/>
                </a:solidFill>
                <a:latin typeface="Helvetica Neue"/>
                <a:cs typeface="Helvetica Neue"/>
              </a:rPr>
              <a:t>MECFA-March 2018 </a:t>
            </a:r>
          </a:p>
          <a:p>
            <a:pPr algn="ctr"/>
            <a:r>
              <a:rPr lang="en-US" sz="2800" b="1" i="1" dirty="0" smtClean="0">
                <a:solidFill>
                  <a:srgbClr val="000000"/>
                </a:solidFill>
                <a:latin typeface="Helvetica Neue"/>
                <a:cs typeface="Helvetica Neue"/>
              </a:rPr>
              <a:t> </a:t>
            </a:r>
            <a:endParaRPr lang="en-US" sz="2800" b="1" i="1" dirty="0">
              <a:solidFill>
                <a:srgbClr val="000000"/>
              </a:solidFill>
              <a:latin typeface="Helvetica Neue"/>
              <a:cs typeface="Helvetica Neue"/>
            </a:endParaRPr>
          </a:p>
        </p:txBody>
      </p:sp>
    </p:spTree>
    <p:extLst>
      <p:ext uri="{BB962C8B-B14F-4D97-AF65-F5344CB8AC3E}">
        <p14:creationId xmlns:p14="http://schemas.microsoft.com/office/powerpoint/2010/main" val="4020463342"/>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44500" y="279401"/>
            <a:ext cx="7480300" cy="647700"/>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400" b="1" i="1" dirty="0" smtClean="0">
                <a:solidFill>
                  <a:srgbClr val="000000"/>
                </a:solidFill>
                <a:latin typeface="Helvetica Neue"/>
                <a:cs typeface="Helvetica Neue"/>
              </a:rPr>
              <a:t>Cystic Fibrosis Most Common Mutations </a:t>
            </a:r>
            <a:endParaRPr lang="en-US" sz="2400" b="1" i="1" dirty="0">
              <a:solidFill>
                <a:srgbClr val="000000"/>
              </a:solidFill>
              <a:latin typeface="Helvetica Neue"/>
              <a:cs typeface="Helvetica Neue"/>
            </a:endParaRPr>
          </a:p>
        </p:txBody>
      </p:sp>
      <p:pic>
        <p:nvPicPr>
          <p:cNvPr id="4" name="Content Placeholder 3"/>
          <p:cNvPicPr>
            <a:picLocks noGrp="1" noChangeAspect="1"/>
          </p:cNvPicPr>
          <p:nvPr>
            <p:ph idx="1"/>
          </p:nvPr>
        </p:nvPicPr>
        <p:blipFill rotWithShape="1">
          <a:blip r:embed="rId2"/>
          <a:srcRect t="-648" r="1658" b="1672"/>
          <a:stretch/>
        </p:blipFill>
        <p:spPr>
          <a:xfrm>
            <a:off x="685800" y="1320800"/>
            <a:ext cx="6997700" cy="4889499"/>
          </a:xfrm>
        </p:spPr>
      </p:pic>
      <p:sp>
        <p:nvSpPr>
          <p:cNvPr id="6" name="TextBox 5"/>
          <p:cNvSpPr txBox="1"/>
          <p:nvPr/>
        </p:nvSpPr>
        <p:spPr>
          <a:xfrm>
            <a:off x="8218905" y="279400"/>
            <a:ext cx="492443" cy="5930899"/>
          </a:xfrm>
          <a:prstGeom prst="rect">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Cystic Fibrosis Overview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54368917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a:blip r:embed="rId2"/>
          <a:srcRect l="440" r="440"/>
          <a:stretch>
            <a:fillRect/>
          </a:stretch>
        </p:blipFill>
        <p:spPr>
          <a:xfrm>
            <a:off x="549275" y="1422400"/>
            <a:ext cx="7540625" cy="4686299"/>
          </a:xfrm>
        </p:spPr>
      </p:pic>
      <p:sp>
        <p:nvSpPr>
          <p:cNvPr id="5" name="Title 1"/>
          <p:cNvSpPr>
            <a:spLocks noGrp="1"/>
          </p:cNvSpPr>
          <p:nvPr>
            <p:ph type="title"/>
          </p:nvPr>
        </p:nvSpPr>
        <p:spPr>
          <a:xfrm>
            <a:off x="279401" y="241300"/>
            <a:ext cx="8026400" cy="774700"/>
          </a:xfrm>
          <a:ln>
            <a:solidFill>
              <a:srgbClr val="000000"/>
            </a:solidFill>
          </a:ln>
        </p:spPr>
        <p:style>
          <a:lnRef idx="0">
            <a:schemeClr val="accent1"/>
          </a:lnRef>
          <a:fillRef idx="3">
            <a:schemeClr val="accent1"/>
          </a:fillRef>
          <a:effectRef idx="3">
            <a:schemeClr val="accent1"/>
          </a:effectRef>
          <a:fontRef idx="minor">
            <a:schemeClr val="lt1"/>
          </a:fontRef>
        </p:style>
        <p:txBody>
          <a:bodyPr/>
          <a:lstStyle/>
          <a:p>
            <a:r>
              <a:rPr lang="en-US" sz="2400" b="1" i="1" dirty="0" smtClean="0">
                <a:solidFill>
                  <a:srgbClr val="000000"/>
                </a:solidFill>
                <a:latin typeface="Helvetica Neue"/>
                <a:cs typeface="Helvetica Neue"/>
              </a:rPr>
              <a:t>Cystic Fibrosis Most Common Mutations (cont’d) </a:t>
            </a:r>
            <a:endParaRPr lang="en-US" sz="2400" b="1" i="1" dirty="0">
              <a:solidFill>
                <a:srgbClr val="000000"/>
              </a:solidFill>
              <a:latin typeface="Helvetica Neue"/>
              <a:cs typeface="Helvetica Neue"/>
            </a:endParaRPr>
          </a:p>
        </p:txBody>
      </p:sp>
      <p:sp>
        <p:nvSpPr>
          <p:cNvPr id="7" name="TextBox 6"/>
          <p:cNvSpPr txBox="1"/>
          <p:nvPr/>
        </p:nvSpPr>
        <p:spPr>
          <a:xfrm>
            <a:off x="8359457" y="279401"/>
            <a:ext cx="492443" cy="5829298"/>
          </a:xfrm>
          <a:prstGeom prst="rect">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vert="vert270" wrap="square" rtlCol="0">
            <a:spAutoFit/>
          </a:bodyPr>
          <a:lstStyle/>
          <a:p>
            <a:pPr algn="ctr"/>
            <a:r>
              <a:rPr lang="en-US" sz="2000" b="1" i="1" dirty="0" smtClean="0">
                <a:solidFill>
                  <a:srgbClr val="000000"/>
                </a:solidFill>
                <a:latin typeface="Helvetica Neue"/>
                <a:cs typeface="Helvetica Neue"/>
              </a:rPr>
              <a:t>Cystic Fibrosis Overview </a:t>
            </a:r>
            <a:endParaRPr lang="en-US" sz="2000" b="1" i="1" dirty="0">
              <a:solidFill>
                <a:srgbClr val="000000"/>
              </a:solidFill>
              <a:latin typeface="Helvetica Neue"/>
              <a:cs typeface="Helvetica Neue"/>
            </a:endParaRPr>
          </a:p>
        </p:txBody>
      </p:sp>
    </p:spTree>
    <p:extLst>
      <p:ext uri="{BB962C8B-B14F-4D97-AF65-F5344CB8AC3E}">
        <p14:creationId xmlns:p14="http://schemas.microsoft.com/office/powerpoint/2010/main" val="364567546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Right Triangle 18"/>
          <p:cNvSpPr/>
          <p:nvPr/>
        </p:nvSpPr>
        <p:spPr>
          <a:xfrm rot="8119229">
            <a:off x="6324996" y="4809399"/>
            <a:ext cx="2158760" cy="3326204"/>
          </a:xfrm>
          <a:prstGeom prst="rtTriangle">
            <a:avLst/>
          </a:prstGeom>
          <a:solidFill>
            <a:srgbClr val="DBCEF4"/>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2" name="Bevel 1"/>
          <p:cNvSpPr/>
          <p:nvPr/>
        </p:nvSpPr>
        <p:spPr>
          <a:xfrm>
            <a:off x="1837583" y="339889"/>
            <a:ext cx="5566793" cy="2708111"/>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i="1" dirty="0" smtClean="0">
                <a:solidFill>
                  <a:srgbClr val="000000"/>
                </a:solidFill>
                <a:latin typeface="Helvetica Neue"/>
                <a:cs typeface="Helvetica Neue"/>
              </a:rPr>
              <a:t>Research Challenges in the Middle East</a:t>
            </a:r>
          </a:p>
          <a:p>
            <a:pPr algn="ctr"/>
            <a:r>
              <a:rPr lang="en-US" sz="2800" b="1" i="1" dirty="0" smtClean="0">
                <a:solidFill>
                  <a:srgbClr val="000000"/>
                </a:solidFill>
                <a:latin typeface="Helvetica Neue"/>
                <a:cs typeface="Helvetica Neue"/>
              </a:rPr>
              <a:t> </a:t>
            </a:r>
            <a:endParaRPr lang="en-US" sz="2800" b="1" i="1" dirty="0">
              <a:solidFill>
                <a:srgbClr val="000000"/>
              </a:solidFill>
              <a:latin typeface="Helvetica Neue"/>
              <a:cs typeface="Helvetica Neue"/>
            </a:endParaRPr>
          </a:p>
        </p:txBody>
      </p:sp>
      <p:sp>
        <p:nvSpPr>
          <p:cNvPr id="11" name="Right Triangle 10"/>
          <p:cNvSpPr/>
          <p:nvPr/>
        </p:nvSpPr>
        <p:spPr>
          <a:xfrm rot="8119229">
            <a:off x="3397507" y="4657003"/>
            <a:ext cx="2158760" cy="3326204"/>
          </a:xfrm>
          <a:prstGeom prst="rtTriangle">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Right Triangle 15"/>
          <p:cNvSpPr/>
          <p:nvPr/>
        </p:nvSpPr>
        <p:spPr>
          <a:xfrm rot="8119229">
            <a:off x="786184" y="4623240"/>
            <a:ext cx="2089627" cy="3263036"/>
          </a:xfrm>
          <a:prstGeom prst="rtTriangle">
            <a:avLst/>
          </a:prstGeom>
        </p:spPr>
        <p:style>
          <a:lnRef idx="0">
            <a:schemeClr val="accent5"/>
          </a:lnRef>
          <a:fillRef idx="3">
            <a:schemeClr val="accent5"/>
          </a:fillRef>
          <a:effectRef idx="3">
            <a:schemeClr val="accent5"/>
          </a:effectRef>
          <a:fontRef idx="minor">
            <a:schemeClr val="lt1"/>
          </a:fontRef>
        </p:style>
        <p:txBody>
          <a:bodyPr rtlCol="0" anchor="ctr"/>
          <a:lstStyle/>
          <a:p>
            <a:pPr algn="ctr"/>
            <a:endParaRPr lang="en-US" dirty="0"/>
          </a:p>
        </p:txBody>
      </p:sp>
      <p:sp>
        <p:nvSpPr>
          <p:cNvPr id="18" name="TextBox 17"/>
          <p:cNvSpPr txBox="1"/>
          <p:nvPr/>
        </p:nvSpPr>
        <p:spPr>
          <a:xfrm>
            <a:off x="685800" y="5250180"/>
            <a:ext cx="1854200" cy="1046440"/>
          </a:xfrm>
          <a:prstGeom prst="rect">
            <a:avLst/>
          </a:prstGeom>
          <a:noFill/>
        </p:spPr>
        <p:txBody>
          <a:bodyPr wrap="square" rtlCol="0">
            <a:spAutoFit/>
          </a:bodyPr>
          <a:lstStyle/>
          <a:p>
            <a:pPr marL="285750" indent="-285750">
              <a:buFont typeface="Arial"/>
              <a:buChar char="•"/>
            </a:pPr>
            <a:r>
              <a:rPr lang="en-US" sz="1200" dirty="0" smtClean="0">
                <a:solidFill>
                  <a:srgbClr val="000000"/>
                </a:solidFill>
                <a:latin typeface="Helvetica Neue"/>
                <a:cs typeface="Helvetica Neue"/>
              </a:rPr>
              <a:t>Clinical question </a:t>
            </a:r>
          </a:p>
          <a:p>
            <a:pPr marL="285750" indent="-285750">
              <a:buFont typeface="Arial"/>
              <a:buChar char="•"/>
            </a:pPr>
            <a:r>
              <a:rPr lang="en-US" sz="1200" dirty="0" smtClean="0">
                <a:solidFill>
                  <a:srgbClr val="000000"/>
                </a:solidFill>
                <a:latin typeface="Helvetica Neue"/>
                <a:cs typeface="Helvetica Neue"/>
              </a:rPr>
              <a:t>Clinical research vs. clinical practice</a:t>
            </a:r>
          </a:p>
          <a:p>
            <a:pPr marL="285750" indent="-285750">
              <a:buFont typeface="Arial"/>
              <a:buChar char="•"/>
            </a:pPr>
            <a:r>
              <a:rPr lang="en-US" sz="1200" dirty="0" smtClean="0">
                <a:solidFill>
                  <a:srgbClr val="000000"/>
                </a:solidFill>
                <a:latin typeface="Helvetica Neue"/>
                <a:cs typeface="Helvetica Neue"/>
              </a:rPr>
              <a:t>Globalization </a:t>
            </a:r>
            <a:endParaRPr lang="en-US" sz="1200" dirty="0">
              <a:solidFill>
                <a:srgbClr val="000000"/>
              </a:solidFill>
              <a:latin typeface="Helvetica Neue"/>
              <a:cs typeface="Helvetica Neue"/>
            </a:endParaRPr>
          </a:p>
          <a:p>
            <a:pPr marL="349250" lvl="1" indent="0">
              <a:buNone/>
            </a:pPr>
            <a:r>
              <a:rPr lang="en-US" sz="1400" dirty="0">
                <a:solidFill>
                  <a:srgbClr val="000000"/>
                </a:solidFill>
                <a:latin typeface="Helvetica Neue"/>
                <a:cs typeface="Helvetica Neue"/>
              </a:rPr>
              <a:t> </a:t>
            </a:r>
            <a:r>
              <a:rPr lang="en-US" sz="1400" dirty="0" smtClean="0">
                <a:solidFill>
                  <a:srgbClr val="000000"/>
                </a:solidFill>
                <a:latin typeface="Helvetica Neue"/>
                <a:cs typeface="Helvetica Neue"/>
              </a:rPr>
              <a:t> </a:t>
            </a:r>
            <a:endParaRPr lang="en-US" sz="1400" dirty="0">
              <a:solidFill>
                <a:srgbClr val="000000"/>
              </a:solidFill>
              <a:latin typeface="Helvetica Neue"/>
              <a:cs typeface="Helvetica Neue"/>
            </a:endParaRPr>
          </a:p>
        </p:txBody>
      </p:sp>
      <p:sp>
        <p:nvSpPr>
          <p:cNvPr id="4" name="Bevel 3"/>
          <p:cNvSpPr/>
          <p:nvPr/>
        </p:nvSpPr>
        <p:spPr>
          <a:xfrm>
            <a:off x="3225800" y="3365499"/>
            <a:ext cx="2870200" cy="1269998"/>
          </a:xfrm>
          <a:prstGeom prst="bevel">
            <a:avLst/>
          </a:prstGeom>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400" i="1" u="sng" dirty="0" smtClean="0">
              <a:solidFill>
                <a:srgbClr val="000000"/>
              </a:solidFill>
              <a:latin typeface="Helvetica Neue"/>
              <a:cs typeface="Helvetica Neue"/>
            </a:endParaRPr>
          </a:p>
          <a:p>
            <a:pPr algn="ctr"/>
            <a:r>
              <a:rPr lang="en-US" sz="1400" b="1" i="1" u="sng" dirty="0" smtClean="0">
                <a:solidFill>
                  <a:srgbClr val="000000"/>
                </a:solidFill>
                <a:latin typeface="Helvetica Neue"/>
                <a:cs typeface="Helvetica Neue"/>
              </a:rPr>
              <a:t>Second </a:t>
            </a:r>
            <a:r>
              <a:rPr lang="en-US" sz="1400" b="1" i="1" u="sng" dirty="0">
                <a:solidFill>
                  <a:srgbClr val="000000"/>
                </a:solidFill>
                <a:latin typeface="Helvetica Neue"/>
                <a:cs typeface="Helvetica Neue"/>
              </a:rPr>
              <a:t>Main </a:t>
            </a:r>
            <a:r>
              <a:rPr lang="en-US" sz="1400" b="1" i="1" u="sng" dirty="0" smtClean="0">
                <a:solidFill>
                  <a:srgbClr val="000000"/>
                </a:solidFill>
                <a:latin typeface="Helvetica Neue"/>
                <a:cs typeface="Helvetica Neue"/>
              </a:rPr>
              <a:t>Challenge</a:t>
            </a:r>
          </a:p>
          <a:p>
            <a:pPr algn="ctr"/>
            <a:r>
              <a:rPr lang="en-US" sz="1400" i="1" dirty="0" smtClean="0">
                <a:solidFill>
                  <a:srgbClr val="000000"/>
                </a:solidFill>
                <a:latin typeface="Helvetica Neue"/>
                <a:cs typeface="Helvetica Neue"/>
              </a:rPr>
              <a:t>“</a:t>
            </a:r>
            <a:r>
              <a:rPr lang="en-US" sz="1400" i="1" dirty="0">
                <a:solidFill>
                  <a:srgbClr val="000000"/>
                </a:solidFill>
                <a:latin typeface="Helvetica Neue"/>
                <a:cs typeface="Helvetica Neue"/>
              </a:rPr>
              <a:t>Research </a:t>
            </a:r>
            <a:r>
              <a:rPr lang="en-US" sz="1400" i="1" dirty="0" smtClean="0">
                <a:solidFill>
                  <a:srgbClr val="000000"/>
                </a:solidFill>
                <a:latin typeface="Helvetica Neue"/>
                <a:cs typeface="Helvetica Neue"/>
              </a:rPr>
              <a:t>Ethics Capacity”</a:t>
            </a:r>
            <a:endParaRPr lang="en-US" sz="1400" i="1" dirty="0">
              <a:solidFill>
                <a:srgbClr val="000000"/>
              </a:solidFill>
              <a:latin typeface="Helvetica Neue"/>
              <a:cs typeface="Helvetica Neue"/>
            </a:endParaRPr>
          </a:p>
          <a:p>
            <a:pPr algn="ctr"/>
            <a:endParaRPr lang="en-US" sz="1400" i="1" dirty="0">
              <a:solidFill>
                <a:srgbClr val="000000"/>
              </a:solidFill>
              <a:latin typeface="Helvetica Neue"/>
              <a:cs typeface="Helvetica Neue"/>
            </a:endParaRPr>
          </a:p>
        </p:txBody>
      </p:sp>
      <p:sp>
        <p:nvSpPr>
          <p:cNvPr id="6" name="Bevel 5"/>
          <p:cNvSpPr/>
          <p:nvPr/>
        </p:nvSpPr>
        <p:spPr>
          <a:xfrm>
            <a:off x="6274076" y="3365499"/>
            <a:ext cx="2438400" cy="1269998"/>
          </a:xfrm>
          <a:prstGeom prst="bevel">
            <a:avLst/>
          </a:prstGeom>
          <a:solidFill>
            <a:srgbClr val="DBCEF4"/>
          </a:solidFill>
          <a:ln>
            <a:solidFill>
              <a:srgbClr val="000000"/>
            </a:solidFill>
          </a:ln>
          <a:effectLst>
            <a:glow rad="139700">
              <a:schemeClr val="accent5">
                <a:satMod val="175000"/>
                <a:alpha val="40000"/>
              </a:schemeClr>
            </a:glow>
            <a:outerShdw blurRad="63500" dist="25400" dir="5400000" sx="101000" sy="101000" rotWithShape="0">
              <a:srgbClr val="000000">
                <a:alpha val="40000"/>
              </a:srgb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1400" b="1" i="1" u="sng" dirty="0" smtClean="0">
                <a:solidFill>
                  <a:srgbClr val="000000"/>
                </a:solidFill>
                <a:latin typeface="Helvetica Neue"/>
                <a:cs typeface="Helvetica Neue"/>
              </a:rPr>
              <a:t>Third Main Challenge</a:t>
            </a:r>
            <a:endParaRPr lang="en-US" sz="1400" b="1" i="1" dirty="0" smtClean="0">
              <a:solidFill>
                <a:srgbClr val="000000"/>
              </a:solidFill>
              <a:latin typeface="Helvetica Neue"/>
              <a:cs typeface="Helvetica Neue"/>
            </a:endParaRPr>
          </a:p>
          <a:p>
            <a:pPr algn="ctr"/>
            <a:r>
              <a:rPr lang="en-US" sz="1400" i="1" dirty="0" smtClean="0">
                <a:solidFill>
                  <a:srgbClr val="000000"/>
                </a:solidFill>
                <a:latin typeface="Helvetica Neue"/>
                <a:cs typeface="Helvetica Neue"/>
              </a:rPr>
              <a:t>“Patients”</a:t>
            </a:r>
          </a:p>
          <a:p>
            <a:pPr algn="ctr"/>
            <a:endParaRPr lang="en-US" sz="1400" b="1" i="1" dirty="0" smtClean="0">
              <a:solidFill>
                <a:srgbClr val="000000"/>
              </a:solidFill>
              <a:latin typeface="Helvetica Neue"/>
              <a:cs typeface="Helvetica Neue"/>
            </a:endParaRPr>
          </a:p>
        </p:txBody>
      </p:sp>
      <p:sp>
        <p:nvSpPr>
          <p:cNvPr id="3" name="Bevel 2"/>
          <p:cNvSpPr/>
          <p:nvPr/>
        </p:nvSpPr>
        <p:spPr>
          <a:xfrm>
            <a:off x="368299" y="3365499"/>
            <a:ext cx="2679700" cy="1269998"/>
          </a:xfrm>
          <a:prstGeom prst="bevel">
            <a:avLst/>
          </a:prstGeom>
          <a:ln>
            <a:solidFill>
              <a:srgbClr val="000000"/>
            </a:solidFill>
          </a:ln>
          <a:effectLst>
            <a:glow rad="139700">
              <a:schemeClr val="accent5">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rtlCol="0" anchor="ctr"/>
          <a:lstStyle/>
          <a:p>
            <a:pPr algn="ctr"/>
            <a:r>
              <a:rPr lang="en-US" sz="1400" b="1" i="1" u="sng" dirty="0">
                <a:solidFill>
                  <a:srgbClr val="000000"/>
                </a:solidFill>
                <a:latin typeface="Helvetica Neue"/>
                <a:cs typeface="Helvetica Neue"/>
              </a:rPr>
              <a:t>First </a:t>
            </a:r>
            <a:r>
              <a:rPr lang="en-US" sz="1400" b="1" i="1" u="sng" dirty="0" smtClean="0">
                <a:solidFill>
                  <a:srgbClr val="000000"/>
                </a:solidFill>
                <a:latin typeface="Helvetica Neue"/>
                <a:cs typeface="Helvetica Neue"/>
              </a:rPr>
              <a:t>Main Challenge</a:t>
            </a:r>
          </a:p>
          <a:p>
            <a:pPr algn="ctr"/>
            <a:r>
              <a:rPr lang="en-US" sz="1400" i="1" dirty="0" smtClean="0">
                <a:solidFill>
                  <a:srgbClr val="000000"/>
                </a:solidFill>
                <a:latin typeface="Helvetica Neue"/>
                <a:cs typeface="Helvetica Neue"/>
              </a:rPr>
              <a:t>“Research </a:t>
            </a:r>
            <a:r>
              <a:rPr lang="en-US" sz="1400" i="1" dirty="0">
                <a:solidFill>
                  <a:srgbClr val="000000"/>
                </a:solidFill>
                <a:latin typeface="Helvetica Neue"/>
                <a:cs typeface="Helvetica Neue"/>
              </a:rPr>
              <a:t>sponsors/Clinical Investigators </a:t>
            </a:r>
            <a:r>
              <a:rPr lang="en-US" sz="1400" i="1" dirty="0" smtClean="0">
                <a:solidFill>
                  <a:srgbClr val="000000"/>
                </a:solidFill>
                <a:latin typeface="Helvetica Neue"/>
                <a:cs typeface="Helvetica Neue"/>
              </a:rPr>
              <a:t>“Physician”</a:t>
            </a:r>
            <a:endParaRPr lang="en-US" sz="1400" i="1" dirty="0">
              <a:solidFill>
                <a:srgbClr val="000000"/>
              </a:solidFill>
              <a:latin typeface="Helvetica Neue"/>
              <a:cs typeface="Helvetica Neue"/>
            </a:endParaRPr>
          </a:p>
        </p:txBody>
      </p:sp>
      <p:sp>
        <p:nvSpPr>
          <p:cNvPr id="12" name="TextBox 11"/>
          <p:cNvSpPr txBox="1"/>
          <p:nvPr/>
        </p:nvSpPr>
        <p:spPr>
          <a:xfrm>
            <a:off x="3225800" y="5250180"/>
            <a:ext cx="2108200" cy="646331"/>
          </a:xfrm>
          <a:prstGeom prst="rect">
            <a:avLst/>
          </a:prstGeom>
          <a:noFill/>
        </p:spPr>
        <p:txBody>
          <a:bodyPr wrap="square" rtlCol="0">
            <a:spAutoFit/>
          </a:bodyPr>
          <a:lstStyle/>
          <a:p>
            <a:r>
              <a:rPr lang="en-US" sz="1200" dirty="0">
                <a:solidFill>
                  <a:srgbClr val="000000"/>
                </a:solidFill>
                <a:latin typeface="Helvetica Neue"/>
                <a:cs typeface="Helvetica Neue"/>
              </a:rPr>
              <a:t>Research Ethics and regulatory laws</a:t>
            </a:r>
          </a:p>
          <a:p>
            <a:pPr marL="349250" lvl="1" indent="0">
              <a:buNone/>
            </a:pPr>
            <a:r>
              <a:rPr lang="en-US" sz="1200" dirty="0">
                <a:solidFill>
                  <a:srgbClr val="000000"/>
                </a:solidFill>
                <a:latin typeface="Helvetica Neue"/>
                <a:cs typeface="Helvetica Neue"/>
              </a:rPr>
              <a:t> </a:t>
            </a:r>
            <a:r>
              <a:rPr lang="en-US" sz="1200" dirty="0" smtClean="0">
                <a:solidFill>
                  <a:srgbClr val="000000"/>
                </a:solidFill>
                <a:latin typeface="Helvetica Neue"/>
                <a:cs typeface="Helvetica Neue"/>
              </a:rPr>
              <a:t> </a:t>
            </a:r>
            <a:endParaRPr lang="en-US" sz="1200" dirty="0">
              <a:solidFill>
                <a:srgbClr val="000000"/>
              </a:solidFill>
              <a:latin typeface="Helvetica Neue"/>
              <a:cs typeface="Helvetica Neue"/>
            </a:endParaRPr>
          </a:p>
        </p:txBody>
      </p:sp>
      <p:sp>
        <p:nvSpPr>
          <p:cNvPr id="22" name="TextBox 21"/>
          <p:cNvSpPr txBox="1"/>
          <p:nvPr/>
        </p:nvSpPr>
        <p:spPr>
          <a:xfrm>
            <a:off x="6057900" y="5402580"/>
            <a:ext cx="2108200" cy="646331"/>
          </a:xfrm>
          <a:prstGeom prst="rect">
            <a:avLst/>
          </a:prstGeom>
          <a:noFill/>
        </p:spPr>
        <p:txBody>
          <a:bodyPr wrap="square" rtlCol="0">
            <a:spAutoFit/>
          </a:bodyPr>
          <a:lstStyle/>
          <a:p>
            <a:r>
              <a:rPr lang="en-US" sz="1200" dirty="0" smtClean="0">
                <a:solidFill>
                  <a:srgbClr val="000000"/>
                </a:solidFill>
                <a:latin typeface="Helvetica Neue"/>
                <a:cs typeface="Helvetica Neue"/>
              </a:rPr>
              <a:t>Perception of Research in the Middle East</a:t>
            </a:r>
          </a:p>
          <a:p>
            <a:pPr marL="349250" lvl="1" indent="0">
              <a:buNone/>
            </a:pPr>
            <a:r>
              <a:rPr lang="en-US" sz="1200" dirty="0" smtClean="0">
                <a:solidFill>
                  <a:srgbClr val="000000"/>
                </a:solidFill>
                <a:latin typeface="Helvetica Neue"/>
                <a:cs typeface="Helvetica Neue"/>
              </a:rPr>
              <a:t>  </a:t>
            </a:r>
            <a:endParaRPr lang="en-US" sz="1200" dirty="0">
              <a:solidFill>
                <a:srgbClr val="000000"/>
              </a:solidFill>
              <a:latin typeface="Helvetica Neue"/>
              <a:cs typeface="Helvetica Neue"/>
            </a:endParaRPr>
          </a:p>
        </p:txBody>
      </p:sp>
    </p:spTree>
    <p:extLst>
      <p:ext uri="{BB962C8B-B14F-4D97-AF65-F5344CB8AC3E}">
        <p14:creationId xmlns:p14="http://schemas.microsoft.com/office/powerpoint/2010/main" val="389552266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45815" y="302970"/>
            <a:ext cx="7224394" cy="577278"/>
          </a:xfrm>
          <a:ln>
            <a:solidFill>
              <a:srgbClr val="000000"/>
            </a:solidFill>
          </a:ln>
        </p:spPr>
        <p:style>
          <a:lnRef idx="1">
            <a:schemeClr val="accent5"/>
          </a:lnRef>
          <a:fillRef idx="3">
            <a:schemeClr val="accent5"/>
          </a:fillRef>
          <a:effectRef idx="2">
            <a:schemeClr val="accent5"/>
          </a:effectRef>
          <a:fontRef idx="minor">
            <a:schemeClr val="lt1"/>
          </a:fontRef>
        </p:style>
        <p:txBody>
          <a:bodyPr/>
          <a:lstStyle/>
          <a:p>
            <a:r>
              <a:rPr lang="en-US" sz="2800" b="1" i="1" dirty="0" smtClean="0">
                <a:solidFill>
                  <a:srgbClr val="000000"/>
                </a:solidFill>
                <a:latin typeface="Helvetica Neue"/>
                <a:cs typeface="Helvetica Neue"/>
              </a:rPr>
              <a:t>Infrastructure of Clinical Research </a:t>
            </a:r>
            <a:endParaRPr lang="en-US" sz="2800" b="1" i="1" dirty="0">
              <a:solidFill>
                <a:srgbClr val="000000"/>
              </a:solidFill>
              <a:latin typeface="Helvetica Neue"/>
              <a:cs typeface="Helvetica Neue"/>
            </a:endParaRPr>
          </a:p>
        </p:txBody>
      </p:sp>
      <p:sp>
        <p:nvSpPr>
          <p:cNvPr id="3" name="Content Placeholder 2"/>
          <p:cNvSpPr>
            <a:spLocks noGrp="1"/>
          </p:cNvSpPr>
          <p:nvPr>
            <p:ph idx="1"/>
          </p:nvPr>
        </p:nvSpPr>
        <p:spPr>
          <a:xfrm>
            <a:off x="3518184" y="3767873"/>
            <a:ext cx="2407441" cy="2961498"/>
          </a:xfrm>
          <a:solidFill>
            <a:srgbClr val="D1D9F4"/>
          </a:solidFill>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1"/>
          </a:lnRef>
          <a:fillRef idx="3">
            <a:schemeClr val="accent1"/>
          </a:fillRef>
          <a:effectRef idx="3">
            <a:schemeClr val="accent1"/>
          </a:effectRef>
          <a:fontRef idx="minor">
            <a:schemeClr val="lt1"/>
          </a:fontRef>
        </p:style>
        <p:txBody>
          <a:bodyPr>
            <a:noAutofit/>
          </a:bodyPr>
          <a:lstStyle/>
          <a:p>
            <a:r>
              <a:rPr lang="en-US" sz="1600" b="1" i="1" dirty="0" smtClean="0">
                <a:solidFill>
                  <a:srgbClr val="000000"/>
                </a:solidFill>
                <a:latin typeface="Helvetica Neue"/>
                <a:cs typeface="Helvetica Neue"/>
              </a:rPr>
              <a:t>Time;</a:t>
            </a:r>
          </a:p>
          <a:p>
            <a:r>
              <a:rPr lang="en-US" sz="1600" b="1" i="1" dirty="0" smtClean="0">
                <a:solidFill>
                  <a:srgbClr val="000000"/>
                </a:solidFill>
                <a:latin typeface="Helvetica Neue"/>
                <a:cs typeface="Helvetica Neue"/>
              </a:rPr>
              <a:t>Funds; </a:t>
            </a:r>
          </a:p>
          <a:p>
            <a:r>
              <a:rPr lang="en-US" sz="1600" b="1" i="1" dirty="0" smtClean="0">
                <a:solidFill>
                  <a:srgbClr val="000000"/>
                </a:solidFill>
                <a:latin typeface="Helvetica Neue"/>
                <a:cs typeface="Helvetica Neue"/>
              </a:rPr>
              <a:t>personnel;</a:t>
            </a:r>
          </a:p>
          <a:p>
            <a:r>
              <a:rPr lang="en-US" sz="1600" b="1" i="1" dirty="0" smtClean="0">
                <a:solidFill>
                  <a:srgbClr val="000000"/>
                </a:solidFill>
                <a:latin typeface="Helvetica Neue"/>
                <a:cs typeface="Helvetica Neue"/>
              </a:rPr>
              <a:t>Materials/medical supplies;</a:t>
            </a:r>
          </a:p>
          <a:p>
            <a:r>
              <a:rPr lang="en-US" sz="1600" b="1" i="1" dirty="0">
                <a:solidFill>
                  <a:srgbClr val="000000"/>
                </a:solidFill>
                <a:latin typeface="Helvetica Neue"/>
                <a:cs typeface="Helvetica Neue"/>
              </a:rPr>
              <a:t>S</a:t>
            </a:r>
            <a:r>
              <a:rPr lang="en-US" sz="1600" b="1" i="1" dirty="0" smtClean="0">
                <a:solidFill>
                  <a:srgbClr val="000000"/>
                </a:solidFill>
                <a:latin typeface="Helvetica Neue"/>
                <a:cs typeface="Helvetica Neue"/>
              </a:rPr>
              <a:t>upport </a:t>
            </a:r>
            <a:r>
              <a:rPr lang="en-US" sz="1600" b="1" i="1" dirty="0">
                <a:solidFill>
                  <a:srgbClr val="000000"/>
                </a:solidFill>
                <a:latin typeface="Helvetica Neue"/>
                <a:cs typeface="Helvetica Neue"/>
              </a:rPr>
              <a:t>systems (</a:t>
            </a:r>
            <a:r>
              <a:rPr lang="en-US" sz="1600" b="1" i="1" dirty="0" smtClean="0">
                <a:solidFill>
                  <a:srgbClr val="000000"/>
                </a:solidFill>
                <a:latin typeface="Helvetica Neue"/>
                <a:cs typeface="Helvetica Neue"/>
              </a:rPr>
              <a:t>informatics) </a:t>
            </a:r>
            <a:endParaRPr lang="en-US" sz="1600" b="1" i="1" dirty="0">
              <a:solidFill>
                <a:srgbClr val="000000"/>
              </a:solidFill>
              <a:latin typeface="Helvetica Neue"/>
              <a:cs typeface="Helvetica Neue"/>
            </a:endParaRPr>
          </a:p>
        </p:txBody>
      </p:sp>
      <p:sp>
        <p:nvSpPr>
          <p:cNvPr id="5" name="TextBox 4"/>
          <p:cNvSpPr txBox="1"/>
          <p:nvPr/>
        </p:nvSpPr>
        <p:spPr>
          <a:xfrm>
            <a:off x="1189024" y="1270176"/>
            <a:ext cx="6688260" cy="954107"/>
          </a:xfrm>
          <a:prstGeom prst="rect">
            <a:avLst/>
          </a:prstGeom>
          <a:solidFill>
            <a:srgbClr val="D1D9F4"/>
          </a:solidFill>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3"/>
          </a:lnRef>
          <a:fillRef idx="3">
            <a:schemeClr val="accent3"/>
          </a:fillRef>
          <a:effectRef idx="3">
            <a:schemeClr val="accent3"/>
          </a:effectRef>
          <a:fontRef idx="minor">
            <a:schemeClr val="lt1"/>
          </a:fontRef>
        </p:style>
        <p:txBody>
          <a:bodyPr wrap="square" rtlCol="0">
            <a:spAutoFit/>
          </a:bodyPr>
          <a:lstStyle/>
          <a:p>
            <a:pPr algn="ctr"/>
            <a:endParaRPr lang="en-US" b="1" i="1" dirty="0" smtClean="0">
              <a:solidFill>
                <a:srgbClr val="000000"/>
              </a:solidFill>
              <a:latin typeface="Helvetica Neue"/>
              <a:cs typeface="Helvetica Neue"/>
            </a:endParaRPr>
          </a:p>
          <a:p>
            <a:pPr algn="ctr"/>
            <a:r>
              <a:rPr lang="en-US" sz="2000" b="1" i="1" dirty="0" smtClean="0">
                <a:solidFill>
                  <a:srgbClr val="000000"/>
                </a:solidFill>
                <a:latin typeface="Helvetica Neue"/>
                <a:cs typeface="Helvetica Neue"/>
              </a:rPr>
              <a:t>Research Ethics Capacity and Regulations</a:t>
            </a:r>
          </a:p>
          <a:p>
            <a:pPr algn="ctr"/>
            <a:r>
              <a:rPr lang="en-US" b="1" i="1" dirty="0" smtClean="0">
                <a:solidFill>
                  <a:srgbClr val="000000"/>
                </a:solidFill>
                <a:latin typeface="Helvetica Neue"/>
                <a:cs typeface="Helvetica Neue"/>
              </a:rPr>
              <a:t> </a:t>
            </a:r>
            <a:endParaRPr lang="en-US" b="1" i="1" dirty="0">
              <a:solidFill>
                <a:srgbClr val="000000"/>
              </a:solidFill>
              <a:latin typeface="Helvetica Neue"/>
              <a:cs typeface="Helvetica Neue"/>
            </a:endParaRPr>
          </a:p>
        </p:txBody>
      </p:sp>
      <p:sp>
        <p:nvSpPr>
          <p:cNvPr id="6" name="TextBox 5"/>
          <p:cNvSpPr txBox="1"/>
          <p:nvPr/>
        </p:nvSpPr>
        <p:spPr>
          <a:xfrm>
            <a:off x="391836" y="3256575"/>
            <a:ext cx="2716981" cy="2308324"/>
          </a:xfrm>
          <a:prstGeom prst="rect">
            <a:avLst/>
          </a:prstGeom>
          <a:ln>
            <a:solidFill>
              <a:srgbClr val="000000"/>
            </a:solidFill>
          </a:ln>
          <a:effectLst>
            <a:glow rad="101600">
              <a:schemeClr val="accent1">
                <a:satMod val="175000"/>
                <a:alpha val="40000"/>
              </a:schemeClr>
            </a:glow>
            <a:outerShdw blurRad="63500" dist="25400" dir="5400000" sx="101000" sy="101000" rotWithShape="0">
              <a:srgbClr val="000000">
                <a:alpha val="40000"/>
              </a:srgbClr>
            </a:outerShdw>
          </a:effectLst>
        </p:spPr>
        <p:style>
          <a:lnRef idx="1">
            <a:schemeClr val="accent5"/>
          </a:lnRef>
          <a:fillRef idx="3">
            <a:schemeClr val="accent5"/>
          </a:fillRef>
          <a:effectRef idx="2">
            <a:schemeClr val="accent5"/>
          </a:effectRef>
          <a:fontRef idx="minor">
            <a:schemeClr val="lt1"/>
          </a:fontRef>
        </p:style>
        <p:txBody>
          <a:bodyPr wrap="square" rtlCol="0">
            <a:spAutoFit/>
          </a:bodyPr>
          <a:lstStyle/>
          <a:p>
            <a:r>
              <a:rPr lang="en-US" b="1" i="1" dirty="0">
                <a:solidFill>
                  <a:srgbClr val="000000"/>
                </a:solidFill>
                <a:latin typeface="Helvetica Neue"/>
                <a:cs typeface="Helvetica Neue"/>
              </a:rPr>
              <a:t>Research sponsors</a:t>
            </a:r>
          </a:p>
          <a:p>
            <a:pPr marL="742950" lvl="1" indent="-285750">
              <a:buFont typeface="Arial"/>
              <a:buChar char="•"/>
            </a:pPr>
            <a:r>
              <a:rPr lang="en-US" i="1" dirty="0" smtClean="0">
                <a:solidFill>
                  <a:srgbClr val="000000"/>
                </a:solidFill>
                <a:latin typeface="Helvetica Neue"/>
                <a:cs typeface="Helvetica Neue"/>
              </a:rPr>
              <a:t>Industry;</a:t>
            </a:r>
          </a:p>
          <a:p>
            <a:pPr marL="742950" lvl="1" indent="-285750">
              <a:buFont typeface="Arial"/>
              <a:buChar char="•"/>
            </a:pPr>
            <a:r>
              <a:rPr lang="en-US" i="1" dirty="0">
                <a:solidFill>
                  <a:srgbClr val="000000"/>
                </a:solidFill>
                <a:latin typeface="Helvetica Neue"/>
                <a:cs typeface="Helvetica Neue"/>
              </a:rPr>
              <a:t>A</a:t>
            </a:r>
            <a:r>
              <a:rPr lang="en-US" i="1" dirty="0" smtClean="0">
                <a:solidFill>
                  <a:srgbClr val="000000"/>
                </a:solidFill>
                <a:latin typeface="Helvetica Neue"/>
                <a:cs typeface="Helvetica Neue"/>
              </a:rPr>
              <a:t>cademia</a:t>
            </a:r>
            <a:endParaRPr lang="en-US" i="1" dirty="0">
              <a:solidFill>
                <a:srgbClr val="000000"/>
              </a:solidFill>
              <a:latin typeface="Helvetica Neue"/>
              <a:cs typeface="Helvetica Neue"/>
            </a:endParaRPr>
          </a:p>
          <a:p>
            <a:pPr marL="742950" lvl="1" indent="-285750">
              <a:buFont typeface="Arial"/>
              <a:buChar char="•"/>
            </a:pPr>
            <a:r>
              <a:rPr lang="en-US" i="1" dirty="0" smtClean="0">
                <a:solidFill>
                  <a:srgbClr val="000000"/>
                </a:solidFill>
                <a:latin typeface="Helvetica Neue"/>
                <a:cs typeface="Helvetica Neue"/>
              </a:rPr>
              <a:t>Government;</a:t>
            </a:r>
          </a:p>
          <a:p>
            <a:pPr marL="742950" lvl="1" indent="-285750">
              <a:buFont typeface="Arial"/>
              <a:buChar char="•"/>
            </a:pPr>
            <a:r>
              <a:rPr lang="en-US" i="1" dirty="0" smtClean="0">
                <a:solidFill>
                  <a:srgbClr val="000000"/>
                </a:solidFill>
                <a:latin typeface="Helvetica Neue"/>
                <a:cs typeface="Helvetica Neue"/>
              </a:rPr>
              <a:t>Nonprofit organizations;</a:t>
            </a:r>
            <a:endParaRPr lang="en-US" i="1" dirty="0">
              <a:solidFill>
                <a:srgbClr val="000000"/>
              </a:solidFill>
              <a:latin typeface="Helvetica Neue"/>
              <a:cs typeface="Helvetica Neue"/>
            </a:endParaRPr>
          </a:p>
          <a:p>
            <a:pPr marL="742950" lvl="1" indent="-285750">
              <a:buFont typeface="Arial"/>
              <a:buChar char="•"/>
            </a:pPr>
            <a:r>
              <a:rPr lang="en-US" i="1" dirty="0">
                <a:solidFill>
                  <a:srgbClr val="000000"/>
                </a:solidFill>
                <a:latin typeface="Helvetica Neue"/>
                <a:cs typeface="Helvetica Neue"/>
              </a:rPr>
              <a:t> </a:t>
            </a:r>
            <a:r>
              <a:rPr lang="en-US" i="1" dirty="0" smtClean="0">
                <a:solidFill>
                  <a:srgbClr val="000000"/>
                </a:solidFill>
                <a:latin typeface="Helvetica Neue"/>
                <a:cs typeface="Helvetica Neue"/>
              </a:rPr>
              <a:t>Patient advocates</a:t>
            </a:r>
            <a:endParaRPr lang="en-US" b="1" i="1" dirty="0">
              <a:solidFill>
                <a:srgbClr val="000000"/>
              </a:solidFill>
              <a:latin typeface="Helvetica Neue"/>
              <a:cs typeface="Helvetica Neue"/>
            </a:endParaRPr>
          </a:p>
        </p:txBody>
      </p:sp>
      <p:sp>
        <p:nvSpPr>
          <p:cNvPr id="7" name="TextBox 6"/>
          <p:cNvSpPr txBox="1"/>
          <p:nvPr/>
        </p:nvSpPr>
        <p:spPr>
          <a:xfrm>
            <a:off x="6255889" y="3364655"/>
            <a:ext cx="2526676" cy="1754327"/>
          </a:xfrm>
          <a:prstGeom prst="rect">
            <a:avLst/>
          </a:prstGeom>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5"/>
          </a:lnRef>
          <a:fillRef idx="3">
            <a:schemeClr val="accent5"/>
          </a:fillRef>
          <a:effectRef idx="3">
            <a:schemeClr val="accent5"/>
          </a:effectRef>
          <a:fontRef idx="minor">
            <a:schemeClr val="lt1"/>
          </a:fontRef>
        </p:style>
        <p:txBody>
          <a:bodyPr wrap="square" rtlCol="0">
            <a:spAutoFit/>
          </a:bodyPr>
          <a:lstStyle/>
          <a:p>
            <a:pPr algn="ctr"/>
            <a:endParaRPr lang="en-US" b="1" i="1" dirty="0" smtClean="0">
              <a:solidFill>
                <a:srgbClr val="000000"/>
              </a:solidFill>
              <a:latin typeface="Helvetica Neue"/>
              <a:cs typeface="Helvetica Neue"/>
            </a:endParaRPr>
          </a:p>
          <a:p>
            <a:pPr algn="ctr"/>
            <a:r>
              <a:rPr lang="en-US" b="1" i="1" dirty="0" smtClean="0">
                <a:solidFill>
                  <a:srgbClr val="000000"/>
                </a:solidFill>
                <a:latin typeface="Helvetica Neue"/>
                <a:cs typeface="Helvetica Neue"/>
              </a:rPr>
              <a:t>Clinical Investigators </a:t>
            </a:r>
          </a:p>
          <a:p>
            <a:pPr algn="ctr"/>
            <a:r>
              <a:rPr lang="en-US" b="1" i="1" dirty="0" smtClean="0">
                <a:solidFill>
                  <a:srgbClr val="000000"/>
                </a:solidFill>
                <a:latin typeface="Helvetica Neue"/>
                <a:cs typeface="Helvetica Neue"/>
              </a:rPr>
              <a:t>+ </a:t>
            </a:r>
          </a:p>
          <a:p>
            <a:pPr algn="ctr"/>
            <a:r>
              <a:rPr lang="en-US" b="1" i="1" dirty="0" smtClean="0">
                <a:solidFill>
                  <a:srgbClr val="000000"/>
                </a:solidFill>
                <a:latin typeface="Helvetica Neue"/>
                <a:cs typeface="Helvetica Neue"/>
              </a:rPr>
              <a:t>Physicians </a:t>
            </a:r>
          </a:p>
          <a:p>
            <a:pPr algn="ctr"/>
            <a:endParaRPr lang="en-US" b="1" i="1" dirty="0">
              <a:solidFill>
                <a:srgbClr val="000000"/>
              </a:solidFill>
              <a:latin typeface="Helvetica Neue"/>
              <a:cs typeface="Helvetica Neue"/>
            </a:endParaRPr>
          </a:p>
          <a:p>
            <a:pPr algn="ctr"/>
            <a:endParaRPr lang="en-US" b="1" i="1" dirty="0" smtClean="0">
              <a:solidFill>
                <a:srgbClr val="000000"/>
              </a:solidFill>
              <a:latin typeface="Helvetica Neue"/>
              <a:cs typeface="Helvetica Neue"/>
            </a:endParaRPr>
          </a:p>
        </p:txBody>
      </p:sp>
      <p:sp>
        <p:nvSpPr>
          <p:cNvPr id="8" name="TextBox 7"/>
          <p:cNvSpPr txBox="1"/>
          <p:nvPr/>
        </p:nvSpPr>
        <p:spPr>
          <a:xfrm flipH="1">
            <a:off x="3283327" y="2574092"/>
            <a:ext cx="2850955" cy="923330"/>
          </a:xfrm>
          <a:prstGeom prst="rect">
            <a:avLst/>
          </a:prstGeom>
          <a:solidFill>
            <a:srgbClr val="F4E3F4"/>
          </a:solidFill>
          <a:ln>
            <a:solidFill>
              <a:srgbClr val="000000"/>
            </a:solidFill>
          </a:ln>
          <a:effectLst>
            <a:glow rad="101600">
              <a:schemeClr val="accent1">
                <a:satMod val="175000"/>
                <a:alpha val="40000"/>
              </a:schemeClr>
            </a:glow>
            <a:innerShdw blurRad="127000" dist="25400" dir="13500000">
              <a:srgbClr val="C0C0C0">
                <a:alpha val="75000"/>
              </a:srgbClr>
            </a:innerShdw>
            <a:outerShdw blurRad="88900" dist="25400" dir="5400000" sx="102000" sy="102000" algn="ctr" rotWithShape="0">
              <a:srgbClr val="C0C0C0">
                <a:alpha val="40000"/>
              </a:srgbClr>
            </a:outerShdw>
          </a:effectLst>
        </p:spPr>
        <p:style>
          <a:lnRef idx="0">
            <a:schemeClr val="accent4"/>
          </a:lnRef>
          <a:fillRef idx="3">
            <a:schemeClr val="accent4"/>
          </a:fillRef>
          <a:effectRef idx="3">
            <a:schemeClr val="accent4"/>
          </a:effectRef>
          <a:fontRef idx="minor">
            <a:schemeClr val="lt1"/>
          </a:fontRef>
        </p:style>
        <p:txBody>
          <a:bodyPr wrap="square" rtlCol="0">
            <a:spAutoFit/>
          </a:bodyPr>
          <a:lstStyle/>
          <a:p>
            <a:pPr algn="ctr"/>
            <a:endParaRPr lang="en-US" b="1" dirty="0" smtClean="0"/>
          </a:p>
          <a:p>
            <a:pPr algn="ctr"/>
            <a:r>
              <a:rPr lang="en-US" b="1" dirty="0" smtClean="0">
                <a:solidFill>
                  <a:srgbClr val="000000"/>
                </a:solidFill>
                <a:latin typeface="Helvetica Neue"/>
                <a:cs typeface="Helvetica Neue"/>
              </a:rPr>
              <a:t>Patients</a:t>
            </a:r>
          </a:p>
          <a:p>
            <a:pPr algn="ctr"/>
            <a:r>
              <a:rPr lang="en-US" b="1" dirty="0" smtClean="0"/>
              <a:t> </a:t>
            </a:r>
            <a:endParaRPr lang="en-US" b="1" dirty="0"/>
          </a:p>
        </p:txBody>
      </p:sp>
    </p:spTree>
    <p:extLst>
      <p:ext uri="{BB962C8B-B14F-4D97-AF65-F5344CB8AC3E}">
        <p14:creationId xmlns:p14="http://schemas.microsoft.com/office/powerpoint/2010/main" val="3377992276"/>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majorFont>
      <a:minorFont>
        <a:latin typeface="News Gothic MT"/>
        <a:ea typeface=""/>
        <a:cs typeface=""/>
        <a:font script="Jpan" typeface="ＭＳ Ｐゴシック"/>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5585</TotalTime>
  <Words>4141</Words>
  <Application>Microsoft Macintosh PowerPoint</Application>
  <PresentationFormat>On-screen Show (4:3)</PresentationFormat>
  <Paragraphs>439</Paragraphs>
  <Slides>51</Slides>
  <Notes>16</Notes>
  <HiddenSlides>0</HiddenSlides>
  <MMClips>0</MMClips>
  <ScaleCrop>false</ScaleCrop>
  <HeadingPairs>
    <vt:vector size="4" baseType="variant">
      <vt:variant>
        <vt:lpstr>Theme</vt:lpstr>
      </vt:variant>
      <vt:variant>
        <vt:i4>1</vt:i4>
      </vt:variant>
      <vt:variant>
        <vt:lpstr>Slide Titles</vt:lpstr>
      </vt:variant>
      <vt:variant>
        <vt:i4>51</vt:i4>
      </vt:variant>
    </vt:vector>
  </HeadingPairs>
  <TitlesOfParts>
    <vt:vector size="52" baseType="lpstr">
      <vt:lpstr>Breeze</vt:lpstr>
      <vt:lpstr>Cystic Fibrosis Research in the Middle East  “Challenges and Opportunities”  </vt:lpstr>
      <vt:lpstr>Key Points “Cystic Fibrosis Research  in the Middle East “</vt:lpstr>
      <vt:lpstr>PowerPoint Presentation</vt:lpstr>
      <vt:lpstr>CYSTIC FIBROSIS OVERVIEW  </vt:lpstr>
      <vt:lpstr>Middle Eastern Countries Cystic Fibrosis Facts </vt:lpstr>
      <vt:lpstr>Cystic Fibrosis Most Common Mutations </vt:lpstr>
      <vt:lpstr>Cystic Fibrosis Most Common Mutations (cont’d) </vt:lpstr>
      <vt:lpstr>PowerPoint Presentation</vt:lpstr>
      <vt:lpstr>Infrastructure of Clinical Research </vt:lpstr>
      <vt:lpstr>PowerPoint Presentation</vt:lpstr>
      <vt:lpstr>     a. Prioritizing of Clinical Research Question  </vt:lpstr>
      <vt:lpstr> b. The Divide Between Clinical Research and Clinical Practice   </vt:lpstr>
      <vt:lpstr>b. The Divide Between Clinical Research and Clinical Practice (cont’d-2) </vt:lpstr>
      <vt:lpstr>b. The Divide Between Clinical Research and Clinical Practice (cont’d-3) </vt:lpstr>
      <vt:lpstr>       c. Globalization of Clinical Research/Trials and Research Funds</vt:lpstr>
      <vt:lpstr>       c. Globalization of Clinical Trials and Research Funds (cont’d-2)</vt:lpstr>
      <vt:lpstr>PowerPoint Presentation</vt:lpstr>
      <vt:lpstr>Research Ethics Capacity and Mapping </vt:lpstr>
      <vt:lpstr>Aspects of Research Ethics An ecological model adapted from a framework developed by Lavery and Hyder (2001) </vt:lpstr>
      <vt:lpstr>Aspects of Research Ethics (cont’d) An ecological model adapted from a framework developed by Lavery and Hyder (2001) </vt:lpstr>
      <vt:lpstr>    a. National Capacity in Middle Eastern Countries </vt:lpstr>
      <vt:lpstr>PowerPoint Presentation</vt:lpstr>
      <vt:lpstr>PowerPoint Presentation</vt:lpstr>
      <vt:lpstr>PowerPoint Presentation</vt:lpstr>
      <vt:lpstr>    a. National Capacity (cont’d-5) Development of Research Ethics  </vt:lpstr>
      <vt:lpstr>    b. Institutional Capacity/Commitments </vt:lpstr>
      <vt:lpstr>    C. Research Ethical Committees Capacity (RECs)</vt:lpstr>
      <vt:lpstr>   C. Research Ethical Committees Capacity (RECs/IRBs)..cont’d-2</vt:lpstr>
      <vt:lpstr>   C. Research Ethical Committees Capacity (RECs)..cont’d-3</vt:lpstr>
      <vt:lpstr>    C. Research Ethical Committees Capacity (RECs)..cont’d-4 REC/IRB-Types of  Review </vt:lpstr>
      <vt:lpstr>    C. Research Ethical Committees Capacity (RECs)..cont’d-5 RECs/IRB Decisions </vt:lpstr>
      <vt:lpstr>    C. Research Ethical Committees Capacity (RECs)..cont’d-6 Challenges Discovered in Reviews</vt:lpstr>
      <vt:lpstr>    C. Research Ethical Committees Capacity (RECs)..cont’d-7 No Central IRB Model </vt:lpstr>
      <vt:lpstr>    C. Research Ethical Committees Capacity (RECs)..cont’d-8 Data Safety Monitoring Board (DSMB)</vt:lpstr>
      <vt:lpstr>          D. Researchers Training Challenges in Qatar (iHEED) </vt:lpstr>
      <vt:lpstr>PowerPoint Presentation</vt:lpstr>
      <vt:lpstr>    e. Middle East; Research Ethics in the Conflict Zone </vt:lpstr>
      <vt:lpstr>PowerPoint Presentation</vt:lpstr>
      <vt:lpstr>   iii-Patients Perception of Research in Qatar  </vt:lpstr>
      <vt:lpstr>Perception of Research in Qatar (cont’d-2) Demographics of Surveyed Population   </vt:lpstr>
      <vt:lpstr>Perception of Research in Qatar (cont’d-3) Motivations of Participation in Clinical Research </vt:lpstr>
      <vt:lpstr>Perception of Research in Qatar (cont’d-4) Reasons for Declining Participation in Clinical Research</vt:lpstr>
      <vt:lpstr>PowerPoint Presentation</vt:lpstr>
      <vt:lpstr>Middle Eastern Countries Attractiveness for Clinical Trials </vt:lpstr>
      <vt:lpstr>  i-Disease pool</vt:lpstr>
      <vt:lpstr>  i-Disease pool(cont’d-2)</vt:lpstr>
      <vt:lpstr>ii-Recruitment “The clinical Trial Subject Density” </vt:lpstr>
      <vt:lpstr>iii-Cost Saving (MENA region/GCC “Gas Price Index”)</vt:lpstr>
      <vt:lpstr>iv-Emerging Market “Average Per Capita Expenditure on Healthcare” </vt:lpstr>
      <vt:lpstr>References </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Cystic Fibrosis Research in the Middle East  Challenges and Opportunities</dc:title>
  <dc:creator>Wessam Gadelhak</dc:creator>
  <cp:lastModifiedBy>Ibrahim Janahi</cp:lastModifiedBy>
  <cp:revision>171</cp:revision>
  <dcterms:created xsi:type="dcterms:W3CDTF">2018-03-08T16:17:51Z</dcterms:created>
  <dcterms:modified xsi:type="dcterms:W3CDTF">2018-03-22T16:08:16Z</dcterms:modified>
</cp:coreProperties>
</file>