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0" r:id="rId4"/>
    <p:sldId id="268" r:id="rId5"/>
    <p:sldId id="262" r:id="rId6"/>
    <p:sldId id="266" r:id="rId7"/>
    <p:sldId id="261" r:id="rId8"/>
    <p:sldId id="263" r:id="rId9"/>
    <p:sldId id="264" r:id="rId10"/>
    <p:sldId id="265" r:id="rId11"/>
    <p:sldId id="267" r:id="rId12"/>
    <p:sldId id="269" r:id="rId13"/>
    <p:sldId id="270" r:id="rId14"/>
    <p:sldId id="272"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6"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7" d="100"/>
          <a:sy n="67" d="100"/>
        </p:scale>
        <p:origin x="27"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2-07T12:33:14.530" idx="1">
    <p:pos x="3696" y="1674"/>
    <p:text>OVERVIEW OF MECFA
The Middle East CF Association is a community of clinical professionals committed to improving the survival and quality of life for people born with cystic fibrosis in the Middle East. MECFA was established in 2016 by Dr Adel S. Alharbi and Prof, Bulent Karadag. MECFA is a registered non-profit member organization with headquarters in Izmir, Turkey.  MECFA plays an important role in developing a network between CF health professionals, patients, and other groups affiliated with rare disease.  Our members engage in high quality medical practice treating cystic fibrosis patients, they guide research, newborn screening and data collection and work towards implementing EU and NA CF standards of care in the Middle East.  MECFA offers opportunities that help translate scientific and medical progress into the efficient delivery of effective medical care. MECFA works to develop resources that guide our members in advancing CF care in the region.</p:text>
    <p:extLst mod="1">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2-09T15:04:35.364" idx="5">
    <p:pos x="10" y="10"/>
    <p:text>Developing a strategic plan was a priority for MECFA, a blueprint for identifying key activity areas of foucs.  Discuss the time it took to work together with the board and staff to create the MECFA strategic pan. MECFA's first year of operation was successful due to having a solid plan of acion to follow.</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2-09T15:06:55.197" idx="6">
    <p:pos x="5004" y="2646"/>
    <p:text>This is the start of your discussion on what you have been able to achieve since inception.</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2-09T14:36:58.079" idx="4">
    <p:pos x="3070" y="2650"/>
    <p:text>A CF patient registry can be a powerful tool to observe the course of disease; to understand variations in treatment and outcomes; to examine factors that influence prognosis and quality of life; to describe care patterns, including appropriateness of care and disparities in the delivery of care; to assess effectiveness; to monitor safety and harm; and to measure quality of care.</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2-09T14:08:32.813" idx="2">
    <p:pos x="2710" y="1420"/>
    <p:text>Thank the CF Foundation for supporting the conference and the development of MECFA with a grant. Thank the ECFS, Prof. Kris De Boeck for getting MECFA mentioned in the Journal of CF. And your regional partners ORS, SPPA APPA for their help in networking with regional clinicians and sponsors.</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EFEAE-ED0A-4481-A4BD-E84DC42D1BEB}"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C10EB-6010-4B9B-A49B-88C16EEB14B4}" type="slidenum">
              <a:rPr lang="en-US" smtClean="0"/>
              <a:t>‹#›</a:t>
            </a:fld>
            <a:endParaRPr lang="en-US"/>
          </a:p>
        </p:txBody>
      </p:sp>
    </p:spTree>
    <p:extLst>
      <p:ext uri="{BB962C8B-B14F-4D97-AF65-F5344CB8AC3E}">
        <p14:creationId xmlns:p14="http://schemas.microsoft.com/office/powerpoint/2010/main" val="35204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Middle East CF Association is a community of clinical professionals committed to improving the survival and quality of life for people born with cystic fibrosis in the Middle East. MECFA was established in 2016 by Dr Adel S. Alharbi and Prof, Bulent </a:t>
            </a:r>
            <a:r>
              <a:rPr lang="en-US" dirty="0" err="1"/>
              <a:t>Karadag</a:t>
            </a:r>
            <a:r>
              <a:rPr lang="en-US" dirty="0"/>
              <a:t>. MECFA is a registered non-profit member organization with headquarters in Izmir, Turkey.  MECFA plays an important role in developing a network between CF health professionals, patients, and other groups affiliated with rare disease.  Our members engage in high quality medical practice treating cystic fibrosis patients, they guide research, newborn screening and data collection and work towards implementing EU and NA CF standards of care in the Middle East.  MECFA offers opportunities that help translate scientific and medical progress into the efficient delivery of effective medical care. MECFA works to develop resources that guide our members in advancing CF care in the region.</a:t>
            </a:r>
          </a:p>
        </p:txBody>
      </p:sp>
      <p:sp>
        <p:nvSpPr>
          <p:cNvPr id="4" name="Slide Number Placeholder 3"/>
          <p:cNvSpPr>
            <a:spLocks noGrp="1"/>
          </p:cNvSpPr>
          <p:nvPr>
            <p:ph type="sldNum" sz="quarter" idx="10"/>
          </p:nvPr>
        </p:nvSpPr>
        <p:spPr/>
        <p:txBody>
          <a:bodyPr/>
          <a:lstStyle/>
          <a:p>
            <a:fld id="{1F4C10EB-6010-4B9B-A49B-88C16EEB14B4}" type="slidenum">
              <a:rPr lang="en-US" smtClean="0"/>
              <a:t>3</a:t>
            </a:fld>
            <a:endParaRPr lang="en-US"/>
          </a:p>
        </p:txBody>
      </p:sp>
    </p:spTree>
    <p:extLst>
      <p:ext uri="{BB962C8B-B14F-4D97-AF65-F5344CB8AC3E}">
        <p14:creationId xmlns:p14="http://schemas.microsoft.com/office/powerpoint/2010/main" val="181853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a strategic plan was a priority for MECFA, a blueprint for identifying key activity areas of </a:t>
            </a:r>
            <a:r>
              <a:rPr lang="en-US" dirty="0" err="1"/>
              <a:t>foucs</a:t>
            </a:r>
            <a:r>
              <a:rPr lang="en-US" dirty="0"/>
              <a:t>.  Discuss the time it took to work together with the board and staff to create the MECFA strategic pan. MECFA's first year of operation was successful due to having a solid plan of </a:t>
            </a:r>
            <a:r>
              <a:rPr lang="en-US" dirty="0" err="1"/>
              <a:t>acion</a:t>
            </a:r>
            <a:r>
              <a:rPr lang="en-US" dirty="0"/>
              <a:t> to follow.</a:t>
            </a:r>
          </a:p>
        </p:txBody>
      </p:sp>
      <p:sp>
        <p:nvSpPr>
          <p:cNvPr id="4" name="Slide Number Placeholder 3"/>
          <p:cNvSpPr>
            <a:spLocks noGrp="1"/>
          </p:cNvSpPr>
          <p:nvPr>
            <p:ph type="sldNum" sz="quarter" idx="10"/>
          </p:nvPr>
        </p:nvSpPr>
        <p:spPr/>
        <p:txBody>
          <a:bodyPr/>
          <a:lstStyle/>
          <a:p>
            <a:fld id="{1F4C10EB-6010-4B9B-A49B-88C16EEB14B4}" type="slidenum">
              <a:rPr lang="en-US" smtClean="0"/>
              <a:t>4</a:t>
            </a:fld>
            <a:endParaRPr lang="en-US"/>
          </a:p>
        </p:txBody>
      </p:sp>
    </p:spTree>
    <p:extLst>
      <p:ext uri="{BB962C8B-B14F-4D97-AF65-F5344CB8AC3E}">
        <p14:creationId xmlns:p14="http://schemas.microsoft.com/office/powerpoint/2010/main" val="78601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CF patient registry can be a powerful tool to observe the course of disease; to understand variations in treatment and outcomes; to examine factors that influence prognosis and quality of life; to describe care patterns, including appropriateness of care and disparities in the delivery of care; to assess effectiveness; to monitor safety and harm; and to measure quality of care.</a:t>
            </a:r>
          </a:p>
        </p:txBody>
      </p:sp>
      <p:sp>
        <p:nvSpPr>
          <p:cNvPr id="4" name="Slide Number Placeholder 3"/>
          <p:cNvSpPr>
            <a:spLocks noGrp="1"/>
          </p:cNvSpPr>
          <p:nvPr>
            <p:ph type="sldNum" sz="quarter" idx="10"/>
          </p:nvPr>
        </p:nvSpPr>
        <p:spPr/>
        <p:txBody>
          <a:bodyPr/>
          <a:lstStyle/>
          <a:p>
            <a:fld id="{1F4C10EB-6010-4B9B-A49B-88C16EEB14B4}" type="slidenum">
              <a:rPr lang="en-US" smtClean="0"/>
              <a:t>12</a:t>
            </a:fld>
            <a:endParaRPr lang="en-US"/>
          </a:p>
        </p:txBody>
      </p:sp>
    </p:spTree>
    <p:extLst>
      <p:ext uri="{BB962C8B-B14F-4D97-AF65-F5344CB8AC3E}">
        <p14:creationId xmlns:p14="http://schemas.microsoft.com/office/powerpoint/2010/main" val="345959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the CF Foundation for supporting the conference and the development of MECFA with a grant. Thank the ECFS, Prof. Kris De </a:t>
            </a:r>
            <a:r>
              <a:rPr lang="en-US" dirty="0" err="1"/>
              <a:t>Boeck</a:t>
            </a:r>
            <a:r>
              <a:rPr lang="en-US" dirty="0"/>
              <a:t> for getting MECFA mentioned in the Journal of CF. And your regional partners ORS, SPPA APPA for their help in networking with regional clinicians and sponsors.</a:t>
            </a:r>
          </a:p>
        </p:txBody>
      </p:sp>
      <p:sp>
        <p:nvSpPr>
          <p:cNvPr id="4" name="Slide Number Placeholder 3"/>
          <p:cNvSpPr>
            <a:spLocks noGrp="1"/>
          </p:cNvSpPr>
          <p:nvPr>
            <p:ph type="sldNum" sz="quarter" idx="10"/>
          </p:nvPr>
        </p:nvSpPr>
        <p:spPr/>
        <p:txBody>
          <a:bodyPr/>
          <a:lstStyle/>
          <a:p>
            <a:fld id="{1F4C10EB-6010-4B9B-A49B-88C16EEB14B4}" type="slidenum">
              <a:rPr lang="en-US" smtClean="0"/>
              <a:t>14</a:t>
            </a:fld>
            <a:endParaRPr lang="en-US"/>
          </a:p>
        </p:txBody>
      </p:sp>
    </p:spTree>
    <p:extLst>
      <p:ext uri="{BB962C8B-B14F-4D97-AF65-F5344CB8AC3E}">
        <p14:creationId xmlns:p14="http://schemas.microsoft.com/office/powerpoint/2010/main" val="363337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A272-E47C-47E2-AD53-9CFF8DCEF8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CE829D-B330-42F9-88E5-456D11BD0F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30689A-E2C5-40C7-81DA-8AEE29E03F3E}"/>
              </a:ext>
            </a:extLst>
          </p:cNvPr>
          <p:cNvSpPr>
            <a:spLocks noGrp="1"/>
          </p:cNvSpPr>
          <p:nvPr>
            <p:ph type="dt" sz="half" idx="10"/>
          </p:nvPr>
        </p:nvSpPr>
        <p:spPr/>
        <p:txBody>
          <a:bodyPr/>
          <a:lstStyle/>
          <a:p>
            <a:fld id="{5D143E40-273E-4718-8F12-AAA0678DEF39}" type="datetimeFigureOut">
              <a:rPr lang="en-US" smtClean="0"/>
              <a:t>3/21/2018</a:t>
            </a:fld>
            <a:endParaRPr lang="en-US"/>
          </a:p>
        </p:txBody>
      </p:sp>
      <p:sp>
        <p:nvSpPr>
          <p:cNvPr id="5" name="Footer Placeholder 4">
            <a:extLst>
              <a:ext uri="{FF2B5EF4-FFF2-40B4-BE49-F238E27FC236}">
                <a16:creationId xmlns:a16="http://schemas.microsoft.com/office/drawing/2014/main" id="{3E3A4DCA-D3BC-4011-8FE6-D83D142CF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E9992-4051-441B-AC6F-E9FB92EC047C}"/>
              </a:ext>
            </a:extLst>
          </p:cNvPr>
          <p:cNvSpPr>
            <a:spLocks noGrp="1"/>
          </p:cNvSpPr>
          <p:nvPr>
            <p:ph type="sldNum" sz="quarter" idx="12"/>
          </p:nvPr>
        </p:nvSpPr>
        <p:spPr/>
        <p:txBody>
          <a:bodyPr/>
          <a:lstStyle/>
          <a:p>
            <a:fld id="{0BA3C9DB-0DD9-44AA-B0B0-97BA080A1B88}" type="slidenum">
              <a:rPr lang="en-US" smtClean="0"/>
              <a:t>‹#›</a:t>
            </a:fld>
            <a:endParaRPr lang="en-US"/>
          </a:p>
        </p:txBody>
      </p:sp>
    </p:spTree>
    <p:extLst>
      <p:ext uri="{BB962C8B-B14F-4D97-AF65-F5344CB8AC3E}">
        <p14:creationId xmlns:p14="http://schemas.microsoft.com/office/powerpoint/2010/main" val="252333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2D12-EF5B-4D36-B57B-693C3C10E3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5518DF-18C2-48FF-8B51-20E9BA1E27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8C196-040B-49E8-AF59-EB101F8EAE44}"/>
              </a:ext>
            </a:extLst>
          </p:cNvPr>
          <p:cNvSpPr>
            <a:spLocks noGrp="1"/>
          </p:cNvSpPr>
          <p:nvPr>
            <p:ph type="dt" sz="half" idx="10"/>
          </p:nvPr>
        </p:nvSpPr>
        <p:spPr/>
        <p:txBody>
          <a:bodyPr/>
          <a:lstStyle/>
          <a:p>
            <a:fld id="{5D143E40-273E-4718-8F12-AAA0678DEF39}" type="datetimeFigureOut">
              <a:rPr lang="en-US" smtClean="0"/>
              <a:t>3/21/2018</a:t>
            </a:fld>
            <a:endParaRPr lang="en-US"/>
          </a:p>
        </p:txBody>
      </p:sp>
      <p:sp>
        <p:nvSpPr>
          <p:cNvPr id="5" name="Footer Placeholder 4">
            <a:extLst>
              <a:ext uri="{FF2B5EF4-FFF2-40B4-BE49-F238E27FC236}">
                <a16:creationId xmlns:a16="http://schemas.microsoft.com/office/drawing/2014/main" id="{A7C06013-B537-42BD-8AB6-7999334BCA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498B0-90E8-4489-903D-9F71255F6367}"/>
              </a:ext>
            </a:extLst>
          </p:cNvPr>
          <p:cNvSpPr>
            <a:spLocks noGrp="1"/>
          </p:cNvSpPr>
          <p:nvPr>
            <p:ph type="sldNum" sz="quarter" idx="12"/>
          </p:nvPr>
        </p:nvSpPr>
        <p:spPr/>
        <p:txBody>
          <a:bodyPr/>
          <a:lstStyle/>
          <a:p>
            <a:fld id="{0BA3C9DB-0DD9-44AA-B0B0-97BA080A1B88}" type="slidenum">
              <a:rPr lang="en-US" smtClean="0"/>
              <a:t>‹#›</a:t>
            </a:fld>
            <a:endParaRPr lang="en-US"/>
          </a:p>
        </p:txBody>
      </p:sp>
    </p:spTree>
    <p:extLst>
      <p:ext uri="{BB962C8B-B14F-4D97-AF65-F5344CB8AC3E}">
        <p14:creationId xmlns:p14="http://schemas.microsoft.com/office/powerpoint/2010/main" val="22796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500584-05FF-4946-B4B9-D0661261AC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A9A3CF-3F8F-485D-B0F7-B4A6251D68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C39F9-4F29-48B4-B4BA-DA6176917BAD}"/>
              </a:ext>
            </a:extLst>
          </p:cNvPr>
          <p:cNvSpPr>
            <a:spLocks noGrp="1"/>
          </p:cNvSpPr>
          <p:nvPr>
            <p:ph type="dt" sz="half" idx="10"/>
          </p:nvPr>
        </p:nvSpPr>
        <p:spPr/>
        <p:txBody>
          <a:bodyPr/>
          <a:lstStyle/>
          <a:p>
            <a:fld id="{5D143E40-273E-4718-8F12-AAA0678DEF39}" type="datetimeFigureOut">
              <a:rPr lang="en-US" smtClean="0"/>
              <a:t>3/21/2018</a:t>
            </a:fld>
            <a:endParaRPr lang="en-US"/>
          </a:p>
        </p:txBody>
      </p:sp>
      <p:sp>
        <p:nvSpPr>
          <p:cNvPr id="5" name="Footer Placeholder 4">
            <a:extLst>
              <a:ext uri="{FF2B5EF4-FFF2-40B4-BE49-F238E27FC236}">
                <a16:creationId xmlns:a16="http://schemas.microsoft.com/office/drawing/2014/main" id="{29E8961C-B9A2-4138-8193-CEDFE5327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84E3B-CF77-4C94-9F08-1287D0B7729F}"/>
              </a:ext>
            </a:extLst>
          </p:cNvPr>
          <p:cNvSpPr>
            <a:spLocks noGrp="1"/>
          </p:cNvSpPr>
          <p:nvPr>
            <p:ph type="sldNum" sz="quarter" idx="12"/>
          </p:nvPr>
        </p:nvSpPr>
        <p:spPr/>
        <p:txBody>
          <a:bodyPr/>
          <a:lstStyle/>
          <a:p>
            <a:fld id="{0BA3C9DB-0DD9-44AA-B0B0-97BA080A1B88}" type="slidenum">
              <a:rPr lang="en-US" smtClean="0"/>
              <a:t>‹#›</a:t>
            </a:fld>
            <a:endParaRPr lang="en-US"/>
          </a:p>
        </p:txBody>
      </p:sp>
    </p:spTree>
    <p:extLst>
      <p:ext uri="{BB962C8B-B14F-4D97-AF65-F5344CB8AC3E}">
        <p14:creationId xmlns:p14="http://schemas.microsoft.com/office/powerpoint/2010/main" val="390014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DE68-3721-434C-B50D-999FED40D3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C71C9C-8D08-45C6-ADFA-C9F1423FB0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00167-CF27-4970-8F4A-2887F2ECF56E}"/>
              </a:ext>
            </a:extLst>
          </p:cNvPr>
          <p:cNvSpPr>
            <a:spLocks noGrp="1"/>
          </p:cNvSpPr>
          <p:nvPr>
            <p:ph type="dt" sz="half" idx="10"/>
          </p:nvPr>
        </p:nvSpPr>
        <p:spPr/>
        <p:txBody>
          <a:bodyPr/>
          <a:lstStyle/>
          <a:p>
            <a:fld id="{5D143E40-273E-4718-8F12-AAA0678DEF39}" type="datetimeFigureOut">
              <a:rPr lang="en-US" smtClean="0"/>
              <a:t>3/21/2018</a:t>
            </a:fld>
            <a:endParaRPr lang="en-US"/>
          </a:p>
        </p:txBody>
      </p:sp>
      <p:sp>
        <p:nvSpPr>
          <p:cNvPr id="5" name="Footer Placeholder 4">
            <a:extLst>
              <a:ext uri="{FF2B5EF4-FFF2-40B4-BE49-F238E27FC236}">
                <a16:creationId xmlns:a16="http://schemas.microsoft.com/office/drawing/2014/main" id="{45B4F0EC-A8C0-42A0-98F2-910750B8E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4C8AD-5D7B-4475-B359-1C683323E540}"/>
              </a:ext>
            </a:extLst>
          </p:cNvPr>
          <p:cNvSpPr>
            <a:spLocks noGrp="1"/>
          </p:cNvSpPr>
          <p:nvPr>
            <p:ph type="sldNum" sz="quarter" idx="12"/>
          </p:nvPr>
        </p:nvSpPr>
        <p:spPr/>
        <p:txBody>
          <a:bodyPr/>
          <a:lstStyle/>
          <a:p>
            <a:fld id="{0BA3C9DB-0DD9-44AA-B0B0-97BA080A1B88}" type="slidenum">
              <a:rPr lang="en-US" smtClean="0"/>
              <a:t>‹#›</a:t>
            </a:fld>
            <a:endParaRPr lang="en-US"/>
          </a:p>
        </p:txBody>
      </p:sp>
    </p:spTree>
    <p:extLst>
      <p:ext uri="{BB962C8B-B14F-4D97-AF65-F5344CB8AC3E}">
        <p14:creationId xmlns:p14="http://schemas.microsoft.com/office/powerpoint/2010/main" val="222069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0BC1-46B0-422F-8CBF-E91632AC83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D09FF2-AB1C-4BC7-BD0F-8A2531CFAA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EE598C-036A-4E7E-B3C0-25A975D66BD2}"/>
              </a:ext>
            </a:extLst>
          </p:cNvPr>
          <p:cNvSpPr>
            <a:spLocks noGrp="1"/>
          </p:cNvSpPr>
          <p:nvPr>
            <p:ph type="dt" sz="half" idx="10"/>
          </p:nvPr>
        </p:nvSpPr>
        <p:spPr/>
        <p:txBody>
          <a:bodyPr/>
          <a:lstStyle/>
          <a:p>
            <a:fld id="{5D143E40-273E-4718-8F12-AAA0678DEF39}" type="datetimeFigureOut">
              <a:rPr lang="en-US" smtClean="0"/>
              <a:t>3/21/2018</a:t>
            </a:fld>
            <a:endParaRPr lang="en-US"/>
          </a:p>
        </p:txBody>
      </p:sp>
      <p:sp>
        <p:nvSpPr>
          <p:cNvPr id="5" name="Footer Placeholder 4">
            <a:extLst>
              <a:ext uri="{FF2B5EF4-FFF2-40B4-BE49-F238E27FC236}">
                <a16:creationId xmlns:a16="http://schemas.microsoft.com/office/drawing/2014/main" id="{F3464C68-60A8-4628-8F80-8E54A1363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4B809-CAD0-458D-B3F0-99E16285E3BD}"/>
              </a:ext>
            </a:extLst>
          </p:cNvPr>
          <p:cNvSpPr>
            <a:spLocks noGrp="1"/>
          </p:cNvSpPr>
          <p:nvPr>
            <p:ph type="sldNum" sz="quarter" idx="12"/>
          </p:nvPr>
        </p:nvSpPr>
        <p:spPr/>
        <p:txBody>
          <a:bodyPr/>
          <a:lstStyle/>
          <a:p>
            <a:fld id="{0BA3C9DB-0DD9-44AA-B0B0-97BA080A1B88}" type="slidenum">
              <a:rPr lang="en-US" smtClean="0"/>
              <a:t>‹#›</a:t>
            </a:fld>
            <a:endParaRPr lang="en-US"/>
          </a:p>
        </p:txBody>
      </p:sp>
    </p:spTree>
    <p:extLst>
      <p:ext uri="{BB962C8B-B14F-4D97-AF65-F5344CB8AC3E}">
        <p14:creationId xmlns:p14="http://schemas.microsoft.com/office/powerpoint/2010/main" val="69422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834A-F3C0-4BCC-88BC-2EFD88B89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490AC-F1EF-4BB2-90EB-F4CD1E3442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14D08D-D8ED-436C-BF92-CE0D019BA7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434298-8FAF-493E-8C7A-CFE88663C87D}"/>
              </a:ext>
            </a:extLst>
          </p:cNvPr>
          <p:cNvSpPr>
            <a:spLocks noGrp="1"/>
          </p:cNvSpPr>
          <p:nvPr>
            <p:ph type="dt" sz="half" idx="10"/>
          </p:nvPr>
        </p:nvSpPr>
        <p:spPr/>
        <p:txBody>
          <a:bodyPr/>
          <a:lstStyle/>
          <a:p>
            <a:fld id="{5D143E40-273E-4718-8F12-AAA0678DEF39}" type="datetimeFigureOut">
              <a:rPr lang="en-US" smtClean="0"/>
              <a:t>3/21/2018</a:t>
            </a:fld>
            <a:endParaRPr lang="en-US"/>
          </a:p>
        </p:txBody>
      </p:sp>
      <p:sp>
        <p:nvSpPr>
          <p:cNvPr id="6" name="Footer Placeholder 5">
            <a:extLst>
              <a:ext uri="{FF2B5EF4-FFF2-40B4-BE49-F238E27FC236}">
                <a16:creationId xmlns:a16="http://schemas.microsoft.com/office/drawing/2014/main" id="{EA070B9D-5ADC-4910-BD5F-B26B8ED27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81520-3215-4418-93D6-23BA729DA67D}"/>
              </a:ext>
            </a:extLst>
          </p:cNvPr>
          <p:cNvSpPr>
            <a:spLocks noGrp="1"/>
          </p:cNvSpPr>
          <p:nvPr>
            <p:ph type="sldNum" sz="quarter" idx="12"/>
          </p:nvPr>
        </p:nvSpPr>
        <p:spPr/>
        <p:txBody>
          <a:bodyPr/>
          <a:lstStyle/>
          <a:p>
            <a:fld id="{0BA3C9DB-0DD9-44AA-B0B0-97BA080A1B88}" type="slidenum">
              <a:rPr lang="en-US" smtClean="0"/>
              <a:t>‹#›</a:t>
            </a:fld>
            <a:endParaRPr lang="en-US"/>
          </a:p>
        </p:txBody>
      </p:sp>
    </p:spTree>
    <p:extLst>
      <p:ext uri="{BB962C8B-B14F-4D97-AF65-F5344CB8AC3E}">
        <p14:creationId xmlns:p14="http://schemas.microsoft.com/office/powerpoint/2010/main" val="374831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49D5-1722-4085-9FE0-8A6C30D22B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1D929C-C463-4DE3-A764-79E869710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1F2EC3-037D-400D-B3F2-B489061E9B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A368DF-E979-4D1F-AD0C-F418A4E58D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BE7A6B-DB7F-461A-AE26-A8189BF7F3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4DEE08-E5C4-4C67-9C55-68B1CE72B0D5}"/>
              </a:ext>
            </a:extLst>
          </p:cNvPr>
          <p:cNvSpPr>
            <a:spLocks noGrp="1"/>
          </p:cNvSpPr>
          <p:nvPr>
            <p:ph type="dt" sz="half" idx="10"/>
          </p:nvPr>
        </p:nvSpPr>
        <p:spPr/>
        <p:txBody>
          <a:bodyPr/>
          <a:lstStyle/>
          <a:p>
            <a:fld id="{5D143E40-273E-4718-8F12-AAA0678DEF39}" type="datetimeFigureOut">
              <a:rPr lang="en-US" smtClean="0"/>
              <a:t>3/21/2018</a:t>
            </a:fld>
            <a:endParaRPr lang="en-US"/>
          </a:p>
        </p:txBody>
      </p:sp>
      <p:sp>
        <p:nvSpPr>
          <p:cNvPr id="8" name="Footer Placeholder 7">
            <a:extLst>
              <a:ext uri="{FF2B5EF4-FFF2-40B4-BE49-F238E27FC236}">
                <a16:creationId xmlns:a16="http://schemas.microsoft.com/office/drawing/2014/main" id="{2743BD35-3D73-45C4-86C5-4A73194A59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9B3C8F-F88D-44DC-BD6A-45573E3874B6}"/>
              </a:ext>
            </a:extLst>
          </p:cNvPr>
          <p:cNvSpPr>
            <a:spLocks noGrp="1"/>
          </p:cNvSpPr>
          <p:nvPr>
            <p:ph type="sldNum" sz="quarter" idx="12"/>
          </p:nvPr>
        </p:nvSpPr>
        <p:spPr/>
        <p:txBody>
          <a:bodyPr/>
          <a:lstStyle/>
          <a:p>
            <a:fld id="{0BA3C9DB-0DD9-44AA-B0B0-97BA080A1B88}" type="slidenum">
              <a:rPr lang="en-US" smtClean="0"/>
              <a:t>‹#›</a:t>
            </a:fld>
            <a:endParaRPr lang="en-US"/>
          </a:p>
        </p:txBody>
      </p:sp>
    </p:spTree>
    <p:extLst>
      <p:ext uri="{BB962C8B-B14F-4D97-AF65-F5344CB8AC3E}">
        <p14:creationId xmlns:p14="http://schemas.microsoft.com/office/powerpoint/2010/main" val="185663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2DF96-5730-4639-9504-CE96C173BE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7E72F3-740A-403D-AA58-9DAF43CBB4A3}"/>
              </a:ext>
            </a:extLst>
          </p:cNvPr>
          <p:cNvSpPr>
            <a:spLocks noGrp="1"/>
          </p:cNvSpPr>
          <p:nvPr>
            <p:ph type="dt" sz="half" idx="10"/>
          </p:nvPr>
        </p:nvSpPr>
        <p:spPr/>
        <p:txBody>
          <a:bodyPr/>
          <a:lstStyle/>
          <a:p>
            <a:fld id="{5D143E40-273E-4718-8F12-AAA0678DEF39}" type="datetimeFigureOut">
              <a:rPr lang="en-US" smtClean="0"/>
              <a:t>3/21/2018</a:t>
            </a:fld>
            <a:endParaRPr lang="en-US"/>
          </a:p>
        </p:txBody>
      </p:sp>
      <p:sp>
        <p:nvSpPr>
          <p:cNvPr id="4" name="Footer Placeholder 3">
            <a:extLst>
              <a:ext uri="{FF2B5EF4-FFF2-40B4-BE49-F238E27FC236}">
                <a16:creationId xmlns:a16="http://schemas.microsoft.com/office/drawing/2014/main" id="{37430665-22BA-4EAA-8B30-960F1F4892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9952BB-0437-4E2E-9522-55243DABACC8}"/>
              </a:ext>
            </a:extLst>
          </p:cNvPr>
          <p:cNvSpPr>
            <a:spLocks noGrp="1"/>
          </p:cNvSpPr>
          <p:nvPr>
            <p:ph type="sldNum" sz="quarter" idx="12"/>
          </p:nvPr>
        </p:nvSpPr>
        <p:spPr/>
        <p:txBody>
          <a:bodyPr/>
          <a:lstStyle/>
          <a:p>
            <a:fld id="{0BA3C9DB-0DD9-44AA-B0B0-97BA080A1B88}" type="slidenum">
              <a:rPr lang="en-US" smtClean="0"/>
              <a:t>‹#›</a:t>
            </a:fld>
            <a:endParaRPr lang="en-US"/>
          </a:p>
        </p:txBody>
      </p:sp>
    </p:spTree>
    <p:extLst>
      <p:ext uri="{BB962C8B-B14F-4D97-AF65-F5344CB8AC3E}">
        <p14:creationId xmlns:p14="http://schemas.microsoft.com/office/powerpoint/2010/main" val="119327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12E21-4498-4CAF-85B0-4B6933D7726D}"/>
              </a:ext>
            </a:extLst>
          </p:cNvPr>
          <p:cNvSpPr>
            <a:spLocks noGrp="1"/>
          </p:cNvSpPr>
          <p:nvPr>
            <p:ph type="dt" sz="half" idx="10"/>
          </p:nvPr>
        </p:nvSpPr>
        <p:spPr/>
        <p:txBody>
          <a:bodyPr/>
          <a:lstStyle/>
          <a:p>
            <a:fld id="{5D143E40-273E-4718-8F12-AAA0678DEF39}" type="datetimeFigureOut">
              <a:rPr lang="en-US" smtClean="0"/>
              <a:t>3/21/2018</a:t>
            </a:fld>
            <a:endParaRPr lang="en-US"/>
          </a:p>
        </p:txBody>
      </p:sp>
      <p:sp>
        <p:nvSpPr>
          <p:cNvPr id="3" name="Footer Placeholder 2">
            <a:extLst>
              <a:ext uri="{FF2B5EF4-FFF2-40B4-BE49-F238E27FC236}">
                <a16:creationId xmlns:a16="http://schemas.microsoft.com/office/drawing/2014/main" id="{3C7CA227-B5CB-4831-979C-ACFA3D41C2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FD56D-878B-4B92-A10C-090A4575D99B}"/>
              </a:ext>
            </a:extLst>
          </p:cNvPr>
          <p:cNvSpPr>
            <a:spLocks noGrp="1"/>
          </p:cNvSpPr>
          <p:nvPr>
            <p:ph type="sldNum" sz="quarter" idx="12"/>
          </p:nvPr>
        </p:nvSpPr>
        <p:spPr/>
        <p:txBody>
          <a:bodyPr/>
          <a:lstStyle/>
          <a:p>
            <a:fld id="{0BA3C9DB-0DD9-44AA-B0B0-97BA080A1B88}" type="slidenum">
              <a:rPr lang="en-US" smtClean="0"/>
              <a:t>‹#›</a:t>
            </a:fld>
            <a:endParaRPr lang="en-US"/>
          </a:p>
        </p:txBody>
      </p:sp>
    </p:spTree>
    <p:extLst>
      <p:ext uri="{BB962C8B-B14F-4D97-AF65-F5344CB8AC3E}">
        <p14:creationId xmlns:p14="http://schemas.microsoft.com/office/powerpoint/2010/main" val="95398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88BD-2877-41C8-8506-D097D70D4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9761A3-18C7-4B3C-90C6-90ECCE2D9B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EDC524-17F3-4044-A866-86EADD664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2AD337-0301-40E8-809E-B044B3471F3C}"/>
              </a:ext>
            </a:extLst>
          </p:cNvPr>
          <p:cNvSpPr>
            <a:spLocks noGrp="1"/>
          </p:cNvSpPr>
          <p:nvPr>
            <p:ph type="dt" sz="half" idx="10"/>
          </p:nvPr>
        </p:nvSpPr>
        <p:spPr/>
        <p:txBody>
          <a:bodyPr/>
          <a:lstStyle/>
          <a:p>
            <a:fld id="{5D143E40-273E-4718-8F12-AAA0678DEF39}" type="datetimeFigureOut">
              <a:rPr lang="en-US" smtClean="0"/>
              <a:t>3/21/2018</a:t>
            </a:fld>
            <a:endParaRPr lang="en-US"/>
          </a:p>
        </p:txBody>
      </p:sp>
      <p:sp>
        <p:nvSpPr>
          <p:cNvPr id="6" name="Footer Placeholder 5">
            <a:extLst>
              <a:ext uri="{FF2B5EF4-FFF2-40B4-BE49-F238E27FC236}">
                <a16:creationId xmlns:a16="http://schemas.microsoft.com/office/drawing/2014/main" id="{D206C031-6D4A-47EF-A5AD-FBCF3F6F9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B08F42-0184-4E89-B22F-A9B8289D0A1A}"/>
              </a:ext>
            </a:extLst>
          </p:cNvPr>
          <p:cNvSpPr>
            <a:spLocks noGrp="1"/>
          </p:cNvSpPr>
          <p:nvPr>
            <p:ph type="sldNum" sz="quarter" idx="12"/>
          </p:nvPr>
        </p:nvSpPr>
        <p:spPr/>
        <p:txBody>
          <a:bodyPr/>
          <a:lstStyle/>
          <a:p>
            <a:fld id="{0BA3C9DB-0DD9-44AA-B0B0-97BA080A1B88}" type="slidenum">
              <a:rPr lang="en-US" smtClean="0"/>
              <a:t>‹#›</a:t>
            </a:fld>
            <a:endParaRPr lang="en-US"/>
          </a:p>
        </p:txBody>
      </p:sp>
    </p:spTree>
    <p:extLst>
      <p:ext uri="{BB962C8B-B14F-4D97-AF65-F5344CB8AC3E}">
        <p14:creationId xmlns:p14="http://schemas.microsoft.com/office/powerpoint/2010/main" val="99270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E0F0-C3AA-43ED-A5C8-95D0DE843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723AE5-6BA4-4078-84F1-A139DBEBE4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62BDF4-C8F0-4650-9D72-D6E09D39E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8775D4-F6C6-445F-843F-627BA90C38DB}"/>
              </a:ext>
            </a:extLst>
          </p:cNvPr>
          <p:cNvSpPr>
            <a:spLocks noGrp="1"/>
          </p:cNvSpPr>
          <p:nvPr>
            <p:ph type="dt" sz="half" idx="10"/>
          </p:nvPr>
        </p:nvSpPr>
        <p:spPr/>
        <p:txBody>
          <a:bodyPr/>
          <a:lstStyle/>
          <a:p>
            <a:fld id="{5D143E40-273E-4718-8F12-AAA0678DEF39}" type="datetimeFigureOut">
              <a:rPr lang="en-US" smtClean="0"/>
              <a:t>3/21/2018</a:t>
            </a:fld>
            <a:endParaRPr lang="en-US"/>
          </a:p>
        </p:txBody>
      </p:sp>
      <p:sp>
        <p:nvSpPr>
          <p:cNvPr id="6" name="Footer Placeholder 5">
            <a:extLst>
              <a:ext uri="{FF2B5EF4-FFF2-40B4-BE49-F238E27FC236}">
                <a16:creationId xmlns:a16="http://schemas.microsoft.com/office/drawing/2014/main" id="{F34A4129-AAD8-4615-A3D0-FA9C8587B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5D147-53A4-489E-9936-0EE3786BEEA1}"/>
              </a:ext>
            </a:extLst>
          </p:cNvPr>
          <p:cNvSpPr>
            <a:spLocks noGrp="1"/>
          </p:cNvSpPr>
          <p:nvPr>
            <p:ph type="sldNum" sz="quarter" idx="12"/>
          </p:nvPr>
        </p:nvSpPr>
        <p:spPr/>
        <p:txBody>
          <a:bodyPr/>
          <a:lstStyle/>
          <a:p>
            <a:fld id="{0BA3C9DB-0DD9-44AA-B0B0-97BA080A1B88}" type="slidenum">
              <a:rPr lang="en-US" smtClean="0"/>
              <a:t>‹#›</a:t>
            </a:fld>
            <a:endParaRPr lang="en-US"/>
          </a:p>
        </p:txBody>
      </p:sp>
    </p:spTree>
    <p:extLst>
      <p:ext uri="{BB962C8B-B14F-4D97-AF65-F5344CB8AC3E}">
        <p14:creationId xmlns:p14="http://schemas.microsoft.com/office/powerpoint/2010/main" val="384787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934AA6-9A9D-4392-AB68-E133148003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8AD289-9455-444D-B98B-3F4C4E381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06D4F-B876-46C6-8B9D-C588A54B3F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43E40-273E-4718-8F12-AAA0678DEF39}" type="datetimeFigureOut">
              <a:rPr lang="en-US" smtClean="0"/>
              <a:t>3/21/2018</a:t>
            </a:fld>
            <a:endParaRPr lang="en-US"/>
          </a:p>
        </p:txBody>
      </p:sp>
      <p:sp>
        <p:nvSpPr>
          <p:cNvPr id="5" name="Footer Placeholder 4">
            <a:extLst>
              <a:ext uri="{FF2B5EF4-FFF2-40B4-BE49-F238E27FC236}">
                <a16:creationId xmlns:a16="http://schemas.microsoft.com/office/drawing/2014/main" id="{3BB24088-EDDA-4A6B-A8DD-4879FD85D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EFBD32-75B1-423A-9239-F51E98DEE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3C9DB-0DD9-44AA-B0B0-97BA080A1B88}" type="slidenum">
              <a:rPr lang="en-US" smtClean="0"/>
              <a:t>‹#›</a:t>
            </a:fld>
            <a:endParaRPr lang="en-US"/>
          </a:p>
        </p:txBody>
      </p:sp>
    </p:spTree>
    <p:extLst>
      <p:ext uri="{BB962C8B-B14F-4D97-AF65-F5344CB8AC3E}">
        <p14:creationId xmlns:p14="http://schemas.microsoft.com/office/powerpoint/2010/main" val="1604612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gif"/><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comments" Target="../comments/commen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mecfa.org/member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20EB187-900F-4AF5-813B-101456D9FD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person, outdoor, child&#10;&#10;Description generated with very high confidence">
            <a:extLst>
              <a:ext uri="{FF2B5EF4-FFF2-40B4-BE49-F238E27FC236}">
                <a16:creationId xmlns:a16="http://schemas.microsoft.com/office/drawing/2014/main" id="{7A45C966-AA5C-479F-919A-5652D4AF6A9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792" b="14563"/>
          <a:stretch/>
        </p:blipFill>
        <p:spPr>
          <a:xfrm>
            <a:off x="20" y="1"/>
            <a:ext cx="12191980" cy="6857999"/>
          </a:xfrm>
          <a:prstGeom prst="rect">
            <a:avLst/>
          </a:prstGeom>
        </p:spPr>
      </p:pic>
      <p:cxnSp>
        <p:nvCxnSpPr>
          <p:cNvPr id="26" name="Straight Connector 25">
            <a:extLst>
              <a:ext uri="{FF2B5EF4-FFF2-40B4-BE49-F238E27FC236}">
                <a16:creationId xmlns:a16="http://schemas.microsoft.com/office/drawing/2014/main" id="{624D17C8-E9C2-48A4-AA36-D7048A6CCC4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D80941F-ED85-4B15-BB7C-675FD3626B4B}"/>
              </a:ext>
            </a:extLst>
          </p:cNvPr>
          <p:cNvSpPr>
            <a:spLocks noGrp="1"/>
          </p:cNvSpPr>
          <p:nvPr>
            <p:ph type="ctrTitle"/>
          </p:nvPr>
        </p:nvSpPr>
        <p:spPr>
          <a:xfrm>
            <a:off x="4387349" y="1151725"/>
            <a:ext cx="8044301" cy="4506123"/>
          </a:xfrm>
        </p:spPr>
        <p:txBody>
          <a:bodyPr anchor="ctr">
            <a:normAutofit/>
          </a:bodyPr>
          <a:lstStyle/>
          <a:p>
            <a:r>
              <a:rPr lang="en-US" sz="5400" b="1" i="1" dirty="0">
                <a:solidFill>
                  <a:srgbClr val="FFFFFF"/>
                </a:solidFill>
              </a:rPr>
              <a:t>Middle East CF Association</a:t>
            </a:r>
            <a:br>
              <a:rPr lang="en-US" sz="5400" dirty="0">
                <a:solidFill>
                  <a:srgbClr val="FFFFFF"/>
                </a:solidFill>
              </a:rPr>
            </a:br>
            <a:br>
              <a:rPr lang="en-US" sz="5400" dirty="0">
                <a:solidFill>
                  <a:srgbClr val="FFFFFF"/>
                </a:solidFill>
              </a:rPr>
            </a:br>
            <a:r>
              <a:rPr lang="en-US" sz="2800" i="1" dirty="0">
                <a:solidFill>
                  <a:srgbClr val="FFFFFF"/>
                </a:solidFill>
              </a:rPr>
              <a:t>Adel S. Alharbi, MD.FCCP</a:t>
            </a:r>
            <a:br>
              <a:rPr lang="en-US" sz="2800" i="1" dirty="0">
                <a:solidFill>
                  <a:srgbClr val="FFFFFF"/>
                </a:solidFill>
              </a:rPr>
            </a:br>
            <a:r>
              <a:rPr lang="en-US" sz="2800" i="1" dirty="0">
                <a:solidFill>
                  <a:srgbClr val="FFFFFF"/>
                </a:solidFill>
              </a:rPr>
              <a:t>President, MECFA</a:t>
            </a:r>
            <a:endParaRPr lang="en-US" sz="5400" i="1" dirty="0">
              <a:solidFill>
                <a:srgbClr val="FFFFFF"/>
              </a:solidFill>
            </a:endParaRPr>
          </a:p>
        </p:txBody>
      </p:sp>
      <p:sp>
        <p:nvSpPr>
          <p:cNvPr id="3" name="Subtitle 2">
            <a:extLst>
              <a:ext uri="{FF2B5EF4-FFF2-40B4-BE49-F238E27FC236}">
                <a16:creationId xmlns:a16="http://schemas.microsoft.com/office/drawing/2014/main" id="{2A032408-669A-443C-BC1C-4E35915DFEA7}"/>
              </a:ext>
            </a:extLst>
          </p:cNvPr>
          <p:cNvSpPr>
            <a:spLocks noGrp="1"/>
          </p:cNvSpPr>
          <p:nvPr>
            <p:ph type="subTitle" idx="1"/>
          </p:nvPr>
        </p:nvSpPr>
        <p:spPr>
          <a:xfrm>
            <a:off x="-355972" y="1144745"/>
            <a:ext cx="4558023" cy="4592942"/>
          </a:xfrm>
        </p:spPr>
        <p:txBody>
          <a:bodyPr anchor="ctr">
            <a:normAutofit/>
          </a:bodyPr>
          <a:lstStyle/>
          <a:p>
            <a:r>
              <a:rPr lang="en-US" sz="2000" b="1" dirty="0">
                <a:solidFill>
                  <a:srgbClr val="FFFFFF"/>
                </a:solidFill>
              </a:rPr>
              <a:t>Challenges of CF Management in </a:t>
            </a:r>
          </a:p>
          <a:p>
            <a:r>
              <a:rPr lang="en-US" sz="2000" b="1" dirty="0">
                <a:solidFill>
                  <a:srgbClr val="FFFFFF"/>
                </a:solidFill>
              </a:rPr>
              <a:t>the Middle East: </a:t>
            </a:r>
          </a:p>
          <a:p>
            <a:r>
              <a:rPr lang="en-US" sz="2000" b="1" dirty="0">
                <a:solidFill>
                  <a:srgbClr val="FFFFFF"/>
                </a:solidFill>
              </a:rPr>
              <a:t>Introduction to MECFA </a:t>
            </a:r>
          </a:p>
        </p:txBody>
      </p:sp>
    </p:spTree>
    <p:extLst>
      <p:ext uri="{BB962C8B-B14F-4D97-AF65-F5344CB8AC3E}">
        <p14:creationId xmlns:p14="http://schemas.microsoft.com/office/powerpoint/2010/main" val="22033683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5">
            <a:extLst>
              <a:ext uri="{FF2B5EF4-FFF2-40B4-BE49-F238E27FC236}">
                <a16:creationId xmlns:a16="http://schemas.microsoft.com/office/drawing/2014/main" id="{8F21B107-07A3-4574-9EDE-0B0481181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4"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46" name="Straight Connector 45">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1102AF-C190-45AE-B898-58E0A80432C7}"/>
              </a:ext>
            </a:extLst>
          </p:cNvPr>
          <p:cNvSpPr>
            <a:spLocks noGrp="1"/>
          </p:cNvSpPr>
          <p:nvPr>
            <p:ph type="title"/>
          </p:nvPr>
        </p:nvSpPr>
        <p:spPr>
          <a:xfrm>
            <a:off x="709448" y="1913950"/>
            <a:ext cx="4204137" cy="1342754"/>
          </a:xfrm>
          <a:prstGeom prst="ellipse">
            <a:avLst/>
          </a:prstGeom>
        </p:spPr>
        <p:txBody>
          <a:bodyPr vert="horz" lIns="91440" tIns="45720" rIns="91440" bIns="45720" rtlCol="0" anchor="ctr">
            <a:normAutofit/>
          </a:bodyPr>
          <a:lstStyle/>
          <a:p>
            <a:pPr algn="ctr"/>
            <a:r>
              <a:rPr lang="en-US" sz="3100" b="1" dirty="0"/>
              <a:t>Awareness</a:t>
            </a:r>
          </a:p>
        </p:txBody>
      </p:sp>
      <p:sp>
        <p:nvSpPr>
          <p:cNvPr id="22" name="Content Placeholder 21"/>
          <p:cNvSpPr>
            <a:spLocks noGrp="1"/>
          </p:cNvSpPr>
          <p:nvPr>
            <p:ph sz="half" idx="2"/>
          </p:nvPr>
        </p:nvSpPr>
        <p:spPr>
          <a:xfrm>
            <a:off x="411829" y="3182950"/>
            <a:ext cx="5025710" cy="2882803"/>
          </a:xfrm>
        </p:spPr>
        <p:txBody>
          <a:bodyPr vert="horz" lIns="91440" tIns="45720" rIns="91440" bIns="45720" rtlCol="0" anchor="ctr">
            <a:normAutofit fontScale="92500" lnSpcReduction="10000"/>
          </a:bodyPr>
          <a:lstStyle/>
          <a:p>
            <a:endParaRPr lang="en-US" sz="2000" dirty="0"/>
          </a:p>
          <a:p>
            <a:r>
              <a:rPr lang="en-US" sz="1400" dirty="0">
                <a:solidFill>
                  <a:schemeClr val="tx1">
                    <a:lumMod val="85000"/>
                    <a:lumOff val="15000"/>
                  </a:schemeClr>
                </a:solidFill>
                <a:latin typeface="Arial" panose="020B0604020202020204" pitchFamily="34" charset="0"/>
                <a:cs typeface="Arial" panose="020B0604020202020204" pitchFamily="34" charset="0"/>
              </a:rPr>
              <a:t>MECFA launched a social media campaign to spread awareness about CF treatment and to promote MECFA.</a:t>
            </a:r>
          </a:p>
          <a:p>
            <a:r>
              <a:rPr lang="en-US" sz="1400" dirty="0">
                <a:solidFill>
                  <a:schemeClr val="tx1">
                    <a:lumMod val="85000"/>
                    <a:lumOff val="15000"/>
                  </a:schemeClr>
                </a:solidFill>
                <a:latin typeface="Arial" panose="020B0604020202020204" pitchFamily="34" charset="0"/>
                <a:cs typeface="Arial" panose="020B0604020202020204" pitchFamily="34" charset="0"/>
              </a:rPr>
              <a:t>A MECFA social media awareness campaign is incorporating all necessary platforms to connect with clinicians, allied health professionals, public health officials, patients, families and the public at large.</a:t>
            </a:r>
          </a:p>
          <a:p>
            <a:r>
              <a:rPr lang="en-US" sz="1400" dirty="0">
                <a:solidFill>
                  <a:schemeClr val="tx1">
                    <a:lumMod val="85000"/>
                    <a:lumOff val="15000"/>
                  </a:schemeClr>
                </a:solidFill>
                <a:latin typeface="Arial" panose="020B0604020202020204" pitchFamily="34" charset="0"/>
                <a:cs typeface="Arial" panose="020B0604020202020204" pitchFamily="34" charset="0"/>
              </a:rPr>
              <a:t>MECFA launched www.mecfa.org in January 2017 to disseminate information about Cystic Fibrosis to clinicians, allied health professionals, patients and families.</a:t>
            </a:r>
          </a:p>
          <a:p>
            <a:r>
              <a:rPr lang="en-US" sz="1400" dirty="0">
                <a:solidFill>
                  <a:schemeClr val="tx1">
                    <a:lumMod val="85000"/>
                    <a:lumOff val="15000"/>
                  </a:schemeClr>
                </a:solidFill>
                <a:latin typeface="Arial" panose="020B0604020202020204" pitchFamily="34" charset="0"/>
                <a:cs typeface="Arial" panose="020B0604020202020204" pitchFamily="34" charset="0"/>
              </a:rPr>
              <a:t>Visit our website to connect to our multiplatform social media campaign.                                                                                                       www.mecfa.org (English) www.mecfa-tr.org (Turkish)</a:t>
            </a:r>
          </a:p>
          <a:p>
            <a:pPr marL="0"/>
            <a:endParaRPr lang="en-US" sz="2000" dirty="0"/>
          </a:p>
        </p:txBody>
      </p:sp>
      <p:cxnSp>
        <p:nvCxnSpPr>
          <p:cNvPr id="4" name="Connector: Curved 3">
            <a:extLst>
              <a:ext uri="{FF2B5EF4-FFF2-40B4-BE49-F238E27FC236}">
                <a16:creationId xmlns:a16="http://schemas.microsoft.com/office/drawing/2014/main" id="{241C6A1F-85F6-489D-B3A6-856EA153E0A0}"/>
              </a:ext>
            </a:extLst>
          </p:cNvPr>
          <p:cNvCxnSpPr/>
          <p:nvPr/>
        </p:nvCxnSpPr>
        <p:spPr>
          <a:xfrm>
            <a:off x="5839968" y="5376672"/>
            <a:ext cx="4620768" cy="1481328"/>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00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1B2258F-86CA-4D4D-8270-BC05FCDE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45C966-AA5C-479F-919A-5652D4AF6A9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062" r="1" b="47813"/>
          <a:stretch/>
        </p:blipFill>
        <p:spPr>
          <a:xfrm>
            <a:off x="0" y="1"/>
            <a:ext cx="12191980" cy="6857999"/>
          </a:xfrm>
          <a:prstGeom prst="rect">
            <a:avLst/>
          </a:prstGeom>
        </p:spPr>
      </p:pic>
      <p:sp>
        <p:nvSpPr>
          <p:cNvPr id="2" name="Title 1">
            <a:extLst>
              <a:ext uri="{FF2B5EF4-FFF2-40B4-BE49-F238E27FC236}">
                <a16:creationId xmlns:a16="http://schemas.microsoft.com/office/drawing/2014/main" id="{FD80941F-ED85-4B15-BB7C-675FD3626B4B}"/>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Future Programs</a:t>
            </a:r>
          </a:p>
        </p:txBody>
      </p:sp>
      <p:sp>
        <p:nvSpPr>
          <p:cNvPr id="3" name="Subtitle 2">
            <a:extLst>
              <a:ext uri="{FF2B5EF4-FFF2-40B4-BE49-F238E27FC236}">
                <a16:creationId xmlns:a16="http://schemas.microsoft.com/office/drawing/2014/main" id="{2A032408-669A-443C-BC1C-4E35915DFEA7}"/>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We keep reaching higher!</a:t>
            </a:r>
          </a:p>
        </p:txBody>
      </p:sp>
    </p:spTree>
    <p:extLst>
      <p:ext uri="{BB962C8B-B14F-4D97-AF65-F5344CB8AC3E}">
        <p14:creationId xmlns:p14="http://schemas.microsoft.com/office/powerpoint/2010/main" val="158783886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5" descr="A person sitting in front of a computer keyboard&#10;&#10;Description generated with very high confidence">
            <a:extLst>
              <a:ext uri="{FF2B5EF4-FFF2-40B4-BE49-F238E27FC236}">
                <a16:creationId xmlns:a16="http://schemas.microsoft.com/office/drawing/2014/main" id="{8F21B107-07A3-4574-9EDE-0B04811817FB}"/>
              </a:ext>
            </a:extLst>
          </p:cNvPr>
          <p:cNvPicPr>
            <a:picLocks noChangeAspect="1"/>
          </p:cNvPicPr>
          <p:nvPr/>
        </p:nvPicPr>
        <p:blipFill rotWithShape="1">
          <a:blip r:embed="rId3">
            <a:extLst>
              <a:ext uri="{28A0092B-C50C-407E-A947-70E740481C1C}">
                <a14:useLocalDpi xmlns:a14="http://schemas.microsoft.com/office/drawing/2010/main" val="0"/>
              </a:ext>
            </a:extLst>
          </a:blip>
          <a:srcRect t="8907"/>
          <a:stretch/>
        </p:blipFill>
        <p:spPr>
          <a:xfrm>
            <a:off x="-1" y="10"/>
            <a:ext cx="12192000" cy="6857990"/>
          </a:xfrm>
          <a:prstGeom prst="rect">
            <a:avLst/>
          </a:prstGeom>
        </p:spPr>
      </p:pic>
      <p:sp>
        <p:nvSpPr>
          <p:cNvPr id="69"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68" name="Straight Connector 67">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1102AF-C190-45AE-B898-58E0A80432C7}"/>
              </a:ext>
            </a:extLst>
          </p:cNvPr>
          <p:cNvSpPr>
            <a:spLocks noGrp="1"/>
          </p:cNvSpPr>
          <p:nvPr>
            <p:ph type="title"/>
          </p:nvPr>
        </p:nvSpPr>
        <p:spPr>
          <a:xfrm>
            <a:off x="-587828" y="2155426"/>
            <a:ext cx="6906986" cy="1347047"/>
          </a:xfrm>
          <a:prstGeom prst="ellipse">
            <a:avLst/>
          </a:prstGeom>
        </p:spPr>
        <p:txBody>
          <a:bodyPr vert="horz" lIns="91440" tIns="45720" rIns="91440" bIns="45720" rtlCol="0" anchor="ctr">
            <a:normAutofit/>
          </a:bodyPr>
          <a:lstStyle/>
          <a:p>
            <a:pPr algn="ctr"/>
            <a:r>
              <a:rPr lang="en-US" sz="3100" b="1" dirty="0"/>
              <a:t>Middle East CF Patient Registry</a:t>
            </a:r>
          </a:p>
        </p:txBody>
      </p:sp>
      <p:sp>
        <p:nvSpPr>
          <p:cNvPr id="22" name="Content Placeholder 21"/>
          <p:cNvSpPr>
            <a:spLocks noGrp="1"/>
          </p:cNvSpPr>
          <p:nvPr>
            <p:ph sz="half" idx="2"/>
          </p:nvPr>
        </p:nvSpPr>
        <p:spPr>
          <a:xfrm>
            <a:off x="579352" y="3378395"/>
            <a:ext cx="5256055" cy="2659018"/>
          </a:xfrm>
        </p:spPr>
        <p:txBody>
          <a:bodyPr vert="horz" lIns="91440" tIns="45720" rIns="91440" bIns="45720" rtlCol="0" anchor="ctr">
            <a:normAutofit/>
          </a:bodyPr>
          <a:lstStyle/>
          <a:p>
            <a:endParaRPr lang="en-US" sz="2400" dirty="0"/>
          </a:p>
          <a:p>
            <a:pPr marL="0" indent="0">
              <a:buNone/>
            </a:pPr>
            <a:r>
              <a:rPr lang="en-US" sz="2400" dirty="0"/>
              <a:t>A future goal for MECFA is to develop a CF Patient Registry connecting the region to share data that will lead to improved outcomes for patients while expanding disease research. </a:t>
            </a:r>
          </a:p>
        </p:txBody>
      </p:sp>
      <p:cxnSp>
        <p:nvCxnSpPr>
          <p:cNvPr id="4" name="Connector: Curved 3">
            <a:extLst>
              <a:ext uri="{FF2B5EF4-FFF2-40B4-BE49-F238E27FC236}">
                <a16:creationId xmlns:a16="http://schemas.microsoft.com/office/drawing/2014/main" id="{033AFBFD-5574-4384-8E4B-3B11B9E7C21B}"/>
              </a:ext>
            </a:extLst>
          </p:cNvPr>
          <p:cNvCxnSpPr/>
          <p:nvPr/>
        </p:nvCxnSpPr>
        <p:spPr>
          <a:xfrm flipV="1">
            <a:off x="6096000" y="1143000"/>
            <a:ext cx="4781550" cy="3009900"/>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7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5">
            <a:extLst>
              <a:ext uri="{FF2B5EF4-FFF2-40B4-BE49-F238E27FC236}">
                <a16:creationId xmlns:a16="http://schemas.microsoft.com/office/drawing/2014/main" id="{8F21B107-07A3-4574-9EDE-0B0481181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4"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46" name="Straight Connector 45">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1102AF-C190-45AE-B898-58E0A80432C7}"/>
              </a:ext>
            </a:extLst>
          </p:cNvPr>
          <p:cNvSpPr>
            <a:spLocks noGrp="1"/>
          </p:cNvSpPr>
          <p:nvPr>
            <p:ph type="title"/>
          </p:nvPr>
        </p:nvSpPr>
        <p:spPr>
          <a:xfrm>
            <a:off x="-167524" y="1913950"/>
            <a:ext cx="6107634" cy="1342754"/>
          </a:xfrm>
          <a:prstGeom prst="ellipse">
            <a:avLst/>
          </a:prstGeom>
        </p:spPr>
        <p:txBody>
          <a:bodyPr vert="horz" lIns="91440" tIns="45720" rIns="91440" bIns="45720" rtlCol="0" anchor="ctr">
            <a:normAutofit/>
          </a:bodyPr>
          <a:lstStyle/>
          <a:p>
            <a:pPr algn="ctr"/>
            <a:r>
              <a:rPr lang="en-US" sz="3100" b="1" dirty="0"/>
              <a:t>MECFA future meetings</a:t>
            </a:r>
          </a:p>
        </p:txBody>
      </p:sp>
      <p:sp>
        <p:nvSpPr>
          <p:cNvPr id="22" name="Content Placeholder 21"/>
          <p:cNvSpPr>
            <a:spLocks noGrp="1"/>
          </p:cNvSpPr>
          <p:nvPr>
            <p:ph sz="half" idx="2"/>
          </p:nvPr>
        </p:nvSpPr>
        <p:spPr>
          <a:xfrm>
            <a:off x="71049" y="3301612"/>
            <a:ext cx="5702785" cy="3374903"/>
          </a:xfrm>
        </p:spPr>
        <p:txBody>
          <a:bodyPr vert="horz" lIns="91440" tIns="45720" rIns="91440" bIns="45720" rtlCol="0" anchor="ctr">
            <a:normAutofit/>
          </a:bodyPr>
          <a:lstStyle/>
          <a:p>
            <a:endParaRPr lang="en-US" dirty="0"/>
          </a:p>
          <a:p>
            <a:r>
              <a:rPr lang="en-US" dirty="0"/>
              <a:t>3</a:t>
            </a:r>
            <a:r>
              <a:rPr lang="en-US" baseline="30000" dirty="0"/>
              <a:t>rd</a:t>
            </a:r>
            <a:r>
              <a:rPr lang="en-US" dirty="0"/>
              <a:t> MECFC 2019</a:t>
            </a:r>
          </a:p>
          <a:p>
            <a:pPr lvl="1"/>
            <a:r>
              <a:rPr lang="en-US" sz="2000" dirty="0"/>
              <a:t>Istanbul, Turkey </a:t>
            </a:r>
          </a:p>
          <a:p>
            <a:pPr lvl="1"/>
            <a:r>
              <a:rPr lang="en-US" sz="2000" dirty="0"/>
              <a:t>March 21-23.2019</a:t>
            </a:r>
          </a:p>
          <a:p>
            <a:pPr lvl="1"/>
            <a:r>
              <a:rPr lang="en-US" sz="2000" dirty="0"/>
              <a:t>Theme “ Challenges of CF care in Middle East”</a:t>
            </a:r>
          </a:p>
          <a:p>
            <a:r>
              <a:rPr lang="en-US" dirty="0"/>
              <a:t>4</a:t>
            </a:r>
            <a:r>
              <a:rPr lang="en-US" baseline="30000" dirty="0"/>
              <a:t>th</a:t>
            </a:r>
            <a:r>
              <a:rPr lang="en-US" dirty="0"/>
              <a:t> MECFC 2020</a:t>
            </a:r>
          </a:p>
          <a:p>
            <a:pPr lvl="1"/>
            <a:r>
              <a:rPr lang="en-US" sz="2000" dirty="0"/>
              <a:t>Jordan </a:t>
            </a:r>
          </a:p>
          <a:p>
            <a:pPr marL="0"/>
            <a:endParaRPr lang="en-US" dirty="0"/>
          </a:p>
        </p:txBody>
      </p:sp>
    </p:spTree>
    <p:extLst>
      <p:ext uri="{BB962C8B-B14F-4D97-AF65-F5344CB8AC3E}">
        <p14:creationId xmlns:p14="http://schemas.microsoft.com/office/powerpoint/2010/main" val="69273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5">
            <a:extLst>
              <a:ext uri="{FF2B5EF4-FFF2-40B4-BE49-F238E27FC236}">
                <a16:creationId xmlns:a16="http://schemas.microsoft.com/office/drawing/2014/main" id="{8F21B107-07A3-4574-9EDE-0B0481181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284" y="81290"/>
            <a:ext cx="5329656" cy="6667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4"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46" name="Straight Connector 45">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1102AF-C190-45AE-B898-58E0A80432C7}"/>
              </a:ext>
            </a:extLst>
          </p:cNvPr>
          <p:cNvSpPr>
            <a:spLocks noGrp="1"/>
          </p:cNvSpPr>
          <p:nvPr>
            <p:ph type="title"/>
          </p:nvPr>
        </p:nvSpPr>
        <p:spPr>
          <a:xfrm>
            <a:off x="709448" y="1926770"/>
            <a:ext cx="5291302" cy="1329933"/>
          </a:xfrm>
          <a:prstGeom prst="ellipse">
            <a:avLst/>
          </a:prstGeom>
        </p:spPr>
        <p:txBody>
          <a:bodyPr vert="horz" lIns="91440" tIns="45720" rIns="91440" bIns="45720" rtlCol="0" anchor="ctr">
            <a:normAutofit fontScale="90000"/>
          </a:bodyPr>
          <a:lstStyle/>
          <a:p>
            <a:pPr algn="ctr"/>
            <a:r>
              <a:rPr lang="en-US" sz="3600" dirty="0"/>
              <a:t>Partners for Progress</a:t>
            </a:r>
          </a:p>
        </p:txBody>
      </p:sp>
      <p:pic>
        <p:nvPicPr>
          <p:cNvPr id="4" name="Content Placeholder 3" descr="A close up of a logo&#10;&#10;Description generated with high confidence">
            <a:extLst>
              <a:ext uri="{FF2B5EF4-FFF2-40B4-BE49-F238E27FC236}">
                <a16:creationId xmlns:a16="http://schemas.microsoft.com/office/drawing/2014/main" id="{13A9ACB7-8238-4F9D-A36C-8CA14DABB0D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07903" y="3601297"/>
            <a:ext cx="2305959" cy="1210628"/>
          </a:xfrm>
        </p:spPr>
      </p:pic>
      <p:pic>
        <p:nvPicPr>
          <p:cNvPr id="9" name="Picture 8">
            <a:extLst>
              <a:ext uri="{FF2B5EF4-FFF2-40B4-BE49-F238E27FC236}">
                <a16:creationId xmlns:a16="http://schemas.microsoft.com/office/drawing/2014/main" id="{7EB9D35D-26ED-4F80-BEE5-ABD8E4B810E4}"/>
              </a:ext>
            </a:extLst>
          </p:cNvPr>
          <p:cNvPicPr/>
          <p:nvPr/>
        </p:nvPicPr>
        <p:blipFill>
          <a:blip r:embed="rId5"/>
          <a:stretch>
            <a:fillRect/>
          </a:stretch>
        </p:blipFill>
        <p:spPr>
          <a:xfrm>
            <a:off x="2480675" y="3712579"/>
            <a:ext cx="2305959" cy="1099333"/>
          </a:xfrm>
          <a:prstGeom prst="rect">
            <a:avLst/>
          </a:prstGeom>
        </p:spPr>
      </p:pic>
      <p:pic>
        <p:nvPicPr>
          <p:cNvPr id="10" name="Picture 9" descr="A close up of a logo&#10;&#10;Description generated with high confidence">
            <a:extLst>
              <a:ext uri="{FF2B5EF4-FFF2-40B4-BE49-F238E27FC236}">
                <a16:creationId xmlns:a16="http://schemas.microsoft.com/office/drawing/2014/main" id="{0607C47E-7433-4F46-82B4-E0D02EFE0499}"/>
              </a:ext>
            </a:extLst>
          </p:cNvPr>
          <p:cNvPicPr/>
          <p:nvPr/>
        </p:nvPicPr>
        <p:blipFill>
          <a:blip r:embed="rId6"/>
          <a:stretch>
            <a:fillRect/>
          </a:stretch>
        </p:blipFill>
        <p:spPr>
          <a:xfrm>
            <a:off x="4999986" y="3601297"/>
            <a:ext cx="1455343" cy="1483508"/>
          </a:xfrm>
          <a:prstGeom prst="rect">
            <a:avLst/>
          </a:prstGeom>
        </p:spPr>
      </p:pic>
      <p:pic>
        <p:nvPicPr>
          <p:cNvPr id="11" name="Picture 10">
            <a:extLst>
              <a:ext uri="{FF2B5EF4-FFF2-40B4-BE49-F238E27FC236}">
                <a16:creationId xmlns:a16="http://schemas.microsoft.com/office/drawing/2014/main" id="{72439CA4-747F-4681-AC12-9018F6ED8A03}"/>
              </a:ext>
            </a:extLst>
          </p:cNvPr>
          <p:cNvPicPr/>
          <p:nvPr/>
        </p:nvPicPr>
        <p:blipFill>
          <a:blip r:embed="rId7"/>
          <a:stretch>
            <a:fillRect/>
          </a:stretch>
        </p:blipFill>
        <p:spPr>
          <a:xfrm>
            <a:off x="709448" y="5076082"/>
            <a:ext cx="1470660" cy="1470660"/>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E2CDE163-9470-4C87-BE06-70860CA0D9CC}"/>
              </a:ext>
            </a:extLst>
          </p:cNvPr>
          <p:cNvPicPr/>
          <p:nvPr/>
        </p:nvPicPr>
        <p:blipFill>
          <a:blip r:embed="rId8"/>
          <a:stretch>
            <a:fillRect/>
          </a:stretch>
        </p:blipFill>
        <p:spPr>
          <a:xfrm>
            <a:off x="3056422" y="5187351"/>
            <a:ext cx="2346960" cy="1113155"/>
          </a:xfrm>
          <a:prstGeom prst="rect">
            <a:avLst/>
          </a:prstGeom>
        </p:spPr>
      </p:pic>
    </p:spTree>
    <p:extLst>
      <p:ext uri="{BB962C8B-B14F-4D97-AF65-F5344CB8AC3E}">
        <p14:creationId xmlns:p14="http://schemas.microsoft.com/office/powerpoint/2010/main" val="112690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Content Placeholder 21"/>
          <p:cNvSpPr>
            <a:spLocks noGrp="1"/>
          </p:cNvSpPr>
          <p:nvPr>
            <p:ph sz="half" idx="2"/>
          </p:nvPr>
        </p:nvSpPr>
        <p:spPr>
          <a:xfrm>
            <a:off x="2147206" y="1065862"/>
            <a:ext cx="12192000" cy="4726276"/>
          </a:xfrm>
        </p:spPr>
        <p:txBody>
          <a:bodyPr vert="horz" lIns="91440" tIns="45720" rIns="91440" bIns="45720" rtlCol="0" anchor="ctr">
            <a:normAutofit/>
          </a:bodyPr>
          <a:lstStyle/>
          <a:p>
            <a:pPr marL="0" indent="0" algn="ctr">
              <a:buNone/>
            </a:pPr>
            <a:r>
              <a:rPr lang="en-US" sz="6000" dirty="0">
                <a:solidFill>
                  <a:srgbClr val="FFFFFF"/>
                </a:solidFill>
              </a:rPr>
              <a:t>THANK YOU </a:t>
            </a:r>
          </a:p>
          <a:p>
            <a:pPr marL="0" indent="0" algn="ctr">
              <a:buNone/>
            </a:pPr>
            <a:r>
              <a:rPr lang="en-US" sz="3200" dirty="0">
                <a:solidFill>
                  <a:srgbClr val="FFFFFF"/>
                </a:solidFill>
              </a:rPr>
              <a:t>We hope you enjoy the</a:t>
            </a:r>
          </a:p>
          <a:p>
            <a:pPr marL="0" indent="0" algn="ctr">
              <a:buNone/>
            </a:pPr>
            <a:r>
              <a:rPr lang="en-US" sz="3200" dirty="0">
                <a:solidFill>
                  <a:srgbClr val="FFFFFF"/>
                </a:solidFill>
              </a:rPr>
              <a:t>2</a:t>
            </a:r>
            <a:r>
              <a:rPr lang="en-US" sz="3200" baseline="30000" dirty="0">
                <a:solidFill>
                  <a:srgbClr val="FFFFFF"/>
                </a:solidFill>
              </a:rPr>
              <a:t>nd</a:t>
            </a:r>
            <a:r>
              <a:rPr lang="en-US" sz="3200" dirty="0">
                <a:solidFill>
                  <a:srgbClr val="FFFFFF"/>
                </a:solidFill>
              </a:rPr>
              <a:t> Middle East </a:t>
            </a:r>
          </a:p>
          <a:p>
            <a:pPr marL="0" indent="0" algn="ctr">
              <a:buNone/>
            </a:pPr>
            <a:r>
              <a:rPr lang="en-US" sz="3200" dirty="0">
                <a:solidFill>
                  <a:srgbClr val="FFFFFF"/>
                </a:solidFill>
              </a:rPr>
              <a:t>CF Conference.</a:t>
            </a:r>
          </a:p>
          <a:p>
            <a:pPr marL="0"/>
            <a:endParaRPr lang="en-US" sz="2000" dirty="0">
              <a:solidFill>
                <a:srgbClr val="FFFFFF"/>
              </a:solidFill>
            </a:endParaRPr>
          </a:p>
        </p:txBody>
      </p:sp>
      <p:pic>
        <p:nvPicPr>
          <p:cNvPr id="6" name="Picture 5" descr="A picture containing screenshot&#10;&#10;Description generated with very high confidence">
            <a:extLst>
              <a:ext uri="{FF2B5EF4-FFF2-40B4-BE49-F238E27FC236}">
                <a16:creationId xmlns:a16="http://schemas.microsoft.com/office/drawing/2014/main" id="{3B7FE8B9-1136-4639-ACAD-0E3FEB134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52211" cy="6858000"/>
          </a:xfrm>
          <a:prstGeom prst="rect">
            <a:avLst/>
          </a:prstGeom>
        </p:spPr>
      </p:pic>
    </p:spTree>
    <p:extLst>
      <p:ext uri="{BB962C8B-B14F-4D97-AF65-F5344CB8AC3E}">
        <p14:creationId xmlns:p14="http://schemas.microsoft.com/office/powerpoint/2010/main" val="309968847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5" descr="A close up of a person&#10;&#10;Description generated with high confidence">
            <a:extLst>
              <a:ext uri="{FF2B5EF4-FFF2-40B4-BE49-F238E27FC236}">
                <a16:creationId xmlns:a16="http://schemas.microsoft.com/office/drawing/2014/main" id="{8F21B107-07A3-4574-9EDE-0B04811817FB}"/>
              </a:ext>
            </a:extLst>
          </p:cNvPr>
          <p:cNvPicPr>
            <a:picLocks noChangeAspect="1"/>
          </p:cNvPicPr>
          <p:nvPr/>
        </p:nvPicPr>
        <p:blipFill rotWithShape="1">
          <a:blip r:embed="rId2">
            <a:extLst>
              <a:ext uri="{28A0092B-C50C-407E-A947-70E740481C1C}">
                <a14:useLocalDpi xmlns:a14="http://schemas.microsoft.com/office/drawing/2010/main" val="0"/>
              </a:ext>
            </a:extLst>
          </a:blip>
          <a:srcRect l="9170" r="39920"/>
          <a:stretch/>
        </p:blipFill>
        <p:spPr>
          <a:xfrm>
            <a:off x="20" y="-114299"/>
            <a:ext cx="4639713" cy="7115174"/>
          </a:xfrm>
          <a:prstGeom prst="rect">
            <a:avLst/>
          </a:prstGeom>
        </p:spPr>
      </p:pic>
      <p:sp>
        <p:nvSpPr>
          <p:cNvPr id="25" name="Rectangle 24">
            <a:extLst>
              <a:ext uri="{FF2B5EF4-FFF2-40B4-BE49-F238E27FC236}">
                <a16:creationId xmlns:a16="http://schemas.microsoft.com/office/drawing/2014/main" id="{3856B5A6-FF87-428D-B5E7-1ABD70CD3E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1102AF-C190-45AE-B898-58E0A80432C7}"/>
              </a:ext>
            </a:extLst>
          </p:cNvPr>
          <p:cNvSpPr>
            <a:spLocks noGrp="1"/>
          </p:cNvSpPr>
          <p:nvPr>
            <p:ph type="title"/>
          </p:nvPr>
        </p:nvSpPr>
        <p:spPr>
          <a:xfrm>
            <a:off x="5069940" y="365124"/>
            <a:ext cx="6940828" cy="1828800"/>
          </a:xfrm>
          <a:prstGeom prst="ellipse">
            <a:avLst/>
          </a:prstGeom>
        </p:spPr>
        <p:txBody>
          <a:bodyPr vert="horz" lIns="91440" tIns="45720" rIns="91440" bIns="45720" rtlCol="0" anchor="ctr">
            <a:normAutofit/>
          </a:bodyPr>
          <a:lstStyle/>
          <a:p>
            <a:pPr algn="ctr"/>
            <a:r>
              <a:rPr lang="en-US" sz="4100" dirty="0">
                <a:solidFill>
                  <a:schemeClr val="bg1"/>
                </a:solidFill>
              </a:rPr>
              <a:t>CF In the Middle East</a:t>
            </a:r>
          </a:p>
        </p:txBody>
      </p:sp>
      <p:sp>
        <p:nvSpPr>
          <p:cNvPr id="22" name="Content Placeholder 21"/>
          <p:cNvSpPr>
            <a:spLocks noGrp="1"/>
          </p:cNvSpPr>
          <p:nvPr>
            <p:ph sz="half" idx="2"/>
          </p:nvPr>
        </p:nvSpPr>
        <p:spPr>
          <a:xfrm>
            <a:off x="4788385" y="2052165"/>
            <a:ext cx="7301239" cy="4805835"/>
          </a:xfrm>
        </p:spPr>
        <p:txBody>
          <a:bodyPr vert="horz" lIns="91440" tIns="45720" rIns="91440" bIns="45720" rtlCol="0">
            <a:normAutofit fontScale="92500" lnSpcReduction="10000"/>
          </a:bodyPr>
          <a:lstStyle/>
          <a:p>
            <a:r>
              <a:rPr lang="en-US" sz="2400" dirty="0">
                <a:solidFill>
                  <a:schemeClr val="bg1"/>
                </a:solidFill>
              </a:rPr>
              <a:t>Rising population but still lack of diagnosis a prominent problem.</a:t>
            </a:r>
          </a:p>
          <a:p>
            <a:r>
              <a:rPr lang="en-US" sz="2400" dirty="0">
                <a:solidFill>
                  <a:schemeClr val="bg1"/>
                </a:solidFill>
              </a:rPr>
              <a:t>Different levels of support from State Health Programs. </a:t>
            </a:r>
          </a:p>
          <a:p>
            <a:r>
              <a:rPr lang="en-US" sz="2400" dirty="0">
                <a:solidFill>
                  <a:schemeClr val="bg1"/>
                </a:solidFill>
              </a:rPr>
              <a:t>Varying access to necessary drugs and therapies. </a:t>
            </a:r>
          </a:p>
          <a:p>
            <a:r>
              <a:rPr lang="en-US" sz="2400" dirty="0">
                <a:solidFill>
                  <a:schemeClr val="bg1"/>
                </a:solidFill>
              </a:rPr>
              <a:t>No CF Centers working with interdisciplinary teams following Western standards. </a:t>
            </a:r>
          </a:p>
          <a:p>
            <a:r>
              <a:rPr lang="en-US" sz="2400" dirty="0">
                <a:solidFill>
                  <a:schemeClr val="bg1"/>
                </a:solidFill>
              </a:rPr>
              <a:t>No CF registries collaborating with each other in the region. No accurate data reflecting numbers, medium age of survival or comparable treatment plans. </a:t>
            </a:r>
          </a:p>
          <a:p>
            <a:r>
              <a:rPr lang="en-US" sz="2400" dirty="0">
                <a:solidFill>
                  <a:schemeClr val="bg1"/>
                </a:solidFill>
              </a:rPr>
              <a:t>Little support for the Research community. </a:t>
            </a:r>
          </a:p>
          <a:p>
            <a:r>
              <a:rPr lang="en-US" sz="2400" dirty="0">
                <a:solidFill>
                  <a:schemeClr val="bg1"/>
                </a:solidFill>
              </a:rPr>
              <a:t>Lack of knowledge about CF. </a:t>
            </a:r>
          </a:p>
          <a:p>
            <a:r>
              <a:rPr lang="en-US" sz="2400" dirty="0">
                <a:solidFill>
                  <a:schemeClr val="bg1"/>
                </a:solidFill>
              </a:rPr>
              <a:t>Low numbers of patients surviving to adulthood. </a:t>
            </a:r>
          </a:p>
          <a:p>
            <a:r>
              <a:rPr lang="en-US" sz="2400" dirty="0">
                <a:solidFill>
                  <a:schemeClr val="bg1"/>
                </a:solidFill>
              </a:rPr>
              <a:t>Few support organizations for patients and families. </a:t>
            </a:r>
          </a:p>
        </p:txBody>
      </p:sp>
    </p:spTree>
    <p:extLst>
      <p:ext uri="{BB962C8B-B14F-4D97-AF65-F5344CB8AC3E}">
        <p14:creationId xmlns:p14="http://schemas.microsoft.com/office/powerpoint/2010/main" val="193976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1102AF-C190-45AE-B898-58E0A80432C7}"/>
              </a:ext>
            </a:extLst>
          </p:cNvPr>
          <p:cNvSpPr>
            <a:spLocks noGrp="1"/>
          </p:cNvSpPr>
          <p:nvPr>
            <p:ph type="title"/>
          </p:nvPr>
        </p:nvSpPr>
        <p:spPr>
          <a:xfrm>
            <a:off x="4384039" y="365125"/>
            <a:ext cx="7164493" cy="1325563"/>
          </a:xfrm>
          <a:prstGeom prst="ellipse">
            <a:avLst/>
          </a:prstGeom>
        </p:spPr>
        <p:txBody>
          <a:bodyPr vert="horz" lIns="91440" tIns="45720" rIns="91440" bIns="45720" rtlCol="0" anchor="ctr">
            <a:normAutofit/>
          </a:bodyPr>
          <a:lstStyle/>
          <a:p>
            <a:r>
              <a:rPr lang="en-US" sz="4100" kern="1200">
                <a:solidFill>
                  <a:schemeClr val="bg1"/>
                </a:solidFill>
                <a:latin typeface="+mj-lt"/>
                <a:ea typeface="+mj-ea"/>
                <a:cs typeface="+mj-cs"/>
              </a:rPr>
              <a:t>Introduction to MECFA</a:t>
            </a:r>
          </a:p>
        </p:txBody>
      </p:sp>
      <p:sp>
        <p:nvSpPr>
          <p:cNvPr id="22" name="Content Placeholder 21"/>
          <p:cNvSpPr>
            <a:spLocks noGrp="1"/>
          </p:cNvSpPr>
          <p:nvPr>
            <p:ph sz="half" idx="2"/>
          </p:nvPr>
        </p:nvSpPr>
        <p:spPr>
          <a:xfrm>
            <a:off x="4387515" y="2022601"/>
            <a:ext cx="7161017" cy="4154361"/>
          </a:xfrm>
        </p:spPr>
        <p:txBody>
          <a:bodyPr vert="horz" lIns="91440" tIns="45720" rIns="91440" bIns="45720" rtlCol="0">
            <a:normAutofit/>
          </a:bodyPr>
          <a:lstStyle/>
          <a:p>
            <a:r>
              <a:rPr lang="en-US" sz="1700" dirty="0">
                <a:solidFill>
                  <a:schemeClr val="bg1"/>
                </a:solidFill>
              </a:rPr>
              <a:t>Formed in 2016 by a group of dedicated CF clinicians</a:t>
            </a:r>
          </a:p>
          <a:p>
            <a:r>
              <a:rPr lang="en-US" sz="1700" dirty="0">
                <a:solidFill>
                  <a:schemeClr val="bg1"/>
                </a:solidFill>
              </a:rPr>
              <a:t>A CF Medical and Scientific member organization for the Middle East region</a:t>
            </a:r>
          </a:p>
          <a:p>
            <a:r>
              <a:rPr lang="en-US" sz="1700" dirty="0">
                <a:solidFill>
                  <a:schemeClr val="bg1"/>
                </a:solidFill>
              </a:rPr>
              <a:t>Our Mission: Working to increase disease awareness and to disseminate information about the treatment and management of cystic fibrosis in the Middle East.</a:t>
            </a:r>
          </a:p>
          <a:p>
            <a:r>
              <a:rPr lang="en-US" sz="1700" dirty="0">
                <a:solidFill>
                  <a:schemeClr val="bg1"/>
                </a:solidFill>
              </a:rPr>
              <a:t>List of Member Countries: Armenia  Azerbaijan  Bahrain Oman  Egypt  Iran  Iraq  Jordan  Kuwait Lebanon Pakistan  Palestine  Qatar  Saudi Arabia  Syria  Turkey  UAE  Yemen and Sudan.</a:t>
            </a:r>
          </a:p>
          <a:p>
            <a:r>
              <a:rPr lang="en-US" sz="1700" dirty="0">
                <a:solidFill>
                  <a:schemeClr val="bg1"/>
                </a:solidFill>
              </a:rPr>
              <a:t>We welcome members, visit our website at </a:t>
            </a:r>
            <a:r>
              <a:rPr lang="en-US" sz="1700" dirty="0">
                <a:solidFill>
                  <a:schemeClr val="bg1"/>
                </a:solidFill>
                <a:hlinkClick r:id="rId3"/>
              </a:rPr>
              <a:t>www.mecfa.org/members</a:t>
            </a:r>
            <a:r>
              <a:rPr lang="en-US" sz="1700" dirty="0">
                <a:solidFill>
                  <a:schemeClr val="bg1"/>
                </a:solidFill>
              </a:rPr>
              <a:t> to learn more about becoming a member of MECFA. </a:t>
            </a:r>
          </a:p>
        </p:txBody>
      </p:sp>
      <p:sp>
        <p:nvSpPr>
          <p:cNvPr id="7" name="TextBox 6">
            <a:extLst>
              <a:ext uri="{FF2B5EF4-FFF2-40B4-BE49-F238E27FC236}">
                <a16:creationId xmlns:a16="http://schemas.microsoft.com/office/drawing/2014/main" id="{0BB297CE-60CF-42AA-ADC0-27DDCF594412}"/>
              </a:ext>
            </a:extLst>
          </p:cNvPr>
          <p:cNvSpPr txBox="1"/>
          <p:nvPr/>
        </p:nvSpPr>
        <p:spPr>
          <a:xfrm>
            <a:off x="-48979" y="4547507"/>
            <a:ext cx="3641265" cy="2339102"/>
          </a:xfrm>
          <a:prstGeom prst="rect">
            <a:avLst/>
          </a:prstGeom>
          <a:noFill/>
        </p:spPr>
        <p:txBody>
          <a:bodyPr wrap="square" rtlCol="0">
            <a:spAutoFit/>
          </a:bodyPr>
          <a:lstStyle/>
          <a:p>
            <a:pPr algn="ctr"/>
            <a:r>
              <a:rPr lang="en-US" b="1" i="1" u="sng" dirty="0"/>
              <a:t>MECFA Board of Directors</a:t>
            </a:r>
          </a:p>
          <a:p>
            <a:r>
              <a:rPr lang="en-US" sz="1600" dirty="0"/>
              <a:t>Dr. Adel S. Alharbi, President, </a:t>
            </a:r>
          </a:p>
          <a:p>
            <a:r>
              <a:rPr lang="en-US" sz="1600" dirty="0"/>
              <a:t>Prof. Dr Bulent Karadag, Vice Presidents </a:t>
            </a:r>
          </a:p>
          <a:p>
            <a:r>
              <a:rPr lang="en-US" sz="1600" dirty="0"/>
              <a:t>Prof. Dr Ibrahim Janahi, Treasurer</a:t>
            </a:r>
          </a:p>
          <a:p>
            <a:r>
              <a:rPr lang="en-US" sz="1600" dirty="0"/>
              <a:t>Dr Basil Elnazir, Secretary</a:t>
            </a:r>
          </a:p>
          <a:p>
            <a:r>
              <a:rPr lang="en-US" sz="1600" dirty="0"/>
              <a:t>Dr Nisreen Rumman, Board Member </a:t>
            </a:r>
          </a:p>
          <a:p>
            <a:r>
              <a:rPr lang="en-US" sz="1600" dirty="0"/>
              <a:t>Dr Yazan Said, Board Member </a:t>
            </a:r>
          </a:p>
          <a:p>
            <a:r>
              <a:rPr lang="en-US" sz="1600" dirty="0"/>
              <a:t> Dr Hussein Alkindy, Board Member </a:t>
            </a:r>
          </a:p>
          <a:p>
            <a:r>
              <a:rPr lang="en-US" sz="1600" dirty="0"/>
              <a:t>Dr Mohsen Aljimi, Board Member. </a:t>
            </a:r>
          </a:p>
        </p:txBody>
      </p:sp>
      <p:sp>
        <p:nvSpPr>
          <p:cNvPr id="3" name="Oval 2">
            <a:extLst>
              <a:ext uri="{FF2B5EF4-FFF2-40B4-BE49-F238E27FC236}">
                <a16:creationId xmlns:a16="http://schemas.microsoft.com/office/drawing/2014/main" id="{8B8DC93B-3C3F-470F-94A2-34DB2D7DEC1F}"/>
              </a:ext>
            </a:extLst>
          </p:cNvPr>
          <p:cNvSpPr/>
          <p:nvPr/>
        </p:nvSpPr>
        <p:spPr>
          <a:xfrm>
            <a:off x="83862" y="880972"/>
            <a:ext cx="4131638" cy="254802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or: Curved 4">
            <a:extLst>
              <a:ext uri="{FF2B5EF4-FFF2-40B4-BE49-F238E27FC236}">
                <a16:creationId xmlns:a16="http://schemas.microsoft.com/office/drawing/2014/main" id="{4120B329-DB66-42EA-AD84-AD9FEE69809D}"/>
              </a:ext>
            </a:extLst>
          </p:cNvPr>
          <p:cNvCxnSpPr>
            <a:cxnSpLocks/>
          </p:cNvCxnSpPr>
          <p:nvPr/>
        </p:nvCxnSpPr>
        <p:spPr>
          <a:xfrm>
            <a:off x="2149681" y="3429000"/>
            <a:ext cx="4846846" cy="3275898"/>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87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5" descr="A close up of a logo&#10;&#10;Description generated with high confidence">
            <a:extLst>
              <a:ext uri="{FF2B5EF4-FFF2-40B4-BE49-F238E27FC236}">
                <a16:creationId xmlns:a16="http://schemas.microsoft.com/office/drawing/2014/main" id="{8F21B107-07A3-4574-9EDE-0B04811817FB}"/>
              </a:ext>
            </a:extLst>
          </p:cNvPr>
          <p:cNvPicPr>
            <a:picLocks noChangeAspect="1"/>
          </p:cNvPicPr>
          <p:nvPr/>
        </p:nvPicPr>
        <p:blipFill rotWithShape="1">
          <a:blip r:embed="rId3">
            <a:extLst>
              <a:ext uri="{28A0092B-C50C-407E-A947-70E740481C1C}">
                <a14:useLocalDpi xmlns:a14="http://schemas.microsoft.com/office/drawing/2010/main" val="0"/>
              </a:ext>
            </a:extLst>
          </a:blip>
          <a:srcRect r="1" b="7055"/>
          <a:stretch/>
        </p:blipFill>
        <p:spPr>
          <a:xfrm>
            <a:off x="6314228" y="1343025"/>
            <a:ext cx="5871653" cy="4024879"/>
          </a:xfrm>
          <a:prstGeom prst="rect">
            <a:avLst/>
          </a:prstGeom>
        </p:spPr>
      </p:pic>
      <p:sp>
        <p:nvSpPr>
          <p:cNvPr id="27" name="Freeform: Shape 26">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Content Placeholder 21"/>
          <p:cNvSpPr>
            <a:spLocks noGrp="1"/>
          </p:cNvSpPr>
          <p:nvPr>
            <p:ph sz="half" idx="2"/>
          </p:nvPr>
        </p:nvSpPr>
        <p:spPr>
          <a:xfrm>
            <a:off x="385438" y="2926456"/>
            <a:ext cx="4128169" cy="3399518"/>
          </a:xfrm>
        </p:spPr>
        <p:txBody>
          <a:bodyPr vert="horz" lIns="91440" tIns="45720" rIns="91440" bIns="45720" rtlCol="0">
            <a:normAutofit fontScale="55000" lnSpcReduction="20000"/>
          </a:bodyPr>
          <a:lstStyle/>
          <a:p>
            <a:pPr marL="0" indent="0">
              <a:buNone/>
            </a:pPr>
            <a:r>
              <a:rPr lang="en-US" sz="2200" dirty="0">
                <a:solidFill>
                  <a:schemeClr val="bg1"/>
                </a:solidFill>
              </a:rPr>
              <a:t>MECFA identified a Strategic Plan was vital to provide the organization with direction for decision making over the next 3 years, plus a blueprint for action by the management team. </a:t>
            </a:r>
          </a:p>
          <a:p>
            <a:pPr marL="0" indent="0">
              <a:buNone/>
            </a:pPr>
            <a:endParaRPr lang="en-US" sz="2000" dirty="0">
              <a:solidFill>
                <a:schemeClr val="bg1"/>
              </a:solidFill>
            </a:endParaRPr>
          </a:p>
          <a:p>
            <a:pPr marL="0" indent="0">
              <a:buNone/>
            </a:pPr>
            <a:r>
              <a:rPr lang="en-US" sz="2000" dirty="0">
                <a:solidFill>
                  <a:schemeClr val="bg1"/>
                </a:solidFill>
              </a:rPr>
              <a:t>We have identified six major activity areas of the </a:t>
            </a:r>
            <a:r>
              <a:rPr lang="en-US" sz="2000" dirty="0" err="1">
                <a:solidFill>
                  <a:schemeClr val="bg1"/>
                </a:solidFill>
              </a:rPr>
              <a:t>organisation</a:t>
            </a:r>
            <a:r>
              <a:rPr lang="en-US" sz="2000" dirty="0">
                <a:solidFill>
                  <a:schemeClr val="bg1"/>
                </a:solidFill>
              </a:rPr>
              <a:t>:</a:t>
            </a:r>
          </a:p>
          <a:p>
            <a:r>
              <a:rPr lang="en-US" sz="2000" dirty="0">
                <a:solidFill>
                  <a:schemeClr val="bg1"/>
                </a:solidFill>
              </a:rPr>
              <a:t>Key Activity 1 – Support the development of CF Care </a:t>
            </a:r>
            <a:r>
              <a:rPr lang="en-US" sz="2000" dirty="0" err="1">
                <a:solidFill>
                  <a:schemeClr val="bg1"/>
                </a:solidFill>
              </a:rPr>
              <a:t>Centres</a:t>
            </a:r>
            <a:r>
              <a:rPr lang="en-US" sz="2000" dirty="0">
                <a:solidFill>
                  <a:schemeClr val="bg1"/>
                </a:solidFill>
              </a:rPr>
              <a:t> – CF Specialist teams.</a:t>
            </a:r>
          </a:p>
          <a:p>
            <a:r>
              <a:rPr lang="en-US" sz="2000" dirty="0">
                <a:solidFill>
                  <a:schemeClr val="bg1"/>
                </a:solidFill>
              </a:rPr>
              <a:t>Key Activity 2 – Offer education and information in the treatment of cystic fibrosis and advance awareness in the region.</a:t>
            </a:r>
          </a:p>
          <a:p>
            <a:r>
              <a:rPr lang="en-US" sz="2000" dirty="0">
                <a:solidFill>
                  <a:schemeClr val="bg1"/>
                </a:solidFill>
              </a:rPr>
              <a:t>Key Activity 3 – Develop and maintain a Middle East CF Patient Registry.</a:t>
            </a:r>
          </a:p>
          <a:p>
            <a:r>
              <a:rPr lang="en-US" sz="2000" dirty="0">
                <a:solidFill>
                  <a:schemeClr val="bg1"/>
                </a:solidFill>
              </a:rPr>
              <a:t>Key Activity 4 – Support the development of Newborn Screening programs in the region.                     </a:t>
            </a:r>
          </a:p>
          <a:p>
            <a:r>
              <a:rPr lang="en-US" sz="2000" dirty="0">
                <a:solidFill>
                  <a:schemeClr val="bg1"/>
                </a:solidFill>
              </a:rPr>
              <a:t>Key Activity 5 – Initiate, advance and support research and clinical trials in the region.</a:t>
            </a:r>
          </a:p>
          <a:p>
            <a:r>
              <a:rPr lang="en-US" sz="2000" dirty="0">
                <a:solidFill>
                  <a:schemeClr val="bg1"/>
                </a:solidFill>
              </a:rPr>
              <a:t>Key Activity 6 – MECFA Development/Business Management.</a:t>
            </a:r>
          </a:p>
          <a:p>
            <a:pPr marL="0"/>
            <a:endParaRPr lang="en-US" sz="2000" dirty="0">
              <a:solidFill>
                <a:schemeClr val="bg1"/>
              </a:solidFill>
            </a:endParaRPr>
          </a:p>
          <a:p>
            <a:pPr marL="0"/>
            <a:endParaRPr lang="en-US" sz="2000" dirty="0">
              <a:solidFill>
                <a:schemeClr val="bg1"/>
              </a:solidFill>
            </a:endParaRPr>
          </a:p>
        </p:txBody>
      </p:sp>
      <p:sp>
        <p:nvSpPr>
          <p:cNvPr id="5" name="Oval 4">
            <a:extLst>
              <a:ext uri="{FF2B5EF4-FFF2-40B4-BE49-F238E27FC236}">
                <a16:creationId xmlns:a16="http://schemas.microsoft.com/office/drawing/2014/main" id="{F2F4356D-4D6F-412C-A755-C4C567E7DABB}"/>
              </a:ext>
            </a:extLst>
          </p:cNvPr>
          <p:cNvSpPr/>
          <p:nvPr/>
        </p:nvSpPr>
        <p:spPr>
          <a:xfrm>
            <a:off x="1048201" y="224793"/>
            <a:ext cx="2721747" cy="247687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9A9A0DC-C030-4FDC-971E-84E2FF4255D7}"/>
              </a:ext>
            </a:extLst>
          </p:cNvPr>
          <p:cNvSpPr txBox="1"/>
          <p:nvPr/>
        </p:nvSpPr>
        <p:spPr>
          <a:xfrm>
            <a:off x="955221" y="1061357"/>
            <a:ext cx="2628899" cy="954107"/>
          </a:xfrm>
          <a:prstGeom prst="rect">
            <a:avLst/>
          </a:prstGeom>
          <a:noFill/>
        </p:spPr>
        <p:txBody>
          <a:bodyPr wrap="square" rtlCol="0">
            <a:spAutoFit/>
          </a:bodyPr>
          <a:lstStyle/>
          <a:p>
            <a:pPr algn="ctr"/>
            <a:r>
              <a:rPr lang="en-US" sz="2800" dirty="0"/>
              <a:t>MECFA 3 year strategic plan</a:t>
            </a:r>
          </a:p>
        </p:txBody>
      </p:sp>
      <p:cxnSp>
        <p:nvCxnSpPr>
          <p:cNvPr id="11" name="Connector: Curved 10">
            <a:extLst>
              <a:ext uri="{FF2B5EF4-FFF2-40B4-BE49-F238E27FC236}">
                <a16:creationId xmlns:a16="http://schemas.microsoft.com/office/drawing/2014/main" id="{D43F92D7-E622-45EA-B50D-59256E0780CD}"/>
              </a:ext>
            </a:extLst>
          </p:cNvPr>
          <p:cNvCxnSpPr/>
          <p:nvPr/>
        </p:nvCxnSpPr>
        <p:spPr>
          <a:xfrm>
            <a:off x="3353704" y="2378080"/>
            <a:ext cx="6093143" cy="5017622"/>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58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1B2258F-86CA-4D4D-8270-BC05FCDE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45C966-AA5C-479F-919A-5652D4AF6A9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FD80941F-ED85-4B15-BB7C-675FD3626B4B}"/>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MECFA Programs</a:t>
            </a:r>
          </a:p>
        </p:txBody>
      </p:sp>
      <p:sp>
        <p:nvSpPr>
          <p:cNvPr id="3" name="Subtitle 2">
            <a:extLst>
              <a:ext uri="{FF2B5EF4-FFF2-40B4-BE49-F238E27FC236}">
                <a16:creationId xmlns:a16="http://schemas.microsoft.com/office/drawing/2014/main" id="{2A032408-669A-443C-BC1C-4E35915DFEA7}"/>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Setting goals and aiming high!</a:t>
            </a:r>
          </a:p>
        </p:txBody>
      </p:sp>
    </p:spTree>
    <p:extLst>
      <p:ext uri="{BB962C8B-B14F-4D97-AF65-F5344CB8AC3E}">
        <p14:creationId xmlns:p14="http://schemas.microsoft.com/office/powerpoint/2010/main" val="1762337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5">
            <a:extLst>
              <a:ext uri="{FF2B5EF4-FFF2-40B4-BE49-F238E27FC236}">
                <a16:creationId xmlns:a16="http://schemas.microsoft.com/office/drawing/2014/main" id="{8F21B107-07A3-4574-9EDE-0B0481181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856"/>
            <a:ext cx="12192000" cy="6857990"/>
          </a:xfrm>
          <a:prstGeom prst="rect">
            <a:avLst/>
          </a:prstGeom>
        </p:spPr>
      </p:pic>
      <p:sp>
        <p:nvSpPr>
          <p:cNvPr id="42"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41" name="Straight Connector 40">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1102AF-C190-45AE-B898-58E0A80432C7}"/>
              </a:ext>
            </a:extLst>
          </p:cNvPr>
          <p:cNvSpPr>
            <a:spLocks noGrp="1"/>
          </p:cNvSpPr>
          <p:nvPr>
            <p:ph type="title"/>
          </p:nvPr>
        </p:nvSpPr>
        <p:spPr>
          <a:xfrm>
            <a:off x="709448" y="1913950"/>
            <a:ext cx="4204137" cy="1342754"/>
          </a:xfrm>
          <a:prstGeom prst="ellipse">
            <a:avLst/>
          </a:prstGeom>
        </p:spPr>
        <p:txBody>
          <a:bodyPr vert="horz" lIns="91440" tIns="45720" rIns="91440" bIns="45720" rtlCol="0" anchor="ctr">
            <a:normAutofit/>
          </a:bodyPr>
          <a:lstStyle/>
          <a:p>
            <a:pPr algn="ctr"/>
            <a:r>
              <a:rPr lang="en-US" sz="3100" dirty="0"/>
              <a:t>MECFA Education Program</a:t>
            </a:r>
          </a:p>
        </p:txBody>
      </p:sp>
      <p:sp>
        <p:nvSpPr>
          <p:cNvPr id="22" name="Content Placeholder 21"/>
          <p:cNvSpPr>
            <a:spLocks noGrp="1"/>
          </p:cNvSpPr>
          <p:nvPr>
            <p:ph sz="half" idx="2"/>
          </p:nvPr>
        </p:nvSpPr>
        <p:spPr>
          <a:xfrm>
            <a:off x="816746" y="3897298"/>
            <a:ext cx="4301791" cy="2655900"/>
          </a:xfrm>
        </p:spPr>
        <p:txBody>
          <a:bodyPr vert="horz" lIns="91440" tIns="45720" rIns="91440" bIns="45720" rtlCol="0" anchor="ctr">
            <a:normAutofit fontScale="92500"/>
          </a:bodyPr>
          <a:lstStyle/>
          <a:p>
            <a:pPr>
              <a:buFont typeface="Wingdings" panose="05000000000000000000" pitchFamily="2" charset="2"/>
              <a:buChar char="ü"/>
            </a:pPr>
            <a:r>
              <a:rPr lang="en-US" sz="1800" dirty="0"/>
              <a:t>Annual regional conference - MECFC</a:t>
            </a:r>
          </a:p>
          <a:p>
            <a:pPr>
              <a:buFont typeface="Wingdings" panose="05000000000000000000" pitchFamily="2" charset="2"/>
              <a:buChar char="ü"/>
            </a:pPr>
            <a:r>
              <a:rPr lang="en-US" sz="1800" dirty="0"/>
              <a:t>CF Center development and Interdisciplinary team Certification Courses </a:t>
            </a:r>
          </a:p>
          <a:p>
            <a:pPr>
              <a:buFont typeface="Wingdings" panose="05000000000000000000" pitchFamily="2" charset="2"/>
              <a:buChar char="ü"/>
            </a:pPr>
            <a:r>
              <a:rPr lang="en-US" sz="1800" dirty="0"/>
              <a:t>Collaborated with SPPA to host CME workshops, working with partners for future workshops</a:t>
            </a:r>
          </a:p>
          <a:p>
            <a:pPr>
              <a:buFont typeface="Wingdings" panose="05000000000000000000" pitchFamily="2" charset="2"/>
              <a:buChar char="ü"/>
            </a:pPr>
            <a:r>
              <a:rPr lang="en-US" sz="1800" dirty="0"/>
              <a:t>Using the MECFA website to post patient and family information, sharing conference presentations and treatment information</a:t>
            </a:r>
          </a:p>
          <a:p>
            <a:pPr marL="0" indent="0">
              <a:buNone/>
            </a:pPr>
            <a:endParaRPr lang="en-US" sz="1800" dirty="0"/>
          </a:p>
          <a:p>
            <a:pPr marL="0"/>
            <a:endParaRPr lang="en-US" sz="1800" dirty="0"/>
          </a:p>
        </p:txBody>
      </p:sp>
      <p:cxnSp>
        <p:nvCxnSpPr>
          <p:cNvPr id="4" name="Connector: Curved 3">
            <a:extLst>
              <a:ext uri="{FF2B5EF4-FFF2-40B4-BE49-F238E27FC236}">
                <a16:creationId xmlns:a16="http://schemas.microsoft.com/office/drawing/2014/main" id="{397451D2-451D-42EC-8AEF-6EDFE789D6A7}"/>
              </a:ext>
            </a:extLst>
          </p:cNvPr>
          <p:cNvCxnSpPr>
            <a:cxnSpLocks/>
          </p:cNvCxnSpPr>
          <p:nvPr/>
        </p:nvCxnSpPr>
        <p:spPr>
          <a:xfrm flipV="1">
            <a:off x="4820858" y="357581"/>
            <a:ext cx="7742617" cy="6305470"/>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35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5">
            <a:extLst>
              <a:ext uri="{FF2B5EF4-FFF2-40B4-BE49-F238E27FC236}">
                <a16:creationId xmlns:a16="http://schemas.microsoft.com/office/drawing/2014/main" id="{8F21B107-07A3-4574-9EDE-0B04811817FB}"/>
              </a:ext>
            </a:extLst>
          </p:cNvPr>
          <p:cNvPicPr>
            <a:picLocks noChangeAspect="1"/>
          </p:cNvPicPr>
          <p:nvPr/>
        </p:nvPicPr>
        <p:blipFill rotWithShape="1">
          <a:blip r:embed="rId2">
            <a:extLst>
              <a:ext uri="{28A0092B-C50C-407E-A947-70E740481C1C}">
                <a14:useLocalDpi xmlns:a14="http://schemas.microsoft.com/office/drawing/2010/main" val="0"/>
              </a:ext>
            </a:extLst>
          </a:blip>
          <a:srcRect t="11548" b="4183"/>
          <a:stretch/>
        </p:blipFill>
        <p:spPr>
          <a:xfrm>
            <a:off x="0" y="10"/>
            <a:ext cx="12191980" cy="6857990"/>
          </a:xfrm>
          <a:prstGeom prst="rect">
            <a:avLst/>
          </a:prstGeom>
        </p:spPr>
      </p:pic>
      <p:sp>
        <p:nvSpPr>
          <p:cNvPr id="32"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34" name="Straight Connector 33">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1102AF-C190-45AE-B898-58E0A80432C7}"/>
              </a:ext>
            </a:extLst>
          </p:cNvPr>
          <p:cNvSpPr>
            <a:spLocks noGrp="1"/>
          </p:cNvSpPr>
          <p:nvPr>
            <p:ph type="title"/>
          </p:nvPr>
        </p:nvSpPr>
        <p:spPr>
          <a:xfrm>
            <a:off x="709448" y="1913950"/>
            <a:ext cx="4204137" cy="1342754"/>
          </a:xfrm>
          <a:prstGeom prst="ellipse">
            <a:avLst/>
          </a:prstGeom>
        </p:spPr>
        <p:txBody>
          <a:bodyPr vert="horz" lIns="91440" tIns="45720" rIns="91440" bIns="45720" rtlCol="0" anchor="ctr">
            <a:normAutofit/>
          </a:bodyPr>
          <a:lstStyle/>
          <a:p>
            <a:pPr algn="ctr"/>
            <a:r>
              <a:rPr lang="en-US" sz="3100" dirty="0"/>
              <a:t>Surveying the Middle East </a:t>
            </a:r>
          </a:p>
        </p:txBody>
      </p:sp>
      <p:sp>
        <p:nvSpPr>
          <p:cNvPr id="22" name="Content Placeholder 21"/>
          <p:cNvSpPr>
            <a:spLocks noGrp="1"/>
          </p:cNvSpPr>
          <p:nvPr>
            <p:ph sz="half" idx="2"/>
          </p:nvPr>
        </p:nvSpPr>
        <p:spPr>
          <a:xfrm>
            <a:off x="-62821" y="3182950"/>
            <a:ext cx="5619023" cy="3448194"/>
          </a:xfrm>
        </p:spPr>
        <p:txBody>
          <a:bodyPr vert="horz" lIns="91440" tIns="45720" rIns="91440" bIns="45720" rtlCol="0" anchor="ctr">
            <a:normAutofit/>
          </a:bodyPr>
          <a:lstStyle/>
          <a:p>
            <a:pPr>
              <a:buFont typeface="Wingdings" panose="05000000000000000000" pitchFamily="2" charset="2"/>
              <a:buChar char="ü"/>
            </a:pPr>
            <a:r>
              <a:rPr lang="en-US" sz="1400" dirty="0"/>
              <a:t>Projects main goal is to support the development of CF Centers staffed with trained clinicians and allied health professionals. </a:t>
            </a:r>
          </a:p>
          <a:p>
            <a:pPr>
              <a:buFont typeface="Wingdings" panose="05000000000000000000" pitchFamily="2" charset="2"/>
              <a:buChar char="ü"/>
            </a:pPr>
            <a:r>
              <a:rPr lang="en-US" sz="1400" dirty="0"/>
              <a:t>As a newly established association, our first step is to organize a questionnaire to be circulated to MECFA members to indicate the status of cystic fibrosis care in the region.</a:t>
            </a:r>
          </a:p>
          <a:p>
            <a:pPr>
              <a:buFont typeface="Wingdings" panose="05000000000000000000" pitchFamily="2" charset="2"/>
              <a:buChar char="ü"/>
            </a:pPr>
            <a:r>
              <a:rPr lang="en-US" sz="1400" dirty="0"/>
              <a:t> We will also collect basic data to evaluate the current number of diagnosed patients, to gather information on Newborn Screening in the region, to assess the health status of patients, to understand access and treatment protocols and to identify existing genetic data. </a:t>
            </a:r>
          </a:p>
          <a:p>
            <a:pPr>
              <a:buFont typeface="Wingdings" panose="05000000000000000000" pitchFamily="2" charset="2"/>
              <a:buChar char="ü"/>
            </a:pPr>
            <a:r>
              <a:rPr lang="en-US" sz="1400" dirty="0"/>
              <a:t>Dr Nisreen Rumman, Chair of the CF Center Development working group will go into detail about this project later in the program.</a:t>
            </a:r>
          </a:p>
          <a:p>
            <a:pPr marL="0" indent="0">
              <a:buNone/>
            </a:pPr>
            <a:endParaRPr lang="en-US" sz="1400" dirty="0"/>
          </a:p>
        </p:txBody>
      </p:sp>
      <p:cxnSp>
        <p:nvCxnSpPr>
          <p:cNvPr id="4" name="Connector: Curved 3">
            <a:extLst>
              <a:ext uri="{FF2B5EF4-FFF2-40B4-BE49-F238E27FC236}">
                <a16:creationId xmlns:a16="http://schemas.microsoft.com/office/drawing/2014/main" id="{B570FC87-DEA4-4FAF-8481-5CDCE450FF1A}"/>
              </a:ext>
            </a:extLst>
          </p:cNvPr>
          <p:cNvCxnSpPr>
            <a:cxnSpLocks/>
          </p:cNvCxnSpPr>
          <p:nvPr/>
        </p:nvCxnSpPr>
        <p:spPr>
          <a:xfrm>
            <a:off x="5966919" y="4727492"/>
            <a:ext cx="4548681" cy="213050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40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5">
            <a:extLst>
              <a:ext uri="{FF2B5EF4-FFF2-40B4-BE49-F238E27FC236}">
                <a16:creationId xmlns:a16="http://schemas.microsoft.com/office/drawing/2014/main" id="{8F21B107-07A3-4574-9EDE-0B04811817FB}"/>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1" y="10"/>
            <a:ext cx="12192000" cy="6857990"/>
          </a:xfrm>
          <a:prstGeom prst="rect">
            <a:avLst/>
          </a:prstGeom>
        </p:spPr>
      </p:pic>
      <p:sp>
        <p:nvSpPr>
          <p:cNvPr id="44"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46" name="Straight Connector 45">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1102AF-C190-45AE-B898-58E0A80432C7}"/>
              </a:ext>
            </a:extLst>
          </p:cNvPr>
          <p:cNvSpPr>
            <a:spLocks noGrp="1"/>
          </p:cNvSpPr>
          <p:nvPr>
            <p:ph type="title"/>
          </p:nvPr>
        </p:nvSpPr>
        <p:spPr>
          <a:xfrm>
            <a:off x="709448" y="1913950"/>
            <a:ext cx="4204137" cy="1342754"/>
          </a:xfrm>
          <a:prstGeom prst="ellipse">
            <a:avLst/>
          </a:prstGeom>
        </p:spPr>
        <p:txBody>
          <a:bodyPr vert="horz" lIns="91440" tIns="45720" rIns="91440" bIns="45720" rtlCol="0" anchor="ctr">
            <a:normAutofit/>
          </a:bodyPr>
          <a:lstStyle/>
          <a:p>
            <a:pPr algn="ctr"/>
            <a:r>
              <a:rPr lang="en-US" sz="3100" dirty="0"/>
              <a:t>Regional NBS Program</a:t>
            </a:r>
          </a:p>
        </p:txBody>
      </p:sp>
      <p:sp>
        <p:nvSpPr>
          <p:cNvPr id="22" name="Content Placeholder 21"/>
          <p:cNvSpPr>
            <a:spLocks noGrp="1"/>
          </p:cNvSpPr>
          <p:nvPr>
            <p:ph sz="half" idx="2"/>
          </p:nvPr>
        </p:nvSpPr>
        <p:spPr>
          <a:xfrm>
            <a:off x="525516" y="3417572"/>
            <a:ext cx="5170434" cy="3278499"/>
          </a:xfrm>
        </p:spPr>
        <p:txBody>
          <a:bodyPr vert="horz" lIns="91440" tIns="45720" rIns="91440" bIns="45720" rtlCol="0" anchor="t">
            <a:normAutofit fontScale="70000" lnSpcReduction="20000"/>
          </a:bodyPr>
          <a:lstStyle/>
          <a:p>
            <a:pPr marL="0" indent="0">
              <a:buNone/>
            </a:pPr>
            <a:r>
              <a:rPr lang="en-US" sz="1900" dirty="0"/>
              <a:t>An NBS program in the Middle East will enable standardized CF care in the region while generating reliable data to the MECFA CF Registry and increase the quality of healthcare provided to CF patients.</a:t>
            </a:r>
          </a:p>
          <a:p>
            <a:pPr>
              <a:lnSpc>
                <a:spcPct val="120000"/>
              </a:lnSpc>
              <a:buFont typeface="Wingdings" panose="05000000000000000000" pitchFamily="2" charset="2"/>
              <a:buChar char="ü"/>
            </a:pPr>
            <a:r>
              <a:rPr lang="en-US" sz="1900" dirty="0">
                <a:latin typeface="Arial" panose="020B0604020202020204" pitchFamily="34" charset="0"/>
                <a:cs typeface="Arial" panose="020B0604020202020204" pitchFamily="34" charset="0"/>
              </a:rPr>
              <a:t>Specific aims of the MECFA CF Neonatal Screening Committee</a:t>
            </a:r>
          </a:p>
          <a:p>
            <a:pPr>
              <a:lnSpc>
                <a:spcPct val="120000"/>
              </a:lnSpc>
              <a:buFont typeface="Wingdings" panose="05000000000000000000" pitchFamily="2" charset="2"/>
              <a:buChar char="ü"/>
            </a:pPr>
            <a:r>
              <a:rPr lang="en-US" sz="1900" dirty="0">
                <a:latin typeface="Arial" panose="020B0604020202020204" pitchFamily="34" charset="0"/>
                <a:cs typeface="Arial" panose="020B0604020202020204" pitchFamily="34" charset="0"/>
              </a:rPr>
              <a:t>To support the implementation of Newborn Screening (NBS) for CF in the Middle East countries,</a:t>
            </a:r>
          </a:p>
          <a:p>
            <a:pPr>
              <a:lnSpc>
                <a:spcPct val="120000"/>
              </a:lnSpc>
              <a:buFont typeface="Wingdings" panose="05000000000000000000" pitchFamily="2" charset="2"/>
              <a:buChar char="ü"/>
            </a:pPr>
            <a:r>
              <a:rPr lang="en-US" sz="1900" dirty="0">
                <a:latin typeface="Arial" panose="020B0604020202020204" pitchFamily="34" charset="0"/>
                <a:cs typeface="Arial" panose="020B0604020202020204" pitchFamily="34" charset="0"/>
              </a:rPr>
              <a:t>To monitor performance and compare protocols to optimize effectiveness,</a:t>
            </a:r>
          </a:p>
          <a:p>
            <a:pPr>
              <a:lnSpc>
                <a:spcPct val="120000"/>
              </a:lnSpc>
              <a:buFont typeface="Wingdings" panose="05000000000000000000" pitchFamily="2" charset="2"/>
              <a:buChar char="ü"/>
            </a:pPr>
            <a:r>
              <a:rPr lang="en-US" sz="1900" dirty="0">
                <a:latin typeface="Arial" panose="020B0604020202020204" pitchFamily="34" charset="0"/>
                <a:cs typeface="Arial" panose="020B0604020202020204" pitchFamily="34" charset="0"/>
              </a:rPr>
              <a:t>To encourage enrolment of all infants identified through NBS in clinical trials, and</a:t>
            </a:r>
          </a:p>
          <a:p>
            <a:pPr>
              <a:lnSpc>
                <a:spcPct val="120000"/>
              </a:lnSpc>
              <a:buFont typeface="Wingdings" panose="05000000000000000000" pitchFamily="2" charset="2"/>
              <a:buChar char="ü"/>
            </a:pPr>
            <a:r>
              <a:rPr lang="en-US" sz="1900" dirty="0">
                <a:latin typeface="Arial" panose="020B0604020202020204" pitchFamily="34" charset="0"/>
                <a:cs typeface="Arial" panose="020B0604020202020204" pitchFamily="34" charset="0"/>
              </a:rPr>
              <a:t>To determine the optimal management of infants with an equivocal diagnosis following newborn screening.</a:t>
            </a:r>
          </a:p>
          <a:p>
            <a:pPr marL="0" indent="0">
              <a:buNone/>
            </a:pPr>
            <a:endParaRPr lang="en-US" sz="1800" dirty="0"/>
          </a:p>
        </p:txBody>
      </p:sp>
      <p:cxnSp>
        <p:nvCxnSpPr>
          <p:cNvPr id="4" name="Connector: Curved 3">
            <a:extLst>
              <a:ext uri="{FF2B5EF4-FFF2-40B4-BE49-F238E27FC236}">
                <a16:creationId xmlns:a16="http://schemas.microsoft.com/office/drawing/2014/main" id="{4DDB57AB-27CC-48F0-8C46-7B9EAC36A4BE}"/>
              </a:ext>
            </a:extLst>
          </p:cNvPr>
          <p:cNvCxnSpPr/>
          <p:nvPr/>
        </p:nvCxnSpPr>
        <p:spPr>
          <a:xfrm>
            <a:off x="5924550" y="4895850"/>
            <a:ext cx="6124575" cy="1962140"/>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192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5">
            <a:extLst>
              <a:ext uri="{FF2B5EF4-FFF2-40B4-BE49-F238E27FC236}">
                <a16:creationId xmlns:a16="http://schemas.microsoft.com/office/drawing/2014/main" id="{8F21B107-07A3-4574-9EDE-0B0481181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4"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46" name="Straight Connector 45">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1102AF-C190-45AE-B898-58E0A80432C7}"/>
              </a:ext>
            </a:extLst>
          </p:cNvPr>
          <p:cNvSpPr>
            <a:spLocks noGrp="1"/>
          </p:cNvSpPr>
          <p:nvPr>
            <p:ph type="title"/>
          </p:nvPr>
        </p:nvSpPr>
        <p:spPr>
          <a:xfrm>
            <a:off x="321088" y="1913950"/>
            <a:ext cx="5242096" cy="1342754"/>
          </a:xfrm>
          <a:prstGeom prst="ellipse">
            <a:avLst/>
          </a:prstGeom>
        </p:spPr>
        <p:txBody>
          <a:bodyPr vert="horz" lIns="91440" tIns="45720" rIns="91440" bIns="45720" rtlCol="0" anchor="ctr">
            <a:normAutofit/>
          </a:bodyPr>
          <a:lstStyle/>
          <a:p>
            <a:pPr algn="ctr"/>
            <a:r>
              <a:rPr lang="en-US" sz="3100" dirty="0"/>
              <a:t>Research and Clinical trial Program</a:t>
            </a:r>
          </a:p>
        </p:txBody>
      </p:sp>
      <p:sp>
        <p:nvSpPr>
          <p:cNvPr id="22" name="Content Placeholder 21"/>
          <p:cNvSpPr>
            <a:spLocks noGrp="1"/>
          </p:cNvSpPr>
          <p:nvPr>
            <p:ph sz="half" idx="2"/>
          </p:nvPr>
        </p:nvSpPr>
        <p:spPr>
          <a:xfrm>
            <a:off x="188466" y="3176595"/>
            <a:ext cx="5374718" cy="3398708"/>
          </a:xfrm>
        </p:spPr>
        <p:txBody>
          <a:bodyPr vert="horz" lIns="91440" tIns="45720" rIns="91440" bIns="45720" rtlCol="0" anchor="ctr">
            <a:normAutofit fontScale="92500" lnSpcReduction="10000"/>
          </a:bodyPr>
          <a:lstStyle/>
          <a:p>
            <a:endParaRPr lang="en-US" sz="1800" dirty="0"/>
          </a:p>
          <a:p>
            <a:r>
              <a:rPr lang="en-US" sz="1700" dirty="0">
                <a:latin typeface="Arial" panose="020B0604020202020204" pitchFamily="34" charset="0"/>
                <a:cs typeface="Arial" panose="020B0604020202020204" pitchFamily="34" charset="0"/>
              </a:rPr>
              <a:t>The Middle East CF community is growing. Patients are being diagnosed earlier and more frequently. The region offers new mutations and has a substantial number of patients using the newly FDA approved cystic fibrosis (CF) drugs that target the genetic defect that causes CF. </a:t>
            </a:r>
          </a:p>
          <a:p>
            <a:r>
              <a:rPr lang="en-US" sz="1700" dirty="0">
                <a:latin typeface="Arial" panose="020B0604020202020204" pitchFamily="34" charset="0"/>
                <a:cs typeface="Arial" panose="020B0604020202020204" pitchFamily="34" charset="0"/>
              </a:rPr>
              <a:t>State of the art medical facilities, laboratories and access to government funding.</a:t>
            </a:r>
          </a:p>
          <a:p>
            <a:r>
              <a:rPr lang="en-US" sz="1700" dirty="0">
                <a:latin typeface="Arial" panose="020B0604020202020204" pitchFamily="34" charset="0"/>
                <a:cs typeface="Arial" panose="020B0604020202020204" pitchFamily="34" charset="0"/>
              </a:rPr>
              <a:t>The Middle East will contribute vastly to on-going research that we hope will one-day lead to a cure.</a:t>
            </a:r>
          </a:p>
          <a:p>
            <a:r>
              <a:rPr lang="en-US" sz="1700" dirty="0">
                <a:latin typeface="Arial" panose="020B0604020202020204" pitchFamily="34" charset="0"/>
                <a:cs typeface="Arial" panose="020B0604020202020204" pitchFamily="34" charset="0"/>
              </a:rPr>
              <a:t>Prof Ibrahim Janahi, Chairperson of the MECFA Research Committee will present more information on research in the Middle East later in the program. </a:t>
            </a:r>
          </a:p>
          <a:p>
            <a:pPr marL="0"/>
            <a:endParaRPr lang="en-US" sz="1800" dirty="0"/>
          </a:p>
        </p:txBody>
      </p:sp>
      <p:cxnSp>
        <p:nvCxnSpPr>
          <p:cNvPr id="4" name="Connector: Curved 3">
            <a:extLst>
              <a:ext uri="{FF2B5EF4-FFF2-40B4-BE49-F238E27FC236}">
                <a16:creationId xmlns:a16="http://schemas.microsoft.com/office/drawing/2014/main" id="{7354E245-5D99-4C37-B688-3CF810C659D9}"/>
              </a:ext>
            </a:extLst>
          </p:cNvPr>
          <p:cNvCxnSpPr/>
          <p:nvPr/>
        </p:nvCxnSpPr>
        <p:spPr>
          <a:xfrm>
            <a:off x="6017172" y="4727492"/>
            <a:ext cx="5450928" cy="2114550"/>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1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12220</TotalTime>
  <Words>1351</Words>
  <Application>Microsoft Office PowerPoint</Application>
  <PresentationFormat>Widescreen</PresentationFormat>
  <Paragraphs>96</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Middle East CF Association  Adel S. Alharbi, MD.FCCP President, MECFA</vt:lpstr>
      <vt:lpstr>CF In the Middle East</vt:lpstr>
      <vt:lpstr>Introduction to MECFA</vt:lpstr>
      <vt:lpstr>PowerPoint Presentation</vt:lpstr>
      <vt:lpstr>MECFA Programs</vt:lpstr>
      <vt:lpstr>MECFA Education Program</vt:lpstr>
      <vt:lpstr>Surveying the Middle East </vt:lpstr>
      <vt:lpstr>Regional NBS Program</vt:lpstr>
      <vt:lpstr>Research and Clinical trial Program</vt:lpstr>
      <vt:lpstr>Awareness</vt:lpstr>
      <vt:lpstr>Future Programs</vt:lpstr>
      <vt:lpstr>Middle East CF Patient Registry</vt:lpstr>
      <vt:lpstr>MECFA future meetings</vt:lpstr>
      <vt:lpstr>Partners for Progress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CF Association</dc:title>
  <dc:creator>Hp</dc:creator>
  <cp:lastModifiedBy>Dr.Adel Alharbi</cp:lastModifiedBy>
  <cp:revision>61</cp:revision>
  <dcterms:created xsi:type="dcterms:W3CDTF">2018-02-01T18:18:35Z</dcterms:created>
  <dcterms:modified xsi:type="dcterms:W3CDTF">2018-03-22T04:47:45Z</dcterms:modified>
</cp:coreProperties>
</file>