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2" r:id="rId2"/>
    <p:sldId id="259" r:id="rId3"/>
    <p:sldId id="296" r:id="rId4"/>
    <p:sldId id="303" r:id="rId5"/>
    <p:sldId id="304" r:id="rId6"/>
    <p:sldId id="305" r:id="rId7"/>
    <p:sldId id="306" r:id="rId8"/>
    <p:sldId id="307" r:id="rId9"/>
    <p:sldId id="301" r:id="rId10"/>
    <p:sldId id="268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5632" autoAdjust="0"/>
  </p:normalViewPr>
  <p:slideViewPr>
    <p:cSldViewPr snapToGrid="0">
      <p:cViewPr varScale="1">
        <p:scale>
          <a:sx n="59" d="100"/>
          <a:sy n="59" d="100"/>
        </p:scale>
        <p:origin x="-14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7"/>
    </p:cViewPr>
  </p:sorterViewPr>
  <p:notesViewPr>
    <p:cSldViewPr snapToGrid="0">
      <p:cViewPr varScale="1">
        <p:scale>
          <a:sx n="63" d="100"/>
          <a:sy n="63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4" Type="http://schemas.microsoft.com/office/2015/10/relationships/revisionInfo" Target="revisionInfo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C51F1-7D73-4085-B72D-0ED1F28A5762}" type="datetimeFigureOut">
              <a:rPr lang="nl-BE" smtClean="0"/>
              <a:t>22/03/18</a:t>
            </a:fld>
            <a:endParaRPr lang="nl-BE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53216-6DFA-467A-B43D-BCF5DCADA49C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98946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hyperlink" Target="http://www.facebook.com/uzgent" TargetMode="External"/><Relationship Id="rId5" Type="http://schemas.openxmlformats.org/officeDocument/2006/relationships/hyperlink" Target="http://www.twitter.com/uzgent" TargetMode="External"/><Relationship Id="rId6" Type="http://schemas.openxmlformats.org/officeDocument/2006/relationships/hyperlink" Target="http://www.uzgent.be/" TargetMode="External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Afbeelding 26">
            <a:extLst>
              <a:ext uri="{FF2B5EF4-FFF2-40B4-BE49-F238E27FC236}">
                <a16:creationId xmlns:a16="http://schemas.microsoft.com/office/drawing/2014/main" xmlns="" id="{BABE9B95-5AA3-4C36-AFAA-BD673BC556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2743200"/>
            <a:ext cx="6622473" cy="1393117"/>
          </a:xfrm>
          <a:prstGeom prst="rect">
            <a:avLst/>
          </a:prstGeom>
        </p:spPr>
      </p:pic>
      <p:sp>
        <p:nvSpPr>
          <p:cNvPr id="5" name="Rechthoekige driehoek 4">
            <a:extLst>
              <a:ext uri="{FF2B5EF4-FFF2-40B4-BE49-F238E27FC236}">
                <a16:creationId xmlns:a16="http://schemas.microsoft.com/office/drawing/2014/main" xmlns="" id="{CEE03905-7E75-4335-ADD6-3B457D33CF26}"/>
              </a:ext>
            </a:extLst>
          </p:cNvPr>
          <p:cNvSpPr/>
          <p:nvPr userDrawn="1"/>
        </p:nvSpPr>
        <p:spPr>
          <a:xfrm flipH="1">
            <a:off x="6400800" y="4114800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839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Z_Slot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F7643565-A0FE-41BA-8EE9-EAA03E258A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481" y="4988960"/>
            <a:ext cx="535350" cy="218733"/>
          </a:xfrm>
          <a:prstGeom prst="rect">
            <a:avLst/>
          </a:prstGeom>
        </p:spPr>
      </p:pic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49DF1A7E-6C59-4E1A-AA08-AF4B5F90C6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5641" y="1431925"/>
            <a:ext cx="3760787" cy="172355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70000"/>
              </a:lnSpc>
              <a:buFontTx/>
              <a:buNone/>
              <a:defRPr sz="1600" cap="all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nl-NL" dirty="0"/>
              <a:t>NAAM AUTEUR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78DE9232-76D5-4D9D-A9C6-901C73CF445B}"/>
              </a:ext>
            </a:extLst>
          </p:cNvPr>
          <p:cNvSpPr/>
          <p:nvPr userDrawn="1"/>
        </p:nvSpPr>
        <p:spPr>
          <a:xfrm>
            <a:off x="1376680" y="1625600"/>
            <a:ext cx="4572000" cy="4932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dirty="0"/>
              <a:t>Functie</a:t>
            </a:r>
          </a:p>
          <a:p>
            <a:pPr lvl="0">
              <a:lnSpc>
                <a:spcPct val="120000"/>
              </a:lnSpc>
            </a:pPr>
            <a:r>
              <a:rPr lang="nl-NL" sz="1400" dirty="0"/>
              <a:t>Afdeling of dienst</a:t>
            </a:r>
            <a:endParaRPr lang="nl-BE" sz="1400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xmlns="" id="{3E423A0E-1C27-4821-BFB5-DA3AB0BE4053}"/>
              </a:ext>
            </a:extLst>
          </p:cNvPr>
          <p:cNvSpPr/>
          <p:nvPr userDrawn="1"/>
        </p:nvSpPr>
        <p:spPr>
          <a:xfrm>
            <a:off x="1376680" y="3092459"/>
            <a:ext cx="4572000" cy="103412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Universitair Ziekenhuis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C. Heymanslaan 10  |  B 9000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T +32 (0)9 332 21 11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E info@uzgent.be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94C19602-7785-4FE6-A34B-64AA73A13D9B}"/>
              </a:ext>
            </a:extLst>
          </p:cNvPr>
          <p:cNvSpPr/>
          <p:nvPr userDrawn="1"/>
        </p:nvSpPr>
        <p:spPr>
          <a:xfrm>
            <a:off x="1376680" y="4350915"/>
            <a:ext cx="4572000" cy="53553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b="1" dirty="0">
                <a:solidFill>
                  <a:schemeClr val="bg2"/>
                </a:solidFill>
              </a:rPr>
              <a:t>www.uzgent.be</a:t>
            </a:r>
          </a:p>
          <a:p>
            <a:pPr lvl="0">
              <a:lnSpc>
                <a:spcPct val="120000"/>
              </a:lnSpc>
            </a:pPr>
            <a:r>
              <a:rPr lang="nl-NL" sz="1500" dirty="0">
                <a:solidFill>
                  <a:schemeClr val="bg2"/>
                </a:solidFill>
              </a:rPr>
              <a:t>Volg ons op</a:t>
            </a:r>
            <a:endParaRPr lang="nl-BE" sz="1500" dirty="0">
              <a:solidFill>
                <a:schemeClr val="bg2"/>
              </a:solidFill>
            </a:endParaRP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xmlns="" id="{B5492530-2A1C-4F57-85A8-EE12DA645473}"/>
              </a:ext>
            </a:extLst>
          </p:cNvPr>
          <p:cNvCxnSpPr/>
          <p:nvPr userDrawn="1"/>
        </p:nvCxnSpPr>
        <p:spPr>
          <a:xfrm>
            <a:off x="1370561" y="2985135"/>
            <a:ext cx="692554" cy="0"/>
          </a:xfrm>
          <a:prstGeom prst="line">
            <a:avLst/>
          </a:prstGeom>
          <a:ln w="3048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xmlns="" id="{1552F705-E01E-4CA1-9D66-FF8766F999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75641" y="1665327"/>
            <a:ext cx="3606800" cy="193899"/>
          </a:xfr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Functie</a:t>
            </a:r>
          </a:p>
        </p:txBody>
      </p:sp>
      <p:sp>
        <p:nvSpPr>
          <p:cNvPr id="25" name="Tijdelijke aanduiding voor tekst 23">
            <a:extLst>
              <a:ext uri="{FF2B5EF4-FFF2-40B4-BE49-F238E27FC236}">
                <a16:creationId xmlns:a16="http://schemas.microsoft.com/office/drawing/2014/main" xmlns="" id="{1D888951-C946-4A05-B397-97ED8E52F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75641" y="1923034"/>
            <a:ext cx="3606800" cy="193899"/>
          </a:xfr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Afdeling of dienst</a:t>
            </a:r>
          </a:p>
        </p:txBody>
      </p:sp>
      <p:sp>
        <p:nvSpPr>
          <p:cNvPr id="19" name="Rechthoekige driehoek 18">
            <a:extLst>
              <a:ext uri="{FF2B5EF4-FFF2-40B4-BE49-F238E27FC236}">
                <a16:creationId xmlns:a16="http://schemas.microsoft.com/office/drawing/2014/main" xmlns="" id="{9F026071-6481-4126-BDDE-3B7E49DF5006}"/>
              </a:ext>
            </a:extLst>
          </p:cNvPr>
          <p:cNvSpPr/>
          <p:nvPr userDrawn="1"/>
        </p:nvSpPr>
        <p:spPr>
          <a:xfrm flipH="1">
            <a:off x="6400800" y="2743200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xmlns="" id="{49CD2D2F-2334-48C5-AF32-775815E69A7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  <p:sp>
        <p:nvSpPr>
          <p:cNvPr id="13" name="Rechthoek 12">
            <a:hlinkClick r:id="rId4"/>
            <a:extLst>
              <a:ext uri="{FF2B5EF4-FFF2-40B4-BE49-F238E27FC236}">
                <a16:creationId xmlns:a16="http://schemas.microsoft.com/office/drawing/2014/main" xmlns="" id="{91321540-4610-4C0D-9051-A26A9A6DEC58}"/>
              </a:ext>
            </a:extLst>
          </p:cNvPr>
          <p:cNvSpPr/>
          <p:nvPr userDrawn="1"/>
        </p:nvSpPr>
        <p:spPr>
          <a:xfrm>
            <a:off x="1272540" y="4884420"/>
            <a:ext cx="289560" cy="44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>
            <a:hlinkClick r:id="rId5"/>
            <a:extLst>
              <a:ext uri="{FF2B5EF4-FFF2-40B4-BE49-F238E27FC236}">
                <a16:creationId xmlns:a16="http://schemas.microsoft.com/office/drawing/2014/main" xmlns="" id="{2A4532B1-6A07-4728-9F4C-862AF3F3C5F9}"/>
              </a:ext>
            </a:extLst>
          </p:cNvPr>
          <p:cNvSpPr/>
          <p:nvPr userDrawn="1"/>
        </p:nvSpPr>
        <p:spPr>
          <a:xfrm>
            <a:off x="1633156" y="4873266"/>
            <a:ext cx="289560" cy="44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 15">
            <a:hlinkClick r:id="rId6"/>
            <a:extLst>
              <a:ext uri="{FF2B5EF4-FFF2-40B4-BE49-F238E27FC236}">
                <a16:creationId xmlns:a16="http://schemas.microsoft.com/office/drawing/2014/main" xmlns="" id="{7A2028F2-981B-4C28-97F8-AF16040810FC}"/>
              </a:ext>
            </a:extLst>
          </p:cNvPr>
          <p:cNvSpPr/>
          <p:nvPr userDrawn="1"/>
        </p:nvSpPr>
        <p:spPr>
          <a:xfrm>
            <a:off x="1343596" y="4316603"/>
            <a:ext cx="1343724" cy="308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968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>
            <a:extLst>
              <a:ext uri="{FF2B5EF4-FFF2-40B4-BE49-F238E27FC236}">
                <a16:creationId xmlns:a16="http://schemas.microsoft.com/office/drawing/2014/main" xmlns="" id="{1294BA53-9EB0-4DAF-A372-35173EC9D229}"/>
              </a:ext>
            </a:extLst>
          </p:cNvPr>
          <p:cNvGrpSpPr/>
          <p:nvPr userDrawn="1"/>
        </p:nvGrpSpPr>
        <p:grpSpPr>
          <a:xfrm>
            <a:off x="-2136" y="0"/>
            <a:ext cx="9146136" cy="6869347"/>
            <a:chOff x="-2136" y="0"/>
            <a:chExt cx="9146136" cy="6869347"/>
          </a:xfrm>
        </p:grpSpPr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xmlns="" id="{D42A86B7-80FC-487A-8662-62A5C04D30D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" y="2738437"/>
              <a:ext cx="9143999" cy="1134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xmlns="" id="{D5B91EC1-0DDF-4D65-983D-336877976A0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4119562"/>
              <a:ext cx="9144000" cy="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xmlns="" id="{A9FA28E8-8341-4906-84C0-289B20F0C9F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110586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xmlns="" id="{1837D6F0-C163-46AA-BA87-AC7D28B690F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81147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xmlns="" id="{DEDD781A-44CD-4C6C-890E-BA3258D6B66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51708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xmlns="" id="{49213238-676E-4BD0-886F-F1EFC2EB2E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221230" y="0"/>
              <a:ext cx="0" cy="68580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xmlns="" id="{B25EA1D0-4BEA-4186-8508-B281221EEAD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2134" y="5497748"/>
              <a:ext cx="9146134" cy="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xmlns="" id="{30650C39-ABC2-4DBF-A76C-7655580580F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2136" y="1375451"/>
              <a:ext cx="9143999" cy="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xmlns="" id="{A282D957-295C-48BF-B437-C1EF25F7DB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68425" y="0"/>
              <a:ext cx="0" cy="68580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xmlns="" id="{F79E2A12-1473-4C20-8217-F311D71D1C3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40025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2166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xmlns="" id="{39038B22-173E-44A1-B4BC-5641BF3D8926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697F551B-624A-4B10-BA5D-03FE73B79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D20B0FE-C19C-45D9-A418-3BA4E387A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79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ige driehoek 4">
            <a:extLst>
              <a:ext uri="{FF2B5EF4-FFF2-40B4-BE49-F238E27FC236}">
                <a16:creationId xmlns:a16="http://schemas.microsoft.com/office/drawing/2014/main" xmlns="" id="{D5B2E568-C1C5-468D-80A6-C4EBC94E77B1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716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ige driehoek 6">
            <a:extLst>
              <a:ext uri="{FF2B5EF4-FFF2-40B4-BE49-F238E27FC236}">
                <a16:creationId xmlns:a16="http://schemas.microsoft.com/office/drawing/2014/main" xmlns="" id="{DE146DAA-5C9F-4F77-AE45-0BE3D6461AAE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A48D9CF5-3DFB-4849-B91C-D2EA7669C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AA244AE-C3C7-497B-8949-F31BD6D37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2870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xmlns="" id="{4745870A-CE9F-4F71-8AE2-8E7A7316C875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8CF06110-9DF9-4873-ADFF-3C31A7A6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B7C342D-F7DB-45BA-85FD-1045787D9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AB324D0F-F4CB-44B9-94BB-86F6B593E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669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>
            <a:extLst>
              <a:ext uri="{FF2B5EF4-FFF2-40B4-BE49-F238E27FC236}">
                <a16:creationId xmlns:a16="http://schemas.microsoft.com/office/drawing/2014/main" xmlns="" id="{EDA0A67D-B4E5-4B89-9A74-6F36AA892407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0B04C066-E7EF-4DDF-A237-60EA6AA71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F9AACC16-C5F8-4101-845F-F7B7304C3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3DD475D6-D267-4BE1-B33C-D054586F0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0624C883-BC98-472E-A4E1-627ADD261B4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dirty="0"/>
              <a:t>Tekststijl van het model </a:t>
            </a:r>
            <a:br>
              <a:rPr lang="nl-NL" dirty="0"/>
            </a:br>
            <a:r>
              <a:rPr lang="nl-NL" dirty="0"/>
              <a:t>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19C27014-33F4-4844-976B-89242CB8B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3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314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ige driehoek 5">
            <a:extLst>
              <a:ext uri="{FF2B5EF4-FFF2-40B4-BE49-F238E27FC236}">
                <a16:creationId xmlns:a16="http://schemas.microsoft.com/office/drawing/2014/main" xmlns="" id="{8F83D843-ED12-43D8-A973-1F136524DFB1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4257515F-B06F-45C6-A8E1-1DFA43AF5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9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8420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xmlns="" id="{2AC7586E-2DE7-4A6E-A949-6669A8E5B8C6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90A58DF0-07CF-4CB2-B2CB-791D25D5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0D7950A-756F-4D2B-9394-8365A46B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848529"/>
            <a:ext cx="4629150" cy="4873625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 sz="2400"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106E317B-6381-4719-8AA3-00AE99C12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85605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867" userDrawn="1">
          <p15:clr>
            <a:srgbClr val="FBAE40"/>
          </p15:clr>
        </p15:guide>
        <p15:guide id="2" pos="86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xmlns="" id="{DC847103-9F61-408E-AC18-E27C6C43D4AA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EA12FEEC-3B0D-44E6-8E65-20A8C3B1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61179298-3A59-4D6B-AC8B-498E1F08A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B802F07B-EC4D-4A33-9E15-3C5C155D5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944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Titel Wi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4D550A85-F61E-4534-B263-F4BEE834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391A295C-09DF-4C53-A163-3A00F597DE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273214"/>
            <a:ext cx="5119255" cy="2005839"/>
          </a:xfrm>
        </p:spPr>
        <p:txBody>
          <a:bodyPr lIns="0" tIns="0" rIns="0" bIns="0" anchor="b">
            <a:normAutofit/>
          </a:bodyPr>
          <a:lstStyle>
            <a:lvl1pPr algn="l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van presentatie op verschillende tekstregels</a:t>
            </a:r>
            <a:endParaRPr lang="nl-BE" dirty="0"/>
          </a:p>
        </p:txBody>
      </p:sp>
      <p:sp>
        <p:nvSpPr>
          <p:cNvPr id="7" name="Ondertitel 2">
            <a:extLst>
              <a:ext uri="{FF2B5EF4-FFF2-40B4-BE49-F238E27FC236}">
                <a16:creationId xmlns:a16="http://schemas.microsoft.com/office/drawing/2014/main" xmlns="" id="{1B5D981F-21B2-473E-86D4-7BCD623F95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528000"/>
            <a:ext cx="3641436" cy="646331"/>
          </a:xfrm>
          <a:noFill/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dirty="0"/>
              <a:t>Hier komt ondertitel</a:t>
            </a:r>
          </a:p>
          <a:p>
            <a:r>
              <a:rPr lang="nl-NL" dirty="0"/>
              <a:t>Eventueel over meerdere regels</a:t>
            </a:r>
            <a:endParaRPr lang="nl-BE" dirty="0"/>
          </a:p>
        </p:txBody>
      </p:sp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xmlns="" id="{B9551135-794A-4C56-B334-B7B0556D7BB3}"/>
              </a:ext>
            </a:extLst>
          </p:cNvPr>
          <p:cNvSpPr/>
          <p:nvPr userDrawn="1"/>
        </p:nvSpPr>
        <p:spPr>
          <a:xfrm flipH="1">
            <a:off x="6400800" y="2743200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ijdelijke aanduiding voor tekst 14">
            <a:extLst>
              <a:ext uri="{FF2B5EF4-FFF2-40B4-BE49-F238E27FC236}">
                <a16:creationId xmlns:a16="http://schemas.microsoft.com/office/drawing/2014/main" xmlns="" id="{165B6443-50F3-4065-AAF1-81B30F97A9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7274" y="518487"/>
            <a:ext cx="3975100" cy="221599"/>
          </a:xfrm>
        </p:spPr>
        <p:txBody>
          <a:bodyPr lIns="0" tIns="0" rIns="0" bIns="0">
            <a:sp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nl-NL" dirty="0"/>
              <a:t>Naam Auteur</a:t>
            </a:r>
            <a:endParaRPr lang="nl-BE" dirty="0"/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xmlns="" id="{E097236C-D669-40BA-8C97-97285113E6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414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ige driehoek 6">
            <a:extLst>
              <a:ext uri="{FF2B5EF4-FFF2-40B4-BE49-F238E27FC236}">
                <a16:creationId xmlns:a16="http://schemas.microsoft.com/office/drawing/2014/main" xmlns="" id="{65EDB988-1F24-451E-958B-0F15FBD5BA0C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6441B85-C6B0-4FB4-A126-8BD9F56A6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65DF9BA0-12A7-4A81-A1AE-D3597363A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4134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ige driehoek 6">
            <a:extLst>
              <a:ext uri="{FF2B5EF4-FFF2-40B4-BE49-F238E27FC236}">
                <a16:creationId xmlns:a16="http://schemas.microsoft.com/office/drawing/2014/main" xmlns="" id="{788C8EDE-263A-4A40-8ABD-42B2439629BE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567D8189-FE43-4F54-9BB7-C99F43F45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C0203492-6C36-4405-902E-E5366849D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4567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Slot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>
            <a:extLst>
              <a:ext uri="{FF2B5EF4-FFF2-40B4-BE49-F238E27FC236}">
                <a16:creationId xmlns:a16="http://schemas.microsoft.com/office/drawing/2014/main" xmlns="" id="{BCBCEB5F-2668-4F65-8FF6-B4B0AD773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831" y="4987275"/>
            <a:ext cx="535350" cy="218733"/>
          </a:xfrm>
          <a:prstGeom prst="rect">
            <a:avLst/>
          </a:prstGeom>
        </p:spPr>
      </p:pic>
      <p:sp>
        <p:nvSpPr>
          <p:cNvPr id="22" name="Rechthoek 21">
            <a:extLst>
              <a:ext uri="{FF2B5EF4-FFF2-40B4-BE49-F238E27FC236}">
                <a16:creationId xmlns:a16="http://schemas.microsoft.com/office/drawing/2014/main" xmlns="" id="{3E423A0E-1C27-4821-BFB5-DA3AB0BE4053}"/>
              </a:ext>
            </a:extLst>
          </p:cNvPr>
          <p:cNvSpPr/>
          <p:nvPr userDrawn="1"/>
        </p:nvSpPr>
        <p:spPr>
          <a:xfrm>
            <a:off x="1376680" y="3092459"/>
            <a:ext cx="4572000" cy="103412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tx1"/>
                </a:solidFill>
              </a:rPr>
              <a:t>Universitair Ziekenhuis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tx1"/>
                </a:solidFill>
              </a:rPr>
              <a:t>C. Heymanslaan 10  |  B 9000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tx1"/>
                </a:solidFill>
              </a:rPr>
              <a:t>T +32 (0)9 332 21 11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tx1"/>
                </a:solidFill>
              </a:rPr>
              <a:t>E info@uzgent.be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94C19602-7785-4FE6-A34B-64AA73A13D9B}"/>
              </a:ext>
            </a:extLst>
          </p:cNvPr>
          <p:cNvSpPr/>
          <p:nvPr userDrawn="1"/>
        </p:nvSpPr>
        <p:spPr>
          <a:xfrm>
            <a:off x="1376680" y="4350915"/>
            <a:ext cx="4572000" cy="53553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b="1" dirty="0">
                <a:solidFill>
                  <a:schemeClr val="tx1"/>
                </a:solidFill>
              </a:rPr>
              <a:t>www.uzgent.be</a:t>
            </a:r>
          </a:p>
          <a:p>
            <a:pPr lvl="0">
              <a:lnSpc>
                <a:spcPct val="120000"/>
              </a:lnSpc>
            </a:pPr>
            <a:r>
              <a:rPr lang="nl-NL" sz="1500" dirty="0">
                <a:solidFill>
                  <a:schemeClr val="tx1"/>
                </a:solidFill>
              </a:rPr>
              <a:t>Volg ons op</a:t>
            </a:r>
            <a:endParaRPr lang="nl-BE" sz="1500" dirty="0">
              <a:solidFill>
                <a:schemeClr val="tx1"/>
              </a:solidFill>
            </a:endParaRP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xmlns="" id="{B5492530-2A1C-4F57-85A8-EE12DA645473}"/>
              </a:ext>
            </a:extLst>
          </p:cNvPr>
          <p:cNvCxnSpPr/>
          <p:nvPr userDrawn="1"/>
        </p:nvCxnSpPr>
        <p:spPr>
          <a:xfrm>
            <a:off x="1370561" y="2985135"/>
            <a:ext cx="692554" cy="0"/>
          </a:xfrm>
          <a:prstGeom prst="line">
            <a:avLst/>
          </a:prstGeom>
          <a:ln w="304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91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Hoofdstuk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BABDA45-64E4-4636-BD51-246B5013753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57746" y="1854776"/>
            <a:ext cx="6634018" cy="1405805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hoofdstuk</a:t>
            </a:r>
            <a:br>
              <a:rPr lang="nl-NL" dirty="0"/>
            </a:br>
            <a:r>
              <a:rPr lang="nl-NL" dirty="0"/>
              <a:t>op verschillende</a:t>
            </a:r>
            <a:br>
              <a:rPr lang="nl-NL" dirty="0"/>
            </a:br>
            <a:r>
              <a:rPr lang="nl-NL" dirty="0"/>
              <a:t>tekstregels</a:t>
            </a:r>
            <a:endParaRPr lang="nl-BE" dirty="0"/>
          </a:p>
        </p:txBody>
      </p:sp>
      <p:sp>
        <p:nvSpPr>
          <p:cNvPr id="14" name="Rechthoekige driehoek 13">
            <a:extLst>
              <a:ext uri="{FF2B5EF4-FFF2-40B4-BE49-F238E27FC236}">
                <a16:creationId xmlns:a16="http://schemas.microsoft.com/office/drawing/2014/main" xmlns="" id="{3712CBFD-B9BC-4824-9045-11A7C4AD41B7}"/>
              </a:ext>
            </a:extLst>
          </p:cNvPr>
          <p:cNvSpPr/>
          <p:nvPr userDrawn="1"/>
        </p:nvSpPr>
        <p:spPr>
          <a:xfrm rot="10800000" flipH="1">
            <a:off x="1357746" y="0"/>
            <a:ext cx="1376218" cy="1376218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xmlns="" id="{AF759EBC-8470-4AAC-82AB-EAB1FA93FE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4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jdelijke aanduiding voor afbeelding 26">
            <a:extLst>
              <a:ext uri="{FF2B5EF4-FFF2-40B4-BE49-F238E27FC236}">
                <a16:creationId xmlns:a16="http://schemas.microsoft.com/office/drawing/2014/main" xmlns="" id="{BF75AEFD-D78C-4B92-AAA2-E8CE125E77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7643" y="0"/>
            <a:ext cx="8616357" cy="5486400"/>
          </a:xfrm>
          <a:custGeom>
            <a:avLst/>
            <a:gdLst>
              <a:gd name="connsiteX0" fmla="*/ 9664 w 8616357"/>
              <a:gd name="connsiteY0" fmla="*/ 0 h 5486400"/>
              <a:gd name="connsiteX1" fmla="*/ 8608723 w 8616357"/>
              <a:gd name="connsiteY1" fmla="*/ 0 h 5486400"/>
              <a:gd name="connsiteX2" fmla="*/ 8608723 w 8616357"/>
              <a:gd name="connsiteY2" fmla="*/ 1191202 h 5486400"/>
              <a:gd name="connsiteX3" fmla="*/ 8616357 w 8616357"/>
              <a:gd name="connsiteY3" fmla="*/ 1191202 h 5486400"/>
              <a:gd name="connsiteX4" fmla="*/ 8608723 w 8616357"/>
              <a:gd name="connsiteY4" fmla="*/ 1922477 h 5486400"/>
              <a:gd name="connsiteX5" fmla="*/ 8608723 w 8616357"/>
              <a:gd name="connsiteY5" fmla="*/ 5486400 h 5486400"/>
              <a:gd name="connsiteX6" fmla="*/ 9236 w 8616357"/>
              <a:gd name="connsiteY6" fmla="*/ 5486400 h 5486400"/>
              <a:gd name="connsiteX7" fmla="*/ 0 w 8616357"/>
              <a:gd name="connsiteY7" fmla="*/ 4148442 h 5486400"/>
              <a:gd name="connsiteX8" fmla="*/ 2776839 w 8616357"/>
              <a:gd name="connsiteY8" fmla="*/ 1371601 h 5486400"/>
              <a:gd name="connsiteX9" fmla="*/ 9664 w 8616357"/>
              <a:gd name="connsiteY9" fmla="*/ 1371601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16357" h="5486400">
                <a:moveTo>
                  <a:pt x="9664" y="0"/>
                </a:moveTo>
                <a:lnTo>
                  <a:pt x="8608723" y="0"/>
                </a:lnTo>
                <a:lnTo>
                  <a:pt x="8608723" y="1191202"/>
                </a:lnTo>
                <a:lnTo>
                  <a:pt x="8616357" y="1191202"/>
                </a:lnTo>
                <a:cubicBezTo>
                  <a:pt x="8613812" y="1434960"/>
                  <a:pt x="8611268" y="1678719"/>
                  <a:pt x="8608723" y="1922477"/>
                </a:cubicBezTo>
                <a:lnTo>
                  <a:pt x="8608723" y="5486400"/>
                </a:lnTo>
                <a:lnTo>
                  <a:pt x="9236" y="5486400"/>
                </a:lnTo>
                <a:cubicBezTo>
                  <a:pt x="6157" y="4957286"/>
                  <a:pt x="3079" y="4677556"/>
                  <a:pt x="0" y="4148442"/>
                </a:cubicBezTo>
                <a:lnTo>
                  <a:pt x="2776839" y="1371601"/>
                </a:lnTo>
                <a:lnTo>
                  <a:pt x="9664" y="1371601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in te voegen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xmlns="" id="{D198C786-18B1-4045-8027-E2CB280325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3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Afbeelding zonder hoek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Afbeelding 16">
            <a:extLst>
              <a:ext uri="{FF2B5EF4-FFF2-40B4-BE49-F238E27FC236}">
                <a16:creationId xmlns:a16="http://schemas.microsoft.com/office/drawing/2014/main" xmlns="" id="{D198C786-18B1-4045-8027-E2CB280325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787B4441-477B-4F78-8816-6735A8D07D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9200" y="0"/>
            <a:ext cx="8614800" cy="5486400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in te voegen </a:t>
            </a:r>
          </a:p>
        </p:txBody>
      </p:sp>
    </p:spTree>
    <p:extLst>
      <p:ext uri="{BB962C8B-B14F-4D97-AF65-F5344CB8AC3E}">
        <p14:creationId xmlns:p14="http://schemas.microsoft.com/office/powerpoint/2010/main" val="351572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itel+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BABDA45-64E4-4636-BD51-246B5013753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24728" y="1302328"/>
            <a:ext cx="5257800" cy="129309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hoofdstuk</a:t>
            </a:r>
            <a:br>
              <a:rPr lang="nl-NL" dirty="0"/>
            </a:br>
            <a:r>
              <a:rPr lang="nl-NL" dirty="0"/>
              <a:t>als je geen afzonderlijke</a:t>
            </a:r>
            <a:br>
              <a:rPr lang="nl-NL" dirty="0"/>
            </a:br>
            <a:r>
              <a:rPr lang="nl-NL" dirty="0"/>
              <a:t>hoofdstukslide wil</a:t>
            </a:r>
            <a:endParaRPr lang="nl-BE" dirty="0"/>
          </a:p>
        </p:txBody>
      </p:sp>
      <p:sp>
        <p:nvSpPr>
          <p:cNvPr id="14" name="Rechthoekige driehoek 13">
            <a:extLst>
              <a:ext uri="{FF2B5EF4-FFF2-40B4-BE49-F238E27FC236}">
                <a16:creationId xmlns:a16="http://schemas.microsoft.com/office/drawing/2014/main" xmlns="" id="{3712CBFD-B9BC-4824-9045-11A7C4AD41B7}"/>
              </a:ext>
            </a:extLst>
          </p:cNvPr>
          <p:cNvSpPr/>
          <p:nvPr userDrawn="1"/>
        </p:nvSpPr>
        <p:spPr>
          <a:xfrm rot="10800000" flipH="1">
            <a:off x="1357746" y="0"/>
            <a:ext cx="1376218" cy="1376218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xmlns="" id="{721C625F-0FAB-4A1F-B5AD-3EAD2B5AB1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27345" y="3897746"/>
            <a:ext cx="6097587" cy="1588654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3" name="Tijdelijke aanduiding voor tekst 3">
            <a:extLst>
              <a:ext uri="{FF2B5EF4-FFF2-40B4-BE49-F238E27FC236}">
                <a16:creationId xmlns:a16="http://schemas.microsoft.com/office/drawing/2014/main" xmlns="" id="{8270D712-BDCF-4B1B-8A5C-77DC33B69E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91449" y="3192030"/>
            <a:ext cx="4960938" cy="60325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600" b="1"/>
            </a:lvl1pPr>
          </a:lstStyle>
          <a:p>
            <a:pPr lvl="0"/>
            <a:r>
              <a:rPr lang="nl-BE" dirty="0"/>
              <a:t>Titel</a:t>
            </a:r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78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ige driehoek 15">
            <a:extLst>
              <a:ext uri="{FF2B5EF4-FFF2-40B4-BE49-F238E27FC236}">
                <a16:creationId xmlns:a16="http://schemas.microsoft.com/office/drawing/2014/main" xmlns="" id="{B9D1387B-57D3-4A3E-BAB5-0E40403ACCF5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Tijdelijke aanduiding voor tekst 8">
            <a:extLst>
              <a:ext uri="{FF2B5EF4-FFF2-40B4-BE49-F238E27FC236}">
                <a16:creationId xmlns:a16="http://schemas.microsoft.com/office/drawing/2014/main" xmlns="" id="{5D74E1A5-4F9A-47C9-A75D-092F16064A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5377" y="2194560"/>
            <a:ext cx="6097587" cy="361517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7" name="Tijdelijke aanduiding voor tekst 3">
            <a:extLst>
              <a:ext uri="{FF2B5EF4-FFF2-40B4-BE49-F238E27FC236}">
                <a16:creationId xmlns:a16="http://schemas.microsoft.com/office/drawing/2014/main" xmlns="" id="{EC5AD3DA-1A12-4753-8A58-12A2B9113B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7692" y="618836"/>
            <a:ext cx="6035272" cy="817355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2600" b="1"/>
            </a:lvl1pPr>
          </a:lstStyle>
          <a:p>
            <a:pPr lvl="0"/>
            <a:r>
              <a:rPr lang="nl-BE" dirty="0"/>
              <a:t>Titel</a:t>
            </a:r>
          </a:p>
        </p:txBody>
      </p:sp>
      <p:sp>
        <p:nvSpPr>
          <p:cNvPr id="29" name="Tijdelijke aanduiding voor tekst 3">
            <a:extLst>
              <a:ext uri="{FF2B5EF4-FFF2-40B4-BE49-F238E27FC236}">
                <a16:creationId xmlns:a16="http://schemas.microsoft.com/office/drawing/2014/main" xmlns="" id="{5912E9DC-6561-498E-ABF6-13A2315FDC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67692" y="1450109"/>
            <a:ext cx="6035272" cy="589331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700" b="1"/>
            </a:lvl1pPr>
          </a:lstStyle>
          <a:p>
            <a:pPr lvl="0"/>
            <a:r>
              <a:rPr lang="nl-BE" dirty="0"/>
              <a:t>Subtitel</a:t>
            </a:r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Mucogent</a:t>
            </a:r>
            <a:endParaRPr lang="nl-BE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641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ekst+Beeld sta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jdelijke aanduiding voor tekst 8">
            <a:extLst>
              <a:ext uri="{FF2B5EF4-FFF2-40B4-BE49-F238E27FC236}">
                <a16:creationId xmlns:a16="http://schemas.microsoft.com/office/drawing/2014/main" xmlns="" id="{5D74E1A5-4F9A-47C9-A75D-092F16064A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5377" y="1666240"/>
            <a:ext cx="3366623" cy="414349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xmlns="" id="{6A72E035-F141-419E-8599-ABDBB6E1258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85360" y="-1"/>
            <a:ext cx="4359076" cy="684771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65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802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7836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796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84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84 h 10000"/>
              <a:gd name="connsiteX3" fmla="*/ 688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9985"/>
              <a:gd name="connsiteX1" fmla="*/ 10000 w 10000"/>
              <a:gd name="connsiteY1" fmla="*/ 0 h 9985"/>
              <a:gd name="connsiteX2" fmla="*/ 9977 w 10000"/>
              <a:gd name="connsiteY2" fmla="*/ 7984 h 9985"/>
              <a:gd name="connsiteX3" fmla="*/ 6888 w 10000"/>
              <a:gd name="connsiteY3" fmla="*/ 9985 h 9985"/>
              <a:gd name="connsiteX4" fmla="*/ 47 w 10000"/>
              <a:gd name="connsiteY4" fmla="*/ 9985 h 9985"/>
              <a:gd name="connsiteX5" fmla="*/ 0 w 10000"/>
              <a:gd name="connsiteY5" fmla="*/ 0 h 9985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96 h 10000"/>
              <a:gd name="connsiteX3" fmla="*/ 6911 w 10000"/>
              <a:gd name="connsiteY3" fmla="*/ 10000 h 10000"/>
              <a:gd name="connsiteX4" fmla="*/ 47 w 10000"/>
              <a:gd name="connsiteY4" fmla="*/ 10000 h 10000"/>
              <a:gd name="connsiteX5" fmla="*/ 0 w 10000"/>
              <a:gd name="connsiteY5" fmla="*/ 0 h 10000"/>
              <a:gd name="connsiteX0" fmla="*/ 0 w 10001"/>
              <a:gd name="connsiteY0" fmla="*/ 0 h 10000"/>
              <a:gd name="connsiteX1" fmla="*/ 10000 w 10001"/>
              <a:gd name="connsiteY1" fmla="*/ 0 h 10000"/>
              <a:gd name="connsiteX2" fmla="*/ 9999 w 10001"/>
              <a:gd name="connsiteY2" fmla="*/ 7996 h 10000"/>
              <a:gd name="connsiteX3" fmla="*/ 6911 w 10001"/>
              <a:gd name="connsiteY3" fmla="*/ 10000 h 10000"/>
              <a:gd name="connsiteX4" fmla="*/ 47 w 10001"/>
              <a:gd name="connsiteY4" fmla="*/ 10000 h 10000"/>
              <a:gd name="connsiteX5" fmla="*/ 0 w 10001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1" h="10000">
                <a:moveTo>
                  <a:pt x="0" y="0"/>
                </a:moveTo>
                <a:lnTo>
                  <a:pt x="10000" y="0"/>
                </a:lnTo>
                <a:cubicBezTo>
                  <a:pt x="9992" y="2557"/>
                  <a:pt x="10007" y="5439"/>
                  <a:pt x="9999" y="7996"/>
                </a:cubicBezTo>
                <a:lnTo>
                  <a:pt x="6911" y="10000"/>
                </a:lnTo>
                <a:lnTo>
                  <a:pt x="47" y="10000"/>
                </a:lnTo>
                <a:cubicBezTo>
                  <a:pt x="31" y="6667"/>
                  <a:pt x="16" y="3333"/>
                  <a:pt x="0" y="0"/>
                </a:cubicBezTo>
                <a:close/>
              </a:path>
            </a:pathLst>
          </a:custGeom>
          <a:pattFill prst="pct90">
            <a:fgClr>
              <a:schemeClr val="tx1"/>
            </a:fgClr>
            <a:bgClr>
              <a:schemeClr val="accent3"/>
            </a:bgClr>
          </a:patt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toe te voegen</a:t>
            </a:r>
          </a:p>
        </p:txBody>
      </p:sp>
      <p:sp>
        <p:nvSpPr>
          <p:cNvPr id="24" name="Tijdelijke aanduiding voor tekst 3">
            <a:extLst>
              <a:ext uri="{FF2B5EF4-FFF2-40B4-BE49-F238E27FC236}">
                <a16:creationId xmlns:a16="http://schemas.microsoft.com/office/drawing/2014/main" xmlns="" id="{73B9EFC8-071E-4EB4-9B47-781FA2EDCF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0241" y="733070"/>
            <a:ext cx="3221759" cy="817355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500" b="1"/>
            </a:lvl1pPr>
          </a:lstStyle>
          <a:p>
            <a:pPr lvl="0"/>
            <a:r>
              <a:rPr lang="nl-BE" dirty="0"/>
              <a:t>Titel op meerdere</a:t>
            </a:r>
          </a:p>
          <a:p>
            <a:pPr lvl="0"/>
            <a:r>
              <a:rPr lang="nl-BE" dirty="0"/>
              <a:t>tekstregels</a:t>
            </a:r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26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Tekst+Beeld sta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4035A2AF-D366-4E5A-B96C-91BD3DE6B21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784925" y="0"/>
            <a:ext cx="4359076" cy="2286000"/>
          </a:xfrm>
          <a:noFill/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toe te voegen</a:t>
            </a:r>
          </a:p>
        </p:txBody>
      </p:sp>
      <p:sp>
        <p:nvSpPr>
          <p:cNvPr id="22" name="Tijdelijke aanduiding voor tekst 8">
            <a:extLst>
              <a:ext uri="{FF2B5EF4-FFF2-40B4-BE49-F238E27FC236}">
                <a16:creationId xmlns:a16="http://schemas.microsoft.com/office/drawing/2014/main" xmlns="" id="{CE3F9331-8338-4E3D-89C9-CBC7BE0FE20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5377" y="1666240"/>
            <a:ext cx="3366623" cy="414349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4" name="Tijdelijke aanduiding voor tekst 3">
            <a:extLst>
              <a:ext uri="{FF2B5EF4-FFF2-40B4-BE49-F238E27FC236}">
                <a16:creationId xmlns:a16="http://schemas.microsoft.com/office/drawing/2014/main" xmlns="" id="{05A20DFB-BB3E-4D88-8725-1739CA7408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0241" y="733070"/>
            <a:ext cx="3221759" cy="817355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500" b="1"/>
            </a:lvl1pPr>
          </a:lstStyle>
          <a:p>
            <a:pPr lvl="0"/>
            <a:r>
              <a:rPr lang="nl-BE" dirty="0"/>
              <a:t>Titel op meerdere</a:t>
            </a:r>
          </a:p>
          <a:p>
            <a:pPr lvl="0"/>
            <a:r>
              <a:rPr lang="nl-BE" dirty="0"/>
              <a:t>tekstregels</a:t>
            </a:r>
          </a:p>
        </p:txBody>
      </p:sp>
      <p:sp>
        <p:nvSpPr>
          <p:cNvPr id="11" name="Tijdelijke aanduiding voor afbeelding 2">
            <a:extLst>
              <a:ext uri="{FF2B5EF4-FFF2-40B4-BE49-F238E27FC236}">
                <a16:creationId xmlns:a16="http://schemas.microsoft.com/office/drawing/2014/main" xmlns="" id="{73553E10-F4EB-433A-B506-A3FE44BBB39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784924" y="2286001"/>
            <a:ext cx="4359076" cy="2286000"/>
          </a:xfrm>
          <a:noFill/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Klik om afbeelding toe te voegen</a:t>
            </a:r>
          </a:p>
          <a:p>
            <a:endParaRPr lang="nl-BE" dirty="0"/>
          </a:p>
        </p:txBody>
      </p:sp>
      <p:sp>
        <p:nvSpPr>
          <p:cNvPr id="12" name="Tijdelijke aanduiding voor afbeelding 2">
            <a:extLst>
              <a:ext uri="{FF2B5EF4-FFF2-40B4-BE49-F238E27FC236}">
                <a16:creationId xmlns:a16="http://schemas.microsoft.com/office/drawing/2014/main" xmlns="" id="{E3C16BF3-F658-494D-B2B0-CA7B3885B6B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784924" y="4572001"/>
            <a:ext cx="4359076" cy="2286000"/>
          </a:xfrm>
          <a:noFill/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Klik om afbeelding toe te voegen</a:t>
            </a:r>
          </a:p>
          <a:p>
            <a:endParaRPr lang="nl-BE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Mucogent</a:t>
            </a:r>
            <a:endParaRPr lang="nl-BE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968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D2B1E8DE-6B5A-4920-80C9-DBF572F2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5DE56721-5C70-4255-BB49-52312734A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E89F18C-31A7-4F9E-A3A2-314A0BC21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41523" y="777599"/>
            <a:ext cx="1960851" cy="244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 b="1">
                <a:solidFill>
                  <a:schemeClr val="bg2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xmlns="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xmlns="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4345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85" r:id="rId2"/>
    <p:sldLayoutId id="2147483677" r:id="rId3"/>
    <p:sldLayoutId id="2147483678" r:id="rId4"/>
    <p:sldLayoutId id="2147483687" r:id="rId5"/>
    <p:sldLayoutId id="2147483679" r:id="rId6"/>
    <p:sldLayoutId id="2147483674" r:id="rId7"/>
    <p:sldLayoutId id="2147483682" r:id="rId8"/>
    <p:sldLayoutId id="2147483683" r:id="rId9"/>
    <p:sldLayoutId id="2147483684" r:id="rId10"/>
    <p:sldLayoutId id="2147483686" r:id="rId11"/>
    <p:sldLayoutId id="2147483662" r:id="rId12"/>
    <p:sldLayoutId id="2147483672" r:id="rId13"/>
    <p:sldLayoutId id="2147483663" r:id="rId14"/>
    <p:sldLayoutId id="2147483664" r:id="rId15"/>
    <p:sldLayoutId id="2147483665" r:id="rId16"/>
    <p:sldLayoutId id="2147483666" r:id="rId17"/>
    <p:sldLayoutId id="2147483668" r:id="rId18"/>
    <p:sldLayoutId id="2147483669" r:id="rId19"/>
    <p:sldLayoutId id="2147483670" r:id="rId20"/>
    <p:sldLayoutId id="2147483671" r:id="rId21"/>
    <p:sldLayoutId id="2147483681" r:id="rId2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24000" indent="-324000" algn="l" defTabSz="685800" rtl="0" eaLnBrk="1" latinLnBrk="0" hangingPunct="1">
        <a:lnSpc>
          <a:spcPct val="90000"/>
        </a:lnSpc>
        <a:spcBef>
          <a:spcPts val="750"/>
        </a:spcBef>
        <a:buClr>
          <a:schemeClr val="bg2"/>
        </a:buClr>
        <a:buFont typeface="Webdings" panose="05030102010509060703" pitchFamily="18" charset="2"/>
        <a:buChar char="4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684000" indent="-324000" algn="l" defTabSz="685800" rtl="0" eaLnBrk="1" latinLnBrk="0" hangingPunct="1">
        <a:lnSpc>
          <a:spcPct val="90000"/>
        </a:lnSpc>
        <a:spcBef>
          <a:spcPts val="375"/>
        </a:spcBef>
        <a:buClr>
          <a:schemeClr val="bg2"/>
        </a:buClr>
        <a:buFont typeface="Webdings" panose="05030102010509060703" pitchFamily="18" charset="2"/>
        <a:buChar char="4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04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40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76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4E0527F8-C2BD-4F81-9A84-AE0C1B1F4988}"/>
              </a:ext>
            </a:extLst>
          </p:cNvPr>
          <p:cNvSpPr txBox="1"/>
          <p:nvPr/>
        </p:nvSpPr>
        <p:spPr>
          <a:xfrm>
            <a:off x="-3337560" y="11347"/>
            <a:ext cx="301751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>
                <a:solidFill>
                  <a:schemeClr val="bg1"/>
                </a:solidFill>
              </a:rPr>
              <a:t>OPMERKING</a:t>
            </a:r>
          </a:p>
          <a:p>
            <a:r>
              <a:rPr lang="nl-BE" dirty="0">
                <a:solidFill>
                  <a:schemeClr val="bg1"/>
                </a:solidFill>
              </a:rPr>
              <a:t>Als je de afbeelding aanklikt en delete, dan kan je de afbeelding vervangen. 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De afbeelding neemt automatisch de vorm aan van de figuur. </a:t>
            </a:r>
            <a:br>
              <a:rPr lang="nl-BE" dirty="0">
                <a:solidFill>
                  <a:schemeClr val="bg1"/>
                </a:solidFill>
              </a:rPr>
            </a:br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De afbeelding binnen de figuur positioneren kan onder Opmaak – Bijsnijden.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Per ongeluk de figuur verplaatst? RMK op de slide in de linkerzijbalk: </a:t>
            </a:r>
            <a:br>
              <a:rPr lang="nl-BE" dirty="0">
                <a:solidFill>
                  <a:schemeClr val="bg1"/>
                </a:solidFill>
              </a:rPr>
            </a:br>
            <a:r>
              <a:rPr lang="nl-BE" dirty="0">
                <a:solidFill>
                  <a:schemeClr val="bg1"/>
                </a:solidFill>
              </a:rPr>
              <a:t>Dia herstellen. </a:t>
            </a:r>
          </a:p>
        </p:txBody>
      </p:sp>
      <p:pic>
        <p:nvPicPr>
          <p:cNvPr id="4" name="Tijdelijke aanduiding voor afbeelding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8" b="192"/>
          <a:stretch/>
        </p:blipFill>
        <p:spPr/>
      </p:pic>
    </p:spTree>
    <p:extLst>
      <p:ext uri="{BB962C8B-B14F-4D97-AF65-F5344CB8AC3E}">
        <p14:creationId xmlns:p14="http://schemas.microsoft.com/office/powerpoint/2010/main" val="232340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xmlns="" id="{F35540F5-73F8-406F-81A5-9A6D59E8F0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5641" y="1431925"/>
            <a:ext cx="3760787" cy="175946"/>
          </a:xfrm>
        </p:spPr>
        <p:txBody>
          <a:bodyPr/>
          <a:lstStyle/>
          <a:p>
            <a:r>
              <a:rPr lang="nl-BE" dirty="0" smtClean="0"/>
              <a:t>Dimitri </a:t>
            </a:r>
            <a:r>
              <a:rPr lang="nl-BE" dirty="0" err="1" smtClean="0"/>
              <a:t>declercq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BBC68EB-6A08-47A2-B83B-2EA5484847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Dietician</a:t>
            </a:r>
            <a:r>
              <a:rPr lang="nl-BE" dirty="0" smtClean="0"/>
              <a:t> - </a:t>
            </a:r>
            <a:r>
              <a:rPr lang="nl-BE" dirty="0" err="1" smtClean="0"/>
              <a:t>diabeteseducator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2F59B20B-952C-43C6-80A8-22D7944CC9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75641" y="1923034"/>
            <a:ext cx="3606800" cy="387798"/>
          </a:xfrm>
        </p:spPr>
        <p:txBody>
          <a:bodyPr/>
          <a:lstStyle/>
          <a:p>
            <a:r>
              <a:rPr lang="nl-BE" dirty="0" smtClean="0"/>
              <a:t>Department of Pediatrics</a:t>
            </a:r>
            <a:br>
              <a:rPr lang="nl-BE" dirty="0" smtClean="0"/>
            </a:br>
            <a:r>
              <a:rPr lang="nl-BE" dirty="0" smtClean="0"/>
              <a:t>CF </a:t>
            </a:r>
            <a:r>
              <a:rPr lang="nl-BE" dirty="0" smtClean="0"/>
              <a:t>Center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2714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xmlns="" id="{006ED6CF-A26C-45CD-B41F-01E5C7BE58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Evaluation of HbA1c and OGGT-results after a first abnormal </a:t>
            </a:r>
            <a:r>
              <a:rPr lang="en-US" b="0" dirty="0"/>
              <a:t>OGTT</a:t>
            </a:r>
            <a:endParaRPr lang="nl-BE" dirty="0"/>
          </a:p>
        </p:txBody>
      </p:sp>
      <p:sp>
        <p:nvSpPr>
          <p:cNvPr id="2" name="Subtitel 1"/>
          <p:cNvSpPr>
            <a:spLocks noGrp="1"/>
          </p:cNvSpPr>
          <p:nvPr>
            <p:ph type="subTitle" idx="1"/>
          </p:nvPr>
        </p:nvSpPr>
        <p:spPr>
          <a:xfrm>
            <a:off x="1184038" y="3334286"/>
            <a:ext cx="6286164" cy="1815882"/>
          </a:xfrm>
        </p:spPr>
        <p:txBody>
          <a:bodyPr/>
          <a:lstStyle/>
          <a:p>
            <a:pPr algn="ctr"/>
            <a:r>
              <a:rPr lang="nl-BE" sz="1400" b="0" dirty="0"/>
              <a:t>D. Declercq</a:t>
            </a:r>
            <a:r>
              <a:rPr lang="nl-BE" sz="1400" b="0" baseline="30000" dirty="0"/>
              <a:t>ab</a:t>
            </a:r>
            <a:r>
              <a:rPr lang="nl-BE" sz="1400" b="0" dirty="0"/>
              <a:t>, S. Van Daele</a:t>
            </a:r>
            <a:r>
              <a:rPr lang="nl-BE" sz="1400" b="0" baseline="30000" dirty="0"/>
              <a:t>a</a:t>
            </a:r>
            <a:r>
              <a:rPr lang="nl-BE" sz="1400" b="0" dirty="0"/>
              <a:t>, F. De Baets</a:t>
            </a:r>
            <a:r>
              <a:rPr lang="nl-BE" sz="1400" b="0" baseline="30000" dirty="0"/>
              <a:t>a</a:t>
            </a:r>
            <a:r>
              <a:rPr lang="nl-BE" sz="1400" b="0" dirty="0"/>
              <a:t>, S. Van Aken</a:t>
            </a:r>
            <a:r>
              <a:rPr lang="nl-BE" sz="1400" b="0" baseline="30000" dirty="0"/>
              <a:t>c</a:t>
            </a:r>
            <a:r>
              <a:rPr lang="nl-BE" sz="1400" b="0" dirty="0"/>
              <a:t>, S. Van Biervliet</a:t>
            </a:r>
            <a:r>
              <a:rPr lang="nl-BE" sz="1400" b="0" baseline="30000" dirty="0"/>
              <a:t>a</a:t>
            </a:r>
            <a:endParaRPr lang="nl-BE" sz="1400" b="0" dirty="0"/>
          </a:p>
          <a:p>
            <a:pPr algn="ctr"/>
            <a:r>
              <a:rPr lang="en-US" sz="1400" b="0" baseline="30000" dirty="0" err="1"/>
              <a:t>a</a:t>
            </a:r>
            <a:r>
              <a:rPr lang="en-US" sz="1400" b="0" dirty="0" err="1"/>
              <a:t>Department</a:t>
            </a:r>
            <a:r>
              <a:rPr lang="en-US" sz="1400" b="0" dirty="0"/>
              <a:t> of Pediatrics, CF Centre, Ghent University Hospital, Gent, Belgium</a:t>
            </a:r>
            <a:br>
              <a:rPr lang="en-US" sz="1400" b="0" dirty="0"/>
            </a:br>
            <a:r>
              <a:rPr lang="en-US" sz="1400" b="0" baseline="30000" dirty="0" err="1"/>
              <a:t>b</a:t>
            </a:r>
            <a:r>
              <a:rPr lang="en-US" sz="1400" b="0" dirty="0" err="1"/>
              <a:t>Co</a:t>
            </a:r>
            <a:r>
              <a:rPr lang="en-US" sz="1400" b="0" dirty="0"/>
              <a:t>-Chair, European Cystic Fibrosis Nutrition Group, CF Centre, Ghent University Hospital, Gent, Belgium</a:t>
            </a:r>
            <a:br>
              <a:rPr lang="en-US" sz="1400" b="0" dirty="0"/>
            </a:br>
            <a:r>
              <a:rPr lang="en-US" sz="1400" b="0" baseline="30000" dirty="0" err="1"/>
              <a:t>C</a:t>
            </a:r>
            <a:r>
              <a:rPr lang="en-US" sz="1400" b="0" dirty="0" err="1"/>
              <a:t>Department</a:t>
            </a:r>
            <a:r>
              <a:rPr lang="en-US" sz="1400" b="0" dirty="0"/>
              <a:t> of Pediatrics, Centre for Endocrinology, Ghent University Hospital, Gent, Belgium</a:t>
            </a:r>
            <a:r>
              <a:rPr lang="nl-BE" sz="1400" b="0" dirty="0"/>
              <a:t> </a:t>
            </a:r>
            <a:endParaRPr lang="nl-NL" sz="1400" b="0" dirty="0"/>
          </a:p>
        </p:txBody>
      </p:sp>
      <p:sp>
        <p:nvSpPr>
          <p:cNvPr id="14" name="Tijdelijke aanduiding voor tekst 13">
            <a:extLst>
              <a:ext uri="{FF2B5EF4-FFF2-40B4-BE49-F238E27FC236}">
                <a16:creationId xmlns:a16="http://schemas.microsoft.com/office/drawing/2014/main" xmlns="" id="{5AEE5904-ACFF-42EB-9FE0-D38BF83690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smtClean="0"/>
              <a:t>Dimitri Declercq </a:t>
            </a:r>
            <a:r>
              <a:rPr lang="nl-BE" dirty="0"/>
              <a:t>/ </a:t>
            </a:r>
            <a:r>
              <a:rPr lang="nl-BE" dirty="0" smtClean="0"/>
              <a:t>CF Center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8431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DM is a common comorbidity in CF, with additional medical burden &amp; worse health outcomes (nutritional status and pulmonary function)</a:t>
            </a:r>
          </a:p>
          <a:p>
            <a:r>
              <a:rPr lang="en-US" dirty="0"/>
              <a:t>CFRD prevalence increases with age: 15% of adolescents -&gt; 50% of adults with CF</a:t>
            </a:r>
          </a:p>
          <a:p>
            <a:r>
              <a:rPr lang="en-US" dirty="0"/>
              <a:t>It has features of diabetes type 1 and diabetes type 2 in </a:t>
            </a:r>
            <a:r>
              <a:rPr lang="en-US" dirty="0" smtClean="0"/>
              <a:t>common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Cystic</a:t>
            </a:r>
            <a:r>
              <a:rPr lang="nl-BE" dirty="0" smtClean="0"/>
              <a:t> Fibrosis </a:t>
            </a:r>
            <a:r>
              <a:rPr lang="nl-BE" dirty="0" err="1" smtClean="0"/>
              <a:t>Related</a:t>
            </a:r>
            <a:r>
              <a:rPr lang="nl-BE" dirty="0" smtClean="0"/>
              <a:t> Diabetes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smtClean="0"/>
              <a:t>Kelly et al., 2013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Mucogent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3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7091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nl-BE" b="1" u="sng" dirty="0">
                <a:latin typeface="Calibri"/>
              </a:rPr>
              <a:t>AIM: </a:t>
            </a:r>
            <a:endParaRPr lang="nl-BE" b="1" u="sng" dirty="0" smtClean="0">
              <a:latin typeface="Calibri"/>
            </a:endParaRPr>
          </a:p>
          <a:p>
            <a:pPr marL="0" lvl="0" indent="0" defTabSz="3600137">
              <a:spcBef>
                <a:spcPts val="0"/>
              </a:spcBef>
              <a:buClrTx/>
              <a:buNone/>
            </a:pPr>
            <a:endParaRPr lang="nl-BE" b="1" u="sng" dirty="0">
              <a:latin typeface="Calibri"/>
            </a:endParaRPr>
          </a:p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nl-BE" dirty="0" smtClean="0">
                <a:latin typeface="Calibri"/>
              </a:rPr>
              <a:t>How </a:t>
            </a:r>
            <a:r>
              <a:rPr lang="nl-BE" dirty="0">
                <a:latin typeface="Calibri"/>
              </a:rPr>
              <a:t>is </a:t>
            </a:r>
            <a:r>
              <a:rPr lang="nl-BE" dirty="0" err="1">
                <a:latin typeface="Calibri"/>
              </a:rPr>
              <a:t>the</a:t>
            </a:r>
            <a:r>
              <a:rPr lang="nl-BE" dirty="0">
                <a:latin typeface="Calibri"/>
              </a:rPr>
              <a:t> </a:t>
            </a:r>
            <a:r>
              <a:rPr lang="nl-BE" dirty="0" err="1">
                <a:latin typeface="Calibri"/>
              </a:rPr>
              <a:t>evolution</a:t>
            </a:r>
            <a:r>
              <a:rPr lang="nl-BE" dirty="0">
                <a:latin typeface="Calibri"/>
              </a:rPr>
              <a:t> of HbA1c </a:t>
            </a:r>
            <a:r>
              <a:rPr lang="nl-BE" dirty="0" err="1">
                <a:latin typeface="Calibri"/>
              </a:rPr>
              <a:t>and</a:t>
            </a:r>
            <a:r>
              <a:rPr lang="nl-BE" dirty="0">
                <a:latin typeface="Calibri"/>
              </a:rPr>
              <a:t> OGTT - </a:t>
            </a:r>
            <a:r>
              <a:rPr lang="nl-BE" dirty="0" err="1">
                <a:latin typeface="Calibri"/>
              </a:rPr>
              <a:t>results</a:t>
            </a:r>
            <a:r>
              <a:rPr lang="nl-BE" dirty="0">
                <a:latin typeface="Calibri"/>
              </a:rPr>
              <a:t> </a:t>
            </a:r>
            <a:r>
              <a:rPr lang="nl-BE" dirty="0" err="1">
                <a:latin typeface="Calibri"/>
              </a:rPr>
              <a:t>after</a:t>
            </a:r>
            <a:r>
              <a:rPr lang="nl-BE" dirty="0">
                <a:latin typeface="Calibri"/>
              </a:rPr>
              <a:t> a first </a:t>
            </a:r>
            <a:r>
              <a:rPr lang="nl-BE" dirty="0" err="1">
                <a:latin typeface="Calibri"/>
              </a:rPr>
              <a:t>abnormal</a:t>
            </a:r>
            <a:r>
              <a:rPr lang="nl-BE" dirty="0">
                <a:latin typeface="Calibri"/>
              </a:rPr>
              <a:t> OGTT?</a:t>
            </a:r>
            <a:br>
              <a:rPr lang="nl-BE" dirty="0">
                <a:latin typeface="Calibri"/>
              </a:rPr>
            </a:br>
            <a:endParaRPr lang="nl-BE" dirty="0">
              <a:latin typeface="Calibri"/>
            </a:endParaRPr>
          </a:p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en-GB" b="1" u="sng" dirty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METHODS:</a:t>
            </a:r>
          </a:p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en-GB" b="1" dirty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Retrospective study</a:t>
            </a:r>
          </a:p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en-GB" dirty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CF </a:t>
            </a:r>
            <a:r>
              <a:rPr lang="en-GB" dirty="0" err="1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GB" dirty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Ghent:</a:t>
            </a: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182 patients</a:t>
            </a:r>
          </a:p>
          <a:p>
            <a:pPr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GB" dirty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patients &gt; 10 years underwent an </a:t>
            </a:r>
            <a:r>
              <a:rPr lang="en-GB" dirty="0" smtClean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OGTT</a:t>
            </a: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OGTT </a:t>
            </a:r>
            <a:r>
              <a:rPr lang="en-GB" dirty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is performed in clinical stable patients</a:t>
            </a:r>
          </a:p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en-GB" b="1" dirty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Results: </a:t>
            </a:r>
            <a:r>
              <a:rPr lang="en-GB" dirty="0"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median &amp; quartiles between brackets.</a:t>
            </a:r>
            <a:endParaRPr lang="nl-BE" dirty="0">
              <a:latin typeface="Calibri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BE" sz="1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Cystic</a:t>
            </a:r>
            <a:r>
              <a:rPr lang="nl-BE" dirty="0" smtClean="0"/>
              <a:t> Fibrosis </a:t>
            </a:r>
            <a:r>
              <a:rPr lang="nl-BE" dirty="0" err="1" smtClean="0"/>
              <a:t>Related</a:t>
            </a:r>
            <a:r>
              <a:rPr lang="nl-BE" dirty="0" smtClean="0"/>
              <a:t> Diabetes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dirty="0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4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804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05377" y="2194560"/>
            <a:ext cx="6596206" cy="3615170"/>
          </a:xfrm>
        </p:spPr>
        <p:txBody>
          <a:bodyPr/>
          <a:lstStyle/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en-US" u="sng" dirty="0">
                <a:latin typeface="Calibri"/>
              </a:rPr>
              <a:t>67 / 182 =&gt; abnormal OGTT at 2h (&gt; 140 </a:t>
            </a:r>
            <a:r>
              <a:rPr lang="en-US" u="sng" dirty="0" smtClean="0">
                <a:latin typeface="Calibri"/>
              </a:rPr>
              <a:t>mg/dl)</a:t>
            </a: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/>
              </a:rPr>
              <a:t>all </a:t>
            </a:r>
            <a:r>
              <a:rPr lang="en-US" dirty="0">
                <a:latin typeface="Calibri"/>
              </a:rPr>
              <a:t>patients are </a:t>
            </a:r>
            <a:r>
              <a:rPr lang="en-US" dirty="0" smtClean="0">
                <a:latin typeface="Calibri"/>
              </a:rPr>
              <a:t>EPI</a:t>
            </a: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/>
              </a:rPr>
              <a:t>35 male</a:t>
            </a: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/>
              </a:rPr>
              <a:t>median </a:t>
            </a:r>
            <a:r>
              <a:rPr lang="en-US" dirty="0">
                <a:latin typeface="Calibri"/>
              </a:rPr>
              <a:t>age at first abnormal OGTT: 16,9 </a:t>
            </a:r>
            <a:r>
              <a:rPr lang="en-US" dirty="0" err="1">
                <a:latin typeface="Calibri"/>
              </a:rPr>
              <a:t>yrs</a:t>
            </a:r>
            <a:r>
              <a:rPr lang="en-US" dirty="0">
                <a:latin typeface="Calibri"/>
              </a:rPr>
              <a:t> (12,5; 25,4)</a:t>
            </a:r>
          </a:p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en-US" u="sng" dirty="0">
                <a:latin typeface="Calibri"/>
              </a:rPr>
              <a:t>14/67 =&gt; started insulin </a:t>
            </a:r>
            <a:r>
              <a:rPr lang="en-US" u="sng" dirty="0" smtClean="0">
                <a:latin typeface="Calibri"/>
              </a:rPr>
              <a:t>therapy</a:t>
            </a: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/>
              </a:rPr>
              <a:t>7/14 </a:t>
            </a:r>
            <a:r>
              <a:rPr lang="en-US" dirty="0">
                <a:latin typeface="Calibri"/>
              </a:rPr>
              <a:t>had a 2h </a:t>
            </a:r>
            <a:r>
              <a:rPr lang="en-US" dirty="0" err="1">
                <a:latin typeface="Calibri"/>
              </a:rPr>
              <a:t>glycemia</a:t>
            </a:r>
            <a:r>
              <a:rPr lang="en-US" dirty="0">
                <a:latin typeface="Calibri"/>
              </a:rPr>
              <a:t> &gt; </a:t>
            </a:r>
            <a:r>
              <a:rPr lang="en-US" dirty="0" smtClean="0">
                <a:latin typeface="Calibri"/>
              </a:rPr>
              <a:t>2g/L</a:t>
            </a: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/>
              </a:rPr>
              <a:t>A </a:t>
            </a:r>
            <a:r>
              <a:rPr lang="en-US" dirty="0">
                <a:latin typeface="Calibri"/>
              </a:rPr>
              <a:t>delay of therapy </a:t>
            </a:r>
            <a:r>
              <a:rPr lang="en-US" dirty="0" smtClean="0">
                <a:latin typeface="Calibri"/>
              </a:rPr>
              <a:t>initiation </a:t>
            </a:r>
            <a:r>
              <a:rPr lang="en-US" dirty="0">
                <a:latin typeface="Calibri"/>
              </a:rPr>
              <a:t>was observed of 0,6yrs (0,01; 3) after a first abnormal OGTT</a:t>
            </a:r>
          </a:p>
          <a:p>
            <a:pPr marL="0" lvl="0" indent="0" defTabSz="3600137">
              <a:spcBef>
                <a:spcPts val="0"/>
              </a:spcBef>
              <a:buClrTx/>
              <a:buNone/>
            </a:pPr>
            <a:r>
              <a:rPr lang="nl-BE" u="sng" dirty="0">
                <a:latin typeface="Calibri"/>
              </a:rPr>
              <a:t>53 </a:t>
            </a:r>
            <a:r>
              <a:rPr lang="nl-BE" u="sng" dirty="0" err="1">
                <a:latin typeface="Calibri"/>
              </a:rPr>
              <a:t>untreated</a:t>
            </a:r>
            <a:r>
              <a:rPr lang="nl-BE" u="sng" dirty="0">
                <a:latin typeface="Calibri"/>
              </a:rPr>
              <a:t> </a:t>
            </a:r>
            <a:r>
              <a:rPr lang="nl-BE" u="sng" dirty="0" err="1" smtClean="0">
                <a:latin typeface="Calibri"/>
              </a:rPr>
              <a:t>patients</a:t>
            </a:r>
            <a:endParaRPr lang="nl-BE" u="sng" dirty="0" smtClean="0">
              <a:latin typeface="Calibri"/>
            </a:endParaRP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nl-BE" dirty="0" smtClean="0">
                <a:latin typeface="Calibri"/>
              </a:rPr>
              <a:t>8 </a:t>
            </a:r>
            <a:r>
              <a:rPr lang="nl-BE" dirty="0">
                <a:latin typeface="Calibri"/>
              </a:rPr>
              <a:t>OGTT &gt; 2g/L (Cutoff B) (</a:t>
            </a:r>
            <a:r>
              <a:rPr lang="nl-BE" dirty="0" err="1">
                <a:latin typeface="Calibri"/>
              </a:rPr>
              <a:t>median</a:t>
            </a:r>
            <a:r>
              <a:rPr lang="nl-BE" dirty="0">
                <a:latin typeface="Calibri"/>
              </a:rPr>
              <a:t> OGTT – </a:t>
            </a:r>
            <a:r>
              <a:rPr lang="nl-BE" dirty="0" err="1">
                <a:latin typeface="Calibri"/>
              </a:rPr>
              <a:t>result</a:t>
            </a:r>
            <a:r>
              <a:rPr lang="nl-BE" dirty="0">
                <a:latin typeface="Calibri"/>
              </a:rPr>
              <a:t> 2,21 g/L (2,05; 2,49); HbA1c 5,7% (5,5; 5,7</a:t>
            </a:r>
            <a:r>
              <a:rPr lang="nl-BE" dirty="0" smtClean="0">
                <a:latin typeface="Calibri"/>
              </a:rPr>
              <a:t>))</a:t>
            </a:r>
          </a:p>
          <a:p>
            <a:pPr lvl="0" defTabSz="3600137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nl-BE" dirty="0" smtClean="0">
                <a:latin typeface="Calibri"/>
              </a:rPr>
              <a:t>45 </a:t>
            </a:r>
            <a:r>
              <a:rPr lang="nl-BE" dirty="0">
                <a:latin typeface="Calibri"/>
              </a:rPr>
              <a:t>OGTT 1,4 – 2 g/L (Cutoff A) (</a:t>
            </a:r>
            <a:r>
              <a:rPr lang="nl-BE" dirty="0" err="1">
                <a:latin typeface="Calibri"/>
              </a:rPr>
              <a:t>median</a:t>
            </a:r>
            <a:r>
              <a:rPr lang="nl-BE" dirty="0">
                <a:latin typeface="Calibri"/>
              </a:rPr>
              <a:t> OGTT-</a:t>
            </a:r>
            <a:r>
              <a:rPr lang="nl-BE" dirty="0" err="1">
                <a:latin typeface="Calibri"/>
              </a:rPr>
              <a:t>result</a:t>
            </a:r>
            <a:r>
              <a:rPr lang="nl-BE" dirty="0">
                <a:latin typeface="Calibri"/>
              </a:rPr>
              <a:t> 1,6 g/L (1,47; 1,72); HbA1c 5,7% (5,5; 5,8))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Cystic</a:t>
            </a:r>
            <a:r>
              <a:rPr lang="nl-BE" dirty="0" smtClean="0"/>
              <a:t> Fibrosis </a:t>
            </a:r>
            <a:r>
              <a:rPr lang="nl-BE" dirty="0" err="1" smtClean="0"/>
              <a:t>Related</a:t>
            </a:r>
            <a:r>
              <a:rPr lang="nl-BE" dirty="0" smtClean="0"/>
              <a:t> Diabetes</a:t>
            </a:r>
            <a:endParaRPr lang="nl-B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dirty="0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5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2993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Cystic</a:t>
            </a:r>
            <a:r>
              <a:rPr lang="nl-BE" dirty="0" smtClean="0"/>
              <a:t> Fibrosis </a:t>
            </a:r>
            <a:r>
              <a:rPr lang="nl-BE" dirty="0" err="1" smtClean="0"/>
              <a:t>Related</a:t>
            </a:r>
            <a:r>
              <a:rPr lang="nl-BE" dirty="0" smtClean="0"/>
              <a:t> Diabetes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6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43732"/>
              </p:ext>
            </p:extLst>
          </p:nvPr>
        </p:nvGraphicFramePr>
        <p:xfrm>
          <a:off x="365759" y="2053358"/>
          <a:ext cx="8485835" cy="3316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2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7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22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22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22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22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122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255694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Cutoff (g/L)</a:t>
                      </a:r>
                    </a:p>
                    <a:p>
                      <a:r>
                        <a:rPr lang="nl-BE" sz="1400" dirty="0" smtClean="0"/>
                        <a:t>A:</a:t>
                      </a:r>
                      <a:r>
                        <a:rPr lang="nl-BE" sz="1400" baseline="0" dirty="0" smtClean="0"/>
                        <a:t> 1,4 – 2</a:t>
                      </a:r>
                      <a:br>
                        <a:rPr lang="nl-BE" sz="1400" baseline="0" dirty="0" smtClean="0"/>
                      </a:br>
                      <a:r>
                        <a:rPr lang="nl-BE" sz="1400" baseline="0" dirty="0" smtClean="0"/>
                        <a:t>B: &gt; 2</a:t>
                      </a:r>
                      <a:br>
                        <a:rPr lang="nl-BE" sz="1400" baseline="0" dirty="0" smtClean="0"/>
                      </a:br>
                      <a:r>
                        <a:rPr lang="nl-BE" sz="1400" baseline="0" dirty="0" smtClean="0"/>
                        <a:t>Total n OGTT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OGTT; T</a:t>
                      </a:r>
                      <a:r>
                        <a:rPr lang="nl-BE" sz="1400" baseline="-25000" dirty="0" smtClean="0"/>
                        <a:t>0</a:t>
                      </a:r>
                    </a:p>
                    <a:p>
                      <a:r>
                        <a:rPr lang="nl-BE" sz="1400" baseline="0" dirty="0" smtClean="0"/>
                        <a:t>n = 45</a:t>
                      </a:r>
                      <a:br>
                        <a:rPr lang="nl-BE" sz="1400" baseline="0" dirty="0" smtClean="0"/>
                      </a:br>
                      <a:r>
                        <a:rPr lang="nl-BE" sz="1400" baseline="0" dirty="0" smtClean="0"/>
                        <a:t>n = 8</a:t>
                      </a:r>
                      <a:br>
                        <a:rPr lang="nl-BE" sz="1400" baseline="0" dirty="0" smtClean="0"/>
                      </a:br>
                      <a:r>
                        <a:rPr lang="nl-BE" sz="1400" baseline="0" dirty="0" smtClean="0"/>
                        <a:t>n = 53</a:t>
                      </a:r>
                      <a:endParaRPr lang="nl-BE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OGTT; T</a:t>
                      </a:r>
                      <a:r>
                        <a:rPr lang="nl-BE" sz="1400" baseline="-25000" dirty="0" smtClean="0"/>
                        <a:t>+1yr</a:t>
                      </a:r>
                    </a:p>
                    <a:p>
                      <a:r>
                        <a:rPr lang="nl-BE" sz="1400" baseline="0" dirty="0" smtClean="0"/>
                        <a:t>n = 40</a:t>
                      </a:r>
                    </a:p>
                    <a:p>
                      <a:r>
                        <a:rPr lang="nl-BE" sz="1400" baseline="0" dirty="0" smtClean="0"/>
                        <a:t>n = 5</a:t>
                      </a:r>
                    </a:p>
                    <a:p>
                      <a:r>
                        <a:rPr lang="nl-BE" sz="1400" baseline="0" dirty="0" smtClean="0"/>
                        <a:t>n = 45</a:t>
                      </a:r>
                      <a:endParaRPr lang="nl-BE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OGTT; T</a:t>
                      </a:r>
                      <a:r>
                        <a:rPr lang="nl-BE" sz="1400" baseline="-25000" dirty="0" smtClean="0"/>
                        <a:t>+2yr</a:t>
                      </a:r>
                    </a:p>
                    <a:p>
                      <a:r>
                        <a:rPr lang="nl-BE" sz="1400" baseline="0" dirty="0" smtClean="0"/>
                        <a:t>n = 38</a:t>
                      </a:r>
                    </a:p>
                    <a:p>
                      <a:r>
                        <a:rPr lang="nl-BE" sz="1400" baseline="0" dirty="0" smtClean="0"/>
                        <a:t>n = 4</a:t>
                      </a:r>
                    </a:p>
                    <a:p>
                      <a:r>
                        <a:rPr lang="nl-BE" sz="1400" baseline="0" dirty="0" smtClean="0"/>
                        <a:t>n = 42</a:t>
                      </a:r>
                      <a:endParaRPr lang="nl-BE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OGTT; T</a:t>
                      </a:r>
                      <a:r>
                        <a:rPr lang="nl-BE" sz="1400" baseline="-25000" dirty="0" smtClean="0"/>
                        <a:t>+3yr</a:t>
                      </a:r>
                    </a:p>
                    <a:p>
                      <a:r>
                        <a:rPr lang="nl-BE" sz="1400" baseline="0" dirty="0" smtClean="0"/>
                        <a:t>n = 31</a:t>
                      </a:r>
                    </a:p>
                    <a:p>
                      <a:r>
                        <a:rPr lang="nl-BE" sz="1400" baseline="0" dirty="0" smtClean="0"/>
                        <a:t>n = 2</a:t>
                      </a:r>
                    </a:p>
                    <a:p>
                      <a:r>
                        <a:rPr lang="nl-BE" sz="1400" baseline="0" dirty="0" smtClean="0"/>
                        <a:t>n = 33</a:t>
                      </a:r>
                      <a:endParaRPr lang="nl-BE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aseline="0" dirty="0" smtClean="0"/>
                        <a:t>OGTT; T</a:t>
                      </a:r>
                      <a:r>
                        <a:rPr lang="nl-BE" sz="1400" baseline="-25000" dirty="0" smtClean="0"/>
                        <a:t>+4yr</a:t>
                      </a:r>
                    </a:p>
                    <a:p>
                      <a:r>
                        <a:rPr lang="nl-BE" sz="1400" baseline="0" dirty="0" smtClean="0"/>
                        <a:t>n = 24</a:t>
                      </a:r>
                    </a:p>
                    <a:p>
                      <a:r>
                        <a:rPr lang="nl-BE" sz="1400" baseline="0" dirty="0" smtClean="0"/>
                        <a:t>n = 3</a:t>
                      </a:r>
                    </a:p>
                    <a:p>
                      <a:r>
                        <a:rPr lang="nl-BE" sz="1400" baseline="0" dirty="0" smtClean="0"/>
                        <a:t>n = 27</a:t>
                      </a:r>
                      <a:endParaRPr lang="nl-BE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baseline="0" dirty="0" smtClean="0"/>
                        <a:t>OGTT; T</a:t>
                      </a:r>
                      <a:r>
                        <a:rPr lang="nl-BE" sz="1400" baseline="-25000" dirty="0" smtClean="0"/>
                        <a:t>+5yr</a:t>
                      </a:r>
                    </a:p>
                    <a:p>
                      <a:r>
                        <a:rPr lang="nl-BE" sz="1400" baseline="0" dirty="0" smtClean="0"/>
                        <a:t>n = 21</a:t>
                      </a:r>
                    </a:p>
                    <a:p>
                      <a:r>
                        <a:rPr lang="nl-BE" sz="1400" baseline="0" dirty="0" smtClean="0"/>
                        <a:t>n = 2</a:t>
                      </a:r>
                    </a:p>
                    <a:p>
                      <a:r>
                        <a:rPr lang="nl-BE" sz="1400" baseline="0" dirty="0" smtClean="0"/>
                        <a:t>n = 23</a:t>
                      </a:r>
                      <a:endParaRPr lang="nl-BE" sz="1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4779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&lt; 1,4 g/L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0</a:t>
                      </a:r>
                    </a:p>
                    <a:p>
                      <a:r>
                        <a:rPr lang="nl-BE" sz="1400" dirty="0" smtClean="0"/>
                        <a:t>0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26 (65%)</a:t>
                      </a:r>
                    </a:p>
                    <a:p>
                      <a:r>
                        <a:rPr lang="nl-BE" sz="1400" dirty="0" smtClean="0"/>
                        <a:t>2</a:t>
                      </a:r>
                      <a:r>
                        <a:rPr lang="nl-BE" sz="1400" baseline="0" dirty="0" smtClean="0"/>
                        <a:t> (40%)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25 (66%)</a:t>
                      </a:r>
                    </a:p>
                    <a:p>
                      <a:r>
                        <a:rPr lang="nl-BE" sz="1400" dirty="0" smtClean="0"/>
                        <a:t>2 (50%)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22 (71%)</a:t>
                      </a:r>
                    </a:p>
                    <a:p>
                      <a:r>
                        <a:rPr lang="nl-BE" sz="1400" dirty="0" smtClean="0"/>
                        <a:t>0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15 (63%)</a:t>
                      </a:r>
                    </a:p>
                    <a:p>
                      <a:r>
                        <a:rPr lang="nl-BE" sz="1400" dirty="0" smtClean="0"/>
                        <a:t>2 (67%)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9 (43%)</a:t>
                      </a:r>
                    </a:p>
                    <a:p>
                      <a:r>
                        <a:rPr lang="nl-BE" sz="1400" dirty="0" smtClean="0"/>
                        <a:t>0</a:t>
                      </a: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4779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1,4 – 2 g/L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45 (100%)</a:t>
                      </a:r>
                    </a:p>
                    <a:p>
                      <a:r>
                        <a:rPr lang="nl-BE" sz="1400" dirty="0" smtClean="0"/>
                        <a:t>0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8 (20%)</a:t>
                      </a:r>
                    </a:p>
                    <a:p>
                      <a:r>
                        <a:rPr lang="nl-BE" sz="1400" dirty="0" smtClean="0"/>
                        <a:t>3 (60%)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11 (29%)</a:t>
                      </a:r>
                    </a:p>
                    <a:p>
                      <a:r>
                        <a:rPr lang="nl-BE" sz="1400" dirty="0" smtClean="0"/>
                        <a:t>2 (50%)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5 (16%)</a:t>
                      </a:r>
                    </a:p>
                    <a:p>
                      <a:r>
                        <a:rPr lang="nl-BE" sz="1400" dirty="0" smtClean="0"/>
                        <a:t>1 (50%)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7 (29%)</a:t>
                      </a:r>
                    </a:p>
                    <a:p>
                      <a:r>
                        <a:rPr lang="nl-BE" sz="1400" dirty="0" smtClean="0"/>
                        <a:t>1 (33%)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6 (28,5%)</a:t>
                      </a:r>
                    </a:p>
                    <a:p>
                      <a:r>
                        <a:rPr lang="nl-BE" sz="1400" dirty="0" smtClean="0"/>
                        <a:t>2</a:t>
                      </a:r>
                      <a:r>
                        <a:rPr lang="nl-BE" sz="1400" baseline="0" dirty="0" smtClean="0"/>
                        <a:t> (100%)</a:t>
                      </a: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4779"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&gt; 2 g/L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0</a:t>
                      </a:r>
                    </a:p>
                    <a:p>
                      <a:r>
                        <a:rPr lang="nl-BE" sz="1400" dirty="0" smtClean="0"/>
                        <a:t>8 (100%)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6 (15%)</a:t>
                      </a:r>
                    </a:p>
                    <a:p>
                      <a:r>
                        <a:rPr lang="nl-BE" sz="1400" dirty="0" smtClean="0"/>
                        <a:t>0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2 (5%)</a:t>
                      </a:r>
                    </a:p>
                    <a:p>
                      <a:r>
                        <a:rPr lang="nl-BE" sz="1400" dirty="0" smtClean="0"/>
                        <a:t>0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4 (13%)</a:t>
                      </a:r>
                    </a:p>
                    <a:p>
                      <a:r>
                        <a:rPr lang="nl-BE" sz="1400" dirty="0" smtClean="0"/>
                        <a:t>1 (50%)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2 (8%)</a:t>
                      </a:r>
                    </a:p>
                    <a:p>
                      <a:r>
                        <a:rPr lang="nl-BE" sz="1400" dirty="0" smtClean="0"/>
                        <a:t>0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400" dirty="0" smtClean="0"/>
                        <a:t>6 (28,5%)</a:t>
                      </a:r>
                    </a:p>
                    <a:p>
                      <a:r>
                        <a:rPr lang="nl-BE" sz="1400" dirty="0" smtClean="0"/>
                        <a:t>0</a:t>
                      </a: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397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Cystic</a:t>
            </a:r>
            <a:r>
              <a:rPr lang="nl-BE" dirty="0" smtClean="0"/>
              <a:t> Fibrosis </a:t>
            </a:r>
            <a:r>
              <a:rPr lang="nl-BE" dirty="0" err="1" smtClean="0"/>
              <a:t>Related</a:t>
            </a:r>
            <a:r>
              <a:rPr lang="nl-BE" dirty="0" smtClean="0"/>
              <a:t> Diabetes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7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  <p:graphicFrame>
        <p:nvGraphicFramePr>
          <p:cNvPr id="7" name="Tabel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976345"/>
              </p:ext>
            </p:extLst>
          </p:nvPr>
        </p:nvGraphicFramePr>
        <p:xfrm>
          <a:off x="345537" y="2026560"/>
          <a:ext cx="8554620" cy="3696878"/>
        </p:xfrm>
        <a:graphic>
          <a:graphicData uri="http://schemas.openxmlformats.org/drawingml/2006/table">
            <a:tbl>
              <a:tblPr firstRow="1" bandRow="1"/>
              <a:tblGrid>
                <a:gridCol w="14248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92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20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20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20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20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220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33119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/>
                        <a:t>HbA1c (%)</a:t>
                      </a:r>
                    </a:p>
                    <a:p>
                      <a:r>
                        <a:rPr lang="nl-BE" sz="1600" dirty="0" smtClean="0"/>
                        <a:t>A:</a:t>
                      </a:r>
                      <a:r>
                        <a:rPr lang="nl-BE" sz="1600" baseline="0" dirty="0" smtClean="0"/>
                        <a:t> 1,4 – 2</a:t>
                      </a:r>
                      <a:br>
                        <a:rPr lang="nl-BE" sz="1600" baseline="0" dirty="0" smtClean="0"/>
                      </a:br>
                      <a:r>
                        <a:rPr lang="nl-BE" sz="1600" baseline="0" dirty="0" smtClean="0"/>
                        <a:t>B: &gt; 2</a:t>
                      </a:r>
                      <a:br>
                        <a:rPr lang="nl-BE" sz="1600" baseline="0" dirty="0" smtClean="0"/>
                      </a:br>
                      <a:r>
                        <a:rPr lang="nl-BE" sz="1600" baseline="0" dirty="0" smtClean="0"/>
                        <a:t>Total n HbA1c</a:t>
                      </a:r>
                      <a:endParaRPr lang="nl-BE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/>
                        <a:t>OGTT; T</a:t>
                      </a:r>
                      <a:r>
                        <a:rPr lang="nl-BE" sz="1600" baseline="-25000" dirty="0" smtClean="0"/>
                        <a:t>0</a:t>
                      </a:r>
                    </a:p>
                    <a:p>
                      <a:r>
                        <a:rPr lang="nl-BE" sz="1600" baseline="0" dirty="0" smtClean="0"/>
                        <a:t>n = 45</a:t>
                      </a:r>
                      <a:br>
                        <a:rPr lang="nl-BE" sz="1600" baseline="0" dirty="0" smtClean="0"/>
                      </a:br>
                      <a:r>
                        <a:rPr lang="nl-BE" sz="1600" baseline="0" dirty="0" smtClean="0"/>
                        <a:t>n = 8</a:t>
                      </a:r>
                      <a:br>
                        <a:rPr lang="nl-BE" sz="1600" baseline="0" dirty="0" smtClean="0"/>
                      </a:br>
                      <a:r>
                        <a:rPr lang="nl-BE" sz="1600" baseline="0" dirty="0" smtClean="0"/>
                        <a:t>n = 53</a:t>
                      </a:r>
                      <a:endParaRPr lang="nl-BE" sz="1600" baseline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/>
                        <a:t>OGTT; T</a:t>
                      </a:r>
                      <a:r>
                        <a:rPr lang="nl-BE" sz="1600" baseline="-25000" dirty="0" smtClean="0"/>
                        <a:t>+1yr</a:t>
                      </a:r>
                    </a:p>
                    <a:p>
                      <a:r>
                        <a:rPr lang="nl-BE" sz="1600" baseline="0" dirty="0" smtClean="0"/>
                        <a:t>n = 42</a:t>
                      </a:r>
                    </a:p>
                    <a:p>
                      <a:r>
                        <a:rPr lang="nl-BE" sz="1600" baseline="0" dirty="0" smtClean="0"/>
                        <a:t>n = 5</a:t>
                      </a:r>
                    </a:p>
                    <a:p>
                      <a:r>
                        <a:rPr lang="nl-BE" sz="1600" baseline="0" dirty="0" smtClean="0"/>
                        <a:t>n = 47</a:t>
                      </a:r>
                      <a:endParaRPr lang="nl-BE" sz="1600" baseline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/>
                        <a:t>OGTT; T</a:t>
                      </a:r>
                      <a:r>
                        <a:rPr lang="nl-BE" sz="1600" baseline="-25000" dirty="0" smtClean="0"/>
                        <a:t>+2yr</a:t>
                      </a:r>
                    </a:p>
                    <a:p>
                      <a:r>
                        <a:rPr lang="nl-BE" sz="1600" baseline="0" dirty="0" smtClean="0"/>
                        <a:t>n = 39</a:t>
                      </a:r>
                    </a:p>
                    <a:p>
                      <a:r>
                        <a:rPr lang="nl-BE" sz="1600" baseline="0" dirty="0" smtClean="0"/>
                        <a:t>n = 3</a:t>
                      </a:r>
                    </a:p>
                    <a:p>
                      <a:r>
                        <a:rPr lang="nl-BE" sz="1600" baseline="0" dirty="0" smtClean="0"/>
                        <a:t>n = 42</a:t>
                      </a:r>
                      <a:endParaRPr lang="nl-BE" sz="1600" baseline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/>
                        <a:t>OGTT; T</a:t>
                      </a:r>
                      <a:r>
                        <a:rPr lang="nl-BE" sz="1600" baseline="-25000" dirty="0" smtClean="0"/>
                        <a:t>+3yr</a:t>
                      </a:r>
                    </a:p>
                    <a:p>
                      <a:r>
                        <a:rPr lang="nl-BE" sz="1600" baseline="0" dirty="0" smtClean="0"/>
                        <a:t>n = 32</a:t>
                      </a:r>
                    </a:p>
                    <a:p>
                      <a:r>
                        <a:rPr lang="nl-BE" sz="1600" baseline="0" dirty="0" smtClean="0"/>
                        <a:t>n = 3</a:t>
                      </a:r>
                    </a:p>
                    <a:p>
                      <a:r>
                        <a:rPr lang="nl-BE" sz="1600" baseline="0" dirty="0" smtClean="0"/>
                        <a:t>n = 35</a:t>
                      </a:r>
                      <a:endParaRPr lang="nl-BE" sz="1600" baseline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baseline="0" dirty="0" smtClean="0"/>
                        <a:t>OGTT; T</a:t>
                      </a:r>
                      <a:r>
                        <a:rPr lang="nl-BE" sz="1600" baseline="-25000" dirty="0" smtClean="0"/>
                        <a:t>+4yr</a:t>
                      </a:r>
                    </a:p>
                    <a:p>
                      <a:r>
                        <a:rPr lang="nl-BE" sz="1600" baseline="0" dirty="0" smtClean="0"/>
                        <a:t>n = 27</a:t>
                      </a:r>
                    </a:p>
                    <a:p>
                      <a:r>
                        <a:rPr lang="nl-BE" sz="1600" baseline="0" dirty="0" smtClean="0"/>
                        <a:t>n = 2</a:t>
                      </a:r>
                    </a:p>
                    <a:p>
                      <a:r>
                        <a:rPr lang="nl-BE" sz="1600" baseline="0" dirty="0" smtClean="0"/>
                        <a:t>n = 29</a:t>
                      </a:r>
                      <a:endParaRPr lang="nl-BE" sz="1600" baseline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baseline="0" dirty="0" smtClean="0"/>
                        <a:t>OGTT; T</a:t>
                      </a:r>
                      <a:r>
                        <a:rPr lang="nl-BE" sz="1600" baseline="-25000" dirty="0" smtClean="0"/>
                        <a:t>+5yr</a:t>
                      </a:r>
                    </a:p>
                    <a:p>
                      <a:r>
                        <a:rPr lang="nl-BE" sz="1600" baseline="0" dirty="0" smtClean="0"/>
                        <a:t>n = 26</a:t>
                      </a:r>
                    </a:p>
                    <a:p>
                      <a:r>
                        <a:rPr lang="nl-BE" sz="1600" baseline="0" dirty="0" smtClean="0"/>
                        <a:t>n = 3</a:t>
                      </a:r>
                    </a:p>
                    <a:p>
                      <a:r>
                        <a:rPr lang="nl-BE" sz="1600" baseline="0" dirty="0" smtClean="0"/>
                        <a:t>n = 29</a:t>
                      </a:r>
                      <a:endParaRPr lang="nl-BE" sz="1600" baseline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264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&lt; 5,5%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12 (27%)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15 (36%)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nl-BE" sz="1600" baseline="0" dirty="0" smtClean="0">
                          <a:solidFill>
                            <a:schemeClr val="bg1"/>
                          </a:solidFill>
                        </a:rPr>
                        <a:t> (20%)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11 (28%)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7 (22%)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8 (30%)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8 (31%)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038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5,5 – 6%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30 (67%)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lang="nl-BE" sz="1600" baseline="0" dirty="0" smtClean="0">
                          <a:solidFill>
                            <a:schemeClr val="bg1"/>
                          </a:solidFill>
                        </a:rPr>
                        <a:t> (100%)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24 (57%)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4 (80%)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24 (62%)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2 (67%)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22 (69%)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3 (100%)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16 (59%)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2 (100%)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14 (54%)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nl-BE" sz="1600" baseline="0" dirty="0" smtClean="0">
                          <a:solidFill>
                            <a:schemeClr val="bg1"/>
                          </a:solidFill>
                        </a:rPr>
                        <a:t> (67%)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264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&gt; 6%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3 (6%)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3 (7%)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4 (10%)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 (33%)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3 (9%)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2 (8%)</a:t>
                      </a:r>
                    </a:p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4 (15%)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nl-BE" sz="1600" baseline="0" dirty="0" smtClean="0">
                          <a:solidFill>
                            <a:schemeClr val="bg1"/>
                          </a:solidFill>
                        </a:rPr>
                        <a:t> (33%)</a:t>
                      </a:r>
                      <a:endParaRPr lang="nl-BE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81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Over a 5 year follow-up a slight increase in number of patients with an HbA1c &gt; 6% is seen independently of the OGTT-result.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In the total group 5 patients refused insulin treatment and are to date still not treated with insulin.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A further in depth study adding CGM is ongoing.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Cystic</a:t>
            </a:r>
            <a:r>
              <a:rPr lang="nl-BE" dirty="0" smtClean="0"/>
              <a:t> Fibrosis </a:t>
            </a:r>
            <a:r>
              <a:rPr lang="nl-BE" dirty="0" err="1" smtClean="0"/>
              <a:t>Related</a:t>
            </a:r>
            <a:r>
              <a:rPr lang="nl-BE" dirty="0" smtClean="0"/>
              <a:t> Diabetes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err="1" smtClean="0"/>
              <a:t>Conclusion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8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73091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Cystic</a:t>
            </a:r>
            <a:r>
              <a:rPr lang="nl-BE" dirty="0" smtClean="0"/>
              <a:t> Fibrosis </a:t>
            </a:r>
            <a:r>
              <a:rPr lang="nl-BE" dirty="0" err="1" smtClean="0"/>
              <a:t>Related</a:t>
            </a:r>
            <a:r>
              <a:rPr lang="nl-BE" dirty="0" smtClean="0"/>
              <a:t> Diabetes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Mucogent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9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217" y="1935467"/>
            <a:ext cx="7039242" cy="3597677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6660919" y="5714521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bg1"/>
                </a:solidFill>
              </a:rPr>
              <a:t>Hba1c: 6,8%</a:t>
            </a: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09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UZ_Gent">
  <a:themeElements>
    <a:clrScheme name="UZ_Gent">
      <a:dk1>
        <a:sysClr val="windowText" lastClr="000000"/>
      </a:dk1>
      <a:lt1>
        <a:sysClr val="window" lastClr="FFFFFF"/>
      </a:lt1>
      <a:dk2>
        <a:srgbClr val="1E64C8"/>
      </a:dk2>
      <a:lt2>
        <a:srgbClr val="E7E6E6"/>
      </a:lt2>
      <a:accent1>
        <a:srgbClr val="1E64C8"/>
      </a:accent1>
      <a:accent2>
        <a:srgbClr val="E7E6E6"/>
      </a:accent2>
      <a:accent3>
        <a:srgbClr val="1E64C8"/>
      </a:accent3>
      <a:accent4>
        <a:srgbClr val="F2F2F2"/>
      </a:accent4>
      <a:accent5>
        <a:srgbClr val="1E64C8"/>
      </a:accent5>
      <a:accent6>
        <a:srgbClr val="7F7F7F"/>
      </a:accent6>
      <a:hlink>
        <a:srgbClr val="000000"/>
      </a:hlink>
      <a:folHlink>
        <a:srgbClr val="000000"/>
      </a:folHlink>
    </a:clrScheme>
    <a:fontScheme name="UZ_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uz_standaard.potx" id="{87269848-2B6B-4FED-86ED-425AAA9A4EC1}" vid="{67736F45-CF55-48D5-9531-9DC59EA7DE7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uz_standaard</Template>
  <TotalTime>14</TotalTime>
  <Words>906</Words>
  <Application>Microsoft Macintosh PowerPoint</Application>
  <PresentationFormat>Diavoorstelling (4:3)</PresentationFormat>
  <Paragraphs>192</Paragraphs>
  <Slides>10</Slides>
  <Notes>0</Notes>
  <HiddenSlides>1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UZ_Gent</vt:lpstr>
      <vt:lpstr>PowerPoint-presentatie</vt:lpstr>
      <vt:lpstr>Evaluation of HbA1c and OGGT-results after a first abnormal OGTT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UZ 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Declercq Dimitri</dc:creator>
  <cp:lastModifiedBy>Dimi</cp:lastModifiedBy>
  <cp:revision>69</cp:revision>
  <dcterms:created xsi:type="dcterms:W3CDTF">2018-01-29T15:02:01Z</dcterms:created>
  <dcterms:modified xsi:type="dcterms:W3CDTF">2018-03-22T10:05:43Z</dcterms:modified>
</cp:coreProperties>
</file>