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50" r:id="rId2"/>
  </p:sldMasterIdLst>
  <p:notesMasterIdLst>
    <p:notesMasterId r:id="rId20"/>
  </p:notesMasterIdLst>
  <p:sldIdLst>
    <p:sldId id="256" r:id="rId3"/>
    <p:sldId id="258" r:id="rId4"/>
    <p:sldId id="262" r:id="rId5"/>
    <p:sldId id="265" r:id="rId6"/>
    <p:sldId id="266" r:id="rId7"/>
    <p:sldId id="267" r:id="rId8"/>
    <p:sldId id="268" r:id="rId9"/>
    <p:sldId id="269" r:id="rId10"/>
    <p:sldId id="261"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59">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5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56" autoAdjust="0"/>
  </p:normalViewPr>
  <p:slideViewPr>
    <p:cSldViewPr snapToGrid="0" snapToObjects="1">
      <p:cViewPr varScale="1">
        <p:scale>
          <a:sx n="68" d="100"/>
          <a:sy n="68" d="100"/>
        </p:scale>
        <p:origin x="1882" y="72"/>
      </p:cViewPr>
      <p:guideLst>
        <p:guide orient="horz" pos="2159"/>
        <p:guide pos="28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045BB-E421-4775-93DA-0D417D832552}" type="datetimeFigureOut">
              <a:rPr lang="en-US" smtClean="0"/>
              <a:t>3/21/2019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0BFB6-2D0A-4059-A3F8-D2F24DD41FB6}" type="slidenum">
              <a:rPr lang="en-US" smtClean="0"/>
              <a:t>‹#›</a:t>
            </a:fld>
            <a:endParaRPr lang="en-US"/>
          </a:p>
        </p:txBody>
      </p:sp>
    </p:spTree>
    <p:extLst>
      <p:ext uri="{BB962C8B-B14F-4D97-AF65-F5344CB8AC3E}">
        <p14:creationId xmlns:p14="http://schemas.microsoft.com/office/powerpoint/2010/main" val="2542866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54caebd22f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51" name="Google Shape;151;g54caebd22f_1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7136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Fifty-one patients with CF and 94 healthy controls participated in the study. </a:t>
            </a:r>
          </a:p>
          <a:p>
            <a:r>
              <a:rPr lang="en-US" dirty="0" smtClean="0"/>
              <a:t>Standardized</a:t>
            </a:r>
            <a:r>
              <a:rPr lang="en-US" baseline="0" dirty="0" smtClean="0"/>
              <a:t> postural screening showed the  </a:t>
            </a:r>
            <a:r>
              <a:rPr lang="en-US" dirty="0" smtClean="0"/>
              <a:t>CF group had significantly more pathological findings than the control group in lower extremity appearance and movement and spine appearance and movement domains. tandem walking speed was also significantly higher in controls vs CF group. </a:t>
            </a:r>
          </a:p>
          <a:p>
            <a:r>
              <a:rPr lang="en-US" dirty="0" smtClean="0"/>
              <a:t>Recommended</a:t>
            </a:r>
            <a:r>
              <a:rPr lang="en-US" baseline="0" dirty="0" smtClean="0"/>
              <a:t> a systematic </a:t>
            </a:r>
            <a:r>
              <a:rPr lang="en-US" baseline="0" dirty="0" err="1" smtClean="0"/>
              <a:t>musculoskeltal</a:t>
            </a:r>
            <a:r>
              <a:rPr lang="en-US" baseline="0" dirty="0" smtClean="0"/>
              <a:t> examination. </a:t>
            </a:r>
            <a:endParaRPr lang="en-US" dirty="0"/>
          </a:p>
        </p:txBody>
      </p:sp>
      <p:sp>
        <p:nvSpPr>
          <p:cNvPr id="4" name="Slide Number Placeholder 3"/>
          <p:cNvSpPr>
            <a:spLocks noGrp="1"/>
          </p:cNvSpPr>
          <p:nvPr>
            <p:ph type="sldNum" sz="quarter" idx="10"/>
          </p:nvPr>
        </p:nvSpPr>
        <p:spPr/>
        <p:txBody>
          <a:bodyPr/>
          <a:lstStyle/>
          <a:p>
            <a:fld id="{2AF0BFB6-2D0A-4059-A3F8-D2F24DD41FB6}" type="slidenum">
              <a:rPr lang="en-US" smtClean="0"/>
              <a:t>4</a:t>
            </a:fld>
            <a:endParaRPr lang="en-US"/>
          </a:p>
        </p:txBody>
      </p:sp>
    </p:spTree>
    <p:extLst>
      <p:ext uri="{BB962C8B-B14F-4D97-AF65-F5344CB8AC3E}">
        <p14:creationId xmlns:p14="http://schemas.microsoft.com/office/powerpoint/2010/main" val="4104169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71 patients, </a:t>
            </a:r>
          </a:p>
          <a:p>
            <a:r>
              <a:rPr lang="en-US" dirty="0" smtClean="0"/>
              <a:t>56 (79%) patients have vestibular system dysfunction </a:t>
            </a:r>
          </a:p>
          <a:p>
            <a:r>
              <a:rPr lang="en-US" dirty="0" smtClean="0"/>
              <a:t>15 (21%) have normal vestibular system function. </a:t>
            </a:r>
          </a:p>
          <a:p>
            <a:r>
              <a:rPr lang="en-US" dirty="0" smtClean="0"/>
              <a:t>16 patients (23%) have hearing loss. </a:t>
            </a:r>
          </a:p>
          <a:p>
            <a:r>
              <a:rPr lang="en-US" dirty="0" smtClean="0"/>
              <a:t>In considering the relationship between auditory and vestibular function, 12 (17%) demonstrated both normal hearing and normal vestibular function </a:t>
            </a:r>
          </a:p>
          <a:p>
            <a:r>
              <a:rPr lang="en-US" dirty="0" smtClean="0"/>
              <a:t>13 (18%) have both hearing loss and abnormal vestibular function. </a:t>
            </a:r>
          </a:p>
          <a:p>
            <a:r>
              <a:rPr lang="en-US" dirty="0" smtClean="0"/>
              <a:t>Of the 55 (78%) patients with normal hearing, 43 (61%) have vestibular dysfunction</a:t>
            </a:r>
          </a:p>
          <a:p>
            <a:r>
              <a:rPr lang="en-US" dirty="0" smtClean="0"/>
              <a:t>3 (4%) of patients with normal vestibular function have hearing loss.</a:t>
            </a:r>
            <a:endParaRPr lang="en-US" dirty="0"/>
          </a:p>
        </p:txBody>
      </p:sp>
      <p:sp>
        <p:nvSpPr>
          <p:cNvPr id="4" name="Slide Number Placeholder 3"/>
          <p:cNvSpPr>
            <a:spLocks noGrp="1"/>
          </p:cNvSpPr>
          <p:nvPr>
            <p:ph type="sldNum" sz="quarter" idx="10"/>
          </p:nvPr>
        </p:nvSpPr>
        <p:spPr/>
        <p:txBody>
          <a:bodyPr/>
          <a:lstStyle/>
          <a:p>
            <a:fld id="{2AF0BFB6-2D0A-4059-A3F8-D2F24DD41FB6}" type="slidenum">
              <a:rPr lang="en-US" smtClean="0"/>
              <a:t>14</a:t>
            </a:fld>
            <a:endParaRPr lang="en-US"/>
          </a:p>
        </p:txBody>
      </p:sp>
    </p:spTree>
    <p:extLst>
      <p:ext uri="{BB962C8B-B14F-4D97-AF65-F5344CB8AC3E}">
        <p14:creationId xmlns:p14="http://schemas.microsoft.com/office/powerpoint/2010/main" val="205346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9147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Box 1"/>
          <p:cNvSpPr txBox="1"/>
          <p:nvPr userDrawn="1"/>
        </p:nvSpPr>
        <p:spPr>
          <a:xfrm>
            <a:off x="0" y="6193331"/>
            <a:ext cx="9144000" cy="664669"/>
          </a:xfrm>
          <a:prstGeom prst="rect">
            <a:avLst/>
          </a:prstGeom>
          <a:solidFill>
            <a:srgbClr val="00153E"/>
          </a:solidFill>
        </p:spPr>
        <p:txBody>
          <a:bodyPr wrap="square" rtlCol="0">
            <a:spAutoFit/>
          </a:bodyPr>
          <a:lstStyle/>
          <a:p>
            <a:endParaRPr lang="en-US" dirty="0"/>
          </a:p>
        </p:txBody>
      </p:sp>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5155475" y="6346047"/>
            <a:ext cx="3837714" cy="3329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74867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Box 5"/>
          <p:cNvSpPr txBox="1"/>
          <p:nvPr userDrawn="1"/>
        </p:nvSpPr>
        <p:spPr>
          <a:xfrm>
            <a:off x="0" y="6193331"/>
            <a:ext cx="9144000" cy="664669"/>
          </a:xfrm>
          <a:prstGeom prst="rect">
            <a:avLst/>
          </a:prstGeom>
          <a:solidFill>
            <a:srgbClr val="00153E"/>
          </a:solidFill>
        </p:spPr>
        <p:txBody>
          <a:bodyPr wrap="square" rtlCol="0">
            <a:spAutoFit/>
          </a:bodyPr>
          <a:lstStyle/>
          <a:p>
            <a:endParaRPr lang="en-US" dirty="0"/>
          </a:p>
        </p:txBody>
      </p: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5127335" y="6326189"/>
            <a:ext cx="3865854" cy="335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Content Placeholder 8"/>
          <p:cNvSpPr>
            <a:spLocks noGrp="1"/>
          </p:cNvSpPr>
          <p:nvPr>
            <p:ph sz="quarter" idx="10"/>
          </p:nvPr>
        </p:nvSpPr>
        <p:spPr>
          <a:xfrm>
            <a:off x="677862" y="1227667"/>
            <a:ext cx="7080250" cy="4159250"/>
          </a:xfrm>
          <a:prstGeom prst="rect">
            <a:avLst/>
          </a:prstGeom>
        </p:spPr>
        <p:txBody>
          <a:bodyPr vert="horz"/>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12"/>
          <p:cNvSpPr>
            <a:spLocks noGrp="1"/>
          </p:cNvSpPr>
          <p:nvPr>
            <p:ph type="body" sz="quarter" idx="11"/>
          </p:nvPr>
        </p:nvSpPr>
        <p:spPr>
          <a:xfrm>
            <a:off x="677862" y="95250"/>
            <a:ext cx="7534275" cy="655638"/>
          </a:xfrm>
          <a:prstGeom prst="rect">
            <a:avLst/>
          </a:prstGeom>
        </p:spPr>
        <p:txBody>
          <a:bodyPr vert="horz"/>
          <a:lstStyle>
            <a:lvl1pPr marL="0" indent="0">
              <a:buNone/>
              <a:defRPr sz="2800">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14050837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spcBef>
                <a:spcPts val="0"/>
              </a:spcBef>
              <a:spcAft>
                <a:spcPts val="0"/>
              </a:spcAft>
            </a:pPr>
            <a:fld id="{00000000-1234-1234-1234-123412341234}" type="slidenum">
              <a:rPr lang="en" smtClean="0"/>
              <a:pPr algn="r">
                <a:spcBef>
                  <a:spcPts val="0"/>
                </a:spcBef>
                <a:spcAft>
                  <a:spcPts val="0"/>
                </a:spcAft>
              </a:pPr>
              <a:t>‹#›</a:t>
            </a:fld>
            <a:endParaRPr lang="en"/>
          </a:p>
        </p:txBody>
      </p:sp>
    </p:spTree>
    <p:extLst>
      <p:ext uri="{BB962C8B-B14F-4D97-AF65-F5344CB8AC3E}">
        <p14:creationId xmlns:p14="http://schemas.microsoft.com/office/powerpoint/2010/main" val="3868749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4.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onsider-environment.pd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3500" y="6450013"/>
            <a:ext cx="3937000" cy="160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6" descr="color_horiz.eps"/>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152400"/>
            <a:ext cx="91440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2" name="Picture 3" descr="CVCyellow-bar.pd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890588"/>
            <a:ext cx="9144000" cy="100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3" name="Picture 4" descr="CVCyellow-bar.pd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6096000"/>
            <a:ext cx="9144000" cy="100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4"/>
          <p:cNvSpPr txBox="1"/>
          <p:nvPr userDrawn="1"/>
        </p:nvSpPr>
        <p:spPr>
          <a:xfrm>
            <a:off x="0" y="6193331"/>
            <a:ext cx="9144000" cy="664669"/>
          </a:xfrm>
          <a:prstGeom prst="rect">
            <a:avLst/>
          </a:prstGeom>
          <a:solidFill>
            <a:srgbClr val="00153E"/>
          </a:solidFill>
        </p:spPr>
        <p:txBody>
          <a:bodyPr wrap="square" rtlCol="0">
            <a:spAutoFit/>
          </a:bodyPr>
          <a:lstStyle/>
          <a:p>
            <a:endParaRPr lang="en-US" dirty="0"/>
          </a:p>
        </p:txBody>
      </p:sp>
      <p:pic>
        <p:nvPicPr>
          <p:cNvPr id="6" name="Picture 7" descr="Signature-Marketing-White.eps"/>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795963" y="6325833"/>
            <a:ext cx="3197225" cy="3941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doi-org.proxy.lib.umich.edu/10.1111/resp.13125"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194" y="609057"/>
            <a:ext cx="2772887" cy="1911670"/>
          </a:xfrm>
          <a:prstGeom prst="rect">
            <a:avLst/>
          </a:prstGeom>
        </p:spPr>
      </p:pic>
      <p:sp>
        <p:nvSpPr>
          <p:cNvPr id="4" name="Title 1"/>
          <p:cNvSpPr txBox="1">
            <a:spLocks/>
          </p:cNvSpPr>
          <p:nvPr/>
        </p:nvSpPr>
        <p:spPr>
          <a:xfrm>
            <a:off x="685799" y="3169882"/>
            <a:ext cx="7772400" cy="1776412"/>
          </a:xfrm>
          <a:prstGeom prst="rect">
            <a:avLst/>
          </a:prstGeom>
        </p:spPr>
        <p:txBody>
          <a:bodyPr>
            <a:normAutofit fontScale="97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4923" dirty="0" smtClean="0">
                <a:latin typeface="Arial"/>
                <a:cs typeface="Arial"/>
              </a:rPr>
              <a:t>Physical Therapy in CF</a:t>
            </a:r>
          </a:p>
          <a:p>
            <a:pPr fontAlgn="auto">
              <a:spcAft>
                <a:spcPts val="0"/>
              </a:spcAft>
              <a:defRPr/>
            </a:pPr>
            <a:r>
              <a:rPr lang="en-US" sz="3282" dirty="0" smtClean="0">
                <a:solidFill>
                  <a:schemeClr val="tx1">
                    <a:lumMod val="50000"/>
                    <a:lumOff val="50000"/>
                  </a:schemeClr>
                </a:solidFill>
                <a:latin typeface="Arial"/>
                <a:cs typeface="Arial"/>
              </a:rPr>
              <a:t>Beyond Airway Clearance </a:t>
            </a:r>
            <a:endParaRPr lang="en-US" sz="3282" dirty="0" smtClean="0">
              <a:solidFill>
                <a:schemeClr val="tx1">
                  <a:lumMod val="50000"/>
                  <a:lumOff val="50000"/>
                </a:schemeClr>
              </a:solidFill>
              <a:latin typeface="Arial"/>
              <a:cs typeface="Arial"/>
            </a:endParaRPr>
          </a:p>
          <a:p>
            <a:pPr fontAlgn="auto">
              <a:spcAft>
                <a:spcPts val="0"/>
              </a:spcAft>
              <a:defRPr/>
            </a:pPr>
            <a:r>
              <a:rPr lang="en-US" sz="3282" dirty="0" smtClean="0">
                <a:solidFill>
                  <a:schemeClr val="tx1">
                    <a:lumMod val="50000"/>
                    <a:lumOff val="50000"/>
                  </a:schemeClr>
                </a:solidFill>
                <a:latin typeface="Arial"/>
                <a:cs typeface="Arial"/>
              </a:rPr>
              <a:t>Chris Tapley, MS, PT</a:t>
            </a:r>
          </a:p>
        </p:txBody>
      </p:sp>
      <p:pic>
        <p:nvPicPr>
          <p:cNvPr id="5" name="Picture 4">
            <a:extLst>
              <a:ext uri="{FF2B5EF4-FFF2-40B4-BE49-F238E27FC236}">
                <a16:creationId xmlns:a16="http://schemas.microsoft.com/office/drawing/2014/main" id="{0E987B08-2A4B-CA43-BD4C-6F064E23ED85}"/>
              </a:ext>
            </a:extLst>
          </p:cNvPr>
          <p:cNvPicPr>
            <a:picLocks noChangeAspect="1"/>
          </p:cNvPicPr>
          <p:nvPr/>
        </p:nvPicPr>
        <p:blipFill>
          <a:blip r:embed="rId3">
            <a:extLst/>
          </a:blip>
          <a:stretch>
            <a:fillRect/>
          </a:stretch>
        </p:blipFill>
        <p:spPr>
          <a:xfrm>
            <a:off x="4410356" y="609057"/>
            <a:ext cx="4047843" cy="1911670"/>
          </a:xfrm>
          <a:prstGeom prst="rect">
            <a:avLst/>
          </a:prstGeom>
        </p:spPr>
      </p:pic>
      <p:sp>
        <p:nvSpPr>
          <p:cNvPr id="6" name="Rectangle 5"/>
          <p:cNvSpPr/>
          <p:nvPr/>
        </p:nvSpPr>
        <p:spPr>
          <a:xfrm>
            <a:off x="2438400" y="6254044"/>
            <a:ext cx="4244622" cy="451556"/>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Encourage early bone health</a:t>
            </a:r>
            <a:endParaRPr lang="en-US" dirty="0"/>
          </a:p>
          <a:p>
            <a:pPr lvl="1"/>
            <a:r>
              <a:rPr lang="en-US" dirty="0" smtClean="0"/>
              <a:t>Maximize Nutrition</a:t>
            </a:r>
          </a:p>
          <a:p>
            <a:pPr lvl="1"/>
            <a:r>
              <a:rPr lang="en-US" dirty="0" smtClean="0"/>
              <a:t>Adequate Weight Gain</a:t>
            </a:r>
          </a:p>
          <a:p>
            <a:pPr lvl="1"/>
            <a:r>
              <a:rPr lang="en-US" dirty="0" smtClean="0"/>
              <a:t>Maximize Physical Activity</a:t>
            </a:r>
            <a:br>
              <a:rPr lang="en-US" dirty="0" smtClean="0"/>
            </a:br>
            <a:endParaRPr lang="en-US" dirty="0" smtClean="0"/>
          </a:p>
          <a:p>
            <a:r>
              <a:rPr lang="en-US" dirty="0" smtClean="0"/>
              <a:t>Early involvement of Physical Therapy</a:t>
            </a:r>
          </a:p>
          <a:p>
            <a:pPr marL="457200" lvl="1" indent="0">
              <a:buNone/>
            </a:pPr>
            <a:endParaRPr lang="en-US" dirty="0" smtClean="0"/>
          </a:p>
        </p:txBody>
      </p:sp>
      <p:sp>
        <p:nvSpPr>
          <p:cNvPr id="3" name="Text Placeholder 2"/>
          <p:cNvSpPr>
            <a:spLocks noGrp="1"/>
          </p:cNvSpPr>
          <p:nvPr>
            <p:ph type="body" sz="quarter" idx="11"/>
          </p:nvPr>
        </p:nvSpPr>
        <p:spPr/>
        <p:txBody>
          <a:bodyPr/>
          <a:lstStyle/>
          <a:p>
            <a:r>
              <a:rPr lang="en-US" dirty="0" smtClean="0"/>
              <a:t>What can we do? </a:t>
            </a:r>
            <a:endParaRPr lang="en-US" dirty="0"/>
          </a:p>
        </p:txBody>
      </p:sp>
    </p:spTree>
    <p:extLst>
      <p:ext uri="{BB962C8B-B14F-4D97-AF65-F5344CB8AC3E}">
        <p14:creationId xmlns:p14="http://schemas.microsoft.com/office/powerpoint/2010/main" val="3525280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Activity Recommendations </a:t>
            </a:r>
            <a:endParaRPr lang="en-US" dirty="0"/>
          </a:p>
        </p:txBody>
      </p:sp>
      <p:sp>
        <p:nvSpPr>
          <p:cNvPr id="6" name="Rectangle 9"/>
          <p:cNvSpPr>
            <a:spLocks noGrp="1" noChangeArrowheads="1"/>
          </p:cNvSpPr>
          <p:nvPr>
            <p:ph sz="quarter" idx="10"/>
          </p:nvPr>
        </p:nvSpPr>
        <p:spPr bwMode="auto">
          <a:xfrm>
            <a:off x="155643" y="2030018"/>
            <a:ext cx="8822987" cy="255454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smtClean="0">
                <a:ln>
                  <a:noFill/>
                </a:ln>
                <a:solidFill>
                  <a:srgbClr val="000000"/>
                </a:solidFill>
                <a:effectLst/>
                <a:uLnTx/>
                <a:uFillTx/>
                <a:ea typeface="+mn-ea"/>
                <a:cs typeface="+mn-cs"/>
              </a:rPr>
              <a:t>Exercise and Habitual Physical Activity for People With Cystic Fibrosis:  Expert Consensus, Evidence-Based Guide for Advising Patients.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ea typeface="+mn-ea"/>
                <a:cs typeface="+mn-cs"/>
              </a:rPr>
              <a:t>Swisher, Anne;  PT, PhD; </a:t>
            </a:r>
            <a:r>
              <a:rPr kumimoji="0" lang="en-US" altLang="en-US" sz="2000" b="0" i="0" u="none" strike="noStrike" kern="1200" cap="none" spc="0" normalizeH="0" baseline="0" noProof="0" dirty="0" err="1" smtClean="0">
                <a:ln>
                  <a:noFill/>
                </a:ln>
                <a:solidFill>
                  <a:srgbClr val="000000"/>
                </a:solidFill>
                <a:effectLst/>
                <a:uLnTx/>
                <a:uFillTx/>
                <a:ea typeface="+mn-ea"/>
                <a:cs typeface="+mn-cs"/>
              </a:rPr>
              <a:t>Hebestreit</a:t>
            </a:r>
            <a:r>
              <a:rPr kumimoji="0" lang="en-US" altLang="en-US" sz="2000" b="0" i="0" u="none" strike="noStrike" kern="1200" cap="none" spc="0" normalizeH="0" baseline="0" noProof="0" dirty="0" smtClean="0">
                <a:ln>
                  <a:noFill/>
                </a:ln>
                <a:solidFill>
                  <a:srgbClr val="000000"/>
                </a:solidFill>
                <a:effectLst/>
                <a:uLnTx/>
                <a:uFillTx/>
                <a:ea typeface="+mn-ea"/>
                <a:cs typeface="+mn-cs"/>
              </a:rPr>
              <a:t>, Helge; Mejia-Downs, Anne; PT, MPH; Lowman, John;  PT, PhD; Gruber, Wolfgang; MSc, PhD; Nippins, Matt; PT, CCS; Alison, Jennifer; PT, PhD; </a:t>
            </a:r>
            <a:r>
              <a:rPr kumimoji="0" lang="en-US" altLang="en-US" sz="2000" b="0" i="0" u="none" strike="noStrike" kern="1200" cap="none" spc="0" normalizeH="0" baseline="0" noProof="0" dirty="0" err="1" smtClean="0">
                <a:ln>
                  <a:noFill/>
                </a:ln>
                <a:solidFill>
                  <a:srgbClr val="000000"/>
                </a:solidFill>
                <a:effectLst/>
                <a:uLnTx/>
                <a:uFillTx/>
                <a:ea typeface="+mn-ea"/>
                <a:cs typeface="+mn-cs"/>
              </a:rPr>
              <a:t>Schneiderman</a:t>
            </a:r>
            <a:r>
              <a:rPr kumimoji="0" lang="en-US" altLang="en-US" sz="2000" b="0" i="0" u="none" strike="noStrike" kern="1200" cap="none" spc="0" normalizeH="0" baseline="0" noProof="0" dirty="0" smtClean="0">
                <a:ln>
                  <a:noFill/>
                </a:ln>
                <a:solidFill>
                  <a:srgbClr val="000000"/>
                </a:solidFill>
                <a:effectLst/>
                <a:uLnTx/>
                <a:uFillTx/>
                <a:ea typeface="+mn-ea"/>
                <a:cs typeface="+mn-cs"/>
              </a:rPr>
              <a:t>, Jane; CEP, PhD</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smtClean="0">
              <a:ln>
                <a:noFill/>
              </a:ln>
              <a:solidFill>
                <a:srgbClr val="000000"/>
              </a:solidFill>
              <a:effectLst/>
              <a:uLnTx/>
              <a:uFillTx/>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ea typeface="+mn-ea"/>
                <a:cs typeface="+mn-cs"/>
              </a:rPr>
              <a:t>Cardiopulmonary Physical Therapy Journal. 26(4):85-98, December 2015.</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srgbClr val="000000"/>
                </a:solidFill>
                <a:effectLst/>
                <a:uLnTx/>
                <a:uFillTx/>
                <a:ea typeface="+mn-ea"/>
                <a:cs typeface="+mn-cs"/>
              </a:rPr>
              <a:t>DOI: 10.1097/CPT.0000000000000016</a:t>
            </a:r>
          </a:p>
        </p:txBody>
      </p:sp>
    </p:spTree>
    <p:extLst>
      <p:ext uri="{BB962C8B-B14F-4D97-AF65-F5344CB8AC3E}">
        <p14:creationId xmlns:p14="http://schemas.microsoft.com/office/powerpoint/2010/main" val="1941115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Habitual Physical Activity</a:t>
            </a:r>
          </a:p>
          <a:p>
            <a:pPr lvl="1"/>
            <a:r>
              <a:rPr lang="en-US" dirty="0" smtClean="0"/>
              <a:t>Children through adolescents</a:t>
            </a:r>
          </a:p>
          <a:p>
            <a:pPr lvl="2"/>
            <a:r>
              <a:rPr lang="en-US" dirty="0" smtClean="0"/>
              <a:t>60 minutes of daily activity</a:t>
            </a:r>
          </a:p>
          <a:p>
            <a:pPr lvl="1"/>
            <a:r>
              <a:rPr lang="en-US" dirty="0" smtClean="0"/>
              <a:t>Adults</a:t>
            </a:r>
          </a:p>
          <a:p>
            <a:pPr lvl="2"/>
            <a:r>
              <a:rPr lang="en-US" dirty="0" smtClean="0"/>
              <a:t>150 minutes or more per week</a:t>
            </a:r>
          </a:p>
          <a:p>
            <a:r>
              <a:rPr lang="en-US" dirty="0" smtClean="0"/>
              <a:t>Aerobic Activity</a:t>
            </a:r>
          </a:p>
          <a:p>
            <a:pPr lvl="1"/>
            <a:r>
              <a:rPr lang="en-US" dirty="0" smtClean="0"/>
              <a:t>&gt;7 through adulthood </a:t>
            </a:r>
          </a:p>
          <a:p>
            <a:pPr lvl="2"/>
            <a:r>
              <a:rPr lang="en-US" dirty="0" smtClean="0"/>
              <a:t>30-60 minutes of vigorous activity daily</a:t>
            </a:r>
          </a:p>
        </p:txBody>
      </p:sp>
      <p:sp>
        <p:nvSpPr>
          <p:cNvPr id="3" name="Text Placeholder 2"/>
          <p:cNvSpPr>
            <a:spLocks noGrp="1"/>
          </p:cNvSpPr>
          <p:nvPr>
            <p:ph type="body" sz="quarter" idx="11"/>
          </p:nvPr>
        </p:nvSpPr>
        <p:spPr/>
        <p:txBody>
          <a:bodyPr/>
          <a:lstStyle/>
          <a:p>
            <a:r>
              <a:rPr lang="en-US" dirty="0" smtClean="0"/>
              <a:t>Activity Recommendations</a:t>
            </a:r>
            <a:endParaRPr lang="en-US" dirty="0"/>
          </a:p>
        </p:txBody>
      </p:sp>
    </p:spTree>
    <p:extLst>
      <p:ext uri="{BB962C8B-B14F-4D97-AF65-F5344CB8AC3E}">
        <p14:creationId xmlns:p14="http://schemas.microsoft.com/office/powerpoint/2010/main" val="776195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07004" y="1227666"/>
            <a:ext cx="8861898" cy="4725662"/>
          </a:xfrm>
        </p:spPr>
        <p:txBody>
          <a:bodyPr>
            <a:normAutofit fontScale="92500" lnSpcReduction="10000"/>
          </a:bodyPr>
          <a:lstStyle/>
          <a:p>
            <a:r>
              <a:rPr lang="en-US" dirty="0"/>
              <a:t>Strength Training</a:t>
            </a:r>
          </a:p>
          <a:p>
            <a:pPr lvl="1"/>
            <a:r>
              <a:rPr lang="en-US" dirty="0"/>
              <a:t>Under age 12 </a:t>
            </a:r>
            <a:endParaRPr lang="en-US" dirty="0" smtClean="0"/>
          </a:p>
          <a:p>
            <a:pPr lvl="2"/>
            <a:r>
              <a:rPr lang="en-US" dirty="0" smtClean="0"/>
              <a:t>no </a:t>
            </a:r>
            <a:r>
              <a:rPr lang="en-US" dirty="0"/>
              <a:t>formal program, all body weight activities</a:t>
            </a:r>
          </a:p>
          <a:p>
            <a:pPr lvl="1"/>
            <a:r>
              <a:rPr lang="en-US" dirty="0" smtClean="0"/>
              <a:t>13 </a:t>
            </a:r>
            <a:r>
              <a:rPr lang="en-US" dirty="0"/>
              <a:t>and older </a:t>
            </a:r>
            <a:endParaRPr lang="en-US" dirty="0" smtClean="0"/>
          </a:p>
          <a:p>
            <a:pPr lvl="2"/>
            <a:r>
              <a:rPr lang="en-US" dirty="0"/>
              <a:t>Formal resistance training 2–3 times per week per muscle </a:t>
            </a:r>
            <a:r>
              <a:rPr lang="en-US" dirty="0" smtClean="0"/>
              <a:t>group</a:t>
            </a:r>
          </a:p>
          <a:p>
            <a:r>
              <a:rPr lang="en-US" dirty="0" smtClean="0"/>
              <a:t>Other Activities</a:t>
            </a:r>
          </a:p>
          <a:p>
            <a:pPr lvl="1"/>
            <a:r>
              <a:rPr lang="en-US" dirty="0" smtClean="0"/>
              <a:t>Under age 12 </a:t>
            </a:r>
          </a:p>
          <a:p>
            <a:pPr lvl="2"/>
            <a:r>
              <a:rPr lang="en-US" dirty="0"/>
              <a:t>Encourage normal motor development, including agility and balance/ </a:t>
            </a:r>
            <a:r>
              <a:rPr lang="en-US" dirty="0" smtClean="0"/>
              <a:t>coordination</a:t>
            </a:r>
          </a:p>
          <a:p>
            <a:pPr lvl="1"/>
            <a:r>
              <a:rPr lang="en-US" dirty="0" smtClean="0"/>
              <a:t>13 and older</a:t>
            </a:r>
          </a:p>
          <a:p>
            <a:pPr lvl="2"/>
            <a:r>
              <a:rPr lang="en-US" dirty="0"/>
              <a:t>Encourage muscle activities to help prevent or minimize adverse postural changes</a:t>
            </a:r>
          </a:p>
        </p:txBody>
      </p:sp>
      <p:sp>
        <p:nvSpPr>
          <p:cNvPr id="3" name="Text Placeholder 2"/>
          <p:cNvSpPr>
            <a:spLocks noGrp="1"/>
          </p:cNvSpPr>
          <p:nvPr>
            <p:ph type="body" sz="quarter" idx="11"/>
          </p:nvPr>
        </p:nvSpPr>
        <p:spPr/>
        <p:txBody>
          <a:bodyPr/>
          <a:lstStyle/>
          <a:p>
            <a:r>
              <a:rPr lang="en-US" dirty="0" smtClean="0"/>
              <a:t>Activity Recommendations</a:t>
            </a:r>
            <a:endParaRPr lang="en-US" dirty="0"/>
          </a:p>
        </p:txBody>
      </p:sp>
    </p:spTree>
    <p:extLst>
      <p:ext uri="{BB962C8B-B14F-4D97-AF65-F5344CB8AC3E}">
        <p14:creationId xmlns:p14="http://schemas.microsoft.com/office/powerpoint/2010/main" val="3606511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0"/>
          </p:nvPr>
        </p:nvPicPr>
        <p:blipFill>
          <a:blip r:embed="rId3"/>
          <a:stretch>
            <a:fillRect/>
          </a:stretch>
        </p:blipFill>
        <p:spPr>
          <a:xfrm>
            <a:off x="101553" y="1716773"/>
            <a:ext cx="8606930" cy="3356042"/>
          </a:xfrm>
          <a:prstGeom prst="rect">
            <a:avLst/>
          </a:prstGeom>
        </p:spPr>
      </p:pic>
      <p:sp>
        <p:nvSpPr>
          <p:cNvPr id="3" name="Text Placeholder 2"/>
          <p:cNvSpPr>
            <a:spLocks noGrp="1"/>
          </p:cNvSpPr>
          <p:nvPr>
            <p:ph type="body" sz="quarter" idx="11"/>
          </p:nvPr>
        </p:nvSpPr>
        <p:spPr/>
        <p:txBody>
          <a:bodyPr/>
          <a:lstStyle/>
          <a:p>
            <a:r>
              <a:rPr lang="en-US" dirty="0" smtClean="0"/>
              <a:t>Vestibular Dysfunction </a:t>
            </a:r>
            <a:endParaRPr lang="en-US" dirty="0"/>
          </a:p>
        </p:txBody>
      </p:sp>
      <p:sp>
        <p:nvSpPr>
          <p:cNvPr id="6" name="Rectangle 5"/>
          <p:cNvSpPr/>
          <p:nvPr/>
        </p:nvSpPr>
        <p:spPr>
          <a:xfrm>
            <a:off x="4387557" y="5491423"/>
            <a:ext cx="4320926" cy="369332"/>
          </a:xfrm>
          <a:prstGeom prst="rect">
            <a:avLst/>
          </a:prstGeom>
        </p:spPr>
        <p:txBody>
          <a:bodyPr wrap="none">
            <a:spAutoFit/>
          </a:bodyPr>
          <a:lstStyle/>
          <a:p>
            <a:r>
              <a:rPr lang="en-US" dirty="0"/>
              <a:t>Pediatric Pulmonology. 2017;52:1157–1162.</a:t>
            </a:r>
          </a:p>
        </p:txBody>
      </p:sp>
    </p:spTree>
    <p:extLst>
      <p:ext uri="{BB962C8B-B14F-4D97-AF65-F5344CB8AC3E}">
        <p14:creationId xmlns:p14="http://schemas.microsoft.com/office/powerpoint/2010/main" val="1121869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0"/>
            <a:r>
              <a:rPr lang="en-US" dirty="0" smtClean="0"/>
              <a:t>Does </a:t>
            </a:r>
            <a:r>
              <a:rPr lang="en-US" dirty="0"/>
              <a:t>your child complain of dizziness or show signs of dizziness?</a:t>
            </a:r>
          </a:p>
          <a:p>
            <a:pPr lvl="0"/>
            <a:r>
              <a:rPr lang="en-US" dirty="0"/>
              <a:t>Does your child have frequent motion sickness (nausea or vomiting) in the car, on a swing?</a:t>
            </a:r>
          </a:p>
          <a:p>
            <a:pPr lvl="0"/>
            <a:r>
              <a:rPr lang="en-US" dirty="0"/>
              <a:t>Does your child dislike riding on elevators, escalators or walking over bridges?</a:t>
            </a:r>
          </a:p>
          <a:p>
            <a:pPr lvl="0"/>
            <a:r>
              <a:rPr lang="en-US" dirty="0"/>
              <a:t>Does your child seem to be clumsy, have poor balance or frequent falls compared to other children their age?</a:t>
            </a:r>
          </a:p>
          <a:p>
            <a:endParaRPr lang="en-US" dirty="0"/>
          </a:p>
        </p:txBody>
      </p:sp>
      <p:sp>
        <p:nvSpPr>
          <p:cNvPr id="3" name="Text Placeholder 2"/>
          <p:cNvSpPr>
            <a:spLocks noGrp="1"/>
          </p:cNvSpPr>
          <p:nvPr>
            <p:ph type="body" sz="quarter" idx="11"/>
          </p:nvPr>
        </p:nvSpPr>
        <p:spPr/>
        <p:txBody>
          <a:bodyPr/>
          <a:lstStyle/>
          <a:p>
            <a:r>
              <a:rPr lang="en-US" dirty="0" smtClean="0"/>
              <a:t>For Children under </a:t>
            </a:r>
            <a:r>
              <a:rPr lang="en-US" dirty="0"/>
              <a:t>5 years</a:t>
            </a:r>
          </a:p>
          <a:p>
            <a:endParaRPr lang="en-US" dirty="0"/>
          </a:p>
        </p:txBody>
      </p:sp>
    </p:spTree>
    <p:extLst>
      <p:ext uri="{BB962C8B-B14F-4D97-AF65-F5344CB8AC3E}">
        <p14:creationId xmlns:p14="http://schemas.microsoft.com/office/powerpoint/2010/main" val="1501822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46757" y="1227666"/>
            <a:ext cx="8805332" cy="4789311"/>
          </a:xfrm>
        </p:spPr>
        <p:txBody>
          <a:bodyPr>
            <a:normAutofit lnSpcReduction="10000"/>
          </a:bodyPr>
          <a:lstStyle/>
          <a:p>
            <a:pPr lvl="0"/>
            <a:r>
              <a:rPr lang="en-US" dirty="0" smtClean="0"/>
              <a:t>Does </a:t>
            </a:r>
            <a:r>
              <a:rPr lang="en-US" dirty="0"/>
              <a:t>your child complain of dizziness or show signs of dizziness with movement?</a:t>
            </a:r>
          </a:p>
          <a:p>
            <a:pPr lvl="0"/>
            <a:r>
              <a:rPr lang="en-US" dirty="0"/>
              <a:t>Does your child have difficulty reading or complain of blurry vision, jumping letters, when reading a book or in school?</a:t>
            </a:r>
          </a:p>
          <a:p>
            <a:pPr lvl="0"/>
            <a:r>
              <a:rPr lang="en-US" dirty="0"/>
              <a:t>Does your child complain of frequent motion sickness (nausea or vomiting) riding in a car, swinging, or moving objects such as amusement rides, elevators or escalators?</a:t>
            </a:r>
          </a:p>
          <a:p>
            <a:pPr lvl="0"/>
            <a:r>
              <a:rPr lang="en-US" dirty="0"/>
              <a:t>Does your child’s hand eye coordination seem age appropriate during play or sporting activities?</a:t>
            </a:r>
          </a:p>
          <a:p>
            <a:pPr lvl="0"/>
            <a:r>
              <a:rPr lang="en-US" dirty="0"/>
              <a:t>Does your child’s balance seem normal for their age; do they have frequent tripping or falls? </a:t>
            </a:r>
          </a:p>
          <a:p>
            <a:pPr lvl="0"/>
            <a:r>
              <a:rPr lang="en-US" dirty="0"/>
              <a:t>Does your child complain of migraine headaches associated with imbalance or vertigo?</a:t>
            </a:r>
          </a:p>
          <a:p>
            <a:endParaRPr lang="en-US" dirty="0"/>
          </a:p>
        </p:txBody>
      </p:sp>
      <p:sp>
        <p:nvSpPr>
          <p:cNvPr id="3" name="Text Placeholder 2"/>
          <p:cNvSpPr>
            <a:spLocks noGrp="1"/>
          </p:cNvSpPr>
          <p:nvPr>
            <p:ph type="body" sz="quarter" idx="11"/>
          </p:nvPr>
        </p:nvSpPr>
        <p:spPr/>
        <p:txBody>
          <a:bodyPr/>
          <a:lstStyle/>
          <a:p>
            <a:r>
              <a:rPr lang="en-US" dirty="0" smtClean="0"/>
              <a:t>Children/Adolescents </a:t>
            </a:r>
            <a:r>
              <a:rPr lang="en-US" dirty="0"/>
              <a:t>over the age of 5 years </a:t>
            </a:r>
          </a:p>
          <a:p>
            <a:endParaRPr lang="en-US" dirty="0"/>
          </a:p>
        </p:txBody>
      </p:sp>
    </p:spTree>
    <p:extLst>
      <p:ext uri="{BB962C8B-B14F-4D97-AF65-F5344CB8AC3E}">
        <p14:creationId xmlns:p14="http://schemas.microsoft.com/office/powerpoint/2010/main" val="2929066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393245"/>
            <a:ext cx="9144000" cy="923330"/>
          </a:xfrm>
          <a:prstGeom prst="rect">
            <a:avLst/>
          </a:prstGeom>
          <a:noFill/>
        </p:spPr>
        <p:txBody>
          <a:bodyPr wrap="square" lIns="91440" tIns="45720" rIns="91440" bIns="45720">
            <a:spAutoFit/>
          </a:bodyPr>
          <a:lstStyle/>
          <a:p>
            <a:pPr algn="ctr"/>
            <a:r>
              <a:rPr lang="en-US" sz="5400" b="1" dirty="0" smtClean="0">
                <a:ln w="9525">
                  <a:solidFill>
                    <a:schemeClr val="bg1"/>
                  </a:solidFill>
                  <a:prstDash val="solid"/>
                </a:ln>
                <a:effectLst>
                  <a:outerShdw blurRad="12700" dist="38100" dir="2700000" algn="tl" rotWithShape="0">
                    <a:schemeClr val="bg1">
                      <a:lumMod val="50000"/>
                    </a:schemeClr>
                  </a:outerShdw>
                </a:effectLst>
              </a:rPr>
              <a:t>Thank You!</a:t>
            </a:r>
          </a:p>
        </p:txBody>
      </p:sp>
    </p:spTree>
    <p:extLst>
      <p:ext uri="{BB962C8B-B14F-4D97-AF65-F5344CB8AC3E}">
        <p14:creationId xmlns:p14="http://schemas.microsoft.com/office/powerpoint/2010/main" val="3563380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latin typeface="+mj-lt"/>
              </a:rPr>
              <a:t>No Longer a </a:t>
            </a:r>
            <a:r>
              <a:rPr lang="en-US" dirty="0">
                <a:latin typeface="+mj-lt"/>
              </a:rPr>
              <a:t>C</a:t>
            </a:r>
            <a:r>
              <a:rPr lang="en-US" dirty="0" smtClean="0">
                <a:latin typeface="+mj-lt"/>
              </a:rPr>
              <a:t>hildhood Disease</a:t>
            </a:r>
            <a:endParaRPr lang="en-US" dirty="0">
              <a:latin typeface="+mj-lt"/>
            </a:endParaRPr>
          </a:p>
        </p:txBody>
      </p:sp>
      <p:sp>
        <p:nvSpPr>
          <p:cNvPr id="5" name="Content Placeholder 4"/>
          <p:cNvSpPr>
            <a:spLocks noGrp="1"/>
          </p:cNvSpPr>
          <p:nvPr>
            <p:ph sz="quarter" idx="10"/>
          </p:nvPr>
        </p:nvSpPr>
        <p:spPr>
          <a:xfrm>
            <a:off x="677861" y="1227667"/>
            <a:ext cx="7992005" cy="4159250"/>
          </a:xfrm>
        </p:spPr>
        <p:txBody>
          <a:bodyPr/>
          <a:lstStyle/>
          <a:p>
            <a:pPr lvl="0" indent="-353060">
              <a:spcBef>
                <a:spcPts val="640"/>
              </a:spcBef>
              <a:spcAft>
                <a:spcPts val="0"/>
              </a:spcAft>
              <a:buClr>
                <a:srgbClr val="000000"/>
              </a:buClr>
              <a:buSzPts val="2400"/>
              <a:buChar char="●"/>
            </a:pPr>
            <a:r>
              <a:rPr lang="en-US" dirty="0">
                <a:highlight>
                  <a:srgbClr val="FFFFFF"/>
                </a:highlight>
              </a:rPr>
              <a:t>According to </a:t>
            </a:r>
            <a:r>
              <a:rPr lang="en-US" dirty="0">
                <a:highlight>
                  <a:srgbClr val="FFFFFF"/>
                </a:highlight>
                <a:uFill>
                  <a:noFill/>
                </a:uFill>
              </a:rPr>
              <a:t>2017 Cystic Fibrosis Foundation Patient Registry </a:t>
            </a:r>
            <a:r>
              <a:rPr lang="en-US" dirty="0" smtClean="0">
                <a:highlight>
                  <a:srgbClr val="FFFFFF"/>
                </a:highlight>
                <a:uFill>
                  <a:noFill/>
                </a:uFill>
              </a:rPr>
              <a:t>Data</a:t>
            </a:r>
            <a:endParaRPr lang="en-US" dirty="0">
              <a:highlight>
                <a:srgbClr val="FFFFFF"/>
              </a:highlight>
            </a:endParaRPr>
          </a:p>
          <a:p>
            <a:pPr marL="914400" lvl="1" indent="-381000">
              <a:spcBef>
                <a:spcPts val="640"/>
              </a:spcBef>
              <a:spcAft>
                <a:spcPts val="0"/>
              </a:spcAft>
              <a:buClr>
                <a:srgbClr val="000000"/>
              </a:buClr>
              <a:buSzPts val="2400"/>
              <a:buChar char="○"/>
            </a:pPr>
            <a:r>
              <a:rPr lang="en-US" dirty="0">
                <a:highlight>
                  <a:srgbClr val="FFFFFF"/>
                </a:highlight>
              </a:rPr>
              <a:t>Children born in the US between 2013 and 2017 can expect to live into their mid-40s. </a:t>
            </a:r>
            <a:br>
              <a:rPr lang="en-US" dirty="0">
                <a:highlight>
                  <a:srgbClr val="FFFFFF"/>
                </a:highlight>
              </a:rPr>
            </a:br>
            <a:endParaRPr lang="en-US" sz="1200" dirty="0">
              <a:highlight>
                <a:srgbClr val="FFFFFF"/>
              </a:highlight>
            </a:endParaRPr>
          </a:p>
          <a:p>
            <a:pPr marL="457200" lvl="0" indent="-381000">
              <a:spcBef>
                <a:spcPts val="640"/>
              </a:spcBef>
              <a:spcAft>
                <a:spcPts val="0"/>
              </a:spcAft>
              <a:buClr>
                <a:srgbClr val="000000"/>
              </a:buClr>
              <a:buSzPts val="2400"/>
              <a:buChar char="●"/>
            </a:pPr>
            <a:r>
              <a:rPr lang="en-US" dirty="0">
                <a:highlight>
                  <a:srgbClr val="FFFFFF"/>
                </a:highlight>
              </a:rPr>
              <a:t>Life expectancy for CF patients in </a:t>
            </a:r>
            <a:r>
              <a:rPr lang="en-US" dirty="0">
                <a:highlight>
                  <a:srgbClr val="FFFFFF"/>
                </a:highlight>
                <a:uFill>
                  <a:noFill/>
                </a:uFill>
              </a:rPr>
              <a:t>Canada</a:t>
            </a:r>
            <a:r>
              <a:rPr lang="en-US" dirty="0">
                <a:highlight>
                  <a:srgbClr val="FFFFFF"/>
                </a:highlight>
              </a:rPr>
              <a:t> and the </a:t>
            </a:r>
            <a:r>
              <a:rPr lang="en-US" dirty="0">
                <a:highlight>
                  <a:srgbClr val="FFFFFF"/>
                </a:highlight>
                <a:uFill>
                  <a:noFill/>
                </a:uFill>
              </a:rPr>
              <a:t>U.K.</a:t>
            </a:r>
            <a:r>
              <a:rPr lang="en-US" dirty="0">
                <a:highlight>
                  <a:srgbClr val="FFFFFF"/>
                </a:highlight>
              </a:rPr>
              <a:t> is similar, with patients living well into their 40s and </a:t>
            </a:r>
            <a:r>
              <a:rPr lang="en-US" dirty="0" smtClean="0">
                <a:highlight>
                  <a:srgbClr val="FFFFFF"/>
                </a:highlight>
              </a:rPr>
              <a:t>beyond</a:t>
            </a:r>
            <a:br>
              <a:rPr lang="en-US" dirty="0" smtClean="0">
                <a:highlight>
                  <a:srgbClr val="FFFFFF"/>
                </a:highlight>
              </a:rPr>
            </a:br>
            <a:endParaRPr lang="en-US" dirty="0" smtClean="0">
              <a:highlight>
                <a:srgbClr val="FFFFFF"/>
              </a:highlight>
            </a:endParaRPr>
          </a:p>
          <a:p>
            <a:pPr marL="457200" lvl="0" indent="-381000">
              <a:spcBef>
                <a:spcPts val="640"/>
              </a:spcBef>
              <a:spcAft>
                <a:spcPts val="0"/>
              </a:spcAft>
              <a:buClr>
                <a:srgbClr val="000000"/>
              </a:buClr>
              <a:buSzPts val="2400"/>
              <a:buChar char="●"/>
            </a:pPr>
            <a:r>
              <a:rPr lang="en-US" dirty="0" smtClean="0">
                <a:highlight>
                  <a:srgbClr val="FFFFFF"/>
                </a:highlight>
              </a:rPr>
              <a:t>CF is no longer a disease of childhood</a:t>
            </a:r>
            <a:endParaRPr lang="en-US" dirty="0">
              <a:highlight>
                <a:srgbClr val="FFFFFF"/>
              </a:highlight>
            </a:endParaRPr>
          </a:p>
          <a:p>
            <a:endParaRPr lang="en-US" dirty="0"/>
          </a:p>
        </p:txBody>
      </p:sp>
    </p:spTree>
    <p:extLst>
      <p:ext uri="{BB962C8B-B14F-4D97-AF65-F5344CB8AC3E}">
        <p14:creationId xmlns:p14="http://schemas.microsoft.com/office/powerpoint/2010/main" val="1007060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8"/>
          <p:cNvSpPr txBox="1">
            <a:spLocks noGrp="1"/>
          </p:cNvSpPr>
          <p:nvPr>
            <p:ph type="title"/>
          </p:nvPr>
        </p:nvSpPr>
        <p:spPr>
          <a:xfrm>
            <a:off x="858982" y="205917"/>
            <a:ext cx="7841673" cy="429600"/>
          </a:xfrm>
          <a:prstGeom prst="rect">
            <a:avLst/>
          </a:prstGeom>
          <a:noFill/>
          <a:ln>
            <a:noFill/>
          </a:ln>
        </p:spPr>
        <p:txBody>
          <a:bodyPr spcFirstLastPara="1" wrap="square" lIns="91425" tIns="45700" rIns="91425" bIns="45700" anchor="ctr" anchorCtr="0">
            <a:noAutofit/>
          </a:bodyPr>
          <a:lstStyle/>
          <a:p>
            <a:pPr algn="l">
              <a:buClr>
                <a:schemeClr val="dk2"/>
              </a:buClr>
              <a:buSzPts val="4400"/>
            </a:pPr>
            <a:r>
              <a:rPr lang="en" sz="2800" dirty="0">
                <a:solidFill>
                  <a:schemeClr val="bg1"/>
                </a:solidFill>
              </a:rPr>
              <a:t>So what?</a:t>
            </a:r>
            <a:endParaRPr sz="2800" dirty="0">
              <a:solidFill>
                <a:schemeClr val="bg1"/>
              </a:solidFill>
            </a:endParaRPr>
          </a:p>
        </p:txBody>
      </p:sp>
      <p:sp>
        <p:nvSpPr>
          <p:cNvPr id="154" name="Google Shape;154;p28"/>
          <p:cNvSpPr txBox="1">
            <a:spLocks noGrp="1"/>
          </p:cNvSpPr>
          <p:nvPr>
            <p:ph type="body" idx="1"/>
          </p:nvPr>
        </p:nvSpPr>
        <p:spPr>
          <a:xfrm>
            <a:off x="311700" y="1173018"/>
            <a:ext cx="8520600" cy="3855182"/>
          </a:xfrm>
          <a:prstGeom prst="rect">
            <a:avLst/>
          </a:prstGeom>
          <a:noFill/>
          <a:ln>
            <a:noFill/>
          </a:ln>
        </p:spPr>
        <p:txBody>
          <a:bodyPr spcFirstLastPara="1" wrap="square" lIns="91425" tIns="45700" rIns="91425" bIns="45700" anchor="t" anchorCtr="0">
            <a:noAutofit/>
          </a:bodyPr>
          <a:lstStyle/>
          <a:p>
            <a:pPr indent="0">
              <a:buNone/>
            </a:pPr>
            <a:endParaRPr sz="1200" dirty="0">
              <a:solidFill>
                <a:srgbClr val="000000"/>
              </a:solidFill>
            </a:endParaRPr>
          </a:p>
          <a:p>
            <a:pPr marL="342900" indent="-353060">
              <a:spcBef>
                <a:spcPts val="640"/>
              </a:spcBef>
              <a:buClr>
                <a:srgbClr val="000000"/>
              </a:buClr>
              <a:buSzPts val="2400"/>
            </a:pPr>
            <a:r>
              <a:rPr lang="en" sz="2400" dirty="0">
                <a:solidFill>
                  <a:srgbClr val="000000"/>
                </a:solidFill>
              </a:rPr>
              <a:t>We have to take into consideration what these kids will look like as adults</a:t>
            </a:r>
            <a:endParaRPr sz="2400" dirty="0">
              <a:solidFill>
                <a:srgbClr val="000000"/>
              </a:solidFill>
            </a:endParaRPr>
          </a:p>
          <a:p>
            <a:pPr indent="0">
              <a:spcBef>
                <a:spcPts val="640"/>
              </a:spcBef>
              <a:buNone/>
            </a:pPr>
            <a:endParaRPr sz="1200" dirty="0">
              <a:solidFill>
                <a:srgbClr val="000000"/>
              </a:solidFill>
            </a:endParaRPr>
          </a:p>
          <a:p>
            <a:pPr marL="342900" indent="-353060">
              <a:spcBef>
                <a:spcPts val="640"/>
              </a:spcBef>
              <a:buClr>
                <a:srgbClr val="000000"/>
              </a:buClr>
              <a:buSzPts val="2400"/>
            </a:pPr>
            <a:r>
              <a:rPr lang="en" sz="2400" dirty="0" smtClean="0">
                <a:solidFill>
                  <a:srgbClr val="000000"/>
                </a:solidFill>
              </a:rPr>
              <a:t>Posture, cardiopulmonary health, bone health and quality of life have to </a:t>
            </a:r>
            <a:r>
              <a:rPr lang="en" sz="2400" dirty="0">
                <a:solidFill>
                  <a:srgbClr val="000000"/>
                </a:solidFill>
              </a:rPr>
              <a:t>be </a:t>
            </a:r>
            <a:r>
              <a:rPr lang="en" sz="2400" dirty="0" smtClean="0">
                <a:solidFill>
                  <a:srgbClr val="000000"/>
                </a:solidFill>
              </a:rPr>
              <a:t>considered</a:t>
            </a:r>
          </a:p>
          <a:p>
            <a:pPr marL="342900" indent="-353060">
              <a:spcBef>
                <a:spcPts val="640"/>
              </a:spcBef>
              <a:buClr>
                <a:srgbClr val="000000"/>
              </a:buClr>
              <a:buSzPts val="2400"/>
            </a:pPr>
            <a:endParaRPr lang="en" sz="2400" dirty="0">
              <a:solidFill>
                <a:srgbClr val="000000"/>
              </a:solidFill>
            </a:endParaRPr>
          </a:p>
          <a:p>
            <a:pPr marL="342900" indent="-353060">
              <a:spcBef>
                <a:spcPts val="640"/>
              </a:spcBef>
              <a:buClr>
                <a:srgbClr val="000000"/>
              </a:buClr>
              <a:buSzPts val="2400"/>
            </a:pPr>
            <a:r>
              <a:rPr lang="en" sz="2400" dirty="0" smtClean="0">
                <a:solidFill>
                  <a:srgbClr val="000000"/>
                </a:solidFill>
              </a:rPr>
              <a:t>These need to be addressed as early as possible</a:t>
            </a:r>
            <a:endParaRPr sz="2400" dirty="0">
              <a:solidFill>
                <a:srgbClr val="000000"/>
              </a:solidFill>
            </a:endParaRPr>
          </a:p>
          <a:p>
            <a:pPr indent="0">
              <a:spcBef>
                <a:spcPts val="640"/>
              </a:spcBef>
              <a:buNone/>
            </a:pPr>
            <a:endParaRPr dirty="0">
              <a:solidFill>
                <a:srgbClr val="000000"/>
              </a:solidFill>
            </a:endParaRPr>
          </a:p>
        </p:txBody>
      </p:sp>
    </p:spTree>
    <p:extLst>
      <p:ext uri="{BB962C8B-B14F-4D97-AF65-F5344CB8AC3E}">
        <p14:creationId xmlns:p14="http://schemas.microsoft.com/office/powerpoint/2010/main" val="1524814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Postural Changes</a:t>
            </a:r>
            <a:endParaRPr lang="en-US" dirty="0"/>
          </a:p>
        </p:txBody>
      </p:sp>
      <p:pic>
        <p:nvPicPr>
          <p:cNvPr id="4" name="Content Placeholder 3"/>
          <p:cNvPicPr>
            <a:picLocks noGrp="1" noChangeAspect="1"/>
          </p:cNvPicPr>
          <p:nvPr>
            <p:ph sz="quarter" idx="10"/>
          </p:nvPr>
        </p:nvPicPr>
        <p:blipFill>
          <a:blip r:embed="rId3"/>
          <a:stretch>
            <a:fillRect/>
          </a:stretch>
        </p:blipFill>
        <p:spPr>
          <a:xfrm>
            <a:off x="825645" y="1468457"/>
            <a:ext cx="7080250" cy="3288684"/>
          </a:xfrm>
          <a:prstGeom prst="rect">
            <a:avLst/>
          </a:prstGeom>
        </p:spPr>
      </p:pic>
    </p:spTree>
    <p:extLst>
      <p:ext uri="{BB962C8B-B14F-4D97-AF65-F5344CB8AC3E}">
        <p14:creationId xmlns:p14="http://schemas.microsoft.com/office/powerpoint/2010/main" val="1979084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77861" y="1227667"/>
            <a:ext cx="8028393" cy="3480520"/>
          </a:xfrm>
        </p:spPr>
        <p:txBody>
          <a:bodyPr>
            <a:normAutofit/>
          </a:bodyPr>
          <a:lstStyle/>
          <a:p>
            <a:r>
              <a:rPr lang="en-US" altLang="en-US" dirty="0"/>
              <a:t>Every muscle of the trunk is both a respiratory and a postural muscle</a:t>
            </a:r>
          </a:p>
          <a:p>
            <a:r>
              <a:rPr lang="en-US" altLang="en-US" dirty="0" smtClean="0"/>
              <a:t>Soda-pop can model of postural control</a:t>
            </a:r>
          </a:p>
          <a:p>
            <a:r>
              <a:rPr lang="en-US" altLang="en-US" dirty="0"/>
              <a:t>Diaphragm is dependent on the abdominal and the </a:t>
            </a:r>
            <a:r>
              <a:rPr lang="en-US" altLang="en-US" dirty="0" err="1"/>
              <a:t>intercostals</a:t>
            </a:r>
            <a:r>
              <a:rPr lang="en-US" altLang="en-US" dirty="0"/>
              <a:t> for effective and efficient contraction</a:t>
            </a:r>
          </a:p>
          <a:p>
            <a:r>
              <a:rPr lang="en-US" altLang="en-US" dirty="0" smtClean="0"/>
              <a:t>Do </a:t>
            </a:r>
            <a:r>
              <a:rPr lang="en-US" altLang="en-US" dirty="0"/>
              <a:t>kids with CF decrease activity because they don’t like it or because they can’t meet postural and respiratory demands</a:t>
            </a:r>
          </a:p>
          <a:p>
            <a:pPr marL="0" indent="0">
              <a:buNone/>
            </a:pPr>
            <a:endParaRPr lang="en-US" dirty="0"/>
          </a:p>
        </p:txBody>
      </p:sp>
      <p:sp>
        <p:nvSpPr>
          <p:cNvPr id="3" name="Text Placeholder 2"/>
          <p:cNvSpPr>
            <a:spLocks noGrp="1"/>
          </p:cNvSpPr>
          <p:nvPr>
            <p:ph type="body" sz="quarter" idx="11"/>
          </p:nvPr>
        </p:nvSpPr>
        <p:spPr/>
        <p:txBody>
          <a:bodyPr/>
          <a:lstStyle/>
          <a:p>
            <a:r>
              <a:rPr lang="en-US" altLang="en-US" dirty="0"/>
              <a:t>Why does posture matter?</a:t>
            </a:r>
            <a:endParaRPr lang="en-US" dirty="0"/>
          </a:p>
        </p:txBody>
      </p:sp>
      <p:pic>
        <p:nvPicPr>
          <p:cNvPr id="4" name="Picture 3"/>
          <p:cNvPicPr>
            <a:picLocks noChangeAspect="1"/>
          </p:cNvPicPr>
          <p:nvPr/>
        </p:nvPicPr>
        <p:blipFill>
          <a:blip r:embed="rId2"/>
          <a:stretch>
            <a:fillRect/>
          </a:stretch>
        </p:blipFill>
        <p:spPr>
          <a:xfrm>
            <a:off x="3210129" y="4796132"/>
            <a:ext cx="5496126" cy="1165256"/>
          </a:xfrm>
          <a:prstGeom prst="rect">
            <a:avLst/>
          </a:prstGeom>
        </p:spPr>
      </p:pic>
    </p:spTree>
    <p:extLst>
      <p:ext uri="{BB962C8B-B14F-4D97-AF65-F5344CB8AC3E}">
        <p14:creationId xmlns:p14="http://schemas.microsoft.com/office/powerpoint/2010/main" val="859193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Physical Therapy Role </a:t>
            </a:r>
            <a:endParaRPr lang="en-US" dirty="0"/>
          </a:p>
        </p:txBody>
      </p:sp>
      <p:grpSp>
        <p:nvGrpSpPr>
          <p:cNvPr id="30" name="Group 25"/>
          <p:cNvGrpSpPr>
            <a:grpSpLocks/>
          </p:cNvGrpSpPr>
          <p:nvPr/>
        </p:nvGrpSpPr>
        <p:grpSpPr bwMode="auto">
          <a:xfrm rot="1466117">
            <a:off x="4199231" y="3132501"/>
            <a:ext cx="1981200" cy="457200"/>
            <a:chOff x="3456" y="2160"/>
            <a:chExt cx="1248" cy="288"/>
          </a:xfrm>
        </p:grpSpPr>
        <p:sp>
          <p:nvSpPr>
            <p:cNvPr id="52" name="Rectangle 24"/>
            <p:cNvSpPr>
              <a:spLocks noChangeArrowheads="1"/>
            </p:cNvSpPr>
            <p:nvPr/>
          </p:nvSpPr>
          <p:spPr bwMode="auto">
            <a:xfrm>
              <a:off x="3456" y="2160"/>
              <a:ext cx="124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Text Box 11"/>
            <p:cNvSpPr txBox="1">
              <a:spLocks noChangeArrowheads="1"/>
            </p:cNvSpPr>
            <p:nvPr/>
          </p:nvSpPr>
          <p:spPr bwMode="auto">
            <a:xfrm>
              <a:off x="3504" y="2160"/>
              <a:ext cx="11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chemeClr val="bg1"/>
                  </a:solidFill>
                </a:rPr>
                <a:t>Problem Treated</a:t>
              </a:r>
            </a:p>
          </p:txBody>
        </p:sp>
      </p:grpSp>
      <p:grpSp>
        <p:nvGrpSpPr>
          <p:cNvPr id="32" name="Group 13"/>
          <p:cNvGrpSpPr>
            <a:grpSpLocks/>
          </p:cNvGrpSpPr>
          <p:nvPr/>
        </p:nvGrpSpPr>
        <p:grpSpPr bwMode="auto">
          <a:xfrm>
            <a:off x="566071" y="1847850"/>
            <a:ext cx="2286000" cy="838200"/>
            <a:chOff x="576" y="1596"/>
            <a:chExt cx="1440" cy="528"/>
          </a:xfrm>
        </p:grpSpPr>
        <p:sp>
          <p:nvSpPr>
            <p:cNvPr id="50" name="Oval 12"/>
            <p:cNvSpPr>
              <a:spLocks noChangeArrowheads="1"/>
            </p:cNvSpPr>
            <p:nvPr/>
          </p:nvSpPr>
          <p:spPr bwMode="auto">
            <a:xfrm>
              <a:off x="576" y="1596"/>
              <a:ext cx="1344" cy="52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Text Box 5"/>
            <p:cNvSpPr txBox="1">
              <a:spLocks noChangeArrowheads="1"/>
            </p:cNvSpPr>
            <p:nvPr/>
          </p:nvSpPr>
          <p:spPr bwMode="auto">
            <a:xfrm>
              <a:off x="678" y="1740"/>
              <a:ext cx="133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solidFill>
                    <a:schemeClr val="bg1"/>
                  </a:solidFill>
                </a:rPr>
                <a:t>Postural Screening</a:t>
              </a:r>
            </a:p>
          </p:txBody>
        </p:sp>
      </p:grpSp>
      <p:grpSp>
        <p:nvGrpSpPr>
          <p:cNvPr id="54" name="Group 53"/>
          <p:cNvGrpSpPr/>
          <p:nvPr/>
        </p:nvGrpSpPr>
        <p:grpSpPr>
          <a:xfrm>
            <a:off x="3132552" y="1769472"/>
            <a:ext cx="1905000" cy="381000"/>
            <a:chOff x="3240896" y="1769472"/>
            <a:chExt cx="1905000" cy="381000"/>
          </a:xfrm>
        </p:grpSpPr>
        <p:sp>
          <p:nvSpPr>
            <p:cNvPr id="31" name="Rectangle 14"/>
            <p:cNvSpPr>
              <a:spLocks noChangeArrowheads="1"/>
            </p:cNvSpPr>
            <p:nvPr/>
          </p:nvSpPr>
          <p:spPr bwMode="auto">
            <a:xfrm>
              <a:off x="3240896" y="1769472"/>
              <a:ext cx="19050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Text Box 6"/>
            <p:cNvSpPr txBox="1">
              <a:spLocks noChangeArrowheads="1"/>
            </p:cNvSpPr>
            <p:nvPr/>
          </p:nvSpPr>
          <p:spPr bwMode="auto">
            <a:xfrm>
              <a:off x="3278996" y="1783759"/>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solidFill>
                    <a:schemeClr val="bg1"/>
                  </a:solidFill>
                </a:rPr>
                <a:t>Passed Screening</a:t>
              </a:r>
            </a:p>
          </p:txBody>
        </p:sp>
      </p:grpSp>
      <p:grpSp>
        <p:nvGrpSpPr>
          <p:cNvPr id="34" name="Group 16"/>
          <p:cNvGrpSpPr>
            <a:grpSpLocks/>
          </p:cNvGrpSpPr>
          <p:nvPr/>
        </p:nvGrpSpPr>
        <p:grpSpPr bwMode="auto">
          <a:xfrm>
            <a:off x="5826991" y="1828800"/>
            <a:ext cx="3048000" cy="914400"/>
            <a:chOff x="3840" y="1584"/>
            <a:chExt cx="1920" cy="576"/>
          </a:xfrm>
        </p:grpSpPr>
        <p:sp>
          <p:nvSpPr>
            <p:cNvPr id="48" name="Oval 15"/>
            <p:cNvSpPr>
              <a:spLocks noChangeArrowheads="1"/>
            </p:cNvSpPr>
            <p:nvPr/>
          </p:nvSpPr>
          <p:spPr bwMode="auto">
            <a:xfrm>
              <a:off x="3840" y="1584"/>
              <a:ext cx="1920" cy="57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Text Box 7"/>
            <p:cNvSpPr txBox="1">
              <a:spLocks noChangeArrowheads="1"/>
            </p:cNvSpPr>
            <p:nvPr/>
          </p:nvSpPr>
          <p:spPr bwMode="auto">
            <a:xfrm>
              <a:off x="3936" y="1776"/>
              <a:ext cx="18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chemeClr val="bg1"/>
                  </a:solidFill>
                </a:rPr>
                <a:t>No Intervention Necessary</a:t>
              </a:r>
            </a:p>
          </p:txBody>
        </p:sp>
      </p:grpSp>
      <p:grpSp>
        <p:nvGrpSpPr>
          <p:cNvPr id="35" name="Group 19"/>
          <p:cNvGrpSpPr>
            <a:grpSpLocks/>
          </p:cNvGrpSpPr>
          <p:nvPr/>
        </p:nvGrpSpPr>
        <p:grpSpPr bwMode="auto">
          <a:xfrm>
            <a:off x="111991" y="3276600"/>
            <a:ext cx="1619250" cy="381000"/>
            <a:chOff x="0" y="2208"/>
            <a:chExt cx="1020" cy="240"/>
          </a:xfrm>
        </p:grpSpPr>
        <p:sp>
          <p:nvSpPr>
            <p:cNvPr id="46" name="Rectangle 18"/>
            <p:cNvSpPr>
              <a:spLocks noChangeArrowheads="1"/>
            </p:cNvSpPr>
            <p:nvPr/>
          </p:nvSpPr>
          <p:spPr bwMode="auto">
            <a:xfrm>
              <a:off x="0" y="2208"/>
              <a:ext cx="864" cy="24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Text Box 8"/>
            <p:cNvSpPr txBox="1">
              <a:spLocks noChangeArrowheads="1"/>
            </p:cNvSpPr>
            <p:nvPr/>
          </p:nvSpPr>
          <p:spPr bwMode="auto">
            <a:xfrm>
              <a:off x="0" y="2208"/>
              <a:ext cx="10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solidFill>
                    <a:schemeClr val="bg1"/>
                  </a:solidFill>
                </a:rPr>
                <a:t>Failed Screen</a:t>
              </a:r>
            </a:p>
          </p:txBody>
        </p:sp>
      </p:grpSp>
      <p:grpSp>
        <p:nvGrpSpPr>
          <p:cNvPr id="36" name="Group 21"/>
          <p:cNvGrpSpPr>
            <a:grpSpLocks/>
          </p:cNvGrpSpPr>
          <p:nvPr/>
        </p:nvGrpSpPr>
        <p:grpSpPr bwMode="auto">
          <a:xfrm>
            <a:off x="797791" y="4800600"/>
            <a:ext cx="1981200" cy="685800"/>
            <a:chOff x="720" y="2928"/>
            <a:chExt cx="1248" cy="432"/>
          </a:xfrm>
        </p:grpSpPr>
        <p:sp>
          <p:nvSpPr>
            <p:cNvPr id="44" name="Oval 20"/>
            <p:cNvSpPr>
              <a:spLocks noChangeArrowheads="1"/>
            </p:cNvSpPr>
            <p:nvPr/>
          </p:nvSpPr>
          <p:spPr bwMode="auto">
            <a:xfrm>
              <a:off x="720" y="2928"/>
              <a:ext cx="1200" cy="43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Text Box 9"/>
            <p:cNvSpPr txBox="1">
              <a:spLocks noChangeArrowheads="1"/>
            </p:cNvSpPr>
            <p:nvPr/>
          </p:nvSpPr>
          <p:spPr bwMode="auto">
            <a:xfrm>
              <a:off x="816" y="3024"/>
              <a:ext cx="11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chemeClr val="bg1"/>
                  </a:solidFill>
                </a:rPr>
                <a:t>Specific Testing</a:t>
              </a:r>
            </a:p>
          </p:txBody>
        </p:sp>
      </p:grpSp>
      <p:grpSp>
        <p:nvGrpSpPr>
          <p:cNvPr id="37" name="Group 23"/>
          <p:cNvGrpSpPr>
            <a:grpSpLocks/>
          </p:cNvGrpSpPr>
          <p:nvPr/>
        </p:nvGrpSpPr>
        <p:grpSpPr bwMode="auto">
          <a:xfrm>
            <a:off x="6284191" y="4876800"/>
            <a:ext cx="2590800" cy="533400"/>
            <a:chOff x="3792" y="2928"/>
            <a:chExt cx="1632" cy="336"/>
          </a:xfrm>
        </p:grpSpPr>
        <p:sp>
          <p:nvSpPr>
            <p:cNvPr id="42" name="Oval 22"/>
            <p:cNvSpPr>
              <a:spLocks noChangeArrowheads="1"/>
            </p:cNvSpPr>
            <p:nvPr/>
          </p:nvSpPr>
          <p:spPr bwMode="auto">
            <a:xfrm>
              <a:off x="3792" y="2928"/>
              <a:ext cx="1632" cy="3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Text Box 10"/>
            <p:cNvSpPr txBox="1">
              <a:spLocks noChangeArrowheads="1"/>
            </p:cNvSpPr>
            <p:nvPr/>
          </p:nvSpPr>
          <p:spPr bwMode="auto">
            <a:xfrm>
              <a:off x="3936" y="2976"/>
              <a:ext cx="14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solidFill>
                    <a:schemeClr val="bg1"/>
                  </a:solidFill>
                </a:rPr>
                <a:t>Specific Interventions</a:t>
              </a:r>
            </a:p>
          </p:txBody>
        </p:sp>
      </p:grpSp>
      <p:sp>
        <p:nvSpPr>
          <p:cNvPr id="38" name="Line 26"/>
          <p:cNvSpPr>
            <a:spLocks noChangeShapeType="1"/>
          </p:cNvSpPr>
          <p:nvPr/>
        </p:nvSpPr>
        <p:spPr bwMode="auto">
          <a:xfrm>
            <a:off x="2702791" y="2286000"/>
            <a:ext cx="2819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27"/>
          <p:cNvSpPr>
            <a:spLocks noChangeShapeType="1"/>
          </p:cNvSpPr>
          <p:nvPr/>
        </p:nvSpPr>
        <p:spPr bwMode="auto">
          <a:xfrm>
            <a:off x="1635991" y="2667000"/>
            <a:ext cx="0" cy="1905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28"/>
          <p:cNvSpPr>
            <a:spLocks noChangeShapeType="1"/>
          </p:cNvSpPr>
          <p:nvPr/>
        </p:nvSpPr>
        <p:spPr bwMode="auto">
          <a:xfrm>
            <a:off x="2778991" y="5181600"/>
            <a:ext cx="32004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29"/>
          <p:cNvSpPr>
            <a:spLocks noChangeShapeType="1"/>
          </p:cNvSpPr>
          <p:nvPr/>
        </p:nvSpPr>
        <p:spPr bwMode="auto">
          <a:xfrm flipH="1" flipV="1">
            <a:off x="2626591" y="2667000"/>
            <a:ext cx="4953000" cy="2133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86640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77861" y="1227667"/>
            <a:ext cx="7872751" cy="2391022"/>
          </a:xfrm>
        </p:spPr>
        <p:txBody>
          <a:bodyPr/>
          <a:lstStyle/>
          <a:p>
            <a:r>
              <a:rPr lang="en-US" dirty="0" smtClean="0"/>
              <a:t>Systematic Review of 12 articles</a:t>
            </a:r>
            <a:br>
              <a:rPr lang="en-US" dirty="0" smtClean="0"/>
            </a:br>
            <a:endParaRPr lang="en-US" dirty="0" smtClean="0"/>
          </a:p>
          <a:p>
            <a:r>
              <a:rPr lang="en-US" dirty="0" smtClean="0"/>
              <a:t>Prevalence of 5-76%</a:t>
            </a:r>
            <a:br>
              <a:rPr lang="en-US" dirty="0" smtClean="0"/>
            </a:br>
            <a:endParaRPr lang="en-US" dirty="0" smtClean="0"/>
          </a:p>
          <a:p>
            <a:r>
              <a:rPr lang="en-US" dirty="0" smtClean="0"/>
              <a:t>UI limited airway clearance, exercise and spirometry</a:t>
            </a:r>
            <a:br>
              <a:rPr lang="en-US" dirty="0" smtClean="0"/>
            </a:br>
            <a:endParaRPr lang="en-US" dirty="0" smtClean="0"/>
          </a:p>
          <a:p>
            <a:r>
              <a:rPr lang="en-US" dirty="0" smtClean="0"/>
              <a:t>Disease severity not a predictor </a:t>
            </a:r>
            <a:endParaRPr lang="en-US" dirty="0"/>
          </a:p>
        </p:txBody>
      </p:sp>
      <p:sp>
        <p:nvSpPr>
          <p:cNvPr id="3" name="Text Placeholder 2"/>
          <p:cNvSpPr>
            <a:spLocks noGrp="1"/>
          </p:cNvSpPr>
          <p:nvPr>
            <p:ph type="body" sz="quarter" idx="11"/>
          </p:nvPr>
        </p:nvSpPr>
        <p:spPr/>
        <p:txBody>
          <a:bodyPr/>
          <a:lstStyle/>
          <a:p>
            <a:r>
              <a:rPr lang="en-US" dirty="0" smtClean="0"/>
              <a:t>Urinary Incontinence (UI)</a:t>
            </a:r>
            <a:endParaRPr lang="en-US" dirty="0"/>
          </a:p>
        </p:txBody>
      </p:sp>
      <p:sp>
        <p:nvSpPr>
          <p:cNvPr id="4" name="Rectangle 3"/>
          <p:cNvSpPr/>
          <p:nvPr/>
        </p:nvSpPr>
        <p:spPr>
          <a:xfrm>
            <a:off x="677862" y="4753070"/>
            <a:ext cx="8112125" cy="923330"/>
          </a:xfrm>
          <a:prstGeom prst="rect">
            <a:avLst/>
          </a:prstGeom>
        </p:spPr>
        <p:txBody>
          <a:bodyPr wrap="square">
            <a:spAutoFit/>
          </a:bodyPr>
          <a:lstStyle/>
          <a:p>
            <a:r>
              <a:rPr lang="en-US" dirty="0" err="1">
                <a:solidFill>
                  <a:srgbClr val="1C1D1E"/>
                </a:solidFill>
                <a:latin typeface="Open Sans"/>
              </a:rPr>
              <a:t>Frayman</a:t>
            </a:r>
            <a:r>
              <a:rPr lang="en-US" dirty="0">
                <a:solidFill>
                  <a:srgbClr val="1C1D1E"/>
                </a:solidFill>
                <a:latin typeface="Open Sans"/>
              </a:rPr>
              <a:t>, K.B., </a:t>
            </a:r>
            <a:r>
              <a:rPr lang="en-US" dirty="0" err="1">
                <a:solidFill>
                  <a:srgbClr val="1C1D1E"/>
                </a:solidFill>
                <a:latin typeface="Open Sans"/>
              </a:rPr>
              <a:t>Kazmerski</a:t>
            </a:r>
            <a:r>
              <a:rPr lang="en-US" dirty="0">
                <a:solidFill>
                  <a:srgbClr val="1C1D1E"/>
                </a:solidFill>
                <a:latin typeface="Open Sans"/>
              </a:rPr>
              <a:t>, T.M. and Sawyer, S.M. ( 2017) A systematic review of the prevalence and impact of urinary incontinence in cystic fibrosis. </a:t>
            </a:r>
            <a:r>
              <a:rPr lang="en-US" i="1" dirty="0" err="1">
                <a:solidFill>
                  <a:srgbClr val="1C1D1E"/>
                </a:solidFill>
                <a:latin typeface="Open Sans"/>
              </a:rPr>
              <a:t>Respirology</a:t>
            </a:r>
            <a:r>
              <a:rPr lang="en-US" dirty="0">
                <a:solidFill>
                  <a:srgbClr val="1C1D1E"/>
                </a:solidFill>
                <a:latin typeface="Open Sans"/>
              </a:rPr>
              <a:t>, 23: 46– 54. </a:t>
            </a:r>
            <a:r>
              <a:rPr lang="en-US" dirty="0" err="1">
                <a:solidFill>
                  <a:srgbClr val="1C1D1E"/>
                </a:solidFill>
                <a:latin typeface="Open Sans"/>
              </a:rPr>
              <a:t>doi</a:t>
            </a:r>
            <a:r>
              <a:rPr lang="en-US" dirty="0">
                <a:solidFill>
                  <a:srgbClr val="1C1D1E"/>
                </a:solidFill>
                <a:latin typeface="Open Sans"/>
              </a:rPr>
              <a:t>: </a:t>
            </a:r>
            <a:r>
              <a:rPr lang="en-US" dirty="0">
                <a:solidFill>
                  <a:srgbClr val="005274"/>
                </a:solidFill>
                <a:latin typeface="Open Sans"/>
                <a:hlinkClick r:id="rId2" tooltip="Link to external resource: 10.1111/resp.13125"/>
              </a:rPr>
              <a:t>10.1111/resp.13125</a:t>
            </a:r>
            <a:r>
              <a:rPr lang="en-US" dirty="0">
                <a:solidFill>
                  <a:srgbClr val="1C1D1E"/>
                </a:solidFill>
                <a:latin typeface="Open Sans"/>
              </a:rPr>
              <a:t>.</a:t>
            </a:r>
            <a:endParaRPr lang="en-US" dirty="0"/>
          </a:p>
        </p:txBody>
      </p:sp>
    </p:spTree>
    <p:extLst>
      <p:ext uri="{BB962C8B-B14F-4D97-AF65-F5344CB8AC3E}">
        <p14:creationId xmlns:p14="http://schemas.microsoft.com/office/powerpoint/2010/main" val="3341626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77862" y="1227667"/>
            <a:ext cx="7843568" cy="4159250"/>
          </a:xfrm>
        </p:spPr>
        <p:txBody>
          <a:bodyPr/>
          <a:lstStyle/>
          <a:p>
            <a:r>
              <a:rPr lang="en-US" dirty="0" smtClean="0"/>
              <a:t>Do a basic Screening</a:t>
            </a:r>
          </a:p>
          <a:p>
            <a:pPr lvl="1"/>
            <a:r>
              <a:rPr lang="en-US" dirty="0"/>
              <a:t>Do you leak (urine or feces</a:t>
            </a:r>
            <a:r>
              <a:rPr lang="en-US" dirty="0" smtClean="0"/>
              <a:t>)?</a:t>
            </a:r>
            <a:endParaRPr lang="en-US" dirty="0"/>
          </a:p>
          <a:p>
            <a:pPr lvl="1"/>
            <a:r>
              <a:rPr lang="en-US" dirty="0"/>
              <a:t>Do you leak at night?</a:t>
            </a:r>
          </a:p>
          <a:p>
            <a:pPr lvl="1"/>
            <a:r>
              <a:rPr lang="en-US" dirty="0"/>
              <a:t>Do you have a hard time </a:t>
            </a:r>
            <a:r>
              <a:rPr lang="en-US" dirty="0" smtClean="0"/>
              <a:t>with bowel movements? </a:t>
            </a:r>
            <a:br>
              <a:rPr lang="en-US" dirty="0" smtClean="0"/>
            </a:br>
            <a:endParaRPr lang="en-US" dirty="0" smtClean="0"/>
          </a:p>
          <a:p>
            <a:r>
              <a:rPr lang="en-US" dirty="0" smtClean="0"/>
              <a:t>Consider abdominal massage for constipation</a:t>
            </a:r>
            <a:br>
              <a:rPr lang="en-US" dirty="0" smtClean="0"/>
            </a:br>
            <a:endParaRPr lang="en-US" dirty="0" smtClean="0"/>
          </a:p>
          <a:p>
            <a:r>
              <a:rPr lang="en-US" dirty="0" smtClean="0"/>
              <a:t>Referral to qualified pelvic floor therapist if available</a:t>
            </a:r>
          </a:p>
          <a:p>
            <a:endParaRPr lang="en-US" dirty="0"/>
          </a:p>
          <a:p>
            <a:r>
              <a:rPr lang="en-US" dirty="0" smtClean="0"/>
              <a:t>Treat Postural Deficits</a:t>
            </a:r>
            <a:endParaRPr lang="en-US" dirty="0"/>
          </a:p>
          <a:p>
            <a:pPr lvl="1"/>
            <a:endParaRPr lang="en-US" dirty="0"/>
          </a:p>
        </p:txBody>
      </p:sp>
      <p:sp>
        <p:nvSpPr>
          <p:cNvPr id="3" name="Text Placeholder 2"/>
          <p:cNvSpPr>
            <a:spLocks noGrp="1"/>
          </p:cNvSpPr>
          <p:nvPr>
            <p:ph type="body" sz="quarter" idx="11"/>
          </p:nvPr>
        </p:nvSpPr>
        <p:spPr/>
        <p:txBody>
          <a:bodyPr/>
          <a:lstStyle/>
          <a:p>
            <a:r>
              <a:rPr lang="en-US" dirty="0" smtClean="0"/>
              <a:t>What do we do? </a:t>
            </a:r>
            <a:endParaRPr lang="en-US" dirty="0"/>
          </a:p>
        </p:txBody>
      </p:sp>
    </p:spTree>
    <p:extLst>
      <p:ext uri="{BB962C8B-B14F-4D97-AF65-F5344CB8AC3E}">
        <p14:creationId xmlns:p14="http://schemas.microsoft.com/office/powerpoint/2010/main" val="2321196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77862" y="1159571"/>
            <a:ext cx="7940844" cy="4159250"/>
          </a:xfrm>
        </p:spPr>
        <p:txBody>
          <a:bodyPr/>
          <a:lstStyle/>
          <a:p>
            <a:r>
              <a:rPr lang="en-US" dirty="0"/>
              <a:t>M</a:t>
            </a:r>
            <a:r>
              <a:rPr lang="en-US" dirty="0" smtClean="0"/>
              <a:t>eta-analysis </a:t>
            </a:r>
            <a:r>
              <a:rPr lang="en-US" dirty="0"/>
              <a:t>of 10 studies </a:t>
            </a:r>
            <a:r>
              <a:rPr lang="en-US" dirty="0"/>
              <a:t>assessing bone disease in CF patients</a:t>
            </a:r>
            <a:endParaRPr lang="en-US" dirty="0" smtClean="0"/>
          </a:p>
          <a:p>
            <a:pPr lvl="1"/>
            <a:r>
              <a:rPr lang="en-US" dirty="0" smtClean="0"/>
              <a:t>888 patients</a:t>
            </a:r>
          </a:p>
          <a:p>
            <a:pPr lvl="1"/>
            <a:r>
              <a:rPr lang="en-US" dirty="0" smtClean="0"/>
              <a:t>Pooled prevalence </a:t>
            </a:r>
            <a:r>
              <a:rPr lang="en-US" dirty="0"/>
              <a:t>of osteoporosis in the adult CF population of 23.5% </a:t>
            </a:r>
            <a:endParaRPr lang="en-US" dirty="0" smtClean="0"/>
          </a:p>
          <a:p>
            <a:pPr lvl="1"/>
            <a:r>
              <a:rPr lang="en-US" dirty="0"/>
              <a:t>P</a:t>
            </a:r>
            <a:r>
              <a:rPr lang="en-US" dirty="0" smtClean="0"/>
              <a:t>ooled </a:t>
            </a:r>
            <a:r>
              <a:rPr lang="en-US" dirty="0"/>
              <a:t>prevalence of osteopenia was 38</a:t>
            </a:r>
            <a:r>
              <a:rPr lang="en-US" dirty="0" smtClean="0"/>
              <a:t>%</a:t>
            </a:r>
          </a:p>
          <a:p>
            <a:pPr lvl="1"/>
            <a:r>
              <a:rPr lang="en-US" dirty="0" smtClean="0"/>
              <a:t>Pooled </a:t>
            </a:r>
            <a:r>
              <a:rPr lang="en-US" dirty="0"/>
              <a:t>prevalence of vertebral and other fractures were 14% </a:t>
            </a:r>
            <a:r>
              <a:rPr lang="en-US" dirty="0" smtClean="0"/>
              <a:t>and </a:t>
            </a:r>
            <a:r>
              <a:rPr lang="en-US" dirty="0"/>
              <a:t>19.7% </a:t>
            </a:r>
            <a:endParaRPr lang="en-US" dirty="0" smtClean="0"/>
          </a:p>
          <a:p>
            <a:pPr lvl="1"/>
            <a:r>
              <a:rPr lang="en-US" dirty="0" smtClean="0"/>
              <a:t>Vertebral </a:t>
            </a:r>
            <a:r>
              <a:rPr lang="en-US" dirty="0"/>
              <a:t>fractures </a:t>
            </a:r>
            <a:r>
              <a:rPr lang="en-US" dirty="0" smtClean="0"/>
              <a:t>primarily in </a:t>
            </a:r>
            <a:r>
              <a:rPr lang="en-US" dirty="0"/>
              <a:t>thoracic vertebrae. </a:t>
            </a:r>
            <a:endParaRPr lang="en-US" dirty="0"/>
          </a:p>
        </p:txBody>
      </p:sp>
      <p:sp>
        <p:nvSpPr>
          <p:cNvPr id="3" name="Text Placeholder 2"/>
          <p:cNvSpPr>
            <a:spLocks noGrp="1"/>
          </p:cNvSpPr>
          <p:nvPr>
            <p:ph type="body" sz="quarter" idx="11"/>
          </p:nvPr>
        </p:nvSpPr>
        <p:spPr/>
        <p:txBody>
          <a:bodyPr/>
          <a:lstStyle/>
          <a:p>
            <a:r>
              <a:rPr lang="en-US" dirty="0" smtClean="0"/>
              <a:t>Bone Mineral Density</a:t>
            </a:r>
            <a:endParaRPr lang="en-US" dirty="0"/>
          </a:p>
        </p:txBody>
      </p:sp>
      <p:sp>
        <p:nvSpPr>
          <p:cNvPr id="4" name="Rectangle 3"/>
          <p:cNvSpPr/>
          <p:nvPr/>
        </p:nvSpPr>
        <p:spPr>
          <a:xfrm>
            <a:off x="233464" y="5129667"/>
            <a:ext cx="8822987" cy="923330"/>
          </a:xfrm>
          <a:prstGeom prst="rect">
            <a:avLst/>
          </a:prstGeom>
        </p:spPr>
        <p:txBody>
          <a:bodyPr wrap="square">
            <a:spAutoFit/>
          </a:bodyPr>
          <a:lstStyle/>
          <a:p>
            <a:r>
              <a:rPr lang="en-US" dirty="0"/>
              <a:t> </a:t>
            </a:r>
            <a:r>
              <a:rPr lang="en-US" dirty="0" err="1"/>
              <a:t>Paccou</a:t>
            </a:r>
            <a:r>
              <a:rPr lang="en-US" dirty="0"/>
              <a:t>, J., </a:t>
            </a:r>
            <a:r>
              <a:rPr lang="en-US" dirty="0" err="1"/>
              <a:t>Zeboulon</a:t>
            </a:r>
            <a:r>
              <a:rPr lang="en-US" dirty="0"/>
              <a:t>, N., </a:t>
            </a:r>
            <a:r>
              <a:rPr lang="en-US" dirty="0" err="1"/>
              <a:t>Combescure</a:t>
            </a:r>
            <a:r>
              <a:rPr lang="en-US" dirty="0"/>
              <a:t>, C., </a:t>
            </a:r>
            <a:r>
              <a:rPr lang="en-US" dirty="0" err="1"/>
              <a:t>Gossec</a:t>
            </a:r>
            <a:r>
              <a:rPr lang="en-US" dirty="0"/>
              <a:t>, L. and </a:t>
            </a:r>
            <a:r>
              <a:rPr lang="en-US" dirty="0" err="1"/>
              <a:t>Cortet</a:t>
            </a:r>
            <a:r>
              <a:rPr lang="en-US" dirty="0"/>
              <a:t>, B. (2010) The prevalence of osteoporosis, osteopenia, and fractures among adults with cystic fibrosis: a systematic literature review with </a:t>
            </a:r>
            <a:r>
              <a:rPr lang="en-US" dirty="0" err="1"/>
              <a:t>metaanalysis</a:t>
            </a:r>
            <a:r>
              <a:rPr lang="en-US" dirty="0"/>
              <a:t>. </a:t>
            </a:r>
            <a:r>
              <a:rPr lang="en-US" dirty="0" err="1"/>
              <a:t>Calcif</a:t>
            </a:r>
            <a:r>
              <a:rPr lang="en-US" dirty="0"/>
              <a:t> Tissue </a:t>
            </a:r>
            <a:r>
              <a:rPr lang="en-US" dirty="0" err="1"/>
              <a:t>Int</a:t>
            </a:r>
            <a:r>
              <a:rPr lang="en-US" dirty="0"/>
              <a:t> 86: 17.</a:t>
            </a:r>
          </a:p>
        </p:txBody>
      </p:sp>
    </p:spTree>
    <p:extLst>
      <p:ext uri="{BB962C8B-B14F-4D97-AF65-F5344CB8AC3E}">
        <p14:creationId xmlns:p14="http://schemas.microsoft.com/office/powerpoint/2010/main" val="2431057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886</Words>
  <Application>Microsoft Office PowerPoint</Application>
  <PresentationFormat>On-screen Show (4:3)</PresentationFormat>
  <Paragraphs>112</Paragraphs>
  <Slides>17</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ＭＳ Ｐゴシック</vt:lpstr>
      <vt:lpstr>Arial</vt:lpstr>
      <vt:lpstr>Calibri</vt:lpstr>
      <vt:lpstr>Open Sans</vt:lpstr>
      <vt:lpstr>Office Theme</vt:lpstr>
      <vt:lpstr>Custom Design</vt:lpstr>
      <vt:lpstr>PowerPoint Presentation</vt:lpstr>
      <vt:lpstr>PowerPoint Presentation</vt:lpstr>
      <vt:lpstr>So what?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2017-01-09T15:47:55Z</dcterms:created>
  <dcterms:modified xsi:type="dcterms:W3CDTF">2019-03-21T20:42:16Z</dcterms:modified>
</cp:coreProperties>
</file>