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74" r:id="rId2"/>
    <p:sldId id="273" r:id="rId3"/>
    <p:sldId id="291" r:id="rId4"/>
    <p:sldId id="293" r:id="rId5"/>
    <p:sldId id="294" r:id="rId6"/>
    <p:sldId id="296" r:id="rId7"/>
    <p:sldId id="297" r:id="rId8"/>
    <p:sldId id="275" r:id="rId9"/>
    <p:sldId id="331" r:id="rId10"/>
    <p:sldId id="277" r:id="rId11"/>
    <p:sldId id="324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09" r:id="rId23"/>
    <p:sldId id="289" r:id="rId24"/>
    <p:sldId id="290" r:id="rId25"/>
    <p:sldId id="336" r:id="rId26"/>
    <p:sldId id="299" r:id="rId27"/>
    <p:sldId id="300" r:id="rId28"/>
    <p:sldId id="325" r:id="rId29"/>
    <p:sldId id="328" r:id="rId30"/>
    <p:sldId id="301" r:id="rId31"/>
    <p:sldId id="327" r:id="rId32"/>
    <p:sldId id="329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9" r:id="rId41"/>
    <p:sldId id="320" r:id="rId42"/>
    <p:sldId id="321" r:id="rId43"/>
    <p:sldId id="335" r:id="rId44"/>
    <p:sldId id="323" r:id="rId45"/>
    <p:sldId id="330" r:id="rId46"/>
    <p:sldId id="307" r:id="rId47"/>
    <p:sldId id="308" r:id="rId48"/>
    <p:sldId id="306" r:id="rId49"/>
    <p:sldId id="332" r:id="rId50"/>
    <p:sldId id="333" r:id="rId51"/>
    <p:sldId id="33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4FE14-3498-4EA6-A38B-5795D923678C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F4B6D-0F08-42A0-989F-3CB6F32A2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7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F4B6D-0F08-42A0-989F-3CB6F32A27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1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2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Line 2"/>
          <p:cNvSpPr>
            <a:spLocks noChangeShapeType="1"/>
          </p:cNvSpPr>
          <p:nvPr/>
        </p:nvSpPr>
        <p:spPr bwMode="auto">
          <a:xfrm>
            <a:off x="306413" y="1282700"/>
            <a:ext cx="11079239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0858" y="2295535"/>
            <a:ext cx="10450285" cy="71437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38476" y="3467104"/>
            <a:ext cx="8515048" cy="449263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 sz="2600" b="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270343" name="Picture 7" descr="UMM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309" y="293698"/>
            <a:ext cx="1834444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6610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5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14742" y="609600"/>
            <a:ext cx="655564" cy="5892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069" y="609600"/>
            <a:ext cx="8261048" cy="5892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4416"/>
            <a:ext cx="10972800" cy="563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29350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5BD026-8FF9-4483-BB1B-22197AB61C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8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4415"/>
            <a:ext cx="10972800" cy="563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7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18401-9C53-4ACB-A5C5-6CD54EE583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357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54415"/>
            <a:ext cx="10972800" cy="563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6CD45-BBC6-4619-8024-08E1A8FD70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4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87" y="4406910"/>
            <a:ext cx="10363604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87" y="2906713"/>
            <a:ext cx="1036360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14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070" y="1587500"/>
            <a:ext cx="5305777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5372" y="1587500"/>
            <a:ext cx="5305777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3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99" y="274647"/>
            <a:ext cx="10974413" cy="56323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794" y="1535113"/>
            <a:ext cx="538842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794" y="2174875"/>
            <a:ext cx="538842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69" y="1535113"/>
            <a:ext cx="53904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69" y="2174875"/>
            <a:ext cx="53904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4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91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00" y="534669"/>
            <a:ext cx="4011587" cy="3539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540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00" y="1435103"/>
            <a:ext cx="401158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78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811" y="4800609"/>
            <a:ext cx="7315603" cy="3539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8811" y="612775"/>
            <a:ext cx="73156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8811" y="5367338"/>
            <a:ext cx="73156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5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306413" y="1282700"/>
            <a:ext cx="11079239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322286" y="609600"/>
            <a:ext cx="9466540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5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063" y="1587500"/>
            <a:ext cx="10805080" cy="491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2560" name="Picture 32" descr="UMMCH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2309" y="293698"/>
            <a:ext cx="1834444" cy="885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43747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i="1">
          <a:solidFill>
            <a:srgbClr val="FFFFFF"/>
          </a:solidFill>
          <a:latin typeface="Times New Roman" pitchFamily="1" charset="0"/>
        </a:defRPr>
      </a:lvl9pPr>
    </p:titleStyle>
    <p:bodyStyle>
      <a:lvl1pPr marL="457200" indent="-4572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rgbClr val="FFCC00"/>
        </a:buClr>
        <a:buSzPct val="80000"/>
        <a:buChar char="•"/>
        <a:defRPr sz="3000" b="1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" pitchFamily="1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" charset="0"/>
        </a:defRPr>
      </a:lvl3pPr>
      <a:lvl4pPr marL="1543050" indent="-1714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" charset="0"/>
        </a:defRPr>
      </a:lvl4pPr>
      <a:lvl5pPr marL="20002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5pPr>
      <a:lvl6pPr marL="24574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6pPr>
      <a:lvl7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7pPr>
      <a:lvl8pPr marL="3371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8pPr>
      <a:lvl9pPr marL="3829050" indent="-1714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77" y="1939145"/>
            <a:ext cx="11197653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CF CENTERS IN THE REGION – THE MA-MI PROJECT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2945"/>
            <a:ext cx="9144000" cy="3297836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69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03" y="556108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CF Care in Turkey</a:t>
            </a:r>
            <a:endParaRPr lang="en-US" sz="4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81" y="1653062"/>
            <a:ext cx="9989684" cy="49149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Marmara CF Center is the major CF center in Istanbul. Second largest in Turkey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Six other smaller CF clinics in the Asian side of Istanbul</a:t>
            </a:r>
          </a:p>
          <a:p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big and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small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CF clinics in the European side</a:t>
            </a:r>
          </a:p>
          <a:p>
            <a:r>
              <a:rPr lang="tr-TR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patients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centres are sent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Marmara CF center at least once a year for follow up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pediatric pulmonologists in Istanbul are either a graduate of Marmara program or good friends with the faculty members at Marmara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ediatric pulmonary program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37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52" y="549639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CF Care in </a:t>
            </a:r>
            <a:r>
              <a:rPr lang="en-US" sz="4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Turkey- Continue</a:t>
            </a:r>
            <a:endParaRPr lang="en-US" sz="40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690" y="2104043"/>
            <a:ext cx="8904583" cy="3437775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a large CF center in Ankara;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Hacettepe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CF center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a total of 25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CF Centers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Turkey, 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serv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app. 3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7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551" y="519659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sz="4400" b="1" i="0" dirty="0">
                <a:latin typeface="Arial" panose="020B0604020202020204" pitchFamily="34" charset="0"/>
                <a:cs typeface="Arial" panose="020B0604020202020204" pitchFamily="34" charset="0"/>
              </a:rPr>
              <a:t>CF Care in Turkey- Continue</a:t>
            </a:r>
            <a:endParaRPr lang="en-US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067" y="2384658"/>
            <a:ext cx="9420478" cy="3727383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patients in the eastern part of the country are 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followed by </a:t>
            </a:r>
            <a:r>
              <a:rPr lang="en-US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cians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 with the 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pediatric</a:t>
            </a:r>
            <a:endParaRPr lang="en-US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pulmonologists in 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Turkey.</a:t>
            </a:r>
          </a:p>
          <a:p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Diyarbakır, Gaziantep are the centers follwing patients</a:t>
            </a:r>
            <a:endParaRPr lang="en-US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Eastern and the Southeastern Turkey. </a:t>
            </a:r>
            <a:endParaRPr lang="en-US" sz="2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8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631" y="224215"/>
            <a:ext cx="11574379" cy="1508760"/>
          </a:xfrm>
        </p:spPr>
        <p:txBody>
          <a:bodyPr>
            <a:normAutofit/>
          </a:bodyPr>
          <a:lstStyle/>
          <a:p>
            <a:pPr algn="ctr"/>
            <a:r>
              <a:rPr lang="tr-TR" b="1" i="0" dirty="0">
                <a:latin typeface="Arial" panose="020B0604020202020204" pitchFamily="34" charset="0"/>
                <a:cs typeface="Arial" panose="020B0604020202020204" pitchFamily="34" charset="0"/>
              </a:rPr>
              <a:t>Marmara University Faculty of Medicine, 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Division </a:t>
            </a:r>
            <a:r>
              <a:rPr lang="tr-TR" b="1" i="0" dirty="0">
                <a:latin typeface="Arial" panose="020B0604020202020204" pitchFamily="34" charset="0"/>
                <a:cs typeface="Arial" panose="020B0604020202020204" pitchFamily="34" charset="0"/>
              </a:rPr>
              <a:t>of Pediatric </a:t>
            </a:r>
            <a:r>
              <a:rPr lang="tr-TR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Pulmonology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0831"/>
            <a:ext cx="10515600" cy="4351338"/>
          </a:xfrm>
        </p:spPr>
        <p:txBody>
          <a:bodyPr/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Center Director: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Bülent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Karadağ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Full time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Pediatric Pulmonologists: Ela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Erdem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Eralp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Yasemin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Gokdemir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Two other Pediatric Pulmonologists semiretired</a:t>
            </a:r>
          </a:p>
          <a:p>
            <a:pPr lvl="0"/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 nurses:  </a:t>
            </a:r>
            <a:r>
              <a:rPr lang="tr-TR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Gülfidan Karasöğüt, Burcu S</a:t>
            </a:r>
            <a:r>
              <a:rPr lang="en-US" sz="28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üzer</a:t>
            </a:r>
            <a:r>
              <a:rPr lang="en-US" sz="2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Funded by Ronald McDonald Foundation and Abbott</a:t>
            </a:r>
          </a:p>
          <a:p>
            <a:pPr lvl="0"/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Half time dietitian dedicated to the center and another dietitian that rotates between the other CF clinics in Istanbul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07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96" y="0"/>
            <a:ext cx="9784080" cy="1094316"/>
          </a:xfrm>
        </p:spPr>
        <p:txBody>
          <a:bodyPr>
            <a:normAutofit/>
          </a:bodyPr>
          <a:lstStyle/>
          <a:p>
            <a:pPr algn="ctr"/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Marmara CF Center</a:t>
            </a:r>
            <a:endParaRPr lang="en-US" sz="4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133" y="1860143"/>
            <a:ext cx="10457610" cy="4554208"/>
          </a:xfrm>
        </p:spPr>
        <p:txBody>
          <a:bodyPr>
            <a:normAutofit fontScale="85000" lnSpcReduction="10000"/>
          </a:bodyPr>
          <a:lstStyle/>
          <a:p>
            <a:r>
              <a:rPr lang="tr-TR" sz="2800" b="0" dirty="0">
                <a:latin typeface="Arial" panose="020B0604020202020204" pitchFamily="34" charset="0"/>
                <a:cs typeface="Arial" panose="020B0604020202020204" pitchFamily="34" charset="0"/>
              </a:rPr>
              <a:t>Patients 0 - 17 Years 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Old: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  <a:r>
              <a:rPr lang="tr-T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800" b="0" dirty="0">
                <a:latin typeface="Arial" panose="020B0604020202020204" pitchFamily="34" charset="0"/>
                <a:cs typeface="Arial" panose="020B0604020202020204" pitchFamily="34" charset="0"/>
              </a:rPr>
              <a:t>Patients 18 Years and Older: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NBS in Turkey started in 2015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adult pulmonary group in Marmara Univ. are taking care of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  <a:p>
            <a:pPr marL="0" indent="0">
              <a:buNone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patients &gt;18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years of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age. 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hey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were very engaged and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interested </a:t>
            </a:r>
          </a:p>
          <a:p>
            <a:pPr marL="0" indent="0">
              <a:buNone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in collaborating with U of M adult CF program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patients are genotyped.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 government is covering the costs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Royal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Brompton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Hospital and ECFS clinical care guidelines are used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They have been participating in ECFS registry since 2015</a:t>
            </a: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3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383" y="220043"/>
            <a:ext cx="9466540" cy="1038298"/>
          </a:xfrm>
        </p:spPr>
        <p:txBody>
          <a:bodyPr/>
          <a:lstStyle/>
          <a:p>
            <a:pPr algn="ctr"/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Marmara CF 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b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Other divisions involvement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7" y="1998052"/>
            <a:ext cx="10708106" cy="4153366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 </a:t>
            </a:r>
            <a:r>
              <a:rPr lang="tr-T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Gastroenterology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follows all CF patients. Low BMI was </a:t>
            </a:r>
          </a:p>
          <a:p>
            <a:pPr marL="0" indent="0">
              <a:buNone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discussed and the U of M BMI algorithm and publications were shared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  <a:p>
            <a:pPr marL="0" indent="0">
              <a:buNone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Appetite stimulants use &amp; Lit. was discussed with them </a:t>
            </a: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Adult GI are following the adult patients with the adult pulmonary group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Pediatric &amp; Adult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Endocrinology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are following patients with FTT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CFRD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Microbiology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lab directed by Prof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Aysegul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Karahasan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seems appropriate 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Physical therapy  (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Ozge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Kenis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, Prof. Dr.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Evrim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Saygı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&amp; PT techs) follow patients in the outpatient and inpatient settings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709" y="519659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sz="5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Sweat Testing</a:t>
            </a:r>
            <a:endParaRPr lang="en-US" sz="5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097" y="1881613"/>
            <a:ext cx="10546152" cy="420624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Accredited by the Turkish Ministry of Health (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as CF </a:t>
            </a:r>
          </a:p>
          <a:p>
            <a:pPr marL="0" indent="0">
              <a:buNone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diagnostic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Center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uality Improvement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documentation approved by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uantitative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pilocarpine iontophoresis testing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has been performed for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sweat chloride according to CLSI document C34-A3 since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2013 without modifications</a:t>
            </a:r>
          </a:p>
          <a:p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has issued a guideline based on CLSI C34-A3 in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Testing is done at &gt;3 weeks of age and older</a:t>
            </a:r>
          </a:p>
        </p:txBody>
      </p:sp>
    </p:spTree>
    <p:extLst>
      <p:ext uri="{BB962C8B-B14F-4D97-AF65-F5344CB8AC3E}">
        <p14:creationId xmlns:p14="http://schemas.microsoft.com/office/powerpoint/2010/main" val="10274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820" y="-405371"/>
            <a:ext cx="9233941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b="1" i="0" dirty="0">
                <a:latin typeface="Arial" panose="020B0604020202020204" pitchFamily="34" charset="0"/>
                <a:cs typeface="Arial" panose="020B0604020202020204" pitchFamily="34" charset="0"/>
              </a:rPr>
              <a:t>Marmara CF </a:t>
            </a:r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 IP&amp;C</a:t>
            </a:r>
            <a:endParaRPr lang="en-US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315" y="1931206"/>
            <a:ext cx="10445578" cy="4206240"/>
          </a:xfrm>
        </p:spPr>
        <p:txBody>
          <a:bodyPr>
            <a:no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Infectious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Diseases are involved in antibiotics choices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no IP&amp;C policy in outpatient clinics or inpatient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That was discussed and the use of gowns and masks started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 of M clinic rooms’ cleaning protocol was shared with them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They reported that their patients refuse to use masks in the hospital/ clinic areas 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847" y="579619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endParaRPr lang="en-US" sz="4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76" y="1759016"/>
            <a:ext cx="10007416" cy="420624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Marmara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University Faculty of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Medicine students are taught about CF during the pulmonary rotation and inpatient rounding</a:t>
            </a: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Formal and informal lectures are provided to residents and Medical Students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Residents follow CF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in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inpatient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clinic during </a:t>
            </a:r>
          </a:p>
          <a:p>
            <a:pPr marL="0" indent="0">
              <a:buNone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2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of pediatric pulmonary rotation (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4 days/a week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tr-TR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two</a:t>
            </a:r>
            <a:r>
              <a:rPr lang="en-US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fellow</a:t>
            </a:r>
            <a:r>
              <a:rPr lang="tr-TR" sz="24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Fellows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are responsible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CF patients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management on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ward and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outpatient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clinic. They are also encouraged to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 involved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in CF research </a:t>
            </a: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Educational activities for patients &amp;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families are performed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collaboration with KIFDER (the Turkish Family Advisory Board) 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14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-285450"/>
            <a:ext cx="9784080" cy="1340087"/>
          </a:xfrm>
        </p:spPr>
        <p:txBody>
          <a:bodyPr>
            <a:normAutofit/>
          </a:bodyPr>
          <a:lstStyle/>
          <a:p>
            <a:pPr algn="ctr"/>
            <a:r>
              <a:rPr lang="en-US" sz="48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Publications</a:t>
            </a:r>
            <a:endParaRPr lang="en-US" sz="48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675" y="1588957"/>
            <a:ext cx="10884568" cy="4779759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“Evaluation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of children with cystic fibrosis by impulse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oscillometry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when stable and at exacerbation.”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Sakarya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Uyan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ZS,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Baydemir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Anık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Erdem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Gokdemir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Karakoc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Ersu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R.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Pulmonol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2016 Nov;51(11):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1151-1158</a:t>
            </a:r>
          </a:p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“Effect of inhaled steroids on clinical and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inflammatory parameters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in children with cystic fibrosis.”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Uyan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ZS, </a:t>
            </a:r>
            <a:r>
              <a:rPr 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Ünlügüzel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Üstün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Haklar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G,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Çakır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Oktem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Ersu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Karadağ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BT,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Karakoç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Dağlı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E. Turk J Med Sci. 2017 Nov 13;47(5):1432-1440.</a:t>
            </a: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The involvement of musculoskeletal system and its influence on postural stability in children and young adults with  cystic fibrosis.”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Kenis-Coskun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Karadag-Saygi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Bahar-Ozdemir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Gokdemir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Kayhan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O. Ital J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2017 Nov 21;43(1):106.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131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9471" y="2105193"/>
            <a:ext cx="10686963" cy="4435060"/>
          </a:xfrm>
        </p:spPr>
        <p:txBody>
          <a:bodyPr/>
          <a:lstStyle/>
          <a:p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Samya Nasr, M.D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Professor of Pediatrics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Director, Cystic Fibrosis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President, Michigan Thoracic Society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Coordinator, State of Michigan CF NBS Program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Michigan Medical School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Ann Arbor, Michigan, USA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838476" y="3467104"/>
            <a:ext cx="8515048" cy="101258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9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376" y="591127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sz="4800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Research Publications-Continue</a:t>
            </a:r>
            <a:endParaRPr lang="en-US" sz="48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“Performance Evaluation of a New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Coulometric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Endpoint Method in Sweat Testing and Its Comparison   With Classic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Gibson&amp;Cooke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Chloridometer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Methods in Cystic Fibrosis.”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Gokdemir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Vatansever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Seyrekel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Baykan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O, Bas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Ikızoglu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Ersu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Karakoc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Haklar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G. Front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. 2018 May 22;6:133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Hypoglycemia is common in children with cystic fibrosis and seen predominantly in females.”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Haliloglu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Gokdemir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Y,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Atay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Z,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Abali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Guran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Karakoc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F,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Ersu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Karadag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Turan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Bereket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Diabetes. 2017 Nov;18(7):607-613. </a:t>
            </a: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“Development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of immune reactive trypsinogen (IRT) and pancreatitis associated protein (PAP) kits for early diagnosis of cystic fibrosis at newborn screenings”.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Fatma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Yücel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(PI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at the national level),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Bülent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Karadağ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(PI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at the center level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79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459" y="549640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endParaRPr lang="en-US" sz="4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792" y="1888448"/>
            <a:ext cx="8643044" cy="4206240"/>
          </a:xfrm>
        </p:spPr>
        <p:txBody>
          <a:bodyPr>
            <a:norm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Dean of the Faculty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Prof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Hakan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Gündüz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Pediatric PM&amp;R. Fellowship trained in the US 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Administrator of the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Hospital: Prof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. İsmail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Cinel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Anaesthiologist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Both were very supportive and excited about the possibility of collaboration with MECFA, CFF and U of M CF center. 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17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73" y="479174"/>
            <a:ext cx="10777927" cy="615553"/>
          </a:xfrm>
        </p:spPr>
        <p:txBody>
          <a:bodyPr/>
          <a:lstStyle/>
          <a:p>
            <a:pPr algn="ctr"/>
            <a:r>
              <a:rPr lang="en-US" sz="4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Improvement / Challenges</a:t>
            </a:r>
            <a:endParaRPr lang="en-US" sz="4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33" y="1901811"/>
            <a:ext cx="10805080" cy="3618252"/>
          </a:xfrm>
        </p:spPr>
        <p:txBody>
          <a:bodyPr/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Having stable adequate personnel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Securing salary support from the hospital/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MoH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&amp; donations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IP&amp;C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policy/ Guidelines 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 of implementation of IP&amp;C guidelines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Inadequate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clinic space</a:t>
            </a:r>
          </a:p>
          <a:p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1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6" y="-616227"/>
            <a:ext cx="10249092" cy="1508760"/>
          </a:xfrm>
        </p:spPr>
        <p:txBody>
          <a:bodyPr>
            <a:normAutofit/>
          </a:bodyPr>
          <a:lstStyle/>
          <a:p>
            <a:pPr algn="ctr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Need for Improvement / 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Challenges-Continue</a:t>
            </a:r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45" y="2012372"/>
            <a:ext cx="9172882" cy="38989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Most patients are not scheduled regularly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That makes prior preparation for clinic very difficult, adds stress to the nurse coordinator and the rest of clinic staff. Also it makes implementing IP&amp;C difficult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Poor nutritional data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Poor FEV1 data especially in teenage years despite use of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Pulmozyme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and BD.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ew patients have access to HS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the use of inhaled antibiotics is limited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23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67" y="-285253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Term</a:t>
            </a:r>
            <a:r>
              <a:rPr lang="en-US" sz="4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 Recommendations</a:t>
            </a:r>
            <a:endParaRPr lang="en-US" sz="44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31" y="1949747"/>
            <a:ext cx="10427705" cy="420624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of IP&amp;C. They plan to look at organisms the year before &amp; the year after implementation as a QI initiative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Install HEPA filter in PFT lab, if possible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Reconfigure the clinic space to allow for 2 CF clinic rooms with the PFT lab in between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a QI project to improve nutritional data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step to improve FEV1, the team will work with the hospital pharmacists to have HS available for patients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68400"/>
            <a:ext cx="11484026" cy="5689600"/>
          </a:xfrm>
        </p:spPr>
      </p:pic>
    </p:spTree>
    <p:extLst>
      <p:ext uri="{BB962C8B-B14F-4D97-AF65-F5344CB8AC3E}">
        <p14:creationId xmlns:p14="http://schemas.microsoft.com/office/powerpoint/2010/main" val="387317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575542"/>
            <a:ext cx="10253255" cy="563231"/>
          </a:xfrm>
        </p:spPr>
        <p:txBody>
          <a:bodyPr/>
          <a:lstStyle/>
          <a:p>
            <a:pPr algn="ctr"/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Short Term Recommendations-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17" y="1836882"/>
            <a:ext cx="10261865" cy="4914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Partnering with KIFDER (the Turkish Family Advisory Board)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educate the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and families about the importance of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IP&amp;C and wearing masks in the hospital</a:t>
            </a:r>
          </a:p>
          <a:p>
            <a:pPr>
              <a:lnSpc>
                <a:spcPct val="100000"/>
              </a:lnSpc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Work with KIFDER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educate the patients &amp;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families to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clinic appointment ahead of time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reduce the walk-in clinic appointments &amp;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organize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clinics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</a:p>
          <a:p>
            <a:pPr>
              <a:lnSpc>
                <a:spcPct val="100000"/>
              </a:lnSpc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Collaborate with KIFDER to implement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IP&amp;C policy and reduce patient-patient interactions in the clinic area</a:t>
            </a:r>
          </a:p>
          <a:p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3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03" y="404273"/>
            <a:ext cx="9466540" cy="667875"/>
          </a:xfrm>
        </p:spPr>
        <p:txBody>
          <a:bodyPr/>
          <a:lstStyle/>
          <a:p>
            <a:pPr algn="ctr"/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Future Plans/Collaborations</a:t>
            </a:r>
            <a:endParaRPr lang="en-US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609" y="2270991"/>
            <a:ext cx="9468446" cy="3381664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 implement a state of the art, world class multidisciplinary CF Center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Istanbul, Turkey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establish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 care center able to manage all clinical aspects of patients with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follow the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best evidence-based care guidelines and adapting them to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Turkey’s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</a:p>
        </p:txBody>
      </p:sp>
    </p:spTree>
    <p:extLst>
      <p:ext uri="{BB962C8B-B14F-4D97-AF65-F5344CB8AC3E}">
        <p14:creationId xmlns:p14="http://schemas.microsoft.com/office/powerpoint/2010/main" val="2719781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03" y="410584"/>
            <a:ext cx="9466540" cy="667875"/>
          </a:xfrm>
        </p:spPr>
        <p:txBody>
          <a:bodyPr/>
          <a:lstStyle/>
          <a:p>
            <a:pPr algn="ctr"/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Plans/Collaborations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353" y="2015290"/>
            <a:ext cx="9717828" cy="3786605"/>
          </a:xfrm>
        </p:spPr>
        <p:txBody>
          <a:bodyPr/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improve clinical outcomes of patients with CF seen at the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improve the nutritional status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by BMI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improve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lung function measured by FEV</a:t>
            </a:r>
            <a:r>
              <a:rPr lang="en-US" b="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by FEF 25-75% predicted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35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03" y="545495"/>
            <a:ext cx="9466540" cy="667875"/>
          </a:xfrm>
        </p:spPr>
        <p:txBody>
          <a:bodyPr/>
          <a:lstStyle/>
          <a:p>
            <a:pPr algn="ctr"/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Future Plans/Collaborations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63" y="1966191"/>
            <a:ext cx="9348373" cy="3686464"/>
          </a:xfrm>
        </p:spPr>
        <p:txBody>
          <a:bodyPr/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focus on Quality Improvement work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team at UM will work closely with Marmara CF Center (</a:t>
            </a:r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MaMi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) to establish QI projects in the short term and in the long term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Work started in a QI project addressing BMI using UM algorithms and protocols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6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25" y="350230"/>
            <a:ext cx="6951355" cy="877163"/>
          </a:xfrm>
        </p:spPr>
        <p:txBody>
          <a:bodyPr/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Outlines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65" y="1797362"/>
            <a:ext cx="10126953" cy="4914900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 CF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Center- CFF Standards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Marmara CF Center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between Marmara and University of Michigan CF Centers “</a:t>
            </a:r>
            <a:r>
              <a:rPr lang="en-US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MaMi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” collaboration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Adjusting the US CF Center Requirement for the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vailable Resources in Turkey</a:t>
            </a:r>
          </a:p>
          <a:p>
            <a:endParaRPr lang="en-US" b="0" dirty="0" smtClean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234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03" y="395594"/>
            <a:ext cx="9466540" cy="667875"/>
          </a:xfrm>
        </p:spPr>
        <p:txBody>
          <a:bodyPr/>
          <a:lstStyle/>
          <a:p>
            <a:pPr algn="ctr"/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Future Plans/Collaborations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02" y="2132932"/>
            <a:ext cx="9379972" cy="3353468"/>
          </a:xfrm>
        </p:spPr>
        <p:txBody>
          <a:bodyPr/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To train a multidisciplinary expert CF Team based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on resources available in Turkey</a:t>
            </a: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training will occur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collaboration with the UM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Center. Training and exchange of knowledge will occur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both in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person in the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US and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Turkey and on line exchange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43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728" y="468441"/>
            <a:ext cx="9466540" cy="667875"/>
          </a:xfrm>
        </p:spPr>
        <p:txBody>
          <a:bodyPr/>
          <a:lstStyle/>
          <a:p>
            <a:pPr algn="ctr"/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Future Plans/Collaborations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63" y="1633682"/>
            <a:ext cx="10041101" cy="4914900"/>
          </a:xfrm>
        </p:spPr>
        <p:txBody>
          <a:bodyPr/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nvolving all CF center faculty and staff at both institutions 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urrent visit includes CF Center Director, RT, PT &amp; dietitian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UM team will be coming once a year for face to face visit to Marmara CF Center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Marmara team will be coming once a year to visit UM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Marmara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Pulm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fellow will be coming this summer for 2 months rotation at UM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There will be on line meetings between the visits to follow up on progress and start joint research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90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603" y="560485"/>
            <a:ext cx="9466540" cy="667875"/>
          </a:xfrm>
        </p:spPr>
        <p:txBody>
          <a:bodyPr/>
          <a:lstStyle/>
          <a:p>
            <a:pPr algn="ctr"/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Future Plans/Collaborations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63" y="2132445"/>
            <a:ext cx="10142701" cy="3612573"/>
          </a:xfrm>
        </p:spPr>
        <p:txBody>
          <a:bodyPr/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Goal is to achieve,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in 5-8 years a median life expectancy approaching 30 years of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will be accomplished by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evidence-based, state of the art healthcare delivery, operating under strict quality improvement principles, ongoing multidisciplinary team training, and establishing a meaningful clinical research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8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0161" y="2997012"/>
            <a:ext cx="10450285" cy="714375"/>
          </a:xfrm>
        </p:spPr>
        <p:txBody>
          <a:bodyPr>
            <a:noAutofit/>
          </a:bodyPr>
          <a:lstStyle/>
          <a:p>
            <a:pPr algn="ctr"/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CF Infection  Prevention &amp; Control (IP&amp;C) 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8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063" y="1972511"/>
            <a:ext cx="10743064" cy="4219742"/>
          </a:xfrm>
        </p:spPr>
        <p:txBody>
          <a:bodyPr/>
          <a:lstStyle/>
          <a:p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IP&amp; C in CF 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ealthcare personnel, patients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families should be updated on the guidelines. /Adherence should be monitored by the CF team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Minimizing transmission/acquisition: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ssume that ALL CF patients could have transmissible pathogens &amp; should be separated by 6 feet (does not apply to members of the same household)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Hand hygiene (includes all personnel that come in contact with patients)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Immunizations: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ealthcare personnel should be vaccinated as well as CF patients &amp; family members (including influenza)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1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9370" y="436536"/>
            <a:ext cx="9466540" cy="720197"/>
          </a:xfrm>
        </p:spPr>
        <p:txBody>
          <a:bodyPr/>
          <a:lstStyle/>
          <a:p>
            <a:pPr algn="ctr"/>
            <a:r>
              <a:rPr lang="en-US" sz="4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Updates</a:t>
            </a:r>
            <a:endParaRPr lang="en-US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0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2662" y="2078182"/>
            <a:ext cx="10805080" cy="3698131"/>
          </a:xfrm>
        </p:spPr>
        <p:txBody>
          <a:bodyPr>
            <a:normAutofit/>
          </a:bodyPr>
          <a:lstStyle/>
          <a:p>
            <a:pPr lvl="0"/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Cleaning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and disinfecting multi-use items (e.g., patient care equipment, oximeters,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iPADs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computers)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Cleaning and disinfecting surfaces in the healthcare environment (i.e., CF clinic, pulmonary function test rooms, hospital rooms, sinks and showers). 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CFF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recommends that healthcare personnel should disinfect their stethoscopes before and after use on each patient in accordance with institutional IP&amp;C policies.</a:t>
            </a:r>
          </a:p>
          <a:p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8876" y="808852"/>
            <a:ext cx="10972800" cy="1269330"/>
          </a:xfrm>
        </p:spPr>
        <p:txBody>
          <a:bodyPr>
            <a:noAutofit/>
          </a:bodyPr>
          <a:lstStyle/>
          <a:p>
            <a:pPr algn="ctr"/>
            <a:r>
              <a:rPr lang="en-U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CFF recommends that CF centers work with their </a:t>
            </a:r>
            <a:br>
              <a:rPr lang="en-U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IP&amp;C teams to develop protocols, checklists </a:t>
            </a:r>
            <a:br>
              <a:rPr lang="en-U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and audits to standardize implementation for: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 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21" y="2004595"/>
            <a:ext cx="10075615" cy="4380163"/>
          </a:xfrm>
        </p:spPr>
        <p:txBody>
          <a:bodyPr/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CFF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recommends that all healthcare personnel implement </a:t>
            </a:r>
            <a:r>
              <a:rPr lang="en-US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Contact Precautions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, i.e., wear a gown and gloves, when caring for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with CF regardless of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respiratory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tract culture results, in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clinic &amp;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inpatient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settings 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CFF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does </a:t>
            </a:r>
            <a:r>
              <a:rPr lang="en-US" sz="2800" b="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recommend that people with CF wear gowns or gloves in CF clinic, in other ambulatory healthcare settings, or while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hospitalized 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3736" y="419828"/>
            <a:ext cx="9466540" cy="667875"/>
          </a:xfrm>
        </p:spPr>
        <p:txBody>
          <a:bodyPr/>
          <a:lstStyle/>
          <a:p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IP&amp;C Recommendations- Continue</a:t>
            </a:r>
            <a:endParaRPr lang="en-US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8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3110" y="1867527"/>
            <a:ext cx="10061074" cy="4511397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Recommendations for IP&amp;C: CF Clinics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 minimizing time in common waiting areas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staggered clinic schedule)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individual infected with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Burkholderia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should be scheduled on separate days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CF patients should wear surgical masks in any healthcare facility to reduce risk of droplet precautions (also includes public restrooms in such facilities)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182" y="-208701"/>
            <a:ext cx="9568872" cy="1243417"/>
          </a:xfrm>
        </p:spPr>
        <p:txBody>
          <a:bodyPr/>
          <a:lstStyle/>
          <a:p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IP&amp;C Recommendations- 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endParaRPr lang="en-US" sz="4400" i="0" dirty="0"/>
          </a:p>
        </p:txBody>
      </p:sp>
    </p:spTree>
    <p:extLst>
      <p:ext uri="{BB962C8B-B14F-4D97-AF65-F5344CB8AC3E}">
        <p14:creationId xmlns:p14="http://schemas.microsoft.com/office/powerpoint/2010/main" val="3753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Stagger clinic schedule</a:t>
            </a:r>
          </a:p>
          <a:p>
            <a:pPr lvl="0"/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Place people with CF </a:t>
            </a:r>
            <a:r>
              <a:rPr lang="en-US" sz="3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an exam room </a:t>
            </a:r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upon arrival in the clinic</a:t>
            </a:r>
          </a:p>
          <a:p>
            <a:pPr lvl="0">
              <a:lnSpc>
                <a:spcPct val="120000"/>
              </a:lnSpc>
            </a:pPr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Use a pager system or personal cell phone to alert people with CF that exam room is available</a:t>
            </a:r>
          </a:p>
          <a:p>
            <a:pPr lvl="0">
              <a:lnSpc>
                <a:spcPct val="120000"/>
              </a:lnSpc>
            </a:pPr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Keep person with CF in one exam room while CF team rotates through </a:t>
            </a:r>
            <a:r>
              <a:rPr lang="en-US" sz="3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US" sz="31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Do not share common items, (e.g., clinic computer and toys) and request that people with CF bring their own recreational items to </a:t>
            </a:r>
            <a:r>
              <a:rPr lang="en-US" sz="3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clinic </a:t>
            </a:r>
          </a:p>
          <a:p>
            <a:pPr>
              <a:lnSpc>
                <a:spcPct val="120000"/>
              </a:lnSpc>
            </a:pPr>
            <a:r>
              <a:rPr lang="en-US" sz="3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CFF </a:t>
            </a:r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recommends that all newly diagnosed people with CF are separated from other people with CF </a:t>
            </a:r>
            <a:r>
              <a:rPr lang="en-US" sz="3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clinic until adequate IP&amp;C education has been provided to </a:t>
            </a:r>
            <a:r>
              <a:rPr lang="en-US" sz="31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them and their family</a:t>
            </a:r>
            <a:r>
              <a:rPr lang="en-US" sz="31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5613" y="356146"/>
            <a:ext cx="9466540" cy="667875"/>
          </a:xfrm>
        </p:spPr>
        <p:txBody>
          <a:bodyPr/>
          <a:lstStyle/>
          <a:p>
            <a:pPr algn="ctr"/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More Outpatient clinics</a:t>
            </a:r>
            <a:endParaRPr lang="en-US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2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663" y="1987579"/>
            <a:ext cx="10805080" cy="3563475"/>
          </a:xfrm>
        </p:spPr>
        <p:txBody>
          <a:bodyPr/>
          <a:lstStyle/>
          <a:p>
            <a:pPr lvl="0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the exam room at the beginning of the clinic visit</a:t>
            </a:r>
          </a:p>
          <a:p>
            <a:pPr lvl="0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a negative pressure room (Airborne Infection Isolation Room)</a:t>
            </a:r>
          </a:p>
          <a:p>
            <a:pPr lvl="0"/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a PFT lab with either portable or integrated high- efficiency particulate [HEPA] filters  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a PFT lab without HEPA filtration, allowing 30 minutes to elapse before next person with CF enters PFT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5195" y="600364"/>
            <a:ext cx="9466540" cy="558800"/>
          </a:xfrm>
        </p:spPr>
        <p:txBody>
          <a:bodyPr>
            <a:noAutofit/>
          </a:bodyPr>
          <a:lstStyle/>
          <a:p>
            <a:pPr algn="ctr"/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CFF Recommends That PFTs Are </a:t>
            </a:r>
            <a:b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Performed In One Of The Following: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466" y="293717"/>
            <a:ext cx="9466540" cy="798680"/>
          </a:xfrm>
        </p:spPr>
        <p:txBody>
          <a:bodyPr/>
          <a:lstStyle/>
          <a:p>
            <a:pPr algn="ctr"/>
            <a:r>
              <a:rPr lang="en-US" sz="5400" i="0" dirty="0">
                <a:latin typeface="Arial" panose="020B0604020202020204" pitchFamily="34" charset="0"/>
                <a:cs typeface="Arial" panose="020B0604020202020204" pitchFamily="34" charset="0"/>
              </a:rPr>
              <a:t>What Is A </a:t>
            </a:r>
            <a:r>
              <a:rPr lang="en-US" sz="5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US CF Center</a:t>
            </a:r>
            <a:endParaRPr lang="en-US" sz="5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441" y="2028423"/>
            <a:ext cx="10625565" cy="4390850"/>
          </a:xfrm>
        </p:spPr>
        <p:txBody>
          <a:bodyPr/>
          <a:lstStyle/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accredited as a CF Center: 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  - The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should have adequate physicians</a:t>
            </a:r>
          </a:p>
          <a:p>
            <a:pPr marL="0" indent="0">
              <a:buNone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     and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taff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  - CF Center mission according to CFF Guidelines</a:t>
            </a:r>
          </a:p>
          <a:p>
            <a:pPr marL="0" indent="0">
              <a:buNone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  - Have accredited Sweat Testing lab. </a:t>
            </a:r>
          </a:p>
          <a:p>
            <a:pPr marL="0" indent="0">
              <a:buNone/>
            </a:pP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     - CFF accreditation visit every 5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years or sooner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7881" y="2169391"/>
            <a:ext cx="9533101" cy="357562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1) After each use, clean, disinfect, rinse with sterile water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and air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dry away from sink.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2) The nebulizer can be reprocessed (e.g., by steam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sterilization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) after each use if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performed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according to the manufacturer’s instructions, CFF recommendations for home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care,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and the nebulizer can be returned to the patient in time for the next treatment.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182" y="646544"/>
            <a:ext cx="9766064" cy="558800"/>
          </a:xfrm>
        </p:spPr>
        <p:txBody>
          <a:bodyPr>
            <a:noAutofit/>
          </a:bodyPr>
          <a:lstStyle/>
          <a:p>
            <a:pPr algn="ctr"/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Hand-held </a:t>
            </a:r>
            <a:r>
              <a:rPr 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Reusable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Nebulizers (E.G., Home Equipment) Be Managed As Follows:</a:t>
            </a:r>
            <a:endParaRPr lang="en-US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8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536" y="1975427"/>
            <a:ext cx="10805080" cy="3261591"/>
          </a:xfrm>
        </p:spPr>
        <p:txBody>
          <a:bodyPr/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outpatient setting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 visiting CF patients should follow local hospital IP&amp;C policies for the use of masks, gowns, and gloves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healthcare personnel should use Contact Precautions for ALL CF patients (gown and gloves)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8126" y="426739"/>
            <a:ext cx="8811490" cy="981807"/>
          </a:xfrm>
        </p:spPr>
        <p:txBody>
          <a:bodyPr/>
          <a:lstStyle/>
          <a:p>
            <a:r>
              <a:rPr lang="en-US" sz="3200" i="0" dirty="0" smtClean="0">
                <a:latin typeface="Arial" panose="020B0604020202020204" pitchFamily="34" charset="0"/>
                <a:cs typeface="Arial" panose="020B0604020202020204" pitchFamily="34" charset="0"/>
              </a:rPr>
              <a:t>IP&amp;C Recommendations: </a:t>
            </a:r>
            <a:r>
              <a:rPr lang="en-US" sz="3200" i="0" dirty="0">
                <a:latin typeface="Arial" panose="020B0604020202020204" pitchFamily="34" charset="0"/>
                <a:cs typeface="Arial" panose="020B0604020202020204" pitchFamily="34" charset="0"/>
              </a:rPr>
              <a:t>Inpatient Settings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Only one person with CF can attend CF Foundation-sponsored, healthcare-sponsored, or CF Center sponsored indoor events to reduce risk of person-to-person transmission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CF patients can attend the previously mentioned events outdoors, but most remain 6 feet or 2 meters apart from others with CF.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CF patients should avoid direct contact with individuals with skin/soft tissue infections caused by MRSA, unless wounds are covered, hand hygiene is used, and no personal items shared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avoid activities that generate dust from soil to decrease exposure to potential pathogens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Aspergillus)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54603" y="186009"/>
            <a:ext cx="9466540" cy="1587373"/>
          </a:xfrm>
        </p:spPr>
        <p:txBody>
          <a:bodyPr/>
          <a:lstStyle/>
          <a:p>
            <a:pPr algn="ctr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Recommendations for IP&amp;C: Non-healthcare Settings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4597" y="164434"/>
            <a:ext cx="6713621" cy="6673512"/>
          </a:xfrm>
        </p:spPr>
      </p:pic>
    </p:spTree>
    <p:extLst>
      <p:ext uri="{BB962C8B-B14F-4D97-AF65-F5344CB8AC3E}">
        <p14:creationId xmlns:p14="http://schemas.microsoft.com/office/powerpoint/2010/main" val="2981106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936" y="2030846"/>
            <a:ext cx="10805080" cy="3095336"/>
          </a:xfrm>
        </p:spPr>
        <p:txBody>
          <a:bodyPr/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age-targeted educational tools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Providing counseling to address psychosocial issues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Collaborate with Child Life staff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accommodations/ outlets to relieve psychosocial stress on inpatient/outpatient infection control guidelines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476" y="218093"/>
            <a:ext cx="9466540" cy="1661993"/>
          </a:xfrm>
        </p:spPr>
        <p:txBody>
          <a:bodyPr/>
          <a:lstStyle/>
          <a:p>
            <a:pPr algn="ctr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Recommendations to address the Psychosocial Impact of IP&amp;C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1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09" y="0"/>
            <a:ext cx="96797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9929" y="667387"/>
            <a:ext cx="6031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i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6000" b="1" i="1" dirty="0">
              <a:solidFill>
                <a:srgbClr val="00206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460" y="354730"/>
            <a:ext cx="9466540" cy="798680"/>
          </a:xfrm>
        </p:spPr>
        <p:txBody>
          <a:bodyPr/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CF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181" y="1634542"/>
            <a:ext cx="8622890" cy="5066414"/>
          </a:xfrm>
        </p:spPr>
        <p:txBody>
          <a:bodyPr/>
          <a:lstStyle/>
          <a:p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Over 120 CF Centers accredited by the </a:t>
            </a: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CFF</a:t>
            </a:r>
          </a:p>
          <a:p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usually consist of Pediatric and Adult CF Programs</a:t>
            </a:r>
          </a:p>
          <a:p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Affiliate CF Centers are usually smaller centers. Usually affiliated with accredited CF Center geographically close to the center 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14" y="180169"/>
            <a:ext cx="9989523" cy="1034129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Guidelines for Personnel 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Allotments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CF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57" y="1838223"/>
            <a:ext cx="10805080" cy="4914900"/>
          </a:xfrm>
        </p:spPr>
        <p:txBody>
          <a:bodyPr/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1. M.D.’s: 1 Full Time Equivalent (FTE) per 100 – 150 patients.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minimum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requirement of 2 M.D.’s per center.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2. R.N.: 1 FTE per 100 – 200 patients.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3. Social Worker: 1 FTE per 100 – 200 patients.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4. Dietitian: 1 FTE per 100 – 200 patients.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5. Respiratory Therapist: 1 FTE per 100 – 200 patients.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3" y="242888"/>
            <a:ext cx="11887200" cy="65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363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453" y="425574"/>
            <a:ext cx="9466540" cy="667875"/>
          </a:xfrm>
        </p:spPr>
        <p:txBody>
          <a:bodyPr/>
          <a:lstStyle/>
          <a:p>
            <a:pPr algn="ctr"/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Future Plans/Collaborations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918" y="1966191"/>
            <a:ext cx="10290482" cy="4000500"/>
          </a:xfrm>
        </p:spPr>
        <p:txBody>
          <a:bodyPr/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To e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stablish a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network of CF centers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across Turkey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the pilot project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with UM CF Center has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been consolidated,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we hope to work with </a:t>
            </a:r>
            <a:r>
              <a:rPr lang="en-US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Hacettepe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CF center to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regional CF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Centers that meet CFF guidelines, as a part of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National CF Center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This network will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be encouraged to meet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the requirements of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CFF for center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with necessary modifications. 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745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89" y="674250"/>
            <a:ext cx="10075653" cy="1431925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cs typeface="Arial" panose="020B0604020202020204" pitchFamily="34" charset="0"/>
              </a:rPr>
              <a:t>          </a:t>
            </a:r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CF </a:t>
            </a:r>
            <a:r>
              <a:rPr lang="en-US" sz="4800" b="1" i="0" dirty="0"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en-US" sz="4800" b="1" dirty="0" smtClean="0">
                <a:cs typeface="Arial" panose="020B0604020202020204" pitchFamily="34" charset="0"/>
              </a:rPr>
              <a:t/>
            </a:r>
            <a:br>
              <a:rPr lang="en-US" sz="4800" b="1" dirty="0" smtClean="0">
                <a:cs typeface="Arial" panose="020B0604020202020204" pitchFamily="34" charset="0"/>
              </a:rPr>
            </a:br>
            <a: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b="1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Minimum Requirement</a:t>
            </a:r>
            <a:endParaRPr lang="en-US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89" y="2245628"/>
            <a:ext cx="8077200" cy="4114800"/>
          </a:xfrm>
        </p:spPr>
        <p:txBody>
          <a:bodyPr/>
          <a:lstStyle/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CF Center Director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CF Center Associate Director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CF Center Coordinator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SW, Nurse, Dietician, RT, PT, administrator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Recommended: psychologist, pharmacist</a:t>
            </a:r>
          </a:p>
          <a:p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of: Endocrinologist, GI, 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063" y="1667710"/>
            <a:ext cx="10805080" cy="49149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Nebulizers are for single patient use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Aseptic technique is always followed when handling the nebulizer and dispensing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Single dose vials of medication used in nebulizers </a:t>
            </a:r>
            <a:r>
              <a:rPr lang="en-US" b="0" dirty="0" smtClean="0">
                <a:latin typeface="Arial" panose="020B0604020202020204" pitchFamily="34" charset="0"/>
                <a:cs typeface="Arial" panose="020B0604020202020204" pitchFamily="34" charset="0"/>
              </a:rPr>
              <a:t>are preferred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hand-held disposable nebulizers be managed as follows:</a:t>
            </a:r>
          </a:p>
          <a:p>
            <a:pPr marL="0" indent="0">
              <a:buNone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1)  </a:t>
            </a:r>
            <a:r>
              <a:rPr lang="en-US" sz="2600" b="0" i="1" dirty="0">
                <a:latin typeface="Arial" panose="020B0604020202020204" pitchFamily="34" charset="0"/>
                <a:cs typeface="Arial" panose="020B0604020202020204" pitchFamily="34" charset="0"/>
              </a:rPr>
              <a:t>After each use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, rinse out residual volume with sterile water </a:t>
            </a:r>
            <a:endParaRPr lang="en-US" sz="26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and 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wipe mask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/ mouthpiece 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with an alcohol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</a:p>
          <a:p>
            <a:pPr marL="0" indent="0">
              <a:buNone/>
            </a:pP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600" b="0" dirty="0">
                <a:latin typeface="Arial" panose="020B0604020202020204" pitchFamily="34" charset="0"/>
                <a:cs typeface="Arial" panose="020B0604020202020204" pitchFamily="34" charset="0"/>
              </a:rPr>
              <a:t>(2) Discard the nebulizer every 24 </a:t>
            </a: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en-US"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1316" y="355966"/>
            <a:ext cx="8927120" cy="761634"/>
          </a:xfrm>
        </p:spPr>
        <p:txBody>
          <a:bodyPr/>
          <a:lstStyle/>
          <a:p>
            <a:r>
              <a:rPr lang="en-US" sz="40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Care Of Nebulizers In The Hospital</a:t>
            </a:r>
            <a:endParaRPr lang="en-US" sz="4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8354" y="1984663"/>
            <a:ext cx="10805080" cy="3529445"/>
          </a:xfrm>
        </p:spPr>
        <p:txBody>
          <a:bodyPr/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not provide care for other CF patients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CF patients interested in healthcare career seek counseling from their CF care team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personnel with CF should inform their employers’ Workforce Health &amp; Safety Dept. about their diagnosis to minimize transmission/acquisition (disclosure is confidential)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19257" y="249279"/>
            <a:ext cx="9466540" cy="1570285"/>
          </a:xfrm>
        </p:spPr>
        <p:txBody>
          <a:bodyPr/>
          <a:lstStyle/>
          <a:p>
            <a:pPr algn="ctr"/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Recommendations for IP&amp;C: </a:t>
            </a:r>
            <a:r>
              <a:rPr 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Healthcare Personnel </a:t>
            </a:r>
            <a:r>
              <a:rPr lang="en-US" i="0" dirty="0">
                <a:latin typeface="Arial" panose="020B0604020202020204" pitchFamily="34" charset="0"/>
                <a:cs typeface="Arial" panose="020B0604020202020204" pitchFamily="34" charset="0"/>
              </a:rPr>
              <a:t>with CF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702" y="0"/>
            <a:ext cx="9428814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i="0" dirty="0" smtClean="0">
                <a:effectLst/>
              </a:rPr>
              <a:t>  </a:t>
            </a:r>
            <a:r>
              <a:rPr lang="en-US" sz="44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CFF </a:t>
            </a:r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 Requirements</a:t>
            </a:r>
            <a:endParaRPr lang="en-US" sz="4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956" y="1965107"/>
            <a:ext cx="8077200" cy="3124200"/>
          </a:xfrm>
        </p:spPr>
        <p:txBody>
          <a:bodyPr/>
          <a:lstStyle/>
          <a:p>
            <a:r>
              <a:rPr lang="en-US" sz="3600" b="0" dirty="0">
                <a:latin typeface="Arial" panose="020B0604020202020204" pitchFamily="34" charset="0"/>
                <a:cs typeface="Arial" panose="020B0604020202020204" pitchFamily="34" charset="0"/>
              </a:rPr>
              <a:t>Three Missions</a:t>
            </a:r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Patient care and quality of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Participating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in Research;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(PI</a:t>
            </a:r>
          </a:p>
          <a:p>
            <a:pPr marL="0" indent="0">
              <a:buNone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 initiated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or Multi-Center) and basic science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: faculty, trainees and public</a:t>
            </a:r>
          </a:p>
          <a:p>
            <a:pPr marL="0" indent="0">
              <a:buNone/>
            </a:pP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093" y="455621"/>
            <a:ext cx="11317573" cy="667875"/>
          </a:xfrm>
        </p:spPr>
        <p:txBody>
          <a:bodyPr/>
          <a:lstStyle/>
          <a:p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Establishing </a:t>
            </a:r>
            <a:r>
              <a:rPr lang="en-US" sz="4000" i="0" dirty="0"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en-US" sz="4000" i="0" dirty="0" smtClean="0">
                <a:latin typeface="Arial" panose="020B0604020202020204" pitchFamily="34" charset="0"/>
                <a:cs typeface="Arial" panose="020B0604020202020204" pitchFamily="34" charset="0"/>
              </a:rPr>
              <a:t>Center, Challenges</a:t>
            </a:r>
            <a:endParaRPr lang="en-US" sz="40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81" y="2182791"/>
            <a:ext cx="10805080" cy="3618252"/>
          </a:xfrm>
        </p:spPr>
        <p:txBody>
          <a:bodyPr/>
          <a:lstStyle/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Having adequate personnel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Securing salary support from the hospital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Having adequate clinic space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Appropriate inpatient rooms / space</a:t>
            </a:r>
          </a:p>
          <a:p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Infection control guidelines, Implementations &amp; Challenges</a:t>
            </a: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4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515" y="1663296"/>
            <a:ext cx="9754380" cy="1243417"/>
          </a:xfrm>
        </p:spPr>
        <p:txBody>
          <a:bodyPr/>
          <a:lstStyle/>
          <a:p>
            <a:pPr algn="ctr"/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The Marmara- Michigan 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MaMI</a:t>
            </a:r>
            <a:r>
              <a:rPr lang="en-US" sz="4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” Project</a:t>
            </a:r>
            <a:endParaRPr lang="en-US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First Exploratory visit 10/31- 11/2/ 2018</a:t>
            </a:r>
            <a:endParaRPr lang="en-US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09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548" y="304800"/>
            <a:ext cx="11702404" cy="64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66021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">
      <a:dk1>
        <a:srgbClr val="919191"/>
      </a:dk1>
      <a:lt1>
        <a:srgbClr val="FFFFFF"/>
      </a:lt1>
      <a:dk2>
        <a:srgbClr val="081D58"/>
      </a:dk2>
      <a:lt2>
        <a:srgbClr val="000000"/>
      </a:lt2>
      <a:accent1>
        <a:srgbClr val="FFFFFF"/>
      </a:accent1>
      <a:accent2>
        <a:srgbClr val="00AE00"/>
      </a:accent2>
      <a:accent3>
        <a:srgbClr val="AAABB4"/>
      </a:accent3>
      <a:accent4>
        <a:srgbClr val="DADADA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Rotary Club Slides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" charset="0"/>
          </a:defRPr>
        </a:defPPr>
      </a:lstStyle>
    </a:lnDef>
  </a:objectDefaults>
  <a:extraClrSchemeLst>
    <a:extraClrScheme>
      <a:clrScheme name="Rotary Club Slides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Club Slides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Club Slides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Club Slides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Club Slides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Club Slides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Club Slides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2911</Words>
  <Application>Microsoft Office PowerPoint</Application>
  <PresentationFormat>Widescreen</PresentationFormat>
  <Paragraphs>235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ＭＳ Ｐゴシック</vt:lpstr>
      <vt:lpstr>Arial</vt:lpstr>
      <vt:lpstr>Calibri</vt:lpstr>
      <vt:lpstr>Times</vt:lpstr>
      <vt:lpstr>Times New Roman</vt:lpstr>
      <vt:lpstr>1_Theme1</vt:lpstr>
      <vt:lpstr>DEVELOPING CF CENTERS IN THE REGION – THE MA-MI PROJECT</vt:lpstr>
      <vt:lpstr>Samya Nasr, M.D.  Professor of Pediatrics Director, Cystic Fibrosis Center President, Michigan Thoracic Society Coordinator, State of Michigan CF NBS Program University of Michigan Medical School Ann Arbor, Michigan, USA </vt:lpstr>
      <vt:lpstr>Outlines</vt:lpstr>
      <vt:lpstr>What Is A US CF Center</vt:lpstr>
      <vt:lpstr>          What is the CF Center Structure  Minimum Requirement</vt:lpstr>
      <vt:lpstr>  CFF Accreditation Requirements</vt:lpstr>
      <vt:lpstr>      Establishing CF Center, Challenges</vt:lpstr>
      <vt:lpstr>The Marmara- Michigan “MaMI” Project</vt:lpstr>
      <vt:lpstr>PowerPoint Presentation</vt:lpstr>
      <vt:lpstr>CF Care in Turkey</vt:lpstr>
      <vt:lpstr>CF Care in Turkey- Continue</vt:lpstr>
      <vt:lpstr>CF Care in Turkey- Continue</vt:lpstr>
      <vt:lpstr>Marmara University Faculty of Medicine,  Division of Pediatric Pulmonology </vt:lpstr>
      <vt:lpstr>Marmara CF Center</vt:lpstr>
      <vt:lpstr>Marmara CF Center Other divisions involvement</vt:lpstr>
      <vt:lpstr>Sweat Testing</vt:lpstr>
      <vt:lpstr>Marmara CF Center IP&amp;C</vt:lpstr>
      <vt:lpstr>Teaching</vt:lpstr>
      <vt:lpstr>Research Publications</vt:lpstr>
      <vt:lpstr>Research Publications-Continue</vt:lpstr>
      <vt:lpstr>Administration</vt:lpstr>
      <vt:lpstr>Need for Improvement / Challenges</vt:lpstr>
      <vt:lpstr>Need for Improvement / Challenges-Continue</vt:lpstr>
      <vt:lpstr>Short Term Recommendations</vt:lpstr>
      <vt:lpstr>PowerPoint Presentation</vt:lpstr>
      <vt:lpstr>Short Term Recommendations- Continue</vt:lpstr>
      <vt:lpstr>Future Plans/Collaborations</vt:lpstr>
      <vt:lpstr>Future Plans/Collaborations</vt:lpstr>
      <vt:lpstr>Future Plans/Collaborations</vt:lpstr>
      <vt:lpstr>Future Plans/Collaborations</vt:lpstr>
      <vt:lpstr>Future Plans/Collaborations</vt:lpstr>
      <vt:lpstr>Future Plans/Collaborations</vt:lpstr>
      <vt:lpstr>Recommendations for CF Infection  Prevention &amp; Control (IP&amp;C) </vt:lpstr>
      <vt:lpstr>Current Updates</vt:lpstr>
      <vt:lpstr>CFF recommends that CF centers work with their  institutional IP&amp;C teams to develop protocols, checklists  and audits to standardize implementation for:   </vt:lpstr>
      <vt:lpstr>IP&amp;C Recommendations- Continue</vt:lpstr>
      <vt:lpstr>IP&amp;C Recommendations- Continue</vt:lpstr>
      <vt:lpstr>More Outpatient clinics</vt:lpstr>
      <vt:lpstr>CFF Recommends That PFTs Are  Performed In One Of The Following:</vt:lpstr>
      <vt:lpstr>Hand-held Reusable Nebulizers (E.G., Home Equipment) Be Managed As Follows:</vt:lpstr>
      <vt:lpstr>IP&amp;C Recommendations: Inpatient Settings </vt:lpstr>
      <vt:lpstr>Recommendations for IP&amp;C: Non-healthcare Settings </vt:lpstr>
      <vt:lpstr>PowerPoint Presentation</vt:lpstr>
      <vt:lpstr>Recommendations to address the Psychosocial Impact of IP&amp;C </vt:lpstr>
      <vt:lpstr>PowerPoint Presentation</vt:lpstr>
      <vt:lpstr>What Is A CF Center</vt:lpstr>
      <vt:lpstr>Guidelines for Personnel Time  Allotments to CF Centers</vt:lpstr>
      <vt:lpstr>PowerPoint Presentation</vt:lpstr>
      <vt:lpstr>Future Plans/Collaborations</vt:lpstr>
      <vt:lpstr>Care Of Nebulizers In The Hospital</vt:lpstr>
      <vt:lpstr>Recommendations for IP&amp;C: Healthcare Personnel with CF 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CF CENTERS IN THE REGION – THE MAMI PROJECT</dc:title>
  <dc:creator>Nasr, Samya (samya)</dc:creator>
  <cp:lastModifiedBy>Nasr, Samya (samya)</cp:lastModifiedBy>
  <cp:revision>71</cp:revision>
  <dcterms:created xsi:type="dcterms:W3CDTF">2019-01-19T23:04:15Z</dcterms:created>
  <dcterms:modified xsi:type="dcterms:W3CDTF">2019-03-21T05:36:53Z</dcterms:modified>
</cp:coreProperties>
</file>