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8" r:id="rId2"/>
    <p:sldId id="259" r:id="rId3"/>
    <p:sldId id="300" r:id="rId4"/>
    <p:sldId id="256" r:id="rId5"/>
    <p:sldId id="257" r:id="rId6"/>
    <p:sldId id="260" r:id="rId7"/>
    <p:sldId id="261" r:id="rId8"/>
    <p:sldId id="290" r:id="rId9"/>
    <p:sldId id="262" r:id="rId10"/>
    <p:sldId id="279" r:id="rId11"/>
    <p:sldId id="263" r:id="rId12"/>
    <p:sldId id="264" r:id="rId13"/>
    <p:sldId id="265" r:id="rId14"/>
    <p:sldId id="291" r:id="rId15"/>
    <p:sldId id="292" r:id="rId16"/>
    <p:sldId id="294" r:id="rId17"/>
    <p:sldId id="293" r:id="rId18"/>
    <p:sldId id="295" r:id="rId19"/>
    <p:sldId id="285" r:id="rId20"/>
    <p:sldId id="286" r:id="rId21"/>
    <p:sldId id="287" r:id="rId22"/>
    <p:sldId id="266" r:id="rId23"/>
    <p:sldId id="267" r:id="rId24"/>
    <p:sldId id="278" r:id="rId25"/>
    <p:sldId id="272" r:id="rId26"/>
    <p:sldId id="270" r:id="rId27"/>
    <p:sldId id="273" r:id="rId28"/>
    <p:sldId id="274" r:id="rId29"/>
    <p:sldId id="275" r:id="rId30"/>
    <p:sldId id="276" r:id="rId31"/>
    <p:sldId id="277" r:id="rId32"/>
    <p:sldId id="282" r:id="rId33"/>
    <p:sldId id="284" r:id="rId34"/>
    <p:sldId id="283" r:id="rId35"/>
    <p:sldId id="289" r:id="rId36"/>
    <p:sldId id="296" r:id="rId37"/>
    <p:sldId id="299" r:id="rId38"/>
    <p:sldId id="298" r:id="rId39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29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3ED0B-45A8-4762-BC94-F547BDB32F92}" type="datetimeFigureOut">
              <a:rPr lang="nl-NL" smtClean="0"/>
              <a:pPr/>
              <a:t>24-2-2018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5DA5E-B63B-4E15-A5A1-143A4D0A87B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5DA5E-B63B-4E15-A5A1-143A4D0A87BC}" type="slidenum">
              <a:rPr lang="nl-NL" smtClean="0"/>
              <a:pPr/>
              <a:t>16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708-98B5-46B9-8FF7-9FAFF2139D24}" type="datetimeFigureOut">
              <a:rPr lang="nl-NL" smtClean="0"/>
              <a:pPr/>
              <a:t>24-2-2018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52C8-4E4A-458D-B32C-225F4DF3A66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708-98B5-46B9-8FF7-9FAFF2139D24}" type="datetimeFigureOut">
              <a:rPr lang="nl-NL" smtClean="0"/>
              <a:pPr/>
              <a:t>24-2-2018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52C8-4E4A-458D-B32C-225F4DF3A66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708-98B5-46B9-8FF7-9FAFF2139D24}" type="datetimeFigureOut">
              <a:rPr lang="nl-NL" smtClean="0"/>
              <a:pPr/>
              <a:t>24-2-2018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52C8-4E4A-458D-B32C-225F4DF3A66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708-98B5-46B9-8FF7-9FAFF2139D24}" type="datetimeFigureOut">
              <a:rPr lang="nl-NL" smtClean="0"/>
              <a:pPr/>
              <a:t>24-2-2018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52C8-4E4A-458D-B32C-225F4DF3A66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708-98B5-46B9-8FF7-9FAFF2139D24}" type="datetimeFigureOut">
              <a:rPr lang="nl-NL" smtClean="0"/>
              <a:pPr/>
              <a:t>24-2-2018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52C8-4E4A-458D-B32C-225F4DF3A66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708-98B5-46B9-8FF7-9FAFF2139D24}" type="datetimeFigureOut">
              <a:rPr lang="nl-NL" smtClean="0"/>
              <a:pPr/>
              <a:t>24-2-2018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52C8-4E4A-458D-B32C-225F4DF3A66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708-98B5-46B9-8FF7-9FAFF2139D24}" type="datetimeFigureOut">
              <a:rPr lang="nl-NL" smtClean="0"/>
              <a:pPr/>
              <a:t>24-2-2018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52C8-4E4A-458D-B32C-225F4DF3A66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708-98B5-46B9-8FF7-9FAFF2139D24}" type="datetimeFigureOut">
              <a:rPr lang="nl-NL" smtClean="0"/>
              <a:pPr/>
              <a:t>24-2-2018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52C8-4E4A-458D-B32C-225F4DF3A66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708-98B5-46B9-8FF7-9FAFF2139D24}" type="datetimeFigureOut">
              <a:rPr lang="nl-NL" smtClean="0"/>
              <a:pPr/>
              <a:t>24-2-2018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52C8-4E4A-458D-B32C-225F4DF3A66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708-98B5-46B9-8FF7-9FAFF2139D24}" type="datetimeFigureOut">
              <a:rPr lang="nl-NL" smtClean="0"/>
              <a:pPr/>
              <a:t>24-2-2018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52C8-4E4A-458D-B32C-225F4DF3A66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2708-98B5-46B9-8FF7-9FAFF2139D24}" type="datetimeFigureOut">
              <a:rPr lang="nl-NL" smtClean="0"/>
              <a:pPr/>
              <a:t>24-2-2018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52C8-4E4A-458D-B32C-225F4DF3A66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C2708-98B5-46B9-8FF7-9FAFF2139D24}" type="datetimeFigureOut">
              <a:rPr lang="nl-NL" smtClean="0"/>
              <a:pPr/>
              <a:t>24-2-2018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952C8-4E4A-458D-B32C-225F4DF3A66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source=images&amp;cd=&amp;cad=rja&amp;uact=8&amp;ved=0CAcQjRw&amp;url=http://www.mims.co.uk/tobi-podhaler-suppression-infection-cystic-fibrosis/infections-and-infestations/article/1100966&amp;ei=HddIVZ7-Nsmt7AaY1ICIDg&amp;bvm=bv.92291466,d.ZGU&amp;psig=AFQjCNH67agOwF6L-ApeqyGugR4jDbTUJQ&amp;ust=1430923412655162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hyperlink" Target="http://www.google.nl/url?sa=i&amp;rct=j&amp;q=&amp;esrc=s&amp;source=images&amp;cd=&amp;cad=rja&amp;uact=8&amp;ved=0CAcQjRw&amp;url=http://www.pari.de/de-en/products/lower-airways/eflow-rapid-nebuliser-system/&amp;ei=ZdZIVaz0I4mP7AbXsYGQAw&amp;bvm=bv.92291466,d.ZGU&amp;psig=AFQjCNGt98SjuowUlgNMUq11oyLeQi70gg&amp;ust=143092320957193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nl/url?sa=i&amp;rct=j&amp;q=&amp;esrc=s&amp;source=images&amp;cd=&amp;cad=rja&amp;uact=8&amp;ved=0CAcQjRw&amp;url=https://www.mediqtefa.nl/producten/1809/vernevelaar-porta-neb-50220v.aspx&amp;ei=4dZIVeH4HOia7AaohYGoAg&amp;bvm=bv.92291466,d.ZGU&amp;psig=AFQjCNHBSzLEUd8bSjYQVacnCK7yADFIFQ&amp;ust=1430923288534836" TargetMode="External"/><Relationship Id="rId5" Type="http://schemas.openxmlformats.org/officeDocument/2006/relationships/image" Target="../media/image11.jpeg"/><Relationship Id="rId10" Type="http://schemas.openxmlformats.org/officeDocument/2006/relationships/image" Target="../media/image1.png"/><Relationship Id="rId4" Type="http://schemas.openxmlformats.org/officeDocument/2006/relationships/hyperlink" Target="https://www.google.nl/url?sa=i&amp;rct=j&amp;q=&amp;esrc=s&amp;source=images&amp;cd=&amp;cad=rja&amp;uact=8&amp;ved=0CAcQjRw&amp;url=https://www.ventavis.nl/nl/inhalatie/mesh-verneveling-i-neb/&amp;ei=pNZIVcqIG8Wz7ga874CwBg&amp;bvm=bv.92291466,d.ZGU&amp;psig=AFQjCNHBSzLEUd8bSjYQVacnCK7yADFIFQ&amp;ust=1430923288534836" TargetMode="External"/><Relationship Id="rId9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992105" y="1761660"/>
            <a:ext cx="467692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800" b="1" dirty="0" err="1" smtClean="0"/>
              <a:t>Lean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Practice</a:t>
            </a:r>
            <a:r>
              <a:rPr lang="nl-NL" sz="2800" b="1" dirty="0" smtClean="0"/>
              <a:t> in </a:t>
            </a:r>
            <a:r>
              <a:rPr lang="nl-NL" sz="2800" b="1" dirty="0" err="1" smtClean="0"/>
              <a:t>Cystic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Fibrosis</a:t>
            </a:r>
            <a:endParaRPr lang="nl-NL" sz="2800" b="1" dirty="0" smtClean="0"/>
          </a:p>
          <a:p>
            <a:pPr algn="ctr"/>
            <a:endParaRPr lang="nl-NL" dirty="0"/>
          </a:p>
          <a:p>
            <a:pPr algn="ctr"/>
            <a:r>
              <a:rPr lang="nl-NL" dirty="0" smtClean="0"/>
              <a:t>Harry Heijerman</a:t>
            </a:r>
          </a:p>
          <a:p>
            <a:pPr algn="ctr"/>
            <a:r>
              <a:rPr lang="nl-NL" dirty="0" err="1" smtClean="0"/>
              <a:t>University</a:t>
            </a:r>
            <a:r>
              <a:rPr lang="nl-NL" dirty="0" smtClean="0"/>
              <a:t> </a:t>
            </a:r>
            <a:r>
              <a:rPr lang="nl-NL" dirty="0" err="1" smtClean="0"/>
              <a:t>Medical</a:t>
            </a:r>
            <a:r>
              <a:rPr lang="nl-NL" dirty="0" smtClean="0"/>
              <a:t> Centre Utrecht</a:t>
            </a:r>
          </a:p>
          <a:p>
            <a:pPr algn="ctr"/>
            <a:r>
              <a:rPr lang="nl-NL" dirty="0" smtClean="0"/>
              <a:t>Utrecht</a:t>
            </a:r>
          </a:p>
          <a:p>
            <a:pPr algn="ctr"/>
            <a:r>
              <a:rPr lang="nl-NL" dirty="0" smtClean="0"/>
              <a:t>The </a:t>
            </a:r>
            <a:r>
              <a:rPr lang="nl-NL" dirty="0" err="1" smtClean="0"/>
              <a:t>Netherlands</a:t>
            </a:r>
            <a:endParaRPr lang="nl-NL" dirty="0" smtClean="0"/>
          </a:p>
          <a:p>
            <a:pPr algn="ctr"/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4" name="Afbeelding 3" descr="WKZ 2 achtergrond 16-9-01.png"/>
          <p:cNvPicPr>
            <a:picLocks noChangeAspect="1"/>
          </p:cNvPicPr>
          <p:nvPr/>
        </p:nvPicPr>
        <p:blipFill rotWithShape="1">
          <a:blip r:embed="rId2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5486"/>
            <a:ext cx="8420454" cy="431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 descr="WKZ 2 achtergrond 16-9-01.png"/>
          <p:cNvPicPr>
            <a:picLocks noChangeAspect="1"/>
          </p:cNvPicPr>
          <p:nvPr/>
        </p:nvPicPr>
        <p:blipFill rotWithShape="1">
          <a:blip r:embed="rId3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971600" y="123478"/>
            <a:ext cx="783631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BUT:  	</a:t>
            </a:r>
            <a:r>
              <a:rPr lang="nl-NL" dirty="0" err="1" smtClean="0"/>
              <a:t>driving</a:t>
            </a:r>
            <a:r>
              <a:rPr lang="nl-NL" dirty="0" smtClean="0"/>
              <a:t> </a:t>
            </a:r>
            <a:r>
              <a:rPr lang="nl-NL" dirty="0" err="1" smtClean="0"/>
              <a:t>two</a:t>
            </a:r>
            <a:r>
              <a:rPr lang="nl-NL" dirty="0" smtClean="0"/>
              <a:t> </a:t>
            </a:r>
            <a:r>
              <a:rPr lang="nl-NL" dirty="0" err="1" smtClean="0"/>
              <a:t>hours</a:t>
            </a:r>
            <a:r>
              <a:rPr lang="nl-NL" dirty="0" smtClean="0"/>
              <a:t> without </a:t>
            </a:r>
            <a:r>
              <a:rPr lang="nl-NL" dirty="0" err="1" smtClean="0"/>
              <a:t>eating</a:t>
            </a:r>
            <a:r>
              <a:rPr lang="nl-NL" dirty="0" smtClean="0"/>
              <a:t>………</a:t>
            </a:r>
          </a:p>
          <a:p>
            <a:r>
              <a:rPr lang="nl-NL" dirty="0" smtClean="0"/>
              <a:t>	&amp;</a:t>
            </a:r>
          </a:p>
          <a:p>
            <a:r>
              <a:rPr lang="nl-NL" dirty="0" smtClean="0"/>
              <a:t>	have to </a:t>
            </a:r>
            <a:r>
              <a:rPr lang="nl-NL" dirty="0" err="1" smtClean="0"/>
              <a:t>stay</a:t>
            </a:r>
            <a:r>
              <a:rPr lang="nl-NL" dirty="0" smtClean="0"/>
              <a:t> in the </a:t>
            </a:r>
            <a:r>
              <a:rPr lang="nl-NL" dirty="0" err="1" smtClean="0"/>
              <a:t>hospital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at </a:t>
            </a:r>
            <a:r>
              <a:rPr lang="nl-NL" dirty="0" err="1" smtClean="0"/>
              <a:t>least</a:t>
            </a:r>
            <a:r>
              <a:rPr lang="nl-NL" dirty="0" smtClean="0"/>
              <a:t> 2 </a:t>
            </a:r>
            <a:r>
              <a:rPr lang="nl-NL" dirty="0" err="1" smtClean="0"/>
              <a:t>hours</a:t>
            </a:r>
            <a:r>
              <a:rPr lang="nl-NL" dirty="0" smtClean="0"/>
              <a:t>.</a:t>
            </a:r>
          </a:p>
          <a:p>
            <a:endParaRPr lang="nl-NL" dirty="0" smtClean="0"/>
          </a:p>
          <a:p>
            <a:r>
              <a:rPr lang="nl-NL" dirty="0" err="1" smtClean="0"/>
              <a:t>When</a:t>
            </a:r>
            <a:r>
              <a:rPr lang="nl-NL" dirty="0" smtClean="0"/>
              <a:t>:	</a:t>
            </a:r>
            <a:r>
              <a:rPr lang="nl-NL" dirty="0" err="1" smtClean="0"/>
              <a:t>Fasting</a:t>
            </a:r>
            <a:r>
              <a:rPr lang="nl-NL" dirty="0" smtClean="0"/>
              <a:t> glucose </a:t>
            </a:r>
            <a:r>
              <a:rPr lang="nl-NL" dirty="0" err="1" smtClean="0"/>
              <a:t>levels</a:t>
            </a:r>
            <a:r>
              <a:rPr lang="nl-NL" dirty="0" smtClean="0"/>
              <a:t> are </a:t>
            </a:r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expected</a:t>
            </a:r>
            <a:r>
              <a:rPr lang="nl-NL" dirty="0" smtClean="0"/>
              <a:t> to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elevated</a:t>
            </a:r>
            <a:r>
              <a:rPr lang="nl-NL" dirty="0" smtClean="0"/>
              <a:t> </a:t>
            </a:r>
          </a:p>
          <a:p>
            <a:r>
              <a:rPr lang="nl-NL" dirty="0" smtClean="0"/>
              <a:t>	</a:t>
            </a:r>
            <a:r>
              <a:rPr lang="nl-NL" dirty="0" err="1" smtClean="0"/>
              <a:t>when</a:t>
            </a:r>
            <a:r>
              <a:rPr lang="nl-NL" dirty="0" smtClean="0"/>
              <a:t> </a:t>
            </a:r>
            <a:r>
              <a:rPr lang="nl-NL" dirty="0" err="1" smtClean="0"/>
              <a:t>OGTT’s</a:t>
            </a:r>
            <a:r>
              <a:rPr lang="nl-NL" dirty="0" smtClean="0"/>
              <a:t> are </a:t>
            </a:r>
            <a:r>
              <a:rPr lang="nl-NL" dirty="0" err="1" smtClean="0"/>
              <a:t>yearly</a:t>
            </a:r>
            <a:r>
              <a:rPr lang="nl-NL" dirty="0" smtClean="0"/>
              <a:t> </a:t>
            </a:r>
            <a:r>
              <a:rPr lang="nl-NL" dirty="0" err="1" smtClean="0"/>
              <a:t>done</a:t>
            </a:r>
            <a:endParaRPr lang="nl-NL" dirty="0" smtClean="0"/>
          </a:p>
          <a:p>
            <a:r>
              <a:rPr lang="nl-NL" dirty="0" smtClean="0"/>
              <a:t>	&amp;</a:t>
            </a:r>
          </a:p>
          <a:p>
            <a:r>
              <a:rPr lang="nl-NL" dirty="0" smtClean="0"/>
              <a:t>	1 </a:t>
            </a:r>
            <a:r>
              <a:rPr lang="nl-NL" dirty="0" err="1" smtClean="0"/>
              <a:t>hr</a:t>
            </a:r>
            <a:r>
              <a:rPr lang="nl-NL" dirty="0" smtClean="0"/>
              <a:t> PG </a:t>
            </a:r>
            <a:r>
              <a:rPr lang="nl-NL" dirty="0" err="1" smtClean="0"/>
              <a:t>levels</a:t>
            </a:r>
            <a:r>
              <a:rPr lang="nl-NL" dirty="0" smtClean="0"/>
              <a:t> </a:t>
            </a:r>
            <a:r>
              <a:rPr lang="nl-NL" dirty="0" err="1" smtClean="0"/>
              <a:t>appear</a:t>
            </a:r>
            <a:r>
              <a:rPr lang="nl-NL" dirty="0" smtClean="0"/>
              <a:t> to </a:t>
            </a:r>
            <a:r>
              <a:rPr lang="nl-NL" dirty="0" err="1" smtClean="0"/>
              <a:t>be</a:t>
            </a:r>
            <a:r>
              <a:rPr lang="nl-NL" dirty="0" smtClean="0"/>
              <a:t> more sensitive </a:t>
            </a:r>
            <a:r>
              <a:rPr lang="nl-NL" dirty="0" err="1" smtClean="0"/>
              <a:t>compared</a:t>
            </a:r>
            <a:r>
              <a:rPr lang="nl-NL" dirty="0" smtClean="0"/>
              <a:t> to 2 </a:t>
            </a:r>
            <a:r>
              <a:rPr lang="nl-NL" dirty="0" err="1" smtClean="0"/>
              <a:t>hr</a:t>
            </a:r>
            <a:r>
              <a:rPr lang="nl-NL" dirty="0" smtClean="0"/>
              <a:t> PG </a:t>
            </a:r>
            <a:r>
              <a:rPr lang="nl-NL" dirty="0" err="1" smtClean="0"/>
              <a:t>levels</a:t>
            </a:r>
            <a:endParaRPr lang="nl-NL" dirty="0" smtClean="0"/>
          </a:p>
          <a:p>
            <a:r>
              <a:rPr lang="nl-NL" dirty="0" smtClean="0"/>
              <a:t>	and </a:t>
            </a:r>
            <a:r>
              <a:rPr lang="nl-NL" dirty="0" err="1" smtClean="0"/>
              <a:t>elevated</a:t>
            </a:r>
            <a:r>
              <a:rPr lang="nl-NL" dirty="0" smtClean="0"/>
              <a:t> PG1 </a:t>
            </a:r>
            <a:r>
              <a:rPr lang="nl-NL" dirty="0" err="1" smtClean="0"/>
              <a:t>levels</a:t>
            </a:r>
            <a:r>
              <a:rPr lang="nl-NL" dirty="0" smtClean="0"/>
              <a:t> are </a:t>
            </a:r>
            <a:r>
              <a:rPr lang="nl-NL" dirty="0" err="1" smtClean="0"/>
              <a:t>associated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worse</a:t>
            </a:r>
            <a:r>
              <a:rPr lang="nl-NL" dirty="0" smtClean="0"/>
              <a:t> </a:t>
            </a:r>
            <a:r>
              <a:rPr lang="nl-NL" dirty="0" err="1" smtClean="0"/>
              <a:t>pulmonary</a:t>
            </a:r>
            <a:r>
              <a:rPr lang="nl-NL" dirty="0" smtClean="0"/>
              <a:t> </a:t>
            </a:r>
            <a:r>
              <a:rPr lang="nl-NL" dirty="0" err="1" smtClean="0"/>
              <a:t>function</a:t>
            </a:r>
            <a:r>
              <a:rPr lang="nl-NL" dirty="0" smtClean="0"/>
              <a:t>. </a:t>
            </a:r>
          </a:p>
          <a:p>
            <a:endParaRPr lang="nl-NL" dirty="0"/>
          </a:p>
        </p:txBody>
      </p:sp>
      <p:pic>
        <p:nvPicPr>
          <p:cNvPr id="20482" name="Picture 2" descr="An external file that holds a picture, illustration, etc.&#10;Object name is 292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787774"/>
            <a:ext cx="4191000" cy="2200276"/>
          </a:xfrm>
          <a:prstGeom prst="rect">
            <a:avLst/>
          </a:prstGeom>
          <a:noFill/>
        </p:spPr>
      </p:pic>
      <p:sp>
        <p:nvSpPr>
          <p:cNvPr id="4" name="Tekstvak 3"/>
          <p:cNvSpPr txBox="1"/>
          <p:nvPr/>
        </p:nvSpPr>
        <p:spPr>
          <a:xfrm>
            <a:off x="323529" y="4840003"/>
            <a:ext cx="1959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 smtClean="0"/>
              <a:t>Brodsky</a:t>
            </a:r>
            <a:r>
              <a:rPr lang="nl-NL" sz="1200" dirty="0" smtClean="0"/>
              <a:t>. Diabetes Care 2011</a:t>
            </a:r>
            <a:endParaRPr lang="nl-NL" sz="1200" dirty="0"/>
          </a:p>
        </p:txBody>
      </p:sp>
      <p:pic>
        <p:nvPicPr>
          <p:cNvPr id="7" name="Afbeelding 6" descr="WKZ 2 achtergrond 16-9-01.png"/>
          <p:cNvPicPr>
            <a:picLocks noChangeAspect="1"/>
          </p:cNvPicPr>
          <p:nvPr/>
        </p:nvPicPr>
        <p:blipFill rotWithShape="1">
          <a:blip r:embed="rId3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971600" y="267494"/>
            <a:ext cx="7848872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Lean </a:t>
            </a:r>
            <a:r>
              <a:rPr lang="en-US" sz="2800" b="1" dirty="0">
                <a:solidFill>
                  <a:srgbClr val="0070C0"/>
                </a:solidFill>
              </a:rPr>
              <a:t>thinking concepts</a:t>
            </a:r>
            <a:r>
              <a:rPr lang="en-US" sz="2800" b="1" dirty="0" smtClean="0">
                <a:solidFill>
                  <a:srgbClr val="0070C0"/>
                </a:solidFill>
              </a:rPr>
              <a:t>:</a:t>
            </a:r>
          </a:p>
          <a:p>
            <a:endParaRPr lang="en-US" dirty="0"/>
          </a:p>
          <a:p>
            <a:r>
              <a:rPr lang="en-US" dirty="0" smtClean="0"/>
              <a:t>Defining </a:t>
            </a:r>
            <a:r>
              <a:rPr lang="en-US" dirty="0"/>
              <a:t>"value" from a </a:t>
            </a:r>
            <a:r>
              <a:rPr lang="en-US" dirty="0" smtClean="0"/>
              <a:t>patient </a:t>
            </a:r>
            <a:r>
              <a:rPr lang="en-US" dirty="0"/>
              <a:t>perspective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Fasting and 2 hr post glucose levels have no added value for the patient.</a:t>
            </a:r>
          </a:p>
          <a:p>
            <a:r>
              <a:rPr lang="en-US" dirty="0" smtClean="0"/>
              <a:t>Identifying </a:t>
            </a:r>
            <a:r>
              <a:rPr lang="en-US" dirty="0"/>
              <a:t>"waste" and non-value-added activity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This may be considered as waste of resources and time.</a:t>
            </a:r>
          </a:p>
          <a:p>
            <a:r>
              <a:rPr lang="en-US" dirty="0" smtClean="0"/>
              <a:t>Identifying </a:t>
            </a:r>
            <a:r>
              <a:rPr lang="en-US" dirty="0"/>
              <a:t>and improving "value-streams"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Value based health care</a:t>
            </a:r>
          </a:p>
          <a:p>
            <a:r>
              <a:rPr lang="en-US" dirty="0" smtClean="0"/>
              <a:t>Creating </a:t>
            </a:r>
            <a:r>
              <a:rPr lang="en-US" dirty="0"/>
              <a:t>better "flow" for patients and processes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Better protocol for OGTT (only 1hr post level, no </a:t>
            </a:r>
            <a:r>
              <a:rPr lang="en-US" dirty="0" smtClean="0">
                <a:solidFill>
                  <a:srgbClr val="FF0000"/>
                </a:solidFill>
              </a:rPr>
              <a:t>fasting= Glucose Challenge Test)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Preventing </a:t>
            </a:r>
            <a:r>
              <a:rPr lang="en-US" dirty="0"/>
              <a:t>errors and improving quality in a systematic way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 false negative 2 hr PG levels</a:t>
            </a:r>
          </a:p>
          <a:p>
            <a:r>
              <a:rPr lang="en-US" dirty="0" smtClean="0"/>
              <a:t>Creating </a:t>
            </a:r>
            <a:r>
              <a:rPr lang="en-US" dirty="0"/>
              <a:t>an environment of </a:t>
            </a:r>
            <a:r>
              <a:rPr lang="en-US" dirty="0" smtClean="0"/>
              <a:t>continuous improvement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Enthousiastic</a:t>
            </a:r>
            <a:r>
              <a:rPr lang="en-US" dirty="0" smtClean="0">
                <a:solidFill>
                  <a:srgbClr val="FF0000"/>
                </a:solidFill>
              </a:rPr>
              <a:t> staff and </a:t>
            </a:r>
            <a:r>
              <a:rPr lang="en-US" dirty="0" smtClean="0">
                <a:solidFill>
                  <a:srgbClr val="FF0000"/>
                </a:solidFill>
              </a:rPr>
              <a:t>patients, high compliance.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Afbeelding 5" descr="WKZ 2 achtergrond 16-9-01.png"/>
          <p:cNvPicPr>
            <a:picLocks noChangeAspect="1"/>
          </p:cNvPicPr>
          <p:nvPr/>
        </p:nvPicPr>
        <p:blipFill rotWithShape="1">
          <a:blip r:embed="rId2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27584" y="0"/>
            <a:ext cx="742697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When</a:t>
            </a:r>
            <a:r>
              <a:rPr lang="nl-NL" dirty="0" smtClean="0"/>
              <a:t> </a:t>
            </a:r>
            <a:r>
              <a:rPr lang="nl-NL" dirty="0" err="1" smtClean="0"/>
              <a:t>there</a:t>
            </a:r>
            <a:r>
              <a:rPr lang="nl-NL" dirty="0" smtClean="0"/>
              <a:t> is a  </a:t>
            </a:r>
            <a:r>
              <a:rPr lang="nl-NL" dirty="0" err="1" smtClean="0"/>
              <a:t>impaired</a:t>
            </a:r>
            <a:r>
              <a:rPr lang="nl-NL" dirty="0" smtClean="0"/>
              <a:t>  </a:t>
            </a:r>
            <a:r>
              <a:rPr lang="nl-NL" dirty="0" err="1" smtClean="0"/>
              <a:t>or</a:t>
            </a:r>
            <a:r>
              <a:rPr lang="nl-NL" dirty="0" smtClean="0"/>
              <a:t> </a:t>
            </a:r>
            <a:r>
              <a:rPr lang="nl-NL" dirty="0" err="1" smtClean="0"/>
              <a:t>positive</a:t>
            </a:r>
            <a:r>
              <a:rPr lang="nl-NL" dirty="0" smtClean="0"/>
              <a:t> </a:t>
            </a:r>
            <a:r>
              <a:rPr lang="nl-NL" dirty="0" smtClean="0"/>
              <a:t>GCT</a:t>
            </a:r>
            <a:r>
              <a:rPr lang="nl-NL" dirty="0" smtClean="0"/>
              <a:t> </a:t>
            </a:r>
            <a:r>
              <a:rPr lang="nl-NL" dirty="0" smtClean="0"/>
              <a:t>as </a:t>
            </a:r>
            <a:r>
              <a:rPr lang="nl-NL" dirty="0" err="1" smtClean="0"/>
              <a:t>determined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1 </a:t>
            </a:r>
            <a:r>
              <a:rPr lang="nl-NL" dirty="0" err="1" smtClean="0"/>
              <a:t>hr</a:t>
            </a:r>
            <a:r>
              <a:rPr lang="nl-NL" dirty="0" smtClean="0"/>
              <a:t> PG:</a:t>
            </a:r>
          </a:p>
          <a:p>
            <a:r>
              <a:rPr lang="nl-NL" dirty="0" smtClean="0"/>
              <a:t>(glucose </a:t>
            </a:r>
            <a:r>
              <a:rPr lang="nl-NL" dirty="0" err="1" smtClean="0"/>
              <a:t>levels</a:t>
            </a:r>
            <a:r>
              <a:rPr lang="nl-NL" dirty="0" smtClean="0"/>
              <a:t> are </a:t>
            </a:r>
            <a:r>
              <a:rPr lang="nl-NL" dirty="0" err="1" smtClean="0"/>
              <a:t>measured</a:t>
            </a:r>
            <a:r>
              <a:rPr lang="nl-NL" dirty="0" smtClean="0"/>
              <a:t> in </a:t>
            </a:r>
            <a:r>
              <a:rPr lang="nl-NL" dirty="0" err="1" smtClean="0"/>
              <a:t>very</a:t>
            </a:r>
            <a:r>
              <a:rPr lang="nl-NL" dirty="0" smtClean="0"/>
              <a:t> short time)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3 x 24hr </a:t>
            </a:r>
            <a:r>
              <a:rPr lang="nl-NL" dirty="0" err="1" smtClean="0"/>
              <a:t>continuous</a:t>
            </a:r>
            <a:r>
              <a:rPr lang="nl-NL" dirty="0" smtClean="0"/>
              <a:t> glucose </a:t>
            </a:r>
            <a:r>
              <a:rPr lang="nl-NL" dirty="0" err="1" smtClean="0"/>
              <a:t>measurement</a:t>
            </a:r>
            <a:r>
              <a:rPr lang="nl-NL" dirty="0" smtClean="0"/>
              <a:t>, </a:t>
            </a:r>
            <a:r>
              <a:rPr lang="nl-NL" dirty="0" err="1" smtClean="0"/>
              <a:t>send</a:t>
            </a:r>
            <a:r>
              <a:rPr lang="nl-NL" dirty="0" smtClean="0"/>
              <a:t> back </a:t>
            </a:r>
            <a:r>
              <a:rPr lang="nl-NL" dirty="0" err="1" smtClean="0"/>
              <a:t>by</a:t>
            </a:r>
            <a:r>
              <a:rPr lang="nl-NL" dirty="0" smtClean="0"/>
              <a:t> mail to the CF </a:t>
            </a:r>
            <a:r>
              <a:rPr lang="nl-NL" dirty="0" err="1" smtClean="0"/>
              <a:t>clinic</a:t>
            </a:r>
            <a:r>
              <a:rPr lang="nl-NL" dirty="0" smtClean="0"/>
              <a:t>.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Done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 CF </a:t>
            </a:r>
            <a:r>
              <a:rPr lang="nl-NL" dirty="0" smtClean="0"/>
              <a:t>nurse </a:t>
            </a:r>
            <a:r>
              <a:rPr lang="nl-NL" dirty="0" err="1" smtClean="0"/>
              <a:t>practitioners</a:t>
            </a:r>
            <a:r>
              <a:rPr lang="nl-NL" dirty="0" smtClean="0"/>
              <a:t> at </a:t>
            </a:r>
            <a:r>
              <a:rPr lang="nl-NL" dirty="0" smtClean="0"/>
              <a:t>the </a:t>
            </a:r>
            <a:r>
              <a:rPr lang="nl-NL" dirty="0" err="1" smtClean="0"/>
              <a:t>same</a:t>
            </a:r>
            <a:r>
              <a:rPr lang="nl-NL" dirty="0" smtClean="0"/>
              <a:t> </a:t>
            </a:r>
            <a:r>
              <a:rPr lang="nl-NL" dirty="0" err="1" smtClean="0"/>
              <a:t>day</a:t>
            </a:r>
            <a:r>
              <a:rPr lang="nl-NL" dirty="0" smtClean="0"/>
              <a:t>.</a:t>
            </a:r>
          </a:p>
          <a:p>
            <a:r>
              <a:rPr lang="nl-NL" dirty="0" smtClean="0"/>
              <a:t> </a:t>
            </a:r>
          </a:p>
          <a:p>
            <a:endParaRPr lang="nl-NL" dirty="0" smtClean="0"/>
          </a:p>
          <a:p>
            <a:r>
              <a:rPr lang="nl-NL" dirty="0" smtClean="0"/>
              <a:t>CF doctor (</a:t>
            </a:r>
            <a:r>
              <a:rPr lang="nl-NL" dirty="0" err="1" smtClean="0"/>
              <a:t>pulmonologist</a:t>
            </a:r>
            <a:r>
              <a:rPr lang="nl-NL" dirty="0" smtClean="0"/>
              <a:t>) and CF </a:t>
            </a:r>
            <a:r>
              <a:rPr lang="nl-NL" dirty="0" err="1" smtClean="0"/>
              <a:t>np</a:t>
            </a:r>
            <a:r>
              <a:rPr lang="nl-NL" dirty="0" smtClean="0"/>
              <a:t> </a:t>
            </a:r>
            <a:r>
              <a:rPr lang="nl-NL" dirty="0" err="1" smtClean="0"/>
              <a:t>take</a:t>
            </a:r>
            <a:r>
              <a:rPr lang="nl-NL" dirty="0" smtClean="0"/>
              <a:t> care of </a:t>
            </a:r>
            <a:r>
              <a:rPr lang="nl-NL" dirty="0" err="1" smtClean="0"/>
              <a:t>treatment</a:t>
            </a:r>
            <a:r>
              <a:rPr lang="nl-NL" dirty="0" smtClean="0"/>
              <a:t> of CFRD.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3" name="PIJL-OMLAAG 2"/>
          <p:cNvSpPr/>
          <p:nvPr/>
        </p:nvSpPr>
        <p:spPr>
          <a:xfrm>
            <a:off x="3851920" y="699542"/>
            <a:ext cx="216024" cy="3780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PIJL-OMLAAG 3"/>
          <p:cNvSpPr/>
          <p:nvPr/>
        </p:nvSpPr>
        <p:spPr>
          <a:xfrm>
            <a:off x="3851920" y="1491630"/>
            <a:ext cx="216024" cy="3780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PIJL-OMLAAG 4"/>
          <p:cNvSpPr/>
          <p:nvPr/>
        </p:nvSpPr>
        <p:spPr>
          <a:xfrm>
            <a:off x="3851920" y="2337724"/>
            <a:ext cx="207640" cy="3780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506" name="Picture 2" descr="cgms continuous glucose monitoring system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81840"/>
            <a:ext cx="2088232" cy="1321852"/>
          </a:xfrm>
          <a:prstGeom prst="rect">
            <a:avLst/>
          </a:prstGeom>
          <a:noFill/>
        </p:spPr>
      </p:pic>
      <p:pic>
        <p:nvPicPr>
          <p:cNvPr id="21508" name="Picture 4" descr="http://www.ourdiabetes.com/f/userfiles/image/dawn%20phenomen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165816"/>
            <a:ext cx="4896544" cy="1773368"/>
          </a:xfrm>
          <a:prstGeom prst="rect">
            <a:avLst/>
          </a:prstGeom>
          <a:noFill/>
        </p:spPr>
      </p:pic>
      <p:pic>
        <p:nvPicPr>
          <p:cNvPr id="10" name="Afbeelding 9" descr="WKZ 2 achtergrond 16-9-01.png"/>
          <p:cNvPicPr>
            <a:picLocks noChangeAspect="1"/>
          </p:cNvPicPr>
          <p:nvPr/>
        </p:nvPicPr>
        <p:blipFill rotWithShape="1">
          <a:blip r:embed="rId4" cstate="print"/>
          <a:srcRect l="81970" t="83704" r="2496" b="4127"/>
          <a:stretch/>
        </p:blipFill>
        <p:spPr bwMode="auto">
          <a:xfrm>
            <a:off x="7596336" y="4515966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627785" y="1761660"/>
            <a:ext cx="4271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dirty="0" err="1" smtClean="0"/>
              <a:t>Inhaled</a:t>
            </a:r>
            <a:r>
              <a:rPr lang="nl-NL" sz="4400" b="1" dirty="0" smtClean="0"/>
              <a:t> </a:t>
            </a:r>
            <a:r>
              <a:rPr lang="nl-NL" sz="4400" b="1" dirty="0" err="1" smtClean="0"/>
              <a:t>therapies</a:t>
            </a:r>
            <a:endParaRPr lang="nl-NL" sz="4400" b="1" dirty="0"/>
          </a:p>
        </p:txBody>
      </p:sp>
      <p:pic>
        <p:nvPicPr>
          <p:cNvPr id="5" name="Afbeelding 4" descr="WKZ 2 achtergrond 16-9-01.png"/>
          <p:cNvPicPr>
            <a:picLocks noChangeAspect="1"/>
          </p:cNvPicPr>
          <p:nvPr/>
        </p:nvPicPr>
        <p:blipFill rotWithShape="1">
          <a:blip r:embed="rId2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115617" y="1221600"/>
            <a:ext cx="68850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Cayston</a:t>
            </a:r>
            <a:r>
              <a:rPr lang="nl-NL" dirty="0" smtClean="0"/>
              <a:t>:  	</a:t>
            </a:r>
            <a:r>
              <a:rPr lang="nl-NL" dirty="0" err="1" smtClean="0"/>
              <a:t>Cayston</a:t>
            </a:r>
            <a:r>
              <a:rPr lang="nl-NL" dirty="0" smtClean="0"/>
              <a:t> care service: commercial </a:t>
            </a:r>
            <a:r>
              <a:rPr lang="nl-NL" dirty="0" err="1" smtClean="0"/>
              <a:t>health</a:t>
            </a:r>
            <a:r>
              <a:rPr lang="nl-NL" dirty="0" smtClean="0"/>
              <a:t> care provider MEDIQ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1115617" y="1707654"/>
            <a:ext cx="54295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Tobi</a:t>
            </a:r>
            <a:r>
              <a:rPr lang="nl-NL" dirty="0" smtClean="0"/>
              <a:t> :  	commercial provider </a:t>
            </a:r>
            <a:r>
              <a:rPr lang="nl-NL" dirty="0" err="1" smtClean="0"/>
              <a:t>Alloga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Colistin</a:t>
            </a:r>
            <a:r>
              <a:rPr lang="nl-NL" dirty="0" smtClean="0"/>
              <a:t>/</a:t>
            </a:r>
            <a:r>
              <a:rPr lang="nl-NL" dirty="0" err="1" smtClean="0"/>
              <a:t>Colbreathe</a:t>
            </a:r>
            <a:r>
              <a:rPr lang="nl-NL" dirty="0" smtClean="0"/>
              <a:t>: commercial provider </a:t>
            </a:r>
            <a:r>
              <a:rPr lang="nl-NL" dirty="0" err="1" smtClean="0"/>
              <a:t>ApotheekZorg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Etc.  etc.</a:t>
            </a:r>
          </a:p>
          <a:p>
            <a:endParaRPr lang="nl-NL" dirty="0"/>
          </a:p>
        </p:txBody>
      </p:sp>
      <p:pic>
        <p:nvPicPr>
          <p:cNvPr id="6" name="Afbeelding 5" descr="WKZ 2 achtergrond 16-9-01.png"/>
          <p:cNvPicPr>
            <a:picLocks noChangeAspect="1"/>
          </p:cNvPicPr>
          <p:nvPr/>
        </p:nvPicPr>
        <p:blipFill rotWithShape="1">
          <a:blip r:embed="rId2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755576" y="1329613"/>
            <a:ext cx="693613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err="1" smtClean="0"/>
              <a:t>Medicaton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for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inhalation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challenge</a:t>
            </a:r>
            <a:r>
              <a:rPr lang="nl-NL" sz="2800" b="1" dirty="0" smtClean="0"/>
              <a:t> test</a:t>
            </a:r>
          </a:p>
          <a:p>
            <a:endParaRPr lang="nl-NL" sz="2800" b="1" dirty="0" smtClean="0"/>
          </a:p>
          <a:p>
            <a:r>
              <a:rPr lang="nl-NL" sz="2400" dirty="0" smtClean="0"/>
              <a:t>FEV1 </a:t>
            </a:r>
            <a:r>
              <a:rPr lang="nl-NL" sz="2400" dirty="0" err="1" smtClean="0"/>
              <a:t>before</a:t>
            </a:r>
            <a:r>
              <a:rPr lang="nl-NL" sz="2400" dirty="0" smtClean="0"/>
              <a:t> and </a:t>
            </a:r>
            <a:r>
              <a:rPr lang="nl-NL" sz="2400" dirty="0" err="1" smtClean="0"/>
              <a:t>after</a:t>
            </a:r>
            <a:r>
              <a:rPr lang="nl-NL" sz="2400" dirty="0" smtClean="0"/>
              <a:t> </a:t>
            </a:r>
            <a:r>
              <a:rPr lang="nl-NL" sz="2400" dirty="0" err="1" smtClean="0"/>
              <a:t>inhalation</a:t>
            </a:r>
            <a:endParaRPr lang="nl-NL" sz="2400" dirty="0" smtClean="0"/>
          </a:p>
          <a:p>
            <a:r>
              <a:rPr lang="nl-NL" sz="2400" dirty="0" smtClean="0"/>
              <a:t>	- </a:t>
            </a:r>
            <a:r>
              <a:rPr lang="nl-NL" sz="2400" dirty="0" err="1" smtClean="0"/>
              <a:t>bronchoconstriction</a:t>
            </a:r>
            <a:r>
              <a:rPr lang="nl-NL" sz="2400" dirty="0" smtClean="0"/>
              <a:t> (&gt; 10-15%)</a:t>
            </a:r>
          </a:p>
          <a:p>
            <a:r>
              <a:rPr lang="nl-NL" sz="2400" dirty="0" smtClean="0"/>
              <a:t>	- </a:t>
            </a:r>
            <a:r>
              <a:rPr lang="nl-NL" sz="2400" dirty="0" err="1" smtClean="0"/>
              <a:t>cough</a:t>
            </a:r>
            <a:r>
              <a:rPr lang="nl-NL" sz="2400" dirty="0" smtClean="0"/>
              <a:t> (</a:t>
            </a:r>
            <a:r>
              <a:rPr lang="nl-NL" sz="2400" dirty="0" err="1" smtClean="0"/>
              <a:t>intolerable</a:t>
            </a:r>
            <a:r>
              <a:rPr lang="nl-NL" sz="2400" dirty="0" smtClean="0"/>
              <a:t>)</a:t>
            </a:r>
          </a:p>
          <a:p>
            <a:endParaRPr lang="nl-NL" sz="2400" dirty="0" smtClean="0"/>
          </a:p>
          <a:p>
            <a:r>
              <a:rPr lang="nl-NL" sz="2400" dirty="0" err="1" smtClean="0"/>
              <a:t>Prevents</a:t>
            </a:r>
            <a:r>
              <a:rPr lang="nl-NL" sz="2400" dirty="0" smtClean="0"/>
              <a:t> waste and </a:t>
            </a:r>
            <a:r>
              <a:rPr lang="nl-NL" sz="2400" dirty="0" err="1" smtClean="0"/>
              <a:t>possible</a:t>
            </a:r>
            <a:r>
              <a:rPr lang="nl-NL" sz="2400" dirty="0" smtClean="0"/>
              <a:t> </a:t>
            </a:r>
            <a:r>
              <a:rPr lang="nl-NL" sz="2400" dirty="0" err="1" smtClean="0"/>
              <a:t>pulmonary</a:t>
            </a:r>
            <a:r>
              <a:rPr lang="nl-NL" sz="2400" dirty="0" smtClean="0"/>
              <a:t> </a:t>
            </a:r>
            <a:r>
              <a:rPr lang="nl-NL" sz="2400" dirty="0" err="1" smtClean="0"/>
              <a:t>detorioration</a:t>
            </a:r>
            <a:r>
              <a:rPr lang="nl-NL" sz="2400" dirty="0" smtClean="0"/>
              <a:t>.</a:t>
            </a:r>
            <a:endParaRPr lang="nl-NL" sz="2400" dirty="0"/>
          </a:p>
        </p:txBody>
      </p:sp>
      <p:pic>
        <p:nvPicPr>
          <p:cNvPr id="5" name="Afbeelding 4" descr="WKZ 2 achtergrond 16-9-01.png"/>
          <p:cNvPicPr>
            <a:picLocks noChangeAspect="1"/>
          </p:cNvPicPr>
          <p:nvPr/>
        </p:nvPicPr>
        <p:blipFill rotWithShape="1">
          <a:blip r:embed="rId3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ari.de/fileadmin/_processed_/csm_178G1005-eFlow-rapid-1013x1013px_b26bbd7e1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35149"/>
          <a:stretch>
            <a:fillRect/>
          </a:stretch>
        </p:blipFill>
        <p:spPr bwMode="auto">
          <a:xfrm>
            <a:off x="539552" y="2517744"/>
            <a:ext cx="3482752" cy="1693962"/>
          </a:xfrm>
          <a:prstGeom prst="rect">
            <a:avLst/>
          </a:prstGeom>
          <a:noFill/>
        </p:spPr>
      </p:pic>
      <p:pic>
        <p:nvPicPr>
          <p:cNvPr id="5124" name="Picture 4" descr="https://www.ventavis.nl/static/media/images/upload/I-neb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7" y="411510"/>
            <a:ext cx="2619375" cy="1635920"/>
          </a:xfrm>
          <a:prstGeom prst="rect">
            <a:avLst/>
          </a:prstGeom>
          <a:noFill/>
        </p:spPr>
      </p:pic>
      <p:pic>
        <p:nvPicPr>
          <p:cNvPr id="5126" name="Picture 6" descr="https://www.mediqtefa.nl/imgdl.aspx?type=productgroot&amp;url=http://mediqdirect.beveronline.nl/afbeeldingen/0011089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573528"/>
            <a:ext cx="2304256" cy="1728192"/>
          </a:xfrm>
          <a:prstGeom prst="rect">
            <a:avLst/>
          </a:prstGeom>
          <a:noFill/>
        </p:spPr>
      </p:pic>
      <p:pic>
        <p:nvPicPr>
          <p:cNvPr id="5128" name="Picture 8" descr="http://cached.imagescaler.hbpl.co.uk/resize/scaleWidth/620/offlinehbpl.hbpl.co.uk/news/2MM/5EFF812B-F65B-4868-3A50BAA48265F167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5" y="2463738"/>
            <a:ext cx="3724275" cy="1878807"/>
          </a:xfrm>
          <a:prstGeom prst="rect">
            <a:avLst/>
          </a:prstGeom>
          <a:noFill/>
        </p:spPr>
      </p:pic>
      <p:sp>
        <p:nvSpPr>
          <p:cNvPr id="6" name="Tekstvak 5"/>
          <p:cNvSpPr txBox="1"/>
          <p:nvPr/>
        </p:nvSpPr>
        <p:spPr>
          <a:xfrm>
            <a:off x="539553" y="4461960"/>
            <a:ext cx="7443833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2000" dirty="0" err="1" smtClean="0"/>
              <a:t>Everything</a:t>
            </a:r>
            <a:r>
              <a:rPr lang="nl-NL" sz="2000" dirty="0" smtClean="0"/>
              <a:t> in stock……. and </a:t>
            </a:r>
            <a:r>
              <a:rPr lang="nl-NL" sz="2000" dirty="0" err="1" smtClean="0"/>
              <a:t>delivered</a:t>
            </a:r>
            <a:r>
              <a:rPr lang="nl-NL" sz="2000" dirty="0" smtClean="0"/>
              <a:t> </a:t>
            </a:r>
            <a:r>
              <a:rPr lang="nl-NL" sz="2000" dirty="0" err="1" smtClean="0"/>
              <a:t>by</a:t>
            </a:r>
            <a:r>
              <a:rPr lang="nl-NL" sz="2000" dirty="0" smtClean="0"/>
              <a:t> the Public </a:t>
            </a:r>
            <a:r>
              <a:rPr lang="nl-NL" sz="2000" dirty="0" err="1" smtClean="0"/>
              <a:t>Hospital</a:t>
            </a:r>
            <a:r>
              <a:rPr lang="nl-NL" sz="2000" dirty="0" smtClean="0"/>
              <a:t> </a:t>
            </a:r>
            <a:r>
              <a:rPr lang="nl-NL" sz="2000" dirty="0" err="1" smtClean="0"/>
              <a:t>Pharmacy</a:t>
            </a:r>
            <a:endParaRPr lang="nl-NL" sz="2000" dirty="0"/>
          </a:p>
        </p:txBody>
      </p:sp>
      <p:sp>
        <p:nvSpPr>
          <p:cNvPr id="7" name="Tekstvak 6"/>
          <p:cNvSpPr txBox="1"/>
          <p:nvPr/>
        </p:nvSpPr>
        <p:spPr>
          <a:xfrm>
            <a:off x="3059833" y="2247714"/>
            <a:ext cx="3161891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2800" b="1" dirty="0" smtClean="0"/>
              <a:t>CF </a:t>
            </a:r>
            <a:r>
              <a:rPr lang="nl-NL" sz="2800" b="1" dirty="0" err="1" smtClean="0"/>
              <a:t>specialised</a:t>
            </a:r>
            <a:r>
              <a:rPr lang="nl-NL" sz="2800" b="1" dirty="0" smtClean="0"/>
              <a:t> nurse</a:t>
            </a:r>
            <a:endParaRPr lang="nl-NL" sz="2800" b="1" dirty="0"/>
          </a:p>
        </p:txBody>
      </p:sp>
      <p:pic>
        <p:nvPicPr>
          <p:cNvPr id="10" name="Afbeelding 9" descr="WKZ 2 achtergrond 16-9-01.png"/>
          <p:cNvPicPr>
            <a:picLocks noChangeAspect="1"/>
          </p:cNvPicPr>
          <p:nvPr/>
        </p:nvPicPr>
        <p:blipFill rotWithShape="1">
          <a:blip r:embed="rId10" cstate="print"/>
          <a:srcRect l="81970" t="83704" r="2496" b="4127"/>
          <a:stretch/>
        </p:blipFill>
        <p:spPr bwMode="auto">
          <a:xfrm>
            <a:off x="7721600" y="4584042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971600" y="951571"/>
            <a:ext cx="712879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Lean </a:t>
            </a:r>
            <a:r>
              <a:rPr lang="en-US" sz="2800" b="1" dirty="0"/>
              <a:t>thinking </a:t>
            </a:r>
            <a:r>
              <a:rPr lang="en-US" sz="2800" b="1" dirty="0" smtClean="0"/>
              <a:t>concepts in health care:</a:t>
            </a:r>
          </a:p>
          <a:p>
            <a:endParaRPr lang="en-US" dirty="0"/>
          </a:p>
          <a:p>
            <a:r>
              <a:rPr lang="en-US" dirty="0" smtClean="0"/>
              <a:t>Defining </a:t>
            </a:r>
            <a:r>
              <a:rPr lang="en-US" dirty="0"/>
              <a:t>"value" from </a:t>
            </a:r>
            <a:r>
              <a:rPr lang="en-US" dirty="0" smtClean="0"/>
              <a:t>a </a:t>
            </a:r>
            <a:r>
              <a:rPr lang="en-US" dirty="0"/>
              <a:t>patient perspective</a:t>
            </a:r>
          </a:p>
          <a:p>
            <a:endParaRPr lang="en-US" dirty="0" smtClean="0"/>
          </a:p>
          <a:p>
            <a:r>
              <a:rPr lang="en-US" dirty="0" smtClean="0"/>
              <a:t>Identifying </a:t>
            </a:r>
            <a:r>
              <a:rPr lang="en-US" dirty="0"/>
              <a:t>"waste" and non-value-added activity</a:t>
            </a:r>
          </a:p>
          <a:p>
            <a:endParaRPr lang="en-US" dirty="0" smtClean="0"/>
          </a:p>
          <a:p>
            <a:r>
              <a:rPr lang="en-US" dirty="0" smtClean="0"/>
              <a:t>Identifying </a:t>
            </a:r>
            <a:r>
              <a:rPr lang="en-US" dirty="0"/>
              <a:t>and improving "value-streams"</a:t>
            </a:r>
          </a:p>
          <a:p>
            <a:endParaRPr lang="en-US" dirty="0" smtClean="0"/>
          </a:p>
          <a:p>
            <a:r>
              <a:rPr lang="en-US" dirty="0" smtClean="0"/>
              <a:t>Creating </a:t>
            </a:r>
            <a:r>
              <a:rPr lang="en-US" dirty="0"/>
              <a:t>better "flow" for patients and processes</a:t>
            </a:r>
          </a:p>
          <a:p>
            <a:endParaRPr lang="en-US" dirty="0" smtClean="0"/>
          </a:p>
          <a:p>
            <a:r>
              <a:rPr lang="en-US" dirty="0" smtClean="0"/>
              <a:t>Preventing </a:t>
            </a:r>
            <a:r>
              <a:rPr lang="en-US" dirty="0"/>
              <a:t>errors and improving quality in a systematic way</a:t>
            </a:r>
          </a:p>
          <a:p>
            <a:endParaRPr lang="en-US" dirty="0" smtClean="0"/>
          </a:p>
          <a:p>
            <a:r>
              <a:rPr lang="en-US" dirty="0" smtClean="0"/>
              <a:t>Creating </a:t>
            </a:r>
            <a:r>
              <a:rPr lang="en-US" dirty="0"/>
              <a:t>an environment of </a:t>
            </a:r>
            <a:r>
              <a:rPr lang="en-US" dirty="0" smtClean="0"/>
              <a:t>continuous improvement</a:t>
            </a:r>
            <a:endParaRPr lang="en-US" dirty="0"/>
          </a:p>
        </p:txBody>
      </p:sp>
      <p:pic>
        <p:nvPicPr>
          <p:cNvPr id="5" name="Picture 2" descr="Afbeeldingsresultaat voor UMCUtrech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4083918"/>
            <a:ext cx="1205880" cy="904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cdn.patch.com/users/22779495/2015/02/T800x600/20150254dcc67836e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221600"/>
            <a:ext cx="5976664" cy="3361874"/>
          </a:xfrm>
          <a:prstGeom prst="rect">
            <a:avLst/>
          </a:prstGeom>
          <a:noFill/>
        </p:spPr>
      </p:pic>
      <p:sp>
        <p:nvSpPr>
          <p:cNvPr id="2" name="Tekstvak 1"/>
          <p:cNvSpPr txBox="1"/>
          <p:nvPr/>
        </p:nvSpPr>
        <p:spPr>
          <a:xfrm>
            <a:off x="2051720" y="249492"/>
            <a:ext cx="5583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err="1" smtClean="0">
                <a:solidFill>
                  <a:schemeClr val="accent3">
                    <a:lumMod val="50000"/>
                  </a:schemeClr>
                </a:solidFill>
              </a:rPr>
              <a:t>Yearly</a:t>
            </a:r>
            <a:r>
              <a:rPr lang="nl-NL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NL" sz="2800" b="1" dirty="0" err="1" smtClean="0">
                <a:solidFill>
                  <a:schemeClr val="accent3">
                    <a:lumMod val="50000"/>
                  </a:schemeClr>
                </a:solidFill>
              </a:rPr>
              <a:t>check-up</a:t>
            </a:r>
            <a:r>
              <a:rPr lang="nl-NL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NL" sz="2800" b="1" dirty="0" err="1" smtClean="0">
                <a:solidFill>
                  <a:schemeClr val="accent3">
                    <a:lumMod val="50000"/>
                  </a:schemeClr>
                </a:solidFill>
              </a:rPr>
              <a:t>for</a:t>
            </a:r>
            <a:r>
              <a:rPr lang="nl-NL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NL" sz="2800" b="1" dirty="0" err="1" smtClean="0">
                <a:solidFill>
                  <a:schemeClr val="accent3">
                    <a:lumMod val="50000"/>
                  </a:schemeClr>
                </a:solidFill>
              </a:rPr>
              <a:t>patients</a:t>
            </a:r>
            <a:r>
              <a:rPr lang="nl-NL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NL" sz="2800" b="1" dirty="0" err="1" smtClean="0">
                <a:solidFill>
                  <a:schemeClr val="accent3">
                    <a:lumMod val="50000"/>
                  </a:schemeClr>
                </a:solidFill>
              </a:rPr>
              <a:t>with</a:t>
            </a:r>
            <a:r>
              <a:rPr lang="nl-NL" sz="2800" b="1" dirty="0" smtClean="0">
                <a:solidFill>
                  <a:schemeClr val="accent3">
                    <a:lumMod val="50000"/>
                  </a:schemeClr>
                </a:solidFill>
              </a:rPr>
              <a:t> CF.</a:t>
            </a:r>
            <a:endParaRPr lang="nl-NL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9942" name="Picture 6" descr="http://thumbs.dreamstime.com/t/jail-prison-bars-illustration-isolation-white-background-497727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897564"/>
            <a:ext cx="7344816" cy="3917238"/>
          </a:xfrm>
          <a:prstGeom prst="rect">
            <a:avLst/>
          </a:prstGeom>
          <a:noFill/>
        </p:spPr>
      </p:pic>
      <p:sp>
        <p:nvSpPr>
          <p:cNvPr id="7" name="Tekstvak 6"/>
          <p:cNvSpPr txBox="1"/>
          <p:nvPr/>
        </p:nvSpPr>
        <p:spPr>
          <a:xfrm>
            <a:off x="2123729" y="1815666"/>
            <a:ext cx="531094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2800" b="1" dirty="0" err="1" smtClean="0"/>
              <a:t>Yearly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lock</a:t>
            </a:r>
            <a:r>
              <a:rPr lang="nl-NL" sz="2800" b="1" dirty="0" smtClean="0"/>
              <a:t> up </a:t>
            </a:r>
            <a:r>
              <a:rPr lang="nl-NL" sz="2800" b="1" dirty="0" err="1" smtClean="0"/>
              <a:t>for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patients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with</a:t>
            </a:r>
            <a:r>
              <a:rPr lang="nl-NL" sz="2800" b="1" dirty="0" smtClean="0"/>
              <a:t> CF.</a:t>
            </a:r>
            <a:endParaRPr lang="nl-NL" sz="2800" b="1" dirty="0"/>
          </a:p>
        </p:txBody>
      </p:sp>
      <p:pic>
        <p:nvPicPr>
          <p:cNvPr id="9" name="Picture 2" descr="Afbeeldingsresultaat voor UMCUtrec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4083918"/>
            <a:ext cx="1205880" cy="904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23528" y="1599642"/>
            <a:ext cx="8514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sz="2400" b="1" dirty="0" smtClean="0"/>
              <a:t>Disclosures Harry Heijerman:</a:t>
            </a:r>
          </a:p>
          <a:p>
            <a:pPr fontAlgn="auto">
              <a:spcAft>
                <a:spcPts val="0"/>
              </a:spcAft>
              <a:defRPr/>
            </a:pPr>
            <a:endParaRPr lang="en-CA" sz="2000" b="1" dirty="0" smtClean="0"/>
          </a:p>
          <a:p>
            <a:pPr fontAlgn="auto">
              <a:spcAft>
                <a:spcPts val="0"/>
              </a:spcAft>
              <a:defRPr/>
            </a:pPr>
            <a:r>
              <a:rPr lang="en-CA" sz="2000" b="1" dirty="0" smtClean="0"/>
              <a:t>Grants/Research Support:         </a:t>
            </a:r>
            <a:r>
              <a:rPr lang="en-CA" sz="2000" dirty="0" smtClean="0"/>
              <a:t>Gilead, Novartis, </a:t>
            </a:r>
            <a:r>
              <a:rPr lang="en-CA" sz="2000" dirty="0" smtClean="0"/>
              <a:t>GSK, Vertex</a:t>
            </a:r>
            <a:endParaRPr lang="en-CA" sz="2000" dirty="0" smtClean="0"/>
          </a:p>
          <a:p>
            <a:pPr fontAlgn="auto">
              <a:spcAft>
                <a:spcPts val="0"/>
              </a:spcAft>
              <a:defRPr/>
            </a:pPr>
            <a:endParaRPr lang="en-CA" sz="2000" b="1" dirty="0" smtClean="0"/>
          </a:p>
          <a:p>
            <a:pPr fontAlgn="auto">
              <a:spcAft>
                <a:spcPts val="0"/>
              </a:spcAft>
              <a:defRPr/>
            </a:pPr>
            <a:r>
              <a:rPr lang="en-CA" sz="2000" b="1" dirty="0" smtClean="0"/>
              <a:t>Speakers Bureau/Honoraria:    </a:t>
            </a:r>
            <a:r>
              <a:rPr lang="en-CA" sz="2000" dirty="0" smtClean="0"/>
              <a:t>PTC, Novartis, Vertex, Raptor, Gilead</a:t>
            </a:r>
          </a:p>
          <a:p>
            <a:pPr fontAlgn="auto">
              <a:spcAft>
                <a:spcPts val="0"/>
              </a:spcAft>
              <a:defRPr/>
            </a:pPr>
            <a:endParaRPr lang="en-CA" sz="2000" b="1" dirty="0" smtClean="0"/>
          </a:p>
          <a:p>
            <a:pPr fontAlgn="auto">
              <a:spcAft>
                <a:spcPts val="0"/>
              </a:spcAft>
              <a:defRPr/>
            </a:pPr>
            <a:r>
              <a:rPr lang="en-CA" sz="2000" b="1" dirty="0" smtClean="0"/>
              <a:t>Consulting Fees:		         </a:t>
            </a:r>
            <a:r>
              <a:rPr lang="en-CA" sz="2000" dirty="0" smtClean="0"/>
              <a:t>Vertex,</a:t>
            </a:r>
            <a:r>
              <a:rPr lang="en-CA" sz="2000" b="1" dirty="0" smtClean="0"/>
              <a:t> </a:t>
            </a:r>
            <a:r>
              <a:rPr lang="en-CA" sz="2000" dirty="0" smtClean="0"/>
              <a:t>Raptor, PTC, Gilead</a:t>
            </a:r>
          </a:p>
        </p:txBody>
      </p:sp>
      <p:pic>
        <p:nvPicPr>
          <p:cNvPr id="5" name="Afbeelding 4" descr="WKZ 2 achtergrond 16-9-01.png"/>
          <p:cNvPicPr>
            <a:picLocks noChangeAspect="1"/>
          </p:cNvPicPr>
          <p:nvPr/>
        </p:nvPicPr>
        <p:blipFill rotWithShape="1">
          <a:blip r:embed="rId2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static01.nyt.com/images/2015/01/09/opinion/09Emanuel/09Emanuel-blog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1028700"/>
            <a:ext cx="4067175" cy="4114800"/>
          </a:xfrm>
          <a:prstGeom prst="rect">
            <a:avLst/>
          </a:prstGeom>
          <a:noFill/>
        </p:spPr>
      </p:pic>
      <p:sp>
        <p:nvSpPr>
          <p:cNvPr id="4" name="Tekstvak 3"/>
          <p:cNvSpPr txBox="1"/>
          <p:nvPr/>
        </p:nvSpPr>
        <p:spPr>
          <a:xfrm>
            <a:off x="2483768" y="195486"/>
            <a:ext cx="3436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0070C0"/>
                </a:solidFill>
              </a:rPr>
              <a:t>Just </a:t>
            </a:r>
            <a:r>
              <a:rPr lang="nl-NL" sz="2800" b="1" dirty="0" err="1" smtClean="0">
                <a:solidFill>
                  <a:srgbClr val="0070C0"/>
                </a:solidFill>
              </a:rPr>
              <a:t>ticking</a:t>
            </a:r>
            <a:r>
              <a:rPr lang="nl-NL" sz="2800" b="1" dirty="0" smtClean="0">
                <a:solidFill>
                  <a:srgbClr val="0070C0"/>
                </a:solidFill>
              </a:rPr>
              <a:t> </a:t>
            </a:r>
            <a:r>
              <a:rPr lang="nl-NL" sz="2800" b="1" dirty="0" err="1" smtClean="0">
                <a:solidFill>
                  <a:srgbClr val="0070C0"/>
                </a:solidFill>
              </a:rPr>
              <a:t>off</a:t>
            </a:r>
            <a:r>
              <a:rPr lang="nl-NL" sz="2800" b="1" dirty="0" smtClean="0">
                <a:solidFill>
                  <a:srgbClr val="0070C0"/>
                </a:solidFill>
              </a:rPr>
              <a:t> </a:t>
            </a:r>
            <a:r>
              <a:rPr lang="nl-NL" sz="2800" b="1" dirty="0" err="1" smtClean="0">
                <a:solidFill>
                  <a:srgbClr val="0070C0"/>
                </a:solidFill>
              </a:rPr>
              <a:t>boxes</a:t>
            </a:r>
            <a:r>
              <a:rPr lang="nl-NL" sz="2800" b="1" dirty="0" smtClean="0">
                <a:solidFill>
                  <a:srgbClr val="0070C0"/>
                </a:solidFill>
              </a:rPr>
              <a:t>?</a:t>
            </a:r>
            <a:endParaRPr lang="nl-NL" sz="2800" b="1" dirty="0">
              <a:solidFill>
                <a:srgbClr val="0070C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5724129" y="897564"/>
            <a:ext cx="1601208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 smtClean="0"/>
              <a:t>Pulmonologist</a:t>
            </a:r>
            <a:endParaRPr lang="nl-NL" sz="1400" dirty="0" smtClean="0"/>
          </a:p>
          <a:p>
            <a:endParaRPr lang="nl-NL" sz="1400" dirty="0" smtClean="0"/>
          </a:p>
          <a:p>
            <a:r>
              <a:rPr lang="nl-NL" sz="1400" dirty="0" err="1" smtClean="0"/>
              <a:t>Gastro-enterologist</a:t>
            </a:r>
            <a:endParaRPr lang="nl-NL" sz="1400" dirty="0" smtClean="0"/>
          </a:p>
          <a:p>
            <a:endParaRPr lang="nl-NL" sz="1400" dirty="0" smtClean="0"/>
          </a:p>
          <a:p>
            <a:r>
              <a:rPr lang="nl-NL" sz="1400" dirty="0" err="1" smtClean="0"/>
              <a:t>Endocrinologist</a:t>
            </a:r>
            <a:endParaRPr lang="nl-NL" sz="1400" dirty="0" smtClean="0"/>
          </a:p>
          <a:p>
            <a:endParaRPr lang="nl-NL" sz="1400" dirty="0" smtClean="0"/>
          </a:p>
          <a:p>
            <a:r>
              <a:rPr lang="nl-NL" sz="1400" dirty="0" smtClean="0"/>
              <a:t>ENT specialist</a:t>
            </a:r>
          </a:p>
          <a:p>
            <a:endParaRPr lang="nl-NL" sz="1400" dirty="0" smtClean="0"/>
          </a:p>
          <a:p>
            <a:r>
              <a:rPr lang="nl-NL" sz="1400" dirty="0" smtClean="0"/>
              <a:t>CF nurse</a:t>
            </a:r>
          </a:p>
          <a:p>
            <a:endParaRPr lang="nl-NL" sz="1400" dirty="0" smtClean="0"/>
          </a:p>
          <a:p>
            <a:r>
              <a:rPr lang="nl-NL" sz="1400" dirty="0" err="1" smtClean="0"/>
              <a:t>Dietician</a:t>
            </a:r>
            <a:endParaRPr lang="nl-NL" sz="1400" dirty="0" smtClean="0"/>
          </a:p>
          <a:p>
            <a:endParaRPr lang="nl-NL" sz="1400" dirty="0" smtClean="0"/>
          </a:p>
          <a:p>
            <a:r>
              <a:rPr lang="nl-NL" sz="1400" dirty="0" err="1" smtClean="0"/>
              <a:t>Physiotherapist</a:t>
            </a:r>
            <a:endParaRPr lang="nl-NL" sz="1400" dirty="0" smtClean="0"/>
          </a:p>
          <a:p>
            <a:endParaRPr lang="nl-NL" sz="1400" dirty="0" smtClean="0"/>
          </a:p>
          <a:p>
            <a:r>
              <a:rPr lang="nl-NL" sz="1400" dirty="0" err="1" smtClean="0"/>
              <a:t>Social</a:t>
            </a:r>
            <a:r>
              <a:rPr lang="nl-NL" sz="1400" dirty="0" smtClean="0"/>
              <a:t> </a:t>
            </a:r>
            <a:r>
              <a:rPr lang="nl-NL" sz="1400" dirty="0" err="1" smtClean="0"/>
              <a:t>worker</a:t>
            </a:r>
            <a:endParaRPr lang="nl-NL" sz="1400" dirty="0" smtClean="0"/>
          </a:p>
          <a:p>
            <a:endParaRPr lang="nl-NL" sz="1400" dirty="0" smtClean="0"/>
          </a:p>
          <a:p>
            <a:r>
              <a:rPr lang="nl-NL" sz="1400" dirty="0" err="1" smtClean="0"/>
              <a:t>Psychologist</a:t>
            </a:r>
            <a:endParaRPr lang="nl-NL" sz="1400" dirty="0" smtClean="0"/>
          </a:p>
          <a:p>
            <a:endParaRPr lang="nl-NL" sz="1400" dirty="0" smtClean="0"/>
          </a:p>
          <a:p>
            <a:r>
              <a:rPr lang="nl-NL" sz="1400" dirty="0" err="1" smtClean="0"/>
              <a:t>Pharmacist</a:t>
            </a:r>
            <a:endParaRPr lang="nl-NL" sz="1400" dirty="0"/>
          </a:p>
        </p:txBody>
      </p:sp>
      <p:pic>
        <p:nvPicPr>
          <p:cNvPr id="7" name="Picture 2" descr="Afbeeldingsresultaat voor UMCUtrec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4083918"/>
            <a:ext cx="1205880" cy="904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475657" y="897564"/>
            <a:ext cx="1998111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Pulmonologist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Gastro-enterologist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Endocrinologist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ENT specialist</a:t>
            </a:r>
          </a:p>
          <a:p>
            <a:endParaRPr lang="nl-NL" dirty="0" smtClean="0"/>
          </a:p>
          <a:p>
            <a:r>
              <a:rPr lang="nl-NL" dirty="0" smtClean="0"/>
              <a:t>CF nurse</a:t>
            </a:r>
          </a:p>
          <a:p>
            <a:endParaRPr lang="nl-NL" dirty="0" smtClean="0"/>
          </a:p>
          <a:p>
            <a:r>
              <a:rPr lang="nl-NL" dirty="0" err="1" smtClean="0"/>
              <a:t>Dietician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Physiotherapist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Social</a:t>
            </a:r>
            <a:r>
              <a:rPr lang="nl-NL" dirty="0" smtClean="0"/>
              <a:t> </a:t>
            </a:r>
            <a:r>
              <a:rPr lang="nl-NL" dirty="0" err="1" smtClean="0"/>
              <a:t>worker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Psychologist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Pharmacist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1907704" y="51470"/>
            <a:ext cx="5145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err="1" smtClean="0">
                <a:solidFill>
                  <a:srgbClr val="0070C0"/>
                </a:solidFill>
              </a:rPr>
              <a:t>Tick</a:t>
            </a:r>
            <a:r>
              <a:rPr lang="nl-NL" sz="2800" b="1" dirty="0" smtClean="0">
                <a:solidFill>
                  <a:srgbClr val="0070C0"/>
                </a:solidFill>
              </a:rPr>
              <a:t> </a:t>
            </a:r>
            <a:r>
              <a:rPr lang="nl-NL" sz="2800" b="1" dirty="0" err="1" smtClean="0">
                <a:solidFill>
                  <a:srgbClr val="0070C0"/>
                </a:solidFill>
              </a:rPr>
              <a:t>off</a:t>
            </a:r>
            <a:r>
              <a:rPr lang="nl-NL" sz="2800" b="1" dirty="0" smtClean="0">
                <a:solidFill>
                  <a:srgbClr val="0070C0"/>
                </a:solidFill>
              </a:rPr>
              <a:t> professionals </a:t>
            </a:r>
            <a:r>
              <a:rPr lang="nl-NL" sz="2800" b="1" dirty="0" err="1" smtClean="0">
                <a:solidFill>
                  <a:srgbClr val="0070C0"/>
                </a:solidFill>
              </a:rPr>
              <a:t>before</a:t>
            </a:r>
            <a:r>
              <a:rPr lang="nl-NL" sz="2800" b="1" dirty="0" smtClean="0">
                <a:solidFill>
                  <a:srgbClr val="0070C0"/>
                </a:solidFill>
              </a:rPr>
              <a:t>………</a:t>
            </a:r>
            <a:endParaRPr lang="nl-NL" sz="2800" b="1" dirty="0">
              <a:solidFill>
                <a:srgbClr val="0070C0"/>
              </a:solidFill>
            </a:endParaRPr>
          </a:p>
        </p:txBody>
      </p:sp>
      <p:pic>
        <p:nvPicPr>
          <p:cNvPr id="44034" name="Picture 2" descr="http://4.bp.blogspot.com/_Wcb1zj0xtgA/TTGh5VmBKxI/AAAAAAAAAkM/vqlj8LKA83M/s1600/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681540"/>
            <a:ext cx="4840062" cy="2225107"/>
          </a:xfrm>
          <a:prstGeom prst="rect">
            <a:avLst/>
          </a:prstGeom>
          <a:noFill/>
        </p:spPr>
      </p:pic>
      <p:grpSp>
        <p:nvGrpSpPr>
          <p:cNvPr id="15" name="Groep 14"/>
          <p:cNvGrpSpPr/>
          <p:nvPr/>
        </p:nvGrpSpPr>
        <p:grpSpPr>
          <a:xfrm>
            <a:off x="1475656" y="951570"/>
            <a:ext cx="1440160" cy="1890210"/>
            <a:chOff x="5652120" y="4221088"/>
            <a:chExt cx="1440160" cy="1944216"/>
          </a:xfrm>
        </p:grpSpPr>
        <p:cxnSp>
          <p:nvCxnSpPr>
            <p:cNvPr id="6" name="Rechte verbindingslijn 5"/>
            <p:cNvCxnSpPr/>
            <p:nvPr/>
          </p:nvCxnSpPr>
          <p:spPr>
            <a:xfrm flipH="1">
              <a:off x="5652120" y="4221088"/>
              <a:ext cx="1296144" cy="194421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echte verbindingslijn 7"/>
            <p:cNvCxnSpPr/>
            <p:nvPr/>
          </p:nvCxnSpPr>
          <p:spPr>
            <a:xfrm>
              <a:off x="5724128" y="4221088"/>
              <a:ext cx="1368152" cy="187220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kstvak 15"/>
          <p:cNvSpPr txBox="1"/>
          <p:nvPr/>
        </p:nvSpPr>
        <p:spPr>
          <a:xfrm>
            <a:off x="107505" y="1383619"/>
            <a:ext cx="1325043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CF specialist</a:t>
            </a:r>
          </a:p>
          <a:p>
            <a:r>
              <a:rPr lang="nl-NL" dirty="0" smtClean="0"/>
              <a:t>&amp; CF nurse</a:t>
            </a:r>
            <a:endParaRPr lang="nl-NL" dirty="0"/>
          </a:p>
        </p:txBody>
      </p:sp>
      <p:sp>
        <p:nvSpPr>
          <p:cNvPr id="17" name="Tekstvak 16"/>
          <p:cNvSpPr txBox="1"/>
          <p:nvPr/>
        </p:nvSpPr>
        <p:spPr>
          <a:xfrm>
            <a:off x="251520" y="2283718"/>
            <a:ext cx="868443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b="1" dirty="0" err="1" smtClean="0"/>
              <a:t>Patient</a:t>
            </a:r>
            <a:endParaRPr lang="nl-NL" b="1" dirty="0"/>
          </a:p>
        </p:txBody>
      </p:sp>
      <p:sp>
        <p:nvSpPr>
          <p:cNvPr id="18" name="Tekstvak 17"/>
          <p:cNvSpPr txBox="1"/>
          <p:nvPr/>
        </p:nvSpPr>
        <p:spPr>
          <a:xfrm>
            <a:off x="539552" y="1995686"/>
            <a:ext cx="34176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&amp;</a:t>
            </a:r>
            <a:endParaRPr lang="nl-NL" dirty="0"/>
          </a:p>
        </p:txBody>
      </p:sp>
      <p:sp>
        <p:nvSpPr>
          <p:cNvPr id="19" name="Tekstvak 18"/>
          <p:cNvSpPr txBox="1"/>
          <p:nvPr/>
        </p:nvSpPr>
        <p:spPr>
          <a:xfrm>
            <a:off x="467544" y="2571750"/>
            <a:ext cx="4603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+/-</a:t>
            </a:r>
          </a:p>
          <a:p>
            <a:endParaRPr lang="nl-NL" dirty="0" smtClean="0"/>
          </a:p>
          <a:p>
            <a:r>
              <a:rPr lang="nl-NL" dirty="0" smtClean="0"/>
              <a:t>+/-</a:t>
            </a:r>
          </a:p>
          <a:p>
            <a:endParaRPr lang="nl-NL" dirty="0" smtClean="0"/>
          </a:p>
          <a:p>
            <a:r>
              <a:rPr lang="nl-NL" dirty="0" smtClean="0"/>
              <a:t>+/-</a:t>
            </a:r>
          </a:p>
          <a:p>
            <a:endParaRPr lang="nl-NL" dirty="0" smtClean="0"/>
          </a:p>
          <a:p>
            <a:r>
              <a:rPr lang="nl-NL" dirty="0" smtClean="0"/>
              <a:t>+/-</a:t>
            </a:r>
          </a:p>
          <a:p>
            <a:endParaRPr lang="nl-NL" dirty="0" smtClean="0"/>
          </a:p>
          <a:p>
            <a:r>
              <a:rPr lang="nl-NL" dirty="0" smtClean="0"/>
              <a:t>+/-</a:t>
            </a:r>
          </a:p>
          <a:p>
            <a:endParaRPr lang="nl-NL" dirty="0"/>
          </a:p>
        </p:txBody>
      </p:sp>
      <p:sp>
        <p:nvSpPr>
          <p:cNvPr id="20" name="Tekstvak 19"/>
          <p:cNvSpPr txBox="1"/>
          <p:nvPr/>
        </p:nvSpPr>
        <p:spPr>
          <a:xfrm>
            <a:off x="4139952" y="3273828"/>
            <a:ext cx="3715312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 err="1" smtClean="0"/>
              <a:t>When</a:t>
            </a:r>
            <a:r>
              <a:rPr lang="nl-NL" dirty="0" smtClean="0"/>
              <a:t>:  </a:t>
            </a:r>
            <a:r>
              <a:rPr lang="nl-NL" dirty="0" err="1" smtClean="0"/>
              <a:t>now</a:t>
            </a:r>
            <a:r>
              <a:rPr lang="nl-NL" dirty="0" smtClean="0"/>
              <a:t>, </a:t>
            </a:r>
            <a:r>
              <a:rPr lang="nl-NL" dirty="0" err="1" smtClean="0"/>
              <a:t>next</a:t>
            </a:r>
            <a:r>
              <a:rPr lang="nl-NL" dirty="0" smtClean="0"/>
              <a:t> </a:t>
            </a:r>
            <a:r>
              <a:rPr lang="nl-NL" dirty="0" err="1" smtClean="0"/>
              <a:t>visit</a:t>
            </a:r>
            <a:r>
              <a:rPr lang="nl-NL" dirty="0" smtClean="0"/>
              <a:t>, separate </a:t>
            </a:r>
            <a:r>
              <a:rPr lang="nl-NL" dirty="0" err="1" smtClean="0"/>
              <a:t>visit</a:t>
            </a:r>
            <a:r>
              <a:rPr lang="nl-NL" dirty="0" smtClean="0"/>
              <a:t>?</a:t>
            </a:r>
          </a:p>
          <a:p>
            <a:endParaRPr lang="nl-NL" dirty="0" smtClean="0"/>
          </a:p>
          <a:p>
            <a:r>
              <a:rPr lang="nl-NL" dirty="0" err="1" smtClean="0"/>
              <a:t>How</a:t>
            </a:r>
            <a:r>
              <a:rPr lang="nl-NL" dirty="0" smtClean="0"/>
              <a:t>: </a:t>
            </a:r>
            <a:r>
              <a:rPr lang="nl-NL" dirty="0" err="1" smtClean="0"/>
              <a:t>physical</a:t>
            </a:r>
            <a:r>
              <a:rPr lang="nl-NL" dirty="0" smtClean="0"/>
              <a:t>, E-mail, </a:t>
            </a:r>
            <a:r>
              <a:rPr lang="nl-NL" dirty="0" err="1" smtClean="0"/>
              <a:t>Skype</a:t>
            </a:r>
            <a:r>
              <a:rPr lang="nl-NL" dirty="0" smtClean="0"/>
              <a:t>, Phone?</a:t>
            </a:r>
            <a:endParaRPr lang="nl-NL" dirty="0"/>
          </a:p>
        </p:txBody>
      </p:sp>
      <p:cxnSp>
        <p:nvCxnSpPr>
          <p:cNvPr id="22" name="Rechte verbindingslijn met pijl 21"/>
          <p:cNvCxnSpPr/>
          <p:nvPr/>
        </p:nvCxnSpPr>
        <p:spPr>
          <a:xfrm flipH="1">
            <a:off x="2915816" y="4731990"/>
            <a:ext cx="1656184" cy="0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Afbeeldingsresultaat voor UMCUtrec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4083918"/>
            <a:ext cx="1205880" cy="904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483768" y="1545636"/>
            <a:ext cx="410420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0070C0"/>
                </a:solidFill>
              </a:rPr>
              <a:t>Out of </a:t>
            </a:r>
            <a:r>
              <a:rPr lang="nl-NL" sz="2800" b="1" dirty="0" err="1" smtClean="0">
                <a:solidFill>
                  <a:srgbClr val="0070C0"/>
                </a:solidFill>
              </a:rPr>
              <a:t>hospital</a:t>
            </a:r>
            <a:r>
              <a:rPr lang="nl-NL" sz="2800" b="1" dirty="0" smtClean="0">
                <a:solidFill>
                  <a:srgbClr val="0070C0"/>
                </a:solidFill>
              </a:rPr>
              <a:t> </a:t>
            </a:r>
            <a:r>
              <a:rPr lang="nl-NL" sz="2800" b="1" dirty="0" err="1" smtClean="0">
                <a:solidFill>
                  <a:srgbClr val="0070C0"/>
                </a:solidFill>
              </a:rPr>
              <a:t>treatment</a:t>
            </a:r>
            <a:r>
              <a:rPr lang="nl-NL" sz="2800" b="1" dirty="0" smtClean="0">
                <a:solidFill>
                  <a:srgbClr val="0070C0"/>
                </a:solidFill>
              </a:rPr>
              <a:t>.</a:t>
            </a:r>
          </a:p>
          <a:p>
            <a:endParaRPr lang="nl-NL" sz="2800" b="1" dirty="0" smtClean="0">
              <a:solidFill>
                <a:srgbClr val="0070C0"/>
              </a:solidFill>
            </a:endParaRPr>
          </a:p>
          <a:p>
            <a:endParaRPr lang="nl-NL" sz="2800" b="1" dirty="0" smtClean="0">
              <a:solidFill>
                <a:srgbClr val="0070C0"/>
              </a:solidFill>
            </a:endParaRPr>
          </a:p>
          <a:p>
            <a:endParaRPr lang="nl-NL" sz="2800" b="1" dirty="0" smtClean="0">
              <a:solidFill>
                <a:srgbClr val="0070C0"/>
              </a:solidFill>
            </a:endParaRPr>
          </a:p>
        </p:txBody>
      </p:sp>
      <p:pic>
        <p:nvPicPr>
          <p:cNvPr id="4" name="Picture 2" descr="Afbeeldingsresultaat voor UMCUtrech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4083918"/>
            <a:ext cx="1205880" cy="904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475656" y="51470"/>
            <a:ext cx="6252930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The </a:t>
            </a:r>
            <a:r>
              <a:rPr lang="nl-NL" sz="2400" b="1" dirty="0" err="1" smtClean="0"/>
              <a:t>Netherlands</a:t>
            </a:r>
            <a:endParaRPr lang="nl-NL" sz="2400" b="1" dirty="0" smtClean="0"/>
          </a:p>
          <a:p>
            <a:endParaRPr lang="nl-NL" dirty="0" smtClean="0"/>
          </a:p>
          <a:p>
            <a:r>
              <a:rPr lang="nl-NL" dirty="0" smtClean="0"/>
              <a:t>Public </a:t>
            </a:r>
            <a:r>
              <a:rPr lang="nl-NL" dirty="0" err="1" smtClean="0"/>
              <a:t>pharmacy’s</a:t>
            </a:r>
            <a:r>
              <a:rPr lang="nl-NL" dirty="0" smtClean="0"/>
              <a:t> (2014): 		2370</a:t>
            </a:r>
          </a:p>
          <a:p>
            <a:r>
              <a:rPr lang="nl-NL" dirty="0" err="1" smtClean="0"/>
              <a:t>Number</a:t>
            </a:r>
            <a:r>
              <a:rPr lang="nl-NL" dirty="0" smtClean="0"/>
              <a:t> of CF </a:t>
            </a:r>
            <a:r>
              <a:rPr lang="nl-NL" dirty="0" err="1" smtClean="0"/>
              <a:t>patients</a:t>
            </a:r>
            <a:r>
              <a:rPr lang="nl-NL" dirty="0" smtClean="0"/>
              <a:t> (2014): 	1450</a:t>
            </a:r>
          </a:p>
          <a:p>
            <a:endParaRPr lang="nl-NL" dirty="0" smtClean="0"/>
          </a:p>
          <a:p>
            <a:r>
              <a:rPr lang="nl-NL" dirty="0" smtClean="0"/>
              <a:t>CF = </a:t>
            </a:r>
            <a:r>
              <a:rPr lang="nl-NL" dirty="0" err="1" smtClean="0"/>
              <a:t>Polypharmacy</a:t>
            </a:r>
            <a:r>
              <a:rPr lang="nl-NL" dirty="0" smtClean="0"/>
              <a:t> </a:t>
            </a:r>
            <a:r>
              <a:rPr lang="nl-NL" dirty="0" err="1" smtClean="0"/>
              <a:t>or</a:t>
            </a:r>
            <a:r>
              <a:rPr lang="nl-NL" dirty="0" smtClean="0"/>
              <a:t> </a:t>
            </a:r>
            <a:r>
              <a:rPr lang="nl-NL" dirty="0" err="1" smtClean="0"/>
              <a:t>better</a:t>
            </a:r>
            <a:r>
              <a:rPr lang="nl-NL" dirty="0" smtClean="0"/>
              <a:t>: </a:t>
            </a:r>
            <a:r>
              <a:rPr lang="nl-NL" dirty="0" err="1" smtClean="0"/>
              <a:t>Hyperpharmacotherapy</a:t>
            </a:r>
            <a:endParaRPr lang="nl-NL" dirty="0" smtClean="0"/>
          </a:p>
          <a:p>
            <a:r>
              <a:rPr lang="nl-NL" dirty="0" smtClean="0"/>
              <a:t>	- drug </a:t>
            </a:r>
            <a:r>
              <a:rPr lang="nl-NL" dirty="0" err="1" smtClean="0"/>
              <a:t>interactions</a:t>
            </a:r>
            <a:r>
              <a:rPr lang="nl-NL" dirty="0" smtClean="0"/>
              <a:t> </a:t>
            </a:r>
          </a:p>
          <a:p>
            <a:r>
              <a:rPr lang="nl-NL" dirty="0" smtClean="0"/>
              <a:t>	- drug </a:t>
            </a:r>
            <a:r>
              <a:rPr lang="nl-NL" dirty="0" err="1" smtClean="0"/>
              <a:t>allergy</a:t>
            </a:r>
            <a:endParaRPr lang="nl-NL" dirty="0" smtClean="0"/>
          </a:p>
          <a:p>
            <a:r>
              <a:rPr lang="nl-NL" dirty="0" smtClean="0"/>
              <a:t>	- drug </a:t>
            </a:r>
            <a:r>
              <a:rPr lang="nl-NL" dirty="0" err="1" smtClean="0"/>
              <a:t>provided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national</a:t>
            </a:r>
            <a:r>
              <a:rPr lang="nl-NL" dirty="0" smtClean="0"/>
              <a:t> </a:t>
            </a:r>
            <a:r>
              <a:rPr lang="nl-NL" dirty="0" err="1" smtClean="0"/>
              <a:t>pharmacy</a:t>
            </a:r>
            <a:r>
              <a:rPr lang="nl-NL" dirty="0" smtClean="0"/>
              <a:t> services </a:t>
            </a:r>
          </a:p>
          <a:p>
            <a:r>
              <a:rPr lang="nl-NL" dirty="0" smtClean="0"/>
              <a:t>	   </a:t>
            </a:r>
            <a:r>
              <a:rPr lang="nl-NL" sz="1400" dirty="0" smtClean="0"/>
              <a:t>(</a:t>
            </a:r>
            <a:r>
              <a:rPr lang="nl-NL" sz="1400" dirty="0" err="1" smtClean="0"/>
              <a:t>Organized</a:t>
            </a:r>
            <a:r>
              <a:rPr lang="nl-NL" sz="1400" dirty="0" smtClean="0"/>
              <a:t> </a:t>
            </a:r>
            <a:r>
              <a:rPr lang="nl-NL" sz="1400" dirty="0" err="1" smtClean="0"/>
              <a:t>by</a:t>
            </a:r>
            <a:r>
              <a:rPr lang="nl-NL" sz="1400" dirty="0" smtClean="0"/>
              <a:t> </a:t>
            </a:r>
            <a:r>
              <a:rPr lang="nl-NL" sz="1400" dirty="0" err="1" smtClean="0"/>
              <a:t>pharmaceutical</a:t>
            </a:r>
            <a:r>
              <a:rPr lang="nl-NL" sz="1400" dirty="0" smtClean="0"/>
              <a:t> </a:t>
            </a:r>
            <a:r>
              <a:rPr lang="nl-NL" sz="1400" dirty="0" err="1" smtClean="0"/>
              <a:t>companies</a:t>
            </a:r>
            <a:r>
              <a:rPr lang="nl-NL" sz="1400" dirty="0" smtClean="0"/>
              <a:t>)</a:t>
            </a:r>
          </a:p>
          <a:p>
            <a:r>
              <a:rPr lang="nl-NL" sz="1400" dirty="0" smtClean="0"/>
              <a:t>	</a:t>
            </a:r>
            <a:r>
              <a:rPr lang="nl-NL" dirty="0" smtClean="0"/>
              <a:t>- </a:t>
            </a:r>
            <a:r>
              <a:rPr lang="nl-NL" dirty="0" err="1" smtClean="0"/>
              <a:t>expensive</a:t>
            </a:r>
            <a:r>
              <a:rPr lang="nl-NL" dirty="0" smtClean="0"/>
              <a:t> drugs (risk </a:t>
            </a:r>
            <a:r>
              <a:rPr lang="nl-NL" dirty="0" err="1" smtClean="0"/>
              <a:t>for</a:t>
            </a:r>
            <a:r>
              <a:rPr lang="nl-NL" dirty="0" smtClean="0"/>
              <a:t> the </a:t>
            </a:r>
            <a:r>
              <a:rPr lang="nl-NL" dirty="0" err="1" smtClean="0"/>
              <a:t>local</a:t>
            </a:r>
            <a:r>
              <a:rPr lang="nl-NL" dirty="0" smtClean="0"/>
              <a:t> </a:t>
            </a:r>
            <a:r>
              <a:rPr lang="nl-NL" dirty="0" err="1" smtClean="0"/>
              <a:t>pharmacy</a:t>
            </a:r>
            <a:r>
              <a:rPr lang="nl-NL" dirty="0" smtClean="0"/>
              <a:t>)</a:t>
            </a:r>
          </a:p>
          <a:p>
            <a:r>
              <a:rPr lang="nl-NL" dirty="0" smtClean="0"/>
              <a:t>	- </a:t>
            </a:r>
            <a:r>
              <a:rPr lang="nl-NL" dirty="0" err="1" smtClean="0"/>
              <a:t>impossible</a:t>
            </a:r>
            <a:r>
              <a:rPr lang="nl-NL" dirty="0" smtClean="0"/>
              <a:t> to provide </a:t>
            </a:r>
            <a:r>
              <a:rPr lang="nl-NL" dirty="0" err="1" smtClean="0"/>
              <a:t>prescribed</a:t>
            </a:r>
            <a:r>
              <a:rPr lang="nl-NL" dirty="0" smtClean="0"/>
              <a:t> drugs (e.g. </a:t>
            </a:r>
            <a:r>
              <a:rPr lang="nl-NL" dirty="0" err="1" smtClean="0"/>
              <a:t>vitamins</a:t>
            </a:r>
            <a:r>
              <a:rPr lang="nl-NL" dirty="0" smtClean="0"/>
              <a:t>)</a:t>
            </a:r>
          </a:p>
          <a:p>
            <a:r>
              <a:rPr lang="nl-NL" dirty="0" smtClean="0"/>
              <a:t>	- </a:t>
            </a:r>
            <a:r>
              <a:rPr lang="nl-NL" dirty="0" err="1" smtClean="0"/>
              <a:t>new</a:t>
            </a:r>
            <a:r>
              <a:rPr lang="nl-NL" dirty="0" smtClean="0"/>
              <a:t> </a:t>
            </a:r>
            <a:r>
              <a:rPr lang="nl-NL" dirty="0" err="1" smtClean="0"/>
              <a:t>expensive</a:t>
            </a:r>
            <a:r>
              <a:rPr lang="nl-NL" dirty="0" smtClean="0"/>
              <a:t> drugs (</a:t>
            </a:r>
            <a:r>
              <a:rPr lang="nl-NL" dirty="0" err="1" smtClean="0"/>
              <a:t>Kalydeco</a:t>
            </a:r>
            <a:r>
              <a:rPr lang="nl-NL" dirty="0" smtClean="0"/>
              <a:t>, </a:t>
            </a:r>
            <a:r>
              <a:rPr lang="nl-NL" dirty="0" err="1" smtClean="0"/>
              <a:t>Orkambi</a:t>
            </a:r>
            <a:r>
              <a:rPr lang="nl-NL" dirty="0" smtClean="0"/>
              <a:t>)</a:t>
            </a:r>
          </a:p>
          <a:p>
            <a:r>
              <a:rPr lang="nl-NL" dirty="0" smtClean="0"/>
              <a:t>	- </a:t>
            </a:r>
            <a:r>
              <a:rPr lang="nl-NL" dirty="0" err="1" smtClean="0"/>
              <a:t>adherence</a:t>
            </a:r>
            <a:r>
              <a:rPr lang="nl-NL" dirty="0" smtClean="0"/>
              <a:t> to </a:t>
            </a:r>
            <a:r>
              <a:rPr lang="nl-NL" dirty="0" err="1" smtClean="0"/>
              <a:t>therapy</a:t>
            </a:r>
            <a:r>
              <a:rPr lang="nl-NL" dirty="0" smtClean="0"/>
              <a:t>. </a:t>
            </a:r>
          </a:p>
          <a:p>
            <a:r>
              <a:rPr lang="nl-NL" dirty="0" smtClean="0"/>
              <a:t>	</a:t>
            </a:r>
            <a:r>
              <a:rPr lang="nl-NL" dirty="0" smtClean="0"/>
              <a:t>- </a:t>
            </a:r>
            <a:r>
              <a:rPr lang="nl-NL" dirty="0" smtClean="0"/>
              <a:t>home </a:t>
            </a:r>
            <a:r>
              <a:rPr lang="nl-NL" dirty="0" err="1" smtClean="0"/>
              <a:t>IV’s</a:t>
            </a:r>
            <a:r>
              <a:rPr lang="nl-NL" dirty="0" smtClean="0"/>
              <a:t>, </a:t>
            </a:r>
            <a:r>
              <a:rPr lang="nl-NL" dirty="0" err="1" smtClean="0"/>
              <a:t>often</a:t>
            </a:r>
            <a:r>
              <a:rPr lang="nl-NL" dirty="0" smtClean="0"/>
              <a:t> taken care of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other</a:t>
            </a:r>
            <a:r>
              <a:rPr lang="nl-NL" dirty="0" smtClean="0"/>
              <a:t> </a:t>
            </a:r>
            <a:r>
              <a:rPr lang="nl-NL" dirty="0" err="1" smtClean="0"/>
              <a:t>parties</a:t>
            </a:r>
            <a:r>
              <a:rPr lang="nl-NL" dirty="0" smtClean="0"/>
              <a:t>.	</a:t>
            </a:r>
          </a:p>
          <a:p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2555776" y="4515966"/>
            <a:ext cx="3671326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nl-NL" sz="2400" dirty="0" smtClean="0"/>
              <a:t>The </a:t>
            </a:r>
            <a:r>
              <a:rPr lang="nl-NL" sz="2400" dirty="0" err="1" smtClean="0"/>
              <a:t>hospital</a:t>
            </a:r>
            <a:r>
              <a:rPr lang="nl-NL" sz="2400" dirty="0" smtClean="0"/>
              <a:t> </a:t>
            </a:r>
            <a:r>
              <a:rPr lang="nl-NL" sz="2400" dirty="0" err="1" smtClean="0"/>
              <a:t>takes</a:t>
            </a:r>
            <a:r>
              <a:rPr lang="nl-NL" sz="2400" dirty="0" smtClean="0"/>
              <a:t> </a:t>
            </a:r>
            <a:r>
              <a:rPr lang="nl-NL" sz="2400" dirty="0" err="1" smtClean="0"/>
              <a:t>it</a:t>
            </a:r>
            <a:r>
              <a:rPr lang="nl-NL" sz="2400" dirty="0" smtClean="0"/>
              <a:t> all………</a:t>
            </a:r>
            <a:endParaRPr lang="nl-NL" sz="2400" dirty="0"/>
          </a:p>
        </p:txBody>
      </p:sp>
      <p:pic>
        <p:nvPicPr>
          <p:cNvPr id="6" name="Afbeelding 5" descr="WKZ 2 achtergrond 16-9-01.png"/>
          <p:cNvPicPr>
            <a:picLocks noChangeAspect="1"/>
          </p:cNvPicPr>
          <p:nvPr/>
        </p:nvPicPr>
        <p:blipFill rotWithShape="1">
          <a:blip r:embed="rId2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/>
          <a:srcRect l="5667" t="12711" r="60278" b="12851"/>
          <a:stretch>
            <a:fillRect/>
          </a:stretch>
        </p:blipFill>
        <p:spPr bwMode="auto">
          <a:xfrm>
            <a:off x="395536" y="411510"/>
            <a:ext cx="3728724" cy="429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179512" y="951570"/>
            <a:ext cx="4032448" cy="27027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5" name="Picture 10" descr="foto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275606"/>
            <a:ext cx="4674096" cy="2629179"/>
          </a:xfrm>
          <a:prstGeom prst="rect">
            <a:avLst/>
          </a:prstGeom>
          <a:noFill/>
        </p:spPr>
      </p:pic>
      <p:pic>
        <p:nvPicPr>
          <p:cNvPr id="6" name="Afbeelding 5" descr="WKZ 2 achtergrond 16-9-01.png"/>
          <p:cNvPicPr>
            <a:picLocks noChangeAspect="1"/>
          </p:cNvPicPr>
          <p:nvPr/>
        </p:nvPicPr>
        <p:blipFill rotWithShape="1">
          <a:blip r:embed="rId4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age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age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707904" y="2085696"/>
            <a:ext cx="5436096" cy="3057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age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475657" y="627534"/>
            <a:ext cx="58923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lain" startAt="4"/>
            </a:pPr>
            <a:r>
              <a:rPr lang="nl-NL" sz="2400" dirty="0" smtClean="0"/>
              <a:t>Public </a:t>
            </a:r>
            <a:r>
              <a:rPr lang="nl-NL" sz="2400" dirty="0" err="1" smtClean="0"/>
              <a:t>pharmacists</a:t>
            </a:r>
            <a:r>
              <a:rPr lang="nl-NL" sz="2400" dirty="0" smtClean="0"/>
              <a:t> (2 </a:t>
            </a:r>
            <a:r>
              <a:rPr lang="nl-NL" sz="2400" dirty="0" err="1" smtClean="0"/>
              <a:t>dedicated</a:t>
            </a:r>
            <a:r>
              <a:rPr lang="nl-NL" sz="2400" dirty="0" smtClean="0"/>
              <a:t> to CF care)</a:t>
            </a:r>
          </a:p>
          <a:p>
            <a:pPr marL="342900" indent="-342900"/>
            <a:r>
              <a:rPr lang="nl-NL" sz="2400" dirty="0" smtClean="0"/>
              <a:t>	Part of the CF team.</a:t>
            </a:r>
          </a:p>
          <a:p>
            <a:pPr marL="342900" indent="-342900"/>
            <a:r>
              <a:rPr lang="nl-NL" sz="2400" dirty="0" smtClean="0"/>
              <a:t>	</a:t>
            </a:r>
            <a:r>
              <a:rPr lang="nl-NL" sz="2400" dirty="0" err="1" smtClean="0"/>
              <a:t>Visit</a:t>
            </a:r>
            <a:r>
              <a:rPr lang="nl-NL" sz="2400" dirty="0" smtClean="0"/>
              <a:t> ECFC </a:t>
            </a:r>
            <a:r>
              <a:rPr lang="nl-NL" sz="2400" dirty="0" err="1" smtClean="0"/>
              <a:t>yearly</a:t>
            </a:r>
            <a:endParaRPr lang="nl-NL" sz="2400" dirty="0" smtClean="0"/>
          </a:p>
          <a:p>
            <a:pPr marL="342900" indent="-342900"/>
            <a:r>
              <a:rPr lang="nl-NL" sz="2400" dirty="0" smtClean="0"/>
              <a:t>	</a:t>
            </a:r>
            <a:r>
              <a:rPr lang="nl-NL" sz="2400" dirty="0" err="1" smtClean="0"/>
              <a:t>Take</a:t>
            </a:r>
            <a:r>
              <a:rPr lang="nl-NL" sz="2400" dirty="0" smtClean="0"/>
              <a:t> part in National </a:t>
            </a:r>
            <a:r>
              <a:rPr lang="nl-NL" sz="2400" dirty="0" err="1" smtClean="0"/>
              <a:t>educational</a:t>
            </a:r>
            <a:r>
              <a:rPr lang="nl-NL" sz="2400" dirty="0" smtClean="0"/>
              <a:t> </a:t>
            </a:r>
            <a:r>
              <a:rPr lang="nl-NL" sz="2400" dirty="0" err="1" smtClean="0"/>
              <a:t>activities</a:t>
            </a:r>
            <a:r>
              <a:rPr lang="nl-NL" sz="2400" dirty="0" smtClean="0"/>
              <a:t>.</a:t>
            </a:r>
          </a:p>
          <a:p>
            <a:pPr marL="342900" indent="-342900"/>
            <a:r>
              <a:rPr lang="nl-NL" sz="2400" dirty="0" smtClean="0"/>
              <a:t>	Have </a:t>
            </a:r>
            <a:r>
              <a:rPr lang="nl-NL" sz="2400" dirty="0" err="1" smtClean="0"/>
              <a:t>personal</a:t>
            </a:r>
            <a:r>
              <a:rPr lang="nl-NL" sz="2400" dirty="0" smtClean="0"/>
              <a:t> contact </a:t>
            </a:r>
            <a:r>
              <a:rPr lang="nl-NL" sz="2400" dirty="0" err="1" smtClean="0"/>
              <a:t>with</a:t>
            </a:r>
            <a:r>
              <a:rPr lang="nl-NL" sz="2400" dirty="0" smtClean="0"/>
              <a:t> all CF </a:t>
            </a:r>
            <a:r>
              <a:rPr lang="nl-NL" sz="2400" dirty="0" err="1" smtClean="0"/>
              <a:t>patients</a:t>
            </a:r>
            <a:r>
              <a:rPr lang="nl-NL" sz="2400" dirty="0" smtClean="0"/>
              <a:t>.</a:t>
            </a:r>
            <a:endParaRPr lang="nl-NL" sz="2400" dirty="0"/>
          </a:p>
        </p:txBody>
      </p:sp>
      <p:sp>
        <p:nvSpPr>
          <p:cNvPr id="3" name="Tekstvak 2"/>
          <p:cNvSpPr txBox="1"/>
          <p:nvPr/>
        </p:nvSpPr>
        <p:spPr>
          <a:xfrm>
            <a:off x="1547664" y="2787774"/>
            <a:ext cx="71232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Close </a:t>
            </a:r>
            <a:r>
              <a:rPr lang="nl-NL" sz="2400" b="1" dirty="0" err="1" smtClean="0"/>
              <a:t>collaboration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with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hospital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pharmacy</a:t>
            </a:r>
            <a:endParaRPr lang="nl-NL" sz="2400" b="1" dirty="0" smtClean="0"/>
          </a:p>
          <a:p>
            <a:pPr>
              <a:buFontTx/>
              <a:buChar char="-"/>
            </a:pPr>
            <a:r>
              <a:rPr lang="nl-NL" sz="2400" dirty="0" smtClean="0"/>
              <a:t>Home IV care, </a:t>
            </a:r>
            <a:r>
              <a:rPr lang="nl-NL" sz="2400" dirty="0" err="1" smtClean="0"/>
              <a:t>hospital</a:t>
            </a:r>
            <a:r>
              <a:rPr lang="nl-NL" sz="2400" dirty="0" smtClean="0"/>
              <a:t> </a:t>
            </a:r>
            <a:r>
              <a:rPr lang="nl-NL" sz="2400" dirty="0" err="1" smtClean="0"/>
              <a:t>pharmacy</a:t>
            </a:r>
            <a:r>
              <a:rPr lang="nl-NL" sz="2400" dirty="0" smtClean="0"/>
              <a:t> </a:t>
            </a:r>
            <a:r>
              <a:rPr lang="nl-NL" sz="2400" dirty="0" err="1" smtClean="0"/>
              <a:t>prepares</a:t>
            </a:r>
            <a:endParaRPr lang="nl-NL" sz="2400" dirty="0" smtClean="0"/>
          </a:p>
          <a:p>
            <a:pPr>
              <a:buFontTx/>
              <a:buChar char="-"/>
            </a:pPr>
            <a:r>
              <a:rPr lang="nl-NL" sz="2400" dirty="0" smtClean="0"/>
              <a:t>Public </a:t>
            </a:r>
            <a:r>
              <a:rPr lang="nl-NL" sz="2400" dirty="0" err="1" smtClean="0"/>
              <a:t>pharmacy</a:t>
            </a:r>
            <a:r>
              <a:rPr lang="nl-NL" sz="2400" dirty="0" smtClean="0"/>
              <a:t> </a:t>
            </a:r>
            <a:r>
              <a:rPr lang="nl-NL" sz="2400" dirty="0" err="1" smtClean="0"/>
              <a:t>takes</a:t>
            </a:r>
            <a:r>
              <a:rPr lang="nl-NL" sz="2400" dirty="0" smtClean="0"/>
              <a:t> care of </a:t>
            </a:r>
            <a:r>
              <a:rPr lang="nl-NL" sz="2400" dirty="0" err="1" smtClean="0"/>
              <a:t>delivery</a:t>
            </a:r>
            <a:r>
              <a:rPr lang="nl-NL" sz="2400" dirty="0" smtClean="0"/>
              <a:t> and </a:t>
            </a:r>
            <a:r>
              <a:rPr lang="nl-NL" sz="2400" dirty="0" err="1" smtClean="0"/>
              <a:t>monitoring</a:t>
            </a:r>
            <a:r>
              <a:rPr lang="nl-NL" sz="2400" dirty="0" smtClean="0"/>
              <a:t>.</a:t>
            </a:r>
            <a:endParaRPr lang="nl-NL" sz="2400" dirty="0"/>
          </a:p>
        </p:txBody>
      </p:sp>
      <p:pic>
        <p:nvPicPr>
          <p:cNvPr id="6" name="Afbeelding 5" descr="WKZ 2 achtergrond 16-9-01.png"/>
          <p:cNvPicPr>
            <a:picLocks noChangeAspect="1"/>
          </p:cNvPicPr>
          <p:nvPr/>
        </p:nvPicPr>
        <p:blipFill rotWithShape="1">
          <a:blip r:embed="rId2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267745" y="357504"/>
            <a:ext cx="4183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err="1" smtClean="0">
                <a:solidFill>
                  <a:schemeClr val="accent3">
                    <a:lumMod val="50000"/>
                  </a:schemeClr>
                </a:solidFill>
              </a:rPr>
              <a:t>Flow</a:t>
            </a:r>
            <a:r>
              <a:rPr lang="nl-NL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NL" sz="2800" b="1" dirty="0" err="1" smtClean="0">
                <a:solidFill>
                  <a:schemeClr val="accent3">
                    <a:lumMod val="50000"/>
                  </a:schemeClr>
                </a:solidFill>
              </a:rPr>
              <a:t>chart</a:t>
            </a:r>
            <a:r>
              <a:rPr lang="nl-NL" sz="2800" b="1" dirty="0" smtClean="0">
                <a:solidFill>
                  <a:schemeClr val="accent3">
                    <a:lumMod val="50000"/>
                  </a:schemeClr>
                </a:solidFill>
              </a:rPr>
              <a:t> of home IV care</a:t>
            </a:r>
            <a:endParaRPr lang="nl-NL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259632" y="1329612"/>
            <a:ext cx="639591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Outpatient</a:t>
            </a:r>
            <a:r>
              <a:rPr lang="nl-NL" dirty="0" smtClean="0"/>
              <a:t> </a:t>
            </a:r>
            <a:r>
              <a:rPr lang="nl-NL" dirty="0" err="1" smtClean="0"/>
              <a:t>clinic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Indication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IV </a:t>
            </a:r>
            <a:r>
              <a:rPr lang="nl-NL" dirty="0" err="1" smtClean="0"/>
              <a:t>treatment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Daily</a:t>
            </a:r>
            <a:r>
              <a:rPr lang="nl-NL" dirty="0" smtClean="0"/>
              <a:t> time slot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central</a:t>
            </a:r>
            <a:r>
              <a:rPr lang="nl-NL" dirty="0" smtClean="0"/>
              <a:t> </a:t>
            </a:r>
            <a:r>
              <a:rPr lang="nl-NL" dirty="0" err="1" smtClean="0"/>
              <a:t>line</a:t>
            </a:r>
            <a:r>
              <a:rPr lang="nl-NL" dirty="0" smtClean="0"/>
              <a:t> (</a:t>
            </a:r>
            <a:r>
              <a:rPr lang="nl-NL" dirty="0" err="1" smtClean="0"/>
              <a:t>Intervention</a:t>
            </a:r>
            <a:r>
              <a:rPr lang="nl-NL" dirty="0" smtClean="0"/>
              <a:t> </a:t>
            </a:r>
            <a:r>
              <a:rPr lang="nl-NL" dirty="0" err="1" smtClean="0"/>
              <a:t>radiology</a:t>
            </a:r>
            <a:r>
              <a:rPr lang="nl-NL" dirty="0" smtClean="0"/>
              <a:t>)</a:t>
            </a:r>
          </a:p>
          <a:p>
            <a:endParaRPr lang="nl-NL" dirty="0" smtClean="0"/>
          </a:p>
          <a:p>
            <a:r>
              <a:rPr lang="nl-NL" dirty="0" smtClean="0"/>
              <a:t>3 </a:t>
            </a:r>
            <a:r>
              <a:rPr lang="nl-NL" dirty="0" err="1" smtClean="0"/>
              <a:t>hour</a:t>
            </a:r>
            <a:r>
              <a:rPr lang="nl-NL" dirty="0" smtClean="0"/>
              <a:t> </a:t>
            </a:r>
            <a:r>
              <a:rPr lang="nl-NL" dirty="0" err="1" smtClean="0"/>
              <a:t>admission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he</a:t>
            </a:r>
            <a:r>
              <a:rPr lang="nl-NL" dirty="0" smtClean="0"/>
              <a:t> start of IV </a:t>
            </a:r>
            <a:r>
              <a:rPr lang="nl-NL" dirty="0" err="1" smtClean="0"/>
              <a:t>treatment</a:t>
            </a:r>
            <a:endParaRPr lang="nl-NL" dirty="0" smtClean="0"/>
          </a:p>
          <a:p>
            <a:r>
              <a:rPr lang="nl-NL" dirty="0" smtClean="0"/>
              <a:t>(</a:t>
            </a:r>
            <a:r>
              <a:rPr lang="nl-NL" dirty="0" err="1" smtClean="0"/>
              <a:t>control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allergy</a:t>
            </a:r>
            <a:r>
              <a:rPr lang="nl-NL" dirty="0" smtClean="0"/>
              <a:t>)</a:t>
            </a:r>
          </a:p>
          <a:p>
            <a:endParaRPr lang="nl-NL" dirty="0" smtClean="0"/>
          </a:p>
          <a:p>
            <a:r>
              <a:rPr lang="nl-NL" dirty="0" err="1" smtClean="0"/>
              <a:t>During</a:t>
            </a:r>
            <a:r>
              <a:rPr lang="nl-NL" dirty="0" smtClean="0"/>
              <a:t> these </a:t>
            </a:r>
            <a:r>
              <a:rPr lang="nl-NL" dirty="0" err="1" smtClean="0"/>
              <a:t>hours</a:t>
            </a:r>
            <a:r>
              <a:rPr lang="nl-NL" dirty="0" smtClean="0"/>
              <a:t> the </a:t>
            </a:r>
            <a:r>
              <a:rPr lang="nl-NL" dirty="0" err="1" smtClean="0"/>
              <a:t>hospital</a:t>
            </a:r>
            <a:r>
              <a:rPr lang="nl-NL" dirty="0" smtClean="0"/>
              <a:t> </a:t>
            </a:r>
            <a:r>
              <a:rPr lang="nl-NL" dirty="0" err="1" smtClean="0"/>
              <a:t>prepares</a:t>
            </a:r>
            <a:r>
              <a:rPr lang="nl-NL" dirty="0" smtClean="0"/>
              <a:t> the cassettes/pumps</a:t>
            </a:r>
          </a:p>
          <a:p>
            <a:r>
              <a:rPr lang="nl-NL" dirty="0" smtClean="0"/>
              <a:t>And the CF nurse </a:t>
            </a:r>
            <a:r>
              <a:rPr lang="nl-NL" dirty="0" err="1" smtClean="0"/>
              <a:t>gives</a:t>
            </a:r>
            <a:r>
              <a:rPr lang="nl-NL" dirty="0" smtClean="0"/>
              <a:t> </a:t>
            </a:r>
            <a:r>
              <a:rPr lang="nl-NL" dirty="0" err="1" smtClean="0"/>
              <a:t>education</a:t>
            </a:r>
            <a:r>
              <a:rPr lang="nl-NL" dirty="0" smtClean="0"/>
              <a:t> </a:t>
            </a:r>
            <a:r>
              <a:rPr lang="nl-NL" dirty="0" err="1" smtClean="0"/>
              <a:t>on</a:t>
            </a:r>
            <a:r>
              <a:rPr lang="nl-NL" dirty="0" smtClean="0"/>
              <a:t> Home IV </a:t>
            </a:r>
            <a:r>
              <a:rPr lang="nl-NL" dirty="0" err="1" smtClean="0"/>
              <a:t>treatment</a:t>
            </a:r>
            <a:r>
              <a:rPr lang="nl-NL" dirty="0" smtClean="0"/>
              <a:t>.</a:t>
            </a:r>
          </a:p>
          <a:p>
            <a:endParaRPr lang="nl-NL" dirty="0" smtClean="0"/>
          </a:p>
          <a:p>
            <a:r>
              <a:rPr lang="nl-NL" dirty="0" err="1" smtClean="0"/>
              <a:t>Patient</a:t>
            </a:r>
            <a:r>
              <a:rPr lang="nl-NL" dirty="0" smtClean="0"/>
              <a:t> </a:t>
            </a:r>
            <a:r>
              <a:rPr lang="nl-NL" dirty="0" err="1" smtClean="0"/>
              <a:t>goes</a:t>
            </a:r>
            <a:r>
              <a:rPr lang="nl-NL" dirty="0" smtClean="0"/>
              <a:t> home the </a:t>
            </a:r>
            <a:r>
              <a:rPr lang="nl-NL" dirty="0" err="1" smtClean="0"/>
              <a:t>same</a:t>
            </a:r>
            <a:r>
              <a:rPr lang="nl-NL" dirty="0" smtClean="0"/>
              <a:t> </a:t>
            </a:r>
            <a:r>
              <a:rPr lang="nl-NL" dirty="0" err="1" smtClean="0"/>
              <a:t>day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IV </a:t>
            </a:r>
            <a:r>
              <a:rPr lang="nl-NL" dirty="0" err="1" smtClean="0"/>
              <a:t>medication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one</a:t>
            </a:r>
            <a:r>
              <a:rPr lang="nl-NL" dirty="0" smtClean="0"/>
              <a:t> week.</a:t>
            </a:r>
            <a:endParaRPr lang="nl-NL" dirty="0"/>
          </a:p>
        </p:txBody>
      </p:sp>
      <p:sp>
        <p:nvSpPr>
          <p:cNvPr id="4" name="PIJL-OMLAAG 3"/>
          <p:cNvSpPr/>
          <p:nvPr/>
        </p:nvSpPr>
        <p:spPr>
          <a:xfrm>
            <a:off x="827584" y="1329612"/>
            <a:ext cx="144016" cy="34743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WKZ 2 achtergrond 16-9-01.png"/>
          <p:cNvPicPr>
            <a:picLocks noChangeAspect="1"/>
          </p:cNvPicPr>
          <p:nvPr/>
        </p:nvPicPr>
        <p:blipFill rotWithShape="1">
          <a:blip r:embed="rId2" cstate="print"/>
          <a:srcRect l="81970" t="83704" r="2496" b="4127"/>
          <a:stretch/>
        </p:blipFill>
        <p:spPr bwMode="auto">
          <a:xfrm>
            <a:off x="7596336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31-10-09, Marije, Uri &amp; Max[2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357188"/>
            <a:ext cx="8136904" cy="4333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 l="12810" t="30800" r="58211" b="23701"/>
          <a:stretch>
            <a:fillRect/>
          </a:stretch>
        </p:blipFill>
        <p:spPr bwMode="auto">
          <a:xfrm>
            <a:off x="107504" y="555526"/>
            <a:ext cx="885698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395536" y="4785996"/>
            <a:ext cx="284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CFF </a:t>
            </a:r>
            <a:r>
              <a:rPr lang="nl-NL" dirty="0" err="1" smtClean="0"/>
              <a:t>annual</a:t>
            </a:r>
            <a:r>
              <a:rPr lang="nl-NL" dirty="0" smtClean="0"/>
              <a:t> data report </a:t>
            </a:r>
            <a:r>
              <a:rPr lang="nl-NL" dirty="0" smtClean="0"/>
              <a:t>2014</a:t>
            </a:r>
            <a:endParaRPr lang="nl-NL" dirty="0"/>
          </a:p>
        </p:txBody>
      </p:sp>
      <p:pic>
        <p:nvPicPr>
          <p:cNvPr id="6" name="Afbeelding 5" descr="WKZ 2 achtergrond 16-9-01.png"/>
          <p:cNvPicPr>
            <a:picLocks noChangeAspect="1"/>
          </p:cNvPicPr>
          <p:nvPr/>
        </p:nvPicPr>
        <p:blipFill rotWithShape="1">
          <a:blip r:embed="rId3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3-11-09, infuus easypump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635" y="195263"/>
            <a:ext cx="3839633" cy="2430066"/>
          </a:xfrm>
          <a:prstGeom prst="rect">
            <a:avLst/>
          </a:prstGeom>
          <a:noFill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1679" y="2301480"/>
            <a:ext cx="4562122" cy="271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298245" y="696516"/>
            <a:ext cx="19968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dirty="0" smtClean="0"/>
              <a:t>Home IV </a:t>
            </a:r>
            <a:r>
              <a:rPr lang="nl-NL" dirty="0" err="1" smtClean="0"/>
              <a:t>treatment</a:t>
            </a:r>
            <a:endParaRPr lang="nl-NL" dirty="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85613" y="3667125"/>
            <a:ext cx="32405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dirty="0" err="1" smtClean="0"/>
              <a:t>Measuring</a:t>
            </a:r>
            <a:r>
              <a:rPr lang="nl-NL" dirty="0" smtClean="0"/>
              <a:t> </a:t>
            </a:r>
            <a:r>
              <a:rPr lang="nl-NL" dirty="0" err="1" smtClean="0"/>
              <a:t>tobramycin</a:t>
            </a:r>
            <a:r>
              <a:rPr lang="nl-NL" dirty="0" smtClean="0"/>
              <a:t> </a:t>
            </a:r>
          </a:p>
          <a:p>
            <a:r>
              <a:rPr lang="nl-NL" dirty="0" smtClean="0"/>
              <a:t>serum </a:t>
            </a:r>
            <a:r>
              <a:rPr lang="nl-NL" dirty="0" err="1" smtClean="0"/>
              <a:t>levels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“dry </a:t>
            </a:r>
            <a:r>
              <a:rPr lang="nl-NL" dirty="0" err="1"/>
              <a:t>blood</a:t>
            </a:r>
            <a:r>
              <a:rPr lang="nl-NL" dirty="0"/>
              <a:t> spot”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93702" y="209550"/>
            <a:ext cx="677204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400" dirty="0" err="1"/>
              <a:t>Aminoglycosides</a:t>
            </a:r>
            <a:r>
              <a:rPr lang="nl-NL" sz="2400" dirty="0"/>
              <a:t> – </a:t>
            </a:r>
            <a:r>
              <a:rPr lang="nl-NL" sz="2400" dirty="0" err="1"/>
              <a:t>toxicity</a:t>
            </a:r>
            <a:r>
              <a:rPr lang="nl-NL" sz="2400" dirty="0"/>
              <a:t>: hearing, </a:t>
            </a:r>
            <a:r>
              <a:rPr lang="nl-NL" sz="2400" dirty="0" err="1"/>
              <a:t>vestibular</a:t>
            </a:r>
            <a:r>
              <a:rPr lang="nl-NL" sz="2400" dirty="0"/>
              <a:t>, </a:t>
            </a:r>
            <a:r>
              <a:rPr lang="nl-NL" sz="2400" dirty="0" err="1"/>
              <a:t>renal</a:t>
            </a:r>
            <a:r>
              <a:rPr lang="nl-NL" sz="2400" dirty="0"/>
              <a:t>.</a:t>
            </a:r>
          </a:p>
          <a:p>
            <a:endParaRPr lang="nl-NL" sz="2400" dirty="0"/>
          </a:p>
          <a:p>
            <a:r>
              <a:rPr lang="nl-NL" dirty="0" err="1"/>
              <a:t>Optimal</a:t>
            </a:r>
            <a:r>
              <a:rPr lang="nl-NL" dirty="0"/>
              <a:t> </a:t>
            </a:r>
            <a:r>
              <a:rPr lang="nl-NL" dirty="0" err="1"/>
              <a:t>dosing</a:t>
            </a:r>
            <a:r>
              <a:rPr lang="nl-NL" dirty="0"/>
              <a:t>, </a:t>
            </a:r>
            <a:r>
              <a:rPr lang="nl-NL" dirty="0" err="1"/>
              <a:t>limited</a:t>
            </a:r>
            <a:r>
              <a:rPr lang="nl-NL" dirty="0"/>
              <a:t> </a:t>
            </a:r>
            <a:r>
              <a:rPr lang="nl-NL" dirty="0" err="1"/>
              <a:t>blood</a:t>
            </a:r>
            <a:r>
              <a:rPr lang="nl-NL" dirty="0"/>
              <a:t> samples, </a:t>
            </a:r>
            <a:r>
              <a:rPr lang="nl-NL" dirty="0" err="1"/>
              <a:t>limited</a:t>
            </a:r>
            <a:r>
              <a:rPr lang="nl-NL" dirty="0"/>
              <a:t> </a:t>
            </a:r>
            <a:r>
              <a:rPr lang="nl-NL" dirty="0" err="1"/>
              <a:t>dosing</a:t>
            </a:r>
            <a:r>
              <a:rPr lang="nl-NL" dirty="0"/>
              <a:t> </a:t>
            </a:r>
            <a:r>
              <a:rPr lang="nl-NL" dirty="0" err="1"/>
              <a:t>adjustments</a:t>
            </a:r>
            <a:endParaRPr lang="nl-NL" dirty="0"/>
          </a:p>
          <a:p>
            <a:r>
              <a:rPr lang="nl-NL" dirty="0"/>
              <a:t>(Daan Touw)</a:t>
            </a:r>
          </a:p>
          <a:p>
            <a:endParaRPr lang="nl-NL" sz="1400" dirty="0"/>
          </a:p>
          <a:p>
            <a:endParaRPr lang="nl-NL" sz="1400" dirty="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545" y="1545431"/>
            <a:ext cx="4562122" cy="271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22111" y="4368404"/>
            <a:ext cx="15692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/>
              <a:t>Dry blood spot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404557" y="1545431"/>
            <a:ext cx="1933927" cy="36933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/>
              <a:t>Hospital Pharmacy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7388578" y="2625329"/>
            <a:ext cx="1260858" cy="64633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/>
              <a:t>Outpatient </a:t>
            </a:r>
          </a:p>
          <a:p>
            <a:r>
              <a:rPr lang="nl-NL"/>
              <a:t>Pharmacy</a:t>
            </a:r>
          </a:p>
        </p:txBody>
      </p:sp>
      <p:pic>
        <p:nvPicPr>
          <p:cNvPr id="22538" name="Picture 10" descr="whtcartnv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3468" y="3327797"/>
            <a:ext cx="1344789" cy="832247"/>
          </a:xfrm>
          <a:prstGeom prst="rect">
            <a:avLst/>
          </a:prstGeom>
          <a:noFill/>
        </p:spPr>
      </p:pic>
      <p:sp>
        <p:nvSpPr>
          <p:cNvPr id="22539" name="AutoShape 11"/>
          <p:cNvSpPr>
            <a:spLocks noChangeArrowheads="1"/>
          </p:cNvSpPr>
          <p:nvPr/>
        </p:nvSpPr>
        <p:spPr bwMode="auto">
          <a:xfrm rot="16200000">
            <a:off x="7463544" y="1598878"/>
            <a:ext cx="809625" cy="702733"/>
          </a:xfrm>
          <a:custGeom>
            <a:avLst/>
            <a:gdLst>
              <a:gd name="G0" fmla="+- 9257 0 0"/>
              <a:gd name="G1" fmla="+- 18514 0 0"/>
              <a:gd name="G2" fmla="+- 6171 0 0"/>
              <a:gd name="G3" fmla="*/ 9257 1 2"/>
              <a:gd name="G4" fmla="+- G3 10800 0"/>
              <a:gd name="G5" fmla="+- 21600 9257 18514"/>
              <a:gd name="G6" fmla="+- 18514 6171 0"/>
              <a:gd name="G7" fmla="*/ G6 1 2"/>
              <a:gd name="G8" fmla="*/ 18514 2 1"/>
              <a:gd name="G9" fmla="+- G8 0 21600"/>
              <a:gd name="G10" fmla="+- G5 0 G4"/>
              <a:gd name="G11" fmla="+- 9257 0 G4"/>
              <a:gd name="G12" fmla="*/ G2 G10 G11"/>
              <a:gd name="T0" fmla="*/ 15429 w 21600"/>
              <a:gd name="T1" fmla="*/ 0 h 21600"/>
              <a:gd name="T2" fmla="*/ 9257 w 21600"/>
              <a:gd name="T3" fmla="*/ 6171 h 21600"/>
              <a:gd name="T4" fmla="*/ 6171 w 21600"/>
              <a:gd name="T5" fmla="*/ 9257 h 21600"/>
              <a:gd name="T6" fmla="*/ 0 w 21600"/>
              <a:gd name="T7" fmla="*/ 15429 h 21600"/>
              <a:gd name="T8" fmla="*/ 6171 w 21600"/>
              <a:gd name="T9" fmla="*/ 21600 h 21600"/>
              <a:gd name="T10" fmla="*/ 12343 w 21600"/>
              <a:gd name="T11" fmla="*/ 18514 h 21600"/>
              <a:gd name="T12" fmla="*/ 18514 w 21600"/>
              <a:gd name="T13" fmla="*/ 12343 h 21600"/>
              <a:gd name="T14" fmla="*/ 21600 w 21600"/>
              <a:gd name="T15" fmla="*/ 6171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G12 w 21600"/>
              <a:gd name="T25" fmla="*/ G5 h 21600"/>
              <a:gd name="T26" fmla="*/ G1 w 21600"/>
              <a:gd name="T27" fmla="*/ G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2540" name="AutoShape 12"/>
          <p:cNvSpPr>
            <a:spLocks noChangeArrowheads="1"/>
          </p:cNvSpPr>
          <p:nvPr/>
        </p:nvSpPr>
        <p:spPr bwMode="auto">
          <a:xfrm rot="10800000">
            <a:off x="7394222" y="3270647"/>
            <a:ext cx="639234" cy="75723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2541" name="AutoShape 13"/>
          <p:cNvSpPr>
            <a:spLocks noChangeArrowheads="1"/>
          </p:cNvSpPr>
          <p:nvPr/>
        </p:nvSpPr>
        <p:spPr bwMode="auto">
          <a:xfrm>
            <a:off x="2139245" y="3706417"/>
            <a:ext cx="3328812" cy="378619"/>
          </a:xfrm>
          <a:prstGeom prst="leftArrow">
            <a:avLst>
              <a:gd name="adj1" fmla="val 50000"/>
              <a:gd name="adj2" fmla="val 185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22543" name="Picture 15" descr="26501-Clipart-Illustration-Of-A-Friendly-Male-Doctor-Wearing-A-Head-Lamp-Stethoscope-And-Lab-Coat-Holding-His-Arms-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6224" y="844155"/>
            <a:ext cx="760589" cy="801290"/>
          </a:xfrm>
          <a:prstGeom prst="rect">
            <a:avLst/>
          </a:prstGeom>
          <a:noFill/>
        </p:spPr>
      </p:pic>
      <p:pic>
        <p:nvPicPr>
          <p:cNvPr id="13" name="Afbeelding 12" descr="WKZ 2 achtergrond 16-9-01.png"/>
          <p:cNvPicPr>
            <a:picLocks noChangeAspect="1"/>
          </p:cNvPicPr>
          <p:nvPr/>
        </p:nvPicPr>
        <p:blipFill rotWithShape="1">
          <a:blip r:embed="rId5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mailbox://C:/Users/OC/AppData/Roaming/Thunderbird/Profiles/m6bk3600.default/Mail/pop3.planet.nl/Inbox?number=1596394072&amp;part=1.3&amp;type=image/jpeg&amp;filename=image1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28" name="AutoShape 4" descr="mailbox://C:/Users/OC/AppData/Roaming/Thunderbird/Profiles/m6bk3600.default/Mail/pop3.planet.nl/Inbox?number=1596394072&amp;part=1.3&amp;type=image/jpeg&amp;filename=image1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" name="Afbeelding 3" descr="imag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285750"/>
            <a:ext cx="8128000" cy="4572000"/>
          </a:xfrm>
          <a:prstGeom prst="rect">
            <a:avLst/>
          </a:prstGeom>
        </p:spPr>
      </p:pic>
      <p:pic>
        <p:nvPicPr>
          <p:cNvPr id="7" name="Afbeelding 6" descr="WKZ 2 achtergrond 16-9-01.png"/>
          <p:cNvPicPr>
            <a:picLocks noChangeAspect="1"/>
          </p:cNvPicPr>
          <p:nvPr/>
        </p:nvPicPr>
        <p:blipFill rotWithShape="1">
          <a:blip r:embed="rId3" cstate="print"/>
          <a:srcRect l="81970" t="83704" r="2496" b="4127"/>
          <a:stretch/>
        </p:blipFill>
        <p:spPr bwMode="auto">
          <a:xfrm>
            <a:off x="7524328" y="4584042"/>
            <a:ext cx="1422400" cy="55945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mailbox://C:/Users/OC/AppData/Roaming/Thunderbird/Profiles/m6bk3600.default/Mail/pop3.planet.nl/Inbox?number=1596393900&amp;part=1.2&amp;type=image/jpeg&amp;filename=image3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3556" name="AutoShape 4" descr="mailbox://C:/Users/OC/AppData/Roaming/Thunderbird/Profiles/m6bk3600.default/Mail/pop3.planet.nl/Inbox?number=1596393900&amp;part=1.2&amp;type=image/jpeg&amp;filename=image3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1510"/>
            <a:ext cx="8986598" cy="421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Afbeeldingsresultaat voor UMCUtrec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4083918"/>
            <a:ext cx="1205880" cy="904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age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67744" y="141480"/>
            <a:ext cx="4677984" cy="4677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blog.galenhealthcare.com/wp-content/uploads/2015/03/Value-Equatio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97564"/>
            <a:ext cx="7596336" cy="1976235"/>
          </a:xfrm>
          <a:prstGeom prst="rect">
            <a:avLst/>
          </a:prstGeom>
          <a:noFill/>
        </p:spPr>
      </p:pic>
      <p:pic>
        <p:nvPicPr>
          <p:cNvPr id="45060" name="Picture 4" descr="http://blog.galenhealthcare.com/wp-content/uploads/2015/03/Value-Equation2.jpg"/>
          <p:cNvPicPr>
            <a:picLocks noChangeAspect="1" noChangeArrowheads="1"/>
          </p:cNvPicPr>
          <p:nvPr/>
        </p:nvPicPr>
        <p:blipFill>
          <a:blip r:embed="rId2" cstate="print"/>
          <a:srcRect t="38594"/>
          <a:stretch>
            <a:fillRect/>
          </a:stretch>
        </p:blipFill>
        <p:spPr bwMode="auto">
          <a:xfrm>
            <a:off x="827584" y="2679762"/>
            <a:ext cx="7704856" cy="1230863"/>
          </a:xfrm>
          <a:prstGeom prst="rect">
            <a:avLst/>
          </a:prstGeom>
          <a:noFill/>
        </p:spPr>
      </p:pic>
      <p:sp>
        <p:nvSpPr>
          <p:cNvPr id="4" name="Tekstvak 3"/>
          <p:cNvSpPr txBox="1"/>
          <p:nvPr/>
        </p:nvSpPr>
        <p:spPr>
          <a:xfrm>
            <a:off x="1691681" y="3435846"/>
            <a:ext cx="40999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Time + </a:t>
            </a:r>
            <a:r>
              <a:rPr lang="nl-NL" sz="2400" b="1" dirty="0" err="1" smtClean="0"/>
              <a:t>disturbance</a:t>
            </a:r>
            <a:r>
              <a:rPr lang="nl-NL" sz="2400" b="1" dirty="0" smtClean="0"/>
              <a:t> of </a:t>
            </a:r>
            <a:r>
              <a:rPr lang="nl-NL" sz="2400" b="1" dirty="0" err="1" smtClean="0"/>
              <a:t>daily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life</a:t>
            </a:r>
            <a:endParaRPr lang="nl-NL" sz="2400" b="1" dirty="0"/>
          </a:p>
        </p:txBody>
      </p:sp>
      <p:sp>
        <p:nvSpPr>
          <p:cNvPr id="6" name="Tekstvak 5"/>
          <p:cNvSpPr txBox="1"/>
          <p:nvPr/>
        </p:nvSpPr>
        <p:spPr>
          <a:xfrm>
            <a:off x="395536" y="4731990"/>
            <a:ext cx="1572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Michael </a:t>
            </a:r>
            <a:r>
              <a:rPr lang="nl-NL" dirty="0" err="1" smtClean="0"/>
              <a:t>Porter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ean Innovation Proc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1221600"/>
            <a:ext cx="6372225" cy="2707482"/>
          </a:xfrm>
          <a:prstGeom prst="rect">
            <a:avLst/>
          </a:prstGeom>
          <a:noFill/>
        </p:spPr>
      </p:pic>
      <p:sp>
        <p:nvSpPr>
          <p:cNvPr id="3" name="Tekstvak 2"/>
          <p:cNvSpPr txBox="1"/>
          <p:nvPr/>
        </p:nvSpPr>
        <p:spPr>
          <a:xfrm>
            <a:off x="2411761" y="4299942"/>
            <a:ext cx="3292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i="1" dirty="0" err="1" smtClean="0">
                <a:latin typeface="Bradley Hand ITC" pitchFamily="66" charset="0"/>
              </a:rPr>
              <a:t>Lean</a:t>
            </a:r>
            <a:r>
              <a:rPr lang="nl-NL" sz="2400" b="1" i="1" dirty="0" smtClean="0">
                <a:latin typeface="Bradley Hand ITC" pitchFamily="66" charset="0"/>
              </a:rPr>
              <a:t> </a:t>
            </a:r>
            <a:r>
              <a:rPr lang="nl-NL" sz="2400" b="1" i="1" dirty="0" err="1" smtClean="0">
                <a:latin typeface="Bradley Hand ITC" pitchFamily="66" charset="0"/>
              </a:rPr>
              <a:t>innovation</a:t>
            </a:r>
            <a:r>
              <a:rPr lang="nl-NL" sz="2400" b="1" i="1" dirty="0" smtClean="0">
                <a:latin typeface="Bradley Hand ITC" pitchFamily="66" charset="0"/>
              </a:rPr>
              <a:t> </a:t>
            </a:r>
            <a:r>
              <a:rPr lang="nl-NL" sz="2400" b="1" i="1" dirty="0" err="1" smtClean="0">
                <a:latin typeface="Bradley Hand ITC" pitchFamily="66" charset="0"/>
              </a:rPr>
              <a:t>process</a:t>
            </a:r>
            <a:endParaRPr lang="nl-NL" sz="2400" b="1" i="1" dirty="0" smtClean="0">
              <a:latin typeface="Bradley Hand ITC" pitchFamily="66" charset="0"/>
            </a:endParaRPr>
          </a:p>
          <a:p>
            <a:r>
              <a:rPr lang="nl-NL" sz="2400" b="1" i="1" dirty="0" smtClean="0">
                <a:solidFill>
                  <a:srgbClr val="FF0000"/>
                </a:solidFill>
                <a:latin typeface="Britannic Bold" pitchFamily="34" charset="0"/>
              </a:rPr>
              <a:t>THINK out of the BOX</a:t>
            </a:r>
            <a:endParaRPr lang="nl-NL" sz="2400" b="1" i="1" dirty="0">
              <a:solidFill>
                <a:srgbClr val="FF0000"/>
              </a:solidFill>
              <a:latin typeface="Britannic Bold" pitchFamily="34" charset="0"/>
            </a:endParaRPr>
          </a:p>
        </p:txBody>
      </p:sp>
      <p:pic>
        <p:nvPicPr>
          <p:cNvPr id="6" name="Afbeelding 5" descr="WKZ 2 achtergrond 16-9-01.png"/>
          <p:cNvPicPr>
            <a:picLocks noChangeAspect="1"/>
          </p:cNvPicPr>
          <p:nvPr/>
        </p:nvPicPr>
        <p:blipFill rotWithShape="1">
          <a:blip r:embed="rId3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411761" y="303498"/>
            <a:ext cx="3625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b="1" dirty="0" err="1" smtClean="0">
                <a:solidFill>
                  <a:schemeClr val="accent3">
                    <a:lumMod val="75000"/>
                  </a:schemeClr>
                </a:solidFill>
              </a:rPr>
              <a:t>What</a:t>
            </a:r>
            <a:r>
              <a:rPr lang="nl-NL" sz="4800" b="1" dirty="0" smtClean="0">
                <a:solidFill>
                  <a:schemeClr val="accent3">
                    <a:lumMod val="75000"/>
                  </a:schemeClr>
                </a:solidFill>
              </a:rPr>
              <a:t> is BOX?</a:t>
            </a:r>
            <a:endParaRPr lang="nl-NL" sz="4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2915816" y="1869672"/>
            <a:ext cx="2736304" cy="22142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3491880" y="1059582"/>
            <a:ext cx="161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Procedures</a:t>
            </a:r>
            <a:endParaRPr lang="nl-NL" sz="2400" b="1" dirty="0"/>
          </a:p>
        </p:txBody>
      </p:sp>
      <p:sp>
        <p:nvSpPr>
          <p:cNvPr id="5" name="Tekstvak 4"/>
          <p:cNvSpPr txBox="1"/>
          <p:nvPr/>
        </p:nvSpPr>
        <p:spPr>
          <a:xfrm>
            <a:off x="6444209" y="2733768"/>
            <a:ext cx="114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/>
              <a:t>Policies</a:t>
            </a:r>
            <a:endParaRPr lang="nl-NL" sz="2400" b="1" dirty="0"/>
          </a:p>
        </p:txBody>
      </p:sp>
      <p:sp>
        <p:nvSpPr>
          <p:cNvPr id="6" name="Tekstvak 5"/>
          <p:cNvSpPr txBox="1"/>
          <p:nvPr/>
        </p:nvSpPr>
        <p:spPr>
          <a:xfrm>
            <a:off x="971601" y="2787774"/>
            <a:ext cx="1122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Culture</a:t>
            </a:r>
            <a:endParaRPr lang="nl-NL" sz="2400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3467156" y="4623978"/>
            <a:ext cx="1680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/>
              <a:t>Regulations</a:t>
            </a:r>
            <a:endParaRPr lang="nl-NL" sz="2400" b="1" dirty="0"/>
          </a:p>
        </p:txBody>
      </p:sp>
      <p:pic>
        <p:nvPicPr>
          <p:cNvPr id="58370" name="Picture 2" descr="http://i.istockimg.com/file_thumbview_approve/38470472/5/stock-photo-38470472-thoughtful-young-woman-doc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139702"/>
            <a:ext cx="1790700" cy="1678782"/>
          </a:xfrm>
          <a:prstGeom prst="rect">
            <a:avLst/>
          </a:prstGeom>
          <a:noFill/>
        </p:spPr>
      </p:pic>
      <p:pic>
        <p:nvPicPr>
          <p:cNvPr id="58372" name="Picture 4" descr="http://dcfs.utah.gov/wp-content/themes/dhs/images/how-do-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977684"/>
            <a:ext cx="1048456" cy="1083283"/>
          </a:xfrm>
          <a:prstGeom prst="rect">
            <a:avLst/>
          </a:prstGeom>
          <a:noFill/>
        </p:spPr>
      </p:pic>
      <p:sp>
        <p:nvSpPr>
          <p:cNvPr id="10" name="PIJL-OMLAAG 9"/>
          <p:cNvSpPr/>
          <p:nvPr/>
        </p:nvSpPr>
        <p:spPr>
          <a:xfrm>
            <a:off x="4067944" y="1437624"/>
            <a:ext cx="432048" cy="3780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PIJL-OMLAAG 10"/>
          <p:cNvSpPr/>
          <p:nvPr/>
        </p:nvSpPr>
        <p:spPr>
          <a:xfrm rot="5400000">
            <a:off x="5886146" y="2643758"/>
            <a:ext cx="32403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-OMLAAG 11"/>
          <p:cNvSpPr/>
          <p:nvPr/>
        </p:nvSpPr>
        <p:spPr>
          <a:xfrm rot="10800000">
            <a:off x="4067944" y="4191930"/>
            <a:ext cx="432048" cy="3780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PIJL-OMLAAG 12"/>
          <p:cNvSpPr/>
          <p:nvPr/>
        </p:nvSpPr>
        <p:spPr>
          <a:xfrm rot="16200000">
            <a:off x="2285746" y="2697764"/>
            <a:ext cx="32403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 descr="WKZ 2 achtergrond 16-9-01.png"/>
          <p:cNvPicPr>
            <a:picLocks noChangeAspect="1"/>
          </p:cNvPicPr>
          <p:nvPr/>
        </p:nvPicPr>
        <p:blipFill rotWithShape="1">
          <a:blip r:embed="rId4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ii4change.com/wp-content/uploads/2015/07/Cartoon_cant-consider-because-its-never-been-done-before-1024x1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4540"/>
            <a:ext cx="6552728" cy="4808960"/>
          </a:xfrm>
          <a:prstGeom prst="rect">
            <a:avLst/>
          </a:prstGeom>
          <a:noFill/>
        </p:spPr>
      </p:pic>
      <p:pic>
        <p:nvPicPr>
          <p:cNvPr id="5" name="Afbeelding 4" descr="WKZ 2 achtergrond 16-9-01.png"/>
          <p:cNvPicPr>
            <a:picLocks noChangeAspect="1"/>
          </p:cNvPicPr>
          <p:nvPr/>
        </p:nvPicPr>
        <p:blipFill rotWithShape="1">
          <a:blip r:embed="rId3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971600" y="951571"/>
            <a:ext cx="712879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Lean </a:t>
            </a:r>
            <a:r>
              <a:rPr lang="en-US" sz="2800" b="1" dirty="0"/>
              <a:t>thinking </a:t>
            </a:r>
            <a:r>
              <a:rPr lang="en-US" sz="2800" b="1" dirty="0" smtClean="0"/>
              <a:t>concepts in health care:</a:t>
            </a:r>
          </a:p>
          <a:p>
            <a:endParaRPr lang="en-US" dirty="0"/>
          </a:p>
          <a:p>
            <a:r>
              <a:rPr lang="en-US" dirty="0" smtClean="0"/>
              <a:t>Defining </a:t>
            </a:r>
            <a:r>
              <a:rPr lang="en-US" dirty="0"/>
              <a:t>"value" from </a:t>
            </a:r>
            <a:r>
              <a:rPr lang="en-US" dirty="0" smtClean="0"/>
              <a:t>a </a:t>
            </a:r>
            <a:r>
              <a:rPr lang="en-US" dirty="0"/>
              <a:t>patient perspective</a:t>
            </a:r>
          </a:p>
          <a:p>
            <a:endParaRPr lang="en-US" dirty="0" smtClean="0"/>
          </a:p>
          <a:p>
            <a:r>
              <a:rPr lang="en-US" dirty="0" smtClean="0"/>
              <a:t>Identifying </a:t>
            </a:r>
            <a:r>
              <a:rPr lang="en-US" dirty="0"/>
              <a:t>"waste" and non-value-added activity</a:t>
            </a:r>
          </a:p>
          <a:p>
            <a:endParaRPr lang="en-US" dirty="0" smtClean="0"/>
          </a:p>
          <a:p>
            <a:r>
              <a:rPr lang="en-US" dirty="0" smtClean="0"/>
              <a:t>Identifying </a:t>
            </a:r>
            <a:r>
              <a:rPr lang="en-US" dirty="0"/>
              <a:t>and improving "value-streams"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1" name="Groep 10"/>
          <p:cNvGrpSpPr/>
          <p:nvPr/>
        </p:nvGrpSpPr>
        <p:grpSpPr>
          <a:xfrm>
            <a:off x="1979712" y="1995686"/>
            <a:ext cx="3024336" cy="1080120"/>
            <a:chOff x="1907704" y="2276872"/>
            <a:chExt cx="3024336" cy="1152128"/>
          </a:xfrm>
        </p:grpSpPr>
        <p:cxnSp>
          <p:nvCxnSpPr>
            <p:cNvPr id="6" name="Rechte verbindingslijn 5"/>
            <p:cNvCxnSpPr/>
            <p:nvPr/>
          </p:nvCxnSpPr>
          <p:spPr>
            <a:xfrm>
              <a:off x="1907704" y="2276872"/>
              <a:ext cx="64807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echte verbindingslijn 6"/>
            <p:cNvCxnSpPr/>
            <p:nvPr/>
          </p:nvCxnSpPr>
          <p:spPr>
            <a:xfrm>
              <a:off x="2123728" y="2852936"/>
              <a:ext cx="64807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echte verbindingslijn 7"/>
            <p:cNvCxnSpPr/>
            <p:nvPr/>
          </p:nvCxnSpPr>
          <p:spPr>
            <a:xfrm>
              <a:off x="3491880" y="3429000"/>
              <a:ext cx="144016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hthoek 9"/>
          <p:cNvSpPr/>
          <p:nvPr/>
        </p:nvSpPr>
        <p:spPr>
          <a:xfrm>
            <a:off x="971600" y="3147814"/>
            <a:ext cx="65527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Creating better "flow" for patients and processes</a:t>
            </a:r>
          </a:p>
          <a:p>
            <a:endParaRPr lang="en-US" dirty="0" smtClean="0"/>
          </a:p>
          <a:p>
            <a:r>
              <a:rPr lang="en-US" dirty="0" smtClean="0"/>
              <a:t>Preventing errors and improving quality in a systematic way</a:t>
            </a:r>
          </a:p>
          <a:p>
            <a:endParaRPr lang="en-US" dirty="0" smtClean="0"/>
          </a:p>
          <a:p>
            <a:r>
              <a:rPr lang="en-US" dirty="0" smtClean="0"/>
              <a:t>Creating an environment of continuous improvement</a:t>
            </a:r>
            <a:endParaRPr lang="nl-NL" dirty="0"/>
          </a:p>
        </p:txBody>
      </p:sp>
      <p:pic>
        <p:nvPicPr>
          <p:cNvPr id="9" name="Afbeelding 8" descr="WKZ 2 achtergrond 16-9-01.png"/>
          <p:cNvPicPr>
            <a:picLocks noChangeAspect="1"/>
          </p:cNvPicPr>
          <p:nvPr/>
        </p:nvPicPr>
        <p:blipFill rotWithShape="1">
          <a:blip r:embed="rId2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27584" y="699542"/>
            <a:ext cx="74888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Successful </a:t>
            </a:r>
            <a:r>
              <a:rPr lang="en-US" sz="2800" b="1" dirty="0"/>
              <a:t>lean healthcare efforts result in measurable improvements in patient outcomes</a:t>
            </a:r>
            <a:r>
              <a:rPr lang="en-US" sz="2800" b="1" dirty="0" smtClean="0"/>
              <a:t>:</a:t>
            </a:r>
          </a:p>
          <a:p>
            <a:r>
              <a:rPr lang="en-US" sz="2800" dirty="0" smtClean="0"/>
              <a:t> </a:t>
            </a:r>
          </a:p>
          <a:p>
            <a:pPr>
              <a:buFontTx/>
              <a:buChar char="-"/>
            </a:pPr>
            <a:r>
              <a:rPr lang="en-US" sz="2800" dirty="0" smtClean="0"/>
              <a:t>improved </a:t>
            </a:r>
            <a:r>
              <a:rPr lang="en-US" sz="2800" dirty="0"/>
              <a:t>quality, </a:t>
            </a:r>
            <a:endParaRPr lang="en-US" sz="2800" dirty="0" smtClean="0"/>
          </a:p>
          <a:p>
            <a:pPr>
              <a:buFontTx/>
              <a:buChar char="-"/>
            </a:pPr>
            <a:r>
              <a:rPr lang="en-US" sz="2800" dirty="0" smtClean="0"/>
              <a:t>less </a:t>
            </a:r>
            <a:r>
              <a:rPr lang="en-US" sz="2800" dirty="0"/>
              <a:t>harm due to preventable errors, </a:t>
            </a:r>
            <a:r>
              <a:rPr lang="en-US" sz="2800" dirty="0" smtClean="0"/>
              <a:t> </a:t>
            </a:r>
          </a:p>
          <a:p>
            <a:pPr>
              <a:buFontTx/>
              <a:buChar char="-"/>
            </a:pPr>
            <a:r>
              <a:rPr lang="en-US" sz="2800" dirty="0" smtClean="0"/>
              <a:t>better </a:t>
            </a:r>
            <a:r>
              <a:rPr lang="en-US" sz="2800" dirty="0"/>
              <a:t>access, </a:t>
            </a:r>
            <a:endParaRPr lang="en-US" sz="2800" dirty="0" smtClean="0"/>
          </a:p>
          <a:p>
            <a:pPr>
              <a:buFontTx/>
              <a:buChar char="-"/>
            </a:pPr>
            <a:r>
              <a:rPr lang="en-US" sz="2800" dirty="0" smtClean="0"/>
              <a:t>shorter </a:t>
            </a:r>
            <a:r>
              <a:rPr lang="en-US" sz="2800" dirty="0"/>
              <a:t>waiting times, </a:t>
            </a:r>
            <a:endParaRPr lang="en-US" sz="2800" dirty="0" smtClean="0"/>
          </a:p>
          <a:p>
            <a:pPr>
              <a:buFontTx/>
              <a:buChar char="-"/>
            </a:pPr>
            <a:r>
              <a:rPr lang="en-US" sz="2800" dirty="0" smtClean="0"/>
              <a:t>better </a:t>
            </a:r>
            <a:r>
              <a:rPr lang="en-US" sz="2800" dirty="0"/>
              <a:t>service</a:t>
            </a:r>
            <a:r>
              <a:rPr lang="en-US" sz="2000" dirty="0"/>
              <a:t>. </a:t>
            </a:r>
            <a:endParaRPr lang="nl-NL" sz="2000" dirty="0"/>
          </a:p>
        </p:txBody>
      </p:sp>
      <p:pic>
        <p:nvPicPr>
          <p:cNvPr id="5" name="Afbeelding 4" descr="WKZ 2 achtergrond 16-9-01.png"/>
          <p:cNvPicPr>
            <a:picLocks noChangeAspect="1"/>
          </p:cNvPicPr>
          <p:nvPr/>
        </p:nvPicPr>
        <p:blipFill rotWithShape="1">
          <a:blip r:embed="rId2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ean Innovation Proc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1221600"/>
            <a:ext cx="6372225" cy="2707482"/>
          </a:xfrm>
          <a:prstGeom prst="rect">
            <a:avLst/>
          </a:prstGeom>
          <a:noFill/>
        </p:spPr>
      </p:pic>
      <p:sp>
        <p:nvSpPr>
          <p:cNvPr id="3" name="Tekstvak 2"/>
          <p:cNvSpPr txBox="1"/>
          <p:nvPr/>
        </p:nvSpPr>
        <p:spPr>
          <a:xfrm>
            <a:off x="2411761" y="4299942"/>
            <a:ext cx="3292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i="1" dirty="0" err="1" smtClean="0">
                <a:latin typeface="Bradley Hand ITC" pitchFamily="66" charset="0"/>
              </a:rPr>
              <a:t>Lean</a:t>
            </a:r>
            <a:r>
              <a:rPr lang="nl-NL" sz="2400" b="1" i="1" dirty="0" smtClean="0">
                <a:latin typeface="Bradley Hand ITC" pitchFamily="66" charset="0"/>
              </a:rPr>
              <a:t> </a:t>
            </a:r>
            <a:r>
              <a:rPr lang="nl-NL" sz="2400" b="1" i="1" dirty="0" err="1" smtClean="0">
                <a:latin typeface="Bradley Hand ITC" pitchFamily="66" charset="0"/>
              </a:rPr>
              <a:t>innovation</a:t>
            </a:r>
            <a:r>
              <a:rPr lang="nl-NL" sz="2400" b="1" i="1" dirty="0" smtClean="0">
                <a:latin typeface="Bradley Hand ITC" pitchFamily="66" charset="0"/>
              </a:rPr>
              <a:t> </a:t>
            </a:r>
            <a:r>
              <a:rPr lang="nl-NL" sz="2400" b="1" i="1" dirty="0" err="1" smtClean="0">
                <a:latin typeface="Bradley Hand ITC" pitchFamily="66" charset="0"/>
              </a:rPr>
              <a:t>process</a:t>
            </a:r>
            <a:endParaRPr lang="nl-NL" sz="2400" b="1" i="1" dirty="0">
              <a:latin typeface="Bradley Hand ITC" pitchFamily="66" charset="0"/>
            </a:endParaRPr>
          </a:p>
        </p:txBody>
      </p:sp>
      <p:pic>
        <p:nvPicPr>
          <p:cNvPr id="6" name="Afbeelding 5" descr="WKZ 2 achtergrond 16-9-01.png"/>
          <p:cNvPicPr>
            <a:picLocks noChangeAspect="1"/>
          </p:cNvPicPr>
          <p:nvPr/>
        </p:nvPicPr>
        <p:blipFill rotWithShape="1">
          <a:blip r:embed="rId3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1.wp.com/performancemanagementcompanyblog.files.wordpress.com/2014/03/tobusytoimprove.jpg?resize=408%2C2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1" y="627534"/>
            <a:ext cx="6416159" cy="3078342"/>
          </a:xfrm>
          <a:prstGeom prst="rect">
            <a:avLst/>
          </a:prstGeom>
          <a:noFill/>
        </p:spPr>
      </p:pic>
      <p:sp>
        <p:nvSpPr>
          <p:cNvPr id="4" name="Tekstvak 3"/>
          <p:cNvSpPr txBox="1"/>
          <p:nvPr/>
        </p:nvSpPr>
        <p:spPr>
          <a:xfrm>
            <a:off x="899592" y="3867894"/>
            <a:ext cx="700037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2400" b="1" dirty="0" err="1" smtClean="0"/>
              <a:t>Every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patient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or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member</a:t>
            </a:r>
            <a:r>
              <a:rPr lang="nl-NL" sz="2400" b="1" dirty="0" smtClean="0"/>
              <a:t> of </a:t>
            </a:r>
            <a:r>
              <a:rPr lang="nl-NL" sz="2400" b="1" dirty="0" err="1" smtClean="0"/>
              <a:t>your</a:t>
            </a:r>
            <a:r>
              <a:rPr lang="nl-NL" sz="2400" b="1" dirty="0" smtClean="0"/>
              <a:t> team </a:t>
            </a:r>
            <a:r>
              <a:rPr lang="nl-NL" sz="2400" b="1" dirty="0" err="1" smtClean="0"/>
              <a:t>can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contribute</a:t>
            </a:r>
            <a:endParaRPr lang="nl-NL" sz="2400" b="1" dirty="0"/>
          </a:p>
        </p:txBody>
      </p:sp>
      <p:pic>
        <p:nvPicPr>
          <p:cNvPr id="6" name="Afbeelding 5" descr="WKZ 2 achtergrond 16-9-01.png"/>
          <p:cNvPicPr>
            <a:picLocks noChangeAspect="1"/>
          </p:cNvPicPr>
          <p:nvPr/>
        </p:nvPicPr>
        <p:blipFill rotWithShape="1">
          <a:blip r:embed="rId3" cstate="print"/>
          <a:srcRect l="81970" t="83704" r="2496" b="4127"/>
          <a:stretch/>
        </p:blipFill>
        <p:spPr bwMode="auto">
          <a:xfrm>
            <a:off x="7596336" y="4443958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75856" y="2031690"/>
            <a:ext cx="2178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/>
              <a:t>Some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examples</a:t>
            </a:r>
            <a:endParaRPr lang="nl-NL" sz="2400" b="1" dirty="0"/>
          </a:p>
        </p:txBody>
      </p:sp>
      <p:pic>
        <p:nvPicPr>
          <p:cNvPr id="5" name="Afbeelding 4" descr="WKZ 2 achtergrond 16-9-01.png"/>
          <p:cNvPicPr>
            <a:picLocks noChangeAspect="1"/>
          </p:cNvPicPr>
          <p:nvPr/>
        </p:nvPicPr>
        <p:blipFill rotWithShape="1">
          <a:blip r:embed="rId2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2123728" y="1779662"/>
            <a:ext cx="194421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/>
          <p:cNvSpPr/>
          <p:nvPr/>
        </p:nvSpPr>
        <p:spPr>
          <a:xfrm>
            <a:off x="1043608" y="627534"/>
            <a:ext cx="66247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Annual screening for CFRD should begin by age 10 years in all CF patients who do not have CFRD.</a:t>
            </a:r>
          </a:p>
          <a:p>
            <a:endParaRPr lang="en-US" dirty="0" smtClean="0"/>
          </a:p>
          <a:p>
            <a:r>
              <a:rPr lang="en-US" dirty="0" smtClean="0"/>
              <a:t>Screening for CFRD should be performed using a 2-h 75-g OGTT. 	    	   </a:t>
            </a:r>
            <a:r>
              <a:rPr lang="en-US" dirty="0" smtClean="0">
                <a:solidFill>
                  <a:srgbClr val="FFFF00"/>
                </a:solidFill>
              </a:rPr>
              <a:t>(ADA-E; Consensus)</a:t>
            </a:r>
          </a:p>
          <a:p>
            <a:r>
              <a:rPr lang="en-US" dirty="0" smtClean="0"/>
              <a:t>Glucose </a:t>
            </a:r>
            <a:r>
              <a:rPr lang="en-US" dirty="0" smtClean="0"/>
              <a:t>measurements: Fasting, 1 hour post, 2 hour post.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nl-NL" dirty="0"/>
          </a:p>
        </p:txBody>
      </p:sp>
      <p:pic>
        <p:nvPicPr>
          <p:cNvPr id="19458" name="Picture 2" descr="Young handsome man driving his car while eating food in the traff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571750"/>
            <a:ext cx="5256584" cy="2404888"/>
          </a:xfrm>
          <a:prstGeom prst="rect">
            <a:avLst/>
          </a:prstGeom>
          <a:noFill/>
        </p:spPr>
      </p:pic>
      <p:sp>
        <p:nvSpPr>
          <p:cNvPr id="5" name="Tekstvak 4"/>
          <p:cNvSpPr txBox="1"/>
          <p:nvPr/>
        </p:nvSpPr>
        <p:spPr>
          <a:xfrm>
            <a:off x="3707904" y="0"/>
            <a:ext cx="1080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smtClean="0">
                <a:solidFill>
                  <a:srgbClr val="00529E"/>
                </a:solidFill>
              </a:rPr>
              <a:t>CFRD</a:t>
            </a:r>
            <a:endParaRPr lang="nl-NL" sz="3200" b="1" dirty="0">
              <a:solidFill>
                <a:srgbClr val="00529E"/>
              </a:solidFill>
            </a:endParaRPr>
          </a:p>
        </p:txBody>
      </p:sp>
      <p:pic>
        <p:nvPicPr>
          <p:cNvPr id="9" name="Afbeelding 8" descr="WKZ 2 achtergrond 16-9-01.png"/>
          <p:cNvPicPr>
            <a:picLocks noChangeAspect="1"/>
          </p:cNvPicPr>
          <p:nvPr/>
        </p:nvPicPr>
        <p:blipFill rotWithShape="1">
          <a:blip r:embed="rId3" cstate="print"/>
          <a:srcRect l="81970" t="83704" r="2496" b="4127"/>
          <a:stretch/>
        </p:blipFill>
        <p:spPr bwMode="auto">
          <a:xfrm>
            <a:off x="7452320" y="4371950"/>
            <a:ext cx="1422400" cy="5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23729</TotalTime>
  <Words>716</Words>
  <Application>Microsoft Office PowerPoint</Application>
  <PresentationFormat>Diavoorstelling (16:9)</PresentationFormat>
  <Paragraphs>232</Paragraphs>
  <Slides>38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39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Heijerman</dc:creator>
  <cp:lastModifiedBy>Heijerman</cp:lastModifiedBy>
  <cp:revision>62</cp:revision>
  <dcterms:created xsi:type="dcterms:W3CDTF">2016-05-13T18:41:56Z</dcterms:created>
  <dcterms:modified xsi:type="dcterms:W3CDTF">2018-02-25T13:31:41Z</dcterms:modified>
</cp:coreProperties>
</file>