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312" r:id="rId4"/>
    <p:sldId id="258" r:id="rId5"/>
    <p:sldId id="261" r:id="rId6"/>
    <p:sldId id="262" r:id="rId7"/>
    <p:sldId id="318" r:id="rId8"/>
    <p:sldId id="299" r:id="rId9"/>
    <p:sldId id="300" r:id="rId10"/>
    <p:sldId id="301" r:id="rId11"/>
    <p:sldId id="314" r:id="rId12"/>
    <p:sldId id="315" r:id="rId13"/>
    <p:sldId id="317" r:id="rId14"/>
    <p:sldId id="319" r:id="rId15"/>
    <p:sldId id="263" r:id="rId16"/>
    <p:sldId id="264" r:id="rId17"/>
    <p:sldId id="265" r:id="rId18"/>
    <p:sldId id="293" r:id="rId19"/>
    <p:sldId id="308" r:id="rId20"/>
    <p:sldId id="309" r:id="rId21"/>
    <p:sldId id="310" r:id="rId22"/>
    <p:sldId id="284" r:id="rId23"/>
    <p:sldId id="296" r:id="rId24"/>
    <p:sldId id="298" r:id="rId25"/>
    <p:sldId id="269" r:id="rId26"/>
    <p:sldId id="294" r:id="rId27"/>
    <p:sldId id="325" r:id="rId28"/>
    <p:sldId id="326" r:id="rId29"/>
    <p:sldId id="321" r:id="rId30"/>
    <p:sldId id="324" r:id="rId31"/>
    <p:sldId id="313" r:id="rId32"/>
    <p:sldId id="320" r:id="rId33"/>
    <p:sldId id="306" r:id="rId34"/>
    <p:sldId id="290" r:id="rId35"/>
    <p:sldId id="291" r:id="rId3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4303F-CA45-4A3B-A621-4E8FE32A64D4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21E3E-B9E3-497C-BE3C-158A506BAA0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91431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7A594-E07A-466B-B827-27FDBBE0CA05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A7A594-E07A-466B-B827-27FDBBE0CA05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4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9A18FAE-B3D6-4133-B314-D3F2219B1367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18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19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20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0" hangingPunct="0"/>
            <a:fld id="{B132656A-E567-4C2F-93B2-39BE55ABC5D2}" type="slidenum">
              <a:rPr lang="en-US" smtClean="0"/>
              <a:pPr eaLnBrk="0" hangingPunct="0"/>
              <a:t>23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26</a:t>
            </a:fld>
            <a:endParaRPr 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1DE2-85E6-4C4A-81C4-F374A81054FC}" type="slidenum">
              <a:rPr lang="nl-NL" smtClean="0"/>
              <a:pPr/>
              <a:t>27</a:t>
            </a:fld>
            <a:endParaRPr 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371DE2-85E6-4C4A-81C4-F374A81054FC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29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31</a:t>
            </a:fld>
            <a:endParaRPr lang="nl-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32</a:t>
            </a:fld>
            <a:endParaRPr lang="nl-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33</a:t>
            </a:fld>
            <a:endParaRPr lang="nl-NL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34</a:t>
            </a:fld>
            <a:endParaRPr lang="nl-NL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35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21E3E-B9E3-497C-BE3C-158A506BAA05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4F138-6E6C-4230-A2FD-DB647A3DD0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69E8-6D03-490E-8E78-86C71479C0DD}" type="datetimeFigureOut">
              <a:rPr lang="nl-NL" smtClean="0"/>
              <a:pPr/>
              <a:t>22-3-2019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4F138-6E6C-4230-A2FD-DB647A3DD03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http://www.rxkinetics.com/pix/peak_mic_ratio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http://www.rxkinetics.com/pix/pk_pd_profiles.jpg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www.umcg.nl/SiteCollectionImages/UMCG/Niet_medische_afdelingen/Werving%20aios/700x300/hoofdingang-don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9563"/>
            <a:ext cx="9144000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>
                <a:solidFill>
                  <a:schemeClr val="tx2"/>
                </a:solidFill>
              </a:rPr>
              <a:t>Pharmacokinetics</a:t>
            </a:r>
            <a:r>
              <a:rPr lang="nl-NL" dirty="0" smtClean="0">
                <a:solidFill>
                  <a:schemeClr val="tx2"/>
                </a:solidFill>
              </a:rPr>
              <a:t> and </a:t>
            </a:r>
            <a:r>
              <a:rPr lang="nl-NL" dirty="0" err="1" smtClean="0">
                <a:solidFill>
                  <a:schemeClr val="tx2"/>
                </a:solidFill>
              </a:rPr>
              <a:t>Therapeutic</a:t>
            </a:r>
            <a:r>
              <a:rPr lang="nl-NL" dirty="0" smtClean="0">
                <a:solidFill>
                  <a:schemeClr val="tx2"/>
                </a:solidFill>
              </a:rPr>
              <a:t> Drug </a:t>
            </a:r>
            <a:r>
              <a:rPr lang="nl-NL" dirty="0" err="1" smtClean="0">
                <a:solidFill>
                  <a:schemeClr val="tx2"/>
                </a:solidFill>
              </a:rPr>
              <a:t>Monitoring</a:t>
            </a:r>
            <a:r>
              <a:rPr lang="nl-NL" dirty="0" smtClean="0">
                <a:solidFill>
                  <a:schemeClr val="tx2"/>
                </a:solidFill>
              </a:rPr>
              <a:t> in CF</a:t>
            </a: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7584" y="4124672"/>
            <a:ext cx="7488832" cy="1752600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Prof. dr. D.J</a:t>
            </a:r>
            <a:r>
              <a:rPr lang="nl-NL" dirty="0" smtClean="0">
                <a:solidFill>
                  <a:schemeClr val="bg1"/>
                </a:solidFill>
              </a:rPr>
              <a:t>. Touw, </a:t>
            </a:r>
            <a:r>
              <a:rPr lang="nl-NL" dirty="0" err="1" smtClean="0">
                <a:solidFill>
                  <a:schemeClr val="bg1"/>
                </a:solidFill>
              </a:rPr>
              <a:t>hosp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pharm</a:t>
            </a:r>
            <a:r>
              <a:rPr lang="nl-NL" dirty="0" smtClean="0">
                <a:solidFill>
                  <a:schemeClr val="bg1"/>
                </a:solidFill>
              </a:rPr>
              <a:t>, </a:t>
            </a:r>
            <a:r>
              <a:rPr lang="nl-NL" dirty="0" err="1" smtClean="0">
                <a:solidFill>
                  <a:schemeClr val="bg1"/>
                </a:solidFill>
              </a:rPr>
              <a:t>clin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pharmacol</a:t>
            </a:r>
            <a:r>
              <a:rPr lang="nl-NL" dirty="0" smtClean="0">
                <a:solidFill>
                  <a:schemeClr val="bg1"/>
                </a:solidFill>
              </a:rPr>
              <a:t>, </a:t>
            </a:r>
            <a:r>
              <a:rPr lang="nl-NL" dirty="0" err="1" smtClean="0">
                <a:solidFill>
                  <a:schemeClr val="bg1"/>
                </a:solidFill>
              </a:rPr>
              <a:t>toxicol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RUG/UMCG, Dept. </a:t>
            </a:r>
            <a:r>
              <a:rPr lang="nl-NL" dirty="0" err="1" smtClean="0">
                <a:solidFill>
                  <a:schemeClr val="bg1"/>
                </a:solidFill>
              </a:rPr>
              <a:t>Clinical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Pharmacy</a:t>
            </a:r>
            <a:r>
              <a:rPr lang="nl-NL" dirty="0" smtClean="0">
                <a:solidFill>
                  <a:schemeClr val="bg1"/>
                </a:solidFill>
              </a:rPr>
              <a:t> and </a:t>
            </a:r>
            <a:r>
              <a:rPr lang="nl-NL" dirty="0" err="1" smtClean="0">
                <a:solidFill>
                  <a:schemeClr val="bg1"/>
                </a:solidFill>
              </a:rPr>
              <a:t>Pharmacology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3rd ME CF symposium 2019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" name="Picture 13" descr="http://www.rug.nl/about-us/how-to-find-us/huisstijl/logobank/logobestandenfaculteiten/rug-umcg_logobalk_enbuitennl_fc_liggend_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Continuous infusion</a:t>
            </a:r>
            <a:endParaRPr lang="nl-NL" altLang="nl-NL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nl-NL" altLang="nl-NL" dirty="0" smtClean="0"/>
              <a:t>P. </a:t>
            </a:r>
            <a:r>
              <a:rPr lang="nl-NL" altLang="nl-NL" dirty="0" err="1" smtClean="0"/>
              <a:t>aeruginosa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exposed</a:t>
            </a:r>
            <a:r>
              <a:rPr lang="nl-NL" altLang="nl-NL" dirty="0" smtClean="0"/>
              <a:t> to </a:t>
            </a:r>
            <a:r>
              <a:rPr lang="nl-NL" altLang="nl-NL" dirty="0" err="1" smtClean="0"/>
              <a:t>ceftazidime</a:t>
            </a:r>
            <a:r>
              <a:rPr lang="nl-NL" altLang="nl-NL" dirty="0" smtClean="0"/>
              <a:t> c.i.</a:t>
            </a:r>
          </a:p>
          <a:p>
            <a:r>
              <a:rPr lang="nl-NL" altLang="nl-NL" dirty="0" err="1" smtClean="0"/>
              <a:t>Steady-state</a:t>
            </a:r>
            <a:r>
              <a:rPr lang="nl-NL" altLang="nl-NL" dirty="0" smtClean="0"/>
              <a:t> free </a:t>
            </a:r>
            <a:r>
              <a:rPr lang="nl-NL" altLang="nl-NL" dirty="0" err="1" smtClean="0"/>
              <a:t>concentrations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studied</a:t>
            </a:r>
            <a:r>
              <a:rPr lang="nl-NL" altLang="nl-NL" dirty="0" smtClean="0"/>
              <a:t>:</a:t>
            </a:r>
          </a:p>
          <a:p>
            <a:pPr lvl="1"/>
            <a:r>
              <a:rPr lang="nl-NL" altLang="nl-NL" dirty="0" smtClean="0"/>
              <a:t>1x MIC (o - - o)</a:t>
            </a:r>
          </a:p>
          <a:p>
            <a:pPr lvl="1"/>
            <a:r>
              <a:rPr lang="nl-NL" altLang="nl-NL" dirty="0" smtClean="0"/>
              <a:t>4x MIC (+——+)</a:t>
            </a:r>
          </a:p>
          <a:p>
            <a:pPr lvl="1"/>
            <a:r>
              <a:rPr lang="nl-NL" altLang="nl-NL" dirty="0" smtClean="0"/>
              <a:t>16x MIC (</a:t>
            </a:r>
            <a:r>
              <a:rPr lang="nl-NL" altLang="nl-NL" dirty="0" smtClean="0">
                <a:sym typeface="Symbol" pitchFamily="18" charset="2"/>
              </a:rPr>
              <a:t> - - )</a:t>
            </a:r>
            <a:endParaRPr lang="nl-NL" altLang="nl-NL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4025"/>
            <a:ext cx="4572000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17525" y="5975350"/>
            <a:ext cx="2062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>
                <a:latin typeface="Tahoma" pitchFamily="34" charset="0"/>
              </a:rPr>
              <a:t>Mouton, AAC 1994</a:t>
            </a:r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Rechte verbindingslijn met pijl 10"/>
          <p:cNvCxnSpPr/>
          <p:nvPr/>
        </p:nvCxnSpPr>
        <p:spPr>
          <a:xfrm flipV="1">
            <a:off x="3491880" y="3140968"/>
            <a:ext cx="2592288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3707904" y="4293096"/>
            <a:ext cx="216024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012160" y="1556792"/>
            <a:ext cx="850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>
                <a:solidFill>
                  <a:srgbClr val="FF0000"/>
                </a:solidFill>
              </a:rPr>
              <a:t>control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4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Clinical evidence for c.i.</a:t>
            </a:r>
            <a:endParaRPr lang="nl-NL" dirty="0"/>
          </a:p>
        </p:txBody>
      </p:sp>
      <p:sp>
        <p:nvSpPr>
          <p:cNvPr id="26627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ICU </a:t>
            </a:r>
            <a:r>
              <a:rPr lang="nl-NL" dirty="0" err="1" smtClean="0"/>
              <a:t>patients</a:t>
            </a:r>
            <a:r>
              <a:rPr lang="nl-NL" dirty="0" smtClean="0"/>
              <a:t> </a:t>
            </a:r>
            <a:r>
              <a:rPr lang="nl-NL" dirty="0" err="1" smtClean="0"/>
              <a:t>infected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P </a:t>
            </a:r>
            <a:r>
              <a:rPr lang="nl-NL" dirty="0" err="1" smtClean="0"/>
              <a:t>aeruginosa</a:t>
            </a:r>
            <a:r>
              <a:rPr lang="nl-NL" dirty="0" smtClean="0"/>
              <a:t> </a:t>
            </a: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received</a:t>
            </a:r>
            <a:r>
              <a:rPr lang="nl-NL" dirty="0" smtClean="0"/>
              <a:t> </a:t>
            </a:r>
            <a:r>
              <a:rPr lang="nl-NL" dirty="0" err="1" smtClean="0"/>
              <a:t>piperacillin</a:t>
            </a:r>
            <a:r>
              <a:rPr lang="nl-NL" dirty="0" smtClean="0"/>
              <a:t> – </a:t>
            </a:r>
            <a:r>
              <a:rPr lang="nl-NL" dirty="0" err="1" smtClean="0"/>
              <a:t>tazobactam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 P. </a:t>
            </a:r>
            <a:r>
              <a:rPr lang="nl-NL" dirty="0" err="1" smtClean="0"/>
              <a:t>aeruginosa</a:t>
            </a:r>
            <a:r>
              <a:rPr lang="nl-NL" dirty="0" smtClean="0"/>
              <a:t> </a:t>
            </a:r>
            <a:r>
              <a:rPr lang="nl-NL" dirty="0" err="1" smtClean="0"/>
              <a:t>infection</a:t>
            </a:r>
            <a:endParaRPr lang="nl-NL" dirty="0" smtClean="0"/>
          </a:p>
          <a:p>
            <a:pPr lvl="1"/>
            <a:r>
              <a:rPr lang="nl-NL" dirty="0" smtClean="0"/>
              <a:t>Cohort A: 3375 mg </a:t>
            </a:r>
            <a:r>
              <a:rPr lang="nl-NL" dirty="0" err="1" smtClean="0"/>
              <a:t>every</a:t>
            </a:r>
            <a:r>
              <a:rPr lang="nl-NL" dirty="0" smtClean="0"/>
              <a:t> 4-6 </a:t>
            </a:r>
            <a:r>
              <a:rPr lang="nl-NL" dirty="0" err="1" smtClean="0"/>
              <a:t>hours</a:t>
            </a:r>
            <a:r>
              <a:rPr lang="nl-NL" dirty="0" smtClean="0"/>
              <a:t> </a:t>
            </a:r>
            <a:r>
              <a:rPr lang="nl-NL" dirty="0" err="1" smtClean="0"/>
              <a:t>given</a:t>
            </a:r>
            <a:r>
              <a:rPr lang="nl-NL" dirty="0" smtClean="0"/>
              <a:t> as 30 min </a:t>
            </a:r>
            <a:r>
              <a:rPr lang="nl-NL" dirty="0" err="1" smtClean="0"/>
              <a:t>infusion</a:t>
            </a:r>
            <a:r>
              <a:rPr lang="nl-NL" dirty="0" smtClean="0"/>
              <a:t> (</a:t>
            </a:r>
            <a:r>
              <a:rPr lang="nl-NL" dirty="0" err="1" smtClean="0"/>
              <a:t>Intermittent</a:t>
            </a:r>
            <a:r>
              <a:rPr lang="nl-NL" dirty="0" smtClean="0"/>
              <a:t> </a:t>
            </a:r>
            <a:r>
              <a:rPr lang="nl-NL" dirty="0" err="1" smtClean="0"/>
              <a:t>infusion</a:t>
            </a:r>
            <a:r>
              <a:rPr lang="nl-NL" dirty="0" smtClean="0"/>
              <a:t>, N=92)</a:t>
            </a:r>
          </a:p>
          <a:p>
            <a:pPr lvl="1"/>
            <a:r>
              <a:rPr lang="nl-NL" dirty="0" smtClean="0"/>
              <a:t>Cohort B: 3375 mg </a:t>
            </a:r>
            <a:r>
              <a:rPr lang="nl-NL" dirty="0" err="1" smtClean="0"/>
              <a:t>every</a:t>
            </a:r>
            <a:r>
              <a:rPr lang="nl-NL" dirty="0" smtClean="0"/>
              <a:t> 8 </a:t>
            </a:r>
            <a:r>
              <a:rPr lang="nl-NL" dirty="0" err="1" smtClean="0"/>
              <a:t>hours</a:t>
            </a:r>
            <a:r>
              <a:rPr lang="nl-NL" dirty="0" smtClean="0"/>
              <a:t> </a:t>
            </a:r>
            <a:r>
              <a:rPr lang="nl-NL" dirty="0" err="1" smtClean="0"/>
              <a:t>given</a:t>
            </a:r>
            <a:r>
              <a:rPr lang="nl-NL" dirty="0" smtClean="0"/>
              <a:t> as 4 </a:t>
            </a:r>
            <a:r>
              <a:rPr lang="nl-NL" dirty="0" err="1" smtClean="0"/>
              <a:t>hours</a:t>
            </a:r>
            <a:r>
              <a:rPr lang="nl-NL" dirty="0" smtClean="0"/>
              <a:t> </a:t>
            </a:r>
            <a:r>
              <a:rPr lang="nl-NL" dirty="0" err="1" smtClean="0"/>
              <a:t>infusion</a:t>
            </a:r>
            <a:r>
              <a:rPr lang="nl-NL" dirty="0" smtClean="0"/>
              <a:t> (</a:t>
            </a:r>
            <a:r>
              <a:rPr lang="nl-NL" dirty="0" err="1" smtClean="0"/>
              <a:t>Extended</a:t>
            </a:r>
            <a:r>
              <a:rPr lang="nl-NL" dirty="0" smtClean="0"/>
              <a:t> </a:t>
            </a:r>
            <a:r>
              <a:rPr lang="nl-NL" dirty="0" err="1" smtClean="0"/>
              <a:t>infusion</a:t>
            </a:r>
            <a:r>
              <a:rPr lang="nl-NL" dirty="0" smtClean="0"/>
              <a:t>, N=102)</a:t>
            </a:r>
          </a:p>
          <a:p>
            <a:pPr lvl="1"/>
            <a:endParaRPr lang="nl-NL" dirty="0" smtClean="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07504" y="6371481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 err="1">
                <a:latin typeface="Tahoma" pitchFamily="34" charset="0"/>
              </a:rPr>
              <a:t>Lodise</a:t>
            </a:r>
            <a:r>
              <a:rPr lang="nl-NL" dirty="0">
                <a:latin typeface="Tahoma" pitchFamily="34" charset="0"/>
              </a:rPr>
              <a:t>, CID 2007</a:t>
            </a:r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Clinical evidence for c.i.</a:t>
            </a:r>
            <a:endParaRPr lang="nl-NL" dirty="0" smtClean="0"/>
          </a:p>
        </p:txBody>
      </p:sp>
      <p:sp>
        <p:nvSpPr>
          <p:cNvPr id="23" name="Tijdelijke aanduiding voor inhoud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238" y="1412875"/>
            <a:ext cx="8643937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Rechte verbindingslijn met pijl 8"/>
          <p:cNvCxnSpPr/>
          <p:nvPr/>
        </p:nvCxnSpPr>
        <p:spPr>
          <a:xfrm flipH="1">
            <a:off x="7466013" y="2609850"/>
            <a:ext cx="792162" cy="3603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/>
          <p:cNvCxnSpPr/>
          <p:nvPr/>
        </p:nvCxnSpPr>
        <p:spPr>
          <a:xfrm flipH="1">
            <a:off x="2843213" y="2565400"/>
            <a:ext cx="792162" cy="3587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/>
          <p:cNvCxnSpPr/>
          <p:nvPr/>
        </p:nvCxnSpPr>
        <p:spPr>
          <a:xfrm flipH="1">
            <a:off x="8351838" y="3789363"/>
            <a:ext cx="792162" cy="36036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 flipH="1">
            <a:off x="6443663" y="3789363"/>
            <a:ext cx="792162" cy="36036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 Box 5"/>
          <p:cNvSpPr txBox="1">
            <a:spLocks noChangeArrowheads="1"/>
          </p:cNvSpPr>
          <p:nvPr/>
        </p:nvSpPr>
        <p:spPr bwMode="auto">
          <a:xfrm>
            <a:off x="118145" y="6371481"/>
            <a:ext cx="19335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 err="1">
                <a:latin typeface="Tahoma" pitchFamily="34" charset="0"/>
              </a:rPr>
              <a:t>Lodise</a:t>
            </a:r>
            <a:r>
              <a:rPr lang="nl-NL" dirty="0">
                <a:latin typeface="Tahoma" pitchFamily="34" charset="0"/>
              </a:rPr>
              <a:t>, CID 2007</a:t>
            </a:r>
          </a:p>
        </p:txBody>
      </p:sp>
      <p:sp>
        <p:nvSpPr>
          <p:cNvPr id="17" name="Ovaal 16"/>
          <p:cNvSpPr/>
          <p:nvPr/>
        </p:nvSpPr>
        <p:spPr>
          <a:xfrm>
            <a:off x="5867400" y="1844675"/>
            <a:ext cx="1008063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2268538" y="1844675"/>
            <a:ext cx="1008062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9" name="Rechte verbindingslijn met pijl 18"/>
          <p:cNvCxnSpPr/>
          <p:nvPr/>
        </p:nvCxnSpPr>
        <p:spPr>
          <a:xfrm flipH="1">
            <a:off x="1908175" y="3860800"/>
            <a:ext cx="792163" cy="3603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>
            <a:off x="3851275" y="3860800"/>
            <a:ext cx="792163" cy="36036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al 20"/>
          <p:cNvSpPr/>
          <p:nvPr/>
        </p:nvSpPr>
        <p:spPr>
          <a:xfrm>
            <a:off x="2484438" y="4724400"/>
            <a:ext cx="1008062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7019925" y="4724400"/>
            <a:ext cx="1008063" cy="433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2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8" grpId="1" animBg="1"/>
      <p:bldP spid="21" grpId="0" animBg="1"/>
      <p:bldP spid="21" grpId="1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F2F2F2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nl-NL">
              <a:solidFill>
                <a:srgbClr val="FFFFFF"/>
              </a:solidFill>
            </a:endParaRPr>
          </a:p>
        </p:txBody>
      </p:sp>
      <p:sp>
        <p:nvSpPr>
          <p:cNvPr id="16387" name="Date Placeholder 3"/>
          <p:cNvSpPr txBox="1">
            <a:spLocks noGrp="1"/>
          </p:cNvSpPr>
          <p:nvPr/>
        </p:nvSpPr>
        <p:spPr bwMode="auto">
          <a:xfrm>
            <a:off x="0" y="6477000"/>
            <a:ext cx="2540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4000" tIns="63500" rIns="127000" bIns="63500" anchor="ctr"/>
          <a:lstStyle/>
          <a:p>
            <a:pPr eaLnBrk="1" hangingPunct="1"/>
            <a:r>
              <a:rPr lang="en-US" sz="1000">
                <a:solidFill>
                  <a:srgbClr val="999999"/>
                </a:solidFill>
                <a:latin typeface="Helvetica" pitchFamily="126" charset="0"/>
              </a:rPr>
              <a:t>Date of download:  3/25/2017</a:t>
            </a:r>
          </a:p>
        </p:txBody>
      </p:sp>
      <p:sp>
        <p:nvSpPr>
          <p:cNvPr id="16388" name="Footer Placeholder 4"/>
          <p:cNvSpPr txBox="1">
            <a:spLocks noGrp="1"/>
          </p:cNvSpPr>
          <p:nvPr/>
        </p:nvSpPr>
        <p:spPr bwMode="auto">
          <a:xfrm>
            <a:off x="2971800" y="6477000"/>
            <a:ext cx="59690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en-US" sz="1000">
                <a:solidFill>
                  <a:srgbClr val="999999"/>
                </a:solidFill>
                <a:latin typeface="Helvetica" pitchFamily="126" charset="0"/>
              </a:rPr>
              <a:t>© The Author 2015. Published by Oxford University Press on behalf of the British Society for Antimicrobial Chemotherapy. All rights reserved. For Permissions, please e-mail: journals.permissions@oup.com</a:t>
            </a:r>
          </a:p>
        </p:txBody>
      </p:sp>
      <p:sp>
        <p:nvSpPr>
          <p:cNvPr id="16389" name="Text Placeholder 2"/>
          <p:cNvSpPr txBox="1">
            <a:spLocks/>
          </p:cNvSpPr>
          <p:nvPr/>
        </p:nvSpPr>
        <p:spPr bwMode="auto">
          <a:xfrm>
            <a:off x="0" y="1058863"/>
            <a:ext cx="91440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0" rIns="228600" bIns="0"/>
          <a:lstStyle/>
          <a:p>
            <a:pPr eaLnBrk="1" hangingPunct="1">
              <a:lnSpc>
                <a:spcPts val="1800"/>
              </a:lnSpc>
              <a:spcAft>
                <a:spcPts val="600"/>
              </a:spcAft>
            </a:pPr>
            <a:r>
              <a:rPr lang="en-US" sz="1400" dirty="0">
                <a:solidFill>
                  <a:srgbClr val="404040"/>
                </a:solidFill>
                <a:latin typeface="Fira Sans Light"/>
                <a:ea typeface="Fira Sans Light"/>
                <a:cs typeface="Fira Sans Light"/>
              </a:rPr>
              <a:t>From: </a:t>
            </a:r>
            <a:r>
              <a:rPr lang="en-US" sz="1400" b="1" dirty="0">
                <a:latin typeface="Helvetica" pitchFamily="126" charset="0"/>
              </a:rPr>
              <a:t>Is prolonged infusion of </a:t>
            </a:r>
            <a:r>
              <a:rPr lang="en-US" sz="1400" b="1" dirty="0" err="1">
                <a:latin typeface="Helvetica" pitchFamily="126" charset="0"/>
              </a:rPr>
              <a:t>piperacillin</a:t>
            </a:r>
            <a:r>
              <a:rPr lang="en-US" sz="1400" b="1" dirty="0">
                <a:latin typeface="Helvetica" pitchFamily="126" charset="0"/>
              </a:rPr>
              <a:t>/</a:t>
            </a:r>
            <a:r>
              <a:rPr lang="en-US" sz="1400" b="1" dirty="0" err="1">
                <a:latin typeface="Helvetica" pitchFamily="126" charset="0"/>
              </a:rPr>
              <a:t>tazobactam</a:t>
            </a:r>
            <a:r>
              <a:rPr lang="en-US" sz="1400" b="1" dirty="0">
                <a:latin typeface="Helvetica" pitchFamily="126" charset="0"/>
              </a:rPr>
              <a:t> and </a:t>
            </a:r>
            <a:r>
              <a:rPr lang="en-US" sz="1400" b="1" dirty="0" err="1">
                <a:latin typeface="Helvetica" pitchFamily="126" charset="0"/>
              </a:rPr>
              <a:t>meropenem</a:t>
            </a:r>
            <a:r>
              <a:rPr lang="en-US" sz="1400" b="1" dirty="0">
                <a:latin typeface="Helvetica" pitchFamily="126" charset="0"/>
              </a:rPr>
              <a:t> in critically ill patients associated with improved pharmacokinetic/pharmacodynamic and patient outcomes? An observation from the Defining Antibiotic Levels in Intensive care unit patients (DALI) cohort</a:t>
            </a:r>
          </a:p>
        </p:txBody>
      </p:sp>
      <p:pic>
        <p:nvPicPr>
          <p:cNvPr id="16392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5621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93" name="Straight Connector 5"/>
          <p:cNvCxnSpPr>
            <a:cxnSpLocks noChangeShapeType="1"/>
          </p:cNvCxnSpPr>
          <p:nvPr/>
        </p:nvCxnSpPr>
        <p:spPr bwMode="auto">
          <a:xfrm>
            <a:off x="0" y="882650"/>
            <a:ext cx="9144000" cy="0"/>
          </a:xfrm>
          <a:prstGeom prst="line">
            <a:avLst/>
          </a:prstGeom>
          <a:noFill/>
          <a:ln w="12700" algn="ctr">
            <a:solidFill>
              <a:srgbClr val="F2F2F2"/>
            </a:solidFill>
            <a:miter lim="800000"/>
            <a:headEnd/>
            <a:tailEnd/>
          </a:ln>
        </p:spPr>
      </p:cxnSp>
      <p:sp>
        <p:nvSpPr>
          <p:cNvPr id="16394" name="TextBox 1"/>
          <p:cNvSpPr txBox="1">
            <a:spLocks noChangeArrowheads="1"/>
          </p:cNvSpPr>
          <p:nvPr/>
        </p:nvSpPr>
        <p:spPr bwMode="auto">
          <a:xfrm>
            <a:off x="0" y="1736470"/>
            <a:ext cx="9144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28600" tIns="0" rIns="228600" bIns="0">
            <a:spAutoFit/>
          </a:bodyPr>
          <a:lstStyle/>
          <a:p>
            <a:r>
              <a:rPr lang="en-US" sz="1200">
                <a:solidFill>
                  <a:srgbClr val="7F7F7F"/>
                </a:solidFill>
                <a:latin typeface="Helvetica" pitchFamily="126" charset="0"/>
              </a:rPr>
              <a:t>J Antimicrob Chemother. 2015;71(1):196-207. doi:10.1093/jac/dkv288</a:t>
            </a:r>
          </a:p>
        </p:txBody>
      </p:sp>
      <p:sp>
        <p:nvSpPr>
          <p:cNvPr id="1639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 algn="ctr">
            <a:solidFill>
              <a:srgbClr val="F2F2F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16397" name="Picture 13" descr="Cov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98" y="2057400"/>
            <a:ext cx="3439648" cy="4237438"/>
          </a:xfrm>
          <a:prstGeom prst="rect">
            <a:avLst/>
          </a:prstGeom>
          <a:noFill/>
        </p:spPr>
      </p:pic>
      <p:pic>
        <p:nvPicPr>
          <p:cNvPr id="13" name="Picture 13" descr="Cov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1492" y="2057399"/>
            <a:ext cx="3422822" cy="4240896"/>
          </a:xfrm>
          <a:prstGeom prst="rect">
            <a:avLst/>
          </a:prstGeom>
          <a:noFill/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DALI </a:t>
            </a:r>
            <a:r>
              <a:rPr kumimoji="0" lang="nl-NL" sz="4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study</a:t>
            </a:r>
            <a:endParaRPr kumimoji="0" lang="nl-NL" sz="4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Aminoglycosides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133402"/>
            <a:ext cx="7169038" cy="352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PK/PD principle: Cmax / MIC</a:t>
            </a:r>
            <a:endParaRPr lang="nl-NL" dirty="0" smtClean="0"/>
          </a:p>
        </p:txBody>
      </p:sp>
      <p:sp>
        <p:nvSpPr>
          <p:cNvPr id="1536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nl-NL" smtClean="0"/>
              <a:t>Aminoglycosides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3707904" y="3068960"/>
            <a:ext cx="0" cy="1656184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nl-NL"/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Aminoglycosides, efficacy</a:t>
            </a:r>
            <a:endParaRPr lang="nl-NL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nl-NL" smtClean="0"/>
              <a:t>Infected thigh experiment</a:t>
            </a:r>
          </a:p>
          <a:p>
            <a:endParaRPr lang="nl-NL" smtClean="0"/>
          </a:p>
          <a:p>
            <a:r>
              <a:rPr lang="nl-NL" smtClean="0"/>
              <a:t>Relationship between maximal concentration (times MIC) and bacterial killing</a:t>
            </a:r>
            <a:endParaRPr lang="nl-NL" dirty="0" smtClean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7363"/>
            <a:ext cx="3463925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4188" y="2895600"/>
            <a:ext cx="1039812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2928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Tahoma" pitchFamily="34" charset="0"/>
              </a:rPr>
              <a:t>Craig, Scand J Inf Dis 1990</a:t>
            </a:r>
          </a:p>
        </p:txBody>
      </p:sp>
      <p:pic>
        <p:nvPicPr>
          <p:cNvPr id="7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776538" y="2352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17411" name="Picture 3" descr="Peak/MIC ratio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427538" y="1981200"/>
            <a:ext cx="45720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Aminoglycosides, efficacy</a:t>
            </a:r>
            <a:endParaRPr lang="nl-NL" dirty="0" smtClean="0"/>
          </a:p>
        </p:txBody>
      </p:sp>
      <p:graphicFrame>
        <p:nvGraphicFramePr>
          <p:cNvPr id="55357" name="Group 61"/>
          <p:cNvGraphicFramePr>
            <a:graphicFrameLocks noGrp="1"/>
          </p:cNvGraphicFramePr>
          <p:nvPr>
            <p:ph type="tbl" idx="4294967295"/>
          </p:nvPr>
        </p:nvGraphicFramePr>
        <p:xfrm>
          <a:off x="241176" y="1989138"/>
          <a:ext cx="4114800" cy="2743200"/>
        </p:xfrm>
        <a:graphic>
          <a:graphicData uri="http://schemas.openxmlformats.org/drawingml/2006/table">
            <a:tbl>
              <a:tblPr/>
              <a:tblGrid>
                <a:gridCol w="1676400"/>
                <a:gridCol w="1066800"/>
                <a:gridCol w="1371600"/>
              </a:tblGrid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Initial serum peak level </a:t>
                      </a: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Died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Survived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&lt; 5mcg/ml </a:t>
                      </a: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2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charset="0"/>
                        </a:rPr>
                        <a:t>&gt;= 5mcg/ml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1" name="Text Box 63"/>
          <p:cNvSpPr txBox="1">
            <a:spLocks noChangeArrowheads="1"/>
          </p:cNvSpPr>
          <p:nvPr/>
        </p:nvSpPr>
        <p:spPr bwMode="auto">
          <a:xfrm>
            <a:off x="250825" y="6302375"/>
            <a:ext cx="4686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>
                <a:latin typeface="Tahoma" pitchFamily="34" charset="0"/>
              </a:rPr>
              <a:t>Moore, J </a:t>
            </a:r>
            <a:r>
              <a:rPr lang="nl-NL" dirty="0" err="1">
                <a:latin typeface="Tahoma" pitchFamily="34" charset="0"/>
              </a:rPr>
              <a:t>Inf</a:t>
            </a:r>
            <a:r>
              <a:rPr lang="nl-NL" dirty="0">
                <a:latin typeface="Tahoma" pitchFamily="34" charset="0"/>
              </a:rPr>
              <a:t> Dis 1984; Moore, J </a:t>
            </a:r>
            <a:r>
              <a:rPr lang="nl-NL" dirty="0" err="1">
                <a:latin typeface="Tahoma" pitchFamily="34" charset="0"/>
              </a:rPr>
              <a:t>Inf</a:t>
            </a:r>
            <a:r>
              <a:rPr lang="nl-NL" dirty="0">
                <a:latin typeface="Tahoma" pitchFamily="34" charset="0"/>
              </a:rPr>
              <a:t> Dis 1987</a:t>
            </a:r>
          </a:p>
        </p:txBody>
      </p:sp>
      <p:pic>
        <p:nvPicPr>
          <p:cNvPr id="7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2599" y="188641"/>
            <a:ext cx="6001401" cy="64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nl-NL" dirty="0" smtClean="0"/>
              <a:t>    Post MIC</a:t>
            </a:r>
            <a:br>
              <a:rPr lang="nl-NL" dirty="0" smtClean="0"/>
            </a:br>
            <a:r>
              <a:rPr lang="nl-NL" dirty="0" smtClean="0"/>
              <a:t>    effect</a:t>
            </a:r>
            <a:endParaRPr lang="nl-NL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1796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 err="1">
                <a:latin typeface="Tahoma" pitchFamily="34" charset="0"/>
              </a:rPr>
              <a:t>Craig</a:t>
            </a:r>
            <a:r>
              <a:rPr lang="nl-NL" dirty="0">
                <a:latin typeface="Tahoma" pitchFamily="34" charset="0"/>
              </a:rPr>
              <a:t>, </a:t>
            </a:r>
            <a:r>
              <a:rPr lang="nl-NL" dirty="0" smtClean="0">
                <a:latin typeface="Tahoma" pitchFamily="34" charset="0"/>
              </a:rPr>
              <a:t>JAC 1993</a:t>
            </a:r>
            <a:endParaRPr lang="nl-NL" dirty="0">
              <a:latin typeface="Tahoma" pitchFamily="34" charset="0"/>
            </a:endParaRPr>
          </a:p>
        </p:txBody>
      </p:sp>
      <p:sp>
        <p:nvSpPr>
          <p:cNvPr id="8" name="Ovaal 7"/>
          <p:cNvSpPr/>
          <p:nvPr/>
        </p:nvSpPr>
        <p:spPr>
          <a:xfrm>
            <a:off x="4067944" y="2132856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395350" y="2144431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4044794" y="4797152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6349050" y="4797152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/>
          <p:cNvSpPr txBox="1"/>
          <p:nvPr/>
        </p:nvSpPr>
        <p:spPr>
          <a:xfrm>
            <a:off x="1115616" y="3501008"/>
            <a:ext cx="18373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rgbClr val="FF0000"/>
                </a:solidFill>
              </a:rPr>
              <a:t>Time &gt; MIC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13" name="Ovaal 12"/>
          <p:cNvSpPr/>
          <p:nvPr/>
        </p:nvSpPr>
        <p:spPr>
          <a:xfrm>
            <a:off x="6501450" y="4077072"/>
            <a:ext cx="224701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Topic </a:t>
            </a:r>
            <a:r>
              <a:rPr lang="nl-NL" altLang="nl-NL" dirty="0" err="1" smtClean="0"/>
              <a:t>study</a:t>
            </a:r>
            <a:endParaRPr lang="nl-NL" altLang="nl-NL" dirty="0"/>
          </a:p>
        </p:txBody>
      </p:sp>
      <p:pic>
        <p:nvPicPr>
          <p:cNvPr id="24580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10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8038"/>
            <a:ext cx="4572000" cy="348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 Box 1030"/>
          <p:cNvSpPr txBox="1">
            <a:spLocks noChangeArrowheads="1"/>
          </p:cNvSpPr>
          <p:nvPr/>
        </p:nvSpPr>
        <p:spPr bwMode="auto">
          <a:xfrm>
            <a:off x="441325" y="6203950"/>
            <a:ext cx="2198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dirty="0" err="1">
                <a:latin typeface="Tahoma" pitchFamily="34" charset="0"/>
              </a:rPr>
              <a:t>Smyth</a:t>
            </a:r>
            <a:r>
              <a:rPr lang="nl-NL" altLang="nl-NL" dirty="0">
                <a:latin typeface="Tahoma" pitchFamily="34" charset="0"/>
              </a:rPr>
              <a:t>, Lancet 2005</a:t>
            </a:r>
          </a:p>
        </p:txBody>
      </p:sp>
      <p:pic>
        <p:nvPicPr>
          <p:cNvPr id="7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27"/>
          <p:cNvSpPr txBox="1">
            <a:spLocks noChangeArrowheads="1"/>
          </p:cNvSpPr>
          <p:nvPr/>
        </p:nvSpPr>
        <p:spPr>
          <a:xfrm>
            <a:off x="457200" y="3429000"/>
            <a:ext cx="38862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altLang="nl-N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Aim: efficacy and toxicity of tobramycin 10 mg/kg o.d. versus 3.3 mg/kg t.i.d. in children and in adults with CF</a:t>
            </a:r>
            <a:endParaRPr kumimoji="0" lang="nl-NL" altLang="nl-N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8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Disclosure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DJT reports </a:t>
            </a:r>
            <a:r>
              <a:rPr lang="nl-NL" dirty="0" err="1" smtClean="0"/>
              <a:t>grants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Chiesi</a:t>
            </a:r>
            <a:r>
              <a:rPr lang="nl-NL" dirty="0" smtClean="0"/>
              <a:t> and </a:t>
            </a:r>
            <a:r>
              <a:rPr lang="nl-NL" dirty="0" err="1" smtClean="0"/>
              <a:t>Astellas</a:t>
            </a:r>
            <a:r>
              <a:rPr lang="nl-NL" dirty="0" smtClean="0"/>
              <a:t> and ZONMW </a:t>
            </a:r>
            <a:r>
              <a:rPr lang="nl-NL" dirty="0" err="1" smtClean="0"/>
              <a:t>outside</a:t>
            </a:r>
            <a:r>
              <a:rPr lang="nl-NL" dirty="0" smtClean="0"/>
              <a:t> </a:t>
            </a:r>
            <a:r>
              <a:rPr lang="nl-NL" dirty="0" err="1" smtClean="0"/>
              <a:t>this</a:t>
            </a:r>
            <a:r>
              <a:rPr lang="nl-NL" dirty="0" smtClean="0"/>
              <a:t> topic</a:t>
            </a:r>
            <a:endParaRPr lang="nl-NL" dirty="0"/>
          </a:p>
        </p:txBody>
      </p:sp>
      <p:pic>
        <p:nvPicPr>
          <p:cNvPr id="48130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76140"/>
            <a:ext cx="91440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nl-NL" altLang="nl-NL" sz="4400" dirty="0" err="1">
                <a:latin typeface="Tahoma" pitchFamily="34" charset="0"/>
              </a:rPr>
              <a:t>Results</a:t>
            </a:r>
            <a:r>
              <a:rPr lang="nl-NL" altLang="nl-NL" sz="4400" dirty="0">
                <a:latin typeface="Tahoma" pitchFamily="34" charset="0"/>
              </a:rPr>
              <a:t>, </a:t>
            </a:r>
            <a:r>
              <a:rPr lang="nl-NL" altLang="nl-NL" sz="4400" dirty="0" err="1">
                <a:latin typeface="Tahoma" pitchFamily="34" charset="0"/>
              </a:rPr>
              <a:t>efficacy</a:t>
            </a:r>
            <a:endParaRPr lang="nl-NL" altLang="nl-NL" sz="4400" dirty="0">
              <a:latin typeface="Tahoma" pitchFamily="34" charset="0"/>
            </a:endParaRPr>
          </a:p>
        </p:txBody>
      </p:sp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30"/>
          <p:cNvSpPr txBox="1">
            <a:spLocks noChangeArrowheads="1"/>
          </p:cNvSpPr>
          <p:nvPr/>
        </p:nvSpPr>
        <p:spPr bwMode="auto">
          <a:xfrm>
            <a:off x="441325" y="6203950"/>
            <a:ext cx="2198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dirty="0" err="1">
                <a:latin typeface="Tahoma" pitchFamily="34" charset="0"/>
              </a:rPr>
              <a:t>Smyth</a:t>
            </a:r>
            <a:r>
              <a:rPr lang="nl-NL" altLang="nl-NL" dirty="0">
                <a:latin typeface="Tahoma" pitchFamily="34" charset="0"/>
              </a:rPr>
              <a:t>, Lancet 2005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Equally</a:t>
            </a:r>
            <a:r>
              <a:rPr lang="nl-NL" dirty="0" smtClean="0"/>
              <a:t> </a:t>
            </a:r>
            <a:r>
              <a:rPr lang="nl-NL" dirty="0" err="1" smtClean="0"/>
              <a:t>effective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11943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0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12987"/>
            <a:ext cx="9144000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1" name="Rectangle 1027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/>
            <a:r>
              <a:rPr lang="nl-NL" altLang="nl-NL" sz="4400" dirty="0" err="1">
                <a:latin typeface="Tahoma" pitchFamily="34" charset="0"/>
              </a:rPr>
              <a:t>Results</a:t>
            </a:r>
            <a:r>
              <a:rPr lang="nl-NL" altLang="nl-NL" sz="4400" dirty="0">
                <a:latin typeface="Tahoma" pitchFamily="34" charset="0"/>
              </a:rPr>
              <a:t>, </a:t>
            </a:r>
            <a:r>
              <a:rPr lang="nl-NL" altLang="nl-NL" sz="4400" dirty="0" err="1">
                <a:latin typeface="Tahoma" pitchFamily="34" charset="0"/>
              </a:rPr>
              <a:t>renal</a:t>
            </a:r>
            <a:r>
              <a:rPr lang="nl-NL" altLang="nl-NL" sz="4400" dirty="0">
                <a:latin typeface="Tahoma" pitchFamily="34" charset="0"/>
              </a:rPr>
              <a:t> </a:t>
            </a:r>
            <a:r>
              <a:rPr lang="nl-NL" altLang="nl-NL" sz="4400" dirty="0" err="1">
                <a:latin typeface="Tahoma" pitchFamily="34" charset="0"/>
              </a:rPr>
              <a:t>toxicity</a:t>
            </a:r>
            <a:endParaRPr lang="nl-NL" altLang="nl-NL" sz="4400" dirty="0">
              <a:latin typeface="Tahoma" pitchFamily="34" charset="0"/>
            </a:endParaRPr>
          </a:p>
        </p:txBody>
      </p:sp>
      <p:sp>
        <p:nvSpPr>
          <p:cNvPr id="58372" name="Rectangle 1028"/>
          <p:cNvSpPr>
            <a:spLocks noChangeArrowheads="1"/>
          </p:cNvSpPr>
          <p:nvPr/>
        </p:nvSpPr>
        <p:spPr bwMode="auto">
          <a:xfrm>
            <a:off x="228600" y="3489349"/>
            <a:ext cx="8610600" cy="54178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pic>
        <p:nvPicPr>
          <p:cNvPr id="5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441325" y="6203950"/>
            <a:ext cx="2198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dirty="0" err="1">
                <a:latin typeface="Tahoma" pitchFamily="34" charset="0"/>
              </a:rPr>
              <a:t>Smyth</a:t>
            </a:r>
            <a:r>
              <a:rPr lang="nl-NL" altLang="nl-NL" dirty="0">
                <a:latin typeface="Tahoma" pitchFamily="34" charset="0"/>
              </a:rPr>
              <a:t>, Lancet 2005</a:t>
            </a:r>
          </a:p>
        </p:txBody>
      </p:sp>
      <p:sp>
        <p:nvSpPr>
          <p:cNvPr id="8" name="Tijdelijke aanduiding voor inhoud 7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</a:t>
            </a:r>
            <a:r>
              <a:rPr kumimoji="0" lang="nl-N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toxic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28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Aminoglycosides, toxicity</a:t>
            </a:r>
            <a:endParaRPr lang="nl-NL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nl-NL" smtClean="0"/>
              <a:t>GFR loss in animals related to drug and days of treatment</a:t>
            </a:r>
            <a:endParaRPr lang="nl-NL" dirty="0" smtClean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55800"/>
            <a:ext cx="45720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3"/>
          <p:cNvSpPr txBox="1">
            <a:spLocks noChangeArrowheads="1"/>
          </p:cNvSpPr>
          <p:nvPr/>
        </p:nvSpPr>
        <p:spPr bwMode="auto">
          <a:xfrm>
            <a:off x="250825" y="6302375"/>
            <a:ext cx="14975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 err="1" smtClean="0">
                <a:latin typeface="Tahoma" pitchFamily="34" charset="0"/>
              </a:rPr>
              <a:t>Cojocel</a:t>
            </a:r>
            <a:r>
              <a:rPr lang="nl-NL" dirty="0" smtClean="0">
                <a:latin typeface="Tahoma" pitchFamily="34" charset="0"/>
              </a:rPr>
              <a:t> 1984</a:t>
            </a:r>
            <a:endParaRPr lang="nl-NL" dirty="0">
              <a:latin typeface="Tahoma" pitchFamily="34" charset="0"/>
            </a:endParaRPr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Which is more toxic, gentamicin or tobramycin 1 dd?</a:t>
            </a:r>
            <a:endParaRPr lang="en-US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Retrospective study in a 600 bed general hospital</a:t>
            </a:r>
          </a:p>
          <a:p>
            <a:r>
              <a:rPr lang="nl-NL" dirty="0" err="1" smtClean="0"/>
              <a:t>Patients</a:t>
            </a:r>
            <a:endParaRPr lang="nl-NL" dirty="0" smtClean="0"/>
          </a:p>
          <a:p>
            <a:pPr lvl="1"/>
            <a:r>
              <a:rPr lang="nl-NL" dirty="0" smtClean="0"/>
              <a:t>General </a:t>
            </a:r>
            <a:r>
              <a:rPr lang="nl-NL" dirty="0" err="1" smtClean="0"/>
              <a:t>hospital</a:t>
            </a:r>
            <a:r>
              <a:rPr lang="nl-NL" dirty="0" smtClean="0"/>
              <a:t> </a:t>
            </a:r>
            <a:r>
              <a:rPr lang="nl-NL" dirty="0" err="1" smtClean="0"/>
              <a:t>population</a:t>
            </a:r>
            <a:endParaRPr lang="nl-NL" dirty="0" smtClean="0"/>
          </a:p>
          <a:p>
            <a:pPr lvl="1"/>
            <a:r>
              <a:rPr lang="nl-NL" dirty="0" err="1" smtClean="0"/>
              <a:t>Gentamicin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</a:t>
            </a:r>
            <a:r>
              <a:rPr lang="nl-NL" dirty="0" smtClean="0"/>
              <a:t>2008 – 2009</a:t>
            </a:r>
          </a:p>
          <a:p>
            <a:pPr lvl="1"/>
            <a:r>
              <a:rPr lang="nl-NL" dirty="0" err="1" smtClean="0"/>
              <a:t>Tobramycin</a:t>
            </a:r>
            <a:r>
              <a:rPr lang="nl-NL" dirty="0" smtClean="0"/>
              <a:t> </a:t>
            </a:r>
            <a:r>
              <a:rPr lang="nl-NL" dirty="0" err="1" smtClean="0"/>
              <a:t>group</a:t>
            </a:r>
            <a:r>
              <a:rPr lang="nl-NL" dirty="0" smtClean="0"/>
              <a:t> </a:t>
            </a:r>
            <a:r>
              <a:rPr lang="nl-NL" dirty="0" smtClean="0">
                <a:sym typeface="Wingdings" pitchFamily="2" charset="2"/>
              </a:rPr>
              <a:t> 2010 – 2012</a:t>
            </a:r>
          </a:p>
          <a:p>
            <a:pPr lvl="1"/>
            <a:r>
              <a:rPr lang="nl-NL" dirty="0" smtClean="0">
                <a:sym typeface="Wingdings" pitchFamily="2" charset="2"/>
              </a:rPr>
              <a:t>No </a:t>
            </a:r>
            <a:r>
              <a:rPr lang="nl-NL" dirty="0" err="1" smtClean="0">
                <a:sym typeface="Wingdings" pitchFamily="2" charset="2"/>
              </a:rPr>
              <a:t>difference</a:t>
            </a:r>
            <a:r>
              <a:rPr lang="nl-NL" dirty="0" smtClean="0">
                <a:sym typeface="Wingdings" pitchFamily="2" charset="2"/>
              </a:rPr>
              <a:t> in </a:t>
            </a:r>
            <a:r>
              <a:rPr lang="nl-NL" dirty="0" err="1" smtClean="0">
                <a:sym typeface="Wingdings" pitchFamily="2" charset="2"/>
              </a:rPr>
              <a:t>treatment</a:t>
            </a:r>
            <a:r>
              <a:rPr lang="nl-NL" dirty="0" smtClean="0">
                <a:sym typeface="Wingdings" pitchFamily="2" charset="2"/>
              </a:rPr>
              <a:t> protocol over the </a:t>
            </a:r>
            <a:r>
              <a:rPr lang="nl-NL" dirty="0" err="1" smtClean="0">
                <a:sym typeface="Wingdings" pitchFamily="2" charset="2"/>
              </a:rPr>
              <a:t>years</a:t>
            </a:r>
            <a:r>
              <a:rPr lang="nl-NL" dirty="0" smtClean="0">
                <a:sym typeface="Wingdings" pitchFamily="2" charset="2"/>
              </a:rPr>
              <a:t>: TDM </a:t>
            </a:r>
            <a:r>
              <a:rPr lang="nl-NL" dirty="0" err="1" smtClean="0">
                <a:sym typeface="Wingdings" pitchFamily="2" charset="2"/>
              </a:rPr>
              <a:t>after</a:t>
            </a:r>
            <a:r>
              <a:rPr lang="nl-NL" dirty="0" smtClean="0">
                <a:sym typeface="Wingdings" pitchFamily="2" charset="2"/>
              </a:rPr>
              <a:t> 1st </a:t>
            </a:r>
            <a:r>
              <a:rPr lang="nl-NL" dirty="0" err="1" smtClean="0">
                <a:sym typeface="Wingdings" pitchFamily="2" charset="2"/>
              </a:rPr>
              <a:t>dose</a:t>
            </a:r>
            <a:endParaRPr lang="nl-NL" dirty="0" smtClean="0">
              <a:sym typeface="Wingdings" pitchFamily="2" charset="2"/>
            </a:endParaRPr>
          </a:p>
          <a:p>
            <a:r>
              <a:rPr lang="nl-NL" dirty="0" err="1" smtClean="0">
                <a:sym typeface="Wingdings" pitchFamily="2" charset="2"/>
              </a:rPr>
              <a:t>Primary</a:t>
            </a:r>
            <a:r>
              <a:rPr lang="nl-NL" dirty="0" smtClean="0">
                <a:sym typeface="Wingdings" pitchFamily="2" charset="2"/>
              </a:rPr>
              <a:t> </a:t>
            </a:r>
            <a:r>
              <a:rPr lang="nl-NL" dirty="0" err="1" smtClean="0">
                <a:sym typeface="Wingdings" pitchFamily="2" charset="2"/>
              </a:rPr>
              <a:t>outcome</a:t>
            </a:r>
            <a:endParaRPr lang="nl-NL" dirty="0" smtClean="0">
              <a:sym typeface="Wingdings" pitchFamily="2" charset="2"/>
            </a:endParaRPr>
          </a:p>
          <a:p>
            <a:pPr lvl="1"/>
            <a:r>
              <a:rPr lang="nl-NL" dirty="0" err="1" smtClean="0">
                <a:sym typeface="Wingdings" pitchFamily="2" charset="2"/>
              </a:rPr>
              <a:t>Difference</a:t>
            </a:r>
            <a:r>
              <a:rPr lang="nl-NL" dirty="0" smtClean="0">
                <a:sym typeface="Wingdings" pitchFamily="2" charset="2"/>
              </a:rPr>
              <a:t> in serum </a:t>
            </a:r>
            <a:r>
              <a:rPr lang="nl-NL" dirty="0" err="1" smtClean="0">
                <a:sym typeface="Wingdings" pitchFamily="2" charset="2"/>
              </a:rPr>
              <a:t>creat</a:t>
            </a:r>
            <a:r>
              <a:rPr lang="nl-NL" dirty="0" smtClean="0">
                <a:sym typeface="Wingdings" pitchFamily="2" charset="2"/>
              </a:rPr>
              <a:t> (end – start </a:t>
            </a:r>
            <a:r>
              <a:rPr lang="nl-NL" dirty="0" err="1" smtClean="0">
                <a:sym typeface="Wingdings" pitchFamily="2" charset="2"/>
              </a:rPr>
              <a:t>treatment</a:t>
            </a:r>
            <a:r>
              <a:rPr lang="nl-NL" dirty="0" smtClean="0">
                <a:sym typeface="Wingdings" pitchFamily="2" charset="2"/>
              </a:rPr>
              <a:t>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6302375"/>
            <a:ext cx="29411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dirty="0" smtClean="0">
                <a:latin typeface="Tahoma" pitchFamily="34" charset="0"/>
              </a:rPr>
              <a:t>Van </a:t>
            </a:r>
            <a:r>
              <a:rPr lang="nl-NL" dirty="0" err="1" smtClean="0">
                <a:latin typeface="Tahoma" pitchFamily="34" charset="0"/>
              </a:rPr>
              <a:t>Maarseveen</a:t>
            </a:r>
            <a:r>
              <a:rPr lang="nl-NL" dirty="0" smtClean="0">
                <a:latin typeface="Tahoma" pitchFamily="34" charset="0"/>
              </a:rPr>
              <a:t>, JAC 2014</a:t>
            </a:r>
            <a:endParaRPr lang="nl-NL" dirty="0">
              <a:latin typeface="Tahoma" pitchFamily="34" charset="0"/>
            </a:endParaRPr>
          </a:p>
        </p:txBody>
      </p:sp>
      <p:pic>
        <p:nvPicPr>
          <p:cNvPr id="9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290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1" descr="Fig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376" y="0"/>
            <a:ext cx="610711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323850" y="4005263"/>
          <a:ext cx="8496948" cy="266429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15851"/>
                <a:gridCol w="1415851"/>
                <a:gridCol w="1415851"/>
                <a:gridCol w="1415851"/>
                <a:gridCol w="1416772"/>
                <a:gridCol w="1416772"/>
              </a:tblGrid>
              <a:tr h="1065718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 dirty="0"/>
                        <a:t>RIFLE stage</a:t>
                      </a:r>
                      <a:endParaRPr lang="nl-NL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 dirty="0" err="1"/>
                        <a:t>gentamicin</a:t>
                      </a:r>
                      <a:r>
                        <a:rPr lang="en-US" sz="2000" dirty="0"/>
                        <a:t> (n=202)</a:t>
                      </a:r>
                      <a:endParaRPr lang="nl-NL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tobramycin (n=186)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OR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95%-CI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p-value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286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R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43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19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2.4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1.2-4.7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0.01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286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I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11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7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1.5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0.5-3.8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0.48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32860"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F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5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2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2.3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/>
                        <a:t>0.4-12.0</a:t>
                      </a:r>
                      <a:endParaRPr lang="nl-NL" sz="3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en-US" sz="2000" dirty="0"/>
                        <a:t>0.45</a:t>
                      </a:r>
                      <a:endParaRPr lang="nl-NL" sz="3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5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sp>
        <p:nvSpPr>
          <p:cNvPr id="2358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    </a:t>
            </a:r>
            <a:r>
              <a:rPr lang="nl-NL" dirty="0" err="1" smtClean="0"/>
              <a:t>Results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xmlns="" val="41014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830" y="1700808"/>
            <a:ext cx="405666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Pharmacokinetic</a:t>
            </a:r>
            <a:r>
              <a:rPr lang="nl-NL" dirty="0" smtClean="0"/>
              <a:t> </a:t>
            </a:r>
            <a:r>
              <a:rPr lang="nl-NL" dirty="0" err="1" smtClean="0"/>
              <a:t>confounders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522630" cy="4525963"/>
          </a:xfrm>
        </p:spPr>
        <p:txBody>
          <a:bodyPr/>
          <a:lstStyle/>
          <a:p>
            <a:r>
              <a:rPr lang="nl-NL" b="1" dirty="0" smtClean="0"/>
              <a:t>Volume of distribution</a:t>
            </a:r>
          </a:p>
          <a:p>
            <a:pPr lvl="1"/>
            <a:r>
              <a:rPr lang="nl-NL" b="1" dirty="0" err="1" smtClean="0"/>
              <a:t>Determines</a:t>
            </a:r>
            <a:r>
              <a:rPr lang="nl-NL" b="1" dirty="0" smtClean="0"/>
              <a:t> </a:t>
            </a:r>
            <a:r>
              <a:rPr lang="nl-NL" b="1" dirty="0" err="1" smtClean="0"/>
              <a:t>Cmax</a:t>
            </a:r>
            <a:r>
              <a:rPr lang="nl-NL" b="1" dirty="0" smtClean="0"/>
              <a:t> / AUC</a:t>
            </a:r>
          </a:p>
          <a:p>
            <a:r>
              <a:rPr lang="nl-NL" dirty="0" err="1" smtClean="0"/>
              <a:t>Clearance</a:t>
            </a:r>
            <a:endParaRPr lang="nl-NL" dirty="0" smtClean="0"/>
          </a:p>
          <a:p>
            <a:pPr lvl="1"/>
            <a:r>
              <a:rPr lang="nl-NL" dirty="0" err="1" smtClean="0"/>
              <a:t>Determines</a:t>
            </a:r>
            <a:r>
              <a:rPr lang="nl-NL" dirty="0" smtClean="0"/>
              <a:t> AUC</a:t>
            </a:r>
          </a:p>
        </p:txBody>
      </p:sp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7164288" y="2276872"/>
            <a:ext cx="936104" cy="1152128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308304" y="2492896"/>
            <a:ext cx="6480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Vd</a:t>
            </a:r>
            <a:endParaRPr lang="nl-NL" dirty="0"/>
          </a:p>
        </p:txBody>
      </p:sp>
      <p:sp>
        <p:nvSpPr>
          <p:cNvPr id="10" name="PIJL-OMLAAG 9"/>
          <p:cNvSpPr/>
          <p:nvPr/>
        </p:nvSpPr>
        <p:spPr>
          <a:xfrm>
            <a:off x="7412970" y="3212976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7430548" y="344657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CL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Pharmacokinetic confounders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Volume of distribution</a:t>
            </a:r>
          </a:p>
          <a:p>
            <a:pPr lvl="1"/>
            <a:r>
              <a:rPr lang="nl-NL" dirty="0" err="1" smtClean="0"/>
              <a:t>Determines</a:t>
            </a:r>
            <a:r>
              <a:rPr lang="nl-NL" dirty="0" smtClean="0"/>
              <a:t> </a:t>
            </a:r>
            <a:r>
              <a:rPr lang="nl-NL" dirty="0" err="1" smtClean="0"/>
              <a:t>Cmax</a:t>
            </a:r>
            <a:r>
              <a:rPr lang="nl-NL" dirty="0" smtClean="0"/>
              <a:t>/AUC</a:t>
            </a:r>
          </a:p>
          <a:p>
            <a:r>
              <a:rPr lang="nl-NL" b="1" dirty="0" err="1" smtClean="0"/>
              <a:t>Clearance</a:t>
            </a:r>
            <a:endParaRPr lang="nl-NL" b="1" dirty="0" smtClean="0"/>
          </a:p>
          <a:p>
            <a:pPr lvl="1"/>
            <a:r>
              <a:rPr lang="nl-NL" b="1" dirty="0" err="1" smtClean="0"/>
              <a:t>Determines</a:t>
            </a:r>
            <a:r>
              <a:rPr lang="nl-NL" b="1" dirty="0" smtClean="0"/>
              <a:t> AUC</a:t>
            </a:r>
          </a:p>
        </p:txBody>
      </p:sp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6482" y="1702866"/>
            <a:ext cx="4060014" cy="381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/>
        </p:nvSpPr>
        <p:spPr>
          <a:xfrm>
            <a:off x="7308304" y="2492896"/>
            <a:ext cx="6480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Vd</a:t>
            </a:r>
            <a:endParaRPr lang="nl-NL" dirty="0"/>
          </a:p>
        </p:txBody>
      </p:sp>
      <p:sp>
        <p:nvSpPr>
          <p:cNvPr id="11" name="PIJL-OMLAAG 10"/>
          <p:cNvSpPr/>
          <p:nvPr/>
        </p:nvSpPr>
        <p:spPr>
          <a:xfrm>
            <a:off x="7308304" y="3212976"/>
            <a:ext cx="648072" cy="720080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OMLAAG 9"/>
          <p:cNvSpPr/>
          <p:nvPr/>
        </p:nvSpPr>
        <p:spPr>
          <a:xfrm>
            <a:off x="7412970" y="3212976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7430548" y="3446578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CL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mtClean="0"/>
              <a:t>Pharmacokinetics of Antimicrobial drugs in CF</a:t>
            </a:r>
            <a:endParaRPr lang="nl-NL"/>
          </a:p>
        </p:txBody>
      </p:sp>
      <p:pic>
        <p:nvPicPr>
          <p:cNvPr id="5124" name="Picture 4" descr="C:\MyFiles\CF\CF congres Belgie 6-11-2003\Touw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762938"/>
            <a:ext cx="7704856" cy="4087472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2725" y="6132513"/>
            <a:ext cx="408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Clin Pharmacokinet 1998; 35: 437-459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Pharmacokinetics in CF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nl-NL" sz="2800" dirty="0"/>
              <a:t>No </a:t>
            </a:r>
            <a:r>
              <a:rPr lang="nl-NL" sz="2800" dirty="0" err="1"/>
              <a:t>changes</a:t>
            </a:r>
            <a:r>
              <a:rPr lang="nl-NL" sz="2800" dirty="0"/>
              <a:t> </a:t>
            </a:r>
            <a:r>
              <a:rPr lang="nl-NL" sz="2800" dirty="0" err="1" smtClean="0"/>
              <a:t>observed</a:t>
            </a:r>
            <a:r>
              <a:rPr lang="nl-NL" sz="2800" dirty="0" smtClean="0"/>
              <a:t> </a:t>
            </a:r>
            <a:r>
              <a:rPr lang="nl-NL" sz="2800" dirty="0" err="1" smtClean="0"/>
              <a:t>compared</a:t>
            </a:r>
            <a:r>
              <a:rPr lang="nl-NL" sz="2800" dirty="0" smtClean="0"/>
              <a:t> </a:t>
            </a:r>
            <a:r>
              <a:rPr lang="nl-NL" sz="2800" dirty="0" err="1"/>
              <a:t>with</a:t>
            </a:r>
            <a:r>
              <a:rPr lang="nl-NL" sz="2800" dirty="0"/>
              <a:t> </a:t>
            </a:r>
            <a:r>
              <a:rPr lang="nl-NL" sz="2800" dirty="0" err="1"/>
              <a:t>healthy</a:t>
            </a:r>
            <a:r>
              <a:rPr lang="nl-NL" sz="2800" dirty="0"/>
              <a:t> </a:t>
            </a:r>
            <a:r>
              <a:rPr lang="nl-NL" sz="2800" dirty="0" err="1"/>
              <a:t>controls</a:t>
            </a:r>
            <a:r>
              <a:rPr lang="nl-NL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nl-NL" sz="2400" dirty="0" err="1"/>
              <a:t>Aminoglycosides</a:t>
            </a:r>
            <a:endParaRPr lang="nl-NL" sz="2400" dirty="0"/>
          </a:p>
          <a:p>
            <a:pPr lvl="1">
              <a:lnSpc>
                <a:spcPct val="90000"/>
              </a:lnSpc>
            </a:pPr>
            <a:r>
              <a:rPr lang="nl-NL" sz="2400" dirty="0" err="1"/>
              <a:t>Fluoroquinolones</a:t>
            </a:r>
            <a:endParaRPr lang="nl-NL" sz="2400" dirty="0"/>
          </a:p>
          <a:p>
            <a:pPr lvl="1">
              <a:lnSpc>
                <a:spcPct val="90000"/>
              </a:lnSpc>
            </a:pPr>
            <a:r>
              <a:rPr lang="nl-NL" sz="2400" dirty="0" err="1"/>
              <a:t>Imipenem</a:t>
            </a:r>
            <a:endParaRPr lang="nl-NL" sz="2400" dirty="0"/>
          </a:p>
          <a:p>
            <a:pPr lvl="1">
              <a:lnSpc>
                <a:spcPct val="90000"/>
              </a:lnSpc>
            </a:pPr>
            <a:r>
              <a:rPr lang="nl-NL" sz="2400" dirty="0" err="1"/>
              <a:t>Vancomycin</a:t>
            </a:r>
            <a:endParaRPr lang="nl-NL" sz="2400" dirty="0"/>
          </a:p>
          <a:p>
            <a:pPr lvl="1"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800" dirty="0" err="1" smtClean="0"/>
              <a:t>Differences</a:t>
            </a:r>
            <a:r>
              <a:rPr lang="nl-NL" sz="2800" dirty="0" smtClean="0"/>
              <a:t> </a:t>
            </a:r>
            <a:r>
              <a:rPr lang="nl-NL" sz="2800" dirty="0" err="1" smtClean="0"/>
              <a:t>observed</a:t>
            </a:r>
            <a:r>
              <a:rPr lang="nl-NL" sz="2800" dirty="0" smtClean="0"/>
              <a:t> </a:t>
            </a:r>
            <a:r>
              <a:rPr lang="nl-NL" sz="2800" dirty="0" err="1"/>
              <a:t>compared</a:t>
            </a:r>
            <a:r>
              <a:rPr lang="nl-NL" sz="2800" dirty="0"/>
              <a:t> </a:t>
            </a:r>
            <a:r>
              <a:rPr lang="nl-NL" sz="2800" dirty="0" err="1"/>
              <a:t>with</a:t>
            </a:r>
            <a:r>
              <a:rPr lang="nl-NL" sz="2800" dirty="0"/>
              <a:t> </a:t>
            </a:r>
            <a:r>
              <a:rPr lang="nl-NL" sz="2800" dirty="0" err="1"/>
              <a:t>healthy</a:t>
            </a:r>
            <a:r>
              <a:rPr lang="nl-NL" sz="2800" dirty="0"/>
              <a:t> </a:t>
            </a:r>
            <a:r>
              <a:rPr lang="nl-NL" sz="2800" dirty="0" err="1"/>
              <a:t>controls</a:t>
            </a:r>
            <a:r>
              <a:rPr lang="nl-NL" sz="2800" dirty="0"/>
              <a:t>:</a:t>
            </a:r>
          </a:p>
          <a:p>
            <a:pPr lvl="1">
              <a:lnSpc>
                <a:spcPct val="90000"/>
              </a:lnSpc>
            </a:pPr>
            <a:r>
              <a:rPr lang="nl-NL" sz="2400" dirty="0" err="1"/>
              <a:t>Aztreonam</a:t>
            </a:r>
            <a:endParaRPr lang="nl-NL" sz="2400" dirty="0"/>
          </a:p>
          <a:p>
            <a:pPr lvl="1">
              <a:lnSpc>
                <a:spcPct val="90000"/>
              </a:lnSpc>
            </a:pPr>
            <a:r>
              <a:rPr lang="nl-NL" sz="2400" dirty="0" err="1"/>
              <a:t>Ceftazidime</a:t>
            </a:r>
            <a:endParaRPr lang="nl-NL" sz="2400" dirty="0"/>
          </a:p>
          <a:p>
            <a:pPr lvl="1">
              <a:lnSpc>
                <a:spcPct val="90000"/>
              </a:lnSpc>
            </a:pPr>
            <a:r>
              <a:rPr lang="nl-NL" sz="2400" dirty="0" err="1"/>
              <a:t>Penicillin</a:t>
            </a:r>
            <a:endParaRPr lang="nl-NL" sz="2400" dirty="0"/>
          </a:p>
          <a:p>
            <a:pPr lvl="1">
              <a:lnSpc>
                <a:spcPct val="90000"/>
              </a:lnSpc>
            </a:pPr>
            <a:r>
              <a:rPr lang="nl-NL" sz="2400" dirty="0" err="1"/>
              <a:t>Co-trimoxazole</a:t>
            </a:r>
            <a:endParaRPr lang="nl-NL" sz="2400" dirty="0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12725" y="6132513"/>
            <a:ext cx="342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nl-NL"/>
              <a:t>Touw, Clin Pharmacokinet 1998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268760"/>
            <a:ext cx="72008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323528" y="6381328"/>
            <a:ext cx="3775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Al </a:t>
            </a:r>
            <a:r>
              <a:rPr lang="nl-NL" dirty="0" err="1" smtClean="0"/>
              <a:t>Ghanem</a:t>
            </a:r>
            <a:r>
              <a:rPr lang="nl-NL" dirty="0" smtClean="0"/>
              <a:t>, manuscript in </a:t>
            </a:r>
            <a:r>
              <a:rPr lang="nl-NL" dirty="0" err="1" smtClean="0"/>
              <a:t>preparation</a:t>
            </a:r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347864" y="1484784"/>
            <a:ext cx="475252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solidFill>
                  <a:schemeClr val="tx1"/>
                </a:solidFill>
              </a:rPr>
              <a:t>	BMI </a:t>
            </a:r>
            <a:r>
              <a:rPr lang="nl-NL" sz="2400" dirty="0" err="1" smtClean="0">
                <a:solidFill>
                  <a:schemeClr val="tx1"/>
                </a:solidFill>
              </a:rPr>
              <a:t>groups</a:t>
            </a:r>
            <a:r>
              <a:rPr lang="nl-NL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nl-NL" sz="2400" dirty="0" smtClean="0">
                <a:solidFill>
                  <a:schemeClr val="tx1"/>
                </a:solidFill>
              </a:rPr>
              <a:t>	1:   &lt;18.5</a:t>
            </a:r>
          </a:p>
          <a:p>
            <a:r>
              <a:rPr lang="nl-NL" sz="2400" dirty="0" smtClean="0">
                <a:solidFill>
                  <a:schemeClr val="tx1"/>
                </a:solidFill>
              </a:rPr>
              <a:t>	2:   </a:t>
            </a:r>
            <a:r>
              <a:rPr lang="en-GB" sz="2400" dirty="0" smtClean="0">
                <a:solidFill>
                  <a:schemeClr val="tx1"/>
                </a:solidFill>
              </a:rPr>
              <a:t>18.5-24.99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	3:   25-29.99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	4:   ≥30 kg/m</a:t>
            </a:r>
            <a:r>
              <a:rPr lang="en-GB" sz="2400" baseline="30000" dirty="0" smtClean="0">
                <a:solidFill>
                  <a:schemeClr val="tx1"/>
                </a:solidFill>
              </a:rPr>
              <a:t>2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PK </a:t>
            </a:r>
            <a:r>
              <a:rPr lang="nl-NL" dirty="0" err="1" smtClean="0"/>
              <a:t>changes</a:t>
            </a:r>
            <a:r>
              <a:rPr lang="nl-NL" dirty="0" smtClean="0"/>
              <a:t> </a:t>
            </a:r>
            <a:r>
              <a:rPr lang="nl-NL" dirty="0" smtClean="0"/>
              <a:t>of </a:t>
            </a:r>
            <a:r>
              <a:rPr lang="nl-NL" dirty="0" err="1" smtClean="0"/>
              <a:t>tobramycin</a:t>
            </a:r>
            <a:r>
              <a:rPr lang="nl-NL" dirty="0" smtClean="0"/>
              <a:t> in </a:t>
            </a:r>
            <a:r>
              <a:rPr lang="nl-NL" dirty="0" smtClean="0"/>
              <a:t>CF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8"/>
            <a:ext cx="4545928" cy="339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5928" y="-27384"/>
            <a:ext cx="4598072" cy="306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394892"/>
            <a:ext cx="6156635" cy="346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353" y="3037997"/>
            <a:ext cx="5348002" cy="38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9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PK </a:t>
            </a:r>
            <a:r>
              <a:rPr lang="nl-NL" dirty="0" err="1" smtClean="0"/>
              <a:t>changes</a:t>
            </a:r>
            <a:r>
              <a:rPr lang="nl-NL" dirty="0" smtClean="0"/>
              <a:t> in CF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err="1" smtClean="0"/>
              <a:t>Decreasing</a:t>
            </a:r>
            <a:r>
              <a:rPr lang="nl-NL" dirty="0" smtClean="0"/>
              <a:t> body </a:t>
            </a:r>
            <a:r>
              <a:rPr lang="nl-NL" dirty="0" err="1" smtClean="0"/>
              <a:t>mass</a:t>
            </a:r>
            <a:r>
              <a:rPr lang="nl-NL" dirty="0" smtClean="0"/>
              <a:t> index:</a:t>
            </a:r>
          </a:p>
          <a:p>
            <a:pPr lvl="1"/>
            <a:r>
              <a:rPr lang="nl-NL" dirty="0" smtClean="0"/>
              <a:t>Volume of distribution </a:t>
            </a:r>
            <a:r>
              <a:rPr lang="nl-NL" dirty="0" err="1" smtClean="0"/>
              <a:t>increases</a:t>
            </a:r>
            <a:endParaRPr lang="nl-NL" dirty="0" smtClean="0"/>
          </a:p>
          <a:p>
            <a:pPr lvl="1"/>
            <a:r>
              <a:rPr lang="nl-NL" dirty="0" err="1" smtClean="0"/>
              <a:t>lower</a:t>
            </a:r>
            <a:r>
              <a:rPr lang="nl-NL" dirty="0" smtClean="0"/>
              <a:t> </a:t>
            </a:r>
            <a:r>
              <a:rPr lang="nl-NL" dirty="0" err="1" smtClean="0"/>
              <a:t>peak</a:t>
            </a:r>
            <a:r>
              <a:rPr lang="nl-NL" dirty="0" smtClean="0"/>
              <a:t> level</a:t>
            </a:r>
          </a:p>
          <a:p>
            <a:pPr lvl="1"/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err="1" smtClean="0"/>
              <a:t>dose</a:t>
            </a:r>
            <a:r>
              <a:rPr lang="nl-NL" dirty="0" smtClean="0"/>
              <a:t> </a:t>
            </a:r>
            <a:r>
              <a:rPr lang="nl-NL" dirty="0" err="1" smtClean="0"/>
              <a:t>required</a:t>
            </a:r>
            <a:endParaRPr lang="nl-NL" dirty="0" smtClean="0"/>
          </a:p>
          <a:p>
            <a:r>
              <a:rPr lang="nl-NL" dirty="0" err="1" smtClean="0"/>
              <a:t>Relatively</a:t>
            </a:r>
            <a:r>
              <a:rPr lang="nl-NL" dirty="0" smtClean="0"/>
              <a:t> </a:t>
            </a: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clearance</a:t>
            </a:r>
            <a:endParaRPr lang="nl-NL" dirty="0" smtClean="0"/>
          </a:p>
          <a:p>
            <a:r>
              <a:rPr lang="nl-NL" dirty="0" err="1" smtClean="0"/>
              <a:t>Hepatic</a:t>
            </a:r>
            <a:r>
              <a:rPr lang="nl-NL" dirty="0" smtClean="0"/>
              <a:t> </a:t>
            </a:r>
            <a:r>
              <a:rPr lang="nl-NL" dirty="0" err="1" smtClean="0"/>
              <a:t>metabolism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some</a:t>
            </a:r>
            <a:r>
              <a:rPr lang="nl-NL" dirty="0" smtClean="0"/>
              <a:t> drugs </a:t>
            </a:r>
            <a:r>
              <a:rPr lang="nl-NL" dirty="0" err="1" smtClean="0"/>
              <a:t>increased</a:t>
            </a:r>
            <a:r>
              <a:rPr lang="nl-NL" dirty="0" smtClean="0"/>
              <a:t> (in </a:t>
            </a:r>
            <a:r>
              <a:rPr lang="nl-NL" dirty="0" err="1" smtClean="0"/>
              <a:t>particular</a:t>
            </a:r>
            <a:r>
              <a:rPr lang="nl-NL" dirty="0" smtClean="0"/>
              <a:t> </a:t>
            </a:r>
            <a:r>
              <a:rPr lang="nl-NL" dirty="0" err="1" smtClean="0"/>
              <a:t>glucuronidation</a:t>
            </a:r>
            <a:r>
              <a:rPr lang="nl-NL" dirty="0" smtClean="0"/>
              <a:t>)</a:t>
            </a:r>
          </a:p>
          <a:p>
            <a:r>
              <a:rPr lang="nl-NL" dirty="0" smtClean="0"/>
              <a:t>-&gt; </a:t>
            </a:r>
            <a:r>
              <a:rPr lang="nl-NL" dirty="0" err="1" smtClean="0"/>
              <a:t>Fore</a:t>
            </a:r>
            <a:r>
              <a:rPr lang="nl-NL" dirty="0" smtClean="0"/>
              <a:t> </a:t>
            </a:r>
            <a:r>
              <a:rPr lang="nl-NL" dirty="0" err="1" smtClean="0"/>
              <a:t>many</a:t>
            </a:r>
            <a:r>
              <a:rPr lang="nl-NL" dirty="0" smtClean="0"/>
              <a:t>, </a:t>
            </a:r>
            <a:r>
              <a:rPr lang="nl-NL" dirty="0" err="1" smtClean="0"/>
              <a:t>but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all </a:t>
            </a:r>
            <a:r>
              <a:rPr lang="nl-NL" dirty="0" smtClean="0"/>
              <a:t>drugs we </a:t>
            </a:r>
            <a:r>
              <a:rPr lang="nl-NL" dirty="0" err="1" smtClean="0"/>
              <a:t>need</a:t>
            </a:r>
            <a:r>
              <a:rPr lang="nl-NL" dirty="0" smtClean="0"/>
              <a:t> to </a:t>
            </a:r>
            <a:r>
              <a:rPr lang="nl-NL" dirty="0" err="1" smtClean="0"/>
              <a:t>dose</a:t>
            </a:r>
            <a:r>
              <a:rPr lang="nl-NL" dirty="0" smtClean="0"/>
              <a:t> </a:t>
            </a:r>
            <a:r>
              <a:rPr lang="nl-NL" dirty="0" err="1" smtClean="0"/>
              <a:t>relatively</a:t>
            </a:r>
            <a:r>
              <a:rPr lang="nl-NL" dirty="0" smtClean="0"/>
              <a:t> </a:t>
            </a:r>
            <a:r>
              <a:rPr lang="nl-NL" dirty="0" err="1" smtClean="0"/>
              <a:t>higher</a:t>
            </a:r>
            <a:r>
              <a:rPr lang="nl-NL" dirty="0" smtClean="0"/>
              <a:t> </a:t>
            </a:r>
            <a:r>
              <a:rPr lang="nl-NL" dirty="0" err="1" smtClean="0"/>
              <a:t>compared</a:t>
            </a:r>
            <a:r>
              <a:rPr lang="nl-NL" dirty="0" smtClean="0"/>
              <a:t> to </a:t>
            </a:r>
            <a:r>
              <a:rPr lang="nl-NL" dirty="0" err="1" smtClean="0"/>
              <a:t>non-CF</a:t>
            </a:r>
            <a:r>
              <a:rPr lang="nl-NL" dirty="0" smtClean="0"/>
              <a:t> </a:t>
            </a:r>
            <a:r>
              <a:rPr lang="nl-NL" dirty="0" err="1" smtClean="0"/>
              <a:t>patients</a:t>
            </a:r>
            <a:r>
              <a:rPr lang="nl-NL" dirty="0" smtClean="0"/>
              <a:t>.</a:t>
            </a:r>
            <a:endParaRPr lang="nl-NL" dirty="0"/>
          </a:p>
        </p:txBody>
      </p:sp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Therapeutic</a:t>
            </a:r>
            <a:r>
              <a:rPr lang="nl-NL" dirty="0" smtClean="0"/>
              <a:t> drug </a:t>
            </a:r>
            <a:r>
              <a:rPr lang="nl-NL" dirty="0" err="1" smtClean="0"/>
              <a:t>monitoring</a:t>
            </a:r>
            <a:r>
              <a:rPr lang="nl-NL" dirty="0" smtClean="0"/>
              <a:t> of </a:t>
            </a:r>
            <a:r>
              <a:rPr lang="nl-NL" dirty="0" err="1" smtClean="0"/>
              <a:t>aminoglycosides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Using</a:t>
            </a:r>
            <a:r>
              <a:rPr lang="nl-NL" dirty="0" smtClean="0"/>
              <a:t> </a:t>
            </a:r>
            <a:r>
              <a:rPr lang="nl-NL" dirty="0" err="1" smtClean="0"/>
              <a:t>optimally</a:t>
            </a:r>
            <a:r>
              <a:rPr lang="nl-NL" dirty="0" smtClean="0"/>
              <a:t> </a:t>
            </a:r>
            <a:r>
              <a:rPr lang="nl-NL" dirty="0" err="1" smtClean="0"/>
              <a:t>chosen</a:t>
            </a:r>
            <a:r>
              <a:rPr lang="nl-NL" dirty="0" smtClean="0"/>
              <a:t> sampling </a:t>
            </a:r>
            <a:r>
              <a:rPr lang="nl-NL" dirty="0" err="1" smtClean="0"/>
              <a:t>times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aminoglycosides</a:t>
            </a:r>
            <a:r>
              <a:rPr lang="nl-NL" dirty="0" smtClean="0"/>
              <a:t>:</a:t>
            </a:r>
          </a:p>
          <a:p>
            <a:pPr lvl="1"/>
            <a:r>
              <a:rPr lang="nl-NL" dirty="0" err="1" smtClean="0"/>
              <a:t>Peak</a:t>
            </a:r>
            <a:r>
              <a:rPr lang="nl-NL" dirty="0" smtClean="0"/>
              <a:t>: level 30 min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administration</a:t>
            </a:r>
            <a:endParaRPr lang="nl-NL" dirty="0" smtClean="0"/>
          </a:p>
          <a:p>
            <a:pPr lvl="1"/>
            <a:r>
              <a:rPr lang="nl-NL" dirty="0" err="1" smtClean="0"/>
              <a:t>Trough</a:t>
            </a:r>
            <a:r>
              <a:rPr lang="nl-NL" dirty="0" smtClean="0"/>
              <a:t>: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wait</a:t>
            </a:r>
            <a:r>
              <a:rPr lang="nl-NL" dirty="0" smtClean="0"/>
              <a:t> </a:t>
            </a:r>
            <a:r>
              <a:rPr lang="nl-NL" dirty="0" err="1" smtClean="0"/>
              <a:t>until</a:t>
            </a:r>
            <a:r>
              <a:rPr lang="nl-NL" dirty="0" smtClean="0"/>
              <a:t> the </a:t>
            </a:r>
            <a:r>
              <a:rPr lang="nl-NL" dirty="0" err="1" smtClean="0"/>
              <a:t>next</a:t>
            </a:r>
            <a:r>
              <a:rPr lang="nl-NL" dirty="0" smtClean="0"/>
              <a:t> </a:t>
            </a:r>
            <a:r>
              <a:rPr lang="nl-NL" dirty="0" err="1" smtClean="0"/>
              <a:t>dose</a:t>
            </a:r>
            <a:r>
              <a:rPr lang="nl-NL" dirty="0" smtClean="0"/>
              <a:t> </a:t>
            </a:r>
            <a:r>
              <a:rPr lang="nl-NL" dirty="0" err="1" smtClean="0"/>
              <a:t>but</a:t>
            </a:r>
            <a:r>
              <a:rPr lang="nl-NL" dirty="0" smtClean="0"/>
              <a:t> 6-12 </a:t>
            </a:r>
            <a:r>
              <a:rPr lang="nl-NL" dirty="0" err="1" smtClean="0"/>
              <a:t>hours</a:t>
            </a:r>
            <a:r>
              <a:rPr lang="nl-NL" dirty="0" smtClean="0"/>
              <a:t> </a:t>
            </a:r>
            <a:r>
              <a:rPr lang="nl-NL" dirty="0" err="1" smtClean="0"/>
              <a:t>after</a:t>
            </a:r>
            <a:r>
              <a:rPr lang="nl-NL" dirty="0" smtClean="0"/>
              <a:t> </a:t>
            </a:r>
            <a:r>
              <a:rPr lang="nl-NL" dirty="0" err="1" smtClean="0"/>
              <a:t>administration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Has </a:t>
            </a:r>
            <a:r>
              <a:rPr lang="nl-NL" dirty="0" err="1" smtClean="0"/>
              <a:t>demonstrated</a:t>
            </a:r>
            <a:r>
              <a:rPr lang="nl-NL" dirty="0" smtClean="0"/>
              <a:t> </a:t>
            </a:r>
            <a:r>
              <a:rPr lang="nl-NL" dirty="0" err="1" smtClean="0"/>
              <a:t>better</a:t>
            </a:r>
            <a:r>
              <a:rPr lang="nl-NL" dirty="0" smtClean="0"/>
              <a:t> efficacy</a:t>
            </a:r>
            <a:r>
              <a:rPr lang="nl-NL" baseline="30000" dirty="0" smtClean="0"/>
              <a:t>1</a:t>
            </a:r>
            <a:r>
              <a:rPr lang="nl-NL" dirty="0" smtClean="0"/>
              <a:t> and </a:t>
            </a:r>
            <a:r>
              <a:rPr lang="nl-NL" dirty="0" err="1" smtClean="0"/>
              <a:t>less</a:t>
            </a:r>
            <a:r>
              <a:rPr lang="nl-NL" dirty="0" smtClean="0"/>
              <a:t> toxicity</a:t>
            </a:r>
            <a:r>
              <a:rPr lang="nl-NL" baseline="30000" dirty="0" smtClean="0"/>
              <a:t>1,2,3</a:t>
            </a:r>
          </a:p>
          <a:p>
            <a:endParaRPr lang="nl-NL" dirty="0"/>
          </a:p>
        </p:txBody>
      </p:sp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539552" y="6309320"/>
            <a:ext cx="519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1) van </a:t>
            </a:r>
            <a:r>
              <a:rPr lang="nl-NL" dirty="0" err="1" smtClean="0"/>
              <a:t>Lent-Evers</a:t>
            </a:r>
            <a:r>
              <a:rPr lang="nl-NL" dirty="0" smtClean="0"/>
              <a:t> 1999, 2) Bartal 2003, 3) </a:t>
            </a:r>
            <a:r>
              <a:rPr lang="nl-NL" dirty="0" err="1" smtClean="0"/>
              <a:t>Smyth</a:t>
            </a:r>
            <a:r>
              <a:rPr lang="nl-NL" dirty="0" smtClean="0"/>
              <a:t> 2005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573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Summary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altLang="nl-NL" dirty="0" err="1" smtClean="0"/>
              <a:t>Beta-lactam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antibiotics</a:t>
            </a:r>
            <a:endParaRPr lang="nl-NL" altLang="nl-NL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altLang="nl-NL" dirty="0" err="1" smtClean="0"/>
              <a:t>Concentration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beta-lactam</a:t>
            </a:r>
            <a:r>
              <a:rPr lang="nl-NL" altLang="nl-NL" dirty="0" smtClean="0"/>
              <a:t> must </a:t>
            </a:r>
            <a:r>
              <a:rPr lang="nl-NL" altLang="nl-NL" dirty="0" err="1" smtClean="0"/>
              <a:t>be</a:t>
            </a:r>
            <a:r>
              <a:rPr lang="nl-NL" altLang="nl-NL" dirty="0" smtClean="0"/>
              <a:t> at </a:t>
            </a:r>
            <a:r>
              <a:rPr lang="nl-NL" altLang="nl-NL" dirty="0" err="1" smtClean="0"/>
              <a:t>least</a:t>
            </a:r>
            <a:r>
              <a:rPr lang="nl-NL" altLang="nl-NL" dirty="0" smtClean="0"/>
              <a:t> 50% of the </a:t>
            </a:r>
            <a:r>
              <a:rPr lang="nl-NL" altLang="nl-NL" dirty="0" err="1" smtClean="0"/>
              <a:t>dosing</a:t>
            </a:r>
            <a:r>
              <a:rPr lang="nl-NL" altLang="nl-NL" dirty="0" smtClean="0"/>
              <a:t> interval &gt;MIC</a:t>
            </a:r>
          </a:p>
          <a:p>
            <a:r>
              <a:rPr lang="nl-NL" altLang="nl-NL" dirty="0" err="1" smtClean="0"/>
              <a:t>Beta-lactam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antibiotics</a:t>
            </a:r>
            <a:r>
              <a:rPr lang="nl-NL" altLang="nl-NL" dirty="0" smtClean="0"/>
              <a:t> have a minimal </a:t>
            </a:r>
            <a:r>
              <a:rPr lang="nl-NL" altLang="nl-NL" dirty="0" err="1" smtClean="0"/>
              <a:t>post-MIC</a:t>
            </a:r>
            <a:r>
              <a:rPr lang="nl-NL" altLang="nl-NL" dirty="0" smtClean="0"/>
              <a:t> effect</a:t>
            </a:r>
          </a:p>
          <a:p>
            <a:r>
              <a:rPr lang="nl-NL" altLang="nl-NL" dirty="0" err="1" smtClean="0"/>
              <a:t>Decreasing</a:t>
            </a:r>
            <a:r>
              <a:rPr lang="nl-NL" altLang="nl-NL" dirty="0" smtClean="0"/>
              <a:t> the </a:t>
            </a:r>
            <a:r>
              <a:rPr lang="nl-NL" altLang="nl-NL" dirty="0" err="1" smtClean="0"/>
              <a:t>dosing</a:t>
            </a:r>
            <a:r>
              <a:rPr lang="nl-NL" altLang="nl-NL" dirty="0" smtClean="0"/>
              <a:t> interval </a:t>
            </a:r>
            <a:r>
              <a:rPr lang="nl-NL" altLang="nl-NL" dirty="0" err="1" smtClean="0"/>
              <a:t>increases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efficacy</a:t>
            </a:r>
            <a:r>
              <a:rPr lang="nl-NL" altLang="nl-NL" dirty="0" smtClean="0"/>
              <a:t> more </a:t>
            </a:r>
            <a:r>
              <a:rPr lang="nl-NL" altLang="nl-NL" dirty="0" err="1" smtClean="0"/>
              <a:t>than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increasing</a:t>
            </a:r>
            <a:r>
              <a:rPr lang="nl-NL" altLang="nl-NL" dirty="0" smtClean="0"/>
              <a:t> the </a:t>
            </a:r>
            <a:r>
              <a:rPr lang="nl-NL" altLang="nl-NL" dirty="0" err="1" smtClean="0"/>
              <a:t>dose</a:t>
            </a:r>
            <a:r>
              <a:rPr lang="nl-NL" altLang="nl-NL" dirty="0" smtClean="0"/>
              <a:t>,</a:t>
            </a:r>
          </a:p>
          <a:p>
            <a:r>
              <a:rPr lang="nl-NL" altLang="nl-NL" dirty="0" err="1" smtClean="0"/>
              <a:t>Continuous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infusion</a:t>
            </a:r>
            <a:r>
              <a:rPr lang="nl-NL" altLang="nl-NL" dirty="0" smtClean="0"/>
              <a:t> is most </a:t>
            </a:r>
            <a:r>
              <a:rPr lang="nl-NL" altLang="nl-NL" dirty="0" err="1" smtClean="0"/>
              <a:t>effective</a:t>
            </a:r>
            <a:r>
              <a:rPr lang="nl-NL" altLang="nl-NL" dirty="0" smtClean="0"/>
              <a:t>, target free </a:t>
            </a:r>
            <a:r>
              <a:rPr lang="nl-NL" altLang="nl-NL" dirty="0" err="1" smtClean="0"/>
              <a:t>concentration</a:t>
            </a:r>
            <a:r>
              <a:rPr lang="nl-NL" altLang="nl-NL" dirty="0" smtClean="0"/>
              <a:t> is at </a:t>
            </a:r>
            <a:r>
              <a:rPr lang="nl-NL" altLang="nl-NL" dirty="0" err="1" smtClean="0"/>
              <a:t>least</a:t>
            </a:r>
            <a:r>
              <a:rPr lang="nl-NL" altLang="nl-NL" dirty="0" smtClean="0"/>
              <a:t> 4xMIC (</a:t>
            </a:r>
            <a:r>
              <a:rPr lang="nl-NL" altLang="nl-NL" dirty="0" err="1" smtClean="0"/>
              <a:t>but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higher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dosing</a:t>
            </a:r>
            <a:r>
              <a:rPr lang="nl-NL" altLang="nl-NL" dirty="0" smtClean="0"/>
              <a:t> does </a:t>
            </a:r>
            <a:r>
              <a:rPr lang="nl-NL" altLang="nl-NL" dirty="0" err="1" smtClean="0"/>
              <a:t>not</a:t>
            </a:r>
            <a:r>
              <a:rPr lang="nl-NL" altLang="nl-NL" dirty="0" smtClean="0"/>
              <a:t> </a:t>
            </a:r>
            <a:r>
              <a:rPr lang="nl-NL" altLang="nl-NL" dirty="0" err="1" smtClean="0"/>
              <a:t>give</a:t>
            </a:r>
            <a:r>
              <a:rPr lang="nl-NL" altLang="nl-NL" dirty="0" smtClean="0"/>
              <a:t> more </a:t>
            </a:r>
            <a:r>
              <a:rPr lang="nl-NL" altLang="nl-NL" dirty="0" err="1" smtClean="0"/>
              <a:t>efficacy</a:t>
            </a:r>
            <a:r>
              <a:rPr lang="nl-NL" altLang="nl-NL" dirty="0" smtClean="0"/>
              <a:t>)</a:t>
            </a:r>
            <a:endParaRPr lang="nl-NL" altLang="nl-NL" dirty="0"/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644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Aminoglycosides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Cmax</a:t>
            </a:r>
            <a:r>
              <a:rPr lang="nl-NL" dirty="0" smtClean="0"/>
              <a:t> </a:t>
            </a:r>
            <a:r>
              <a:rPr lang="nl-NL" dirty="0" err="1" smtClean="0"/>
              <a:t>dependent</a:t>
            </a:r>
            <a:r>
              <a:rPr lang="nl-NL" dirty="0" smtClean="0"/>
              <a:t> </a:t>
            </a:r>
            <a:r>
              <a:rPr lang="nl-NL" dirty="0" err="1" smtClean="0"/>
              <a:t>bacterial</a:t>
            </a:r>
            <a:r>
              <a:rPr lang="nl-NL" dirty="0" smtClean="0"/>
              <a:t> </a:t>
            </a:r>
            <a:r>
              <a:rPr lang="nl-NL" dirty="0" err="1" smtClean="0"/>
              <a:t>killing</a:t>
            </a:r>
            <a:endParaRPr lang="nl-NL" dirty="0" smtClean="0"/>
          </a:p>
          <a:p>
            <a:r>
              <a:rPr lang="nl-NL" dirty="0" err="1" smtClean="0"/>
              <a:t>Marked</a:t>
            </a:r>
            <a:r>
              <a:rPr lang="nl-NL" dirty="0" smtClean="0"/>
              <a:t> post MIC effect </a:t>
            </a:r>
            <a:r>
              <a:rPr lang="nl-NL" dirty="0" err="1" smtClean="0"/>
              <a:t>allowing</a:t>
            </a:r>
            <a:r>
              <a:rPr lang="nl-NL" dirty="0" smtClean="0"/>
              <a:t> </a:t>
            </a:r>
            <a:r>
              <a:rPr lang="nl-NL" dirty="0" err="1" smtClean="0"/>
              <a:t>extended</a:t>
            </a:r>
            <a:r>
              <a:rPr lang="nl-NL" dirty="0" smtClean="0"/>
              <a:t> </a:t>
            </a:r>
            <a:r>
              <a:rPr lang="nl-NL" dirty="0" err="1" smtClean="0"/>
              <a:t>intervals</a:t>
            </a:r>
            <a:r>
              <a:rPr lang="nl-NL" dirty="0" smtClean="0"/>
              <a:t> </a:t>
            </a:r>
            <a:r>
              <a:rPr lang="nl-NL" dirty="0" err="1" smtClean="0"/>
              <a:t>thereby</a:t>
            </a:r>
            <a:r>
              <a:rPr lang="nl-NL" dirty="0" smtClean="0"/>
              <a:t> </a:t>
            </a:r>
            <a:r>
              <a:rPr lang="nl-NL" dirty="0" err="1" smtClean="0"/>
              <a:t>reducing</a:t>
            </a:r>
            <a:r>
              <a:rPr lang="nl-NL" dirty="0" smtClean="0"/>
              <a:t> </a:t>
            </a:r>
            <a:r>
              <a:rPr lang="nl-NL" dirty="0" err="1" smtClean="0"/>
              <a:t>toxicity</a:t>
            </a:r>
            <a:endParaRPr lang="nl-NL" dirty="0" smtClean="0"/>
          </a:p>
          <a:p>
            <a:r>
              <a:rPr lang="nl-NL" dirty="0" err="1" smtClean="0"/>
              <a:t>Gentamicin</a:t>
            </a:r>
            <a:r>
              <a:rPr lang="nl-NL" dirty="0" smtClean="0"/>
              <a:t> is more </a:t>
            </a:r>
            <a:r>
              <a:rPr lang="nl-NL" dirty="0" err="1" smtClean="0"/>
              <a:t>toxic</a:t>
            </a:r>
            <a:r>
              <a:rPr lang="nl-NL" dirty="0" smtClean="0"/>
              <a:t> </a:t>
            </a:r>
            <a:r>
              <a:rPr lang="nl-NL" dirty="0" err="1" smtClean="0"/>
              <a:t>than</a:t>
            </a:r>
            <a:r>
              <a:rPr lang="nl-NL" dirty="0" smtClean="0"/>
              <a:t> </a:t>
            </a:r>
            <a:r>
              <a:rPr lang="nl-NL" dirty="0" err="1" smtClean="0"/>
              <a:t>tobramycin</a:t>
            </a:r>
            <a:endParaRPr lang="nl-NL" dirty="0" smtClean="0"/>
          </a:p>
          <a:p>
            <a:r>
              <a:rPr lang="nl-NL" dirty="0" smtClean="0"/>
              <a:t>PK/PD </a:t>
            </a:r>
            <a:r>
              <a:rPr lang="nl-NL" dirty="0" err="1" smtClean="0"/>
              <a:t>optimal</a:t>
            </a:r>
            <a:r>
              <a:rPr lang="nl-NL" dirty="0" smtClean="0"/>
              <a:t> </a:t>
            </a:r>
            <a:r>
              <a:rPr lang="nl-NL" dirty="0" err="1" smtClean="0"/>
              <a:t>dosing</a:t>
            </a:r>
            <a:r>
              <a:rPr lang="nl-NL" dirty="0" smtClean="0"/>
              <a:t> </a:t>
            </a:r>
            <a:r>
              <a:rPr lang="nl-NL" dirty="0" err="1" smtClean="0"/>
              <a:t>guided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TDM is </a:t>
            </a:r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toxic</a:t>
            </a:r>
            <a:r>
              <a:rPr lang="nl-NL" dirty="0"/>
              <a:t> </a:t>
            </a:r>
            <a:r>
              <a:rPr lang="nl-NL" dirty="0" smtClean="0"/>
              <a:t>and more </a:t>
            </a:r>
            <a:r>
              <a:rPr lang="nl-NL" dirty="0" err="1" smtClean="0"/>
              <a:t>effective</a:t>
            </a:r>
            <a:endParaRPr lang="nl-NL" dirty="0" smtClean="0"/>
          </a:p>
        </p:txBody>
      </p:sp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amorebeautifulquestion.com/wp-content/uploads/2012/12/EintsteinQuestionEveryth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355169"/>
            <a:ext cx="5040560" cy="4435693"/>
          </a:xfrm>
          <a:prstGeom prst="rect">
            <a:avLst/>
          </a:prstGeom>
          <a:noFill/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 err="1" smtClean="0"/>
              <a:t>Thank</a:t>
            </a:r>
            <a:r>
              <a:rPr lang="nl-NL" sz="3600" dirty="0" smtClean="0"/>
              <a:t> </a:t>
            </a:r>
            <a:r>
              <a:rPr lang="nl-NL" sz="3600" dirty="0" err="1" smtClean="0"/>
              <a:t>you</a:t>
            </a:r>
            <a:r>
              <a:rPr lang="nl-NL" sz="3600" dirty="0" smtClean="0"/>
              <a:t> </a:t>
            </a:r>
            <a:r>
              <a:rPr lang="nl-NL" sz="3600" dirty="0" err="1" smtClean="0"/>
              <a:t>for</a:t>
            </a:r>
            <a:r>
              <a:rPr lang="nl-NL" sz="3600" dirty="0" smtClean="0"/>
              <a:t> </a:t>
            </a:r>
            <a:r>
              <a:rPr lang="nl-NL" sz="3600" dirty="0" err="1" smtClean="0"/>
              <a:t>your</a:t>
            </a:r>
            <a:r>
              <a:rPr lang="nl-NL" sz="3600" dirty="0" smtClean="0"/>
              <a:t> </a:t>
            </a:r>
            <a:r>
              <a:rPr lang="nl-NL" sz="3600" dirty="0" err="1" smtClean="0"/>
              <a:t>attention</a:t>
            </a:r>
            <a:r>
              <a:rPr lang="nl-NL" sz="3600" dirty="0" smtClean="0"/>
              <a:t>, </a:t>
            </a:r>
            <a:r>
              <a:rPr lang="nl-NL" sz="3600" dirty="0" err="1" smtClean="0"/>
              <a:t>but</a:t>
            </a:r>
            <a:r>
              <a:rPr lang="nl-NL" sz="3600" dirty="0" smtClean="0"/>
              <a:t> …</a:t>
            </a:r>
            <a:endParaRPr lang="nl-NL" sz="3600" dirty="0"/>
          </a:p>
        </p:txBody>
      </p:sp>
      <p:sp>
        <p:nvSpPr>
          <p:cNvPr id="7" name="Tijdelijke aanduiding voor tekst 7"/>
          <p:cNvSpPr txBox="1">
            <a:spLocks/>
          </p:cNvSpPr>
          <p:nvPr/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NL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d.j.touw@umcg.nl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Outline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PK/PD of </a:t>
            </a:r>
            <a:r>
              <a:rPr lang="nl-NL" dirty="0" err="1" smtClean="0"/>
              <a:t>beta</a:t>
            </a:r>
            <a:r>
              <a:rPr lang="nl-NL" dirty="0" smtClean="0"/>
              <a:t> </a:t>
            </a:r>
            <a:r>
              <a:rPr lang="nl-NL" dirty="0" err="1" smtClean="0"/>
              <a:t>lactam</a:t>
            </a:r>
            <a:r>
              <a:rPr lang="nl-NL" dirty="0" smtClean="0"/>
              <a:t> </a:t>
            </a:r>
            <a:r>
              <a:rPr lang="nl-NL" dirty="0" err="1" smtClean="0"/>
              <a:t>antibiotics</a:t>
            </a:r>
            <a:endParaRPr lang="nl-NL" dirty="0" smtClean="0"/>
          </a:p>
          <a:p>
            <a:r>
              <a:rPr lang="nl-NL" dirty="0" smtClean="0"/>
              <a:t>PK/PD of </a:t>
            </a:r>
            <a:r>
              <a:rPr lang="nl-NL" dirty="0" err="1" smtClean="0"/>
              <a:t>aminoglycosides</a:t>
            </a:r>
            <a:endParaRPr lang="nl-NL" dirty="0" smtClean="0"/>
          </a:p>
          <a:p>
            <a:r>
              <a:rPr lang="nl-NL" dirty="0" smtClean="0"/>
              <a:t>PK </a:t>
            </a:r>
            <a:r>
              <a:rPr lang="nl-NL" dirty="0" err="1" smtClean="0"/>
              <a:t>confounders</a:t>
            </a:r>
            <a:r>
              <a:rPr lang="nl-NL" dirty="0" smtClean="0"/>
              <a:t> </a:t>
            </a:r>
            <a:r>
              <a:rPr lang="nl-NL" dirty="0" err="1" smtClean="0"/>
              <a:t>influencing</a:t>
            </a:r>
            <a:r>
              <a:rPr lang="nl-NL" dirty="0" smtClean="0"/>
              <a:t> PK in CF</a:t>
            </a:r>
          </a:p>
          <a:p>
            <a:r>
              <a:rPr lang="nl-NL" dirty="0" err="1" smtClean="0"/>
              <a:t>Role</a:t>
            </a:r>
            <a:r>
              <a:rPr lang="nl-NL" dirty="0" smtClean="0"/>
              <a:t> of TDM to </a:t>
            </a:r>
            <a:r>
              <a:rPr lang="nl-NL" dirty="0" err="1" smtClean="0"/>
              <a:t>optimise</a:t>
            </a:r>
            <a:r>
              <a:rPr lang="nl-NL" dirty="0" smtClean="0"/>
              <a:t> </a:t>
            </a:r>
            <a:r>
              <a:rPr lang="nl-NL" dirty="0" err="1" smtClean="0"/>
              <a:t>aminoglycoside</a:t>
            </a:r>
            <a:r>
              <a:rPr lang="nl-NL" dirty="0" smtClean="0"/>
              <a:t> </a:t>
            </a:r>
            <a:r>
              <a:rPr lang="nl-NL" dirty="0" err="1" smtClean="0"/>
              <a:t>therapy</a:t>
            </a:r>
            <a:endParaRPr lang="nl-NL" dirty="0" smtClean="0"/>
          </a:p>
          <a:p>
            <a:r>
              <a:rPr lang="nl-NL" dirty="0" err="1" smtClean="0"/>
              <a:t>Conclusions</a:t>
            </a:r>
            <a:endParaRPr lang="nl-NL" dirty="0"/>
          </a:p>
        </p:txBody>
      </p:sp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www.zakenclubhuizen.nl/uploads/media:115/do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021515"/>
            <a:ext cx="4285307" cy="283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Basic principles of antibiotics</a:t>
            </a:r>
            <a:endParaRPr lang="nl-NL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smtClean="0"/>
              <a:t>Pharmacokinetic/ Pharmacodynamic (PK/PD) principles:</a:t>
            </a:r>
          </a:p>
          <a:p>
            <a:pPr lvl="1"/>
            <a:r>
              <a:rPr lang="nl-NL" smtClean="0"/>
              <a:t>Concentration dependent antibiotics: bacterial killing increases with increasing concentration</a:t>
            </a:r>
          </a:p>
          <a:p>
            <a:pPr lvl="1"/>
            <a:r>
              <a:rPr lang="nl-NL" smtClean="0"/>
              <a:t>Time dependent antibiotics: bacterial killing is independent from concentration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464169" y="692696"/>
            <a:ext cx="4788351" cy="3928184"/>
            <a:chOff x="393" y="618"/>
            <a:chExt cx="4847" cy="3550"/>
          </a:xfrm>
        </p:grpSpPr>
        <p:sp>
          <p:nvSpPr>
            <p:cNvPr id="5125" name="Text Box 19"/>
            <p:cNvSpPr txBox="1">
              <a:spLocks noChangeArrowheads="1"/>
            </p:cNvSpPr>
            <p:nvPr/>
          </p:nvSpPr>
          <p:spPr bwMode="auto">
            <a:xfrm>
              <a:off x="749" y="618"/>
              <a:ext cx="4491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 b="1" i="1">
                <a:cs typeface="Arial" charset="0"/>
              </a:endParaRPr>
            </a:p>
            <a:p>
              <a:endParaRPr lang="nl-NL" sz="1200">
                <a:cs typeface="Arial" charset="0"/>
              </a:endParaRP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393" y="1103"/>
              <a:ext cx="4654" cy="3065"/>
              <a:chOff x="16" y="560"/>
              <a:chExt cx="5092" cy="3366"/>
            </a:xfrm>
          </p:grpSpPr>
          <p:sp>
            <p:nvSpPr>
              <p:cNvPr id="5127" name="Line 21"/>
              <p:cNvSpPr>
                <a:spLocks noChangeShapeType="1"/>
              </p:cNvSpPr>
              <p:nvPr/>
            </p:nvSpPr>
            <p:spPr bwMode="auto">
              <a:xfrm>
                <a:off x="1195" y="960"/>
                <a:ext cx="0" cy="2208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28" name="Line 22"/>
              <p:cNvSpPr>
                <a:spLocks noChangeShapeType="1"/>
              </p:cNvSpPr>
              <p:nvPr/>
            </p:nvSpPr>
            <p:spPr bwMode="auto">
              <a:xfrm>
                <a:off x="1195" y="3168"/>
                <a:ext cx="3328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29" name="Rectangle 23"/>
              <p:cNvSpPr>
                <a:spLocks noChangeArrowheads="1"/>
              </p:cNvSpPr>
              <p:nvPr/>
            </p:nvSpPr>
            <p:spPr bwMode="auto">
              <a:xfrm>
                <a:off x="1067" y="560"/>
                <a:ext cx="3416" cy="299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GB" sz="16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30" name="Line 24"/>
              <p:cNvSpPr>
                <a:spLocks noChangeShapeType="1"/>
              </p:cNvSpPr>
              <p:nvPr/>
            </p:nvSpPr>
            <p:spPr bwMode="auto">
              <a:xfrm flipV="1">
                <a:off x="1067" y="631"/>
                <a:ext cx="1900" cy="2921"/>
              </a:xfrm>
              <a:prstGeom prst="line">
                <a:avLst/>
              </a:prstGeom>
              <a:noFill/>
              <a:ln w="508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31" name="Line 25"/>
              <p:cNvSpPr>
                <a:spLocks noChangeShapeType="1"/>
              </p:cNvSpPr>
              <p:nvPr/>
            </p:nvSpPr>
            <p:spPr bwMode="auto">
              <a:xfrm>
                <a:off x="1067" y="355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32" name="Freeform 26"/>
              <p:cNvSpPr>
                <a:spLocks/>
              </p:cNvSpPr>
              <p:nvPr/>
            </p:nvSpPr>
            <p:spPr bwMode="auto">
              <a:xfrm>
                <a:off x="1106" y="2489"/>
                <a:ext cx="3377" cy="1032"/>
              </a:xfrm>
              <a:custGeom>
                <a:avLst/>
                <a:gdLst>
                  <a:gd name="T0" fmla="*/ 0 w 3888"/>
                  <a:gd name="T1" fmla="*/ 1032 h 1032"/>
                  <a:gd name="T2" fmla="*/ 380 w 3888"/>
                  <a:gd name="T3" fmla="*/ 168 h 1032"/>
                  <a:gd name="T4" fmla="*/ 1705 w 3888"/>
                  <a:gd name="T5" fmla="*/ 24 h 1032"/>
                  <a:gd name="T6" fmla="*/ 0 60000 65536"/>
                  <a:gd name="T7" fmla="*/ 0 60000 65536"/>
                  <a:gd name="T8" fmla="*/ 0 60000 65536"/>
                  <a:gd name="T9" fmla="*/ 0 w 3888"/>
                  <a:gd name="T10" fmla="*/ 0 h 1032"/>
                  <a:gd name="T11" fmla="*/ 3888 w 3888"/>
                  <a:gd name="T12" fmla="*/ 1032 h 10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88" h="1032">
                    <a:moveTo>
                      <a:pt x="0" y="1032"/>
                    </a:moveTo>
                    <a:cubicBezTo>
                      <a:pt x="108" y="684"/>
                      <a:pt x="216" y="336"/>
                      <a:pt x="864" y="168"/>
                    </a:cubicBezTo>
                    <a:cubicBezTo>
                      <a:pt x="1512" y="0"/>
                      <a:pt x="3384" y="48"/>
                      <a:pt x="3888" y="24"/>
                    </a:cubicBezTo>
                  </a:path>
                </a:pathLst>
              </a:custGeom>
              <a:noFill/>
              <a:ln w="5080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5133" name="Text Box 27"/>
              <p:cNvSpPr txBox="1">
                <a:spLocks noChangeArrowheads="1"/>
              </p:cNvSpPr>
              <p:nvPr/>
            </p:nvSpPr>
            <p:spPr bwMode="auto">
              <a:xfrm>
                <a:off x="2176" y="3561"/>
                <a:ext cx="293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nl-NL" b="1" dirty="0" err="1">
                    <a:latin typeface="Times New Roman" pitchFamily="18" charset="0"/>
                    <a:cs typeface="Arial" charset="0"/>
                  </a:rPr>
                  <a:t>Local</a:t>
                </a:r>
                <a:r>
                  <a:rPr lang="nl-NL" b="1" dirty="0">
                    <a:latin typeface="Times New Roman" pitchFamily="18" charset="0"/>
                    <a:cs typeface="Arial" charset="0"/>
                  </a:rPr>
                  <a:t> </a:t>
                </a:r>
                <a:r>
                  <a:rPr lang="nl-NL" b="1" dirty="0" err="1">
                    <a:latin typeface="Times New Roman" pitchFamily="18" charset="0"/>
                    <a:cs typeface="Arial" charset="0"/>
                  </a:rPr>
                  <a:t>concentration</a:t>
                </a:r>
                <a:r>
                  <a:rPr lang="nl-NL" b="1" dirty="0">
                    <a:latin typeface="Times New Roman" pitchFamily="18" charset="0"/>
                    <a:cs typeface="Arial" charset="0"/>
                  </a:rPr>
                  <a:t>         </a:t>
                </a:r>
              </a:p>
            </p:txBody>
          </p:sp>
          <p:sp>
            <p:nvSpPr>
              <p:cNvPr id="5134" name="Text Box 28"/>
              <p:cNvSpPr txBox="1">
                <a:spLocks noChangeArrowheads="1"/>
              </p:cNvSpPr>
              <p:nvPr/>
            </p:nvSpPr>
            <p:spPr bwMode="auto">
              <a:xfrm>
                <a:off x="16" y="894"/>
                <a:ext cx="1081" cy="8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nl-NL" sz="1600" b="1" dirty="0" err="1">
                    <a:latin typeface="Times New Roman" pitchFamily="18" charset="0"/>
                    <a:cs typeface="Arial" charset="0"/>
                  </a:rPr>
                  <a:t>Bacterial</a:t>
                </a:r>
                <a:endParaRPr lang="nl-NL" sz="1600" b="1" dirty="0">
                  <a:latin typeface="Times New Roman" pitchFamily="18" charset="0"/>
                  <a:cs typeface="Arial" charset="0"/>
                </a:endParaRPr>
              </a:p>
              <a:p>
                <a:pPr eaLnBrk="0" hangingPunct="0"/>
                <a:r>
                  <a:rPr lang="nl-NL" sz="1600" b="1" dirty="0" err="1">
                    <a:latin typeface="Times New Roman" pitchFamily="18" charset="0"/>
                    <a:cs typeface="Arial" charset="0"/>
                  </a:rPr>
                  <a:t>Killing</a:t>
                </a:r>
                <a:r>
                  <a:rPr lang="nl-NL" sz="1600" b="1" dirty="0">
                    <a:latin typeface="Times New Roman" pitchFamily="18" charset="0"/>
                    <a:cs typeface="Arial" charset="0"/>
                  </a:rPr>
                  <a:t> </a:t>
                </a:r>
              </a:p>
              <a:p>
                <a:pPr eaLnBrk="0" hangingPunct="0"/>
                <a:r>
                  <a:rPr lang="nl-NL" sz="1600" b="1" dirty="0" err="1">
                    <a:latin typeface="Times New Roman" pitchFamily="18" charset="0"/>
                    <a:cs typeface="Arial" charset="0"/>
                  </a:rPr>
                  <a:t>Rate</a:t>
                </a:r>
                <a:endParaRPr lang="nl-NL" sz="1600" b="1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35" name="Text Box 29"/>
              <p:cNvSpPr txBox="1">
                <a:spLocks noChangeArrowheads="1"/>
              </p:cNvSpPr>
              <p:nvPr/>
            </p:nvSpPr>
            <p:spPr bwMode="auto">
              <a:xfrm>
                <a:off x="2546" y="1016"/>
                <a:ext cx="2175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nl-NL" sz="1600" b="1" dirty="0" err="1">
                    <a:latin typeface="Times New Roman" pitchFamily="18" charset="0"/>
                    <a:cs typeface="Arial" charset="0"/>
                  </a:rPr>
                  <a:t>Aminoglycosides</a:t>
                </a:r>
                <a:r>
                  <a:rPr lang="nl-NL" sz="1600" b="1" dirty="0">
                    <a:latin typeface="Times New Roman" pitchFamily="18" charset="0"/>
                    <a:cs typeface="Arial" charset="0"/>
                  </a:rPr>
                  <a:t>      </a:t>
                </a:r>
              </a:p>
              <a:p>
                <a:pPr algn="r" eaLnBrk="0" hangingPunct="0"/>
                <a:r>
                  <a:rPr lang="nl-NL" sz="1600" b="1" dirty="0" err="1">
                    <a:latin typeface="Times New Roman" pitchFamily="18" charset="0"/>
                    <a:cs typeface="Arial" charset="0"/>
                  </a:rPr>
                  <a:t>Fluoroquinolones</a:t>
                </a:r>
                <a:r>
                  <a:rPr lang="nl-NL" sz="1600" b="1" dirty="0">
                    <a:latin typeface="Times New Roman" pitchFamily="18" charset="0"/>
                    <a:cs typeface="Arial" charset="0"/>
                  </a:rPr>
                  <a:t>     </a:t>
                </a:r>
                <a:endParaRPr lang="nl-NL" sz="1600" dirty="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5136" name="Text Box 30"/>
              <p:cNvSpPr txBox="1">
                <a:spLocks noChangeArrowheads="1"/>
              </p:cNvSpPr>
              <p:nvPr/>
            </p:nvSpPr>
            <p:spPr bwMode="auto">
              <a:xfrm>
                <a:off x="3192" y="2132"/>
                <a:ext cx="160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eaLnBrk="0" hangingPunct="0"/>
                <a:r>
                  <a:rPr lang="nl-NL" sz="1600" b="1" dirty="0" err="1" smtClean="0">
                    <a:latin typeface="Times New Roman" pitchFamily="18" charset="0"/>
                    <a:cs typeface="Arial" charset="0"/>
                  </a:rPr>
                  <a:t>B-Lactams</a:t>
                </a:r>
                <a:r>
                  <a:rPr lang="nl-NL" sz="1600" b="1" dirty="0" smtClean="0">
                    <a:latin typeface="Times New Roman" pitchFamily="18" charset="0"/>
                    <a:cs typeface="Arial" charset="0"/>
                  </a:rPr>
                  <a:t>      </a:t>
                </a:r>
                <a:endParaRPr lang="nl-NL" sz="1600" dirty="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cxnSp>
        <p:nvCxnSpPr>
          <p:cNvPr id="18" name="Rechte verbindingslijn met pijl 17"/>
          <p:cNvCxnSpPr>
            <a:stCxn id="5130" idx="0"/>
          </p:cNvCxnSpPr>
          <p:nvPr/>
        </p:nvCxnSpPr>
        <p:spPr>
          <a:xfrm flipH="1" flipV="1">
            <a:off x="5400600" y="1228403"/>
            <a:ext cx="12249" cy="301531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>
            <a:stCxn id="5130" idx="0"/>
          </p:cNvCxnSpPr>
          <p:nvPr/>
        </p:nvCxnSpPr>
        <p:spPr>
          <a:xfrm>
            <a:off x="5412849" y="4243719"/>
            <a:ext cx="3084095" cy="902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Pharmacodynamic principles:</a:t>
            </a:r>
            <a:endParaRPr lang="nl-NL" dirty="0" smtClean="0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217170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2171700" y="1619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pic>
        <p:nvPicPr>
          <p:cNvPr id="6149" name="Picture 8" descr="PK/PD Profiles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1014413" y="1189038"/>
            <a:ext cx="7110412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Beta-lactam</a:t>
            </a:r>
            <a:r>
              <a:rPr lang="nl-NL" dirty="0" smtClean="0"/>
              <a:t> </a:t>
            </a:r>
            <a:r>
              <a:rPr lang="nl-NL" dirty="0" err="1" smtClean="0"/>
              <a:t>antibiotics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PK/PD principle: Time C &gt; MIC</a:t>
            </a:r>
            <a:endParaRPr lang="nl-NL" altLang="nl-NL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altLang="nl-NL" smtClean="0"/>
              <a:t>Beta-lactams</a:t>
            </a:r>
            <a:endParaRPr lang="nl-NL" altLang="nl-NL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39963"/>
            <a:ext cx="49530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953000" y="4140200"/>
            <a:ext cx="18288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6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498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Beta-lactam antibiotics</a:t>
            </a:r>
            <a:endParaRPr lang="nl-NL" altLang="nl-NL" dirty="0"/>
          </a:p>
        </p:txBody>
      </p:sp>
      <p:pic>
        <p:nvPicPr>
          <p:cNvPr id="7" name="Picture 2" descr="https://encrypted-tbn3.gstatic.com/images?q=tbn:ANd9GcQxXURqur3HIAjKeQWv7SKUxTLxyhHH3EWbavonFN_66-5-JO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888" y="216024"/>
            <a:ext cx="908720" cy="908720"/>
          </a:xfrm>
          <a:prstGeom prst="rect">
            <a:avLst/>
          </a:prstGeom>
          <a:noFill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16633"/>
            <a:ext cx="103582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Bacterial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growth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dosing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regimens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ticarcillin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neutropenic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mouse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P.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aeruginosa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infection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models: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1628775"/>
            <a:ext cx="41671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7150" y="6427788"/>
            <a:ext cx="2417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latin typeface="Tahoma" pitchFamily="34" charset="0"/>
              </a:rPr>
              <a:t>Gerber, J Inf Dis 1983</a:t>
            </a:r>
          </a:p>
        </p:txBody>
      </p:sp>
      <p:graphicFrame>
        <p:nvGraphicFramePr>
          <p:cNvPr id="29" name="Group 24"/>
          <p:cNvGraphicFramePr>
            <a:graphicFrameLocks noGrp="1"/>
          </p:cNvGraphicFramePr>
          <p:nvPr/>
        </p:nvGraphicFramePr>
        <p:xfrm>
          <a:off x="674688" y="4035425"/>
          <a:ext cx="3784209" cy="2057400"/>
        </p:xfrm>
        <a:graphic>
          <a:graphicData uri="http://schemas.openxmlformats.org/drawingml/2006/table">
            <a:tbl>
              <a:tblPr/>
              <a:tblGrid>
                <a:gridCol w="1261403"/>
                <a:gridCol w="1261403"/>
                <a:gridCol w="1261403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Dose</a:t>
                      </a:r>
                      <a:endParaRPr kumimoji="0" lang="nl-N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T&gt;MIC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Outcome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 mg/kg q 3hrs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Growth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10mg/kg q 1h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 </a:t>
                      </a:r>
                      <a:r>
                        <a:rPr kumimoji="0" lang="nl-N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growth</a:t>
                      </a:r>
                      <a:endParaRPr kumimoji="0" lang="nl-N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" name="PIJL-RECHTS 29"/>
          <p:cNvSpPr/>
          <p:nvPr/>
        </p:nvSpPr>
        <p:spPr>
          <a:xfrm>
            <a:off x="20638" y="4895850"/>
            <a:ext cx="654050" cy="484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1" name="PIJL-RECHTS 30"/>
          <p:cNvSpPr/>
          <p:nvPr/>
        </p:nvSpPr>
        <p:spPr>
          <a:xfrm rot="16200000">
            <a:off x="7685882" y="2628106"/>
            <a:ext cx="65405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2" name="PIJL-RECHTS 31"/>
          <p:cNvSpPr/>
          <p:nvPr/>
        </p:nvSpPr>
        <p:spPr>
          <a:xfrm rot="10800000">
            <a:off x="6797675" y="4413250"/>
            <a:ext cx="654050" cy="484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3" name="PIJL-RECHTS 32"/>
          <p:cNvSpPr/>
          <p:nvPr/>
        </p:nvSpPr>
        <p:spPr>
          <a:xfrm>
            <a:off x="19050" y="5484813"/>
            <a:ext cx="654050" cy="484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4" name="PIJL-RECHTS 33"/>
          <p:cNvSpPr/>
          <p:nvPr/>
        </p:nvSpPr>
        <p:spPr>
          <a:xfrm rot="10800000">
            <a:off x="6611938" y="5451475"/>
            <a:ext cx="654050" cy="484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5" name="PIJL-RECHTS 34"/>
          <p:cNvSpPr/>
          <p:nvPr/>
        </p:nvSpPr>
        <p:spPr>
          <a:xfrm rot="16200000">
            <a:off x="7697788" y="3230562"/>
            <a:ext cx="654050" cy="485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6" name="Tekstvak 16"/>
          <p:cNvSpPr txBox="1">
            <a:spLocks noChangeArrowheads="1"/>
          </p:cNvSpPr>
          <p:nvPr/>
        </p:nvSpPr>
        <p:spPr bwMode="auto">
          <a:xfrm>
            <a:off x="7596188" y="184467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37" name="Tekstvak 17"/>
          <p:cNvSpPr txBox="1">
            <a:spLocks noChangeArrowheads="1"/>
          </p:cNvSpPr>
          <p:nvPr/>
        </p:nvSpPr>
        <p:spPr bwMode="auto">
          <a:xfrm>
            <a:off x="7756525" y="5481638"/>
            <a:ext cx="608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>
                <a:solidFill>
                  <a:srgbClr val="FF0000"/>
                </a:solidFill>
                <a:latin typeface="Calibri" pitchFamily="34" charset="0"/>
              </a:rPr>
              <a:t>MIC</a:t>
            </a:r>
          </a:p>
        </p:txBody>
      </p:sp>
    </p:spTree>
    <p:extLst>
      <p:ext uri="{BB962C8B-B14F-4D97-AF65-F5344CB8AC3E}">
        <p14:creationId xmlns:p14="http://schemas.microsoft.com/office/powerpoint/2010/main" xmlns="" val="345533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4" grpId="0" animBg="1"/>
      <p:bldP spid="35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929</Words>
  <Application>Microsoft Office PowerPoint</Application>
  <PresentationFormat>Diavoorstelling (4:3)</PresentationFormat>
  <Paragraphs>231</Paragraphs>
  <Slides>35</Slides>
  <Notes>35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6" baseType="lpstr">
      <vt:lpstr>Office-thema</vt:lpstr>
      <vt:lpstr>Pharmacokinetics and Therapeutic Drug Monitoring in CF</vt:lpstr>
      <vt:lpstr>Disclosure</vt:lpstr>
      <vt:lpstr>Dia 3</vt:lpstr>
      <vt:lpstr>Outline</vt:lpstr>
      <vt:lpstr>Basic principles of antibiotics</vt:lpstr>
      <vt:lpstr>Pharmacodynamic principles:</vt:lpstr>
      <vt:lpstr>Beta-lactam antibiotics</vt:lpstr>
      <vt:lpstr>PK/PD principle: Time C &gt; MIC</vt:lpstr>
      <vt:lpstr>Beta-lactam antibiotics</vt:lpstr>
      <vt:lpstr>Continuous infusion</vt:lpstr>
      <vt:lpstr>Clinical evidence for c.i.</vt:lpstr>
      <vt:lpstr>Clinical evidence for c.i.</vt:lpstr>
      <vt:lpstr>Dia 13</vt:lpstr>
      <vt:lpstr>Aminoglycosides</vt:lpstr>
      <vt:lpstr>PK/PD principle: Cmax / MIC</vt:lpstr>
      <vt:lpstr>Aminoglycosides, efficacy</vt:lpstr>
      <vt:lpstr>Aminoglycosides, efficacy</vt:lpstr>
      <vt:lpstr>    Post MIC     effect</vt:lpstr>
      <vt:lpstr>Topic study</vt:lpstr>
      <vt:lpstr>Dia 20</vt:lpstr>
      <vt:lpstr>Dia 21</vt:lpstr>
      <vt:lpstr>Aminoglycosides, toxicity</vt:lpstr>
      <vt:lpstr>Which is more toxic, gentamicin or tobramycin 1 dd?</vt:lpstr>
      <vt:lpstr>    Results</vt:lpstr>
      <vt:lpstr>Pharmacokinetic confounders</vt:lpstr>
      <vt:lpstr>Pharmacokinetic confounders</vt:lpstr>
      <vt:lpstr>Pharmacokinetics of Antimicrobial drugs in CF</vt:lpstr>
      <vt:lpstr>Pharmacokinetics in CF</vt:lpstr>
      <vt:lpstr>PK changes of tobramycin in CF</vt:lpstr>
      <vt:lpstr>PK changes in CF</vt:lpstr>
      <vt:lpstr>Therapeutic drug monitoring of aminoglycosides</vt:lpstr>
      <vt:lpstr>Summary</vt:lpstr>
      <vt:lpstr>Beta-lactam antibiotics</vt:lpstr>
      <vt:lpstr>Aminoglycosides</vt:lpstr>
      <vt:lpstr>Thank you for your attention, but 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Pharmacokinetics - Pharmacodynamics</dc:title>
  <dc:creator>Daan Touw</dc:creator>
  <cp:lastModifiedBy>Daan Touw</cp:lastModifiedBy>
  <cp:revision>19</cp:revision>
  <dcterms:created xsi:type="dcterms:W3CDTF">2015-11-14T19:36:17Z</dcterms:created>
  <dcterms:modified xsi:type="dcterms:W3CDTF">2019-03-22T05:30:48Z</dcterms:modified>
</cp:coreProperties>
</file>