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70" r:id="rId5"/>
    <p:sldId id="259" r:id="rId6"/>
    <p:sldId id="263" r:id="rId7"/>
    <p:sldId id="260" r:id="rId8"/>
    <p:sldId id="261" r:id="rId9"/>
    <p:sldId id="271" r:id="rId10"/>
    <p:sldId id="262" r:id="rId11"/>
    <p:sldId id="265" r:id="rId12"/>
    <p:sldId id="266" r:id="rId13"/>
    <p:sldId id="267" r:id="rId14"/>
    <p:sldId id="264" r:id="rId15"/>
    <p:sldId id="268" r:id="rId16"/>
    <p:sldId id="272" r:id="rId17"/>
    <p:sldId id="269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414"/>
  </p:normalViewPr>
  <p:slideViewPr>
    <p:cSldViewPr snapToGrid="0" snapToObjects="1">
      <p:cViewPr varScale="1">
        <p:scale>
          <a:sx n="89" d="100"/>
          <a:sy n="89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DD5D2-0B4C-4EF4-9CE9-6DE201E33EF3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B45ADB-0F32-4D60-8A92-149B2845F418}">
      <dgm:prSet/>
      <dgm:spPr/>
      <dgm:t>
        <a:bodyPr/>
        <a:lstStyle/>
        <a:p>
          <a:r>
            <a:rPr lang="tr-TR"/>
            <a:t>Autogenic drainage</a:t>
          </a:r>
          <a:endParaRPr lang="en-US"/>
        </a:p>
      </dgm:t>
    </dgm:pt>
    <dgm:pt modelId="{1695BB4A-37FC-4492-81C8-7FF7B70D8002}" type="parTrans" cxnId="{89B1A073-FAC3-47BE-96F7-ED5B954CEE41}">
      <dgm:prSet/>
      <dgm:spPr/>
      <dgm:t>
        <a:bodyPr/>
        <a:lstStyle/>
        <a:p>
          <a:endParaRPr lang="en-US"/>
        </a:p>
      </dgm:t>
    </dgm:pt>
    <dgm:pt modelId="{95B1D8B3-BA53-46B1-BFD7-104CAD0C187F}" type="sibTrans" cxnId="{89B1A073-FAC3-47BE-96F7-ED5B954CEE41}">
      <dgm:prSet/>
      <dgm:spPr/>
      <dgm:t>
        <a:bodyPr/>
        <a:lstStyle/>
        <a:p>
          <a:endParaRPr lang="en-US"/>
        </a:p>
      </dgm:t>
    </dgm:pt>
    <dgm:pt modelId="{FB8F12D0-5988-4802-9B7A-9A95DCE4CE43}">
      <dgm:prSet/>
      <dgm:spPr/>
      <dgm:t>
        <a:bodyPr/>
        <a:lstStyle/>
        <a:p>
          <a:r>
            <a:rPr lang="tr-TR"/>
            <a:t>Intrapulmonary percussive ventilation</a:t>
          </a:r>
          <a:endParaRPr lang="en-US"/>
        </a:p>
      </dgm:t>
    </dgm:pt>
    <dgm:pt modelId="{B0D80A52-572D-4695-8948-E6282865FB53}" type="parTrans" cxnId="{24A7C308-6BD7-410B-ABEB-FE3EF8E3357D}">
      <dgm:prSet/>
      <dgm:spPr/>
      <dgm:t>
        <a:bodyPr/>
        <a:lstStyle/>
        <a:p>
          <a:endParaRPr lang="en-US"/>
        </a:p>
      </dgm:t>
    </dgm:pt>
    <dgm:pt modelId="{01C14EC4-7ED1-412B-AC5C-1A22E0515D57}" type="sibTrans" cxnId="{24A7C308-6BD7-410B-ABEB-FE3EF8E3357D}">
      <dgm:prSet/>
      <dgm:spPr/>
      <dgm:t>
        <a:bodyPr/>
        <a:lstStyle/>
        <a:p>
          <a:endParaRPr lang="en-US"/>
        </a:p>
      </dgm:t>
    </dgm:pt>
    <dgm:pt modelId="{477EF2B0-1B09-4E25-9D0F-47C57CC0C8EB}">
      <dgm:prSet/>
      <dgm:spPr/>
      <dgm:t>
        <a:bodyPr/>
        <a:lstStyle/>
        <a:p>
          <a:r>
            <a:rPr lang="tr-TR"/>
            <a:t>Aerobic exercises</a:t>
          </a:r>
          <a:endParaRPr lang="en-US"/>
        </a:p>
      </dgm:t>
    </dgm:pt>
    <dgm:pt modelId="{2D6DA2AA-3425-416D-8508-ED100FA7CE49}" type="parTrans" cxnId="{C6E9BE79-AED0-49D2-B009-CC54797B6959}">
      <dgm:prSet/>
      <dgm:spPr/>
      <dgm:t>
        <a:bodyPr/>
        <a:lstStyle/>
        <a:p>
          <a:endParaRPr lang="en-US"/>
        </a:p>
      </dgm:t>
    </dgm:pt>
    <dgm:pt modelId="{9D2B81EC-B444-46A3-A756-1EA441E89017}" type="sibTrans" cxnId="{C6E9BE79-AED0-49D2-B009-CC54797B6959}">
      <dgm:prSet/>
      <dgm:spPr/>
      <dgm:t>
        <a:bodyPr/>
        <a:lstStyle/>
        <a:p>
          <a:endParaRPr lang="en-US"/>
        </a:p>
      </dgm:t>
    </dgm:pt>
    <dgm:pt modelId="{531B439B-4563-E143-9E33-2385A567AE49}" type="pres">
      <dgm:prSet presAssocID="{B4CDD5D2-0B4C-4EF4-9CE9-6DE201E33EF3}" presName="diagram" presStyleCnt="0">
        <dgm:presLayoutVars>
          <dgm:dir/>
          <dgm:resizeHandles val="exact"/>
        </dgm:presLayoutVars>
      </dgm:prSet>
      <dgm:spPr/>
    </dgm:pt>
    <dgm:pt modelId="{42CEAC07-723B-474A-B5B8-26CF57DD6E86}" type="pres">
      <dgm:prSet presAssocID="{73B45ADB-0F32-4D60-8A92-149B2845F418}" presName="node" presStyleLbl="node1" presStyleIdx="0" presStyleCnt="3">
        <dgm:presLayoutVars>
          <dgm:bulletEnabled val="1"/>
        </dgm:presLayoutVars>
      </dgm:prSet>
      <dgm:spPr/>
    </dgm:pt>
    <dgm:pt modelId="{887C369A-A145-3F47-AA75-B403E1AE5248}" type="pres">
      <dgm:prSet presAssocID="{95B1D8B3-BA53-46B1-BFD7-104CAD0C187F}" presName="sibTrans" presStyleCnt="0"/>
      <dgm:spPr/>
    </dgm:pt>
    <dgm:pt modelId="{EC8A5650-D1F4-034E-9469-1F738F1A0243}" type="pres">
      <dgm:prSet presAssocID="{FB8F12D0-5988-4802-9B7A-9A95DCE4CE43}" presName="node" presStyleLbl="node1" presStyleIdx="1" presStyleCnt="3">
        <dgm:presLayoutVars>
          <dgm:bulletEnabled val="1"/>
        </dgm:presLayoutVars>
      </dgm:prSet>
      <dgm:spPr/>
    </dgm:pt>
    <dgm:pt modelId="{30A36FC9-D35F-6D4C-B9FE-EAD0531DCD5D}" type="pres">
      <dgm:prSet presAssocID="{01C14EC4-7ED1-412B-AC5C-1A22E0515D57}" presName="sibTrans" presStyleCnt="0"/>
      <dgm:spPr/>
    </dgm:pt>
    <dgm:pt modelId="{0D91A31A-973F-2F47-97A5-95C655FB57EB}" type="pres">
      <dgm:prSet presAssocID="{477EF2B0-1B09-4E25-9D0F-47C57CC0C8EB}" presName="node" presStyleLbl="node1" presStyleIdx="2" presStyleCnt="3">
        <dgm:presLayoutVars>
          <dgm:bulletEnabled val="1"/>
        </dgm:presLayoutVars>
      </dgm:prSet>
      <dgm:spPr/>
    </dgm:pt>
  </dgm:ptLst>
  <dgm:cxnLst>
    <dgm:cxn modelId="{24A7C308-6BD7-410B-ABEB-FE3EF8E3357D}" srcId="{B4CDD5D2-0B4C-4EF4-9CE9-6DE201E33EF3}" destId="{FB8F12D0-5988-4802-9B7A-9A95DCE4CE43}" srcOrd="1" destOrd="0" parTransId="{B0D80A52-572D-4695-8948-E6282865FB53}" sibTransId="{01C14EC4-7ED1-412B-AC5C-1A22E0515D57}"/>
    <dgm:cxn modelId="{89B1A073-FAC3-47BE-96F7-ED5B954CEE41}" srcId="{B4CDD5D2-0B4C-4EF4-9CE9-6DE201E33EF3}" destId="{73B45ADB-0F32-4D60-8A92-149B2845F418}" srcOrd="0" destOrd="0" parTransId="{1695BB4A-37FC-4492-81C8-7FF7B70D8002}" sibTransId="{95B1D8B3-BA53-46B1-BFD7-104CAD0C187F}"/>
    <dgm:cxn modelId="{C6E9BE79-AED0-49D2-B009-CC54797B6959}" srcId="{B4CDD5D2-0B4C-4EF4-9CE9-6DE201E33EF3}" destId="{477EF2B0-1B09-4E25-9D0F-47C57CC0C8EB}" srcOrd="2" destOrd="0" parTransId="{2D6DA2AA-3425-416D-8508-ED100FA7CE49}" sibTransId="{9D2B81EC-B444-46A3-A756-1EA441E89017}"/>
    <dgm:cxn modelId="{DD4FC685-AD3B-2E43-BDC2-77317551F869}" type="presOf" srcId="{B4CDD5D2-0B4C-4EF4-9CE9-6DE201E33EF3}" destId="{531B439B-4563-E143-9E33-2385A567AE49}" srcOrd="0" destOrd="0" presId="urn:microsoft.com/office/officeart/2005/8/layout/default"/>
    <dgm:cxn modelId="{D365EC8D-683F-7C4B-B44E-3C4EB4162C6A}" type="presOf" srcId="{477EF2B0-1B09-4E25-9D0F-47C57CC0C8EB}" destId="{0D91A31A-973F-2F47-97A5-95C655FB57EB}" srcOrd="0" destOrd="0" presId="urn:microsoft.com/office/officeart/2005/8/layout/default"/>
    <dgm:cxn modelId="{1E9FA2BB-49D9-E74B-8BC8-45635B90DC6D}" type="presOf" srcId="{73B45ADB-0F32-4D60-8A92-149B2845F418}" destId="{42CEAC07-723B-474A-B5B8-26CF57DD6E86}" srcOrd="0" destOrd="0" presId="urn:microsoft.com/office/officeart/2005/8/layout/default"/>
    <dgm:cxn modelId="{2B0C9FC4-E607-6249-8D9E-59220CEB0FC1}" type="presOf" srcId="{FB8F12D0-5988-4802-9B7A-9A95DCE4CE43}" destId="{EC8A5650-D1F4-034E-9469-1F738F1A0243}" srcOrd="0" destOrd="0" presId="urn:microsoft.com/office/officeart/2005/8/layout/default"/>
    <dgm:cxn modelId="{11F257B5-44F2-AA47-9EF1-9ECBE3B55360}" type="presParOf" srcId="{531B439B-4563-E143-9E33-2385A567AE49}" destId="{42CEAC07-723B-474A-B5B8-26CF57DD6E86}" srcOrd="0" destOrd="0" presId="urn:microsoft.com/office/officeart/2005/8/layout/default"/>
    <dgm:cxn modelId="{AC857256-BCD3-0746-9DFC-CFE826265644}" type="presParOf" srcId="{531B439B-4563-E143-9E33-2385A567AE49}" destId="{887C369A-A145-3F47-AA75-B403E1AE5248}" srcOrd="1" destOrd="0" presId="urn:microsoft.com/office/officeart/2005/8/layout/default"/>
    <dgm:cxn modelId="{15FC5FFF-9EB2-0C4F-B569-FCB15EA85FD9}" type="presParOf" srcId="{531B439B-4563-E143-9E33-2385A567AE49}" destId="{EC8A5650-D1F4-034E-9469-1F738F1A0243}" srcOrd="2" destOrd="0" presId="urn:microsoft.com/office/officeart/2005/8/layout/default"/>
    <dgm:cxn modelId="{103CF628-18F0-7642-965C-91BFB5B13BA5}" type="presParOf" srcId="{531B439B-4563-E143-9E33-2385A567AE49}" destId="{30A36FC9-D35F-6D4C-B9FE-EAD0531DCD5D}" srcOrd="3" destOrd="0" presId="urn:microsoft.com/office/officeart/2005/8/layout/default"/>
    <dgm:cxn modelId="{11EA5E15-9D5A-264F-9558-B46AD3DF268C}" type="presParOf" srcId="{531B439B-4563-E143-9E33-2385A567AE49}" destId="{0D91A31A-973F-2F47-97A5-95C655FB57E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1EDA2-0C2C-4340-8140-3E74E07E11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DB89EC-39BF-4DA0-A928-99DB3124709D}">
      <dgm:prSet/>
      <dgm:spPr/>
      <dgm:t>
        <a:bodyPr/>
        <a:lstStyle/>
        <a:p>
          <a:r>
            <a:rPr lang="tr-TR"/>
            <a:t>Independence</a:t>
          </a:r>
          <a:endParaRPr lang="en-US"/>
        </a:p>
      </dgm:t>
    </dgm:pt>
    <dgm:pt modelId="{84F1F0A6-09B3-4E5E-BC47-24CEB68A2F67}" type="parTrans" cxnId="{3D570F27-2520-43D3-939C-4B888F1F4630}">
      <dgm:prSet/>
      <dgm:spPr/>
      <dgm:t>
        <a:bodyPr/>
        <a:lstStyle/>
        <a:p>
          <a:endParaRPr lang="en-US"/>
        </a:p>
      </dgm:t>
    </dgm:pt>
    <dgm:pt modelId="{A2F75E6D-BE06-4865-ADC7-ADE270FAB4B2}" type="sibTrans" cxnId="{3D570F27-2520-43D3-939C-4B888F1F4630}">
      <dgm:prSet/>
      <dgm:spPr/>
      <dgm:t>
        <a:bodyPr/>
        <a:lstStyle/>
        <a:p>
          <a:endParaRPr lang="en-US"/>
        </a:p>
      </dgm:t>
    </dgm:pt>
    <dgm:pt modelId="{9E1767DB-A99A-45A4-AC4C-3DF2870E3AB8}">
      <dgm:prSet/>
      <dgm:spPr/>
      <dgm:t>
        <a:bodyPr/>
        <a:lstStyle/>
        <a:p>
          <a:r>
            <a:rPr lang="tr-TR"/>
            <a:t>Positive coping skills </a:t>
          </a:r>
          <a:endParaRPr lang="en-US"/>
        </a:p>
      </dgm:t>
    </dgm:pt>
    <dgm:pt modelId="{4A18209C-5BE6-4429-824B-055E051F2DAB}" type="parTrans" cxnId="{858297AF-8EAE-47B0-818E-0D9BA31DBEDB}">
      <dgm:prSet/>
      <dgm:spPr/>
      <dgm:t>
        <a:bodyPr/>
        <a:lstStyle/>
        <a:p>
          <a:endParaRPr lang="en-US"/>
        </a:p>
      </dgm:t>
    </dgm:pt>
    <dgm:pt modelId="{CAB35FB2-E127-4317-A422-F1435C017210}" type="sibTrans" cxnId="{858297AF-8EAE-47B0-818E-0D9BA31DBEDB}">
      <dgm:prSet/>
      <dgm:spPr/>
      <dgm:t>
        <a:bodyPr/>
        <a:lstStyle/>
        <a:p>
          <a:endParaRPr lang="en-US"/>
        </a:p>
      </dgm:t>
    </dgm:pt>
    <dgm:pt modelId="{0A885FDE-30D1-42C5-A7DF-6ACD6F9D97C3}">
      <dgm:prSet/>
      <dgm:spPr/>
      <dgm:t>
        <a:bodyPr/>
        <a:lstStyle/>
        <a:p>
          <a:r>
            <a:rPr lang="tr-TR"/>
            <a:t>Decreased family and treatment burden</a:t>
          </a:r>
          <a:endParaRPr lang="en-US"/>
        </a:p>
      </dgm:t>
    </dgm:pt>
    <dgm:pt modelId="{EBEBF4D5-A883-4A32-AA36-9C66EA7D9E90}" type="parTrans" cxnId="{333B1343-79A8-4277-B0F3-1F07EA583AB1}">
      <dgm:prSet/>
      <dgm:spPr/>
      <dgm:t>
        <a:bodyPr/>
        <a:lstStyle/>
        <a:p>
          <a:endParaRPr lang="en-US"/>
        </a:p>
      </dgm:t>
    </dgm:pt>
    <dgm:pt modelId="{2FA8A16F-73D1-4A4B-AE62-2A2057747017}" type="sibTrans" cxnId="{333B1343-79A8-4277-B0F3-1F07EA583AB1}">
      <dgm:prSet/>
      <dgm:spPr/>
      <dgm:t>
        <a:bodyPr/>
        <a:lstStyle/>
        <a:p>
          <a:endParaRPr lang="en-US"/>
        </a:p>
      </dgm:t>
    </dgm:pt>
    <dgm:pt modelId="{EEA288EC-FE89-434D-9FA0-24789BD1CABE}">
      <dgm:prSet/>
      <dgm:spPr/>
      <dgm:t>
        <a:bodyPr/>
        <a:lstStyle/>
        <a:p>
          <a:r>
            <a:rPr lang="tr-TR"/>
            <a:t>Longer, happier life </a:t>
          </a:r>
          <a:endParaRPr lang="en-US"/>
        </a:p>
      </dgm:t>
    </dgm:pt>
    <dgm:pt modelId="{B5415CE3-33CC-45AA-B360-69E922C4B165}" type="parTrans" cxnId="{087D5BC4-29BD-4C7F-909C-CEE889352DDD}">
      <dgm:prSet/>
      <dgm:spPr/>
      <dgm:t>
        <a:bodyPr/>
        <a:lstStyle/>
        <a:p>
          <a:endParaRPr lang="en-US"/>
        </a:p>
      </dgm:t>
    </dgm:pt>
    <dgm:pt modelId="{DBC4F360-0D7B-4696-B0C1-B6CEFE12DDFA}" type="sibTrans" cxnId="{087D5BC4-29BD-4C7F-909C-CEE889352DDD}">
      <dgm:prSet/>
      <dgm:spPr/>
      <dgm:t>
        <a:bodyPr/>
        <a:lstStyle/>
        <a:p>
          <a:endParaRPr lang="en-US"/>
        </a:p>
      </dgm:t>
    </dgm:pt>
    <dgm:pt modelId="{0B7F48FD-C5C0-9B45-BC27-E5F71771F3F6}" type="pres">
      <dgm:prSet presAssocID="{3BB1EDA2-0C2C-4340-8140-3E74E07E11CE}" presName="linear" presStyleCnt="0">
        <dgm:presLayoutVars>
          <dgm:animLvl val="lvl"/>
          <dgm:resizeHandles val="exact"/>
        </dgm:presLayoutVars>
      </dgm:prSet>
      <dgm:spPr/>
    </dgm:pt>
    <dgm:pt modelId="{4E878289-FB2D-604D-9277-CE047335BF76}" type="pres">
      <dgm:prSet presAssocID="{53DB89EC-39BF-4DA0-A928-99DB312470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A2576E-5E31-324A-90E9-97C0FEBEF59D}" type="pres">
      <dgm:prSet presAssocID="{A2F75E6D-BE06-4865-ADC7-ADE270FAB4B2}" presName="spacer" presStyleCnt="0"/>
      <dgm:spPr/>
    </dgm:pt>
    <dgm:pt modelId="{3002659D-0DE8-9746-9D1A-C126339469BC}" type="pres">
      <dgm:prSet presAssocID="{9E1767DB-A99A-45A4-AC4C-3DF2870E3A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47E0AA-73EB-DB4C-8600-358B08C20E82}" type="pres">
      <dgm:prSet presAssocID="{CAB35FB2-E127-4317-A422-F1435C017210}" presName="spacer" presStyleCnt="0"/>
      <dgm:spPr/>
    </dgm:pt>
    <dgm:pt modelId="{674F29CF-BABF-B041-AAE4-467C53121859}" type="pres">
      <dgm:prSet presAssocID="{0A885FDE-30D1-42C5-A7DF-6ACD6F9D97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0505A8-57AE-024C-A884-56A9C3E8F42A}" type="pres">
      <dgm:prSet presAssocID="{2FA8A16F-73D1-4A4B-AE62-2A2057747017}" presName="spacer" presStyleCnt="0"/>
      <dgm:spPr/>
    </dgm:pt>
    <dgm:pt modelId="{684E6F53-0D5A-8F48-ABD2-0CD257F8141A}" type="pres">
      <dgm:prSet presAssocID="{EEA288EC-FE89-434D-9FA0-24789BD1CAB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A99A20-1826-4D49-ADCF-C5CF49D93308}" type="presOf" srcId="{EEA288EC-FE89-434D-9FA0-24789BD1CABE}" destId="{684E6F53-0D5A-8F48-ABD2-0CD257F8141A}" srcOrd="0" destOrd="0" presId="urn:microsoft.com/office/officeart/2005/8/layout/vList2"/>
    <dgm:cxn modelId="{FBE6EF22-2BDA-BA49-8BC8-A7573AF41119}" type="presOf" srcId="{9E1767DB-A99A-45A4-AC4C-3DF2870E3AB8}" destId="{3002659D-0DE8-9746-9D1A-C126339469BC}" srcOrd="0" destOrd="0" presId="urn:microsoft.com/office/officeart/2005/8/layout/vList2"/>
    <dgm:cxn modelId="{3D570F27-2520-43D3-939C-4B888F1F4630}" srcId="{3BB1EDA2-0C2C-4340-8140-3E74E07E11CE}" destId="{53DB89EC-39BF-4DA0-A928-99DB3124709D}" srcOrd="0" destOrd="0" parTransId="{84F1F0A6-09B3-4E5E-BC47-24CEB68A2F67}" sibTransId="{A2F75E6D-BE06-4865-ADC7-ADE270FAB4B2}"/>
    <dgm:cxn modelId="{333B1343-79A8-4277-B0F3-1F07EA583AB1}" srcId="{3BB1EDA2-0C2C-4340-8140-3E74E07E11CE}" destId="{0A885FDE-30D1-42C5-A7DF-6ACD6F9D97C3}" srcOrd="2" destOrd="0" parTransId="{EBEBF4D5-A883-4A32-AA36-9C66EA7D9E90}" sibTransId="{2FA8A16F-73D1-4A4B-AE62-2A2057747017}"/>
    <dgm:cxn modelId="{500B9E4C-3F49-B74C-AF53-3B98996D8DAB}" type="presOf" srcId="{3BB1EDA2-0C2C-4340-8140-3E74E07E11CE}" destId="{0B7F48FD-C5C0-9B45-BC27-E5F71771F3F6}" srcOrd="0" destOrd="0" presId="urn:microsoft.com/office/officeart/2005/8/layout/vList2"/>
    <dgm:cxn modelId="{F5B8C456-53EE-F840-B1BA-59FF324A6829}" type="presOf" srcId="{0A885FDE-30D1-42C5-A7DF-6ACD6F9D97C3}" destId="{674F29CF-BABF-B041-AAE4-467C53121859}" srcOrd="0" destOrd="0" presId="urn:microsoft.com/office/officeart/2005/8/layout/vList2"/>
    <dgm:cxn modelId="{AA94B166-CB44-F14D-9ED9-93874072EC48}" type="presOf" srcId="{53DB89EC-39BF-4DA0-A928-99DB3124709D}" destId="{4E878289-FB2D-604D-9277-CE047335BF76}" srcOrd="0" destOrd="0" presId="urn:microsoft.com/office/officeart/2005/8/layout/vList2"/>
    <dgm:cxn modelId="{858297AF-8EAE-47B0-818E-0D9BA31DBEDB}" srcId="{3BB1EDA2-0C2C-4340-8140-3E74E07E11CE}" destId="{9E1767DB-A99A-45A4-AC4C-3DF2870E3AB8}" srcOrd="1" destOrd="0" parTransId="{4A18209C-5BE6-4429-824B-055E051F2DAB}" sibTransId="{CAB35FB2-E127-4317-A422-F1435C017210}"/>
    <dgm:cxn modelId="{087D5BC4-29BD-4C7F-909C-CEE889352DDD}" srcId="{3BB1EDA2-0C2C-4340-8140-3E74E07E11CE}" destId="{EEA288EC-FE89-434D-9FA0-24789BD1CABE}" srcOrd="3" destOrd="0" parTransId="{B5415CE3-33CC-45AA-B360-69E922C4B165}" sibTransId="{DBC4F360-0D7B-4696-B0C1-B6CEFE12DDFA}"/>
    <dgm:cxn modelId="{635989F4-3DA5-AF43-A61F-2D4C262A83FC}" type="presParOf" srcId="{0B7F48FD-C5C0-9B45-BC27-E5F71771F3F6}" destId="{4E878289-FB2D-604D-9277-CE047335BF76}" srcOrd="0" destOrd="0" presId="urn:microsoft.com/office/officeart/2005/8/layout/vList2"/>
    <dgm:cxn modelId="{1E8D73AD-0D45-3049-A307-5FB34F7C52B9}" type="presParOf" srcId="{0B7F48FD-C5C0-9B45-BC27-E5F71771F3F6}" destId="{76A2576E-5E31-324A-90E9-97C0FEBEF59D}" srcOrd="1" destOrd="0" presId="urn:microsoft.com/office/officeart/2005/8/layout/vList2"/>
    <dgm:cxn modelId="{CA27F2D1-F6FC-0142-A305-1EE7191B7741}" type="presParOf" srcId="{0B7F48FD-C5C0-9B45-BC27-E5F71771F3F6}" destId="{3002659D-0DE8-9746-9D1A-C126339469BC}" srcOrd="2" destOrd="0" presId="urn:microsoft.com/office/officeart/2005/8/layout/vList2"/>
    <dgm:cxn modelId="{E71EAEAE-8C75-6B4E-914D-4C81DC9D46EE}" type="presParOf" srcId="{0B7F48FD-C5C0-9B45-BC27-E5F71771F3F6}" destId="{2747E0AA-73EB-DB4C-8600-358B08C20E82}" srcOrd="3" destOrd="0" presId="urn:microsoft.com/office/officeart/2005/8/layout/vList2"/>
    <dgm:cxn modelId="{37424EA9-5000-C84A-ACF5-88935936B5D0}" type="presParOf" srcId="{0B7F48FD-C5C0-9B45-BC27-E5F71771F3F6}" destId="{674F29CF-BABF-B041-AAE4-467C53121859}" srcOrd="4" destOrd="0" presId="urn:microsoft.com/office/officeart/2005/8/layout/vList2"/>
    <dgm:cxn modelId="{3A41D916-E454-8140-BA31-907721E22CC6}" type="presParOf" srcId="{0B7F48FD-C5C0-9B45-BC27-E5F71771F3F6}" destId="{9E0505A8-57AE-024C-A884-56A9C3E8F42A}" srcOrd="5" destOrd="0" presId="urn:microsoft.com/office/officeart/2005/8/layout/vList2"/>
    <dgm:cxn modelId="{6E007232-7DA8-0B46-ADE7-08051649F32C}" type="presParOf" srcId="{0B7F48FD-C5C0-9B45-BC27-E5F71771F3F6}" destId="{684E6F53-0D5A-8F48-ABD2-0CD257F814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AC07-723B-474A-B5B8-26CF57DD6E86}">
      <dsp:nvSpPr>
        <dsp:cNvPr id="0" name=""/>
        <dsp:cNvSpPr/>
      </dsp:nvSpPr>
      <dsp:spPr>
        <a:xfrm>
          <a:off x="0" y="616992"/>
          <a:ext cx="3162299" cy="189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Autogenic drainage</a:t>
          </a:r>
          <a:endParaRPr lang="en-US" sz="3500" kern="1200"/>
        </a:p>
      </dsp:txBody>
      <dsp:txXfrm>
        <a:off x="0" y="616992"/>
        <a:ext cx="3162299" cy="1897380"/>
      </dsp:txXfrm>
    </dsp:sp>
    <dsp:sp modelId="{EC8A5650-D1F4-034E-9469-1F738F1A0243}">
      <dsp:nvSpPr>
        <dsp:cNvPr id="0" name=""/>
        <dsp:cNvSpPr/>
      </dsp:nvSpPr>
      <dsp:spPr>
        <a:xfrm>
          <a:off x="3478530" y="616992"/>
          <a:ext cx="3162299" cy="1897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Intrapulmonary percussive ventilation</a:t>
          </a:r>
          <a:endParaRPr lang="en-US" sz="3500" kern="1200"/>
        </a:p>
      </dsp:txBody>
      <dsp:txXfrm>
        <a:off x="3478530" y="616992"/>
        <a:ext cx="3162299" cy="1897380"/>
      </dsp:txXfrm>
    </dsp:sp>
    <dsp:sp modelId="{0D91A31A-973F-2F47-97A5-95C655FB57EB}">
      <dsp:nvSpPr>
        <dsp:cNvPr id="0" name=""/>
        <dsp:cNvSpPr/>
      </dsp:nvSpPr>
      <dsp:spPr>
        <a:xfrm>
          <a:off x="6957059" y="616992"/>
          <a:ext cx="3162299" cy="1897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Aerobic exercises</a:t>
          </a:r>
          <a:endParaRPr lang="en-US" sz="3500" kern="1200"/>
        </a:p>
      </dsp:txBody>
      <dsp:txXfrm>
        <a:off x="6957059" y="616992"/>
        <a:ext cx="3162299" cy="1897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78289-FB2D-604D-9277-CE047335BF76}">
      <dsp:nvSpPr>
        <dsp:cNvPr id="0" name=""/>
        <dsp:cNvSpPr/>
      </dsp:nvSpPr>
      <dsp:spPr>
        <a:xfrm>
          <a:off x="0" y="49271"/>
          <a:ext cx="10119359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Independence</a:t>
          </a:r>
          <a:endParaRPr lang="en-US" sz="2900" kern="1200"/>
        </a:p>
      </dsp:txBody>
      <dsp:txXfrm>
        <a:off x="33955" y="83226"/>
        <a:ext cx="10051449" cy="627655"/>
      </dsp:txXfrm>
    </dsp:sp>
    <dsp:sp modelId="{3002659D-0DE8-9746-9D1A-C126339469BC}">
      <dsp:nvSpPr>
        <dsp:cNvPr id="0" name=""/>
        <dsp:cNvSpPr/>
      </dsp:nvSpPr>
      <dsp:spPr>
        <a:xfrm>
          <a:off x="0" y="828356"/>
          <a:ext cx="10119359" cy="6955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Positive coping skills </a:t>
          </a:r>
          <a:endParaRPr lang="en-US" sz="2900" kern="1200"/>
        </a:p>
      </dsp:txBody>
      <dsp:txXfrm>
        <a:off x="33955" y="862311"/>
        <a:ext cx="10051449" cy="627655"/>
      </dsp:txXfrm>
    </dsp:sp>
    <dsp:sp modelId="{674F29CF-BABF-B041-AAE4-467C53121859}">
      <dsp:nvSpPr>
        <dsp:cNvPr id="0" name=""/>
        <dsp:cNvSpPr/>
      </dsp:nvSpPr>
      <dsp:spPr>
        <a:xfrm>
          <a:off x="0" y="1607441"/>
          <a:ext cx="10119359" cy="6955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Decreased family and treatment burden</a:t>
          </a:r>
          <a:endParaRPr lang="en-US" sz="2900" kern="1200"/>
        </a:p>
      </dsp:txBody>
      <dsp:txXfrm>
        <a:off x="33955" y="1641396"/>
        <a:ext cx="10051449" cy="627655"/>
      </dsp:txXfrm>
    </dsp:sp>
    <dsp:sp modelId="{684E6F53-0D5A-8F48-ABD2-0CD257F8141A}">
      <dsp:nvSpPr>
        <dsp:cNvPr id="0" name=""/>
        <dsp:cNvSpPr/>
      </dsp:nvSpPr>
      <dsp:spPr>
        <a:xfrm>
          <a:off x="0" y="2386527"/>
          <a:ext cx="10119359" cy="6955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Longer, happier life </a:t>
          </a:r>
          <a:endParaRPr lang="en-US" sz="2900" kern="1200"/>
        </a:p>
      </dsp:txBody>
      <dsp:txXfrm>
        <a:off x="33955" y="2420482"/>
        <a:ext cx="10051449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6FA-D312-1049-932C-D10C0E7E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39661-A9F1-D54E-B02C-5350A94E4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70C1-C08E-DD49-9F17-5E445AEF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707E-D6E4-CE4A-B160-BB0C7BA5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B978-8C21-CB4E-91AB-BBE8D1EA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47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B45B-DF37-3944-8F9B-BBDD7E3B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18C4D-752F-4849-914A-FB03FD7E9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B5F3-4E6E-C64B-B8F4-7A022C0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D162-335C-A34B-9D81-BE0906E7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F86C-6A1B-3F4B-94F6-D7329F35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27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E9BC8-3E25-B243-B0A8-075A5EABF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68EBF-140A-504C-916C-AD6BA4504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26381-7D31-B44B-AC07-5F9DB62A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4D6F-EE25-A14B-8A33-BDB1C576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9C2C-7795-4146-B091-25FC61F6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91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1318-5623-4048-92F2-8E6490F8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FCA7-EF3E-8549-B69E-7CFB00696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7BD2-3710-F948-94AD-3229C836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F76E1-08D0-5F42-8651-DC496F33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C699-E31F-0D4E-B64A-F6C0E4C9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EA09-3B57-9F42-8583-95DCA434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0F94C-128C-EE4B-B798-2E03AC82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E2FB-3BC0-4747-B705-D546B66F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C550-B91F-D242-948E-66AC8DF5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30FD-3393-0A46-8C1C-74CF7C5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7134-6EA0-6E4F-BDDB-3459828D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E3A8F-D1C8-F945-86B2-7F272943E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060CA-25EB-8947-9285-1B66F90B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D5F5E-C42F-584F-AF00-8CBBB896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F739E-0822-C248-A14B-E215BFB7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E09B2-8468-9E4F-979F-CD3FC5ED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3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41F-72F3-7047-94AC-2D13CE6C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ECB2-CEC8-214D-978C-99D7EDB2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AB4D4-A19B-2A4A-B2F1-7A08EEC68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62634-756D-E740-995F-B5371F976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8D5DB-A600-EF4F-B54F-43F363C3D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7CCB8-113F-804D-A2B4-5186179E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53112-B151-AF45-8E55-5EE56BB7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58324-AC48-BE4A-8363-0D72FE0F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6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0E9B-705E-8245-91FD-362FBC36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AA1A9-3679-1641-98C3-92D222CE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9042-B4EA-D040-9D9A-3B3B6FBE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E6D6F-C3FE-6F4A-9FD6-F1239483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0C955-CAE9-7F46-96F4-70F94A2B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54D8D-F8B7-9540-A66B-81052DF2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0AB2-96B1-2E4B-AA2A-39C5C945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902E-91F4-5043-9D2E-C9E73670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40D5-9D5A-0A49-A1FE-9F86EAB3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C6B59-4107-E641-AC29-102A7626E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2CFFD-1907-434E-A3BA-E718C92C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3632A-A1B3-1644-99D2-7ADE0C49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0E246-489F-2144-A83B-EFC8CCEA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9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BEBC-3480-714E-B83D-14AE89E3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180E-5592-054D-B4A1-520C5E38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A6DDD-F687-5B43-ABF5-663205EA6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2DFC0-2BB2-6544-A40E-4B678DD7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3B8D7-A0DE-F347-A092-045D0F8C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37E30-53E8-B548-923C-277061BD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36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AB79C-3E8E-EC40-AC5E-82B15F58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CC1CD-9F0B-0E41-B70D-2863DDE9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930E-0DD5-1642-8FFD-D45A910E8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AA4-178A-9F40-953B-31066A4990C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F3F3-6B74-7341-A438-553310EA7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EEAC-2AED-2E44-89F3-E51C378F2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866-EA7C-BC44-B2D5-95747F58A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7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5F489-7B5D-DB40-8CB3-3CB059D0A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tr-TR">
                <a:solidFill>
                  <a:schemeClr val="bg1"/>
                </a:solidFill>
              </a:rPr>
              <a:t>Challenges in CF : Physiotherapy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ED586-AD2D-024A-BCFA-3D124BF72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tr-TR" sz="2000">
                <a:solidFill>
                  <a:schemeClr val="bg1"/>
                </a:solidFill>
              </a:rPr>
              <a:t>Assistant Prof Özge Keniş Coşkun</a:t>
            </a:r>
          </a:p>
          <a:p>
            <a:pPr algn="l"/>
            <a:r>
              <a:rPr lang="tr-TR" sz="2000">
                <a:solidFill>
                  <a:schemeClr val="bg1"/>
                </a:solidFill>
              </a:rPr>
              <a:t>Marmara University Physical Medicine and Rehabilitation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87B08-2A4B-CA43-BD4C-6F064E23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382" y="1789079"/>
            <a:ext cx="4047843" cy="1911670"/>
          </a:xfrm>
          <a:prstGeom prst="rect">
            <a:avLst/>
          </a:prstGeom>
        </p:spPr>
      </p:pic>
      <p:pic>
        <p:nvPicPr>
          <p:cNvPr id="8" name="Resim 3">
            <a:extLst>
              <a:ext uri="{FF2B5EF4-FFF2-40B4-BE49-F238E27FC236}">
                <a16:creationId xmlns:a16="http://schemas.microsoft.com/office/drawing/2014/main" id="{024CC816-C267-8045-970E-80A0B895A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982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008BA-CCE6-E343-8DB9-0A72FE84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761" y="1714500"/>
            <a:ext cx="7851775" cy="491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275FE-11F8-E343-90D5-743EF5C0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2" y="554038"/>
            <a:ext cx="10255246" cy="1160462"/>
          </a:xfrm>
          <a:prstGeom prst="rect">
            <a:avLst/>
          </a:prstGeom>
        </p:spPr>
      </p:pic>
      <p:pic>
        <p:nvPicPr>
          <p:cNvPr id="6" name="Resim 3">
            <a:extLst>
              <a:ext uri="{FF2B5EF4-FFF2-40B4-BE49-F238E27FC236}">
                <a16:creationId xmlns:a16="http://schemas.microsoft.com/office/drawing/2014/main" id="{F54FDD10-546E-6C41-80D0-454C4B4AB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1856CF-FF8C-B447-9D56-C362FF11A1AE}"/>
              </a:ext>
            </a:extLst>
          </p:cNvPr>
          <p:cNvSpPr/>
          <p:nvPr/>
        </p:nvSpPr>
        <p:spPr>
          <a:xfrm>
            <a:off x="7858125" y="3956068"/>
            <a:ext cx="1543050" cy="2444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7919E-2D24-4B4A-9B86-30F9BB3A95A1}"/>
              </a:ext>
            </a:extLst>
          </p:cNvPr>
          <p:cNvSpPr/>
          <p:nvPr/>
        </p:nvSpPr>
        <p:spPr>
          <a:xfrm>
            <a:off x="6991353" y="3833839"/>
            <a:ext cx="723897" cy="5952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31DAA-F6A2-C74A-A139-F806B8D5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8" y="929772"/>
            <a:ext cx="11223763" cy="3690353"/>
          </a:xfrm>
          <a:prstGeom prst="rect">
            <a:avLst/>
          </a:prstGeom>
        </p:spPr>
      </p:pic>
      <p:pic>
        <p:nvPicPr>
          <p:cNvPr id="3" name="Resim 3">
            <a:extLst>
              <a:ext uri="{FF2B5EF4-FFF2-40B4-BE49-F238E27FC236}">
                <a16:creationId xmlns:a16="http://schemas.microsoft.com/office/drawing/2014/main" id="{28CD79BA-B136-AE43-BF2A-B6E97FCB1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4BB7FB-4C00-F345-BD93-A342A0CE8CC8}"/>
              </a:ext>
            </a:extLst>
          </p:cNvPr>
          <p:cNvCxnSpPr>
            <a:cxnSpLocks/>
          </p:cNvCxnSpPr>
          <p:nvPr/>
        </p:nvCxnSpPr>
        <p:spPr>
          <a:xfrm>
            <a:off x="2079960" y="3900237"/>
            <a:ext cx="13204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4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4241E-A271-F649-B626-308FB327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546100"/>
            <a:ext cx="10871200" cy="57658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48689EB-6872-F44D-8768-BDDF89897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68C09D-E466-F44E-9F23-D2EF73E9CE6F}"/>
              </a:ext>
            </a:extLst>
          </p:cNvPr>
          <p:cNvCxnSpPr>
            <a:cxnSpLocks/>
          </p:cNvCxnSpPr>
          <p:nvPr/>
        </p:nvCxnSpPr>
        <p:spPr>
          <a:xfrm>
            <a:off x="3008647" y="4128837"/>
            <a:ext cx="13204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9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2AD7B-C42F-C141-84E7-B9B8B11B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673100"/>
            <a:ext cx="11023600" cy="55118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73ABA02-68CD-2D4A-B984-FB0577B40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6DCEE4-5FDE-CE41-81F0-356F5E6A0DF8}"/>
              </a:ext>
            </a:extLst>
          </p:cNvPr>
          <p:cNvCxnSpPr>
            <a:cxnSpLocks/>
          </p:cNvCxnSpPr>
          <p:nvPr/>
        </p:nvCxnSpPr>
        <p:spPr>
          <a:xfrm>
            <a:off x="7415213" y="4628899"/>
            <a:ext cx="31289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6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7EE2C-692C-484A-BB77-F135D69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5" y="798094"/>
            <a:ext cx="99568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E0B3B-63B9-2145-B700-37238A24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5" y="2164681"/>
            <a:ext cx="11049000" cy="42291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2F8300D-8D8C-5A48-9918-6FF86704C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67D8A7-E179-A245-8C0C-50EDB3286C47}"/>
              </a:ext>
            </a:extLst>
          </p:cNvPr>
          <p:cNvCxnSpPr>
            <a:cxnSpLocks/>
          </p:cNvCxnSpPr>
          <p:nvPr/>
        </p:nvCxnSpPr>
        <p:spPr>
          <a:xfrm>
            <a:off x="5166060" y="5586162"/>
            <a:ext cx="58210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A91F0E-9F5A-D341-A579-20EB9E9B225B}"/>
              </a:ext>
            </a:extLst>
          </p:cNvPr>
          <p:cNvCxnSpPr>
            <a:cxnSpLocks/>
          </p:cNvCxnSpPr>
          <p:nvPr/>
        </p:nvCxnSpPr>
        <p:spPr>
          <a:xfrm>
            <a:off x="685800" y="5829050"/>
            <a:ext cx="77438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D588-177A-4A4F-9B8A-3B15BAFA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FA2A-8C4F-7948-8C1C-09B4617C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total of 44 children and 58 caregivers (28 mothers, 3 fathers and 14 mother-father dyads) </a:t>
            </a:r>
          </a:p>
          <a:p>
            <a:r>
              <a:rPr lang="en-US" dirty="0"/>
              <a:t>35 of the mothers were housewives</a:t>
            </a:r>
          </a:p>
          <a:p>
            <a:r>
              <a:rPr lang="en-US" dirty="0"/>
              <a:t>19 of them went to primary school only </a:t>
            </a:r>
          </a:p>
          <a:p>
            <a:endParaRPr lang="en-US" dirty="0"/>
          </a:p>
          <a:p>
            <a:r>
              <a:rPr lang="en-US" dirty="0"/>
              <a:t>mean age was 10.4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2.00 </a:t>
            </a:r>
          </a:p>
          <a:p>
            <a:r>
              <a:rPr lang="en-US" dirty="0"/>
              <a:t>mean FEV1 was 83.1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22.6 </a:t>
            </a:r>
          </a:p>
          <a:p>
            <a:r>
              <a:rPr lang="en-US" dirty="0"/>
              <a:t>28 (62.2</a:t>
            </a:r>
            <a:r>
              <a:rPr lang="en-US"/>
              <a:t>%) was male</a:t>
            </a:r>
            <a:endParaRPr lang="en-US" dirty="0"/>
          </a:p>
          <a:p>
            <a:r>
              <a:rPr lang="en-US" dirty="0"/>
              <a:t>12 (26.7%) had </a:t>
            </a:r>
            <a:r>
              <a:rPr lang="en-US" dirty="0" err="1"/>
              <a:t>Psa</a:t>
            </a:r>
            <a:r>
              <a:rPr lang="en-US" dirty="0"/>
              <a:t> colonization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EF0928-58C1-8543-94BB-42D17AC99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920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915F-8A0B-1743-BC63-91689D64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E84A-BC0E-B94E-AA27-703E0D39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ZCB scores for mothers were 30.51 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 10.7 while it was 27.52 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 9.21 for fathers and were not significantly different (p=0.32)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84D91F2-906C-DA48-9452-A025049D3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C119E0-D7B0-1C4B-8ECF-1A543EE4A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48370"/>
              </p:ext>
            </p:extLst>
          </p:nvPr>
        </p:nvGraphicFramePr>
        <p:xfrm>
          <a:off x="989012" y="3219979"/>
          <a:ext cx="9883775" cy="179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755">
                  <a:extLst>
                    <a:ext uri="{9D8B030D-6E8A-4147-A177-3AD203B41FA5}">
                      <a16:colId xmlns:a16="http://schemas.microsoft.com/office/drawing/2014/main" val="1022734140"/>
                    </a:ext>
                  </a:extLst>
                </a:gridCol>
                <a:gridCol w="1976755">
                  <a:extLst>
                    <a:ext uri="{9D8B030D-6E8A-4147-A177-3AD203B41FA5}">
                      <a16:colId xmlns:a16="http://schemas.microsoft.com/office/drawing/2014/main" val="1122023088"/>
                    </a:ext>
                  </a:extLst>
                </a:gridCol>
                <a:gridCol w="1976755">
                  <a:extLst>
                    <a:ext uri="{9D8B030D-6E8A-4147-A177-3AD203B41FA5}">
                      <a16:colId xmlns:a16="http://schemas.microsoft.com/office/drawing/2014/main" val="2601563312"/>
                    </a:ext>
                  </a:extLst>
                </a:gridCol>
                <a:gridCol w="1976755">
                  <a:extLst>
                    <a:ext uri="{9D8B030D-6E8A-4147-A177-3AD203B41FA5}">
                      <a16:colId xmlns:a16="http://schemas.microsoft.com/office/drawing/2014/main" val="3024643664"/>
                    </a:ext>
                  </a:extLst>
                </a:gridCol>
                <a:gridCol w="1976755">
                  <a:extLst>
                    <a:ext uri="{9D8B030D-6E8A-4147-A177-3AD203B41FA5}">
                      <a16:colId xmlns:a16="http://schemas.microsoft.com/office/drawing/2014/main" val="2626462151"/>
                    </a:ext>
                  </a:extLst>
                </a:gridCol>
              </a:tblGrid>
              <a:tr h="876032">
                <a:tc rowSpan="2">
                  <a:txBody>
                    <a:bodyPr/>
                    <a:lstStyle/>
                    <a:p>
                      <a:r>
                        <a:rPr lang="tr-TR" dirty="0" err="1"/>
                        <a:t>Caregiver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Burden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mother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score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CFQ-</a:t>
                      </a:r>
                      <a:r>
                        <a:rPr lang="tr-TR" dirty="0" err="1"/>
                        <a:t>physical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CFQ-</a:t>
                      </a:r>
                      <a:r>
                        <a:rPr lang="tr-TR" dirty="0" err="1"/>
                        <a:t>emotional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CFQ- body </a:t>
                      </a:r>
                      <a:r>
                        <a:rPr lang="tr-TR" dirty="0" err="1"/>
                        <a:t>image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CFQ-</a:t>
                      </a:r>
                      <a:r>
                        <a:rPr lang="tr-TR" dirty="0" err="1"/>
                        <a:t>treatment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48514"/>
                  </a:ext>
                </a:extLst>
              </a:tr>
              <a:tr h="876032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r = -0.522</a:t>
                      </a:r>
                    </a:p>
                    <a:p>
                      <a:r>
                        <a:rPr lang="tr-TR" dirty="0"/>
                        <a:t> p= 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 = -0.482</a:t>
                      </a:r>
                    </a:p>
                    <a:p>
                      <a:r>
                        <a:rPr lang="tr-TR" dirty="0"/>
                        <a:t> p= 0.01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 = -0.449</a:t>
                      </a:r>
                    </a:p>
                    <a:p>
                      <a:r>
                        <a:rPr lang="tr-TR" dirty="0"/>
                        <a:t> p= 0.003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 = -0.333</a:t>
                      </a:r>
                    </a:p>
                    <a:p>
                      <a:r>
                        <a:rPr lang="tr-TR" dirty="0"/>
                        <a:t> p= 0.033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7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9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CFC791-162C-7240-AEE1-DCF40C61A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55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0AB0F-027F-1A4E-95EA-B8DBDB7D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614613"/>
            <a:ext cx="11210925" cy="3447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ozgekenis@gmail.com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DBBD8676-F247-B949-8F2D-6BC5318A4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0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CDCC10-2240-7644-BD43-D2252766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>
                <a:solidFill>
                  <a:srgbClr val="FFFFFF"/>
                </a:solidFill>
              </a:rPr>
              <a:t>What we can utilize?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53DA-C477-9648-9E47-B12E6789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tr-TR" sz="2000">
                <a:solidFill>
                  <a:srgbClr val="000000"/>
                </a:solidFill>
              </a:rPr>
              <a:t>Postural Drainage, Percussion, Vibration</a:t>
            </a:r>
          </a:p>
          <a:p>
            <a:r>
              <a:rPr lang="tr-TR" sz="2000">
                <a:solidFill>
                  <a:srgbClr val="000000"/>
                </a:solidFill>
              </a:rPr>
              <a:t>Positive expiratory pressure </a:t>
            </a:r>
          </a:p>
          <a:p>
            <a:pPr lvl="1"/>
            <a:r>
              <a:rPr lang="tr-TR" sz="2000">
                <a:solidFill>
                  <a:srgbClr val="000000"/>
                </a:solidFill>
              </a:rPr>
              <a:t>Bottle</a:t>
            </a:r>
          </a:p>
          <a:p>
            <a:pPr lvl="1"/>
            <a:r>
              <a:rPr lang="tr-TR" sz="2000">
                <a:solidFill>
                  <a:srgbClr val="000000"/>
                </a:solidFill>
              </a:rPr>
              <a:t>Acapella, Aerobika etc… </a:t>
            </a:r>
          </a:p>
          <a:p>
            <a:r>
              <a:rPr lang="tr-TR" sz="2000">
                <a:solidFill>
                  <a:srgbClr val="000000"/>
                </a:solidFill>
              </a:rPr>
              <a:t>High frequency chest wall oscillator (VEST)</a:t>
            </a:r>
          </a:p>
          <a:p>
            <a:r>
              <a:rPr lang="tr-TR" sz="2000">
                <a:solidFill>
                  <a:srgbClr val="000000"/>
                </a:solidFill>
              </a:rPr>
              <a:t>Respiratory exercises  </a:t>
            </a: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C27DBAF7-5692-4245-9524-B2FF94F7E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703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81EBB-32CF-0F48-8ACF-F2EB7398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>
                <a:solidFill>
                  <a:srgbClr val="FFFFFF"/>
                </a:solidFill>
              </a:rPr>
              <a:t>What we should utilize more?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F14752-092A-43A6-B38E-96876FA6C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5812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3D37FC9B-9ED6-244D-A681-B7DF71D064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840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54D29-39FB-3044-8726-57747240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>
                <a:solidFill>
                  <a:srgbClr val="FFFFFF"/>
                </a:solidFill>
              </a:rPr>
              <a:t>We aim for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E072FC9-4446-4F46-B710-2FBFD5520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36669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8AC320EC-B6EB-2949-B4E5-60492D1897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65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43199-F362-7E42-ABD5-71C5A6D4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>
                <a:solidFill>
                  <a:srgbClr val="FFFFFF"/>
                </a:solidFill>
              </a:rPr>
              <a:t>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92CF-4DAF-2046-9191-A0BB4DD1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6321712" cy="2693976"/>
          </a:xfrm>
        </p:spPr>
        <p:txBody>
          <a:bodyPr>
            <a:normAutofit/>
          </a:bodyPr>
          <a:lstStyle/>
          <a:p>
            <a:r>
              <a:rPr lang="tr-TR" sz="2000" dirty="0" err="1">
                <a:solidFill>
                  <a:srgbClr val="000000"/>
                </a:solidFill>
              </a:rPr>
              <a:t>Treatment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burden</a:t>
            </a:r>
            <a:r>
              <a:rPr lang="tr-TR" sz="2000" dirty="0">
                <a:solidFill>
                  <a:srgbClr val="000000"/>
                </a:solidFill>
              </a:rPr>
              <a:t>  </a:t>
            </a:r>
          </a:p>
          <a:p>
            <a:r>
              <a:rPr lang="tr-TR" sz="2000" dirty="0" err="1">
                <a:solidFill>
                  <a:srgbClr val="000000"/>
                </a:solidFill>
              </a:rPr>
              <a:t>Caregiver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burden</a:t>
            </a:r>
            <a:endParaRPr lang="tr-T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 err="1">
                <a:solidFill>
                  <a:srgbClr val="000000"/>
                </a:solidFill>
              </a:rPr>
              <a:t>Getting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to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know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your</a:t>
            </a:r>
            <a:r>
              <a:rPr lang="tr-TR" sz="2000" dirty="0">
                <a:solidFill>
                  <a:srgbClr val="000000"/>
                </a:solidFill>
              </a:rPr>
              <a:t> body- Body </a:t>
            </a:r>
            <a:r>
              <a:rPr lang="tr-TR" sz="2000" dirty="0" err="1">
                <a:solidFill>
                  <a:srgbClr val="000000"/>
                </a:solidFill>
              </a:rPr>
              <a:t>awareness</a:t>
            </a:r>
            <a:r>
              <a:rPr lang="tr-TR" sz="2000" dirty="0">
                <a:solidFill>
                  <a:srgbClr val="000000"/>
                </a:solidFill>
              </a:rPr>
              <a:t>  </a:t>
            </a:r>
          </a:p>
          <a:p>
            <a:r>
              <a:rPr lang="tr-TR" sz="2000" dirty="0" err="1">
                <a:solidFill>
                  <a:srgbClr val="000000"/>
                </a:solidFill>
              </a:rPr>
              <a:t>Socioeconomic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challenges</a:t>
            </a: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Money </a:t>
            </a:r>
          </a:p>
          <a:p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7C96C8E-96F1-684E-83D2-73331D0B0ED5}"/>
              </a:ext>
            </a:extLst>
          </p:cNvPr>
          <p:cNvSpPr/>
          <p:nvPr/>
        </p:nvSpPr>
        <p:spPr>
          <a:xfrm>
            <a:off x="6280484" y="2753936"/>
            <a:ext cx="663241" cy="25186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E7B60-A98E-0F45-8603-CD9839658AF4}"/>
              </a:ext>
            </a:extLst>
          </p:cNvPr>
          <p:cNvSpPr txBox="1"/>
          <p:nvPr/>
        </p:nvSpPr>
        <p:spPr>
          <a:xfrm>
            <a:off x="7215188" y="3516628"/>
            <a:ext cx="322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Data is </a:t>
            </a:r>
            <a:r>
              <a:rPr lang="tr-TR" dirty="0" err="1"/>
              <a:t>scarce</a:t>
            </a:r>
            <a:endParaRPr lang="tr-TR" dirty="0"/>
          </a:p>
          <a:p>
            <a:r>
              <a:rPr lang="tr-TR" dirty="0" err="1"/>
              <a:t>Navigating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experience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</a:p>
        </p:txBody>
      </p:sp>
      <p:pic>
        <p:nvPicPr>
          <p:cNvPr id="11" name="Resim 3">
            <a:extLst>
              <a:ext uri="{FF2B5EF4-FFF2-40B4-BE49-F238E27FC236}">
                <a16:creationId xmlns:a16="http://schemas.microsoft.com/office/drawing/2014/main" id="{FCA58455-EE86-1844-B93C-A9A75D89A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476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161601-4F7D-D044-98E1-FE255FCA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8" y="708025"/>
            <a:ext cx="10756900" cy="1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F7F51-D108-B743-9655-8B3BE280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584450"/>
            <a:ext cx="10858500" cy="16891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CE4D212-6CC5-264E-87DC-846F547AD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E30447-AA26-5140-BD4C-DE10EA1FB756}"/>
              </a:ext>
            </a:extLst>
          </p:cNvPr>
          <p:cNvCxnSpPr>
            <a:cxnSpLocks/>
          </p:cNvCxnSpPr>
          <p:nvPr/>
        </p:nvCxnSpPr>
        <p:spPr>
          <a:xfrm>
            <a:off x="2957513" y="2928687"/>
            <a:ext cx="6995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B3DD83-BC41-5348-B24A-3E001171FD20}"/>
              </a:ext>
            </a:extLst>
          </p:cNvPr>
          <p:cNvCxnSpPr/>
          <p:nvPr/>
        </p:nvCxnSpPr>
        <p:spPr>
          <a:xfrm>
            <a:off x="731838" y="3409699"/>
            <a:ext cx="68018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5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8FCB2-ACB6-E04C-A10E-C308C2D1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" y="554038"/>
            <a:ext cx="10255246" cy="1160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F843A-BA42-A242-9A4B-C5C0876D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46" y="1982869"/>
            <a:ext cx="7794644" cy="39847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5ACB61-D04F-4C4F-A509-43FC0946CBE0}"/>
              </a:ext>
            </a:extLst>
          </p:cNvPr>
          <p:cNvSpPr/>
          <p:nvPr/>
        </p:nvSpPr>
        <p:spPr>
          <a:xfrm>
            <a:off x="3929063" y="5086350"/>
            <a:ext cx="1657350" cy="7812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3">
            <a:extLst>
              <a:ext uri="{FF2B5EF4-FFF2-40B4-BE49-F238E27FC236}">
                <a16:creationId xmlns:a16="http://schemas.microsoft.com/office/drawing/2014/main" id="{A2F7A698-D185-D64B-BE15-B3DE8F262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727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22B62-3EAA-0A43-B8BC-DAC9CD20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" y="554038"/>
            <a:ext cx="10255246" cy="11604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B0F5-450D-4045-A150-19C4A2454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4108" cy="4351338"/>
          </a:xfrm>
        </p:spPr>
        <p:txBody>
          <a:bodyPr/>
          <a:lstStyle/>
          <a:p>
            <a:r>
              <a:rPr lang="tr-TR" dirty="0"/>
              <a:t>A total of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retrospective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assessed</a:t>
            </a:r>
            <a:r>
              <a:rPr lang="tr-TR" dirty="0"/>
              <a:t> </a:t>
            </a:r>
            <a:r>
              <a:rPr lang="tr-TR" dirty="0" err="1"/>
              <a:t>adherence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ACT </a:t>
            </a:r>
            <a:r>
              <a:rPr lang="tr-TR" dirty="0" err="1"/>
              <a:t>among</a:t>
            </a:r>
            <a:r>
              <a:rPr lang="tr-TR" dirty="0"/>
              <a:t> CF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age</a:t>
            </a:r>
            <a:r>
              <a:rPr lang="tr-TR" dirty="0"/>
              <a:t> </a:t>
            </a:r>
            <a:r>
              <a:rPr lang="tr-TR" dirty="0" err="1"/>
              <a:t>ranging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11.2 </a:t>
            </a:r>
            <a:r>
              <a:rPr lang="tr-TR" dirty="0" err="1"/>
              <a:t>to</a:t>
            </a:r>
            <a:r>
              <a:rPr lang="tr-TR" dirty="0"/>
              <a:t> 23.1 </a:t>
            </a:r>
            <a:r>
              <a:rPr lang="tr-TR" dirty="0" err="1"/>
              <a:t>years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Proportion</a:t>
            </a:r>
            <a:r>
              <a:rPr lang="tr-TR" dirty="0"/>
              <a:t> of CF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adherence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ACT </a:t>
            </a:r>
            <a:r>
              <a:rPr lang="tr-TR" dirty="0" err="1"/>
              <a:t>via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techniques</a:t>
            </a:r>
            <a:r>
              <a:rPr lang="tr-TR" dirty="0"/>
              <a:t> of </a:t>
            </a:r>
            <a:r>
              <a:rPr lang="tr-TR" dirty="0" err="1"/>
              <a:t>autogenic</a:t>
            </a:r>
            <a:r>
              <a:rPr lang="tr-TR" dirty="0"/>
              <a:t> </a:t>
            </a:r>
            <a:r>
              <a:rPr lang="tr-TR" dirty="0" err="1"/>
              <a:t>drainage</a:t>
            </a:r>
            <a:r>
              <a:rPr lang="tr-TR" dirty="0"/>
              <a:t>,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 of </a:t>
            </a:r>
            <a:r>
              <a:rPr lang="tr-TR" dirty="0" err="1"/>
              <a:t>breathing</a:t>
            </a:r>
            <a:r>
              <a:rPr lang="tr-TR" dirty="0"/>
              <a:t>,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expiratory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, </a:t>
            </a:r>
            <a:r>
              <a:rPr lang="tr-TR" dirty="0" err="1"/>
              <a:t>flutter</a:t>
            </a:r>
            <a:r>
              <a:rPr lang="tr-TR" dirty="0"/>
              <a:t> </a:t>
            </a:r>
            <a:r>
              <a:rPr lang="tr-TR" dirty="0" err="1"/>
              <a:t>device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PD&amp;P </a:t>
            </a:r>
            <a:r>
              <a:rPr lang="tr-TR" dirty="0" err="1"/>
              <a:t>ranged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14% </a:t>
            </a:r>
            <a:r>
              <a:rPr lang="tr-TR" dirty="0" err="1"/>
              <a:t>to</a:t>
            </a:r>
            <a:r>
              <a:rPr lang="tr-TR" dirty="0"/>
              <a:t> 60% </a:t>
            </a:r>
          </a:p>
          <a:p>
            <a:endParaRPr lang="tr-TR" dirty="0"/>
          </a:p>
        </p:txBody>
      </p:sp>
      <p:pic>
        <p:nvPicPr>
          <p:cNvPr id="7" name="Resim 3">
            <a:extLst>
              <a:ext uri="{FF2B5EF4-FFF2-40B4-BE49-F238E27FC236}">
                <a16:creationId xmlns:a16="http://schemas.microsoft.com/office/drawing/2014/main" id="{9CC1DDBC-08BC-FF47-91FA-8445F812C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61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967A-3D71-7B40-936A-63F6A508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found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severe </a:t>
            </a:r>
            <a:r>
              <a:rPr lang="tr-TR" dirty="0" err="1"/>
              <a:t>disease</a:t>
            </a:r>
            <a:r>
              <a:rPr lang="tr-TR" dirty="0"/>
              <a:t> had </a:t>
            </a:r>
            <a:r>
              <a:rPr lang="tr-TR" dirty="0" err="1"/>
              <a:t>poor</a:t>
            </a:r>
            <a:r>
              <a:rPr lang="tr-TR" dirty="0"/>
              <a:t> </a:t>
            </a:r>
            <a:r>
              <a:rPr lang="tr-TR" dirty="0" err="1"/>
              <a:t>adherence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ACT,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resort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ACT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irreversible</a:t>
            </a:r>
            <a:r>
              <a:rPr lang="tr-TR" dirty="0"/>
              <a:t> </a:t>
            </a:r>
            <a:r>
              <a:rPr lang="tr-TR" dirty="0" err="1"/>
              <a:t>lung</a:t>
            </a:r>
            <a:r>
              <a:rPr lang="tr-TR" dirty="0"/>
              <a:t> </a:t>
            </a:r>
            <a:r>
              <a:rPr lang="tr-TR" dirty="0" err="1"/>
              <a:t>damage</a:t>
            </a:r>
            <a:r>
              <a:rPr lang="tr-TR" dirty="0"/>
              <a:t> has </a:t>
            </a:r>
            <a:r>
              <a:rPr lang="tr-TR" dirty="0" err="1"/>
              <a:t>occurred</a:t>
            </a:r>
            <a:r>
              <a:rPr lang="tr-TR" dirty="0"/>
              <a:t> </a:t>
            </a:r>
          </a:p>
          <a:p>
            <a:r>
              <a:rPr lang="tr-TR" dirty="0" err="1"/>
              <a:t>reasons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poor</a:t>
            </a:r>
            <a:r>
              <a:rPr lang="tr-TR" dirty="0"/>
              <a:t> </a:t>
            </a:r>
            <a:r>
              <a:rPr lang="tr-TR" dirty="0" err="1"/>
              <a:t>adherence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ACT </a:t>
            </a:r>
          </a:p>
          <a:p>
            <a:pPr lvl="1"/>
            <a:r>
              <a:rPr lang="tr-TR" dirty="0"/>
              <a:t>not </a:t>
            </a:r>
            <a:r>
              <a:rPr lang="tr-TR" dirty="0" err="1"/>
              <a:t>enough</a:t>
            </a:r>
            <a:r>
              <a:rPr lang="tr-TR" dirty="0"/>
              <a:t> time </a:t>
            </a:r>
            <a:r>
              <a:rPr lang="tr-TR" dirty="0" err="1"/>
              <a:t>to</a:t>
            </a:r>
            <a:r>
              <a:rPr lang="tr-TR" dirty="0"/>
              <a:t> do ACT’ (28%)</a:t>
            </a:r>
          </a:p>
          <a:p>
            <a:pPr lvl="1"/>
            <a:r>
              <a:rPr lang="tr-TR" dirty="0" err="1"/>
              <a:t>cannot</a:t>
            </a:r>
            <a:r>
              <a:rPr lang="tr-TR" dirty="0"/>
              <a:t> be </a:t>
            </a:r>
            <a:r>
              <a:rPr lang="tr-TR" dirty="0" err="1"/>
              <a:t>bothered</a:t>
            </a:r>
            <a:r>
              <a:rPr lang="tr-TR" dirty="0"/>
              <a:t>’ (16%)</a:t>
            </a:r>
          </a:p>
          <a:p>
            <a:pPr lvl="1"/>
            <a:r>
              <a:rPr lang="tr-TR" dirty="0"/>
              <a:t>do not </a:t>
            </a:r>
            <a:r>
              <a:rPr lang="tr-TR" dirty="0" err="1"/>
              <a:t>enjoy</a:t>
            </a:r>
            <a:r>
              <a:rPr lang="tr-TR" dirty="0"/>
              <a:t> ACT </a:t>
            </a:r>
            <a:r>
              <a:rPr lang="tr-TR" dirty="0" err="1"/>
              <a:t>technique</a:t>
            </a:r>
            <a:r>
              <a:rPr lang="tr-TR" dirty="0"/>
              <a:t>’ (8%) </a:t>
            </a:r>
          </a:p>
          <a:p>
            <a:pPr lvl="1"/>
            <a:r>
              <a:rPr lang="tr-TR" dirty="0"/>
              <a:t>32% </a:t>
            </a:r>
            <a:r>
              <a:rPr lang="tr-TR" dirty="0" err="1"/>
              <a:t>could</a:t>
            </a:r>
            <a:r>
              <a:rPr lang="tr-TR" dirty="0"/>
              <a:t> not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reason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6EB83-B32D-654B-BFAE-E6F628F3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2" y="554038"/>
            <a:ext cx="10255246" cy="1160462"/>
          </a:xfrm>
          <a:prstGeom prst="rect">
            <a:avLst/>
          </a:prstGeom>
        </p:spPr>
      </p:pic>
      <p:pic>
        <p:nvPicPr>
          <p:cNvPr id="5" name="Resim 3">
            <a:extLst>
              <a:ext uri="{FF2B5EF4-FFF2-40B4-BE49-F238E27FC236}">
                <a16:creationId xmlns:a16="http://schemas.microsoft.com/office/drawing/2014/main" id="{A6225993-8211-C741-903A-6934AAB8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4" b="-1232"/>
          <a:stretch/>
        </p:blipFill>
        <p:spPr>
          <a:xfrm>
            <a:off x="0" y="48865"/>
            <a:ext cx="685800" cy="56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977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364</Words>
  <Application>Microsoft Macintosh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Challenges in CF : Physiotherapy</vt:lpstr>
      <vt:lpstr>What we can utilize? </vt:lpstr>
      <vt:lpstr>What we should utilize more?</vt:lpstr>
      <vt:lpstr>We aim for</vt:lpstr>
      <vt:lpstr>Main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Data</vt:lpstr>
      <vt:lpstr>Our Data</vt:lpstr>
      <vt:lpstr>Thank you      ozgekenis@gmail.com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CF : Physiotherapy</dc:title>
  <dc:creator>Microsoft Office User</dc:creator>
  <cp:lastModifiedBy>Microsoft Office User</cp:lastModifiedBy>
  <cp:revision>22</cp:revision>
  <dcterms:created xsi:type="dcterms:W3CDTF">2019-03-02T14:07:10Z</dcterms:created>
  <dcterms:modified xsi:type="dcterms:W3CDTF">2019-03-21T08:01:54Z</dcterms:modified>
</cp:coreProperties>
</file>