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75" r:id="rId2"/>
    <p:sldId id="276" r:id="rId3"/>
    <p:sldId id="257" r:id="rId4"/>
    <p:sldId id="258" r:id="rId5"/>
    <p:sldId id="259" r:id="rId6"/>
    <p:sldId id="277" r:id="rId7"/>
    <p:sldId id="260" r:id="rId8"/>
    <p:sldId id="262" r:id="rId9"/>
    <p:sldId id="263" r:id="rId10"/>
    <p:sldId id="278" r:id="rId11"/>
    <p:sldId id="269" r:id="rId12"/>
    <p:sldId id="270" r:id="rId13"/>
    <p:sldId id="268" r:id="rId14"/>
    <p:sldId id="271" r:id="rId15"/>
    <p:sldId id="274" r:id="rId16"/>
    <p:sldId id="279" r:id="rId17"/>
    <p:sldId id="273" r:id="rId18"/>
    <p:sldId id="28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EA4"/>
    <a:srgbClr val="0070C4"/>
    <a:srgbClr val="327EC4"/>
    <a:srgbClr val="0065B0"/>
    <a:srgbClr val="0067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33" autoAdjust="0"/>
    <p:restoredTop sz="94660"/>
  </p:normalViewPr>
  <p:slideViewPr>
    <p:cSldViewPr snapToGrid="0">
      <p:cViewPr varScale="1">
        <p:scale>
          <a:sx n="79" d="100"/>
          <a:sy n="79" d="100"/>
        </p:scale>
        <p:origin x="18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Graph!$B$33</c:f>
              <c:strCache>
                <c:ptCount val="1"/>
                <c:pt idx="0">
                  <c:v>Preinduced sputum%</c:v>
                </c:pt>
              </c:strCache>
            </c:strRef>
          </c:tx>
          <c:spPr>
            <a:solidFill>
              <a:schemeClr val="accent1"/>
            </a:solidFill>
            <a:ln>
              <a:noFill/>
            </a:ln>
            <a:effectLst/>
          </c:spPr>
          <c:invertIfNegative val="0"/>
          <c:cat>
            <c:strRef>
              <c:f>Graph!$A$34:$A$43</c:f>
              <c:strCache>
                <c:ptCount val="10"/>
                <c:pt idx="0">
                  <c:v>Negative </c:v>
                </c:pt>
                <c:pt idx="1">
                  <c:v>P .aeruginosa</c:v>
                </c:pt>
                <c:pt idx="2">
                  <c:v>MSSA</c:v>
                </c:pt>
                <c:pt idx="3">
                  <c:v>MRSA</c:v>
                </c:pt>
                <c:pt idx="4">
                  <c:v>H. influenzae</c:v>
                </c:pt>
                <c:pt idx="5">
                  <c:v>S. pneumoniae</c:v>
                </c:pt>
                <c:pt idx="6">
                  <c:v>S. pyogenes</c:v>
                </c:pt>
                <c:pt idx="7">
                  <c:v>M. catarrhalis</c:v>
                </c:pt>
                <c:pt idx="8">
                  <c:v>K. pneumoniae</c:v>
                </c:pt>
                <c:pt idx="9">
                  <c:v>Stenotrophonas </c:v>
                </c:pt>
              </c:strCache>
            </c:strRef>
          </c:cat>
          <c:val>
            <c:numRef>
              <c:f>Graph!$B$34:$B$43</c:f>
              <c:numCache>
                <c:formatCode>General</c:formatCode>
                <c:ptCount val="10"/>
                <c:pt idx="0">
                  <c:v>12</c:v>
                </c:pt>
                <c:pt idx="1">
                  <c:v>15</c:v>
                </c:pt>
                <c:pt idx="2">
                  <c:v>51</c:v>
                </c:pt>
                <c:pt idx="3">
                  <c:v>5</c:v>
                </c:pt>
                <c:pt idx="4">
                  <c:v>30</c:v>
                </c:pt>
                <c:pt idx="5">
                  <c:v>5</c:v>
                </c:pt>
                <c:pt idx="6">
                  <c:v>5</c:v>
                </c:pt>
                <c:pt idx="7">
                  <c:v>5</c:v>
                </c:pt>
                <c:pt idx="8">
                  <c:v>2</c:v>
                </c:pt>
                <c:pt idx="9">
                  <c:v>0</c:v>
                </c:pt>
              </c:numCache>
            </c:numRef>
          </c:val>
          <c:extLst>
            <c:ext xmlns:c16="http://schemas.microsoft.com/office/drawing/2014/chart" uri="{C3380CC4-5D6E-409C-BE32-E72D297353CC}">
              <c16:uniqueId val="{00000000-7CAF-4AF1-A42A-A932FBBF4A7A}"/>
            </c:ext>
          </c:extLst>
        </c:ser>
        <c:ser>
          <c:idx val="1"/>
          <c:order val="1"/>
          <c:tx>
            <c:strRef>
              <c:f>Graph!$C$33</c:f>
              <c:strCache>
                <c:ptCount val="1"/>
                <c:pt idx="0">
                  <c:v>HS-induced sputum% </c:v>
                </c:pt>
              </c:strCache>
            </c:strRef>
          </c:tx>
          <c:spPr>
            <a:solidFill>
              <a:schemeClr val="accent6"/>
            </a:solidFill>
            <a:ln>
              <a:noFill/>
            </a:ln>
            <a:effectLst/>
          </c:spPr>
          <c:invertIfNegative val="0"/>
          <c:cat>
            <c:strRef>
              <c:f>Graph!$A$34:$A$43</c:f>
              <c:strCache>
                <c:ptCount val="10"/>
                <c:pt idx="0">
                  <c:v>Negative </c:v>
                </c:pt>
                <c:pt idx="1">
                  <c:v>P .aeruginosa</c:v>
                </c:pt>
                <c:pt idx="2">
                  <c:v>MSSA</c:v>
                </c:pt>
                <c:pt idx="3">
                  <c:v>MRSA</c:v>
                </c:pt>
                <c:pt idx="4">
                  <c:v>H. influenzae</c:v>
                </c:pt>
                <c:pt idx="5">
                  <c:v>S. pneumoniae</c:v>
                </c:pt>
                <c:pt idx="6">
                  <c:v>S. pyogenes</c:v>
                </c:pt>
                <c:pt idx="7">
                  <c:v>M. catarrhalis</c:v>
                </c:pt>
                <c:pt idx="8">
                  <c:v>K. pneumoniae</c:v>
                </c:pt>
                <c:pt idx="9">
                  <c:v>Stenotrophonas </c:v>
                </c:pt>
              </c:strCache>
            </c:strRef>
          </c:cat>
          <c:val>
            <c:numRef>
              <c:f>Graph!$C$34:$C$43</c:f>
              <c:numCache>
                <c:formatCode>General</c:formatCode>
                <c:ptCount val="10"/>
                <c:pt idx="0">
                  <c:v>15</c:v>
                </c:pt>
                <c:pt idx="1">
                  <c:v>12</c:v>
                </c:pt>
                <c:pt idx="2">
                  <c:v>59</c:v>
                </c:pt>
                <c:pt idx="3">
                  <c:v>5</c:v>
                </c:pt>
                <c:pt idx="4">
                  <c:v>37</c:v>
                </c:pt>
                <c:pt idx="5">
                  <c:v>2</c:v>
                </c:pt>
                <c:pt idx="6">
                  <c:v>7</c:v>
                </c:pt>
                <c:pt idx="7">
                  <c:v>12</c:v>
                </c:pt>
                <c:pt idx="8">
                  <c:v>2</c:v>
                </c:pt>
                <c:pt idx="9">
                  <c:v>2</c:v>
                </c:pt>
              </c:numCache>
            </c:numRef>
          </c:val>
          <c:extLst>
            <c:ext xmlns:c16="http://schemas.microsoft.com/office/drawing/2014/chart" uri="{C3380CC4-5D6E-409C-BE32-E72D297353CC}">
              <c16:uniqueId val="{00000001-7CAF-4AF1-A42A-A932FBBF4A7A}"/>
            </c:ext>
          </c:extLst>
        </c:ser>
        <c:dLbls>
          <c:showLegendKey val="0"/>
          <c:showVal val="0"/>
          <c:showCatName val="0"/>
          <c:showSerName val="0"/>
          <c:showPercent val="0"/>
          <c:showBubbleSize val="0"/>
        </c:dLbls>
        <c:gapWidth val="219"/>
        <c:overlap val="-27"/>
        <c:axId val="1574739007"/>
        <c:axId val="1"/>
      </c:barChart>
      <c:catAx>
        <c:axId val="1574739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74739007"/>
        <c:crosses val="autoZero"/>
        <c:crossBetween val="between"/>
      </c:valAx>
      <c:spPr>
        <a:noFill/>
        <a:ln w="25400">
          <a:noFill/>
        </a:ln>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E3D577-2715-4EF8-9E58-21A9CFD440D3}" type="doc">
      <dgm:prSet loTypeId="urn:microsoft.com/office/officeart/2005/8/layout/hierarchy1" loCatId="hierarchy" qsTypeId="urn:microsoft.com/office/officeart/2005/8/quickstyle/simple1" qsCatId="simple" csTypeId="urn:microsoft.com/office/officeart/2005/8/colors/accent1_5" csCatId="accent1" phldr="1"/>
      <dgm:spPr/>
      <dgm:t>
        <a:bodyPr/>
        <a:lstStyle/>
        <a:p>
          <a:endParaRPr lang="en-US"/>
        </a:p>
      </dgm:t>
    </dgm:pt>
    <dgm:pt modelId="{B81CBDE5-7D8A-4F1A-BE3D-382EFE84CC2B}">
      <dgm:prSet phldrT="[Text]" custT="1"/>
      <dgm:spPr/>
      <dgm:t>
        <a:bodyPr/>
        <a:lstStyle/>
        <a:p>
          <a:r>
            <a:rPr lang="en-US" sz="1600" dirty="0">
              <a:latin typeface="Times New Roman" panose="02020603050405020304" pitchFamily="18" charset="0"/>
              <a:cs typeface="Times New Roman" panose="02020603050405020304" pitchFamily="18" charset="0"/>
            </a:rPr>
            <a:t>41</a:t>
          </a:r>
        </a:p>
      </dgm:t>
    </dgm:pt>
    <dgm:pt modelId="{061BA754-4774-4FA3-8C88-EF6753CB4146}" type="parTrans" cxnId="{E16941A5-C59F-4507-85A2-092C17710771}">
      <dgm:prSet/>
      <dgm:spPr/>
      <dgm:t>
        <a:bodyPr/>
        <a:lstStyle/>
        <a:p>
          <a:endParaRPr lang="en-US"/>
        </a:p>
      </dgm:t>
    </dgm:pt>
    <dgm:pt modelId="{61518D91-CDB0-4AEF-B2B7-DD26E5E6309B}" type="sibTrans" cxnId="{E16941A5-C59F-4507-85A2-092C17710771}">
      <dgm:prSet/>
      <dgm:spPr/>
      <dgm:t>
        <a:bodyPr/>
        <a:lstStyle/>
        <a:p>
          <a:endParaRPr lang="en-US"/>
        </a:p>
      </dgm:t>
    </dgm:pt>
    <dgm:pt modelId="{D741827A-093A-400A-BF06-E72907584ADC}">
      <dgm:prSet phldrT="[Text]" custT="1"/>
      <dgm:spPr/>
      <dgm:t>
        <a:bodyPr/>
        <a:lstStyle/>
        <a:p>
          <a:r>
            <a:rPr lang="en-US" sz="1400" dirty="0">
              <a:latin typeface="Times New Roman" panose="02020603050405020304" pitchFamily="18" charset="0"/>
              <a:cs typeface="Times New Roman" panose="02020603050405020304" pitchFamily="18" charset="0"/>
            </a:rPr>
            <a:t>26 Patients</a:t>
          </a:r>
        </a:p>
        <a:p>
          <a:r>
            <a:rPr lang="en-US" sz="1400" dirty="0">
              <a:latin typeface="Times New Roman" panose="02020603050405020304" pitchFamily="18" charset="0"/>
              <a:cs typeface="Times New Roman" panose="02020603050405020304" pitchFamily="18" charset="0"/>
            </a:rPr>
            <a:t>Identical results in pre - and post- HS induced sample </a:t>
          </a:r>
        </a:p>
      </dgm:t>
    </dgm:pt>
    <dgm:pt modelId="{F3315D99-DE52-466E-9AE4-55B7E37C475C}" type="parTrans" cxnId="{80D5AB26-0B5B-48D6-BD0C-8AF36CDE3310}">
      <dgm:prSet/>
      <dgm:spPr/>
      <dgm:t>
        <a:bodyPr/>
        <a:lstStyle/>
        <a:p>
          <a:endParaRPr lang="en-US"/>
        </a:p>
      </dgm:t>
    </dgm:pt>
    <dgm:pt modelId="{F12160C8-1D45-4208-9D96-E154BBA5F2AF}" type="sibTrans" cxnId="{80D5AB26-0B5B-48D6-BD0C-8AF36CDE3310}">
      <dgm:prSet/>
      <dgm:spPr/>
      <dgm:t>
        <a:bodyPr/>
        <a:lstStyle/>
        <a:p>
          <a:endParaRPr lang="en-US"/>
        </a:p>
      </dgm:t>
    </dgm:pt>
    <dgm:pt modelId="{7C03E524-8444-4062-A131-082C9C8383AC}">
      <dgm:prSet phldrT="[Text]" custT="1"/>
      <dgm:spPr/>
      <dgm:t>
        <a:bodyPr/>
        <a:lstStyle/>
        <a:p>
          <a:r>
            <a:rPr lang="en-US" sz="1200" dirty="0">
              <a:latin typeface="Times New Roman" panose="02020603050405020304" pitchFamily="18" charset="0"/>
              <a:cs typeface="Times New Roman" panose="02020603050405020304" pitchFamily="18" charset="0"/>
            </a:rPr>
            <a:t>3 patients</a:t>
          </a:r>
        </a:p>
        <a:p>
          <a:r>
            <a:rPr lang="en-US" sz="1200" dirty="0">
              <a:latin typeface="Times New Roman" panose="02020603050405020304" pitchFamily="18" charset="0"/>
              <a:cs typeface="Times New Roman" panose="02020603050405020304" pitchFamily="18" charset="0"/>
            </a:rPr>
            <a:t>No growth in pre- and post -HS  induced samples </a:t>
          </a:r>
        </a:p>
      </dgm:t>
    </dgm:pt>
    <dgm:pt modelId="{E08003DA-1FFB-4070-B1ED-10E56F08F38D}" type="parTrans" cxnId="{75A669AB-2978-4CE3-9E23-C0683673CFEC}">
      <dgm:prSet/>
      <dgm:spPr/>
      <dgm:t>
        <a:bodyPr/>
        <a:lstStyle/>
        <a:p>
          <a:endParaRPr lang="en-US"/>
        </a:p>
      </dgm:t>
    </dgm:pt>
    <dgm:pt modelId="{47EE9D64-C983-4A54-8CED-8F90060CE38A}" type="sibTrans" cxnId="{75A669AB-2978-4CE3-9E23-C0683673CFEC}">
      <dgm:prSet/>
      <dgm:spPr/>
      <dgm:t>
        <a:bodyPr/>
        <a:lstStyle/>
        <a:p>
          <a:endParaRPr lang="en-US"/>
        </a:p>
      </dgm:t>
    </dgm:pt>
    <dgm:pt modelId="{5181A8A2-6249-41B3-8A36-0FE6C20ECE41}">
      <dgm:prSet phldrT="[Text]" custT="1"/>
      <dgm:spPr/>
      <dgm:t>
        <a:bodyPr/>
        <a:lstStyle/>
        <a:p>
          <a:r>
            <a:rPr lang="en-US" sz="1200" dirty="0">
              <a:latin typeface="Times New Roman" panose="02020603050405020304" pitchFamily="18" charset="0"/>
              <a:cs typeface="Times New Roman" panose="02020603050405020304" pitchFamily="18" charset="0"/>
            </a:rPr>
            <a:t>23 </a:t>
          </a:r>
          <a:r>
            <a:rPr lang="en-US" sz="1200" dirty="0" smtClean="0">
              <a:latin typeface="Times New Roman" panose="02020603050405020304" pitchFamily="18" charset="0"/>
              <a:cs typeface="Times New Roman" panose="02020603050405020304" pitchFamily="18" charset="0"/>
            </a:rPr>
            <a:t>Patients </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Identical pathogen s in pre-and post-HS induced samples  </a:t>
          </a:r>
        </a:p>
      </dgm:t>
    </dgm:pt>
    <dgm:pt modelId="{E23F2D93-00F8-4F1E-AA27-BB66B55293A4}" type="parTrans" cxnId="{73498FBF-0E84-4146-99EA-83064232D393}">
      <dgm:prSet/>
      <dgm:spPr/>
      <dgm:t>
        <a:bodyPr/>
        <a:lstStyle/>
        <a:p>
          <a:endParaRPr lang="en-US"/>
        </a:p>
      </dgm:t>
    </dgm:pt>
    <dgm:pt modelId="{71FA89F0-F46F-402C-8CAA-BBB10355E044}" type="sibTrans" cxnId="{73498FBF-0E84-4146-99EA-83064232D393}">
      <dgm:prSet/>
      <dgm:spPr/>
      <dgm:t>
        <a:bodyPr/>
        <a:lstStyle/>
        <a:p>
          <a:endParaRPr lang="en-US"/>
        </a:p>
      </dgm:t>
    </dgm:pt>
    <dgm:pt modelId="{2832D191-19B4-4743-849D-EA325B8803DC}">
      <dgm:prSet phldrT="[Text]" custT="1"/>
      <dgm:spPr/>
      <dgm:t>
        <a:bodyPr/>
        <a:lstStyle/>
        <a:p>
          <a:r>
            <a:rPr lang="en-US" sz="1400" dirty="0">
              <a:latin typeface="Times New Roman" panose="02020603050405020304" pitchFamily="18" charset="0"/>
              <a:cs typeface="Times New Roman" panose="02020603050405020304" pitchFamily="18" charset="0"/>
            </a:rPr>
            <a:t>15 Patients </a:t>
          </a:r>
        </a:p>
        <a:p>
          <a:r>
            <a:rPr lang="en-US" sz="1400" dirty="0" smtClean="0">
              <a:latin typeface="Times New Roman" panose="02020603050405020304" pitchFamily="18" charset="0"/>
              <a:cs typeface="Times New Roman" panose="02020603050405020304" pitchFamily="18" charset="0"/>
            </a:rPr>
            <a:t>Different </a:t>
          </a:r>
          <a:r>
            <a:rPr lang="en-US" sz="1400" dirty="0">
              <a:latin typeface="Times New Roman" panose="02020603050405020304" pitchFamily="18" charset="0"/>
              <a:cs typeface="Times New Roman" panose="02020603050405020304" pitchFamily="18" charset="0"/>
            </a:rPr>
            <a:t>culture result in Pre and post -HS induced sample </a:t>
          </a:r>
        </a:p>
      </dgm:t>
    </dgm:pt>
    <dgm:pt modelId="{44DC951C-D96B-4C40-9635-E12886B1E017}" type="parTrans" cxnId="{05BAB429-397F-4EB1-A6FE-09FCAA415DAE}">
      <dgm:prSet/>
      <dgm:spPr/>
      <dgm:t>
        <a:bodyPr/>
        <a:lstStyle/>
        <a:p>
          <a:endParaRPr lang="en-US"/>
        </a:p>
      </dgm:t>
    </dgm:pt>
    <dgm:pt modelId="{D1D5151B-BA2B-42A7-915D-1C0EA7AC2657}" type="sibTrans" cxnId="{05BAB429-397F-4EB1-A6FE-09FCAA415DAE}">
      <dgm:prSet/>
      <dgm:spPr/>
      <dgm:t>
        <a:bodyPr/>
        <a:lstStyle/>
        <a:p>
          <a:endParaRPr lang="en-US"/>
        </a:p>
      </dgm:t>
    </dgm:pt>
    <dgm:pt modelId="{72F5B8C2-9CD3-4AEF-A4FE-B6B3DB342DC5}">
      <dgm:prSet phldrT="[Text]" custT="1"/>
      <dgm:spPr/>
      <dgm:t>
        <a:bodyPr/>
        <a:lstStyle/>
        <a:p>
          <a:r>
            <a:rPr lang="en-US" sz="1200" dirty="0">
              <a:latin typeface="Times New Roman" panose="02020603050405020304" pitchFamily="18" charset="0"/>
              <a:cs typeface="Times New Roman" panose="02020603050405020304" pitchFamily="18" charset="0"/>
            </a:rPr>
            <a:t>7 Patients </a:t>
          </a:r>
        </a:p>
        <a:p>
          <a:r>
            <a:rPr lang="en-US" sz="1200" dirty="0">
              <a:latin typeface="Times New Roman" panose="02020603050405020304" pitchFamily="18" charset="0"/>
              <a:cs typeface="Times New Roman" panose="02020603050405020304" pitchFamily="18" charset="0"/>
            </a:rPr>
            <a:t>one additional pathogen in post -HS induced sample </a:t>
          </a:r>
        </a:p>
      </dgm:t>
    </dgm:pt>
    <dgm:pt modelId="{B72FB537-DFEF-4D89-AAFF-317FBEC1D7AC}" type="parTrans" cxnId="{DC126675-C9CD-4FAD-8226-72055E8CFDBA}">
      <dgm:prSet/>
      <dgm:spPr/>
      <dgm:t>
        <a:bodyPr/>
        <a:lstStyle/>
        <a:p>
          <a:endParaRPr lang="en-US"/>
        </a:p>
      </dgm:t>
    </dgm:pt>
    <dgm:pt modelId="{5D92B8A9-7CCD-46F1-A818-DCEDF634F193}" type="sibTrans" cxnId="{DC126675-C9CD-4FAD-8226-72055E8CFDBA}">
      <dgm:prSet/>
      <dgm:spPr/>
      <dgm:t>
        <a:bodyPr/>
        <a:lstStyle/>
        <a:p>
          <a:endParaRPr lang="en-US"/>
        </a:p>
      </dgm:t>
    </dgm:pt>
    <dgm:pt modelId="{CDB9837C-0847-4FE6-ADE0-2C69318E512B}">
      <dgm:prSet phldrT="[Text]" custT="1"/>
      <dgm:spPr/>
      <dgm:t>
        <a:bodyPr/>
        <a:lstStyle/>
        <a:p>
          <a:r>
            <a:rPr lang="en-US" sz="1200" dirty="0">
              <a:latin typeface="Times New Roman" panose="02020603050405020304" pitchFamily="18" charset="0"/>
              <a:cs typeface="Times New Roman" panose="02020603050405020304" pitchFamily="18" charset="0"/>
            </a:rPr>
            <a:t>4 Patients </a:t>
          </a:r>
        </a:p>
        <a:p>
          <a:r>
            <a:rPr lang="en-US" sz="1200" dirty="0">
              <a:latin typeface="Times New Roman" panose="02020603050405020304" pitchFamily="18" charset="0"/>
              <a:cs typeface="Times New Roman" panose="02020603050405020304" pitchFamily="18" charset="0"/>
            </a:rPr>
            <a:t>One additional pathogen in pre-induced samples </a:t>
          </a:r>
        </a:p>
      </dgm:t>
    </dgm:pt>
    <dgm:pt modelId="{AFC54DED-417D-4016-B495-41F9A1CAB38B}" type="parTrans" cxnId="{4C654BFD-F581-4144-B549-564B649635A9}">
      <dgm:prSet/>
      <dgm:spPr/>
      <dgm:t>
        <a:bodyPr/>
        <a:lstStyle/>
        <a:p>
          <a:endParaRPr lang="en-US"/>
        </a:p>
      </dgm:t>
    </dgm:pt>
    <dgm:pt modelId="{5D7484FA-660C-4B24-899A-0B2A21A662DA}" type="sibTrans" cxnId="{4C654BFD-F581-4144-B549-564B649635A9}">
      <dgm:prSet/>
      <dgm:spPr/>
      <dgm:t>
        <a:bodyPr/>
        <a:lstStyle/>
        <a:p>
          <a:endParaRPr lang="en-US"/>
        </a:p>
      </dgm:t>
    </dgm:pt>
    <dgm:pt modelId="{D0728FE1-64A6-4262-9E41-FD114A5E169C}">
      <dgm:prSet phldrT="[Text]" custT="1"/>
      <dgm:spPr/>
      <dgm:t>
        <a:bodyPr/>
        <a:lstStyle/>
        <a:p>
          <a:r>
            <a:rPr lang="en-US" sz="1200" dirty="0" smtClean="0">
              <a:latin typeface="Times New Roman" panose="02020603050405020304" pitchFamily="18" charset="0"/>
              <a:cs typeface="Times New Roman" panose="02020603050405020304" pitchFamily="18" charset="0"/>
            </a:rPr>
            <a:t>2 Patients </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Two additional pathogen in post </a:t>
          </a:r>
          <a:r>
            <a:rPr lang="en-US" sz="1200" dirty="0" smtClean="0">
              <a:latin typeface="Times New Roman" panose="02020603050405020304" pitchFamily="18" charset="0"/>
              <a:cs typeface="Times New Roman" panose="02020603050405020304" pitchFamily="18" charset="0"/>
            </a:rPr>
            <a:t>– HS induced </a:t>
          </a:r>
          <a:r>
            <a:rPr lang="en-US" sz="1200" dirty="0">
              <a:latin typeface="Times New Roman" panose="02020603050405020304" pitchFamily="18" charset="0"/>
              <a:cs typeface="Times New Roman" panose="02020603050405020304" pitchFamily="18" charset="0"/>
            </a:rPr>
            <a:t>samples </a:t>
          </a:r>
        </a:p>
      </dgm:t>
    </dgm:pt>
    <dgm:pt modelId="{662DBF72-BECF-4ACC-94AC-ACECDD6A2706}" type="parTrans" cxnId="{91EC98AA-B2D5-42E8-9F2F-21754FEFDDCD}">
      <dgm:prSet/>
      <dgm:spPr/>
      <dgm:t>
        <a:bodyPr/>
        <a:lstStyle/>
        <a:p>
          <a:endParaRPr lang="en-US"/>
        </a:p>
      </dgm:t>
    </dgm:pt>
    <dgm:pt modelId="{B8F5D4A6-4850-487A-B697-6F237145A71B}" type="sibTrans" cxnId="{91EC98AA-B2D5-42E8-9F2F-21754FEFDDCD}">
      <dgm:prSet/>
      <dgm:spPr/>
      <dgm:t>
        <a:bodyPr/>
        <a:lstStyle/>
        <a:p>
          <a:endParaRPr lang="en-US"/>
        </a:p>
      </dgm:t>
    </dgm:pt>
    <dgm:pt modelId="{C525C4F9-F500-4F0A-9D0C-658C60962E8A}">
      <dgm:prSet phldrT="[Text]" custT="1"/>
      <dgm:spPr/>
      <dgm:t>
        <a:bodyPr/>
        <a:lstStyle/>
        <a:p>
          <a:r>
            <a:rPr lang="en-US" sz="1200" dirty="0">
              <a:latin typeface="Times New Roman" panose="02020603050405020304" pitchFamily="18" charset="0"/>
              <a:cs typeface="Times New Roman" panose="02020603050405020304" pitchFamily="18" charset="0"/>
            </a:rPr>
            <a:t>2 </a:t>
          </a:r>
          <a:r>
            <a:rPr lang="en-US" sz="1200" dirty="0" smtClean="0">
              <a:latin typeface="Times New Roman" panose="02020603050405020304" pitchFamily="18" charset="0"/>
              <a:cs typeface="Times New Roman" panose="02020603050405020304" pitchFamily="18" charset="0"/>
            </a:rPr>
            <a:t>Patients </a:t>
          </a:r>
          <a:endParaRPr lang="en-US" sz="1200" dirty="0">
            <a:latin typeface="Times New Roman" panose="02020603050405020304" pitchFamily="18" charset="0"/>
            <a:cs typeface="Times New Roman" panose="02020603050405020304" pitchFamily="18" charset="0"/>
          </a:endParaRPr>
        </a:p>
        <a:p>
          <a:r>
            <a:rPr lang="en-US" sz="1200" dirty="0">
              <a:latin typeface="Times New Roman" panose="02020603050405020304" pitchFamily="18" charset="0"/>
              <a:cs typeface="Times New Roman" panose="02020603050405020304" pitchFamily="18" charset="0"/>
            </a:rPr>
            <a:t>Isolated </a:t>
          </a:r>
          <a:r>
            <a:rPr lang="en-US" sz="1200" dirty="0" smtClean="0">
              <a:latin typeface="Times New Roman" panose="02020603050405020304" pitchFamily="18" charset="0"/>
              <a:cs typeface="Times New Roman" panose="02020603050405020304" pitchFamily="18" charset="0"/>
            </a:rPr>
            <a:t>different </a:t>
          </a:r>
          <a:r>
            <a:rPr lang="en-US" sz="1200" dirty="0">
              <a:latin typeface="Times New Roman" panose="02020603050405020304" pitchFamily="18" charset="0"/>
              <a:cs typeface="Times New Roman" panose="02020603050405020304" pitchFamily="18" charset="0"/>
            </a:rPr>
            <a:t>pathogen in pre-and post -HS induced samples </a:t>
          </a:r>
        </a:p>
      </dgm:t>
    </dgm:pt>
    <dgm:pt modelId="{BFF89EB2-C43B-4367-9BB5-E64E9FE67557}" type="parTrans" cxnId="{4507F3B4-9590-45B3-9472-F5B7F8FB113C}">
      <dgm:prSet/>
      <dgm:spPr/>
      <dgm:t>
        <a:bodyPr/>
        <a:lstStyle/>
        <a:p>
          <a:endParaRPr lang="en-US"/>
        </a:p>
      </dgm:t>
    </dgm:pt>
    <dgm:pt modelId="{D446109C-0924-4F58-B4E3-9B19DBFDC390}" type="sibTrans" cxnId="{4507F3B4-9590-45B3-9472-F5B7F8FB113C}">
      <dgm:prSet/>
      <dgm:spPr/>
      <dgm:t>
        <a:bodyPr/>
        <a:lstStyle/>
        <a:p>
          <a:endParaRPr lang="en-US"/>
        </a:p>
      </dgm:t>
    </dgm:pt>
    <dgm:pt modelId="{FFF0E492-D6A3-48F3-A843-EB69E5F2B834}" type="pres">
      <dgm:prSet presAssocID="{D8E3D577-2715-4EF8-9E58-21A9CFD440D3}" presName="hierChild1" presStyleCnt="0">
        <dgm:presLayoutVars>
          <dgm:chPref val="1"/>
          <dgm:dir/>
          <dgm:animOne val="branch"/>
          <dgm:animLvl val="lvl"/>
          <dgm:resizeHandles/>
        </dgm:presLayoutVars>
      </dgm:prSet>
      <dgm:spPr/>
      <dgm:t>
        <a:bodyPr/>
        <a:lstStyle/>
        <a:p>
          <a:endParaRPr lang="en-US"/>
        </a:p>
      </dgm:t>
    </dgm:pt>
    <dgm:pt modelId="{F0C4FE51-6456-4795-984F-2CC1A1B26383}" type="pres">
      <dgm:prSet presAssocID="{B81CBDE5-7D8A-4F1A-BE3D-382EFE84CC2B}" presName="hierRoot1" presStyleCnt="0"/>
      <dgm:spPr/>
      <dgm:t>
        <a:bodyPr/>
        <a:lstStyle/>
        <a:p>
          <a:endParaRPr lang="en-US"/>
        </a:p>
      </dgm:t>
    </dgm:pt>
    <dgm:pt modelId="{120406DE-737E-447C-940F-5886C5532D6B}" type="pres">
      <dgm:prSet presAssocID="{B81CBDE5-7D8A-4F1A-BE3D-382EFE84CC2B}" presName="composite" presStyleCnt="0"/>
      <dgm:spPr/>
      <dgm:t>
        <a:bodyPr/>
        <a:lstStyle/>
        <a:p>
          <a:endParaRPr lang="en-US"/>
        </a:p>
      </dgm:t>
    </dgm:pt>
    <dgm:pt modelId="{3811B417-9259-45F4-8200-3C843F37BA09}" type="pres">
      <dgm:prSet presAssocID="{B81CBDE5-7D8A-4F1A-BE3D-382EFE84CC2B}" presName="background" presStyleLbl="node0" presStyleIdx="0" presStyleCnt="1"/>
      <dgm:spPr/>
      <dgm:t>
        <a:bodyPr/>
        <a:lstStyle/>
        <a:p>
          <a:endParaRPr lang="en-US"/>
        </a:p>
      </dgm:t>
    </dgm:pt>
    <dgm:pt modelId="{BDC4F701-55BC-4D50-9362-7F524A62A022}" type="pres">
      <dgm:prSet presAssocID="{B81CBDE5-7D8A-4F1A-BE3D-382EFE84CC2B}" presName="text" presStyleLbl="fgAcc0" presStyleIdx="0" presStyleCnt="1" custScaleX="477156" custScaleY="178672" custLinFactY="-100000" custLinFactNeighborX="17892" custLinFactNeighborY="-122484">
        <dgm:presLayoutVars>
          <dgm:chPref val="3"/>
        </dgm:presLayoutVars>
      </dgm:prSet>
      <dgm:spPr/>
      <dgm:t>
        <a:bodyPr/>
        <a:lstStyle/>
        <a:p>
          <a:endParaRPr lang="en-US"/>
        </a:p>
      </dgm:t>
    </dgm:pt>
    <dgm:pt modelId="{B18DF30F-8B0E-4D85-8FB7-1D8144A239C6}" type="pres">
      <dgm:prSet presAssocID="{B81CBDE5-7D8A-4F1A-BE3D-382EFE84CC2B}" presName="hierChild2" presStyleCnt="0"/>
      <dgm:spPr/>
      <dgm:t>
        <a:bodyPr/>
        <a:lstStyle/>
        <a:p>
          <a:endParaRPr lang="en-US"/>
        </a:p>
      </dgm:t>
    </dgm:pt>
    <dgm:pt modelId="{175C3C20-7F9B-4710-80E7-A49A2243C4D7}" type="pres">
      <dgm:prSet presAssocID="{F3315D99-DE52-466E-9AE4-55B7E37C475C}" presName="Name10" presStyleLbl="parChTrans1D2" presStyleIdx="0" presStyleCnt="2"/>
      <dgm:spPr/>
      <dgm:t>
        <a:bodyPr/>
        <a:lstStyle/>
        <a:p>
          <a:endParaRPr lang="en-US"/>
        </a:p>
      </dgm:t>
    </dgm:pt>
    <dgm:pt modelId="{35B84CD0-7247-4E96-892D-8EA22147991A}" type="pres">
      <dgm:prSet presAssocID="{D741827A-093A-400A-BF06-E72907584ADC}" presName="hierRoot2" presStyleCnt="0"/>
      <dgm:spPr/>
      <dgm:t>
        <a:bodyPr/>
        <a:lstStyle/>
        <a:p>
          <a:endParaRPr lang="en-US"/>
        </a:p>
      </dgm:t>
    </dgm:pt>
    <dgm:pt modelId="{B5380C8C-6A17-4EB3-AC1B-30CEADFB9755}" type="pres">
      <dgm:prSet presAssocID="{D741827A-093A-400A-BF06-E72907584ADC}" presName="composite2" presStyleCnt="0"/>
      <dgm:spPr/>
      <dgm:t>
        <a:bodyPr/>
        <a:lstStyle/>
        <a:p>
          <a:endParaRPr lang="en-US"/>
        </a:p>
      </dgm:t>
    </dgm:pt>
    <dgm:pt modelId="{CBB4A887-F03D-4452-A969-FEB623AA25FC}" type="pres">
      <dgm:prSet presAssocID="{D741827A-093A-400A-BF06-E72907584ADC}" presName="background2" presStyleLbl="node2" presStyleIdx="0" presStyleCnt="2"/>
      <dgm:spPr/>
      <dgm:t>
        <a:bodyPr/>
        <a:lstStyle/>
        <a:p>
          <a:endParaRPr lang="en-US"/>
        </a:p>
      </dgm:t>
    </dgm:pt>
    <dgm:pt modelId="{84318EA9-E1A1-400C-9FC3-3163EA64B866}" type="pres">
      <dgm:prSet presAssocID="{D741827A-093A-400A-BF06-E72907584ADC}" presName="text2" presStyleLbl="fgAcc2" presStyleIdx="0" presStyleCnt="2" custScaleX="691225" custScaleY="391087" custLinFactX="-32126" custLinFactY="-49380" custLinFactNeighborX="-100000" custLinFactNeighborY="-100000">
        <dgm:presLayoutVars>
          <dgm:chPref val="3"/>
        </dgm:presLayoutVars>
      </dgm:prSet>
      <dgm:spPr/>
      <dgm:t>
        <a:bodyPr/>
        <a:lstStyle/>
        <a:p>
          <a:endParaRPr lang="en-US"/>
        </a:p>
      </dgm:t>
    </dgm:pt>
    <dgm:pt modelId="{C88BB3C4-2B08-4408-9439-B116B9D25DD4}" type="pres">
      <dgm:prSet presAssocID="{D741827A-093A-400A-BF06-E72907584ADC}" presName="hierChild3" presStyleCnt="0"/>
      <dgm:spPr/>
      <dgm:t>
        <a:bodyPr/>
        <a:lstStyle/>
        <a:p>
          <a:endParaRPr lang="en-US"/>
        </a:p>
      </dgm:t>
    </dgm:pt>
    <dgm:pt modelId="{96776FE6-80B7-4E6A-8D21-E93DEADA9BED}" type="pres">
      <dgm:prSet presAssocID="{E08003DA-1FFB-4070-B1ED-10E56F08F38D}" presName="Name17" presStyleLbl="parChTrans1D3" presStyleIdx="0" presStyleCnt="6"/>
      <dgm:spPr/>
      <dgm:t>
        <a:bodyPr/>
        <a:lstStyle/>
        <a:p>
          <a:endParaRPr lang="en-US"/>
        </a:p>
      </dgm:t>
    </dgm:pt>
    <dgm:pt modelId="{97C318A2-FB87-4255-BDC7-53F25832D049}" type="pres">
      <dgm:prSet presAssocID="{7C03E524-8444-4062-A131-082C9C8383AC}" presName="hierRoot3" presStyleCnt="0"/>
      <dgm:spPr/>
      <dgm:t>
        <a:bodyPr/>
        <a:lstStyle/>
        <a:p>
          <a:endParaRPr lang="en-US"/>
        </a:p>
      </dgm:t>
    </dgm:pt>
    <dgm:pt modelId="{1852284B-7B9B-4FC5-8854-4EE443D7B3F6}" type="pres">
      <dgm:prSet presAssocID="{7C03E524-8444-4062-A131-082C9C8383AC}" presName="composite3" presStyleCnt="0"/>
      <dgm:spPr/>
      <dgm:t>
        <a:bodyPr/>
        <a:lstStyle/>
        <a:p>
          <a:endParaRPr lang="en-US"/>
        </a:p>
      </dgm:t>
    </dgm:pt>
    <dgm:pt modelId="{AFA731CE-CB8C-4DF8-9406-064CC8AC5076}" type="pres">
      <dgm:prSet presAssocID="{7C03E524-8444-4062-A131-082C9C8383AC}" presName="background3" presStyleLbl="node3" presStyleIdx="0" presStyleCnt="6"/>
      <dgm:spPr/>
      <dgm:t>
        <a:bodyPr/>
        <a:lstStyle/>
        <a:p>
          <a:endParaRPr lang="en-US"/>
        </a:p>
      </dgm:t>
    </dgm:pt>
    <dgm:pt modelId="{D04CFF7D-9395-4B1F-AA5B-E0A94F261C68}" type="pres">
      <dgm:prSet presAssocID="{7C03E524-8444-4062-A131-082C9C8383AC}" presName="text3" presStyleLbl="fgAcc3" presStyleIdx="0" presStyleCnt="6" custScaleX="370875" custScaleY="455050" custLinFactY="100000" custLinFactNeighborX="-77625" custLinFactNeighborY="156343">
        <dgm:presLayoutVars>
          <dgm:chPref val="3"/>
        </dgm:presLayoutVars>
      </dgm:prSet>
      <dgm:spPr/>
      <dgm:t>
        <a:bodyPr/>
        <a:lstStyle/>
        <a:p>
          <a:endParaRPr lang="en-US"/>
        </a:p>
      </dgm:t>
    </dgm:pt>
    <dgm:pt modelId="{7AFA6A4E-73EE-451E-B9C3-EF2F7ED53B7C}" type="pres">
      <dgm:prSet presAssocID="{7C03E524-8444-4062-A131-082C9C8383AC}" presName="hierChild4" presStyleCnt="0"/>
      <dgm:spPr/>
      <dgm:t>
        <a:bodyPr/>
        <a:lstStyle/>
        <a:p>
          <a:endParaRPr lang="en-US"/>
        </a:p>
      </dgm:t>
    </dgm:pt>
    <dgm:pt modelId="{48E83A3C-E92F-4BA3-AE26-627F621A59D7}" type="pres">
      <dgm:prSet presAssocID="{E23F2D93-00F8-4F1E-AA27-BB66B55293A4}" presName="Name17" presStyleLbl="parChTrans1D3" presStyleIdx="1" presStyleCnt="6"/>
      <dgm:spPr/>
      <dgm:t>
        <a:bodyPr/>
        <a:lstStyle/>
        <a:p>
          <a:endParaRPr lang="en-US"/>
        </a:p>
      </dgm:t>
    </dgm:pt>
    <dgm:pt modelId="{C4AF6CA2-2FF8-4B88-8A80-89490FB8D931}" type="pres">
      <dgm:prSet presAssocID="{5181A8A2-6249-41B3-8A36-0FE6C20ECE41}" presName="hierRoot3" presStyleCnt="0"/>
      <dgm:spPr/>
      <dgm:t>
        <a:bodyPr/>
        <a:lstStyle/>
        <a:p>
          <a:endParaRPr lang="en-US"/>
        </a:p>
      </dgm:t>
    </dgm:pt>
    <dgm:pt modelId="{E976652B-9ACA-4B8F-9BEB-0259D482515A}" type="pres">
      <dgm:prSet presAssocID="{5181A8A2-6249-41B3-8A36-0FE6C20ECE41}" presName="composite3" presStyleCnt="0"/>
      <dgm:spPr/>
      <dgm:t>
        <a:bodyPr/>
        <a:lstStyle/>
        <a:p>
          <a:endParaRPr lang="en-US"/>
        </a:p>
      </dgm:t>
    </dgm:pt>
    <dgm:pt modelId="{C8349A25-4BED-46B3-852B-0D64B656958C}" type="pres">
      <dgm:prSet presAssocID="{5181A8A2-6249-41B3-8A36-0FE6C20ECE41}" presName="background3" presStyleLbl="node3" presStyleIdx="1" presStyleCnt="6"/>
      <dgm:spPr/>
      <dgm:t>
        <a:bodyPr/>
        <a:lstStyle/>
        <a:p>
          <a:endParaRPr lang="en-US"/>
        </a:p>
      </dgm:t>
    </dgm:pt>
    <dgm:pt modelId="{39B6EF85-022C-4E7B-9F22-2D0DD4FD9A74}" type="pres">
      <dgm:prSet presAssocID="{5181A8A2-6249-41B3-8A36-0FE6C20ECE41}" presName="text3" presStyleLbl="fgAcc3" presStyleIdx="1" presStyleCnt="6" custScaleX="369146" custScaleY="372560" custLinFactX="42884" custLinFactY="202242" custLinFactNeighborX="100000" custLinFactNeighborY="300000">
        <dgm:presLayoutVars>
          <dgm:chPref val="3"/>
        </dgm:presLayoutVars>
      </dgm:prSet>
      <dgm:spPr/>
      <dgm:t>
        <a:bodyPr/>
        <a:lstStyle/>
        <a:p>
          <a:endParaRPr lang="en-US"/>
        </a:p>
      </dgm:t>
    </dgm:pt>
    <dgm:pt modelId="{08511691-6152-458F-87B6-F5D525F0AC40}" type="pres">
      <dgm:prSet presAssocID="{5181A8A2-6249-41B3-8A36-0FE6C20ECE41}" presName="hierChild4" presStyleCnt="0"/>
      <dgm:spPr/>
      <dgm:t>
        <a:bodyPr/>
        <a:lstStyle/>
        <a:p>
          <a:endParaRPr lang="en-US"/>
        </a:p>
      </dgm:t>
    </dgm:pt>
    <dgm:pt modelId="{1AC1FA38-DBC2-40F8-8F65-DCE21F69D2AD}" type="pres">
      <dgm:prSet presAssocID="{44DC951C-D96B-4C40-9635-E12886B1E017}" presName="Name10" presStyleLbl="parChTrans1D2" presStyleIdx="1" presStyleCnt="2"/>
      <dgm:spPr/>
      <dgm:t>
        <a:bodyPr/>
        <a:lstStyle/>
        <a:p>
          <a:endParaRPr lang="en-US"/>
        </a:p>
      </dgm:t>
    </dgm:pt>
    <dgm:pt modelId="{1401663B-6ACE-4659-9F86-2627DB0091EC}" type="pres">
      <dgm:prSet presAssocID="{2832D191-19B4-4743-849D-EA325B8803DC}" presName="hierRoot2" presStyleCnt="0"/>
      <dgm:spPr/>
      <dgm:t>
        <a:bodyPr/>
        <a:lstStyle/>
        <a:p>
          <a:endParaRPr lang="en-US"/>
        </a:p>
      </dgm:t>
    </dgm:pt>
    <dgm:pt modelId="{4F8234FB-2482-45B2-940E-E1DA8DCE531F}" type="pres">
      <dgm:prSet presAssocID="{2832D191-19B4-4743-849D-EA325B8803DC}" presName="composite2" presStyleCnt="0"/>
      <dgm:spPr/>
      <dgm:t>
        <a:bodyPr/>
        <a:lstStyle/>
        <a:p>
          <a:endParaRPr lang="en-US"/>
        </a:p>
      </dgm:t>
    </dgm:pt>
    <dgm:pt modelId="{AAEF544C-645E-4F4A-AFC5-2060461D0556}" type="pres">
      <dgm:prSet presAssocID="{2832D191-19B4-4743-849D-EA325B8803DC}" presName="background2" presStyleLbl="node2" presStyleIdx="1" presStyleCnt="2"/>
      <dgm:spPr/>
      <dgm:t>
        <a:bodyPr/>
        <a:lstStyle/>
        <a:p>
          <a:endParaRPr lang="en-US"/>
        </a:p>
      </dgm:t>
    </dgm:pt>
    <dgm:pt modelId="{1CAF22DD-8F74-48AB-8427-F3027F3A7DD5}" type="pres">
      <dgm:prSet presAssocID="{2832D191-19B4-4743-849D-EA325B8803DC}" presName="text2" presStyleLbl="fgAcc2" presStyleIdx="1" presStyleCnt="2" custScaleX="742080" custScaleY="378675" custLinFactY="-52984" custLinFactNeighborX="19335" custLinFactNeighborY="-100000">
        <dgm:presLayoutVars>
          <dgm:chPref val="3"/>
        </dgm:presLayoutVars>
      </dgm:prSet>
      <dgm:spPr/>
      <dgm:t>
        <a:bodyPr/>
        <a:lstStyle/>
        <a:p>
          <a:endParaRPr lang="en-US"/>
        </a:p>
      </dgm:t>
    </dgm:pt>
    <dgm:pt modelId="{92E31BDF-88CA-4D93-9E88-B286A36C53F7}" type="pres">
      <dgm:prSet presAssocID="{2832D191-19B4-4743-849D-EA325B8803DC}" presName="hierChild3" presStyleCnt="0"/>
      <dgm:spPr/>
      <dgm:t>
        <a:bodyPr/>
        <a:lstStyle/>
        <a:p>
          <a:endParaRPr lang="en-US"/>
        </a:p>
      </dgm:t>
    </dgm:pt>
    <dgm:pt modelId="{910EA63E-8806-4252-A07E-954B0EE3C5F6}" type="pres">
      <dgm:prSet presAssocID="{B72FB537-DFEF-4D89-AAFF-317FBEC1D7AC}" presName="Name17" presStyleLbl="parChTrans1D3" presStyleIdx="2" presStyleCnt="6"/>
      <dgm:spPr/>
      <dgm:t>
        <a:bodyPr/>
        <a:lstStyle/>
        <a:p>
          <a:endParaRPr lang="en-US"/>
        </a:p>
      </dgm:t>
    </dgm:pt>
    <dgm:pt modelId="{717322A8-7C74-4553-9509-4759519437AE}" type="pres">
      <dgm:prSet presAssocID="{72F5B8C2-9CD3-4AEF-A4FE-B6B3DB342DC5}" presName="hierRoot3" presStyleCnt="0"/>
      <dgm:spPr/>
      <dgm:t>
        <a:bodyPr/>
        <a:lstStyle/>
        <a:p>
          <a:endParaRPr lang="en-US"/>
        </a:p>
      </dgm:t>
    </dgm:pt>
    <dgm:pt modelId="{329B4A41-1330-45BA-99E3-3AE573563B8A}" type="pres">
      <dgm:prSet presAssocID="{72F5B8C2-9CD3-4AEF-A4FE-B6B3DB342DC5}" presName="composite3" presStyleCnt="0"/>
      <dgm:spPr/>
      <dgm:t>
        <a:bodyPr/>
        <a:lstStyle/>
        <a:p>
          <a:endParaRPr lang="en-US"/>
        </a:p>
      </dgm:t>
    </dgm:pt>
    <dgm:pt modelId="{1B1953BB-D3BC-4A76-B15F-9F0258AC7D49}" type="pres">
      <dgm:prSet presAssocID="{72F5B8C2-9CD3-4AEF-A4FE-B6B3DB342DC5}" presName="background3" presStyleLbl="node3" presStyleIdx="2" presStyleCnt="6"/>
      <dgm:spPr/>
      <dgm:t>
        <a:bodyPr/>
        <a:lstStyle/>
        <a:p>
          <a:endParaRPr lang="en-US"/>
        </a:p>
      </dgm:t>
    </dgm:pt>
    <dgm:pt modelId="{E6B86E15-098A-4A27-A7FE-B84DF191D7C9}" type="pres">
      <dgm:prSet presAssocID="{72F5B8C2-9CD3-4AEF-A4FE-B6B3DB342DC5}" presName="text3" presStyleLbl="fgAcc3" presStyleIdx="2" presStyleCnt="6" custScaleX="445032" custScaleY="345726" custLinFactX="-46699" custLinFactNeighborX="-100000" custLinFactNeighborY="-20478">
        <dgm:presLayoutVars>
          <dgm:chPref val="3"/>
        </dgm:presLayoutVars>
      </dgm:prSet>
      <dgm:spPr/>
      <dgm:t>
        <a:bodyPr/>
        <a:lstStyle/>
        <a:p>
          <a:endParaRPr lang="en-US"/>
        </a:p>
      </dgm:t>
    </dgm:pt>
    <dgm:pt modelId="{1DDCD117-738D-4A4C-A58D-70A2E0117558}" type="pres">
      <dgm:prSet presAssocID="{72F5B8C2-9CD3-4AEF-A4FE-B6B3DB342DC5}" presName="hierChild4" presStyleCnt="0"/>
      <dgm:spPr/>
      <dgm:t>
        <a:bodyPr/>
        <a:lstStyle/>
        <a:p>
          <a:endParaRPr lang="en-US"/>
        </a:p>
      </dgm:t>
    </dgm:pt>
    <dgm:pt modelId="{40BFB973-D61B-49B8-AE5E-0A092E520B6D}" type="pres">
      <dgm:prSet presAssocID="{662DBF72-BECF-4ACC-94AC-ACECDD6A2706}" presName="Name17" presStyleLbl="parChTrans1D3" presStyleIdx="3" presStyleCnt="6"/>
      <dgm:spPr/>
      <dgm:t>
        <a:bodyPr/>
        <a:lstStyle/>
        <a:p>
          <a:endParaRPr lang="en-US"/>
        </a:p>
      </dgm:t>
    </dgm:pt>
    <dgm:pt modelId="{FC3BA93C-E62F-40F8-A84B-6D41B0E83427}" type="pres">
      <dgm:prSet presAssocID="{D0728FE1-64A6-4262-9E41-FD114A5E169C}" presName="hierRoot3" presStyleCnt="0"/>
      <dgm:spPr/>
      <dgm:t>
        <a:bodyPr/>
        <a:lstStyle/>
        <a:p>
          <a:endParaRPr lang="en-US"/>
        </a:p>
      </dgm:t>
    </dgm:pt>
    <dgm:pt modelId="{505EF039-F285-40CF-BB0B-4050DB239DD6}" type="pres">
      <dgm:prSet presAssocID="{D0728FE1-64A6-4262-9E41-FD114A5E169C}" presName="composite3" presStyleCnt="0"/>
      <dgm:spPr/>
      <dgm:t>
        <a:bodyPr/>
        <a:lstStyle/>
        <a:p>
          <a:endParaRPr lang="en-US"/>
        </a:p>
      </dgm:t>
    </dgm:pt>
    <dgm:pt modelId="{9A0BD337-D3BF-49E1-834D-7412649FA59B}" type="pres">
      <dgm:prSet presAssocID="{D0728FE1-64A6-4262-9E41-FD114A5E169C}" presName="background3" presStyleLbl="node3" presStyleIdx="3" presStyleCnt="6"/>
      <dgm:spPr/>
      <dgm:t>
        <a:bodyPr/>
        <a:lstStyle/>
        <a:p>
          <a:endParaRPr lang="en-US"/>
        </a:p>
      </dgm:t>
    </dgm:pt>
    <dgm:pt modelId="{1049E2DF-3DD8-4273-9909-6AE749BC91E7}" type="pres">
      <dgm:prSet presAssocID="{D0728FE1-64A6-4262-9E41-FD114A5E169C}" presName="text3" presStyleLbl="fgAcc3" presStyleIdx="3" presStyleCnt="6" custScaleX="271902" custScaleY="589332" custLinFactX="-38225" custLinFactY="98151" custLinFactNeighborX="-100000" custLinFactNeighborY="100000">
        <dgm:presLayoutVars>
          <dgm:chPref val="3"/>
        </dgm:presLayoutVars>
      </dgm:prSet>
      <dgm:spPr/>
      <dgm:t>
        <a:bodyPr/>
        <a:lstStyle/>
        <a:p>
          <a:endParaRPr lang="en-US"/>
        </a:p>
      </dgm:t>
    </dgm:pt>
    <dgm:pt modelId="{F7DA150E-FCE4-427E-8D40-4030B0E1A8D7}" type="pres">
      <dgm:prSet presAssocID="{D0728FE1-64A6-4262-9E41-FD114A5E169C}" presName="hierChild4" presStyleCnt="0"/>
      <dgm:spPr/>
      <dgm:t>
        <a:bodyPr/>
        <a:lstStyle/>
        <a:p>
          <a:endParaRPr lang="en-US"/>
        </a:p>
      </dgm:t>
    </dgm:pt>
    <dgm:pt modelId="{61895836-5B01-47B9-A979-AC2FEC2E7CD2}" type="pres">
      <dgm:prSet presAssocID="{BFF89EB2-C43B-4367-9BB5-E64E9FE67557}" presName="Name17" presStyleLbl="parChTrans1D3" presStyleIdx="4" presStyleCnt="6"/>
      <dgm:spPr/>
      <dgm:t>
        <a:bodyPr/>
        <a:lstStyle/>
        <a:p>
          <a:endParaRPr lang="en-US"/>
        </a:p>
      </dgm:t>
    </dgm:pt>
    <dgm:pt modelId="{2F51BEF1-2347-4BBD-B44F-FB8A8CA006EA}" type="pres">
      <dgm:prSet presAssocID="{C525C4F9-F500-4F0A-9D0C-658C60962E8A}" presName="hierRoot3" presStyleCnt="0"/>
      <dgm:spPr/>
      <dgm:t>
        <a:bodyPr/>
        <a:lstStyle/>
        <a:p>
          <a:endParaRPr lang="en-US"/>
        </a:p>
      </dgm:t>
    </dgm:pt>
    <dgm:pt modelId="{6C5942BE-690C-445C-9729-8EE800A2089B}" type="pres">
      <dgm:prSet presAssocID="{C525C4F9-F500-4F0A-9D0C-658C60962E8A}" presName="composite3" presStyleCnt="0"/>
      <dgm:spPr/>
      <dgm:t>
        <a:bodyPr/>
        <a:lstStyle/>
        <a:p>
          <a:endParaRPr lang="en-US"/>
        </a:p>
      </dgm:t>
    </dgm:pt>
    <dgm:pt modelId="{975D0822-D75D-446F-AEAF-4D038A90BF2D}" type="pres">
      <dgm:prSet presAssocID="{C525C4F9-F500-4F0A-9D0C-658C60962E8A}" presName="background3" presStyleLbl="node3" presStyleIdx="4" presStyleCnt="6"/>
      <dgm:spPr/>
      <dgm:t>
        <a:bodyPr/>
        <a:lstStyle/>
        <a:p>
          <a:endParaRPr lang="en-US"/>
        </a:p>
      </dgm:t>
    </dgm:pt>
    <dgm:pt modelId="{70FEA9A6-81C0-4291-AB00-A0EF14E357F3}" type="pres">
      <dgm:prSet presAssocID="{C525C4F9-F500-4F0A-9D0C-658C60962E8A}" presName="text3" presStyleLbl="fgAcc3" presStyleIdx="4" presStyleCnt="6" custScaleX="281360" custScaleY="497383" custLinFactY="100000" custLinFactNeighborX="-70939" custLinFactNeighborY="165629">
        <dgm:presLayoutVars>
          <dgm:chPref val="3"/>
        </dgm:presLayoutVars>
      </dgm:prSet>
      <dgm:spPr/>
      <dgm:t>
        <a:bodyPr/>
        <a:lstStyle/>
        <a:p>
          <a:endParaRPr lang="en-US"/>
        </a:p>
      </dgm:t>
    </dgm:pt>
    <dgm:pt modelId="{8C1F93BD-6BCB-4635-92F9-244E9CAD2DEE}" type="pres">
      <dgm:prSet presAssocID="{C525C4F9-F500-4F0A-9D0C-658C60962E8A}" presName="hierChild4" presStyleCnt="0"/>
      <dgm:spPr/>
      <dgm:t>
        <a:bodyPr/>
        <a:lstStyle/>
        <a:p>
          <a:endParaRPr lang="en-US"/>
        </a:p>
      </dgm:t>
    </dgm:pt>
    <dgm:pt modelId="{4297CE44-98EB-4113-B012-D74260A8687E}" type="pres">
      <dgm:prSet presAssocID="{AFC54DED-417D-4016-B495-41F9A1CAB38B}" presName="Name17" presStyleLbl="parChTrans1D3" presStyleIdx="5" presStyleCnt="6"/>
      <dgm:spPr/>
      <dgm:t>
        <a:bodyPr/>
        <a:lstStyle/>
        <a:p>
          <a:endParaRPr lang="en-US"/>
        </a:p>
      </dgm:t>
    </dgm:pt>
    <dgm:pt modelId="{7E7B8CE5-A230-4077-87F8-98C6DD3D6F38}" type="pres">
      <dgm:prSet presAssocID="{CDB9837C-0847-4FE6-ADE0-2C69318E512B}" presName="hierRoot3" presStyleCnt="0"/>
      <dgm:spPr/>
      <dgm:t>
        <a:bodyPr/>
        <a:lstStyle/>
        <a:p>
          <a:endParaRPr lang="en-US"/>
        </a:p>
      </dgm:t>
    </dgm:pt>
    <dgm:pt modelId="{E176B17A-C12B-4A69-9ECA-335BD93C8114}" type="pres">
      <dgm:prSet presAssocID="{CDB9837C-0847-4FE6-ADE0-2C69318E512B}" presName="composite3" presStyleCnt="0"/>
      <dgm:spPr/>
      <dgm:t>
        <a:bodyPr/>
        <a:lstStyle/>
        <a:p>
          <a:endParaRPr lang="en-US"/>
        </a:p>
      </dgm:t>
    </dgm:pt>
    <dgm:pt modelId="{D6919F6A-69E5-4A3D-A56F-EDD9321913C9}" type="pres">
      <dgm:prSet presAssocID="{CDB9837C-0847-4FE6-ADE0-2C69318E512B}" presName="background3" presStyleLbl="node3" presStyleIdx="5" presStyleCnt="6"/>
      <dgm:spPr/>
      <dgm:t>
        <a:bodyPr/>
        <a:lstStyle/>
        <a:p>
          <a:endParaRPr lang="en-US"/>
        </a:p>
      </dgm:t>
    </dgm:pt>
    <dgm:pt modelId="{CE72A1AD-F646-4288-85C0-A5D8E80D8F64}" type="pres">
      <dgm:prSet presAssocID="{CDB9837C-0847-4FE6-ADE0-2C69318E512B}" presName="text3" presStyleLbl="fgAcc3" presStyleIdx="5" presStyleCnt="6" custScaleX="327281" custScaleY="578164" custLinFactY="26633" custLinFactNeighborX="8931" custLinFactNeighborY="100000">
        <dgm:presLayoutVars>
          <dgm:chPref val="3"/>
        </dgm:presLayoutVars>
      </dgm:prSet>
      <dgm:spPr/>
      <dgm:t>
        <a:bodyPr/>
        <a:lstStyle/>
        <a:p>
          <a:endParaRPr lang="en-US"/>
        </a:p>
      </dgm:t>
    </dgm:pt>
    <dgm:pt modelId="{F7309672-79AA-4DF7-AAA0-5AC6BF65C60E}" type="pres">
      <dgm:prSet presAssocID="{CDB9837C-0847-4FE6-ADE0-2C69318E512B}" presName="hierChild4" presStyleCnt="0"/>
      <dgm:spPr/>
      <dgm:t>
        <a:bodyPr/>
        <a:lstStyle/>
        <a:p>
          <a:endParaRPr lang="en-US"/>
        </a:p>
      </dgm:t>
    </dgm:pt>
  </dgm:ptLst>
  <dgm:cxnLst>
    <dgm:cxn modelId="{2CE80017-9283-441C-B6A6-4A7CD40F30AF}" type="presOf" srcId="{E08003DA-1FFB-4070-B1ED-10E56F08F38D}" destId="{96776FE6-80B7-4E6A-8D21-E93DEADA9BED}" srcOrd="0" destOrd="0" presId="urn:microsoft.com/office/officeart/2005/8/layout/hierarchy1"/>
    <dgm:cxn modelId="{44089EF3-656A-4D13-94DF-B5883DB85CB0}" type="presOf" srcId="{5181A8A2-6249-41B3-8A36-0FE6C20ECE41}" destId="{39B6EF85-022C-4E7B-9F22-2D0DD4FD9A74}" srcOrd="0" destOrd="0" presId="urn:microsoft.com/office/officeart/2005/8/layout/hierarchy1"/>
    <dgm:cxn modelId="{4C654BFD-F581-4144-B549-564B649635A9}" srcId="{2832D191-19B4-4743-849D-EA325B8803DC}" destId="{CDB9837C-0847-4FE6-ADE0-2C69318E512B}" srcOrd="3" destOrd="0" parTransId="{AFC54DED-417D-4016-B495-41F9A1CAB38B}" sibTransId="{5D7484FA-660C-4B24-899A-0B2A21A662DA}"/>
    <dgm:cxn modelId="{EB1E959F-6191-4857-8BBC-B5D925691D53}" type="presOf" srcId="{B72FB537-DFEF-4D89-AAFF-317FBEC1D7AC}" destId="{910EA63E-8806-4252-A07E-954B0EE3C5F6}" srcOrd="0" destOrd="0" presId="urn:microsoft.com/office/officeart/2005/8/layout/hierarchy1"/>
    <dgm:cxn modelId="{55971AB9-0C73-4168-9900-67982A899CDA}" type="presOf" srcId="{7C03E524-8444-4062-A131-082C9C8383AC}" destId="{D04CFF7D-9395-4B1F-AA5B-E0A94F261C68}" srcOrd="0" destOrd="0" presId="urn:microsoft.com/office/officeart/2005/8/layout/hierarchy1"/>
    <dgm:cxn modelId="{910334BF-FAEA-42DB-B0B8-13207CD059E1}" type="presOf" srcId="{CDB9837C-0847-4FE6-ADE0-2C69318E512B}" destId="{CE72A1AD-F646-4288-85C0-A5D8E80D8F64}" srcOrd="0" destOrd="0" presId="urn:microsoft.com/office/officeart/2005/8/layout/hierarchy1"/>
    <dgm:cxn modelId="{45804B8D-3CE2-48D5-B8A8-1E50CCD48EF4}" type="presOf" srcId="{D0728FE1-64A6-4262-9E41-FD114A5E169C}" destId="{1049E2DF-3DD8-4273-9909-6AE749BC91E7}" srcOrd="0" destOrd="0" presId="urn:microsoft.com/office/officeart/2005/8/layout/hierarchy1"/>
    <dgm:cxn modelId="{52AC21DE-816E-4BDE-91D1-F17B78EEC93D}" type="presOf" srcId="{C525C4F9-F500-4F0A-9D0C-658C60962E8A}" destId="{70FEA9A6-81C0-4291-AB00-A0EF14E357F3}" srcOrd="0" destOrd="0" presId="urn:microsoft.com/office/officeart/2005/8/layout/hierarchy1"/>
    <dgm:cxn modelId="{71ED704F-F273-40F2-8725-C7B397F0B7A0}" type="presOf" srcId="{E23F2D93-00F8-4F1E-AA27-BB66B55293A4}" destId="{48E83A3C-E92F-4BA3-AE26-627F621A59D7}" srcOrd="0" destOrd="0" presId="urn:microsoft.com/office/officeart/2005/8/layout/hierarchy1"/>
    <dgm:cxn modelId="{DC126675-C9CD-4FAD-8226-72055E8CFDBA}" srcId="{2832D191-19B4-4743-849D-EA325B8803DC}" destId="{72F5B8C2-9CD3-4AEF-A4FE-B6B3DB342DC5}" srcOrd="0" destOrd="0" parTransId="{B72FB537-DFEF-4D89-AAFF-317FBEC1D7AC}" sibTransId="{5D92B8A9-7CCD-46F1-A818-DCEDF634F193}"/>
    <dgm:cxn modelId="{E652027B-D9FF-4874-9DBC-DE6930288823}" type="presOf" srcId="{BFF89EB2-C43B-4367-9BB5-E64E9FE67557}" destId="{61895836-5B01-47B9-A979-AC2FEC2E7CD2}" srcOrd="0" destOrd="0" presId="urn:microsoft.com/office/officeart/2005/8/layout/hierarchy1"/>
    <dgm:cxn modelId="{05BAB429-397F-4EB1-A6FE-09FCAA415DAE}" srcId="{B81CBDE5-7D8A-4F1A-BE3D-382EFE84CC2B}" destId="{2832D191-19B4-4743-849D-EA325B8803DC}" srcOrd="1" destOrd="0" parTransId="{44DC951C-D96B-4C40-9635-E12886B1E017}" sibTransId="{D1D5151B-BA2B-42A7-915D-1C0EA7AC2657}"/>
    <dgm:cxn modelId="{91EC98AA-B2D5-42E8-9F2F-21754FEFDDCD}" srcId="{2832D191-19B4-4743-849D-EA325B8803DC}" destId="{D0728FE1-64A6-4262-9E41-FD114A5E169C}" srcOrd="1" destOrd="0" parTransId="{662DBF72-BECF-4ACC-94AC-ACECDD6A2706}" sibTransId="{B8F5D4A6-4850-487A-B697-6F237145A71B}"/>
    <dgm:cxn modelId="{75A669AB-2978-4CE3-9E23-C0683673CFEC}" srcId="{D741827A-093A-400A-BF06-E72907584ADC}" destId="{7C03E524-8444-4062-A131-082C9C8383AC}" srcOrd="0" destOrd="0" parTransId="{E08003DA-1FFB-4070-B1ED-10E56F08F38D}" sibTransId="{47EE9D64-C983-4A54-8CED-8F90060CE38A}"/>
    <dgm:cxn modelId="{E16941A5-C59F-4507-85A2-092C17710771}" srcId="{D8E3D577-2715-4EF8-9E58-21A9CFD440D3}" destId="{B81CBDE5-7D8A-4F1A-BE3D-382EFE84CC2B}" srcOrd="0" destOrd="0" parTransId="{061BA754-4774-4FA3-8C88-EF6753CB4146}" sibTransId="{61518D91-CDB0-4AEF-B2B7-DD26E5E6309B}"/>
    <dgm:cxn modelId="{80D5AB26-0B5B-48D6-BD0C-8AF36CDE3310}" srcId="{B81CBDE5-7D8A-4F1A-BE3D-382EFE84CC2B}" destId="{D741827A-093A-400A-BF06-E72907584ADC}" srcOrd="0" destOrd="0" parTransId="{F3315D99-DE52-466E-9AE4-55B7E37C475C}" sibTransId="{F12160C8-1D45-4208-9D96-E154BBA5F2AF}"/>
    <dgm:cxn modelId="{DCB2797D-29D8-4C28-9743-77DD475660EB}" type="presOf" srcId="{F3315D99-DE52-466E-9AE4-55B7E37C475C}" destId="{175C3C20-7F9B-4710-80E7-A49A2243C4D7}" srcOrd="0" destOrd="0" presId="urn:microsoft.com/office/officeart/2005/8/layout/hierarchy1"/>
    <dgm:cxn modelId="{087F8886-52D3-4BAB-A224-C52192069E98}" type="presOf" srcId="{662DBF72-BECF-4ACC-94AC-ACECDD6A2706}" destId="{40BFB973-D61B-49B8-AE5E-0A092E520B6D}" srcOrd="0" destOrd="0" presId="urn:microsoft.com/office/officeart/2005/8/layout/hierarchy1"/>
    <dgm:cxn modelId="{D7B176CD-F9A3-4AA1-918F-36DDF0B05959}" type="presOf" srcId="{44DC951C-D96B-4C40-9635-E12886B1E017}" destId="{1AC1FA38-DBC2-40F8-8F65-DCE21F69D2AD}" srcOrd="0" destOrd="0" presId="urn:microsoft.com/office/officeart/2005/8/layout/hierarchy1"/>
    <dgm:cxn modelId="{73498FBF-0E84-4146-99EA-83064232D393}" srcId="{D741827A-093A-400A-BF06-E72907584ADC}" destId="{5181A8A2-6249-41B3-8A36-0FE6C20ECE41}" srcOrd="1" destOrd="0" parTransId="{E23F2D93-00F8-4F1E-AA27-BB66B55293A4}" sibTransId="{71FA89F0-F46F-402C-8CAA-BBB10355E044}"/>
    <dgm:cxn modelId="{F81F3EFE-A993-498C-B9A7-0EBDEC7E4D08}" type="presOf" srcId="{B81CBDE5-7D8A-4F1A-BE3D-382EFE84CC2B}" destId="{BDC4F701-55BC-4D50-9362-7F524A62A022}" srcOrd="0" destOrd="0" presId="urn:microsoft.com/office/officeart/2005/8/layout/hierarchy1"/>
    <dgm:cxn modelId="{F4F99E97-8EE4-4EDA-AC3D-91D52EC55901}" type="presOf" srcId="{2832D191-19B4-4743-849D-EA325B8803DC}" destId="{1CAF22DD-8F74-48AB-8427-F3027F3A7DD5}" srcOrd="0" destOrd="0" presId="urn:microsoft.com/office/officeart/2005/8/layout/hierarchy1"/>
    <dgm:cxn modelId="{3828639E-DEE9-4409-91C3-09DEAEFC3FE0}" type="presOf" srcId="{D741827A-093A-400A-BF06-E72907584ADC}" destId="{84318EA9-E1A1-400C-9FC3-3163EA64B866}" srcOrd="0" destOrd="0" presId="urn:microsoft.com/office/officeart/2005/8/layout/hierarchy1"/>
    <dgm:cxn modelId="{4507F3B4-9590-45B3-9472-F5B7F8FB113C}" srcId="{2832D191-19B4-4743-849D-EA325B8803DC}" destId="{C525C4F9-F500-4F0A-9D0C-658C60962E8A}" srcOrd="2" destOrd="0" parTransId="{BFF89EB2-C43B-4367-9BB5-E64E9FE67557}" sibTransId="{D446109C-0924-4F58-B4E3-9B19DBFDC390}"/>
    <dgm:cxn modelId="{88AFA7FA-9B8D-41C5-B54E-A47DFB0DF67C}" type="presOf" srcId="{AFC54DED-417D-4016-B495-41F9A1CAB38B}" destId="{4297CE44-98EB-4113-B012-D74260A8687E}" srcOrd="0" destOrd="0" presId="urn:microsoft.com/office/officeart/2005/8/layout/hierarchy1"/>
    <dgm:cxn modelId="{10DBB05A-C9FF-4D73-B5E8-07CCBDB0BC67}" type="presOf" srcId="{D8E3D577-2715-4EF8-9E58-21A9CFD440D3}" destId="{FFF0E492-D6A3-48F3-A843-EB69E5F2B834}" srcOrd="0" destOrd="0" presId="urn:microsoft.com/office/officeart/2005/8/layout/hierarchy1"/>
    <dgm:cxn modelId="{757148B2-1476-45AD-8461-6D1718A35983}" type="presOf" srcId="{72F5B8C2-9CD3-4AEF-A4FE-B6B3DB342DC5}" destId="{E6B86E15-098A-4A27-A7FE-B84DF191D7C9}" srcOrd="0" destOrd="0" presId="urn:microsoft.com/office/officeart/2005/8/layout/hierarchy1"/>
    <dgm:cxn modelId="{10E861F2-0CDD-4270-9B17-3C1D906BFE1E}" type="presParOf" srcId="{FFF0E492-D6A3-48F3-A843-EB69E5F2B834}" destId="{F0C4FE51-6456-4795-984F-2CC1A1B26383}" srcOrd="0" destOrd="0" presId="urn:microsoft.com/office/officeart/2005/8/layout/hierarchy1"/>
    <dgm:cxn modelId="{09E4B48C-457E-4393-8D10-D2290336667B}" type="presParOf" srcId="{F0C4FE51-6456-4795-984F-2CC1A1B26383}" destId="{120406DE-737E-447C-940F-5886C5532D6B}" srcOrd="0" destOrd="0" presId="urn:microsoft.com/office/officeart/2005/8/layout/hierarchy1"/>
    <dgm:cxn modelId="{5B87A57C-3491-47E0-86E1-FA51BB2E7BB2}" type="presParOf" srcId="{120406DE-737E-447C-940F-5886C5532D6B}" destId="{3811B417-9259-45F4-8200-3C843F37BA09}" srcOrd="0" destOrd="0" presId="urn:microsoft.com/office/officeart/2005/8/layout/hierarchy1"/>
    <dgm:cxn modelId="{5D747A20-5FC2-4513-931E-918B07124650}" type="presParOf" srcId="{120406DE-737E-447C-940F-5886C5532D6B}" destId="{BDC4F701-55BC-4D50-9362-7F524A62A022}" srcOrd="1" destOrd="0" presId="urn:microsoft.com/office/officeart/2005/8/layout/hierarchy1"/>
    <dgm:cxn modelId="{FE819C4B-90D2-4C3D-9E6F-AB2D03DD0C23}" type="presParOf" srcId="{F0C4FE51-6456-4795-984F-2CC1A1B26383}" destId="{B18DF30F-8B0E-4D85-8FB7-1D8144A239C6}" srcOrd="1" destOrd="0" presId="urn:microsoft.com/office/officeart/2005/8/layout/hierarchy1"/>
    <dgm:cxn modelId="{ED6C0A7E-9FD4-4E90-AC06-1BF83230BB7F}" type="presParOf" srcId="{B18DF30F-8B0E-4D85-8FB7-1D8144A239C6}" destId="{175C3C20-7F9B-4710-80E7-A49A2243C4D7}" srcOrd="0" destOrd="0" presId="urn:microsoft.com/office/officeart/2005/8/layout/hierarchy1"/>
    <dgm:cxn modelId="{5EBFE53A-710F-4A51-81EF-28743AD26E6D}" type="presParOf" srcId="{B18DF30F-8B0E-4D85-8FB7-1D8144A239C6}" destId="{35B84CD0-7247-4E96-892D-8EA22147991A}" srcOrd="1" destOrd="0" presId="urn:microsoft.com/office/officeart/2005/8/layout/hierarchy1"/>
    <dgm:cxn modelId="{AD8F69D1-BEF7-43BA-9CA8-E0988CE09EA8}" type="presParOf" srcId="{35B84CD0-7247-4E96-892D-8EA22147991A}" destId="{B5380C8C-6A17-4EB3-AC1B-30CEADFB9755}" srcOrd="0" destOrd="0" presId="urn:microsoft.com/office/officeart/2005/8/layout/hierarchy1"/>
    <dgm:cxn modelId="{5C37F401-138E-47E3-A031-4172F3DF8B7C}" type="presParOf" srcId="{B5380C8C-6A17-4EB3-AC1B-30CEADFB9755}" destId="{CBB4A887-F03D-4452-A969-FEB623AA25FC}" srcOrd="0" destOrd="0" presId="urn:microsoft.com/office/officeart/2005/8/layout/hierarchy1"/>
    <dgm:cxn modelId="{4F9635C6-882A-4236-9544-7612FC47A2B8}" type="presParOf" srcId="{B5380C8C-6A17-4EB3-AC1B-30CEADFB9755}" destId="{84318EA9-E1A1-400C-9FC3-3163EA64B866}" srcOrd="1" destOrd="0" presId="urn:microsoft.com/office/officeart/2005/8/layout/hierarchy1"/>
    <dgm:cxn modelId="{0284D755-C0FC-4516-8441-F85AD3C65742}" type="presParOf" srcId="{35B84CD0-7247-4E96-892D-8EA22147991A}" destId="{C88BB3C4-2B08-4408-9439-B116B9D25DD4}" srcOrd="1" destOrd="0" presId="urn:microsoft.com/office/officeart/2005/8/layout/hierarchy1"/>
    <dgm:cxn modelId="{9C7E1DC6-BB14-4C7C-8029-779ADC541DFF}" type="presParOf" srcId="{C88BB3C4-2B08-4408-9439-B116B9D25DD4}" destId="{96776FE6-80B7-4E6A-8D21-E93DEADA9BED}" srcOrd="0" destOrd="0" presId="urn:microsoft.com/office/officeart/2005/8/layout/hierarchy1"/>
    <dgm:cxn modelId="{CBA3BFB0-EEA7-429D-9967-82156FC622B1}" type="presParOf" srcId="{C88BB3C4-2B08-4408-9439-B116B9D25DD4}" destId="{97C318A2-FB87-4255-BDC7-53F25832D049}" srcOrd="1" destOrd="0" presId="urn:microsoft.com/office/officeart/2005/8/layout/hierarchy1"/>
    <dgm:cxn modelId="{53775DF2-9EA1-4131-A5C4-DB002CD50BD9}" type="presParOf" srcId="{97C318A2-FB87-4255-BDC7-53F25832D049}" destId="{1852284B-7B9B-4FC5-8854-4EE443D7B3F6}" srcOrd="0" destOrd="0" presId="urn:microsoft.com/office/officeart/2005/8/layout/hierarchy1"/>
    <dgm:cxn modelId="{D4328434-16F3-4CB9-A7B9-4A6DC9ACB8A0}" type="presParOf" srcId="{1852284B-7B9B-4FC5-8854-4EE443D7B3F6}" destId="{AFA731CE-CB8C-4DF8-9406-064CC8AC5076}" srcOrd="0" destOrd="0" presId="urn:microsoft.com/office/officeart/2005/8/layout/hierarchy1"/>
    <dgm:cxn modelId="{5221E539-4481-481D-8751-43402A29BC7B}" type="presParOf" srcId="{1852284B-7B9B-4FC5-8854-4EE443D7B3F6}" destId="{D04CFF7D-9395-4B1F-AA5B-E0A94F261C68}" srcOrd="1" destOrd="0" presId="urn:microsoft.com/office/officeart/2005/8/layout/hierarchy1"/>
    <dgm:cxn modelId="{3DA3DBFB-AE85-4839-90A9-F5BB7D154D16}" type="presParOf" srcId="{97C318A2-FB87-4255-BDC7-53F25832D049}" destId="{7AFA6A4E-73EE-451E-B9C3-EF2F7ED53B7C}" srcOrd="1" destOrd="0" presId="urn:microsoft.com/office/officeart/2005/8/layout/hierarchy1"/>
    <dgm:cxn modelId="{219F6251-28B8-4078-998E-2FD649A41E16}" type="presParOf" srcId="{C88BB3C4-2B08-4408-9439-B116B9D25DD4}" destId="{48E83A3C-E92F-4BA3-AE26-627F621A59D7}" srcOrd="2" destOrd="0" presId="urn:microsoft.com/office/officeart/2005/8/layout/hierarchy1"/>
    <dgm:cxn modelId="{EC7D6A4F-7539-4CA9-809F-33A32CD6AAE9}" type="presParOf" srcId="{C88BB3C4-2B08-4408-9439-B116B9D25DD4}" destId="{C4AF6CA2-2FF8-4B88-8A80-89490FB8D931}" srcOrd="3" destOrd="0" presId="urn:microsoft.com/office/officeart/2005/8/layout/hierarchy1"/>
    <dgm:cxn modelId="{25D7B36C-FFFC-4A56-BB5C-1E9EE219952D}" type="presParOf" srcId="{C4AF6CA2-2FF8-4B88-8A80-89490FB8D931}" destId="{E976652B-9ACA-4B8F-9BEB-0259D482515A}" srcOrd="0" destOrd="0" presId="urn:microsoft.com/office/officeart/2005/8/layout/hierarchy1"/>
    <dgm:cxn modelId="{05D426FA-745A-4487-96E8-CDDD770F67F8}" type="presParOf" srcId="{E976652B-9ACA-4B8F-9BEB-0259D482515A}" destId="{C8349A25-4BED-46B3-852B-0D64B656958C}" srcOrd="0" destOrd="0" presId="urn:microsoft.com/office/officeart/2005/8/layout/hierarchy1"/>
    <dgm:cxn modelId="{43FC268D-5B50-4FB7-96CA-34232AEA70EA}" type="presParOf" srcId="{E976652B-9ACA-4B8F-9BEB-0259D482515A}" destId="{39B6EF85-022C-4E7B-9F22-2D0DD4FD9A74}" srcOrd="1" destOrd="0" presId="urn:microsoft.com/office/officeart/2005/8/layout/hierarchy1"/>
    <dgm:cxn modelId="{212DE474-A547-4718-AF3B-B3ABE2D7E557}" type="presParOf" srcId="{C4AF6CA2-2FF8-4B88-8A80-89490FB8D931}" destId="{08511691-6152-458F-87B6-F5D525F0AC40}" srcOrd="1" destOrd="0" presId="urn:microsoft.com/office/officeart/2005/8/layout/hierarchy1"/>
    <dgm:cxn modelId="{6620FD08-00EB-4801-B9FE-94A05F0DC8D5}" type="presParOf" srcId="{B18DF30F-8B0E-4D85-8FB7-1D8144A239C6}" destId="{1AC1FA38-DBC2-40F8-8F65-DCE21F69D2AD}" srcOrd="2" destOrd="0" presId="urn:microsoft.com/office/officeart/2005/8/layout/hierarchy1"/>
    <dgm:cxn modelId="{4DD2B7B5-82E2-4065-8EE0-55D03D7BBA7F}" type="presParOf" srcId="{B18DF30F-8B0E-4D85-8FB7-1D8144A239C6}" destId="{1401663B-6ACE-4659-9F86-2627DB0091EC}" srcOrd="3" destOrd="0" presId="urn:microsoft.com/office/officeart/2005/8/layout/hierarchy1"/>
    <dgm:cxn modelId="{E845BDD4-9784-4634-9E93-ACE7FFA3F3D0}" type="presParOf" srcId="{1401663B-6ACE-4659-9F86-2627DB0091EC}" destId="{4F8234FB-2482-45B2-940E-E1DA8DCE531F}" srcOrd="0" destOrd="0" presId="urn:microsoft.com/office/officeart/2005/8/layout/hierarchy1"/>
    <dgm:cxn modelId="{94EF80B1-8B7C-416F-BC60-FEA90A8D2574}" type="presParOf" srcId="{4F8234FB-2482-45B2-940E-E1DA8DCE531F}" destId="{AAEF544C-645E-4F4A-AFC5-2060461D0556}" srcOrd="0" destOrd="0" presId="urn:microsoft.com/office/officeart/2005/8/layout/hierarchy1"/>
    <dgm:cxn modelId="{FE8C9E05-1E75-46B0-8819-88C1E08B4D6A}" type="presParOf" srcId="{4F8234FB-2482-45B2-940E-E1DA8DCE531F}" destId="{1CAF22DD-8F74-48AB-8427-F3027F3A7DD5}" srcOrd="1" destOrd="0" presId="urn:microsoft.com/office/officeart/2005/8/layout/hierarchy1"/>
    <dgm:cxn modelId="{22476D17-8C29-45AB-9E44-E140913785E4}" type="presParOf" srcId="{1401663B-6ACE-4659-9F86-2627DB0091EC}" destId="{92E31BDF-88CA-4D93-9E88-B286A36C53F7}" srcOrd="1" destOrd="0" presId="urn:microsoft.com/office/officeart/2005/8/layout/hierarchy1"/>
    <dgm:cxn modelId="{84F90879-D3B6-407C-9DA5-0F2FB82EAA54}" type="presParOf" srcId="{92E31BDF-88CA-4D93-9E88-B286A36C53F7}" destId="{910EA63E-8806-4252-A07E-954B0EE3C5F6}" srcOrd="0" destOrd="0" presId="urn:microsoft.com/office/officeart/2005/8/layout/hierarchy1"/>
    <dgm:cxn modelId="{AC275490-76C3-4C56-8E49-AB1E37E29CA1}" type="presParOf" srcId="{92E31BDF-88CA-4D93-9E88-B286A36C53F7}" destId="{717322A8-7C74-4553-9509-4759519437AE}" srcOrd="1" destOrd="0" presId="urn:microsoft.com/office/officeart/2005/8/layout/hierarchy1"/>
    <dgm:cxn modelId="{1F992823-1734-4912-BF1E-469D9047F4C8}" type="presParOf" srcId="{717322A8-7C74-4553-9509-4759519437AE}" destId="{329B4A41-1330-45BA-99E3-3AE573563B8A}" srcOrd="0" destOrd="0" presId="urn:microsoft.com/office/officeart/2005/8/layout/hierarchy1"/>
    <dgm:cxn modelId="{4F76BA34-F156-4289-8329-9835F10BE13C}" type="presParOf" srcId="{329B4A41-1330-45BA-99E3-3AE573563B8A}" destId="{1B1953BB-D3BC-4A76-B15F-9F0258AC7D49}" srcOrd="0" destOrd="0" presId="urn:microsoft.com/office/officeart/2005/8/layout/hierarchy1"/>
    <dgm:cxn modelId="{D211E4B9-17C8-4A60-A61C-B6C2930A0B5D}" type="presParOf" srcId="{329B4A41-1330-45BA-99E3-3AE573563B8A}" destId="{E6B86E15-098A-4A27-A7FE-B84DF191D7C9}" srcOrd="1" destOrd="0" presId="urn:microsoft.com/office/officeart/2005/8/layout/hierarchy1"/>
    <dgm:cxn modelId="{EDB0D399-53C1-44E3-9140-DB04AF727FEB}" type="presParOf" srcId="{717322A8-7C74-4553-9509-4759519437AE}" destId="{1DDCD117-738D-4A4C-A58D-70A2E0117558}" srcOrd="1" destOrd="0" presId="urn:microsoft.com/office/officeart/2005/8/layout/hierarchy1"/>
    <dgm:cxn modelId="{A997B1DF-655A-4655-BA12-C0E1E8701651}" type="presParOf" srcId="{92E31BDF-88CA-4D93-9E88-B286A36C53F7}" destId="{40BFB973-D61B-49B8-AE5E-0A092E520B6D}" srcOrd="2" destOrd="0" presId="urn:microsoft.com/office/officeart/2005/8/layout/hierarchy1"/>
    <dgm:cxn modelId="{1528C998-DD2D-47C8-BB7E-0D41477D26AD}" type="presParOf" srcId="{92E31BDF-88CA-4D93-9E88-B286A36C53F7}" destId="{FC3BA93C-E62F-40F8-A84B-6D41B0E83427}" srcOrd="3" destOrd="0" presId="urn:microsoft.com/office/officeart/2005/8/layout/hierarchy1"/>
    <dgm:cxn modelId="{C0BB050A-95FB-4795-A337-A9851499EEB6}" type="presParOf" srcId="{FC3BA93C-E62F-40F8-A84B-6D41B0E83427}" destId="{505EF039-F285-40CF-BB0B-4050DB239DD6}" srcOrd="0" destOrd="0" presId="urn:microsoft.com/office/officeart/2005/8/layout/hierarchy1"/>
    <dgm:cxn modelId="{73F510B9-8840-40E8-9795-D469846E102C}" type="presParOf" srcId="{505EF039-F285-40CF-BB0B-4050DB239DD6}" destId="{9A0BD337-D3BF-49E1-834D-7412649FA59B}" srcOrd="0" destOrd="0" presId="urn:microsoft.com/office/officeart/2005/8/layout/hierarchy1"/>
    <dgm:cxn modelId="{C9C75AF3-5BF6-4BFD-ABF1-E3CF61E2D02D}" type="presParOf" srcId="{505EF039-F285-40CF-BB0B-4050DB239DD6}" destId="{1049E2DF-3DD8-4273-9909-6AE749BC91E7}" srcOrd="1" destOrd="0" presId="urn:microsoft.com/office/officeart/2005/8/layout/hierarchy1"/>
    <dgm:cxn modelId="{15D61DBB-1B71-444A-B094-8FECF9FAF276}" type="presParOf" srcId="{FC3BA93C-E62F-40F8-A84B-6D41B0E83427}" destId="{F7DA150E-FCE4-427E-8D40-4030B0E1A8D7}" srcOrd="1" destOrd="0" presId="urn:microsoft.com/office/officeart/2005/8/layout/hierarchy1"/>
    <dgm:cxn modelId="{5EE2DED6-653A-4643-9FB1-E744448B5EE8}" type="presParOf" srcId="{92E31BDF-88CA-4D93-9E88-B286A36C53F7}" destId="{61895836-5B01-47B9-A979-AC2FEC2E7CD2}" srcOrd="4" destOrd="0" presId="urn:microsoft.com/office/officeart/2005/8/layout/hierarchy1"/>
    <dgm:cxn modelId="{558FF167-E56B-4078-9179-18833D6D3375}" type="presParOf" srcId="{92E31BDF-88CA-4D93-9E88-B286A36C53F7}" destId="{2F51BEF1-2347-4BBD-B44F-FB8A8CA006EA}" srcOrd="5" destOrd="0" presId="urn:microsoft.com/office/officeart/2005/8/layout/hierarchy1"/>
    <dgm:cxn modelId="{BEF69D80-85CD-4F1A-96B9-DC8B4FFCC0C4}" type="presParOf" srcId="{2F51BEF1-2347-4BBD-B44F-FB8A8CA006EA}" destId="{6C5942BE-690C-445C-9729-8EE800A2089B}" srcOrd="0" destOrd="0" presId="urn:microsoft.com/office/officeart/2005/8/layout/hierarchy1"/>
    <dgm:cxn modelId="{01E40B2E-8AC7-4EC1-B8CE-8DA619A72295}" type="presParOf" srcId="{6C5942BE-690C-445C-9729-8EE800A2089B}" destId="{975D0822-D75D-446F-AEAF-4D038A90BF2D}" srcOrd="0" destOrd="0" presId="urn:microsoft.com/office/officeart/2005/8/layout/hierarchy1"/>
    <dgm:cxn modelId="{5D9022BB-D758-488F-9BD3-AC18AB71698F}" type="presParOf" srcId="{6C5942BE-690C-445C-9729-8EE800A2089B}" destId="{70FEA9A6-81C0-4291-AB00-A0EF14E357F3}" srcOrd="1" destOrd="0" presId="urn:microsoft.com/office/officeart/2005/8/layout/hierarchy1"/>
    <dgm:cxn modelId="{022D354D-5F42-43FF-93FD-5FBB644C5B61}" type="presParOf" srcId="{2F51BEF1-2347-4BBD-B44F-FB8A8CA006EA}" destId="{8C1F93BD-6BCB-4635-92F9-244E9CAD2DEE}" srcOrd="1" destOrd="0" presId="urn:microsoft.com/office/officeart/2005/8/layout/hierarchy1"/>
    <dgm:cxn modelId="{7B9A5928-CFC2-4404-A4F3-187EB7ED0DA1}" type="presParOf" srcId="{92E31BDF-88CA-4D93-9E88-B286A36C53F7}" destId="{4297CE44-98EB-4113-B012-D74260A8687E}" srcOrd="6" destOrd="0" presId="urn:microsoft.com/office/officeart/2005/8/layout/hierarchy1"/>
    <dgm:cxn modelId="{79983982-2EA1-4119-92AD-50C06625A52B}" type="presParOf" srcId="{92E31BDF-88CA-4D93-9E88-B286A36C53F7}" destId="{7E7B8CE5-A230-4077-87F8-98C6DD3D6F38}" srcOrd="7" destOrd="0" presId="urn:microsoft.com/office/officeart/2005/8/layout/hierarchy1"/>
    <dgm:cxn modelId="{3FAA50A7-F289-4BAE-BE5A-D84771FD5BBE}" type="presParOf" srcId="{7E7B8CE5-A230-4077-87F8-98C6DD3D6F38}" destId="{E176B17A-C12B-4A69-9ECA-335BD93C8114}" srcOrd="0" destOrd="0" presId="urn:microsoft.com/office/officeart/2005/8/layout/hierarchy1"/>
    <dgm:cxn modelId="{27B6E928-0F8C-478F-A5EB-E92A6C8E3C25}" type="presParOf" srcId="{E176B17A-C12B-4A69-9ECA-335BD93C8114}" destId="{D6919F6A-69E5-4A3D-A56F-EDD9321913C9}" srcOrd="0" destOrd="0" presId="urn:microsoft.com/office/officeart/2005/8/layout/hierarchy1"/>
    <dgm:cxn modelId="{BB9816EE-D63C-466D-9A4B-DE67DFE69AB1}" type="presParOf" srcId="{E176B17A-C12B-4A69-9ECA-335BD93C8114}" destId="{CE72A1AD-F646-4288-85C0-A5D8E80D8F64}" srcOrd="1" destOrd="0" presId="urn:microsoft.com/office/officeart/2005/8/layout/hierarchy1"/>
    <dgm:cxn modelId="{2F669DF9-41EE-40C8-8535-538A8F07768F}" type="presParOf" srcId="{7E7B8CE5-A230-4077-87F8-98C6DD3D6F38}" destId="{F7309672-79AA-4DF7-AAA0-5AC6BF65C60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97CE44-98EB-4113-B012-D74260A8687E}">
      <dsp:nvSpPr>
        <dsp:cNvPr id="0" name=""/>
        <dsp:cNvSpPr/>
      </dsp:nvSpPr>
      <dsp:spPr>
        <a:xfrm>
          <a:off x="7066605" y="2055891"/>
          <a:ext cx="2417925" cy="973477"/>
        </a:xfrm>
        <a:custGeom>
          <a:avLst/>
          <a:gdLst/>
          <a:ahLst/>
          <a:cxnLst/>
          <a:rect l="0" t="0" r="0" b="0"/>
          <a:pathLst>
            <a:path>
              <a:moveTo>
                <a:pt x="0" y="0"/>
              </a:moveTo>
              <a:lnTo>
                <a:pt x="0" y="929835"/>
              </a:lnTo>
              <a:lnTo>
                <a:pt x="2417925" y="929835"/>
              </a:lnTo>
              <a:lnTo>
                <a:pt x="2417925" y="973477"/>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895836-5B01-47B9-A979-AC2FEC2E7CD2}">
      <dsp:nvSpPr>
        <dsp:cNvPr id="0" name=""/>
        <dsp:cNvSpPr/>
      </dsp:nvSpPr>
      <dsp:spPr>
        <a:xfrm>
          <a:off x="7066605" y="2055891"/>
          <a:ext cx="544888" cy="1389279"/>
        </a:xfrm>
        <a:custGeom>
          <a:avLst/>
          <a:gdLst/>
          <a:ahLst/>
          <a:cxnLst/>
          <a:rect l="0" t="0" r="0" b="0"/>
          <a:pathLst>
            <a:path>
              <a:moveTo>
                <a:pt x="0" y="0"/>
              </a:moveTo>
              <a:lnTo>
                <a:pt x="0" y="1345637"/>
              </a:lnTo>
              <a:lnTo>
                <a:pt x="544888" y="1345637"/>
              </a:lnTo>
              <a:lnTo>
                <a:pt x="544888" y="1389279"/>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BFB973-D61B-49B8-AE5E-0A092E520B6D}">
      <dsp:nvSpPr>
        <dsp:cNvPr id="0" name=""/>
        <dsp:cNvSpPr/>
      </dsp:nvSpPr>
      <dsp:spPr>
        <a:xfrm>
          <a:off x="5886620" y="2055891"/>
          <a:ext cx="1179985" cy="1187421"/>
        </a:xfrm>
        <a:custGeom>
          <a:avLst/>
          <a:gdLst/>
          <a:ahLst/>
          <a:cxnLst/>
          <a:rect l="0" t="0" r="0" b="0"/>
          <a:pathLst>
            <a:path>
              <a:moveTo>
                <a:pt x="1179985" y="0"/>
              </a:moveTo>
              <a:lnTo>
                <a:pt x="1179985" y="1143779"/>
              </a:lnTo>
              <a:lnTo>
                <a:pt x="0" y="1143779"/>
              </a:lnTo>
              <a:lnTo>
                <a:pt x="0" y="1187421"/>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10EA63E-8806-4252-A07E-954B0EE3C5F6}">
      <dsp:nvSpPr>
        <dsp:cNvPr id="0" name=""/>
        <dsp:cNvSpPr/>
      </dsp:nvSpPr>
      <dsp:spPr>
        <a:xfrm>
          <a:off x="4053280" y="2055891"/>
          <a:ext cx="3013324" cy="533398"/>
        </a:xfrm>
        <a:custGeom>
          <a:avLst/>
          <a:gdLst/>
          <a:ahLst/>
          <a:cxnLst/>
          <a:rect l="0" t="0" r="0" b="0"/>
          <a:pathLst>
            <a:path>
              <a:moveTo>
                <a:pt x="3013324" y="0"/>
              </a:moveTo>
              <a:lnTo>
                <a:pt x="3013324" y="489756"/>
              </a:lnTo>
              <a:lnTo>
                <a:pt x="0" y="489756"/>
              </a:lnTo>
              <a:lnTo>
                <a:pt x="0" y="533398"/>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AC1FA38-DBC2-40F8-8F65-DCE21F69D2AD}">
      <dsp:nvSpPr>
        <dsp:cNvPr id="0" name=""/>
        <dsp:cNvSpPr/>
      </dsp:nvSpPr>
      <dsp:spPr>
        <a:xfrm>
          <a:off x="4529924" y="578177"/>
          <a:ext cx="2536680" cy="344918"/>
        </a:xfrm>
        <a:custGeom>
          <a:avLst/>
          <a:gdLst/>
          <a:ahLst/>
          <a:cxnLst/>
          <a:rect l="0" t="0" r="0" b="0"/>
          <a:pathLst>
            <a:path>
              <a:moveTo>
                <a:pt x="0" y="0"/>
              </a:moveTo>
              <a:lnTo>
                <a:pt x="0" y="301276"/>
              </a:lnTo>
              <a:lnTo>
                <a:pt x="2536680" y="301276"/>
              </a:lnTo>
              <a:lnTo>
                <a:pt x="2536680" y="34491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8E83A3C-E92F-4BA3-AE26-627F621A59D7}">
      <dsp:nvSpPr>
        <dsp:cNvPr id="0" name=""/>
        <dsp:cNvSpPr/>
      </dsp:nvSpPr>
      <dsp:spPr>
        <a:xfrm>
          <a:off x="1575828" y="2103802"/>
          <a:ext cx="1819195" cy="1904453"/>
        </a:xfrm>
        <a:custGeom>
          <a:avLst/>
          <a:gdLst/>
          <a:ahLst/>
          <a:cxnLst/>
          <a:rect l="0" t="0" r="0" b="0"/>
          <a:pathLst>
            <a:path>
              <a:moveTo>
                <a:pt x="0" y="0"/>
              </a:moveTo>
              <a:lnTo>
                <a:pt x="0" y="1860811"/>
              </a:lnTo>
              <a:lnTo>
                <a:pt x="1819195" y="1860811"/>
              </a:lnTo>
              <a:lnTo>
                <a:pt x="1819195" y="1904453"/>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776FE6-80B7-4E6A-8D21-E93DEADA9BED}">
      <dsp:nvSpPr>
        <dsp:cNvPr id="0" name=""/>
        <dsp:cNvSpPr/>
      </dsp:nvSpPr>
      <dsp:spPr>
        <a:xfrm>
          <a:off x="821247" y="2103802"/>
          <a:ext cx="754580" cy="1350719"/>
        </a:xfrm>
        <a:custGeom>
          <a:avLst/>
          <a:gdLst/>
          <a:ahLst/>
          <a:cxnLst/>
          <a:rect l="0" t="0" r="0" b="0"/>
          <a:pathLst>
            <a:path>
              <a:moveTo>
                <a:pt x="754580" y="0"/>
              </a:moveTo>
              <a:lnTo>
                <a:pt x="754580" y="1307077"/>
              </a:lnTo>
              <a:lnTo>
                <a:pt x="0" y="1307077"/>
              </a:lnTo>
              <a:lnTo>
                <a:pt x="0" y="1350719"/>
              </a:lnTo>
            </a:path>
          </a:pathLst>
        </a:custGeom>
        <a:no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75C3C20-7F9B-4710-80E7-A49A2243C4D7}">
      <dsp:nvSpPr>
        <dsp:cNvPr id="0" name=""/>
        <dsp:cNvSpPr/>
      </dsp:nvSpPr>
      <dsp:spPr>
        <a:xfrm>
          <a:off x="1575828" y="578177"/>
          <a:ext cx="2954095" cy="355699"/>
        </a:xfrm>
        <a:custGeom>
          <a:avLst/>
          <a:gdLst/>
          <a:ahLst/>
          <a:cxnLst/>
          <a:rect l="0" t="0" r="0" b="0"/>
          <a:pathLst>
            <a:path>
              <a:moveTo>
                <a:pt x="2954095" y="0"/>
              </a:moveTo>
              <a:lnTo>
                <a:pt x="2954095" y="312057"/>
              </a:lnTo>
              <a:lnTo>
                <a:pt x="0" y="312057"/>
              </a:lnTo>
              <a:lnTo>
                <a:pt x="0" y="355699"/>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11B417-9259-45F4-8200-3C843F37BA09}">
      <dsp:nvSpPr>
        <dsp:cNvPr id="0" name=""/>
        <dsp:cNvSpPr/>
      </dsp:nvSpPr>
      <dsp:spPr>
        <a:xfrm>
          <a:off x="3405988" y="43685"/>
          <a:ext cx="2247871" cy="534492"/>
        </a:xfrm>
        <a:prstGeom prst="roundRect">
          <a:avLst>
            <a:gd name="adj" fmla="val 10000"/>
          </a:avLst>
        </a:prstGeom>
        <a:solidFill>
          <a:schemeClr val="accent1">
            <a:alpha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C4F701-55BC-4D50-9362-7F524A62A022}">
      <dsp:nvSpPr>
        <dsp:cNvPr id="0" name=""/>
        <dsp:cNvSpPr/>
      </dsp:nvSpPr>
      <dsp:spPr>
        <a:xfrm>
          <a:off x="3458333" y="93412"/>
          <a:ext cx="2247871" cy="534492"/>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a:latin typeface="Times New Roman" panose="02020603050405020304" pitchFamily="18" charset="0"/>
              <a:cs typeface="Times New Roman" panose="02020603050405020304" pitchFamily="18" charset="0"/>
            </a:rPr>
            <a:t>41</a:t>
          </a:r>
        </a:p>
      </dsp:txBody>
      <dsp:txXfrm>
        <a:off x="3473988" y="109067"/>
        <a:ext cx="2216561" cy="503182"/>
      </dsp:txXfrm>
    </dsp:sp>
    <dsp:sp modelId="{CBB4A887-F03D-4452-A969-FEB623AA25FC}">
      <dsp:nvSpPr>
        <dsp:cNvPr id="0" name=""/>
        <dsp:cNvSpPr/>
      </dsp:nvSpPr>
      <dsp:spPr>
        <a:xfrm>
          <a:off x="-52344" y="933876"/>
          <a:ext cx="3256346" cy="1169925"/>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318EA9-E1A1-400C-9FC3-3163EA64B866}">
      <dsp:nvSpPr>
        <dsp:cNvPr id="0" name=""/>
        <dsp:cNvSpPr/>
      </dsp:nvSpPr>
      <dsp:spPr>
        <a:xfrm>
          <a:off x="0" y="983603"/>
          <a:ext cx="3256346" cy="1169925"/>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latin typeface="Times New Roman" panose="02020603050405020304" pitchFamily="18" charset="0"/>
              <a:cs typeface="Times New Roman" panose="02020603050405020304" pitchFamily="18" charset="0"/>
            </a:rPr>
            <a:t>26 Patients</a:t>
          </a:r>
        </a:p>
        <a:p>
          <a:pPr lvl="0" algn="ctr" defTabSz="622300">
            <a:lnSpc>
              <a:spcPct val="90000"/>
            </a:lnSpc>
            <a:spcBef>
              <a:spcPct val="0"/>
            </a:spcBef>
            <a:spcAft>
              <a:spcPct val="35000"/>
            </a:spcAft>
          </a:pPr>
          <a:r>
            <a:rPr lang="en-US" sz="1400" kern="1200" dirty="0">
              <a:latin typeface="Times New Roman" panose="02020603050405020304" pitchFamily="18" charset="0"/>
              <a:cs typeface="Times New Roman" panose="02020603050405020304" pitchFamily="18" charset="0"/>
            </a:rPr>
            <a:t>Identical results in pre - and post- HS induced sample </a:t>
          </a:r>
        </a:p>
      </dsp:txBody>
      <dsp:txXfrm>
        <a:off x="34266" y="1017869"/>
        <a:ext cx="3187814" cy="1101393"/>
      </dsp:txXfrm>
    </dsp:sp>
    <dsp:sp modelId="{AFA731CE-CB8C-4DF8-9406-064CC8AC5076}">
      <dsp:nvSpPr>
        <dsp:cNvPr id="0" name=""/>
        <dsp:cNvSpPr/>
      </dsp:nvSpPr>
      <dsp:spPr>
        <a:xfrm>
          <a:off x="-52344" y="3454522"/>
          <a:ext cx="1747184" cy="1361269"/>
        </a:xfrm>
        <a:prstGeom prst="roundRect">
          <a:avLst>
            <a:gd name="adj" fmla="val 10000"/>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4CFF7D-9395-4B1F-AA5B-E0A94F261C68}">
      <dsp:nvSpPr>
        <dsp:cNvPr id="0" name=""/>
        <dsp:cNvSpPr/>
      </dsp:nvSpPr>
      <dsp:spPr>
        <a:xfrm>
          <a:off x="0" y="3504249"/>
          <a:ext cx="1747184" cy="1361269"/>
        </a:xfrm>
        <a:prstGeom prst="roundRect">
          <a:avLst>
            <a:gd name="adj" fmla="val 10000"/>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3 patients</a:t>
          </a:r>
        </a:p>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No growth in pre- and post -HS  induced samples </a:t>
          </a:r>
        </a:p>
      </dsp:txBody>
      <dsp:txXfrm>
        <a:off x="39870" y="3544119"/>
        <a:ext cx="1667444" cy="1281529"/>
      </dsp:txXfrm>
    </dsp:sp>
    <dsp:sp modelId="{C8349A25-4BED-46B3-852B-0D64B656958C}">
      <dsp:nvSpPr>
        <dsp:cNvPr id="0" name=""/>
        <dsp:cNvSpPr/>
      </dsp:nvSpPr>
      <dsp:spPr>
        <a:xfrm>
          <a:off x="2525504" y="4008256"/>
          <a:ext cx="1739038" cy="1114502"/>
        </a:xfrm>
        <a:prstGeom prst="roundRect">
          <a:avLst>
            <a:gd name="adj" fmla="val 10000"/>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9B6EF85-022C-4E7B-9F22-2D0DD4FD9A74}">
      <dsp:nvSpPr>
        <dsp:cNvPr id="0" name=""/>
        <dsp:cNvSpPr/>
      </dsp:nvSpPr>
      <dsp:spPr>
        <a:xfrm>
          <a:off x="2577848" y="4057983"/>
          <a:ext cx="1739038" cy="1114502"/>
        </a:xfrm>
        <a:prstGeom prst="roundRect">
          <a:avLst>
            <a:gd name="adj" fmla="val 10000"/>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23 </a:t>
          </a:r>
          <a:r>
            <a:rPr lang="en-US" sz="1200" kern="1200" dirty="0" smtClean="0">
              <a:latin typeface="Times New Roman" panose="02020603050405020304" pitchFamily="18" charset="0"/>
              <a:cs typeface="Times New Roman" panose="02020603050405020304" pitchFamily="18" charset="0"/>
            </a:rPr>
            <a:t>Patients </a:t>
          </a:r>
          <a:endParaRPr lang="en-US" sz="1200" kern="1200" dirty="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Identical pathogen s in pre-and post-HS induced samples  </a:t>
          </a:r>
        </a:p>
      </dsp:txBody>
      <dsp:txXfrm>
        <a:off x="2610491" y="4090626"/>
        <a:ext cx="1673752" cy="1049216"/>
      </dsp:txXfrm>
    </dsp:sp>
    <dsp:sp modelId="{AAEF544C-645E-4F4A-AFC5-2060461D0556}">
      <dsp:nvSpPr>
        <dsp:cNvPr id="0" name=""/>
        <dsp:cNvSpPr/>
      </dsp:nvSpPr>
      <dsp:spPr>
        <a:xfrm>
          <a:off x="5318644" y="923095"/>
          <a:ext cx="3495922" cy="1132795"/>
        </a:xfrm>
        <a:prstGeom prst="roundRect">
          <a:avLst>
            <a:gd name="adj" fmla="val 10000"/>
          </a:avLst>
        </a:prstGeom>
        <a:solidFill>
          <a:schemeClr val="accent1">
            <a:alpha val="7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AF22DD-8F74-48AB-8427-F3027F3A7DD5}">
      <dsp:nvSpPr>
        <dsp:cNvPr id="0" name=""/>
        <dsp:cNvSpPr/>
      </dsp:nvSpPr>
      <dsp:spPr>
        <a:xfrm>
          <a:off x="5370988" y="972822"/>
          <a:ext cx="3495922" cy="1132795"/>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a:latin typeface="Times New Roman" panose="02020603050405020304" pitchFamily="18" charset="0"/>
              <a:cs typeface="Times New Roman" panose="02020603050405020304" pitchFamily="18" charset="0"/>
            </a:rPr>
            <a:t>15 Patients </a:t>
          </a:r>
        </a:p>
        <a:p>
          <a:pPr lvl="0" algn="ctr" defTabSz="622300">
            <a:lnSpc>
              <a:spcPct val="90000"/>
            </a:lnSpc>
            <a:spcBef>
              <a:spcPct val="0"/>
            </a:spcBef>
            <a:spcAft>
              <a:spcPct val="35000"/>
            </a:spcAft>
          </a:pPr>
          <a:r>
            <a:rPr lang="en-US" sz="1400" kern="1200" dirty="0" smtClean="0">
              <a:latin typeface="Times New Roman" panose="02020603050405020304" pitchFamily="18" charset="0"/>
              <a:cs typeface="Times New Roman" panose="02020603050405020304" pitchFamily="18" charset="0"/>
            </a:rPr>
            <a:t>Different </a:t>
          </a:r>
          <a:r>
            <a:rPr lang="en-US" sz="1400" kern="1200" dirty="0">
              <a:latin typeface="Times New Roman" panose="02020603050405020304" pitchFamily="18" charset="0"/>
              <a:cs typeface="Times New Roman" panose="02020603050405020304" pitchFamily="18" charset="0"/>
            </a:rPr>
            <a:t>culture result in Pre and post -HS induced sample </a:t>
          </a:r>
        </a:p>
      </dsp:txBody>
      <dsp:txXfrm>
        <a:off x="5404166" y="1006000"/>
        <a:ext cx="3429566" cy="1066439"/>
      </dsp:txXfrm>
    </dsp:sp>
    <dsp:sp modelId="{1B1953BB-D3BC-4A76-B15F-9F0258AC7D49}">
      <dsp:nvSpPr>
        <dsp:cNvPr id="0" name=""/>
        <dsp:cNvSpPr/>
      </dsp:nvSpPr>
      <dsp:spPr>
        <a:xfrm>
          <a:off x="3005012" y="2589290"/>
          <a:ext cx="2096536" cy="1034229"/>
        </a:xfrm>
        <a:prstGeom prst="roundRect">
          <a:avLst>
            <a:gd name="adj" fmla="val 10000"/>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B86E15-098A-4A27-A7FE-B84DF191D7C9}">
      <dsp:nvSpPr>
        <dsp:cNvPr id="0" name=""/>
        <dsp:cNvSpPr/>
      </dsp:nvSpPr>
      <dsp:spPr>
        <a:xfrm>
          <a:off x="3057356" y="2639016"/>
          <a:ext cx="2096536" cy="1034229"/>
        </a:xfrm>
        <a:prstGeom prst="roundRect">
          <a:avLst>
            <a:gd name="adj" fmla="val 10000"/>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7 Patients </a:t>
          </a:r>
        </a:p>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one additional pathogen in post -HS induced sample </a:t>
          </a:r>
        </a:p>
      </dsp:txBody>
      <dsp:txXfrm>
        <a:off x="3087648" y="2669308"/>
        <a:ext cx="2035952" cy="973645"/>
      </dsp:txXfrm>
    </dsp:sp>
    <dsp:sp modelId="{9A0BD337-D3BF-49E1-834D-7412649FA59B}">
      <dsp:nvSpPr>
        <dsp:cNvPr id="0" name=""/>
        <dsp:cNvSpPr/>
      </dsp:nvSpPr>
      <dsp:spPr>
        <a:xfrm>
          <a:off x="5246158" y="3243312"/>
          <a:ext cx="1280924" cy="1762969"/>
        </a:xfrm>
        <a:prstGeom prst="roundRect">
          <a:avLst>
            <a:gd name="adj" fmla="val 10000"/>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49E2DF-3DD8-4273-9909-6AE749BC91E7}">
      <dsp:nvSpPr>
        <dsp:cNvPr id="0" name=""/>
        <dsp:cNvSpPr/>
      </dsp:nvSpPr>
      <dsp:spPr>
        <a:xfrm>
          <a:off x="5298502" y="3293039"/>
          <a:ext cx="1280924" cy="1762969"/>
        </a:xfrm>
        <a:prstGeom prst="roundRect">
          <a:avLst>
            <a:gd name="adj" fmla="val 10000"/>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latin typeface="Times New Roman" panose="02020603050405020304" pitchFamily="18" charset="0"/>
              <a:cs typeface="Times New Roman" panose="02020603050405020304" pitchFamily="18" charset="0"/>
            </a:rPr>
            <a:t>2 Patients </a:t>
          </a:r>
          <a:endParaRPr lang="en-US" sz="1200" kern="1200" dirty="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Two additional pathogen in post </a:t>
          </a:r>
          <a:r>
            <a:rPr lang="en-US" sz="1200" kern="1200" dirty="0" smtClean="0">
              <a:latin typeface="Times New Roman" panose="02020603050405020304" pitchFamily="18" charset="0"/>
              <a:cs typeface="Times New Roman" panose="02020603050405020304" pitchFamily="18" charset="0"/>
            </a:rPr>
            <a:t>– HS induced </a:t>
          </a:r>
          <a:r>
            <a:rPr lang="en-US" sz="1200" kern="1200" dirty="0">
              <a:latin typeface="Times New Roman" panose="02020603050405020304" pitchFamily="18" charset="0"/>
              <a:cs typeface="Times New Roman" panose="02020603050405020304" pitchFamily="18" charset="0"/>
            </a:rPr>
            <a:t>samples </a:t>
          </a:r>
        </a:p>
      </dsp:txBody>
      <dsp:txXfrm>
        <a:off x="5336019" y="3330556"/>
        <a:ext cx="1205890" cy="1687935"/>
      </dsp:txXfrm>
    </dsp:sp>
    <dsp:sp modelId="{975D0822-D75D-446F-AEAF-4D038A90BF2D}">
      <dsp:nvSpPr>
        <dsp:cNvPr id="0" name=""/>
        <dsp:cNvSpPr/>
      </dsp:nvSpPr>
      <dsp:spPr>
        <a:xfrm>
          <a:off x="6948753" y="3445170"/>
          <a:ext cx="1325480" cy="1487906"/>
        </a:xfrm>
        <a:prstGeom prst="roundRect">
          <a:avLst>
            <a:gd name="adj" fmla="val 10000"/>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FEA9A6-81C0-4291-AB00-A0EF14E357F3}">
      <dsp:nvSpPr>
        <dsp:cNvPr id="0" name=""/>
        <dsp:cNvSpPr/>
      </dsp:nvSpPr>
      <dsp:spPr>
        <a:xfrm>
          <a:off x="7001098" y="3494897"/>
          <a:ext cx="1325480" cy="1487906"/>
        </a:xfrm>
        <a:prstGeom prst="roundRect">
          <a:avLst>
            <a:gd name="adj" fmla="val 10000"/>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2 </a:t>
          </a:r>
          <a:r>
            <a:rPr lang="en-US" sz="1200" kern="1200" dirty="0" smtClean="0">
              <a:latin typeface="Times New Roman" panose="02020603050405020304" pitchFamily="18" charset="0"/>
              <a:cs typeface="Times New Roman" panose="02020603050405020304" pitchFamily="18" charset="0"/>
            </a:rPr>
            <a:t>Patients </a:t>
          </a:r>
          <a:endParaRPr lang="en-US" sz="1200" kern="1200" dirty="0">
            <a:latin typeface="Times New Roman" panose="02020603050405020304" pitchFamily="18" charset="0"/>
            <a:cs typeface="Times New Roman" panose="02020603050405020304" pitchFamily="18" charset="0"/>
          </a:endParaRPr>
        </a:p>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Isolated </a:t>
          </a:r>
          <a:r>
            <a:rPr lang="en-US" sz="1200" kern="1200" dirty="0" smtClean="0">
              <a:latin typeface="Times New Roman" panose="02020603050405020304" pitchFamily="18" charset="0"/>
              <a:cs typeface="Times New Roman" panose="02020603050405020304" pitchFamily="18" charset="0"/>
            </a:rPr>
            <a:t>different </a:t>
          </a:r>
          <a:r>
            <a:rPr lang="en-US" sz="1200" kern="1200" dirty="0">
              <a:latin typeface="Times New Roman" panose="02020603050405020304" pitchFamily="18" charset="0"/>
              <a:cs typeface="Times New Roman" panose="02020603050405020304" pitchFamily="18" charset="0"/>
            </a:rPr>
            <a:t>pathogen in pre-and post -HS induced samples </a:t>
          </a:r>
        </a:p>
      </dsp:txBody>
      <dsp:txXfrm>
        <a:off x="7039920" y="3533719"/>
        <a:ext cx="1247836" cy="1410262"/>
      </dsp:txXfrm>
    </dsp:sp>
    <dsp:sp modelId="{D6919F6A-69E5-4A3D-A56F-EDD9321913C9}">
      <dsp:nvSpPr>
        <dsp:cNvPr id="0" name=""/>
        <dsp:cNvSpPr/>
      </dsp:nvSpPr>
      <dsp:spPr>
        <a:xfrm>
          <a:off x="8713624" y="3029368"/>
          <a:ext cx="1541813" cy="1729561"/>
        </a:xfrm>
        <a:prstGeom prst="roundRect">
          <a:avLst>
            <a:gd name="adj" fmla="val 10000"/>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E72A1AD-F646-4288-85C0-A5D8E80D8F64}">
      <dsp:nvSpPr>
        <dsp:cNvPr id="0" name=""/>
        <dsp:cNvSpPr/>
      </dsp:nvSpPr>
      <dsp:spPr>
        <a:xfrm>
          <a:off x="8765968" y="3079095"/>
          <a:ext cx="1541813" cy="1729561"/>
        </a:xfrm>
        <a:prstGeom prst="roundRect">
          <a:avLst>
            <a:gd name="adj" fmla="val 10000"/>
          </a:avLst>
        </a:prstGeom>
        <a:solidFill>
          <a:schemeClr val="lt1">
            <a:alpha val="90000"/>
            <a:hueOff val="0"/>
            <a:satOff val="0"/>
            <a:lumOff val="0"/>
            <a:alphaOff val="0"/>
          </a:schemeClr>
        </a:solidFill>
        <a:ln w="12700" cap="flat" cmpd="sng" algn="ctr">
          <a:solidFill>
            <a:schemeClr val="accent1">
              <a:tint val="7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4 Patients </a:t>
          </a:r>
        </a:p>
        <a:p>
          <a:pPr lvl="0" algn="ctr" defTabSz="533400">
            <a:lnSpc>
              <a:spcPct val="90000"/>
            </a:lnSpc>
            <a:spcBef>
              <a:spcPct val="0"/>
            </a:spcBef>
            <a:spcAft>
              <a:spcPct val="35000"/>
            </a:spcAft>
          </a:pPr>
          <a:r>
            <a:rPr lang="en-US" sz="1200" kern="1200" dirty="0">
              <a:latin typeface="Times New Roman" panose="02020603050405020304" pitchFamily="18" charset="0"/>
              <a:cs typeface="Times New Roman" panose="02020603050405020304" pitchFamily="18" charset="0"/>
            </a:rPr>
            <a:t>One additional pathogen in pre-induced samples </a:t>
          </a:r>
        </a:p>
      </dsp:txBody>
      <dsp:txXfrm>
        <a:off x="8811126" y="3124253"/>
        <a:ext cx="1451497" cy="163924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2C3424-A0E1-4770-A6FB-0C22A3FED653}" type="datetimeFigureOut">
              <a:rPr lang="en-US" smtClean="0"/>
              <a:t>3/17/2018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2684239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C3424-A0E1-4770-A6FB-0C22A3FED653}" type="datetimeFigureOut">
              <a:rPr lang="en-US" smtClean="0"/>
              <a:t>3/17/2018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1709755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C3424-A0E1-4770-A6FB-0C22A3FED653}" type="datetimeFigureOut">
              <a:rPr lang="en-US" smtClean="0"/>
              <a:t>3/17/2018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1373060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2C3424-A0E1-4770-A6FB-0C22A3FED653}" type="datetimeFigureOut">
              <a:rPr lang="en-US" smtClean="0"/>
              <a:t>3/17/2018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3686790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E2C3424-A0E1-4770-A6FB-0C22A3FED653}" type="datetimeFigureOut">
              <a:rPr lang="en-US" smtClean="0"/>
              <a:t>3/17/2018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1155555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2C3424-A0E1-4770-A6FB-0C22A3FED653}" type="datetimeFigureOut">
              <a:rPr lang="en-US" smtClean="0"/>
              <a:t>3/17/2018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206941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2C3424-A0E1-4770-A6FB-0C22A3FED653}" type="datetimeFigureOut">
              <a:rPr lang="en-US" smtClean="0"/>
              <a:t>3/17/2018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2193607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2C3424-A0E1-4770-A6FB-0C22A3FED653}" type="datetimeFigureOut">
              <a:rPr lang="en-US" smtClean="0"/>
              <a:t>3/17/2018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1531906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2C3424-A0E1-4770-A6FB-0C22A3FED653}" type="datetimeFigureOut">
              <a:rPr lang="en-US" smtClean="0"/>
              <a:t>3/17/2018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2847894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E2C3424-A0E1-4770-A6FB-0C22A3FED653}" type="datetimeFigureOut">
              <a:rPr lang="en-US" smtClean="0"/>
              <a:t>3/17/2018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40574894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E2C3424-A0E1-4770-A6FB-0C22A3FED653}" type="datetimeFigureOut">
              <a:rPr lang="en-US" smtClean="0"/>
              <a:t>3/17/2018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FAC08D-95F1-47D7-8649-93520191B2B5}" type="slidenum">
              <a:rPr lang="en-US" smtClean="0"/>
              <a:t>‹#›</a:t>
            </a:fld>
            <a:endParaRPr lang="en-US"/>
          </a:p>
        </p:txBody>
      </p:sp>
    </p:spTree>
    <p:extLst>
      <p:ext uri="{BB962C8B-B14F-4D97-AF65-F5344CB8AC3E}">
        <p14:creationId xmlns:p14="http://schemas.microsoft.com/office/powerpoint/2010/main" val="4243710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4000">
              <a:srgbClr val="92D050"/>
            </a:gs>
            <a:gs pos="99000">
              <a:schemeClr val="accent1">
                <a:lumMod val="45000"/>
                <a:lumOff val="55000"/>
              </a:schemeClr>
            </a:gs>
            <a:gs pos="65000">
              <a:srgbClr val="0070C0"/>
            </a:gs>
            <a:gs pos="98000">
              <a:srgbClr val="0070C4"/>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2C3424-A0E1-4770-A6FB-0C22A3FED653}" type="datetimeFigureOut">
              <a:rPr lang="en-US" smtClean="0"/>
              <a:t>3/17/2018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FAC08D-95F1-47D7-8649-93520191B2B5}" type="slidenum">
              <a:rPr lang="en-US" smtClean="0"/>
              <a:t>‹#›</a:t>
            </a:fld>
            <a:endParaRPr lang="en-US"/>
          </a:p>
        </p:txBody>
      </p:sp>
    </p:spTree>
    <p:extLst>
      <p:ext uri="{BB962C8B-B14F-4D97-AF65-F5344CB8AC3E}">
        <p14:creationId xmlns:p14="http://schemas.microsoft.com/office/powerpoint/2010/main" val="2918320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46364"/>
            <a:ext cx="12192000" cy="720436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5552" y="119892"/>
            <a:ext cx="3584448" cy="969508"/>
          </a:xfrm>
          <a:prstGeom prst="rect">
            <a:avLst/>
          </a:prstGeom>
        </p:spPr>
      </p:pic>
      <p:sp>
        <p:nvSpPr>
          <p:cNvPr id="6" name="Rectangle 5"/>
          <p:cNvSpPr/>
          <p:nvPr/>
        </p:nvSpPr>
        <p:spPr>
          <a:xfrm>
            <a:off x="664464" y="2045208"/>
            <a:ext cx="6291072" cy="2462784"/>
          </a:xfrm>
          <a:prstGeom prst="rect">
            <a:avLst/>
          </a:prstGeom>
          <a:solidFill>
            <a:srgbClr val="0065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a:off x="865909" y="982936"/>
            <a:ext cx="10460181" cy="2817582"/>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b="1" dirty="0" smtClean="0">
              <a:solidFill>
                <a:schemeClr val="bg1"/>
              </a:solidFill>
              <a:latin typeface="Times New Roman" panose="02020603050405020304" pitchFamily="18" charset="0"/>
              <a:cs typeface="Times New Roman" panose="02020603050405020304" pitchFamily="18" charset="0"/>
            </a:endParaRPr>
          </a:p>
          <a:p>
            <a:pPr algn="ctr"/>
            <a:r>
              <a:rPr lang="en-US" sz="4000" b="1" dirty="0" smtClean="0">
                <a:solidFill>
                  <a:schemeClr val="bg1"/>
                </a:solidFill>
                <a:latin typeface="Times New Roman" panose="02020603050405020304" pitchFamily="18" charset="0"/>
                <a:cs typeface="Times New Roman" panose="02020603050405020304" pitchFamily="18" charset="0"/>
              </a:rPr>
              <a:t>Effect of induced sputum on </a:t>
            </a:r>
            <a:br>
              <a:rPr lang="en-US" sz="4000" b="1" dirty="0" smtClean="0">
                <a:solidFill>
                  <a:schemeClr val="bg1"/>
                </a:solidFill>
                <a:latin typeface="Times New Roman" panose="02020603050405020304" pitchFamily="18" charset="0"/>
                <a:cs typeface="Times New Roman" panose="02020603050405020304" pitchFamily="18" charset="0"/>
              </a:rPr>
            </a:br>
            <a:r>
              <a:rPr lang="en-US" sz="4000" b="1" dirty="0" smtClean="0">
                <a:solidFill>
                  <a:schemeClr val="bg1"/>
                </a:solidFill>
                <a:latin typeface="Times New Roman" panose="02020603050405020304" pitchFamily="18" charset="0"/>
                <a:cs typeface="Times New Roman" panose="02020603050405020304" pitchFamily="18" charset="0"/>
              </a:rPr>
              <a:t>Microbiology outcome in Cystic fibrosis patient</a:t>
            </a:r>
            <a:r>
              <a:rPr lang="en-US" sz="3600" b="1" dirty="0" smtClean="0">
                <a:solidFill>
                  <a:schemeClr val="bg1"/>
                </a:solidFill>
                <a:latin typeface="Times New Roman" panose="02020603050405020304" pitchFamily="18" charset="0"/>
                <a:cs typeface="Times New Roman" panose="02020603050405020304" pitchFamily="18" charset="0"/>
              </a:rPr>
              <a:t/>
            </a:r>
            <a:br>
              <a:rPr lang="en-US" sz="3600" b="1" dirty="0" smtClean="0">
                <a:solidFill>
                  <a:schemeClr val="bg1"/>
                </a:solidFill>
                <a:latin typeface="Times New Roman" panose="02020603050405020304" pitchFamily="18" charset="0"/>
                <a:cs typeface="Times New Roman" panose="02020603050405020304" pitchFamily="18" charset="0"/>
              </a:rPr>
            </a:br>
            <a:endParaRPr lang="en-US" sz="1800" b="1" dirty="0" smtClean="0">
              <a:solidFill>
                <a:schemeClr val="bg1"/>
              </a:solidFill>
              <a:latin typeface="Times New Roman" panose="02020603050405020304" pitchFamily="18" charset="0"/>
              <a:cs typeface="Times New Roman" panose="02020603050405020304" pitchFamily="18" charset="0"/>
            </a:endParaRPr>
          </a:p>
          <a:p>
            <a:pPr algn="ctr"/>
            <a:r>
              <a:rPr lang="en-US" sz="1600" b="1" dirty="0" smtClean="0">
                <a:solidFill>
                  <a:schemeClr val="bg1"/>
                </a:solidFill>
                <a:latin typeface="Times New Roman" panose="02020603050405020304" pitchFamily="18" charset="0"/>
                <a:cs typeface="Times New Roman" panose="02020603050405020304" pitchFamily="18" charset="0"/>
              </a:rPr>
              <a:t>Khalid Zahraldin ,  </a:t>
            </a:r>
            <a:r>
              <a:rPr lang="en-US" sz="1600" b="1" dirty="0" err="1" smtClean="0">
                <a:solidFill>
                  <a:schemeClr val="bg1"/>
                </a:solidFill>
                <a:latin typeface="Times New Roman" panose="02020603050405020304" pitchFamily="18" charset="0"/>
                <a:cs typeface="Times New Roman" panose="02020603050405020304" pitchFamily="18" charset="0"/>
              </a:rPr>
              <a:t>Amal</a:t>
            </a:r>
            <a:r>
              <a:rPr lang="en-US" sz="1600" b="1" dirty="0" smtClean="0">
                <a:solidFill>
                  <a:schemeClr val="bg1"/>
                </a:solidFill>
                <a:latin typeface="Times New Roman" panose="02020603050405020304" pitchFamily="18" charset="0"/>
                <a:cs typeface="Times New Roman" panose="02020603050405020304" pitchFamily="18" charset="0"/>
              </a:rPr>
              <a:t> </a:t>
            </a:r>
            <a:r>
              <a:rPr lang="en-US" sz="1600" b="1" dirty="0" err="1" smtClean="0">
                <a:solidFill>
                  <a:schemeClr val="bg1"/>
                </a:solidFill>
                <a:latin typeface="Times New Roman" panose="02020603050405020304" pitchFamily="18" charset="0"/>
                <a:cs typeface="Times New Roman" panose="02020603050405020304" pitchFamily="18" charset="0"/>
              </a:rPr>
              <a:t>Alnaimi</a:t>
            </a:r>
            <a:r>
              <a:rPr lang="en-US" sz="1600" b="1" dirty="0" smtClean="0">
                <a:solidFill>
                  <a:schemeClr val="bg1"/>
                </a:solidFill>
                <a:latin typeface="Times New Roman" panose="02020603050405020304" pitchFamily="18" charset="0"/>
                <a:cs typeface="Times New Roman" panose="02020603050405020304" pitchFamily="18" charset="0"/>
              </a:rPr>
              <a:t> , </a:t>
            </a:r>
            <a:r>
              <a:rPr lang="en-US" sz="1600" b="1" dirty="0" err="1" smtClean="0">
                <a:solidFill>
                  <a:schemeClr val="bg1"/>
                </a:solidFill>
                <a:latin typeface="Times New Roman" panose="02020603050405020304" pitchFamily="18" charset="0"/>
                <a:cs typeface="Times New Roman" panose="02020603050405020304" pitchFamily="18" charset="0"/>
              </a:rPr>
              <a:t>Ranai</a:t>
            </a:r>
            <a:r>
              <a:rPr lang="en-US" sz="1600" b="1" dirty="0" smtClean="0">
                <a:solidFill>
                  <a:schemeClr val="bg1"/>
                </a:solidFill>
                <a:latin typeface="Times New Roman" panose="02020603050405020304" pitchFamily="18" charset="0"/>
                <a:cs typeface="Times New Roman" panose="02020603050405020304" pitchFamily="18" charset="0"/>
              </a:rPr>
              <a:t> </a:t>
            </a:r>
            <a:r>
              <a:rPr lang="en-US" sz="1600" b="1" dirty="0" err="1" smtClean="0">
                <a:solidFill>
                  <a:schemeClr val="bg1"/>
                </a:solidFill>
                <a:latin typeface="Times New Roman" panose="02020603050405020304" pitchFamily="18" charset="0"/>
                <a:cs typeface="Times New Roman" panose="02020603050405020304" pitchFamily="18" charset="0"/>
              </a:rPr>
              <a:t>Arar</a:t>
            </a:r>
            <a:r>
              <a:rPr lang="en-US" sz="1600" b="1" dirty="0" smtClean="0">
                <a:solidFill>
                  <a:schemeClr val="bg1"/>
                </a:solidFill>
                <a:latin typeface="Times New Roman" panose="02020603050405020304" pitchFamily="18" charset="0"/>
                <a:cs typeface="Times New Roman" panose="02020603050405020304" pitchFamily="18" charset="0"/>
              </a:rPr>
              <a:t> ,  </a:t>
            </a:r>
            <a:r>
              <a:rPr lang="en-US" sz="1600" b="1" dirty="0" err="1" smtClean="0">
                <a:solidFill>
                  <a:schemeClr val="bg1"/>
                </a:solidFill>
                <a:latin typeface="Times New Roman" panose="02020603050405020304" pitchFamily="18" charset="0"/>
                <a:cs typeface="Times New Roman" panose="02020603050405020304" pitchFamily="18" charset="0"/>
              </a:rPr>
              <a:t>Amjad</a:t>
            </a:r>
            <a:r>
              <a:rPr lang="en-US" sz="1600" b="1" u="sng" dirty="0" smtClean="0">
                <a:solidFill>
                  <a:schemeClr val="bg1"/>
                </a:solidFill>
                <a:latin typeface="Times New Roman" panose="02020603050405020304" pitchFamily="18" charset="0"/>
                <a:cs typeface="Times New Roman" panose="02020603050405020304" pitchFamily="18" charset="0"/>
              </a:rPr>
              <a:t> </a:t>
            </a:r>
            <a:r>
              <a:rPr lang="en-US" sz="1600" b="1" dirty="0" err="1" smtClean="0">
                <a:solidFill>
                  <a:schemeClr val="bg1"/>
                </a:solidFill>
                <a:latin typeface="Times New Roman" panose="02020603050405020304" pitchFamily="18" charset="0"/>
                <a:cs typeface="Times New Roman" panose="02020603050405020304" pitchFamily="18" charset="0"/>
              </a:rPr>
              <a:t>Tuffaha</a:t>
            </a:r>
            <a:r>
              <a:rPr lang="en-US" sz="1600" b="1" dirty="0" smtClean="0">
                <a:solidFill>
                  <a:schemeClr val="bg1"/>
                </a:solidFill>
                <a:latin typeface="Times New Roman" panose="02020603050405020304" pitchFamily="18" charset="0"/>
                <a:cs typeface="Times New Roman" panose="02020603050405020304" pitchFamily="18" charset="0"/>
              </a:rPr>
              <a:t>  </a:t>
            </a:r>
            <a:br>
              <a:rPr lang="en-US" sz="1600" b="1" dirty="0" smtClean="0">
                <a:solidFill>
                  <a:schemeClr val="bg1"/>
                </a:solidFill>
                <a:latin typeface="Times New Roman" panose="02020603050405020304" pitchFamily="18" charset="0"/>
                <a:cs typeface="Times New Roman" panose="02020603050405020304" pitchFamily="18" charset="0"/>
              </a:rPr>
            </a:br>
            <a:r>
              <a:rPr lang="en-US" sz="1400" b="1" dirty="0" smtClean="0">
                <a:solidFill>
                  <a:schemeClr val="bg1"/>
                </a:solidFill>
                <a:latin typeface="Times New Roman" panose="02020603050405020304" pitchFamily="18" charset="0"/>
                <a:cs typeface="Times New Roman" panose="02020603050405020304" pitchFamily="18" charset="0"/>
              </a:rPr>
              <a:t>Department of Pediatrics, Section of Pediatric Pulmonology, Hamad Medical Corporation, Doha, Qatar</a:t>
            </a:r>
            <a:endParaRPr lang="en-US" sz="1400" b="1" dirty="0">
              <a:solidFill>
                <a:schemeClr val="bg1"/>
              </a:solidFill>
            </a:endParaRPr>
          </a:p>
        </p:txBody>
      </p:sp>
      <p:sp>
        <p:nvSpPr>
          <p:cNvPr id="9" name="Rectangle 8"/>
          <p:cNvSpPr/>
          <p:nvPr/>
        </p:nvSpPr>
        <p:spPr>
          <a:xfrm>
            <a:off x="3138332" y="3582473"/>
            <a:ext cx="6096000" cy="2185214"/>
          </a:xfrm>
          <a:prstGeom prst="rect">
            <a:avLst/>
          </a:prstGeom>
        </p:spPr>
        <p:txBody>
          <a:bodyPr>
            <a:spAutoFit/>
          </a:bodyPr>
          <a:lstStyle/>
          <a:p>
            <a:pPr algn="ctr"/>
            <a:endParaRPr lang="en-US" sz="3200" b="1" dirty="0" smtClean="0">
              <a:solidFill>
                <a:schemeClr val="bg1"/>
              </a:solidFill>
              <a:latin typeface="Times New Roman" panose="02020603050405020304" pitchFamily="18" charset="0"/>
              <a:cs typeface="Times New Roman" panose="02020603050405020304" pitchFamily="18" charset="0"/>
            </a:endParaRPr>
          </a:p>
          <a:p>
            <a:pPr algn="ctr"/>
            <a:r>
              <a:rPr lang="en-US" sz="3200" b="1" dirty="0" smtClean="0">
                <a:solidFill>
                  <a:schemeClr val="bg1"/>
                </a:solidFill>
                <a:latin typeface="Times New Roman" panose="02020603050405020304" pitchFamily="18" charset="0"/>
                <a:cs typeface="Times New Roman" panose="02020603050405020304" pitchFamily="18" charset="0"/>
              </a:rPr>
              <a:t>Dr. Khalid Zahraldin</a:t>
            </a:r>
          </a:p>
          <a:p>
            <a:pPr algn="ctr"/>
            <a:r>
              <a:rPr lang="en-US" dirty="0" smtClean="0">
                <a:solidFill>
                  <a:schemeClr val="bg1"/>
                </a:solidFill>
                <a:latin typeface="Times New Roman" panose="02020603050405020304" pitchFamily="18" charset="0"/>
                <a:cs typeface="Times New Roman" panose="02020603050405020304" pitchFamily="18" charset="0"/>
              </a:rPr>
              <a:t>MBBS,MRCPCH ,ABHS-P</a:t>
            </a:r>
          </a:p>
          <a:p>
            <a:pPr algn="ctr"/>
            <a:r>
              <a:rPr lang="en-US" dirty="0" smtClean="0">
                <a:solidFill>
                  <a:schemeClr val="bg1"/>
                </a:solidFill>
                <a:latin typeface="Times New Roman" panose="02020603050405020304" pitchFamily="18" charset="0"/>
                <a:cs typeface="Times New Roman" panose="02020603050405020304" pitchFamily="18" charset="0"/>
              </a:rPr>
              <a:t>Hamad Medical Corporation</a:t>
            </a:r>
          </a:p>
          <a:p>
            <a:pPr algn="ctr"/>
            <a:r>
              <a:rPr lang="en-US" dirty="0" smtClean="0">
                <a:solidFill>
                  <a:schemeClr val="bg1"/>
                </a:solidFill>
                <a:latin typeface="Times New Roman" panose="02020603050405020304" pitchFamily="18" charset="0"/>
                <a:cs typeface="Times New Roman" panose="02020603050405020304" pitchFamily="18" charset="0"/>
              </a:rPr>
              <a:t>Pediatric Pulmonology Associate Consultant </a:t>
            </a:r>
          </a:p>
          <a:p>
            <a:pPr algn="ct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502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1" cy="6858000"/>
          </a:xfrm>
          <a:prstGeom prst="rect">
            <a:avLst/>
          </a:prstGeom>
        </p:spPr>
      </p:pic>
      <p:sp>
        <p:nvSpPr>
          <p:cNvPr id="5" name="Rectangle 4"/>
          <p:cNvSpPr/>
          <p:nvPr/>
        </p:nvSpPr>
        <p:spPr>
          <a:xfrm>
            <a:off x="908296" y="2384368"/>
            <a:ext cx="5735782" cy="16071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46019" y="3833388"/>
            <a:ext cx="8312727" cy="1932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90109" y="5165555"/>
            <a:ext cx="5735782" cy="900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8296" y="2893638"/>
            <a:ext cx="3632726" cy="1323439"/>
          </a:xfrm>
          <a:prstGeom prst="rect">
            <a:avLst/>
          </a:prstGeom>
        </p:spPr>
        <p:txBody>
          <a:bodyPr wrap="none">
            <a:spAutoFit/>
          </a:bodyPr>
          <a:lstStyle/>
          <a:p>
            <a:r>
              <a:rPr lang="en-US" sz="8000" b="1" dirty="0" smtClean="0">
                <a:solidFill>
                  <a:srgbClr val="005EA4"/>
                </a:solidFill>
                <a:latin typeface="Times New Roman" panose="02020603050405020304" pitchFamily="18" charset="0"/>
                <a:cs typeface="Times New Roman" panose="02020603050405020304" pitchFamily="18" charset="0"/>
              </a:rPr>
              <a:t>Results </a:t>
            </a:r>
            <a:endParaRPr lang="en-US" sz="8000" b="1" dirty="0">
              <a:solidFill>
                <a:srgbClr val="005EA4"/>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739" y="287245"/>
            <a:ext cx="3584448" cy="969508"/>
          </a:xfrm>
          <a:prstGeom prst="rect">
            <a:avLst/>
          </a:prstGeom>
        </p:spPr>
      </p:pic>
    </p:spTree>
    <p:extLst>
      <p:ext uri="{BB962C8B-B14F-4D97-AF65-F5344CB8AC3E}">
        <p14:creationId xmlns:p14="http://schemas.microsoft.com/office/powerpoint/2010/main" val="883777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374073" y="387927"/>
            <a:ext cx="11402291" cy="5999018"/>
          </a:xfrm>
          <a:solidFill>
            <a:schemeClr val="bg1"/>
          </a:solidFill>
          <a:ln>
            <a:solidFill>
              <a:srgbClr val="005EA4"/>
            </a:solidFill>
          </a:ln>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62676173"/>
              </p:ext>
            </p:extLst>
          </p:nvPr>
        </p:nvGraphicFramePr>
        <p:xfrm>
          <a:off x="1233055" y="1126291"/>
          <a:ext cx="9670472" cy="4848305"/>
        </p:xfrm>
        <a:graphic>
          <a:graphicData uri="http://schemas.openxmlformats.org/drawingml/2006/table">
            <a:tbl>
              <a:tblPr firstRow="1" firstCol="1" bandRow="1">
                <a:tableStyleId>{5FD0F851-EC5A-4D38-B0AD-8093EC10F338}</a:tableStyleId>
              </a:tblPr>
              <a:tblGrid>
                <a:gridCol w="7503645">
                  <a:extLst>
                    <a:ext uri="{9D8B030D-6E8A-4147-A177-3AD203B41FA5}">
                      <a16:colId xmlns:a16="http://schemas.microsoft.com/office/drawing/2014/main" val="2519836371"/>
                    </a:ext>
                  </a:extLst>
                </a:gridCol>
                <a:gridCol w="2166827">
                  <a:extLst>
                    <a:ext uri="{9D8B030D-6E8A-4147-A177-3AD203B41FA5}">
                      <a16:colId xmlns:a16="http://schemas.microsoft.com/office/drawing/2014/main" val="1311253755"/>
                    </a:ext>
                  </a:extLst>
                </a:gridCol>
              </a:tblGrid>
              <a:tr h="462835">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Patients (n = 41)</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Results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extLst>
                  <a:ext uri="{0D108BD9-81ED-4DB2-BD59-A6C34878D82A}">
                    <a16:rowId xmlns:a16="http://schemas.microsoft.com/office/drawing/2014/main" val="327875389"/>
                  </a:ext>
                </a:extLst>
              </a:tr>
              <a:tr h="639788">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Female  sex, n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18 (43%)</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18525547"/>
                  </a:ext>
                </a:extLst>
              </a:tr>
              <a:tr h="462835">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Age in years, mean ± SD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8.7 ±5.2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6590497"/>
                  </a:ext>
                </a:extLst>
              </a:tr>
              <a:tr h="1431507">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CF Genotype</a:t>
                      </a:r>
                      <a:endParaRPr lang="en-US" sz="2400" dirty="0">
                        <a:effectLst/>
                        <a:latin typeface="Times New Roman" panose="02020603050405020304" pitchFamily="18" charset="0"/>
                        <a:cs typeface="Times New Roman" panose="02020603050405020304" pitchFamily="18" charset="0"/>
                      </a:endParaRPr>
                    </a:p>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I123V mutation, n (%)</a:t>
                      </a:r>
                      <a:endParaRPr lang="en-US" sz="2400" dirty="0">
                        <a:effectLst/>
                        <a:latin typeface="Times New Roman" panose="02020603050405020304" pitchFamily="18" charset="0"/>
                        <a:cs typeface="Times New Roman" panose="02020603050405020304" pitchFamily="18" charset="0"/>
                      </a:endParaRPr>
                    </a:p>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Other CFTR mutation ,n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cs typeface="Times New Roman" panose="02020603050405020304" pitchFamily="18" charset="0"/>
                      </a:endParaRPr>
                    </a:p>
                    <a:p>
                      <a:pPr marL="0" marR="0" algn="l">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35(85%)</a:t>
                      </a:r>
                      <a:endParaRPr lang="en-US" sz="2400">
                        <a:effectLst/>
                        <a:latin typeface="Times New Roman" panose="02020603050405020304" pitchFamily="18" charset="0"/>
                        <a:cs typeface="Times New Roman" panose="02020603050405020304" pitchFamily="18" charset="0"/>
                      </a:endParaRPr>
                    </a:p>
                    <a:p>
                      <a:pPr marL="0" marR="0" algn="l">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6  (15%)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77912347"/>
                  </a:ext>
                </a:extLst>
              </a:tr>
              <a:tr h="462835">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FEV1 in % predicted, mean ±SD</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85 ±15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67084300"/>
                  </a:ext>
                </a:extLst>
              </a:tr>
              <a:tr h="462835">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Total number of   (ES) samples collected, n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18(44%)</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8354201"/>
                  </a:ext>
                </a:extLst>
              </a:tr>
              <a:tr h="462835">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Total number of (OP) samples collected, n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23(56%)</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59333569"/>
                  </a:ext>
                </a:extLst>
              </a:tr>
              <a:tr h="462835">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Total number of  (IS) samples collected, n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41(100%)</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94367538"/>
                  </a:ext>
                </a:extLst>
              </a:tr>
            </a:tbl>
          </a:graphicData>
        </a:graphic>
      </p:graphicFrame>
      <p:sp>
        <p:nvSpPr>
          <p:cNvPr id="5" name="Rectangle 4"/>
          <p:cNvSpPr/>
          <p:nvPr/>
        </p:nvSpPr>
        <p:spPr>
          <a:xfrm>
            <a:off x="4281055" y="6199906"/>
            <a:ext cx="3976254" cy="388696"/>
          </a:xfrm>
          <a:prstGeom prst="rect">
            <a:avLst/>
          </a:prstGeom>
          <a:solidFill>
            <a:schemeClr val="bg1"/>
          </a:solidFill>
          <a:ln>
            <a:noFill/>
          </a:ln>
        </p:spPr>
        <p:txBody>
          <a:bodyPr wrap="square">
            <a:spAutoFit/>
          </a:bodyPr>
          <a:lstStyle/>
          <a:p>
            <a:pPr algn="ctr">
              <a:lnSpc>
                <a:spcPct val="107000"/>
              </a:lnSpc>
              <a:spcAft>
                <a:spcPts val="800"/>
              </a:spcAft>
            </a:pPr>
            <a:r>
              <a:rPr lang="en-US" b="1" dirty="0">
                <a:latin typeface="Times New Roman" panose="02020603050405020304" pitchFamily="18" charset="0"/>
                <a:ea typeface="Calibri" panose="020F0502020204030204" pitchFamily="34" charset="0"/>
                <a:cs typeface="Arial" panose="020B0604020202020204" pitchFamily="34" charset="0"/>
              </a:rPr>
              <a:t>Table 1: Baseline characteristics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466" y="139440"/>
            <a:ext cx="3341171" cy="903707"/>
          </a:xfrm>
          <a:prstGeom prst="rect">
            <a:avLst/>
          </a:prstGeom>
        </p:spPr>
      </p:pic>
    </p:spTree>
    <p:extLst>
      <p:ext uri="{BB962C8B-B14F-4D97-AF65-F5344CB8AC3E}">
        <p14:creationId xmlns:p14="http://schemas.microsoft.com/office/powerpoint/2010/main" val="3241380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idx="1"/>
          </p:nvPr>
        </p:nvSpPr>
        <p:spPr>
          <a:xfrm>
            <a:off x="457201" y="512618"/>
            <a:ext cx="11291454" cy="5915891"/>
          </a:xfrm>
          <a:solidFill>
            <a:schemeClr val="bg1"/>
          </a:solidFill>
          <a:ln>
            <a:solidFill>
              <a:srgbClr val="005EA4"/>
            </a:solidFill>
          </a:ln>
        </p:spPr>
        <p:txBody>
          <a:bodyPr/>
          <a:lstStyle/>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07209068"/>
              </p:ext>
            </p:extLst>
          </p:nvPr>
        </p:nvGraphicFramePr>
        <p:xfrm>
          <a:off x="831274" y="1080653"/>
          <a:ext cx="10557163" cy="4932218"/>
        </p:xfrm>
        <a:graphic>
          <a:graphicData uri="http://schemas.openxmlformats.org/drawingml/2006/table">
            <a:tbl>
              <a:tblPr firstRow="1" firstCol="1" bandRow="1">
                <a:tableStyleId>{5940675A-B579-460E-94D1-54222C63F5DA}</a:tableStyleId>
              </a:tblPr>
              <a:tblGrid>
                <a:gridCol w="3518301">
                  <a:extLst>
                    <a:ext uri="{9D8B030D-6E8A-4147-A177-3AD203B41FA5}">
                      <a16:colId xmlns:a16="http://schemas.microsoft.com/office/drawing/2014/main" val="2413055680"/>
                    </a:ext>
                  </a:extLst>
                </a:gridCol>
                <a:gridCol w="3519431">
                  <a:extLst>
                    <a:ext uri="{9D8B030D-6E8A-4147-A177-3AD203B41FA5}">
                      <a16:colId xmlns:a16="http://schemas.microsoft.com/office/drawing/2014/main" val="3498464086"/>
                    </a:ext>
                  </a:extLst>
                </a:gridCol>
                <a:gridCol w="3519431">
                  <a:extLst>
                    <a:ext uri="{9D8B030D-6E8A-4147-A177-3AD203B41FA5}">
                      <a16:colId xmlns:a16="http://schemas.microsoft.com/office/drawing/2014/main" val="3545586928"/>
                    </a:ext>
                  </a:extLst>
                </a:gridCol>
              </a:tblGrid>
              <a:tr h="713862">
                <a:tc>
                  <a:txBody>
                    <a:bodyPr/>
                    <a:lstStyle/>
                    <a:p>
                      <a:pPr marL="0" marR="0">
                        <a:lnSpc>
                          <a:spcPct val="107000"/>
                        </a:lnSpc>
                        <a:spcBef>
                          <a:spcPts val="0"/>
                        </a:spcBef>
                        <a:spcAft>
                          <a:spcPts val="0"/>
                        </a:spcAft>
                      </a:pPr>
                      <a:endParaRPr lang="en-US" sz="1800" dirty="0" smtClean="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800" dirty="0" smtClean="0">
                          <a:effectLst/>
                          <a:latin typeface="Times New Roman" panose="02020603050405020304" pitchFamily="18" charset="0"/>
                          <a:cs typeface="Times New Roman" panose="02020603050405020304" pitchFamily="18" charset="0"/>
                        </a:rPr>
                        <a:t>organisms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Oropharyngeal swab  and expectorated sputum</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Induced sputum</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1">
                        <a:lumMod val="60000"/>
                        <a:lumOff val="40000"/>
                      </a:schemeClr>
                    </a:solidFill>
                  </a:tcPr>
                </a:tc>
                <a:extLst>
                  <a:ext uri="{0D108BD9-81ED-4DB2-BD59-A6C34878D82A}">
                    <a16:rowId xmlns:a16="http://schemas.microsoft.com/office/drawing/2014/main" val="1341166640"/>
                  </a:ext>
                </a:extLst>
              </a:tr>
              <a:tr h="348829">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Negative culture results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5 (12%)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6 (15%)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4195313"/>
                  </a:ext>
                </a:extLst>
              </a:tr>
              <a:tr h="348829">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Pseudomonas aeruginosa</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6 (15%)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5 (12%)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20683"/>
                  </a:ext>
                </a:extLst>
              </a:tr>
              <a:tr h="713862">
                <a:tc>
                  <a:txBody>
                    <a:bodyPr/>
                    <a:lstStyle/>
                    <a:p>
                      <a:pPr marL="0" marR="0" fontAlgn="base">
                        <a:lnSpc>
                          <a:spcPct val="107000"/>
                        </a:lnSpc>
                        <a:spcBef>
                          <a:spcPts val="0"/>
                        </a:spcBef>
                        <a:spcAft>
                          <a:spcPts val="0"/>
                        </a:spcAft>
                      </a:pPr>
                      <a:r>
                        <a:rPr lang="en-US" sz="1800" kern="0">
                          <a:effectLst/>
                          <a:latin typeface="Times New Roman" panose="02020603050405020304" pitchFamily="18" charset="0"/>
                          <a:cs typeface="Times New Roman" panose="02020603050405020304" pitchFamily="18" charset="0"/>
                        </a:rPr>
                        <a:t>Methicillin- Sensitive S aureus</a:t>
                      </a:r>
                      <a:endParaRPr lang="en-US" sz="2400" kern="0">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(MSSA)</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21(51%)</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24 (59%)</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0392285"/>
                  </a:ext>
                </a:extLst>
              </a:tr>
              <a:tr h="713862">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Methicillin-Resistant S aureus (MRSA)</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2 (5%)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2 (5%)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2955628"/>
                  </a:ext>
                </a:extLst>
              </a:tr>
              <a:tr h="348829">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Haemophilus influenzae</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12 (30%)</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15 (37%)</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89031260"/>
                  </a:ext>
                </a:extLst>
              </a:tr>
              <a:tr h="348829">
                <a:tc>
                  <a:txBody>
                    <a:bodyPr/>
                    <a:lstStyle/>
                    <a:p>
                      <a:pPr marL="0" marR="0">
                        <a:lnSpc>
                          <a:spcPct val="107000"/>
                        </a:lnSpc>
                        <a:spcBef>
                          <a:spcPts val="0"/>
                        </a:spcBef>
                        <a:spcAft>
                          <a:spcPts val="0"/>
                        </a:spcAft>
                      </a:pPr>
                      <a:r>
                        <a:rPr lang="en-US" sz="1800" kern="1800">
                          <a:effectLst/>
                          <a:latin typeface="Times New Roman" panose="02020603050405020304" pitchFamily="18" charset="0"/>
                          <a:cs typeface="Times New Roman" panose="02020603050405020304" pitchFamily="18" charset="0"/>
                        </a:rPr>
                        <a:t>Streptococcus pneumoniae</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2 (5%)</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1 (2%)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9982282"/>
                  </a:ext>
                </a:extLst>
              </a:tr>
              <a:tr h="348829">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Streptococcus pyogenes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2 (5%)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3 (7%)</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2538259"/>
                  </a:ext>
                </a:extLst>
              </a:tr>
              <a:tr h="348829">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Moraxella catarrhalis</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2 (5%)</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5 (12%)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8727988"/>
                  </a:ext>
                </a:extLst>
              </a:tr>
              <a:tr h="348829">
                <a:tc>
                  <a:txBody>
                    <a:bodyPr/>
                    <a:lstStyle/>
                    <a:p>
                      <a:pPr marL="0" marR="0">
                        <a:lnSpc>
                          <a:spcPct val="107000"/>
                        </a:lnSpc>
                        <a:spcBef>
                          <a:spcPts val="0"/>
                        </a:spcBef>
                        <a:spcAft>
                          <a:spcPts val="0"/>
                        </a:spcAft>
                      </a:pPr>
                      <a:r>
                        <a:rPr lang="en-US" sz="1800" dirty="0" err="1">
                          <a:effectLst/>
                          <a:latin typeface="Times New Roman" panose="02020603050405020304" pitchFamily="18" charset="0"/>
                          <a:cs typeface="Times New Roman" panose="02020603050405020304" pitchFamily="18" charset="0"/>
                        </a:rPr>
                        <a:t>Klebsiella</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pneumoniae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1 (2%)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1 (2%)</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72948395"/>
                  </a:ext>
                </a:extLst>
              </a:tr>
              <a:tr h="348829">
                <a:tc>
                  <a:txBody>
                    <a:bodyPr/>
                    <a:lstStyle/>
                    <a:p>
                      <a:pPr marL="0" marR="0">
                        <a:lnSpc>
                          <a:spcPct val="107000"/>
                        </a:lnSpc>
                        <a:spcBef>
                          <a:spcPts val="0"/>
                        </a:spcBef>
                        <a:spcAft>
                          <a:spcPts val="0"/>
                        </a:spcAft>
                      </a:pPr>
                      <a:r>
                        <a:rPr lang="en-US" sz="1800" dirty="0" err="1">
                          <a:effectLst/>
                          <a:latin typeface="Times New Roman" panose="02020603050405020304" pitchFamily="18" charset="0"/>
                          <a:cs typeface="Times New Roman" panose="02020603050405020304" pitchFamily="18" charset="0"/>
                        </a:rPr>
                        <a:t>Stenotrophomonas</a:t>
                      </a:r>
                      <a:r>
                        <a:rPr lang="en-US" sz="1800" dirty="0">
                          <a:effectLst/>
                          <a:latin typeface="Times New Roman" panose="02020603050405020304" pitchFamily="18" charset="0"/>
                          <a:cs typeface="Times New Roman" panose="02020603050405020304" pitchFamily="18" charset="0"/>
                        </a:rPr>
                        <a:t> </a:t>
                      </a:r>
                      <a:r>
                        <a:rPr lang="en-US" sz="1800" dirty="0" err="1">
                          <a:effectLst/>
                          <a:latin typeface="Times New Roman" panose="02020603050405020304" pitchFamily="18" charset="0"/>
                          <a:cs typeface="Times New Roman" panose="02020603050405020304" pitchFamily="18" charset="0"/>
                        </a:rPr>
                        <a:t>maltophi</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a:effectLst/>
                          <a:latin typeface="Times New Roman" panose="02020603050405020304" pitchFamily="18" charset="0"/>
                          <a:cs typeface="Times New Roman" panose="02020603050405020304" pitchFamily="18" charset="0"/>
                        </a:rPr>
                        <a:t>0 (0%)</a:t>
                      </a:r>
                      <a:endParaRPr lang="en-US"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800" dirty="0">
                          <a:effectLst/>
                          <a:latin typeface="Times New Roman" panose="02020603050405020304" pitchFamily="18" charset="0"/>
                          <a:cs typeface="Times New Roman" panose="02020603050405020304" pitchFamily="18" charset="0"/>
                        </a:rPr>
                        <a:t>1 (2%)</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09465227"/>
                  </a:ext>
                </a:extLst>
              </a:tr>
            </a:tbl>
          </a:graphicData>
        </a:graphic>
      </p:graphicFrame>
      <p:sp>
        <p:nvSpPr>
          <p:cNvPr id="9" name="Rectangle 8"/>
          <p:cNvSpPr/>
          <p:nvPr/>
        </p:nvSpPr>
        <p:spPr>
          <a:xfrm>
            <a:off x="3554514" y="6241469"/>
            <a:ext cx="6096000" cy="374077"/>
          </a:xfrm>
          <a:prstGeom prst="rect">
            <a:avLst/>
          </a:prstGeom>
          <a:solidFill>
            <a:schemeClr val="bg1"/>
          </a:solidFill>
        </p:spPr>
        <p:txBody>
          <a:bodyPr>
            <a:spAutoFit/>
          </a:bodyPr>
          <a:lstStyle/>
          <a:p>
            <a:pPr>
              <a:lnSpc>
                <a:spcPct val="107000"/>
              </a:lnSpc>
              <a:spcAft>
                <a:spcPts val="800"/>
              </a:spcAft>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b="1" dirty="0" smtClean="0">
                <a:latin typeface="Times New Roman" panose="02020603050405020304" pitchFamily="18" charset="0"/>
                <a:ea typeface="Calibri" panose="020F0502020204030204" pitchFamily="34" charset="0"/>
                <a:cs typeface="Arial" panose="020B0604020202020204" pitchFamily="34" charset="0"/>
              </a:rPr>
              <a:t>Table 2: Culture positivity for various CF organisms</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1" y="109031"/>
            <a:ext cx="3105643" cy="840003"/>
          </a:xfrm>
          <a:prstGeom prst="rect">
            <a:avLst/>
          </a:prstGeom>
        </p:spPr>
      </p:pic>
    </p:spTree>
    <p:extLst>
      <p:ext uri="{BB962C8B-B14F-4D97-AF65-F5344CB8AC3E}">
        <p14:creationId xmlns:p14="http://schemas.microsoft.com/office/powerpoint/2010/main" val="1022099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15636" y="471055"/>
            <a:ext cx="11333019" cy="5860472"/>
          </a:xfrm>
          <a:solidFill>
            <a:schemeClr val="bg1"/>
          </a:solidFill>
          <a:ln>
            <a:solidFill>
              <a:srgbClr val="005EA4"/>
            </a:solidFill>
          </a:ln>
        </p:spPr>
        <p:txBody>
          <a:bodyPr/>
          <a:lstStyle/>
          <a:p>
            <a:endParaRPr lang="en-US" dirty="0"/>
          </a:p>
        </p:txBody>
      </p:sp>
      <p:graphicFrame>
        <p:nvGraphicFramePr>
          <p:cNvPr id="4" name="Chart 3"/>
          <p:cNvGraphicFramePr/>
          <p:nvPr>
            <p:extLst>
              <p:ext uri="{D42A27DB-BD31-4B8C-83A1-F6EECF244321}">
                <p14:modId xmlns:p14="http://schemas.microsoft.com/office/powerpoint/2010/main" val="2971379093"/>
              </p:ext>
            </p:extLst>
          </p:nvPr>
        </p:nvGraphicFramePr>
        <p:xfrm>
          <a:off x="914400" y="886691"/>
          <a:ext cx="10224655" cy="482138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1363840" y="6137179"/>
            <a:ext cx="9387840" cy="388696"/>
          </a:xfrm>
          <a:prstGeom prst="rect">
            <a:avLst/>
          </a:prstGeom>
          <a:solidFill>
            <a:schemeClr val="bg1"/>
          </a:solidFill>
        </p:spPr>
        <p:txBody>
          <a:bodyPr wrap="square">
            <a:spAutoFit/>
          </a:bodyPr>
          <a:lstStyle/>
          <a:p>
            <a:pPr algn="ctr">
              <a:lnSpc>
                <a:spcPct val="107000"/>
              </a:lnSpc>
              <a:spcAft>
                <a:spcPts val="800"/>
              </a:spcAft>
            </a:pPr>
            <a:r>
              <a:rPr lang="en-US" b="1" dirty="0">
                <a:latin typeface="Times New Roman" panose="02020603050405020304" pitchFamily="18" charset="0"/>
                <a:ea typeface="Calibri" panose="020F0502020204030204" pitchFamily="34" charset="0"/>
                <a:cs typeface="Arial" panose="020B0604020202020204" pitchFamily="34" charset="0"/>
              </a:rPr>
              <a:t>Figure 1: Microbiologic yield of HS-induced sputum compared to preinduced sputum </a:t>
            </a:r>
            <a:endParaRPr lang="en-US" sz="24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739" y="287245"/>
            <a:ext cx="3584448" cy="969508"/>
          </a:xfrm>
          <a:prstGeom prst="rect">
            <a:avLst/>
          </a:prstGeom>
        </p:spPr>
      </p:pic>
    </p:spTree>
    <p:extLst>
      <p:ext uri="{BB962C8B-B14F-4D97-AF65-F5344CB8AC3E}">
        <p14:creationId xmlns:p14="http://schemas.microsoft.com/office/powerpoint/2010/main" val="333744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540327" y="498764"/>
            <a:ext cx="11111345" cy="5805054"/>
          </a:xfrm>
          <a:solidFill>
            <a:schemeClr val="bg1"/>
          </a:solidFill>
          <a:ln>
            <a:solidFill>
              <a:schemeClr val="tx1">
                <a:lumMod val="15000"/>
                <a:lumOff val="85000"/>
              </a:schemeClr>
            </a:solidFill>
          </a:ln>
        </p:spPr>
        <p:txBody>
          <a:bodyPr/>
          <a:lstStyle/>
          <a:p>
            <a:endParaRPr lang="en-US" dirty="0"/>
          </a:p>
        </p:txBody>
      </p:sp>
      <p:graphicFrame>
        <p:nvGraphicFramePr>
          <p:cNvPr id="4" name="Diagram 3"/>
          <p:cNvGraphicFramePr/>
          <p:nvPr>
            <p:extLst>
              <p:ext uri="{D42A27DB-BD31-4B8C-83A1-F6EECF244321}">
                <p14:modId xmlns:p14="http://schemas.microsoft.com/office/powerpoint/2010/main" val="1140652463"/>
              </p:ext>
            </p:extLst>
          </p:nvPr>
        </p:nvGraphicFramePr>
        <p:xfrm>
          <a:off x="1177635" y="762000"/>
          <a:ext cx="10307782" cy="51724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533650" y="6198269"/>
            <a:ext cx="7884968" cy="369332"/>
          </a:xfrm>
          <a:prstGeom prst="rect">
            <a:avLst/>
          </a:prstGeom>
          <a:solidFill>
            <a:schemeClr val="bg1"/>
          </a:solidFill>
        </p:spPr>
        <p:txBody>
          <a:bodyPr wrap="square">
            <a:spAutoFit/>
          </a:bodyPr>
          <a:lstStyle/>
          <a:p>
            <a:pPr algn="ctr"/>
            <a:r>
              <a:rPr lang="en-US" b="1" dirty="0">
                <a:latin typeface="Times New Roman" panose="02020603050405020304" pitchFamily="18" charset="0"/>
                <a:ea typeface="Calibri" panose="020F0502020204030204" pitchFamily="34" charset="0"/>
                <a:cs typeface="Times New Roman" panose="02020603050405020304" pitchFamily="18" charset="0"/>
              </a:rPr>
              <a:t>Summary of culture result from pre and post induced sputum </a:t>
            </a:r>
            <a:r>
              <a:rPr lang="en-US" b="1" dirty="0" smtClean="0">
                <a:latin typeface="Times New Roman" panose="02020603050405020304" pitchFamily="18" charset="0"/>
                <a:ea typeface="Calibri" panose="020F0502020204030204" pitchFamily="34" charset="0"/>
                <a:cs typeface="Times New Roman" panose="02020603050405020304" pitchFamily="18" charset="0"/>
              </a:rPr>
              <a:t>samples</a:t>
            </a:r>
            <a:endParaRPr lang="en-US" b="1" dirty="0">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50176" y="176409"/>
            <a:ext cx="3584448" cy="969508"/>
          </a:xfrm>
          <a:prstGeom prst="rect">
            <a:avLst/>
          </a:prstGeom>
        </p:spPr>
      </p:pic>
    </p:spTree>
    <p:extLst>
      <p:ext uri="{BB962C8B-B14F-4D97-AF65-F5344CB8AC3E}">
        <p14:creationId xmlns:p14="http://schemas.microsoft.com/office/powerpoint/2010/main" val="2610371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6" y="401782"/>
            <a:ext cx="11374582" cy="5888182"/>
          </a:xfrm>
          <a:solidFill>
            <a:schemeClr val="lt1">
              <a:hueOff val="0"/>
              <a:satOff val="0"/>
              <a:lumOff val="0"/>
            </a:schemeClr>
          </a:solidFill>
          <a:ln>
            <a:solidFill>
              <a:schemeClr val="accent1">
                <a:tint val="70000"/>
                <a:hueOff val="0"/>
                <a:satOff val="0"/>
                <a:lumOff val="0"/>
              </a:schemeClr>
            </a:solidFill>
          </a:ln>
        </p:spPr>
        <p:txBody>
          <a:bodyPr>
            <a:normAutofit lnSpcReduction="10000"/>
          </a:bodyPr>
          <a:lstStyle/>
          <a:p>
            <a:endParaRPr lang="en-US" sz="2000" dirty="0" smtClean="0">
              <a:latin typeface="Times New Roman" panose="02020603050405020304" pitchFamily="18" charset="0"/>
              <a:cs typeface="Times New Roman" panose="02020603050405020304" pitchFamily="18" charset="0"/>
            </a:endParaRPr>
          </a:p>
          <a:p>
            <a:pPr marL="0" indent="0">
              <a:buNone/>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The </a:t>
            </a:r>
            <a:r>
              <a:rPr lang="en-US" sz="2400" dirty="0">
                <a:latin typeface="Times New Roman" panose="02020603050405020304" pitchFamily="18" charset="0"/>
                <a:cs typeface="Times New Roman" panose="02020603050405020304" pitchFamily="18" charset="0"/>
              </a:rPr>
              <a:t>overall number of cultures positive for potential CF pathogens was not different between preinduced and HS-induced samples 36 and 35 respectively. </a:t>
            </a:r>
            <a:endParaRPr lang="en-US" sz="2400" dirty="0" smtClean="0">
              <a:latin typeface="Times New Roman" panose="02020603050405020304" pitchFamily="18" charset="0"/>
              <a:cs typeface="Times New Roman" panose="02020603050405020304" pitchFamily="18" charset="0"/>
            </a:endParaRPr>
          </a:p>
          <a:p>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However</a:t>
            </a:r>
            <a:r>
              <a:rPr lang="en-US" sz="2400" dirty="0">
                <a:latin typeface="Times New Roman" panose="02020603050405020304" pitchFamily="18" charset="0"/>
                <a:cs typeface="Times New Roman" panose="02020603050405020304" pitchFamily="18" charset="0"/>
              </a:rPr>
              <a:t>, discrepancies between preinduced and HS-induced culture results were seen in 15 of 41 patients (37%), whereas in 9 cases HS-induced samples yielded additional organisms compared with preinduced samples, 4 cases, additional pathogens were identified only in preinduced samples. In the remaining two patients, different bacteria were found in the samples obtained by the two techniques. </a:t>
            </a:r>
            <a:endParaRPr lang="en-US" sz="2400" dirty="0" smtClean="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There was no difference in the detection of Methicillin-Resistant S aureus(MRSA</a:t>
            </a:r>
            <a:r>
              <a:rPr lang="en-US" sz="2400" dirty="0" smtClean="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when comparing preinduced and HS- induced samples in this cohort. Pseudomonas aeruginosa were identified in 15% of preinduced and 12% HS- induced </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samples.</a:t>
            </a:r>
          </a:p>
          <a:p>
            <a:endParaRPr lang="en-US" sz="20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176" y="152555"/>
            <a:ext cx="3584448" cy="969508"/>
          </a:xfrm>
          <a:prstGeom prst="rect">
            <a:avLst/>
          </a:prstGeom>
        </p:spPr>
      </p:pic>
    </p:spTree>
    <p:extLst>
      <p:ext uri="{BB962C8B-B14F-4D97-AF65-F5344CB8AC3E}">
        <p14:creationId xmlns:p14="http://schemas.microsoft.com/office/powerpoint/2010/main" val="1512280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1" cy="6858000"/>
          </a:xfrm>
          <a:prstGeom prst="rect">
            <a:avLst/>
          </a:prstGeom>
        </p:spPr>
      </p:pic>
      <p:sp>
        <p:nvSpPr>
          <p:cNvPr id="5" name="Rectangle 4"/>
          <p:cNvSpPr/>
          <p:nvPr/>
        </p:nvSpPr>
        <p:spPr>
          <a:xfrm>
            <a:off x="908296" y="2384368"/>
            <a:ext cx="5735782" cy="16071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46019" y="3833388"/>
            <a:ext cx="8312727" cy="1932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90109" y="5165555"/>
            <a:ext cx="5735782" cy="900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8296" y="2668056"/>
            <a:ext cx="5601213" cy="1323439"/>
          </a:xfrm>
          <a:prstGeom prst="rect">
            <a:avLst/>
          </a:prstGeom>
        </p:spPr>
        <p:txBody>
          <a:bodyPr wrap="none">
            <a:spAutoFit/>
          </a:bodyPr>
          <a:lstStyle/>
          <a:p>
            <a:r>
              <a:rPr lang="en-US" sz="8000" b="1" dirty="0" smtClean="0">
                <a:solidFill>
                  <a:srgbClr val="005EA4"/>
                </a:solidFill>
                <a:latin typeface="Times New Roman" panose="02020603050405020304" pitchFamily="18" charset="0"/>
                <a:cs typeface="Times New Roman" panose="02020603050405020304" pitchFamily="18" charset="0"/>
              </a:rPr>
              <a:t>Conclusion  </a:t>
            </a:r>
            <a:endParaRPr lang="en-US" sz="8000" b="1" dirty="0">
              <a:solidFill>
                <a:srgbClr val="005EA4"/>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739" y="287245"/>
            <a:ext cx="3584448" cy="969508"/>
          </a:xfrm>
          <a:prstGeom prst="rect">
            <a:avLst/>
          </a:prstGeom>
        </p:spPr>
      </p:pic>
    </p:spTree>
    <p:extLst>
      <p:ext uri="{BB962C8B-B14F-4D97-AF65-F5344CB8AC3E}">
        <p14:creationId xmlns:p14="http://schemas.microsoft.com/office/powerpoint/2010/main" val="2411031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98764" y="526473"/>
            <a:ext cx="11277600" cy="5846617"/>
          </a:xfrm>
          <a:solidFill>
            <a:schemeClr val="lt1">
              <a:hueOff val="0"/>
              <a:satOff val="0"/>
              <a:lumOff val="0"/>
            </a:schemeClr>
          </a:solidFill>
          <a:ln>
            <a:solidFill>
              <a:schemeClr val="accent1">
                <a:tint val="70000"/>
                <a:hueOff val="0"/>
                <a:satOff val="0"/>
                <a:lumOff val="0"/>
              </a:schemeClr>
            </a:solidFill>
          </a:ln>
        </p:spPr>
        <p:txBody>
          <a:bodyPr/>
          <a:lstStyle/>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study shows that sputum induction is possible, safe and acceptable in cystic fibrosis children. </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IS samples did not generate a higher microbiologic yield compared to OP and ES samples in the CF patients studied specifically in our cohort rather than the whole CF population all over the </a:t>
            </a:r>
            <a:r>
              <a:rPr lang="en-US" dirty="0" smtClean="0">
                <a:latin typeface="Times New Roman" panose="02020603050405020304" pitchFamily="18" charset="0"/>
                <a:cs typeface="Times New Roman" panose="02020603050405020304" pitchFamily="18" charset="0"/>
              </a:rPr>
              <a:t>world</a:t>
            </a:r>
          </a:p>
        </p:txBody>
      </p:sp>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3303" y="231827"/>
            <a:ext cx="3584448" cy="969508"/>
          </a:xfrm>
          <a:prstGeom prst="rect">
            <a:avLst/>
          </a:prstGeom>
        </p:spPr>
      </p:pic>
    </p:spTree>
    <p:extLst>
      <p:ext uri="{BB962C8B-B14F-4D97-AF65-F5344CB8AC3E}">
        <p14:creationId xmlns:p14="http://schemas.microsoft.com/office/powerpoint/2010/main" val="3030504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46364"/>
            <a:ext cx="12192000" cy="7204363"/>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5552" y="119892"/>
            <a:ext cx="3584448" cy="969508"/>
          </a:xfrm>
          <a:prstGeom prst="rect">
            <a:avLst/>
          </a:prstGeom>
        </p:spPr>
      </p:pic>
      <p:sp>
        <p:nvSpPr>
          <p:cNvPr id="6" name="Rectangle 5"/>
          <p:cNvSpPr/>
          <p:nvPr/>
        </p:nvSpPr>
        <p:spPr>
          <a:xfrm>
            <a:off x="664464" y="2045208"/>
            <a:ext cx="6291072" cy="2462784"/>
          </a:xfrm>
          <a:prstGeom prst="rect">
            <a:avLst/>
          </a:prstGeom>
          <a:solidFill>
            <a:srgbClr val="0065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954210" y="2345576"/>
            <a:ext cx="6792244" cy="2215991"/>
          </a:xfrm>
          <a:prstGeom prst="rect">
            <a:avLst/>
          </a:prstGeom>
          <a:noFill/>
        </p:spPr>
        <p:txBody>
          <a:bodyPr wrap="none" lIns="91440" tIns="45720" rIns="91440" bIns="45720">
            <a:spAutoFit/>
          </a:bodyPr>
          <a:lstStyle/>
          <a:p>
            <a:pPr algn="ctr"/>
            <a:r>
              <a:rPr lang="en-US" sz="13800" b="1" spc="50" dirty="0" smtClean="0">
                <a:ln w="9525" cmpd="sng">
                  <a:solidFill>
                    <a:schemeClr val="accent3">
                      <a:lumMod val="75000"/>
                    </a:schemeClr>
                  </a:solidFill>
                  <a:prstDash val="solid"/>
                </a:ln>
                <a:solidFill>
                  <a:srgbClr val="70AD47">
                    <a:tint val="1000"/>
                  </a:srgbClr>
                </a:solidFill>
                <a:effectLst>
                  <a:glow rad="38100">
                    <a:schemeClr val="accent1">
                      <a:alpha val="40000"/>
                    </a:schemeClr>
                  </a:glow>
                </a:effectLst>
                <a:latin typeface="Edwardian Script ITC" panose="030303020407070D0804" pitchFamily="66" charset="0"/>
                <a:cs typeface="Times New Roman" panose="02020603050405020304" pitchFamily="18" charset="0"/>
              </a:rPr>
              <a:t>Thank you…</a:t>
            </a:r>
            <a:endParaRPr lang="en-US" sz="13800" b="1" cap="none" spc="50" dirty="0">
              <a:ln w="9525" cmpd="sng">
                <a:solidFill>
                  <a:schemeClr val="accent3">
                    <a:lumMod val="75000"/>
                  </a:schemeClr>
                </a:solidFill>
                <a:prstDash val="solid"/>
              </a:ln>
              <a:solidFill>
                <a:srgbClr val="70AD47">
                  <a:tint val="1000"/>
                </a:srgbClr>
              </a:solidFill>
              <a:effectLst>
                <a:glow rad="38100">
                  <a:schemeClr val="accent1">
                    <a:alpha val="40000"/>
                  </a:schemeClr>
                </a:glow>
              </a:effectLst>
              <a:latin typeface="Edwardian Script ITC" panose="030303020407070D0804" pitchFamily="66" charset="0"/>
              <a:cs typeface="Times New Roman" panose="02020603050405020304" pitchFamily="18" charset="0"/>
            </a:endParaRPr>
          </a:p>
        </p:txBody>
      </p:sp>
    </p:spTree>
    <p:extLst>
      <p:ext uri="{BB962C8B-B14F-4D97-AF65-F5344CB8AC3E}">
        <p14:creationId xmlns:p14="http://schemas.microsoft.com/office/powerpoint/2010/main" val="3785135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1" cy="6858000"/>
          </a:xfrm>
          <a:prstGeom prst="rect">
            <a:avLst/>
          </a:prstGeom>
        </p:spPr>
      </p:pic>
      <p:sp>
        <p:nvSpPr>
          <p:cNvPr id="5" name="Rectangle 4"/>
          <p:cNvSpPr/>
          <p:nvPr/>
        </p:nvSpPr>
        <p:spPr>
          <a:xfrm>
            <a:off x="908296" y="2384368"/>
            <a:ext cx="5735782" cy="16071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46019" y="3833388"/>
            <a:ext cx="8312727" cy="1932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90109" y="5165555"/>
            <a:ext cx="5735782" cy="900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046019" y="2857047"/>
            <a:ext cx="5425844" cy="1200329"/>
          </a:xfrm>
          <a:prstGeom prst="rect">
            <a:avLst/>
          </a:prstGeom>
        </p:spPr>
        <p:txBody>
          <a:bodyPr wrap="none">
            <a:spAutoFit/>
          </a:bodyPr>
          <a:lstStyle/>
          <a:p>
            <a:r>
              <a:rPr lang="en-US" sz="7200" b="1" dirty="0" smtClean="0">
                <a:solidFill>
                  <a:srgbClr val="005EA4"/>
                </a:solidFill>
                <a:latin typeface="Times New Roman" panose="02020603050405020304" pitchFamily="18" charset="0"/>
                <a:cs typeface="Times New Roman" panose="02020603050405020304" pitchFamily="18" charset="0"/>
              </a:rPr>
              <a:t>Introduction </a:t>
            </a:r>
            <a:endParaRPr lang="en-US" sz="7200" b="1" dirty="0">
              <a:solidFill>
                <a:srgbClr val="005EA4"/>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739" y="287245"/>
            <a:ext cx="3584448" cy="969508"/>
          </a:xfrm>
          <a:prstGeom prst="rect">
            <a:avLst/>
          </a:prstGeom>
        </p:spPr>
      </p:pic>
    </p:spTree>
    <p:extLst>
      <p:ext uri="{BB962C8B-B14F-4D97-AF65-F5344CB8AC3E}">
        <p14:creationId xmlns:p14="http://schemas.microsoft.com/office/powerpoint/2010/main" val="3238464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1783" y="429491"/>
            <a:ext cx="11416144" cy="5971309"/>
          </a:xfrm>
          <a:solidFill>
            <a:schemeClr val="bg1"/>
          </a:solidFill>
          <a:ln>
            <a:solidFill>
              <a:srgbClr val="005EA4"/>
            </a:solidFill>
          </a:ln>
        </p:spPr>
        <p:txBody>
          <a:bodyPr>
            <a:normAutofit/>
          </a:bodyPr>
          <a:lstStyle/>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marL="0" indent="0">
              <a:buNone/>
            </a:pPr>
            <a:endParaRPr lang="en-US" sz="16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Chronic </a:t>
            </a:r>
            <a:r>
              <a:rPr lang="en-US" dirty="0">
                <a:latin typeface="Times New Roman" panose="02020603050405020304" pitchFamily="18" charset="0"/>
                <a:cs typeface="Times New Roman" panose="02020603050405020304" pitchFamily="18" charset="0"/>
              </a:rPr>
              <a:t>infection and inflammation play a central role in the life-shortening lung disease of cystic fibrosis (CF), beginning in the first few months of life and often </a:t>
            </a:r>
            <a:r>
              <a:rPr lang="en-US" dirty="0" smtClean="0">
                <a:latin typeface="Times New Roman" panose="02020603050405020304" pitchFamily="18" charset="0"/>
                <a:cs typeface="Times New Roman" panose="02020603050405020304" pitchFamily="18" charset="0"/>
              </a:rPr>
              <a:t>silent.</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Antibiotic </a:t>
            </a:r>
            <a:r>
              <a:rPr lang="en-US" dirty="0">
                <a:latin typeface="Times New Roman" panose="02020603050405020304" pitchFamily="18" charset="0"/>
                <a:cs typeface="Times New Roman" panose="02020603050405020304" pitchFamily="18" charset="0"/>
              </a:rPr>
              <a:t>therapy directed against organisms isolated from airway samples is crucial not only in the treatment of acute pulmonary exacerbations in patients with CF but also to delay the onset of chronic P aeruginosa infection and to slow the decline in pulmonary </a:t>
            </a:r>
            <a:r>
              <a:rPr lang="en-US" dirty="0" smtClean="0">
                <a:latin typeface="Times New Roman" panose="02020603050405020304" pitchFamily="18" charset="0"/>
                <a:cs typeface="Times New Roman" panose="02020603050405020304" pitchFamily="18" charset="0"/>
              </a:rPr>
              <a:t>function.</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7885" y="235683"/>
            <a:ext cx="3584448" cy="969508"/>
          </a:xfrm>
          <a:prstGeom prst="rect">
            <a:avLst/>
          </a:prstGeom>
        </p:spPr>
      </p:pic>
    </p:spTree>
    <p:extLst>
      <p:ext uri="{BB962C8B-B14F-4D97-AF65-F5344CB8AC3E}">
        <p14:creationId xmlns:p14="http://schemas.microsoft.com/office/powerpoint/2010/main" val="9421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4072" y="305908"/>
            <a:ext cx="11360728" cy="6122601"/>
          </a:xfrm>
          <a:solidFill>
            <a:schemeClr val="bg1"/>
          </a:solidFill>
          <a:ln>
            <a:solidFill>
              <a:srgbClr val="005EA4"/>
            </a:solidFill>
          </a:ln>
        </p:spPr>
        <p:txBody>
          <a:bodyPr>
            <a:normAutofit/>
          </a:bodyPr>
          <a:lstStyle/>
          <a:p>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Oropharyngeal </a:t>
            </a:r>
            <a:r>
              <a:rPr lang="en-US" dirty="0">
                <a:latin typeface="Times New Roman" panose="02020603050405020304" pitchFamily="18" charset="0"/>
                <a:cs typeface="Times New Roman" panose="02020603050405020304" pitchFamily="18" charset="0"/>
              </a:rPr>
              <a:t>swabs (OP) swabs and Broncho alveolar lavage (BAL) are the specimens most commonly obtained to ascertain airway infection in non-expectorating children with CF.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Since </a:t>
            </a:r>
            <a:r>
              <a:rPr lang="en-US" dirty="0">
                <a:latin typeface="Times New Roman" panose="02020603050405020304" pitchFamily="18" charset="0"/>
                <a:cs typeface="Times New Roman" panose="02020603050405020304" pitchFamily="18" charset="0"/>
              </a:rPr>
              <a:t>oropharyngeal cultures have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 poor positive predictive </a:t>
            </a:r>
            <a:r>
              <a:rPr lang="en-US" dirty="0" smtClean="0">
                <a:latin typeface="Times New Roman" panose="02020603050405020304" pitchFamily="18" charset="0"/>
                <a:cs typeface="Times New Roman" panose="02020603050405020304" pitchFamily="18" charset="0"/>
              </a:rPr>
              <a:t>value. </a:t>
            </a:r>
            <a:r>
              <a:rPr lang="en-US" dirty="0">
                <a:latin typeface="Times New Roman" panose="02020603050405020304" pitchFamily="18" charset="0"/>
                <a:cs typeface="Times New Roman" panose="02020603050405020304" pitchFamily="18" charset="0"/>
              </a:rPr>
              <a:t>Broncho alveolar lavage (BAL) remains the “gold standard” for defining airway microbiology and inflammation in young </a:t>
            </a:r>
            <a:r>
              <a:rPr lang="en-US" dirty="0" smtClean="0">
                <a:latin typeface="Times New Roman" panose="02020603050405020304" pitchFamily="18" charset="0"/>
                <a:cs typeface="Times New Roman" panose="02020603050405020304" pitchFamily="18" charset="0"/>
              </a:rPr>
              <a:t>children, </a:t>
            </a:r>
            <a:r>
              <a:rPr lang="en-US" dirty="0">
                <a:latin typeface="Times New Roman" panose="02020603050405020304" pitchFamily="18" charset="0"/>
                <a:cs typeface="Times New Roman" panose="02020603050405020304" pitchFamily="18" charset="0"/>
              </a:rPr>
              <a:t>but has important </a:t>
            </a:r>
            <a:r>
              <a:rPr lang="en-US" dirty="0" smtClean="0">
                <a:latin typeface="Times New Roman" panose="02020603050405020304" pitchFamily="18" charset="0"/>
                <a:cs typeface="Times New Roman" panose="02020603050405020304" pitchFamily="18" charset="0"/>
              </a:rPr>
              <a:t>limitations</a:t>
            </a:r>
            <a:r>
              <a:rPr lang="en-US" dirty="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Sputum </a:t>
            </a:r>
            <a:r>
              <a:rPr lang="en-US" dirty="0">
                <a:latin typeface="Times New Roman" panose="02020603050405020304" pitchFamily="18" charset="0"/>
                <a:cs typeface="Times New Roman" panose="02020603050405020304" pitchFamily="18" charset="0"/>
              </a:rPr>
              <a:t>is the preferred specimen from those subjects who are capable of expectorating.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2467" y="166411"/>
            <a:ext cx="3584448" cy="969508"/>
          </a:xfrm>
          <a:prstGeom prst="rect">
            <a:avLst/>
          </a:prstGeom>
        </p:spPr>
      </p:pic>
    </p:spTree>
    <p:extLst>
      <p:ext uri="{BB962C8B-B14F-4D97-AF65-F5344CB8AC3E}">
        <p14:creationId xmlns:p14="http://schemas.microsoft.com/office/powerpoint/2010/main" val="738687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5636" y="471054"/>
            <a:ext cx="11263746" cy="5929745"/>
          </a:xfrm>
          <a:solidFill>
            <a:schemeClr val="bg1"/>
          </a:solidFill>
          <a:ln>
            <a:solidFill>
              <a:srgbClr val="005EA4"/>
            </a:solidFill>
          </a:ln>
        </p:spPr>
        <p:txBody>
          <a:bodyPr/>
          <a:lstStyle/>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Induction </a:t>
            </a:r>
            <a:r>
              <a:rPr lang="en-US" dirty="0">
                <a:latin typeface="Times New Roman" panose="02020603050405020304" pitchFamily="18" charset="0"/>
                <a:cs typeface="Times New Roman" panose="02020603050405020304" pitchFamily="18" charset="0"/>
              </a:rPr>
              <a:t>of sputum offers the potential of a rapid, direct, non-invasive, and inexpensive way of collecting multiple samples of airway </a:t>
            </a:r>
            <a:r>
              <a:rPr lang="en-US" dirty="0" smtClean="0">
                <a:latin typeface="Times New Roman" panose="02020603050405020304" pitchFamily="18" charset="0"/>
                <a:cs typeface="Times New Roman" panose="02020603050405020304" pitchFamily="18" charset="0"/>
              </a:rPr>
              <a:t>secretions.</a:t>
            </a:r>
          </a:p>
          <a:p>
            <a:pPr marL="0" indent="0">
              <a:buNone/>
            </a:pPr>
            <a:endParaRPr lang="en-US" b="1" dirty="0">
              <a:latin typeface="Times New Roman" panose="02020603050405020304" pitchFamily="18" charset="0"/>
              <a:cs typeface="Times New Roman" panose="02020603050405020304" pitchFamily="18" charset="0"/>
            </a:endParaRPr>
          </a:p>
          <a:p>
            <a:pPr marL="0" indent="0" algn="ctr">
              <a:buNone/>
            </a:pPr>
            <a:r>
              <a:rPr lang="en-US" b="1" dirty="0" smtClean="0">
                <a:solidFill>
                  <a:srgbClr val="005EA4"/>
                </a:solidFill>
                <a:latin typeface="Times New Roman" panose="02020603050405020304" pitchFamily="18" charset="0"/>
                <a:cs typeface="Times New Roman" panose="02020603050405020304" pitchFamily="18" charset="0"/>
              </a:rPr>
              <a:t>The objective </a:t>
            </a:r>
            <a:r>
              <a:rPr lang="en-US" b="1" dirty="0">
                <a:solidFill>
                  <a:srgbClr val="005EA4"/>
                </a:solidFill>
                <a:latin typeface="Times New Roman" panose="02020603050405020304" pitchFamily="18" charset="0"/>
                <a:cs typeface="Times New Roman" panose="02020603050405020304" pitchFamily="18" charset="0"/>
              </a:rPr>
              <a:t>of this study </a:t>
            </a:r>
            <a:r>
              <a:rPr lang="en-US" b="1" dirty="0" smtClean="0">
                <a:solidFill>
                  <a:srgbClr val="005EA4"/>
                </a:solidFill>
                <a:latin typeface="Times New Roman" panose="02020603050405020304" pitchFamily="18" charset="0"/>
                <a:cs typeface="Times New Roman" panose="02020603050405020304" pitchFamily="18" charset="0"/>
              </a:rPr>
              <a:t>is </a:t>
            </a:r>
            <a:r>
              <a:rPr lang="en-US" b="1" dirty="0">
                <a:solidFill>
                  <a:srgbClr val="005EA4"/>
                </a:solidFill>
                <a:latin typeface="Times New Roman" panose="02020603050405020304" pitchFamily="18" charset="0"/>
                <a:cs typeface="Times New Roman" panose="02020603050405020304" pitchFamily="18" charset="0"/>
              </a:rPr>
              <a:t>to evaluate the microbiological yield of IS samples compared to OP swabs and ES samples.</a:t>
            </a:r>
          </a:p>
          <a:p>
            <a:pPr marL="0" indent="0">
              <a:buNone/>
            </a:pP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0176" y="318810"/>
            <a:ext cx="3584448" cy="969508"/>
          </a:xfrm>
          <a:prstGeom prst="rect">
            <a:avLst/>
          </a:prstGeom>
        </p:spPr>
      </p:pic>
    </p:spTree>
    <p:extLst>
      <p:ext uri="{BB962C8B-B14F-4D97-AF65-F5344CB8AC3E}">
        <p14:creationId xmlns:p14="http://schemas.microsoft.com/office/powerpoint/2010/main" val="1212076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3">
                                            <p:txEl>
                                              <p:pRg st="5" end="5"/>
                                            </p:txEl>
                                          </p:spTgt>
                                        </p:tgtEl>
                                      </p:cBhvr>
                                    </p:animEffect>
                                    <p:animScale>
                                      <p:cBhvr>
                                        <p:cTn id="7" dur="250" autoRev="1" fill="hold"/>
                                        <p:tgtEl>
                                          <p:spTgt spid="3">
                                            <p:txEl>
                                              <p:pRg st="5" end="5"/>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2001" cy="6858000"/>
          </a:xfrm>
          <a:prstGeom prst="rect">
            <a:avLst/>
          </a:prstGeom>
        </p:spPr>
      </p:pic>
      <p:sp>
        <p:nvSpPr>
          <p:cNvPr id="5" name="Rectangle 4"/>
          <p:cNvSpPr/>
          <p:nvPr/>
        </p:nvSpPr>
        <p:spPr>
          <a:xfrm>
            <a:off x="908296" y="2384368"/>
            <a:ext cx="5735782" cy="16071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046019" y="3833388"/>
            <a:ext cx="8312727" cy="193271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990109" y="5165555"/>
            <a:ext cx="5735782" cy="9005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288216" y="2778032"/>
            <a:ext cx="9828332" cy="1200329"/>
          </a:xfrm>
          <a:prstGeom prst="rect">
            <a:avLst/>
          </a:prstGeom>
        </p:spPr>
        <p:txBody>
          <a:bodyPr wrap="none">
            <a:spAutoFit/>
          </a:bodyPr>
          <a:lstStyle/>
          <a:p>
            <a:r>
              <a:rPr lang="en-US" sz="7200" b="1" dirty="0" smtClean="0">
                <a:solidFill>
                  <a:srgbClr val="005EA4"/>
                </a:solidFill>
                <a:latin typeface="Times New Roman" panose="02020603050405020304" pitchFamily="18" charset="0"/>
                <a:cs typeface="Times New Roman" panose="02020603050405020304" pitchFamily="18" charset="0"/>
              </a:rPr>
              <a:t>Materials and Methods  </a:t>
            </a:r>
            <a:endParaRPr lang="en-US" sz="7200" b="1" dirty="0">
              <a:solidFill>
                <a:srgbClr val="005EA4"/>
              </a:solidFill>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1739" y="287245"/>
            <a:ext cx="3584448" cy="969508"/>
          </a:xfrm>
          <a:prstGeom prst="rect">
            <a:avLst/>
          </a:prstGeom>
        </p:spPr>
      </p:pic>
    </p:spTree>
    <p:extLst>
      <p:ext uri="{BB962C8B-B14F-4D97-AF65-F5344CB8AC3E}">
        <p14:creationId xmlns:p14="http://schemas.microsoft.com/office/powerpoint/2010/main" val="21268307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6983" y="366062"/>
            <a:ext cx="7841672" cy="969508"/>
          </a:xfrm>
          <a:solidFill>
            <a:schemeClr val="bg1"/>
          </a:solidFill>
          <a:ln>
            <a:solidFill>
              <a:srgbClr val="005EA4"/>
            </a:solidFill>
          </a:ln>
        </p:spPr>
        <p:txBody>
          <a:bodyPr/>
          <a:lstStyle/>
          <a:p>
            <a:pPr algn="ctr"/>
            <a:r>
              <a:rPr lang="en-US" b="1" dirty="0" smtClean="0">
                <a:latin typeface="Times New Roman" panose="02020603050405020304" pitchFamily="18" charset="0"/>
                <a:cs typeface="Times New Roman" panose="02020603050405020304" pitchFamily="18" charset="0"/>
              </a:rPr>
              <a:t>Patients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15637" y="1487424"/>
            <a:ext cx="11333018" cy="4885668"/>
          </a:xfrm>
          <a:solidFill>
            <a:schemeClr val="bg1"/>
          </a:solidFill>
          <a:ln>
            <a:solidFill>
              <a:srgbClr val="005EA4"/>
            </a:solidFill>
          </a:ln>
        </p:spPr>
        <p:txBody>
          <a:bodyPr>
            <a:normAutofit fontScale="77500" lnSpcReduction="20000"/>
          </a:bodyPr>
          <a:lstStyle/>
          <a:p>
            <a:endParaRPr lang="en-US" sz="10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prospective cross-sectional comparative </a:t>
            </a:r>
            <a:r>
              <a:rPr lang="en-US" dirty="0" smtClean="0">
                <a:latin typeface="Times New Roman" panose="02020603050405020304" pitchFamily="18" charset="0"/>
                <a:cs typeface="Times New Roman" panose="02020603050405020304" pitchFamily="18" charset="0"/>
              </a:rPr>
              <a:t>study </a:t>
            </a:r>
          </a:p>
          <a:p>
            <a:r>
              <a:rPr lang="en-US" dirty="0" smtClean="0">
                <a:latin typeface="Times New Roman" panose="02020603050405020304" pitchFamily="18" charset="0"/>
                <a:cs typeface="Times New Roman" panose="02020603050405020304" pitchFamily="18" charset="0"/>
              </a:rPr>
              <a:t>Patients </a:t>
            </a:r>
            <a:r>
              <a:rPr lang="en-US" dirty="0">
                <a:latin typeface="Times New Roman" panose="02020603050405020304" pitchFamily="18" charset="0"/>
                <a:cs typeface="Times New Roman" panose="02020603050405020304" pitchFamily="18" charset="0"/>
              </a:rPr>
              <a:t>attending the cystic Fibrosis clinic at Hamad Medical Corporation in Qatar for routine outpatient appointments were invited to enter the study</a:t>
            </a:r>
            <a:r>
              <a:rPr lang="en-US" dirty="0" smtClean="0">
                <a:latin typeface="Times New Roman" panose="02020603050405020304" pitchFamily="18" charset="0"/>
                <a:cs typeface="Times New Roman" panose="02020603050405020304" pitchFamily="18" charset="0"/>
              </a:rPr>
              <a:t>.</a:t>
            </a:r>
          </a:p>
          <a:p>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patients in these study were selected based on inclusion/exclusion criteria</a:t>
            </a:r>
            <a:r>
              <a:rPr lang="en-US" dirty="0" smtClean="0">
                <a:latin typeface="Times New Roman" panose="02020603050405020304" pitchFamily="18" charset="0"/>
                <a:cs typeface="Times New Roman" panose="02020603050405020304" pitchFamily="18" charset="0"/>
              </a:rPr>
              <a:t>:</a:t>
            </a:r>
          </a:p>
          <a:p>
            <a:endParaRPr lang="en-US" sz="1100" dirty="0">
              <a:latin typeface="Times New Roman" panose="02020603050405020304" pitchFamily="18" charset="0"/>
              <a:cs typeface="Times New Roman" panose="02020603050405020304" pitchFamily="18" charset="0"/>
            </a:endParaRPr>
          </a:p>
          <a:p>
            <a:pPr marL="0" indent="0">
              <a:buNone/>
            </a:pPr>
            <a:r>
              <a:rPr lang="en-US" b="1" dirty="0">
                <a:solidFill>
                  <a:srgbClr val="005EA4"/>
                </a:solidFill>
                <a:latin typeface="Times New Roman" panose="02020603050405020304" pitchFamily="18" charset="0"/>
                <a:cs typeface="Times New Roman" panose="02020603050405020304" pitchFamily="18" charset="0"/>
              </a:rPr>
              <a:t>Inclusion criteria </a:t>
            </a:r>
            <a:r>
              <a:rPr lang="en-US" b="1" dirty="0" smtClean="0">
                <a:solidFill>
                  <a:srgbClr val="005EA4"/>
                </a:solidFill>
                <a:latin typeface="Times New Roman" panose="02020603050405020304" pitchFamily="18" charset="0"/>
                <a:cs typeface="Times New Roman" panose="02020603050405020304" pitchFamily="18" charset="0"/>
              </a:rPr>
              <a:t>:</a:t>
            </a:r>
          </a:p>
          <a:p>
            <a:pPr marL="971550" lvl="1" indent="-514350">
              <a:buAutoNum type="arabicPeriod"/>
            </a:pPr>
            <a:r>
              <a:rPr lang="en-US" sz="2900" dirty="0">
                <a:latin typeface="Times New Roman" panose="02020603050405020304" pitchFamily="18" charset="0"/>
                <a:cs typeface="Times New Roman" panose="02020603050405020304" pitchFamily="18" charset="0"/>
              </a:rPr>
              <a:t>D</a:t>
            </a:r>
            <a:r>
              <a:rPr lang="en-US" sz="2900" dirty="0" smtClean="0">
                <a:latin typeface="Times New Roman" panose="02020603050405020304" pitchFamily="18" charset="0"/>
                <a:cs typeface="Times New Roman" panose="02020603050405020304" pitchFamily="18" charset="0"/>
              </a:rPr>
              <a:t>iagnosis </a:t>
            </a:r>
            <a:r>
              <a:rPr lang="en-US" sz="2900" dirty="0">
                <a:latin typeface="Times New Roman" panose="02020603050405020304" pitchFamily="18" charset="0"/>
                <a:cs typeface="Times New Roman" panose="02020603050405020304" pitchFamily="18" charset="0"/>
              </a:rPr>
              <a:t>of CF (by sweat chloride &gt; 60 </a:t>
            </a:r>
            <a:r>
              <a:rPr lang="en-US" sz="2900" dirty="0" err="1">
                <a:latin typeface="Times New Roman" panose="02020603050405020304" pitchFamily="18" charset="0"/>
                <a:cs typeface="Times New Roman" panose="02020603050405020304" pitchFamily="18" charset="0"/>
              </a:rPr>
              <a:t>mmol</a:t>
            </a:r>
            <a:r>
              <a:rPr lang="en-US" sz="2900" dirty="0">
                <a:latin typeface="Times New Roman" panose="02020603050405020304" pitchFamily="18" charset="0"/>
                <a:cs typeface="Times New Roman" panose="02020603050405020304" pitchFamily="18" charset="0"/>
              </a:rPr>
              <a:t>/L and/or two confirmed disease causing CFTR mutations</a:t>
            </a:r>
            <a:r>
              <a:rPr lang="en-US" sz="2900" dirty="0" smtClean="0">
                <a:latin typeface="Times New Roman" panose="02020603050405020304" pitchFamily="18" charset="0"/>
                <a:cs typeface="Times New Roman" panose="02020603050405020304" pitchFamily="18" charset="0"/>
              </a:rPr>
              <a:t>)</a:t>
            </a:r>
          </a:p>
          <a:p>
            <a:pPr marL="971550" lvl="1" indent="-514350">
              <a:buAutoNum type="arabicPeriod"/>
            </a:pPr>
            <a:r>
              <a:rPr lang="en-US" sz="2900" dirty="0">
                <a:latin typeface="Times New Roman" panose="02020603050405020304" pitchFamily="18" charset="0"/>
                <a:cs typeface="Times New Roman" panose="02020603050405020304" pitchFamily="18" charset="0"/>
              </a:rPr>
              <a:t>A</a:t>
            </a:r>
            <a:r>
              <a:rPr lang="en-US" sz="2900" dirty="0" smtClean="0">
                <a:latin typeface="Times New Roman" panose="02020603050405020304" pitchFamily="18" charset="0"/>
                <a:cs typeface="Times New Roman" panose="02020603050405020304" pitchFamily="18" charset="0"/>
              </a:rPr>
              <a:t>ge </a:t>
            </a:r>
            <a:r>
              <a:rPr lang="en-US" sz="2900" dirty="0">
                <a:latin typeface="Times New Roman" panose="02020603050405020304" pitchFamily="18" charset="0"/>
                <a:cs typeface="Times New Roman" panose="02020603050405020304" pitchFamily="18" charset="0"/>
              </a:rPr>
              <a:t>between 2 and 18 </a:t>
            </a:r>
            <a:r>
              <a:rPr lang="en-US" sz="2900" dirty="0" smtClean="0">
                <a:latin typeface="Times New Roman" panose="02020603050405020304" pitchFamily="18" charset="0"/>
                <a:cs typeface="Times New Roman" panose="02020603050405020304" pitchFamily="18" charset="0"/>
              </a:rPr>
              <a:t>years </a:t>
            </a:r>
          </a:p>
          <a:p>
            <a:pPr marL="514350" indent="-514350">
              <a:buAutoNum type="arabicPeriod"/>
            </a:pPr>
            <a:endParaRPr lang="en-US" sz="1700" dirty="0">
              <a:latin typeface="Times New Roman" panose="02020603050405020304" pitchFamily="18" charset="0"/>
              <a:cs typeface="Times New Roman" panose="02020603050405020304" pitchFamily="18" charset="0"/>
            </a:endParaRPr>
          </a:p>
          <a:p>
            <a:pPr marL="0" indent="0">
              <a:buNone/>
            </a:pPr>
            <a:r>
              <a:rPr lang="en-US" b="1" dirty="0" smtClean="0">
                <a:solidFill>
                  <a:srgbClr val="005EA4"/>
                </a:solidFill>
                <a:latin typeface="Times New Roman" panose="02020603050405020304" pitchFamily="18" charset="0"/>
                <a:cs typeface="Times New Roman" panose="02020603050405020304" pitchFamily="18" charset="0"/>
              </a:rPr>
              <a:t>Exclusion criteria:</a:t>
            </a:r>
          </a:p>
          <a:p>
            <a:pPr marL="971550" lvl="1" indent="-514350">
              <a:buAutoNum type="arabicPeriod"/>
            </a:pPr>
            <a:r>
              <a:rPr lang="en-US" sz="2800" dirty="0">
                <a:latin typeface="Times New Roman" panose="02020603050405020304" pitchFamily="18" charset="0"/>
                <a:cs typeface="Times New Roman" panose="02020603050405020304" pitchFamily="18" charset="0"/>
              </a:rPr>
              <a:t>A</a:t>
            </a:r>
            <a:r>
              <a:rPr lang="en-US" sz="2800" dirty="0" smtClean="0">
                <a:latin typeface="Times New Roman" panose="02020603050405020304" pitchFamily="18" charset="0"/>
                <a:cs typeface="Times New Roman" panose="02020603050405020304" pitchFamily="18" charset="0"/>
              </a:rPr>
              <a:t>cute </a:t>
            </a:r>
            <a:r>
              <a:rPr lang="en-US" sz="2800" dirty="0">
                <a:latin typeface="Times New Roman" panose="02020603050405020304" pitchFamily="18" charset="0"/>
                <a:cs typeface="Times New Roman" panose="02020603050405020304" pitchFamily="18" charset="0"/>
              </a:rPr>
              <a:t>respiratory distress or hypoxia (oxygen saturation &lt;92% in room air</a:t>
            </a:r>
            <a:r>
              <a:rPr lang="en-US" sz="2800" dirty="0" smtClean="0">
                <a:latin typeface="Times New Roman" panose="02020603050405020304" pitchFamily="18" charset="0"/>
                <a:cs typeface="Times New Roman" panose="02020603050405020304" pitchFamily="18" charset="0"/>
              </a:rPr>
              <a:t>)</a:t>
            </a:r>
          </a:p>
          <a:p>
            <a:pPr marL="971550" lvl="1" indent="-514350">
              <a:buAutoNum type="arabicPeriod"/>
            </a:pPr>
            <a:r>
              <a:rPr lang="en-US" sz="2800" dirty="0">
                <a:latin typeface="Times New Roman" panose="02020603050405020304" pitchFamily="18" charset="0"/>
                <a:cs typeface="Times New Roman" panose="02020603050405020304" pitchFamily="18" charset="0"/>
              </a:rPr>
              <a:t>H</a:t>
            </a:r>
            <a:r>
              <a:rPr lang="en-US" sz="2800" dirty="0" smtClean="0">
                <a:latin typeface="Times New Roman" panose="02020603050405020304" pitchFamily="18" charset="0"/>
                <a:cs typeface="Times New Roman" panose="02020603050405020304" pitchFamily="18" charset="0"/>
              </a:rPr>
              <a:t>emoptysis </a:t>
            </a:r>
          </a:p>
          <a:p>
            <a:pPr marL="971550" lvl="1" indent="-514350">
              <a:buAutoNum type="arabicPeriod"/>
            </a:pPr>
            <a:r>
              <a:rPr lang="en-US" sz="2800" dirty="0">
                <a:latin typeface="Times New Roman" panose="02020603050405020304" pitchFamily="18" charset="0"/>
                <a:cs typeface="Times New Roman" panose="02020603050405020304" pitchFamily="18" charset="0"/>
              </a:rPr>
              <a:t>F</a:t>
            </a:r>
            <a:r>
              <a:rPr lang="en-US" sz="2800" dirty="0" smtClean="0">
                <a:latin typeface="Times New Roman" panose="02020603050405020304" pitchFamily="18" charset="0"/>
                <a:cs typeface="Times New Roman" panose="02020603050405020304" pitchFamily="18" charset="0"/>
              </a:rPr>
              <a:t>orced </a:t>
            </a:r>
            <a:r>
              <a:rPr lang="en-US" sz="2800" dirty="0">
                <a:latin typeface="Times New Roman" panose="02020603050405020304" pitchFamily="18" charset="0"/>
                <a:cs typeface="Times New Roman" panose="02020603050405020304" pitchFamily="18" charset="0"/>
              </a:rPr>
              <a:t>expiratory volume in 1 second (FEV1) &lt;40% predicted </a:t>
            </a:r>
          </a:p>
          <a:p>
            <a:pPr marL="971550" lvl="1" indent="-514350">
              <a:buAutoNum type="arabicPeriod"/>
            </a:pPr>
            <a:r>
              <a:rPr lang="en-US" sz="2800" dirty="0">
                <a:latin typeface="Times New Roman" panose="02020603050405020304" pitchFamily="18" charset="0"/>
                <a:cs typeface="Times New Roman" panose="02020603050405020304" pitchFamily="18" charset="0"/>
              </a:rPr>
              <a:t>H</a:t>
            </a:r>
            <a:r>
              <a:rPr lang="en-US" sz="2800" dirty="0" smtClean="0">
                <a:latin typeface="Times New Roman" panose="02020603050405020304" pitchFamily="18" charset="0"/>
                <a:cs typeface="Times New Roman" panose="02020603050405020304" pitchFamily="18" charset="0"/>
              </a:rPr>
              <a:t>istory </a:t>
            </a:r>
            <a:r>
              <a:rPr lang="en-US" sz="2800" dirty="0">
                <a:latin typeface="Times New Roman" panose="02020603050405020304" pitchFamily="18" charset="0"/>
                <a:cs typeface="Times New Roman" panose="02020603050405020304" pitchFamily="18" charset="0"/>
              </a:rPr>
              <a:t>of intolerance of inhalation of hypertonic </a:t>
            </a:r>
            <a:r>
              <a:rPr lang="en-US" sz="2800" dirty="0" smtClean="0">
                <a:latin typeface="Times New Roman" panose="02020603050405020304" pitchFamily="18" charset="0"/>
                <a:cs typeface="Times New Roman" panose="02020603050405020304" pitchFamily="18" charset="0"/>
              </a:rPr>
              <a:t>saline</a:t>
            </a:r>
            <a:endParaRPr lang="en-US" sz="28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5637" y="366062"/>
            <a:ext cx="3360550" cy="969508"/>
          </a:xfrm>
          <a:prstGeom prst="rect">
            <a:avLst/>
          </a:prstGeom>
        </p:spPr>
      </p:pic>
    </p:spTree>
    <p:extLst>
      <p:ext uri="{BB962C8B-B14F-4D97-AF65-F5344CB8AC3E}">
        <p14:creationId xmlns:p14="http://schemas.microsoft.com/office/powerpoint/2010/main" val="2101003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06982" y="335036"/>
            <a:ext cx="7827818" cy="969508"/>
          </a:xfrm>
          <a:solidFill>
            <a:schemeClr val="bg1"/>
          </a:solidFill>
          <a:ln>
            <a:solidFill>
              <a:srgbClr val="005EA4"/>
            </a:solidFill>
          </a:ln>
        </p:spPr>
        <p:txBody>
          <a:bodyPr>
            <a:normAutofit fontScale="90000"/>
          </a:bodyPr>
          <a:lstStyle/>
          <a:p>
            <a:pPr algn="ct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Study Design</a:t>
            </a:r>
            <a:br>
              <a:rPr lang="en-US" b="1" dirty="0" smtClean="0">
                <a:latin typeface="Times New Roman" panose="02020603050405020304" pitchFamily="18" charset="0"/>
                <a:cs typeface="Times New Roman" panose="02020603050405020304" pitchFamily="18" charset="0"/>
              </a:rPr>
            </a:b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60218" y="1456944"/>
            <a:ext cx="11374582" cy="4943856"/>
          </a:xfrm>
          <a:solidFill>
            <a:schemeClr val="bg1"/>
          </a:solidFill>
          <a:ln>
            <a:solidFill>
              <a:srgbClr val="005EA4"/>
            </a:solidFill>
          </a:ln>
        </p:spPr>
        <p:txBody>
          <a:bodyPr>
            <a:noAutofit/>
          </a:bodyPr>
          <a:lstStyle/>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Simultaneous oropharyngeal swab (OP) or expectorated sputum (ES) (if possible) and induced sputum (IS) samples were collected </a:t>
            </a:r>
            <a:r>
              <a:rPr lang="en-US" dirty="0" smtClean="0">
                <a:latin typeface="Times New Roman" panose="02020603050405020304" pitchFamily="18" charset="0"/>
                <a:cs typeface="Times New Roman" panose="02020603050405020304" pitchFamily="18" charset="0"/>
              </a:rPr>
              <a:t>over </a:t>
            </a:r>
            <a:r>
              <a:rPr lang="en-US" dirty="0">
                <a:latin typeface="Times New Roman" panose="02020603050405020304" pitchFamily="18" charset="0"/>
                <a:cs typeface="Times New Roman" panose="02020603050405020304" pitchFamily="18" charset="0"/>
              </a:rPr>
              <a:t>18 months</a:t>
            </a:r>
            <a:r>
              <a:rPr lang="en-US" dirty="0" smtClean="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Patients were asked to provide a sputum sample. If the child could not expectorate, an oropharyngeal swab specimen was </a:t>
            </a:r>
            <a:r>
              <a:rPr lang="en-US" dirty="0" smtClean="0">
                <a:latin typeface="Times New Roman" panose="02020603050405020304" pitchFamily="18" charset="0"/>
                <a:cs typeface="Times New Roman" panose="02020603050405020304" pitchFamily="18" charset="0"/>
              </a:rPr>
              <a:t>obtained.</a:t>
            </a:r>
            <a:endParaRPr lang="en-US" dirty="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procedures were conducted according to a standard infection control at Hamad Medical </a:t>
            </a:r>
            <a:r>
              <a:rPr lang="en-US" dirty="0" smtClean="0">
                <a:latin typeface="Times New Roman" panose="02020603050405020304" pitchFamily="18" charset="0"/>
                <a:cs typeface="Times New Roman" panose="02020603050405020304" pitchFamily="18" charset="0"/>
              </a:rPr>
              <a:t>Corporation.</a:t>
            </a:r>
            <a:endParaRPr lang="en-US" sz="105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218" y="335036"/>
            <a:ext cx="3360552" cy="969508"/>
          </a:xfrm>
          <a:prstGeom prst="rect">
            <a:avLst/>
          </a:prstGeom>
        </p:spPr>
      </p:pic>
    </p:spTree>
    <p:extLst>
      <p:ext uri="{BB962C8B-B14F-4D97-AF65-F5344CB8AC3E}">
        <p14:creationId xmlns:p14="http://schemas.microsoft.com/office/powerpoint/2010/main" val="39056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3345" y="390144"/>
            <a:ext cx="11236037" cy="5927529"/>
          </a:xfrm>
          <a:solidFill>
            <a:schemeClr val="bg1"/>
          </a:solidFill>
          <a:ln>
            <a:solidFill>
              <a:srgbClr val="005EA4"/>
            </a:solidFill>
          </a:ln>
        </p:spPr>
        <p:txBody>
          <a:bodyPr>
            <a:normAutofit fontScale="92500" lnSpcReduction="10000"/>
          </a:bodyPr>
          <a:lstStyle/>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subjects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received nebulized salbutamol (2.5 mg&lt;5 years of age, or 5 mg&gt;5 years of age), followed </a:t>
            </a:r>
            <a:r>
              <a:rPr lang="en-US" dirty="0" smtClean="0">
                <a:latin typeface="Times New Roman" panose="02020603050405020304" pitchFamily="18" charset="0"/>
                <a:cs typeface="Times New Roman" panose="02020603050405020304" pitchFamily="18" charset="0"/>
              </a:rPr>
              <a:t>by nebulized </a:t>
            </a:r>
            <a:r>
              <a:rPr lang="en-US" dirty="0">
                <a:latin typeface="Times New Roman" panose="02020603050405020304" pitchFamily="18" charset="0"/>
                <a:cs typeface="Times New Roman" panose="02020603050405020304" pitchFamily="18" charset="0"/>
              </a:rPr>
              <a:t>HS (4ml of 7% solution</a:t>
            </a:r>
            <a:r>
              <a:rPr lang="en-US" dirty="0" smtClean="0">
                <a:latin typeface="Times New Roman" panose="02020603050405020304" pitchFamily="18" charset="0"/>
                <a:cs typeface="Times New Roman" panose="02020603050405020304" pitchFamily="18" charset="0"/>
              </a:rPr>
              <a:t>) after 10 minutes (jet nebulizer).</a:t>
            </a:r>
          </a:p>
          <a:p>
            <a:endParaRPr lang="en-US" sz="12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Following inhalation of HS, children who were unable to expectorate were given a session of physiotherapy </a:t>
            </a: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they were still unproductive, Oropharyngeal suction will be </a:t>
            </a:r>
            <a:r>
              <a:rPr lang="en-US" dirty="0" smtClean="0">
                <a:latin typeface="Times New Roman" panose="02020603050405020304" pitchFamily="18" charset="0"/>
                <a:cs typeface="Times New Roman" panose="02020603050405020304" pitchFamily="18" charset="0"/>
              </a:rPr>
              <a:t>performed (size 10 catheter/sterile mucus extractor ).</a:t>
            </a:r>
          </a:p>
          <a:p>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All patients were observed at least 30 minutes in the clinic before discharge and auscultation was performed before and after procedure. </a:t>
            </a:r>
          </a:p>
          <a:p>
            <a:endParaRPr lang="en-US" sz="1700"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collected specimens were taken to the microbiology lab for processing within 30 minute of </a:t>
            </a:r>
            <a:r>
              <a:rPr lang="en-US" dirty="0" smtClean="0">
                <a:latin typeface="Times New Roman" panose="02020603050405020304" pitchFamily="18" charset="0"/>
                <a:cs typeface="Times New Roman" panose="02020603050405020304" pitchFamily="18" charset="0"/>
              </a:rPr>
              <a:t>sampling.</a:t>
            </a:r>
            <a:endParaRPr lang="en-US"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2575" y="154616"/>
            <a:ext cx="3584448" cy="969508"/>
          </a:xfrm>
          <a:prstGeom prst="rect">
            <a:avLst/>
          </a:prstGeom>
        </p:spPr>
      </p:pic>
    </p:spTree>
    <p:extLst>
      <p:ext uri="{BB962C8B-B14F-4D97-AF65-F5344CB8AC3E}">
        <p14:creationId xmlns:p14="http://schemas.microsoft.com/office/powerpoint/2010/main" val="615122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1022</Words>
  <Application>Microsoft Office PowerPoint</Application>
  <PresentationFormat>Widescreen</PresentationFormat>
  <Paragraphs>155</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Edwardian Script ITC</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Patients </vt:lpstr>
      <vt:lpstr> Study Design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Mo7a</dc:creator>
  <cp:lastModifiedBy>Mo7a</cp:lastModifiedBy>
  <cp:revision>51</cp:revision>
  <dcterms:created xsi:type="dcterms:W3CDTF">2018-03-17T14:04:11Z</dcterms:created>
  <dcterms:modified xsi:type="dcterms:W3CDTF">2018-03-17T16:44:08Z</dcterms:modified>
</cp:coreProperties>
</file>