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5"/>
  </p:notesMasterIdLst>
  <p:sldIdLst>
    <p:sldId id="257" r:id="rId2"/>
    <p:sldId id="297" r:id="rId3"/>
    <p:sldId id="260" r:id="rId4"/>
    <p:sldId id="261" r:id="rId5"/>
    <p:sldId id="258" r:id="rId6"/>
    <p:sldId id="300" r:id="rId7"/>
    <p:sldId id="294" r:id="rId8"/>
    <p:sldId id="272" r:id="rId9"/>
    <p:sldId id="277" r:id="rId10"/>
    <p:sldId id="276" r:id="rId11"/>
    <p:sldId id="295" r:id="rId12"/>
    <p:sldId id="296" r:id="rId13"/>
    <p:sldId id="275" r:id="rId14"/>
    <p:sldId id="301" r:id="rId15"/>
    <p:sldId id="298" r:id="rId16"/>
    <p:sldId id="299" r:id="rId17"/>
    <p:sldId id="288" r:id="rId18"/>
    <p:sldId id="267" r:id="rId19"/>
    <p:sldId id="284" r:id="rId20"/>
    <p:sldId id="279" r:id="rId21"/>
    <p:sldId id="282" r:id="rId22"/>
    <p:sldId id="266" r:id="rId23"/>
    <p:sldId id="287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le Fajac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5FAEE"/>
    <a:srgbClr val="005100"/>
    <a:srgbClr val="000F99"/>
    <a:srgbClr val="000099"/>
    <a:srgbClr val="CC280A"/>
    <a:srgbClr val="E93B3E"/>
    <a:srgbClr val="D5FFB0"/>
    <a:srgbClr val="78FFC9"/>
    <a:srgbClr val="78E5C9"/>
    <a:srgbClr val="D5E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91" autoAdjust="0"/>
  </p:normalViewPr>
  <p:slideViewPr>
    <p:cSldViewPr snapToGrid="0" snapToObjects="1">
      <p:cViewPr varScale="1">
        <p:scale>
          <a:sx n="139" d="100"/>
          <a:sy n="139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5" Type="http://schemas.microsoft.com/office/2015/10/relationships/revisionInfo" Target="revisionInfo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C1BCF-519F-8D44-8C3E-5E91DE485415}" type="datetimeFigureOut">
              <a:rPr lang="fr-FR" smtClean="0"/>
              <a:t>20/03/18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8823B-6AED-8442-AC6F-A0196B50D2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11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053249806002518?via=ihub%23bib41" TargetMode="External"/><Relationship Id="rId4" Type="http://schemas.openxmlformats.org/officeDocument/2006/relationships/hyperlink" Target="https://www.sciencedirect.com/science/article/pii/S1053249806002518?via=ihub%23bib44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s://www.sciencedirect.com/science/article/pii/S0954611113004113?via=ihub%23fig4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s://www.sciencedirect.com/topics/medicine-and-dentistry/placebo-controlled-study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FEV1 percent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percentage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points for people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CF of all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1986;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parallel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rate of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adolescence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changes are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variability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to 20% of the population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changes more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10%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FEV1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baseline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population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cohort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pancreatic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status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baseline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rates of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CF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diminish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successive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cohorts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patients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Pseudomonas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FEV(1) (-1.6% v -1.1%) (Que 2006, Thorax).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Konstan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 (JCF 2010) report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rates of FEV1 change in a population of CF &gt; 6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baseline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FEV1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above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70%.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changes in FEV1 %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Liou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2010, JCF)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close to 0% up to 4%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adolescence and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adulthood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(SD)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 in FEV1 of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-1.22 (9.17)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Belgian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population (De Boeck ERJ 2011). 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progression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nonlinear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have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variability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rate of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 a life time in patients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cystic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fibrosis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FEV1%predicted observations are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highest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stable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5-10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afterwards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steepest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FEV1%predicted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11 to 15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a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up to 30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of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30 FEV1%predicted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relatively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stable.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67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Study</a:t>
            </a:r>
            <a:r>
              <a:rPr lang="fr-FR" dirty="0" smtClean="0"/>
              <a:t> in 178 </a:t>
            </a:r>
            <a:r>
              <a:rPr lang="fr-FR" dirty="0" err="1" smtClean="0"/>
              <a:t>children</a:t>
            </a:r>
            <a:r>
              <a:rPr lang="fr-FR" dirty="0" smtClean="0"/>
              <a:t>: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decline</a:t>
            </a:r>
            <a:r>
              <a:rPr lang="fr-FR" dirty="0" smtClean="0"/>
              <a:t> in PaO2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age</a:t>
            </a:r>
            <a:r>
              <a:rPr lang="fr-FR" dirty="0" smtClean="0"/>
              <a:t> and PaO2 </a:t>
            </a:r>
            <a:r>
              <a:rPr lang="fr-FR" dirty="0" err="1" smtClean="0"/>
              <a:t>decline</a:t>
            </a:r>
            <a:r>
              <a:rPr lang="fr-FR" dirty="0" smtClean="0"/>
              <a:t> </a:t>
            </a:r>
            <a:r>
              <a:rPr lang="fr-FR" dirty="0" err="1" smtClean="0"/>
              <a:t>stratified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normal or </a:t>
            </a:r>
            <a:r>
              <a:rPr lang="fr-FR" dirty="0" err="1" smtClean="0"/>
              <a:t>abnormal</a:t>
            </a:r>
            <a:r>
              <a:rPr lang="fr-FR" dirty="0" smtClean="0"/>
              <a:t> FEV1; for PaCO2: </a:t>
            </a:r>
            <a:r>
              <a:rPr lang="fr-FR" dirty="0" err="1" smtClean="0"/>
              <a:t>transient</a:t>
            </a:r>
            <a:r>
              <a:rPr lang="fr-FR" dirty="0" smtClean="0"/>
              <a:t> stagnation </a:t>
            </a:r>
            <a:r>
              <a:rPr lang="fr-FR" dirty="0" err="1" smtClean="0"/>
              <a:t>at</a:t>
            </a:r>
            <a:r>
              <a:rPr lang="fr-FR" dirty="0" smtClean="0"/>
              <a:t> a </a:t>
            </a:r>
            <a:r>
              <a:rPr lang="fr-FR" dirty="0" err="1" smtClean="0"/>
              <a:t>young</a:t>
            </a:r>
            <a:r>
              <a:rPr lang="fr-FR" dirty="0" smtClean="0"/>
              <a:t> </a:t>
            </a:r>
            <a:r>
              <a:rPr lang="fr-FR" dirty="0" err="1" smtClean="0"/>
              <a:t>age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rising</a:t>
            </a:r>
            <a:r>
              <a:rPr lang="fr-FR" dirty="0" smtClean="0"/>
              <a:t> 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later</a:t>
            </a:r>
            <a:r>
              <a:rPr lang="fr-FR" dirty="0" smtClean="0"/>
              <a:t> </a:t>
            </a:r>
            <a:r>
              <a:rPr lang="fr-FR" dirty="0" err="1" smtClean="0"/>
              <a:t>ages</a:t>
            </a:r>
            <a:r>
              <a:rPr lang="fr-FR" dirty="0" smtClean="0"/>
              <a:t>, </a:t>
            </a:r>
            <a:r>
              <a:rPr lang="fr-FR" dirty="0" err="1" smtClean="0"/>
              <a:t>especially</a:t>
            </a:r>
            <a:r>
              <a:rPr lang="fr-FR" dirty="0" smtClean="0"/>
              <a:t> for patients </a:t>
            </a:r>
            <a:r>
              <a:rPr lang="fr-FR" dirty="0" err="1" smtClean="0"/>
              <a:t>with</a:t>
            </a:r>
            <a:r>
              <a:rPr lang="fr-FR" dirty="0" smtClean="0"/>
              <a:t> a normal</a:t>
            </a:r>
            <a:r>
              <a:rPr lang="fr-FR" baseline="0" dirty="0" smtClean="0"/>
              <a:t> FEV1.( </a:t>
            </a:r>
            <a:r>
              <a:rPr lang="fr-FR" baseline="0" dirty="0" err="1" smtClean="0"/>
              <a:t>Transient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hypocarbia</a:t>
            </a:r>
            <a:r>
              <a:rPr lang="fr-FR" baseline="0" dirty="0" smtClean="0"/>
              <a:t>  (&lt;34 </a:t>
            </a:r>
            <a:r>
              <a:rPr lang="fr-FR" baseline="0" dirty="0" err="1" smtClean="0"/>
              <a:t>mmHg</a:t>
            </a:r>
            <a:r>
              <a:rPr lang="fr-FR" baseline="0" dirty="0" smtClean="0"/>
              <a:t>) in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patients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rising</a:t>
            </a:r>
            <a:r>
              <a:rPr lang="fr-FR" baseline="0" dirty="0" smtClean="0"/>
              <a:t> PCO2).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Close </a:t>
            </a:r>
            <a:r>
              <a:rPr lang="fr-FR" baseline="0" dirty="0" err="1" smtClean="0"/>
              <a:t>correlation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PO2 and FEV1, but: 40% of the patients </a:t>
            </a:r>
            <a:r>
              <a:rPr lang="fr-FR" baseline="0" dirty="0" err="1" smtClean="0"/>
              <a:t>presented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normal FEV1 and </a:t>
            </a:r>
            <a:r>
              <a:rPr lang="fr-FR" baseline="0" dirty="0" err="1" smtClean="0"/>
              <a:t>had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hypoxemia</a:t>
            </a:r>
            <a:r>
              <a:rPr lang="fr-FR" baseline="0" dirty="0" smtClean="0"/>
              <a:t> (PO2 &lt; 80 </a:t>
            </a:r>
            <a:r>
              <a:rPr lang="fr-FR" baseline="0" dirty="0" err="1" smtClean="0"/>
              <a:t>mmHg</a:t>
            </a:r>
            <a:r>
              <a:rPr lang="fr-FR" baseline="0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SaO2 &lt; 95% sur oxymétrie: gaz du sang recommandés, notamment pour vérifier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capnie</a:t>
            </a: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Signe gravité: PaO2 &lt; 55 </a:t>
            </a:r>
            <a:r>
              <a:rPr lang="fr-FR" dirty="0" err="1" smtClean="0"/>
              <a:t>mmHg</a:t>
            </a:r>
            <a:r>
              <a:rPr lang="fr-FR" baseline="0" dirty="0" smtClean="0"/>
              <a:t> et PaCO2 &gt; 50 </a:t>
            </a:r>
            <a:r>
              <a:rPr lang="fr-FR" baseline="0" dirty="0" err="1" smtClean="0"/>
              <a:t>mmHg</a:t>
            </a:r>
            <a:r>
              <a:rPr lang="fr-FR" baseline="0" dirty="0" smtClean="0"/>
              <a:t>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valeurs de PaO2 (&lt; 55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mmHg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et de PaCO2 (&gt; 50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mmHg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appartiennent aux critères principaux de choix pour l’inscription sur liste de greffe.</a:t>
            </a:r>
            <a:endParaRPr lang="fr-FR" dirty="0" smtClean="0"/>
          </a:p>
          <a:p>
            <a:r>
              <a:rPr lang="fr-FR" baseline="0" dirty="0" smtClean="0"/>
              <a:t>Supplémentation en O2: si SaO2 nocturne &lt; 88-90% pendant = de 10% du temps ou si SaO2 &lt; 88-90% à l'exercice</a:t>
            </a:r>
          </a:p>
          <a:p>
            <a:endParaRPr lang="fr-FR" baseline="0" dirty="0" smtClean="0"/>
          </a:p>
          <a:p>
            <a:r>
              <a:rPr lang="fr-FR" baseline="0" dirty="0" smtClean="0"/>
              <a:t>Greffe (</a:t>
            </a:r>
            <a:r>
              <a:rPr lang="fr-FR" baseline="0" dirty="0" err="1" smtClean="0"/>
              <a:t>Orens</a:t>
            </a:r>
            <a:r>
              <a:rPr lang="fr-FR" baseline="0" dirty="0" smtClean="0"/>
              <a:t> et al 2006 J of </a:t>
            </a:r>
            <a:r>
              <a:rPr lang="fr-FR" baseline="0" dirty="0" err="1" smtClean="0"/>
              <a:t>Heart</a:t>
            </a:r>
            <a:r>
              <a:rPr lang="fr-FR" baseline="0" dirty="0" smtClean="0"/>
              <a:t> and Lung Transplantation): </a:t>
            </a:r>
            <a:r>
              <a:rPr lang="fr-FR" b="1" dirty="0" smtClean="0"/>
              <a:t>Guidelines for </a:t>
            </a:r>
            <a:r>
              <a:rPr lang="fr-FR" b="1" dirty="0" err="1" smtClean="0"/>
              <a:t>Referral</a:t>
            </a:r>
            <a:endParaRPr lang="fr-FR" b="1" dirty="0" smtClean="0"/>
          </a:p>
          <a:p>
            <a:r>
              <a:rPr lang="fr-FR" dirty="0" smtClean="0"/>
              <a:t>•FEV</a:t>
            </a:r>
            <a:r>
              <a:rPr lang="fr-FR" baseline="-25000" dirty="0" smtClean="0"/>
              <a:t>1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30% </a:t>
            </a:r>
            <a:r>
              <a:rPr lang="fr-FR" dirty="0" err="1" smtClean="0"/>
              <a:t>predicted</a:t>
            </a:r>
            <a:r>
              <a:rPr lang="fr-FR" dirty="0" smtClean="0"/>
              <a:t> or a </a:t>
            </a:r>
            <a:r>
              <a:rPr lang="fr-FR" dirty="0" err="1" smtClean="0"/>
              <a:t>rapid</a:t>
            </a:r>
            <a:r>
              <a:rPr lang="fr-FR" dirty="0" smtClean="0"/>
              <a:t> </a:t>
            </a:r>
            <a:r>
              <a:rPr lang="fr-FR" dirty="0" err="1" smtClean="0"/>
              <a:t>decline</a:t>
            </a:r>
            <a:r>
              <a:rPr lang="fr-FR" dirty="0" smtClean="0"/>
              <a:t> in FEV</a:t>
            </a:r>
            <a:r>
              <a:rPr lang="fr-FR" baseline="-25000" dirty="0" smtClean="0"/>
              <a:t>1</a:t>
            </a:r>
            <a:r>
              <a:rPr lang="fr-FR" dirty="0" smtClean="0"/>
              <a:t>—in </a:t>
            </a:r>
            <a:r>
              <a:rPr lang="fr-FR" dirty="0" err="1" smtClean="0"/>
              <a:t>particular</a:t>
            </a:r>
            <a:r>
              <a:rPr lang="fr-FR" dirty="0" smtClean="0"/>
              <a:t> in </a:t>
            </a:r>
            <a:r>
              <a:rPr lang="fr-FR" dirty="0" err="1" smtClean="0"/>
              <a:t>young</a:t>
            </a:r>
            <a:r>
              <a:rPr lang="fr-FR" dirty="0" smtClean="0"/>
              <a:t> </a:t>
            </a:r>
            <a:r>
              <a:rPr lang="fr-FR" dirty="0" err="1" smtClean="0"/>
              <a:t>female</a:t>
            </a:r>
            <a:r>
              <a:rPr lang="fr-FR" dirty="0" smtClean="0"/>
              <a:t> patients.</a:t>
            </a:r>
            <a:r>
              <a:rPr lang="fr-FR" baseline="30000" dirty="0" smtClean="0">
                <a:hlinkClick r:id="rId3"/>
              </a:rPr>
              <a:t>41–43</a:t>
            </a:r>
            <a:endParaRPr lang="fr-FR" dirty="0" smtClean="0"/>
          </a:p>
          <a:p>
            <a:r>
              <a:rPr lang="fr-FR" dirty="0" smtClean="0"/>
              <a:t>•Exacerbation of </a:t>
            </a:r>
            <a:r>
              <a:rPr lang="fr-FR" dirty="0" err="1" smtClean="0"/>
              <a:t>pulmonary</a:t>
            </a:r>
            <a:r>
              <a:rPr lang="fr-FR" dirty="0" smtClean="0"/>
              <a:t> </a:t>
            </a:r>
            <a:r>
              <a:rPr lang="fr-FR" dirty="0" err="1" smtClean="0"/>
              <a:t>disease</a:t>
            </a:r>
            <a:r>
              <a:rPr lang="fr-FR" dirty="0" smtClean="0"/>
              <a:t> </a:t>
            </a:r>
            <a:r>
              <a:rPr lang="fr-FR" dirty="0" err="1" smtClean="0"/>
              <a:t>requiring</a:t>
            </a:r>
            <a:r>
              <a:rPr lang="fr-FR" dirty="0" smtClean="0"/>
              <a:t> ICU stay.</a:t>
            </a:r>
            <a:r>
              <a:rPr lang="fr-FR" baseline="30000" dirty="0" smtClean="0">
                <a:hlinkClick r:id="rId3"/>
              </a:rPr>
              <a:t>41</a:t>
            </a:r>
            <a:endParaRPr lang="fr-FR" dirty="0" smtClean="0"/>
          </a:p>
          <a:p>
            <a:r>
              <a:rPr lang="fr-FR" dirty="0" smtClean="0"/>
              <a:t>•</a:t>
            </a:r>
            <a:r>
              <a:rPr lang="fr-FR" dirty="0" err="1" smtClean="0"/>
              <a:t>Increasing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r>
              <a:rPr lang="fr-FR" dirty="0" smtClean="0"/>
              <a:t> of exacerbations </a:t>
            </a:r>
            <a:r>
              <a:rPr lang="fr-FR" dirty="0" err="1" smtClean="0"/>
              <a:t>requiring</a:t>
            </a:r>
            <a:r>
              <a:rPr lang="fr-FR" dirty="0" smtClean="0"/>
              <a:t> </a:t>
            </a:r>
            <a:r>
              <a:rPr lang="fr-FR" dirty="0" err="1" smtClean="0"/>
              <a:t>antibiotic</a:t>
            </a:r>
            <a:r>
              <a:rPr lang="fr-FR" dirty="0" smtClean="0"/>
              <a:t> </a:t>
            </a:r>
            <a:r>
              <a:rPr lang="fr-FR" dirty="0" err="1" smtClean="0"/>
              <a:t>therapy</a:t>
            </a:r>
            <a:r>
              <a:rPr lang="fr-FR" dirty="0" smtClean="0"/>
              <a:t>.</a:t>
            </a:r>
          </a:p>
          <a:p>
            <a:r>
              <a:rPr lang="fr-FR" dirty="0" smtClean="0"/>
              <a:t>•</a:t>
            </a:r>
            <a:r>
              <a:rPr lang="fr-FR" dirty="0" err="1" smtClean="0"/>
              <a:t>Refractory</a:t>
            </a:r>
            <a:r>
              <a:rPr lang="fr-FR" dirty="0" smtClean="0"/>
              <a:t> and/or </a:t>
            </a:r>
            <a:r>
              <a:rPr lang="fr-FR" dirty="0" err="1" smtClean="0"/>
              <a:t>recurrent</a:t>
            </a:r>
            <a:r>
              <a:rPr lang="fr-FR" dirty="0" smtClean="0"/>
              <a:t> pneumothorax.</a:t>
            </a:r>
          </a:p>
          <a:p>
            <a:r>
              <a:rPr lang="fr-FR" dirty="0" smtClean="0"/>
              <a:t>•</a:t>
            </a:r>
            <a:r>
              <a:rPr lang="fr-FR" dirty="0" err="1" smtClean="0"/>
              <a:t>Recurrent</a:t>
            </a:r>
            <a:r>
              <a:rPr lang="fr-FR" dirty="0" smtClean="0"/>
              <a:t> </a:t>
            </a:r>
            <a:r>
              <a:rPr lang="fr-FR" dirty="0" err="1" smtClean="0"/>
              <a:t>hemoptysis</a:t>
            </a:r>
            <a:r>
              <a:rPr lang="fr-FR" dirty="0" smtClean="0"/>
              <a:t> not </a:t>
            </a:r>
            <a:r>
              <a:rPr lang="fr-FR" dirty="0" err="1" smtClean="0"/>
              <a:t>controlled</a:t>
            </a:r>
            <a:r>
              <a:rPr lang="fr-FR" dirty="0" smtClean="0"/>
              <a:t> by </a:t>
            </a:r>
            <a:r>
              <a:rPr lang="fr-FR" dirty="0" err="1" smtClean="0"/>
              <a:t>embolization</a:t>
            </a:r>
            <a:r>
              <a:rPr lang="fr-FR" dirty="0" smtClean="0"/>
              <a:t>.</a:t>
            </a:r>
          </a:p>
          <a:p>
            <a:r>
              <a:rPr lang="fr-FR" b="1" dirty="0" smtClean="0"/>
              <a:t>Guideline for Transplantation</a:t>
            </a:r>
          </a:p>
          <a:p>
            <a:r>
              <a:rPr lang="fr-FR" dirty="0" smtClean="0"/>
              <a:t>•</a:t>
            </a:r>
            <a:r>
              <a:rPr lang="fr-FR" dirty="0" err="1" smtClean="0"/>
              <a:t>Oxygen-dependent</a:t>
            </a:r>
            <a:r>
              <a:rPr lang="fr-FR" dirty="0" smtClean="0"/>
              <a:t> </a:t>
            </a:r>
            <a:r>
              <a:rPr lang="fr-FR" dirty="0" err="1" smtClean="0"/>
              <a:t>respiratory</a:t>
            </a:r>
            <a:r>
              <a:rPr lang="fr-FR" dirty="0" smtClean="0"/>
              <a:t> </a:t>
            </a:r>
            <a:r>
              <a:rPr lang="fr-FR" dirty="0" err="1" smtClean="0"/>
              <a:t>failure</a:t>
            </a:r>
            <a:r>
              <a:rPr lang="fr-FR" dirty="0" smtClean="0"/>
              <a:t>.</a:t>
            </a:r>
          </a:p>
          <a:p>
            <a:r>
              <a:rPr lang="fr-FR" dirty="0" smtClean="0"/>
              <a:t>•</a:t>
            </a:r>
            <a:r>
              <a:rPr lang="fr-FR" dirty="0" err="1" smtClean="0"/>
              <a:t>Hypercapnia</a:t>
            </a:r>
            <a:r>
              <a:rPr lang="fr-FR" dirty="0" smtClean="0"/>
              <a:t>.</a:t>
            </a:r>
          </a:p>
          <a:p>
            <a:r>
              <a:rPr lang="fr-FR" dirty="0" smtClean="0"/>
              <a:t>•</a:t>
            </a:r>
            <a:r>
              <a:rPr lang="fr-FR" dirty="0" err="1" smtClean="0"/>
              <a:t>Pulmonary</a:t>
            </a:r>
            <a:r>
              <a:rPr lang="fr-FR" dirty="0" smtClean="0"/>
              <a:t> hypertension.</a:t>
            </a:r>
            <a:r>
              <a:rPr lang="fr-FR" baseline="30000" dirty="0" smtClean="0">
                <a:hlinkClick r:id="rId4"/>
              </a:rPr>
              <a:t>44</a:t>
            </a:r>
            <a:endParaRPr lang="fr-FR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738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err="1" smtClean="0"/>
              <a:t>Prognostic</a:t>
            </a:r>
            <a:r>
              <a:rPr lang="fr-FR" b="1" dirty="0" smtClean="0"/>
              <a:t> value of 6MWD and </a:t>
            </a:r>
            <a:r>
              <a:rPr lang="fr-FR" b="1" dirty="0" err="1" smtClean="0"/>
              <a:t>desaturation</a:t>
            </a:r>
            <a:r>
              <a:rPr lang="fr-FR" b="1" dirty="0" smtClean="0"/>
              <a:t> </a:t>
            </a:r>
            <a:r>
              <a:rPr lang="fr-FR" b="1" dirty="0" err="1" smtClean="0"/>
              <a:t>during</a:t>
            </a:r>
            <a:r>
              <a:rPr lang="fr-FR" b="1" dirty="0" smtClean="0"/>
              <a:t> 6MWT</a:t>
            </a:r>
          </a:p>
          <a:p>
            <a:r>
              <a:rPr lang="fr-FR" dirty="0" smtClean="0"/>
              <a:t>Kaplan–Meier analyses of the </a:t>
            </a:r>
            <a:r>
              <a:rPr lang="fr-FR" dirty="0" err="1" smtClean="0"/>
              <a:t>risk</a:t>
            </a:r>
            <a:r>
              <a:rPr lang="fr-FR" dirty="0" smtClean="0"/>
              <a:t> of </a:t>
            </a:r>
            <a:r>
              <a:rPr lang="fr-FR" dirty="0" err="1" smtClean="0"/>
              <a:t>death</a:t>
            </a:r>
            <a:r>
              <a:rPr lang="fr-FR" dirty="0" smtClean="0"/>
              <a:t> or </a:t>
            </a:r>
            <a:r>
              <a:rPr lang="fr-FR" dirty="0" err="1" smtClean="0"/>
              <a:t>lung</a:t>
            </a:r>
            <a:r>
              <a:rPr lang="fr-FR" dirty="0" smtClean="0"/>
              <a:t> transplant </a:t>
            </a:r>
            <a:r>
              <a:rPr lang="fr-FR" dirty="0" err="1" smtClean="0"/>
              <a:t>according</a:t>
            </a:r>
            <a:r>
              <a:rPr lang="fr-FR" dirty="0" smtClean="0"/>
              <a:t> to 6MWD and to SpO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6MWT are </a:t>
            </a:r>
            <a:r>
              <a:rPr lang="fr-FR" dirty="0" err="1" smtClean="0"/>
              <a:t>shown</a:t>
            </a:r>
            <a:r>
              <a:rPr lang="fr-FR" dirty="0" smtClean="0"/>
              <a:t> in </a:t>
            </a:r>
            <a:r>
              <a:rPr lang="fr-FR" dirty="0" smtClean="0">
                <a:hlinkClick r:id="rId3"/>
              </a:rPr>
              <a:t>Fig. 4</a:t>
            </a:r>
            <a:r>
              <a:rPr lang="fr-FR" dirty="0" smtClean="0"/>
              <a:t>. A 6MWD ≤475 m or a SpO</a:t>
            </a:r>
            <a:r>
              <a:rPr lang="fr-FR" baseline="-25000" dirty="0" smtClean="0"/>
              <a:t>2</a:t>
            </a:r>
            <a:r>
              <a:rPr lang="fr-FR" dirty="0" smtClean="0"/>
              <a:t> ≤90% </a:t>
            </a:r>
            <a:r>
              <a:rPr lang="fr-FR" dirty="0" err="1" smtClean="0"/>
              <a:t>during</a:t>
            </a:r>
            <a:r>
              <a:rPr lang="fr-FR" dirty="0" smtClean="0"/>
              <a:t> the 6MWT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of </a:t>
            </a:r>
            <a:r>
              <a:rPr lang="fr-FR" dirty="0" err="1" smtClean="0"/>
              <a:t>death</a:t>
            </a:r>
            <a:r>
              <a:rPr lang="fr-FR" dirty="0" smtClean="0"/>
              <a:t> or </a:t>
            </a:r>
            <a:r>
              <a:rPr lang="fr-FR" dirty="0" err="1" smtClean="0"/>
              <a:t>lung</a:t>
            </a:r>
            <a:r>
              <a:rPr lang="fr-FR" dirty="0" smtClean="0"/>
              <a:t> transplant (</a:t>
            </a:r>
            <a:r>
              <a:rPr lang="fr-FR" dirty="0" err="1" smtClean="0"/>
              <a:t>both</a:t>
            </a:r>
            <a:r>
              <a:rPr lang="fr-FR" dirty="0" smtClean="0"/>
              <a:t> analyses, </a:t>
            </a:r>
            <a:r>
              <a:rPr lang="fr-FR" i="1" dirty="0" smtClean="0"/>
              <a:t>P</a:t>
            </a:r>
            <a:r>
              <a:rPr lang="fr-FR" dirty="0" smtClean="0"/>
              <a:t> &lt; 0.001). : a </a:t>
            </a:r>
            <a:r>
              <a:rPr lang="fr-FR" dirty="0" err="1" smtClean="0"/>
              <a:t>low</a:t>
            </a:r>
            <a:r>
              <a:rPr lang="fr-FR" dirty="0" smtClean="0"/>
              <a:t> 6MWD (≤475 m) or a </a:t>
            </a:r>
            <a:r>
              <a:rPr lang="fr-FR" dirty="0" err="1" smtClean="0"/>
              <a:t>desaturation</a:t>
            </a:r>
            <a:r>
              <a:rPr lang="fr-FR" dirty="0" smtClean="0"/>
              <a:t> (SpO</a:t>
            </a:r>
            <a:r>
              <a:rPr lang="fr-FR" baseline="-25000" dirty="0" smtClean="0"/>
              <a:t>2</a:t>
            </a:r>
            <a:r>
              <a:rPr lang="fr-FR" dirty="0" smtClean="0"/>
              <a:t> ≤90%) </a:t>
            </a:r>
            <a:r>
              <a:rPr lang="fr-FR" dirty="0" err="1" smtClean="0"/>
              <a:t>during</a:t>
            </a:r>
            <a:r>
              <a:rPr lang="fr-FR" dirty="0" smtClean="0"/>
              <a:t> the 6MWT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increased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of </a:t>
            </a:r>
            <a:r>
              <a:rPr lang="fr-FR" dirty="0" err="1" smtClean="0"/>
              <a:t>death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transplant or </a:t>
            </a:r>
            <a:r>
              <a:rPr lang="fr-FR" dirty="0" err="1" smtClean="0"/>
              <a:t>lung</a:t>
            </a:r>
            <a:r>
              <a:rPr lang="fr-FR" dirty="0" smtClean="0"/>
              <a:t> transplant.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40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Is FEV1 </a:t>
            </a:r>
            <a:r>
              <a:rPr lang="fr-FR" dirty="0" err="1"/>
              <a:t>obsolete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465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CEV: Volume </a:t>
            </a:r>
            <a:r>
              <a:rPr lang="fr-FR" dirty="0" err="1" smtClean="0"/>
              <a:t>exhaled</a:t>
            </a:r>
            <a:r>
              <a:rPr lang="fr-FR" dirty="0" smtClean="0"/>
              <a:t> to </a:t>
            </a:r>
            <a:r>
              <a:rPr lang="fr-FR" dirty="0" err="1" smtClean="0"/>
              <a:t>wash</a:t>
            </a:r>
            <a:r>
              <a:rPr lang="fr-FR" dirty="0" smtClean="0"/>
              <a:t> the tracer gaz out of the </a:t>
            </a:r>
            <a:r>
              <a:rPr lang="fr-FR" dirty="0" err="1" smtClean="0"/>
              <a:t>lung</a:t>
            </a:r>
            <a:endParaRPr lang="fr-FR" dirty="0" smtClean="0"/>
          </a:p>
          <a:p>
            <a:pPr>
              <a:defRPr/>
            </a:pPr>
            <a:r>
              <a:rPr lang="fr-FR" dirty="0" smtClean="0"/>
              <a:t>FRC: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residual</a:t>
            </a:r>
            <a:r>
              <a:rPr lang="fr-FR" dirty="0" smtClean="0"/>
              <a:t> </a:t>
            </a:r>
            <a:r>
              <a:rPr lang="fr-FR" dirty="0" err="1" smtClean="0"/>
              <a:t>capacity</a:t>
            </a:r>
            <a:endParaRPr lang="fr-FR" dirty="0" smtClean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LCI= CEV/FRC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1DBDFF-2CEF-9A4D-9224-E1C3C933298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cross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sectional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spirometric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ventilation distribution,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LCI, in 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CF and in 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CF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normal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spirometric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of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abnormal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ventilation distribution. 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LCI and FEV1for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2A. In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LCI and FEV1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CF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LCI and FEV1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negatively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(r2= 0.63,p,0.0005). This figure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whereas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 of the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(50%)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CF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FEV1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normal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range,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FEV1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z-score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of 22 (5%)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normal LCI.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121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This phase 2, </a:t>
            </a:r>
            <a:r>
              <a:rPr lang="fr-FR" dirty="0" err="1" smtClean="0"/>
              <a:t>multicentre</a:t>
            </a:r>
            <a:r>
              <a:rPr lang="fr-FR" dirty="0" smtClean="0"/>
              <a:t>, </a:t>
            </a:r>
            <a:r>
              <a:rPr lang="fr-FR" dirty="0" smtClean="0">
                <a:hlinkClick r:id="rId3" tooltip="Learn more about Placebo-controlled study"/>
              </a:rPr>
              <a:t>placebo-controlled</a:t>
            </a:r>
            <a:r>
              <a:rPr lang="fr-FR" dirty="0" smtClean="0"/>
              <a:t>, double-</a:t>
            </a:r>
            <a:r>
              <a:rPr lang="fr-FR" dirty="0" err="1" smtClean="0"/>
              <a:t>blind</a:t>
            </a:r>
            <a:r>
              <a:rPr lang="fr-FR" dirty="0" smtClean="0"/>
              <a:t> 2×2 </a:t>
            </a:r>
            <a:r>
              <a:rPr lang="fr-FR" dirty="0" err="1" smtClean="0"/>
              <a:t>crossover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of </a:t>
            </a:r>
            <a:r>
              <a:rPr lang="fr-FR" dirty="0" err="1" smtClean="0"/>
              <a:t>ivacaftor</a:t>
            </a:r>
            <a:r>
              <a:rPr lang="fr-FR" dirty="0" smtClean="0"/>
              <a:t> </a:t>
            </a:r>
            <a:r>
              <a:rPr lang="fr-FR" dirty="0" err="1" smtClean="0"/>
              <a:t>treatment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conducted</a:t>
            </a:r>
            <a:r>
              <a:rPr lang="fr-FR" dirty="0" smtClean="0"/>
              <a:t> in patients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cystic</a:t>
            </a:r>
            <a:r>
              <a:rPr lang="fr-FR" dirty="0" smtClean="0"/>
              <a:t> </a:t>
            </a:r>
            <a:r>
              <a:rPr lang="fr-FR" dirty="0" err="1" smtClean="0"/>
              <a:t>fibrosis</a:t>
            </a:r>
            <a:r>
              <a:rPr lang="fr-FR" dirty="0" smtClean="0"/>
              <a:t>, </a:t>
            </a:r>
            <a:r>
              <a:rPr lang="fr-FR" dirty="0" err="1" smtClean="0"/>
              <a:t>at</a:t>
            </a:r>
            <a:r>
              <a:rPr lang="fr-FR" dirty="0" smtClean="0"/>
              <a:t> least one G551D-</a:t>
            </a:r>
            <a:r>
              <a:rPr lang="fr-FR" i="1" dirty="0" smtClean="0"/>
              <a:t>CFTR</a:t>
            </a:r>
            <a:r>
              <a:rPr lang="fr-FR" dirty="0" smtClean="0"/>
              <a:t> </a:t>
            </a:r>
            <a:r>
              <a:rPr lang="fr-FR" dirty="0" err="1" smtClean="0"/>
              <a:t>allele</a:t>
            </a:r>
            <a:r>
              <a:rPr lang="fr-FR" dirty="0" smtClean="0"/>
              <a:t>, and an FEV</a:t>
            </a:r>
            <a:r>
              <a:rPr lang="fr-FR" baseline="-25000" dirty="0" smtClean="0"/>
              <a:t>1</a:t>
            </a:r>
            <a:r>
              <a:rPr lang="fr-FR" dirty="0" smtClean="0"/>
              <a:t> &gt;90% </a:t>
            </a:r>
            <a:r>
              <a:rPr lang="fr-FR" dirty="0" err="1" smtClean="0"/>
              <a:t>predicted</a:t>
            </a:r>
            <a:r>
              <a:rPr lang="fr-FR" dirty="0" smtClean="0"/>
              <a:t>. Patients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to have an LCI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7·4 </a:t>
            </a:r>
            <a:r>
              <a:rPr lang="fr-FR" dirty="0" err="1" smtClean="0"/>
              <a:t>at</a:t>
            </a:r>
            <a:r>
              <a:rPr lang="fr-FR" dirty="0" smtClean="0"/>
              <a:t> screening, </a:t>
            </a:r>
            <a:r>
              <a:rPr lang="fr-FR" dirty="0" err="1" smtClean="0"/>
              <a:t>age</a:t>
            </a:r>
            <a:r>
              <a:rPr lang="fr-FR" dirty="0" smtClean="0"/>
              <a:t> of 6 </a:t>
            </a:r>
            <a:r>
              <a:rPr lang="fr-FR" dirty="0" err="1" smtClean="0"/>
              <a:t>years</a:t>
            </a:r>
            <a:r>
              <a:rPr lang="fr-FR" dirty="0" smtClean="0"/>
              <a:t> or </a:t>
            </a:r>
            <a:r>
              <a:rPr lang="fr-FR" dirty="0" err="1" smtClean="0"/>
              <a:t>older</a:t>
            </a:r>
            <a:r>
              <a:rPr lang="fr-FR" dirty="0" smtClean="0"/>
              <a:t>, and a </a:t>
            </a:r>
            <a:r>
              <a:rPr lang="fr-FR" dirty="0" err="1" smtClean="0"/>
              <a:t>weight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or </a:t>
            </a:r>
            <a:r>
              <a:rPr lang="fr-FR" dirty="0" err="1" smtClean="0"/>
              <a:t>equal</a:t>
            </a:r>
            <a:r>
              <a:rPr lang="fr-FR" dirty="0" smtClean="0"/>
              <a:t> to 15 kg. </a:t>
            </a:r>
            <a:r>
              <a:rPr lang="fr-FR" dirty="0" err="1" smtClean="0"/>
              <a:t>Treatment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ivacaftor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to </a:t>
            </a:r>
            <a:r>
              <a:rPr lang="fr-FR" dirty="0" err="1" smtClean="0"/>
              <a:t>significant</a:t>
            </a:r>
            <a:r>
              <a:rPr lang="fr-FR" dirty="0" smtClean="0"/>
              <a:t> </a:t>
            </a:r>
            <a:r>
              <a:rPr lang="fr-FR" dirty="0" err="1" smtClean="0"/>
              <a:t>improvements</a:t>
            </a:r>
            <a:r>
              <a:rPr lang="fr-FR" dirty="0" smtClean="0"/>
              <a:t> </a:t>
            </a:r>
            <a:r>
              <a:rPr lang="fr-FR" dirty="0" err="1" smtClean="0"/>
              <a:t>compared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placebo in LCI (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groups in the </a:t>
            </a:r>
            <a:r>
              <a:rPr lang="fr-FR" dirty="0" err="1" smtClean="0"/>
              <a:t>average</a:t>
            </a:r>
            <a:r>
              <a:rPr lang="fr-FR" dirty="0" smtClean="0"/>
              <a:t> of </a:t>
            </a:r>
            <a:r>
              <a:rPr lang="fr-FR" dirty="0" err="1" smtClean="0"/>
              <a:t>mean</a:t>
            </a:r>
            <a:r>
              <a:rPr lang="fr-FR" dirty="0" smtClean="0"/>
              <a:t> changes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baseline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days</a:t>
            </a:r>
            <a:r>
              <a:rPr lang="fr-FR" dirty="0" smtClean="0"/>
              <a:t> 15 and 29 </a:t>
            </a:r>
            <a:r>
              <a:rPr lang="fr-FR" dirty="0" err="1" smtClean="0"/>
              <a:t>was</a:t>
            </a:r>
            <a:r>
              <a:rPr lang="fr-FR" dirty="0" smtClean="0"/>
              <a:t> −2·16 [95% CI −2·88 to −1·44]; p&lt;0·0001).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baseline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clearance index in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cystic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fibrosis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G551D-CFTR 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preserved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spirometry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trial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Enfants et adultes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Amélioration moyenne de 2,16 unités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Autres études avec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RhDNase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serum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salé hypertonique,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orkambi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(open-label, 6-11 ans).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594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Requires</a:t>
            </a:r>
            <a:r>
              <a:rPr lang="fr-FR" dirty="0"/>
              <a:t> passive</a:t>
            </a:r>
            <a:r>
              <a:rPr lang="fr-FR" baseline="0" dirty="0"/>
              <a:t> </a:t>
            </a:r>
            <a:r>
              <a:rPr lang="fr-FR" baseline="0" dirty="0" err="1"/>
              <a:t>cooperation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tidal </a:t>
            </a:r>
            <a:r>
              <a:rPr lang="fr-FR" baseline="0" dirty="0" err="1"/>
              <a:t>breathing</a:t>
            </a:r>
            <a:r>
              <a:rPr lang="mr-IN" baseline="0" dirty="0"/>
              <a:t>…</a:t>
            </a:r>
            <a:r>
              <a:rPr lang="fr-FR" baseline="0" dirty="0"/>
              <a:t> </a:t>
            </a:r>
            <a:r>
              <a:rPr lang="fr-FR" baseline="0" dirty="0" err="1"/>
              <a:t>equipment</a:t>
            </a:r>
            <a:r>
              <a:rPr lang="fr-FR" baseline="0" dirty="0"/>
              <a:t> for </a:t>
            </a:r>
            <a:r>
              <a:rPr lang="fr-FR" baseline="0" dirty="0" err="1"/>
              <a:t>very</a:t>
            </a:r>
            <a:r>
              <a:rPr lang="fr-FR" baseline="0" dirty="0"/>
              <a:t> </a:t>
            </a:r>
            <a:r>
              <a:rPr lang="fr-FR" baseline="0" dirty="0" err="1"/>
              <a:t>young</a:t>
            </a:r>
            <a:endParaRPr lang="fr-FR" baseline="0" dirty="0"/>
          </a:p>
          <a:p>
            <a:r>
              <a:rPr lang="fr-FR" baseline="0" dirty="0" err="1"/>
              <a:t>Subbarao</a:t>
            </a:r>
            <a:r>
              <a:rPr lang="fr-FR" baseline="0" dirty="0"/>
              <a:t>: </a:t>
            </a:r>
            <a:r>
              <a:rPr lang="fr-FR" baseline="0" dirty="0" err="1"/>
              <a:t>hypertonic</a:t>
            </a:r>
            <a:r>
              <a:rPr lang="fr-FR" baseline="0" dirty="0"/>
              <a:t> saline; Davies: </a:t>
            </a:r>
            <a:r>
              <a:rPr lang="fr-FR" baseline="0" dirty="0" err="1"/>
              <a:t>ivacaftor</a:t>
            </a:r>
            <a:endParaRPr lang="fr-FR" baseline="0" dirty="0"/>
          </a:p>
          <a:p>
            <a:r>
              <a:rPr lang="fr-FR" baseline="0" dirty="0" err="1"/>
              <a:t>Obtaining</a:t>
            </a:r>
            <a:r>
              <a:rPr lang="fr-FR" baseline="0" dirty="0"/>
              <a:t> good </a:t>
            </a:r>
            <a:r>
              <a:rPr lang="fr-FR" baseline="0" dirty="0" err="1"/>
              <a:t>quality</a:t>
            </a:r>
            <a:r>
              <a:rPr lang="fr-FR" baseline="0" dirty="0"/>
              <a:t> data </a:t>
            </a:r>
            <a:r>
              <a:rPr lang="fr-FR" baseline="0" dirty="0" err="1"/>
              <a:t>often</a:t>
            </a:r>
            <a:r>
              <a:rPr lang="fr-FR" baseline="0" dirty="0"/>
              <a:t> </a:t>
            </a:r>
            <a:r>
              <a:rPr lang="fr-FR" baseline="0" dirty="0" err="1"/>
              <a:t>challenging</a:t>
            </a:r>
            <a:endParaRPr lang="fr-FR" baseline="0" dirty="0"/>
          </a:p>
          <a:p>
            <a:r>
              <a:rPr lang="fr-FR" baseline="0" dirty="0" err="1"/>
              <a:t>Clinical</a:t>
            </a:r>
            <a:r>
              <a:rPr lang="fr-FR" baseline="0" dirty="0"/>
              <a:t> practice  and </a:t>
            </a:r>
            <a:r>
              <a:rPr lang="fr-FR" baseline="0" dirty="0" err="1"/>
              <a:t>interpretation</a:t>
            </a:r>
            <a:r>
              <a:rPr lang="fr-FR" baseline="0" dirty="0"/>
              <a:t> guidelines, </a:t>
            </a:r>
            <a:r>
              <a:rPr lang="fr-FR" baseline="0" dirty="0" err="1"/>
              <a:t>evidence</a:t>
            </a:r>
            <a:r>
              <a:rPr lang="fr-FR" baseline="0" dirty="0"/>
              <a:t> to support </a:t>
            </a:r>
            <a:r>
              <a:rPr lang="fr-FR" baseline="0" dirty="0" err="1"/>
              <a:t>its</a:t>
            </a:r>
            <a:r>
              <a:rPr lang="fr-FR" baseline="0" dirty="0"/>
              <a:t> </a:t>
            </a:r>
            <a:r>
              <a:rPr lang="fr-FR" baseline="0" dirty="0" err="1"/>
              <a:t>role</a:t>
            </a:r>
            <a:r>
              <a:rPr lang="fr-FR" baseline="0" dirty="0"/>
              <a:t> in </a:t>
            </a:r>
            <a:r>
              <a:rPr lang="fr-FR" baseline="0" dirty="0" err="1"/>
              <a:t>clinical</a:t>
            </a:r>
            <a:r>
              <a:rPr lang="fr-FR" baseline="0" dirty="0"/>
              <a:t> </a:t>
            </a:r>
            <a:r>
              <a:rPr lang="fr-FR" baseline="0" dirty="0" err="1"/>
              <a:t>decision</a:t>
            </a:r>
            <a:r>
              <a:rPr lang="fr-FR" baseline="0" dirty="0"/>
              <a:t> </a:t>
            </a:r>
            <a:r>
              <a:rPr lang="fr-FR" baseline="0" dirty="0" err="1"/>
              <a:t>making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483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972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CT </a:t>
            </a:r>
            <a:r>
              <a:rPr lang="fr-FR" dirty="0" err="1"/>
              <a:t>is</a:t>
            </a:r>
            <a:r>
              <a:rPr lang="fr-FR" dirty="0"/>
              <a:t> the gold standard to </a:t>
            </a:r>
            <a:r>
              <a:rPr lang="fr-FR" dirty="0" err="1"/>
              <a:t>detect</a:t>
            </a:r>
            <a:r>
              <a:rPr lang="fr-FR" dirty="0"/>
              <a:t> </a:t>
            </a:r>
            <a:r>
              <a:rPr lang="fr-FR" dirty="0" err="1"/>
              <a:t>bronchiectasis</a:t>
            </a:r>
            <a:r>
              <a:rPr lang="fr-FR" dirty="0"/>
              <a:t> (</a:t>
            </a:r>
            <a:r>
              <a:rPr lang="fr-FR" dirty="0" err="1"/>
              <a:t>Hansell</a:t>
            </a:r>
            <a:r>
              <a:rPr lang="fr-FR" dirty="0"/>
              <a:t> 1998, </a:t>
            </a:r>
            <a:r>
              <a:rPr lang="fr-FR" dirty="0" err="1"/>
              <a:t>Radiol</a:t>
            </a:r>
            <a:r>
              <a:rPr lang="fr-FR" dirty="0"/>
              <a:t> </a:t>
            </a:r>
            <a:r>
              <a:rPr lang="fr-FR" dirty="0" err="1"/>
              <a:t>Clinics</a:t>
            </a:r>
            <a:r>
              <a:rPr lang="fr-FR" dirty="0"/>
              <a:t> </a:t>
            </a:r>
            <a:r>
              <a:rPr lang="fr-FR" dirty="0" err="1"/>
              <a:t>North</a:t>
            </a:r>
            <a:r>
              <a:rPr lang="fr-FR" dirty="0"/>
              <a:t> Am). A single </a:t>
            </a:r>
            <a:r>
              <a:rPr lang="fr-FR" dirty="0" err="1"/>
              <a:t>bronchiectatic</a:t>
            </a:r>
            <a:r>
              <a:rPr lang="fr-FR" dirty="0"/>
              <a:t> </a:t>
            </a:r>
            <a:r>
              <a:rPr lang="fr-FR" dirty="0" err="1"/>
              <a:t>airway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easily</a:t>
            </a:r>
            <a:r>
              <a:rPr lang="fr-FR" dirty="0"/>
              <a:t> </a:t>
            </a:r>
            <a:r>
              <a:rPr lang="fr-FR" dirty="0" err="1"/>
              <a:t>detected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CT.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Representative</a:t>
            </a:r>
            <a:r>
              <a:rPr lang="fr-FR" dirty="0"/>
              <a:t> images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chest</a:t>
            </a:r>
            <a:r>
              <a:rPr lang="fr-FR" dirty="0"/>
              <a:t> </a:t>
            </a:r>
            <a:r>
              <a:rPr lang="fr-FR" dirty="0" err="1"/>
              <a:t>computed</a:t>
            </a:r>
            <a:r>
              <a:rPr lang="fr-FR" dirty="0"/>
              <a:t> </a:t>
            </a:r>
            <a:r>
              <a:rPr lang="fr-FR" dirty="0" err="1"/>
              <a:t>tomography</a:t>
            </a:r>
            <a:r>
              <a:rPr lang="fr-FR" dirty="0"/>
              <a:t> scans </a:t>
            </a:r>
            <a:r>
              <a:rPr lang="fr-FR" dirty="0" err="1"/>
              <a:t>showing</a:t>
            </a:r>
            <a:r>
              <a:rPr lang="fr-FR" dirty="0"/>
              <a:t> (</a:t>
            </a:r>
            <a:r>
              <a:rPr lang="fr-FR" i="1" dirty="0"/>
              <a:t>A</a:t>
            </a:r>
            <a:r>
              <a:rPr lang="fr-FR" dirty="0"/>
              <a:t>) normal scan, (</a:t>
            </a:r>
            <a:r>
              <a:rPr lang="fr-FR" i="1" dirty="0"/>
              <a:t>B</a:t>
            </a:r>
            <a:r>
              <a:rPr lang="fr-FR" dirty="0"/>
              <a:t>) bronchial dilatation (</a:t>
            </a:r>
            <a:r>
              <a:rPr lang="fr-FR" i="1" dirty="0" err="1"/>
              <a:t>arrow</a:t>
            </a:r>
            <a:r>
              <a:rPr lang="fr-FR" dirty="0"/>
              <a:t>), (</a:t>
            </a:r>
            <a:r>
              <a:rPr lang="fr-FR" i="1" dirty="0"/>
              <a:t>C</a:t>
            </a:r>
            <a:r>
              <a:rPr lang="fr-FR" dirty="0"/>
              <a:t>) bronchial </a:t>
            </a:r>
            <a:r>
              <a:rPr lang="fr-FR" dirty="0" err="1"/>
              <a:t>wall</a:t>
            </a:r>
            <a:r>
              <a:rPr lang="fr-FR" dirty="0"/>
              <a:t> </a:t>
            </a:r>
            <a:r>
              <a:rPr lang="fr-FR" dirty="0" err="1"/>
              <a:t>thickening</a:t>
            </a:r>
            <a:r>
              <a:rPr lang="fr-FR" dirty="0"/>
              <a:t> (</a:t>
            </a:r>
            <a:r>
              <a:rPr lang="fr-FR" i="1" dirty="0" err="1"/>
              <a:t>arrows</a:t>
            </a:r>
            <a:r>
              <a:rPr lang="fr-FR" dirty="0"/>
              <a:t>), and (</a:t>
            </a:r>
            <a:r>
              <a:rPr lang="fr-FR" i="1" dirty="0"/>
              <a:t>D</a:t>
            </a:r>
            <a:r>
              <a:rPr lang="fr-FR" dirty="0"/>
              <a:t>) </a:t>
            </a:r>
            <a:r>
              <a:rPr lang="fr-FR" dirty="0" err="1"/>
              <a:t>gas</a:t>
            </a:r>
            <a:r>
              <a:rPr lang="fr-FR" dirty="0"/>
              <a:t> </a:t>
            </a:r>
            <a:r>
              <a:rPr lang="fr-FR" dirty="0" err="1"/>
              <a:t>trapping</a:t>
            </a:r>
            <a:r>
              <a:rPr lang="fr-FR" dirty="0"/>
              <a:t> (</a:t>
            </a:r>
            <a:r>
              <a:rPr lang="fr-FR" i="1" dirty="0" err="1"/>
              <a:t>arrows</a:t>
            </a:r>
            <a:r>
              <a:rPr lang="fr-FR" dirty="0"/>
              <a:t>). Images in </a:t>
            </a:r>
            <a:r>
              <a:rPr lang="fr-FR" i="1" dirty="0"/>
              <a:t>A, B,</a:t>
            </a:r>
            <a:r>
              <a:rPr lang="fr-FR" dirty="0"/>
              <a:t> and </a:t>
            </a:r>
            <a:r>
              <a:rPr lang="fr-FR" i="1" dirty="0"/>
              <a:t>C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obtained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full inspiration (</a:t>
            </a:r>
            <a:r>
              <a:rPr lang="fr-FR" dirty="0" err="1"/>
              <a:t>inspiratory</a:t>
            </a:r>
            <a:r>
              <a:rPr lang="fr-FR" dirty="0"/>
              <a:t> pressure, 25 cm H</a:t>
            </a:r>
            <a:r>
              <a:rPr lang="fr-FR" baseline="-25000" dirty="0"/>
              <a:t>2</a:t>
            </a:r>
            <a:r>
              <a:rPr lang="fr-FR" dirty="0"/>
              <a:t>O), and the image in </a:t>
            </a:r>
            <a:r>
              <a:rPr lang="fr-FR" i="1" dirty="0"/>
              <a:t>D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obtained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end expiration.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3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674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tomography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dose index (CTDI) vol values relative to the dose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phantom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phantoms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representing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newborn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(white bars) and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(black bars). Grey and black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dashed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correspond to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relative dose for a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newborn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dose for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newborn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phantoms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relative to the dose for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phantom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figure 1b. The horizontal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figure 1b correspond to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relative dose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64% and 223% for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newborn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phantom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deviation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bars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how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dose for a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newborn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and,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conversely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an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relative to the dose for a 5-year-old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For instance, site 10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agreement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absolute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relative values.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109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812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to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proton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density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constant motion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respiration, MRI of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been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challenging</a:t>
            </a:r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dirty="0"/>
              <a:t>Bronchial </a:t>
            </a:r>
            <a:r>
              <a:rPr lang="fr-FR" dirty="0" err="1"/>
              <a:t>wall</a:t>
            </a:r>
            <a:r>
              <a:rPr lang="fr-FR" dirty="0"/>
              <a:t> </a:t>
            </a:r>
            <a:r>
              <a:rPr lang="fr-FR" dirty="0" err="1"/>
              <a:t>thickening</a:t>
            </a:r>
            <a:r>
              <a:rPr lang="fr-FR" dirty="0"/>
              <a:t>/</a:t>
            </a:r>
            <a:r>
              <a:rPr lang="fr-FR" dirty="0" err="1"/>
              <a:t>bronchiectasis</a:t>
            </a:r>
            <a:r>
              <a:rPr lang="fr-FR" baseline="0" dirty="0"/>
              <a:t> </a:t>
            </a:r>
            <a:r>
              <a:rPr lang="fr-FR" dirty="0"/>
              <a:t>mucus </a:t>
            </a:r>
            <a:r>
              <a:rPr lang="fr-FR" dirty="0" err="1"/>
              <a:t>plugging</a:t>
            </a:r>
            <a:r>
              <a:rPr lang="fr-FR" dirty="0"/>
              <a:t> and perfusion </a:t>
            </a:r>
            <a:r>
              <a:rPr lang="fr-FR" dirty="0" err="1"/>
              <a:t>deficits</a:t>
            </a:r>
            <a:r>
              <a:rPr lang="fr-FR" dirty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but </a:t>
            </a:r>
            <a:r>
              <a:rPr lang="fr-FR" sz="1200" dirty="0" err="1"/>
              <a:t>challenging</a:t>
            </a:r>
            <a:r>
              <a:rPr lang="fr-FR" sz="1200" dirty="0"/>
              <a:t> </a:t>
            </a:r>
            <a:r>
              <a:rPr lang="fr-FR" sz="1200" dirty="0" err="1"/>
              <a:t>below</a:t>
            </a:r>
            <a:r>
              <a:rPr lang="fr-FR" sz="1200" dirty="0"/>
              <a:t> 6 </a:t>
            </a:r>
            <a:r>
              <a:rPr lang="fr-FR" sz="1200" dirty="0" err="1"/>
              <a:t>years</a:t>
            </a:r>
            <a:r>
              <a:rPr lang="fr-FR" sz="1200" dirty="0"/>
              <a:t> of </a:t>
            </a:r>
            <a:r>
              <a:rPr lang="fr-FR" sz="1200" dirty="0" err="1"/>
              <a:t>age</a:t>
            </a:r>
            <a:endParaRPr lang="fr-FR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poorly</a:t>
            </a:r>
            <a:r>
              <a:rPr lang="fr-FR" dirty="0"/>
              <a:t> sensitive for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airway</a:t>
            </a:r>
            <a:r>
              <a:rPr lang="fr-FR" dirty="0"/>
              <a:t> </a:t>
            </a:r>
            <a:r>
              <a:rPr lang="fr-FR" dirty="0" err="1"/>
              <a:t>disease</a:t>
            </a:r>
            <a:endParaRPr lang="fr-FR" dirty="0"/>
          </a:p>
          <a:p>
            <a:r>
              <a:rPr lang="fr-FR" dirty="0" err="1"/>
              <a:t>Hyperpolarized</a:t>
            </a:r>
            <a:r>
              <a:rPr lang="fr-FR" baseline="0" dirty="0"/>
              <a:t> noble </a:t>
            </a:r>
            <a:r>
              <a:rPr lang="fr-FR" baseline="0" dirty="0" err="1"/>
              <a:t>gas</a:t>
            </a:r>
            <a:r>
              <a:rPr lang="fr-FR" baseline="0" dirty="0"/>
              <a:t> MRI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128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Median</a:t>
            </a:r>
            <a:r>
              <a:rPr lang="fr-FR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FEV1% of </a:t>
            </a:r>
            <a:r>
              <a:rPr lang="fr-FR" sz="1200" b="1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predicted</a:t>
            </a:r>
            <a:r>
              <a:rPr lang="fr-FR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fr-FR" sz="1200" b="1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fr-FR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 and by country. Patients </a:t>
            </a:r>
            <a:r>
              <a:rPr lang="fr-FR" sz="1200" b="1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aged</a:t>
            </a:r>
            <a:r>
              <a:rPr lang="fr-FR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 </a:t>
            </a:r>
            <a:r>
              <a:rPr lang="fr-FR" sz="1200" b="1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fr-FR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fr-FR" sz="1200" b="1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older</a:t>
            </a:r>
            <a:r>
              <a:rPr lang="fr-FR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</a:t>
            </a:r>
            <a:r>
              <a:rPr lang="fr-FR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</a:t>
            </a:r>
            <a:r>
              <a:rPr lang="fr-FR" sz="1200" b="1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never</a:t>
            </a:r>
            <a:r>
              <a:rPr lang="fr-FR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</a:t>
            </a:r>
            <a:r>
              <a:rPr lang="fr-FR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fr-FR" sz="1200" b="1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</a:t>
            </a:r>
            <a:r>
              <a:rPr lang="fr-FR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transplant.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country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a dot (in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pattern shows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FEV1%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slowly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30-34, and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out. The patients in the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oldest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groups are patients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survived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patients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severity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There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considerable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variability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countries.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43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Sealed</a:t>
            </a:r>
            <a:r>
              <a:rPr lang="fr-FR" dirty="0"/>
              <a:t> </a:t>
            </a:r>
            <a:r>
              <a:rPr lang="fr-FR" dirty="0" err="1"/>
              <a:t>chamber</a:t>
            </a:r>
            <a:r>
              <a:rPr lang="fr-FR" dirty="0"/>
              <a:t>; TGV: </a:t>
            </a:r>
            <a:r>
              <a:rPr lang="fr-FR" dirty="0" err="1"/>
              <a:t>thoracic</a:t>
            </a:r>
            <a:r>
              <a:rPr lang="fr-FR" dirty="0"/>
              <a:t> </a:t>
            </a:r>
            <a:r>
              <a:rPr lang="fr-FR" dirty="0" err="1"/>
              <a:t>gas</a:t>
            </a:r>
            <a:r>
              <a:rPr lang="fr-FR" baseline="0" dirty="0"/>
              <a:t> volumes</a:t>
            </a:r>
          </a:p>
          <a:p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elevated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values of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residual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volume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trapping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airway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55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 </a:t>
            </a:r>
            <a:r>
              <a:rPr lang="fr-FR" dirty="0" err="1"/>
              <a:t>localized</a:t>
            </a:r>
            <a:r>
              <a:rPr lang="fr-FR" dirty="0"/>
              <a:t> information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39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probably</a:t>
            </a:r>
            <a:r>
              <a:rPr lang="fr-FR" dirty="0"/>
              <a:t> </a:t>
            </a:r>
            <a:r>
              <a:rPr lang="fr-FR" dirty="0" err="1"/>
              <a:t>offer</a:t>
            </a:r>
            <a:r>
              <a:rPr lang="fr-FR" dirty="0"/>
              <a:t> no real </a:t>
            </a:r>
            <a:r>
              <a:rPr lang="fr-FR" dirty="0" err="1"/>
              <a:t>advantage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</a:t>
            </a:r>
            <a:r>
              <a:rPr lang="fr-FR" dirty="0" err="1"/>
              <a:t>compared</a:t>
            </a:r>
            <a:r>
              <a:rPr lang="fr-FR" dirty="0"/>
              <a:t> to FEV1, FVC has </a:t>
            </a:r>
            <a:r>
              <a:rPr lang="fr-FR" dirty="0" err="1"/>
              <a:t>similar</a:t>
            </a:r>
            <a:r>
              <a:rPr lang="fr-FR" dirty="0"/>
              <a:t> </a:t>
            </a:r>
            <a:r>
              <a:rPr lang="fr-FR" dirty="0" err="1"/>
              <a:t>variability</a:t>
            </a:r>
            <a:r>
              <a:rPr lang="fr-FR" dirty="0"/>
              <a:t> and FEF25-75 has </a:t>
            </a:r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repeat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err="1" smtClean="0"/>
              <a:t>Beside</a:t>
            </a:r>
            <a:r>
              <a:rPr lang="fr-FR" baseline="0" dirty="0" smtClean="0"/>
              <a:t> PA infection and </a:t>
            </a:r>
            <a:r>
              <a:rPr lang="fr-FR" baseline="0" dirty="0" err="1" smtClean="0"/>
              <a:t>pancreatis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status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o</a:t>
            </a:r>
            <a:r>
              <a:rPr lang="fr-FR" dirty="0" err="1" smtClean="0"/>
              <a:t>ther</a:t>
            </a:r>
            <a:r>
              <a:rPr lang="fr-FR" dirty="0" smtClean="0"/>
              <a:t> </a:t>
            </a:r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FEV1 </a:t>
            </a:r>
            <a:r>
              <a:rPr lang="fr-FR" dirty="0" err="1" smtClean="0"/>
              <a:t>decline</a:t>
            </a:r>
            <a:r>
              <a:rPr lang="fr-FR" dirty="0" smtClean="0"/>
              <a:t>: BMI and CFRD ( ECFS PR 2014, ERJ </a:t>
            </a:r>
            <a:r>
              <a:rPr lang="mr-IN" dirty="0" smtClean="0"/>
              <a:t>–</a:t>
            </a:r>
            <a:r>
              <a:rPr lang="fr-FR" dirty="0" smtClean="0"/>
              <a:t> </a:t>
            </a:r>
            <a:r>
              <a:rPr lang="fr-FR" dirty="0" err="1" smtClean="0"/>
              <a:t>Kerem</a:t>
            </a:r>
            <a:r>
              <a:rPr lang="fr-FR" dirty="0" smtClean="0"/>
              <a:t> et al)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80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FEV1  in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childhood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(6 to 8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FEV1  in adolescence, and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association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partially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infection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 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817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321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Changing</a:t>
            </a:r>
            <a:r>
              <a:rPr lang="fr-FR" dirty="0"/>
              <a:t> the FEV1 rate of </a:t>
            </a:r>
            <a:r>
              <a:rPr lang="fr-FR" dirty="0" err="1"/>
              <a:t>decline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meaningful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 but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feasible</a:t>
            </a:r>
            <a:r>
              <a:rPr lang="fr-FR" dirty="0"/>
              <a:t> in practice </a:t>
            </a:r>
            <a:r>
              <a:rPr lang="fr-FR" dirty="0" err="1"/>
              <a:t>since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require</a:t>
            </a:r>
            <a:r>
              <a:rPr lang="fr-FR" dirty="0"/>
              <a:t> a long </a:t>
            </a:r>
            <a:r>
              <a:rPr lang="fr-FR" dirty="0" err="1"/>
              <a:t>study</a:t>
            </a:r>
            <a:r>
              <a:rPr lang="fr-FR" dirty="0"/>
              <a:t> duration and/or a large </a:t>
            </a:r>
            <a:r>
              <a:rPr lang="fr-FR" dirty="0" err="1"/>
              <a:t>sample</a:t>
            </a:r>
            <a:r>
              <a:rPr lang="fr-FR" dirty="0"/>
              <a:t> size (</a:t>
            </a:r>
            <a:r>
              <a:rPr lang="fr-FR" dirty="0" err="1"/>
              <a:t>Konstan</a:t>
            </a:r>
            <a:r>
              <a:rPr lang="fr-FR" dirty="0"/>
              <a:t>, JCF 2010). A </a:t>
            </a:r>
            <a:r>
              <a:rPr lang="fr-FR" dirty="0" err="1"/>
              <a:t>treatment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 </a:t>
            </a:r>
            <a:r>
              <a:rPr lang="fr-FR" dirty="0" err="1"/>
              <a:t>equivalent</a:t>
            </a:r>
            <a:r>
              <a:rPr lang="fr-FR" dirty="0"/>
              <a:t> to the </a:t>
            </a:r>
            <a:r>
              <a:rPr lang="fr-FR" dirty="0" err="1"/>
              <a:t>average</a:t>
            </a:r>
            <a:r>
              <a:rPr lang="fr-FR" dirty="0"/>
              <a:t> </a:t>
            </a:r>
            <a:r>
              <a:rPr lang="fr-FR" dirty="0" err="1"/>
              <a:t>annual</a:t>
            </a:r>
            <a:r>
              <a:rPr lang="fr-FR" dirty="0"/>
              <a:t> </a:t>
            </a:r>
            <a:r>
              <a:rPr lang="fr-FR" dirty="0" err="1"/>
              <a:t>loss</a:t>
            </a:r>
            <a:r>
              <a:rPr lang="fr-FR" dirty="0"/>
              <a:t> in FEV1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considered</a:t>
            </a:r>
            <a:r>
              <a:rPr lang="fr-FR" dirty="0"/>
              <a:t> as </a:t>
            </a:r>
            <a:r>
              <a:rPr lang="fr-FR" dirty="0" err="1"/>
              <a:t>clinically</a:t>
            </a:r>
            <a:r>
              <a:rPr lang="fr-FR" dirty="0"/>
              <a:t> relevant.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96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progresses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absence of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symtoms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Spirometry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a sensitive of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There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considerable</a:t>
            </a:r>
            <a:r>
              <a:rPr lang="fr-FR" dirty="0"/>
              <a:t> obstruction in </a:t>
            </a:r>
            <a:r>
              <a:rPr lang="fr-FR" dirty="0" err="1"/>
              <a:t>peripheral</a:t>
            </a:r>
            <a:r>
              <a:rPr lang="fr-FR" dirty="0"/>
              <a:t> </a:t>
            </a:r>
            <a:r>
              <a:rPr lang="fr-FR" dirty="0" err="1"/>
              <a:t>airways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affect ventilation distribution and </a:t>
            </a:r>
            <a:r>
              <a:rPr lang="fr-FR" dirty="0" err="1"/>
              <a:t>gas</a:t>
            </a:r>
            <a:r>
              <a:rPr lang="fr-FR" dirty="0"/>
              <a:t> exchange but </a:t>
            </a:r>
            <a:r>
              <a:rPr lang="fr-FR" dirty="0" err="1"/>
              <a:t>would</a:t>
            </a:r>
            <a:r>
              <a:rPr lang="fr-FR" dirty="0"/>
              <a:t> have </a:t>
            </a:r>
            <a:r>
              <a:rPr lang="fr-FR" dirty="0" err="1"/>
              <a:t>little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 on </a:t>
            </a:r>
            <a:r>
              <a:rPr lang="fr-FR" dirty="0" err="1"/>
              <a:t>function</a:t>
            </a:r>
            <a:r>
              <a:rPr lang="fr-FR" dirty="0"/>
              <a:t> tests </a:t>
            </a:r>
            <a:r>
              <a:rPr lang="fr-FR" dirty="0" err="1"/>
              <a:t>designed</a:t>
            </a:r>
            <a:r>
              <a:rPr lang="fr-FR" dirty="0"/>
              <a:t> to </a:t>
            </a:r>
            <a:r>
              <a:rPr lang="fr-FR" dirty="0" err="1"/>
              <a:t>reveal</a:t>
            </a:r>
            <a:r>
              <a:rPr lang="fr-FR" dirty="0"/>
              <a:t> obstruction. (the </a:t>
            </a:r>
            <a:r>
              <a:rPr lang="fr-FR" dirty="0" err="1"/>
              <a:t>Lung's</a:t>
            </a:r>
            <a:r>
              <a:rPr lang="fr-FR" dirty="0"/>
              <a:t> quiet zone: Mead </a:t>
            </a:r>
            <a:r>
              <a:rPr lang="fr-FR" dirty="0" err="1"/>
              <a:t>edito</a:t>
            </a:r>
            <a:r>
              <a:rPr lang="fr-FR" dirty="0"/>
              <a:t> NEJM 1970)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proportion of 18-year-olds in the normal/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(FEV1 ≥70 percent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has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31.1 percent in 1989 to 71.6 percent in 2014 </a:t>
            </a:r>
            <a:endParaRPr lang="fr-FR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823B-6AED-8442-AC6F-A0196B50D2C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67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8FB6-E053-DA48-A513-6EA30DD48A36}" type="datetimeFigureOut">
              <a:rPr lang="fr-FR" smtClean="0"/>
              <a:t>20/03/18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7274-CB5D-CD4E-B985-EAC3D1BA5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66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8FB6-E053-DA48-A513-6EA30DD48A36}" type="datetimeFigureOut">
              <a:rPr lang="fr-FR" smtClean="0"/>
              <a:t>20/03/18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7274-CB5D-CD4E-B985-EAC3D1BA5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5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8FB6-E053-DA48-A513-6EA30DD48A36}" type="datetimeFigureOut">
              <a:rPr lang="fr-FR" smtClean="0"/>
              <a:t>20/03/18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7274-CB5D-CD4E-B985-EAC3D1BA5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69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8FB6-E053-DA48-A513-6EA30DD48A36}" type="datetimeFigureOut">
              <a:rPr lang="fr-FR" smtClean="0"/>
              <a:t>20/03/18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7274-CB5D-CD4E-B985-EAC3D1BA5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50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8FB6-E053-DA48-A513-6EA30DD48A36}" type="datetimeFigureOut">
              <a:rPr lang="fr-FR" smtClean="0"/>
              <a:t>20/03/18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7274-CB5D-CD4E-B985-EAC3D1BA5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66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8FB6-E053-DA48-A513-6EA30DD48A36}" type="datetimeFigureOut">
              <a:rPr lang="fr-FR" smtClean="0"/>
              <a:t>20/03/18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7274-CB5D-CD4E-B985-EAC3D1BA5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72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8FB6-E053-DA48-A513-6EA30DD48A36}" type="datetimeFigureOut">
              <a:rPr lang="fr-FR" smtClean="0"/>
              <a:t>20/03/18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7274-CB5D-CD4E-B985-EAC3D1BA5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75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8FB6-E053-DA48-A513-6EA30DD48A36}" type="datetimeFigureOut">
              <a:rPr lang="fr-FR" smtClean="0"/>
              <a:t>20/03/18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7274-CB5D-CD4E-B985-EAC3D1BA5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23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8FB6-E053-DA48-A513-6EA30DD48A36}" type="datetimeFigureOut">
              <a:rPr lang="fr-FR" smtClean="0"/>
              <a:t>20/03/18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7274-CB5D-CD4E-B985-EAC3D1BA5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09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8FB6-E053-DA48-A513-6EA30DD48A36}" type="datetimeFigureOut">
              <a:rPr lang="fr-FR" smtClean="0"/>
              <a:t>20/03/18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7274-CB5D-CD4E-B985-EAC3D1BA5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58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8FB6-E053-DA48-A513-6EA30DD48A36}" type="datetimeFigureOut">
              <a:rPr lang="fr-FR" smtClean="0"/>
              <a:t>20/03/18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7274-CB5D-CD4E-B985-EAC3D1BA5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91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08FB6-E053-DA48-A513-6EA30DD48A36}" type="datetimeFigureOut">
              <a:rPr lang="fr-FR" smtClean="0"/>
              <a:t>20/03/18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57274-CB5D-CD4E-B985-EAC3D1BA5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48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2284644" y="3182019"/>
            <a:ext cx="457471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FR" sz="2800" b="1" dirty="0">
                <a:solidFill>
                  <a:srgbClr val="000099"/>
                </a:solidFill>
                <a:latin typeface="Calibri" charset="0"/>
              </a:rPr>
              <a:t>Isabelle Fajac</a:t>
            </a:r>
          </a:p>
          <a:p>
            <a:pPr algn="ctr">
              <a:spcAft>
                <a:spcPts val="600"/>
              </a:spcAft>
            </a:pPr>
            <a:r>
              <a:rPr lang="fr-FR" sz="2800" b="1" dirty="0">
                <a:solidFill>
                  <a:srgbClr val="000099"/>
                </a:solidFill>
                <a:latin typeface="Calibri" charset="0"/>
              </a:rPr>
              <a:t>Cochin </a:t>
            </a:r>
            <a:r>
              <a:rPr lang="fr-FR" sz="2800" b="1" dirty="0" err="1">
                <a:solidFill>
                  <a:srgbClr val="000099"/>
                </a:solidFill>
                <a:latin typeface="Calibri" charset="0"/>
              </a:rPr>
              <a:t>Hospital</a:t>
            </a:r>
            <a:r>
              <a:rPr lang="fr-FR" sz="2800" b="1" dirty="0">
                <a:solidFill>
                  <a:srgbClr val="000099"/>
                </a:solidFill>
                <a:latin typeface="Calibri" charset="0"/>
              </a:rPr>
              <a:t>, Paris, France</a:t>
            </a:r>
          </a:p>
        </p:txBody>
      </p:sp>
      <p:sp>
        <p:nvSpPr>
          <p:cNvPr id="16386" name="ZoneTexte 6"/>
          <p:cNvSpPr txBox="1">
            <a:spLocks noChangeArrowheads="1"/>
          </p:cNvSpPr>
          <p:nvPr/>
        </p:nvSpPr>
        <p:spPr bwMode="auto">
          <a:xfrm>
            <a:off x="1964862" y="4660448"/>
            <a:ext cx="5214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fr-FR" sz="2400" dirty="0" smtClean="0">
                <a:solidFill>
                  <a:srgbClr val="000099"/>
                </a:solidFill>
                <a:latin typeface="Calibri" charset="0"/>
              </a:rPr>
              <a:t>MECF </a:t>
            </a:r>
            <a:r>
              <a:rPr lang="fr-FR" sz="2400" dirty="0" err="1">
                <a:solidFill>
                  <a:srgbClr val="000099"/>
                </a:solidFill>
                <a:latin typeface="Calibri" charset="0"/>
              </a:rPr>
              <a:t>Conference</a:t>
            </a:r>
            <a:r>
              <a:rPr lang="fr-FR" sz="2400" dirty="0">
                <a:solidFill>
                  <a:srgbClr val="000099"/>
                </a:solidFill>
                <a:latin typeface="Calibri" charset="0"/>
              </a:rPr>
              <a:t>, </a:t>
            </a:r>
            <a:r>
              <a:rPr lang="fr-FR" sz="2400" dirty="0" smtClean="0">
                <a:solidFill>
                  <a:srgbClr val="000099"/>
                </a:solidFill>
                <a:latin typeface="Calibri" charset="0"/>
              </a:rPr>
              <a:t>Izmir, 23 March 2018</a:t>
            </a:r>
            <a:endParaRPr lang="fr-FR" sz="2400" dirty="0">
              <a:solidFill>
                <a:srgbClr val="000099"/>
              </a:solidFill>
              <a:latin typeface="Calibri" charset="0"/>
            </a:endParaRPr>
          </a:p>
        </p:txBody>
      </p:sp>
      <p:sp>
        <p:nvSpPr>
          <p:cNvPr id="16390" name="ZoneTexte 1"/>
          <p:cNvSpPr txBox="1">
            <a:spLocks noChangeArrowheads="1"/>
          </p:cNvSpPr>
          <p:nvPr/>
        </p:nvSpPr>
        <p:spPr bwMode="auto">
          <a:xfrm>
            <a:off x="300182" y="516663"/>
            <a:ext cx="854363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4800" b="1" dirty="0" err="1">
                <a:solidFill>
                  <a:srgbClr val="000099"/>
                </a:solidFill>
                <a:latin typeface="+mj-lt"/>
              </a:rPr>
              <a:t>Current</a:t>
            </a:r>
            <a:r>
              <a:rPr lang="fr-FR" sz="4800" b="1" dirty="0">
                <a:solidFill>
                  <a:srgbClr val="000099"/>
                </a:solidFill>
                <a:latin typeface="+mj-lt"/>
              </a:rPr>
              <a:t> and </a:t>
            </a:r>
            <a:r>
              <a:rPr lang="fr-FR" sz="4800" b="1" dirty="0" smtClean="0">
                <a:solidFill>
                  <a:srgbClr val="000099"/>
                </a:solidFill>
                <a:latin typeface="+mj-lt"/>
              </a:rPr>
              <a:t>Future </a:t>
            </a:r>
            <a:r>
              <a:rPr lang="fr-FR" sz="4800" b="1" dirty="0" err="1" smtClean="0">
                <a:solidFill>
                  <a:srgbClr val="000099"/>
                </a:solidFill>
                <a:latin typeface="+mj-lt"/>
              </a:rPr>
              <a:t>Assessment</a:t>
            </a:r>
            <a:r>
              <a:rPr lang="fr-FR" sz="48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fr-FR" sz="4800" b="1" dirty="0">
                <a:solidFill>
                  <a:srgbClr val="000099"/>
                </a:solidFill>
                <a:latin typeface="+mj-lt"/>
              </a:rPr>
              <a:t>of </a:t>
            </a:r>
            <a:r>
              <a:rPr lang="fr-FR" sz="4800" b="1" dirty="0" err="1" smtClean="0">
                <a:solidFill>
                  <a:srgbClr val="000099"/>
                </a:solidFill>
                <a:latin typeface="+mj-lt"/>
              </a:rPr>
              <a:t>Respiratory</a:t>
            </a:r>
            <a:r>
              <a:rPr lang="fr-FR" sz="48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fr-FR" sz="4800" b="1" dirty="0" err="1" smtClean="0">
                <a:solidFill>
                  <a:srgbClr val="000099"/>
                </a:solidFill>
                <a:latin typeface="+mj-lt"/>
              </a:rPr>
              <a:t>Function</a:t>
            </a:r>
            <a:r>
              <a:rPr lang="fr-FR" sz="48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fr-FR" sz="4800" b="1" dirty="0">
                <a:solidFill>
                  <a:srgbClr val="000099"/>
                </a:solidFill>
                <a:latin typeface="+mj-lt"/>
              </a:rPr>
              <a:t>in CF</a:t>
            </a:r>
          </a:p>
        </p:txBody>
      </p:sp>
      <p:pic>
        <p:nvPicPr>
          <p:cNvPr id="10" name="Image 3" descr="Sans titr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6" y="5430838"/>
            <a:ext cx="12588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En-tête AP-HP.jpg                                              000A3A3FMacintosh HD                   BCFBA53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169" y="5726813"/>
            <a:ext cx="2692627" cy="69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ecfs-logo-dark-blue-transparent-100h_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23" y="5476233"/>
            <a:ext cx="1401715" cy="11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886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1789" y="61867"/>
            <a:ext cx="8160422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4000" b="1" dirty="0" err="1">
                <a:solidFill>
                  <a:srgbClr val="000099"/>
                </a:solidFill>
              </a:rPr>
              <a:t>Diminished</a:t>
            </a:r>
            <a:r>
              <a:rPr lang="fr-FR" sz="4000" b="1" dirty="0">
                <a:solidFill>
                  <a:srgbClr val="000099"/>
                </a:solidFill>
              </a:rPr>
              <a:t> Rates of </a:t>
            </a:r>
            <a:r>
              <a:rPr lang="fr-FR" sz="4000" b="1" dirty="0" err="1">
                <a:solidFill>
                  <a:srgbClr val="000099"/>
                </a:solidFill>
              </a:rPr>
              <a:t>Decline</a:t>
            </a:r>
            <a:r>
              <a:rPr lang="fr-FR" sz="4000" b="1" dirty="0">
                <a:solidFill>
                  <a:srgbClr val="000099"/>
                </a:solidFill>
              </a:rPr>
              <a:t> in FEV1 </a:t>
            </a:r>
            <a:r>
              <a:rPr lang="fr-FR" sz="4000" b="1" dirty="0" err="1">
                <a:solidFill>
                  <a:srgbClr val="000099"/>
                </a:solidFill>
              </a:rPr>
              <a:t>with</a:t>
            </a:r>
            <a:r>
              <a:rPr lang="fr-FR" sz="4000" b="1" dirty="0">
                <a:solidFill>
                  <a:srgbClr val="000099"/>
                </a:solidFill>
              </a:rPr>
              <a:t> Successive </a:t>
            </a:r>
            <a:r>
              <a:rPr lang="fr-FR" sz="4000" b="1" dirty="0" err="1">
                <a:solidFill>
                  <a:srgbClr val="000099"/>
                </a:solidFill>
              </a:rPr>
              <a:t>Birth</a:t>
            </a:r>
            <a:r>
              <a:rPr lang="fr-FR" sz="4000" b="1" dirty="0">
                <a:solidFill>
                  <a:srgbClr val="000099"/>
                </a:solidFill>
              </a:rPr>
              <a:t> </a:t>
            </a:r>
            <a:r>
              <a:rPr lang="fr-FR" sz="4000" b="1" dirty="0" err="1">
                <a:solidFill>
                  <a:srgbClr val="000099"/>
                </a:solidFill>
              </a:rPr>
              <a:t>Cohorts</a:t>
            </a:r>
            <a:r>
              <a:rPr lang="fr-FR" sz="4000" b="1" dirty="0">
                <a:solidFill>
                  <a:srgbClr val="000099"/>
                </a:solidFill>
              </a:rPr>
              <a:t>?</a:t>
            </a:r>
          </a:p>
        </p:txBody>
      </p:sp>
      <p:grpSp>
        <p:nvGrpSpPr>
          <p:cNvPr id="17" name="Grouper 16"/>
          <p:cNvGrpSpPr/>
          <p:nvPr/>
        </p:nvGrpSpPr>
        <p:grpSpPr>
          <a:xfrm>
            <a:off x="178169" y="1138293"/>
            <a:ext cx="3425200" cy="2376000"/>
            <a:chOff x="533400" y="1290693"/>
            <a:chExt cx="3425200" cy="2376000"/>
          </a:xfrm>
        </p:grpSpPr>
        <p:pic>
          <p:nvPicPr>
            <p:cNvPr id="5" name="Image 4" descr="thoraxjnl-2006-February-61-2-155-F1.lar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430" y="1808992"/>
              <a:ext cx="2915270" cy="1768549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 rot="16200000">
              <a:off x="-50800" y="2625447"/>
              <a:ext cx="15964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FEV1 </a:t>
              </a:r>
              <a:r>
                <a:rPr lang="fr-FR" sz="1400" dirty="0" err="1"/>
                <a:t>slope</a:t>
              </a:r>
              <a:r>
                <a:rPr lang="fr-FR" sz="1400" dirty="0"/>
                <a:t> (%</a:t>
              </a:r>
              <a:r>
                <a:rPr lang="fr-FR" sz="1400" dirty="0" err="1"/>
                <a:t>pred</a:t>
              </a:r>
              <a:r>
                <a:rPr lang="fr-FR" sz="1400" dirty="0"/>
                <a:t>)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959188" y="1300296"/>
              <a:ext cx="1063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/>
                <a:t>Birth</a:t>
              </a:r>
              <a:r>
                <a:rPr lang="fr-FR" sz="1400" dirty="0"/>
                <a:t> </a:t>
              </a:r>
              <a:r>
                <a:rPr lang="fr-FR" sz="1400" dirty="0" err="1"/>
                <a:t>cohort</a:t>
              </a:r>
              <a:endParaRPr lang="fr-FR" sz="14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204042" y="1548882"/>
              <a:ext cx="565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1960-4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685323" y="1548882"/>
              <a:ext cx="62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1965-9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223128" y="1548276"/>
              <a:ext cx="62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1970-4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760933" y="1531993"/>
              <a:ext cx="62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1975-9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298740" y="1531993"/>
              <a:ext cx="62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1980-4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400" y="1290693"/>
              <a:ext cx="3425200" cy="2376000"/>
            </a:xfrm>
            <a:prstGeom prst="rect">
              <a:avLst/>
            </a:prstGeom>
            <a:noFill/>
            <a:ln>
              <a:solidFill>
                <a:srgbClr val="7D1D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37288" y="1311718"/>
              <a:ext cx="941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7D1D66"/>
                  </a:solidFill>
                </a:rPr>
                <a:t>Age 18-22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115610" y="3475941"/>
            <a:ext cx="2576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/>
              <a:t>Que et al, Thorax 2006;61:155-7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552294" y="3425141"/>
            <a:ext cx="1503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/>
              <a:t>US </a:t>
            </a:r>
            <a:r>
              <a:rPr lang="fr-FR" sz="1400" i="1" dirty="0" err="1"/>
              <a:t>Registry</a:t>
            </a:r>
            <a:r>
              <a:rPr lang="fr-FR" sz="1400" i="1" dirty="0"/>
              <a:t>, 2015</a:t>
            </a:r>
          </a:p>
        </p:txBody>
      </p:sp>
      <p:grpSp>
        <p:nvGrpSpPr>
          <p:cNvPr id="26" name="Grouper 25"/>
          <p:cNvGrpSpPr/>
          <p:nvPr/>
        </p:nvGrpSpPr>
        <p:grpSpPr>
          <a:xfrm>
            <a:off x="2408594" y="3853187"/>
            <a:ext cx="4326812" cy="2969933"/>
            <a:chOff x="2886788" y="3749117"/>
            <a:chExt cx="4445348" cy="3074003"/>
          </a:xfrm>
        </p:grpSpPr>
        <p:grpSp>
          <p:nvGrpSpPr>
            <p:cNvPr id="19" name="Grouper 18"/>
            <p:cNvGrpSpPr/>
            <p:nvPr/>
          </p:nvGrpSpPr>
          <p:grpSpPr>
            <a:xfrm>
              <a:off x="2886788" y="3749117"/>
              <a:ext cx="4326812" cy="2807924"/>
              <a:chOff x="2438400" y="3704541"/>
              <a:chExt cx="4775200" cy="2916000"/>
            </a:xfrm>
          </p:grpSpPr>
          <p:pic>
            <p:nvPicPr>
              <p:cNvPr id="3" name="Image 2" descr="FEV1_Harun2017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5250" y="3812617"/>
                <a:ext cx="4381500" cy="269867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2438400" y="3704541"/>
                <a:ext cx="4775200" cy="2916000"/>
              </a:xfrm>
              <a:prstGeom prst="rect">
                <a:avLst/>
              </a:prstGeom>
              <a:noFill/>
              <a:ln>
                <a:solidFill>
                  <a:srgbClr val="7D1D6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" name="ZoneTexte 24"/>
            <p:cNvSpPr txBox="1"/>
            <p:nvPr/>
          </p:nvSpPr>
          <p:spPr>
            <a:xfrm>
              <a:off x="3695090" y="6515343"/>
              <a:ext cx="3637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i="1" dirty="0" err="1"/>
                <a:t>Harun</a:t>
              </a:r>
              <a:r>
                <a:rPr lang="fr-FR" sz="1400" i="1" dirty="0"/>
                <a:t> et al, </a:t>
              </a:r>
              <a:r>
                <a:rPr lang="fr-FR" sz="1400" i="1" dirty="0" err="1"/>
                <a:t>Paediatr</a:t>
              </a:r>
              <a:r>
                <a:rPr lang="fr-FR" sz="1400" i="1" dirty="0"/>
                <a:t> </a:t>
              </a:r>
              <a:r>
                <a:rPr lang="fr-FR" sz="1400" i="1" dirty="0" err="1"/>
                <a:t>Respir</a:t>
              </a:r>
              <a:r>
                <a:rPr lang="fr-FR" sz="1400" i="1" dirty="0"/>
                <a:t> </a:t>
              </a:r>
              <a:r>
                <a:rPr lang="fr-FR" sz="1400" i="1" dirty="0" err="1"/>
                <a:t>Rev</a:t>
              </a:r>
              <a:r>
                <a:rPr lang="fr-FR" sz="1400" i="1" dirty="0"/>
                <a:t> 2016;20:55-66</a:t>
              </a:r>
            </a:p>
          </p:txBody>
        </p:sp>
      </p:grpSp>
      <p:pic>
        <p:nvPicPr>
          <p:cNvPr id="2" name="Image 1" descr="Sans titre 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70" y="1152109"/>
            <a:ext cx="5052002" cy="23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6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2459" y="328769"/>
            <a:ext cx="8819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err="1" smtClean="0">
                <a:solidFill>
                  <a:srgbClr val="000099"/>
                </a:solidFill>
              </a:rPr>
              <a:t>Gas</a:t>
            </a:r>
            <a:r>
              <a:rPr lang="fr-FR" sz="4000" b="1" dirty="0" smtClean="0">
                <a:solidFill>
                  <a:srgbClr val="000099"/>
                </a:solidFill>
              </a:rPr>
              <a:t> Exchange: </a:t>
            </a:r>
            <a:r>
              <a:rPr lang="fr-FR" sz="4000" b="1" dirty="0">
                <a:solidFill>
                  <a:srgbClr val="000099"/>
                </a:solidFill>
              </a:rPr>
              <a:t>B</a:t>
            </a:r>
            <a:r>
              <a:rPr lang="fr-FR" sz="4000" b="1" dirty="0" smtClean="0">
                <a:solidFill>
                  <a:srgbClr val="000099"/>
                </a:solidFill>
              </a:rPr>
              <a:t>lood </a:t>
            </a:r>
            <a:r>
              <a:rPr lang="fr-FR" sz="4000" b="1" dirty="0" err="1">
                <a:solidFill>
                  <a:srgbClr val="000099"/>
                </a:solidFill>
              </a:rPr>
              <a:t>G</a:t>
            </a:r>
            <a:r>
              <a:rPr lang="fr-FR" sz="4000" b="1" dirty="0" err="1" smtClean="0">
                <a:solidFill>
                  <a:srgbClr val="000099"/>
                </a:solidFill>
              </a:rPr>
              <a:t>as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  <a:r>
              <a:rPr lang="fr-FR" sz="4000" b="1" dirty="0" err="1">
                <a:solidFill>
                  <a:srgbClr val="000099"/>
                </a:solidFill>
              </a:rPr>
              <a:t>M</a:t>
            </a:r>
            <a:r>
              <a:rPr lang="fr-FR" sz="4000" b="1" dirty="0" err="1" smtClean="0">
                <a:solidFill>
                  <a:srgbClr val="000099"/>
                </a:solidFill>
              </a:rPr>
              <a:t>easurements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  <a:endParaRPr lang="fr-FR" sz="4000" b="1" dirty="0">
              <a:solidFill>
                <a:srgbClr val="000099"/>
              </a:solidFill>
            </a:endParaRPr>
          </a:p>
        </p:txBody>
      </p:sp>
      <p:pic>
        <p:nvPicPr>
          <p:cNvPr id="3" name="Image 2" descr="Gazométri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10" y="1446375"/>
            <a:ext cx="2547630" cy="3561483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 descr="gd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94" y="1446375"/>
            <a:ext cx="3020371" cy="3520432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4750582" y="4995592"/>
            <a:ext cx="3331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 err="1" smtClean="0"/>
              <a:t>Kraemer</a:t>
            </a:r>
            <a:r>
              <a:rPr lang="fr-FR" sz="1400" i="1" dirty="0" smtClean="0"/>
              <a:t> et al, </a:t>
            </a:r>
            <a:r>
              <a:rPr lang="fr-FR" sz="1400" i="1" dirty="0" err="1" smtClean="0"/>
              <a:t>Respir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Res</a:t>
            </a:r>
            <a:r>
              <a:rPr lang="fr-FR" sz="1400" i="1" dirty="0" smtClean="0"/>
              <a:t> 2009; 10:106-118 </a:t>
            </a:r>
            <a:endParaRPr lang="fr-FR" sz="1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607086" y="5627312"/>
            <a:ext cx="5929828" cy="92333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99"/>
              </a:buClr>
              <a:buSzPct val="80000"/>
              <a:buFont typeface="Wingdings" charset="2"/>
              <a:buChar char="§"/>
            </a:pPr>
            <a:r>
              <a:rPr lang="fr-FR" dirty="0" err="1" smtClean="0"/>
              <a:t>Oxymetry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visit</a:t>
            </a:r>
            <a:endParaRPr lang="fr-FR" dirty="0" smtClean="0"/>
          </a:p>
          <a:p>
            <a:pPr marL="285750" indent="-285750">
              <a:buClr>
                <a:srgbClr val="000099"/>
              </a:buClr>
              <a:buSzPct val="80000"/>
              <a:buFont typeface="Wingdings" charset="2"/>
              <a:buChar char="§"/>
            </a:pPr>
            <a:r>
              <a:rPr lang="fr-FR" dirty="0" smtClean="0"/>
              <a:t>Blood gaz </a:t>
            </a:r>
            <a:r>
              <a:rPr lang="fr-FR" dirty="0" err="1" smtClean="0"/>
              <a:t>measurements</a:t>
            </a:r>
            <a:r>
              <a:rPr lang="fr-FR" dirty="0" smtClean="0"/>
              <a:t> if SaO2 &lt; 95%</a:t>
            </a:r>
          </a:p>
          <a:p>
            <a:pPr marL="285750" indent="-285750">
              <a:buClr>
                <a:srgbClr val="000099"/>
              </a:buClr>
              <a:buSzPct val="80000"/>
              <a:buFont typeface="Wingdings" charset="2"/>
              <a:buChar char="§"/>
            </a:pPr>
            <a:r>
              <a:rPr lang="fr-FR" dirty="0" err="1" smtClean="0"/>
              <a:t>Severity</a:t>
            </a:r>
            <a:r>
              <a:rPr lang="fr-FR" dirty="0" smtClean="0"/>
              <a:t> </a:t>
            </a:r>
            <a:r>
              <a:rPr lang="fr-FR" dirty="0" err="1" smtClean="0"/>
              <a:t>criteria</a:t>
            </a:r>
            <a:r>
              <a:rPr lang="fr-FR" dirty="0" smtClean="0"/>
              <a:t>: PaO2 &lt; 55 </a:t>
            </a:r>
            <a:r>
              <a:rPr lang="fr-FR" dirty="0" err="1" smtClean="0"/>
              <a:t>mmHg</a:t>
            </a:r>
            <a:r>
              <a:rPr lang="fr-FR" dirty="0" smtClean="0"/>
              <a:t> and PaCO2 &gt; 50 </a:t>
            </a:r>
            <a:r>
              <a:rPr lang="fr-FR" dirty="0" err="1" smtClean="0"/>
              <a:t>mmHg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467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82241" y="220367"/>
            <a:ext cx="7179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000099"/>
                </a:solidFill>
              </a:rPr>
              <a:t>Exercise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  <a:r>
              <a:rPr lang="fr-FR" sz="4000" b="1" dirty="0" err="1" smtClean="0">
                <a:solidFill>
                  <a:srgbClr val="000099"/>
                </a:solidFill>
              </a:rPr>
              <a:t>Testing</a:t>
            </a:r>
            <a:r>
              <a:rPr lang="fr-FR" sz="4000" b="1" dirty="0" smtClean="0">
                <a:solidFill>
                  <a:srgbClr val="000099"/>
                </a:solidFill>
              </a:rPr>
              <a:t> in </a:t>
            </a:r>
            <a:r>
              <a:rPr lang="fr-FR" sz="4000" b="1" dirty="0" err="1" smtClean="0">
                <a:solidFill>
                  <a:srgbClr val="000099"/>
                </a:solidFill>
              </a:rPr>
              <a:t>Cystic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  <a:r>
              <a:rPr lang="fr-FR" sz="4000" b="1" dirty="0" err="1" smtClean="0">
                <a:solidFill>
                  <a:srgbClr val="000099"/>
                </a:solidFill>
              </a:rPr>
              <a:t>Fibrosis</a:t>
            </a:r>
            <a:endParaRPr lang="fr-FR" sz="4000" b="1" dirty="0">
              <a:solidFill>
                <a:srgbClr val="0000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80899" y="1013591"/>
            <a:ext cx="468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Link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aerobic</a:t>
            </a:r>
            <a:r>
              <a:rPr lang="fr-FR" dirty="0" smtClean="0"/>
              <a:t> </a:t>
            </a:r>
            <a:r>
              <a:rPr lang="fr-FR" dirty="0" err="1" smtClean="0"/>
              <a:t>exercise</a:t>
            </a:r>
            <a:r>
              <a:rPr lang="fr-FR" dirty="0" smtClean="0"/>
              <a:t> and </a:t>
            </a:r>
            <a:r>
              <a:rPr lang="fr-FR" dirty="0" err="1" smtClean="0"/>
              <a:t>survival</a:t>
            </a:r>
            <a:r>
              <a:rPr lang="fr-FR" dirty="0" smtClean="0"/>
              <a:t> in CF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1504494" y="1562743"/>
            <a:ext cx="6135013" cy="1427466"/>
            <a:chOff x="241891" y="1673623"/>
            <a:chExt cx="6135013" cy="1427466"/>
          </a:xfrm>
        </p:grpSpPr>
        <p:sp>
          <p:nvSpPr>
            <p:cNvPr id="4" name="ZoneTexte 3"/>
            <p:cNvSpPr txBox="1"/>
            <p:nvPr/>
          </p:nvSpPr>
          <p:spPr>
            <a:xfrm>
              <a:off x="241891" y="1673623"/>
              <a:ext cx="613501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rgbClr val="000099"/>
                  </a:solidFill>
                </a:rPr>
                <a:t>Incremental</a:t>
              </a:r>
              <a:r>
                <a:rPr lang="fr-FR" b="1" dirty="0">
                  <a:solidFill>
                    <a:srgbClr val="000099"/>
                  </a:solidFill>
                </a:rPr>
                <a:t> </a:t>
              </a:r>
              <a:r>
                <a:rPr lang="fr-FR" b="1" dirty="0" err="1">
                  <a:solidFill>
                    <a:srgbClr val="000099"/>
                  </a:solidFill>
                </a:rPr>
                <a:t>exercise</a:t>
              </a:r>
              <a:r>
                <a:rPr lang="fr-FR" b="1" dirty="0">
                  <a:solidFill>
                    <a:srgbClr val="000099"/>
                  </a:solidFill>
                </a:rPr>
                <a:t> test to </a:t>
              </a:r>
              <a:r>
                <a:rPr lang="fr-FR" b="1" dirty="0" err="1">
                  <a:solidFill>
                    <a:srgbClr val="000099"/>
                  </a:solidFill>
                </a:rPr>
                <a:t>measure</a:t>
              </a:r>
              <a:r>
                <a:rPr lang="fr-FR" b="1" dirty="0">
                  <a:solidFill>
                    <a:srgbClr val="000099"/>
                  </a:solidFill>
                </a:rPr>
                <a:t> </a:t>
              </a:r>
              <a:r>
                <a:rPr lang="fr-FR" b="1" dirty="0" err="1">
                  <a:solidFill>
                    <a:srgbClr val="000099"/>
                  </a:solidFill>
                </a:rPr>
                <a:t>peak</a:t>
              </a:r>
              <a:r>
                <a:rPr lang="fr-FR" b="1" dirty="0">
                  <a:solidFill>
                    <a:srgbClr val="000099"/>
                  </a:solidFill>
                </a:rPr>
                <a:t> </a:t>
              </a:r>
              <a:r>
                <a:rPr lang="fr-FR" b="1" dirty="0" err="1">
                  <a:solidFill>
                    <a:srgbClr val="000099"/>
                  </a:solidFill>
                </a:rPr>
                <a:t>oxygen</a:t>
              </a:r>
              <a:r>
                <a:rPr lang="fr-FR" b="1" dirty="0">
                  <a:solidFill>
                    <a:srgbClr val="000099"/>
                  </a:solidFill>
                </a:rPr>
                <a:t> </a:t>
              </a:r>
              <a:r>
                <a:rPr lang="fr-FR" b="1" dirty="0" err="1">
                  <a:solidFill>
                    <a:srgbClr val="000099"/>
                  </a:solidFill>
                </a:rPr>
                <a:t>uptake</a:t>
              </a:r>
              <a:r>
                <a:rPr lang="fr-FR" b="1" dirty="0">
                  <a:solidFill>
                    <a:srgbClr val="000099"/>
                  </a:solidFill>
                </a:rPr>
                <a:t>: </a:t>
              </a:r>
              <a:endParaRPr lang="fr-FR" b="1" dirty="0" smtClean="0">
                <a:solidFill>
                  <a:srgbClr val="000099"/>
                </a:solidFill>
              </a:endParaRPr>
            </a:p>
            <a:p>
              <a:pPr marL="180975" indent="-180975">
                <a:buClr>
                  <a:srgbClr val="000099"/>
                </a:buClr>
                <a:buSzPct val="80000"/>
                <a:buFont typeface="Wingdings" charset="2"/>
                <a:buChar char="§"/>
              </a:pPr>
              <a:r>
                <a:rPr lang="fr-FR" dirty="0" err="1" smtClean="0"/>
                <a:t>Evaluates</a:t>
              </a:r>
              <a:r>
                <a:rPr lang="fr-FR" dirty="0" smtClean="0"/>
                <a:t> </a:t>
              </a:r>
              <a:r>
                <a:rPr lang="fr-FR" dirty="0" err="1"/>
                <a:t>respiratory</a:t>
              </a:r>
              <a:r>
                <a:rPr lang="fr-FR" dirty="0"/>
                <a:t>, </a:t>
              </a:r>
              <a:r>
                <a:rPr lang="fr-FR" dirty="0" err="1"/>
                <a:t>cardiovascular</a:t>
              </a:r>
              <a:r>
                <a:rPr lang="fr-FR" dirty="0"/>
                <a:t> or </a:t>
              </a:r>
              <a:r>
                <a:rPr lang="fr-FR" dirty="0" err="1"/>
                <a:t>peripheral</a:t>
              </a:r>
              <a:r>
                <a:rPr lang="fr-FR" dirty="0"/>
                <a:t> </a:t>
              </a:r>
              <a:r>
                <a:rPr lang="fr-FR" dirty="0" smtClean="0"/>
                <a:t>limitation</a:t>
              </a:r>
            </a:p>
            <a:p>
              <a:pPr marL="180975" indent="-180975">
                <a:buClr>
                  <a:srgbClr val="000099"/>
                </a:buClr>
                <a:buSzPct val="80000"/>
                <a:buFont typeface="Wingdings" charset="2"/>
                <a:buChar char="§"/>
              </a:pPr>
              <a:r>
                <a:rPr lang="fr-FR" dirty="0" smtClean="0"/>
                <a:t>Equipment for </a:t>
              </a:r>
              <a:r>
                <a:rPr lang="fr-FR" dirty="0" err="1" smtClean="0"/>
                <a:t>gas</a:t>
              </a:r>
              <a:r>
                <a:rPr lang="fr-FR" dirty="0" smtClean="0"/>
                <a:t> exchange </a:t>
              </a:r>
              <a:r>
                <a:rPr lang="fr-FR" dirty="0" err="1" smtClean="0"/>
                <a:t>measurement</a:t>
              </a:r>
              <a:r>
                <a:rPr lang="fr-FR" dirty="0" smtClean="0"/>
                <a:t> </a:t>
              </a:r>
              <a:r>
                <a:rPr lang="fr-FR" dirty="0" err="1" smtClean="0"/>
                <a:t>is</a:t>
              </a:r>
              <a:r>
                <a:rPr lang="fr-FR" dirty="0" smtClean="0"/>
                <a:t> </a:t>
              </a:r>
              <a:r>
                <a:rPr lang="fr-FR" dirty="0" err="1" smtClean="0"/>
                <a:t>expensive</a:t>
              </a:r>
              <a:endParaRPr lang="fr-FR" dirty="0" smtClean="0"/>
            </a:p>
            <a:p>
              <a:pPr marL="180975" indent="-180975">
                <a:buClr>
                  <a:srgbClr val="000099"/>
                </a:buClr>
                <a:buSzPct val="80000"/>
                <a:buFont typeface="Wingdings" charset="2"/>
                <a:buChar char="§"/>
              </a:pPr>
              <a:r>
                <a:rPr lang="fr-FR" dirty="0" err="1" smtClean="0"/>
                <a:t>Added</a:t>
              </a:r>
              <a:r>
                <a:rPr lang="fr-FR" dirty="0" smtClean="0"/>
                <a:t> </a:t>
              </a:r>
              <a:r>
                <a:rPr lang="fr-FR" dirty="0" err="1" smtClean="0"/>
                <a:t>burden</a:t>
              </a:r>
              <a:r>
                <a:rPr lang="fr-FR" dirty="0" smtClean="0"/>
                <a:t> to patients and care </a:t>
              </a:r>
              <a:r>
                <a:rPr lang="fr-FR" dirty="0" err="1" smtClean="0"/>
                <a:t>centers</a:t>
              </a:r>
              <a:endParaRPr lang="fr-FR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826195" y="2793312"/>
              <a:ext cx="3550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i="1" dirty="0" err="1" smtClean="0"/>
                <a:t>Hebestreit</a:t>
              </a:r>
              <a:r>
                <a:rPr lang="fr-FR" sz="1400" i="1" dirty="0" smtClean="0"/>
                <a:t> et al, Respiration 2015;90: 332-351 </a:t>
              </a:r>
              <a:endParaRPr lang="fr-FR" sz="1400" i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1891" y="1673623"/>
              <a:ext cx="6135013" cy="1427466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1504494" y="3148022"/>
            <a:ext cx="6135013" cy="1004826"/>
            <a:chOff x="241891" y="3268982"/>
            <a:chExt cx="6135013" cy="1004826"/>
          </a:xfrm>
        </p:grpSpPr>
        <p:sp>
          <p:nvSpPr>
            <p:cNvPr id="5" name="ZoneTexte 4"/>
            <p:cNvSpPr txBox="1"/>
            <p:nvPr/>
          </p:nvSpPr>
          <p:spPr>
            <a:xfrm>
              <a:off x="241891" y="3309730"/>
              <a:ext cx="50449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0099"/>
                  </a:solidFill>
                </a:rPr>
                <a:t>Field tests </a:t>
              </a:r>
              <a:r>
                <a:rPr lang="fr-FR" b="1" dirty="0" err="1" smtClean="0">
                  <a:solidFill>
                    <a:srgbClr val="000099"/>
                  </a:solidFill>
                </a:rPr>
                <a:t>such</a:t>
              </a:r>
              <a:r>
                <a:rPr lang="fr-FR" b="1" dirty="0" smtClean="0">
                  <a:solidFill>
                    <a:srgbClr val="000099"/>
                  </a:solidFill>
                </a:rPr>
                <a:t> as 6-min </a:t>
              </a:r>
              <a:r>
                <a:rPr lang="fr-FR" b="1" dirty="0" err="1" smtClean="0">
                  <a:solidFill>
                    <a:srgbClr val="000099"/>
                  </a:solidFill>
                </a:rPr>
                <a:t>walk</a:t>
              </a:r>
              <a:r>
                <a:rPr lang="fr-FR" b="1" dirty="0" smtClean="0">
                  <a:solidFill>
                    <a:srgbClr val="000099"/>
                  </a:solidFill>
                </a:rPr>
                <a:t> test or </a:t>
              </a:r>
              <a:r>
                <a:rPr lang="fr-FR" b="1" dirty="0" err="1" smtClean="0">
                  <a:solidFill>
                    <a:srgbClr val="000099"/>
                  </a:solidFill>
                </a:rPr>
                <a:t>shuttle</a:t>
              </a:r>
              <a:r>
                <a:rPr lang="fr-FR" b="1" dirty="0" smtClean="0">
                  <a:solidFill>
                    <a:srgbClr val="000099"/>
                  </a:solidFill>
                </a:rPr>
                <a:t> test:</a:t>
              </a:r>
            </a:p>
            <a:p>
              <a:pPr marL="180975" indent="-180975">
                <a:buClr>
                  <a:srgbClr val="000099"/>
                </a:buClr>
                <a:buSzPct val="80000"/>
                <a:buFont typeface="Wingdings" charset="2"/>
                <a:buChar char="§"/>
              </a:pPr>
              <a:r>
                <a:rPr lang="fr-FR" dirty="0" err="1" smtClean="0"/>
                <a:t>Usually</a:t>
              </a:r>
              <a:r>
                <a:rPr lang="fr-FR" dirty="0" smtClean="0"/>
                <a:t> </a:t>
              </a:r>
              <a:r>
                <a:rPr lang="fr-FR" dirty="0" err="1" smtClean="0"/>
                <a:t>measure</a:t>
              </a:r>
              <a:r>
                <a:rPr lang="fr-FR" dirty="0" smtClean="0"/>
                <a:t> </a:t>
              </a:r>
              <a:r>
                <a:rPr lang="fr-FR" dirty="0" err="1" smtClean="0"/>
                <a:t>submaximal</a:t>
              </a:r>
              <a:r>
                <a:rPr lang="fr-FR" dirty="0" smtClean="0"/>
                <a:t> </a:t>
              </a:r>
              <a:r>
                <a:rPr lang="fr-FR" dirty="0" err="1" smtClean="0"/>
                <a:t>exercise</a:t>
              </a:r>
              <a:r>
                <a:rPr lang="fr-FR" dirty="0" smtClean="0"/>
                <a:t> </a:t>
              </a:r>
              <a:r>
                <a:rPr lang="fr-FR" dirty="0" err="1" smtClean="0"/>
                <a:t>capacity</a:t>
              </a:r>
              <a:endParaRPr lang="fr-FR" dirty="0" smtClean="0"/>
            </a:p>
            <a:p>
              <a:pPr marL="180975" indent="-180975">
                <a:buClr>
                  <a:srgbClr val="000099"/>
                </a:buClr>
                <a:buSzPct val="80000"/>
                <a:buFont typeface="Wingdings" charset="2"/>
                <a:buChar char="§"/>
              </a:pPr>
              <a:r>
                <a:rPr lang="fr-FR" dirty="0" err="1" smtClean="0"/>
                <a:t>Mostly</a:t>
              </a:r>
              <a:r>
                <a:rPr lang="fr-FR" dirty="0" smtClean="0"/>
                <a:t> </a:t>
              </a:r>
              <a:r>
                <a:rPr lang="fr-FR" dirty="0" err="1" smtClean="0"/>
                <a:t>used</a:t>
              </a:r>
              <a:r>
                <a:rPr lang="fr-FR" dirty="0" smtClean="0"/>
                <a:t> to </a:t>
              </a:r>
              <a:r>
                <a:rPr lang="fr-FR" dirty="0" err="1" smtClean="0"/>
                <a:t>follow</a:t>
              </a:r>
              <a:r>
                <a:rPr lang="fr-FR" dirty="0" smtClean="0"/>
                <a:t> </a:t>
              </a:r>
              <a:r>
                <a:rPr lang="fr-FR" dirty="0" err="1" smtClean="0"/>
                <a:t>lung</a:t>
              </a:r>
              <a:r>
                <a:rPr lang="fr-FR" dirty="0" smtClean="0"/>
                <a:t> transplant candidates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1891" y="3268982"/>
              <a:ext cx="6135013" cy="1004826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4855985" y="6478574"/>
            <a:ext cx="2946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 smtClean="0"/>
              <a:t>Martin et al, </a:t>
            </a:r>
            <a:r>
              <a:rPr lang="fr-FR" sz="1400" i="1" dirty="0" err="1" smtClean="0"/>
              <a:t>Respir</a:t>
            </a:r>
            <a:r>
              <a:rPr lang="fr-FR" sz="1400" i="1" dirty="0" smtClean="0"/>
              <a:t> 2013; 107:1881-7</a:t>
            </a:r>
            <a:endParaRPr lang="fr-FR" sz="1400" i="1" dirty="0"/>
          </a:p>
        </p:txBody>
      </p:sp>
      <p:pic>
        <p:nvPicPr>
          <p:cNvPr id="13" name="Image 12" descr="Sans titr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16" y="4299539"/>
            <a:ext cx="6319368" cy="221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1071" y="251260"/>
            <a:ext cx="86768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0099"/>
                </a:solidFill>
              </a:rPr>
              <a:t>Is </a:t>
            </a:r>
            <a:r>
              <a:rPr lang="fr-FR" sz="4000" b="1" dirty="0" err="1">
                <a:solidFill>
                  <a:srgbClr val="000099"/>
                </a:solidFill>
              </a:rPr>
              <a:t>there</a:t>
            </a:r>
            <a:r>
              <a:rPr lang="fr-FR" sz="4000" b="1" dirty="0">
                <a:solidFill>
                  <a:srgbClr val="000099"/>
                </a:solidFill>
              </a:rPr>
              <a:t> </a:t>
            </a:r>
            <a:r>
              <a:rPr lang="fr-FR" sz="4000" b="1" dirty="0" err="1">
                <a:solidFill>
                  <a:srgbClr val="000099"/>
                </a:solidFill>
              </a:rPr>
              <a:t>Another</a:t>
            </a:r>
            <a:r>
              <a:rPr lang="fr-FR" sz="4000" b="1" dirty="0">
                <a:solidFill>
                  <a:srgbClr val="000099"/>
                </a:solidFill>
              </a:rPr>
              <a:t> </a:t>
            </a:r>
            <a:r>
              <a:rPr lang="fr-FR" sz="4000" b="1" dirty="0" err="1">
                <a:solidFill>
                  <a:srgbClr val="000099"/>
                </a:solidFill>
              </a:rPr>
              <a:t>Biomarker</a:t>
            </a:r>
            <a:r>
              <a:rPr lang="fr-FR" sz="4000" b="1" dirty="0">
                <a:solidFill>
                  <a:srgbClr val="000099"/>
                </a:solidFill>
              </a:rPr>
              <a:t> </a:t>
            </a:r>
            <a:r>
              <a:rPr lang="fr-FR" sz="4000" b="1" dirty="0" err="1">
                <a:solidFill>
                  <a:srgbClr val="000099"/>
                </a:solidFill>
              </a:rPr>
              <a:t>with</a:t>
            </a:r>
            <a:r>
              <a:rPr lang="fr-FR" sz="4000" b="1" dirty="0">
                <a:solidFill>
                  <a:srgbClr val="000099"/>
                </a:solidFill>
              </a:rPr>
              <a:t> </a:t>
            </a:r>
            <a:r>
              <a:rPr lang="fr-FR" sz="4000" b="1" dirty="0" err="1" smtClean="0">
                <a:solidFill>
                  <a:srgbClr val="000099"/>
                </a:solidFill>
              </a:rPr>
              <a:t>Similar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fr-FR" sz="4000" b="1" dirty="0" err="1" smtClean="0">
                <a:solidFill>
                  <a:srgbClr val="000099"/>
                </a:solidFill>
              </a:rPr>
              <a:t>Assets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  <a:r>
              <a:rPr lang="fr-FR" sz="4000" b="1" dirty="0" err="1" smtClean="0">
                <a:solidFill>
                  <a:srgbClr val="000099"/>
                </a:solidFill>
              </a:rPr>
              <a:t>than</a:t>
            </a:r>
            <a:r>
              <a:rPr lang="fr-FR" sz="4000" b="1" dirty="0" smtClean="0">
                <a:solidFill>
                  <a:srgbClr val="000099"/>
                </a:solidFill>
              </a:rPr>
              <a:t> FEV1 and </a:t>
            </a:r>
            <a:r>
              <a:rPr lang="fr-FR" sz="4000" b="1" dirty="0">
                <a:solidFill>
                  <a:srgbClr val="000099"/>
                </a:solidFill>
              </a:rPr>
              <a:t>More </a:t>
            </a:r>
            <a:r>
              <a:rPr lang="fr-FR" sz="4000" b="1" dirty="0" err="1">
                <a:solidFill>
                  <a:srgbClr val="000099"/>
                </a:solidFill>
              </a:rPr>
              <a:t>Sensitivity</a:t>
            </a:r>
            <a:r>
              <a:rPr lang="fr-FR" sz="4000" b="1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79600" y="2032220"/>
            <a:ext cx="5429692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400" dirty="0" err="1"/>
              <a:t>Feasible</a:t>
            </a:r>
            <a:endParaRPr lang="fr-FR" sz="2400" dirty="0"/>
          </a:p>
          <a:p>
            <a:pPr marL="342900" indent="-342900"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400" dirty="0" err="1"/>
              <a:t>Reliable</a:t>
            </a:r>
            <a:endParaRPr lang="fr-FR" sz="2400" dirty="0"/>
          </a:p>
          <a:p>
            <a:pPr marL="342900" indent="-342900"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400" dirty="0" err="1"/>
              <a:t>Predictive</a:t>
            </a:r>
            <a:r>
              <a:rPr lang="fr-FR" sz="2400" dirty="0"/>
              <a:t> of </a:t>
            </a:r>
            <a:r>
              <a:rPr lang="fr-FR" sz="2400" dirty="0" err="1"/>
              <a:t>prognosis</a:t>
            </a:r>
            <a:endParaRPr lang="fr-FR" sz="2400" dirty="0"/>
          </a:p>
          <a:p>
            <a:pPr marL="342900" indent="-342900"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400" dirty="0"/>
              <a:t>Normal values</a:t>
            </a:r>
          </a:p>
          <a:p>
            <a:pPr marL="342900" indent="-342900"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400" dirty="0" err="1"/>
              <a:t>Track</a:t>
            </a:r>
            <a:r>
              <a:rPr lang="fr-FR" sz="2400" dirty="0"/>
              <a:t> records</a:t>
            </a:r>
          </a:p>
          <a:p>
            <a:pPr marL="342900" indent="-342900">
              <a:buClr>
                <a:srgbClr val="000099"/>
              </a:buClr>
              <a:buSzPct val="80000"/>
              <a:buFont typeface="Wingdings" charset="2"/>
              <a:buChar char="ü"/>
            </a:pPr>
            <a:endParaRPr lang="fr-FR" sz="2400" dirty="0"/>
          </a:p>
          <a:p>
            <a:pPr>
              <a:buClr>
                <a:srgbClr val="000099"/>
              </a:buClr>
              <a:buSzPct val="80000"/>
            </a:pPr>
            <a:r>
              <a:rPr lang="fr-FR" sz="2400" b="1" dirty="0">
                <a:solidFill>
                  <a:srgbClr val="000099"/>
                </a:solidFill>
              </a:rPr>
              <a:t>AND: </a:t>
            </a:r>
          </a:p>
          <a:p>
            <a:pPr marL="342900" indent="-342900">
              <a:buClr>
                <a:srgbClr val="000099"/>
              </a:buClr>
              <a:buSzPct val="80000"/>
              <a:buFont typeface="Wingdings" charset="2"/>
              <a:buChar char="ü"/>
            </a:pPr>
            <a:endParaRPr lang="fr-FR" sz="2400" dirty="0"/>
          </a:p>
          <a:p>
            <a:pPr marL="342900" indent="-342900"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400" dirty="0" err="1"/>
              <a:t>Doable</a:t>
            </a:r>
            <a:r>
              <a:rPr lang="fr-FR" sz="2400" dirty="0"/>
              <a:t> in </a:t>
            </a:r>
            <a:r>
              <a:rPr lang="fr-FR" sz="2400" dirty="0" err="1"/>
              <a:t>children</a:t>
            </a:r>
            <a:r>
              <a:rPr lang="fr-FR" sz="2400" dirty="0"/>
              <a:t> </a:t>
            </a:r>
            <a:r>
              <a:rPr lang="fr-FR" sz="2400" dirty="0" err="1"/>
              <a:t>below</a:t>
            </a:r>
            <a:r>
              <a:rPr lang="fr-FR" sz="2400" dirty="0"/>
              <a:t> 6 </a:t>
            </a:r>
            <a:r>
              <a:rPr lang="fr-FR" sz="2400" dirty="0" err="1"/>
              <a:t>years</a:t>
            </a:r>
            <a:r>
              <a:rPr lang="fr-FR" sz="2400" dirty="0"/>
              <a:t> of </a:t>
            </a:r>
            <a:r>
              <a:rPr lang="fr-FR" sz="2400" dirty="0" err="1"/>
              <a:t>age</a:t>
            </a:r>
            <a:endParaRPr lang="fr-FR" sz="2400" dirty="0"/>
          </a:p>
          <a:p>
            <a:pPr marL="342900" indent="-342900"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400" dirty="0"/>
              <a:t>Able to </a:t>
            </a:r>
            <a:r>
              <a:rPr lang="fr-FR" sz="2400" dirty="0" err="1"/>
              <a:t>detect</a:t>
            </a:r>
            <a:r>
              <a:rPr lang="fr-FR" sz="2400" dirty="0"/>
              <a:t> </a:t>
            </a:r>
            <a:r>
              <a:rPr lang="fr-FR" sz="2400" dirty="0" err="1"/>
              <a:t>early</a:t>
            </a:r>
            <a:r>
              <a:rPr lang="fr-FR" sz="2400" dirty="0"/>
              <a:t> </a:t>
            </a:r>
            <a:r>
              <a:rPr lang="fr-FR" sz="2400" dirty="0" err="1"/>
              <a:t>lung</a:t>
            </a:r>
            <a:r>
              <a:rPr lang="fr-FR" sz="2400" dirty="0"/>
              <a:t> </a:t>
            </a:r>
            <a:r>
              <a:rPr lang="fr-FR" sz="2400" dirty="0" err="1"/>
              <a:t>disease</a:t>
            </a:r>
            <a:endParaRPr lang="fr-FR" sz="2400" dirty="0"/>
          </a:p>
          <a:p>
            <a:pPr marL="342900" indent="-342900"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400" dirty="0"/>
              <a:t>More responsive to intervention</a:t>
            </a:r>
          </a:p>
        </p:txBody>
      </p:sp>
    </p:spTree>
    <p:extLst>
      <p:ext uri="{BB962C8B-B14F-4D97-AF65-F5344CB8AC3E}">
        <p14:creationId xmlns:p14="http://schemas.microsoft.com/office/powerpoint/2010/main" val="295850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ZoneTexte 1"/>
          <p:cNvSpPr txBox="1">
            <a:spLocks noChangeArrowheads="1"/>
          </p:cNvSpPr>
          <p:nvPr/>
        </p:nvSpPr>
        <p:spPr bwMode="auto">
          <a:xfrm>
            <a:off x="1995615" y="201892"/>
            <a:ext cx="51527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fr-FR" sz="4400" dirty="0">
                <a:solidFill>
                  <a:srgbClr val="000099"/>
                </a:solidFill>
                <a:latin typeface="+mj-lt"/>
              </a:rPr>
              <a:t>Lung Clearance </a:t>
            </a:r>
            <a:r>
              <a:rPr lang="fr-FR" sz="4400" dirty="0" smtClean="0">
                <a:solidFill>
                  <a:srgbClr val="000099"/>
                </a:solidFill>
                <a:latin typeface="+mj-lt"/>
              </a:rPr>
              <a:t>Index</a:t>
            </a:r>
            <a:endParaRPr lang="fr-FR" sz="440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80898" name="Image 1" descr="Sans titr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28" y="3136900"/>
            <a:ext cx="4481146" cy="3581400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50313" y="1039537"/>
            <a:ext cx="7855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99"/>
              </a:buClr>
              <a:buFont typeface="Wingdings" charset="2"/>
              <a:buChar char="§"/>
            </a:pPr>
            <a:r>
              <a:rPr lang="fr-FR" sz="2000" dirty="0"/>
              <a:t>LCI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determined</a:t>
            </a:r>
            <a:r>
              <a:rPr lang="fr-FR" sz="2000" dirty="0"/>
              <a:t> by </a:t>
            </a:r>
            <a:r>
              <a:rPr lang="fr-FR" sz="2000" dirty="0" err="1"/>
              <a:t>washout</a:t>
            </a:r>
            <a:r>
              <a:rPr lang="fr-FR" sz="2000" dirty="0"/>
              <a:t> of an </a:t>
            </a:r>
            <a:r>
              <a:rPr lang="fr-FR" sz="2000" dirty="0" err="1"/>
              <a:t>inert</a:t>
            </a:r>
            <a:r>
              <a:rPr lang="fr-FR" sz="2000" dirty="0"/>
              <a:t> </a:t>
            </a:r>
            <a:r>
              <a:rPr lang="fr-FR" sz="2000" dirty="0" err="1"/>
              <a:t>gas</a:t>
            </a:r>
            <a:r>
              <a:rPr lang="fr-FR" sz="2000" dirty="0"/>
              <a:t> </a:t>
            </a:r>
            <a:r>
              <a:rPr lang="fr-FR" sz="2000" dirty="0" err="1"/>
              <a:t>during</a:t>
            </a:r>
            <a:r>
              <a:rPr lang="fr-FR" sz="2000" dirty="0"/>
              <a:t> tidal </a:t>
            </a:r>
            <a:r>
              <a:rPr lang="fr-FR" sz="2000" dirty="0" err="1" smtClean="0"/>
              <a:t>breathing</a:t>
            </a:r>
            <a:endParaRPr lang="fr-FR" sz="2000" dirty="0" smtClean="0"/>
          </a:p>
          <a:p>
            <a:pPr marL="285750" indent="-285750">
              <a:buClr>
                <a:srgbClr val="000099"/>
              </a:buClr>
              <a:buFont typeface="Wingdings" charset="2"/>
              <a:buChar char="§"/>
            </a:pPr>
            <a:r>
              <a:rPr lang="fr-FR" sz="2000" dirty="0" smtClean="0"/>
              <a:t>LCI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calculated</a:t>
            </a:r>
            <a:r>
              <a:rPr lang="fr-FR" sz="2000" dirty="0" smtClean="0"/>
              <a:t> as the cumulative </a:t>
            </a:r>
            <a:r>
              <a:rPr lang="fr-FR" sz="2000" dirty="0" err="1" smtClean="0"/>
              <a:t>expired</a:t>
            </a:r>
            <a:r>
              <a:rPr lang="fr-FR" sz="2000" dirty="0" smtClean="0"/>
              <a:t> volume </a:t>
            </a:r>
            <a:r>
              <a:rPr lang="fr-FR" sz="2000" dirty="0" err="1" smtClean="0"/>
              <a:t>required</a:t>
            </a:r>
            <a:r>
              <a:rPr lang="fr-FR" sz="2000" dirty="0" smtClean="0"/>
              <a:t> to </a:t>
            </a:r>
            <a:r>
              <a:rPr lang="fr-FR" sz="2000" dirty="0" err="1" smtClean="0"/>
              <a:t>reduce</a:t>
            </a:r>
            <a:r>
              <a:rPr lang="fr-FR" sz="2000" dirty="0" smtClean="0"/>
              <a:t> the concentration of the </a:t>
            </a:r>
            <a:r>
              <a:rPr lang="fr-FR" sz="2000" dirty="0" err="1" smtClean="0"/>
              <a:t>inert</a:t>
            </a:r>
            <a:r>
              <a:rPr lang="fr-FR" sz="2000" dirty="0" smtClean="0"/>
              <a:t> </a:t>
            </a:r>
            <a:r>
              <a:rPr lang="fr-FR" sz="2000" dirty="0" err="1" smtClean="0"/>
              <a:t>gas</a:t>
            </a:r>
            <a:r>
              <a:rPr lang="fr-FR" sz="2000" dirty="0" smtClean="0"/>
              <a:t> 40-fold. It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expressed</a:t>
            </a:r>
            <a:r>
              <a:rPr lang="fr-FR" sz="2000" dirty="0" smtClean="0"/>
              <a:t> as a ratio to </a:t>
            </a:r>
            <a:r>
              <a:rPr lang="fr-FR" sz="2000" dirty="0" err="1" smtClean="0"/>
              <a:t>functional</a:t>
            </a:r>
            <a:r>
              <a:rPr lang="fr-FR" sz="2000" dirty="0" smtClean="0"/>
              <a:t> </a:t>
            </a:r>
            <a:r>
              <a:rPr lang="fr-FR" sz="2000" dirty="0" err="1" smtClean="0"/>
              <a:t>residual</a:t>
            </a:r>
            <a:r>
              <a:rPr lang="fr-FR" sz="2000" dirty="0" smtClean="0"/>
              <a:t> </a:t>
            </a:r>
            <a:r>
              <a:rPr lang="fr-FR" sz="2000" dirty="0" err="1" smtClean="0"/>
              <a:t>capacity</a:t>
            </a:r>
            <a:r>
              <a:rPr lang="fr-FR" sz="2000" dirty="0" smtClean="0"/>
              <a:t>. </a:t>
            </a:r>
            <a:endParaRPr lang="fr-FR" sz="2000" dirty="0"/>
          </a:p>
          <a:p>
            <a:pPr marL="285750" indent="-285750">
              <a:buClr>
                <a:srgbClr val="000099"/>
              </a:buClr>
              <a:buFont typeface="Wingdings" charset="2"/>
              <a:buChar char="§"/>
            </a:pPr>
            <a:r>
              <a:rPr lang="fr-FR" sz="2000" dirty="0" err="1"/>
              <a:t>Airway</a:t>
            </a:r>
            <a:r>
              <a:rPr lang="fr-FR" sz="2000" dirty="0"/>
              <a:t> </a:t>
            </a:r>
            <a:r>
              <a:rPr lang="fr-FR" sz="2000" dirty="0" err="1"/>
              <a:t>disease</a:t>
            </a:r>
            <a:r>
              <a:rPr lang="fr-FR" sz="2000" dirty="0"/>
              <a:t> leads to ventilation </a:t>
            </a:r>
            <a:r>
              <a:rPr lang="fr-FR" sz="2000" dirty="0" err="1"/>
              <a:t>inhomogeneity</a:t>
            </a:r>
            <a:r>
              <a:rPr lang="fr-FR" sz="2000" dirty="0"/>
              <a:t>, longer </a:t>
            </a:r>
            <a:r>
              <a:rPr lang="fr-FR" sz="2000" dirty="0" err="1"/>
              <a:t>washout</a:t>
            </a:r>
            <a:r>
              <a:rPr lang="fr-FR" sz="2000" dirty="0"/>
              <a:t> time and </a:t>
            </a:r>
            <a:r>
              <a:rPr lang="fr-FR" sz="2000" dirty="0" err="1"/>
              <a:t>increased</a:t>
            </a:r>
            <a:r>
              <a:rPr lang="fr-FR" sz="2000" dirty="0"/>
              <a:t> LCI</a:t>
            </a:r>
          </a:p>
        </p:txBody>
      </p:sp>
    </p:spTree>
    <p:extLst>
      <p:ext uri="{BB962C8B-B14F-4D97-AF65-F5344CB8AC3E}">
        <p14:creationId xmlns:p14="http://schemas.microsoft.com/office/powerpoint/2010/main" val="332982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1120" y="301530"/>
            <a:ext cx="8241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0099"/>
                </a:solidFill>
              </a:rPr>
              <a:t>LCI Is More </a:t>
            </a:r>
            <a:r>
              <a:rPr lang="fr-FR" sz="4000" b="1" dirty="0">
                <a:solidFill>
                  <a:srgbClr val="000099"/>
                </a:solidFill>
              </a:rPr>
              <a:t>S</a:t>
            </a:r>
            <a:r>
              <a:rPr lang="fr-FR" sz="4000" b="1" dirty="0" smtClean="0">
                <a:solidFill>
                  <a:srgbClr val="000099"/>
                </a:solidFill>
              </a:rPr>
              <a:t>ensitive </a:t>
            </a:r>
            <a:r>
              <a:rPr lang="fr-FR" sz="4000" b="1" dirty="0" err="1">
                <a:solidFill>
                  <a:srgbClr val="000099"/>
                </a:solidFill>
              </a:rPr>
              <a:t>T</a:t>
            </a:r>
            <a:r>
              <a:rPr lang="fr-FR" sz="4000" b="1" dirty="0" err="1" smtClean="0">
                <a:solidFill>
                  <a:srgbClr val="000099"/>
                </a:solidFill>
              </a:rPr>
              <a:t>han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  <a:r>
              <a:rPr lang="fr-FR" sz="4000" b="1" dirty="0" err="1">
                <a:solidFill>
                  <a:srgbClr val="000099"/>
                </a:solidFill>
              </a:rPr>
              <a:t>S</a:t>
            </a:r>
            <a:r>
              <a:rPr lang="fr-FR" sz="4000" b="1" dirty="0" err="1" smtClean="0">
                <a:solidFill>
                  <a:srgbClr val="000099"/>
                </a:solidFill>
              </a:rPr>
              <a:t>pirometry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fr-FR" sz="4000" b="1" dirty="0" smtClean="0">
                <a:solidFill>
                  <a:srgbClr val="000099"/>
                </a:solidFill>
              </a:rPr>
              <a:t>to </a:t>
            </a:r>
            <a:r>
              <a:rPr lang="fr-FR" sz="4000" b="1" dirty="0" err="1">
                <a:solidFill>
                  <a:srgbClr val="000099"/>
                </a:solidFill>
              </a:rPr>
              <a:t>D</a:t>
            </a:r>
            <a:r>
              <a:rPr lang="fr-FR" sz="4000" b="1" dirty="0" err="1" smtClean="0">
                <a:solidFill>
                  <a:srgbClr val="000099"/>
                </a:solidFill>
              </a:rPr>
              <a:t>etect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  <a:r>
              <a:rPr lang="fr-FR" sz="4000" b="1" dirty="0" err="1">
                <a:solidFill>
                  <a:srgbClr val="000099"/>
                </a:solidFill>
              </a:rPr>
              <a:t>E</a:t>
            </a:r>
            <a:r>
              <a:rPr lang="fr-FR" sz="4000" b="1" dirty="0" err="1" smtClean="0">
                <a:solidFill>
                  <a:srgbClr val="000099"/>
                </a:solidFill>
              </a:rPr>
              <a:t>arly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  <a:r>
              <a:rPr lang="fr-FR" sz="4000" b="1" dirty="0" err="1">
                <a:solidFill>
                  <a:srgbClr val="000099"/>
                </a:solidFill>
              </a:rPr>
              <a:t>A</a:t>
            </a:r>
            <a:r>
              <a:rPr lang="fr-FR" sz="4000" b="1" dirty="0" err="1" smtClean="0">
                <a:solidFill>
                  <a:srgbClr val="000099"/>
                </a:solidFill>
              </a:rPr>
              <a:t>irway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  <a:r>
              <a:rPr lang="fr-FR" sz="4000" b="1" dirty="0" err="1">
                <a:solidFill>
                  <a:srgbClr val="000099"/>
                </a:solidFill>
              </a:rPr>
              <a:t>D</a:t>
            </a:r>
            <a:r>
              <a:rPr lang="fr-FR" sz="4000" b="1" dirty="0" err="1" smtClean="0">
                <a:solidFill>
                  <a:srgbClr val="000099"/>
                </a:solidFill>
              </a:rPr>
              <a:t>isease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3" name="Image 2" descr="Sans titr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886280"/>
            <a:ext cx="5130800" cy="3416300"/>
          </a:xfrm>
          <a:prstGeom prst="rect">
            <a:avLst/>
          </a:prstGeom>
          <a:ln>
            <a:solidFill>
              <a:srgbClr val="376092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1376300" y="5530579"/>
            <a:ext cx="63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Approximately</a:t>
            </a:r>
            <a:r>
              <a:rPr lang="fr-FR" dirty="0" smtClean="0"/>
              <a:t> </a:t>
            </a:r>
            <a:r>
              <a:rPr lang="fr-FR" dirty="0" err="1"/>
              <a:t>half</a:t>
            </a:r>
            <a:r>
              <a:rPr lang="fr-FR" dirty="0"/>
              <a:t> of the </a:t>
            </a:r>
            <a:r>
              <a:rPr lang="fr-FR" dirty="0" err="1"/>
              <a:t>children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CF </a:t>
            </a:r>
            <a:r>
              <a:rPr lang="fr-FR" dirty="0" err="1"/>
              <a:t>had</a:t>
            </a:r>
            <a:r>
              <a:rPr lang="fr-FR" dirty="0"/>
              <a:t> normal </a:t>
            </a:r>
            <a:r>
              <a:rPr lang="fr-FR" dirty="0" err="1"/>
              <a:t>spirometric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, but </a:t>
            </a:r>
            <a:r>
              <a:rPr lang="fr-FR" dirty="0" err="1"/>
              <a:t>nearly</a:t>
            </a:r>
            <a:r>
              <a:rPr lang="fr-FR" dirty="0"/>
              <a:t> all 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children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/>
              <a:t>abnormal</a:t>
            </a:r>
            <a:r>
              <a:rPr lang="fr-FR" dirty="0"/>
              <a:t> ventilation distribution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911136" y="6457427"/>
            <a:ext cx="3155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i="1" dirty="0" smtClean="0"/>
              <a:t>Aurora </a:t>
            </a:r>
            <a:r>
              <a:rPr lang="fr-FR" sz="1400" i="1" dirty="0"/>
              <a:t>et al, Thorax 2004; 59: 1068-</a:t>
            </a:r>
            <a:r>
              <a:rPr lang="fr-FR" sz="1400" i="1" dirty="0" smtClean="0"/>
              <a:t>73 </a:t>
            </a:r>
            <a:endParaRPr lang="fr-FR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4202864" y="3044080"/>
            <a:ext cx="2620490" cy="1108771"/>
          </a:xfrm>
          <a:prstGeom prst="rect">
            <a:avLst/>
          </a:prstGeom>
          <a:solidFill>
            <a:srgbClr val="E93B3E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49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0724" y="153069"/>
            <a:ext cx="62625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000099"/>
                </a:solidFill>
              </a:rPr>
              <a:t>LCI Is Responsive </a:t>
            </a:r>
            <a:r>
              <a:rPr lang="fr-FR" sz="4400" b="1" dirty="0">
                <a:solidFill>
                  <a:srgbClr val="000099"/>
                </a:solidFill>
              </a:rPr>
              <a:t>to </a:t>
            </a:r>
            <a:endParaRPr lang="fr-FR" sz="4400" b="1" dirty="0" smtClean="0">
              <a:solidFill>
                <a:srgbClr val="000099"/>
              </a:solidFill>
            </a:endParaRPr>
          </a:p>
          <a:p>
            <a:pPr algn="ctr"/>
            <a:r>
              <a:rPr lang="fr-FR" sz="4400" b="1" dirty="0" err="1" smtClean="0">
                <a:solidFill>
                  <a:srgbClr val="000099"/>
                </a:solidFill>
              </a:rPr>
              <a:t>Therapeutic</a:t>
            </a:r>
            <a:r>
              <a:rPr lang="fr-FR" sz="4400" b="1" dirty="0" smtClean="0">
                <a:solidFill>
                  <a:srgbClr val="000099"/>
                </a:solidFill>
              </a:rPr>
              <a:t> Interventions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554059" y="6464022"/>
            <a:ext cx="3472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/>
              <a:t>Davies et al, Lancet </a:t>
            </a:r>
            <a:r>
              <a:rPr lang="fr-FR" sz="1400" i="1" dirty="0" err="1" smtClean="0"/>
              <a:t>Respir</a:t>
            </a:r>
            <a:r>
              <a:rPr lang="fr-FR" sz="1400" i="1" dirty="0" smtClean="0"/>
              <a:t> Med </a:t>
            </a:r>
            <a:r>
              <a:rPr lang="fr-FR" sz="1400" i="1" dirty="0"/>
              <a:t>2013;1:630-8</a:t>
            </a:r>
            <a:endParaRPr lang="fr-FR" sz="1400" dirty="0"/>
          </a:p>
        </p:txBody>
      </p:sp>
      <p:pic>
        <p:nvPicPr>
          <p:cNvPr id="4" name="Image 3" descr="Sans titr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06" y="1681793"/>
            <a:ext cx="5737362" cy="3765515"/>
          </a:xfrm>
          <a:prstGeom prst="rect">
            <a:avLst/>
          </a:prstGeom>
          <a:ln>
            <a:solidFill>
              <a:srgbClr val="376092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632518" y="5591850"/>
            <a:ext cx="8115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phase </a:t>
            </a:r>
            <a:r>
              <a:rPr lang="fr-FR" dirty="0"/>
              <a:t>2, </a:t>
            </a:r>
            <a:r>
              <a:rPr lang="fr-FR" dirty="0" err="1"/>
              <a:t>multicentre</a:t>
            </a:r>
            <a:r>
              <a:rPr lang="fr-FR" dirty="0"/>
              <a:t>, placebo-controlled, double-</a:t>
            </a:r>
            <a:r>
              <a:rPr lang="fr-FR" dirty="0" err="1" smtClean="0"/>
              <a:t>blind</a:t>
            </a:r>
            <a:r>
              <a:rPr lang="fr-FR" dirty="0" smtClean="0"/>
              <a:t>, </a:t>
            </a:r>
            <a:r>
              <a:rPr lang="fr-FR" dirty="0" err="1" smtClean="0"/>
              <a:t>crossover</a:t>
            </a:r>
            <a:r>
              <a:rPr lang="fr-FR" dirty="0" smtClean="0"/>
              <a:t> </a:t>
            </a:r>
            <a:r>
              <a:rPr lang="fr-FR" dirty="0" err="1"/>
              <a:t>study</a:t>
            </a:r>
            <a:r>
              <a:rPr lang="fr-FR" dirty="0"/>
              <a:t> of </a:t>
            </a:r>
            <a:r>
              <a:rPr lang="fr-FR" dirty="0" err="1"/>
              <a:t>ivacaftor</a:t>
            </a:r>
            <a:r>
              <a:rPr lang="fr-FR" dirty="0"/>
              <a:t> </a:t>
            </a:r>
            <a:r>
              <a:rPr lang="fr-FR" dirty="0" err="1"/>
              <a:t>treatment</a:t>
            </a:r>
            <a:r>
              <a:rPr lang="fr-FR" dirty="0"/>
              <a:t> </a:t>
            </a:r>
            <a:r>
              <a:rPr lang="fr-FR" dirty="0" smtClean="0"/>
              <a:t>in </a:t>
            </a:r>
            <a:r>
              <a:rPr lang="fr-FR" dirty="0"/>
              <a:t>patients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smtClean="0"/>
              <a:t>CF and </a:t>
            </a:r>
            <a:r>
              <a:rPr lang="fr-FR" dirty="0" err="1"/>
              <a:t>at</a:t>
            </a:r>
            <a:r>
              <a:rPr lang="fr-FR" dirty="0"/>
              <a:t> least one G551D-</a:t>
            </a:r>
            <a:r>
              <a:rPr lang="fr-FR" i="1" dirty="0"/>
              <a:t>CFTR</a:t>
            </a:r>
            <a:r>
              <a:rPr lang="fr-FR" dirty="0"/>
              <a:t> </a:t>
            </a:r>
            <a:r>
              <a:rPr lang="fr-FR" dirty="0" err="1"/>
              <a:t>allele</a:t>
            </a:r>
            <a:r>
              <a:rPr lang="fr-FR" dirty="0"/>
              <a:t>, and an FEV</a:t>
            </a:r>
            <a:r>
              <a:rPr lang="fr-FR" baseline="-25000" dirty="0"/>
              <a:t>1</a:t>
            </a:r>
            <a:r>
              <a:rPr lang="fr-FR" dirty="0"/>
              <a:t> &gt;90% </a:t>
            </a:r>
            <a:r>
              <a:rPr lang="fr-FR" dirty="0" err="1"/>
              <a:t>predicted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923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23454" y="245358"/>
            <a:ext cx="5897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0099"/>
                </a:solidFill>
              </a:rPr>
              <a:t>Lung Clearance Index </a:t>
            </a:r>
            <a:endParaRPr lang="fr-FR" sz="3600" b="1" dirty="0" smtClean="0">
              <a:solidFill>
                <a:srgbClr val="000099"/>
              </a:solidFill>
            </a:endParaRPr>
          </a:p>
          <a:p>
            <a:pPr algn="ctr"/>
            <a:r>
              <a:rPr lang="fr-FR" sz="3600" b="1" dirty="0" smtClean="0">
                <a:solidFill>
                  <a:srgbClr val="000099"/>
                </a:solidFill>
              </a:rPr>
              <a:t>for </a:t>
            </a:r>
            <a:r>
              <a:rPr lang="fr-FR" sz="3600" b="1" dirty="0">
                <a:solidFill>
                  <a:srgbClr val="000099"/>
                </a:solidFill>
              </a:rPr>
              <a:t>Lung </a:t>
            </a:r>
            <a:r>
              <a:rPr lang="fr-FR" sz="3600" b="1" dirty="0" err="1">
                <a:solidFill>
                  <a:srgbClr val="000099"/>
                </a:solidFill>
              </a:rPr>
              <a:t>Function</a:t>
            </a:r>
            <a:r>
              <a:rPr lang="fr-FR" sz="3600" b="1" dirty="0">
                <a:solidFill>
                  <a:srgbClr val="000099"/>
                </a:solidFill>
              </a:rPr>
              <a:t> </a:t>
            </a:r>
            <a:r>
              <a:rPr lang="fr-FR" sz="3600" b="1" dirty="0" err="1">
                <a:solidFill>
                  <a:srgbClr val="000099"/>
                </a:solidFill>
              </a:rPr>
              <a:t>Assessment</a:t>
            </a:r>
            <a:endParaRPr lang="fr-FR" sz="3600" b="1" dirty="0">
              <a:solidFill>
                <a:srgbClr val="0000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12800" y="1607951"/>
            <a:ext cx="7518400" cy="222625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b="1" dirty="0" err="1">
                <a:solidFill>
                  <a:srgbClr val="000099"/>
                </a:solidFill>
              </a:rPr>
              <a:t>Assets</a:t>
            </a:r>
            <a:r>
              <a:rPr lang="fr-FR" sz="2400" b="1" dirty="0">
                <a:solidFill>
                  <a:srgbClr val="000099"/>
                </a:solidFill>
              </a:rPr>
              <a:t>: </a:t>
            </a:r>
          </a:p>
          <a:p>
            <a:pPr marL="285750" indent="-285750">
              <a:lnSpc>
                <a:spcPct val="120000"/>
              </a:lnSpc>
              <a:buClr>
                <a:srgbClr val="000099"/>
              </a:buClr>
              <a:buSzPct val="90000"/>
              <a:buFont typeface="Wingdings" charset="2"/>
              <a:buChar char="ü"/>
            </a:pPr>
            <a:r>
              <a:rPr lang="fr-FR" sz="2000" dirty="0" err="1"/>
              <a:t>Feasible</a:t>
            </a:r>
            <a:r>
              <a:rPr lang="fr-FR" sz="2000" dirty="0"/>
              <a:t> in all </a:t>
            </a:r>
            <a:r>
              <a:rPr lang="fr-FR" sz="2000" dirty="0" err="1"/>
              <a:t>ages</a:t>
            </a:r>
            <a:endParaRPr lang="fr-FR" sz="2000" dirty="0"/>
          </a:p>
          <a:p>
            <a:pPr marL="285750" indent="-285750">
              <a:lnSpc>
                <a:spcPct val="120000"/>
              </a:lnSpc>
              <a:buClr>
                <a:srgbClr val="000099"/>
              </a:buClr>
              <a:buSzPct val="90000"/>
              <a:buFont typeface="Wingdings" charset="2"/>
              <a:buChar char="ü"/>
            </a:pPr>
            <a:r>
              <a:rPr lang="fr-FR" sz="2000" dirty="0"/>
              <a:t>More sensitive </a:t>
            </a:r>
            <a:r>
              <a:rPr lang="fr-FR" sz="2000" dirty="0" err="1"/>
              <a:t>than</a:t>
            </a:r>
            <a:r>
              <a:rPr lang="fr-FR" sz="2000" dirty="0"/>
              <a:t> </a:t>
            </a:r>
            <a:r>
              <a:rPr lang="fr-FR" sz="2000" dirty="0" err="1"/>
              <a:t>spirometry</a:t>
            </a:r>
            <a:r>
              <a:rPr lang="fr-FR" sz="2000" dirty="0"/>
              <a:t> to </a:t>
            </a:r>
            <a:r>
              <a:rPr lang="fr-FR" sz="2000" dirty="0" err="1"/>
              <a:t>detect</a:t>
            </a:r>
            <a:r>
              <a:rPr lang="fr-FR" sz="2000" dirty="0"/>
              <a:t> </a:t>
            </a:r>
            <a:r>
              <a:rPr lang="fr-FR" sz="2000" dirty="0" err="1"/>
              <a:t>early</a:t>
            </a:r>
            <a:r>
              <a:rPr lang="fr-FR" sz="2000" dirty="0"/>
              <a:t> </a:t>
            </a:r>
            <a:r>
              <a:rPr lang="fr-FR" sz="2000" dirty="0" err="1"/>
              <a:t>airway</a:t>
            </a:r>
            <a:r>
              <a:rPr lang="fr-FR" sz="2000" dirty="0"/>
              <a:t> </a:t>
            </a:r>
            <a:r>
              <a:rPr lang="fr-FR" sz="2000" dirty="0" err="1"/>
              <a:t>disease</a:t>
            </a:r>
            <a:r>
              <a:rPr lang="fr-FR" sz="2000" dirty="0"/>
              <a:t> </a:t>
            </a:r>
            <a:r>
              <a:rPr lang="fr-FR" sz="1600" i="1" dirty="0"/>
              <a:t>(Aurora et al, Thorax 2004; 59: 1068-73) </a:t>
            </a:r>
          </a:p>
          <a:p>
            <a:pPr marL="285750" indent="-285750">
              <a:lnSpc>
                <a:spcPct val="120000"/>
              </a:lnSpc>
              <a:buClr>
                <a:srgbClr val="000099"/>
              </a:buClr>
              <a:buSzPct val="90000"/>
              <a:buFont typeface="Wingdings" charset="2"/>
              <a:buChar char="ü"/>
            </a:pPr>
            <a:r>
              <a:rPr lang="fr-FR" sz="2000" dirty="0"/>
              <a:t>Responsive to </a:t>
            </a:r>
            <a:r>
              <a:rPr lang="fr-FR" sz="2000" dirty="0" err="1"/>
              <a:t>therapeutic</a:t>
            </a:r>
            <a:r>
              <a:rPr lang="fr-FR" sz="2000" dirty="0"/>
              <a:t> interventions </a:t>
            </a:r>
            <a:r>
              <a:rPr lang="fr-FR" sz="1600" i="1" dirty="0"/>
              <a:t>(</a:t>
            </a:r>
            <a:r>
              <a:rPr lang="fr-FR" sz="1600" i="1" dirty="0" err="1"/>
              <a:t>Subbarrao</a:t>
            </a:r>
            <a:r>
              <a:rPr lang="fr-FR" sz="1600" i="1" dirty="0"/>
              <a:t> AJRCCM 2013; 188:456-60; Davies et al, Lancet </a:t>
            </a:r>
            <a:r>
              <a:rPr lang="fr-FR" sz="1600" i="1" dirty="0" err="1"/>
              <a:t>respir</a:t>
            </a:r>
            <a:r>
              <a:rPr lang="fr-FR" sz="1600" i="1" dirty="0"/>
              <a:t> </a:t>
            </a:r>
            <a:r>
              <a:rPr lang="fr-FR" sz="1600" i="1" dirty="0" err="1"/>
              <a:t>med</a:t>
            </a:r>
            <a:r>
              <a:rPr lang="fr-FR" sz="1600" i="1" dirty="0"/>
              <a:t> 2013;1:630-8)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812800" y="4208817"/>
            <a:ext cx="7611131" cy="2188436"/>
            <a:chOff x="812800" y="4595952"/>
            <a:chExt cx="7611131" cy="2188436"/>
          </a:xfrm>
        </p:grpSpPr>
        <p:sp>
          <p:nvSpPr>
            <p:cNvPr id="5" name="ZoneTexte 4"/>
            <p:cNvSpPr txBox="1"/>
            <p:nvPr/>
          </p:nvSpPr>
          <p:spPr>
            <a:xfrm>
              <a:off x="812800" y="4595952"/>
              <a:ext cx="7518400" cy="2002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fr-FR" sz="2400" b="1" dirty="0">
                  <a:solidFill>
                    <a:srgbClr val="CC280A"/>
                  </a:solidFill>
                </a:rPr>
                <a:t>Gaps in </a:t>
              </a:r>
              <a:r>
                <a:rPr lang="fr-FR" sz="2400" b="1" dirty="0" err="1">
                  <a:solidFill>
                    <a:srgbClr val="CC280A"/>
                  </a:solidFill>
                </a:rPr>
                <a:t>knowledge</a:t>
              </a:r>
              <a:r>
                <a:rPr lang="fr-FR" sz="2400" b="1" dirty="0">
                  <a:solidFill>
                    <a:srgbClr val="CC280A"/>
                  </a:solidFill>
                </a:rPr>
                <a:t>:</a:t>
              </a:r>
            </a:p>
            <a:p>
              <a:pPr marL="285750" indent="-285750">
                <a:lnSpc>
                  <a:spcPct val="120000"/>
                </a:lnSpc>
                <a:buClr>
                  <a:srgbClr val="CC280A"/>
                </a:buClr>
                <a:buFont typeface="Wingdings" charset="2"/>
                <a:buChar char="§"/>
              </a:pPr>
              <a:r>
                <a:rPr lang="fr-FR" sz="2000" dirty="0" err="1"/>
                <a:t>Choice</a:t>
              </a:r>
              <a:r>
                <a:rPr lang="fr-FR" sz="2000" dirty="0"/>
                <a:t> of </a:t>
              </a:r>
              <a:r>
                <a:rPr lang="fr-FR" sz="2000" dirty="0" err="1"/>
                <a:t>device</a:t>
              </a:r>
              <a:r>
                <a:rPr lang="fr-FR" sz="2000" dirty="0"/>
                <a:t> and </a:t>
              </a:r>
              <a:r>
                <a:rPr lang="fr-FR" sz="2000" dirty="0" err="1"/>
                <a:t>gas</a:t>
              </a:r>
              <a:r>
                <a:rPr lang="fr-FR" sz="2000" dirty="0"/>
                <a:t>, </a:t>
              </a:r>
              <a:r>
                <a:rPr lang="fr-FR" sz="2000" dirty="0" err="1"/>
                <a:t>standardization</a:t>
              </a:r>
              <a:r>
                <a:rPr lang="fr-FR" sz="2000" dirty="0"/>
                <a:t> </a:t>
              </a:r>
              <a:r>
                <a:rPr lang="fr-FR" sz="2000" dirty="0" err="1"/>
                <a:t>across</a:t>
              </a:r>
              <a:r>
                <a:rPr lang="fr-FR" sz="2000" dirty="0"/>
                <a:t> </a:t>
              </a:r>
              <a:r>
                <a:rPr lang="fr-FR" sz="2000" dirty="0" err="1"/>
                <a:t>systems</a:t>
              </a:r>
              <a:endParaRPr lang="fr-FR" sz="2000" dirty="0"/>
            </a:p>
            <a:p>
              <a:pPr marL="285750" indent="-285750">
                <a:lnSpc>
                  <a:spcPct val="120000"/>
                </a:lnSpc>
                <a:buClr>
                  <a:srgbClr val="CC280A"/>
                </a:buClr>
                <a:buFont typeface="Wingdings" charset="2"/>
                <a:buChar char="§"/>
              </a:pPr>
              <a:r>
                <a:rPr lang="fr-FR" sz="2000" dirty="0"/>
                <a:t>Is </a:t>
              </a:r>
              <a:r>
                <a:rPr lang="fr-FR" sz="2000" dirty="0" err="1"/>
                <a:t>improvement</a:t>
              </a:r>
              <a:r>
                <a:rPr lang="fr-FR" sz="2000" dirty="0"/>
                <a:t> in LCI a </a:t>
              </a:r>
              <a:r>
                <a:rPr lang="fr-FR" sz="2000" dirty="0" err="1"/>
                <a:t>predictor</a:t>
              </a:r>
              <a:r>
                <a:rPr lang="fr-FR" sz="2000" dirty="0"/>
                <a:t> of </a:t>
              </a:r>
              <a:r>
                <a:rPr lang="fr-FR" sz="2000" dirty="0" err="1"/>
                <a:t>lower</a:t>
              </a:r>
              <a:r>
                <a:rPr lang="fr-FR" sz="2000" dirty="0"/>
                <a:t> rate of FEV1 </a:t>
              </a:r>
              <a:r>
                <a:rPr lang="fr-FR" sz="2000" dirty="0" err="1"/>
                <a:t>decline</a:t>
              </a:r>
              <a:r>
                <a:rPr lang="fr-FR" sz="2000" dirty="0"/>
                <a:t> or </a:t>
              </a:r>
              <a:r>
                <a:rPr lang="fr-FR" sz="2000" dirty="0" err="1"/>
                <a:t>pulmonary</a:t>
              </a:r>
              <a:r>
                <a:rPr lang="fr-FR" sz="2000" dirty="0"/>
                <a:t> exacerbation rate?</a:t>
              </a:r>
            </a:p>
            <a:p>
              <a:pPr marL="285750" indent="-285750">
                <a:lnSpc>
                  <a:spcPct val="120000"/>
                </a:lnSpc>
                <a:buClr>
                  <a:srgbClr val="CC280A"/>
                </a:buClr>
                <a:buFont typeface="Wingdings" charset="2"/>
                <a:buChar char="§"/>
              </a:pPr>
              <a:r>
                <a:rPr lang="fr-FR" sz="2000" dirty="0"/>
                <a:t>Data on </a:t>
              </a:r>
              <a:r>
                <a:rPr lang="fr-FR" sz="2000" dirty="0" err="1"/>
                <a:t>usefulness</a:t>
              </a:r>
              <a:r>
                <a:rPr lang="fr-FR" sz="2000" dirty="0"/>
                <a:t> in </a:t>
              </a:r>
              <a:r>
                <a:rPr lang="fr-FR" sz="2000" dirty="0" err="1"/>
                <a:t>clinical</a:t>
              </a:r>
              <a:r>
                <a:rPr lang="fr-FR" sz="2000" dirty="0"/>
                <a:t> practice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439647" y="6440704"/>
              <a:ext cx="3984284" cy="343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fr-FR" sz="1400" i="1" dirty="0" err="1"/>
                <a:t>Saunders</a:t>
              </a:r>
              <a:r>
                <a:rPr lang="fr-FR" sz="1400" i="1" dirty="0"/>
                <a:t> et al, </a:t>
              </a:r>
              <a:r>
                <a:rPr lang="tr-TR" sz="1400" i="1" dirty="0" err="1"/>
                <a:t>Curr</a:t>
              </a:r>
              <a:r>
                <a:rPr lang="tr-TR" sz="1400" i="1" dirty="0"/>
                <a:t> </a:t>
              </a:r>
              <a:r>
                <a:rPr lang="tr-TR" sz="1400" i="1" dirty="0" err="1"/>
                <a:t>Med</a:t>
              </a:r>
              <a:r>
                <a:rPr lang="tr-TR" sz="1400" i="1" dirty="0"/>
                <a:t> </a:t>
              </a:r>
              <a:r>
                <a:rPr lang="tr-TR" sz="1400" i="1" dirty="0" err="1"/>
                <a:t>Res</a:t>
              </a:r>
              <a:r>
                <a:rPr lang="tr-TR" sz="1400" i="1" dirty="0"/>
                <a:t> </a:t>
              </a:r>
              <a:r>
                <a:rPr lang="tr-TR" sz="1400" i="1" dirty="0" err="1"/>
                <a:t>Opin</a:t>
              </a:r>
              <a:r>
                <a:rPr lang="tr-TR" sz="1400" i="1" dirty="0"/>
                <a:t> 2017;33:613-620</a:t>
              </a:r>
              <a:r>
                <a:rPr lang="fr-FR" sz="1400" i="1" dirty="0"/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12800" y="4595952"/>
              <a:ext cx="7518400" cy="2188436"/>
            </a:xfrm>
            <a:prstGeom prst="rect">
              <a:avLst/>
            </a:prstGeom>
            <a:noFill/>
            <a:ln>
              <a:solidFill>
                <a:srgbClr val="CC280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90047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75978" y="150336"/>
            <a:ext cx="6392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err="1">
                <a:solidFill>
                  <a:srgbClr val="000099"/>
                </a:solidFill>
              </a:rPr>
              <a:t>Could</a:t>
            </a:r>
            <a:r>
              <a:rPr lang="fr-FR" sz="4000" b="1" dirty="0">
                <a:solidFill>
                  <a:srgbClr val="000099"/>
                </a:solidFill>
              </a:rPr>
              <a:t> LCI </a:t>
            </a:r>
            <a:r>
              <a:rPr lang="fr-FR" sz="4000" b="1" dirty="0" err="1">
                <a:solidFill>
                  <a:srgbClr val="000099"/>
                </a:solidFill>
              </a:rPr>
              <a:t>Ever</a:t>
            </a:r>
            <a:r>
              <a:rPr lang="fr-FR" sz="4000" b="1" dirty="0">
                <a:solidFill>
                  <a:srgbClr val="000099"/>
                </a:solidFill>
              </a:rPr>
              <a:t> Replace FEV1?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85776" y="5232400"/>
            <a:ext cx="8172449" cy="1441420"/>
          </a:xfrm>
          <a:prstGeom prst="rect">
            <a:avLst/>
          </a:prstGeom>
          <a:noFill/>
          <a:ln>
            <a:solidFill>
              <a:srgbClr val="CC280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mr-IN" sz="2000" b="1" dirty="0">
                <a:solidFill>
                  <a:srgbClr val="CC280A"/>
                </a:solidFill>
              </a:rPr>
              <a:t>…</a:t>
            </a:r>
            <a:r>
              <a:rPr lang="fr-FR" sz="2000" b="1" dirty="0">
                <a:solidFill>
                  <a:srgbClr val="CC280A"/>
                </a:solidFill>
              </a:rPr>
              <a:t> BUT: </a:t>
            </a:r>
            <a:r>
              <a:rPr lang="fr-FR" sz="2000" dirty="0">
                <a:solidFill>
                  <a:srgbClr val="CC280A"/>
                </a:solidFill>
              </a:rPr>
              <a:t>in patients </a:t>
            </a:r>
            <a:r>
              <a:rPr lang="fr-FR" sz="2000" dirty="0" err="1">
                <a:solidFill>
                  <a:srgbClr val="CC280A"/>
                </a:solidFill>
              </a:rPr>
              <a:t>with</a:t>
            </a:r>
            <a:r>
              <a:rPr lang="fr-FR" sz="2000" dirty="0">
                <a:solidFill>
                  <a:srgbClr val="CC280A"/>
                </a:solidFill>
              </a:rPr>
              <a:t> obstructive </a:t>
            </a:r>
            <a:r>
              <a:rPr lang="fr-FR" sz="2000" dirty="0" err="1">
                <a:solidFill>
                  <a:srgbClr val="CC280A"/>
                </a:solidFill>
              </a:rPr>
              <a:t>airway</a:t>
            </a:r>
            <a:r>
              <a:rPr lang="fr-FR" sz="2000" dirty="0">
                <a:solidFill>
                  <a:srgbClr val="CC280A"/>
                </a:solidFill>
              </a:rPr>
              <a:t> </a:t>
            </a:r>
            <a:r>
              <a:rPr lang="fr-FR" sz="2000" dirty="0" err="1">
                <a:solidFill>
                  <a:srgbClr val="CC280A"/>
                </a:solidFill>
              </a:rPr>
              <a:t>disease</a:t>
            </a:r>
            <a:r>
              <a:rPr lang="fr-FR" sz="2000" dirty="0">
                <a:solidFill>
                  <a:srgbClr val="CC280A"/>
                </a:solidFill>
              </a:rPr>
              <a:t> and </a:t>
            </a:r>
            <a:r>
              <a:rPr lang="fr-FR" sz="2000" dirty="0" err="1">
                <a:solidFill>
                  <a:srgbClr val="CC280A"/>
                </a:solidFill>
              </a:rPr>
              <a:t>abnormal</a:t>
            </a:r>
            <a:r>
              <a:rPr lang="fr-FR" sz="2000" dirty="0">
                <a:solidFill>
                  <a:srgbClr val="CC280A"/>
                </a:solidFill>
              </a:rPr>
              <a:t> FEV1: </a:t>
            </a:r>
          </a:p>
          <a:p>
            <a:pPr marL="285750" indent="-285750">
              <a:lnSpc>
                <a:spcPct val="110000"/>
              </a:lnSpc>
              <a:buClr>
                <a:srgbClr val="CC280A"/>
              </a:buClr>
              <a:buFont typeface="Wingdings" charset="2"/>
              <a:buChar char="§"/>
            </a:pPr>
            <a:r>
              <a:rPr lang="fr-FR" sz="2000" dirty="0"/>
              <a:t>Long </a:t>
            </a:r>
            <a:r>
              <a:rPr lang="fr-FR" sz="2000" dirty="0" err="1"/>
              <a:t>measurement</a:t>
            </a:r>
            <a:r>
              <a:rPr lang="fr-FR" sz="2000" dirty="0"/>
              <a:t> times, </a:t>
            </a:r>
            <a:r>
              <a:rPr lang="fr-FR" sz="2000" dirty="0" err="1"/>
              <a:t>great</a:t>
            </a:r>
            <a:r>
              <a:rPr lang="fr-FR" sz="2000" dirty="0"/>
              <a:t> </a:t>
            </a:r>
            <a:r>
              <a:rPr lang="fr-FR" sz="2000" dirty="0" err="1"/>
              <a:t>variability</a:t>
            </a:r>
            <a:endParaRPr lang="fr-FR" sz="2000" dirty="0"/>
          </a:p>
          <a:p>
            <a:pPr marL="285750" indent="-285750">
              <a:lnSpc>
                <a:spcPct val="110000"/>
              </a:lnSpc>
              <a:buClr>
                <a:srgbClr val="CC280A"/>
              </a:buClr>
              <a:buFont typeface="Wingdings" charset="2"/>
              <a:buChar char="§"/>
            </a:pPr>
            <a:r>
              <a:rPr lang="fr-FR" sz="2000" dirty="0"/>
              <a:t>Caution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interpretation</a:t>
            </a:r>
            <a:r>
              <a:rPr lang="fr-FR" sz="2000" dirty="0"/>
              <a:t>: the </a:t>
            </a:r>
            <a:r>
              <a:rPr lang="fr-FR" sz="2000" dirty="0" err="1"/>
              <a:t>result</a:t>
            </a:r>
            <a:r>
              <a:rPr lang="fr-FR" sz="2000" dirty="0"/>
              <a:t> </a:t>
            </a:r>
            <a:r>
              <a:rPr lang="fr-FR" sz="2000" dirty="0" err="1"/>
              <a:t>doesn't</a:t>
            </a:r>
            <a:r>
              <a:rPr lang="fr-FR" sz="2000" dirty="0"/>
              <a:t> </a:t>
            </a:r>
            <a:r>
              <a:rPr lang="fr-FR" sz="2000" dirty="0" err="1"/>
              <a:t>take</a:t>
            </a:r>
            <a:r>
              <a:rPr lang="fr-FR" sz="2000" dirty="0"/>
              <a:t> </a:t>
            </a:r>
            <a:r>
              <a:rPr lang="fr-FR" sz="2000" dirty="0" err="1"/>
              <a:t>into</a:t>
            </a:r>
            <a:r>
              <a:rPr lang="fr-FR" sz="2000" dirty="0"/>
              <a:t> </a:t>
            </a:r>
            <a:r>
              <a:rPr lang="fr-FR" sz="2000" dirty="0" err="1"/>
              <a:t>account</a:t>
            </a:r>
            <a:r>
              <a:rPr lang="fr-FR" sz="2000" dirty="0"/>
              <a:t> areas of </a:t>
            </a:r>
            <a:r>
              <a:rPr lang="fr-FR" sz="2000" dirty="0" err="1" smtClean="0"/>
              <a:t>completely</a:t>
            </a:r>
            <a:r>
              <a:rPr lang="fr-FR" sz="2000" dirty="0" smtClean="0"/>
              <a:t> </a:t>
            </a:r>
            <a:r>
              <a:rPr lang="fr-FR" sz="2000" dirty="0" err="1"/>
              <a:t>trapped</a:t>
            </a:r>
            <a:r>
              <a:rPr lang="fr-FR" sz="2000" dirty="0"/>
              <a:t> </a:t>
            </a:r>
            <a:r>
              <a:rPr lang="fr-FR" sz="2000" dirty="0" err="1"/>
              <a:t>gas</a:t>
            </a:r>
            <a:r>
              <a:rPr lang="fr-FR" sz="2000" dirty="0"/>
              <a:t>: LCI index </a:t>
            </a:r>
            <a:r>
              <a:rPr lang="fr-FR" sz="2000" dirty="0" err="1"/>
              <a:t>could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less</a:t>
            </a:r>
            <a:r>
              <a:rPr lang="fr-FR" sz="2000" dirty="0"/>
              <a:t> </a:t>
            </a:r>
            <a:r>
              <a:rPr lang="fr-FR" sz="2000" dirty="0" err="1"/>
              <a:t>abnormal</a:t>
            </a:r>
            <a:r>
              <a:rPr lang="fr-FR" sz="2000" dirty="0"/>
              <a:t> </a:t>
            </a:r>
            <a:r>
              <a:rPr lang="fr-FR" sz="2000" dirty="0" err="1"/>
              <a:t>than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should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endParaRPr lang="fr-FR" sz="2000" dirty="0"/>
          </a:p>
        </p:txBody>
      </p:sp>
      <p:grpSp>
        <p:nvGrpSpPr>
          <p:cNvPr id="10" name="Grouper 9"/>
          <p:cNvGrpSpPr/>
          <p:nvPr/>
        </p:nvGrpSpPr>
        <p:grpSpPr>
          <a:xfrm>
            <a:off x="1219200" y="1023322"/>
            <a:ext cx="6413500" cy="3929678"/>
            <a:chOff x="1054100" y="1150322"/>
            <a:chExt cx="6413500" cy="3929678"/>
          </a:xfrm>
        </p:grpSpPr>
        <p:sp>
          <p:nvSpPr>
            <p:cNvPr id="3" name="ZoneTexte 2"/>
            <p:cNvSpPr txBox="1"/>
            <p:nvPr/>
          </p:nvSpPr>
          <p:spPr>
            <a:xfrm>
              <a:off x="1054100" y="2298700"/>
              <a:ext cx="59414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/>
            </a:p>
            <a:p>
              <a:r>
                <a:rPr lang="fr-FR" dirty="0"/>
                <a:t>	</a:t>
              </a:r>
            </a:p>
            <a:p>
              <a:endParaRPr lang="fr-FR" dirty="0"/>
            </a:p>
            <a:p>
              <a:r>
                <a:rPr lang="fr-FR" dirty="0"/>
                <a:t>	</a:t>
              </a:r>
            </a:p>
            <a:p>
              <a:endParaRPr lang="fr-FR" dirty="0"/>
            </a:p>
          </p:txBody>
        </p:sp>
        <p:pic>
          <p:nvPicPr>
            <p:cNvPr id="6" name="Image 5" descr="thoraxjnl-2008-February-63-2-135-F3.lar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689" y="1675260"/>
              <a:ext cx="4610100" cy="3065717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1375978" y="1150322"/>
              <a:ext cx="1700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000099"/>
                  </a:solidFill>
                </a:rPr>
                <a:t>Attractive</a:t>
              </a:r>
              <a:r>
                <a:rPr lang="mr-IN" sz="2400" b="1" dirty="0">
                  <a:solidFill>
                    <a:srgbClr val="000099"/>
                  </a:solidFill>
                </a:rPr>
                <a:t>…</a:t>
              </a:r>
              <a:r>
                <a:rPr lang="fr-FR" sz="2400" b="1" dirty="0">
                  <a:solidFill>
                    <a:srgbClr val="000099"/>
                  </a:solidFill>
                </a:rPr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5978" y="1168400"/>
              <a:ext cx="6053522" cy="3911600"/>
            </a:xfrm>
            <a:prstGeom prst="rect">
              <a:avLst/>
            </a:prstGeom>
            <a:noFill/>
            <a:ln>
              <a:solidFill>
                <a:srgbClr val="3D44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513985" y="4759523"/>
              <a:ext cx="2953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/>
                <a:t>Horsley</a:t>
              </a:r>
              <a:r>
                <a:rPr lang="fr-FR" sz="1400" i="1" dirty="0"/>
                <a:t> et al, Thorax 2008; 63:135-40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854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68583" y="4971118"/>
            <a:ext cx="8862259" cy="1754327"/>
          </a:xfrm>
          <a:prstGeom prst="rect">
            <a:avLst/>
          </a:prstGeom>
          <a:noFill/>
          <a:ln>
            <a:solidFill>
              <a:srgbClr val="CC280A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C280A"/>
                </a:solidFill>
              </a:rPr>
              <a:t>BUT: </a:t>
            </a:r>
          </a:p>
          <a:p>
            <a:pPr marL="342900" indent="-342900">
              <a:buClr>
                <a:srgbClr val="CC280A"/>
              </a:buClr>
              <a:buSzPct val="100000"/>
              <a:buFont typeface="Wingdings" charset="2"/>
              <a:buChar char="§"/>
            </a:pPr>
            <a:r>
              <a:rPr lang="fr-FR" sz="2000" b="1" dirty="0" err="1" smtClean="0">
                <a:solidFill>
                  <a:srgbClr val="CC280A"/>
                </a:solidFill>
              </a:rPr>
              <a:t>Lack</a:t>
            </a:r>
            <a:r>
              <a:rPr lang="fr-FR" sz="2000" b="1" dirty="0" smtClean="0">
                <a:solidFill>
                  <a:srgbClr val="CC280A"/>
                </a:solidFill>
              </a:rPr>
              <a:t> </a:t>
            </a:r>
            <a:r>
              <a:rPr lang="fr-FR" sz="2000" b="1" dirty="0">
                <a:solidFill>
                  <a:srgbClr val="CC280A"/>
                </a:solidFill>
              </a:rPr>
              <a:t>of </a:t>
            </a:r>
            <a:r>
              <a:rPr lang="fr-FR" sz="2000" b="1" dirty="0" err="1">
                <a:solidFill>
                  <a:srgbClr val="CC280A"/>
                </a:solidFill>
              </a:rPr>
              <a:t>diagnosis</a:t>
            </a:r>
            <a:r>
              <a:rPr lang="fr-FR" sz="2000" b="1" dirty="0">
                <a:solidFill>
                  <a:srgbClr val="CC280A"/>
                </a:solidFill>
              </a:rPr>
              <a:t> </a:t>
            </a:r>
            <a:r>
              <a:rPr lang="fr-FR" sz="2000" b="1" dirty="0" err="1">
                <a:solidFill>
                  <a:srgbClr val="CC280A"/>
                </a:solidFill>
              </a:rPr>
              <a:t>criteria</a:t>
            </a:r>
            <a:r>
              <a:rPr lang="fr-FR" sz="2000" b="1" dirty="0">
                <a:solidFill>
                  <a:srgbClr val="CC280A"/>
                </a:solidFill>
              </a:rPr>
              <a:t> of DB in infants: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airway</a:t>
            </a:r>
            <a:r>
              <a:rPr lang="fr-FR" sz="2000" dirty="0"/>
              <a:t> </a:t>
            </a:r>
            <a:r>
              <a:rPr lang="fr-FR" sz="2000" dirty="0" err="1"/>
              <a:t>artery</a:t>
            </a:r>
            <a:r>
              <a:rPr lang="fr-FR" sz="2000" dirty="0"/>
              <a:t> ratio </a:t>
            </a:r>
            <a:r>
              <a:rPr lang="fr-FR" sz="2000" dirty="0" err="1"/>
              <a:t>cut</a:t>
            </a:r>
            <a:r>
              <a:rPr lang="fr-FR" sz="2000" dirty="0"/>
              <a:t>-off of 1 </a:t>
            </a:r>
            <a:r>
              <a:rPr lang="fr-FR" sz="2000" dirty="0" err="1"/>
              <a:t>valid</a:t>
            </a:r>
            <a:r>
              <a:rPr lang="fr-FR" sz="2000" dirty="0"/>
              <a:t>?</a:t>
            </a:r>
          </a:p>
          <a:p>
            <a:pPr marL="342900" indent="-342900">
              <a:buClr>
                <a:srgbClr val="CC280A"/>
              </a:buClr>
              <a:buSzPct val="100000"/>
              <a:buFont typeface="Wingdings" charset="2"/>
              <a:buChar char="§"/>
            </a:pPr>
            <a:r>
              <a:rPr lang="fr-FR" sz="2000" b="1" dirty="0" err="1">
                <a:solidFill>
                  <a:srgbClr val="CC280A"/>
                </a:solidFill>
              </a:rPr>
              <a:t>Some</a:t>
            </a:r>
            <a:r>
              <a:rPr lang="fr-FR" sz="2000" b="1" dirty="0">
                <a:solidFill>
                  <a:srgbClr val="CC280A"/>
                </a:solidFill>
              </a:rPr>
              <a:t> </a:t>
            </a:r>
            <a:r>
              <a:rPr lang="fr-FR" sz="2000" b="1" dirty="0" err="1">
                <a:solidFill>
                  <a:srgbClr val="CC280A"/>
                </a:solidFill>
              </a:rPr>
              <a:t>bronchiectasis</a:t>
            </a:r>
            <a:r>
              <a:rPr lang="fr-FR" sz="2000" b="1" dirty="0">
                <a:solidFill>
                  <a:srgbClr val="CC280A"/>
                </a:solidFill>
              </a:rPr>
              <a:t> are </a:t>
            </a:r>
            <a:r>
              <a:rPr lang="fr-FR" sz="2000" b="1" dirty="0" err="1">
                <a:solidFill>
                  <a:srgbClr val="CC280A"/>
                </a:solidFill>
              </a:rPr>
              <a:t>reversible</a:t>
            </a:r>
            <a:r>
              <a:rPr lang="fr-FR" sz="2000" b="1" dirty="0">
                <a:solidFill>
                  <a:srgbClr val="CC280A"/>
                </a:solidFill>
              </a:rPr>
              <a:t>:</a:t>
            </a:r>
            <a:r>
              <a:rPr lang="fr-FR" sz="2000" dirty="0"/>
              <a:t> </a:t>
            </a:r>
            <a:r>
              <a:rPr lang="fr-FR" sz="2000" dirty="0" err="1"/>
              <a:t>prognostic</a:t>
            </a:r>
            <a:r>
              <a:rPr lang="fr-FR" sz="2000" dirty="0"/>
              <a:t> relevance? </a:t>
            </a:r>
            <a:endParaRPr lang="fr-FR" sz="2000" dirty="0" smtClean="0"/>
          </a:p>
          <a:p>
            <a:pPr marL="342900" indent="-342900">
              <a:buClr>
                <a:srgbClr val="CC280A"/>
              </a:buClr>
              <a:buSzPct val="100000"/>
              <a:buFont typeface="Wingdings" charset="2"/>
              <a:buChar char="§"/>
            </a:pPr>
            <a:r>
              <a:rPr lang="fr-FR" sz="2000" b="1" dirty="0" err="1">
                <a:solidFill>
                  <a:srgbClr val="CC280A"/>
                </a:solidFill>
              </a:rPr>
              <a:t>Need</a:t>
            </a:r>
            <a:r>
              <a:rPr lang="fr-FR" sz="2000" b="1" dirty="0">
                <a:solidFill>
                  <a:srgbClr val="CC280A"/>
                </a:solidFill>
              </a:rPr>
              <a:t> of a </a:t>
            </a:r>
            <a:r>
              <a:rPr lang="fr-FR" sz="2000" b="1" dirty="0" err="1">
                <a:solidFill>
                  <a:srgbClr val="CC280A"/>
                </a:solidFill>
              </a:rPr>
              <a:t>Chest</a:t>
            </a:r>
            <a:r>
              <a:rPr lang="fr-FR" sz="2000" b="1" dirty="0">
                <a:solidFill>
                  <a:srgbClr val="CC280A"/>
                </a:solidFill>
              </a:rPr>
              <a:t>-CT score: </a:t>
            </a:r>
            <a:r>
              <a:rPr lang="fr-FR" sz="2000" dirty="0"/>
              <a:t>no </a:t>
            </a:r>
            <a:r>
              <a:rPr lang="fr-FR" sz="2000" dirty="0" err="1"/>
              <a:t>standardization</a:t>
            </a:r>
            <a:r>
              <a:rPr lang="fr-FR" sz="2000" dirty="0"/>
              <a:t>, training </a:t>
            </a:r>
            <a:r>
              <a:rPr lang="fr-FR" sz="2000" dirty="0" err="1"/>
              <a:t>needed</a:t>
            </a:r>
            <a:r>
              <a:rPr lang="fr-FR" sz="2000" dirty="0"/>
              <a:t>, time </a:t>
            </a:r>
            <a:r>
              <a:rPr lang="fr-FR" sz="2000" dirty="0" err="1" smtClean="0"/>
              <a:t>consuming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1392672" y="4538882"/>
            <a:ext cx="276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 err="1"/>
              <a:t>Sly</a:t>
            </a:r>
            <a:r>
              <a:rPr lang="fr-FR" sz="1400" i="1" dirty="0"/>
              <a:t> et al, AJRCCM 2009;180:146-52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65223" y="1419255"/>
            <a:ext cx="3036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Infants </a:t>
            </a:r>
            <a:r>
              <a:rPr lang="fr-FR" sz="1600" dirty="0" err="1"/>
              <a:t>with</a:t>
            </a:r>
            <a:r>
              <a:rPr lang="fr-FR" sz="1600" dirty="0"/>
              <a:t> CF </a:t>
            </a:r>
            <a:r>
              <a:rPr lang="fr-FR" sz="1600" dirty="0" err="1"/>
              <a:t>at</a:t>
            </a:r>
            <a:r>
              <a:rPr lang="fr-FR" sz="1600" dirty="0"/>
              <a:t> 3 </a:t>
            </a:r>
            <a:r>
              <a:rPr lang="fr-FR" sz="1600" dirty="0" err="1"/>
              <a:t>months</a:t>
            </a:r>
            <a:r>
              <a:rPr lang="fr-FR" sz="1600" dirty="0"/>
              <a:t> of </a:t>
            </a:r>
            <a:r>
              <a:rPr lang="fr-FR" sz="1600" dirty="0" err="1"/>
              <a:t>age</a:t>
            </a:r>
            <a:endParaRPr lang="fr-FR" sz="1600" dirty="0"/>
          </a:p>
        </p:txBody>
      </p:sp>
      <p:pic>
        <p:nvPicPr>
          <p:cNvPr id="7" name="Image 6" descr="Sans titr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8" y="1756321"/>
            <a:ext cx="3487660" cy="2803463"/>
          </a:xfrm>
          <a:prstGeom prst="rect">
            <a:avLst/>
          </a:prstGeom>
          <a:ln w="9525" cmpd="sng">
            <a:solidFill>
              <a:srgbClr val="3D44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81741" y="132834"/>
            <a:ext cx="8580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err="1">
                <a:solidFill>
                  <a:srgbClr val="000099"/>
                </a:solidFill>
              </a:rPr>
              <a:t>Chest</a:t>
            </a:r>
            <a:r>
              <a:rPr lang="fr-FR" sz="3600" b="1" dirty="0">
                <a:solidFill>
                  <a:srgbClr val="000099"/>
                </a:solidFill>
              </a:rPr>
              <a:t> CT Has a </a:t>
            </a:r>
            <a:r>
              <a:rPr lang="fr-FR" sz="3600" b="1" dirty="0" err="1">
                <a:solidFill>
                  <a:srgbClr val="000099"/>
                </a:solidFill>
              </a:rPr>
              <a:t>Higher</a:t>
            </a:r>
            <a:r>
              <a:rPr lang="fr-FR" sz="3600" b="1" dirty="0">
                <a:solidFill>
                  <a:srgbClr val="000099"/>
                </a:solidFill>
              </a:rPr>
              <a:t> </a:t>
            </a:r>
            <a:r>
              <a:rPr lang="fr-FR" sz="3600" b="1" dirty="0" err="1">
                <a:solidFill>
                  <a:srgbClr val="000099"/>
                </a:solidFill>
              </a:rPr>
              <a:t>Sensitivity</a:t>
            </a:r>
            <a:r>
              <a:rPr lang="fr-FR" sz="3600" b="1" dirty="0">
                <a:solidFill>
                  <a:srgbClr val="000099"/>
                </a:solidFill>
              </a:rPr>
              <a:t> </a:t>
            </a:r>
            <a:r>
              <a:rPr lang="fr-FR" sz="3600" b="1" dirty="0" err="1">
                <a:solidFill>
                  <a:srgbClr val="000099"/>
                </a:solidFill>
              </a:rPr>
              <a:t>Than</a:t>
            </a:r>
            <a:r>
              <a:rPr lang="fr-FR" sz="3600" b="1" dirty="0">
                <a:solidFill>
                  <a:srgbClr val="000099"/>
                </a:solidFill>
              </a:rPr>
              <a:t> FEV1 </a:t>
            </a:r>
          </a:p>
          <a:p>
            <a:pPr algn="ctr"/>
            <a:r>
              <a:rPr lang="fr-FR" sz="3600" b="1" dirty="0">
                <a:solidFill>
                  <a:srgbClr val="000099"/>
                </a:solidFill>
              </a:rPr>
              <a:t>To </a:t>
            </a:r>
            <a:r>
              <a:rPr lang="fr-FR" sz="3600" b="1" dirty="0" err="1">
                <a:solidFill>
                  <a:srgbClr val="000099"/>
                </a:solidFill>
              </a:rPr>
              <a:t>Detect</a:t>
            </a:r>
            <a:r>
              <a:rPr lang="fr-FR" sz="3600" b="1" dirty="0">
                <a:solidFill>
                  <a:srgbClr val="000099"/>
                </a:solidFill>
              </a:rPr>
              <a:t> </a:t>
            </a:r>
            <a:r>
              <a:rPr lang="fr-FR" sz="3600" b="1" dirty="0" err="1">
                <a:solidFill>
                  <a:srgbClr val="000099"/>
                </a:solidFill>
              </a:rPr>
              <a:t>Pulmonary</a:t>
            </a:r>
            <a:r>
              <a:rPr lang="fr-FR" sz="3600" b="1" dirty="0">
                <a:solidFill>
                  <a:srgbClr val="000099"/>
                </a:solidFill>
              </a:rPr>
              <a:t> </a:t>
            </a:r>
            <a:r>
              <a:rPr lang="fr-FR" sz="3600" b="1" dirty="0" err="1">
                <a:solidFill>
                  <a:srgbClr val="000099"/>
                </a:solidFill>
              </a:rPr>
              <a:t>Disease</a:t>
            </a:r>
            <a:endParaRPr lang="fr-FR" sz="3600" b="1" dirty="0">
              <a:solidFill>
                <a:srgbClr val="000099"/>
              </a:solidFill>
            </a:endParaRPr>
          </a:p>
        </p:txBody>
      </p:sp>
      <p:pic>
        <p:nvPicPr>
          <p:cNvPr id="2" name="Image 1" descr="Sans titre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16" y="1756321"/>
            <a:ext cx="4053057" cy="2808000"/>
          </a:xfrm>
          <a:prstGeom prst="rect">
            <a:avLst/>
          </a:prstGeom>
          <a:ln>
            <a:solidFill>
              <a:srgbClr val="3D44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5951785" y="4538882"/>
            <a:ext cx="2773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/>
              <a:t>Owens et al, Thorax 2011;66:481-8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1671" y="2132261"/>
            <a:ext cx="1473979" cy="1010506"/>
          </a:xfrm>
          <a:prstGeom prst="rect">
            <a:avLst/>
          </a:prstGeom>
          <a:solidFill>
            <a:srgbClr val="E93B3E">
              <a:alpha val="4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13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96370" y="119116"/>
            <a:ext cx="67795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err="1" smtClean="0">
                <a:solidFill>
                  <a:srgbClr val="000099"/>
                </a:solidFill>
              </a:rPr>
              <a:t>Respiratory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  <a:r>
              <a:rPr lang="fr-FR" sz="4000" b="1" dirty="0" err="1">
                <a:solidFill>
                  <a:srgbClr val="000099"/>
                </a:solidFill>
              </a:rPr>
              <a:t>D</a:t>
            </a:r>
            <a:r>
              <a:rPr lang="fr-FR" sz="4000" b="1" dirty="0" err="1" smtClean="0">
                <a:solidFill>
                  <a:srgbClr val="000099"/>
                </a:solidFill>
              </a:rPr>
              <a:t>isease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  <a:r>
              <a:rPr lang="fr-FR" sz="4000" b="1" dirty="0" err="1" smtClean="0">
                <a:solidFill>
                  <a:srgbClr val="000099"/>
                </a:solidFill>
              </a:rPr>
              <a:t>Remains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fr-FR" sz="4000" b="1" dirty="0" smtClean="0">
                <a:solidFill>
                  <a:srgbClr val="000099"/>
                </a:solidFill>
              </a:rPr>
              <a:t>the Major </a:t>
            </a:r>
            <a:r>
              <a:rPr lang="fr-FR" sz="4000" b="1" dirty="0">
                <a:solidFill>
                  <a:srgbClr val="000099"/>
                </a:solidFill>
              </a:rPr>
              <a:t>C</a:t>
            </a:r>
            <a:r>
              <a:rPr lang="fr-FR" sz="4000" b="1" dirty="0" smtClean="0">
                <a:solidFill>
                  <a:srgbClr val="000099"/>
                </a:solidFill>
              </a:rPr>
              <a:t>ause of </a:t>
            </a:r>
            <a:r>
              <a:rPr lang="fr-FR" sz="4000" b="1" dirty="0" err="1">
                <a:solidFill>
                  <a:srgbClr val="000099"/>
                </a:solidFill>
              </a:rPr>
              <a:t>D</a:t>
            </a:r>
            <a:r>
              <a:rPr lang="fr-FR" sz="4000" b="1" dirty="0" err="1" smtClean="0">
                <a:solidFill>
                  <a:srgbClr val="000099"/>
                </a:solidFill>
              </a:rPr>
              <a:t>eath</a:t>
            </a:r>
            <a:r>
              <a:rPr lang="fr-FR" sz="4000" b="1" dirty="0" smtClean="0">
                <a:solidFill>
                  <a:srgbClr val="000099"/>
                </a:solidFill>
              </a:rPr>
              <a:t> in CF</a:t>
            </a:r>
            <a:endParaRPr lang="fr-FR" sz="4000" b="1" dirty="0">
              <a:solidFill>
                <a:srgbClr val="000099"/>
              </a:solidFill>
            </a:endParaRPr>
          </a:p>
        </p:txBody>
      </p:sp>
      <p:pic>
        <p:nvPicPr>
          <p:cNvPr id="3" name="Image 2" descr="Death_EU201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69" y="1572258"/>
            <a:ext cx="5898195" cy="2741863"/>
          </a:xfrm>
          <a:prstGeom prst="rect">
            <a:avLst/>
          </a:prstGeom>
        </p:spPr>
      </p:pic>
      <p:pic>
        <p:nvPicPr>
          <p:cNvPr id="4" name="Image 3" descr="Death_US2016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29" y="4487003"/>
            <a:ext cx="5910798" cy="20656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70082" y="4211617"/>
            <a:ext cx="1509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 smtClean="0"/>
              <a:t>EU </a:t>
            </a:r>
            <a:r>
              <a:rPr lang="fr-FR" sz="1400" i="1" dirty="0" err="1" smtClean="0"/>
              <a:t>Registry</a:t>
            </a:r>
            <a:r>
              <a:rPr lang="fr-FR" sz="1400" i="1" dirty="0" smtClean="0"/>
              <a:t>, 2015</a:t>
            </a:r>
            <a:endParaRPr lang="fr-FR" sz="1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5877789" y="6444393"/>
            <a:ext cx="1503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 smtClean="0"/>
              <a:t>US </a:t>
            </a:r>
            <a:r>
              <a:rPr lang="fr-FR" sz="1400" i="1" dirty="0" err="1" smtClean="0"/>
              <a:t>Registry</a:t>
            </a:r>
            <a:r>
              <a:rPr lang="fr-FR" sz="1400" i="1" dirty="0" smtClean="0"/>
              <a:t>, 2016</a:t>
            </a:r>
            <a:endParaRPr lang="fr-FR" sz="1400" i="1" dirty="0"/>
          </a:p>
        </p:txBody>
      </p:sp>
      <p:sp>
        <p:nvSpPr>
          <p:cNvPr id="7" name="Rectangle 6"/>
          <p:cNvSpPr/>
          <p:nvPr/>
        </p:nvSpPr>
        <p:spPr>
          <a:xfrm>
            <a:off x="1486624" y="1914659"/>
            <a:ext cx="5807485" cy="272153"/>
          </a:xfrm>
          <a:prstGeom prst="rect">
            <a:avLst/>
          </a:prstGeom>
          <a:solidFill>
            <a:srgbClr val="E93B3E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488128" y="5091712"/>
            <a:ext cx="5796000" cy="252000"/>
          </a:xfrm>
          <a:prstGeom prst="rect">
            <a:avLst/>
          </a:prstGeom>
          <a:solidFill>
            <a:srgbClr val="E93B3E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86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7885" y="77569"/>
            <a:ext cx="6842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err="1">
                <a:solidFill>
                  <a:srgbClr val="000099"/>
                </a:solidFill>
              </a:rPr>
              <a:t>Chest</a:t>
            </a:r>
            <a:r>
              <a:rPr lang="fr-FR" sz="4000" b="1" dirty="0">
                <a:solidFill>
                  <a:srgbClr val="000099"/>
                </a:solidFill>
              </a:rPr>
              <a:t> CT Issues:</a:t>
            </a:r>
          </a:p>
          <a:p>
            <a:pPr algn="ctr"/>
            <a:r>
              <a:rPr lang="fr-FR" sz="4000" b="1" dirty="0">
                <a:solidFill>
                  <a:srgbClr val="000099"/>
                </a:solidFill>
              </a:rPr>
              <a:t>Radiations and </a:t>
            </a:r>
            <a:r>
              <a:rPr lang="fr-FR" sz="4000" b="1" dirty="0" err="1">
                <a:solidFill>
                  <a:srgbClr val="000099"/>
                </a:solidFill>
              </a:rPr>
              <a:t>Standardization</a:t>
            </a:r>
            <a:endParaRPr lang="fr-FR" sz="4000" b="1" dirty="0">
              <a:solidFill>
                <a:srgbClr val="0000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7276" y="1384300"/>
            <a:ext cx="828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99"/>
              </a:buClr>
              <a:buSzPct val="90000"/>
              <a:buFont typeface="Wingdings" charset="2"/>
              <a:buChar char="§"/>
            </a:pPr>
            <a:r>
              <a:rPr lang="fr-FR" dirty="0"/>
              <a:t>Radiations are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excess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of </a:t>
            </a:r>
            <a:r>
              <a:rPr lang="fr-FR" dirty="0" err="1"/>
              <a:t>malignancy</a:t>
            </a:r>
            <a:endParaRPr lang="fr-FR" dirty="0"/>
          </a:p>
          <a:p>
            <a:pPr marL="285750" indent="-285750">
              <a:buClr>
                <a:srgbClr val="000099"/>
              </a:buClr>
              <a:buSzPct val="90000"/>
              <a:buFont typeface="Wingdings" charset="2"/>
              <a:buChar char="§"/>
            </a:pPr>
            <a:r>
              <a:rPr lang="fr-FR" dirty="0"/>
              <a:t>Cumulative effective dose </a:t>
            </a:r>
            <a:r>
              <a:rPr lang="fr-FR" dirty="0" err="1"/>
              <a:t>is</a:t>
            </a:r>
            <a:r>
              <a:rPr lang="fr-FR" dirty="0"/>
              <a:t> important, </a:t>
            </a:r>
            <a:r>
              <a:rPr lang="fr-FR" dirty="0" err="1"/>
              <a:t>especially</a:t>
            </a:r>
            <a:r>
              <a:rPr lang="fr-FR" dirty="0"/>
              <a:t> in </a:t>
            </a:r>
            <a:r>
              <a:rPr lang="fr-FR" dirty="0" err="1"/>
              <a:t>children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chronic</a:t>
            </a:r>
            <a:r>
              <a:rPr lang="fr-FR" dirty="0"/>
              <a:t> </a:t>
            </a:r>
            <a:r>
              <a:rPr lang="fr-FR" dirty="0" err="1"/>
              <a:t>disorders</a:t>
            </a:r>
            <a:endParaRPr lang="fr-FR" dirty="0"/>
          </a:p>
          <a:p>
            <a:pPr marL="285750" indent="-285750">
              <a:buClr>
                <a:srgbClr val="000099"/>
              </a:buClr>
              <a:buSzPct val="90000"/>
              <a:buFont typeface="Wingdings" charset="2"/>
              <a:buChar char="§"/>
            </a:pPr>
            <a:r>
              <a:rPr lang="fr-FR" dirty="0"/>
              <a:t>Images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obtained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the </a:t>
            </a:r>
            <a:r>
              <a:rPr lang="fr-FR" dirty="0" err="1"/>
              <a:t>lowest</a:t>
            </a:r>
            <a:r>
              <a:rPr lang="fr-FR" dirty="0"/>
              <a:t> possible radiation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2573" y="6090334"/>
            <a:ext cx="841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large </a:t>
            </a:r>
            <a:r>
              <a:rPr lang="fr-FR" dirty="0" err="1"/>
              <a:t>variety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in CT </a:t>
            </a:r>
            <a:r>
              <a:rPr lang="fr-FR" dirty="0" err="1"/>
              <a:t>protocols</a:t>
            </a:r>
            <a:r>
              <a:rPr lang="fr-FR" dirty="0"/>
              <a:t>, image </a:t>
            </a:r>
            <a:r>
              <a:rPr lang="fr-FR" dirty="0" err="1"/>
              <a:t>quality</a:t>
            </a:r>
            <a:r>
              <a:rPr lang="fr-FR" dirty="0"/>
              <a:t> and radiation dose usage </a:t>
            </a:r>
            <a:r>
              <a:rPr lang="fr-FR" dirty="0" err="1"/>
              <a:t>among</a:t>
            </a:r>
            <a:r>
              <a:rPr lang="fr-FR" dirty="0"/>
              <a:t> centres. </a:t>
            </a:r>
            <a:r>
              <a:rPr lang="fr-FR" dirty="0" err="1"/>
              <a:t>Standardization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possible but </a:t>
            </a:r>
            <a:r>
              <a:rPr lang="fr-FR" dirty="0" err="1"/>
              <a:t>still</a:t>
            </a:r>
            <a:r>
              <a:rPr lang="fr-FR" dirty="0"/>
              <a:t> in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infancy</a:t>
            </a:r>
            <a:r>
              <a:rPr lang="fr-FR" dirty="0"/>
              <a:t>.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1467213" y="2421700"/>
            <a:ext cx="6209575" cy="3681300"/>
            <a:chOff x="1155700" y="2167700"/>
            <a:chExt cx="6209575" cy="3681300"/>
          </a:xfrm>
        </p:grpSpPr>
        <p:pic>
          <p:nvPicPr>
            <p:cNvPr id="5" name="Image 4" descr="ctdose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01" y="2167700"/>
              <a:ext cx="4787900" cy="334409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6" name="ZoneTexte 5"/>
            <p:cNvSpPr txBox="1"/>
            <p:nvPr/>
          </p:nvSpPr>
          <p:spPr>
            <a:xfrm>
              <a:off x="4887326" y="5541223"/>
              <a:ext cx="24779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i="1" dirty="0" err="1"/>
                <a:t>Kuo</a:t>
              </a:r>
              <a:r>
                <a:rPr lang="fr-FR" sz="1400" i="1" dirty="0"/>
                <a:t> et al, ERJ 2016;47:1706-17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867400" y="4394200"/>
              <a:ext cx="1467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/>
                <a:t>Recommended</a:t>
              </a:r>
              <a:r>
                <a:rPr lang="fr-FR" sz="1200" dirty="0"/>
                <a:t> dose </a:t>
              </a:r>
            </a:p>
            <a:p>
              <a:r>
                <a:rPr lang="fr-FR" sz="1200" dirty="0"/>
                <a:t>for a </a:t>
              </a:r>
              <a:r>
                <a:rPr lang="fr-FR" sz="1200" dirty="0" err="1"/>
                <a:t>newborn</a:t>
              </a:r>
              <a:endParaRPr lang="fr-FR" sz="12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848568" y="3830935"/>
              <a:ext cx="1467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/>
                <a:t>Recommended</a:t>
              </a:r>
              <a:r>
                <a:rPr lang="fr-FR" sz="1200" dirty="0"/>
                <a:t> dose </a:t>
              </a:r>
            </a:p>
            <a:p>
              <a:r>
                <a:rPr lang="fr-FR" sz="1200" dirty="0"/>
                <a:t>for an </a:t>
              </a:r>
              <a:r>
                <a:rPr lang="fr-FR" sz="1200" dirty="0" err="1"/>
                <a:t>adult</a:t>
              </a:r>
              <a:endParaRPr lang="fr-FR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55700" y="2167700"/>
              <a:ext cx="6178768" cy="3344099"/>
            </a:xfrm>
            <a:prstGeom prst="rect">
              <a:avLst/>
            </a:prstGeom>
            <a:noFill/>
            <a:ln>
              <a:solidFill>
                <a:srgbClr val="3D44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0961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8590" y="427672"/>
            <a:ext cx="8006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err="1">
                <a:solidFill>
                  <a:srgbClr val="000099"/>
                </a:solidFill>
              </a:rPr>
              <a:t>Chest</a:t>
            </a:r>
            <a:r>
              <a:rPr lang="fr-FR" sz="3600" b="1" dirty="0">
                <a:solidFill>
                  <a:srgbClr val="000099"/>
                </a:solidFill>
              </a:rPr>
              <a:t> CT as a replacement for FEV1? NO</a:t>
            </a:r>
          </a:p>
          <a:p>
            <a:pPr algn="ctr"/>
            <a:r>
              <a:rPr lang="fr-FR" sz="3600" b="1" dirty="0" err="1">
                <a:solidFill>
                  <a:srgbClr val="000099"/>
                </a:solidFill>
              </a:rPr>
              <a:t>Chest</a:t>
            </a:r>
            <a:r>
              <a:rPr lang="fr-FR" sz="3600" b="1" dirty="0">
                <a:solidFill>
                  <a:srgbClr val="000099"/>
                </a:solidFill>
              </a:rPr>
              <a:t> CT to </a:t>
            </a:r>
            <a:r>
              <a:rPr lang="fr-FR" sz="3600" b="1" dirty="0" err="1">
                <a:solidFill>
                  <a:srgbClr val="000099"/>
                </a:solidFill>
              </a:rPr>
              <a:t>complement</a:t>
            </a:r>
            <a:r>
              <a:rPr lang="fr-FR" sz="3600" b="1" dirty="0">
                <a:solidFill>
                  <a:srgbClr val="000099"/>
                </a:solidFill>
              </a:rPr>
              <a:t> </a:t>
            </a:r>
            <a:r>
              <a:rPr lang="fr-FR" sz="3600" b="1" dirty="0" smtClean="0">
                <a:solidFill>
                  <a:srgbClr val="000099"/>
                </a:solidFill>
              </a:rPr>
              <a:t>FEV1? </a:t>
            </a:r>
            <a:r>
              <a:rPr lang="fr-FR" sz="3600" b="1" dirty="0">
                <a:solidFill>
                  <a:srgbClr val="000099"/>
                </a:solidFill>
              </a:rPr>
              <a:t>YES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1296" y="2139096"/>
            <a:ext cx="8372208" cy="414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000099"/>
              </a:buClr>
              <a:buSzPct val="90000"/>
              <a:buFont typeface="Wingdings" charset="2"/>
              <a:buChar char="ü"/>
            </a:pPr>
            <a:r>
              <a:rPr lang="fr-FR" sz="2400" dirty="0" err="1"/>
              <a:t>Chest</a:t>
            </a:r>
            <a:r>
              <a:rPr lang="fr-FR" sz="2400" dirty="0"/>
              <a:t> CT </a:t>
            </a:r>
            <a:r>
              <a:rPr lang="fr-FR" sz="2400" dirty="0" err="1"/>
              <a:t>is</a:t>
            </a:r>
            <a:r>
              <a:rPr lang="fr-FR" sz="2400" dirty="0"/>
              <a:t> not a </a:t>
            </a:r>
            <a:r>
              <a:rPr lang="fr-FR" sz="2400" dirty="0" err="1"/>
              <a:t>functional</a:t>
            </a:r>
            <a:r>
              <a:rPr lang="fr-FR" sz="2400" dirty="0"/>
              <a:t> </a:t>
            </a:r>
            <a:r>
              <a:rPr lang="fr-FR" sz="2400" dirty="0" err="1"/>
              <a:t>biomarker</a:t>
            </a:r>
            <a:endParaRPr lang="fr-FR" sz="2400" dirty="0"/>
          </a:p>
          <a:p>
            <a:pPr marL="342900" indent="-342900">
              <a:lnSpc>
                <a:spcPct val="110000"/>
              </a:lnSpc>
              <a:buClr>
                <a:srgbClr val="000099"/>
              </a:buClr>
              <a:buSzPct val="90000"/>
              <a:buFont typeface="Wingdings" charset="2"/>
              <a:buChar char="ü"/>
            </a:pPr>
            <a:r>
              <a:rPr lang="fr-FR" sz="2400" dirty="0" err="1"/>
              <a:t>Chest</a:t>
            </a:r>
            <a:r>
              <a:rPr lang="fr-FR" sz="2400" dirty="0"/>
              <a:t> CT </a:t>
            </a:r>
            <a:r>
              <a:rPr lang="fr-FR" sz="2400" dirty="0" err="1"/>
              <a:t>provides</a:t>
            </a:r>
            <a:r>
              <a:rPr lang="fr-FR" sz="2400" dirty="0"/>
              <a:t> a structural </a:t>
            </a:r>
            <a:r>
              <a:rPr lang="fr-FR" sz="2400" dirty="0" err="1"/>
              <a:t>assessment</a:t>
            </a:r>
            <a:r>
              <a:rPr lang="fr-FR" sz="2400" dirty="0"/>
              <a:t> of </a:t>
            </a:r>
            <a:r>
              <a:rPr lang="fr-FR" sz="2400" dirty="0" err="1"/>
              <a:t>early</a:t>
            </a:r>
            <a:r>
              <a:rPr lang="fr-FR" sz="2400" dirty="0"/>
              <a:t> </a:t>
            </a:r>
            <a:r>
              <a:rPr lang="fr-FR" sz="2400" dirty="0" err="1"/>
              <a:t>lung</a:t>
            </a:r>
            <a:r>
              <a:rPr lang="fr-FR" sz="2400" dirty="0"/>
              <a:t> </a:t>
            </a:r>
            <a:r>
              <a:rPr lang="fr-FR" sz="2400" dirty="0" err="1"/>
              <a:t>disease</a:t>
            </a:r>
            <a:endParaRPr lang="fr-FR" sz="2400" dirty="0"/>
          </a:p>
          <a:p>
            <a:pPr marL="342900" indent="-342900">
              <a:lnSpc>
                <a:spcPct val="110000"/>
              </a:lnSpc>
              <a:buClr>
                <a:srgbClr val="000099"/>
              </a:buClr>
              <a:buSzPct val="90000"/>
              <a:buFont typeface="Wingdings" charset="2"/>
              <a:buChar char="ü"/>
            </a:pPr>
            <a:r>
              <a:rPr lang="fr-FR" sz="2400" dirty="0" err="1"/>
              <a:t>Chest</a:t>
            </a:r>
            <a:r>
              <a:rPr lang="fr-FR" sz="2400" dirty="0"/>
              <a:t> CT </a:t>
            </a:r>
            <a:r>
              <a:rPr lang="fr-FR" sz="2400" dirty="0" err="1"/>
              <a:t>can</a:t>
            </a:r>
            <a:r>
              <a:rPr lang="fr-FR" sz="2400" dirty="0"/>
              <a:t> monitor progression of </a:t>
            </a:r>
            <a:r>
              <a:rPr lang="fr-FR" sz="2400" dirty="0" err="1"/>
              <a:t>lung</a:t>
            </a:r>
            <a:r>
              <a:rPr lang="fr-FR" sz="2400" dirty="0"/>
              <a:t> </a:t>
            </a:r>
            <a:r>
              <a:rPr lang="fr-FR" sz="2400" dirty="0" err="1"/>
              <a:t>disease</a:t>
            </a:r>
            <a:endParaRPr lang="fr-FR" sz="2400" dirty="0"/>
          </a:p>
          <a:p>
            <a:pPr marL="342900" indent="-342900">
              <a:lnSpc>
                <a:spcPct val="110000"/>
              </a:lnSpc>
              <a:buClr>
                <a:srgbClr val="000099"/>
              </a:buClr>
              <a:buSzPct val="90000"/>
              <a:buFont typeface="Wingdings" charset="2"/>
              <a:buChar char="ü"/>
            </a:pPr>
            <a:endParaRPr lang="fr-FR" sz="2400" dirty="0"/>
          </a:p>
          <a:p>
            <a:pPr>
              <a:lnSpc>
                <a:spcPct val="110000"/>
              </a:lnSpc>
              <a:buClr>
                <a:srgbClr val="000099"/>
              </a:buClr>
              <a:buSzPct val="90000"/>
            </a:pPr>
            <a:r>
              <a:rPr lang="fr-FR" sz="2400" b="1" dirty="0">
                <a:solidFill>
                  <a:srgbClr val="CC280A"/>
                </a:solidFill>
              </a:rPr>
              <a:t>BUT:</a:t>
            </a:r>
          </a:p>
          <a:p>
            <a:pPr marL="342900" indent="-342900">
              <a:lnSpc>
                <a:spcPct val="110000"/>
              </a:lnSpc>
              <a:buClr>
                <a:srgbClr val="CC280A"/>
              </a:buClr>
              <a:buSzPct val="100000"/>
              <a:buFont typeface="Wingdings" charset="2"/>
              <a:buChar char="§"/>
            </a:pPr>
            <a:r>
              <a:rPr lang="fr-FR" sz="2400" dirty="0" err="1" smtClean="0"/>
              <a:t>Frequent</a:t>
            </a:r>
            <a:r>
              <a:rPr lang="fr-FR" sz="2400" dirty="0" smtClean="0"/>
              <a:t> </a:t>
            </a:r>
            <a:r>
              <a:rPr lang="fr-FR" sz="2400" dirty="0" err="1"/>
              <a:t>assessment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not </a:t>
            </a:r>
            <a:r>
              <a:rPr lang="fr-FR" sz="2400" dirty="0" smtClean="0"/>
              <a:t>possible</a:t>
            </a:r>
          </a:p>
          <a:p>
            <a:pPr marL="342900" indent="-342900">
              <a:lnSpc>
                <a:spcPct val="110000"/>
              </a:lnSpc>
              <a:buClr>
                <a:srgbClr val="CC280A"/>
              </a:buClr>
              <a:buSzPct val="100000"/>
              <a:buFont typeface="Wingdings" charset="2"/>
              <a:buChar char="§"/>
            </a:pPr>
            <a:r>
              <a:rPr lang="fr-FR" sz="2400" dirty="0" smtClean="0"/>
              <a:t>Normal </a:t>
            </a:r>
            <a:r>
              <a:rPr lang="fr-FR" sz="2400" dirty="0"/>
              <a:t>values in the </a:t>
            </a:r>
            <a:r>
              <a:rPr lang="fr-FR" sz="2400" dirty="0" err="1"/>
              <a:t>very</a:t>
            </a:r>
            <a:r>
              <a:rPr lang="fr-FR" sz="2400" dirty="0"/>
              <a:t> </a:t>
            </a:r>
            <a:r>
              <a:rPr lang="fr-FR" sz="2400" dirty="0" err="1"/>
              <a:t>young</a:t>
            </a:r>
            <a:r>
              <a:rPr lang="fr-FR" sz="2400" dirty="0"/>
              <a:t> are </a:t>
            </a:r>
            <a:r>
              <a:rPr lang="fr-FR" sz="2400" dirty="0" err="1"/>
              <a:t>lacking</a:t>
            </a:r>
            <a:endParaRPr lang="fr-FR" sz="2400" dirty="0"/>
          </a:p>
          <a:p>
            <a:pPr marL="342900" indent="-342900">
              <a:lnSpc>
                <a:spcPct val="110000"/>
              </a:lnSpc>
              <a:buClr>
                <a:srgbClr val="CC280A"/>
              </a:buClr>
              <a:buSzPct val="100000"/>
              <a:buFont typeface="Wingdings" charset="2"/>
              <a:buChar char="§"/>
            </a:pPr>
            <a:r>
              <a:rPr lang="fr-FR" sz="2400" dirty="0"/>
              <a:t>More data on </a:t>
            </a:r>
            <a:r>
              <a:rPr lang="fr-FR" sz="2400" dirty="0" err="1"/>
              <a:t>treatment</a:t>
            </a:r>
            <a:r>
              <a:rPr lang="fr-FR" sz="2400" dirty="0"/>
              <a:t> </a:t>
            </a:r>
            <a:r>
              <a:rPr lang="fr-FR" sz="2400" dirty="0" err="1"/>
              <a:t>response</a:t>
            </a:r>
            <a:r>
              <a:rPr lang="fr-FR" sz="2400" dirty="0"/>
              <a:t> and </a:t>
            </a:r>
            <a:r>
              <a:rPr lang="fr-FR" sz="2400" dirty="0" err="1"/>
              <a:t>timelines</a:t>
            </a:r>
            <a:r>
              <a:rPr lang="fr-FR" sz="2400" dirty="0"/>
              <a:t> are </a:t>
            </a:r>
            <a:r>
              <a:rPr lang="fr-FR" sz="2400" dirty="0" err="1" smtClean="0"/>
              <a:t>needed</a:t>
            </a:r>
            <a:endParaRPr lang="fr-FR" sz="2400" dirty="0" smtClean="0"/>
          </a:p>
          <a:p>
            <a:pPr marL="342900" indent="-342900">
              <a:lnSpc>
                <a:spcPct val="110000"/>
              </a:lnSpc>
              <a:buClr>
                <a:srgbClr val="CC280A"/>
              </a:buClr>
              <a:buSzPct val="100000"/>
              <a:buFont typeface="Wingdings" charset="2"/>
              <a:buChar char="§"/>
            </a:pPr>
            <a:r>
              <a:rPr lang="fr-FR" sz="2400" dirty="0" err="1" smtClean="0"/>
              <a:t>Standardization</a:t>
            </a:r>
            <a:r>
              <a:rPr lang="fr-FR" sz="2400" dirty="0" smtClean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needed</a:t>
            </a:r>
            <a:r>
              <a:rPr lang="fr-FR" sz="2400" dirty="0"/>
              <a:t> and possible, but not in place </a:t>
            </a:r>
            <a:r>
              <a:rPr lang="fr-FR" sz="2400" dirty="0" err="1" smtClean="0"/>
              <a:t>yet</a:t>
            </a:r>
            <a:endParaRPr lang="fr-FR" sz="2400" dirty="0" smtClean="0"/>
          </a:p>
          <a:p>
            <a:pPr marL="342900" indent="-342900">
              <a:lnSpc>
                <a:spcPct val="110000"/>
              </a:lnSpc>
              <a:buClr>
                <a:srgbClr val="CC280A"/>
              </a:buClr>
              <a:buSzPct val="100000"/>
              <a:buFont typeface="Wingdings" charset="2"/>
              <a:buChar char="§"/>
            </a:pPr>
            <a:r>
              <a:rPr lang="fr-FR" sz="2400" dirty="0"/>
              <a:t>A </a:t>
            </a:r>
            <a:r>
              <a:rPr lang="fr-FR" sz="2400" dirty="0" err="1"/>
              <a:t>validated</a:t>
            </a:r>
            <a:r>
              <a:rPr lang="fr-FR" sz="2400" dirty="0"/>
              <a:t> </a:t>
            </a:r>
            <a:r>
              <a:rPr lang="fr-FR" sz="2400" dirty="0" err="1"/>
              <a:t>automated</a:t>
            </a:r>
            <a:r>
              <a:rPr lang="fr-FR" sz="2400" dirty="0"/>
              <a:t> score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 smtClean="0"/>
              <a:t>needed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8832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6267" y="188436"/>
            <a:ext cx="7951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err="1">
                <a:solidFill>
                  <a:srgbClr val="000099"/>
                </a:solidFill>
              </a:rPr>
              <a:t>Magnetic</a:t>
            </a:r>
            <a:r>
              <a:rPr lang="fr-FR" sz="4000" b="1" dirty="0">
                <a:solidFill>
                  <a:srgbClr val="000099"/>
                </a:solidFill>
              </a:rPr>
              <a:t> </a:t>
            </a:r>
            <a:r>
              <a:rPr lang="fr-FR" sz="4000" b="1" dirty="0" err="1">
                <a:solidFill>
                  <a:srgbClr val="000099"/>
                </a:solidFill>
              </a:rPr>
              <a:t>Resonance</a:t>
            </a:r>
            <a:r>
              <a:rPr lang="fr-FR" sz="4000" b="1" dirty="0">
                <a:solidFill>
                  <a:srgbClr val="000099"/>
                </a:solidFill>
              </a:rPr>
              <a:t> Imaging and CF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2154" y="1001624"/>
            <a:ext cx="4659246" cy="2524794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>
                <a:srgbClr val="000099"/>
              </a:buClr>
              <a:buSzPct val="80000"/>
            </a:pPr>
            <a:r>
              <a:rPr lang="fr-FR" sz="2400" b="1" dirty="0" err="1">
                <a:solidFill>
                  <a:srgbClr val="000099"/>
                </a:solidFill>
              </a:rPr>
              <a:t>Very</a:t>
            </a:r>
            <a:r>
              <a:rPr lang="fr-FR" sz="2400" b="1" dirty="0">
                <a:solidFill>
                  <a:srgbClr val="000099"/>
                </a:solidFill>
              </a:rPr>
              <a:t> attractive </a:t>
            </a:r>
            <a:r>
              <a:rPr lang="fr-FR" sz="2400" b="1" dirty="0" err="1">
                <a:solidFill>
                  <a:srgbClr val="000099"/>
                </a:solidFill>
              </a:rPr>
              <a:t>imaging</a:t>
            </a:r>
            <a:r>
              <a:rPr lang="fr-FR" sz="2400" b="1" dirty="0">
                <a:solidFill>
                  <a:srgbClr val="000099"/>
                </a:solidFill>
              </a:rPr>
              <a:t> technique:</a:t>
            </a:r>
          </a:p>
          <a:p>
            <a:pPr marL="285750" indent="-285750">
              <a:lnSpc>
                <a:spcPct val="110000"/>
              </a:lnSpc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000" dirty="0"/>
              <a:t>No limitation due to radiations</a:t>
            </a:r>
          </a:p>
          <a:p>
            <a:pPr marL="285750" indent="-285750">
              <a:lnSpc>
                <a:spcPct val="110000"/>
              </a:lnSpc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000" dirty="0"/>
              <a:t>Can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used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all </a:t>
            </a:r>
            <a:r>
              <a:rPr lang="fr-FR" sz="2000" dirty="0" err="1"/>
              <a:t>ages</a:t>
            </a:r>
            <a:endParaRPr lang="fr-FR" sz="2000" dirty="0"/>
          </a:p>
          <a:p>
            <a:pPr marL="285750" indent="-285750">
              <a:lnSpc>
                <a:spcPct val="110000"/>
              </a:lnSpc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000" dirty="0"/>
              <a:t>Can </a:t>
            </a:r>
            <a:r>
              <a:rPr lang="fr-FR" sz="2000" dirty="0" err="1"/>
              <a:t>detect</a:t>
            </a:r>
            <a:r>
              <a:rPr lang="fr-FR" sz="2000" dirty="0"/>
              <a:t> structural and </a:t>
            </a:r>
            <a:r>
              <a:rPr lang="fr-FR" sz="2000" dirty="0" err="1"/>
              <a:t>functional</a:t>
            </a:r>
            <a:r>
              <a:rPr lang="fr-FR" sz="2000" dirty="0"/>
              <a:t> </a:t>
            </a:r>
            <a:r>
              <a:rPr lang="fr-FR" sz="2000" dirty="0" err="1"/>
              <a:t>abnormalities</a:t>
            </a:r>
            <a:endParaRPr lang="fr-FR" sz="2000" dirty="0"/>
          </a:p>
          <a:p>
            <a:pPr marL="285750" indent="-285750">
              <a:lnSpc>
                <a:spcPct val="110000"/>
              </a:lnSpc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000" dirty="0"/>
              <a:t>Can show </a:t>
            </a:r>
            <a:r>
              <a:rPr lang="fr-FR" sz="2000" dirty="0" err="1"/>
              <a:t>response</a:t>
            </a:r>
            <a:r>
              <a:rPr lang="fr-FR" sz="2000" dirty="0"/>
              <a:t> to </a:t>
            </a:r>
            <a:r>
              <a:rPr lang="fr-FR" sz="2000" dirty="0" err="1"/>
              <a:t>therapy</a:t>
            </a:r>
            <a:endParaRPr lang="fr-FR" sz="2000" dirty="0"/>
          </a:p>
          <a:p>
            <a:pPr marL="285750" indent="-285750">
              <a:lnSpc>
                <a:spcPct val="110000"/>
              </a:lnSpc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000" dirty="0"/>
              <a:t>New MRI </a:t>
            </a:r>
            <a:r>
              <a:rPr lang="fr-FR" sz="2000" dirty="0" err="1"/>
              <a:t>methods</a:t>
            </a:r>
            <a:r>
              <a:rPr lang="fr-FR" sz="2000" dirty="0"/>
              <a:t> in </a:t>
            </a:r>
            <a:r>
              <a:rPr lang="fr-FR" sz="2000" dirty="0" err="1"/>
              <a:t>development</a:t>
            </a:r>
            <a:endParaRPr lang="fr-FR" sz="2000" dirty="0"/>
          </a:p>
        </p:txBody>
      </p:sp>
      <p:pic>
        <p:nvPicPr>
          <p:cNvPr id="5" name="Image 4" descr="Wielputz_before_after A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974467"/>
            <a:ext cx="3478147" cy="5580324"/>
          </a:xfrm>
          <a:prstGeom prst="rect">
            <a:avLst/>
          </a:prstGeom>
          <a:ln>
            <a:solidFill>
              <a:srgbClr val="3D44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5572868" y="6550223"/>
            <a:ext cx="3201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 err="1"/>
              <a:t>Wielpütz</a:t>
            </a:r>
            <a:r>
              <a:rPr lang="fr-FR" sz="1400" i="1" dirty="0"/>
              <a:t> et al, AJRCCM 2014:189:956-65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2155" y="3763757"/>
            <a:ext cx="4659246" cy="2741264"/>
          </a:xfrm>
          <a:prstGeom prst="rect">
            <a:avLst/>
          </a:prstGeom>
          <a:noFill/>
          <a:ln>
            <a:solidFill>
              <a:srgbClr val="CC280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b="1" dirty="0" err="1">
                <a:solidFill>
                  <a:srgbClr val="CC280A"/>
                </a:solidFill>
              </a:rPr>
              <a:t>Current</a:t>
            </a:r>
            <a:r>
              <a:rPr lang="fr-FR" sz="2400" b="1" dirty="0">
                <a:solidFill>
                  <a:srgbClr val="CC280A"/>
                </a:solidFill>
              </a:rPr>
              <a:t> </a:t>
            </a:r>
            <a:r>
              <a:rPr lang="fr-FR" sz="2400" b="1" dirty="0" err="1">
                <a:solidFill>
                  <a:srgbClr val="CC280A"/>
                </a:solidFill>
              </a:rPr>
              <a:t>status</a:t>
            </a:r>
            <a:r>
              <a:rPr lang="fr-FR" sz="2400" b="1" dirty="0">
                <a:solidFill>
                  <a:srgbClr val="CC280A"/>
                </a:solidFill>
              </a:rPr>
              <a:t> and issues:</a:t>
            </a:r>
          </a:p>
          <a:p>
            <a:pPr marL="285750" indent="-285750">
              <a:lnSpc>
                <a:spcPct val="120000"/>
              </a:lnSpc>
              <a:buClr>
                <a:srgbClr val="CC280A"/>
              </a:buClr>
              <a:buSzPct val="100000"/>
              <a:buFont typeface="Wingdings" charset="2"/>
              <a:buChar char="§"/>
            </a:pPr>
            <a:r>
              <a:rPr lang="fr-FR" sz="2000" dirty="0"/>
              <a:t>High </a:t>
            </a:r>
            <a:r>
              <a:rPr lang="fr-FR" sz="2000" dirty="0" err="1"/>
              <a:t>technical</a:t>
            </a:r>
            <a:r>
              <a:rPr lang="fr-FR" sz="2000" dirty="0"/>
              <a:t> </a:t>
            </a:r>
            <a:r>
              <a:rPr lang="fr-FR" sz="2000" dirty="0" err="1"/>
              <a:t>requirements</a:t>
            </a:r>
            <a:endParaRPr lang="fr-FR" sz="2000" dirty="0"/>
          </a:p>
          <a:p>
            <a:pPr marL="285750" indent="-285750">
              <a:lnSpc>
                <a:spcPct val="120000"/>
              </a:lnSpc>
              <a:buClr>
                <a:srgbClr val="CC280A"/>
              </a:buClr>
              <a:buSzPct val="100000"/>
              <a:buFont typeface="Wingdings" charset="2"/>
              <a:buChar char="§"/>
            </a:pPr>
            <a:r>
              <a:rPr lang="fr-FR" sz="2000" dirty="0" err="1"/>
              <a:t>Cost</a:t>
            </a:r>
            <a:r>
              <a:rPr lang="fr-FR" sz="2000" dirty="0"/>
              <a:t> of noble </a:t>
            </a:r>
            <a:r>
              <a:rPr lang="fr-FR" sz="2000" dirty="0" err="1"/>
              <a:t>gases</a:t>
            </a:r>
            <a:endParaRPr lang="fr-FR" sz="2000" dirty="0"/>
          </a:p>
          <a:p>
            <a:pPr marL="285750" indent="-285750">
              <a:lnSpc>
                <a:spcPct val="120000"/>
              </a:lnSpc>
              <a:buClr>
                <a:srgbClr val="CC280A"/>
              </a:buClr>
              <a:buSzPct val="100000"/>
              <a:buFont typeface="Wingdings" charset="2"/>
              <a:buChar char="§"/>
            </a:pPr>
            <a:r>
              <a:rPr lang="fr-FR" sz="2000" dirty="0" err="1"/>
              <a:t>Tolerance</a:t>
            </a:r>
            <a:endParaRPr lang="fr-FR" sz="2000" dirty="0"/>
          </a:p>
          <a:p>
            <a:pPr marL="285750" indent="-285750">
              <a:lnSpc>
                <a:spcPct val="120000"/>
              </a:lnSpc>
              <a:buClr>
                <a:srgbClr val="CC280A"/>
              </a:buClr>
              <a:buSzPct val="100000"/>
              <a:buFont typeface="Wingdings" charset="2"/>
              <a:buChar char="§"/>
            </a:pPr>
            <a:r>
              <a:rPr lang="fr-FR" sz="2000" dirty="0" err="1"/>
              <a:t>Standardization</a:t>
            </a:r>
            <a:endParaRPr lang="fr-FR" sz="2000" dirty="0"/>
          </a:p>
          <a:p>
            <a:pPr marL="285750" indent="-285750">
              <a:lnSpc>
                <a:spcPct val="120000"/>
              </a:lnSpc>
              <a:buClr>
                <a:srgbClr val="CC280A"/>
              </a:buClr>
              <a:buSzPct val="100000"/>
              <a:buFont typeface="Wingdings" charset="2"/>
              <a:buChar char="§"/>
            </a:pPr>
            <a:r>
              <a:rPr lang="fr-FR" sz="2000" dirty="0"/>
              <a:t>Longitudinal </a:t>
            </a:r>
            <a:r>
              <a:rPr lang="fr-FR" sz="2000" dirty="0" err="1"/>
              <a:t>studies</a:t>
            </a:r>
            <a:r>
              <a:rPr lang="fr-FR" sz="2000" dirty="0"/>
              <a:t> </a:t>
            </a:r>
            <a:r>
              <a:rPr lang="fr-FR" sz="2000" dirty="0" err="1"/>
              <a:t>needed</a:t>
            </a:r>
            <a:r>
              <a:rPr lang="fr-FR" sz="2000" dirty="0"/>
              <a:t>: </a:t>
            </a:r>
            <a:r>
              <a:rPr lang="fr-FR" sz="2000" dirty="0" err="1"/>
              <a:t>sensitivity</a:t>
            </a:r>
            <a:r>
              <a:rPr lang="fr-FR" sz="2000" dirty="0"/>
              <a:t> and  </a:t>
            </a:r>
            <a:r>
              <a:rPr lang="fr-FR" sz="2000" dirty="0" err="1"/>
              <a:t>variability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21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5723392" y="5080000"/>
            <a:ext cx="2181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/>
              <a:t>ECFS </a:t>
            </a:r>
            <a:r>
              <a:rPr lang="fr-FR" sz="1400" i="1" dirty="0" err="1"/>
              <a:t>Registry</a:t>
            </a:r>
            <a:r>
              <a:rPr lang="fr-FR" sz="1400" i="1" dirty="0"/>
              <a:t> Report, 2014</a:t>
            </a:r>
          </a:p>
        </p:txBody>
      </p:sp>
      <p:pic>
        <p:nvPicPr>
          <p:cNvPr id="15" name="Image 14" descr="bas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00" y="1299600"/>
            <a:ext cx="6809941" cy="3780000"/>
          </a:xfrm>
          <a:prstGeom prst="rect">
            <a:avLst/>
          </a:prstGeom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210686" y="202168"/>
            <a:ext cx="8722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err="1" smtClean="0">
                <a:solidFill>
                  <a:srgbClr val="000099"/>
                </a:solidFill>
              </a:rPr>
              <a:t>Assessment</a:t>
            </a:r>
            <a:r>
              <a:rPr lang="fr-FR" sz="4000" b="1" dirty="0" smtClean="0">
                <a:solidFill>
                  <a:srgbClr val="000099"/>
                </a:solidFill>
              </a:rPr>
              <a:t> of </a:t>
            </a:r>
            <a:r>
              <a:rPr lang="fr-FR" sz="4000" b="1" dirty="0" err="1" smtClean="0">
                <a:solidFill>
                  <a:srgbClr val="000099"/>
                </a:solidFill>
              </a:rPr>
              <a:t>Respiratory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  <a:r>
              <a:rPr lang="fr-FR" sz="4000" b="1" dirty="0" err="1" smtClean="0">
                <a:solidFill>
                  <a:srgbClr val="000099"/>
                </a:solidFill>
              </a:rPr>
              <a:t>Disease</a:t>
            </a:r>
            <a:r>
              <a:rPr lang="fr-FR" sz="4000" b="1" dirty="0" smtClean="0">
                <a:solidFill>
                  <a:srgbClr val="000099"/>
                </a:solidFill>
              </a:rPr>
              <a:t> in CF </a:t>
            </a:r>
            <a:endParaRPr lang="fr-FR" sz="4000" b="1" dirty="0">
              <a:solidFill>
                <a:srgbClr val="0000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47290" y="6001266"/>
            <a:ext cx="824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000099"/>
                </a:solidFill>
              </a:rPr>
              <a:t>Lab</a:t>
            </a:r>
            <a:r>
              <a:rPr lang="fr-FR" sz="2400" b="1" i="1" dirty="0">
                <a:solidFill>
                  <a:srgbClr val="000099"/>
                </a:solidFill>
              </a:rPr>
              <a:t> of 2050: </a:t>
            </a:r>
            <a:r>
              <a:rPr lang="fr-FR" sz="2400" dirty="0" err="1"/>
              <a:t>Dynamic</a:t>
            </a:r>
            <a:r>
              <a:rPr lang="fr-FR" sz="2400" dirty="0"/>
              <a:t> </a:t>
            </a:r>
            <a:r>
              <a:rPr lang="fr-FR" sz="2400" dirty="0" err="1"/>
              <a:t>imagery</a:t>
            </a:r>
            <a:r>
              <a:rPr lang="fr-FR" sz="2400" dirty="0"/>
              <a:t> </a:t>
            </a:r>
            <a:r>
              <a:rPr lang="fr-FR" sz="2400" dirty="0" err="1"/>
              <a:t>allowing</a:t>
            </a:r>
            <a:r>
              <a:rPr lang="fr-FR" sz="2400" dirty="0"/>
              <a:t> zone </a:t>
            </a:r>
            <a:r>
              <a:rPr lang="fr-FR" sz="2400" dirty="0" err="1"/>
              <a:t>assessment</a:t>
            </a:r>
            <a:r>
              <a:rPr lang="fr-FR" sz="2400" dirty="0"/>
              <a:t> of </a:t>
            </a:r>
            <a:r>
              <a:rPr lang="fr-FR" sz="2400" dirty="0" err="1"/>
              <a:t>function</a:t>
            </a:r>
            <a:r>
              <a:rPr lang="fr-FR" sz="2400" dirty="0"/>
              <a:t> and structure?</a:t>
            </a:r>
          </a:p>
        </p:txBody>
      </p:sp>
      <p:grpSp>
        <p:nvGrpSpPr>
          <p:cNvPr id="21" name="Grouper 20"/>
          <p:cNvGrpSpPr/>
          <p:nvPr/>
        </p:nvGrpSpPr>
        <p:grpSpPr>
          <a:xfrm>
            <a:off x="1170000" y="5079600"/>
            <a:ext cx="6809941" cy="787400"/>
            <a:chOff x="1170000" y="5079600"/>
            <a:chExt cx="6809941" cy="787400"/>
          </a:xfrm>
        </p:grpSpPr>
        <p:sp>
          <p:nvSpPr>
            <p:cNvPr id="8" name="Rectangle 7"/>
            <p:cNvSpPr/>
            <p:nvPr/>
          </p:nvSpPr>
          <p:spPr>
            <a:xfrm>
              <a:off x="1170000" y="5079600"/>
              <a:ext cx="6809941" cy="78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54351" y="5242468"/>
              <a:ext cx="6635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0F99"/>
                  </a:solidFill>
                </a:rPr>
                <a:t>Structural </a:t>
              </a:r>
              <a:r>
                <a:rPr lang="fr-FR" sz="2400" b="1" dirty="0" err="1">
                  <a:solidFill>
                    <a:srgbClr val="000F99"/>
                  </a:solidFill>
                </a:rPr>
                <a:t>assessment</a:t>
              </a:r>
              <a:r>
                <a:rPr lang="fr-FR" sz="2400" b="1" dirty="0">
                  <a:solidFill>
                    <a:srgbClr val="000F99"/>
                  </a:solidFill>
                </a:rPr>
                <a:t> and </a:t>
              </a:r>
              <a:r>
                <a:rPr lang="fr-FR" sz="2400" b="1" dirty="0" err="1">
                  <a:solidFill>
                    <a:srgbClr val="000F99"/>
                  </a:solidFill>
                </a:rPr>
                <a:t>scoring</a:t>
              </a:r>
              <a:r>
                <a:rPr lang="fr-FR" sz="2400" b="1" dirty="0">
                  <a:solidFill>
                    <a:srgbClr val="000F99"/>
                  </a:solidFill>
                </a:rPr>
                <a:t>: </a:t>
              </a:r>
              <a:r>
                <a:rPr lang="fr-FR" sz="2400" b="1" dirty="0" err="1">
                  <a:solidFill>
                    <a:srgbClr val="000F99"/>
                  </a:solidFill>
                </a:rPr>
                <a:t>Chest</a:t>
              </a:r>
              <a:r>
                <a:rPr lang="fr-FR" sz="2400" b="1" dirty="0">
                  <a:solidFill>
                    <a:srgbClr val="000F99"/>
                  </a:solidFill>
                </a:rPr>
                <a:t>-CT / MRI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1170000" y="879995"/>
            <a:ext cx="6809941" cy="4199605"/>
            <a:chOff x="1170000" y="879995"/>
            <a:chExt cx="6809941" cy="4199605"/>
          </a:xfrm>
        </p:grpSpPr>
        <p:grpSp>
          <p:nvGrpSpPr>
            <p:cNvPr id="6" name="Grouper 5"/>
            <p:cNvGrpSpPr/>
            <p:nvPr/>
          </p:nvGrpSpPr>
          <p:grpSpPr>
            <a:xfrm>
              <a:off x="1170000" y="879995"/>
              <a:ext cx="6809941" cy="4199605"/>
              <a:chOff x="1170000" y="879995"/>
              <a:chExt cx="6809941" cy="419960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170000" y="948035"/>
                <a:ext cx="6809941" cy="4131565"/>
              </a:xfrm>
              <a:prstGeom prst="rect">
                <a:avLst/>
              </a:prstGeom>
              <a:solidFill>
                <a:srgbClr val="D5E5C9">
                  <a:alpha val="17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Forme en L 6"/>
              <p:cNvSpPr/>
              <p:nvPr/>
            </p:nvSpPr>
            <p:spPr>
              <a:xfrm flipV="1">
                <a:off x="1854200" y="1422400"/>
                <a:ext cx="3213100" cy="1130300"/>
              </a:xfrm>
              <a:prstGeom prst="corner">
                <a:avLst>
                  <a:gd name="adj1" fmla="val 57143"/>
                  <a:gd name="adj2" fmla="val 284270"/>
                </a:avLst>
              </a:prstGeom>
              <a:solidFill>
                <a:srgbClr val="DD0000">
                  <a:alpha val="34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2777316" y="879995"/>
                <a:ext cx="35893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800" b="1" dirty="0" err="1">
                    <a:solidFill>
                      <a:srgbClr val="008000"/>
                    </a:solidFill>
                  </a:rPr>
                  <a:t>Fonctional</a:t>
                </a:r>
                <a:r>
                  <a:rPr lang="fr-FR" sz="2800" b="1" dirty="0">
                    <a:solidFill>
                      <a:srgbClr val="008000"/>
                    </a:solidFill>
                  </a:rPr>
                  <a:t> </a:t>
                </a:r>
                <a:r>
                  <a:rPr lang="fr-FR" sz="2800" b="1" dirty="0" err="1">
                    <a:solidFill>
                      <a:srgbClr val="008000"/>
                    </a:solidFill>
                  </a:rPr>
                  <a:t>Assessment</a:t>
                </a:r>
                <a:endParaRPr lang="fr-FR" sz="28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4" name="ZoneTexte 3"/>
              <p:cNvSpPr txBox="1"/>
              <p:nvPr/>
            </p:nvSpPr>
            <p:spPr>
              <a:xfrm>
                <a:off x="1647614" y="4556899"/>
                <a:ext cx="387771" cy="276999"/>
              </a:xfrm>
              <a:prstGeom prst="rect">
                <a:avLst/>
              </a:prstGeom>
              <a:solidFill>
                <a:srgbClr val="C0504D">
                  <a:alpha val="60000"/>
                </a:srgb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0-6</a:t>
                </a:r>
              </a:p>
            </p:txBody>
          </p:sp>
          <p:sp>
            <p:nvSpPr>
              <p:cNvPr id="5" name="ZoneTexte 4"/>
              <p:cNvSpPr txBox="1"/>
              <p:nvPr/>
            </p:nvSpPr>
            <p:spPr>
              <a:xfrm rot="16200000">
                <a:off x="944233" y="3112711"/>
                <a:ext cx="800219" cy="338554"/>
              </a:xfrm>
              <a:prstGeom prst="rect">
                <a:avLst/>
              </a:prstGeom>
              <a:solidFill>
                <a:srgbClr val="F5FAEE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005100"/>
                    </a:solidFill>
                  </a:rPr>
                  <a:t>FEV1 %</a:t>
                </a:r>
                <a:endParaRPr lang="fr-FR" sz="1600" b="1" dirty="0">
                  <a:solidFill>
                    <a:srgbClr val="005100"/>
                  </a:solidFill>
                </a:endParaRPr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3229275" y="1409700"/>
              <a:ext cx="462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005100"/>
                  </a:solidFill>
                </a:rPr>
                <a:t>LCI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123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600px-Body_Plethysmography_chamber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2" y="2088420"/>
            <a:ext cx="3771900" cy="28289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2427" y="1197040"/>
            <a:ext cx="4613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0099"/>
                </a:solidFill>
                <a:latin typeface="Calibri"/>
                <a:cs typeface="Calibri"/>
              </a:rPr>
              <a:t>Body </a:t>
            </a:r>
            <a:r>
              <a:rPr lang="fr-FR" sz="3600" b="1" dirty="0" err="1">
                <a:solidFill>
                  <a:srgbClr val="000099"/>
                </a:solidFill>
                <a:latin typeface="Calibri"/>
                <a:cs typeface="Calibri"/>
              </a:rPr>
              <a:t>Plethysmography</a:t>
            </a:r>
            <a:endParaRPr lang="fr-FR" sz="3600" b="1" dirty="0">
              <a:solidFill>
                <a:srgbClr val="000099"/>
              </a:solidFill>
              <a:latin typeface="Calibri"/>
              <a:cs typeface="Calibri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2047" y="5055218"/>
            <a:ext cx="393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err="1">
                <a:solidFill>
                  <a:srgbClr val="000099"/>
                </a:solidFill>
                <a:latin typeface="Calibri"/>
                <a:cs typeface="Calibri"/>
              </a:rPr>
              <a:t>Measures</a:t>
            </a:r>
            <a:r>
              <a:rPr lang="fr-FR" sz="2000" b="1" dirty="0">
                <a:solidFill>
                  <a:srgbClr val="000099"/>
                </a:solidFill>
                <a:latin typeface="Calibri"/>
                <a:cs typeface="Calibri"/>
              </a:rPr>
              <a:t> non mobilisable </a:t>
            </a:r>
            <a:r>
              <a:rPr lang="fr-FR" sz="2000" b="1" dirty="0" err="1">
                <a:solidFill>
                  <a:srgbClr val="000099"/>
                </a:solidFill>
                <a:latin typeface="Calibri"/>
                <a:cs typeface="Calibri"/>
              </a:rPr>
              <a:t>lung</a:t>
            </a:r>
            <a:r>
              <a:rPr lang="fr-FR" sz="2000" b="1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fr-FR" sz="2000" b="1" dirty="0" err="1">
                <a:solidFill>
                  <a:srgbClr val="000099"/>
                </a:solidFill>
                <a:latin typeface="Calibri"/>
                <a:cs typeface="Calibri"/>
              </a:rPr>
              <a:t>gas</a:t>
            </a:r>
            <a:r>
              <a:rPr lang="fr-FR" sz="2000" b="1" dirty="0">
                <a:solidFill>
                  <a:srgbClr val="000099"/>
                </a:solidFill>
                <a:latin typeface="Calibri"/>
                <a:cs typeface="Calibri"/>
              </a:rPr>
              <a:t> volumes</a:t>
            </a:r>
            <a:r>
              <a:rPr lang="fr-FR" sz="2000" dirty="0">
                <a:latin typeface="Calibri"/>
                <a:cs typeface="Calibri"/>
              </a:rPr>
              <a:t>: </a:t>
            </a:r>
            <a:r>
              <a:rPr lang="fr-FR" sz="2000" dirty="0" err="1">
                <a:latin typeface="Calibri"/>
                <a:cs typeface="Calibri"/>
              </a:rPr>
              <a:t>Functional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dirty="0" err="1">
                <a:latin typeface="Calibri"/>
                <a:cs typeface="Calibri"/>
              </a:rPr>
              <a:t>Residual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dirty="0" err="1">
                <a:latin typeface="Calibri"/>
                <a:cs typeface="Calibri"/>
              </a:rPr>
              <a:t>Capacity</a:t>
            </a:r>
            <a:r>
              <a:rPr lang="fr-FR" sz="2000" dirty="0">
                <a:latin typeface="Calibri"/>
                <a:cs typeface="Calibri"/>
              </a:rPr>
              <a:t> (FRC), Total Lung </a:t>
            </a:r>
            <a:r>
              <a:rPr lang="fr-FR" sz="2000" dirty="0" err="1">
                <a:latin typeface="Calibri"/>
                <a:cs typeface="Calibri"/>
              </a:rPr>
              <a:t>Capacity</a:t>
            </a:r>
            <a:r>
              <a:rPr lang="fr-FR" sz="2000" dirty="0">
                <a:latin typeface="Calibri"/>
                <a:cs typeface="Calibri"/>
              </a:rPr>
              <a:t> (TLC) and </a:t>
            </a:r>
            <a:r>
              <a:rPr lang="fr-FR" sz="2000" dirty="0" err="1">
                <a:latin typeface="Calibri"/>
                <a:cs typeface="Calibri"/>
              </a:rPr>
              <a:t>Residual</a:t>
            </a:r>
            <a:r>
              <a:rPr lang="fr-FR" sz="2000" dirty="0">
                <a:latin typeface="Calibri"/>
                <a:cs typeface="Calibri"/>
              </a:rPr>
              <a:t> Volume (RV)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5077121" y="1197040"/>
            <a:ext cx="3616327" cy="5299737"/>
            <a:chOff x="4956173" y="165100"/>
            <a:chExt cx="3616327" cy="5299737"/>
          </a:xfrm>
        </p:grpSpPr>
        <p:pic>
          <p:nvPicPr>
            <p:cNvPr id="3" name="Image 2" descr="69437-647436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168" y="1120774"/>
              <a:ext cx="2700337" cy="2700337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5600797" y="165100"/>
              <a:ext cx="23270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3600" b="1" dirty="0" err="1">
                  <a:solidFill>
                    <a:srgbClr val="000099"/>
                  </a:solidFill>
                  <a:latin typeface="Calibri"/>
                  <a:cs typeface="Calibri"/>
                </a:rPr>
                <a:t>Spirometry</a:t>
              </a:r>
              <a:endParaRPr lang="fr-FR" sz="3600" b="1" dirty="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956173" y="3833621"/>
              <a:ext cx="361632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000" b="1" dirty="0" err="1">
                  <a:solidFill>
                    <a:srgbClr val="000099"/>
                  </a:solidFill>
                  <a:latin typeface="Calibri"/>
                  <a:cs typeface="Calibri"/>
                </a:rPr>
                <a:t>Measures</a:t>
              </a:r>
              <a:r>
                <a:rPr lang="fr-FR" sz="2000" b="1" dirty="0">
                  <a:solidFill>
                    <a:srgbClr val="000099"/>
                  </a:solidFill>
                  <a:latin typeface="Calibri"/>
                  <a:cs typeface="Calibri"/>
                </a:rPr>
                <a:t> mobilisable </a:t>
              </a:r>
              <a:r>
                <a:rPr lang="fr-FR" sz="2000" b="1" dirty="0" err="1">
                  <a:solidFill>
                    <a:srgbClr val="000099"/>
                  </a:solidFill>
                  <a:latin typeface="Calibri"/>
                  <a:cs typeface="Calibri"/>
                </a:rPr>
                <a:t>lung</a:t>
              </a:r>
              <a:r>
                <a:rPr lang="fr-FR" sz="2000" b="1" dirty="0">
                  <a:solidFill>
                    <a:srgbClr val="000099"/>
                  </a:solidFill>
                  <a:latin typeface="Calibri"/>
                  <a:cs typeface="Calibri"/>
                </a:rPr>
                <a:t> </a:t>
              </a:r>
              <a:r>
                <a:rPr lang="fr-FR" sz="2000" b="1" dirty="0" err="1">
                  <a:solidFill>
                    <a:srgbClr val="000099"/>
                  </a:solidFill>
                  <a:latin typeface="Calibri"/>
                  <a:cs typeface="Calibri"/>
                </a:rPr>
                <a:t>gas</a:t>
              </a:r>
              <a:r>
                <a:rPr lang="fr-FR" sz="2000" b="1" dirty="0">
                  <a:solidFill>
                    <a:srgbClr val="000099"/>
                  </a:solidFill>
                  <a:latin typeface="Calibri"/>
                  <a:cs typeface="Calibri"/>
                </a:rPr>
                <a:t> volumes: </a:t>
              </a:r>
              <a:r>
                <a:rPr lang="fr-FR" sz="2000" dirty="0" err="1">
                  <a:latin typeface="Calibri"/>
                  <a:cs typeface="Calibri"/>
                </a:rPr>
                <a:t>Forced</a:t>
              </a:r>
              <a:r>
                <a:rPr lang="fr-FR" sz="2000" dirty="0">
                  <a:latin typeface="Calibri"/>
                  <a:cs typeface="Calibri"/>
                </a:rPr>
                <a:t> Vital </a:t>
              </a:r>
              <a:r>
                <a:rPr lang="fr-FR" sz="2000" dirty="0" err="1">
                  <a:latin typeface="Calibri"/>
                  <a:cs typeface="Calibri"/>
                </a:rPr>
                <a:t>Capacity</a:t>
              </a:r>
              <a:r>
                <a:rPr lang="fr-FR" sz="2000" dirty="0">
                  <a:latin typeface="Calibri"/>
                  <a:cs typeface="Calibri"/>
                </a:rPr>
                <a:t> (FVC) and the volume </a:t>
              </a:r>
              <a:r>
                <a:rPr lang="fr-FR" sz="2000" dirty="0" err="1">
                  <a:latin typeface="Calibri"/>
                  <a:cs typeface="Calibri"/>
                </a:rPr>
                <a:t>expired</a:t>
              </a:r>
              <a:r>
                <a:rPr lang="fr-FR" sz="2000" dirty="0">
                  <a:latin typeface="Calibri"/>
                  <a:cs typeface="Calibri"/>
                </a:rPr>
                <a:t> in the first second of an FVC </a:t>
              </a:r>
              <a:r>
                <a:rPr lang="fr-FR" sz="2000" dirty="0" err="1">
                  <a:latin typeface="Calibri"/>
                  <a:cs typeface="Calibri"/>
                </a:rPr>
                <a:t>manoeuvre</a:t>
              </a:r>
              <a:r>
                <a:rPr lang="fr-FR" sz="2000" dirty="0">
                  <a:latin typeface="Calibri"/>
                  <a:cs typeface="Calibri"/>
                </a:rPr>
                <a:t>: </a:t>
              </a:r>
              <a:r>
                <a:rPr lang="fr-FR" sz="2000" b="1" dirty="0">
                  <a:solidFill>
                    <a:srgbClr val="CC280A"/>
                  </a:solidFill>
                  <a:latin typeface="Calibri"/>
                  <a:cs typeface="Calibri"/>
                </a:rPr>
                <a:t>FEV1</a:t>
              </a: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945923" y="250048"/>
            <a:ext cx="725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rgbClr val="000099"/>
                </a:solidFill>
              </a:rPr>
              <a:t>Respiratory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  <a:r>
              <a:rPr lang="fr-FR" sz="4000" b="1" dirty="0" err="1" smtClean="0">
                <a:solidFill>
                  <a:srgbClr val="000099"/>
                </a:solidFill>
              </a:rPr>
              <a:t>Function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  <a:r>
              <a:rPr lang="fr-FR" sz="4000" b="1" dirty="0" err="1" smtClean="0">
                <a:solidFill>
                  <a:srgbClr val="000099"/>
                </a:solidFill>
              </a:rPr>
              <a:t>Assessment</a:t>
            </a:r>
            <a:r>
              <a:rPr lang="fr-FR" sz="4000" b="1" dirty="0" smtClean="0">
                <a:solidFill>
                  <a:srgbClr val="000099"/>
                </a:solidFill>
              </a:rPr>
              <a:t> </a:t>
            </a:r>
            <a:endParaRPr lang="fr-FR" sz="4000" b="1" dirty="0">
              <a:solidFill>
                <a:srgbClr val="00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104" y="1099054"/>
            <a:ext cx="4595938" cy="5508603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889442" y="1099054"/>
            <a:ext cx="4010149" cy="5508603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02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47956" y="217244"/>
            <a:ext cx="6661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rgbClr val="000099"/>
                </a:solidFill>
                <a:latin typeface="Calibri"/>
                <a:cs typeface="Calibri"/>
              </a:rPr>
              <a:t>FEV1: a </a:t>
            </a:r>
            <a:r>
              <a:rPr lang="fr-FR" sz="4400" b="1" dirty="0" err="1">
                <a:solidFill>
                  <a:srgbClr val="000099"/>
                </a:solidFill>
                <a:latin typeface="Calibri"/>
                <a:cs typeface="Calibri"/>
              </a:rPr>
              <a:t>Very</a:t>
            </a:r>
            <a:r>
              <a:rPr lang="fr-FR" sz="4400" b="1" dirty="0">
                <a:solidFill>
                  <a:srgbClr val="000099"/>
                </a:solidFill>
                <a:latin typeface="Calibri"/>
                <a:cs typeface="Calibri"/>
              </a:rPr>
              <a:t> Attractive Test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81980" y="1117600"/>
            <a:ext cx="8035548" cy="4068806"/>
          </a:xfrm>
          <a:prstGeom prst="rect">
            <a:avLst/>
          </a:prstGeom>
          <a:noFill/>
          <a:ln>
            <a:solidFill>
              <a:srgbClr val="2447AC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Clr>
                <a:srgbClr val="000099"/>
              </a:buClr>
              <a:buSzPct val="80000"/>
            </a:pPr>
            <a:r>
              <a:rPr lang="fr-FR" sz="2400" i="1" dirty="0" err="1">
                <a:solidFill>
                  <a:srgbClr val="000099"/>
                </a:solidFill>
                <a:latin typeface="Calibri"/>
                <a:cs typeface="Calibri"/>
              </a:rPr>
              <a:t>Many</a:t>
            </a:r>
            <a:r>
              <a:rPr lang="fr-FR" sz="2400" i="1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fr-FR" sz="2400" i="1" dirty="0" err="1">
                <a:solidFill>
                  <a:srgbClr val="000099"/>
                </a:solidFill>
                <a:latin typeface="Calibri"/>
                <a:cs typeface="Calibri"/>
              </a:rPr>
              <a:t>assets</a:t>
            </a:r>
            <a:r>
              <a:rPr lang="fr-FR" sz="2400" i="1" dirty="0">
                <a:solidFill>
                  <a:srgbClr val="000099"/>
                </a:solidFill>
                <a:latin typeface="Calibri"/>
                <a:cs typeface="Calibri"/>
              </a:rPr>
              <a:t>: </a:t>
            </a:r>
          </a:p>
          <a:p>
            <a:pPr marL="342900" indent="-342900">
              <a:lnSpc>
                <a:spcPct val="120000"/>
              </a:lnSpc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400" dirty="0" err="1">
                <a:latin typeface="Calibri"/>
                <a:cs typeface="Calibri"/>
              </a:rPr>
              <a:t>Very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well-known</a:t>
            </a:r>
            <a:r>
              <a:rPr lang="fr-FR" sz="2400" dirty="0">
                <a:latin typeface="Calibri"/>
                <a:cs typeface="Calibri"/>
              </a:rPr>
              <a:t> index of </a:t>
            </a:r>
            <a:r>
              <a:rPr lang="fr-FR" sz="2400" dirty="0" err="1">
                <a:latin typeface="Calibri"/>
                <a:cs typeface="Calibri"/>
              </a:rPr>
              <a:t>airway</a:t>
            </a:r>
            <a:r>
              <a:rPr lang="fr-FR" sz="2400" dirty="0">
                <a:latin typeface="Calibri"/>
                <a:cs typeface="Calibri"/>
              </a:rPr>
              <a:t> obstruction</a:t>
            </a:r>
          </a:p>
          <a:p>
            <a:pPr marL="342900" indent="-342900">
              <a:lnSpc>
                <a:spcPct val="120000"/>
              </a:lnSpc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400" dirty="0">
                <a:cs typeface="Calibri"/>
              </a:rPr>
              <a:t>Equipment </a:t>
            </a:r>
            <a:r>
              <a:rPr lang="fr-FR" sz="2400" dirty="0" err="1">
                <a:cs typeface="Calibri"/>
              </a:rPr>
              <a:t>widely</a:t>
            </a:r>
            <a:r>
              <a:rPr lang="fr-FR" sz="2400" dirty="0">
                <a:cs typeface="Calibri"/>
              </a:rPr>
              <a:t> </a:t>
            </a:r>
            <a:r>
              <a:rPr lang="fr-FR" sz="2400" dirty="0" err="1">
                <a:cs typeface="Calibri"/>
              </a:rPr>
              <a:t>available</a:t>
            </a:r>
            <a:r>
              <a:rPr lang="fr-FR" sz="2400" dirty="0">
                <a:cs typeface="Calibri"/>
              </a:rPr>
              <a:t> </a:t>
            </a:r>
            <a:endParaRPr lang="fr-FR" sz="2400" dirty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400" dirty="0" err="1">
                <a:latin typeface="Calibri"/>
                <a:cs typeface="Calibri"/>
              </a:rPr>
              <a:t>Highly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standardised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i="1" dirty="0">
                <a:latin typeface="Calibri"/>
                <a:cs typeface="Calibri"/>
              </a:rPr>
              <a:t>(</a:t>
            </a:r>
            <a:r>
              <a:rPr lang="fr-FR" i="1" dirty="0" err="1">
                <a:latin typeface="Calibri"/>
                <a:cs typeface="Calibri"/>
              </a:rPr>
              <a:t>Eur</a:t>
            </a:r>
            <a:r>
              <a:rPr lang="fr-FR" i="1" dirty="0">
                <a:latin typeface="Calibri"/>
                <a:cs typeface="Calibri"/>
              </a:rPr>
              <a:t> </a:t>
            </a:r>
            <a:r>
              <a:rPr lang="fr-FR" i="1" dirty="0" err="1">
                <a:latin typeface="Calibri"/>
                <a:cs typeface="Calibri"/>
              </a:rPr>
              <a:t>Respir</a:t>
            </a:r>
            <a:r>
              <a:rPr lang="fr-FR" i="1" dirty="0">
                <a:latin typeface="Calibri"/>
                <a:cs typeface="Calibri"/>
              </a:rPr>
              <a:t> J 2005; 26:319-38)</a:t>
            </a:r>
          </a:p>
          <a:p>
            <a:pPr marL="342900" indent="-342900">
              <a:lnSpc>
                <a:spcPct val="120000"/>
              </a:lnSpc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Simple manœuvre </a:t>
            </a:r>
            <a:r>
              <a:rPr lang="fr-FR" sz="2400" dirty="0" err="1">
                <a:latin typeface="Calibri"/>
                <a:cs typeface="Calibri"/>
              </a:rPr>
              <a:t>easily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done</a:t>
            </a:r>
            <a:r>
              <a:rPr lang="fr-FR" sz="2400" dirty="0">
                <a:latin typeface="Calibri"/>
                <a:cs typeface="Calibri"/>
              </a:rPr>
              <a:t> in patients </a:t>
            </a:r>
            <a:r>
              <a:rPr lang="fr-FR" sz="2400" dirty="0" err="1">
                <a:latin typeface="Calibri"/>
                <a:cs typeface="Calibri"/>
              </a:rPr>
              <a:t>above</a:t>
            </a:r>
            <a:r>
              <a:rPr lang="fr-FR" sz="2400" dirty="0">
                <a:latin typeface="Calibri"/>
                <a:cs typeface="Calibri"/>
              </a:rPr>
              <a:t> 6 </a:t>
            </a:r>
            <a:r>
              <a:rPr lang="fr-FR" sz="2400" dirty="0" err="1">
                <a:latin typeface="Calibri"/>
                <a:cs typeface="Calibri"/>
              </a:rPr>
              <a:t>yrs</a:t>
            </a:r>
            <a:r>
              <a:rPr lang="fr-FR" sz="2400" dirty="0">
                <a:latin typeface="Calibri"/>
                <a:cs typeface="Calibri"/>
              </a:rPr>
              <a:t> of </a:t>
            </a:r>
            <a:r>
              <a:rPr lang="fr-FR" sz="2400" dirty="0" err="1">
                <a:latin typeface="Calibri"/>
                <a:cs typeface="Calibri"/>
              </a:rPr>
              <a:t>age</a:t>
            </a:r>
            <a:endParaRPr lang="fr-FR" sz="2400" dirty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400" dirty="0">
                <a:cs typeface="Calibri"/>
              </a:rPr>
              <a:t>Quick and non-invasive test </a:t>
            </a:r>
            <a:endParaRPr lang="fr-FR" sz="2400" dirty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400" dirty="0" err="1">
                <a:latin typeface="Calibri"/>
                <a:cs typeface="Calibri"/>
              </a:rPr>
              <a:t>Reproducible</a:t>
            </a:r>
            <a:r>
              <a:rPr lang="fr-FR" sz="2400" dirty="0">
                <a:latin typeface="Calibri"/>
                <a:cs typeface="Calibri"/>
              </a:rPr>
              <a:t> and </a:t>
            </a:r>
            <a:r>
              <a:rPr lang="fr-FR" sz="2400" dirty="0" err="1">
                <a:latin typeface="Calibri"/>
                <a:cs typeface="Calibri"/>
              </a:rPr>
              <a:t>repeatable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with</a:t>
            </a:r>
            <a:r>
              <a:rPr lang="fr-FR" sz="2400" dirty="0">
                <a:latin typeface="Calibri"/>
                <a:cs typeface="Calibri"/>
              </a:rPr>
              <a:t> no </a:t>
            </a:r>
            <a:r>
              <a:rPr lang="fr-FR" sz="2400" dirty="0" err="1">
                <a:latin typeface="Calibri"/>
                <a:cs typeface="Calibri"/>
              </a:rPr>
              <a:t>toxicity</a:t>
            </a:r>
            <a:endParaRPr lang="fr-FR" sz="2400" dirty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400" dirty="0" err="1">
                <a:latin typeface="Calibri"/>
                <a:cs typeface="Calibri"/>
              </a:rPr>
              <a:t>Results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readily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available</a:t>
            </a:r>
            <a:endParaRPr lang="fr-FR" sz="2400" dirty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Clr>
                <a:srgbClr val="000099"/>
              </a:buClr>
              <a:buSzPct val="80000"/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Reference values </a:t>
            </a:r>
            <a:r>
              <a:rPr lang="fr-FR" i="1" dirty="0">
                <a:latin typeface="Calibri"/>
                <a:cs typeface="Calibri"/>
              </a:rPr>
              <a:t>(</a:t>
            </a:r>
            <a:r>
              <a:rPr lang="fr-FR" i="1" dirty="0" err="1">
                <a:latin typeface="Calibri"/>
                <a:cs typeface="Calibri"/>
              </a:rPr>
              <a:t>Eur</a:t>
            </a:r>
            <a:r>
              <a:rPr lang="fr-FR" i="1" dirty="0">
                <a:latin typeface="Calibri"/>
                <a:cs typeface="Calibri"/>
              </a:rPr>
              <a:t> </a:t>
            </a:r>
            <a:r>
              <a:rPr lang="fr-FR" i="1" dirty="0" err="1">
                <a:latin typeface="Calibri"/>
                <a:cs typeface="Calibri"/>
              </a:rPr>
              <a:t>Respir</a:t>
            </a:r>
            <a:r>
              <a:rPr lang="fr-FR" i="1" dirty="0">
                <a:latin typeface="Calibri"/>
                <a:cs typeface="Calibri"/>
              </a:rPr>
              <a:t> J 2012; 40:1324-43)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81980" y="5309804"/>
            <a:ext cx="8020144" cy="1409617"/>
          </a:xfrm>
          <a:prstGeom prst="rect">
            <a:avLst/>
          </a:prstGeom>
          <a:noFill/>
          <a:ln>
            <a:solidFill>
              <a:srgbClr val="2447A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000099"/>
              </a:buClr>
              <a:buSzPct val="80000"/>
            </a:pPr>
            <a:r>
              <a:rPr lang="fr-FR" sz="2400" i="1" dirty="0">
                <a:solidFill>
                  <a:srgbClr val="CC280A"/>
                </a:solidFill>
                <a:latin typeface="Calibri"/>
                <a:cs typeface="Calibri"/>
              </a:rPr>
              <a:t>Few </a:t>
            </a:r>
            <a:r>
              <a:rPr lang="fr-FR" sz="2400" i="1" dirty="0" err="1">
                <a:solidFill>
                  <a:srgbClr val="CC280A"/>
                </a:solidFill>
                <a:latin typeface="Calibri"/>
                <a:cs typeface="Calibri"/>
              </a:rPr>
              <a:t>flaws</a:t>
            </a:r>
            <a:r>
              <a:rPr lang="fr-FR" sz="2400" i="1" dirty="0">
                <a:solidFill>
                  <a:srgbClr val="CC280A"/>
                </a:solidFill>
                <a:latin typeface="Calibri"/>
                <a:cs typeface="Calibri"/>
              </a:rPr>
              <a:t>:</a:t>
            </a:r>
          </a:p>
          <a:p>
            <a:pPr marL="342900" indent="-342900">
              <a:lnSpc>
                <a:spcPct val="120000"/>
              </a:lnSpc>
              <a:buClr>
                <a:srgbClr val="CC280A"/>
              </a:buClr>
              <a:buSzPct val="80000"/>
              <a:buFont typeface="Wingdings" charset="2"/>
              <a:buChar char="§"/>
            </a:pPr>
            <a:r>
              <a:rPr lang="fr-FR" sz="2400" dirty="0" err="1">
                <a:latin typeface="Calibri"/>
                <a:cs typeface="Calibri"/>
              </a:rPr>
              <a:t>Requires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subject's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cooperation</a:t>
            </a:r>
            <a:r>
              <a:rPr lang="fr-FR" sz="2400" dirty="0">
                <a:latin typeface="Calibri"/>
                <a:cs typeface="Calibri"/>
              </a:rPr>
              <a:t> and a </a:t>
            </a:r>
            <a:r>
              <a:rPr lang="fr-FR" sz="2400" dirty="0" err="1">
                <a:latin typeface="Calibri"/>
                <a:cs typeface="Calibri"/>
              </a:rPr>
              <a:t>well-trained</a:t>
            </a:r>
            <a:r>
              <a:rPr lang="fr-FR" sz="2400" dirty="0">
                <a:latin typeface="Calibri"/>
                <a:cs typeface="Calibri"/>
              </a:rPr>
              <a:t> examiner</a:t>
            </a:r>
          </a:p>
          <a:p>
            <a:pPr marL="342900" indent="-342900">
              <a:lnSpc>
                <a:spcPct val="120000"/>
              </a:lnSpc>
              <a:buClr>
                <a:srgbClr val="CC280A"/>
              </a:buClr>
              <a:buSzPct val="80000"/>
              <a:buFont typeface="Wingdings" charset="2"/>
              <a:buChar char="§"/>
            </a:pPr>
            <a:r>
              <a:rPr lang="fr-FR" sz="2400" dirty="0" err="1">
                <a:latin typeface="Calibri"/>
                <a:cs typeface="Calibri"/>
              </a:rPr>
              <a:t>Poorly</a:t>
            </a:r>
            <a:r>
              <a:rPr lang="fr-FR" sz="2400" dirty="0">
                <a:latin typeface="Calibri"/>
                <a:cs typeface="Calibri"/>
              </a:rPr>
              <a:t> sensitive</a:t>
            </a:r>
          </a:p>
        </p:txBody>
      </p:sp>
      <p:pic>
        <p:nvPicPr>
          <p:cNvPr id="2" name="Image 1" descr="spi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28" y="228600"/>
            <a:ext cx="1420712" cy="25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1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184547"/>
            <a:ext cx="9029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0099"/>
                </a:solidFill>
                <a:latin typeface="Calibri"/>
                <a:cs typeface="Calibri"/>
              </a:rPr>
              <a:t>FEV1 </a:t>
            </a:r>
            <a:r>
              <a:rPr lang="fr-FR" sz="3600" b="1" dirty="0" err="1">
                <a:solidFill>
                  <a:srgbClr val="000099"/>
                </a:solidFill>
                <a:latin typeface="Calibri"/>
                <a:cs typeface="Calibri"/>
              </a:rPr>
              <a:t>is</a:t>
            </a:r>
            <a:r>
              <a:rPr lang="fr-FR" sz="3600" b="1" dirty="0">
                <a:solidFill>
                  <a:srgbClr val="000099"/>
                </a:solidFill>
                <a:latin typeface="Calibri"/>
                <a:cs typeface="Calibri"/>
              </a:rPr>
              <a:t> the </a:t>
            </a:r>
            <a:r>
              <a:rPr lang="fr-FR" sz="3600" b="1" dirty="0" err="1">
                <a:solidFill>
                  <a:srgbClr val="000099"/>
                </a:solidFill>
                <a:latin typeface="Calibri"/>
                <a:cs typeface="Calibri"/>
              </a:rPr>
              <a:t>Strongest</a:t>
            </a:r>
            <a:r>
              <a:rPr lang="fr-FR" sz="3600" b="1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fr-FR" sz="3600" b="1" dirty="0" err="1">
                <a:solidFill>
                  <a:srgbClr val="000099"/>
                </a:solidFill>
                <a:latin typeface="Calibri"/>
                <a:cs typeface="Calibri"/>
              </a:rPr>
              <a:t>Clinical</a:t>
            </a:r>
            <a:r>
              <a:rPr lang="fr-FR" sz="3600" b="1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fr-FR" sz="3600" b="1" dirty="0" err="1">
                <a:solidFill>
                  <a:srgbClr val="000099"/>
                </a:solidFill>
                <a:latin typeface="Calibri"/>
                <a:cs typeface="Calibri"/>
              </a:rPr>
              <a:t>Predictor</a:t>
            </a:r>
            <a:r>
              <a:rPr lang="fr-FR" sz="3600" b="1" dirty="0">
                <a:solidFill>
                  <a:srgbClr val="000099"/>
                </a:solidFill>
                <a:latin typeface="Calibri"/>
                <a:cs typeface="Calibri"/>
              </a:rPr>
              <a:t> of </a:t>
            </a:r>
            <a:r>
              <a:rPr lang="fr-FR" sz="3600" b="1" dirty="0" err="1">
                <a:solidFill>
                  <a:srgbClr val="000099"/>
                </a:solidFill>
                <a:latin typeface="Calibri"/>
                <a:cs typeface="Calibri"/>
              </a:rPr>
              <a:t>Mortality</a:t>
            </a:r>
            <a:r>
              <a:rPr lang="fr-FR" sz="3600" b="1" dirty="0">
                <a:solidFill>
                  <a:srgbClr val="000099"/>
                </a:solidFill>
                <a:latin typeface="Calibri"/>
                <a:cs typeface="Calibri"/>
              </a:rPr>
              <a:t> and a </a:t>
            </a:r>
            <a:r>
              <a:rPr lang="en-US" sz="3600" b="1" dirty="0">
                <a:solidFill>
                  <a:srgbClr val="000099"/>
                </a:solidFill>
              </a:rPr>
              <a:t>Marker of Morbidity </a:t>
            </a:r>
            <a:r>
              <a:rPr lang="fr-FR" sz="3600" b="1" dirty="0">
                <a:solidFill>
                  <a:srgbClr val="000099"/>
                </a:solidFill>
                <a:latin typeface="Calibri"/>
                <a:cs typeface="Calibri"/>
              </a:rPr>
              <a:t>in CF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41994" y="5109071"/>
            <a:ext cx="3660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 err="1">
                <a:latin typeface="Calibri"/>
                <a:cs typeface="Calibri"/>
              </a:rPr>
              <a:t>Kerem</a:t>
            </a:r>
            <a:r>
              <a:rPr lang="fr-FR" sz="1400" i="1" dirty="0">
                <a:latin typeface="Calibri"/>
                <a:cs typeface="Calibri"/>
              </a:rPr>
              <a:t> et al, N </a:t>
            </a:r>
            <a:r>
              <a:rPr lang="fr-FR" sz="1400" i="1" dirty="0" err="1">
                <a:latin typeface="Calibri"/>
                <a:cs typeface="Calibri"/>
              </a:rPr>
              <a:t>Engl</a:t>
            </a:r>
            <a:r>
              <a:rPr lang="fr-FR" sz="1400" i="1" dirty="0">
                <a:latin typeface="Calibri"/>
                <a:cs typeface="Calibri"/>
              </a:rPr>
              <a:t> J Med 1992;326:1187– 91</a:t>
            </a:r>
          </a:p>
        </p:txBody>
      </p:sp>
      <p:pic>
        <p:nvPicPr>
          <p:cNvPr id="9" name="Image 8" descr="Kere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3" y="1803400"/>
            <a:ext cx="4104080" cy="3250692"/>
          </a:xfrm>
          <a:prstGeom prst="rect">
            <a:avLst/>
          </a:prstGeom>
          <a:ln>
            <a:solidFill>
              <a:srgbClr val="3D44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686816" y="5816600"/>
            <a:ext cx="777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Calibri"/>
                <a:cs typeface="Calibri"/>
              </a:rPr>
              <a:t>Other</a:t>
            </a:r>
            <a:r>
              <a:rPr lang="fr-FR" sz="2000" dirty="0">
                <a:latin typeface="Calibri"/>
                <a:cs typeface="Calibri"/>
              </a:rPr>
              <a:t> markers </a:t>
            </a:r>
            <a:r>
              <a:rPr lang="fr-FR" sz="2000" dirty="0" err="1">
                <a:latin typeface="Calibri"/>
                <a:cs typeface="Calibri"/>
              </a:rPr>
              <a:t>such</a:t>
            </a:r>
            <a:r>
              <a:rPr lang="fr-FR" sz="2000" dirty="0">
                <a:latin typeface="Calibri"/>
                <a:cs typeface="Calibri"/>
              </a:rPr>
              <a:t> as FVC or FEF25-75 have </a:t>
            </a:r>
            <a:r>
              <a:rPr lang="fr-FR" sz="2000" dirty="0" err="1">
                <a:latin typeface="Calibri"/>
                <a:cs typeface="Calibri"/>
              </a:rPr>
              <a:t>similar</a:t>
            </a:r>
            <a:r>
              <a:rPr lang="fr-FR" sz="2000" dirty="0">
                <a:latin typeface="Calibri"/>
                <a:cs typeface="Calibri"/>
              </a:rPr>
              <a:t> trends but </a:t>
            </a:r>
            <a:r>
              <a:rPr lang="fr-FR" sz="2000" dirty="0" err="1">
                <a:latin typeface="Calibri"/>
                <a:cs typeface="Calibri"/>
              </a:rPr>
              <a:t>increased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dirty="0" err="1">
                <a:latin typeface="Calibri"/>
                <a:cs typeface="Calibri"/>
              </a:rPr>
              <a:t>variability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dirty="0" err="1">
                <a:latin typeface="Calibri"/>
                <a:cs typeface="Calibri"/>
              </a:rPr>
              <a:t>with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dirty="0" err="1">
                <a:latin typeface="Calibri"/>
                <a:cs typeface="Calibri"/>
              </a:rPr>
              <a:t>repeat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dirty="0" err="1" smtClean="0">
                <a:latin typeface="Calibri"/>
                <a:cs typeface="Calibri"/>
              </a:rPr>
              <a:t>measurements</a:t>
            </a:r>
            <a:r>
              <a:rPr lang="fr-FR" sz="2000" dirty="0" smtClean="0">
                <a:latin typeface="Calibri"/>
                <a:cs typeface="Calibri"/>
              </a:rPr>
              <a:t> </a:t>
            </a:r>
            <a:endParaRPr lang="fr-FR" sz="2000" dirty="0">
              <a:latin typeface="Calibri"/>
              <a:cs typeface="Calibri"/>
            </a:endParaRPr>
          </a:p>
        </p:txBody>
      </p:sp>
      <p:pic>
        <p:nvPicPr>
          <p:cNvPr id="12" name="Image 11" descr="FEV1_Morbidity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586" y="1803400"/>
            <a:ext cx="3566160" cy="3250692"/>
          </a:xfrm>
          <a:prstGeom prst="rect">
            <a:avLst/>
          </a:prstGeom>
          <a:ln>
            <a:solidFill>
              <a:srgbClr val="3D44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/>
        </p:nvSpPr>
        <p:spPr>
          <a:xfrm>
            <a:off x="5297044" y="5109071"/>
            <a:ext cx="3459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>
                <a:solidFill>
                  <a:prstClr val="black"/>
                </a:solidFill>
              </a:rPr>
              <a:t>Taylor-Robinson et al, Thorax 2012;67:860-6 </a:t>
            </a:r>
          </a:p>
        </p:txBody>
      </p:sp>
    </p:spTree>
    <p:extLst>
      <p:ext uri="{BB962C8B-B14F-4D97-AF65-F5344CB8AC3E}">
        <p14:creationId xmlns:p14="http://schemas.microsoft.com/office/powerpoint/2010/main" val="71464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338" y="140374"/>
            <a:ext cx="8661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000099"/>
                </a:solidFill>
              </a:rPr>
              <a:t>Childhood</a:t>
            </a:r>
            <a:r>
              <a:rPr lang="fr-FR" sz="3600" b="1" dirty="0" smtClean="0">
                <a:solidFill>
                  <a:srgbClr val="000099"/>
                </a:solidFill>
              </a:rPr>
              <a:t> FEV1 </a:t>
            </a:r>
            <a:r>
              <a:rPr lang="fr-FR" sz="3600" b="1" dirty="0" err="1" smtClean="0">
                <a:solidFill>
                  <a:srgbClr val="000099"/>
                </a:solidFill>
              </a:rPr>
              <a:t>is</a:t>
            </a:r>
            <a:r>
              <a:rPr lang="fr-FR" sz="3600" b="1" dirty="0" smtClean="0">
                <a:solidFill>
                  <a:srgbClr val="000099"/>
                </a:solidFill>
              </a:rPr>
              <a:t> the </a:t>
            </a:r>
            <a:r>
              <a:rPr lang="fr-FR" sz="3600" b="1" dirty="0" err="1" smtClean="0">
                <a:solidFill>
                  <a:srgbClr val="000099"/>
                </a:solidFill>
              </a:rPr>
              <a:t>Strongest</a:t>
            </a:r>
            <a:r>
              <a:rPr lang="fr-FR" sz="3600" b="1" dirty="0" smtClean="0">
                <a:solidFill>
                  <a:srgbClr val="000099"/>
                </a:solidFill>
              </a:rPr>
              <a:t> </a:t>
            </a:r>
            <a:r>
              <a:rPr lang="fr-FR" sz="3600" b="1" dirty="0" err="1">
                <a:solidFill>
                  <a:srgbClr val="000099"/>
                </a:solidFill>
              </a:rPr>
              <a:t>P</a:t>
            </a:r>
            <a:r>
              <a:rPr lang="fr-FR" sz="3600" b="1" dirty="0" err="1" smtClean="0">
                <a:solidFill>
                  <a:srgbClr val="000099"/>
                </a:solidFill>
              </a:rPr>
              <a:t>redictor</a:t>
            </a:r>
            <a:r>
              <a:rPr lang="fr-FR" sz="3600" b="1" dirty="0" smtClean="0">
                <a:solidFill>
                  <a:srgbClr val="000099"/>
                </a:solidFill>
              </a:rPr>
              <a:t> of</a:t>
            </a:r>
          </a:p>
          <a:p>
            <a:pPr algn="ctr"/>
            <a:r>
              <a:rPr lang="fr-FR" sz="3600" b="1" dirty="0" smtClean="0">
                <a:solidFill>
                  <a:srgbClr val="000099"/>
                </a:solidFill>
              </a:rPr>
              <a:t>Adolescent Lung </a:t>
            </a:r>
            <a:r>
              <a:rPr lang="fr-FR" sz="3600" b="1" dirty="0" err="1" smtClean="0">
                <a:solidFill>
                  <a:srgbClr val="000099"/>
                </a:solidFill>
              </a:rPr>
              <a:t>Function</a:t>
            </a:r>
            <a:r>
              <a:rPr lang="fr-FR" sz="3600" b="1" dirty="0" smtClean="0">
                <a:solidFill>
                  <a:srgbClr val="000099"/>
                </a:solidFill>
              </a:rPr>
              <a:t> </a:t>
            </a:r>
            <a:endParaRPr lang="fr-FR" sz="3600" b="1" dirty="0">
              <a:solidFill>
                <a:srgbClr val="000099"/>
              </a:solidFill>
            </a:endParaRPr>
          </a:p>
        </p:txBody>
      </p:sp>
      <p:pic>
        <p:nvPicPr>
          <p:cNvPr id="3" name="Image 2" descr="Sans titr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98" y="1449506"/>
            <a:ext cx="4628044" cy="39244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4890612" y="6454238"/>
            <a:ext cx="4112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Pittman et al, </a:t>
            </a:r>
            <a:r>
              <a:rPr lang="fr-FR" sz="1400" i="1" dirty="0" err="1"/>
              <a:t>PLoS</a:t>
            </a:r>
            <a:r>
              <a:rPr lang="fr-FR" sz="1400" i="1" dirty="0"/>
              <a:t> </a:t>
            </a:r>
            <a:r>
              <a:rPr lang="en-US" sz="1400" i="1" dirty="0"/>
              <a:t>ONE </a:t>
            </a:r>
            <a:r>
              <a:rPr lang="en-US" sz="1400" i="1" dirty="0" smtClean="0"/>
              <a:t>2017, </a:t>
            </a:r>
            <a:r>
              <a:rPr lang="is-IS" sz="1400" dirty="0"/>
              <a:t>12(5):e0177215</a:t>
            </a:r>
            <a:endParaRPr lang="fr-FR" sz="14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705517" y="5515062"/>
            <a:ext cx="7649816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dirty="0" smtClean="0"/>
              <a:t>The association </a:t>
            </a:r>
            <a:r>
              <a:rPr lang="fr-FR" dirty="0" err="1" smtClean="0"/>
              <a:t>between</a:t>
            </a:r>
            <a:r>
              <a:rPr lang="fr-FR" dirty="0"/>
              <a:t> </a:t>
            </a:r>
            <a:r>
              <a:rPr lang="fr-FR" dirty="0" smtClean="0"/>
              <a:t>FEV1 in </a:t>
            </a:r>
            <a:r>
              <a:rPr lang="fr-FR" dirty="0" err="1"/>
              <a:t>early</a:t>
            </a:r>
            <a:r>
              <a:rPr lang="fr-FR" dirty="0"/>
              <a:t> </a:t>
            </a:r>
            <a:r>
              <a:rPr lang="fr-FR" dirty="0" err="1"/>
              <a:t>childhood</a:t>
            </a:r>
            <a:r>
              <a:rPr lang="fr-FR" dirty="0"/>
              <a:t> </a:t>
            </a:r>
            <a:r>
              <a:rPr lang="fr-FR" dirty="0" smtClean="0"/>
              <a:t>and adolescence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partially</a:t>
            </a:r>
            <a:r>
              <a:rPr lang="fr-FR" dirty="0"/>
              <a:t> </a:t>
            </a:r>
            <a:r>
              <a:rPr lang="fr-FR" dirty="0" err="1"/>
              <a:t>explained</a:t>
            </a:r>
            <a:r>
              <a:rPr lang="fr-FR" dirty="0"/>
              <a:t> by infection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i="1" dirty="0" smtClean="0"/>
              <a:t>Pseudomonas </a:t>
            </a:r>
            <a:r>
              <a:rPr lang="fr-FR" i="1" dirty="0" err="1" smtClean="0"/>
              <a:t>aeruginosa</a:t>
            </a:r>
            <a:r>
              <a:rPr lang="fr-FR" dirty="0" smtClean="0"/>
              <a:t> 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age</a:t>
            </a:r>
            <a:r>
              <a:rPr lang="fr-FR" dirty="0"/>
              <a:t> 6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318998" y="1536700"/>
            <a:ext cx="4241800" cy="50924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8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33111" y="299161"/>
            <a:ext cx="68510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0099"/>
                </a:solidFill>
              </a:rPr>
              <a:t>FEV1 </a:t>
            </a:r>
            <a:r>
              <a:rPr lang="fr-FR" sz="3600" b="1" dirty="0">
                <a:solidFill>
                  <a:srgbClr val="000099"/>
                </a:solidFill>
              </a:rPr>
              <a:t>I</a:t>
            </a:r>
            <a:r>
              <a:rPr lang="fr-FR" sz="3600" b="1" dirty="0" smtClean="0">
                <a:solidFill>
                  <a:srgbClr val="000099"/>
                </a:solidFill>
              </a:rPr>
              <a:t>s One of the </a:t>
            </a:r>
            <a:r>
              <a:rPr lang="fr-FR" sz="3600" b="1" dirty="0">
                <a:solidFill>
                  <a:srgbClr val="000099"/>
                </a:solidFill>
              </a:rPr>
              <a:t>M</a:t>
            </a:r>
            <a:r>
              <a:rPr lang="fr-FR" sz="3600" b="1" dirty="0" smtClean="0">
                <a:solidFill>
                  <a:srgbClr val="000099"/>
                </a:solidFill>
              </a:rPr>
              <a:t>ost </a:t>
            </a:r>
            <a:r>
              <a:rPr lang="fr-FR" sz="3600" b="1" dirty="0" err="1">
                <a:solidFill>
                  <a:srgbClr val="000099"/>
                </a:solidFill>
              </a:rPr>
              <a:t>I</a:t>
            </a:r>
            <a:r>
              <a:rPr lang="fr-FR" sz="3600" b="1" dirty="0" err="1" smtClean="0">
                <a:solidFill>
                  <a:srgbClr val="000099"/>
                </a:solidFill>
              </a:rPr>
              <a:t>nfluential</a:t>
            </a:r>
            <a:r>
              <a:rPr lang="fr-FR" sz="3600" b="1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fr-FR" sz="3600" b="1" dirty="0">
                <a:solidFill>
                  <a:srgbClr val="000099"/>
                </a:solidFill>
              </a:rPr>
              <a:t>D</a:t>
            </a:r>
            <a:r>
              <a:rPr lang="fr-FR" sz="3600" b="1" dirty="0" smtClean="0">
                <a:solidFill>
                  <a:srgbClr val="000099"/>
                </a:solidFill>
              </a:rPr>
              <a:t>rivers of Patient </a:t>
            </a:r>
            <a:r>
              <a:rPr lang="fr-FR" sz="3600" b="1" dirty="0">
                <a:solidFill>
                  <a:srgbClr val="000099"/>
                </a:solidFill>
              </a:rPr>
              <a:t>M</a:t>
            </a:r>
            <a:r>
              <a:rPr lang="fr-FR" sz="3600" b="1" dirty="0" smtClean="0">
                <a:solidFill>
                  <a:srgbClr val="000099"/>
                </a:solidFill>
              </a:rPr>
              <a:t>anagement</a:t>
            </a:r>
            <a:endParaRPr lang="fr-FR" sz="3600" b="1" dirty="0">
              <a:solidFill>
                <a:srgbClr val="00009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85395" y="1854673"/>
            <a:ext cx="5173211" cy="2075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2000"/>
              </a:spcAft>
              <a:buClr>
                <a:srgbClr val="000099"/>
              </a:buClr>
              <a:buFont typeface="Wingdings" charset="2"/>
              <a:buChar char="§"/>
            </a:pPr>
            <a:r>
              <a:rPr lang="fr-FR" dirty="0" err="1" smtClean="0"/>
              <a:t>Defining</a:t>
            </a:r>
            <a:r>
              <a:rPr lang="fr-FR" dirty="0" smtClean="0"/>
              <a:t> </a:t>
            </a:r>
            <a:r>
              <a:rPr lang="fr-FR" dirty="0" err="1" smtClean="0"/>
              <a:t>lung</a:t>
            </a:r>
            <a:r>
              <a:rPr lang="fr-FR" dirty="0" smtClean="0"/>
              <a:t> </a:t>
            </a:r>
            <a:r>
              <a:rPr lang="fr-FR" dirty="0" err="1" smtClean="0"/>
              <a:t>disease</a:t>
            </a:r>
            <a:r>
              <a:rPr lang="fr-FR" dirty="0" smtClean="0"/>
              <a:t> stage</a:t>
            </a:r>
          </a:p>
          <a:p>
            <a:pPr marL="285750" indent="-285750">
              <a:lnSpc>
                <a:spcPct val="110000"/>
              </a:lnSpc>
              <a:spcAft>
                <a:spcPts val="2000"/>
              </a:spcAft>
              <a:buClr>
                <a:srgbClr val="000099"/>
              </a:buClr>
              <a:buFont typeface="Wingdings" charset="2"/>
              <a:buChar char="§"/>
            </a:pPr>
            <a:r>
              <a:rPr lang="fr-FR" dirty="0" err="1" smtClean="0"/>
              <a:t>Defining</a:t>
            </a:r>
            <a:r>
              <a:rPr lang="fr-FR" dirty="0" smtClean="0"/>
              <a:t> </a:t>
            </a:r>
            <a:r>
              <a:rPr lang="fr-FR" dirty="0" err="1" smtClean="0"/>
              <a:t>disease</a:t>
            </a:r>
            <a:r>
              <a:rPr lang="fr-FR" dirty="0" smtClean="0"/>
              <a:t> </a:t>
            </a:r>
            <a:r>
              <a:rPr lang="fr-FR" dirty="0" err="1" smtClean="0"/>
              <a:t>aggressiveness</a:t>
            </a:r>
            <a:r>
              <a:rPr lang="fr-FR" dirty="0" smtClean="0"/>
              <a:t> </a:t>
            </a:r>
            <a:r>
              <a:rPr lang="fr-FR" dirty="0" err="1" smtClean="0"/>
              <a:t>phenotype</a:t>
            </a:r>
            <a:endParaRPr lang="fr-FR" dirty="0" smtClean="0"/>
          </a:p>
          <a:p>
            <a:pPr marL="285750" indent="-285750">
              <a:lnSpc>
                <a:spcPct val="110000"/>
              </a:lnSpc>
              <a:spcAft>
                <a:spcPts val="2000"/>
              </a:spcAft>
              <a:buClr>
                <a:srgbClr val="000099"/>
              </a:buClr>
              <a:buFont typeface="Wingdings" charset="2"/>
              <a:buChar char="§"/>
            </a:pPr>
            <a:r>
              <a:rPr lang="fr-FR" dirty="0" err="1" smtClean="0"/>
              <a:t>Supporting</a:t>
            </a:r>
            <a:r>
              <a:rPr lang="fr-FR" dirty="0" smtClean="0"/>
              <a:t> </a:t>
            </a:r>
            <a:r>
              <a:rPr lang="fr-FR" dirty="0" err="1" smtClean="0"/>
              <a:t>diagnosis</a:t>
            </a:r>
            <a:r>
              <a:rPr lang="fr-FR" dirty="0" smtClean="0"/>
              <a:t> of </a:t>
            </a:r>
            <a:r>
              <a:rPr lang="fr-FR" dirty="0" err="1" smtClean="0"/>
              <a:t>pulmonary</a:t>
            </a:r>
            <a:r>
              <a:rPr lang="fr-FR" dirty="0" smtClean="0"/>
              <a:t> exacerbation</a:t>
            </a:r>
          </a:p>
          <a:p>
            <a:pPr marL="285750" indent="-285750">
              <a:lnSpc>
                <a:spcPct val="110000"/>
              </a:lnSpc>
              <a:spcAft>
                <a:spcPts val="2000"/>
              </a:spcAft>
              <a:buClr>
                <a:srgbClr val="000099"/>
              </a:buClr>
              <a:buFont typeface="Wingdings" charset="2"/>
              <a:buChar char="§"/>
            </a:pPr>
            <a:r>
              <a:rPr lang="fr-FR" dirty="0" err="1" smtClean="0"/>
              <a:t>Evaluating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to exacerbation management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37457" y="4314128"/>
            <a:ext cx="7046733" cy="2220608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i="1" dirty="0" smtClean="0">
                <a:solidFill>
                  <a:srgbClr val="000099"/>
                </a:solidFill>
              </a:rPr>
              <a:t>ECFS Standards of Care, 2005-2018:</a:t>
            </a:r>
          </a:p>
          <a:p>
            <a:pPr>
              <a:lnSpc>
                <a:spcPct val="110000"/>
              </a:lnSpc>
            </a:pPr>
            <a:r>
              <a:rPr lang="fr-FR" dirty="0" smtClean="0"/>
              <a:t>Patients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seen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1–3 </a:t>
            </a:r>
            <a:r>
              <a:rPr lang="fr-FR" dirty="0" err="1" smtClean="0"/>
              <a:t>months</a:t>
            </a:r>
            <a:r>
              <a:rPr lang="fr-FR" dirty="0" smtClean="0"/>
              <a:t> and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/>
              <a:t>visit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 smtClean="0"/>
              <a:t>include</a:t>
            </a:r>
            <a:r>
              <a:rPr lang="fr-FR" dirty="0" smtClean="0"/>
              <a:t>:</a:t>
            </a:r>
            <a:endParaRPr lang="fr-FR" dirty="0"/>
          </a:p>
          <a:p>
            <a:pPr marL="285750" indent="-285750">
              <a:lnSpc>
                <a:spcPct val="110000"/>
              </a:lnSpc>
              <a:buClr>
                <a:srgbClr val="000099"/>
              </a:buClr>
              <a:buSzPct val="50000"/>
              <a:buFont typeface="Wingdings" charset="2"/>
              <a:buChar char="q"/>
            </a:pPr>
            <a:r>
              <a:rPr lang="fr-FR" dirty="0"/>
              <a:t>R</a:t>
            </a:r>
            <a:r>
              <a:rPr lang="fr-FR" dirty="0" smtClean="0"/>
              <a:t>outine </a:t>
            </a:r>
            <a:r>
              <a:rPr lang="fr-FR" dirty="0" err="1"/>
              <a:t>physical</a:t>
            </a:r>
            <a:r>
              <a:rPr lang="fr-FR" dirty="0"/>
              <a:t> </a:t>
            </a:r>
            <a:r>
              <a:rPr lang="fr-FR" dirty="0" err="1" smtClean="0"/>
              <a:t>examination</a:t>
            </a:r>
            <a:endParaRPr lang="fr-FR" dirty="0"/>
          </a:p>
          <a:p>
            <a:pPr marL="285750" indent="-285750">
              <a:lnSpc>
                <a:spcPct val="110000"/>
              </a:lnSpc>
              <a:buClr>
                <a:srgbClr val="000099"/>
              </a:buClr>
              <a:buSzPct val="50000"/>
              <a:buFont typeface="Wingdings" charset="2"/>
              <a:buChar char="q"/>
            </a:pPr>
            <a:r>
              <a:rPr lang="fr-FR" dirty="0" err="1"/>
              <a:t>M</a:t>
            </a:r>
            <a:r>
              <a:rPr lang="fr-FR" dirty="0" err="1" smtClean="0"/>
              <a:t>easurement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 smtClean="0"/>
              <a:t>weight</a:t>
            </a:r>
            <a:endParaRPr lang="fr-FR" dirty="0"/>
          </a:p>
          <a:p>
            <a:pPr marL="285750" indent="-285750">
              <a:lnSpc>
                <a:spcPct val="110000"/>
              </a:lnSpc>
              <a:buClr>
                <a:srgbClr val="000099"/>
              </a:buClr>
              <a:buSzPct val="50000"/>
              <a:buFont typeface="Wingdings" charset="2"/>
              <a:buChar char="q"/>
            </a:pPr>
            <a:r>
              <a:rPr lang="fr-FR" dirty="0" err="1"/>
              <a:t>O</a:t>
            </a:r>
            <a:r>
              <a:rPr lang="fr-FR" dirty="0" err="1" smtClean="0"/>
              <a:t>ximetry</a:t>
            </a:r>
            <a:endParaRPr lang="fr-FR" dirty="0" smtClean="0"/>
          </a:p>
          <a:p>
            <a:pPr marL="285750" indent="-285750">
              <a:lnSpc>
                <a:spcPct val="110000"/>
              </a:lnSpc>
              <a:buClr>
                <a:srgbClr val="000099"/>
              </a:buClr>
              <a:buSzPct val="50000"/>
              <a:buFont typeface="Wingdings" charset="2"/>
              <a:buChar char="q"/>
            </a:pPr>
            <a:r>
              <a:rPr lang="fr-FR" b="1" dirty="0" err="1" smtClean="0">
                <a:solidFill>
                  <a:srgbClr val="000099"/>
                </a:solidFill>
              </a:rPr>
              <a:t>Spirometry</a:t>
            </a:r>
            <a:endParaRPr lang="fr-FR" b="1" dirty="0">
              <a:solidFill>
                <a:srgbClr val="000099"/>
              </a:solidFill>
            </a:endParaRPr>
          </a:p>
          <a:p>
            <a:pPr marL="285750" indent="-285750">
              <a:lnSpc>
                <a:spcPct val="110000"/>
              </a:lnSpc>
              <a:buClr>
                <a:srgbClr val="000099"/>
              </a:buClr>
              <a:buSzPct val="50000"/>
              <a:buFont typeface="Wingdings" charset="2"/>
              <a:buChar char="q"/>
            </a:pPr>
            <a:r>
              <a:rPr lang="fr-FR" dirty="0" err="1"/>
              <a:t>S</a:t>
            </a:r>
            <a:r>
              <a:rPr lang="fr-FR" dirty="0" err="1" smtClean="0"/>
              <a:t>putum</a:t>
            </a:r>
            <a:r>
              <a:rPr lang="fr-FR" dirty="0" smtClean="0"/>
              <a:t> </a:t>
            </a:r>
            <a:r>
              <a:rPr lang="fr-FR" dirty="0"/>
              <a:t>or </a:t>
            </a:r>
            <a:r>
              <a:rPr lang="fr-FR" dirty="0" err="1"/>
              <a:t>cough</a:t>
            </a:r>
            <a:r>
              <a:rPr lang="fr-FR" dirty="0"/>
              <a:t> </a:t>
            </a:r>
            <a:r>
              <a:rPr lang="fr-FR" dirty="0" err="1"/>
              <a:t>swab</a:t>
            </a:r>
            <a:r>
              <a:rPr lang="fr-FR" dirty="0"/>
              <a:t> cultures.</a:t>
            </a:r>
          </a:p>
        </p:txBody>
      </p:sp>
    </p:spTree>
    <p:extLst>
      <p:ext uri="{BB962C8B-B14F-4D97-AF65-F5344CB8AC3E}">
        <p14:creationId xmlns:p14="http://schemas.microsoft.com/office/powerpoint/2010/main" val="274196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33253" y="38101"/>
            <a:ext cx="7886700" cy="1244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+mn-lt"/>
              </a:rPr>
              <a:t>FEV1 Responses to Treatment</a:t>
            </a:r>
          </a:p>
        </p:txBody>
      </p:sp>
      <p:pic>
        <p:nvPicPr>
          <p:cNvPr id="7" name="Image 6" descr="Tobr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0" y="1890900"/>
            <a:ext cx="4461043" cy="2736000"/>
          </a:xfrm>
          <a:prstGeom prst="rect">
            <a:avLst/>
          </a:prstGeom>
          <a:ln>
            <a:solidFill>
              <a:srgbClr val="3D44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9"/>
          <p:cNvSpPr txBox="1"/>
          <p:nvPr/>
        </p:nvSpPr>
        <p:spPr>
          <a:xfrm>
            <a:off x="1935532" y="4670151"/>
            <a:ext cx="2848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>
                <a:solidFill>
                  <a:prstClr val="black"/>
                </a:solidFill>
              </a:rPr>
              <a:t>Ramsey et al, NEJM 1999;340:23-30</a:t>
            </a:r>
          </a:p>
        </p:txBody>
      </p:sp>
      <p:pic>
        <p:nvPicPr>
          <p:cNvPr id="33" name="Image 4" descr="1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503" y="1891269"/>
            <a:ext cx="3995266" cy="2735263"/>
          </a:xfrm>
          <a:prstGeom prst="rect">
            <a:avLst/>
          </a:prstGeom>
          <a:noFill/>
          <a:ln w="9525">
            <a:solidFill>
              <a:srgbClr val="3D44B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9"/>
          <p:cNvSpPr txBox="1"/>
          <p:nvPr/>
        </p:nvSpPr>
        <p:spPr>
          <a:xfrm>
            <a:off x="5984858" y="4670151"/>
            <a:ext cx="3030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>
                <a:solidFill>
                  <a:prstClr val="black"/>
                </a:solidFill>
              </a:rPr>
              <a:t>Ramsey et al, NEJM 2011;365:1663-72</a:t>
            </a:r>
          </a:p>
        </p:txBody>
      </p:sp>
      <p:sp>
        <p:nvSpPr>
          <p:cNvPr id="35" name="TextBox 10"/>
          <p:cNvSpPr txBox="1"/>
          <p:nvPr/>
        </p:nvSpPr>
        <p:spPr>
          <a:xfrm>
            <a:off x="1097615" y="1357634"/>
            <a:ext cx="272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Inhaled Tobramycin</a:t>
            </a:r>
          </a:p>
        </p:txBody>
      </p:sp>
      <p:sp>
        <p:nvSpPr>
          <p:cNvPr id="36" name="TextBox 10"/>
          <p:cNvSpPr txBox="1"/>
          <p:nvPr/>
        </p:nvSpPr>
        <p:spPr>
          <a:xfrm>
            <a:off x="6233608" y="1357634"/>
            <a:ext cx="1367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</a:rPr>
              <a:t>Ivacaftor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30006" y="5816600"/>
            <a:ext cx="7083991" cy="820738"/>
          </a:xfrm>
          <a:prstGeom prst="rect">
            <a:avLst/>
          </a:prstGeom>
          <a:noFill/>
          <a:ln>
            <a:solidFill>
              <a:srgbClr val="CC280A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CC280A"/>
              </a:buClr>
              <a:buFont typeface="Wingdings" charset="2"/>
              <a:buChar char="§"/>
            </a:pPr>
            <a:r>
              <a:rPr lang="fr-FR" sz="2000" dirty="0" err="1"/>
              <a:t>What</a:t>
            </a:r>
            <a:r>
              <a:rPr lang="fr-FR" sz="2000" dirty="0"/>
              <a:t> FEV1 </a:t>
            </a:r>
            <a:r>
              <a:rPr lang="fr-FR" sz="2000" dirty="0" err="1"/>
              <a:t>improvement</a:t>
            </a:r>
            <a:r>
              <a:rPr lang="fr-FR" sz="2000" dirty="0"/>
              <a:t> </a:t>
            </a:r>
            <a:r>
              <a:rPr lang="fr-FR" sz="2000" dirty="0" err="1"/>
              <a:t>can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considered</a:t>
            </a:r>
            <a:r>
              <a:rPr lang="fr-FR" sz="2000" dirty="0"/>
              <a:t> </a:t>
            </a:r>
            <a:r>
              <a:rPr lang="fr-FR" sz="2000" dirty="0" err="1"/>
              <a:t>clinically</a:t>
            </a:r>
            <a:r>
              <a:rPr lang="fr-FR" sz="2000" dirty="0"/>
              <a:t> relevant? </a:t>
            </a:r>
          </a:p>
          <a:p>
            <a:pPr marL="342900" indent="-342900">
              <a:lnSpc>
                <a:spcPct val="120000"/>
              </a:lnSpc>
              <a:buClr>
                <a:srgbClr val="CC280A"/>
              </a:buClr>
              <a:buFont typeface="Wingdings" charset="2"/>
              <a:buChar char="§"/>
            </a:pPr>
            <a:r>
              <a:rPr lang="fr-FR" sz="2000" dirty="0"/>
              <a:t>A Minimal </a:t>
            </a:r>
            <a:r>
              <a:rPr lang="fr-FR" sz="2000" dirty="0" err="1"/>
              <a:t>Clinically</a:t>
            </a:r>
            <a:r>
              <a:rPr lang="fr-FR" sz="2000" dirty="0"/>
              <a:t> Important </a:t>
            </a:r>
            <a:r>
              <a:rPr lang="fr-FR" sz="2000" dirty="0" err="1"/>
              <a:t>Difference</a:t>
            </a:r>
            <a:r>
              <a:rPr lang="fr-FR" sz="2000" dirty="0"/>
              <a:t> </a:t>
            </a:r>
            <a:r>
              <a:rPr lang="fr-FR" sz="2000" dirty="0" err="1"/>
              <a:t>needs</a:t>
            </a:r>
            <a:r>
              <a:rPr lang="fr-FR" sz="2000" dirty="0"/>
              <a:t>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defined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2119721" y="5246470"/>
            <a:ext cx="490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FEV1 </a:t>
            </a:r>
            <a:r>
              <a:rPr lang="fr-FR" sz="2400" dirty="0" err="1"/>
              <a:t>is</a:t>
            </a:r>
            <a:r>
              <a:rPr lang="fr-FR" sz="2400" dirty="0"/>
              <a:t> a </a:t>
            </a:r>
            <a:r>
              <a:rPr lang="fr-FR" sz="2400" dirty="0" err="1"/>
              <a:t>key</a:t>
            </a:r>
            <a:r>
              <a:rPr lang="fr-FR" sz="2400" dirty="0"/>
              <a:t> </a:t>
            </a:r>
            <a:r>
              <a:rPr lang="fr-FR" sz="2400" dirty="0" err="1"/>
              <a:t>endpoint</a:t>
            </a:r>
            <a:r>
              <a:rPr lang="fr-FR" sz="2400" dirty="0"/>
              <a:t> in </a:t>
            </a:r>
            <a:r>
              <a:rPr lang="fr-FR" sz="2400" dirty="0" err="1"/>
              <a:t>clinical</a:t>
            </a:r>
            <a:r>
              <a:rPr lang="fr-FR" sz="2400" dirty="0"/>
              <a:t> trials</a:t>
            </a:r>
          </a:p>
        </p:txBody>
      </p:sp>
    </p:spTree>
    <p:extLst>
      <p:ext uri="{BB962C8B-B14F-4D97-AF65-F5344CB8AC3E}">
        <p14:creationId xmlns:p14="http://schemas.microsoft.com/office/powerpoint/2010/main" val="138082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age 10"/>
          <p:cNvSpPr/>
          <p:nvPr/>
        </p:nvSpPr>
        <p:spPr>
          <a:xfrm>
            <a:off x="114300" y="1185083"/>
            <a:ext cx="3962400" cy="2129617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74658" y="90244"/>
            <a:ext cx="7999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0099"/>
                </a:solidFill>
                <a:latin typeface="Calibri"/>
                <a:cs typeface="Calibri"/>
              </a:rPr>
              <a:t>FEV1 Has </a:t>
            </a:r>
            <a:r>
              <a:rPr lang="fr-FR" sz="4400" b="1" dirty="0" err="1">
                <a:solidFill>
                  <a:srgbClr val="000099"/>
                </a:solidFill>
                <a:latin typeface="Calibri"/>
                <a:cs typeface="Calibri"/>
              </a:rPr>
              <a:t>Some</a:t>
            </a:r>
            <a:r>
              <a:rPr lang="fr-FR" sz="4400" b="1" dirty="0">
                <a:solidFill>
                  <a:srgbClr val="000099"/>
                </a:solidFill>
                <a:latin typeface="Calibri"/>
                <a:cs typeface="Calibri"/>
              </a:rPr>
              <a:t> Limitations for CF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06900" y="1313025"/>
            <a:ext cx="4559300" cy="1754327"/>
          </a:xfrm>
          <a:prstGeom prst="rect">
            <a:avLst/>
          </a:prstGeom>
          <a:noFill/>
          <a:ln>
            <a:solidFill>
              <a:srgbClr val="2447A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99"/>
              </a:buClr>
              <a:buFont typeface="Wingdings" charset="2"/>
              <a:buChar char="§"/>
            </a:pPr>
            <a:r>
              <a:rPr lang="fr-FR" dirty="0" err="1"/>
              <a:t>Respiratory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of </a:t>
            </a:r>
            <a:r>
              <a:rPr lang="fr-FR" dirty="0" err="1"/>
              <a:t>children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CF </a:t>
            </a:r>
            <a:r>
              <a:rPr lang="fr-FR" dirty="0" err="1"/>
              <a:t>needs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assessed</a:t>
            </a:r>
            <a:endParaRPr lang="fr-FR" dirty="0"/>
          </a:p>
          <a:p>
            <a:pPr marL="285750" indent="-285750">
              <a:buClr>
                <a:srgbClr val="000099"/>
              </a:buClr>
              <a:buFont typeface="Wingdings" charset="2"/>
              <a:buChar char="§"/>
            </a:pPr>
            <a:r>
              <a:rPr lang="fr-FR" dirty="0"/>
              <a:t>More patients </a:t>
            </a:r>
            <a:r>
              <a:rPr lang="fr-FR" dirty="0" err="1"/>
              <a:t>maintain</a:t>
            </a:r>
            <a:r>
              <a:rPr lang="fr-FR" dirty="0"/>
              <a:t> FEV1 in the normal range</a:t>
            </a:r>
          </a:p>
          <a:p>
            <a:pPr marL="285750" indent="-285750">
              <a:buClr>
                <a:srgbClr val="000099"/>
              </a:buClr>
              <a:buFont typeface="Wingdings" charset="2"/>
              <a:buChar char="§"/>
            </a:pPr>
            <a:r>
              <a:rPr lang="fr-FR" dirty="0" err="1"/>
              <a:t>Diminished</a:t>
            </a:r>
            <a:r>
              <a:rPr lang="fr-FR" dirty="0"/>
              <a:t> rates of </a:t>
            </a:r>
            <a:r>
              <a:rPr lang="fr-FR" dirty="0" err="1"/>
              <a:t>decline</a:t>
            </a:r>
            <a:r>
              <a:rPr lang="fr-FR" dirty="0"/>
              <a:t> in FEV1 </a:t>
            </a:r>
            <a:r>
              <a:rPr lang="fr-FR" dirty="0" err="1"/>
              <a:t>with</a:t>
            </a:r>
            <a:r>
              <a:rPr lang="fr-FR" dirty="0"/>
              <a:t> successive </a:t>
            </a:r>
            <a:r>
              <a:rPr lang="fr-FR" dirty="0" err="1"/>
              <a:t>birth</a:t>
            </a:r>
            <a:r>
              <a:rPr lang="fr-FR" dirty="0"/>
              <a:t> </a:t>
            </a:r>
            <a:r>
              <a:rPr lang="fr-FR" dirty="0" err="1"/>
              <a:t>cohorts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57200" y="1529904"/>
            <a:ext cx="3594100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charset="2"/>
              <a:buChar char="§"/>
            </a:pPr>
            <a:r>
              <a:rPr lang="fr-FR" dirty="0"/>
              <a:t>FEV1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difficult</a:t>
            </a:r>
            <a:r>
              <a:rPr lang="fr-FR" dirty="0"/>
              <a:t> to </a:t>
            </a:r>
            <a:r>
              <a:rPr lang="fr-FR" dirty="0" err="1"/>
              <a:t>obtain</a:t>
            </a:r>
            <a:r>
              <a:rPr lang="fr-FR" dirty="0"/>
              <a:t> in </a:t>
            </a:r>
            <a:r>
              <a:rPr lang="fr-FR" dirty="0" err="1"/>
              <a:t>children</a:t>
            </a:r>
            <a:r>
              <a:rPr lang="fr-FR" dirty="0"/>
              <a:t> </a:t>
            </a:r>
            <a:r>
              <a:rPr lang="fr-FR" dirty="0" err="1"/>
              <a:t>below</a:t>
            </a:r>
            <a:r>
              <a:rPr lang="fr-FR" dirty="0"/>
              <a:t> 6 </a:t>
            </a:r>
            <a:r>
              <a:rPr lang="fr-FR" dirty="0" err="1"/>
              <a:t>years</a:t>
            </a:r>
            <a:r>
              <a:rPr lang="fr-FR" dirty="0"/>
              <a:t> of </a:t>
            </a:r>
            <a:r>
              <a:rPr lang="fr-FR" dirty="0" err="1"/>
              <a:t>age</a:t>
            </a:r>
            <a:endParaRPr lang="fr-FR" dirty="0"/>
          </a:p>
          <a:p>
            <a:pPr>
              <a:lnSpc>
                <a:spcPct val="90000"/>
              </a:lnSpc>
            </a:pPr>
            <a:endParaRPr lang="fr-FR" dirty="0">
              <a:solidFill>
                <a:srgbClr val="000099"/>
              </a:solidFill>
            </a:endParaRPr>
          </a:p>
          <a:p>
            <a:pPr marL="285750" indent="-285750">
              <a:lnSpc>
                <a:spcPct val="90000"/>
              </a:lnSpc>
              <a:buFont typeface="Wingdings" charset="2"/>
              <a:buChar char="§"/>
            </a:pPr>
            <a:r>
              <a:rPr lang="fr-FR" dirty="0">
                <a:solidFill>
                  <a:srgbClr val="000000"/>
                </a:solidFill>
              </a:rPr>
              <a:t>FEV1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not a sensitive </a:t>
            </a:r>
            <a:r>
              <a:rPr lang="fr-FR" dirty="0" err="1">
                <a:solidFill>
                  <a:srgbClr val="000000"/>
                </a:solidFill>
              </a:rPr>
              <a:t>measure</a:t>
            </a:r>
            <a:r>
              <a:rPr lang="fr-FR" dirty="0">
                <a:solidFill>
                  <a:srgbClr val="000000"/>
                </a:solidFill>
              </a:rPr>
              <a:t> of </a:t>
            </a:r>
            <a:r>
              <a:rPr lang="fr-FR" dirty="0" err="1">
                <a:solidFill>
                  <a:srgbClr val="000000"/>
                </a:solidFill>
              </a:rPr>
              <a:t>early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lung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disease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317023" y="6263763"/>
            <a:ext cx="1503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 smtClean="0"/>
              <a:t>US </a:t>
            </a:r>
            <a:r>
              <a:rPr lang="fr-FR" sz="1400" i="1" dirty="0" err="1" smtClean="0"/>
              <a:t>Registry</a:t>
            </a:r>
            <a:r>
              <a:rPr lang="fr-FR" sz="1400" i="1" dirty="0" smtClean="0"/>
              <a:t>, 2016</a:t>
            </a:r>
            <a:endParaRPr lang="fr-FR" sz="1400" i="1" dirty="0"/>
          </a:p>
        </p:txBody>
      </p:sp>
      <p:pic>
        <p:nvPicPr>
          <p:cNvPr id="4" name="Image 3" descr="Sans titr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9" y="3708243"/>
            <a:ext cx="8446042" cy="26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0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4897</TotalTime>
  <Words>3178</Words>
  <Application>Microsoft Macintosh PowerPoint</Application>
  <PresentationFormat>Présentation à l'écran (4:3)</PresentationFormat>
  <Paragraphs>279</Paragraphs>
  <Slides>23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FEV1 Responses to Treatment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Fajac</dc:creator>
  <cp:lastModifiedBy>Isabelle Fajac</cp:lastModifiedBy>
  <cp:revision>195</cp:revision>
  <cp:lastPrinted>2018-03-19T13:14:49Z</cp:lastPrinted>
  <dcterms:created xsi:type="dcterms:W3CDTF">2017-04-18T15:31:58Z</dcterms:created>
  <dcterms:modified xsi:type="dcterms:W3CDTF">2018-03-20T16:18:47Z</dcterms:modified>
</cp:coreProperties>
</file>